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350" r:id="rId2"/>
    <p:sldId id="813" r:id="rId3"/>
    <p:sldId id="814" r:id="rId4"/>
    <p:sldId id="815" r:id="rId5"/>
    <p:sldId id="816" r:id="rId6"/>
    <p:sldId id="817" r:id="rId7"/>
    <p:sldId id="688" r:id="rId8"/>
    <p:sldId id="818" r:id="rId9"/>
    <p:sldId id="687" r:id="rId10"/>
    <p:sldId id="715" r:id="rId11"/>
    <p:sldId id="680" r:id="rId12"/>
    <p:sldId id="681" r:id="rId13"/>
    <p:sldId id="682" r:id="rId14"/>
    <p:sldId id="669" r:id="rId15"/>
    <p:sldId id="821" r:id="rId16"/>
    <p:sldId id="822" r:id="rId17"/>
    <p:sldId id="648" r:id="rId18"/>
    <p:sldId id="823" r:id="rId19"/>
    <p:sldId id="824" r:id="rId20"/>
    <p:sldId id="825" r:id="rId21"/>
    <p:sldId id="826" r:id="rId22"/>
    <p:sldId id="668" r:id="rId23"/>
    <p:sldId id="827" r:id="rId24"/>
    <p:sldId id="667" r:id="rId25"/>
    <p:sldId id="828" r:id="rId26"/>
    <p:sldId id="740" r:id="rId27"/>
    <p:sldId id="832" r:id="rId28"/>
    <p:sldId id="746" r:id="rId29"/>
    <p:sldId id="833" r:id="rId30"/>
    <p:sldId id="516" r:id="rId31"/>
    <p:sldId id="834" r:id="rId32"/>
    <p:sldId id="835" r:id="rId33"/>
    <p:sldId id="538" r:id="rId34"/>
    <p:sldId id="542" r:id="rId35"/>
    <p:sldId id="508" r:id="rId36"/>
    <p:sldId id="836" r:id="rId37"/>
    <p:sldId id="837" r:id="rId38"/>
    <p:sldId id="839" r:id="rId39"/>
    <p:sldId id="840" r:id="rId40"/>
    <p:sldId id="755" r:id="rId41"/>
    <p:sldId id="841" r:id="rId42"/>
    <p:sldId id="842" r:id="rId43"/>
    <p:sldId id="754" r:id="rId44"/>
    <p:sldId id="743" r:id="rId45"/>
    <p:sldId id="747" r:id="rId46"/>
    <p:sldId id="843" r:id="rId47"/>
    <p:sldId id="844" r:id="rId48"/>
    <p:sldId id="523" r:id="rId49"/>
    <p:sldId id="567" r:id="rId50"/>
    <p:sldId id="846" r:id="rId51"/>
    <p:sldId id="568" r:id="rId52"/>
    <p:sldId id="847" r:id="rId53"/>
    <p:sldId id="848" r:id="rId54"/>
    <p:sldId id="560" r:id="rId55"/>
    <p:sldId id="849" r:id="rId56"/>
    <p:sldId id="850" r:id="rId57"/>
    <p:sldId id="851" r:id="rId58"/>
    <p:sldId id="853" r:id="rId59"/>
    <p:sldId id="683" r:id="rId60"/>
    <p:sldId id="854" r:id="rId61"/>
    <p:sldId id="855" r:id="rId62"/>
    <p:sldId id="85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2085"/>
  </p:normalViewPr>
  <p:slideViewPr>
    <p:cSldViewPr snapToGrid="0" snapToObjects="1">
      <p:cViewPr varScale="1">
        <p:scale>
          <a:sx n="89" d="100"/>
          <a:sy n="89" d="100"/>
        </p:scale>
        <p:origin x="2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A2A328EF-BBFB-5D4C-B69E-2CF87DA0501F}" type="datetimeFigureOut">
              <a:rPr lang="en-US" smtClean="0"/>
              <a:pPr/>
              <a:t>7/12/22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25BCB534-AE23-714F-B1B2-5AA155F8AB86}" type="slidenum">
              <a:rPr lang="en-US" smtClean="0"/>
              <a:pPr/>
              <a:t>‹#›</a:t>
            </a:fld>
            <a:endParaRPr lang="en-US" dirty="0"/>
          </a:p>
        </p:txBody>
      </p:sp>
    </p:spTree>
    <p:extLst>
      <p:ext uri="{BB962C8B-B14F-4D97-AF65-F5344CB8AC3E}">
        <p14:creationId xmlns:p14="http://schemas.microsoft.com/office/powerpoint/2010/main" val="1613916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7.1.1.1</a:t>
            </a:r>
          </a:p>
          <a:p>
            <a:r>
              <a:rPr lang="en-US" b="1" dirty="0"/>
              <a:t>Speaking activity</a:t>
            </a:r>
          </a:p>
          <a:p>
            <a:endParaRPr lang="en-US" b="1" dirty="0"/>
          </a:p>
          <a:p>
            <a:r>
              <a:rPr lang="en-US" b="1" dirty="0"/>
              <a:t>Timing: </a:t>
            </a:r>
            <a:r>
              <a:rPr lang="en-US" b="0" dirty="0"/>
              <a:t>10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use sentences with ‘estoy’ and ‘está’ in oral production</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See separate set of cards (word doc)</a:t>
            </a:r>
            <a:br>
              <a:rPr lang="en-GB" baseline="0" dirty="0"/>
            </a:br>
            <a:br>
              <a:rPr lang="en-GB" baseline="0" dirty="0"/>
            </a:br>
            <a:r>
              <a:rPr lang="en-GB" baseline="0" dirty="0"/>
              <a:t>Students play the game as described below:</a:t>
            </a:r>
          </a:p>
          <a:p>
            <a:pPr marL="0" indent="0">
              <a:buNone/>
            </a:pPr>
            <a:r>
              <a:rPr lang="en-GB" baseline="0" dirty="0"/>
              <a:t>1 Separate the cards into two piles – verbs and cities.</a:t>
            </a:r>
          </a:p>
          <a:p>
            <a:pPr marL="0" indent="0">
              <a:buNone/>
            </a:pPr>
            <a:r>
              <a:rPr lang="en-GB" baseline="0" dirty="0"/>
              <a:t>2 Partner A picks a verb and then a city, says the Spanish sentence.</a:t>
            </a:r>
            <a:br>
              <a:rPr lang="en-GB" baseline="0" dirty="0"/>
            </a:br>
            <a:r>
              <a:rPr lang="en-GB" baseline="0" dirty="0"/>
              <a:t>3 Partner B translates into English.  </a:t>
            </a:r>
            <a:br>
              <a:rPr lang="en-GB" baseline="0" dirty="0"/>
            </a:br>
            <a:r>
              <a:rPr lang="en-GB" baseline="0" dirty="0"/>
              <a:t>4 Players then swap roles.  </a:t>
            </a:r>
            <a:br>
              <a:rPr lang="en-GB" baseline="0" dirty="0"/>
            </a:br>
            <a:r>
              <a:rPr lang="en-GB" baseline="0" dirty="0"/>
              <a:t>If pairs time themselves, they can then repeat the activity to see how quickly they can complete all the sentences and translations.  With each new game, different sentences will be generated.</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Students could make these cards themselves i.e. fold A4 paper so it makes 12 rectangles - write 'I' x 3, he/she x 3, </a:t>
            </a:r>
            <a:r>
              <a:rPr lang="en-GB" sz="1200" kern="1200" dirty="0">
                <a:solidFill>
                  <a:schemeClr val="tx1"/>
                </a:solidFill>
                <a:effectLst/>
                <a:ea typeface="+mn-ea"/>
                <a:cs typeface="+mn-cs"/>
              </a:rPr>
              <a:t>(this will be a cue/prompt to recall the correct verb in Spanish), </a:t>
            </a:r>
            <a:r>
              <a:rPr lang="en-GB" baseline="0" dirty="0"/>
              <a:t>then 6 cities that they remember.  </a:t>
            </a:r>
            <a:br>
              <a:rPr lang="en-GB" baseline="0" dirty="0"/>
            </a:br>
            <a:r>
              <a:rPr lang="en-GB" baseline="0" dirty="0"/>
              <a:t>They could all do this so that they have 24 playing cards in total, when put together. This is good practice for spelling / memory / sounding out city names as they write them.</a:t>
            </a:r>
            <a:br>
              <a:rPr lang="en-GB" baseline="0" dirty="0"/>
            </a:br>
            <a:endParaRPr lang="en-GB" baseline="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9.1.1.5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8 minutes</a:t>
            </a:r>
          </a:p>
          <a:p>
            <a:endParaRPr lang="en-US" b="1" dirty="0"/>
          </a:p>
          <a:p>
            <a:r>
              <a:rPr lang="en-US" b="1" dirty="0"/>
              <a:t>Aim: </a:t>
            </a:r>
            <a:r>
              <a:rPr lang="en-US" b="0" dirty="0"/>
              <a:t>Written and oral production of sentences containing a mix of adjective types.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Use the example on this slide to model the task. Elicit the </a:t>
            </a:r>
            <a:r>
              <a:rPr lang="en-US" b="1" dirty="0"/>
              <a:t>inversion</a:t>
            </a:r>
            <a:r>
              <a:rPr lang="en-US" b="0" dirty="0"/>
              <a:t> questions necessary to find the information, and the yes/no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 to reveal suggested questions/answers.</a:t>
            </a:r>
          </a:p>
          <a:p>
            <a:r>
              <a:rPr lang="en-US" b="0" dirty="0"/>
              <a:t>3. Print role cards from next three slides – one set of 6 for each group of 6.</a:t>
            </a:r>
          </a:p>
          <a:p>
            <a:r>
              <a:rPr lang="en-US" b="0" dirty="0"/>
              <a:t>4. Students work in groups of 6. Each student in the group has a different role card.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Each student interviews the others in the group to find out if they have the required qualities for the job on their card.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Students answer the questions using the sentences they wrote in the previous activity as a prompt.</a:t>
            </a:r>
          </a:p>
          <a:p>
            <a:r>
              <a:rPr lang="en-US" b="0" dirty="0"/>
              <a:t>7. Students make notes about each person’s answers so they can find the person who fits their job advert best.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parfait [1600], </a:t>
            </a:r>
            <a:r>
              <a:rPr lang="en-GB" baseline="0" dirty="0" err="1"/>
              <a:t>personnalité</a:t>
            </a:r>
            <a:r>
              <a:rPr lang="en-GB" baseline="0" dirty="0"/>
              <a:t> [1963], </a:t>
            </a:r>
            <a:r>
              <a:rPr lang="en-GB" b="0" baseline="0" dirty="0" err="1"/>
              <a:t>agressif</a:t>
            </a:r>
            <a:r>
              <a:rPr lang="en-GB" b="0" baseline="0" dirty="0"/>
              <a:t> [3059], </a:t>
            </a:r>
            <a:r>
              <a:rPr lang="en-GB" b="0" baseline="0" dirty="0" err="1"/>
              <a:t>créatif</a:t>
            </a:r>
            <a:r>
              <a:rPr lang="en-GB" b="0" baseline="0" dirty="0"/>
              <a:t> [&gt;5000], inversion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45153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Rolecards</a:t>
            </a:r>
            <a:r>
              <a:rPr lang="en-GB" b="1" dirty="0"/>
              <a:t> for printing</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41504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Rolecards</a:t>
            </a:r>
            <a:r>
              <a:rPr lang="en-GB" b="1" dirty="0"/>
              <a:t> for printing</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14465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Rolecards</a:t>
            </a:r>
            <a:r>
              <a:rPr lang="en-GB" b="1" dirty="0"/>
              <a:t> for printing</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56732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9.1.1.6</a:t>
            </a:r>
          </a:p>
          <a:p>
            <a:r>
              <a:rPr lang="en-US" b="1" dirty="0"/>
              <a:t>Timing: 8 minutes</a:t>
            </a:r>
          </a:p>
          <a:p>
            <a:endParaRPr lang="en-US" b="1" dirty="0"/>
          </a:p>
          <a:p>
            <a:r>
              <a:rPr lang="en-US" b="1" dirty="0"/>
              <a:t>Aim: </a:t>
            </a:r>
            <a:r>
              <a:rPr lang="en-US" b="0" dirty="0"/>
              <a:t>Oral production of short sentences containing </a:t>
            </a:r>
            <a:r>
              <a:rPr lang="en-US" b="0" i="1" dirty="0" err="1"/>
              <a:t>en</a:t>
            </a:r>
            <a:r>
              <a:rPr lang="en-US" b="0" dirty="0"/>
              <a:t> with feminine countries and </a:t>
            </a:r>
            <a:r>
              <a:rPr lang="en-US" b="0" i="1" dirty="0"/>
              <a:t>au</a:t>
            </a:r>
            <a:r>
              <a:rPr lang="en-US" b="0" dirty="0"/>
              <a:t> with masculine ones; aural recognition of a range of vocabulary.</a:t>
            </a:r>
            <a:endParaRPr lang="en-US" b="1" dirty="0"/>
          </a:p>
          <a:p>
            <a:endParaRPr lang="en-US" b="1" dirty="0"/>
          </a:p>
          <a:p>
            <a:r>
              <a:rPr lang="en-US" b="1" dirty="0"/>
              <a:t>Procedure:</a:t>
            </a:r>
          </a:p>
          <a:p>
            <a:pPr marL="0" indent="0">
              <a:buNone/>
            </a:pPr>
            <a:r>
              <a:rPr lang="en-US" b="0" dirty="0"/>
              <a:t>1. Print and distribute the role cards on slide 23-24 and display the picture board on slide 22.</a:t>
            </a:r>
          </a:p>
          <a:p>
            <a:pPr marL="0" indent="0">
              <a:buNone/>
            </a:pPr>
            <a:r>
              <a:rPr lang="en-US" b="0" dirty="0"/>
              <a:t>2. Student A begins by reading the first clue for country A. </a:t>
            </a:r>
          </a:p>
          <a:p>
            <a:pPr marL="0" indent="0">
              <a:buNone/>
            </a:pPr>
            <a:r>
              <a:rPr lang="en-US" b="0" dirty="0"/>
              <a:t>3. Student B guesses the name of a country that matches the description using the structure </a:t>
            </a:r>
            <a:r>
              <a:rPr lang="en-US" b="0" i="1" dirty="0"/>
              <a:t>Vas-</a:t>
            </a:r>
            <a:r>
              <a:rPr lang="en-US" b="0" i="1" dirty="0" err="1"/>
              <a:t>tu</a:t>
            </a:r>
            <a:r>
              <a:rPr lang="en-US" b="0" i="1" dirty="0"/>
              <a:t> au/</a:t>
            </a:r>
            <a:r>
              <a:rPr lang="en-US" b="0" i="1" dirty="0" err="1"/>
              <a:t>en</a:t>
            </a:r>
            <a:r>
              <a:rPr lang="en-US" b="0" i="1" dirty="0"/>
              <a:t>…?</a:t>
            </a:r>
            <a:r>
              <a:rPr lang="en-US" b="0" dirty="0"/>
              <a:t>. Remind students to focus on the use of </a:t>
            </a:r>
            <a:r>
              <a:rPr lang="en-US" b="0" i="1" dirty="0"/>
              <a:t>au</a:t>
            </a:r>
            <a:r>
              <a:rPr lang="en-US" b="0" dirty="0"/>
              <a:t> and </a:t>
            </a:r>
            <a:r>
              <a:rPr lang="en-US" b="0" i="1" dirty="0" err="1"/>
              <a:t>en</a:t>
            </a:r>
            <a:r>
              <a:rPr lang="en-US" b="0" dirty="0"/>
              <a:t>, and that they will need to look at the spelling of the country name to decide which to use.</a:t>
            </a:r>
          </a:p>
          <a:p>
            <a:pPr marL="0" indent="0">
              <a:buNone/>
            </a:pPr>
            <a:r>
              <a:rPr lang="en-US" b="0" dirty="0"/>
              <a:t>4. If student B guesses correctly, student A moves on to the clues for country B. If student B guesses incorrectly, student A reads out the second clue for country A (and then the third if the country is still not guessed correctly). An example of such a dialogue is shown on this slide.</a:t>
            </a:r>
          </a:p>
          <a:p>
            <a:pPr marL="0" indent="0">
              <a:buNone/>
            </a:pPr>
            <a:r>
              <a:rPr lang="en-US" b="0" dirty="0"/>
              <a:t>5. Repeat steps 2-4 for the remainder of countries on Student A’s card.</a:t>
            </a:r>
          </a:p>
          <a:p>
            <a:pPr marL="0" indent="0">
              <a:buNone/>
            </a:pPr>
            <a:r>
              <a:rPr lang="en-US" b="0" dirty="0"/>
              <a:t>6. Students swap roles.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pizza [</a:t>
            </a:r>
            <a:r>
              <a:rPr lang="en-GB" sz="1200" u="none" strike="noStrike" kern="1200" dirty="0">
                <a:solidFill>
                  <a:schemeClr val="tx1"/>
                </a:solidFill>
                <a:effectLst/>
                <a:ea typeface="+mn-ea"/>
                <a:cs typeface="+mn-cs"/>
              </a:rPr>
              <a:t>&gt;5000]</a:t>
            </a:r>
            <a:r>
              <a:rPr lang="en-GB" b="0" baseline="0" dirty="0"/>
              <a:t>, </a:t>
            </a:r>
            <a:r>
              <a:rPr lang="en-GB" b="0" baseline="0" dirty="0" err="1"/>
              <a:t>Asie</a:t>
            </a:r>
            <a:r>
              <a:rPr lang="en-GB" b="0" baseline="0" dirty="0"/>
              <a:t> [</a:t>
            </a:r>
            <a:r>
              <a:rPr lang="en-GB" sz="1200" u="none" strike="noStrike" kern="1200" dirty="0">
                <a:solidFill>
                  <a:schemeClr val="tx1"/>
                </a:solidFill>
                <a:effectLst/>
                <a:ea typeface="+mn-ea"/>
                <a:cs typeface="+mn-cs"/>
              </a:rPr>
              <a:t>&gt;5000]</a:t>
            </a:r>
            <a:r>
              <a:rPr lang="en-GB" b="0" baseline="0" dirty="0"/>
              <a:t>, sushi [</a:t>
            </a:r>
            <a:r>
              <a:rPr lang="en-GB" sz="1200" u="none" strike="noStrike" kern="1200" dirty="0">
                <a:solidFill>
                  <a:schemeClr val="tx1"/>
                </a:solidFill>
                <a:effectLst/>
                <a:ea typeface="+mn-ea"/>
                <a:cs typeface="+mn-cs"/>
              </a:rPr>
              <a:t>&gt;5000]</a:t>
            </a:r>
            <a:r>
              <a:rPr lang="en-GB" b="0" baseline="0" dirty="0"/>
              <a:t>, Afrique [2289], </a:t>
            </a:r>
            <a:r>
              <a:rPr lang="en-GB" b="0" baseline="0" dirty="0" err="1"/>
              <a:t>éléphant</a:t>
            </a:r>
            <a:r>
              <a:rPr lang="en-GB" b="0" baseline="0" dirty="0"/>
              <a:t> [&gt;5000], </a:t>
            </a:r>
            <a:r>
              <a:rPr lang="en-GB" b="0" baseline="0" dirty="0" err="1"/>
              <a:t>Amérique</a:t>
            </a:r>
            <a:r>
              <a:rPr lang="en-GB" b="0" baseline="0" dirty="0"/>
              <a:t> [&gt;5000], Nord [1090], Europe [&gt;5000], </a:t>
            </a:r>
            <a:r>
              <a:rPr lang="en-GB" b="0" baseline="0" dirty="0" err="1"/>
              <a:t>Amérique</a:t>
            </a:r>
            <a:r>
              <a:rPr lang="en-GB" b="0" baseline="0" dirty="0"/>
              <a:t> [&gt;5000], </a:t>
            </a:r>
            <a:r>
              <a:rPr lang="en-GB" b="0" baseline="0" dirty="0" err="1"/>
              <a:t>carnaval</a:t>
            </a:r>
            <a:r>
              <a:rPr lang="en-GB" b="0" baseline="0" dirty="0"/>
              <a:t> [&gt;5000], </a:t>
            </a:r>
            <a:r>
              <a:rPr lang="en-GB" b="0" baseline="0" dirty="0" err="1"/>
              <a:t>Asie</a:t>
            </a:r>
            <a:r>
              <a:rPr lang="en-GB" b="0" baseline="0" dirty="0"/>
              <a:t> [&gt;5000], temple [3441], </a:t>
            </a:r>
            <a:r>
              <a:rPr lang="en-GB" b="0" baseline="0" dirty="0" err="1"/>
              <a:t>désert</a:t>
            </a:r>
            <a:r>
              <a:rPr lang="en-GB" b="0" baseline="0" dirty="0"/>
              <a:t> [2382]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6814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Picture Board</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62781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Role Play Cards 1</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21273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Role Play Cards 2</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14377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65842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9.1.1.6</a:t>
            </a:r>
          </a:p>
          <a:p>
            <a:r>
              <a:rPr lang="en-US" b="0" dirty="0"/>
              <a:t>This is slide </a:t>
            </a:r>
            <a:r>
              <a:rPr lang="en-US" b="1" dirty="0"/>
              <a:t>3/5.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62749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9.1.1.2</a:t>
            </a:r>
          </a:p>
          <a:p>
            <a:r>
              <a:rPr lang="en-US" b="1" dirty="0"/>
              <a:t>Timing: 8 minutes</a:t>
            </a:r>
          </a:p>
          <a:p>
            <a:endParaRPr lang="en-US" b="1" dirty="0"/>
          </a:p>
          <a:p>
            <a:r>
              <a:rPr lang="en-US" b="1" dirty="0"/>
              <a:t>Aim: </a:t>
            </a:r>
            <a:r>
              <a:rPr lang="en-US" b="0" dirty="0"/>
              <a:t>Oral production of intonation questions to elicit specified information.</a:t>
            </a:r>
          </a:p>
          <a:p>
            <a:endParaRPr lang="en-US" b="1" dirty="0"/>
          </a:p>
          <a:p>
            <a:r>
              <a:rPr lang="en-US" b="1" dirty="0"/>
              <a:t>Procedure:</a:t>
            </a:r>
          </a:p>
          <a:p>
            <a:r>
              <a:rPr lang="en-US" b="0" dirty="0"/>
              <a:t>1. Students pretend to be journalists for the school newsletter. Their task is to interview young people at the kite festival and use the notes to write short reports about their experiences (approx. 50 words).</a:t>
            </a:r>
          </a:p>
          <a:p>
            <a:r>
              <a:rPr lang="en-US" b="0" dirty="0"/>
              <a:t>2. Click through demo slide so students can see how the activity works.</a:t>
            </a:r>
          </a:p>
          <a:p>
            <a:r>
              <a:rPr lang="en-US" b="0" dirty="0"/>
              <a:t>3. Distribute the </a:t>
            </a:r>
            <a:r>
              <a:rPr lang="en-US" b="0" dirty="0" err="1"/>
              <a:t>rolecards</a:t>
            </a:r>
            <a:r>
              <a:rPr lang="en-US" b="0" dirty="0"/>
              <a:t> on following slide. Students take it in turns to play the role of the interviewer and interviewee.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Partner A begins by forming a question in French using the question prompts on their card. Partner B responds using the answer prompts on their card. At higher levels, you may wish to distribute only the question cards to allow for free production/comprehension.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Students swap roles. Repeat step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Students construct their newsletter reports from their notes, writing in the 3</a:t>
            </a:r>
            <a:r>
              <a:rPr lang="en-US" b="0" baseline="30000" dirty="0"/>
              <a:t>rd</a:t>
            </a:r>
            <a:r>
              <a:rPr lang="en-US" b="0" dirty="0"/>
              <a:t> 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7. See slide 16 for suggested short reports.</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32183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4/5.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20745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ROLECARDS FOR PRINTING. </a:t>
            </a:r>
            <a:r>
              <a:rPr lang="en-US" b="0" dirty="0"/>
              <a:t>This is slide </a:t>
            </a:r>
            <a:r>
              <a:rPr lang="en-US" b="1" dirty="0"/>
              <a:t>5/5.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05664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9.1.2.1</a:t>
            </a:r>
          </a:p>
          <a:p>
            <a:r>
              <a:rPr lang="en-US" b="1" dirty="0"/>
              <a:t>Timing: 6 minutes. </a:t>
            </a:r>
            <a:r>
              <a:rPr lang="en-US" b="0" dirty="0"/>
              <a:t>This is slide </a:t>
            </a:r>
            <a:r>
              <a:rPr lang="en-US" b="1" dirty="0"/>
              <a:t>1/4.</a:t>
            </a:r>
          </a:p>
          <a:p>
            <a:endParaRPr lang="en-US" b="1" dirty="0"/>
          </a:p>
          <a:p>
            <a:r>
              <a:rPr lang="en-US" b="1" dirty="0"/>
              <a:t>Aim: </a:t>
            </a:r>
            <a:r>
              <a:rPr lang="en-US" b="0" dirty="0"/>
              <a:t>Oral recognition and production of short and long forms of known verbs.</a:t>
            </a:r>
            <a:endParaRPr lang="en-US" b="1" dirty="0"/>
          </a:p>
          <a:p>
            <a:endParaRPr lang="en-US" b="1" dirty="0"/>
          </a:p>
          <a:p>
            <a:r>
              <a:rPr lang="en-US" b="1" dirty="0"/>
              <a:t>Procedure:</a:t>
            </a:r>
          </a:p>
          <a:p>
            <a:r>
              <a:rPr lang="en-US" b="0" dirty="0"/>
              <a:t>1. Print the </a:t>
            </a:r>
            <a:r>
              <a:rPr lang="en-US" b="0" dirty="0" err="1"/>
              <a:t>rolecards</a:t>
            </a:r>
            <a:r>
              <a:rPr lang="en-US" b="0" dirty="0"/>
              <a:t> from slide 17.</a:t>
            </a:r>
          </a:p>
          <a:p>
            <a:r>
              <a:rPr lang="en-US" b="0" dirty="0"/>
              <a:t>2. Model the task with the example on slide 16.</a:t>
            </a:r>
          </a:p>
          <a:p>
            <a:r>
              <a:rPr lang="en-US" b="0" dirty="0"/>
              <a:t>3. Display slide 18.</a:t>
            </a:r>
          </a:p>
          <a:p>
            <a:r>
              <a:rPr lang="en-US" b="0" dirty="0"/>
              <a:t>4. Partner A reads the verb from their </a:t>
            </a:r>
            <a:r>
              <a:rPr lang="en-US" b="0" dirty="0" err="1"/>
              <a:t>rolecard</a:t>
            </a:r>
            <a:r>
              <a:rPr lang="en-US" b="0" dirty="0"/>
              <a:t>.</a:t>
            </a:r>
          </a:p>
          <a:p>
            <a:r>
              <a:rPr lang="en-US" b="0" dirty="0"/>
              <a:t>5. Partner B looks at the board and chooses the correct ending for the sentence.</a:t>
            </a:r>
          </a:p>
          <a:p>
            <a:r>
              <a:rPr lang="en-US" b="0" dirty="0"/>
              <a:t>6. Repeat for each sentence.</a:t>
            </a:r>
          </a:p>
          <a:p>
            <a:r>
              <a:rPr lang="en-US" b="0" dirty="0"/>
              <a:t>7. Display slide 19 and partners swop roles.</a:t>
            </a:r>
          </a:p>
          <a:p>
            <a:endParaRPr lang="en-US" b="0" dirty="0"/>
          </a:p>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28368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ROLECARDS FOR PRINTING</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48040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75265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47360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9.1.2.3</a:t>
            </a:r>
          </a:p>
          <a:p>
            <a:r>
              <a:rPr lang="en-US" b="1" dirty="0"/>
              <a:t>Timing: 5 minutes</a:t>
            </a:r>
          </a:p>
          <a:p>
            <a:endParaRPr lang="en-US" b="1" dirty="0"/>
          </a:p>
          <a:p>
            <a:r>
              <a:rPr lang="en-US" b="1" dirty="0"/>
              <a:t>Aim: </a:t>
            </a:r>
            <a:r>
              <a:rPr lang="en-US" b="0" dirty="0"/>
              <a:t>Oral and written production of sentences with plural possessive adjectives (</a:t>
            </a:r>
            <a:r>
              <a:rPr lang="en-US" b="0" i="1" dirty="0" err="1"/>
              <a:t>notre</a:t>
            </a:r>
            <a:r>
              <a:rPr lang="en-US" b="0" i="1" dirty="0"/>
              <a:t>, </a:t>
            </a:r>
            <a:r>
              <a:rPr lang="en-US" b="0" i="1" dirty="0" err="1"/>
              <a:t>nos</a:t>
            </a:r>
            <a:r>
              <a:rPr lang="en-US" b="0" i="1" dirty="0"/>
              <a:t>, </a:t>
            </a:r>
            <a:r>
              <a:rPr lang="en-US" b="0" i="1" dirty="0" err="1"/>
              <a:t>votre</a:t>
            </a:r>
            <a:r>
              <a:rPr lang="en-US" b="0" i="1" dirty="0"/>
              <a:t>, </a:t>
            </a:r>
            <a:r>
              <a:rPr lang="en-US" b="0" i="1" dirty="0" err="1"/>
              <a:t>vos</a:t>
            </a:r>
            <a:r>
              <a:rPr lang="en-US" b="0" i="1" dirty="0"/>
              <a:t>, </a:t>
            </a:r>
            <a:r>
              <a:rPr lang="en-US" b="0" i="1" dirty="0" err="1"/>
              <a:t>leur</a:t>
            </a:r>
            <a:r>
              <a:rPr lang="en-US" b="0" i="1" dirty="0"/>
              <a:t>, </a:t>
            </a:r>
            <a:r>
              <a:rPr lang="en-US" b="0" i="1" dirty="0" err="1"/>
              <a:t>leurs</a:t>
            </a:r>
            <a:r>
              <a:rPr lang="en-US" b="0" dirty="0"/>
              <a:t>). </a:t>
            </a:r>
            <a:endParaRPr lang="en-US" b="1" dirty="0"/>
          </a:p>
          <a:p>
            <a:endParaRPr lang="en-US" b="1" dirty="0"/>
          </a:p>
          <a:p>
            <a:r>
              <a:rPr lang="en-US" b="1" dirty="0"/>
              <a:t>Procedure:</a:t>
            </a:r>
          </a:p>
          <a:p>
            <a:pPr marL="228600" indent="-228600">
              <a:buFont typeface="+mj-lt"/>
              <a:buAutoNum type="arabicPeriod"/>
            </a:pPr>
            <a:r>
              <a:rPr lang="en-US" b="0" dirty="0"/>
              <a:t>In this role play activity, there are two roles: the customer and the waiter/waitress. The customer must turn away from the board. The waiter or waitress must face the board. </a:t>
            </a:r>
          </a:p>
          <a:p>
            <a:pPr marL="228600" indent="-228600">
              <a:buFont typeface="+mj-lt"/>
              <a:buAutoNum type="arabicPeriod"/>
            </a:pPr>
            <a:r>
              <a:rPr lang="en-US" b="0" dirty="0"/>
              <a:t>The customer must ask the waiter or waitress questions in order to find out the information listed on the current slide. Remind students to use the </a:t>
            </a:r>
            <a:r>
              <a:rPr lang="en-US" b="0" i="1" dirty="0" err="1"/>
              <a:t>vous</a:t>
            </a:r>
            <a:r>
              <a:rPr lang="en-US" b="0" dirty="0"/>
              <a:t> form of the possessive adjectives (i.e., </a:t>
            </a:r>
            <a:r>
              <a:rPr lang="en-US" b="0" i="1" dirty="0" err="1"/>
              <a:t>votre</a:t>
            </a:r>
            <a:r>
              <a:rPr lang="en-US" b="0" i="1" dirty="0"/>
              <a:t>, </a:t>
            </a:r>
            <a:r>
              <a:rPr lang="en-US" b="0" i="1" dirty="0" err="1"/>
              <a:t>vos</a:t>
            </a:r>
            <a:r>
              <a:rPr lang="en-US" b="0" dirty="0"/>
              <a:t>) to express politeness. When demonstrating the activity, elicit from students why we use the </a:t>
            </a:r>
            <a:r>
              <a:rPr lang="en-US" b="0" i="1" dirty="0" err="1"/>
              <a:t>vous</a:t>
            </a:r>
            <a:r>
              <a:rPr lang="en-US" b="0" i="1" dirty="0"/>
              <a:t> </a:t>
            </a:r>
            <a:r>
              <a:rPr lang="en-US" b="0" i="0" dirty="0"/>
              <a:t>form in this context. </a:t>
            </a:r>
          </a:p>
          <a:p>
            <a:pPr marL="228600" indent="-228600">
              <a:buFont typeface="+mj-lt"/>
              <a:buAutoNum type="arabicPeriod"/>
            </a:pPr>
            <a:r>
              <a:rPr lang="en-US" b="0" i="0" dirty="0"/>
              <a:t>Give students a minute to prepare questions with </a:t>
            </a:r>
            <a:r>
              <a:rPr lang="en-US" b="0" i="1" dirty="0" err="1"/>
              <a:t>vos</a:t>
            </a:r>
            <a:r>
              <a:rPr lang="en-US" b="0" i="1" dirty="0"/>
              <a:t> </a:t>
            </a:r>
            <a:r>
              <a:rPr lang="en-US" b="0" i="0" dirty="0"/>
              <a:t>and </a:t>
            </a:r>
            <a:r>
              <a:rPr lang="en-US" b="0" i="1" dirty="0" err="1"/>
              <a:t>votre</a:t>
            </a:r>
            <a:r>
              <a:rPr lang="en-US" b="0" i="1" dirty="0"/>
              <a:t> </a:t>
            </a:r>
            <a:r>
              <a:rPr lang="en-US" b="0" i="0" dirty="0"/>
              <a:t>using the information on this slide. Check their questions before proceeding.</a:t>
            </a:r>
          </a:p>
          <a:p>
            <a:pPr marL="228600" indent="-228600">
              <a:buFont typeface="+mj-lt"/>
              <a:buAutoNum type="arabicPeriod"/>
            </a:pPr>
            <a:r>
              <a:rPr lang="en-US" b="0" i="0" dirty="0"/>
              <a:t>The waiter or waitress uses menu A displayed on slide 53 to answer the customer’s question. Encourage students to use the </a:t>
            </a:r>
            <a:r>
              <a:rPr lang="en-US" b="0" i="1" dirty="0"/>
              <a:t>nous </a:t>
            </a:r>
            <a:r>
              <a:rPr lang="en-US" b="0" i="0" dirty="0"/>
              <a:t>form of the possessive adjectives (i.e., </a:t>
            </a:r>
            <a:r>
              <a:rPr lang="en-US" b="0" i="0" dirty="0" err="1"/>
              <a:t>notre</a:t>
            </a:r>
            <a:r>
              <a:rPr lang="en-US" b="0" i="0" dirty="0"/>
              <a:t>, </a:t>
            </a:r>
            <a:r>
              <a:rPr lang="en-US" b="0" i="0" dirty="0" err="1"/>
              <a:t>nos</a:t>
            </a:r>
            <a:r>
              <a:rPr lang="en-US" b="0" i="0" dirty="0"/>
              <a:t>) as the waiter is speaking on behalf of the whole restaurant. When demonstrating the activity, elicit from students why we use the </a:t>
            </a:r>
            <a:r>
              <a:rPr lang="en-US" b="0" i="1" dirty="0"/>
              <a:t>nous</a:t>
            </a:r>
            <a:r>
              <a:rPr lang="en-US" b="0" i="0" dirty="0"/>
              <a:t> form in this context. </a:t>
            </a:r>
            <a:endParaRPr lang="en-US" b="0" dirty="0"/>
          </a:p>
          <a:p>
            <a:pPr marL="228600" indent="-228600">
              <a:buFont typeface="+mj-lt"/>
              <a:buAutoNum type="arabicPeriod"/>
            </a:pPr>
            <a:r>
              <a:rPr lang="en-US" b="0" dirty="0"/>
              <a:t>The customer must then make a note of the waiter’s or the waitress’ answer, using the </a:t>
            </a:r>
            <a:r>
              <a:rPr lang="en-US" b="0" i="1" dirty="0" err="1"/>
              <a:t>leur</a:t>
            </a:r>
            <a:r>
              <a:rPr lang="en-US" b="0" i="1" dirty="0"/>
              <a:t>/s </a:t>
            </a:r>
            <a:r>
              <a:rPr lang="en-US" b="0" i="0" dirty="0"/>
              <a:t>form </a:t>
            </a:r>
            <a:endParaRPr lang="en-US" b="0" dirty="0"/>
          </a:p>
          <a:p>
            <a:pPr marL="228600" indent="-228600">
              <a:buFont typeface="+mj-lt"/>
              <a:buAutoNum type="arabicPeriod"/>
            </a:pPr>
            <a:r>
              <a:rPr lang="en-US" b="0" dirty="0"/>
              <a:t>Once the customer has found out all the relevant information, students swap roles and use menu B (on slide 54).</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spécalité</a:t>
            </a:r>
            <a:r>
              <a:rPr lang="en-GB" baseline="0" dirty="0"/>
              <a:t> [3356], dessert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boisson</a:t>
            </a:r>
            <a:r>
              <a:rPr lang="en-GB" baseline="0" dirty="0"/>
              <a:t> [3614]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51976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2/3.</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spécalité</a:t>
            </a:r>
            <a:r>
              <a:rPr lang="en-GB" baseline="0" dirty="0"/>
              <a:t> [3356], dessert [&gt;5000], coca [&gt;5000], </a:t>
            </a:r>
            <a:r>
              <a:rPr lang="en-GB" baseline="0" dirty="0" err="1"/>
              <a:t>salade</a:t>
            </a:r>
            <a:r>
              <a:rPr lang="en-GB" baseline="0" dirty="0"/>
              <a:t>, </a:t>
            </a:r>
            <a:r>
              <a:rPr lang="en-GB" baseline="0" dirty="0" err="1"/>
              <a:t>sélection</a:t>
            </a:r>
            <a:r>
              <a:rPr lang="en-GB" baseline="0" dirty="0"/>
              <a:t> [2403], </a:t>
            </a:r>
            <a:r>
              <a:rPr lang="en-GB" baseline="0" dirty="0" err="1"/>
              <a:t>banane</a:t>
            </a:r>
            <a:r>
              <a:rPr lang="en-GB" baseline="0" dirty="0"/>
              <a:t> [&gt;5000], </a:t>
            </a:r>
            <a:r>
              <a:rPr lang="en-GB" baseline="0" dirty="0" err="1"/>
              <a:t>porc</a:t>
            </a:r>
            <a:r>
              <a:rPr lang="en-GB" baseline="0" dirty="0"/>
              <a:t> [4036]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boisson</a:t>
            </a:r>
            <a:r>
              <a:rPr lang="en-GB" baseline="0" dirty="0"/>
              <a:t> [3614], poulet [4222], boeuf [&gt;5000], fraise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3/3.</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spécalité</a:t>
            </a:r>
            <a:r>
              <a:rPr lang="en-GB" baseline="0" dirty="0"/>
              <a:t> [3356], dessert [&gt;5000], coca [&gt;5000], </a:t>
            </a:r>
            <a:r>
              <a:rPr lang="en-GB" baseline="0" dirty="0" err="1"/>
              <a:t>salade</a:t>
            </a:r>
            <a:r>
              <a:rPr lang="en-GB" baseline="0" dirty="0"/>
              <a:t>, </a:t>
            </a:r>
            <a:r>
              <a:rPr lang="en-GB" baseline="0" dirty="0" err="1"/>
              <a:t>sélection</a:t>
            </a:r>
            <a:r>
              <a:rPr lang="en-GB" baseline="0" dirty="0"/>
              <a:t> [2403], </a:t>
            </a:r>
            <a:r>
              <a:rPr lang="en-GB" baseline="0" dirty="0" err="1"/>
              <a:t>banane</a:t>
            </a:r>
            <a:r>
              <a:rPr lang="en-GB" baseline="0" dirty="0"/>
              <a:t> [&gt;5000], </a:t>
            </a:r>
            <a:r>
              <a:rPr lang="en-GB" baseline="0" dirty="0" err="1"/>
              <a:t>porc</a:t>
            </a:r>
            <a:r>
              <a:rPr lang="en-GB" baseline="0" dirty="0"/>
              <a:t> [4036]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boisson</a:t>
            </a:r>
            <a:r>
              <a:rPr lang="en-GB" baseline="0" dirty="0"/>
              <a:t> [3614], poulet [4222], boeuf [&gt;5000], fraise [&gt;5000], sandwich [&gt;5000], pizza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9389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9.1.2.4</a:t>
            </a:r>
          </a:p>
          <a:p>
            <a:r>
              <a:rPr lang="en-US" b="1" dirty="0"/>
              <a:t>Timing: 5 minutes [slide 1/2]</a:t>
            </a:r>
          </a:p>
          <a:p>
            <a:endParaRPr lang="en-US" b="1" dirty="0"/>
          </a:p>
          <a:p>
            <a:r>
              <a:rPr lang="en-US" b="1" dirty="0"/>
              <a:t>Aim: </a:t>
            </a:r>
            <a:r>
              <a:rPr lang="en-US" b="0" dirty="0"/>
              <a:t>Oral production of inversion questions and possessive adjectives</a:t>
            </a:r>
            <a:endParaRPr lang="en-US" b="1" dirty="0"/>
          </a:p>
          <a:p>
            <a:endParaRPr lang="en-US" b="1" dirty="0"/>
          </a:p>
          <a:p>
            <a:r>
              <a:rPr lang="en-US" b="1" dirty="0"/>
              <a:t>Procedure:</a:t>
            </a:r>
          </a:p>
          <a:p>
            <a:r>
              <a:rPr lang="en-US" b="0" dirty="0"/>
              <a:t>1. Pupils take the roles of Senegalese pupils and ask and answer each other questions.</a:t>
            </a:r>
          </a:p>
          <a:p>
            <a:r>
              <a:rPr lang="en-US" b="0" dirty="0"/>
              <a:t>2. Suggested answers are on the next slide..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0" baseline="0" dirty="0" err="1"/>
              <a:t>wolof</a:t>
            </a:r>
            <a:r>
              <a:rPr lang="en-GB" b="0" baseline="0" dirty="0"/>
              <a:t> [&gt;5000], liaison [1968]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65713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Rolecards</a:t>
            </a:r>
            <a:endParaRPr lang="en-US" b="1" dirty="0"/>
          </a:p>
          <a:p>
            <a:r>
              <a:rPr lang="en-US" b="1" dirty="0"/>
              <a:t>Do not display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43897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[slide 1/2]</a:t>
            </a:r>
          </a:p>
          <a:p>
            <a:endParaRPr lang="en-US" b="1" dirty="0"/>
          </a:p>
          <a:p>
            <a:r>
              <a:rPr lang="en-US" b="1" dirty="0"/>
              <a:t>Aim: </a:t>
            </a:r>
            <a:r>
              <a:rPr lang="en-US" b="0" dirty="0"/>
              <a:t>Oral production of inversion questions and possessive adjectives</a:t>
            </a:r>
            <a:endParaRPr lang="en-US" b="1" dirty="0"/>
          </a:p>
          <a:p>
            <a:endParaRPr lang="en-US" b="1" dirty="0"/>
          </a:p>
          <a:p>
            <a:r>
              <a:rPr lang="en-US" b="1" dirty="0"/>
              <a:t>Procedure:</a:t>
            </a:r>
          </a:p>
          <a:p>
            <a:r>
              <a:rPr lang="en-US" b="0" dirty="0"/>
              <a:t>1. Pupils take the roles of Senegalese pupils and ask and answer each other questions.</a:t>
            </a:r>
          </a:p>
          <a:p>
            <a:r>
              <a:rPr lang="en-US" b="0" dirty="0"/>
              <a:t>2. Suggested answers are on the next slide.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0" baseline="0" dirty="0" err="1"/>
              <a:t>wolof</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[slide 2/2]</a:t>
            </a:r>
          </a:p>
          <a:p>
            <a:endParaRPr lang="en-US" b="1" dirty="0"/>
          </a:p>
          <a:p>
            <a:r>
              <a:rPr lang="en-US" b="1" dirty="0"/>
              <a:t>SUGGESTED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0715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9.1.2.6</a:t>
            </a:r>
          </a:p>
          <a:p>
            <a:r>
              <a:rPr lang="en-US" b="1" dirty="0"/>
              <a:t>Timing: 12 minutes [slide 1/3]</a:t>
            </a:r>
          </a:p>
          <a:p>
            <a:endParaRPr lang="en-US" b="1" dirty="0"/>
          </a:p>
          <a:p>
            <a:r>
              <a:rPr lang="en-US" b="1" dirty="0"/>
              <a:t>Aim: </a:t>
            </a:r>
            <a:r>
              <a:rPr lang="en-US" b="0" dirty="0"/>
              <a:t>Oral production of times and expressions with </a:t>
            </a:r>
            <a:r>
              <a:rPr lang="en-US" b="0" i="1" dirty="0" err="1"/>
              <a:t>avoir</a:t>
            </a:r>
            <a:r>
              <a:rPr lang="en-US" b="0" i="0" dirty="0"/>
              <a:t> + noun in context.</a:t>
            </a:r>
            <a:endParaRPr lang="en-US" b="1" dirty="0"/>
          </a:p>
          <a:p>
            <a:endParaRPr lang="en-US" b="1" dirty="0"/>
          </a:p>
          <a:p>
            <a:r>
              <a:rPr lang="en-US" b="1" dirty="0"/>
              <a:t>Procedure:</a:t>
            </a:r>
          </a:p>
          <a:p>
            <a:r>
              <a:rPr lang="en-US" b="0" dirty="0"/>
              <a:t>1. Print </a:t>
            </a:r>
            <a:r>
              <a:rPr lang="en-US" b="0" dirty="0" err="1"/>
              <a:t>rolecards</a:t>
            </a:r>
            <a:r>
              <a:rPr lang="en-US" b="0" dirty="0"/>
              <a:t>.</a:t>
            </a:r>
          </a:p>
          <a:p>
            <a:r>
              <a:rPr lang="en-US" b="0" dirty="0"/>
              <a:t>2. Partner A reads out sentences 1-4, stopping at the gap.</a:t>
            </a:r>
          </a:p>
          <a:p>
            <a:r>
              <a:rPr lang="en-US" b="0" dirty="0"/>
              <a:t>3. Partner B reads out the rest of each sentence. Partner A listens and fills in the gap.</a:t>
            </a:r>
          </a:p>
          <a:p>
            <a:r>
              <a:rPr lang="en-US" b="0" dirty="0"/>
              <a:t>4. Students swop roles for sentences 5-8.</a:t>
            </a:r>
          </a:p>
          <a:p>
            <a:r>
              <a:rPr lang="en-US" b="0" dirty="0"/>
              <a:t>5. Students look at each other’s </a:t>
            </a:r>
            <a:r>
              <a:rPr lang="en-US" b="0" dirty="0" err="1"/>
              <a:t>rolecards</a:t>
            </a:r>
            <a:r>
              <a:rPr lang="en-US" b="0" dirty="0"/>
              <a:t> to check answers.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48613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14097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9.1.2.7</a:t>
            </a:r>
          </a:p>
          <a:p>
            <a:r>
              <a:rPr lang="en-US" b="1" dirty="0"/>
              <a:t>Timing: 8 minutes [slide 1/3]</a:t>
            </a:r>
          </a:p>
          <a:p>
            <a:endParaRPr lang="en-US" b="1" dirty="0"/>
          </a:p>
          <a:p>
            <a:r>
              <a:rPr lang="en-US" b="1" dirty="0"/>
              <a:t>Aim: </a:t>
            </a:r>
            <a:r>
              <a:rPr lang="en-US" b="0" dirty="0"/>
              <a:t>Reading comprehension; oral production of questions; oral information exchange.</a:t>
            </a:r>
            <a:endParaRPr lang="en-US" b="1" dirty="0"/>
          </a:p>
          <a:p>
            <a:endParaRPr lang="en-US" b="1" dirty="0"/>
          </a:p>
          <a:p>
            <a:r>
              <a:rPr lang="en-US" b="1" dirty="0"/>
              <a:t>Procedure:</a:t>
            </a:r>
          </a:p>
          <a:p>
            <a:r>
              <a:rPr lang="en-US" b="0" dirty="0"/>
              <a:t>1. Explain to students that they are going to work together to complete two short texts about Christmas around the world.</a:t>
            </a:r>
          </a:p>
          <a:p>
            <a:r>
              <a:rPr lang="en-US" b="0" dirty="0"/>
              <a:t>2. Run through the example on this slide. Use the opportunity to recap the word order of intonation questions with question words (question word at the end). NB: the gapped sentences are designed so that no word order change is needed – students need only read the sentences with raised intonation, and add the question word.</a:t>
            </a:r>
          </a:p>
          <a:p>
            <a:r>
              <a:rPr lang="en-US" b="0" dirty="0"/>
              <a:t>3. Partner A asks Partner B in French for the missing information on their card and writes it down to complete their sentences.</a:t>
            </a:r>
          </a:p>
          <a:p>
            <a:r>
              <a:rPr lang="en-US" b="0" dirty="0"/>
              <a:t>5. Partners swap roles.</a:t>
            </a:r>
          </a:p>
          <a:p>
            <a:r>
              <a:rPr lang="en-US" b="0" dirty="0"/>
              <a:t>6. Students look at each other’s texts to check answers.</a:t>
            </a:r>
          </a:p>
          <a:p>
            <a:r>
              <a:rPr lang="en-US" b="0" dirty="0"/>
              <a:t>7. Students use their completed text to carry out the activity on slide 15.</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Rolecard</a:t>
            </a:r>
            <a:r>
              <a:rPr lang="en-GB" b="1" dirty="0"/>
              <a:t> A for printing </a:t>
            </a:r>
            <a:r>
              <a:rPr lang="en-US" b="1" dirty="0"/>
              <a:t>[</a:t>
            </a:r>
            <a:r>
              <a:rPr lang="en-US" b="1"/>
              <a:t>slide 2/3]</a:t>
            </a:r>
            <a:endParaRPr lang="en-GB"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roi</a:t>
            </a:r>
            <a:r>
              <a:rPr lang="en-GB" baseline="0" dirty="0"/>
              <a:t> [1364], mage [&gt;5000], pied [626], </a:t>
            </a:r>
            <a:r>
              <a:rPr lang="en-GB" baseline="0" dirty="0" err="1"/>
              <a:t>sapin</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saint [1702], plastique [2191], </a:t>
            </a:r>
            <a:r>
              <a:rPr lang="en-GB" b="0" baseline="0" dirty="0" err="1"/>
              <a:t>Tunisie</a:t>
            </a:r>
            <a:r>
              <a:rPr lang="en-GB" b="0" baseline="0" dirty="0"/>
              <a:t> [&gt;5000], </a:t>
            </a:r>
            <a:r>
              <a:rPr lang="en-GB" b="0" baseline="0" dirty="0" err="1"/>
              <a:t>Australie</a:t>
            </a:r>
            <a:r>
              <a:rPr lang="en-GB" b="0" baseline="0" dirty="0"/>
              <a:t> [&gt;5000], </a:t>
            </a:r>
            <a:r>
              <a:rPr lang="en-GB" b="0" baseline="0" dirty="0" err="1"/>
              <a:t>Asie</a:t>
            </a:r>
            <a:r>
              <a:rPr lang="en-GB" b="0" baseline="0" dirty="0"/>
              <a:t> [&gt;5000], Chine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46183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Rolecard</a:t>
            </a:r>
            <a:r>
              <a:rPr lang="en-GB" b="1" dirty="0"/>
              <a:t> B for printing </a:t>
            </a:r>
            <a:r>
              <a:rPr lang="en-US" b="1" dirty="0"/>
              <a:t>[slide 3/3]</a:t>
            </a:r>
            <a:endParaRPr lang="en-GB" sz="1200" kern="1200" dirty="0">
              <a:solidFill>
                <a:schemeClr val="tx1"/>
              </a:solidFill>
              <a:effectLst/>
              <a:latin typeface="Century Gothic" panose="020B0502020202020204" pitchFamily="34" charset="0"/>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roi</a:t>
            </a:r>
            <a:r>
              <a:rPr lang="en-GB" baseline="0" dirty="0"/>
              <a:t> [1364], mage [&gt;5000], pied [626], </a:t>
            </a:r>
            <a:r>
              <a:rPr lang="en-GB" baseline="0" dirty="0" err="1"/>
              <a:t>sapin</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saint [1702], plastique [2191], </a:t>
            </a:r>
            <a:r>
              <a:rPr lang="en-GB" b="0" baseline="0" dirty="0" err="1"/>
              <a:t>Tunisie</a:t>
            </a:r>
            <a:r>
              <a:rPr lang="en-GB" b="0" baseline="0" dirty="0"/>
              <a:t> [&gt;5000], </a:t>
            </a:r>
            <a:r>
              <a:rPr lang="en-GB" b="0" baseline="0" dirty="0" err="1"/>
              <a:t>Australie</a:t>
            </a:r>
            <a:r>
              <a:rPr lang="en-GB" b="0" baseline="0" dirty="0"/>
              <a:t> [&gt;5000], </a:t>
            </a:r>
            <a:r>
              <a:rPr lang="en-GB" b="0" baseline="0" dirty="0" err="1"/>
              <a:t>Asie</a:t>
            </a:r>
            <a:r>
              <a:rPr lang="en-GB" b="0" baseline="0" dirty="0"/>
              <a:t> [&gt;5000], Chine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14809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9.1.2.7</a:t>
            </a:r>
          </a:p>
          <a:p>
            <a:r>
              <a:rPr lang="en-US" b="1" dirty="0"/>
              <a:t>Timing: 8 minutes [slide 1/2]</a:t>
            </a:r>
          </a:p>
          <a:p>
            <a:endParaRPr lang="en-US" b="1" dirty="0"/>
          </a:p>
          <a:p>
            <a:r>
              <a:rPr lang="en-US" b="1" dirty="0"/>
              <a:t>Aim: </a:t>
            </a:r>
            <a:r>
              <a:rPr lang="en-US" b="0" dirty="0"/>
              <a:t>Oral production and aural recognition of known SSCs and known vocabulary.</a:t>
            </a:r>
            <a:endParaRPr lang="en-US" b="1" dirty="0"/>
          </a:p>
          <a:p>
            <a:endParaRPr lang="en-US" b="1" dirty="0"/>
          </a:p>
          <a:p>
            <a:r>
              <a:rPr lang="en-US" b="1" dirty="0"/>
              <a:t>Procedure:</a:t>
            </a:r>
          </a:p>
          <a:p>
            <a:r>
              <a:rPr lang="en-US" b="0" dirty="0"/>
              <a:t>1. Print and distribute </a:t>
            </a:r>
            <a:r>
              <a:rPr lang="en-US" b="0" dirty="0" err="1"/>
              <a:t>rolecards</a:t>
            </a:r>
            <a:r>
              <a:rPr lang="en-US" b="0" dirty="0"/>
              <a:t>.</a:t>
            </a:r>
          </a:p>
          <a:p>
            <a:r>
              <a:rPr lang="en-US" b="0" dirty="0"/>
              <a:t>2. Partner A reads the first column aloud. Partner B listens and fills in the missing SSCs and words.</a:t>
            </a:r>
          </a:p>
          <a:p>
            <a:r>
              <a:rPr lang="en-US" b="0" dirty="0"/>
              <a:t>3. Partners swap roles.</a:t>
            </a:r>
          </a:p>
          <a:p>
            <a:r>
              <a:rPr lang="en-US" b="0" dirty="0"/>
              <a:t>4. Check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strophe [&gt;5000], </a:t>
            </a:r>
            <a:r>
              <a:rPr lang="en-GB" b="0" baseline="0" dirty="0" err="1"/>
              <a:t>mille</a:t>
            </a:r>
            <a:r>
              <a:rPr lang="en-GB" b="0" baseline="0" dirty="0"/>
              <a:t> [1008], bougie [&gt;5000], cloche [4273], pr</a:t>
            </a:r>
            <a:r>
              <a:rPr lang="en-GB" b="0" baseline="0" dirty="0">
                <a:latin typeface="Century Gothic" panose="020B0502020202020204" pitchFamily="34" charset="0"/>
              </a:rPr>
              <a:t>êt [422], ombre [2001], coin [1798], </a:t>
            </a:r>
            <a:r>
              <a:rPr lang="en-GB" b="0" baseline="0" dirty="0" err="1">
                <a:latin typeface="Century Gothic" panose="020B0502020202020204" pitchFamily="34" charset="0"/>
              </a:rPr>
              <a:t>vive</a:t>
            </a:r>
            <a:r>
              <a:rPr lang="en-GB" b="0" baseline="0" dirty="0">
                <a:latin typeface="Century Gothic" panose="020B0502020202020204" pitchFamily="34" charset="0"/>
              </a:rPr>
              <a:t> (vivre) [201], </a:t>
            </a:r>
            <a:r>
              <a:rPr lang="en-GB" baseline="0" dirty="0" err="1"/>
              <a:t>joyeux</a:t>
            </a:r>
            <a:r>
              <a:rPr lang="en-GB" baseline="0" dirty="0"/>
              <a:t> [3987], </a:t>
            </a:r>
            <a:r>
              <a:rPr lang="en-GB" baseline="0" dirty="0" err="1"/>
              <a:t>flotter</a:t>
            </a:r>
            <a:r>
              <a:rPr lang="en-GB" baseline="0" dirty="0"/>
              <a:t> [4520], </a:t>
            </a:r>
            <a:r>
              <a:rPr lang="en-GB" baseline="0" dirty="0" err="1"/>
              <a:t>rapporter</a:t>
            </a:r>
            <a:r>
              <a:rPr lang="en-GB" baseline="0" dirty="0"/>
              <a:t> [922], </a:t>
            </a:r>
            <a:r>
              <a:rPr lang="en-GB" baseline="0" dirty="0" err="1"/>
              <a:t>colonne</a:t>
            </a:r>
            <a:r>
              <a:rPr lang="en-GB" baseline="0" dirty="0"/>
              <a:t> [2931]</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village [1295], </a:t>
            </a:r>
            <a:r>
              <a:rPr lang="en-GB" baseline="0" dirty="0" err="1"/>
              <a:t>danser</a:t>
            </a:r>
            <a:r>
              <a:rPr lang="en-GB" baseline="0" dirty="0"/>
              <a:t> [2934], oh [1361]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00761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2/2]</a:t>
            </a: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04658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15710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9.2.1.2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8 minutes [slide 1/2]</a:t>
            </a:r>
          </a:p>
          <a:p>
            <a:endParaRPr lang="en-US" b="1" dirty="0"/>
          </a:p>
          <a:p>
            <a:r>
              <a:rPr lang="en-US" b="1" dirty="0"/>
              <a:t>Aim: </a:t>
            </a:r>
            <a:r>
              <a:rPr lang="en-US" b="0" dirty="0"/>
              <a:t>Oral production of singular forms of verbs that take </a:t>
            </a:r>
            <a:r>
              <a:rPr lang="en-US" b="0" i="1" dirty="0" err="1">
                <a:latin typeface="Century Gothic" panose="020B0502020202020204" pitchFamily="34" charset="0"/>
              </a:rPr>
              <a:t>être</a:t>
            </a:r>
            <a:r>
              <a:rPr lang="en-US" b="0" i="0" dirty="0">
                <a:latin typeface="Century Gothic" panose="020B0502020202020204" pitchFamily="34" charset="0"/>
              </a:rPr>
              <a:t> and </a:t>
            </a:r>
            <a:r>
              <a:rPr lang="en-US" b="0" i="1" dirty="0" err="1">
                <a:latin typeface="Century Gothic" panose="020B0502020202020204" pitchFamily="34" charset="0"/>
              </a:rPr>
              <a:t>avoir</a:t>
            </a:r>
            <a:r>
              <a:rPr lang="en-US" b="0" i="0" dirty="0">
                <a:latin typeface="Century Gothic" panose="020B0502020202020204" pitchFamily="34" charset="0"/>
              </a:rPr>
              <a:t> in the perfect tense.</a:t>
            </a:r>
            <a:endParaRPr lang="en-US" b="1" dirty="0"/>
          </a:p>
          <a:p>
            <a:endParaRPr lang="en-US" b="1" dirty="0"/>
          </a:p>
          <a:p>
            <a:r>
              <a:rPr lang="en-US" b="1" dirty="0"/>
              <a:t>Procedure:</a:t>
            </a:r>
          </a:p>
          <a:p>
            <a:pPr marL="228600" indent="-228600">
              <a:buAutoNum type="arabicPeriod"/>
            </a:pPr>
            <a:r>
              <a:rPr lang="en-US" b="0" dirty="0"/>
              <a:t>Print the role cards from side 17.</a:t>
            </a:r>
          </a:p>
          <a:p>
            <a:pPr marL="228600" indent="-228600">
              <a:buAutoNum type="arabicPeriod"/>
            </a:pPr>
            <a:r>
              <a:rPr lang="en-US" b="0" dirty="0"/>
              <a:t>Model the task using the example on this slide.</a:t>
            </a:r>
          </a:p>
          <a:p>
            <a:pPr marL="228600" indent="-228600">
              <a:buAutoNum type="arabicPeriod"/>
            </a:pPr>
            <a:r>
              <a:rPr lang="en-US" b="0" dirty="0"/>
              <a:t>Students ask each other questions to find the information required.</a:t>
            </a:r>
          </a:p>
          <a:p>
            <a:pPr marL="228600" indent="-228600">
              <a:buAutoNum type="arabicPeriod"/>
            </a:pPr>
            <a:r>
              <a:rPr lang="en-US" b="0" dirty="0"/>
              <a:t>Students make notes on each other’s answers.</a:t>
            </a:r>
          </a:p>
          <a:p>
            <a:pPr marL="228600" indent="-228600">
              <a:buAutoNum type="arabicPeriod"/>
            </a:pPr>
            <a:r>
              <a:rPr lang="en-US" b="0" dirty="0"/>
              <a:t>Suggested answers are provided on slide 18.</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956312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ROLECARDS FOR PRINTING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SUGGESTED ANSWERS [slide 2/2]</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08882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9.2.1.2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8 minutes [slide 1/2]</a:t>
            </a:r>
          </a:p>
          <a:p>
            <a:endParaRPr lang="en-US" b="1" dirty="0"/>
          </a:p>
          <a:p>
            <a:r>
              <a:rPr lang="en-US" b="1" dirty="0"/>
              <a:t>Aim: </a:t>
            </a:r>
            <a:r>
              <a:rPr lang="en-US" b="0" dirty="0"/>
              <a:t>Oral production of singular forms of verbs that take </a:t>
            </a:r>
            <a:r>
              <a:rPr lang="en-US" b="0" i="1" dirty="0" err="1">
                <a:latin typeface="Century Gothic" panose="020B0502020202020204" pitchFamily="34" charset="0"/>
              </a:rPr>
              <a:t>être</a:t>
            </a:r>
            <a:r>
              <a:rPr lang="en-US" b="0" i="0" dirty="0">
                <a:latin typeface="Century Gothic" panose="020B0502020202020204" pitchFamily="34" charset="0"/>
              </a:rPr>
              <a:t> and </a:t>
            </a:r>
            <a:r>
              <a:rPr lang="en-US" b="0" i="1" dirty="0" err="1">
                <a:latin typeface="Century Gothic" panose="020B0502020202020204" pitchFamily="34" charset="0"/>
              </a:rPr>
              <a:t>avoir</a:t>
            </a:r>
            <a:r>
              <a:rPr lang="en-US" b="0" i="0" dirty="0">
                <a:latin typeface="Century Gothic" panose="020B0502020202020204" pitchFamily="34" charset="0"/>
              </a:rPr>
              <a:t> in the perfect tense.</a:t>
            </a:r>
            <a:endParaRPr lang="en-US" b="1" dirty="0"/>
          </a:p>
          <a:p>
            <a:endParaRPr lang="en-US" b="1" dirty="0"/>
          </a:p>
          <a:p>
            <a:r>
              <a:rPr lang="en-US" b="1" dirty="0"/>
              <a:t>Procedure:</a:t>
            </a:r>
          </a:p>
          <a:p>
            <a:pPr marL="228600" indent="-228600">
              <a:buAutoNum type="arabicPeriod"/>
            </a:pPr>
            <a:r>
              <a:rPr lang="en-US" b="0" dirty="0"/>
              <a:t>Print the role cards from side 35.</a:t>
            </a:r>
          </a:p>
          <a:p>
            <a:pPr marL="228600" indent="-228600">
              <a:buAutoNum type="arabicPeriod"/>
            </a:pPr>
            <a:r>
              <a:rPr lang="en-US" b="0" dirty="0"/>
              <a:t>Model the task using the example on this slide.</a:t>
            </a:r>
          </a:p>
          <a:p>
            <a:pPr marL="228600" indent="-228600">
              <a:buAutoNum type="arabicPeriod"/>
            </a:pPr>
            <a:r>
              <a:rPr lang="en-US" b="0" dirty="0"/>
              <a:t>Students ask each other questions to find the information required.</a:t>
            </a:r>
          </a:p>
          <a:p>
            <a:pPr marL="228600" indent="-228600">
              <a:buAutoNum type="arabicPeriod"/>
            </a:pPr>
            <a:r>
              <a:rPr lang="en-US" b="0" dirty="0"/>
              <a:t>Students make notes on each other’s answers.</a:t>
            </a:r>
          </a:p>
          <a:p>
            <a:pPr marL="228600" indent="-228600">
              <a:buAutoNum type="arabicPeriod"/>
            </a:pPr>
            <a:r>
              <a:rPr lang="en-US" b="0" dirty="0"/>
              <a:t>Suggested answers are provided on slide 36.</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847750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ROLECARDS FOR PRINTING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38667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SUGGESTED ANSWERS [slide 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761708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9.2.1.3</a:t>
            </a:r>
          </a:p>
          <a:p>
            <a:r>
              <a:rPr lang="en-US" b="1" dirty="0"/>
              <a:t>Timing: 10 minutes [SLIDE 1/3]</a:t>
            </a:r>
          </a:p>
          <a:p>
            <a:endParaRPr lang="en-US" b="1" dirty="0"/>
          </a:p>
          <a:p>
            <a:r>
              <a:rPr lang="en-US" b="1" dirty="0"/>
              <a:t>Aim: </a:t>
            </a:r>
            <a:r>
              <a:rPr lang="en-US" b="0" dirty="0"/>
              <a:t>Oral production of –er verbs taking </a:t>
            </a:r>
            <a:r>
              <a:rPr lang="en-US" b="0" i="1" dirty="0">
                <a:latin typeface="Century Gothic" panose="020B0502020202020204" pitchFamily="34" charset="0"/>
              </a:rPr>
              <a:t>être </a:t>
            </a:r>
            <a:r>
              <a:rPr lang="en-US" b="0" i="0" dirty="0">
                <a:latin typeface="Century Gothic" panose="020B0502020202020204" pitchFamily="34" charset="0"/>
              </a:rPr>
              <a:t> and </a:t>
            </a:r>
            <a:r>
              <a:rPr lang="en-US" b="0" i="1" dirty="0">
                <a:latin typeface="Century Gothic" panose="020B0502020202020204" pitchFamily="34" charset="0"/>
              </a:rPr>
              <a:t>avoir</a:t>
            </a:r>
            <a:r>
              <a:rPr lang="en-US" b="0" i="0" dirty="0">
                <a:latin typeface="Century Gothic" panose="020B0502020202020204" pitchFamily="34" charset="0"/>
              </a:rPr>
              <a:t> in the perfect tense</a:t>
            </a:r>
            <a:endParaRPr lang="en-US" b="1" dirty="0"/>
          </a:p>
          <a:p>
            <a:endParaRPr lang="en-US" b="1" dirty="0"/>
          </a:p>
          <a:p>
            <a:r>
              <a:rPr lang="en-US" b="1" dirty="0"/>
              <a:t>Procedure:</a:t>
            </a:r>
          </a:p>
          <a:p>
            <a:r>
              <a:rPr lang="en-US" b="0" dirty="0"/>
              <a:t>1. Print the rolecards on the next slide.</a:t>
            </a:r>
          </a:p>
          <a:p>
            <a:r>
              <a:rPr lang="en-US" b="0" dirty="0"/>
              <a:t>2. Model the task using the example on this slide.</a:t>
            </a:r>
          </a:p>
          <a:p>
            <a:r>
              <a:rPr lang="en-US" b="0" dirty="0"/>
              <a:t>3. Students work in pairs and ask each other questions to find out the details on their rolecards.</a:t>
            </a:r>
          </a:p>
          <a:p>
            <a:r>
              <a:rPr lang="en-US" b="0" dirty="0"/>
              <a:t>4. Students swop partners and tell their new partner what their previous partner did.</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26616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ROLECARDS FOR PRINTING [SLIDE 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389463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SUGGESTED ANSWERS [SLIDE 3/3]</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594087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9.2.1.5</a:t>
            </a:r>
          </a:p>
          <a:p>
            <a:r>
              <a:rPr lang="en-US" b="1" dirty="0"/>
              <a:t>Timing: </a:t>
            </a:r>
            <a:r>
              <a:rPr lang="en-US" b="0" dirty="0"/>
              <a:t>10 minutes</a:t>
            </a:r>
            <a:endParaRPr lang="en-US" b="1" dirty="0"/>
          </a:p>
          <a:p>
            <a:endParaRPr lang="en-US" b="1" dirty="0"/>
          </a:p>
          <a:p>
            <a:r>
              <a:rPr lang="en-US" b="1" dirty="0"/>
              <a:t>Aim: </a:t>
            </a:r>
            <a:r>
              <a:rPr lang="en-US" b="0" dirty="0"/>
              <a:t>Oral production and aural recognition of verb + </a:t>
            </a:r>
            <a:r>
              <a:rPr lang="en-US" b="0" i="1" dirty="0">
                <a:latin typeface="Century Gothic" panose="020B0502020202020204" pitchFamily="34" charset="0"/>
              </a:rPr>
              <a:t>à/de</a:t>
            </a:r>
            <a:r>
              <a:rPr lang="en-US" b="0" i="0" dirty="0">
                <a:latin typeface="Century Gothic" panose="020B0502020202020204" pitchFamily="34" charset="0"/>
              </a:rPr>
              <a:t> + noun</a:t>
            </a:r>
            <a:endParaRPr lang="en-US" b="1" dirty="0"/>
          </a:p>
          <a:p>
            <a:endParaRPr lang="en-US" b="1" dirty="0"/>
          </a:p>
          <a:p>
            <a:r>
              <a:rPr lang="en-US" b="1" dirty="0"/>
              <a:t>Procedure:</a:t>
            </a:r>
          </a:p>
          <a:p>
            <a:r>
              <a:rPr lang="en-US" b="0" dirty="0"/>
              <a:t>1. Students work in pairs.</a:t>
            </a:r>
          </a:p>
          <a:p>
            <a:r>
              <a:rPr lang="en-US" b="0" dirty="0"/>
              <a:t>2. Print the </a:t>
            </a:r>
            <a:r>
              <a:rPr lang="en-US" b="0" dirty="0" err="1"/>
              <a:t>rolecards</a:t>
            </a:r>
            <a:r>
              <a:rPr lang="en-US" b="0" dirty="0"/>
              <a:t> from the next slide.</a:t>
            </a:r>
          </a:p>
          <a:p>
            <a:r>
              <a:rPr lang="en-US" b="0" dirty="0"/>
              <a:t>3. Model the task using the example on this slide.</a:t>
            </a:r>
          </a:p>
          <a:p>
            <a:r>
              <a:rPr lang="en-US" b="0" dirty="0"/>
              <a:t>4. Partner A reads out the beginning of a sentence.</a:t>
            </a:r>
          </a:p>
          <a:p>
            <a:r>
              <a:rPr lang="en-US" b="0" dirty="0"/>
              <a:t>5. Partner B chooses the correct noun to complete the sentence.</a:t>
            </a:r>
          </a:p>
          <a:p>
            <a:r>
              <a:rPr lang="en-US" b="0" dirty="0"/>
              <a:t>6. Partners swap roles.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43390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9.1.1.2</a:t>
            </a:r>
          </a:p>
          <a:p>
            <a:r>
              <a:rPr lang="en-US" b="1" dirty="0"/>
              <a:t>Timing: 10 minutes</a:t>
            </a:r>
          </a:p>
          <a:p>
            <a:endParaRPr lang="en-US" b="1" dirty="0"/>
          </a:p>
          <a:p>
            <a:r>
              <a:rPr lang="en-US" b="1" dirty="0"/>
              <a:t>Aim: </a:t>
            </a:r>
            <a:r>
              <a:rPr lang="en-US" b="0" dirty="0"/>
              <a:t>Oral production and recognition of </a:t>
            </a:r>
            <a:r>
              <a:rPr lang="en-US" b="0" i="1" dirty="0" err="1"/>
              <a:t>est-ce</a:t>
            </a:r>
            <a:r>
              <a:rPr lang="en-US" b="0" i="1" dirty="0"/>
              <a:t> que </a:t>
            </a:r>
            <a:r>
              <a:rPr lang="en-US" b="0" dirty="0"/>
              <a:t>questions and plural forms of –ER verbs.</a:t>
            </a:r>
          </a:p>
          <a:p>
            <a:endParaRPr lang="en-US" b="1" dirty="0"/>
          </a:p>
          <a:p>
            <a:r>
              <a:rPr lang="en-US" b="1" dirty="0"/>
              <a:t>Procedure:</a:t>
            </a:r>
          </a:p>
          <a:p>
            <a:r>
              <a:rPr lang="en-US" b="0" dirty="0"/>
              <a:t>1. Students work in pairs. Print and distribute the </a:t>
            </a:r>
            <a:r>
              <a:rPr lang="en-US" b="0" dirty="0" err="1"/>
              <a:t>rolecards</a:t>
            </a:r>
            <a:r>
              <a:rPr lang="en-US" b="0" dirty="0"/>
              <a:t> on slide 30.</a:t>
            </a:r>
          </a:p>
          <a:p>
            <a:r>
              <a:rPr lang="en-US" b="0" dirty="0"/>
              <a:t>2. Students sketch the map. Tell students they will use the information on their role cards and find out who is where and what they are doing.</a:t>
            </a:r>
          </a:p>
          <a:p>
            <a:r>
              <a:rPr lang="en-US" b="0" dirty="0"/>
              <a:t>3. Click through example slide to demonstrate an example dialogue.</a:t>
            </a:r>
          </a:p>
          <a:p>
            <a:r>
              <a:rPr lang="en-US" b="0" dirty="0"/>
              <a:t>5. Partner A begins by forming a sentence as indicated by the prompt on their </a:t>
            </a:r>
            <a:r>
              <a:rPr lang="en-US" b="0" dirty="0" err="1"/>
              <a:t>rolecard</a:t>
            </a:r>
            <a:r>
              <a:rPr lang="en-US" b="0" dirty="0"/>
              <a:t>. The verbs are provided in the infinitive, so students must remember to add the appropriate ending.</a:t>
            </a:r>
            <a:br>
              <a:rPr lang="en-US" b="0" dirty="0"/>
            </a:br>
            <a:r>
              <a:rPr lang="en-US" b="0" dirty="0"/>
              <a:t>6. Partner B responds with a question, using the question word indicated by the prompt, and relevant pronoun (</a:t>
            </a:r>
            <a:r>
              <a:rPr lang="en-US" b="0" dirty="0" err="1"/>
              <a:t>e.g</a:t>
            </a:r>
            <a:r>
              <a:rPr lang="en-US" b="0" dirty="0"/>
              <a:t> Partner A says </a:t>
            </a:r>
            <a:r>
              <a:rPr lang="en-US" b="0" i="1" dirty="0"/>
              <a:t>nous</a:t>
            </a:r>
            <a:r>
              <a:rPr lang="en-US" b="0" dirty="0"/>
              <a:t> </a:t>
            </a:r>
            <a:r>
              <a:rPr lang="en-US" b="0" i="1" dirty="0" err="1"/>
              <a:t>mangeons</a:t>
            </a:r>
            <a:r>
              <a:rPr lang="en-US" b="0" i="1" dirty="0"/>
              <a:t>…</a:t>
            </a:r>
            <a:r>
              <a:rPr lang="en-US" b="0" i="0" dirty="0"/>
              <a:t>, Partner B must respond using </a:t>
            </a:r>
            <a:r>
              <a:rPr lang="en-US" b="0" i="1" dirty="0" err="1"/>
              <a:t>vous</a:t>
            </a:r>
            <a:r>
              <a:rPr lang="en-US" b="0" i="1" dirty="0"/>
              <a:t>…</a:t>
            </a:r>
            <a:r>
              <a:rPr lang="en-US" b="0" i="0" dirty="0"/>
              <a:t>)</a:t>
            </a:r>
          </a:p>
          <a:p>
            <a:r>
              <a:rPr lang="en-US" b="0" i="0" dirty="0"/>
              <a:t>7. Partner A answers the question, translating the English information on their </a:t>
            </a:r>
            <a:r>
              <a:rPr lang="en-US" b="0" i="0" dirty="0" err="1"/>
              <a:t>rolecard</a:t>
            </a:r>
            <a:r>
              <a:rPr lang="en-US" b="0" i="0" dirty="0"/>
              <a:t>.</a:t>
            </a:r>
          </a:p>
          <a:p>
            <a:r>
              <a:rPr lang="en-US" b="0" i="0" dirty="0"/>
              <a:t>8. Students check their answers against the map on slide 31.</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aire</a:t>
            </a:r>
            <a:r>
              <a:rPr lang="en-GB" baseline="0" dirty="0"/>
              <a:t> [4987]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ROLECARDS FOR PRINTING</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Century Gothic" panose="020B0502020202020204" pitchFamily="34" charset="0"/>
                <a:ea typeface="+mn-ea"/>
                <a:cs typeface="+mn-cs"/>
              </a:rPr>
              <a:t>SUGGESTED ANSWERS</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169388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9.2.1.6</a:t>
            </a:r>
          </a:p>
          <a:p>
            <a:r>
              <a:rPr lang="en-US" b="1" dirty="0"/>
              <a:t>Timing: 10 minutes</a:t>
            </a:r>
          </a:p>
          <a:p>
            <a:endParaRPr lang="en-US" b="1" dirty="0"/>
          </a:p>
          <a:p>
            <a:r>
              <a:rPr lang="en-US" b="1" dirty="0"/>
              <a:t>Aim: </a:t>
            </a:r>
            <a:r>
              <a:rPr lang="en-US" b="0" dirty="0"/>
              <a:t>Oral production of emphatic pronouns, relative pronoun </a:t>
            </a:r>
            <a:r>
              <a:rPr lang="en-US" b="0" i="1" dirty="0"/>
              <a:t>qui</a:t>
            </a:r>
            <a:r>
              <a:rPr lang="en-US" b="0" i="0" dirty="0"/>
              <a:t>, verb + </a:t>
            </a:r>
            <a:r>
              <a:rPr lang="en-US" b="0" i="1" dirty="0">
                <a:latin typeface="Century Gothic" panose="020B0502020202020204" pitchFamily="34" charset="0"/>
              </a:rPr>
              <a:t>à </a:t>
            </a:r>
            <a:r>
              <a:rPr lang="en-US" b="0" i="0" dirty="0">
                <a:latin typeface="Century Gothic" panose="020B0502020202020204" pitchFamily="34" charset="0"/>
              </a:rPr>
              <a:t>+ noun, and verb + </a:t>
            </a:r>
            <a:r>
              <a:rPr lang="en-US" b="0" i="1" dirty="0">
                <a:latin typeface="Century Gothic" panose="020B0502020202020204" pitchFamily="34" charset="0"/>
              </a:rPr>
              <a:t>de</a:t>
            </a:r>
            <a:r>
              <a:rPr lang="en-US" b="0" i="0" dirty="0">
                <a:latin typeface="Century Gothic" panose="020B0502020202020204" pitchFamily="34" charset="0"/>
              </a:rPr>
              <a:t>+ noun</a:t>
            </a:r>
            <a:endParaRPr lang="en-US" b="1" dirty="0"/>
          </a:p>
          <a:p>
            <a:endParaRPr lang="en-US" b="1" dirty="0"/>
          </a:p>
          <a:p>
            <a:r>
              <a:rPr lang="en-US" b="1" dirty="0"/>
              <a:t>Procedure:</a:t>
            </a:r>
          </a:p>
          <a:p>
            <a:pPr marL="228600" indent="-228600">
              <a:buAutoNum type="arabicPeriod"/>
            </a:pPr>
            <a:r>
              <a:rPr lang="en-US" b="0" dirty="0"/>
              <a:t>Print </a:t>
            </a:r>
            <a:r>
              <a:rPr lang="en-US" b="0" dirty="0" err="1"/>
              <a:t>rolecards</a:t>
            </a:r>
            <a:r>
              <a:rPr lang="en-US" b="0" dirty="0"/>
              <a:t>. Students work in pairs.</a:t>
            </a:r>
          </a:p>
          <a:p>
            <a:pPr marL="228600" indent="-228600">
              <a:buAutoNum type="arabicPeriod"/>
            </a:pPr>
            <a:r>
              <a:rPr lang="en-US" b="0" dirty="0"/>
              <a:t>Model task using this slide.</a:t>
            </a:r>
          </a:p>
          <a:p>
            <a:r>
              <a:rPr lang="en-US" b="0" dirty="0"/>
              <a:t>3. Partner B is a police officer, and asks appropriate questions to find out the details on their card.</a:t>
            </a:r>
          </a:p>
          <a:p>
            <a:r>
              <a:rPr lang="en-US" b="0" dirty="0"/>
              <a:t>4. Partner A completes the sentences on their card to answer Partner B’s questions.</a:t>
            </a:r>
          </a:p>
          <a:p>
            <a:r>
              <a:rPr lang="en-US" b="0" dirty="0"/>
              <a:t>5. Student swop roles.</a:t>
            </a:r>
          </a:p>
          <a:p>
            <a:r>
              <a:rPr lang="en-US" b="0" dirty="0"/>
              <a:t>6. Suggested answers on slide 13.</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222348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PRINTING – DO NOT DISPLAY DURING THE TASK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SUGGESTED ANSWERS</a:t>
            </a:r>
            <a:endParaRPr lang="en-GB" sz="1200" b="1"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145356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9.2.2.1</a:t>
            </a:r>
          </a:p>
          <a:p>
            <a:r>
              <a:rPr lang="en-US" b="1" dirty="0"/>
              <a:t>Timing: 5 minutes</a:t>
            </a:r>
          </a:p>
          <a:p>
            <a:endParaRPr lang="en-US" b="1" dirty="0"/>
          </a:p>
          <a:p>
            <a:r>
              <a:rPr lang="en-US" b="1" dirty="0"/>
              <a:t>Aim: </a:t>
            </a:r>
            <a:r>
              <a:rPr lang="en-US" b="0" dirty="0"/>
              <a:t>Oral</a:t>
            </a:r>
            <a:r>
              <a:rPr lang="en-US" b="0" baseline="0" dirty="0"/>
              <a:t> </a:t>
            </a:r>
            <a:r>
              <a:rPr lang="en-US" b="0" dirty="0"/>
              <a:t>production and written recognition </a:t>
            </a:r>
            <a:r>
              <a:rPr lang="en-US" b="0" baseline="0" dirty="0"/>
              <a:t>of first person singular –ER </a:t>
            </a:r>
            <a:r>
              <a:rPr lang="en-US" b="0" dirty="0"/>
              <a:t>verbs in the present and imperfect tenses.</a:t>
            </a:r>
            <a:endParaRPr lang="en-US" b="1" dirty="0"/>
          </a:p>
          <a:p>
            <a:endParaRPr lang="en-US" b="1" dirty="0"/>
          </a:p>
          <a:p>
            <a:r>
              <a:rPr lang="en-US" b="1" dirty="0"/>
              <a:t>Procedure:</a:t>
            </a:r>
          </a:p>
          <a:p>
            <a:pPr marL="228600" indent="-228600">
              <a:buAutoNum type="arabicPeriod"/>
            </a:pPr>
            <a:r>
              <a:rPr lang="en-US" b="0" dirty="0"/>
              <a:t>Divide students into pairs.</a:t>
            </a:r>
            <a:r>
              <a:rPr lang="en-US" b="0" baseline="0" dirty="0"/>
              <a:t> </a:t>
            </a:r>
            <a:r>
              <a:rPr lang="en-US" b="0" dirty="0"/>
              <a:t>Print and distribute</a:t>
            </a:r>
            <a:r>
              <a:rPr lang="en-US" b="0" baseline="0" dirty="0"/>
              <a:t> the role cards on slide 19.</a:t>
            </a:r>
          </a:p>
          <a:p>
            <a:pPr marL="228600" indent="-228600">
              <a:buAutoNum type="arabicPeriod"/>
            </a:pPr>
            <a:r>
              <a:rPr lang="en-US" b="0" dirty="0"/>
              <a:t>Click to go through example.</a:t>
            </a:r>
          </a:p>
          <a:p>
            <a:pPr marL="228600" indent="-228600">
              <a:buAutoNum type="arabicPeriod"/>
            </a:pPr>
            <a:r>
              <a:rPr lang="en-US" b="0" dirty="0"/>
              <a:t>Student A says the activity on their rolecard in either present or imperfect tense as indicated.</a:t>
            </a:r>
          </a:p>
          <a:p>
            <a:pPr marL="228600" indent="-228600">
              <a:buAutoNum type="arabicPeriod"/>
            </a:pPr>
            <a:r>
              <a:rPr lang="en-US" b="0" dirty="0"/>
              <a:t>Student B writes notes in their book – what is the activity and when is it done? (to reduce complexity for lower level classes, remove the part where partner B writes down the activity and keep the focus just on verb forms) </a:t>
            </a:r>
          </a:p>
          <a:p>
            <a:pPr marL="228600" indent="-228600">
              <a:buAutoNum type="arabicPeriod"/>
            </a:pPr>
            <a:r>
              <a:rPr lang="en-US" b="0" dirty="0"/>
              <a:t>Swap roles</a:t>
            </a:r>
          </a:p>
          <a:p>
            <a:pPr marL="228600" indent="-228600">
              <a:buAutoNum type="arabicPeriod"/>
            </a:pPr>
            <a:r>
              <a:rPr lang="en-US" b="0" dirty="0"/>
              <a:t>Check answers on slide 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Role cards do not display</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468816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350514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9.2.2.2</a:t>
            </a:r>
          </a:p>
          <a:p>
            <a:r>
              <a:rPr lang="en-US" b="1" dirty="0"/>
              <a:t>Timing: 5 minutes [1/2]</a:t>
            </a:r>
          </a:p>
          <a:p>
            <a:endParaRPr lang="en-US" b="1" dirty="0"/>
          </a:p>
          <a:p>
            <a:r>
              <a:rPr lang="en-US" b="1" dirty="0"/>
              <a:t>Aim: </a:t>
            </a:r>
            <a:r>
              <a:rPr lang="en-US" b="0" dirty="0"/>
              <a:t>Produce meaning of new vocabulary;</a:t>
            </a:r>
            <a:r>
              <a:rPr lang="en-US" b="0" baseline="0" dirty="0"/>
              <a:t> general comprehension.</a:t>
            </a:r>
            <a:endParaRPr lang="en-US" b="1" dirty="0"/>
          </a:p>
          <a:p>
            <a:endParaRPr lang="en-US" b="1" dirty="0"/>
          </a:p>
          <a:p>
            <a:r>
              <a:rPr lang="en-US" b="1" dirty="0"/>
              <a:t>Procedure:</a:t>
            </a:r>
          </a:p>
          <a:p>
            <a:r>
              <a:rPr lang="en-US" b="0" dirty="0"/>
              <a:t>1. Run through example.</a:t>
            </a:r>
          </a:p>
          <a:p>
            <a:r>
              <a:rPr lang="en-US" b="0" dirty="0"/>
              <a:t>2. Click to bring up clue.</a:t>
            </a:r>
          </a:p>
          <a:p>
            <a:r>
              <a:rPr lang="en-US" b="0" dirty="0"/>
              <a:t>3. Students write down the</a:t>
            </a:r>
            <a:r>
              <a:rPr lang="en-US" b="0" baseline="0" dirty="0"/>
              <a:t> target word being described (all now words are from this week’s new set).</a:t>
            </a:r>
            <a:endParaRPr lang="en-US" b="0" dirty="0"/>
          </a:p>
          <a:p>
            <a:r>
              <a:rPr lang="en-US" b="0" dirty="0"/>
              <a:t>4. Click to reveal solution.</a:t>
            </a:r>
          </a:p>
          <a:p>
            <a:r>
              <a:rPr lang="en-US" b="0" dirty="0"/>
              <a:t>5. Students then carry out the activity in pairs, giving each other clues from the role cards</a:t>
            </a:r>
            <a:r>
              <a:rPr lang="en-US" b="0" baseline="0" dirty="0"/>
              <a:t> provided on the next slide.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432459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Role cards for activity on previous slide – do not display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77325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rolecards</a:t>
            </a:r>
            <a:endParaRPr lang="en-GB" b="1" dirty="0"/>
          </a:p>
          <a:p>
            <a:r>
              <a:rPr lang="en-GB" b="1" dirty="0"/>
              <a:t>Do not display</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235560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9.2.2.3</a:t>
            </a:r>
          </a:p>
          <a:p>
            <a:r>
              <a:rPr lang="en-US" b="1"/>
              <a:t>Timing</a:t>
            </a:r>
            <a:r>
              <a:rPr lang="en-US" b="1" dirty="0"/>
              <a:t>: 8 minutes [1/3]</a:t>
            </a:r>
          </a:p>
          <a:p>
            <a:endParaRPr lang="en-US" b="1" dirty="0"/>
          </a:p>
          <a:p>
            <a:r>
              <a:rPr lang="en-US" b="1" dirty="0"/>
              <a:t>Aim: </a:t>
            </a:r>
            <a:r>
              <a:rPr lang="en-US" b="0" dirty="0"/>
              <a:t>Spoken comprehension and production of questions and statements with singular</a:t>
            </a:r>
            <a:r>
              <a:rPr lang="en-US" b="0" baseline="0" dirty="0"/>
              <a:t> forms of verbs in the imperfect tense.</a:t>
            </a:r>
            <a:endParaRPr lang="en-US" b="0" i="1" dirty="0"/>
          </a:p>
          <a:p>
            <a:endParaRPr lang="en-US" b="1" dirty="0"/>
          </a:p>
          <a:p>
            <a:r>
              <a:rPr lang="en-US" b="1" dirty="0"/>
              <a:t>Procedure:</a:t>
            </a:r>
          </a:p>
          <a:p>
            <a:r>
              <a:rPr lang="en-US" b="0" dirty="0"/>
              <a:t>1. Print</a:t>
            </a:r>
            <a:r>
              <a:rPr lang="en-US" b="0" baseline="0" dirty="0"/>
              <a:t> and distribute the rolecards on the next slide.</a:t>
            </a:r>
          </a:p>
          <a:p>
            <a:r>
              <a:rPr lang="en-US" sz="1200" dirty="0">
                <a:solidFill>
                  <a:srgbClr val="4472C4">
                    <a:lumMod val="50000"/>
                  </a:srgbClr>
                </a:solidFill>
                <a:latin typeface="Century Gothic" panose="020F0302020204030204"/>
              </a:rPr>
              <a:t>2. Explain to students that they are going to play </a:t>
            </a:r>
            <a:r>
              <a:rPr lang="en-US" sz="1200" i="1" dirty="0">
                <a:solidFill>
                  <a:srgbClr val="4472C4">
                    <a:lumMod val="50000"/>
                  </a:srgbClr>
                </a:solidFill>
                <a:latin typeface="Century Gothic" panose="020F0302020204030204"/>
              </a:rPr>
              <a:t>Puissance</a:t>
            </a:r>
            <a:r>
              <a:rPr lang="en-US" sz="1200" i="1" baseline="0" dirty="0">
                <a:solidFill>
                  <a:srgbClr val="4472C4">
                    <a:lumMod val="50000"/>
                  </a:srgbClr>
                </a:solidFill>
                <a:latin typeface="Century Gothic" panose="020F0302020204030204"/>
              </a:rPr>
              <a:t> 4 </a:t>
            </a:r>
            <a:r>
              <a:rPr lang="en-US" sz="1200" i="0" baseline="0" dirty="0">
                <a:solidFill>
                  <a:srgbClr val="4472C4">
                    <a:lumMod val="50000"/>
                  </a:srgbClr>
                </a:solidFill>
                <a:latin typeface="Century Gothic" panose="020F0302020204030204"/>
              </a:rPr>
              <a:t>(French name for ‘connect 4) by</a:t>
            </a:r>
            <a:r>
              <a:rPr lang="en-US" sz="1200" dirty="0">
                <a:solidFill>
                  <a:srgbClr val="4472C4">
                    <a:lumMod val="50000"/>
                  </a:srgbClr>
                </a:solidFill>
                <a:latin typeface="Century Gothic" panose="020F0302020204030204"/>
              </a:rPr>
              <a:t> asking and answering</a:t>
            </a:r>
            <a:r>
              <a:rPr lang="en-US" sz="1200" baseline="0" dirty="0">
                <a:solidFill>
                  <a:srgbClr val="4472C4">
                    <a:lumMod val="50000"/>
                  </a:srgbClr>
                </a:solidFill>
                <a:latin typeface="Century Gothic" panose="020F0302020204030204"/>
              </a:rPr>
              <a:t> </a:t>
            </a:r>
            <a:r>
              <a:rPr lang="en-US" sz="1200" dirty="0">
                <a:solidFill>
                  <a:srgbClr val="4472C4">
                    <a:lumMod val="50000"/>
                  </a:srgbClr>
                </a:solidFill>
                <a:latin typeface="Century Gothic" panose="020F0302020204030204"/>
              </a:rPr>
              <a:t>questions in the imperfect tense to find out who used to do what as a child. Note the use of plural</a:t>
            </a:r>
            <a:r>
              <a:rPr lang="en-US" sz="1200" baseline="0" dirty="0">
                <a:solidFill>
                  <a:srgbClr val="4472C4">
                    <a:lumMod val="50000"/>
                  </a:srgbClr>
                </a:solidFill>
                <a:latin typeface="Century Gothic" panose="020F0302020204030204"/>
              </a:rPr>
              <a:t> pronouns </a:t>
            </a:r>
            <a:r>
              <a:rPr lang="en-US" sz="1200" i="1" baseline="0" dirty="0">
                <a:solidFill>
                  <a:srgbClr val="4472C4">
                    <a:lumMod val="50000"/>
                  </a:srgbClr>
                </a:solidFill>
                <a:latin typeface="Century Gothic" panose="020F0302020204030204"/>
              </a:rPr>
              <a:t>votre </a:t>
            </a:r>
            <a:r>
              <a:rPr lang="en-US" sz="1200" i="0" baseline="0" dirty="0">
                <a:solidFill>
                  <a:srgbClr val="4472C4">
                    <a:lumMod val="50000"/>
                  </a:srgbClr>
                </a:solidFill>
                <a:latin typeface="Century Gothic" panose="020F0302020204030204"/>
              </a:rPr>
              <a:t>and </a:t>
            </a:r>
            <a:r>
              <a:rPr lang="en-US" sz="1200" i="1" baseline="0" dirty="0">
                <a:solidFill>
                  <a:srgbClr val="4472C4">
                    <a:lumMod val="50000"/>
                  </a:srgbClr>
                </a:solidFill>
                <a:latin typeface="Century Gothic" panose="020F0302020204030204"/>
              </a:rPr>
              <a:t>vos </a:t>
            </a:r>
            <a:r>
              <a:rPr lang="en-US" sz="1200" i="0" baseline="0" dirty="0">
                <a:solidFill>
                  <a:srgbClr val="4472C4">
                    <a:lumMod val="50000"/>
                  </a:srgbClr>
                </a:solidFill>
                <a:latin typeface="Century Gothic" panose="020F0302020204030204"/>
              </a:rPr>
              <a:t>to address the class as a whole. Check understanding.</a:t>
            </a:r>
            <a:endParaRPr lang="en-US" sz="1200" dirty="0">
              <a:solidFill>
                <a:srgbClr val="4472C4">
                  <a:lumMod val="50000"/>
                </a:srgbClr>
              </a:solidFill>
              <a:latin typeface="Century Gothic" panose="020F0302020204030204"/>
            </a:endParaRPr>
          </a:p>
          <a:p>
            <a:r>
              <a:rPr lang="en-US" sz="1200" dirty="0">
                <a:solidFill>
                  <a:srgbClr val="4472C4">
                    <a:lumMod val="50000"/>
                  </a:srgbClr>
                </a:solidFill>
                <a:latin typeface="Century Gothic" panose="020F0302020204030204"/>
              </a:rPr>
              <a:t>3.</a:t>
            </a:r>
            <a:r>
              <a:rPr lang="en-US" sz="1200" baseline="0" dirty="0">
                <a:solidFill>
                  <a:srgbClr val="4472C4">
                    <a:lumMod val="50000"/>
                  </a:srgbClr>
                </a:solidFill>
                <a:latin typeface="Century Gothic" panose="020F0302020204030204"/>
              </a:rPr>
              <a:t> Demonstrate the activity using this slide to exemplify one example of an affirmative answer and one example of a negative answer. Clarify that students have to tick four boxes in a row (horizontally, vertically, or diagonally) by finding students who </a:t>
            </a:r>
            <a:r>
              <a:rPr lang="en-US" sz="1200" i="1" baseline="0" dirty="0">
                <a:solidFill>
                  <a:srgbClr val="4472C4">
                    <a:lumMod val="50000"/>
                  </a:srgbClr>
                </a:solidFill>
                <a:latin typeface="Century Gothic" panose="020F0302020204030204"/>
              </a:rPr>
              <a:t>did </a:t>
            </a:r>
            <a:r>
              <a:rPr lang="en-US" sz="1200" i="0" baseline="0" dirty="0">
                <a:solidFill>
                  <a:srgbClr val="4472C4">
                    <a:lumMod val="50000"/>
                  </a:srgbClr>
                </a:solidFill>
                <a:latin typeface="Century Gothic" panose="020F0302020204030204"/>
              </a:rPr>
              <a:t>do each activity to win.</a:t>
            </a:r>
            <a:endParaRPr lang="en-US" sz="1200" baseline="0" dirty="0">
              <a:solidFill>
                <a:srgbClr val="4472C4">
                  <a:lumMod val="50000"/>
                </a:srgbClr>
              </a:solidFill>
              <a:latin typeface="Century Gothic" panose="020F0302020204030204"/>
            </a:endParaRPr>
          </a:p>
          <a:p>
            <a:r>
              <a:rPr lang="en-US" sz="1200" baseline="0" dirty="0">
                <a:solidFill>
                  <a:srgbClr val="4472C4">
                    <a:lumMod val="50000"/>
                  </a:srgbClr>
                </a:solidFill>
                <a:latin typeface="Century Gothic" panose="020F0302020204030204"/>
              </a:rPr>
              <a:t>4. At lower levels, students should practise answering yes/no questions with yes/no statements, as illustrated in the first example. At more advanced levels, encourage students to give more information in their answers (</a:t>
            </a:r>
            <a:r>
              <a:rPr lang="fr-FR" sz="1200" i="1" baseline="0" noProof="0" dirty="0">
                <a:solidFill>
                  <a:srgbClr val="4472C4">
                    <a:lumMod val="50000"/>
                  </a:srgbClr>
                </a:solidFill>
                <a:latin typeface="Century Gothic" panose="020F0302020204030204"/>
              </a:rPr>
              <a:t>Oui</a:t>
            </a:r>
            <a:r>
              <a:rPr lang="en-US" sz="1200" i="1" baseline="0" dirty="0">
                <a:solidFill>
                  <a:srgbClr val="4472C4">
                    <a:lumMod val="50000"/>
                  </a:srgbClr>
                </a:solidFill>
                <a:latin typeface="Century Gothic" panose="020F0302020204030204"/>
              </a:rPr>
              <a:t>, </a:t>
            </a:r>
            <a:r>
              <a:rPr lang="fr-FR" sz="1200" i="1" baseline="0" noProof="0" dirty="0">
                <a:solidFill>
                  <a:srgbClr val="4472C4">
                    <a:lumMod val="50000"/>
                  </a:srgbClr>
                </a:solidFill>
                <a:latin typeface="Century Gothic" panose="020F0302020204030204"/>
              </a:rPr>
              <a:t>j’appartenais</a:t>
            </a:r>
            <a:r>
              <a:rPr lang="en-US" sz="1200" i="1" baseline="0" dirty="0">
                <a:solidFill>
                  <a:srgbClr val="4472C4">
                    <a:lumMod val="50000"/>
                  </a:srgbClr>
                </a:solidFill>
                <a:latin typeface="Century Gothic" panose="020F0302020204030204"/>
              </a:rPr>
              <a:t> à un club d’hockey…</a:t>
            </a:r>
            <a:r>
              <a:rPr lang="en-US" sz="1200" i="0" baseline="0" dirty="0">
                <a:solidFill>
                  <a:srgbClr val="4472C4">
                    <a:lumMod val="50000"/>
                  </a:srgbClr>
                </a:solidFill>
                <a:latin typeface="Century Gothic" panose="020F0302020204030204"/>
              </a:rPr>
              <a:t>).</a:t>
            </a:r>
          </a:p>
          <a:p>
            <a:r>
              <a:rPr lang="en-US" sz="1200" i="0" baseline="0" dirty="0">
                <a:solidFill>
                  <a:srgbClr val="4472C4">
                    <a:lumMod val="50000"/>
                  </a:srgbClr>
                </a:solidFill>
                <a:latin typeface="Century Gothic" panose="020F0302020204030204"/>
              </a:rPr>
              <a:t>5. The first student to connect 4, and report their answers in 3</a:t>
            </a:r>
            <a:r>
              <a:rPr lang="en-US" sz="1200" i="0" baseline="30000" dirty="0">
                <a:solidFill>
                  <a:srgbClr val="4472C4">
                    <a:lumMod val="50000"/>
                  </a:srgbClr>
                </a:solidFill>
                <a:latin typeface="Century Gothic" panose="020F0302020204030204"/>
              </a:rPr>
              <a:t>rd</a:t>
            </a:r>
            <a:r>
              <a:rPr lang="en-US" sz="1200" i="0" baseline="0" dirty="0">
                <a:solidFill>
                  <a:srgbClr val="4472C4">
                    <a:lumMod val="50000"/>
                  </a:srgbClr>
                </a:solidFill>
                <a:latin typeface="Century Gothic" panose="020F0302020204030204"/>
              </a:rPr>
              <a:t> person singular statements about their classmates, is the winner.</a:t>
            </a:r>
          </a:p>
          <a:p>
            <a:r>
              <a:rPr lang="en-US" sz="1200" i="0" baseline="0" dirty="0">
                <a:solidFill>
                  <a:srgbClr val="4472C4">
                    <a:lumMod val="50000"/>
                  </a:srgbClr>
                </a:solidFill>
                <a:latin typeface="Century Gothic" panose="020F0302020204030204"/>
              </a:rPr>
              <a:t>6. Suggested questions can be found on the last slide in this lesson.</a:t>
            </a:r>
          </a:p>
          <a:p>
            <a:endParaRPr lang="en-US" sz="1200" i="0" baseline="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 cognates used (1 is the most frequent word in French): </a:t>
            </a:r>
            <a:br>
              <a:rPr lang="en-GB" baseline="0" dirty="0"/>
            </a:br>
            <a:r>
              <a:rPr lang="en-GB" baseline="0" dirty="0"/>
              <a:t>neutre [2785], préférence [2970], </a:t>
            </a:r>
            <a:r>
              <a:rPr lang="en-GB" sz="1200" dirty="0">
                <a:solidFill>
                  <a:schemeClr val="accent5">
                    <a:lumMod val="50000"/>
                  </a:schemeClr>
                </a:solidFill>
              </a:rPr>
              <a:t>personnel [398], rare [1233], aligner [3021]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US" sz="1200" dirty="0">
                <a:solidFill>
                  <a:srgbClr val="4472C4">
                    <a:lumMod val="50000"/>
                  </a:srgbClr>
                </a:solidFill>
              </a:rPr>
              <a:t>boîte </a:t>
            </a:r>
            <a:r>
              <a:rPr lang="en-GB" baseline="0" dirty="0"/>
              <a:t>[1771], camarade [2825]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sz="1200" dirty="0">
              <a:solidFill>
                <a:srgbClr val="4472C4">
                  <a:lumMod val="50000"/>
                </a:srgbClr>
              </a:solidFill>
              <a:latin typeface="Century Gothic" panose="020F03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013024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4472C4">
                    <a:lumMod val="50000"/>
                  </a:srgbClr>
                </a:solidFill>
                <a:latin typeface="Century Gothic" panose="020F0302020204030204"/>
              </a:rPr>
              <a:t>[2/3]</a:t>
            </a:r>
          </a:p>
          <a:p>
            <a:r>
              <a:rPr lang="en-US" sz="1200" b="0" dirty="0">
                <a:solidFill>
                  <a:srgbClr val="4472C4">
                    <a:lumMod val="50000"/>
                  </a:srgbClr>
                </a:solidFill>
                <a:latin typeface="Century Gothic" panose="020F0302020204030204"/>
              </a:rPr>
              <a:t>Rolecards for printing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244825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4472C4">
                    <a:lumMod val="50000"/>
                  </a:srgbClr>
                </a:solidFill>
                <a:latin typeface="Century Gothic" panose="020F0302020204030204"/>
              </a:rPr>
              <a:t>[3/3]</a:t>
            </a:r>
          </a:p>
          <a:p>
            <a:r>
              <a:rPr lang="en-US" sz="1200" b="0" dirty="0">
                <a:solidFill>
                  <a:srgbClr val="4472C4">
                    <a:lumMod val="50000"/>
                  </a:srgbClr>
                </a:solidFill>
                <a:latin typeface="Century Gothic" panose="020F0302020204030204"/>
              </a:rPr>
              <a:t>Suggested</a:t>
            </a:r>
            <a:r>
              <a:rPr lang="en-US" sz="1200" b="0" baseline="0" dirty="0">
                <a:solidFill>
                  <a:srgbClr val="4472C4">
                    <a:lumMod val="50000"/>
                  </a:srgbClr>
                </a:solidFill>
                <a:latin typeface="Century Gothic" panose="020F0302020204030204"/>
              </a:rPr>
              <a:t> questions</a:t>
            </a:r>
            <a:endParaRPr lang="en-US" sz="1200" b="0" dirty="0">
              <a:solidFill>
                <a:srgbClr val="4472C4">
                  <a:lumMod val="50000"/>
                </a:srgbClr>
              </a:solidFill>
              <a:latin typeface="Century Gothic" panose="020F03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72796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9.1.1.4</a:t>
            </a:r>
          </a:p>
          <a:p>
            <a:r>
              <a:rPr lang="en-US" b="1" dirty="0"/>
              <a:t>Timing: 10 minutes</a:t>
            </a:r>
          </a:p>
          <a:p>
            <a:endParaRPr lang="en-US" b="1" dirty="0"/>
          </a:p>
          <a:p>
            <a:r>
              <a:rPr lang="en-US" b="1" dirty="0"/>
              <a:t>Aim: </a:t>
            </a:r>
            <a:r>
              <a:rPr lang="en-US" b="0" dirty="0"/>
              <a:t>Oral production of modal verbs in the </a:t>
            </a:r>
            <a:r>
              <a:rPr lang="en-US" b="0" i="1" dirty="0"/>
              <a:t>nous/</a:t>
            </a:r>
            <a:r>
              <a:rPr lang="en-US" b="0" i="1" dirty="0" err="1"/>
              <a:t>vous</a:t>
            </a:r>
            <a:r>
              <a:rPr lang="en-US" b="0" i="0" dirty="0"/>
              <a:t> form.</a:t>
            </a:r>
            <a:endParaRPr lang="en-US" b="1" dirty="0"/>
          </a:p>
          <a:p>
            <a:endParaRPr lang="en-US" b="1" dirty="0"/>
          </a:p>
          <a:p>
            <a:r>
              <a:rPr lang="en-US" b="1" dirty="0"/>
              <a:t>Procedure:</a:t>
            </a:r>
          </a:p>
          <a:p>
            <a:r>
              <a:rPr lang="en-US" b="0" dirty="0"/>
              <a:t>1. Split students into groups of four. Two students are interviewers, and two are Léa and Sophie. Remind students that it is appropriate to use inversion questions in an interview as these are more formal than intonation questions. </a:t>
            </a:r>
          </a:p>
          <a:p>
            <a:r>
              <a:rPr lang="en-US" b="0" dirty="0"/>
              <a:t>2. Use the example rolecard on this slide to walk the students through the exercise. Elicit the questions needed to find the information. A reminder about inversion question structure with modal verbs appears on a click.</a:t>
            </a:r>
          </a:p>
          <a:p>
            <a:r>
              <a:rPr lang="en-US" b="0" dirty="0"/>
              <a:t>3. Click to reveal suggested questions and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Print and distribute the role cards on slides 15-16.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Students in pair A take turns asking questions to find out the missing information on their card. Cards are designed so that students must ask two yes/no questions (options are given) and two open questions (question words provided) each.</a:t>
            </a:r>
          </a:p>
          <a:p>
            <a:r>
              <a:rPr lang="en-US" b="0" dirty="0"/>
              <a:t>6. Pair B gives the answers on their card.</a:t>
            </a:r>
          </a:p>
          <a:p>
            <a:r>
              <a:rPr lang="en-US" b="0" dirty="0"/>
              <a:t>7. The pairs swap roles and use the second set of cards.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831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First set of role cards for printing</a:t>
            </a:r>
            <a:endParaRPr lang="en-GB" sz="1200" b="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73968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Second set of role cards for printing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20925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6C131-54F1-D6EE-B961-5709BAE3AE24}"/>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508A686-9D91-359A-23C3-6DBF9BB046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52821832-2034-2B4B-B98F-897F904D8227}"/>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BE5E288D-2283-43B5-3D95-FB8FD0AE5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8A5455-6543-D433-A98F-ECFC1B3FC130}"/>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23049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B4A7C-1AC1-7450-7E59-707AA0DE7949}"/>
              </a:ext>
            </a:extLst>
          </p:cNvPr>
          <p:cNvSpPr>
            <a:spLocks noGrp="1"/>
          </p:cNvSpPr>
          <p:nvPr>
            <p:ph type="title"/>
          </p:nvPr>
        </p:nvSpPr>
        <p:spPr/>
        <p:txBody>
          <a:body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DB25DCF1-7ECC-BA31-0811-47633976FCEB}"/>
              </a:ext>
            </a:extLst>
          </p:cNvPr>
          <p:cNvSpPr>
            <a:spLocks noGrp="1"/>
          </p:cNvSpPr>
          <p:nvPr>
            <p:ph type="body" orient="vert" idx="1"/>
          </p:nvPr>
        </p:nvSpPr>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33EC84DF-5E83-D46A-27C0-41A5BC499088}"/>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63F9F6C3-91BC-BF9C-899E-5A7D10B02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310BBA-EEBB-2B45-5A2F-0646A27536B5}"/>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224321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39D3C8-39E7-7BB3-631F-09B1382CEA50}"/>
              </a:ext>
            </a:extLst>
          </p:cNvPr>
          <p:cNvSpPr>
            <a:spLocks noGrp="1"/>
          </p:cNvSpPr>
          <p:nvPr>
            <p:ph type="title" orient="vert"/>
          </p:nvPr>
        </p:nvSpPr>
        <p:spPr>
          <a:xfrm>
            <a:off x="8724900" y="365125"/>
            <a:ext cx="2628900" cy="5811838"/>
          </a:xfrm>
        </p:spPr>
        <p:txBody>
          <a:bodyPr vert="eaVert"/>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3A81F832-33BF-483E-5105-426085E1B1AB}"/>
              </a:ext>
            </a:extLst>
          </p:cNvPr>
          <p:cNvSpPr>
            <a:spLocks noGrp="1"/>
          </p:cNvSpPr>
          <p:nvPr>
            <p:ph type="body" orient="vert" idx="1"/>
          </p:nvPr>
        </p:nvSpPr>
        <p:spPr>
          <a:xfrm>
            <a:off x="838200" y="365125"/>
            <a:ext cx="7734300" cy="5811838"/>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0CF5228-715D-CC1C-AD1E-67F4EB1BA34F}"/>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48FC300E-22A5-FAB7-7C47-072E8B37A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258E6-168E-4B51-A965-F66F43963FCF}"/>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601608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62318-1709-A543-9A6E-F93DD63128F5}"/>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F4545B6-588F-8857-B917-0691681B14B9}"/>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4892E9F8-5169-506D-2F26-2402745CEC00}"/>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436DAE64-E17E-3611-D6E6-912DDFFC2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EB1E44-2879-D57B-3109-A9022F200B04}"/>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32963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9E3BF-9D9B-7244-CB09-1DB724B01A9F}"/>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6157DF4-87A8-4BE5-0224-B6B46D4F0E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F65C4F35-FAD6-9FA5-4A1E-3C1A52DAB72B}"/>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1DA344BC-72B4-FEBD-0C1F-82494D5B5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A17F7-596A-BDA4-FD18-2A148616C010}"/>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707713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F1624-9ED5-3CA2-2B03-0505CA2529E5}"/>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FA77F73-FEC8-4779-3D5E-54C3D7EE4D0E}"/>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0993B797-7141-2CDB-0682-FDEB2EDECC26}"/>
              </a:ext>
            </a:extLst>
          </p:cNvPr>
          <p:cNvSpPr>
            <a:spLocks noGrp="1"/>
          </p:cNvSpPr>
          <p:nvPr>
            <p:ph sz="half" idx="2"/>
          </p:nvPr>
        </p:nvSpPr>
        <p:spPr>
          <a:xfrm>
            <a:off x="6172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DA316C8C-AFB7-0E4A-328D-9FC80CCF8787}"/>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6" name="Footer Placeholder 5">
            <a:extLst>
              <a:ext uri="{FF2B5EF4-FFF2-40B4-BE49-F238E27FC236}">
                <a16:creationId xmlns:a16="http://schemas.microsoft.com/office/drawing/2014/main" id="{344671AF-209D-61E8-FBF8-436EAA6F8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224C9D-9A55-F479-9AAF-7EBC6A719958}"/>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2304918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CA1E3-C879-63B4-D114-F549AB09928B}"/>
              </a:ext>
            </a:extLst>
          </p:cNvPr>
          <p:cNvSpPr>
            <a:spLocks noGrp="1"/>
          </p:cNvSpPr>
          <p:nvPr>
            <p:ph type="title"/>
          </p:nvPr>
        </p:nvSpPr>
        <p:spPr>
          <a:xfrm>
            <a:off x="839788" y="365125"/>
            <a:ext cx="105156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E869B4D-6FD5-C931-587F-BD7DE9D122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7F990B0-DC3C-AEAD-ADA1-34EEE0987136}"/>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CE4D06EE-0247-923F-18BB-6B5A10F133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72F7118-A979-D023-9F67-85CD13889A46}"/>
              </a:ext>
            </a:extLst>
          </p:cNvPr>
          <p:cNvSpPr>
            <a:spLocks noGrp="1"/>
          </p:cNvSpPr>
          <p:nvPr>
            <p:ph sz="quarter" idx="4"/>
          </p:nvPr>
        </p:nvSpPr>
        <p:spPr>
          <a:xfrm>
            <a:off x="6172200" y="2505075"/>
            <a:ext cx="5183188"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A9E909B6-470B-B321-6D87-FC0DE246A863}"/>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8" name="Footer Placeholder 7">
            <a:extLst>
              <a:ext uri="{FF2B5EF4-FFF2-40B4-BE49-F238E27FC236}">
                <a16:creationId xmlns:a16="http://schemas.microsoft.com/office/drawing/2014/main" id="{CC51FC38-A07C-F2D8-A92B-EB7587EC81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9ECD50-CACA-2185-104C-50A3515A5140}"/>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502597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38090-CE79-11D9-8E75-AA405D9E20E2}"/>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213FA7C8-1A4E-86CC-E984-2E6F519A7653}"/>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4" name="Footer Placeholder 3">
            <a:extLst>
              <a:ext uri="{FF2B5EF4-FFF2-40B4-BE49-F238E27FC236}">
                <a16:creationId xmlns:a16="http://schemas.microsoft.com/office/drawing/2014/main" id="{BF00A3A8-4D12-6F3B-B6F1-B13DD35855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2C0823-1CEB-F35C-57DA-04B871F23ADE}"/>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56482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DFDC8-6716-E913-D623-22BEBC0695BC}"/>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3" name="Footer Placeholder 2">
            <a:extLst>
              <a:ext uri="{FF2B5EF4-FFF2-40B4-BE49-F238E27FC236}">
                <a16:creationId xmlns:a16="http://schemas.microsoft.com/office/drawing/2014/main" id="{93027CDC-5D32-4815-7FC7-8DC9BC0F29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58FA72-365B-1C72-1C45-9FEF186EB41D}"/>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3402948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698A-C5F4-0454-8B5F-A03C697A17AB}"/>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403ED5E-396A-4B92-F489-97B5AECA84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A7C8C418-C798-3F05-7541-E0C2C43CE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C453015F-342F-C769-2133-3E119E87A779}"/>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6" name="Footer Placeholder 5">
            <a:extLst>
              <a:ext uri="{FF2B5EF4-FFF2-40B4-BE49-F238E27FC236}">
                <a16:creationId xmlns:a16="http://schemas.microsoft.com/office/drawing/2014/main" id="{62ACEB96-7E72-5F28-7073-DD26901734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EDA754-9EA5-0709-D7E8-0AA0F90A2FFF}"/>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4293396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E0352-84DD-2BE7-9B22-2B1E7C518E14}"/>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D34ABA03-486B-CF3E-F143-1B5060E724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3971D08-ABBE-CFB9-CE9B-913121B93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D758BA22-7B43-132E-EE7E-1335949329A2}"/>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6" name="Footer Placeholder 5">
            <a:extLst>
              <a:ext uri="{FF2B5EF4-FFF2-40B4-BE49-F238E27FC236}">
                <a16:creationId xmlns:a16="http://schemas.microsoft.com/office/drawing/2014/main" id="{731CF020-315E-DA91-8D60-4C385B6391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AB2878-767D-71F2-8DDD-FA3CA0B2ADB3}"/>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776136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EF4D6F-35D4-C62A-4B6C-B8776AE73A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D820BE9-6216-FA39-A2EF-D7B26490D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D8346C6E-2295-B99C-0225-0E77CB7BF9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A011D9F3-DBA5-F24A-B4D2-484B65555B35}" type="datetimeFigureOut">
              <a:rPr lang="en-US" smtClean="0"/>
              <a:pPr/>
              <a:t>7/12/22</a:t>
            </a:fld>
            <a:endParaRPr lang="en-US" dirty="0"/>
          </a:p>
        </p:txBody>
      </p:sp>
      <p:sp>
        <p:nvSpPr>
          <p:cNvPr id="5" name="Footer Placeholder 4">
            <a:extLst>
              <a:ext uri="{FF2B5EF4-FFF2-40B4-BE49-F238E27FC236}">
                <a16:creationId xmlns:a16="http://schemas.microsoft.com/office/drawing/2014/main" id="{F7846D4D-1898-C31B-752E-0DF1123CE6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CEBDB988-434D-F91E-D064-690BBDBD9C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0A5FF78A-D007-8D4E-8688-22906099605A}" type="slidenum">
              <a:rPr lang="en-US" smtClean="0"/>
              <a:pPr/>
              <a:t>‹#›</a:t>
            </a:fld>
            <a:endParaRPr lang="en-US" dirty="0"/>
          </a:p>
        </p:txBody>
      </p:sp>
    </p:spTree>
    <p:extLst>
      <p:ext uri="{BB962C8B-B14F-4D97-AF65-F5344CB8AC3E}">
        <p14:creationId xmlns:p14="http://schemas.microsoft.com/office/powerpoint/2010/main" val="1572059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15.xml"/><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1.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1.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1.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61.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png"/><Relationship Id="rId7"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jpeg"/></Relationships>
</file>

<file path=ppt/slides/_rels/slide4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png"/><Relationship Id="rId7"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1.png"/><Relationship Id="rId9"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3.png"/><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audio" Target="../media/audio3.wav"/><Relationship Id="rId4" Type="http://schemas.openxmlformats.org/officeDocument/2006/relationships/audio" Target="../media/audio2.wav"/><Relationship Id="rId9"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png"/><Relationship Id="rId9" Type="http://schemas.openxmlformats.org/officeDocument/2006/relationships/image" Target="../media/image120.png"/></Relationships>
</file>

<file path=ppt/slides/_rels/slide61.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18.png"/><Relationship Id="rId18" Type="http://schemas.openxmlformats.org/officeDocument/2006/relationships/image" Target="../media/image132.png"/><Relationship Id="rId3" Type="http://schemas.openxmlformats.org/officeDocument/2006/relationships/image" Target="../media/image123.png"/><Relationship Id="rId21" Type="http://schemas.openxmlformats.org/officeDocument/2006/relationships/image" Target="../media/image135.png"/><Relationship Id="rId7" Type="http://schemas.openxmlformats.org/officeDocument/2006/relationships/image" Target="../media/image125.png"/><Relationship Id="rId12" Type="http://schemas.openxmlformats.org/officeDocument/2006/relationships/image" Target="../media/image117.png"/><Relationship Id="rId17" Type="http://schemas.openxmlformats.org/officeDocument/2006/relationships/image" Target="../media/image120.png"/><Relationship Id="rId2" Type="http://schemas.openxmlformats.org/officeDocument/2006/relationships/notesSlide" Target="../notesSlides/notesSlide61.xml"/><Relationship Id="rId16" Type="http://schemas.openxmlformats.org/officeDocument/2006/relationships/image" Target="../media/image131.png"/><Relationship Id="rId20"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png"/><Relationship Id="rId15" Type="http://schemas.openxmlformats.org/officeDocument/2006/relationships/image" Target="../media/image130.png"/><Relationship Id="rId23" Type="http://schemas.openxmlformats.org/officeDocument/2006/relationships/image" Target="../media/image136.png"/><Relationship Id="rId10" Type="http://schemas.openxmlformats.org/officeDocument/2006/relationships/image" Target="../media/image128.png"/><Relationship Id="rId19" Type="http://schemas.openxmlformats.org/officeDocument/2006/relationships/image" Target="../media/image133.png"/><Relationship Id="rId4" Type="http://schemas.microsoft.com/office/2007/relationships/hdphoto" Target="../media/hdphoto3.wdp"/><Relationship Id="rId9" Type="http://schemas.openxmlformats.org/officeDocument/2006/relationships/image" Target="../media/image127.png"/><Relationship Id="rId14" Type="http://schemas.openxmlformats.org/officeDocument/2006/relationships/image" Target="../media/image119.png"/><Relationship Id="rId22" Type="http://schemas.openxmlformats.org/officeDocument/2006/relationships/image" Target="../media/image121.png"/></Relationships>
</file>

<file path=ppt/slides/_rels/slide62.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18.png"/><Relationship Id="rId18" Type="http://schemas.openxmlformats.org/officeDocument/2006/relationships/image" Target="../media/image132.png"/><Relationship Id="rId3" Type="http://schemas.openxmlformats.org/officeDocument/2006/relationships/image" Target="../media/image123.png"/><Relationship Id="rId21" Type="http://schemas.openxmlformats.org/officeDocument/2006/relationships/image" Target="../media/image135.png"/><Relationship Id="rId7" Type="http://schemas.openxmlformats.org/officeDocument/2006/relationships/image" Target="../media/image125.png"/><Relationship Id="rId12" Type="http://schemas.openxmlformats.org/officeDocument/2006/relationships/image" Target="../media/image117.png"/><Relationship Id="rId17" Type="http://schemas.openxmlformats.org/officeDocument/2006/relationships/image" Target="../media/image120.png"/><Relationship Id="rId2" Type="http://schemas.openxmlformats.org/officeDocument/2006/relationships/notesSlide" Target="../notesSlides/notesSlide62.xml"/><Relationship Id="rId16" Type="http://schemas.openxmlformats.org/officeDocument/2006/relationships/image" Target="../media/image131.png"/><Relationship Id="rId20"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png"/><Relationship Id="rId15" Type="http://schemas.openxmlformats.org/officeDocument/2006/relationships/image" Target="../media/image130.png"/><Relationship Id="rId23" Type="http://schemas.openxmlformats.org/officeDocument/2006/relationships/image" Target="../media/image136.png"/><Relationship Id="rId10" Type="http://schemas.openxmlformats.org/officeDocument/2006/relationships/image" Target="../media/image128.png"/><Relationship Id="rId19" Type="http://schemas.openxmlformats.org/officeDocument/2006/relationships/image" Target="../media/image133.png"/><Relationship Id="rId4" Type="http://schemas.microsoft.com/office/2007/relationships/hdphoto" Target="../media/hdphoto3.wdp"/><Relationship Id="rId9" Type="http://schemas.openxmlformats.org/officeDocument/2006/relationships/image" Target="../media/image127.png"/><Relationship Id="rId14" Type="http://schemas.openxmlformats.org/officeDocument/2006/relationships/image" Target="../media/image119.png"/><Relationship Id="rId22" Type="http://schemas.openxmlformats.org/officeDocument/2006/relationships/image" Target="../media/image12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latin typeface="Century Gothic" panose="020B0502020202020204" pitchFamily="34" charset="0"/>
              </a:rPr>
              <a:t>Examples</a:t>
            </a:r>
          </a:p>
        </p:txBody>
      </p:sp>
      <p:sp>
        <p:nvSpPr>
          <p:cNvPr id="6" name="Rounded Rectangle 46">
            <a:extLst>
              <a:ext uri="{FF2B5EF4-FFF2-40B4-BE49-F238E27FC236}">
                <a16:creationId xmlns:a16="http://schemas.microsoft.com/office/drawing/2014/main" id="{8043CB92-76B0-7531-FF1D-D9BBA9F7FFEE}"/>
              </a:ext>
            </a:extLst>
          </p:cNvPr>
          <p:cNvSpPr/>
          <p:nvPr/>
        </p:nvSpPr>
        <p:spPr>
          <a:xfrm>
            <a:off x="10115550" y="249870"/>
            <a:ext cx="1794370" cy="3978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production</a:t>
            </a:r>
          </a:p>
        </p:txBody>
      </p:sp>
      <p:pic>
        <p:nvPicPr>
          <p:cNvPr id="7" name="Picture 6" descr="background rectangle">
            <a:extLst>
              <a:ext uri="{FF2B5EF4-FFF2-40B4-BE49-F238E27FC236}">
                <a16:creationId xmlns:a16="http://schemas.microsoft.com/office/drawing/2014/main" id="{7177447C-7B22-5DDD-3925-C60920C1768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4AFD5A5F-6C78-4BE2-02E5-B6A6A53A590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lang="en-GB" sz="3600" b="1" dirty="0">
                <a:solidFill>
                  <a:sysClr val="window" lastClr="FFFFFF"/>
                </a:solidFill>
              </a:rPr>
              <a:t>Examples</a:t>
            </a:r>
          </a:p>
        </p:txBody>
      </p:sp>
      <p:sp>
        <p:nvSpPr>
          <p:cNvPr id="9" name="TextBox 8">
            <a:extLst>
              <a:ext uri="{FF2B5EF4-FFF2-40B4-BE49-F238E27FC236}">
                <a16:creationId xmlns:a16="http://schemas.microsoft.com/office/drawing/2014/main" id="{7ACE0235-5944-BE7F-5A5E-8C813E6E45B3}"/>
              </a:ext>
            </a:extLst>
          </p:cNvPr>
          <p:cNvSpPr txBox="1"/>
          <p:nvPr/>
        </p:nvSpPr>
        <p:spPr>
          <a:xfrm>
            <a:off x="907617" y="1720840"/>
            <a:ext cx="10376766" cy="3416320"/>
          </a:xfrm>
          <a:prstGeom prst="rect">
            <a:avLst/>
          </a:prstGeom>
          <a:noFill/>
        </p:spPr>
        <p:txBody>
          <a:bodyPr wrap="square" rtlCol="0">
            <a:spAutoFit/>
          </a:bodyPr>
          <a:lstStyle/>
          <a:p>
            <a:pPr lvl="0" algn="ctr">
              <a:defRPr/>
            </a:pPr>
            <a:r>
              <a:rPr lang="en-US" sz="7200" b="1" dirty="0">
                <a:solidFill>
                  <a:srgbClr val="4472C4">
                    <a:lumMod val="50000"/>
                  </a:srgbClr>
                </a:solidFill>
                <a:latin typeface="Century Gothic" panose="020B0502020202020204" pitchFamily="34" charset="0"/>
              </a:rPr>
              <a:t>Role play tasks (including transactional)</a:t>
            </a:r>
          </a:p>
        </p:txBody>
      </p:sp>
    </p:spTree>
    <p:extLst>
      <p:ext uri="{BB962C8B-B14F-4D97-AF65-F5344CB8AC3E}">
        <p14:creationId xmlns:p14="http://schemas.microsoft.com/office/powerpoint/2010/main" val="411394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85338" cy="707849"/>
          </a:xfrm>
        </p:spPr>
        <p:txBody>
          <a:bodyPr>
            <a:normAutofit fontScale="90000"/>
          </a:bodyPr>
          <a:lstStyle/>
          <a:p>
            <a:r>
              <a:rPr lang="en-GB" sz="3600" b="1" dirty="0">
                <a:solidFill>
                  <a:schemeClr val="bg1"/>
                </a:solidFill>
              </a:rPr>
              <a:t>Un(e) </a:t>
            </a:r>
            <a:r>
              <a:rPr lang="en-GB" sz="3600" b="1" dirty="0" err="1">
                <a:solidFill>
                  <a:schemeClr val="bg1"/>
                </a:solidFill>
              </a:rPr>
              <a:t>candidat</a:t>
            </a:r>
            <a:r>
              <a:rPr lang="en-GB" sz="3600" b="1" dirty="0">
                <a:solidFill>
                  <a:schemeClr val="bg1"/>
                </a:solidFill>
              </a:rPr>
              <a:t>(e) parfait(e)</a:t>
            </a:r>
          </a:p>
        </p:txBody>
      </p:sp>
      <p:sp>
        <p:nvSpPr>
          <p:cNvPr id="3" name="Rounded Rectangle 46">
            <a:extLst>
              <a:ext uri="{FF2B5EF4-FFF2-40B4-BE49-F238E27FC236}">
                <a16:creationId xmlns:a16="http://schemas.microsoft.com/office/drawing/2014/main" id="{33F3056E-E344-4439-A6C4-587259EC7A32}"/>
              </a:ext>
            </a:extLst>
          </p:cNvPr>
          <p:cNvSpPr/>
          <p:nvPr/>
        </p:nvSpPr>
        <p:spPr>
          <a:xfrm>
            <a:off x="9646921" y="249869"/>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47D240A-9D59-4E52-981A-CEB3A7801079}"/>
              </a:ext>
            </a:extLst>
          </p:cNvPr>
          <p:cNvSpPr txBox="1"/>
          <p:nvPr/>
        </p:nvSpPr>
        <p:spPr>
          <a:xfrm>
            <a:off x="176463" y="1556084"/>
            <a:ext cx="5919537" cy="4524315"/>
          </a:xfrm>
          <a:prstGeom prst="rect">
            <a:avLst/>
          </a:prstGeom>
          <a:noFill/>
          <a:ln>
            <a:solidFill>
              <a:srgbClr val="002060"/>
            </a:solidFill>
          </a:ln>
        </p:spPr>
        <p:txBody>
          <a:bodyPr wrap="square" rtlCol="0">
            <a:spAutoFit/>
          </a:bodyPr>
          <a:lstStyle/>
          <a:p>
            <a:pPr algn="ctr"/>
            <a:r>
              <a:rPr lang="fr-FR" sz="2400" dirty="0">
                <a:solidFill>
                  <a:schemeClr val="accent5">
                    <a:lumMod val="50000"/>
                  </a:schemeClr>
                </a:solidFill>
                <a:latin typeface="Century Gothic" panose="020B0502020202020204" pitchFamily="34" charset="0"/>
              </a:rPr>
              <a:t>Nous cherchons un(e) médecin !</a:t>
            </a:r>
          </a:p>
          <a:p>
            <a:pPr algn="ctr"/>
            <a:endParaRPr lang="fr-FR" sz="2400" dirty="0">
              <a:solidFill>
                <a:schemeClr val="accent5">
                  <a:lumMod val="50000"/>
                </a:schemeClr>
              </a:solidFill>
              <a:latin typeface="Century Gothic" panose="020B0502020202020204" pitchFamily="34" charset="0"/>
            </a:endParaRPr>
          </a:p>
          <a:p>
            <a:pPr marL="342900" indent="-342900">
              <a:buFont typeface="Wingdings" panose="05000000000000000000" pitchFamily="2" charset="2"/>
              <a:buChar char="ü"/>
            </a:pPr>
            <a:r>
              <a:rPr lang="fr-FR" sz="2400" dirty="0">
                <a:solidFill>
                  <a:schemeClr val="accent5">
                    <a:lumMod val="50000"/>
                  </a:schemeClr>
                </a:solidFill>
                <a:latin typeface="Century Gothic" panose="020B0502020202020204" pitchFamily="34" charset="0"/>
              </a:rPr>
              <a:t>Il faut être ambitieux/ambitieuse.</a:t>
            </a:r>
          </a:p>
          <a:p>
            <a:pPr marL="342900" indent="-342900">
              <a:buFont typeface="Wingdings" panose="05000000000000000000" pitchFamily="2" charset="2"/>
              <a:buChar char="ü"/>
            </a:pPr>
            <a:endParaRPr lang="fr-FR" sz="2400" dirty="0">
              <a:solidFill>
                <a:schemeClr val="accent5">
                  <a:lumMod val="50000"/>
                </a:schemeClr>
              </a:solidFill>
              <a:latin typeface="Century Gothic" panose="020B0502020202020204" pitchFamily="34" charset="0"/>
            </a:endParaRPr>
          </a:p>
          <a:p>
            <a:pPr marL="342900" indent="-342900">
              <a:buFont typeface="Wingdings" panose="05000000000000000000" pitchFamily="2" charset="2"/>
              <a:buChar char="ü"/>
            </a:pPr>
            <a:r>
              <a:rPr lang="fr-FR" sz="2400" dirty="0">
                <a:solidFill>
                  <a:schemeClr val="accent5">
                    <a:lumMod val="50000"/>
                  </a:schemeClr>
                </a:solidFill>
                <a:latin typeface="Century Gothic" panose="020B0502020202020204" pitchFamily="34" charset="0"/>
              </a:rPr>
              <a:t>Il/Elle doit être intelligent(e).</a:t>
            </a:r>
          </a:p>
          <a:p>
            <a:pPr marL="342900" indent="-342900">
              <a:buFont typeface="Wingdings" panose="05000000000000000000" pitchFamily="2" charset="2"/>
              <a:buChar char="ü"/>
            </a:pPr>
            <a:endParaRPr lang="fr-FR" sz="2400" dirty="0">
              <a:solidFill>
                <a:schemeClr val="accent5">
                  <a:lumMod val="50000"/>
                </a:schemeClr>
              </a:solidFill>
              <a:latin typeface="Century Gothic" panose="020B0502020202020204" pitchFamily="34" charset="0"/>
            </a:endParaRPr>
          </a:p>
          <a:p>
            <a:pPr marL="342900" indent="-342900">
              <a:buFont typeface="Wingdings" panose="05000000000000000000" pitchFamily="2" charset="2"/>
              <a:buChar char="ü"/>
            </a:pPr>
            <a:r>
              <a:rPr lang="fr-FR" sz="2400" dirty="0">
                <a:solidFill>
                  <a:schemeClr val="accent5">
                    <a:lumMod val="50000"/>
                  </a:schemeClr>
                </a:solidFill>
                <a:latin typeface="Century Gothic" panose="020B0502020202020204" pitchFamily="34" charset="0"/>
              </a:rPr>
              <a:t>Il ne faut pas être agressif/agressive.</a:t>
            </a:r>
          </a:p>
          <a:p>
            <a:r>
              <a:rPr lang="fr-FR" sz="2400" dirty="0">
                <a:solidFill>
                  <a:schemeClr val="accent5">
                    <a:lumMod val="50000"/>
                  </a:schemeClr>
                </a:solidFill>
                <a:latin typeface="Century Gothic" panose="020B0502020202020204" pitchFamily="34" charset="0"/>
              </a:rPr>
              <a:t> </a:t>
            </a:r>
          </a:p>
          <a:p>
            <a:pPr marL="342900" indent="-342900">
              <a:buFont typeface="Wingdings" panose="05000000000000000000" pitchFamily="2" charset="2"/>
              <a:buChar char="ü"/>
            </a:pPr>
            <a:endParaRPr lang="fr-FR" sz="2400" dirty="0">
              <a:solidFill>
                <a:schemeClr val="accent5">
                  <a:lumMod val="50000"/>
                </a:schemeClr>
              </a:solidFill>
              <a:latin typeface="Century Gothic" panose="020B0502020202020204" pitchFamily="34" charset="0"/>
            </a:endParaRPr>
          </a:p>
          <a:p>
            <a:pPr marL="342900" indent="-342900">
              <a:buFont typeface="Wingdings" panose="05000000000000000000" pitchFamily="2" charset="2"/>
              <a:buChar char="ü"/>
            </a:pPr>
            <a:endParaRPr lang="fr-FR" sz="2400" dirty="0">
              <a:solidFill>
                <a:schemeClr val="accent5">
                  <a:lumMod val="50000"/>
                </a:schemeClr>
              </a:solidFill>
              <a:latin typeface="Century Gothic" panose="020B0502020202020204" pitchFamily="34" charset="0"/>
            </a:endParaRPr>
          </a:p>
          <a:p>
            <a:endParaRPr lang="fr-FR" sz="2400" dirty="0">
              <a:solidFill>
                <a:schemeClr val="accent5">
                  <a:lumMod val="50000"/>
                </a:schemeClr>
              </a:solidFill>
              <a:latin typeface="Century Gothic" panose="020B0502020202020204" pitchFamily="34" charset="0"/>
            </a:endParaRPr>
          </a:p>
          <a:p>
            <a:endParaRPr lang="fr-FR" sz="2400" dirty="0">
              <a:solidFill>
                <a:schemeClr val="accent5">
                  <a:lumMod val="50000"/>
                </a:schemeClr>
              </a:solidFill>
              <a:latin typeface="Century Gothic" panose="020B0502020202020204" pitchFamily="34" charset="0"/>
            </a:endParaRPr>
          </a:p>
        </p:txBody>
      </p:sp>
      <p:pic>
        <p:nvPicPr>
          <p:cNvPr id="7" name="Picture 6">
            <a:extLst>
              <a:ext uri="{FF2B5EF4-FFF2-40B4-BE49-F238E27FC236}">
                <a16:creationId xmlns:a16="http://schemas.microsoft.com/office/drawing/2014/main" id="{EA8E84ED-1186-4D4A-BC3C-3630359E8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390" y="4319269"/>
            <a:ext cx="1033288" cy="1761130"/>
          </a:xfrm>
          <a:prstGeom prst="rect">
            <a:avLst/>
          </a:prstGeom>
        </p:spPr>
      </p:pic>
      <p:sp>
        <p:nvSpPr>
          <p:cNvPr id="9" name="Speech Bubble: Rectangle with Corners Rounded 8">
            <a:extLst>
              <a:ext uri="{FF2B5EF4-FFF2-40B4-BE49-F238E27FC236}">
                <a16:creationId xmlns:a16="http://schemas.microsoft.com/office/drawing/2014/main" id="{7ED3E569-C882-4267-8E5C-E95D656E1075}"/>
              </a:ext>
            </a:extLst>
          </p:cNvPr>
          <p:cNvSpPr/>
          <p:nvPr/>
        </p:nvSpPr>
        <p:spPr>
          <a:xfrm>
            <a:off x="6768746" y="1044671"/>
            <a:ext cx="4010524" cy="705853"/>
          </a:xfrm>
          <a:prstGeom prst="wedgeRoundRectCallout">
            <a:avLst>
              <a:gd name="adj1" fmla="val -67089"/>
              <a:gd name="adj2" fmla="val 31250"/>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Es-tu ambitieux/ambitieuse ?</a:t>
            </a:r>
          </a:p>
        </p:txBody>
      </p:sp>
      <p:sp>
        <p:nvSpPr>
          <p:cNvPr id="10" name="Speech Bubble: Rectangle with Corners Rounded 9">
            <a:extLst>
              <a:ext uri="{FF2B5EF4-FFF2-40B4-BE49-F238E27FC236}">
                <a16:creationId xmlns:a16="http://schemas.microsoft.com/office/drawing/2014/main" id="{1FC2B94C-1D54-4FB1-AF38-A9B3A52BBE90}"/>
              </a:ext>
            </a:extLst>
          </p:cNvPr>
          <p:cNvSpPr/>
          <p:nvPr/>
        </p:nvSpPr>
        <p:spPr>
          <a:xfrm>
            <a:off x="6294121" y="2676533"/>
            <a:ext cx="4010524" cy="705853"/>
          </a:xfrm>
          <a:prstGeom prst="wedgeRoundRectCallout">
            <a:avLst>
              <a:gd name="adj1" fmla="val -67089"/>
              <a:gd name="adj2" fmla="val 31250"/>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Es-tu intelligent(e) ?</a:t>
            </a:r>
          </a:p>
        </p:txBody>
      </p:sp>
      <p:sp>
        <p:nvSpPr>
          <p:cNvPr id="11" name="Speech Bubble: Rectangle with Corners Rounded 10">
            <a:extLst>
              <a:ext uri="{FF2B5EF4-FFF2-40B4-BE49-F238E27FC236}">
                <a16:creationId xmlns:a16="http://schemas.microsoft.com/office/drawing/2014/main" id="{F3EAA7BC-A861-405E-9F5C-808AF446B60B}"/>
              </a:ext>
            </a:extLst>
          </p:cNvPr>
          <p:cNvSpPr/>
          <p:nvPr/>
        </p:nvSpPr>
        <p:spPr>
          <a:xfrm>
            <a:off x="6294121" y="4408158"/>
            <a:ext cx="4010524" cy="705853"/>
          </a:xfrm>
          <a:prstGeom prst="wedgeRoundRectCallout">
            <a:avLst>
              <a:gd name="adj1" fmla="val -67089"/>
              <a:gd name="adj2" fmla="val 31250"/>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Es-tu agressif/agressive?</a:t>
            </a:r>
          </a:p>
        </p:txBody>
      </p:sp>
      <p:sp>
        <p:nvSpPr>
          <p:cNvPr id="12" name="Speech Bubble: Rectangle with Corners Rounded 11">
            <a:extLst>
              <a:ext uri="{FF2B5EF4-FFF2-40B4-BE49-F238E27FC236}">
                <a16:creationId xmlns:a16="http://schemas.microsoft.com/office/drawing/2014/main" id="{8F17B34C-9195-4C78-9BC8-CC68DB173E7D}"/>
              </a:ext>
            </a:extLst>
          </p:cNvPr>
          <p:cNvSpPr/>
          <p:nvPr/>
        </p:nvSpPr>
        <p:spPr>
          <a:xfrm>
            <a:off x="4497766" y="1848547"/>
            <a:ext cx="6954250" cy="705853"/>
          </a:xfrm>
          <a:prstGeom prst="wedgeRoundRectCallout">
            <a:avLst>
              <a:gd name="adj1" fmla="val 56732"/>
              <a:gd name="adj2" fmla="val 6250"/>
              <a:gd name="adj3" fmla="val 16667"/>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Oui, je suis/Non, je ne suis pas toujours ambitieux/ambitieuse.</a:t>
            </a:r>
          </a:p>
        </p:txBody>
      </p:sp>
      <p:sp>
        <p:nvSpPr>
          <p:cNvPr id="13" name="Speech Bubble: Rectangle with Corners Rounded 12">
            <a:extLst>
              <a:ext uri="{FF2B5EF4-FFF2-40B4-BE49-F238E27FC236}">
                <a16:creationId xmlns:a16="http://schemas.microsoft.com/office/drawing/2014/main" id="{5C0901D7-0476-490D-ACD5-F8F089D9BD2D}"/>
              </a:ext>
            </a:extLst>
          </p:cNvPr>
          <p:cNvSpPr/>
          <p:nvPr/>
        </p:nvSpPr>
        <p:spPr>
          <a:xfrm>
            <a:off x="5916318" y="3506259"/>
            <a:ext cx="5755752" cy="705853"/>
          </a:xfrm>
          <a:prstGeom prst="wedgeRoundRectCallout">
            <a:avLst>
              <a:gd name="adj1" fmla="val 56732"/>
              <a:gd name="adj2" fmla="val 6250"/>
              <a:gd name="adj3" fmla="val 16667"/>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Oui, je suis/Non, je ne suis pas très intelligent(e).</a:t>
            </a:r>
          </a:p>
        </p:txBody>
      </p:sp>
      <p:sp>
        <p:nvSpPr>
          <p:cNvPr id="14" name="Speech Bubble: Rectangle with Corners Rounded 13">
            <a:extLst>
              <a:ext uri="{FF2B5EF4-FFF2-40B4-BE49-F238E27FC236}">
                <a16:creationId xmlns:a16="http://schemas.microsoft.com/office/drawing/2014/main" id="{7BC30046-BF21-474E-A613-19C3D92CAC99}"/>
              </a:ext>
            </a:extLst>
          </p:cNvPr>
          <p:cNvSpPr/>
          <p:nvPr/>
        </p:nvSpPr>
        <p:spPr>
          <a:xfrm>
            <a:off x="4452045" y="5240843"/>
            <a:ext cx="6954250" cy="705853"/>
          </a:xfrm>
          <a:prstGeom prst="wedgeRoundRectCallout">
            <a:avLst>
              <a:gd name="adj1" fmla="val 56732"/>
              <a:gd name="adj2" fmla="val 6250"/>
              <a:gd name="adj3" fmla="val 16667"/>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Oui, je suis/Non, je ne suis pas souvent agressif/agressive.</a:t>
            </a:r>
          </a:p>
        </p:txBody>
      </p:sp>
      <p:sp>
        <p:nvSpPr>
          <p:cNvPr id="15" name="TextBox 14">
            <a:extLst>
              <a:ext uri="{FF2B5EF4-FFF2-40B4-BE49-F238E27FC236}">
                <a16:creationId xmlns:a16="http://schemas.microsoft.com/office/drawing/2014/main" id="{6E05B2B3-93F8-4A0A-B04A-4B6B6ED158A5}"/>
              </a:ext>
            </a:extLst>
          </p:cNvPr>
          <p:cNvSpPr txBox="1"/>
          <p:nvPr/>
        </p:nvSpPr>
        <p:spPr>
          <a:xfrm>
            <a:off x="6522769" y="192215"/>
            <a:ext cx="2812802" cy="83099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questions avec inversion! </a:t>
            </a:r>
          </a:p>
        </p:txBody>
      </p:sp>
    </p:spTree>
    <p:extLst>
      <p:ext uri="{BB962C8B-B14F-4D97-AF65-F5344CB8AC3E}">
        <p14:creationId xmlns:p14="http://schemas.microsoft.com/office/powerpoint/2010/main" val="276937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85338" cy="707849"/>
          </a:xfrm>
        </p:spPr>
        <p:txBody>
          <a:bodyPr>
            <a:normAutofit fontScale="90000"/>
          </a:bodyPr>
          <a:lstStyle/>
          <a:p>
            <a:r>
              <a:rPr lang="en-GB" sz="3600" b="1" dirty="0">
                <a:solidFill>
                  <a:schemeClr val="bg1"/>
                </a:solidFill>
              </a:rPr>
              <a:t>Un(e) </a:t>
            </a:r>
            <a:r>
              <a:rPr lang="en-GB" sz="3600" b="1" dirty="0" err="1">
                <a:solidFill>
                  <a:schemeClr val="bg1"/>
                </a:solidFill>
              </a:rPr>
              <a:t>candidat</a:t>
            </a:r>
            <a:r>
              <a:rPr lang="en-GB" sz="3600" b="1" dirty="0">
                <a:solidFill>
                  <a:schemeClr val="bg1"/>
                </a:solidFill>
              </a:rPr>
              <a:t>(e) parfait(e)</a:t>
            </a:r>
          </a:p>
        </p:txBody>
      </p:sp>
      <p:sp>
        <p:nvSpPr>
          <p:cNvPr id="3" name="Rounded Rectangle 46">
            <a:extLst>
              <a:ext uri="{FF2B5EF4-FFF2-40B4-BE49-F238E27FC236}">
                <a16:creationId xmlns:a16="http://schemas.microsoft.com/office/drawing/2014/main" id="{33F3056E-E344-4439-A6C4-587259EC7A32}"/>
              </a:ext>
            </a:extLst>
          </p:cNvPr>
          <p:cNvSpPr/>
          <p:nvPr/>
        </p:nvSpPr>
        <p:spPr>
          <a:xfrm>
            <a:off x="9646921" y="249869"/>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9DA851C-5B3E-472A-B561-9AA8C0EE5649}"/>
              </a:ext>
            </a:extLst>
          </p:cNvPr>
          <p:cNvSpPr txBox="1"/>
          <p:nvPr/>
        </p:nvSpPr>
        <p:spPr>
          <a:xfrm>
            <a:off x="180001" y="1296000"/>
            <a:ext cx="5916000" cy="483209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pompier/</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pompi</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ère</a:t>
            </a: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faut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prudent(e) pour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travailler</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avec les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feux</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Il/Elle doit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calme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puisque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 travail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peut</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dangereux</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ne faut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agressif</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agressive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E10F8848-B9AA-4C61-9127-6749EB3F0564}"/>
              </a:ext>
            </a:extLst>
          </p:cNvPr>
          <p:cNvSpPr txBox="1"/>
          <p:nvPr/>
        </p:nvSpPr>
        <p:spPr>
          <a:xfrm>
            <a:off x="6096000" y="1295999"/>
            <a:ext cx="5916000" cy="483209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un(e)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serveur</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serveuse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 doit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travailleur</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travailleuse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Il/Elle doit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actif</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/active.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ne faut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méchant</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76396611-1CB4-4FAE-8418-62CB3554C4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7591" y="3907405"/>
            <a:ext cx="1818187" cy="2220686"/>
          </a:xfrm>
          <a:prstGeom prst="rect">
            <a:avLst/>
          </a:prstGeom>
        </p:spPr>
      </p:pic>
      <p:pic>
        <p:nvPicPr>
          <p:cNvPr id="11" name="Picture 10">
            <a:extLst>
              <a:ext uri="{FF2B5EF4-FFF2-40B4-BE49-F238E27FC236}">
                <a16:creationId xmlns:a16="http://schemas.microsoft.com/office/drawing/2014/main" id="{1B775BE3-8A12-40A3-91B0-5961529985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7245" y="3907405"/>
            <a:ext cx="2079908" cy="2003536"/>
          </a:xfrm>
          <a:prstGeom prst="rect">
            <a:avLst/>
          </a:prstGeom>
        </p:spPr>
      </p:pic>
      <p:sp>
        <p:nvSpPr>
          <p:cNvPr id="6" name="Speech Bubble: Rectangle with Corners Rounded 5">
            <a:extLst>
              <a:ext uri="{FF2B5EF4-FFF2-40B4-BE49-F238E27FC236}">
                <a16:creationId xmlns:a16="http://schemas.microsoft.com/office/drawing/2014/main" id="{74F0D27E-8F13-496E-A750-2D910CD237C7}"/>
              </a:ext>
            </a:extLst>
          </p:cNvPr>
          <p:cNvSpPr/>
          <p:nvPr/>
        </p:nvSpPr>
        <p:spPr>
          <a:xfrm>
            <a:off x="385012" y="5293895"/>
            <a:ext cx="2839452" cy="617046"/>
          </a:xfrm>
          <a:prstGeom prst="wedgeRoundRectCallout">
            <a:avLst>
              <a:gd name="adj1" fmla="val 71713"/>
              <a:gd name="adj2" fmla="val 13104"/>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*pompier/pompière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firefighter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84212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85338" cy="707849"/>
          </a:xfrm>
        </p:spPr>
        <p:txBody>
          <a:bodyPr>
            <a:normAutofit fontScale="90000"/>
          </a:bodyPr>
          <a:lstStyle/>
          <a:p>
            <a:r>
              <a:rPr lang="en-GB" sz="3600" b="1" dirty="0">
                <a:solidFill>
                  <a:schemeClr val="bg1"/>
                </a:solidFill>
              </a:rPr>
              <a:t>Un(e) </a:t>
            </a:r>
            <a:r>
              <a:rPr lang="en-GB" sz="3600" b="1" dirty="0" err="1">
                <a:solidFill>
                  <a:schemeClr val="bg1"/>
                </a:solidFill>
              </a:rPr>
              <a:t>candidat</a:t>
            </a:r>
            <a:r>
              <a:rPr lang="en-GB" sz="3600" b="1" dirty="0">
                <a:solidFill>
                  <a:schemeClr val="bg1"/>
                </a:solidFill>
              </a:rPr>
              <a:t>(e) parfait(e)</a:t>
            </a:r>
          </a:p>
        </p:txBody>
      </p:sp>
      <p:sp>
        <p:nvSpPr>
          <p:cNvPr id="3" name="Rounded Rectangle 46">
            <a:extLst>
              <a:ext uri="{FF2B5EF4-FFF2-40B4-BE49-F238E27FC236}">
                <a16:creationId xmlns:a16="http://schemas.microsoft.com/office/drawing/2014/main" id="{33F3056E-E344-4439-A6C4-587259EC7A32}"/>
              </a:ext>
            </a:extLst>
          </p:cNvPr>
          <p:cNvSpPr/>
          <p:nvPr/>
        </p:nvSpPr>
        <p:spPr>
          <a:xfrm>
            <a:off x="9646921" y="249869"/>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9DA851C-5B3E-472A-B561-9AA8C0EE5649}"/>
              </a:ext>
            </a:extLst>
          </p:cNvPr>
          <p:cNvSpPr txBox="1"/>
          <p:nvPr/>
        </p:nvSpPr>
        <p:spPr>
          <a:xfrm>
            <a:off x="180001" y="1296000"/>
            <a:ext cx="5916000" cy="483209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un(e) avocat(e)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faut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intelligent,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parce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emploi</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difficile.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 ne doit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sportif/sportive.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ne faut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ôle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nous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pouvons</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jouer</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E10F8848-B9AA-4C61-9127-6749EB3F0564}"/>
              </a:ext>
            </a:extLst>
          </p:cNvPr>
          <p:cNvSpPr txBox="1"/>
          <p:nvPr/>
        </p:nvSpPr>
        <p:spPr>
          <a:xfrm>
            <a:off x="6096000" y="1295999"/>
            <a:ext cx="5916000" cy="483209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un(e)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secrétaire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ô</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pital</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 doit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travailleur</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travailleuse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faut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actif</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/active.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Il/Elle ne doit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ambitieux</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ambitieuse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Picture 6">
            <a:extLst>
              <a:ext uri="{FF2B5EF4-FFF2-40B4-BE49-F238E27FC236}">
                <a16:creationId xmlns:a16="http://schemas.microsoft.com/office/drawing/2014/main" id="{698929D2-AAE4-481D-8CDA-B8B8D135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8741" y="3891077"/>
            <a:ext cx="1346597" cy="2122714"/>
          </a:xfrm>
          <a:prstGeom prst="rect">
            <a:avLst/>
          </a:prstGeom>
        </p:spPr>
      </p:pic>
      <p:pic>
        <p:nvPicPr>
          <p:cNvPr id="12" name="Picture 11">
            <a:extLst>
              <a:ext uri="{FF2B5EF4-FFF2-40B4-BE49-F238E27FC236}">
                <a16:creationId xmlns:a16="http://schemas.microsoft.com/office/drawing/2014/main" id="{B0380B3D-ED0F-4EAA-8845-46487322DC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6921" y="3785618"/>
            <a:ext cx="2343518" cy="2228173"/>
          </a:xfrm>
          <a:prstGeom prst="rect">
            <a:avLst/>
          </a:prstGeom>
        </p:spPr>
      </p:pic>
    </p:spTree>
    <p:extLst>
      <p:ext uri="{BB962C8B-B14F-4D97-AF65-F5344CB8AC3E}">
        <p14:creationId xmlns:p14="http://schemas.microsoft.com/office/powerpoint/2010/main" val="1050912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85338" cy="707849"/>
          </a:xfrm>
        </p:spPr>
        <p:txBody>
          <a:bodyPr>
            <a:normAutofit fontScale="90000"/>
          </a:bodyPr>
          <a:lstStyle/>
          <a:p>
            <a:r>
              <a:rPr lang="en-GB" sz="3600" b="1" dirty="0">
                <a:solidFill>
                  <a:schemeClr val="bg1"/>
                </a:solidFill>
              </a:rPr>
              <a:t>Un(e) </a:t>
            </a:r>
            <a:r>
              <a:rPr lang="en-GB" sz="3600" b="1" dirty="0" err="1">
                <a:solidFill>
                  <a:schemeClr val="bg1"/>
                </a:solidFill>
              </a:rPr>
              <a:t>candidat</a:t>
            </a:r>
            <a:r>
              <a:rPr lang="en-GB" sz="3600" b="1" dirty="0">
                <a:solidFill>
                  <a:schemeClr val="bg1"/>
                </a:solidFill>
              </a:rPr>
              <a:t>(e) parfait(e)</a:t>
            </a:r>
          </a:p>
        </p:txBody>
      </p:sp>
      <p:sp>
        <p:nvSpPr>
          <p:cNvPr id="3" name="Rounded Rectangle 46">
            <a:extLst>
              <a:ext uri="{FF2B5EF4-FFF2-40B4-BE49-F238E27FC236}">
                <a16:creationId xmlns:a16="http://schemas.microsoft.com/office/drawing/2014/main" id="{33F3056E-E344-4439-A6C4-587259EC7A32}"/>
              </a:ext>
            </a:extLst>
          </p:cNvPr>
          <p:cNvSpPr/>
          <p:nvPr/>
        </p:nvSpPr>
        <p:spPr>
          <a:xfrm>
            <a:off x="9646921" y="249869"/>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9DA851C-5B3E-472A-B561-9AA8C0EE5649}"/>
              </a:ext>
            </a:extLst>
          </p:cNvPr>
          <p:cNvSpPr txBox="1"/>
          <p:nvPr/>
        </p:nvSpPr>
        <p:spPr>
          <a:xfrm>
            <a:off x="180001" y="1296000"/>
            <a:ext cx="5916000" cy="483209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un(e)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acteur</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actrice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faut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ès</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créatif</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/creative.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Il/Elle doit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sportif/sportive,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puisque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 film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d’action</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Il/Elle ne doit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gentil(le).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E10F8848-B9AA-4C61-9127-6749EB3F0564}"/>
              </a:ext>
            </a:extLst>
          </p:cNvPr>
          <p:cNvSpPr txBox="1"/>
          <p:nvPr/>
        </p:nvSpPr>
        <p:spPr>
          <a:xfrm>
            <a:off x="6096000" y="1295999"/>
            <a:ext cx="5916000" cy="483209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directeur</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directrice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 doit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ambitieux</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ambitieuse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faut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intelligent(e).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peut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ôle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mais</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ne faut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méchant</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Picture 6">
            <a:extLst>
              <a:ext uri="{FF2B5EF4-FFF2-40B4-BE49-F238E27FC236}">
                <a16:creationId xmlns:a16="http://schemas.microsoft.com/office/drawing/2014/main" id="{CAA1EDF6-94DF-485E-A7F8-EFFF9E0846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1292" y="3918857"/>
            <a:ext cx="1644045" cy="1943100"/>
          </a:xfrm>
          <a:prstGeom prst="rect">
            <a:avLst/>
          </a:prstGeom>
        </p:spPr>
      </p:pic>
      <p:pic>
        <p:nvPicPr>
          <p:cNvPr id="10" name="Picture 9">
            <a:extLst>
              <a:ext uri="{FF2B5EF4-FFF2-40B4-BE49-F238E27FC236}">
                <a16:creationId xmlns:a16="http://schemas.microsoft.com/office/drawing/2014/main" id="{84E5ABCF-19B5-4313-9914-F842F62B21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8798" y="3657600"/>
            <a:ext cx="1235246" cy="2470491"/>
          </a:xfrm>
          <a:prstGeom prst="rect">
            <a:avLst/>
          </a:prstGeom>
        </p:spPr>
      </p:pic>
    </p:spTree>
    <p:extLst>
      <p:ext uri="{BB962C8B-B14F-4D97-AF65-F5344CB8AC3E}">
        <p14:creationId xmlns:p14="http://schemas.microsoft.com/office/powerpoint/2010/main" val="3734083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Je </a:t>
            </a:r>
            <a:r>
              <a:rPr lang="en-GB" sz="3600" b="1" dirty="0" err="1">
                <a:solidFill>
                  <a:schemeClr val="bg1"/>
                </a:solidFill>
              </a:rPr>
              <a:t>vais</a:t>
            </a:r>
            <a:r>
              <a:rPr lang="en-GB" sz="3600" b="1" dirty="0">
                <a:solidFill>
                  <a:schemeClr val="bg1"/>
                </a:solidFill>
              </a:rPr>
              <a:t> </a:t>
            </a:r>
            <a:r>
              <a:rPr lang="en-GB" sz="3600" b="1" dirty="0" err="1">
                <a:solidFill>
                  <a:schemeClr val="bg1"/>
                </a:solidFill>
              </a:rPr>
              <a:t>où</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Speech Bubble: Rectangle with Corners Rounded 13">
            <a:extLst>
              <a:ext uri="{FF2B5EF4-FFF2-40B4-BE49-F238E27FC236}">
                <a16:creationId xmlns:a16="http://schemas.microsoft.com/office/drawing/2014/main" id="{8B44304A-E021-2E4A-B7F1-DCA800755D44}"/>
              </a:ext>
            </a:extLst>
          </p:cNvPr>
          <p:cNvSpPr/>
          <p:nvPr/>
        </p:nvSpPr>
        <p:spPr>
          <a:xfrm>
            <a:off x="3511977" y="3658587"/>
            <a:ext cx="2318656" cy="1165653"/>
          </a:xfrm>
          <a:prstGeom prst="wedgeRoundRectCallout">
            <a:avLst>
              <a:gd name="adj1" fmla="val -73648"/>
              <a:gd name="adj2" fmla="val -30279"/>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Non ! Je </a:t>
            </a:r>
            <a:r>
              <a:rPr lang="en-GB" sz="2000" dirty="0" err="1">
                <a:solidFill>
                  <a:schemeClr val="bg1"/>
                </a:solidFill>
                <a:latin typeface="Century Gothic" panose="020B0502020202020204" pitchFamily="34" charset="0"/>
              </a:rPr>
              <a:t>veux</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visiter</a:t>
            </a:r>
            <a:r>
              <a:rPr lang="en-GB" sz="2000" dirty="0">
                <a:solidFill>
                  <a:schemeClr val="bg1"/>
                </a:solidFill>
                <a:latin typeface="Century Gothic" panose="020B0502020202020204" pitchFamily="34" charset="0"/>
              </a:rPr>
              <a:t> la Tour Eiffel.</a:t>
            </a:r>
          </a:p>
        </p:txBody>
      </p:sp>
      <p:sp>
        <p:nvSpPr>
          <p:cNvPr id="48" name="Speech Bubble: Rectangle with Corners Rounded 27">
            <a:extLst>
              <a:ext uri="{FF2B5EF4-FFF2-40B4-BE49-F238E27FC236}">
                <a16:creationId xmlns:a16="http://schemas.microsoft.com/office/drawing/2014/main" id="{7B54871D-6D38-644A-97D8-3844D6700118}"/>
              </a:ext>
            </a:extLst>
          </p:cNvPr>
          <p:cNvSpPr/>
          <p:nvPr/>
        </p:nvSpPr>
        <p:spPr>
          <a:xfrm>
            <a:off x="6457245" y="4787013"/>
            <a:ext cx="2318656" cy="1165653"/>
          </a:xfrm>
          <a:prstGeom prst="wedgeRoundRectCallout">
            <a:avLst>
              <a:gd name="adj1" fmla="val 73774"/>
              <a:gd name="adj2" fmla="val -39165"/>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Ah ! Tu vas </a:t>
            </a:r>
            <a:r>
              <a:rPr lang="en-GB" sz="2000" dirty="0" err="1">
                <a:solidFill>
                  <a:schemeClr val="bg1"/>
                </a:solidFill>
                <a:latin typeface="Century Gothic" panose="020B0502020202020204" pitchFamily="34" charset="0"/>
              </a:rPr>
              <a:t>en</a:t>
            </a:r>
            <a:r>
              <a:rPr lang="en-GB" sz="2000" dirty="0">
                <a:solidFill>
                  <a:schemeClr val="bg1"/>
                </a:solidFill>
                <a:latin typeface="Century Gothic" panose="020B0502020202020204" pitchFamily="34" charset="0"/>
              </a:rPr>
              <a:t> France !</a:t>
            </a:r>
          </a:p>
        </p:txBody>
      </p:sp>
      <p:sp>
        <p:nvSpPr>
          <p:cNvPr id="2" name="TextBox 1">
            <a:extLst>
              <a:ext uri="{FF2B5EF4-FFF2-40B4-BE49-F238E27FC236}">
                <a16:creationId xmlns:a16="http://schemas.microsoft.com/office/drawing/2014/main" id="{6BA920AF-016B-2C4A-86A4-AD2407AF8298}"/>
              </a:ext>
            </a:extLst>
          </p:cNvPr>
          <p:cNvSpPr txBox="1"/>
          <p:nvPr/>
        </p:nvSpPr>
        <p:spPr>
          <a:xfrm>
            <a:off x="945696" y="4808195"/>
            <a:ext cx="1646605" cy="461665"/>
          </a:xfrm>
          <a:prstGeom prst="rect">
            <a:avLst/>
          </a:prstGeom>
          <a:noFill/>
        </p:spPr>
        <p:txBody>
          <a:bodyPr wrap="none" rtlCol="0">
            <a:spAutoFit/>
          </a:bodyPr>
          <a:lstStyle/>
          <a:p>
            <a:pPr algn="l"/>
            <a:r>
              <a:rPr lang="en-US" sz="2400" dirty="0">
                <a:solidFill>
                  <a:schemeClr val="accent5">
                    <a:lumMod val="50000"/>
                  </a:schemeClr>
                </a:solidFill>
                <a:latin typeface="Century Gothic" panose="020B0502020202020204" pitchFamily="34" charset="0"/>
              </a:rPr>
              <a:t>Student A</a:t>
            </a:r>
          </a:p>
        </p:txBody>
      </p:sp>
      <p:sp>
        <p:nvSpPr>
          <p:cNvPr id="3" name="TextBox 2">
            <a:extLst>
              <a:ext uri="{FF2B5EF4-FFF2-40B4-BE49-F238E27FC236}">
                <a16:creationId xmlns:a16="http://schemas.microsoft.com/office/drawing/2014/main" id="{D70DD9A0-A45B-154F-BAE4-F6728C9ED4DD}"/>
              </a:ext>
            </a:extLst>
          </p:cNvPr>
          <p:cNvSpPr txBox="1"/>
          <p:nvPr/>
        </p:nvSpPr>
        <p:spPr>
          <a:xfrm>
            <a:off x="9667323" y="4824240"/>
            <a:ext cx="1595309" cy="461665"/>
          </a:xfrm>
          <a:prstGeom prst="rect">
            <a:avLst/>
          </a:prstGeom>
          <a:noFill/>
        </p:spPr>
        <p:txBody>
          <a:bodyPr wrap="none" rtlCol="0">
            <a:spAutoFit/>
          </a:bodyPr>
          <a:lstStyle/>
          <a:p>
            <a:pPr algn="l"/>
            <a:r>
              <a:rPr lang="en-US" sz="2400" dirty="0">
                <a:solidFill>
                  <a:schemeClr val="accent5">
                    <a:lumMod val="50000"/>
                  </a:schemeClr>
                </a:solidFill>
                <a:latin typeface="Century Gothic" panose="020B0502020202020204" pitchFamily="34" charset="0"/>
              </a:rPr>
              <a:t>Student B</a:t>
            </a:r>
          </a:p>
        </p:txBody>
      </p:sp>
      <p:sp>
        <p:nvSpPr>
          <p:cNvPr id="12" name="Speech Bubble: Rectangle with Corners Rounded 13">
            <a:extLst>
              <a:ext uri="{FF2B5EF4-FFF2-40B4-BE49-F238E27FC236}">
                <a16:creationId xmlns:a16="http://schemas.microsoft.com/office/drawing/2014/main" id="{95D8D622-F3C8-4462-A243-70D2893E4D61}"/>
              </a:ext>
            </a:extLst>
          </p:cNvPr>
          <p:cNvSpPr/>
          <p:nvPr/>
        </p:nvSpPr>
        <p:spPr>
          <a:xfrm>
            <a:off x="3511977" y="1619172"/>
            <a:ext cx="2318656" cy="1165653"/>
          </a:xfrm>
          <a:prstGeom prst="wedgeRoundRectCallout">
            <a:avLst>
              <a:gd name="adj1" fmla="val -72991"/>
              <a:gd name="adj2" fmla="val 40322"/>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bg1"/>
                </a:solidFill>
                <a:latin typeface="Century Gothic" panose="020B0502020202020204" pitchFamily="34" charset="0"/>
              </a:rPr>
              <a:t>J’aime</a:t>
            </a:r>
            <a:r>
              <a:rPr lang="en-GB" sz="2000" dirty="0">
                <a:solidFill>
                  <a:schemeClr val="bg1"/>
                </a:solidFill>
                <a:latin typeface="Century Gothic" panose="020B0502020202020204" pitchFamily="34" charset="0"/>
              </a:rPr>
              <a:t> bien le pain.</a:t>
            </a:r>
          </a:p>
        </p:txBody>
      </p:sp>
      <p:sp>
        <p:nvSpPr>
          <p:cNvPr id="13" name="Speech Bubble: Rectangle with Corners Rounded 27">
            <a:extLst>
              <a:ext uri="{FF2B5EF4-FFF2-40B4-BE49-F238E27FC236}">
                <a16:creationId xmlns:a16="http://schemas.microsoft.com/office/drawing/2014/main" id="{A734567D-CB10-4655-9439-7A73E16E3919}"/>
              </a:ext>
            </a:extLst>
          </p:cNvPr>
          <p:cNvSpPr/>
          <p:nvPr/>
        </p:nvSpPr>
        <p:spPr>
          <a:xfrm>
            <a:off x="6457245" y="2630857"/>
            <a:ext cx="2318656" cy="1165653"/>
          </a:xfrm>
          <a:prstGeom prst="wedgeRoundRectCallout">
            <a:avLst>
              <a:gd name="adj1" fmla="val 76632"/>
              <a:gd name="adj2" fmla="val -3921"/>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2000" dirty="0">
                <a:solidFill>
                  <a:schemeClr val="bg1"/>
                </a:solidFill>
                <a:latin typeface="Century Gothic" panose="020B0502020202020204" pitchFamily="34" charset="0"/>
              </a:rPr>
              <a:t>Vas-</a:t>
            </a:r>
            <a:r>
              <a:rPr lang="en-GB" sz="2000" dirty="0" err="1">
                <a:solidFill>
                  <a:schemeClr val="bg1"/>
                </a:solidFill>
                <a:latin typeface="Century Gothic" panose="020B0502020202020204" pitchFamily="34" charset="0"/>
              </a:rPr>
              <a:t>tu</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en</a:t>
            </a:r>
            <a:r>
              <a:rPr lang="en-GB" sz="2000" dirty="0">
                <a:solidFill>
                  <a:schemeClr val="bg1"/>
                </a:solidFill>
                <a:latin typeface="Century Gothic" panose="020B0502020202020204" pitchFamily="34" charset="0"/>
              </a:rPr>
              <a:t> Italie ?</a:t>
            </a:r>
          </a:p>
        </p:txBody>
      </p:sp>
      <p:pic>
        <p:nvPicPr>
          <p:cNvPr id="6" name="Picture 5" descr="A picture containing toy, doll&#10;&#10;Description automatically generated">
            <a:extLst>
              <a:ext uri="{FF2B5EF4-FFF2-40B4-BE49-F238E27FC236}">
                <a16:creationId xmlns:a16="http://schemas.microsoft.com/office/drawing/2014/main" id="{3D46DEB0-5B31-3B4D-A9C3-E08F72CA1F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5194" y="640867"/>
            <a:ext cx="3979979" cy="3979979"/>
          </a:xfrm>
          <a:prstGeom prst="rect">
            <a:avLst/>
          </a:prstGeom>
        </p:spPr>
      </p:pic>
      <p:pic>
        <p:nvPicPr>
          <p:cNvPr id="10" name="Picture 9">
            <a:extLst>
              <a:ext uri="{FF2B5EF4-FFF2-40B4-BE49-F238E27FC236}">
                <a16:creationId xmlns:a16="http://schemas.microsoft.com/office/drawing/2014/main" id="{B9A9BD2B-CADA-2746-95CE-F07D38C1D7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858" y="1800259"/>
            <a:ext cx="2848657" cy="2848657"/>
          </a:xfrm>
          <a:prstGeom prst="rect">
            <a:avLst/>
          </a:prstGeom>
        </p:spPr>
      </p:pic>
    </p:spTree>
    <p:extLst>
      <p:ext uri="{BB962C8B-B14F-4D97-AF65-F5344CB8AC3E}">
        <p14:creationId xmlns:p14="http://schemas.microsoft.com/office/powerpoint/2010/main" val="3411286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3433012"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Je </a:t>
            </a:r>
            <a:r>
              <a:rPr lang="en-GB" sz="3600" b="1" dirty="0" err="1">
                <a:solidFill>
                  <a:schemeClr val="bg1"/>
                </a:solidFill>
              </a:rPr>
              <a:t>vais</a:t>
            </a:r>
            <a:r>
              <a:rPr lang="en-GB" sz="3600" b="1" dirty="0">
                <a:solidFill>
                  <a:schemeClr val="bg1"/>
                </a:solidFill>
              </a:rPr>
              <a:t> </a:t>
            </a:r>
            <a:r>
              <a:rPr lang="en-GB" sz="3600" b="1" dirty="0" err="1">
                <a:solidFill>
                  <a:schemeClr val="bg1"/>
                </a:solidFill>
              </a:rPr>
              <a:t>où</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0A96E5D8-EC4A-7549-BE49-187C50B8D98C}"/>
              </a:ext>
            </a:extLst>
          </p:cNvPr>
          <p:cNvGraphicFramePr>
            <a:graphicFrameLocks noGrp="1"/>
          </p:cNvGraphicFramePr>
          <p:nvPr/>
        </p:nvGraphicFramePr>
        <p:xfrm>
          <a:off x="1395725" y="1370265"/>
          <a:ext cx="9597824" cy="4912548"/>
        </p:xfrm>
        <a:graphic>
          <a:graphicData uri="http://schemas.openxmlformats.org/drawingml/2006/table">
            <a:tbl>
              <a:tblPr firstRow="1" bandRow="1">
                <a:tableStyleId>{5C22544A-7EE6-4342-B048-85BDC9FD1C3A}</a:tableStyleId>
              </a:tblPr>
              <a:tblGrid>
                <a:gridCol w="2399456">
                  <a:extLst>
                    <a:ext uri="{9D8B030D-6E8A-4147-A177-3AD203B41FA5}">
                      <a16:colId xmlns:a16="http://schemas.microsoft.com/office/drawing/2014/main" val="510008509"/>
                    </a:ext>
                  </a:extLst>
                </a:gridCol>
                <a:gridCol w="2399456">
                  <a:extLst>
                    <a:ext uri="{9D8B030D-6E8A-4147-A177-3AD203B41FA5}">
                      <a16:colId xmlns:a16="http://schemas.microsoft.com/office/drawing/2014/main" val="3754987273"/>
                    </a:ext>
                  </a:extLst>
                </a:gridCol>
                <a:gridCol w="2399456">
                  <a:extLst>
                    <a:ext uri="{9D8B030D-6E8A-4147-A177-3AD203B41FA5}">
                      <a16:colId xmlns:a16="http://schemas.microsoft.com/office/drawing/2014/main" val="1166649256"/>
                    </a:ext>
                  </a:extLst>
                </a:gridCol>
                <a:gridCol w="2399456">
                  <a:extLst>
                    <a:ext uri="{9D8B030D-6E8A-4147-A177-3AD203B41FA5}">
                      <a16:colId xmlns:a16="http://schemas.microsoft.com/office/drawing/2014/main" val="3480190515"/>
                    </a:ext>
                  </a:extLst>
                </a:gridCol>
              </a:tblGrid>
              <a:tr h="1228137">
                <a:tc>
                  <a:txBody>
                    <a:bodyPr/>
                    <a:lstStyle/>
                    <a:p>
                      <a:endParaRPr lang="en-US" b="0" i="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i="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i="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i="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476943"/>
                  </a:ext>
                </a:extLst>
              </a:tr>
              <a:tr h="1228137">
                <a:tc>
                  <a:txBody>
                    <a:bodyPr/>
                    <a:lstStyle/>
                    <a:p>
                      <a:endParaRPr lang="en-US" b="0" i="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i="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i="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i="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9900235"/>
                  </a:ext>
                </a:extLst>
              </a:tr>
              <a:tr h="1228137">
                <a:tc>
                  <a:txBody>
                    <a:bodyPr/>
                    <a:lstStyle/>
                    <a:p>
                      <a:endParaRPr lang="en-US" b="0" i="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i="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i="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i="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5994997"/>
                  </a:ext>
                </a:extLst>
              </a:tr>
              <a:tr h="1228137">
                <a:tc>
                  <a:txBody>
                    <a:bodyPr/>
                    <a:lstStyle/>
                    <a:p>
                      <a:endParaRPr lang="en-US" b="0" i="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i="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i="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i="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2079976"/>
                  </a:ext>
                </a:extLst>
              </a:tr>
            </a:tbl>
          </a:graphicData>
        </a:graphic>
      </p:graphicFrame>
      <p:pic>
        <p:nvPicPr>
          <p:cNvPr id="5" name="Picture 4" descr="Shape&#10;&#10;Description automatically generated">
            <a:extLst>
              <a:ext uri="{FF2B5EF4-FFF2-40B4-BE49-F238E27FC236}">
                <a16:creationId xmlns:a16="http://schemas.microsoft.com/office/drawing/2014/main" id="{75012A3A-F981-8443-83DD-85EC67111B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390381" y="2660084"/>
            <a:ext cx="1168769" cy="777962"/>
          </a:xfrm>
          <a:prstGeom prst="rect">
            <a:avLst/>
          </a:prstGeom>
        </p:spPr>
      </p:pic>
      <p:sp>
        <p:nvSpPr>
          <p:cNvPr id="3" name="TextBox 2">
            <a:extLst>
              <a:ext uri="{FF2B5EF4-FFF2-40B4-BE49-F238E27FC236}">
                <a16:creationId xmlns:a16="http://schemas.microsoft.com/office/drawing/2014/main" id="{82034CA6-1AB6-434F-A661-8A0C0651653C}"/>
              </a:ext>
            </a:extLst>
          </p:cNvPr>
          <p:cNvSpPr txBox="1"/>
          <p:nvPr/>
        </p:nvSpPr>
        <p:spPr>
          <a:xfrm>
            <a:off x="3767222" y="3429000"/>
            <a:ext cx="2448233"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France</a:t>
            </a:r>
          </a:p>
        </p:txBody>
      </p:sp>
      <p:pic>
        <p:nvPicPr>
          <p:cNvPr id="10" name="Picture 9" descr="A picture containing icon&#10;&#10;Description automatically generated">
            <a:extLst>
              <a:ext uri="{FF2B5EF4-FFF2-40B4-BE49-F238E27FC236}">
                <a16:creationId xmlns:a16="http://schemas.microsoft.com/office/drawing/2014/main" id="{BBF6CAAD-EBF3-714E-81C3-50A2C90E6D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1874" y="2660446"/>
            <a:ext cx="1564982" cy="777600"/>
          </a:xfrm>
          <a:prstGeom prst="rect">
            <a:avLst/>
          </a:prstGeom>
        </p:spPr>
      </p:pic>
      <p:sp>
        <p:nvSpPr>
          <p:cNvPr id="11" name="TextBox 10">
            <a:extLst>
              <a:ext uri="{FF2B5EF4-FFF2-40B4-BE49-F238E27FC236}">
                <a16:creationId xmlns:a16="http://schemas.microsoft.com/office/drawing/2014/main" id="{88CCA2D0-FDB4-404D-B90C-F1E7AAB8C6E0}"/>
              </a:ext>
            </a:extLst>
          </p:cNvPr>
          <p:cNvSpPr txBox="1"/>
          <p:nvPr/>
        </p:nvSpPr>
        <p:spPr>
          <a:xfrm>
            <a:off x="6215456" y="3420486"/>
            <a:ext cx="2338349"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Canada</a:t>
            </a:r>
          </a:p>
        </p:txBody>
      </p:sp>
      <p:pic>
        <p:nvPicPr>
          <p:cNvPr id="13" name="Picture 12" descr="A picture containing umbrella&#10;&#10;Description automatically generated">
            <a:extLst>
              <a:ext uri="{FF2B5EF4-FFF2-40B4-BE49-F238E27FC236}">
                <a16:creationId xmlns:a16="http://schemas.microsoft.com/office/drawing/2014/main" id="{6B2C3221-44AC-174C-B507-BF231CC25B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0059" y="2660446"/>
            <a:ext cx="1110857" cy="777600"/>
          </a:xfrm>
          <a:prstGeom prst="rect">
            <a:avLst/>
          </a:prstGeom>
        </p:spPr>
      </p:pic>
      <p:sp>
        <p:nvSpPr>
          <p:cNvPr id="14" name="TextBox 13">
            <a:extLst>
              <a:ext uri="{FF2B5EF4-FFF2-40B4-BE49-F238E27FC236}">
                <a16:creationId xmlns:a16="http://schemas.microsoft.com/office/drawing/2014/main" id="{39071762-0EC1-C14B-AEF9-0C0C1F8EA915}"/>
              </a:ext>
            </a:extLst>
          </p:cNvPr>
          <p:cNvSpPr txBox="1"/>
          <p:nvPr/>
        </p:nvSpPr>
        <p:spPr>
          <a:xfrm>
            <a:off x="1357357" y="3410594"/>
            <a:ext cx="2448233"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Brésil</a:t>
            </a:r>
          </a:p>
        </p:txBody>
      </p:sp>
      <p:pic>
        <p:nvPicPr>
          <p:cNvPr id="16" name="Picture 15" descr="A picture containing logo&#10;&#10;Description automatically generated">
            <a:extLst>
              <a:ext uri="{FF2B5EF4-FFF2-40B4-BE49-F238E27FC236}">
                <a16:creationId xmlns:a16="http://schemas.microsoft.com/office/drawing/2014/main" id="{83D01C94-B497-F942-A4A5-F6A443E2A6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0381" y="3908323"/>
            <a:ext cx="1168225" cy="777600"/>
          </a:xfrm>
          <a:prstGeom prst="rect">
            <a:avLst/>
          </a:prstGeom>
        </p:spPr>
      </p:pic>
      <p:sp>
        <p:nvSpPr>
          <p:cNvPr id="17" name="TextBox 16">
            <a:extLst>
              <a:ext uri="{FF2B5EF4-FFF2-40B4-BE49-F238E27FC236}">
                <a16:creationId xmlns:a16="http://schemas.microsoft.com/office/drawing/2014/main" id="{45CB0031-71FC-EA4C-A8E8-A3600F57D3DC}"/>
              </a:ext>
            </a:extLst>
          </p:cNvPr>
          <p:cNvSpPr txBox="1"/>
          <p:nvPr/>
        </p:nvSpPr>
        <p:spPr>
          <a:xfrm>
            <a:off x="3767222" y="4659581"/>
            <a:ext cx="2448233"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Chili</a:t>
            </a:r>
          </a:p>
        </p:txBody>
      </p:sp>
      <p:pic>
        <p:nvPicPr>
          <p:cNvPr id="19" name="Picture 18" descr="A picture containing background pattern&#10;&#10;Description automatically generated">
            <a:extLst>
              <a:ext uri="{FF2B5EF4-FFF2-40B4-BE49-F238E27FC236}">
                <a16:creationId xmlns:a16="http://schemas.microsoft.com/office/drawing/2014/main" id="{84ED62EE-1E46-CE44-95D3-EDB492E413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0517" y="3908323"/>
            <a:ext cx="1168225" cy="777600"/>
          </a:xfrm>
          <a:prstGeom prst="rect">
            <a:avLst/>
          </a:prstGeom>
        </p:spPr>
      </p:pic>
      <p:sp>
        <p:nvSpPr>
          <p:cNvPr id="20" name="TextBox 19">
            <a:extLst>
              <a:ext uri="{FF2B5EF4-FFF2-40B4-BE49-F238E27FC236}">
                <a16:creationId xmlns:a16="http://schemas.microsoft.com/office/drawing/2014/main" id="{53625415-2FC8-9E4C-B0BD-794C28F84BC7}"/>
              </a:ext>
            </a:extLst>
          </p:cNvPr>
          <p:cNvSpPr txBox="1"/>
          <p:nvPr/>
        </p:nvSpPr>
        <p:spPr>
          <a:xfrm>
            <a:off x="6170516" y="4640093"/>
            <a:ext cx="2382746"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Chine</a:t>
            </a:r>
          </a:p>
        </p:txBody>
      </p:sp>
      <p:pic>
        <p:nvPicPr>
          <p:cNvPr id="22" name="Picture 21" descr="A picture containing logo&#10;&#10;Description automatically generated">
            <a:extLst>
              <a:ext uri="{FF2B5EF4-FFF2-40B4-BE49-F238E27FC236}">
                <a16:creationId xmlns:a16="http://schemas.microsoft.com/office/drawing/2014/main" id="{6CF0741B-F463-D045-88C5-EEF51ECBF1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89564" y="2660446"/>
            <a:ext cx="1168225" cy="777600"/>
          </a:xfrm>
          <a:prstGeom prst="rect">
            <a:avLst/>
          </a:prstGeom>
        </p:spPr>
      </p:pic>
      <p:sp>
        <p:nvSpPr>
          <p:cNvPr id="23" name="TextBox 22">
            <a:extLst>
              <a:ext uri="{FF2B5EF4-FFF2-40B4-BE49-F238E27FC236}">
                <a16:creationId xmlns:a16="http://schemas.microsoft.com/office/drawing/2014/main" id="{17C1E2E7-BB7B-E14D-93B7-D79A4CDFBE3F}"/>
              </a:ext>
            </a:extLst>
          </p:cNvPr>
          <p:cNvSpPr txBox="1"/>
          <p:nvPr/>
        </p:nvSpPr>
        <p:spPr>
          <a:xfrm>
            <a:off x="8541072" y="3410142"/>
            <a:ext cx="2448233"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Espagne</a:t>
            </a:r>
          </a:p>
        </p:txBody>
      </p:sp>
      <p:pic>
        <p:nvPicPr>
          <p:cNvPr id="25" name="Picture 24" descr="Shape&#10;&#10;Description automatically generated">
            <a:extLst>
              <a:ext uri="{FF2B5EF4-FFF2-40B4-BE49-F238E27FC236}">
                <a16:creationId xmlns:a16="http://schemas.microsoft.com/office/drawing/2014/main" id="{936A9107-0BBE-C741-ACFF-8FE6D65598A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0381" y="1404166"/>
            <a:ext cx="1168225" cy="777600"/>
          </a:xfrm>
          <a:prstGeom prst="rect">
            <a:avLst/>
          </a:prstGeom>
        </p:spPr>
      </p:pic>
      <p:sp>
        <p:nvSpPr>
          <p:cNvPr id="26" name="TextBox 25">
            <a:extLst>
              <a:ext uri="{FF2B5EF4-FFF2-40B4-BE49-F238E27FC236}">
                <a16:creationId xmlns:a16="http://schemas.microsoft.com/office/drawing/2014/main" id="{5DCA9CAA-83F5-BC4D-A13E-A97C3FF22796}"/>
              </a:ext>
            </a:extLst>
          </p:cNvPr>
          <p:cNvSpPr txBox="1"/>
          <p:nvPr/>
        </p:nvSpPr>
        <p:spPr>
          <a:xfrm>
            <a:off x="3781963" y="2195581"/>
            <a:ext cx="2448233"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Japon</a:t>
            </a:r>
          </a:p>
        </p:txBody>
      </p:sp>
      <p:pic>
        <p:nvPicPr>
          <p:cNvPr id="28" name="Picture 27" descr="Shape, arrow&#10;&#10;Description automatically generated">
            <a:extLst>
              <a:ext uri="{FF2B5EF4-FFF2-40B4-BE49-F238E27FC236}">
                <a16:creationId xmlns:a16="http://schemas.microsoft.com/office/drawing/2014/main" id="{EF44A15C-437E-8749-90CC-BC50377A3F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89564" y="3894445"/>
            <a:ext cx="1168225" cy="777600"/>
          </a:xfrm>
          <a:prstGeom prst="rect">
            <a:avLst/>
          </a:prstGeom>
        </p:spPr>
      </p:pic>
      <p:sp>
        <p:nvSpPr>
          <p:cNvPr id="29" name="TextBox 28">
            <a:extLst>
              <a:ext uri="{FF2B5EF4-FFF2-40B4-BE49-F238E27FC236}">
                <a16:creationId xmlns:a16="http://schemas.microsoft.com/office/drawing/2014/main" id="{B99F4DC9-6129-5048-9E4E-89958138260A}"/>
              </a:ext>
            </a:extLst>
          </p:cNvPr>
          <p:cNvSpPr txBox="1"/>
          <p:nvPr/>
        </p:nvSpPr>
        <p:spPr>
          <a:xfrm>
            <a:off x="8586952" y="4648037"/>
            <a:ext cx="2410840"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Maroc</a:t>
            </a:r>
          </a:p>
        </p:txBody>
      </p:sp>
      <p:pic>
        <p:nvPicPr>
          <p:cNvPr id="31" name="Picture 30" descr="Logo&#10;&#10;Description automatically generated">
            <a:extLst>
              <a:ext uri="{FF2B5EF4-FFF2-40B4-BE49-F238E27FC236}">
                <a16:creationId xmlns:a16="http://schemas.microsoft.com/office/drawing/2014/main" id="{3F1A132C-CFA4-9A4D-870D-F1A985418D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1874" y="1430914"/>
            <a:ext cx="1555200" cy="777600"/>
          </a:xfrm>
          <a:prstGeom prst="rect">
            <a:avLst/>
          </a:prstGeom>
        </p:spPr>
      </p:pic>
      <p:sp>
        <p:nvSpPr>
          <p:cNvPr id="32" name="TextBox 31">
            <a:extLst>
              <a:ext uri="{FF2B5EF4-FFF2-40B4-BE49-F238E27FC236}">
                <a16:creationId xmlns:a16="http://schemas.microsoft.com/office/drawing/2014/main" id="{5831A9CF-57D1-384A-AEC3-3B1D0E522385}"/>
              </a:ext>
            </a:extLst>
          </p:cNvPr>
          <p:cNvSpPr txBox="1"/>
          <p:nvPr/>
        </p:nvSpPr>
        <p:spPr>
          <a:xfrm>
            <a:off x="6223030" y="2192995"/>
            <a:ext cx="2338349"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Australie</a:t>
            </a:r>
          </a:p>
        </p:txBody>
      </p:sp>
      <p:pic>
        <p:nvPicPr>
          <p:cNvPr id="34" name="Picture 33" descr="Graphical user interface&#10;&#10;Description automatically generated">
            <a:extLst>
              <a:ext uri="{FF2B5EF4-FFF2-40B4-BE49-F238E27FC236}">
                <a16:creationId xmlns:a16="http://schemas.microsoft.com/office/drawing/2014/main" id="{B30FE315-15F3-164D-B5A3-EE4EDC1301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3473" y="5140490"/>
            <a:ext cx="1296000" cy="777600"/>
          </a:xfrm>
          <a:prstGeom prst="rect">
            <a:avLst/>
          </a:prstGeom>
        </p:spPr>
      </p:pic>
      <p:sp>
        <p:nvSpPr>
          <p:cNvPr id="35" name="TextBox 34">
            <a:extLst>
              <a:ext uri="{FF2B5EF4-FFF2-40B4-BE49-F238E27FC236}">
                <a16:creationId xmlns:a16="http://schemas.microsoft.com/office/drawing/2014/main" id="{8E54F01A-71FC-8C4F-9E26-0E07F6C8CBD8}"/>
              </a:ext>
            </a:extLst>
          </p:cNvPr>
          <p:cNvSpPr txBox="1"/>
          <p:nvPr/>
        </p:nvSpPr>
        <p:spPr>
          <a:xfrm>
            <a:off x="1391482" y="5888378"/>
            <a:ext cx="2414108"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Costa Rica</a:t>
            </a:r>
          </a:p>
        </p:txBody>
      </p:sp>
      <p:pic>
        <p:nvPicPr>
          <p:cNvPr id="37" name="Picture 36" descr="A picture containing logo&#10;&#10;Description automatically generated">
            <a:extLst>
              <a:ext uri="{FF2B5EF4-FFF2-40B4-BE49-F238E27FC236}">
                <a16:creationId xmlns:a16="http://schemas.microsoft.com/office/drawing/2014/main" id="{EB4761D9-49DD-3B4F-A6C9-695E01C55E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07225" y="5140490"/>
            <a:ext cx="1168226" cy="777600"/>
          </a:xfrm>
          <a:prstGeom prst="rect">
            <a:avLst/>
          </a:prstGeom>
        </p:spPr>
      </p:pic>
      <p:sp>
        <p:nvSpPr>
          <p:cNvPr id="38" name="TextBox 37">
            <a:extLst>
              <a:ext uri="{FF2B5EF4-FFF2-40B4-BE49-F238E27FC236}">
                <a16:creationId xmlns:a16="http://schemas.microsoft.com/office/drawing/2014/main" id="{4CD72176-8E42-0549-B497-EDE4933E10F6}"/>
              </a:ext>
            </a:extLst>
          </p:cNvPr>
          <p:cNvSpPr txBox="1"/>
          <p:nvPr/>
        </p:nvSpPr>
        <p:spPr>
          <a:xfrm>
            <a:off x="3767220" y="5873012"/>
            <a:ext cx="2448233"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Afrique du Sud</a:t>
            </a:r>
          </a:p>
        </p:txBody>
      </p:sp>
      <p:pic>
        <p:nvPicPr>
          <p:cNvPr id="40" name="Picture 39" descr="Shape, background pattern&#10;&#10;Description automatically generated">
            <a:extLst>
              <a:ext uri="{FF2B5EF4-FFF2-40B4-BE49-F238E27FC236}">
                <a16:creationId xmlns:a16="http://schemas.microsoft.com/office/drawing/2014/main" id="{586BC04E-8A55-4248-A1E4-5720807E8A7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17188" y="5159414"/>
            <a:ext cx="1296000" cy="777600"/>
          </a:xfrm>
          <a:prstGeom prst="rect">
            <a:avLst/>
          </a:prstGeom>
        </p:spPr>
      </p:pic>
      <p:sp>
        <p:nvSpPr>
          <p:cNvPr id="41" name="TextBox 40">
            <a:extLst>
              <a:ext uri="{FF2B5EF4-FFF2-40B4-BE49-F238E27FC236}">
                <a16:creationId xmlns:a16="http://schemas.microsoft.com/office/drawing/2014/main" id="{114DF96F-9C7B-8146-BD40-2CDD8D223841}"/>
              </a:ext>
            </a:extLst>
          </p:cNvPr>
          <p:cNvSpPr txBox="1"/>
          <p:nvPr/>
        </p:nvSpPr>
        <p:spPr>
          <a:xfrm>
            <a:off x="8608280" y="5888465"/>
            <a:ext cx="2410840"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Allemagne</a:t>
            </a:r>
          </a:p>
        </p:txBody>
      </p:sp>
      <p:pic>
        <p:nvPicPr>
          <p:cNvPr id="43" name="Picture 42" descr="A picture containing logo&#10;&#10;Description automatically generated">
            <a:extLst>
              <a:ext uri="{FF2B5EF4-FFF2-40B4-BE49-F238E27FC236}">
                <a16:creationId xmlns:a16="http://schemas.microsoft.com/office/drawing/2014/main" id="{FCD0A071-4CD1-CB42-9E12-4E3053ADBAE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71374" y="1423093"/>
            <a:ext cx="1168225" cy="777600"/>
          </a:xfrm>
          <a:prstGeom prst="rect">
            <a:avLst/>
          </a:prstGeom>
        </p:spPr>
      </p:pic>
      <p:sp>
        <p:nvSpPr>
          <p:cNvPr id="44" name="TextBox 43">
            <a:extLst>
              <a:ext uri="{FF2B5EF4-FFF2-40B4-BE49-F238E27FC236}">
                <a16:creationId xmlns:a16="http://schemas.microsoft.com/office/drawing/2014/main" id="{80929D7A-06A7-AA45-9275-56B4D48354F4}"/>
              </a:ext>
            </a:extLst>
          </p:cNvPr>
          <p:cNvSpPr txBox="1"/>
          <p:nvPr/>
        </p:nvSpPr>
        <p:spPr>
          <a:xfrm>
            <a:off x="1395917" y="2195581"/>
            <a:ext cx="2409673"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Norvège</a:t>
            </a:r>
          </a:p>
        </p:txBody>
      </p:sp>
      <p:pic>
        <p:nvPicPr>
          <p:cNvPr id="46" name="Picture 45" descr="Shape&#10;&#10;Description automatically generated">
            <a:extLst>
              <a:ext uri="{FF2B5EF4-FFF2-40B4-BE49-F238E27FC236}">
                <a16:creationId xmlns:a16="http://schemas.microsoft.com/office/drawing/2014/main" id="{AE2F3E83-5E36-A248-8783-080BB018815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80245" y="3894445"/>
            <a:ext cx="1168225" cy="777600"/>
          </a:xfrm>
          <a:prstGeom prst="rect">
            <a:avLst/>
          </a:prstGeom>
        </p:spPr>
      </p:pic>
      <p:sp>
        <p:nvSpPr>
          <p:cNvPr id="47" name="TextBox 46">
            <a:extLst>
              <a:ext uri="{FF2B5EF4-FFF2-40B4-BE49-F238E27FC236}">
                <a16:creationId xmlns:a16="http://schemas.microsoft.com/office/drawing/2014/main" id="{D1222BB7-D460-AC4C-8C0A-329594B7A0BA}"/>
              </a:ext>
            </a:extLst>
          </p:cNvPr>
          <p:cNvSpPr txBox="1"/>
          <p:nvPr/>
        </p:nvSpPr>
        <p:spPr>
          <a:xfrm>
            <a:off x="1350786" y="4648107"/>
            <a:ext cx="2448233"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Italie</a:t>
            </a:r>
          </a:p>
        </p:txBody>
      </p:sp>
      <p:pic>
        <p:nvPicPr>
          <p:cNvPr id="49" name="Picture 48" descr="A picture containing diagram&#10;&#10;Description automatically generated">
            <a:extLst>
              <a:ext uri="{FF2B5EF4-FFF2-40B4-BE49-F238E27FC236}">
                <a16:creationId xmlns:a16="http://schemas.microsoft.com/office/drawing/2014/main" id="{85E3EC52-65E8-D842-8DA0-CBDD1A29AE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181075" y="1430914"/>
            <a:ext cx="1168225" cy="777600"/>
          </a:xfrm>
          <a:prstGeom prst="rect">
            <a:avLst/>
          </a:prstGeom>
        </p:spPr>
      </p:pic>
      <p:sp>
        <p:nvSpPr>
          <p:cNvPr id="50" name="TextBox 49">
            <a:extLst>
              <a:ext uri="{FF2B5EF4-FFF2-40B4-BE49-F238E27FC236}">
                <a16:creationId xmlns:a16="http://schemas.microsoft.com/office/drawing/2014/main" id="{5A5F6EF5-1CC0-6B4A-A83D-65A743742115}"/>
              </a:ext>
            </a:extLst>
          </p:cNvPr>
          <p:cNvSpPr txBox="1"/>
          <p:nvPr/>
        </p:nvSpPr>
        <p:spPr>
          <a:xfrm>
            <a:off x="8586950" y="2191698"/>
            <a:ext cx="2410841"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Portugal</a:t>
            </a:r>
          </a:p>
        </p:txBody>
      </p:sp>
      <p:pic>
        <p:nvPicPr>
          <p:cNvPr id="52" name="Picture 51" descr="Shape, rectangle&#10;&#10;Description automatically generated">
            <a:extLst>
              <a:ext uri="{FF2B5EF4-FFF2-40B4-BE49-F238E27FC236}">
                <a16:creationId xmlns:a16="http://schemas.microsoft.com/office/drawing/2014/main" id="{690B0F2F-8C0C-154E-9679-8A10F15A0C6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01930" y="5133418"/>
            <a:ext cx="1168225" cy="777600"/>
          </a:xfrm>
          <a:prstGeom prst="rect">
            <a:avLst/>
          </a:prstGeom>
        </p:spPr>
      </p:pic>
      <p:sp>
        <p:nvSpPr>
          <p:cNvPr id="53" name="TextBox 52">
            <a:extLst>
              <a:ext uri="{FF2B5EF4-FFF2-40B4-BE49-F238E27FC236}">
                <a16:creationId xmlns:a16="http://schemas.microsoft.com/office/drawing/2014/main" id="{E5785FA5-2E6D-234A-845D-0761B5F02F92}"/>
              </a:ext>
            </a:extLst>
          </p:cNvPr>
          <p:cNvSpPr txBox="1"/>
          <p:nvPr/>
        </p:nvSpPr>
        <p:spPr>
          <a:xfrm>
            <a:off x="6189161" y="5867063"/>
            <a:ext cx="2382746"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Nigéria</a:t>
            </a:r>
          </a:p>
        </p:txBody>
      </p:sp>
      <p:sp>
        <p:nvSpPr>
          <p:cNvPr id="39" name="Rounded Rectangular Callout 1">
            <a:extLst>
              <a:ext uri="{FF2B5EF4-FFF2-40B4-BE49-F238E27FC236}">
                <a16:creationId xmlns:a16="http://schemas.microsoft.com/office/drawing/2014/main" id="{85D938A3-0814-45AF-AB82-5D25B892F64F}"/>
              </a:ext>
            </a:extLst>
          </p:cNvPr>
          <p:cNvSpPr/>
          <p:nvPr/>
        </p:nvSpPr>
        <p:spPr>
          <a:xfrm>
            <a:off x="4599715" y="196248"/>
            <a:ext cx="4293968" cy="992506"/>
          </a:xfrm>
          <a:prstGeom prst="wedgeRoundRectCallout">
            <a:avLst>
              <a:gd name="adj1" fmla="val 14830"/>
              <a:gd name="adj2" fmla="val 4808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latin typeface="Century Gothic" panose="020B0502020202020204" pitchFamily="34" charset="0"/>
              </a:rPr>
              <a:t>Remember! Most country names ending in –e are feminine.  </a:t>
            </a:r>
          </a:p>
        </p:txBody>
      </p:sp>
    </p:spTree>
    <p:extLst>
      <p:ext uri="{BB962C8B-B14F-4D97-AF65-F5344CB8AC3E}">
        <p14:creationId xmlns:p14="http://schemas.microsoft.com/office/powerpoint/2010/main" val="63391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4">
            <a:extLst>
              <a:ext uri="{FF2B5EF4-FFF2-40B4-BE49-F238E27FC236}">
                <a16:creationId xmlns:a16="http://schemas.microsoft.com/office/drawing/2014/main" id="{2D0FF8C2-7273-A64F-A4ED-8C871162A343}"/>
              </a:ext>
            </a:extLst>
          </p:cNvPr>
          <p:cNvGraphicFramePr>
            <a:graphicFrameLocks noGrp="1"/>
          </p:cNvGraphicFramePr>
          <p:nvPr/>
        </p:nvGraphicFramePr>
        <p:xfrm>
          <a:off x="138702" y="321947"/>
          <a:ext cx="5868809" cy="2860836"/>
        </p:xfrm>
        <a:graphic>
          <a:graphicData uri="http://schemas.openxmlformats.org/drawingml/2006/table">
            <a:tbl>
              <a:tblPr firstRow="1" bandRow="1">
                <a:tableStyleId>{5940675A-B579-460E-94D1-54222C63F5DA}</a:tableStyleId>
              </a:tblPr>
              <a:tblGrid>
                <a:gridCol w="380439">
                  <a:extLst>
                    <a:ext uri="{9D8B030D-6E8A-4147-A177-3AD203B41FA5}">
                      <a16:colId xmlns:a16="http://schemas.microsoft.com/office/drawing/2014/main" val="1181226948"/>
                    </a:ext>
                  </a:extLst>
                </a:gridCol>
                <a:gridCol w="2329162">
                  <a:extLst>
                    <a:ext uri="{9D8B030D-6E8A-4147-A177-3AD203B41FA5}">
                      <a16:colId xmlns:a16="http://schemas.microsoft.com/office/drawing/2014/main" val="4058903970"/>
                    </a:ext>
                  </a:extLst>
                </a:gridCol>
                <a:gridCol w="3159208">
                  <a:extLst>
                    <a:ext uri="{9D8B030D-6E8A-4147-A177-3AD203B41FA5}">
                      <a16:colId xmlns:a16="http://schemas.microsoft.com/office/drawing/2014/main" val="2049085416"/>
                    </a:ext>
                  </a:extLst>
                </a:gridCol>
              </a:tblGrid>
              <a:tr h="300516">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Country</a:t>
                      </a:r>
                    </a:p>
                  </a:txBody>
                  <a:tcPr/>
                </a:tc>
                <a:tc>
                  <a:txBody>
                    <a:bodyPr/>
                    <a:lstStyle/>
                    <a:p>
                      <a:pPr algn="ctr"/>
                      <a:r>
                        <a:rPr lang="en-GB" sz="1200" b="0" i="0" dirty="0">
                          <a:solidFill>
                            <a:schemeClr val="accent5">
                              <a:lumMod val="50000"/>
                            </a:schemeClr>
                          </a:solidFill>
                          <a:latin typeface="Century Gothic" panose="020B0502020202020204" pitchFamily="34" charset="0"/>
                        </a:rPr>
                        <a:t>Clues</a:t>
                      </a:r>
                    </a:p>
                  </a:txBody>
                  <a:tcPr/>
                </a:tc>
                <a:extLst>
                  <a:ext uri="{0D108BD9-81ED-4DB2-BD59-A6C34878D82A}">
                    <a16:rowId xmlns:a16="http://schemas.microsoft.com/office/drawing/2014/main" val="465209129"/>
                  </a:ext>
                </a:extLst>
              </a:tr>
              <a:tr h="354558">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noProof="0" dirty="0">
                          <a:solidFill>
                            <a:schemeClr val="accent5">
                              <a:lumMod val="50000"/>
                            </a:schemeClr>
                          </a:solidFill>
                          <a:latin typeface="Century Gothic" panose="020B0502020202020204" pitchFamily="34" charset="0"/>
                        </a:rPr>
                        <a:t>Italie</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l’Europe.</a:t>
                      </a:r>
                    </a:p>
                    <a:p>
                      <a:r>
                        <a:rPr lang="fr-FR" sz="1200" noProof="0" dirty="0">
                          <a:solidFill>
                            <a:schemeClr val="accent5">
                              <a:lumMod val="50000"/>
                            </a:schemeClr>
                          </a:solidFill>
                        </a:rPr>
                        <a:t>2. J'aime la pizza.</a:t>
                      </a:r>
                    </a:p>
                    <a:p>
                      <a:r>
                        <a:rPr lang="fr-FR" sz="1200" noProof="0" dirty="0">
                          <a:solidFill>
                            <a:schemeClr val="accent5">
                              <a:lumMod val="50000"/>
                            </a:schemeClr>
                          </a:solidFill>
                        </a:rPr>
                        <a:t>3. Je veux visiter Rome.</a:t>
                      </a:r>
                    </a:p>
                  </a:txBody>
                  <a:tcPr anchor="ctr"/>
                </a:tc>
                <a:extLst>
                  <a:ext uri="{0D108BD9-81ED-4DB2-BD59-A6C34878D82A}">
                    <a16:rowId xmlns:a16="http://schemas.microsoft.com/office/drawing/2014/main" val="3084039764"/>
                  </a:ext>
                </a:extLst>
              </a:tr>
              <a:tr h="354558">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fr-FR" sz="1200" b="0" i="0" noProof="0" dirty="0">
                          <a:solidFill>
                            <a:schemeClr val="accent5">
                              <a:lumMod val="50000"/>
                            </a:schemeClr>
                          </a:solidFill>
                          <a:latin typeface="Century Gothic" panose="020B0502020202020204" pitchFamily="34" charset="0"/>
                        </a:rPr>
                        <a:t>Japon</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l’Asie.</a:t>
                      </a:r>
                    </a:p>
                    <a:p>
                      <a:r>
                        <a:rPr lang="fr-FR" sz="1200" noProof="0" dirty="0">
                          <a:solidFill>
                            <a:schemeClr val="accent5">
                              <a:lumMod val="50000"/>
                            </a:schemeClr>
                          </a:solidFill>
                        </a:rPr>
                        <a:t>2. J'aime le sushi.</a:t>
                      </a:r>
                    </a:p>
                    <a:p>
                      <a:r>
                        <a:rPr lang="fr-FR" sz="1200" noProof="0" dirty="0">
                          <a:solidFill>
                            <a:schemeClr val="accent5">
                              <a:lumMod val="50000"/>
                            </a:schemeClr>
                          </a:solidFill>
                        </a:rPr>
                        <a:t>3. Je veux visiter Tokyo.</a:t>
                      </a:r>
                    </a:p>
                  </a:txBody>
                  <a:tcPr anchor="ctr"/>
                </a:tc>
                <a:extLst>
                  <a:ext uri="{0D108BD9-81ED-4DB2-BD59-A6C34878D82A}">
                    <a16:rowId xmlns:a16="http://schemas.microsoft.com/office/drawing/2014/main" val="2955840991"/>
                  </a:ext>
                </a:extLst>
              </a:tr>
              <a:tr h="354558">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fr-FR" sz="1200" b="0" i="0" noProof="0" dirty="0">
                          <a:solidFill>
                            <a:schemeClr val="accent5">
                              <a:lumMod val="50000"/>
                            </a:schemeClr>
                          </a:solidFill>
                          <a:latin typeface="Century Gothic" panose="020B0502020202020204" pitchFamily="34" charset="0"/>
                        </a:rPr>
                        <a:t>Afrique du Sud</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l’Afrique.</a:t>
                      </a:r>
                    </a:p>
                    <a:p>
                      <a:r>
                        <a:rPr lang="fr-FR" sz="1200" noProof="0" dirty="0">
                          <a:solidFill>
                            <a:schemeClr val="accent5">
                              <a:lumMod val="50000"/>
                            </a:schemeClr>
                          </a:solidFill>
                        </a:rPr>
                        <a:t>2. J'aime les éléphants.</a:t>
                      </a:r>
                    </a:p>
                    <a:p>
                      <a:r>
                        <a:rPr lang="fr-FR" sz="1200" noProof="0" dirty="0">
                          <a:solidFill>
                            <a:schemeClr val="accent5">
                              <a:lumMod val="50000"/>
                            </a:schemeClr>
                          </a:solidFill>
                        </a:rPr>
                        <a:t>3. Je veux visiter Cape Town.</a:t>
                      </a:r>
                    </a:p>
                  </a:txBody>
                  <a:tcPr anchor="ctr"/>
                </a:tc>
                <a:extLst>
                  <a:ext uri="{0D108BD9-81ED-4DB2-BD59-A6C34878D82A}">
                    <a16:rowId xmlns:a16="http://schemas.microsoft.com/office/drawing/2014/main" val="670436756"/>
                  </a:ext>
                </a:extLst>
              </a:tr>
              <a:tr h="354558">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fr-FR" sz="1200" b="0" i="0" noProof="0" dirty="0">
                          <a:solidFill>
                            <a:schemeClr val="accent5">
                              <a:lumMod val="50000"/>
                            </a:schemeClr>
                          </a:solidFill>
                          <a:latin typeface="Century Gothic" panose="020B0502020202020204" pitchFamily="34" charset="0"/>
                        </a:rPr>
                        <a:t>Canada </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l’Amérique du Nord.</a:t>
                      </a:r>
                    </a:p>
                    <a:p>
                      <a:r>
                        <a:rPr lang="fr-FR" sz="1200" noProof="0" dirty="0">
                          <a:solidFill>
                            <a:schemeClr val="accent5">
                              <a:lumMod val="50000"/>
                            </a:schemeClr>
                          </a:solidFill>
                        </a:rPr>
                        <a:t>2. J'aime la neige.</a:t>
                      </a:r>
                    </a:p>
                    <a:p>
                      <a:r>
                        <a:rPr lang="fr-FR" sz="1200" noProof="0" dirty="0">
                          <a:solidFill>
                            <a:schemeClr val="accent5">
                              <a:lumMod val="50000"/>
                            </a:schemeClr>
                          </a:solidFill>
                        </a:rPr>
                        <a:t>3. Je veux visiter le Québec.</a:t>
                      </a:r>
                    </a:p>
                  </a:txBody>
                  <a:tcPr anchor="ctr"/>
                </a:tc>
                <a:extLst>
                  <a:ext uri="{0D108BD9-81ED-4DB2-BD59-A6C34878D82A}">
                    <a16:rowId xmlns:a16="http://schemas.microsoft.com/office/drawing/2014/main" val="1769829694"/>
                  </a:ext>
                </a:extLst>
              </a:tr>
            </a:tbl>
          </a:graphicData>
        </a:graphic>
      </p:graphicFrame>
      <p:graphicFrame>
        <p:nvGraphicFramePr>
          <p:cNvPr id="17" name="Table 4">
            <a:extLst>
              <a:ext uri="{FF2B5EF4-FFF2-40B4-BE49-F238E27FC236}">
                <a16:creationId xmlns:a16="http://schemas.microsoft.com/office/drawing/2014/main" id="{95BB52AB-CE5B-DD4E-A637-E14D2D75E241}"/>
              </a:ext>
            </a:extLst>
          </p:cNvPr>
          <p:cNvGraphicFramePr>
            <a:graphicFrameLocks noGrp="1"/>
          </p:cNvGraphicFramePr>
          <p:nvPr/>
        </p:nvGraphicFramePr>
        <p:xfrm>
          <a:off x="6184489" y="321947"/>
          <a:ext cx="5868809" cy="2834640"/>
        </p:xfrm>
        <a:graphic>
          <a:graphicData uri="http://schemas.openxmlformats.org/drawingml/2006/table">
            <a:tbl>
              <a:tblPr firstRow="1" bandRow="1">
                <a:tableStyleId>{5940675A-B579-460E-94D1-54222C63F5DA}</a:tableStyleId>
              </a:tblPr>
              <a:tblGrid>
                <a:gridCol w="380439">
                  <a:extLst>
                    <a:ext uri="{9D8B030D-6E8A-4147-A177-3AD203B41FA5}">
                      <a16:colId xmlns:a16="http://schemas.microsoft.com/office/drawing/2014/main" val="1181226948"/>
                    </a:ext>
                  </a:extLst>
                </a:gridCol>
                <a:gridCol w="2329162">
                  <a:extLst>
                    <a:ext uri="{9D8B030D-6E8A-4147-A177-3AD203B41FA5}">
                      <a16:colId xmlns:a16="http://schemas.microsoft.com/office/drawing/2014/main" val="4058903970"/>
                    </a:ext>
                  </a:extLst>
                </a:gridCol>
                <a:gridCol w="3159208">
                  <a:extLst>
                    <a:ext uri="{9D8B030D-6E8A-4147-A177-3AD203B41FA5}">
                      <a16:colId xmlns:a16="http://schemas.microsoft.com/office/drawing/2014/main" val="2049085416"/>
                    </a:ext>
                  </a:extLst>
                </a:gridCol>
              </a:tblGrid>
              <a:tr h="0">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Country</a:t>
                      </a:r>
                    </a:p>
                  </a:txBody>
                  <a:tcPr/>
                </a:tc>
                <a:tc>
                  <a:txBody>
                    <a:bodyPr/>
                    <a:lstStyle/>
                    <a:p>
                      <a:pPr algn="ctr"/>
                      <a:r>
                        <a:rPr lang="en-GB" sz="1200" b="0" i="0" dirty="0">
                          <a:solidFill>
                            <a:schemeClr val="accent5">
                              <a:lumMod val="50000"/>
                            </a:schemeClr>
                          </a:solidFill>
                          <a:latin typeface="Century Gothic" panose="020B0502020202020204" pitchFamily="34" charset="0"/>
                        </a:rPr>
                        <a:t>Clues</a:t>
                      </a:r>
                    </a:p>
                  </a:txBody>
                  <a:tcPr/>
                </a:tc>
                <a:extLst>
                  <a:ext uri="{0D108BD9-81ED-4DB2-BD59-A6C34878D82A}">
                    <a16:rowId xmlns:a16="http://schemas.microsoft.com/office/drawing/2014/main" val="465209129"/>
                  </a:ext>
                </a:extLst>
              </a:tr>
              <a:tr h="354558">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noProof="0" dirty="0">
                          <a:solidFill>
                            <a:schemeClr val="accent5">
                              <a:lumMod val="50000"/>
                            </a:schemeClr>
                          </a:solidFill>
                          <a:latin typeface="Century Gothic" panose="020B0502020202020204" pitchFamily="34" charset="0"/>
                        </a:rPr>
                        <a:t>Italie</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l’Europe.</a:t>
                      </a:r>
                    </a:p>
                    <a:p>
                      <a:r>
                        <a:rPr lang="fr-FR" sz="1200" noProof="0" dirty="0">
                          <a:solidFill>
                            <a:schemeClr val="accent5">
                              <a:lumMod val="50000"/>
                            </a:schemeClr>
                          </a:solidFill>
                        </a:rPr>
                        <a:t>2. J'aime la pizza.</a:t>
                      </a:r>
                    </a:p>
                    <a:p>
                      <a:r>
                        <a:rPr lang="fr-FR" sz="1200" noProof="0" dirty="0">
                          <a:solidFill>
                            <a:schemeClr val="accent5">
                              <a:lumMod val="50000"/>
                            </a:schemeClr>
                          </a:solidFill>
                        </a:rPr>
                        <a:t>3. Je veux visiter Rome.</a:t>
                      </a:r>
                    </a:p>
                  </a:txBody>
                  <a:tcPr anchor="ctr"/>
                </a:tc>
                <a:extLst>
                  <a:ext uri="{0D108BD9-81ED-4DB2-BD59-A6C34878D82A}">
                    <a16:rowId xmlns:a16="http://schemas.microsoft.com/office/drawing/2014/main" val="3084039764"/>
                  </a:ext>
                </a:extLst>
              </a:tr>
              <a:tr h="354558">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fr-FR" sz="1200" b="0" i="0" noProof="0" dirty="0">
                          <a:solidFill>
                            <a:schemeClr val="accent5">
                              <a:lumMod val="50000"/>
                            </a:schemeClr>
                          </a:solidFill>
                          <a:latin typeface="Century Gothic" panose="020B0502020202020204" pitchFamily="34" charset="0"/>
                        </a:rPr>
                        <a:t>Japon</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l’Asie.</a:t>
                      </a:r>
                    </a:p>
                    <a:p>
                      <a:r>
                        <a:rPr lang="fr-FR" sz="1200" noProof="0" dirty="0">
                          <a:solidFill>
                            <a:schemeClr val="accent5">
                              <a:lumMod val="50000"/>
                            </a:schemeClr>
                          </a:solidFill>
                        </a:rPr>
                        <a:t>2. J'aime le sushi.</a:t>
                      </a:r>
                    </a:p>
                    <a:p>
                      <a:r>
                        <a:rPr lang="fr-FR" sz="1200" noProof="0" dirty="0">
                          <a:solidFill>
                            <a:schemeClr val="accent5">
                              <a:lumMod val="50000"/>
                            </a:schemeClr>
                          </a:solidFill>
                        </a:rPr>
                        <a:t>3. Je veux visiter Tokyo.</a:t>
                      </a:r>
                    </a:p>
                  </a:txBody>
                  <a:tcPr anchor="ctr"/>
                </a:tc>
                <a:extLst>
                  <a:ext uri="{0D108BD9-81ED-4DB2-BD59-A6C34878D82A}">
                    <a16:rowId xmlns:a16="http://schemas.microsoft.com/office/drawing/2014/main" val="2955840991"/>
                  </a:ext>
                </a:extLst>
              </a:tr>
              <a:tr h="354558">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fr-FR" sz="1200" b="0" i="0" noProof="0" dirty="0">
                          <a:solidFill>
                            <a:schemeClr val="accent5">
                              <a:lumMod val="50000"/>
                            </a:schemeClr>
                          </a:solidFill>
                          <a:latin typeface="Century Gothic" panose="020B0502020202020204" pitchFamily="34" charset="0"/>
                        </a:rPr>
                        <a:t>Afrique du Sud</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l’Afrique.</a:t>
                      </a:r>
                    </a:p>
                    <a:p>
                      <a:r>
                        <a:rPr lang="fr-FR" sz="1200" noProof="0" dirty="0">
                          <a:solidFill>
                            <a:schemeClr val="accent5">
                              <a:lumMod val="50000"/>
                            </a:schemeClr>
                          </a:solidFill>
                        </a:rPr>
                        <a:t>2. J'aime les éléphants.</a:t>
                      </a:r>
                    </a:p>
                    <a:p>
                      <a:r>
                        <a:rPr lang="fr-FR" sz="1200" noProof="0" dirty="0">
                          <a:solidFill>
                            <a:schemeClr val="accent5">
                              <a:lumMod val="50000"/>
                            </a:schemeClr>
                          </a:solidFill>
                        </a:rPr>
                        <a:t>3. Je veux visiter Cape Town.</a:t>
                      </a:r>
                    </a:p>
                  </a:txBody>
                  <a:tcPr anchor="ctr"/>
                </a:tc>
                <a:extLst>
                  <a:ext uri="{0D108BD9-81ED-4DB2-BD59-A6C34878D82A}">
                    <a16:rowId xmlns:a16="http://schemas.microsoft.com/office/drawing/2014/main" val="670436756"/>
                  </a:ext>
                </a:extLst>
              </a:tr>
              <a:tr h="354558">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fr-FR" sz="1200" b="0" i="0" noProof="0" dirty="0">
                          <a:solidFill>
                            <a:schemeClr val="accent5">
                              <a:lumMod val="50000"/>
                            </a:schemeClr>
                          </a:solidFill>
                          <a:latin typeface="Century Gothic" panose="020B0502020202020204" pitchFamily="34" charset="0"/>
                        </a:rPr>
                        <a:t>Canada </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l’Amérique du Nord.</a:t>
                      </a:r>
                    </a:p>
                    <a:p>
                      <a:r>
                        <a:rPr lang="fr-FR" sz="1200" noProof="0" dirty="0">
                          <a:solidFill>
                            <a:schemeClr val="accent5">
                              <a:lumMod val="50000"/>
                            </a:schemeClr>
                          </a:solidFill>
                        </a:rPr>
                        <a:t>2. J'aime la neige.</a:t>
                      </a:r>
                    </a:p>
                    <a:p>
                      <a:r>
                        <a:rPr lang="fr-FR" sz="1200" noProof="0" dirty="0">
                          <a:solidFill>
                            <a:schemeClr val="accent5">
                              <a:lumMod val="50000"/>
                            </a:schemeClr>
                          </a:solidFill>
                        </a:rPr>
                        <a:t>3. Je veux visiter le Québec.</a:t>
                      </a:r>
                    </a:p>
                  </a:txBody>
                  <a:tcPr anchor="ctr"/>
                </a:tc>
                <a:extLst>
                  <a:ext uri="{0D108BD9-81ED-4DB2-BD59-A6C34878D82A}">
                    <a16:rowId xmlns:a16="http://schemas.microsoft.com/office/drawing/2014/main" val="1769829694"/>
                  </a:ext>
                </a:extLst>
              </a:tr>
            </a:tbl>
          </a:graphicData>
        </a:graphic>
      </p:graphicFrame>
      <p:graphicFrame>
        <p:nvGraphicFramePr>
          <p:cNvPr id="18" name="Table 4">
            <a:extLst>
              <a:ext uri="{FF2B5EF4-FFF2-40B4-BE49-F238E27FC236}">
                <a16:creationId xmlns:a16="http://schemas.microsoft.com/office/drawing/2014/main" id="{2BB1BAAC-5B06-1743-9C87-4E948B0E8D10}"/>
              </a:ext>
            </a:extLst>
          </p:cNvPr>
          <p:cNvGraphicFramePr>
            <a:graphicFrameLocks noGrp="1"/>
          </p:cNvGraphicFramePr>
          <p:nvPr/>
        </p:nvGraphicFramePr>
        <p:xfrm>
          <a:off x="138702" y="3326729"/>
          <a:ext cx="5868809" cy="2860836"/>
        </p:xfrm>
        <a:graphic>
          <a:graphicData uri="http://schemas.openxmlformats.org/drawingml/2006/table">
            <a:tbl>
              <a:tblPr firstRow="1" bandRow="1">
                <a:tableStyleId>{5940675A-B579-460E-94D1-54222C63F5DA}</a:tableStyleId>
              </a:tblPr>
              <a:tblGrid>
                <a:gridCol w="380439">
                  <a:extLst>
                    <a:ext uri="{9D8B030D-6E8A-4147-A177-3AD203B41FA5}">
                      <a16:colId xmlns:a16="http://schemas.microsoft.com/office/drawing/2014/main" val="1181226948"/>
                    </a:ext>
                  </a:extLst>
                </a:gridCol>
                <a:gridCol w="2329162">
                  <a:extLst>
                    <a:ext uri="{9D8B030D-6E8A-4147-A177-3AD203B41FA5}">
                      <a16:colId xmlns:a16="http://schemas.microsoft.com/office/drawing/2014/main" val="4058903970"/>
                    </a:ext>
                  </a:extLst>
                </a:gridCol>
                <a:gridCol w="3159208">
                  <a:extLst>
                    <a:ext uri="{9D8B030D-6E8A-4147-A177-3AD203B41FA5}">
                      <a16:colId xmlns:a16="http://schemas.microsoft.com/office/drawing/2014/main" val="2049085416"/>
                    </a:ext>
                  </a:extLst>
                </a:gridCol>
              </a:tblGrid>
              <a:tr h="300516">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Country</a:t>
                      </a:r>
                    </a:p>
                  </a:txBody>
                  <a:tcPr/>
                </a:tc>
                <a:tc>
                  <a:txBody>
                    <a:bodyPr/>
                    <a:lstStyle/>
                    <a:p>
                      <a:pPr algn="ctr"/>
                      <a:r>
                        <a:rPr lang="en-GB" sz="1200" b="0" i="0" dirty="0">
                          <a:solidFill>
                            <a:schemeClr val="accent5">
                              <a:lumMod val="50000"/>
                            </a:schemeClr>
                          </a:solidFill>
                          <a:latin typeface="Century Gothic" panose="020B0502020202020204" pitchFamily="34" charset="0"/>
                        </a:rPr>
                        <a:t>Clues</a:t>
                      </a:r>
                    </a:p>
                  </a:txBody>
                  <a:tcPr/>
                </a:tc>
                <a:extLst>
                  <a:ext uri="{0D108BD9-81ED-4DB2-BD59-A6C34878D82A}">
                    <a16:rowId xmlns:a16="http://schemas.microsoft.com/office/drawing/2014/main" val="465209129"/>
                  </a:ext>
                </a:extLst>
              </a:tr>
              <a:tr h="354558">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noProof="0" dirty="0">
                          <a:solidFill>
                            <a:schemeClr val="accent5">
                              <a:lumMod val="50000"/>
                            </a:schemeClr>
                          </a:solidFill>
                          <a:latin typeface="Century Gothic" panose="020B0502020202020204" pitchFamily="34" charset="0"/>
                        </a:rPr>
                        <a:t>Italie</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l’Europe.</a:t>
                      </a:r>
                    </a:p>
                    <a:p>
                      <a:r>
                        <a:rPr lang="fr-FR" sz="1200" noProof="0" dirty="0">
                          <a:solidFill>
                            <a:schemeClr val="accent5">
                              <a:lumMod val="50000"/>
                            </a:schemeClr>
                          </a:solidFill>
                        </a:rPr>
                        <a:t>2. J'aime la pizza.</a:t>
                      </a:r>
                    </a:p>
                    <a:p>
                      <a:r>
                        <a:rPr lang="fr-FR" sz="1200" noProof="0" dirty="0">
                          <a:solidFill>
                            <a:schemeClr val="accent5">
                              <a:lumMod val="50000"/>
                            </a:schemeClr>
                          </a:solidFill>
                        </a:rPr>
                        <a:t>3. Je veux visiter Rome.</a:t>
                      </a:r>
                    </a:p>
                  </a:txBody>
                  <a:tcPr anchor="ctr"/>
                </a:tc>
                <a:extLst>
                  <a:ext uri="{0D108BD9-81ED-4DB2-BD59-A6C34878D82A}">
                    <a16:rowId xmlns:a16="http://schemas.microsoft.com/office/drawing/2014/main" val="3084039764"/>
                  </a:ext>
                </a:extLst>
              </a:tr>
              <a:tr h="354558">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fr-FR" sz="1200" b="0" i="0" noProof="0" dirty="0">
                          <a:solidFill>
                            <a:schemeClr val="accent5">
                              <a:lumMod val="50000"/>
                            </a:schemeClr>
                          </a:solidFill>
                          <a:latin typeface="Century Gothic" panose="020B0502020202020204" pitchFamily="34" charset="0"/>
                        </a:rPr>
                        <a:t>Japon</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l’Asie.</a:t>
                      </a:r>
                    </a:p>
                    <a:p>
                      <a:r>
                        <a:rPr lang="fr-FR" sz="1200" noProof="0" dirty="0">
                          <a:solidFill>
                            <a:schemeClr val="accent5">
                              <a:lumMod val="50000"/>
                            </a:schemeClr>
                          </a:solidFill>
                        </a:rPr>
                        <a:t>2. J'aime le sushi.</a:t>
                      </a:r>
                    </a:p>
                    <a:p>
                      <a:r>
                        <a:rPr lang="fr-FR" sz="1200" noProof="0" dirty="0">
                          <a:solidFill>
                            <a:schemeClr val="accent5">
                              <a:lumMod val="50000"/>
                            </a:schemeClr>
                          </a:solidFill>
                        </a:rPr>
                        <a:t>3. Je veux visiter Tokyo.</a:t>
                      </a:r>
                    </a:p>
                  </a:txBody>
                  <a:tcPr anchor="ctr"/>
                </a:tc>
                <a:extLst>
                  <a:ext uri="{0D108BD9-81ED-4DB2-BD59-A6C34878D82A}">
                    <a16:rowId xmlns:a16="http://schemas.microsoft.com/office/drawing/2014/main" val="2955840991"/>
                  </a:ext>
                </a:extLst>
              </a:tr>
              <a:tr h="354558">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fr-FR" sz="1200" b="0" i="0" noProof="0" dirty="0">
                          <a:solidFill>
                            <a:schemeClr val="accent5">
                              <a:lumMod val="50000"/>
                            </a:schemeClr>
                          </a:solidFill>
                          <a:latin typeface="Century Gothic" panose="020B0502020202020204" pitchFamily="34" charset="0"/>
                        </a:rPr>
                        <a:t>Afrique du Sud</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l’Afrique.</a:t>
                      </a:r>
                    </a:p>
                    <a:p>
                      <a:r>
                        <a:rPr lang="fr-FR" sz="1200" noProof="0" dirty="0">
                          <a:solidFill>
                            <a:schemeClr val="accent5">
                              <a:lumMod val="50000"/>
                            </a:schemeClr>
                          </a:solidFill>
                        </a:rPr>
                        <a:t>2. J'aime les éléphants.</a:t>
                      </a:r>
                    </a:p>
                    <a:p>
                      <a:r>
                        <a:rPr lang="fr-FR" sz="1200" noProof="0" dirty="0">
                          <a:solidFill>
                            <a:schemeClr val="accent5">
                              <a:lumMod val="50000"/>
                            </a:schemeClr>
                          </a:solidFill>
                        </a:rPr>
                        <a:t>3. Je veux visiter Cape Town.</a:t>
                      </a:r>
                    </a:p>
                  </a:txBody>
                  <a:tcPr anchor="ctr"/>
                </a:tc>
                <a:extLst>
                  <a:ext uri="{0D108BD9-81ED-4DB2-BD59-A6C34878D82A}">
                    <a16:rowId xmlns:a16="http://schemas.microsoft.com/office/drawing/2014/main" val="670436756"/>
                  </a:ext>
                </a:extLst>
              </a:tr>
              <a:tr h="354558">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fr-FR" sz="1200" b="0" i="0" noProof="0" dirty="0">
                          <a:solidFill>
                            <a:schemeClr val="accent5">
                              <a:lumMod val="50000"/>
                            </a:schemeClr>
                          </a:solidFill>
                          <a:latin typeface="Century Gothic" panose="020B0502020202020204" pitchFamily="34" charset="0"/>
                        </a:rPr>
                        <a:t>Canada </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l’Amérique du Nord.</a:t>
                      </a:r>
                    </a:p>
                    <a:p>
                      <a:r>
                        <a:rPr lang="fr-FR" sz="1200" noProof="0" dirty="0">
                          <a:solidFill>
                            <a:schemeClr val="accent5">
                              <a:lumMod val="50000"/>
                            </a:schemeClr>
                          </a:solidFill>
                        </a:rPr>
                        <a:t>2. J'aime la neige.</a:t>
                      </a:r>
                    </a:p>
                    <a:p>
                      <a:r>
                        <a:rPr lang="fr-FR" sz="1200" noProof="0" dirty="0">
                          <a:solidFill>
                            <a:schemeClr val="accent5">
                              <a:lumMod val="50000"/>
                            </a:schemeClr>
                          </a:solidFill>
                        </a:rPr>
                        <a:t>3. Je veux visiter le Québec.</a:t>
                      </a:r>
                    </a:p>
                  </a:txBody>
                  <a:tcPr anchor="ctr"/>
                </a:tc>
                <a:extLst>
                  <a:ext uri="{0D108BD9-81ED-4DB2-BD59-A6C34878D82A}">
                    <a16:rowId xmlns:a16="http://schemas.microsoft.com/office/drawing/2014/main" val="1769829694"/>
                  </a:ext>
                </a:extLst>
              </a:tr>
            </a:tbl>
          </a:graphicData>
        </a:graphic>
      </p:graphicFrame>
      <p:graphicFrame>
        <p:nvGraphicFramePr>
          <p:cNvPr id="19" name="Table 4">
            <a:extLst>
              <a:ext uri="{FF2B5EF4-FFF2-40B4-BE49-F238E27FC236}">
                <a16:creationId xmlns:a16="http://schemas.microsoft.com/office/drawing/2014/main" id="{FAF7D75A-A3A0-7941-A5F3-B39CF9851C4D}"/>
              </a:ext>
            </a:extLst>
          </p:cNvPr>
          <p:cNvGraphicFramePr>
            <a:graphicFrameLocks noGrp="1"/>
          </p:cNvGraphicFramePr>
          <p:nvPr/>
        </p:nvGraphicFramePr>
        <p:xfrm>
          <a:off x="6184489" y="3326729"/>
          <a:ext cx="5868809" cy="2834640"/>
        </p:xfrm>
        <a:graphic>
          <a:graphicData uri="http://schemas.openxmlformats.org/drawingml/2006/table">
            <a:tbl>
              <a:tblPr firstRow="1" bandRow="1">
                <a:tableStyleId>{5940675A-B579-460E-94D1-54222C63F5DA}</a:tableStyleId>
              </a:tblPr>
              <a:tblGrid>
                <a:gridCol w="380439">
                  <a:extLst>
                    <a:ext uri="{9D8B030D-6E8A-4147-A177-3AD203B41FA5}">
                      <a16:colId xmlns:a16="http://schemas.microsoft.com/office/drawing/2014/main" val="1181226948"/>
                    </a:ext>
                  </a:extLst>
                </a:gridCol>
                <a:gridCol w="2329162">
                  <a:extLst>
                    <a:ext uri="{9D8B030D-6E8A-4147-A177-3AD203B41FA5}">
                      <a16:colId xmlns:a16="http://schemas.microsoft.com/office/drawing/2014/main" val="4058903970"/>
                    </a:ext>
                  </a:extLst>
                </a:gridCol>
                <a:gridCol w="3159208">
                  <a:extLst>
                    <a:ext uri="{9D8B030D-6E8A-4147-A177-3AD203B41FA5}">
                      <a16:colId xmlns:a16="http://schemas.microsoft.com/office/drawing/2014/main" val="2049085416"/>
                    </a:ext>
                  </a:extLst>
                </a:gridCol>
              </a:tblGrid>
              <a:tr h="0">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Country</a:t>
                      </a:r>
                    </a:p>
                  </a:txBody>
                  <a:tcPr/>
                </a:tc>
                <a:tc>
                  <a:txBody>
                    <a:bodyPr/>
                    <a:lstStyle/>
                    <a:p>
                      <a:pPr algn="ctr"/>
                      <a:r>
                        <a:rPr lang="en-GB" sz="1200" b="0" i="0" dirty="0">
                          <a:solidFill>
                            <a:schemeClr val="accent5">
                              <a:lumMod val="50000"/>
                            </a:schemeClr>
                          </a:solidFill>
                          <a:latin typeface="Century Gothic" panose="020B0502020202020204" pitchFamily="34" charset="0"/>
                        </a:rPr>
                        <a:t>Clues</a:t>
                      </a:r>
                    </a:p>
                  </a:txBody>
                  <a:tcPr/>
                </a:tc>
                <a:extLst>
                  <a:ext uri="{0D108BD9-81ED-4DB2-BD59-A6C34878D82A}">
                    <a16:rowId xmlns:a16="http://schemas.microsoft.com/office/drawing/2014/main" val="465209129"/>
                  </a:ext>
                </a:extLst>
              </a:tr>
              <a:tr h="354558">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noProof="0" dirty="0">
                          <a:solidFill>
                            <a:schemeClr val="accent5">
                              <a:lumMod val="50000"/>
                            </a:schemeClr>
                          </a:solidFill>
                          <a:latin typeface="Century Gothic" panose="020B0502020202020204" pitchFamily="34" charset="0"/>
                        </a:rPr>
                        <a:t>Italie</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l’Europe.</a:t>
                      </a:r>
                    </a:p>
                    <a:p>
                      <a:r>
                        <a:rPr lang="fr-FR" sz="1200" noProof="0" dirty="0">
                          <a:solidFill>
                            <a:schemeClr val="accent5">
                              <a:lumMod val="50000"/>
                            </a:schemeClr>
                          </a:solidFill>
                        </a:rPr>
                        <a:t>2. J'aime la pizza.</a:t>
                      </a:r>
                    </a:p>
                    <a:p>
                      <a:r>
                        <a:rPr lang="fr-FR" sz="1200" noProof="0" dirty="0">
                          <a:solidFill>
                            <a:schemeClr val="accent5">
                              <a:lumMod val="50000"/>
                            </a:schemeClr>
                          </a:solidFill>
                        </a:rPr>
                        <a:t>3. Je veux visiter Rome.</a:t>
                      </a:r>
                    </a:p>
                  </a:txBody>
                  <a:tcPr anchor="ctr"/>
                </a:tc>
                <a:extLst>
                  <a:ext uri="{0D108BD9-81ED-4DB2-BD59-A6C34878D82A}">
                    <a16:rowId xmlns:a16="http://schemas.microsoft.com/office/drawing/2014/main" val="3084039764"/>
                  </a:ext>
                </a:extLst>
              </a:tr>
              <a:tr h="354558">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fr-FR" sz="1200" b="0" i="0" noProof="0" dirty="0">
                          <a:solidFill>
                            <a:schemeClr val="accent5">
                              <a:lumMod val="50000"/>
                            </a:schemeClr>
                          </a:solidFill>
                          <a:latin typeface="Century Gothic" panose="020B0502020202020204" pitchFamily="34" charset="0"/>
                        </a:rPr>
                        <a:t>Japon</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l’Asie.</a:t>
                      </a:r>
                    </a:p>
                    <a:p>
                      <a:r>
                        <a:rPr lang="fr-FR" sz="1200" noProof="0" dirty="0">
                          <a:solidFill>
                            <a:schemeClr val="accent5">
                              <a:lumMod val="50000"/>
                            </a:schemeClr>
                          </a:solidFill>
                        </a:rPr>
                        <a:t>2. J'aime le sushi.</a:t>
                      </a:r>
                    </a:p>
                    <a:p>
                      <a:r>
                        <a:rPr lang="fr-FR" sz="1200" noProof="0" dirty="0">
                          <a:solidFill>
                            <a:schemeClr val="accent5">
                              <a:lumMod val="50000"/>
                            </a:schemeClr>
                          </a:solidFill>
                        </a:rPr>
                        <a:t>3. Je veux visiter Tokyo.</a:t>
                      </a:r>
                    </a:p>
                  </a:txBody>
                  <a:tcPr anchor="ctr"/>
                </a:tc>
                <a:extLst>
                  <a:ext uri="{0D108BD9-81ED-4DB2-BD59-A6C34878D82A}">
                    <a16:rowId xmlns:a16="http://schemas.microsoft.com/office/drawing/2014/main" val="2955840991"/>
                  </a:ext>
                </a:extLst>
              </a:tr>
              <a:tr h="354558">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fr-FR" sz="1200" b="0" i="0" noProof="0" dirty="0">
                          <a:solidFill>
                            <a:schemeClr val="accent5">
                              <a:lumMod val="50000"/>
                            </a:schemeClr>
                          </a:solidFill>
                          <a:latin typeface="Century Gothic" panose="020B0502020202020204" pitchFamily="34" charset="0"/>
                        </a:rPr>
                        <a:t>Afrique du Sud</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l’Afrique.</a:t>
                      </a:r>
                    </a:p>
                    <a:p>
                      <a:r>
                        <a:rPr lang="fr-FR" sz="1200" noProof="0" dirty="0">
                          <a:solidFill>
                            <a:schemeClr val="accent5">
                              <a:lumMod val="50000"/>
                            </a:schemeClr>
                          </a:solidFill>
                        </a:rPr>
                        <a:t>2. J'aime les éléphants.</a:t>
                      </a:r>
                    </a:p>
                    <a:p>
                      <a:r>
                        <a:rPr lang="fr-FR" sz="1200" noProof="0" dirty="0">
                          <a:solidFill>
                            <a:schemeClr val="accent5">
                              <a:lumMod val="50000"/>
                            </a:schemeClr>
                          </a:solidFill>
                        </a:rPr>
                        <a:t>3. Je veux visiter Cape Town.</a:t>
                      </a:r>
                    </a:p>
                  </a:txBody>
                  <a:tcPr anchor="ctr"/>
                </a:tc>
                <a:extLst>
                  <a:ext uri="{0D108BD9-81ED-4DB2-BD59-A6C34878D82A}">
                    <a16:rowId xmlns:a16="http://schemas.microsoft.com/office/drawing/2014/main" val="670436756"/>
                  </a:ext>
                </a:extLst>
              </a:tr>
              <a:tr h="354558">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fr-FR" sz="1200" b="0" i="0" noProof="0" dirty="0">
                          <a:solidFill>
                            <a:schemeClr val="accent5">
                              <a:lumMod val="50000"/>
                            </a:schemeClr>
                          </a:solidFill>
                          <a:latin typeface="Century Gothic" panose="020B0502020202020204" pitchFamily="34" charset="0"/>
                        </a:rPr>
                        <a:t>Canada </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l’Amérique du Nord.</a:t>
                      </a:r>
                    </a:p>
                    <a:p>
                      <a:r>
                        <a:rPr lang="fr-FR" sz="1200" noProof="0" dirty="0">
                          <a:solidFill>
                            <a:schemeClr val="accent5">
                              <a:lumMod val="50000"/>
                            </a:schemeClr>
                          </a:solidFill>
                        </a:rPr>
                        <a:t>2. J'aime la neige.</a:t>
                      </a:r>
                    </a:p>
                    <a:p>
                      <a:r>
                        <a:rPr lang="fr-FR" sz="1200" noProof="0" dirty="0">
                          <a:solidFill>
                            <a:schemeClr val="accent5">
                              <a:lumMod val="50000"/>
                            </a:schemeClr>
                          </a:solidFill>
                        </a:rPr>
                        <a:t>3. Je veux visiter le Québec.</a:t>
                      </a:r>
                    </a:p>
                  </a:txBody>
                  <a:tcPr anchor="ctr"/>
                </a:tc>
                <a:extLst>
                  <a:ext uri="{0D108BD9-81ED-4DB2-BD59-A6C34878D82A}">
                    <a16:rowId xmlns:a16="http://schemas.microsoft.com/office/drawing/2014/main" val="1769829694"/>
                  </a:ext>
                </a:extLst>
              </a:tr>
            </a:tbl>
          </a:graphicData>
        </a:graphic>
      </p:graphicFrame>
    </p:spTree>
    <p:extLst>
      <p:ext uri="{BB962C8B-B14F-4D97-AF65-F5344CB8AC3E}">
        <p14:creationId xmlns:p14="http://schemas.microsoft.com/office/powerpoint/2010/main" val="3329593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4">
            <a:extLst>
              <a:ext uri="{FF2B5EF4-FFF2-40B4-BE49-F238E27FC236}">
                <a16:creationId xmlns:a16="http://schemas.microsoft.com/office/drawing/2014/main" id="{2D0FF8C2-7273-A64F-A4ED-8C871162A343}"/>
              </a:ext>
            </a:extLst>
          </p:cNvPr>
          <p:cNvGraphicFramePr>
            <a:graphicFrameLocks noGrp="1"/>
          </p:cNvGraphicFramePr>
          <p:nvPr/>
        </p:nvGraphicFramePr>
        <p:xfrm>
          <a:off x="138702" y="321947"/>
          <a:ext cx="5868809" cy="2860836"/>
        </p:xfrm>
        <a:graphic>
          <a:graphicData uri="http://schemas.openxmlformats.org/drawingml/2006/table">
            <a:tbl>
              <a:tblPr firstRow="1" bandRow="1">
                <a:tableStyleId>{5940675A-B579-460E-94D1-54222C63F5DA}</a:tableStyleId>
              </a:tblPr>
              <a:tblGrid>
                <a:gridCol w="380439">
                  <a:extLst>
                    <a:ext uri="{9D8B030D-6E8A-4147-A177-3AD203B41FA5}">
                      <a16:colId xmlns:a16="http://schemas.microsoft.com/office/drawing/2014/main" val="1181226948"/>
                    </a:ext>
                  </a:extLst>
                </a:gridCol>
                <a:gridCol w="2329162">
                  <a:extLst>
                    <a:ext uri="{9D8B030D-6E8A-4147-A177-3AD203B41FA5}">
                      <a16:colId xmlns:a16="http://schemas.microsoft.com/office/drawing/2014/main" val="4058903970"/>
                    </a:ext>
                  </a:extLst>
                </a:gridCol>
                <a:gridCol w="3159208">
                  <a:extLst>
                    <a:ext uri="{9D8B030D-6E8A-4147-A177-3AD203B41FA5}">
                      <a16:colId xmlns:a16="http://schemas.microsoft.com/office/drawing/2014/main" val="2049085416"/>
                    </a:ext>
                  </a:extLst>
                </a:gridCol>
              </a:tblGrid>
              <a:tr h="300516">
                <a:tc>
                  <a:txBody>
                    <a:bodyPr/>
                    <a:lstStyle/>
                    <a:p>
                      <a:pPr algn="ctr"/>
                      <a:r>
                        <a:rPr lang="fr-FR" sz="1200" b="0" i="0" noProof="0" dirty="0">
                          <a:solidFill>
                            <a:schemeClr val="accent5">
                              <a:lumMod val="50000"/>
                            </a:schemeClr>
                          </a:solidFill>
                          <a:latin typeface="Century Gothic" panose="020B0502020202020204" pitchFamily="34" charset="0"/>
                        </a:rPr>
                        <a:t>      </a:t>
                      </a:r>
                    </a:p>
                  </a:txBody>
                  <a:tcPr/>
                </a:tc>
                <a:tc>
                  <a:txBody>
                    <a:bodyPr/>
                    <a:lstStyle/>
                    <a:p>
                      <a:pPr algn="ctr"/>
                      <a:r>
                        <a:rPr lang="fr-FR" sz="1200" b="0" i="0" noProof="0" dirty="0">
                          <a:solidFill>
                            <a:schemeClr val="accent5">
                              <a:lumMod val="50000"/>
                            </a:schemeClr>
                          </a:solidFill>
                          <a:latin typeface="Century Gothic" panose="020B0502020202020204" pitchFamily="34" charset="0"/>
                        </a:rPr>
                        <a:t>Country</a:t>
                      </a:r>
                    </a:p>
                  </a:txBody>
                  <a:tcPr/>
                </a:tc>
                <a:tc>
                  <a:txBody>
                    <a:bodyPr/>
                    <a:lstStyle/>
                    <a:p>
                      <a:pPr algn="ctr"/>
                      <a:r>
                        <a:rPr lang="fr-FR" sz="1200" b="0" i="0" noProof="0" dirty="0">
                          <a:solidFill>
                            <a:schemeClr val="accent5">
                              <a:lumMod val="50000"/>
                            </a:schemeClr>
                          </a:solidFill>
                          <a:latin typeface="Century Gothic" panose="020B0502020202020204" pitchFamily="34" charset="0"/>
                        </a:rPr>
                        <a:t>Clues</a:t>
                      </a:r>
                    </a:p>
                  </a:txBody>
                  <a:tcPr/>
                </a:tc>
                <a:extLst>
                  <a:ext uri="{0D108BD9-81ED-4DB2-BD59-A6C34878D82A}">
                    <a16:rowId xmlns:a16="http://schemas.microsoft.com/office/drawing/2014/main" val="465209129"/>
                  </a:ext>
                </a:extLst>
              </a:tr>
              <a:tr h="354558">
                <a:tc>
                  <a:txBody>
                    <a:bodyPr/>
                    <a:lstStyle/>
                    <a:p>
                      <a:pPr algn="ctr"/>
                      <a:r>
                        <a:rPr lang="fr-FR" sz="1200" b="0" i="0" noProof="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noProof="0" dirty="0">
                          <a:solidFill>
                            <a:schemeClr val="accent5">
                              <a:lumMod val="50000"/>
                            </a:schemeClr>
                          </a:solidFill>
                          <a:latin typeface="Century Gothic" panose="020B0502020202020204" pitchFamily="34" charset="0"/>
                        </a:rPr>
                        <a:t>Norvège</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l’Europe.</a:t>
                      </a:r>
                    </a:p>
                    <a:p>
                      <a:r>
                        <a:rPr lang="fr-FR" sz="1200" noProof="0" dirty="0">
                          <a:solidFill>
                            <a:schemeClr val="accent5">
                              <a:lumMod val="50000"/>
                            </a:schemeClr>
                          </a:solidFill>
                        </a:rPr>
                        <a:t>2. J'aime le poisson.</a:t>
                      </a:r>
                    </a:p>
                    <a:p>
                      <a:r>
                        <a:rPr lang="fr-FR" sz="1200" noProof="0" dirty="0">
                          <a:solidFill>
                            <a:schemeClr val="accent5">
                              <a:lumMod val="50000"/>
                            </a:schemeClr>
                          </a:solidFill>
                        </a:rPr>
                        <a:t>3. Je veux visiter Oslo.</a:t>
                      </a:r>
                    </a:p>
                  </a:txBody>
                  <a:tcPr anchor="ctr"/>
                </a:tc>
                <a:extLst>
                  <a:ext uri="{0D108BD9-81ED-4DB2-BD59-A6C34878D82A}">
                    <a16:rowId xmlns:a16="http://schemas.microsoft.com/office/drawing/2014/main" val="3084039764"/>
                  </a:ext>
                </a:extLst>
              </a:tr>
              <a:tr h="354558">
                <a:tc>
                  <a:txBody>
                    <a:bodyPr/>
                    <a:lstStyle/>
                    <a:p>
                      <a:pPr algn="ctr"/>
                      <a:r>
                        <a:rPr lang="fr-FR" sz="1200" b="0" i="0" noProof="0" dirty="0">
                          <a:solidFill>
                            <a:schemeClr val="accent5">
                              <a:lumMod val="50000"/>
                            </a:schemeClr>
                          </a:solidFill>
                          <a:latin typeface="Century Gothic" panose="020B0502020202020204" pitchFamily="34" charset="0"/>
                        </a:rPr>
                        <a:t>B.</a:t>
                      </a:r>
                    </a:p>
                  </a:txBody>
                  <a:tcPr anchor="ctr"/>
                </a:tc>
                <a:tc>
                  <a:txBody>
                    <a:bodyPr/>
                    <a:lstStyle/>
                    <a:p>
                      <a:r>
                        <a:rPr lang="fr-FR" sz="1200" b="0" i="0" noProof="0" dirty="0">
                          <a:solidFill>
                            <a:schemeClr val="accent5">
                              <a:lumMod val="50000"/>
                            </a:schemeClr>
                          </a:solidFill>
                          <a:latin typeface="Century Gothic" panose="020B0502020202020204" pitchFamily="34" charset="0"/>
                        </a:rPr>
                        <a:t>Brésil</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l’Amérique du Sud.</a:t>
                      </a:r>
                    </a:p>
                    <a:p>
                      <a:r>
                        <a:rPr lang="fr-FR" sz="1200" noProof="0" dirty="0">
                          <a:solidFill>
                            <a:schemeClr val="accent5">
                              <a:lumMod val="50000"/>
                            </a:schemeClr>
                          </a:solidFill>
                        </a:rPr>
                        <a:t>2. J'aime les carnavals.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rPr>
                        <a:t>3. Je veux visiter Rio de Janeiro.</a:t>
                      </a:r>
                    </a:p>
                  </a:txBody>
                  <a:tcPr anchor="ctr"/>
                </a:tc>
                <a:extLst>
                  <a:ext uri="{0D108BD9-81ED-4DB2-BD59-A6C34878D82A}">
                    <a16:rowId xmlns:a16="http://schemas.microsoft.com/office/drawing/2014/main" val="2955840991"/>
                  </a:ext>
                </a:extLst>
              </a:tr>
              <a:tr h="354558">
                <a:tc>
                  <a:txBody>
                    <a:bodyPr/>
                    <a:lstStyle/>
                    <a:p>
                      <a:pPr algn="ctr"/>
                      <a:r>
                        <a:rPr lang="fr-FR" sz="1200" b="0" i="0" noProof="0" dirty="0">
                          <a:solidFill>
                            <a:schemeClr val="accent5">
                              <a:lumMod val="50000"/>
                            </a:schemeClr>
                          </a:solidFill>
                          <a:latin typeface="Century Gothic" panose="020B0502020202020204" pitchFamily="34" charset="0"/>
                        </a:rPr>
                        <a:t>C.</a:t>
                      </a:r>
                    </a:p>
                  </a:txBody>
                  <a:tcPr anchor="ctr"/>
                </a:tc>
                <a:tc>
                  <a:txBody>
                    <a:bodyPr/>
                    <a:lstStyle/>
                    <a:p>
                      <a:r>
                        <a:rPr lang="fr-FR" sz="1200" b="0" i="0" noProof="0" dirty="0">
                          <a:solidFill>
                            <a:schemeClr val="accent5">
                              <a:lumMod val="50000"/>
                            </a:schemeClr>
                          </a:solidFill>
                          <a:latin typeface="Century Gothic" panose="020B0502020202020204" pitchFamily="34" charset="0"/>
                        </a:rPr>
                        <a:t>Chine</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l’Asie.</a:t>
                      </a:r>
                    </a:p>
                    <a:p>
                      <a:r>
                        <a:rPr lang="fr-FR" sz="1200" noProof="0" dirty="0">
                          <a:solidFill>
                            <a:schemeClr val="accent5">
                              <a:lumMod val="50000"/>
                            </a:schemeClr>
                          </a:solidFill>
                        </a:rPr>
                        <a:t>2. J'aime les temples.</a:t>
                      </a:r>
                    </a:p>
                    <a:p>
                      <a:r>
                        <a:rPr lang="fr-FR" sz="1200" noProof="0" dirty="0">
                          <a:solidFill>
                            <a:schemeClr val="accent5">
                              <a:lumMod val="50000"/>
                            </a:schemeClr>
                          </a:solidFill>
                        </a:rPr>
                        <a:t>3. Je veux visiter Shanghai.</a:t>
                      </a:r>
                    </a:p>
                  </a:txBody>
                  <a:tcPr anchor="ctr"/>
                </a:tc>
                <a:extLst>
                  <a:ext uri="{0D108BD9-81ED-4DB2-BD59-A6C34878D82A}">
                    <a16:rowId xmlns:a16="http://schemas.microsoft.com/office/drawing/2014/main" val="670436756"/>
                  </a:ext>
                </a:extLst>
              </a:tr>
              <a:tr h="354558">
                <a:tc>
                  <a:txBody>
                    <a:bodyPr/>
                    <a:lstStyle/>
                    <a:p>
                      <a:pPr algn="ctr"/>
                      <a:r>
                        <a:rPr lang="fr-FR" sz="1200" b="0" i="0" noProof="0" dirty="0">
                          <a:solidFill>
                            <a:schemeClr val="accent5">
                              <a:lumMod val="50000"/>
                            </a:schemeClr>
                          </a:solidFill>
                          <a:latin typeface="Century Gothic" panose="020B0502020202020204" pitchFamily="34" charset="0"/>
                        </a:rPr>
                        <a:t>D.</a:t>
                      </a:r>
                    </a:p>
                  </a:txBody>
                  <a:tcPr anchor="ctr"/>
                </a:tc>
                <a:tc>
                  <a:txBody>
                    <a:bodyPr/>
                    <a:lstStyle/>
                    <a:p>
                      <a:r>
                        <a:rPr lang="fr-FR" sz="1200" b="0" i="0" noProof="0" dirty="0">
                          <a:solidFill>
                            <a:schemeClr val="accent5">
                              <a:lumMod val="50000"/>
                            </a:schemeClr>
                          </a:solidFill>
                          <a:latin typeface="Century Gothic" panose="020B0502020202020204" pitchFamily="34" charset="0"/>
                        </a:rPr>
                        <a:t>Maroc</a:t>
                      </a:r>
                    </a:p>
                  </a:txBody>
                  <a:tcPr anchor="ctr"/>
                </a:tc>
                <a:tc>
                  <a:txBody>
                    <a:bodyPr/>
                    <a:lstStyle/>
                    <a:p>
                      <a:pPr marL="0" indent="0">
                        <a:buNone/>
                      </a:pPr>
                      <a:r>
                        <a:rPr lang="fr-FR" sz="1200" b="0" i="0" noProof="0" dirty="0">
                          <a:solidFill>
                            <a:schemeClr val="accent5">
                              <a:lumMod val="50000"/>
                            </a:schemeClr>
                          </a:solidFill>
                          <a:latin typeface="Century Gothic" panose="020B0502020202020204" pitchFamily="34" charset="0"/>
                        </a:rPr>
                        <a:t>1. J'aime l’Afrique.</a:t>
                      </a:r>
                    </a:p>
                    <a:p>
                      <a:pPr marL="0" indent="0">
                        <a:buNone/>
                      </a:pPr>
                      <a:r>
                        <a:rPr lang="fr-FR" sz="1200" noProof="0" dirty="0">
                          <a:solidFill>
                            <a:schemeClr val="accent5">
                              <a:lumMod val="50000"/>
                            </a:schemeClr>
                          </a:solidFill>
                        </a:rPr>
                        <a:t>2. Je veux visiter le désert du Sahara.</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rPr>
                        <a:t>3. Je veux visiter Marrakech.</a:t>
                      </a:r>
                    </a:p>
                  </a:txBody>
                  <a:tcPr anchor="ctr"/>
                </a:tc>
                <a:extLst>
                  <a:ext uri="{0D108BD9-81ED-4DB2-BD59-A6C34878D82A}">
                    <a16:rowId xmlns:a16="http://schemas.microsoft.com/office/drawing/2014/main" val="1769829694"/>
                  </a:ext>
                </a:extLst>
              </a:tr>
            </a:tbl>
          </a:graphicData>
        </a:graphic>
      </p:graphicFrame>
      <p:graphicFrame>
        <p:nvGraphicFramePr>
          <p:cNvPr id="5" name="Table 4">
            <a:extLst>
              <a:ext uri="{FF2B5EF4-FFF2-40B4-BE49-F238E27FC236}">
                <a16:creationId xmlns:a16="http://schemas.microsoft.com/office/drawing/2014/main" id="{62BF1B08-650E-4B42-9782-D406BC2A6E35}"/>
              </a:ext>
            </a:extLst>
          </p:cNvPr>
          <p:cNvGraphicFramePr>
            <a:graphicFrameLocks noGrp="1"/>
          </p:cNvGraphicFramePr>
          <p:nvPr/>
        </p:nvGraphicFramePr>
        <p:xfrm>
          <a:off x="6184491" y="321947"/>
          <a:ext cx="5868809" cy="2860836"/>
        </p:xfrm>
        <a:graphic>
          <a:graphicData uri="http://schemas.openxmlformats.org/drawingml/2006/table">
            <a:tbl>
              <a:tblPr firstRow="1" bandRow="1">
                <a:tableStyleId>{5940675A-B579-460E-94D1-54222C63F5DA}</a:tableStyleId>
              </a:tblPr>
              <a:tblGrid>
                <a:gridCol w="380439">
                  <a:extLst>
                    <a:ext uri="{9D8B030D-6E8A-4147-A177-3AD203B41FA5}">
                      <a16:colId xmlns:a16="http://schemas.microsoft.com/office/drawing/2014/main" val="1181226948"/>
                    </a:ext>
                  </a:extLst>
                </a:gridCol>
                <a:gridCol w="2329162">
                  <a:extLst>
                    <a:ext uri="{9D8B030D-6E8A-4147-A177-3AD203B41FA5}">
                      <a16:colId xmlns:a16="http://schemas.microsoft.com/office/drawing/2014/main" val="4058903970"/>
                    </a:ext>
                  </a:extLst>
                </a:gridCol>
                <a:gridCol w="3159208">
                  <a:extLst>
                    <a:ext uri="{9D8B030D-6E8A-4147-A177-3AD203B41FA5}">
                      <a16:colId xmlns:a16="http://schemas.microsoft.com/office/drawing/2014/main" val="2049085416"/>
                    </a:ext>
                  </a:extLst>
                </a:gridCol>
              </a:tblGrid>
              <a:tr h="300516">
                <a:tc>
                  <a:txBody>
                    <a:bodyPr/>
                    <a:lstStyle/>
                    <a:p>
                      <a:pPr algn="ctr"/>
                      <a:r>
                        <a:rPr lang="fr-FR" sz="1200" b="0" i="0" noProof="0" dirty="0">
                          <a:solidFill>
                            <a:schemeClr val="accent5">
                              <a:lumMod val="50000"/>
                            </a:schemeClr>
                          </a:solidFill>
                          <a:latin typeface="Century Gothic" panose="020B0502020202020204" pitchFamily="34" charset="0"/>
                        </a:rPr>
                        <a:t>      </a:t>
                      </a:r>
                    </a:p>
                  </a:txBody>
                  <a:tcPr/>
                </a:tc>
                <a:tc>
                  <a:txBody>
                    <a:bodyPr/>
                    <a:lstStyle/>
                    <a:p>
                      <a:pPr algn="ctr"/>
                      <a:r>
                        <a:rPr lang="fr-FR" sz="1200" b="0" i="0" noProof="0" dirty="0">
                          <a:solidFill>
                            <a:schemeClr val="accent5">
                              <a:lumMod val="50000"/>
                            </a:schemeClr>
                          </a:solidFill>
                          <a:latin typeface="Century Gothic" panose="020B0502020202020204" pitchFamily="34" charset="0"/>
                        </a:rPr>
                        <a:t>Country</a:t>
                      </a:r>
                    </a:p>
                  </a:txBody>
                  <a:tcPr/>
                </a:tc>
                <a:tc>
                  <a:txBody>
                    <a:bodyPr/>
                    <a:lstStyle/>
                    <a:p>
                      <a:pPr algn="ctr"/>
                      <a:r>
                        <a:rPr lang="fr-FR" sz="1200" b="0" i="0" noProof="0" dirty="0">
                          <a:solidFill>
                            <a:schemeClr val="accent5">
                              <a:lumMod val="50000"/>
                            </a:schemeClr>
                          </a:solidFill>
                          <a:latin typeface="Century Gothic" panose="020B0502020202020204" pitchFamily="34" charset="0"/>
                        </a:rPr>
                        <a:t>Clues</a:t>
                      </a:r>
                    </a:p>
                  </a:txBody>
                  <a:tcPr/>
                </a:tc>
                <a:extLst>
                  <a:ext uri="{0D108BD9-81ED-4DB2-BD59-A6C34878D82A}">
                    <a16:rowId xmlns:a16="http://schemas.microsoft.com/office/drawing/2014/main" val="465209129"/>
                  </a:ext>
                </a:extLst>
              </a:tr>
              <a:tr h="354558">
                <a:tc>
                  <a:txBody>
                    <a:bodyPr/>
                    <a:lstStyle/>
                    <a:p>
                      <a:pPr algn="ctr"/>
                      <a:r>
                        <a:rPr lang="fr-FR" sz="1200" b="0" i="0" noProof="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noProof="0" dirty="0">
                          <a:solidFill>
                            <a:schemeClr val="accent5">
                              <a:lumMod val="50000"/>
                            </a:schemeClr>
                          </a:solidFill>
                          <a:latin typeface="Century Gothic" panose="020B0502020202020204" pitchFamily="34" charset="0"/>
                        </a:rPr>
                        <a:t>Norvège</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l’Europe.</a:t>
                      </a:r>
                    </a:p>
                    <a:p>
                      <a:r>
                        <a:rPr lang="fr-FR" sz="1200" noProof="0" dirty="0">
                          <a:solidFill>
                            <a:schemeClr val="accent5">
                              <a:lumMod val="50000"/>
                            </a:schemeClr>
                          </a:solidFill>
                        </a:rPr>
                        <a:t>2. J'aime le poisson.</a:t>
                      </a:r>
                    </a:p>
                    <a:p>
                      <a:r>
                        <a:rPr lang="fr-FR" sz="1200" noProof="0" dirty="0">
                          <a:solidFill>
                            <a:schemeClr val="accent5">
                              <a:lumMod val="50000"/>
                            </a:schemeClr>
                          </a:solidFill>
                        </a:rPr>
                        <a:t>3. Je veux visiter Oslo.</a:t>
                      </a:r>
                    </a:p>
                  </a:txBody>
                  <a:tcPr anchor="ctr"/>
                </a:tc>
                <a:extLst>
                  <a:ext uri="{0D108BD9-81ED-4DB2-BD59-A6C34878D82A}">
                    <a16:rowId xmlns:a16="http://schemas.microsoft.com/office/drawing/2014/main" val="3084039764"/>
                  </a:ext>
                </a:extLst>
              </a:tr>
              <a:tr h="354558">
                <a:tc>
                  <a:txBody>
                    <a:bodyPr/>
                    <a:lstStyle/>
                    <a:p>
                      <a:pPr algn="ctr"/>
                      <a:r>
                        <a:rPr lang="fr-FR" sz="1200" b="0" i="0" noProof="0" dirty="0">
                          <a:solidFill>
                            <a:schemeClr val="accent5">
                              <a:lumMod val="50000"/>
                            </a:schemeClr>
                          </a:solidFill>
                          <a:latin typeface="Century Gothic" panose="020B0502020202020204" pitchFamily="34" charset="0"/>
                        </a:rPr>
                        <a:t>B.</a:t>
                      </a:r>
                    </a:p>
                  </a:txBody>
                  <a:tcPr anchor="ctr"/>
                </a:tc>
                <a:tc>
                  <a:txBody>
                    <a:bodyPr/>
                    <a:lstStyle/>
                    <a:p>
                      <a:r>
                        <a:rPr lang="fr-FR" sz="1200" b="0" i="0" noProof="0" dirty="0">
                          <a:solidFill>
                            <a:schemeClr val="accent5">
                              <a:lumMod val="50000"/>
                            </a:schemeClr>
                          </a:solidFill>
                          <a:latin typeface="Century Gothic" panose="020B0502020202020204" pitchFamily="34" charset="0"/>
                        </a:rPr>
                        <a:t>Brésil</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l’Amérique du Sud.</a:t>
                      </a:r>
                    </a:p>
                    <a:p>
                      <a:r>
                        <a:rPr lang="fr-FR" sz="1200" noProof="0" dirty="0">
                          <a:solidFill>
                            <a:schemeClr val="accent5">
                              <a:lumMod val="50000"/>
                            </a:schemeClr>
                          </a:solidFill>
                        </a:rPr>
                        <a:t>2. J'aime les carnavals.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rPr>
                        <a:t>3. Je veux visiter Rio de Janeiro.</a:t>
                      </a:r>
                    </a:p>
                  </a:txBody>
                  <a:tcPr anchor="ctr"/>
                </a:tc>
                <a:extLst>
                  <a:ext uri="{0D108BD9-81ED-4DB2-BD59-A6C34878D82A}">
                    <a16:rowId xmlns:a16="http://schemas.microsoft.com/office/drawing/2014/main" val="2955840991"/>
                  </a:ext>
                </a:extLst>
              </a:tr>
              <a:tr h="354558">
                <a:tc>
                  <a:txBody>
                    <a:bodyPr/>
                    <a:lstStyle/>
                    <a:p>
                      <a:pPr algn="ctr"/>
                      <a:r>
                        <a:rPr lang="fr-FR" sz="1200" b="0" i="0" noProof="0" dirty="0">
                          <a:solidFill>
                            <a:schemeClr val="accent5">
                              <a:lumMod val="50000"/>
                            </a:schemeClr>
                          </a:solidFill>
                          <a:latin typeface="Century Gothic" panose="020B0502020202020204" pitchFamily="34" charset="0"/>
                        </a:rPr>
                        <a:t>C.</a:t>
                      </a:r>
                    </a:p>
                  </a:txBody>
                  <a:tcPr anchor="ctr"/>
                </a:tc>
                <a:tc>
                  <a:txBody>
                    <a:bodyPr/>
                    <a:lstStyle/>
                    <a:p>
                      <a:r>
                        <a:rPr lang="fr-FR" sz="1200" b="0" i="0" noProof="0" dirty="0">
                          <a:solidFill>
                            <a:schemeClr val="accent5">
                              <a:lumMod val="50000"/>
                            </a:schemeClr>
                          </a:solidFill>
                          <a:latin typeface="Century Gothic" panose="020B0502020202020204" pitchFamily="34" charset="0"/>
                        </a:rPr>
                        <a:t>Chine</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l’Asie.</a:t>
                      </a:r>
                    </a:p>
                    <a:p>
                      <a:r>
                        <a:rPr lang="fr-FR" sz="1200" noProof="0" dirty="0">
                          <a:solidFill>
                            <a:schemeClr val="accent5">
                              <a:lumMod val="50000"/>
                            </a:schemeClr>
                          </a:solidFill>
                        </a:rPr>
                        <a:t>2. J'aime les temples.</a:t>
                      </a:r>
                    </a:p>
                    <a:p>
                      <a:r>
                        <a:rPr lang="fr-FR" sz="1200" noProof="0" dirty="0">
                          <a:solidFill>
                            <a:schemeClr val="accent5">
                              <a:lumMod val="50000"/>
                            </a:schemeClr>
                          </a:solidFill>
                        </a:rPr>
                        <a:t>3. Je veux visiter Shanghai.</a:t>
                      </a:r>
                    </a:p>
                  </a:txBody>
                  <a:tcPr anchor="ctr"/>
                </a:tc>
                <a:extLst>
                  <a:ext uri="{0D108BD9-81ED-4DB2-BD59-A6C34878D82A}">
                    <a16:rowId xmlns:a16="http://schemas.microsoft.com/office/drawing/2014/main" val="670436756"/>
                  </a:ext>
                </a:extLst>
              </a:tr>
              <a:tr h="354558">
                <a:tc>
                  <a:txBody>
                    <a:bodyPr/>
                    <a:lstStyle/>
                    <a:p>
                      <a:pPr algn="ctr"/>
                      <a:r>
                        <a:rPr lang="fr-FR" sz="1200" b="0" i="0" noProof="0" dirty="0">
                          <a:solidFill>
                            <a:schemeClr val="accent5">
                              <a:lumMod val="50000"/>
                            </a:schemeClr>
                          </a:solidFill>
                          <a:latin typeface="Century Gothic" panose="020B0502020202020204" pitchFamily="34" charset="0"/>
                        </a:rPr>
                        <a:t>D.</a:t>
                      </a:r>
                    </a:p>
                  </a:txBody>
                  <a:tcPr anchor="ctr"/>
                </a:tc>
                <a:tc>
                  <a:txBody>
                    <a:bodyPr/>
                    <a:lstStyle/>
                    <a:p>
                      <a:r>
                        <a:rPr lang="fr-FR" sz="1200" b="0" i="0" noProof="0" dirty="0">
                          <a:solidFill>
                            <a:schemeClr val="accent5">
                              <a:lumMod val="50000"/>
                            </a:schemeClr>
                          </a:solidFill>
                          <a:latin typeface="Century Gothic" panose="020B0502020202020204" pitchFamily="34" charset="0"/>
                        </a:rPr>
                        <a:t>Maroc</a:t>
                      </a:r>
                    </a:p>
                  </a:txBody>
                  <a:tcPr anchor="ctr"/>
                </a:tc>
                <a:tc>
                  <a:txBody>
                    <a:bodyPr/>
                    <a:lstStyle/>
                    <a:p>
                      <a:pPr marL="0" indent="0">
                        <a:buNone/>
                      </a:pPr>
                      <a:r>
                        <a:rPr lang="fr-FR" sz="1200" b="0" i="0" noProof="0" dirty="0">
                          <a:solidFill>
                            <a:schemeClr val="accent5">
                              <a:lumMod val="50000"/>
                            </a:schemeClr>
                          </a:solidFill>
                          <a:latin typeface="Century Gothic" panose="020B0502020202020204" pitchFamily="34" charset="0"/>
                        </a:rPr>
                        <a:t>1. J'aime l’Afrique.</a:t>
                      </a:r>
                    </a:p>
                    <a:p>
                      <a:pPr marL="0" indent="0">
                        <a:buNone/>
                      </a:pPr>
                      <a:r>
                        <a:rPr lang="fr-FR" sz="1200" noProof="0" dirty="0">
                          <a:solidFill>
                            <a:schemeClr val="accent5">
                              <a:lumMod val="50000"/>
                            </a:schemeClr>
                          </a:solidFill>
                        </a:rPr>
                        <a:t>2. Je veux visiter le désert du Sahara.</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rPr>
                        <a:t>3. Je veux visiter Marrakech.</a:t>
                      </a:r>
                    </a:p>
                  </a:txBody>
                  <a:tcPr anchor="ctr"/>
                </a:tc>
                <a:extLst>
                  <a:ext uri="{0D108BD9-81ED-4DB2-BD59-A6C34878D82A}">
                    <a16:rowId xmlns:a16="http://schemas.microsoft.com/office/drawing/2014/main" val="1769829694"/>
                  </a:ext>
                </a:extLst>
              </a:tr>
            </a:tbl>
          </a:graphicData>
        </a:graphic>
      </p:graphicFrame>
      <p:graphicFrame>
        <p:nvGraphicFramePr>
          <p:cNvPr id="6" name="Table 4">
            <a:extLst>
              <a:ext uri="{FF2B5EF4-FFF2-40B4-BE49-F238E27FC236}">
                <a16:creationId xmlns:a16="http://schemas.microsoft.com/office/drawing/2014/main" id="{2AC5994B-DC1D-A34E-B73E-93D51EE9359E}"/>
              </a:ext>
            </a:extLst>
          </p:cNvPr>
          <p:cNvGraphicFramePr>
            <a:graphicFrameLocks noGrp="1"/>
          </p:cNvGraphicFramePr>
          <p:nvPr/>
        </p:nvGraphicFramePr>
        <p:xfrm>
          <a:off x="138702" y="3350172"/>
          <a:ext cx="5868809" cy="2860836"/>
        </p:xfrm>
        <a:graphic>
          <a:graphicData uri="http://schemas.openxmlformats.org/drawingml/2006/table">
            <a:tbl>
              <a:tblPr firstRow="1" bandRow="1">
                <a:tableStyleId>{5940675A-B579-460E-94D1-54222C63F5DA}</a:tableStyleId>
              </a:tblPr>
              <a:tblGrid>
                <a:gridCol w="380439">
                  <a:extLst>
                    <a:ext uri="{9D8B030D-6E8A-4147-A177-3AD203B41FA5}">
                      <a16:colId xmlns:a16="http://schemas.microsoft.com/office/drawing/2014/main" val="1181226948"/>
                    </a:ext>
                  </a:extLst>
                </a:gridCol>
                <a:gridCol w="2329162">
                  <a:extLst>
                    <a:ext uri="{9D8B030D-6E8A-4147-A177-3AD203B41FA5}">
                      <a16:colId xmlns:a16="http://schemas.microsoft.com/office/drawing/2014/main" val="4058903970"/>
                    </a:ext>
                  </a:extLst>
                </a:gridCol>
                <a:gridCol w="3159208">
                  <a:extLst>
                    <a:ext uri="{9D8B030D-6E8A-4147-A177-3AD203B41FA5}">
                      <a16:colId xmlns:a16="http://schemas.microsoft.com/office/drawing/2014/main" val="2049085416"/>
                    </a:ext>
                  </a:extLst>
                </a:gridCol>
              </a:tblGrid>
              <a:tr h="300516">
                <a:tc>
                  <a:txBody>
                    <a:bodyPr/>
                    <a:lstStyle/>
                    <a:p>
                      <a:pPr algn="ctr"/>
                      <a:r>
                        <a:rPr lang="fr-FR" sz="1200" b="0" i="0" noProof="0" dirty="0">
                          <a:solidFill>
                            <a:schemeClr val="accent5">
                              <a:lumMod val="50000"/>
                            </a:schemeClr>
                          </a:solidFill>
                          <a:latin typeface="Century Gothic" panose="020B0502020202020204" pitchFamily="34" charset="0"/>
                        </a:rPr>
                        <a:t>      </a:t>
                      </a:r>
                    </a:p>
                  </a:txBody>
                  <a:tcPr/>
                </a:tc>
                <a:tc>
                  <a:txBody>
                    <a:bodyPr/>
                    <a:lstStyle/>
                    <a:p>
                      <a:pPr algn="ctr"/>
                      <a:r>
                        <a:rPr lang="fr-FR" sz="1200" b="0" i="0" noProof="0" dirty="0">
                          <a:solidFill>
                            <a:schemeClr val="accent5">
                              <a:lumMod val="50000"/>
                            </a:schemeClr>
                          </a:solidFill>
                          <a:latin typeface="Century Gothic" panose="020B0502020202020204" pitchFamily="34" charset="0"/>
                        </a:rPr>
                        <a:t>Country</a:t>
                      </a:r>
                    </a:p>
                  </a:txBody>
                  <a:tcPr/>
                </a:tc>
                <a:tc>
                  <a:txBody>
                    <a:bodyPr/>
                    <a:lstStyle/>
                    <a:p>
                      <a:pPr algn="ctr"/>
                      <a:r>
                        <a:rPr lang="fr-FR" sz="1200" b="0" i="0" noProof="0" dirty="0">
                          <a:solidFill>
                            <a:schemeClr val="accent5">
                              <a:lumMod val="50000"/>
                            </a:schemeClr>
                          </a:solidFill>
                          <a:latin typeface="Century Gothic" panose="020B0502020202020204" pitchFamily="34" charset="0"/>
                        </a:rPr>
                        <a:t>Clues</a:t>
                      </a:r>
                    </a:p>
                  </a:txBody>
                  <a:tcPr/>
                </a:tc>
                <a:extLst>
                  <a:ext uri="{0D108BD9-81ED-4DB2-BD59-A6C34878D82A}">
                    <a16:rowId xmlns:a16="http://schemas.microsoft.com/office/drawing/2014/main" val="465209129"/>
                  </a:ext>
                </a:extLst>
              </a:tr>
              <a:tr h="354558">
                <a:tc>
                  <a:txBody>
                    <a:bodyPr/>
                    <a:lstStyle/>
                    <a:p>
                      <a:pPr algn="ctr"/>
                      <a:r>
                        <a:rPr lang="fr-FR" sz="1200" b="0" i="0" noProof="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noProof="0" dirty="0">
                          <a:solidFill>
                            <a:schemeClr val="accent5">
                              <a:lumMod val="50000"/>
                            </a:schemeClr>
                          </a:solidFill>
                          <a:latin typeface="Century Gothic" panose="020B0502020202020204" pitchFamily="34" charset="0"/>
                        </a:rPr>
                        <a:t>Norvège</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l’Europe.</a:t>
                      </a:r>
                    </a:p>
                    <a:p>
                      <a:r>
                        <a:rPr lang="fr-FR" sz="1200" noProof="0" dirty="0">
                          <a:solidFill>
                            <a:schemeClr val="accent5">
                              <a:lumMod val="50000"/>
                            </a:schemeClr>
                          </a:solidFill>
                        </a:rPr>
                        <a:t>2. J'aime le poisson.</a:t>
                      </a:r>
                    </a:p>
                    <a:p>
                      <a:r>
                        <a:rPr lang="fr-FR" sz="1200" noProof="0" dirty="0">
                          <a:solidFill>
                            <a:schemeClr val="accent5">
                              <a:lumMod val="50000"/>
                            </a:schemeClr>
                          </a:solidFill>
                        </a:rPr>
                        <a:t>3. Je veux visiter Oslo.</a:t>
                      </a:r>
                    </a:p>
                  </a:txBody>
                  <a:tcPr anchor="ctr"/>
                </a:tc>
                <a:extLst>
                  <a:ext uri="{0D108BD9-81ED-4DB2-BD59-A6C34878D82A}">
                    <a16:rowId xmlns:a16="http://schemas.microsoft.com/office/drawing/2014/main" val="3084039764"/>
                  </a:ext>
                </a:extLst>
              </a:tr>
              <a:tr h="354558">
                <a:tc>
                  <a:txBody>
                    <a:bodyPr/>
                    <a:lstStyle/>
                    <a:p>
                      <a:pPr algn="ctr"/>
                      <a:r>
                        <a:rPr lang="fr-FR" sz="1200" b="0" i="0" noProof="0" dirty="0">
                          <a:solidFill>
                            <a:schemeClr val="accent5">
                              <a:lumMod val="50000"/>
                            </a:schemeClr>
                          </a:solidFill>
                          <a:latin typeface="Century Gothic" panose="020B0502020202020204" pitchFamily="34" charset="0"/>
                        </a:rPr>
                        <a:t>B.</a:t>
                      </a:r>
                    </a:p>
                  </a:txBody>
                  <a:tcPr anchor="ctr"/>
                </a:tc>
                <a:tc>
                  <a:txBody>
                    <a:bodyPr/>
                    <a:lstStyle/>
                    <a:p>
                      <a:r>
                        <a:rPr lang="fr-FR" sz="1200" b="0" i="0" noProof="0" dirty="0">
                          <a:solidFill>
                            <a:schemeClr val="accent5">
                              <a:lumMod val="50000"/>
                            </a:schemeClr>
                          </a:solidFill>
                          <a:latin typeface="Century Gothic" panose="020B0502020202020204" pitchFamily="34" charset="0"/>
                        </a:rPr>
                        <a:t>Brésil</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l’Amérique du Sud.</a:t>
                      </a:r>
                    </a:p>
                    <a:p>
                      <a:r>
                        <a:rPr lang="fr-FR" sz="1200" noProof="0" dirty="0">
                          <a:solidFill>
                            <a:schemeClr val="accent5">
                              <a:lumMod val="50000"/>
                            </a:schemeClr>
                          </a:solidFill>
                        </a:rPr>
                        <a:t>2. J'aime les carnavals.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rPr>
                        <a:t>3. Je veux visiter Rio de Janeiro.</a:t>
                      </a:r>
                    </a:p>
                  </a:txBody>
                  <a:tcPr anchor="ctr"/>
                </a:tc>
                <a:extLst>
                  <a:ext uri="{0D108BD9-81ED-4DB2-BD59-A6C34878D82A}">
                    <a16:rowId xmlns:a16="http://schemas.microsoft.com/office/drawing/2014/main" val="2955840991"/>
                  </a:ext>
                </a:extLst>
              </a:tr>
              <a:tr h="354558">
                <a:tc>
                  <a:txBody>
                    <a:bodyPr/>
                    <a:lstStyle/>
                    <a:p>
                      <a:pPr algn="ctr"/>
                      <a:r>
                        <a:rPr lang="fr-FR" sz="1200" b="0" i="0" noProof="0" dirty="0">
                          <a:solidFill>
                            <a:schemeClr val="accent5">
                              <a:lumMod val="50000"/>
                            </a:schemeClr>
                          </a:solidFill>
                          <a:latin typeface="Century Gothic" panose="020B0502020202020204" pitchFamily="34" charset="0"/>
                        </a:rPr>
                        <a:t>C.</a:t>
                      </a:r>
                    </a:p>
                  </a:txBody>
                  <a:tcPr anchor="ctr"/>
                </a:tc>
                <a:tc>
                  <a:txBody>
                    <a:bodyPr/>
                    <a:lstStyle/>
                    <a:p>
                      <a:r>
                        <a:rPr lang="fr-FR" sz="1200" b="0" i="0" noProof="0" dirty="0">
                          <a:solidFill>
                            <a:schemeClr val="accent5">
                              <a:lumMod val="50000"/>
                            </a:schemeClr>
                          </a:solidFill>
                          <a:latin typeface="Century Gothic" panose="020B0502020202020204" pitchFamily="34" charset="0"/>
                        </a:rPr>
                        <a:t>Chine</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l’Asie.</a:t>
                      </a:r>
                    </a:p>
                    <a:p>
                      <a:r>
                        <a:rPr lang="fr-FR" sz="1200" noProof="0" dirty="0">
                          <a:solidFill>
                            <a:schemeClr val="accent5">
                              <a:lumMod val="50000"/>
                            </a:schemeClr>
                          </a:solidFill>
                        </a:rPr>
                        <a:t>2. J'aime les temples.</a:t>
                      </a:r>
                    </a:p>
                    <a:p>
                      <a:r>
                        <a:rPr lang="fr-FR" sz="1200" noProof="0" dirty="0">
                          <a:solidFill>
                            <a:schemeClr val="accent5">
                              <a:lumMod val="50000"/>
                            </a:schemeClr>
                          </a:solidFill>
                        </a:rPr>
                        <a:t>3. Je veux visiter Shanghai.</a:t>
                      </a:r>
                    </a:p>
                  </a:txBody>
                  <a:tcPr anchor="ctr"/>
                </a:tc>
                <a:extLst>
                  <a:ext uri="{0D108BD9-81ED-4DB2-BD59-A6C34878D82A}">
                    <a16:rowId xmlns:a16="http://schemas.microsoft.com/office/drawing/2014/main" val="670436756"/>
                  </a:ext>
                </a:extLst>
              </a:tr>
              <a:tr h="354558">
                <a:tc>
                  <a:txBody>
                    <a:bodyPr/>
                    <a:lstStyle/>
                    <a:p>
                      <a:pPr algn="ctr"/>
                      <a:r>
                        <a:rPr lang="fr-FR" sz="1200" b="0" i="0" noProof="0" dirty="0">
                          <a:solidFill>
                            <a:schemeClr val="accent5">
                              <a:lumMod val="50000"/>
                            </a:schemeClr>
                          </a:solidFill>
                          <a:latin typeface="Century Gothic" panose="020B0502020202020204" pitchFamily="34" charset="0"/>
                        </a:rPr>
                        <a:t>D.</a:t>
                      </a:r>
                    </a:p>
                  </a:txBody>
                  <a:tcPr anchor="ctr"/>
                </a:tc>
                <a:tc>
                  <a:txBody>
                    <a:bodyPr/>
                    <a:lstStyle/>
                    <a:p>
                      <a:r>
                        <a:rPr lang="fr-FR" sz="1200" b="0" i="0" noProof="0" dirty="0">
                          <a:solidFill>
                            <a:schemeClr val="accent5">
                              <a:lumMod val="50000"/>
                            </a:schemeClr>
                          </a:solidFill>
                          <a:latin typeface="Century Gothic" panose="020B0502020202020204" pitchFamily="34" charset="0"/>
                        </a:rPr>
                        <a:t>Maroc</a:t>
                      </a:r>
                    </a:p>
                  </a:txBody>
                  <a:tcPr anchor="ctr"/>
                </a:tc>
                <a:tc>
                  <a:txBody>
                    <a:bodyPr/>
                    <a:lstStyle/>
                    <a:p>
                      <a:pPr marL="0" indent="0">
                        <a:buNone/>
                      </a:pPr>
                      <a:r>
                        <a:rPr lang="fr-FR" sz="1200" b="0" i="0" noProof="0" dirty="0">
                          <a:solidFill>
                            <a:schemeClr val="accent5">
                              <a:lumMod val="50000"/>
                            </a:schemeClr>
                          </a:solidFill>
                          <a:latin typeface="Century Gothic" panose="020B0502020202020204" pitchFamily="34" charset="0"/>
                        </a:rPr>
                        <a:t>1. J'aime l’Afrique.</a:t>
                      </a:r>
                    </a:p>
                    <a:p>
                      <a:pPr marL="0" indent="0">
                        <a:buNone/>
                      </a:pPr>
                      <a:r>
                        <a:rPr lang="fr-FR" sz="1200" noProof="0" dirty="0">
                          <a:solidFill>
                            <a:schemeClr val="accent5">
                              <a:lumMod val="50000"/>
                            </a:schemeClr>
                          </a:solidFill>
                        </a:rPr>
                        <a:t>2. Je veux visiter le désert du Sahara.</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rPr>
                        <a:t>3. Je veux visiter Marrakech.</a:t>
                      </a:r>
                    </a:p>
                  </a:txBody>
                  <a:tcPr anchor="ctr"/>
                </a:tc>
                <a:extLst>
                  <a:ext uri="{0D108BD9-81ED-4DB2-BD59-A6C34878D82A}">
                    <a16:rowId xmlns:a16="http://schemas.microsoft.com/office/drawing/2014/main" val="1769829694"/>
                  </a:ext>
                </a:extLst>
              </a:tr>
            </a:tbl>
          </a:graphicData>
        </a:graphic>
      </p:graphicFrame>
      <p:graphicFrame>
        <p:nvGraphicFramePr>
          <p:cNvPr id="7" name="Table 6">
            <a:extLst>
              <a:ext uri="{FF2B5EF4-FFF2-40B4-BE49-F238E27FC236}">
                <a16:creationId xmlns:a16="http://schemas.microsoft.com/office/drawing/2014/main" id="{9F12AF88-ACF7-2145-80A4-11288A0A28D1}"/>
              </a:ext>
            </a:extLst>
          </p:cNvPr>
          <p:cNvGraphicFramePr>
            <a:graphicFrameLocks noGrp="1"/>
          </p:cNvGraphicFramePr>
          <p:nvPr/>
        </p:nvGraphicFramePr>
        <p:xfrm>
          <a:off x="6184491" y="3350172"/>
          <a:ext cx="5868809" cy="2860836"/>
        </p:xfrm>
        <a:graphic>
          <a:graphicData uri="http://schemas.openxmlformats.org/drawingml/2006/table">
            <a:tbl>
              <a:tblPr firstRow="1" bandRow="1">
                <a:tableStyleId>{5940675A-B579-460E-94D1-54222C63F5DA}</a:tableStyleId>
              </a:tblPr>
              <a:tblGrid>
                <a:gridCol w="380439">
                  <a:extLst>
                    <a:ext uri="{9D8B030D-6E8A-4147-A177-3AD203B41FA5}">
                      <a16:colId xmlns:a16="http://schemas.microsoft.com/office/drawing/2014/main" val="1181226948"/>
                    </a:ext>
                  </a:extLst>
                </a:gridCol>
                <a:gridCol w="2329162">
                  <a:extLst>
                    <a:ext uri="{9D8B030D-6E8A-4147-A177-3AD203B41FA5}">
                      <a16:colId xmlns:a16="http://schemas.microsoft.com/office/drawing/2014/main" val="4058903970"/>
                    </a:ext>
                  </a:extLst>
                </a:gridCol>
                <a:gridCol w="3159208">
                  <a:extLst>
                    <a:ext uri="{9D8B030D-6E8A-4147-A177-3AD203B41FA5}">
                      <a16:colId xmlns:a16="http://schemas.microsoft.com/office/drawing/2014/main" val="2049085416"/>
                    </a:ext>
                  </a:extLst>
                </a:gridCol>
              </a:tblGrid>
              <a:tr h="300516">
                <a:tc>
                  <a:txBody>
                    <a:bodyPr/>
                    <a:lstStyle/>
                    <a:p>
                      <a:pPr algn="ctr"/>
                      <a:r>
                        <a:rPr lang="fr-FR" sz="1200" b="0" i="0" noProof="0" dirty="0">
                          <a:solidFill>
                            <a:schemeClr val="accent5">
                              <a:lumMod val="50000"/>
                            </a:schemeClr>
                          </a:solidFill>
                          <a:latin typeface="Century Gothic" panose="020B0502020202020204" pitchFamily="34" charset="0"/>
                        </a:rPr>
                        <a:t>      </a:t>
                      </a:r>
                    </a:p>
                  </a:txBody>
                  <a:tcPr/>
                </a:tc>
                <a:tc>
                  <a:txBody>
                    <a:bodyPr/>
                    <a:lstStyle/>
                    <a:p>
                      <a:pPr algn="ctr"/>
                      <a:r>
                        <a:rPr lang="fr-FR" sz="1200" b="0" i="0" noProof="0" dirty="0">
                          <a:solidFill>
                            <a:schemeClr val="accent5">
                              <a:lumMod val="50000"/>
                            </a:schemeClr>
                          </a:solidFill>
                          <a:latin typeface="Century Gothic" panose="020B0502020202020204" pitchFamily="34" charset="0"/>
                        </a:rPr>
                        <a:t>Country</a:t>
                      </a:r>
                    </a:p>
                  </a:txBody>
                  <a:tcPr/>
                </a:tc>
                <a:tc>
                  <a:txBody>
                    <a:bodyPr/>
                    <a:lstStyle/>
                    <a:p>
                      <a:pPr algn="ctr"/>
                      <a:r>
                        <a:rPr lang="fr-FR" sz="1200" b="0" i="0" noProof="0" dirty="0">
                          <a:solidFill>
                            <a:schemeClr val="accent5">
                              <a:lumMod val="50000"/>
                            </a:schemeClr>
                          </a:solidFill>
                          <a:latin typeface="Century Gothic" panose="020B0502020202020204" pitchFamily="34" charset="0"/>
                        </a:rPr>
                        <a:t>Clues</a:t>
                      </a:r>
                    </a:p>
                  </a:txBody>
                  <a:tcPr/>
                </a:tc>
                <a:extLst>
                  <a:ext uri="{0D108BD9-81ED-4DB2-BD59-A6C34878D82A}">
                    <a16:rowId xmlns:a16="http://schemas.microsoft.com/office/drawing/2014/main" val="465209129"/>
                  </a:ext>
                </a:extLst>
              </a:tr>
              <a:tr h="354558">
                <a:tc>
                  <a:txBody>
                    <a:bodyPr/>
                    <a:lstStyle/>
                    <a:p>
                      <a:pPr algn="ctr"/>
                      <a:r>
                        <a:rPr lang="fr-FR" sz="1200" b="0" i="0" noProof="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noProof="0" dirty="0">
                          <a:solidFill>
                            <a:schemeClr val="accent5">
                              <a:lumMod val="50000"/>
                            </a:schemeClr>
                          </a:solidFill>
                          <a:latin typeface="Century Gothic" panose="020B0502020202020204" pitchFamily="34" charset="0"/>
                        </a:rPr>
                        <a:t>Norvège</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l’Europe.</a:t>
                      </a:r>
                    </a:p>
                    <a:p>
                      <a:r>
                        <a:rPr lang="fr-FR" sz="1200" noProof="0" dirty="0">
                          <a:solidFill>
                            <a:schemeClr val="accent5">
                              <a:lumMod val="50000"/>
                            </a:schemeClr>
                          </a:solidFill>
                        </a:rPr>
                        <a:t>2. J'aime le poisson.</a:t>
                      </a:r>
                    </a:p>
                    <a:p>
                      <a:r>
                        <a:rPr lang="fr-FR" sz="1200" noProof="0" dirty="0">
                          <a:solidFill>
                            <a:schemeClr val="accent5">
                              <a:lumMod val="50000"/>
                            </a:schemeClr>
                          </a:solidFill>
                        </a:rPr>
                        <a:t>3. Je veux visiter Oslo.</a:t>
                      </a:r>
                    </a:p>
                  </a:txBody>
                  <a:tcPr anchor="ctr"/>
                </a:tc>
                <a:extLst>
                  <a:ext uri="{0D108BD9-81ED-4DB2-BD59-A6C34878D82A}">
                    <a16:rowId xmlns:a16="http://schemas.microsoft.com/office/drawing/2014/main" val="3084039764"/>
                  </a:ext>
                </a:extLst>
              </a:tr>
              <a:tr h="354558">
                <a:tc>
                  <a:txBody>
                    <a:bodyPr/>
                    <a:lstStyle/>
                    <a:p>
                      <a:pPr algn="ctr"/>
                      <a:r>
                        <a:rPr lang="fr-FR" sz="1200" b="0" i="0" noProof="0" dirty="0">
                          <a:solidFill>
                            <a:schemeClr val="accent5">
                              <a:lumMod val="50000"/>
                            </a:schemeClr>
                          </a:solidFill>
                          <a:latin typeface="Century Gothic" panose="020B0502020202020204" pitchFamily="34" charset="0"/>
                        </a:rPr>
                        <a:t>B.</a:t>
                      </a:r>
                    </a:p>
                  </a:txBody>
                  <a:tcPr anchor="ctr"/>
                </a:tc>
                <a:tc>
                  <a:txBody>
                    <a:bodyPr/>
                    <a:lstStyle/>
                    <a:p>
                      <a:r>
                        <a:rPr lang="fr-FR" sz="1200" b="0" i="0" noProof="0" dirty="0">
                          <a:solidFill>
                            <a:schemeClr val="accent5">
                              <a:lumMod val="50000"/>
                            </a:schemeClr>
                          </a:solidFill>
                          <a:latin typeface="Century Gothic" panose="020B0502020202020204" pitchFamily="34" charset="0"/>
                        </a:rPr>
                        <a:t>Brésil</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l’Amérique du Sud.</a:t>
                      </a:r>
                    </a:p>
                    <a:p>
                      <a:r>
                        <a:rPr lang="fr-FR" sz="1200" noProof="0" dirty="0">
                          <a:solidFill>
                            <a:schemeClr val="accent5">
                              <a:lumMod val="50000"/>
                            </a:schemeClr>
                          </a:solidFill>
                        </a:rPr>
                        <a:t>2. J'aime les carnavals.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rPr>
                        <a:t>3. Je veux visiter Rio de Janeiro.</a:t>
                      </a:r>
                    </a:p>
                  </a:txBody>
                  <a:tcPr anchor="ctr"/>
                </a:tc>
                <a:extLst>
                  <a:ext uri="{0D108BD9-81ED-4DB2-BD59-A6C34878D82A}">
                    <a16:rowId xmlns:a16="http://schemas.microsoft.com/office/drawing/2014/main" val="2955840991"/>
                  </a:ext>
                </a:extLst>
              </a:tr>
              <a:tr h="354558">
                <a:tc>
                  <a:txBody>
                    <a:bodyPr/>
                    <a:lstStyle/>
                    <a:p>
                      <a:pPr algn="ctr"/>
                      <a:r>
                        <a:rPr lang="fr-FR" sz="1200" b="0" i="0" noProof="0" dirty="0">
                          <a:solidFill>
                            <a:schemeClr val="accent5">
                              <a:lumMod val="50000"/>
                            </a:schemeClr>
                          </a:solidFill>
                          <a:latin typeface="Century Gothic" panose="020B0502020202020204" pitchFamily="34" charset="0"/>
                        </a:rPr>
                        <a:t>C.</a:t>
                      </a:r>
                    </a:p>
                  </a:txBody>
                  <a:tcPr anchor="ctr"/>
                </a:tc>
                <a:tc>
                  <a:txBody>
                    <a:bodyPr/>
                    <a:lstStyle/>
                    <a:p>
                      <a:r>
                        <a:rPr lang="fr-FR" sz="1200" b="0" i="0" noProof="0" dirty="0">
                          <a:solidFill>
                            <a:schemeClr val="accent5">
                              <a:lumMod val="50000"/>
                            </a:schemeClr>
                          </a:solidFill>
                          <a:latin typeface="Century Gothic" panose="020B0502020202020204" pitchFamily="34" charset="0"/>
                        </a:rPr>
                        <a:t>Chine</a:t>
                      </a:r>
                    </a:p>
                  </a:txBody>
                  <a:tcPr anchor="ctr"/>
                </a:tc>
                <a:tc>
                  <a:txBody>
                    <a:bodyPr/>
                    <a:lstStyle/>
                    <a:p>
                      <a:r>
                        <a:rPr lang="fr-FR" sz="1200" b="0" i="0" noProof="0" dirty="0">
                          <a:solidFill>
                            <a:schemeClr val="accent5">
                              <a:lumMod val="50000"/>
                            </a:schemeClr>
                          </a:solidFill>
                          <a:latin typeface="Century Gothic" panose="020B0502020202020204" pitchFamily="34" charset="0"/>
                        </a:rPr>
                        <a:t>1. J'aime l’Asie.</a:t>
                      </a:r>
                    </a:p>
                    <a:p>
                      <a:r>
                        <a:rPr lang="fr-FR" sz="1200" noProof="0" dirty="0">
                          <a:solidFill>
                            <a:schemeClr val="accent5">
                              <a:lumMod val="50000"/>
                            </a:schemeClr>
                          </a:solidFill>
                        </a:rPr>
                        <a:t>2. J'aime les temples.</a:t>
                      </a:r>
                    </a:p>
                    <a:p>
                      <a:r>
                        <a:rPr lang="fr-FR" sz="1200" noProof="0" dirty="0">
                          <a:solidFill>
                            <a:schemeClr val="accent5">
                              <a:lumMod val="50000"/>
                            </a:schemeClr>
                          </a:solidFill>
                        </a:rPr>
                        <a:t>3. Je veux visiter Shanghai.</a:t>
                      </a:r>
                    </a:p>
                  </a:txBody>
                  <a:tcPr anchor="ctr"/>
                </a:tc>
                <a:extLst>
                  <a:ext uri="{0D108BD9-81ED-4DB2-BD59-A6C34878D82A}">
                    <a16:rowId xmlns:a16="http://schemas.microsoft.com/office/drawing/2014/main" val="670436756"/>
                  </a:ext>
                </a:extLst>
              </a:tr>
              <a:tr h="354558">
                <a:tc>
                  <a:txBody>
                    <a:bodyPr/>
                    <a:lstStyle/>
                    <a:p>
                      <a:pPr algn="ctr"/>
                      <a:r>
                        <a:rPr lang="fr-FR" sz="1200" b="0" i="0" noProof="0" dirty="0">
                          <a:solidFill>
                            <a:schemeClr val="accent5">
                              <a:lumMod val="50000"/>
                            </a:schemeClr>
                          </a:solidFill>
                          <a:latin typeface="Century Gothic" panose="020B0502020202020204" pitchFamily="34" charset="0"/>
                        </a:rPr>
                        <a:t>D.</a:t>
                      </a:r>
                    </a:p>
                  </a:txBody>
                  <a:tcPr anchor="ctr"/>
                </a:tc>
                <a:tc>
                  <a:txBody>
                    <a:bodyPr/>
                    <a:lstStyle/>
                    <a:p>
                      <a:r>
                        <a:rPr lang="fr-FR" sz="1200" b="0" i="0" noProof="0" dirty="0">
                          <a:solidFill>
                            <a:schemeClr val="accent5">
                              <a:lumMod val="50000"/>
                            </a:schemeClr>
                          </a:solidFill>
                          <a:latin typeface="Century Gothic" panose="020B0502020202020204" pitchFamily="34" charset="0"/>
                        </a:rPr>
                        <a:t>Maroc</a:t>
                      </a:r>
                    </a:p>
                  </a:txBody>
                  <a:tcPr anchor="ctr"/>
                </a:tc>
                <a:tc>
                  <a:txBody>
                    <a:bodyPr/>
                    <a:lstStyle/>
                    <a:p>
                      <a:pPr marL="0" indent="0">
                        <a:buNone/>
                      </a:pPr>
                      <a:r>
                        <a:rPr lang="fr-FR" sz="1200" b="0" i="0" noProof="0" dirty="0">
                          <a:solidFill>
                            <a:schemeClr val="accent5">
                              <a:lumMod val="50000"/>
                            </a:schemeClr>
                          </a:solidFill>
                          <a:latin typeface="Century Gothic" panose="020B0502020202020204" pitchFamily="34" charset="0"/>
                        </a:rPr>
                        <a:t>1. J'aime l’Afrique.</a:t>
                      </a:r>
                    </a:p>
                    <a:p>
                      <a:pPr marL="0" indent="0">
                        <a:buNone/>
                      </a:pPr>
                      <a:r>
                        <a:rPr lang="fr-FR" sz="1200" noProof="0" dirty="0">
                          <a:solidFill>
                            <a:schemeClr val="accent5">
                              <a:lumMod val="50000"/>
                            </a:schemeClr>
                          </a:solidFill>
                        </a:rPr>
                        <a:t>2. Je veux visiter le désert du Sahara.</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rPr>
                        <a:t>3. Je veux visiter Marrakech.</a:t>
                      </a:r>
                    </a:p>
                  </a:txBody>
                  <a:tcPr anchor="ctr"/>
                </a:tc>
                <a:extLst>
                  <a:ext uri="{0D108BD9-81ED-4DB2-BD59-A6C34878D82A}">
                    <a16:rowId xmlns:a16="http://schemas.microsoft.com/office/drawing/2014/main" val="1769829694"/>
                  </a:ext>
                </a:extLst>
              </a:tr>
            </a:tbl>
          </a:graphicData>
        </a:graphic>
      </p:graphicFrame>
    </p:spTree>
    <p:extLst>
      <p:ext uri="{BB962C8B-B14F-4D97-AF65-F5344CB8AC3E}">
        <p14:creationId xmlns:p14="http://schemas.microsoft.com/office/powerpoint/2010/main" val="852499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peech Bubble: Rectangle with Corners Rounded 10">
            <a:extLst>
              <a:ext uri="{FF2B5EF4-FFF2-40B4-BE49-F238E27FC236}">
                <a16:creationId xmlns:a16="http://schemas.microsoft.com/office/drawing/2014/main" id="{14206FC9-22F6-456E-962E-5EAC81FBBE13}"/>
              </a:ext>
            </a:extLst>
          </p:cNvPr>
          <p:cNvSpPr/>
          <p:nvPr/>
        </p:nvSpPr>
        <p:spPr>
          <a:xfrm>
            <a:off x="6982857" y="1954527"/>
            <a:ext cx="2957281" cy="1007995"/>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Yes,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 know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way</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66C2F75E-1716-4AAD-A68B-7EFDB83BF5D9}"/>
              </a:ext>
            </a:extLst>
          </p:cNvPr>
          <p:cNvSpPr txBox="1"/>
          <p:nvPr/>
        </p:nvSpPr>
        <p:spPr>
          <a:xfrm>
            <a:off x="7093607" y="2043025"/>
            <a:ext cx="2627453"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2.______________________________</a:t>
            </a:r>
            <a:endPar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À l’hôtel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11159" y="249870"/>
            <a:ext cx="219876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/parler</a:t>
            </a:r>
          </a:p>
        </p:txBody>
      </p:sp>
      <p:sp>
        <p:nvSpPr>
          <p:cNvPr id="9" name="Speech Bubble: Rectangle with Corners Rounded 10">
            <a:extLst>
              <a:ext uri="{FF2B5EF4-FFF2-40B4-BE49-F238E27FC236}">
                <a16:creationId xmlns:a16="http://schemas.microsoft.com/office/drawing/2014/main" id="{F02A3F0A-AB2B-2E48-B97C-426A4E5F40B1}"/>
              </a:ext>
            </a:extLst>
          </p:cNvPr>
          <p:cNvSpPr/>
          <p:nvPr/>
        </p:nvSpPr>
        <p:spPr>
          <a:xfrm>
            <a:off x="255940" y="1278568"/>
            <a:ext cx="5840060" cy="561383"/>
          </a:xfrm>
          <a:prstGeom prst="wedgeRoundRectCallout">
            <a:avLst>
              <a:gd name="adj1" fmla="val -35473"/>
              <a:gd name="adj2" fmla="val 9258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Do you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know</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where the church is ? </a:t>
            </a:r>
          </a:p>
        </p:txBody>
      </p:sp>
      <p:sp>
        <p:nvSpPr>
          <p:cNvPr id="13" name="Speech Bubble: Rectangle with Corners Rounded 10">
            <a:extLst>
              <a:ext uri="{FF2B5EF4-FFF2-40B4-BE49-F238E27FC236}">
                <a16:creationId xmlns:a16="http://schemas.microsoft.com/office/drawing/2014/main" id="{D902BB4C-DDDC-0347-B08C-AB2781CB4825}"/>
              </a:ext>
            </a:extLst>
          </p:cNvPr>
          <p:cNvSpPr/>
          <p:nvPr/>
        </p:nvSpPr>
        <p:spPr>
          <a:xfrm>
            <a:off x="6971952" y="1263595"/>
            <a:ext cx="4937968" cy="542985"/>
          </a:xfrm>
          <a:prstGeom prst="wedgeRoundRectCallout">
            <a:avLst>
              <a:gd name="adj1" fmla="val 26495"/>
              <a:gd name="adj2" fmla="val 96257"/>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Oui,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je connais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le chemin. </a:t>
            </a:r>
          </a:p>
        </p:txBody>
      </p:sp>
      <p:sp>
        <p:nvSpPr>
          <p:cNvPr id="2" name="TextBox 1">
            <a:extLst>
              <a:ext uri="{FF2B5EF4-FFF2-40B4-BE49-F238E27FC236}">
                <a16:creationId xmlns:a16="http://schemas.microsoft.com/office/drawing/2014/main" id="{58F9FFE7-501D-433F-B8FA-6E8456B5BEBA}"/>
              </a:ext>
            </a:extLst>
          </p:cNvPr>
          <p:cNvSpPr txBox="1"/>
          <p:nvPr/>
        </p:nvSpPr>
        <p:spPr>
          <a:xfrm>
            <a:off x="2919060" y="2059858"/>
            <a:ext cx="2222339" cy="461665"/>
          </a:xfrm>
          <a:prstGeom prst="rect">
            <a:avLst/>
          </a:prstGeom>
          <a:solidFill>
            <a:srgbClr val="0F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8139E5F2-97AC-49D3-BEDC-43FFCA84137A}"/>
              </a:ext>
            </a:extLst>
          </p:cNvPr>
          <p:cNvSpPr txBox="1"/>
          <p:nvPr/>
        </p:nvSpPr>
        <p:spPr>
          <a:xfrm>
            <a:off x="164458" y="5494305"/>
            <a:ext cx="2031687" cy="707886"/>
          </a:xfrm>
          <a:prstGeom prst="rect">
            <a:avLst/>
          </a:prstGeom>
          <a:solidFill>
            <a:srgbClr val="0F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touriste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(student A)</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B701C6EA-CC00-453C-BE67-4B2D49D54CC7}"/>
              </a:ext>
            </a:extLst>
          </p:cNvPr>
          <p:cNvSpPr txBox="1"/>
          <p:nvPr/>
        </p:nvSpPr>
        <p:spPr>
          <a:xfrm>
            <a:off x="4871528" y="5494305"/>
            <a:ext cx="2222079" cy="707886"/>
          </a:xfrm>
          <a:prstGeom prst="rect">
            <a:avLst/>
          </a:prstGeom>
          <a:solidFill>
            <a:srgbClr val="0F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traducteur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(student B)</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Speech Bubble: Rectangle with Corners Rounded 10">
            <a:extLst>
              <a:ext uri="{FF2B5EF4-FFF2-40B4-BE49-F238E27FC236}">
                <a16:creationId xmlns:a16="http://schemas.microsoft.com/office/drawing/2014/main" id="{3AA29EF9-855A-45A6-8999-380A52468121}"/>
              </a:ext>
            </a:extLst>
          </p:cNvPr>
          <p:cNvSpPr/>
          <p:nvPr/>
        </p:nvSpPr>
        <p:spPr>
          <a:xfrm>
            <a:off x="1469890" y="3077098"/>
            <a:ext cx="3753039" cy="854036"/>
          </a:xfrm>
          <a:prstGeom prst="wedgeRoundRectCallout">
            <a:avLst>
              <a:gd name="adj1" fmla="val -43961"/>
              <a:gd name="adj2" fmla="val 9604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3. Do you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know</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the history of the church ? </a:t>
            </a:r>
          </a:p>
        </p:txBody>
      </p:sp>
      <p:sp>
        <p:nvSpPr>
          <p:cNvPr id="19" name="Speech Bubble: Rectangle with Corners Rounded 10">
            <a:extLst>
              <a:ext uri="{FF2B5EF4-FFF2-40B4-BE49-F238E27FC236}">
                <a16:creationId xmlns:a16="http://schemas.microsoft.com/office/drawing/2014/main" id="{2DACCBE7-E0B7-4130-987E-F9113D9B6BB6}"/>
              </a:ext>
            </a:extLst>
          </p:cNvPr>
          <p:cNvSpPr/>
          <p:nvPr/>
        </p:nvSpPr>
        <p:spPr>
          <a:xfrm>
            <a:off x="3004444" y="4084694"/>
            <a:ext cx="2222079" cy="1288319"/>
          </a:xfrm>
          <a:prstGeom prst="wedgeRoundRectCallout">
            <a:avLst>
              <a:gd name="adj1" fmla="val 65907"/>
              <a:gd name="adj2" fmla="val 3557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3. Tu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connais</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l’histoire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de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l’église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p>
        </p:txBody>
      </p:sp>
      <p:sp>
        <p:nvSpPr>
          <p:cNvPr id="23" name="Speech Bubble: Rectangle with Corners Rounded 10">
            <a:extLst>
              <a:ext uri="{FF2B5EF4-FFF2-40B4-BE49-F238E27FC236}">
                <a16:creationId xmlns:a16="http://schemas.microsoft.com/office/drawing/2014/main" id="{F9FAF62E-274B-45B5-A258-757A8D8853E4}"/>
              </a:ext>
            </a:extLst>
          </p:cNvPr>
          <p:cNvSpPr/>
          <p:nvPr/>
        </p:nvSpPr>
        <p:spPr>
          <a:xfrm>
            <a:off x="2251862" y="1954527"/>
            <a:ext cx="2971067" cy="1007995"/>
          </a:xfrm>
          <a:prstGeom prst="wedgeRoundRectCallout">
            <a:avLst>
              <a:gd name="adj1" fmla="val 62154"/>
              <a:gd name="adj2" fmla="val 3335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Tu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sais</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où</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l’église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p>
        </p:txBody>
      </p:sp>
      <p:sp>
        <p:nvSpPr>
          <p:cNvPr id="21" name="TextBox 20">
            <a:extLst>
              <a:ext uri="{FF2B5EF4-FFF2-40B4-BE49-F238E27FC236}">
                <a16:creationId xmlns:a16="http://schemas.microsoft.com/office/drawing/2014/main" id="{02D7FA67-204B-4006-AB4C-A0ADBF5794C3}"/>
              </a:ext>
            </a:extLst>
          </p:cNvPr>
          <p:cNvSpPr txBox="1"/>
          <p:nvPr/>
        </p:nvSpPr>
        <p:spPr>
          <a:xfrm>
            <a:off x="3088888" y="4140901"/>
            <a:ext cx="2066999" cy="461665"/>
          </a:xfrm>
          <a:prstGeom prst="rect">
            <a:avLst/>
          </a:prstGeom>
          <a:solidFill>
            <a:srgbClr val="0F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3.__________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Speech Bubble: Rectangle with Corners Rounded 10">
            <a:extLst>
              <a:ext uri="{FF2B5EF4-FFF2-40B4-BE49-F238E27FC236}">
                <a16:creationId xmlns:a16="http://schemas.microsoft.com/office/drawing/2014/main" id="{DDBA25BE-0724-4AE8-A13A-22619041EF77}"/>
              </a:ext>
            </a:extLst>
          </p:cNvPr>
          <p:cNvSpPr/>
          <p:nvPr/>
        </p:nvSpPr>
        <p:spPr>
          <a:xfrm>
            <a:off x="6966834" y="3077098"/>
            <a:ext cx="3656432" cy="854036"/>
          </a:xfrm>
          <a:prstGeom prst="wedgeRoundRectCallout">
            <a:avLst>
              <a:gd name="adj1" fmla="val 57333"/>
              <a:gd name="adj2" fmla="val 34642"/>
              <a:gd name="adj3" fmla="val 16667"/>
            </a:avLst>
          </a:prstGeom>
          <a:solidFill>
            <a:schemeClr val="bg1"/>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4. Non, </a:t>
            </a:r>
            <a:r>
              <a:rPr kumimoji="0" lang="en-GB" sz="2400" b="0" i="0" u="none" strike="noStrike" kern="1200" cap="none" spc="0" normalizeH="0" baseline="0" noProof="0" dirty="0" err="1">
                <a:ln>
                  <a:noFill/>
                </a:ln>
                <a:solidFill>
                  <a:srgbClr val="0F5076"/>
                </a:solidFill>
                <a:effectLst/>
                <a:uLnTx/>
                <a:uFillTx/>
                <a:latin typeface="Century Gothic" panose="020F0302020204030204"/>
                <a:ea typeface="+mn-ea"/>
                <a:cs typeface="+mn-cs"/>
              </a:rPr>
              <a:t>mais</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je </a:t>
            </a:r>
            <a:r>
              <a:rPr kumimoji="0" lang="en-GB" sz="2400" b="1" i="0" u="none" strike="noStrike" kern="1200" cap="none" spc="0" normalizeH="0" baseline="0" noProof="0" dirty="0" err="1">
                <a:ln>
                  <a:noFill/>
                </a:ln>
                <a:solidFill>
                  <a:srgbClr val="0F5076"/>
                </a:solidFill>
                <a:effectLst/>
                <a:uLnTx/>
                <a:uFillTx/>
                <a:latin typeface="Century Gothic" panose="020F0302020204030204"/>
                <a:ea typeface="+mn-ea"/>
                <a:cs typeface="+mn-cs"/>
              </a:rPr>
              <a:t>sais</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F5076"/>
                </a:solidFill>
                <a:effectLst/>
                <a:uLnTx/>
                <a:uFillTx/>
                <a:latin typeface="Century Gothic" panose="020F0302020204030204"/>
                <a:ea typeface="+mn-ea"/>
                <a:cs typeface="+mn-cs"/>
              </a:rPr>
              <a:t>qu’elle</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F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F5076"/>
                </a:solidFill>
                <a:effectLst/>
                <a:uLnTx/>
                <a:uFillTx/>
                <a:latin typeface="Century Gothic" panose="020F0302020204030204"/>
                <a:ea typeface="+mn-ea"/>
                <a:cs typeface="+mn-cs"/>
              </a:rPr>
              <a:t>assez</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F5076"/>
                </a:solidFill>
                <a:effectLst/>
                <a:uLnTx/>
                <a:uFillTx/>
                <a:latin typeface="Century Gothic" panose="020F0302020204030204"/>
                <a:ea typeface="+mn-ea"/>
                <a:cs typeface="+mn-cs"/>
              </a:rPr>
              <a:t>vieille</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a:t>
            </a:r>
          </a:p>
        </p:txBody>
      </p:sp>
      <p:sp>
        <p:nvSpPr>
          <p:cNvPr id="30" name="Speech Bubble: Rectangle with Corners Rounded 10">
            <a:extLst>
              <a:ext uri="{FF2B5EF4-FFF2-40B4-BE49-F238E27FC236}">
                <a16:creationId xmlns:a16="http://schemas.microsoft.com/office/drawing/2014/main" id="{B21025B7-05A8-4B27-A6BD-70CFBD55885B}"/>
              </a:ext>
            </a:extLst>
          </p:cNvPr>
          <p:cNvSpPr/>
          <p:nvPr/>
        </p:nvSpPr>
        <p:spPr>
          <a:xfrm>
            <a:off x="6982857" y="4084693"/>
            <a:ext cx="2957281" cy="1288319"/>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No, but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 know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that</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it’s</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quite</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old</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BB377B6D-06D2-4490-A01B-EFB3CBED26D4}"/>
              </a:ext>
            </a:extLst>
          </p:cNvPr>
          <p:cNvSpPr txBox="1"/>
          <p:nvPr/>
        </p:nvSpPr>
        <p:spPr>
          <a:xfrm>
            <a:off x="7071330" y="4279665"/>
            <a:ext cx="2627453"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4.______________________________</a:t>
            </a:r>
            <a:endPar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0730150A-0D58-4BCD-AC71-E51D4F5A4D62}"/>
              </a:ext>
            </a:extLst>
          </p:cNvPr>
          <p:cNvSpPr txBox="1"/>
          <p:nvPr/>
        </p:nvSpPr>
        <p:spPr>
          <a:xfrm>
            <a:off x="2336454" y="1996859"/>
            <a:ext cx="1856405" cy="461665"/>
          </a:xfrm>
          <a:prstGeom prst="rect">
            <a:avLst/>
          </a:prstGeom>
          <a:solidFill>
            <a:srgbClr val="0F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2" name="Picture 2" descr="Trekking, Hiker, Wanderer, Backpacker">
            <a:extLst>
              <a:ext uri="{FF2B5EF4-FFF2-40B4-BE49-F238E27FC236}">
                <a16:creationId xmlns:a16="http://schemas.microsoft.com/office/drawing/2014/main" id="{A7B5B060-1A52-43E7-ACA8-FA6AEE81BF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029" y="3448499"/>
            <a:ext cx="999377" cy="199875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526DCADF-DFF5-4E1C-90C6-47257A8D7D4C}"/>
              </a:ext>
            </a:extLst>
          </p:cNvPr>
          <p:cNvSpPr txBox="1"/>
          <p:nvPr/>
        </p:nvSpPr>
        <p:spPr>
          <a:xfrm>
            <a:off x="10172700" y="5494305"/>
            <a:ext cx="1799126" cy="707886"/>
          </a:xfrm>
          <a:prstGeom prst="rect">
            <a:avLst/>
          </a:prstGeom>
          <a:solidFill>
            <a:srgbClr val="0F5076"/>
          </a:solidFill>
          <a:ln>
            <a:solidFill>
              <a:srgbClr val="EE6000"/>
            </a:solidFill>
          </a:ln>
        </p:spPr>
        <p:txBody>
          <a:bodyPr wrap="square" rtlCol="0">
            <a:spAutoFit/>
          </a:bodyPr>
          <a:lstStyle/>
          <a:p>
            <a:pPr algn="ctr"/>
            <a:r>
              <a:rPr lang="fr-FR" sz="2000" b="1" dirty="0">
                <a:solidFill>
                  <a:schemeClr val="bg1"/>
                </a:solidFill>
                <a:latin typeface="Century Gothic" panose="020F0302020204030204"/>
              </a:rPr>
              <a:t>Canadienne </a:t>
            </a:r>
            <a:r>
              <a:rPr lang="en-GB" sz="2000" dirty="0">
                <a:solidFill>
                  <a:schemeClr val="bg1"/>
                </a:solidFill>
                <a:latin typeface="Century Gothic" panose="020B0502020202020204" pitchFamily="34" charset="0"/>
              </a:rPr>
              <a:t>(student C)</a:t>
            </a:r>
            <a:endParaRPr lang="fr-FR" sz="2000" dirty="0">
              <a:solidFill>
                <a:schemeClr val="bg1"/>
              </a:solidFill>
              <a:latin typeface="Century Gothic" panose="020B0502020202020204" pitchFamily="34" charset="0"/>
            </a:endParaRPr>
          </a:p>
        </p:txBody>
      </p:sp>
      <p:pic>
        <p:nvPicPr>
          <p:cNvPr id="35" name="Picture 2" descr="Clothing, Fashion, Female, Girl, Rain">
            <a:extLst>
              <a:ext uri="{FF2B5EF4-FFF2-40B4-BE49-F238E27FC236}">
                <a16:creationId xmlns:a16="http://schemas.microsoft.com/office/drawing/2014/main" id="{76F3045D-990B-4405-8780-A315BE5DB8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2398" y="3580512"/>
            <a:ext cx="938427" cy="17925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toy, doll&#10;&#10;Description automatically generated">
            <a:extLst>
              <a:ext uri="{FF2B5EF4-FFF2-40B4-BE49-F238E27FC236}">
                <a16:creationId xmlns:a16="http://schemas.microsoft.com/office/drawing/2014/main" id="{EB83D4D5-AC50-974D-B297-1FBE999915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0176" y="3538254"/>
            <a:ext cx="1950116" cy="1950116"/>
          </a:xfrm>
          <a:prstGeom prst="rect">
            <a:avLst/>
          </a:prstGeom>
        </p:spPr>
      </p:pic>
    </p:spTree>
    <p:extLst>
      <p:ext uri="{BB962C8B-B14F-4D97-AF65-F5344CB8AC3E}">
        <p14:creationId xmlns:p14="http://schemas.microsoft.com/office/powerpoint/2010/main" val="335003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1" grpId="0" animBg="1"/>
      <p:bldP spid="31"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peech Bubble: Rectangle with Corners Rounded 10">
            <a:extLst>
              <a:ext uri="{FF2B5EF4-FFF2-40B4-BE49-F238E27FC236}">
                <a16:creationId xmlns:a16="http://schemas.microsoft.com/office/drawing/2014/main" id="{14206FC9-22F6-456E-962E-5EAC81FBBE13}"/>
              </a:ext>
            </a:extLst>
          </p:cNvPr>
          <p:cNvSpPr/>
          <p:nvPr/>
        </p:nvSpPr>
        <p:spPr>
          <a:xfrm>
            <a:off x="6982857" y="1954527"/>
            <a:ext cx="2957281" cy="1007995"/>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A bit. I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know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that</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it’s</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very</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big.</a:t>
            </a:r>
          </a:p>
        </p:txBody>
      </p:sp>
      <p:sp>
        <p:nvSpPr>
          <p:cNvPr id="28" name="TextBox 27">
            <a:extLst>
              <a:ext uri="{FF2B5EF4-FFF2-40B4-BE49-F238E27FC236}">
                <a16:creationId xmlns:a16="http://schemas.microsoft.com/office/drawing/2014/main" id="{66C2F75E-1716-4AAD-A68B-7EFDB83BF5D9}"/>
              </a:ext>
            </a:extLst>
          </p:cNvPr>
          <p:cNvSpPr txBox="1"/>
          <p:nvPr/>
        </p:nvSpPr>
        <p:spPr>
          <a:xfrm>
            <a:off x="7093607" y="2021049"/>
            <a:ext cx="2627453"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2.______________________________</a:t>
            </a:r>
            <a:endPar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À l’hôtel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11159" y="249870"/>
            <a:ext cx="219876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/parler</a:t>
            </a:r>
          </a:p>
        </p:txBody>
      </p:sp>
      <p:sp>
        <p:nvSpPr>
          <p:cNvPr id="9" name="Speech Bubble: Rectangle with Corners Rounded 10">
            <a:extLst>
              <a:ext uri="{FF2B5EF4-FFF2-40B4-BE49-F238E27FC236}">
                <a16:creationId xmlns:a16="http://schemas.microsoft.com/office/drawing/2014/main" id="{F02A3F0A-AB2B-2E48-B97C-426A4E5F40B1}"/>
              </a:ext>
            </a:extLst>
          </p:cNvPr>
          <p:cNvSpPr/>
          <p:nvPr/>
        </p:nvSpPr>
        <p:spPr>
          <a:xfrm>
            <a:off x="255940" y="1278568"/>
            <a:ext cx="5840060" cy="561383"/>
          </a:xfrm>
          <a:prstGeom prst="wedgeRoundRectCallout">
            <a:avLst>
              <a:gd name="adj1" fmla="val -35473"/>
              <a:gd name="adj2" fmla="val 9258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Do you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know</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the national park? </a:t>
            </a:r>
          </a:p>
        </p:txBody>
      </p:sp>
      <p:sp>
        <p:nvSpPr>
          <p:cNvPr id="13" name="Speech Bubble: Rectangle with Corners Rounded 10">
            <a:extLst>
              <a:ext uri="{FF2B5EF4-FFF2-40B4-BE49-F238E27FC236}">
                <a16:creationId xmlns:a16="http://schemas.microsoft.com/office/drawing/2014/main" id="{D902BB4C-DDDC-0347-B08C-AB2781CB4825}"/>
              </a:ext>
            </a:extLst>
          </p:cNvPr>
          <p:cNvSpPr/>
          <p:nvPr/>
        </p:nvSpPr>
        <p:spPr>
          <a:xfrm>
            <a:off x="6971952" y="859239"/>
            <a:ext cx="4937968" cy="947342"/>
          </a:xfrm>
          <a:prstGeom prst="wedgeRoundRectCallout">
            <a:avLst>
              <a:gd name="adj1" fmla="val 26495"/>
              <a:gd name="adj2" fmla="val 96257"/>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Un peu.</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Je</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sais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que c’est très grand.</a:t>
            </a:r>
          </a:p>
        </p:txBody>
      </p:sp>
      <p:sp>
        <p:nvSpPr>
          <p:cNvPr id="2" name="TextBox 1">
            <a:extLst>
              <a:ext uri="{FF2B5EF4-FFF2-40B4-BE49-F238E27FC236}">
                <a16:creationId xmlns:a16="http://schemas.microsoft.com/office/drawing/2014/main" id="{58F9FFE7-501D-433F-B8FA-6E8456B5BEBA}"/>
              </a:ext>
            </a:extLst>
          </p:cNvPr>
          <p:cNvSpPr txBox="1"/>
          <p:nvPr/>
        </p:nvSpPr>
        <p:spPr>
          <a:xfrm>
            <a:off x="2919060" y="2059858"/>
            <a:ext cx="2222339" cy="461665"/>
          </a:xfrm>
          <a:prstGeom prst="rect">
            <a:avLst/>
          </a:prstGeom>
          <a:solidFill>
            <a:srgbClr val="0F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8139E5F2-97AC-49D3-BEDC-43FFCA84137A}"/>
              </a:ext>
            </a:extLst>
          </p:cNvPr>
          <p:cNvSpPr txBox="1"/>
          <p:nvPr/>
        </p:nvSpPr>
        <p:spPr>
          <a:xfrm>
            <a:off x="164458" y="5494305"/>
            <a:ext cx="2031687" cy="707886"/>
          </a:xfrm>
          <a:prstGeom prst="rect">
            <a:avLst/>
          </a:prstGeom>
          <a:solidFill>
            <a:srgbClr val="0F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touriste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(student C)</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B701C6EA-CC00-453C-BE67-4B2D49D54CC7}"/>
              </a:ext>
            </a:extLst>
          </p:cNvPr>
          <p:cNvSpPr txBox="1"/>
          <p:nvPr/>
        </p:nvSpPr>
        <p:spPr>
          <a:xfrm>
            <a:off x="4871528" y="5494305"/>
            <a:ext cx="2222079" cy="707886"/>
          </a:xfrm>
          <a:prstGeom prst="rect">
            <a:avLst/>
          </a:prstGeom>
          <a:solidFill>
            <a:srgbClr val="0F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traducteur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(student A)</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Speech Bubble: Rectangle with Corners Rounded 10">
            <a:extLst>
              <a:ext uri="{FF2B5EF4-FFF2-40B4-BE49-F238E27FC236}">
                <a16:creationId xmlns:a16="http://schemas.microsoft.com/office/drawing/2014/main" id="{3AA29EF9-855A-45A6-8999-380A52468121}"/>
              </a:ext>
            </a:extLst>
          </p:cNvPr>
          <p:cNvSpPr/>
          <p:nvPr/>
        </p:nvSpPr>
        <p:spPr>
          <a:xfrm>
            <a:off x="1469890" y="3077098"/>
            <a:ext cx="4987356" cy="854036"/>
          </a:xfrm>
          <a:prstGeom prst="wedgeRoundRectCallout">
            <a:avLst>
              <a:gd name="adj1" fmla="val -43961"/>
              <a:gd name="adj2" fmla="val 9604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4. That depends. </a:t>
            </a:r>
            <a:r>
              <a:rPr lang="en-GB" sz="2400" dirty="0">
                <a:solidFill>
                  <a:prstClr val="white"/>
                </a:solidFill>
                <a:latin typeface="Century Gothic" panose="020F0302020204030204"/>
              </a:rPr>
              <a:t>D</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 you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know</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where there is a nice view?</a:t>
            </a:r>
          </a:p>
        </p:txBody>
      </p:sp>
      <p:sp>
        <p:nvSpPr>
          <p:cNvPr id="19" name="Speech Bubble: Rectangle with Corners Rounded 10">
            <a:extLst>
              <a:ext uri="{FF2B5EF4-FFF2-40B4-BE49-F238E27FC236}">
                <a16:creationId xmlns:a16="http://schemas.microsoft.com/office/drawing/2014/main" id="{2DACCBE7-E0B7-4130-987E-F9113D9B6BB6}"/>
              </a:ext>
            </a:extLst>
          </p:cNvPr>
          <p:cNvSpPr/>
          <p:nvPr/>
        </p:nvSpPr>
        <p:spPr>
          <a:xfrm>
            <a:off x="2660074" y="4143877"/>
            <a:ext cx="2566448" cy="1288319"/>
          </a:xfrm>
          <a:prstGeom prst="wedgeRoundRectCallout">
            <a:avLst>
              <a:gd name="adj1" fmla="val 65907"/>
              <a:gd name="adj2" fmla="val 3557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4.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Ça</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depend.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Tu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sais</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400" dirty="0">
                <a:solidFill>
                  <a:prstClr val="white"/>
                </a:solidFill>
                <a:latin typeface="Century Gothic" panose="020F0302020204030204"/>
              </a:rPr>
              <a:t>s’</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il y a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belle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vue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23" name="Speech Bubble: Rectangle with Corners Rounded 10">
            <a:extLst>
              <a:ext uri="{FF2B5EF4-FFF2-40B4-BE49-F238E27FC236}">
                <a16:creationId xmlns:a16="http://schemas.microsoft.com/office/drawing/2014/main" id="{F9FAF62E-274B-45B5-A258-757A8D8853E4}"/>
              </a:ext>
            </a:extLst>
          </p:cNvPr>
          <p:cNvSpPr/>
          <p:nvPr/>
        </p:nvSpPr>
        <p:spPr>
          <a:xfrm>
            <a:off x="2251862" y="1954527"/>
            <a:ext cx="2971067" cy="1007995"/>
          </a:xfrm>
          <a:prstGeom prst="wedgeRoundRectCallout">
            <a:avLst>
              <a:gd name="adj1" fmla="val 62154"/>
              <a:gd name="adj2" fmla="val 3335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Tu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connais</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le parc national?  </a:t>
            </a:r>
          </a:p>
        </p:txBody>
      </p:sp>
      <p:sp>
        <p:nvSpPr>
          <p:cNvPr id="20" name="TextBox 19">
            <a:extLst>
              <a:ext uri="{FF2B5EF4-FFF2-40B4-BE49-F238E27FC236}">
                <a16:creationId xmlns:a16="http://schemas.microsoft.com/office/drawing/2014/main" id="{0730150A-0D58-4BCD-AC71-E51D4F5A4D62}"/>
              </a:ext>
            </a:extLst>
          </p:cNvPr>
          <p:cNvSpPr txBox="1"/>
          <p:nvPr/>
        </p:nvSpPr>
        <p:spPr>
          <a:xfrm>
            <a:off x="2421711" y="1996859"/>
            <a:ext cx="2631367" cy="461665"/>
          </a:xfrm>
          <a:prstGeom prst="rect">
            <a:avLst/>
          </a:prstGeom>
          <a:solidFill>
            <a:srgbClr val="0F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_____________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02D7FA67-204B-4006-AB4C-A0ADBF5794C3}"/>
              </a:ext>
            </a:extLst>
          </p:cNvPr>
          <p:cNvSpPr txBox="1"/>
          <p:nvPr/>
        </p:nvSpPr>
        <p:spPr>
          <a:xfrm>
            <a:off x="2686689" y="4579288"/>
            <a:ext cx="1409061" cy="415498"/>
          </a:xfrm>
          <a:prstGeom prst="rect">
            <a:avLst/>
          </a:prstGeom>
          <a:solidFill>
            <a:srgbClr val="0F5076"/>
          </a:solidFill>
        </p:spPr>
        <p:txBody>
          <a:bodyPr wrap="square"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Speech Bubble: Rectangle with Corners Rounded 10">
            <a:extLst>
              <a:ext uri="{FF2B5EF4-FFF2-40B4-BE49-F238E27FC236}">
                <a16:creationId xmlns:a16="http://schemas.microsoft.com/office/drawing/2014/main" id="{DDBA25BE-0724-4AE8-A13A-22619041EF77}"/>
              </a:ext>
            </a:extLst>
          </p:cNvPr>
          <p:cNvSpPr/>
          <p:nvPr/>
        </p:nvSpPr>
        <p:spPr>
          <a:xfrm>
            <a:off x="6966834" y="3077098"/>
            <a:ext cx="3517861" cy="854036"/>
          </a:xfrm>
          <a:prstGeom prst="wedgeRoundRectCallout">
            <a:avLst>
              <a:gd name="adj1" fmla="val 60293"/>
              <a:gd name="adj2" fmla="val 48026"/>
              <a:gd name="adj3" fmla="val 16667"/>
            </a:avLst>
          </a:prstGeom>
          <a:solidFill>
            <a:schemeClr val="bg1"/>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3. Tu </a:t>
            </a:r>
            <a:r>
              <a:rPr kumimoji="0" lang="en-GB" sz="2400" b="1" i="0" u="none" strike="noStrike" kern="1200" cap="none" spc="0" normalizeH="0" baseline="0" noProof="0" dirty="0" err="1">
                <a:ln>
                  <a:noFill/>
                </a:ln>
                <a:solidFill>
                  <a:srgbClr val="0F5076"/>
                </a:solidFill>
                <a:effectLst/>
                <a:uLnTx/>
                <a:uFillTx/>
                <a:latin typeface="Century Gothic" panose="020F0302020204030204"/>
                <a:ea typeface="+mn-ea"/>
                <a:cs typeface="+mn-cs"/>
              </a:rPr>
              <a:t>sais</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prendre des belles </a:t>
            </a:r>
            <a:r>
              <a:rPr kumimoji="0" lang="en-GB" sz="2400" b="0" i="0" u="none" strike="noStrike" kern="1200" cap="none" spc="0" normalizeH="0" baseline="0" noProof="0" dirty="0" err="1">
                <a:ln>
                  <a:noFill/>
                </a:ln>
                <a:solidFill>
                  <a:srgbClr val="0F5076"/>
                </a:solidFill>
                <a:effectLst/>
                <a:uLnTx/>
                <a:uFillTx/>
                <a:latin typeface="Century Gothic" panose="020F0302020204030204"/>
                <a:ea typeface="+mn-ea"/>
                <a:cs typeface="+mn-cs"/>
              </a:rPr>
              <a:t>photos</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 </a:t>
            </a:r>
          </a:p>
        </p:txBody>
      </p:sp>
      <p:sp>
        <p:nvSpPr>
          <p:cNvPr id="30" name="Speech Bubble: Rectangle with Corners Rounded 10">
            <a:extLst>
              <a:ext uri="{FF2B5EF4-FFF2-40B4-BE49-F238E27FC236}">
                <a16:creationId xmlns:a16="http://schemas.microsoft.com/office/drawing/2014/main" id="{B21025B7-05A8-4B27-A6BD-70CFBD55885B}"/>
              </a:ext>
            </a:extLst>
          </p:cNvPr>
          <p:cNvSpPr/>
          <p:nvPr/>
        </p:nvSpPr>
        <p:spPr>
          <a:xfrm>
            <a:off x="6971952" y="4140901"/>
            <a:ext cx="2957281" cy="1250861"/>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Do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you</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know how to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take</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nice</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photos?</a:t>
            </a:r>
          </a:p>
        </p:txBody>
      </p:sp>
      <p:sp>
        <p:nvSpPr>
          <p:cNvPr id="31" name="TextBox 30">
            <a:extLst>
              <a:ext uri="{FF2B5EF4-FFF2-40B4-BE49-F238E27FC236}">
                <a16:creationId xmlns:a16="http://schemas.microsoft.com/office/drawing/2014/main" id="{BB377B6D-06D2-4490-A01B-EFB3CBED26D4}"/>
              </a:ext>
            </a:extLst>
          </p:cNvPr>
          <p:cNvSpPr txBox="1"/>
          <p:nvPr/>
        </p:nvSpPr>
        <p:spPr>
          <a:xfrm>
            <a:off x="7093607" y="4233039"/>
            <a:ext cx="2627453" cy="110799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3.______________________________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600" dirty="0">
              <a:solidFill>
                <a:srgbClr val="0F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pic>
        <p:nvPicPr>
          <p:cNvPr id="32" name="Picture 2" descr="Trekking, Hiker, Wanderer, Backpacker">
            <a:extLst>
              <a:ext uri="{FF2B5EF4-FFF2-40B4-BE49-F238E27FC236}">
                <a16:creationId xmlns:a16="http://schemas.microsoft.com/office/drawing/2014/main" id="{D38C8F2E-F499-43BE-9A74-1BEF16F25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029" y="3448499"/>
            <a:ext cx="999377" cy="199875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9872C27-B9B2-4E58-ACC7-1C88D7232B35}"/>
              </a:ext>
            </a:extLst>
          </p:cNvPr>
          <p:cNvSpPr txBox="1"/>
          <p:nvPr/>
        </p:nvSpPr>
        <p:spPr>
          <a:xfrm>
            <a:off x="10172700" y="5494305"/>
            <a:ext cx="1799126" cy="707886"/>
          </a:xfrm>
          <a:prstGeom prst="rect">
            <a:avLst/>
          </a:prstGeom>
          <a:solidFill>
            <a:srgbClr val="0F5076"/>
          </a:solidFill>
          <a:ln>
            <a:solidFill>
              <a:srgbClr val="EE6000"/>
            </a:solidFill>
          </a:ln>
        </p:spPr>
        <p:txBody>
          <a:bodyPr wrap="square" rtlCol="0">
            <a:spAutoFit/>
          </a:bodyPr>
          <a:lstStyle/>
          <a:p>
            <a:pPr algn="ctr"/>
            <a:r>
              <a:rPr lang="fr-FR" sz="2000" b="1" dirty="0">
                <a:solidFill>
                  <a:schemeClr val="bg1"/>
                </a:solidFill>
                <a:latin typeface="Century Gothic" panose="020F0302020204030204"/>
              </a:rPr>
              <a:t>Canadienne </a:t>
            </a:r>
            <a:r>
              <a:rPr lang="en-GB" sz="2000" dirty="0">
                <a:solidFill>
                  <a:schemeClr val="bg1"/>
                </a:solidFill>
                <a:latin typeface="Century Gothic" panose="020B0502020202020204" pitchFamily="34" charset="0"/>
              </a:rPr>
              <a:t>(student B)</a:t>
            </a:r>
            <a:endParaRPr lang="fr-FR" sz="2000" dirty="0">
              <a:solidFill>
                <a:schemeClr val="bg1"/>
              </a:solidFill>
              <a:latin typeface="Century Gothic" panose="020B0502020202020204" pitchFamily="34" charset="0"/>
            </a:endParaRPr>
          </a:p>
        </p:txBody>
      </p:sp>
      <p:pic>
        <p:nvPicPr>
          <p:cNvPr id="35" name="Picture 2" descr="Clothing, Fashion, Female, Girl, Rain">
            <a:extLst>
              <a:ext uri="{FF2B5EF4-FFF2-40B4-BE49-F238E27FC236}">
                <a16:creationId xmlns:a16="http://schemas.microsoft.com/office/drawing/2014/main" id="{66BDB527-955D-423E-A260-E739B861F5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2398" y="3580512"/>
            <a:ext cx="938427" cy="17925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toy, doll&#10;&#10;Description automatically generated">
            <a:extLst>
              <a:ext uri="{FF2B5EF4-FFF2-40B4-BE49-F238E27FC236}">
                <a16:creationId xmlns:a16="http://schemas.microsoft.com/office/drawing/2014/main" id="{00D9D125-549A-8C48-8404-5229BDD04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0176" y="3538254"/>
            <a:ext cx="1950116" cy="1950116"/>
          </a:xfrm>
          <a:prstGeom prst="rect">
            <a:avLst/>
          </a:prstGeom>
        </p:spPr>
      </p:pic>
    </p:spTree>
    <p:extLst>
      <p:ext uri="{BB962C8B-B14F-4D97-AF65-F5344CB8AC3E}">
        <p14:creationId xmlns:p14="http://schemas.microsoft.com/office/powerpoint/2010/main" val="148600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0" grpId="0" animBg="1"/>
      <p:bldP spid="21"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Vous</a:t>
            </a:r>
            <a:r>
              <a:rPr lang="en-GB" sz="3600" b="1" dirty="0">
                <a:solidFill>
                  <a:schemeClr val="bg1"/>
                </a:solidFill>
              </a:rPr>
              <a:t> </a:t>
            </a:r>
            <a:r>
              <a:rPr lang="en-GB" sz="3600" b="1" dirty="0" err="1">
                <a:solidFill>
                  <a:schemeClr val="bg1"/>
                </a:solidFill>
              </a:rPr>
              <a:t>êtes</a:t>
            </a:r>
            <a:r>
              <a:rPr lang="en-GB" sz="3600" b="1" dirty="0">
                <a:solidFill>
                  <a:schemeClr val="bg1"/>
                </a:solidFill>
              </a:rPr>
              <a:t> </a:t>
            </a:r>
            <a:r>
              <a:rPr lang="en-GB" sz="3600" b="1" dirty="0" err="1">
                <a:solidFill>
                  <a:schemeClr val="bg1"/>
                </a:solidFill>
              </a:rPr>
              <a:t>journalistes</a:t>
            </a:r>
            <a:r>
              <a:rPr lang="en-GB" sz="3600" b="1" dirty="0">
                <a:solidFill>
                  <a:schemeClr val="bg1"/>
                </a:solidFill>
              </a:rPr>
              <a:t> !</a:t>
            </a:r>
          </a:p>
        </p:txBody>
      </p:sp>
      <p:sp>
        <p:nvSpPr>
          <p:cNvPr id="9" name="Rounded Rectangle 46">
            <a:extLst>
              <a:ext uri="{FF2B5EF4-FFF2-40B4-BE49-F238E27FC236}">
                <a16:creationId xmlns:a16="http://schemas.microsoft.com/office/drawing/2014/main" id="{BFA2D161-7B1C-4E5D-821F-0DCB68EEA08D}"/>
              </a:ext>
            </a:extLst>
          </p:cNvPr>
          <p:cNvSpPr/>
          <p:nvPr/>
        </p:nvSpPr>
        <p:spPr>
          <a:xfrm>
            <a:off x="9914563" y="249869"/>
            <a:ext cx="1995358"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toy, doll&#10;&#10;Description automatically generated">
            <a:extLst>
              <a:ext uri="{FF2B5EF4-FFF2-40B4-BE49-F238E27FC236}">
                <a16:creationId xmlns:a16="http://schemas.microsoft.com/office/drawing/2014/main" id="{AB42E815-3793-4EF5-8218-1BBCB850F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711" y="2176656"/>
            <a:ext cx="3056543" cy="3056543"/>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482B1196-6EE3-4C68-B252-6DF571AF86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4572" y="1546571"/>
            <a:ext cx="3686628" cy="3686628"/>
          </a:xfrm>
          <a:prstGeom prst="rect">
            <a:avLst/>
          </a:prstGeom>
        </p:spPr>
      </p:pic>
      <p:sp>
        <p:nvSpPr>
          <p:cNvPr id="2" name="Speech Bubble: Rectangle with Corners Rounded 1">
            <a:extLst>
              <a:ext uri="{FF2B5EF4-FFF2-40B4-BE49-F238E27FC236}">
                <a16:creationId xmlns:a16="http://schemas.microsoft.com/office/drawing/2014/main" id="{1C3F1D31-C869-47F9-B3B5-63A26596FBD4}"/>
              </a:ext>
            </a:extLst>
          </p:cNvPr>
          <p:cNvSpPr/>
          <p:nvPr/>
        </p:nvSpPr>
        <p:spPr>
          <a:xfrm>
            <a:off x="2342367" y="1490368"/>
            <a:ext cx="3056543" cy="1613390"/>
          </a:xfrm>
          <a:prstGeom prst="wedgeRoundRectCallout">
            <a:avLst>
              <a:gd name="adj1" fmla="val -39827"/>
              <a:gd name="adj2" fmla="val 62500"/>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Salut Léa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Tu aimes</a:t>
            </a:r>
            <a:r>
              <a:rPr kumimoji="0" lang="fr-FR" sz="2400" b="0" i="0" u="none" strike="noStrike" kern="1200" cap="none" spc="0" normalizeH="0" noProof="0" dirty="0">
                <a:ln>
                  <a:noFill/>
                </a:ln>
                <a:solidFill>
                  <a:prstClr val="white"/>
                </a:solidFill>
                <a:effectLst/>
                <a:uLnTx/>
                <a:uFillTx/>
                <a:latin typeface="Century Gothic" panose="020F0302020204030204"/>
                <a:ea typeface="+mn-ea"/>
                <a:cs typeface="+mn-cs"/>
              </a:rPr>
              <a:t> le festival pourquoi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0" name="Speech Bubble: Rectangle with Corners Rounded 9">
            <a:extLst>
              <a:ext uri="{FF2B5EF4-FFF2-40B4-BE49-F238E27FC236}">
                <a16:creationId xmlns:a16="http://schemas.microsoft.com/office/drawing/2014/main" id="{4C560F58-B63F-429E-9455-40EEB1A1B592}"/>
              </a:ext>
            </a:extLst>
          </p:cNvPr>
          <p:cNvSpPr/>
          <p:nvPr/>
        </p:nvSpPr>
        <p:spPr>
          <a:xfrm>
            <a:off x="5756107" y="2622305"/>
            <a:ext cx="3056543" cy="1613390"/>
          </a:xfrm>
          <a:prstGeom prst="wedgeRoundRectCallout">
            <a:avLst>
              <a:gd name="adj1" fmla="val 48022"/>
              <a:gd name="adj2" fmla="val 64299"/>
              <a:gd name="adj3" fmla="val 16667"/>
            </a:avLst>
          </a:prstGeom>
          <a:solidFill>
            <a:srgbClr val="ED7D3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J’aime les cerfs-volants ! Ils sont très beaux.</a:t>
            </a:r>
          </a:p>
        </p:txBody>
      </p:sp>
      <p:pic>
        <p:nvPicPr>
          <p:cNvPr id="4098" name="Picture 2" descr="Art, Watercolors, Arts And Crafts, Paint Brushes, Blank">
            <a:extLst>
              <a:ext uri="{FF2B5EF4-FFF2-40B4-BE49-F238E27FC236}">
                <a16:creationId xmlns:a16="http://schemas.microsoft.com/office/drawing/2014/main" id="{D7B60E99-8B99-4803-99A0-E005B2116CC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791" t="8501" r="10260" b="8048"/>
          <a:stretch/>
        </p:blipFill>
        <p:spPr bwMode="auto">
          <a:xfrm>
            <a:off x="3870639" y="1461246"/>
            <a:ext cx="3833432" cy="45517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9DD8C0-4AD1-4604-9CF0-88529ADA10F1}"/>
              </a:ext>
            </a:extLst>
          </p:cNvPr>
          <p:cNvSpPr txBox="1"/>
          <p:nvPr/>
        </p:nvSpPr>
        <p:spPr>
          <a:xfrm>
            <a:off x="4649042" y="2227971"/>
            <a:ext cx="263698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Bradley Hand ITC" panose="03070402050302030203" pitchFamily="66" charset="0"/>
                <a:ea typeface="+mn-ea"/>
                <a:cs typeface="+mn-cs"/>
              </a:rPr>
              <a:t>Léa aime le festival parce que les cerfs-volants sont beaux.</a:t>
            </a:r>
          </a:p>
        </p:txBody>
      </p:sp>
      <p:sp>
        <p:nvSpPr>
          <p:cNvPr id="11" name="Rectangle: Rounded Corners 10">
            <a:extLst>
              <a:ext uri="{FF2B5EF4-FFF2-40B4-BE49-F238E27FC236}">
                <a16:creationId xmlns:a16="http://schemas.microsoft.com/office/drawing/2014/main" id="{B71880AD-C420-4988-9DEE-7C1BA2EF0E07}"/>
              </a:ext>
            </a:extLst>
          </p:cNvPr>
          <p:cNvSpPr/>
          <p:nvPr/>
        </p:nvSpPr>
        <p:spPr>
          <a:xfrm>
            <a:off x="6613262" y="390291"/>
            <a:ext cx="2980681" cy="520994"/>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festival = festival</a:t>
            </a:r>
          </a:p>
        </p:txBody>
      </p:sp>
      <p:graphicFrame>
        <p:nvGraphicFramePr>
          <p:cNvPr id="12" name="Table 2">
            <a:extLst>
              <a:ext uri="{FF2B5EF4-FFF2-40B4-BE49-F238E27FC236}">
                <a16:creationId xmlns:a16="http://schemas.microsoft.com/office/drawing/2014/main" id="{9EB84DC1-8EC8-4D2A-AA2E-FDB5A43FBCC5}"/>
              </a:ext>
            </a:extLst>
          </p:cNvPr>
          <p:cNvGraphicFramePr>
            <a:graphicFrameLocks noGrp="1"/>
          </p:cNvGraphicFramePr>
          <p:nvPr/>
        </p:nvGraphicFramePr>
        <p:xfrm>
          <a:off x="508627" y="5271321"/>
          <a:ext cx="2904522" cy="741680"/>
        </p:xfrm>
        <a:graphic>
          <a:graphicData uri="http://schemas.openxmlformats.org/drawingml/2006/table">
            <a:tbl>
              <a:tblPr firstRow="1" bandRow="1">
                <a:tableStyleId>{5940675A-B579-460E-94D1-54222C63F5DA}</a:tableStyleId>
              </a:tblPr>
              <a:tblGrid>
                <a:gridCol w="2904522">
                  <a:extLst>
                    <a:ext uri="{9D8B030D-6E8A-4147-A177-3AD203B41FA5}">
                      <a16:colId xmlns:a16="http://schemas.microsoft.com/office/drawing/2014/main" val="3436190865"/>
                    </a:ext>
                  </a:extLst>
                </a:gridCol>
              </a:tblGrid>
              <a:tr h="370840">
                <a:tc>
                  <a:txBody>
                    <a:bodyPr/>
                    <a:lstStyle/>
                    <a:p>
                      <a:r>
                        <a:rPr lang="fr-FR" b="0" i="0" dirty="0">
                          <a:solidFill>
                            <a:srgbClr val="115076"/>
                          </a:solidFill>
                          <a:latin typeface="Century Gothic" panose="020B0502020202020204" pitchFamily="34" charset="0"/>
                        </a:rPr>
                        <a:t>Question:</a:t>
                      </a:r>
                    </a:p>
                  </a:txBody>
                  <a:tcPr/>
                </a:tc>
                <a:extLst>
                  <a:ext uri="{0D108BD9-81ED-4DB2-BD59-A6C34878D82A}">
                    <a16:rowId xmlns:a16="http://schemas.microsoft.com/office/drawing/2014/main" val="2549589355"/>
                  </a:ext>
                </a:extLst>
              </a:tr>
              <a:tr h="370840">
                <a:tc>
                  <a:txBody>
                    <a:bodyPr/>
                    <a:lstStyle/>
                    <a:p>
                      <a:pPr marL="285750" indent="-285750">
                        <a:buFontTx/>
                        <a:buChar char="-"/>
                      </a:pPr>
                      <a:r>
                        <a:rPr lang="fr-FR" sz="1600" b="0" i="0" dirty="0">
                          <a:solidFill>
                            <a:srgbClr val="115076"/>
                          </a:solidFill>
                          <a:latin typeface="Century Gothic" panose="020B0502020202020204" pitchFamily="34" charset="0"/>
                        </a:rPr>
                        <a:t>Like the festival/</a:t>
                      </a:r>
                      <a:r>
                        <a:rPr lang="fr-FR" sz="1600" dirty="0" err="1">
                          <a:solidFill>
                            <a:srgbClr val="115076"/>
                          </a:solidFill>
                        </a:rPr>
                        <a:t>why</a:t>
                      </a:r>
                      <a:endParaRPr lang="fr-FR" sz="1600" dirty="0">
                        <a:solidFill>
                          <a:srgbClr val="115076"/>
                        </a:solidFill>
                      </a:endParaRPr>
                    </a:p>
                  </a:txBody>
                  <a:tcPr/>
                </a:tc>
                <a:extLst>
                  <a:ext uri="{0D108BD9-81ED-4DB2-BD59-A6C34878D82A}">
                    <a16:rowId xmlns:a16="http://schemas.microsoft.com/office/drawing/2014/main" val="325321602"/>
                  </a:ext>
                </a:extLst>
              </a:tr>
            </a:tbl>
          </a:graphicData>
        </a:graphic>
      </p:graphicFrame>
      <p:graphicFrame>
        <p:nvGraphicFramePr>
          <p:cNvPr id="13" name="Table 2">
            <a:extLst>
              <a:ext uri="{FF2B5EF4-FFF2-40B4-BE49-F238E27FC236}">
                <a16:creationId xmlns:a16="http://schemas.microsoft.com/office/drawing/2014/main" id="{6E79F032-3D6C-437A-BB63-20D56EE9DBDD}"/>
              </a:ext>
            </a:extLst>
          </p:cNvPr>
          <p:cNvGraphicFramePr>
            <a:graphicFrameLocks noGrp="1"/>
          </p:cNvGraphicFramePr>
          <p:nvPr/>
        </p:nvGraphicFramePr>
        <p:xfrm>
          <a:off x="8228933" y="5265659"/>
          <a:ext cx="2912581" cy="741680"/>
        </p:xfrm>
        <a:graphic>
          <a:graphicData uri="http://schemas.openxmlformats.org/drawingml/2006/table">
            <a:tbl>
              <a:tblPr firstRow="1" bandRow="1">
                <a:tableStyleId>{5940675A-B579-460E-94D1-54222C63F5DA}</a:tableStyleId>
              </a:tblPr>
              <a:tblGrid>
                <a:gridCol w="2912581">
                  <a:extLst>
                    <a:ext uri="{9D8B030D-6E8A-4147-A177-3AD203B41FA5}">
                      <a16:colId xmlns:a16="http://schemas.microsoft.com/office/drawing/2014/main" val="3436190865"/>
                    </a:ext>
                  </a:extLst>
                </a:gridCol>
              </a:tblGrid>
              <a:tr h="370840">
                <a:tc>
                  <a:txBody>
                    <a:bodyPr/>
                    <a:lstStyle/>
                    <a:p>
                      <a:r>
                        <a:rPr lang="fr-FR" b="0" i="0" dirty="0" err="1">
                          <a:solidFill>
                            <a:srgbClr val="115076"/>
                          </a:solidFill>
                          <a:latin typeface="Century Gothic" panose="020B0502020202020204" pitchFamily="34" charset="0"/>
                        </a:rPr>
                        <a:t>Answer</a:t>
                      </a:r>
                      <a:r>
                        <a:rPr lang="fr-FR" b="1" dirty="0">
                          <a:solidFill>
                            <a:srgbClr val="115076"/>
                          </a:solidFill>
                        </a:rPr>
                        <a:t>:</a:t>
                      </a:r>
                    </a:p>
                  </a:txBody>
                  <a:tcPr/>
                </a:tc>
                <a:extLst>
                  <a:ext uri="{0D108BD9-81ED-4DB2-BD59-A6C34878D82A}">
                    <a16:rowId xmlns:a16="http://schemas.microsoft.com/office/drawing/2014/main" val="2549589355"/>
                  </a:ext>
                </a:extLst>
              </a:tr>
              <a:tr h="370840">
                <a:tc>
                  <a:txBody>
                    <a:bodyPr/>
                    <a:lstStyle/>
                    <a:p>
                      <a:pPr marL="285750" indent="-285750">
                        <a:buFontTx/>
                        <a:buChar char="-"/>
                      </a:pPr>
                      <a:r>
                        <a:rPr lang="fr-FR" sz="1600" b="0" i="0" dirty="0">
                          <a:solidFill>
                            <a:srgbClr val="115076"/>
                          </a:solidFill>
                          <a:latin typeface="Century Gothic" panose="020B0502020202020204" pitchFamily="34" charset="0"/>
                        </a:rPr>
                        <a:t>The kites are </a:t>
                      </a:r>
                      <a:r>
                        <a:rPr lang="fr-FR" sz="1600" dirty="0" err="1">
                          <a:solidFill>
                            <a:srgbClr val="115076"/>
                          </a:solidFill>
                        </a:rPr>
                        <a:t>beautiful</a:t>
                      </a:r>
                      <a:endParaRPr lang="fr-FR" sz="1600" dirty="0">
                        <a:solidFill>
                          <a:srgbClr val="115076"/>
                        </a:solidFill>
                      </a:endParaRPr>
                    </a:p>
                  </a:txBody>
                  <a:tcPr/>
                </a:tc>
                <a:extLst>
                  <a:ext uri="{0D108BD9-81ED-4DB2-BD59-A6C34878D82A}">
                    <a16:rowId xmlns:a16="http://schemas.microsoft.com/office/drawing/2014/main" val="325321602"/>
                  </a:ext>
                </a:extLst>
              </a:tr>
            </a:tbl>
          </a:graphicData>
        </a:graphic>
      </p:graphicFrame>
    </p:spTree>
    <p:extLst>
      <p:ext uri="{BB962C8B-B14F-4D97-AF65-F5344CB8AC3E}">
        <p14:creationId xmlns:p14="http://schemas.microsoft.com/office/powerpoint/2010/main" val="403193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up)">
                                      <p:cBhvr>
                                        <p:cTn id="2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peech Bubble: Rectangle with Corners Rounded 10">
            <a:extLst>
              <a:ext uri="{FF2B5EF4-FFF2-40B4-BE49-F238E27FC236}">
                <a16:creationId xmlns:a16="http://schemas.microsoft.com/office/drawing/2014/main" id="{14206FC9-22F6-456E-962E-5EAC81FBBE13}"/>
              </a:ext>
            </a:extLst>
          </p:cNvPr>
          <p:cNvSpPr/>
          <p:nvPr/>
        </p:nvSpPr>
        <p:spPr>
          <a:xfrm>
            <a:off x="6982857" y="1954527"/>
            <a:ext cx="2957281" cy="1007995"/>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Yes. I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know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that</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it</a:t>
            </a:r>
            <a:r>
              <a:rPr lang="fr-FR" sz="2400" dirty="0">
                <a:solidFill>
                  <a:srgbClr val="5B9BD5">
                    <a:lumMod val="50000"/>
                  </a:srgbClr>
                </a:solidFill>
                <a:latin typeface="Century Gothic" panose="020F0302020204030204"/>
              </a:rPr>
              <a:t>’s </a:t>
            </a:r>
            <a:r>
              <a:rPr lang="fr-FR" sz="2400" dirty="0" err="1">
                <a:solidFill>
                  <a:srgbClr val="5B9BD5">
                    <a:lumMod val="50000"/>
                  </a:srgbClr>
                </a:solidFill>
                <a:latin typeface="Century Gothic" panose="020F0302020204030204"/>
              </a:rPr>
              <a:t>nice</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66C2F75E-1716-4AAD-A68B-7EFDB83BF5D9}"/>
              </a:ext>
            </a:extLst>
          </p:cNvPr>
          <p:cNvSpPr txBox="1"/>
          <p:nvPr/>
        </p:nvSpPr>
        <p:spPr>
          <a:xfrm>
            <a:off x="7103245" y="2043025"/>
            <a:ext cx="2687155"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2.______________________________</a:t>
            </a:r>
            <a:endPar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À l’hôtel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11159" y="249870"/>
            <a:ext cx="219876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/parler</a:t>
            </a:r>
          </a:p>
        </p:txBody>
      </p:sp>
      <p:sp>
        <p:nvSpPr>
          <p:cNvPr id="9" name="Speech Bubble: Rectangle with Corners Rounded 10">
            <a:extLst>
              <a:ext uri="{FF2B5EF4-FFF2-40B4-BE49-F238E27FC236}">
                <a16:creationId xmlns:a16="http://schemas.microsoft.com/office/drawing/2014/main" id="{F02A3F0A-AB2B-2E48-B97C-426A4E5F40B1}"/>
              </a:ext>
            </a:extLst>
          </p:cNvPr>
          <p:cNvSpPr/>
          <p:nvPr/>
        </p:nvSpPr>
        <p:spPr>
          <a:xfrm>
            <a:off x="255940" y="1278568"/>
            <a:ext cx="5840060" cy="561383"/>
          </a:xfrm>
          <a:prstGeom prst="wedgeRoundRectCallout">
            <a:avLst>
              <a:gd name="adj1" fmla="val -35473"/>
              <a:gd name="adj2" fmla="val 9258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Do you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know</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how the weather is? </a:t>
            </a:r>
          </a:p>
        </p:txBody>
      </p:sp>
      <p:sp>
        <p:nvSpPr>
          <p:cNvPr id="13" name="Speech Bubble: Rectangle with Corners Rounded 10">
            <a:extLst>
              <a:ext uri="{FF2B5EF4-FFF2-40B4-BE49-F238E27FC236}">
                <a16:creationId xmlns:a16="http://schemas.microsoft.com/office/drawing/2014/main" id="{D902BB4C-DDDC-0347-B08C-AB2781CB4825}"/>
              </a:ext>
            </a:extLst>
          </p:cNvPr>
          <p:cNvSpPr/>
          <p:nvPr/>
        </p:nvSpPr>
        <p:spPr>
          <a:xfrm>
            <a:off x="6982857" y="1284219"/>
            <a:ext cx="4937968" cy="528013"/>
          </a:xfrm>
          <a:prstGeom prst="wedgeRoundRectCallout">
            <a:avLst>
              <a:gd name="adj1" fmla="val 45013"/>
              <a:gd name="adj2" fmla="val 83617"/>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Oui. Je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sais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qu’il fait beau.</a:t>
            </a:r>
          </a:p>
        </p:txBody>
      </p:sp>
      <p:sp>
        <p:nvSpPr>
          <p:cNvPr id="2" name="TextBox 1">
            <a:extLst>
              <a:ext uri="{FF2B5EF4-FFF2-40B4-BE49-F238E27FC236}">
                <a16:creationId xmlns:a16="http://schemas.microsoft.com/office/drawing/2014/main" id="{58F9FFE7-501D-433F-B8FA-6E8456B5BEBA}"/>
              </a:ext>
            </a:extLst>
          </p:cNvPr>
          <p:cNvSpPr txBox="1"/>
          <p:nvPr/>
        </p:nvSpPr>
        <p:spPr>
          <a:xfrm>
            <a:off x="2919060" y="2059858"/>
            <a:ext cx="2222339" cy="461665"/>
          </a:xfrm>
          <a:prstGeom prst="rect">
            <a:avLst/>
          </a:prstGeom>
          <a:solidFill>
            <a:srgbClr val="0F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8139E5F2-97AC-49D3-BEDC-43FFCA84137A}"/>
              </a:ext>
            </a:extLst>
          </p:cNvPr>
          <p:cNvSpPr txBox="1"/>
          <p:nvPr/>
        </p:nvSpPr>
        <p:spPr>
          <a:xfrm>
            <a:off x="164458" y="5494305"/>
            <a:ext cx="2031687" cy="707886"/>
          </a:xfrm>
          <a:prstGeom prst="rect">
            <a:avLst/>
          </a:prstGeom>
          <a:solidFill>
            <a:srgbClr val="0F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touriste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(student B)</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B701C6EA-CC00-453C-BE67-4B2D49D54CC7}"/>
              </a:ext>
            </a:extLst>
          </p:cNvPr>
          <p:cNvSpPr txBox="1"/>
          <p:nvPr/>
        </p:nvSpPr>
        <p:spPr>
          <a:xfrm>
            <a:off x="4871528" y="5494305"/>
            <a:ext cx="2222079" cy="707886"/>
          </a:xfrm>
          <a:prstGeom prst="rect">
            <a:avLst/>
          </a:prstGeom>
          <a:solidFill>
            <a:srgbClr val="0F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traducteur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(student C)</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Speech Bubble: Rectangle with Corners Rounded 10">
            <a:extLst>
              <a:ext uri="{FF2B5EF4-FFF2-40B4-BE49-F238E27FC236}">
                <a16:creationId xmlns:a16="http://schemas.microsoft.com/office/drawing/2014/main" id="{3AA29EF9-855A-45A6-8999-380A52468121}"/>
              </a:ext>
            </a:extLst>
          </p:cNvPr>
          <p:cNvSpPr/>
          <p:nvPr/>
        </p:nvSpPr>
        <p:spPr>
          <a:xfrm>
            <a:off x="1469890" y="3077098"/>
            <a:ext cx="4328744" cy="854036"/>
          </a:xfrm>
          <a:prstGeom prst="wedgeRoundRectCallout">
            <a:avLst>
              <a:gd name="adj1" fmla="val -43961"/>
              <a:gd name="adj2" fmla="val 9604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3. Thank you. Do you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know</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how to get to the park?</a:t>
            </a:r>
          </a:p>
        </p:txBody>
      </p:sp>
      <p:sp>
        <p:nvSpPr>
          <p:cNvPr id="19" name="Speech Bubble: Rectangle with Corners Rounded 10">
            <a:extLst>
              <a:ext uri="{FF2B5EF4-FFF2-40B4-BE49-F238E27FC236}">
                <a16:creationId xmlns:a16="http://schemas.microsoft.com/office/drawing/2014/main" id="{2DACCBE7-E0B7-4130-987E-F9113D9B6BB6}"/>
              </a:ext>
            </a:extLst>
          </p:cNvPr>
          <p:cNvSpPr/>
          <p:nvPr/>
        </p:nvSpPr>
        <p:spPr>
          <a:xfrm>
            <a:off x="3004444" y="4084694"/>
            <a:ext cx="2222079" cy="1288319"/>
          </a:xfrm>
          <a:prstGeom prst="wedgeRoundRectCallout">
            <a:avLst>
              <a:gd name="adj1" fmla="val 65907"/>
              <a:gd name="adj2" fmla="val 3557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3. Merci.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Tu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sais</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aller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au parc?  </a:t>
            </a:r>
          </a:p>
        </p:txBody>
      </p:sp>
      <p:sp>
        <p:nvSpPr>
          <p:cNvPr id="23" name="Speech Bubble: Rectangle with Corners Rounded 10">
            <a:extLst>
              <a:ext uri="{FF2B5EF4-FFF2-40B4-BE49-F238E27FC236}">
                <a16:creationId xmlns:a16="http://schemas.microsoft.com/office/drawing/2014/main" id="{F9FAF62E-274B-45B5-A258-757A8D8853E4}"/>
              </a:ext>
            </a:extLst>
          </p:cNvPr>
          <p:cNvSpPr/>
          <p:nvPr/>
        </p:nvSpPr>
        <p:spPr>
          <a:xfrm>
            <a:off x="2743200" y="1954527"/>
            <a:ext cx="3352799" cy="1007995"/>
          </a:xfrm>
          <a:prstGeom prst="wedgeRoundRectCallout">
            <a:avLst>
              <a:gd name="adj1" fmla="val 62154"/>
              <a:gd name="adj2" fmla="val 3335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457200" marR="0" lvl="0" indent="-457200" algn="ctr"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Tu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sais</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lang="en-GB" sz="2400" dirty="0" err="1">
                <a:solidFill>
                  <a:prstClr val="white"/>
                </a:solidFill>
                <a:latin typeface="Century Gothic" panose="020F0302020204030204"/>
              </a:rPr>
              <a:t>quel</a:t>
            </a:r>
            <a:r>
              <a:rPr lang="en-GB" sz="2400" dirty="0">
                <a:solidFill>
                  <a:prstClr val="white"/>
                </a:solidFill>
                <a:latin typeface="Century Gothic" panose="020F0302020204030204"/>
              </a:rPr>
              <a:t> temps il fait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20" name="TextBox 19">
            <a:extLst>
              <a:ext uri="{FF2B5EF4-FFF2-40B4-BE49-F238E27FC236}">
                <a16:creationId xmlns:a16="http://schemas.microsoft.com/office/drawing/2014/main" id="{0730150A-0D58-4BCD-AC71-E51D4F5A4D62}"/>
              </a:ext>
            </a:extLst>
          </p:cNvPr>
          <p:cNvSpPr txBox="1"/>
          <p:nvPr/>
        </p:nvSpPr>
        <p:spPr>
          <a:xfrm>
            <a:off x="3254022" y="2011027"/>
            <a:ext cx="2144565" cy="461665"/>
          </a:xfrm>
          <a:prstGeom prst="rect">
            <a:avLst/>
          </a:prstGeom>
          <a:solidFill>
            <a:srgbClr val="0F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__________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02D7FA67-204B-4006-AB4C-A0ADBF5794C3}"/>
              </a:ext>
            </a:extLst>
          </p:cNvPr>
          <p:cNvSpPr txBox="1"/>
          <p:nvPr/>
        </p:nvSpPr>
        <p:spPr>
          <a:xfrm>
            <a:off x="3081983" y="4507045"/>
            <a:ext cx="2066999" cy="461665"/>
          </a:xfrm>
          <a:prstGeom prst="rect">
            <a:avLst/>
          </a:prstGeom>
          <a:solidFill>
            <a:srgbClr val="0F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Speech Bubble: Rectangle with Corners Rounded 10">
            <a:extLst>
              <a:ext uri="{FF2B5EF4-FFF2-40B4-BE49-F238E27FC236}">
                <a16:creationId xmlns:a16="http://schemas.microsoft.com/office/drawing/2014/main" id="{DDBA25BE-0724-4AE8-A13A-22619041EF77}"/>
              </a:ext>
            </a:extLst>
          </p:cNvPr>
          <p:cNvSpPr/>
          <p:nvPr/>
        </p:nvSpPr>
        <p:spPr>
          <a:xfrm>
            <a:off x="6971952" y="3077098"/>
            <a:ext cx="4648548" cy="854036"/>
          </a:xfrm>
          <a:prstGeom prst="wedgeRoundRectCallout">
            <a:avLst>
              <a:gd name="adj1" fmla="val 37188"/>
              <a:gd name="adj2" fmla="val 77767"/>
              <a:gd name="adj3" fmla="val 16667"/>
            </a:avLst>
          </a:prstGeom>
          <a:solidFill>
            <a:schemeClr val="bg1"/>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4. </a:t>
            </a:r>
            <a:r>
              <a:rPr kumimoji="0" lang="en-GB" sz="2400" b="0" i="0" u="none" strike="noStrike" kern="1200" cap="none" spc="0" normalizeH="0" baseline="0" noProof="0" dirty="0" err="1">
                <a:ln>
                  <a:noFill/>
                </a:ln>
                <a:solidFill>
                  <a:srgbClr val="0F5076"/>
                </a:solidFill>
                <a:effectLst/>
                <a:uLnTx/>
                <a:uFillTx/>
                <a:latin typeface="Century Gothic" panose="020F0302020204030204"/>
                <a:ea typeface="+mn-ea"/>
                <a:cs typeface="+mn-cs"/>
              </a:rPr>
              <a:t>Oui</a:t>
            </a:r>
            <a:r>
              <a:rPr lang="en-GB" sz="2400" dirty="0">
                <a:solidFill>
                  <a:srgbClr val="0F5076"/>
                </a:solidFill>
                <a:latin typeface="Century Gothic" panose="020F0302020204030204"/>
              </a:rPr>
              <a:t>, j</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e </a:t>
            </a:r>
            <a:r>
              <a:rPr kumimoji="0" lang="en-GB" sz="2400" b="1" i="0" u="none" strike="noStrike" kern="1200" cap="none" spc="0" normalizeH="0" baseline="0" noProof="0" dirty="0" err="1">
                <a:ln>
                  <a:noFill/>
                </a:ln>
                <a:solidFill>
                  <a:srgbClr val="0F5076"/>
                </a:solidFill>
                <a:effectLst/>
                <a:uLnTx/>
                <a:uFillTx/>
                <a:latin typeface="Century Gothic" panose="020F0302020204030204"/>
                <a:ea typeface="+mn-ea"/>
                <a:cs typeface="+mn-cs"/>
              </a:rPr>
              <a:t>connais</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un bus. Il </a:t>
            </a:r>
            <a:r>
              <a:rPr kumimoji="0" lang="en-GB" sz="2400" b="0" i="0" u="none" strike="noStrike" kern="1200" cap="none" spc="0" normalizeH="0" baseline="0" noProof="0" dirty="0" err="1">
                <a:ln>
                  <a:noFill/>
                </a:ln>
                <a:solidFill>
                  <a:srgbClr val="0F5076"/>
                </a:solidFill>
                <a:effectLst/>
                <a:uLnTx/>
                <a:uFillTx/>
                <a:latin typeface="Century Gothic" panose="020F0302020204030204"/>
                <a:ea typeface="+mn-ea"/>
                <a:cs typeface="+mn-cs"/>
              </a:rPr>
              <a:t>va</a:t>
            </a:r>
            <a:endParaRPr lang="en-GB" sz="2400" dirty="0">
              <a:solidFill>
                <a:srgbClr val="0F5076"/>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au parc deux </a:t>
            </a:r>
            <a:r>
              <a:rPr kumimoji="0" lang="en-GB" sz="2400" b="0" i="0" u="none" strike="noStrike" kern="1200" cap="none" spc="0" normalizeH="0" baseline="0" noProof="0" dirty="0" err="1">
                <a:ln>
                  <a:noFill/>
                </a:ln>
                <a:solidFill>
                  <a:srgbClr val="0F5076"/>
                </a:solidFill>
                <a:effectLst/>
                <a:uLnTx/>
                <a:uFillTx/>
                <a:latin typeface="Century Gothic" panose="020F0302020204030204"/>
                <a:ea typeface="+mn-ea"/>
                <a:cs typeface="+mn-cs"/>
              </a:rPr>
              <a:t>fois</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par jour.</a:t>
            </a:r>
          </a:p>
        </p:txBody>
      </p:sp>
      <p:sp>
        <p:nvSpPr>
          <p:cNvPr id="30" name="Speech Bubble: Rectangle with Corners Rounded 10">
            <a:extLst>
              <a:ext uri="{FF2B5EF4-FFF2-40B4-BE49-F238E27FC236}">
                <a16:creationId xmlns:a16="http://schemas.microsoft.com/office/drawing/2014/main" id="{B21025B7-05A8-4B27-A6BD-70CFBD55885B}"/>
              </a:ext>
            </a:extLst>
          </p:cNvPr>
          <p:cNvSpPr/>
          <p:nvPr/>
        </p:nvSpPr>
        <p:spPr>
          <a:xfrm>
            <a:off x="6971952" y="4085026"/>
            <a:ext cx="3082927" cy="1250861"/>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Yes, I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know </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 bus. It </a:t>
            </a:r>
            <a:r>
              <a:rPr kumimoji="0" lang="fr-FR" sz="240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goes</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twice</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 </a:t>
            </a:r>
            <a:r>
              <a:rPr kumimoji="0" lang="fr-FR" sz="240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day</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BB377B6D-06D2-4490-A01B-EFB3CBED26D4}"/>
              </a:ext>
            </a:extLst>
          </p:cNvPr>
          <p:cNvSpPr txBox="1"/>
          <p:nvPr/>
        </p:nvSpPr>
        <p:spPr>
          <a:xfrm>
            <a:off x="7051490" y="4263897"/>
            <a:ext cx="2923849"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4.________________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F5076"/>
                </a:solidFill>
                <a:latin typeface="Century Gothic" panose="020F0302020204030204"/>
              </a:rPr>
              <a:t> </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_________________</a:t>
            </a:r>
            <a:endPar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pic>
        <p:nvPicPr>
          <p:cNvPr id="24" name="Picture 2" descr="Trekking, Hiker, Wanderer, Backpacker">
            <a:extLst>
              <a:ext uri="{FF2B5EF4-FFF2-40B4-BE49-F238E27FC236}">
                <a16:creationId xmlns:a16="http://schemas.microsoft.com/office/drawing/2014/main" id="{B94BC007-E659-4771-91CE-CCE759799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029" y="3448499"/>
            <a:ext cx="999377" cy="199875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8EA02F92-176B-4837-B35A-6694375477B8}"/>
              </a:ext>
            </a:extLst>
          </p:cNvPr>
          <p:cNvSpPr txBox="1"/>
          <p:nvPr/>
        </p:nvSpPr>
        <p:spPr>
          <a:xfrm>
            <a:off x="10172700" y="5494305"/>
            <a:ext cx="1799126" cy="707886"/>
          </a:xfrm>
          <a:prstGeom prst="rect">
            <a:avLst/>
          </a:prstGeom>
          <a:solidFill>
            <a:srgbClr val="0F5076"/>
          </a:solidFill>
          <a:ln>
            <a:solidFill>
              <a:srgbClr val="EE6000"/>
            </a:solidFill>
          </a:ln>
        </p:spPr>
        <p:txBody>
          <a:bodyPr wrap="square" rtlCol="0">
            <a:spAutoFit/>
          </a:bodyPr>
          <a:lstStyle/>
          <a:p>
            <a:pPr algn="ctr"/>
            <a:r>
              <a:rPr lang="fr-FR" sz="2000" b="1" dirty="0">
                <a:solidFill>
                  <a:schemeClr val="bg1"/>
                </a:solidFill>
                <a:latin typeface="Century Gothic" panose="020F0302020204030204"/>
              </a:rPr>
              <a:t>Canadienne </a:t>
            </a:r>
            <a:r>
              <a:rPr lang="en-GB" sz="2000" dirty="0">
                <a:solidFill>
                  <a:schemeClr val="bg1"/>
                </a:solidFill>
                <a:latin typeface="Century Gothic" panose="020B0502020202020204" pitchFamily="34" charset="0"/>
              </a:rPr>
              <a:t>(student A)</a:t>
            </a:r>
            <a:endParaRPr lang="fr-FR" sz="2000" dirty="0">
              <a:solidFill>
                <a:schemeClr val="bg1"/>
              </a:solidFill>
              <a:latin typeface="Century Gothic" panose="020B0502020202020204" pitchFamily="34" charset="0"/>
            </a:endParaRPr>
          </a:p>
        </p:txBody>
      </p:sp>
      <p:pic>
        <p:nvPicPr>
          <p:cNvPr id="34" name="Picture 2" descr="Clothing, Fashion, Female, Girl, Rain">
            <a:extLst>
              <a:ext uri="{FF2B5EF4-FFF2-40B4-BE49-F238E27FC236}">
                <a16:creationId xmlns:a16="http://schemas.microsoft.com/office/drawing/2014/main" id="{27021DEA-77AE-40EF-A794-333799DBEB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2398" y="3580512"/>
            <a:ext cx="938427" cy="17925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10;&#10;Description automatically generated">
            <a:extLst>
              <a:ext uri="{FF2B5EF4-FFF2-40B4-BE49-F238E27FC236}">
                <a16:creationId xmlns:a16="http://schemas.microsoft.com/office/drawing/2014/main" id="{92D3E83F-757A-8A41-B480-541B34AF05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0176" y="3538254"/>
            <a:ext cx="1950116" cy="1950116"/>
          </a:xfrm>
          <a:prstGeom prst="rect">
            <a:avLst/>
          </a:prstGeom>
        </p:spPr>
      </p:pic>
    </p:spTree>
    <p:extLst>
      <p:ext uri="{BB962C8B-B14F-4D97-AF65-F5344CB8AC3E}">
        <p14:creationId xmlns:p14="http://schemas.microsoft.com/office/powerpoint/2010/main" val="283276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0" grpId="0" animBg="1"/>
      <p:bldP spid="21"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peech Bubble: Rectangle with Corners Rounded 10">
            <a:extLst>
              <a:ext uri="{FF2B5EF4-FFF2-40B4-BE49-F238E27FC236}">
                <a16:creationId xmlns:a16="http://schemas.microsoft.com/office/drawing/2014/main" id="{CC711A64-E476-405C-97AF-DCF404C77171}"/>
              </a:ext>
            </a:extLst>
          </p:cNvPr>
          <p:cNvSpPr/>
          <p:nvPr/>
        </p:nvSpPr>
        <p:spPr>
          <a:xfrm>
            <a:off x="4552223" y="1373624"/>
            <a:ext cx="2957281" cy="1007995"/>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2.________________________________</a:t>
            </a:r>
            <a:endPar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sp>
        <p:nvSpPr>
          <p:cNvPr id="33" name="Speech Bubble: Rectangle with Corners Rounded 10">
            <a:extLst>
              <a:ext uri="{FF2B5EF4-FFF2-40B4-BE49-F238E27FC236}">
                <a16:creationId xmlns:a16="http://schemas.microsoft.com/office/drawing/2014/main" id="{1E3857AE-4856-42D5-BE7E-0546075FDB24}"/>
              </a:ext>
            </a:extLst>
          </p:cNvPr>
          <p:cNvSpPr/>
          <p:nvPr/>
        </p:nvSpPr>
        <p:spPr>
          <a:xfrm>
            <a:off x="4566009" y="2535232"/>
            <a:ext cx="2222079" cy="1288319"/>
          </a:xfrm>
          <a:prstGeom prst="wedgeRoundRectCallout">
            <a:avLst>
              <a:gd name="adj1" fmla="val 65907"/>
              <a:gd name="adj2" fmla="val 3557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3.__________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l’histoire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de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l’église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p>
        </p:txBody>
      </p:sp>
      <p:sp>
        <p:nvSpPr>
          <p:cNvPr id="34" name="Speech Bubble: Rectangle with Corners Rounded 10">
            <a:extLst>
              <a:ext uri="{FF2B5EF4-FFF2-40B4-BE49-F238E27FC236}">
                <a16:creationId xmlns:a16="http://schemas.microsoft.com/office/drawing/2014/main" id="{E20DFDEB-FD98-47E1-B925-43EF55CD009F}"/>
              </a:ext>
            </a:extLst>
          </p:cNvPr>
          <p:cNvSpPr/>
          <p:nvPr/>
        </p:nvSpPr>
        <p:spPr>
          <a:xfrm>
            <a:off x="4552223" y="212016"/>
            <a:ext cx="2971067" cy="1007995"/>
          </a:xfrm>
          <a:prstGeom prst="wedgeRoundRectCallout">
            <a:avLst>
              <a:gd name="adj1" fmla="val 62154"/>
              <a:gd name="adj2" fmla="val 3335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________</a:t>
            </a:r>
            <a:r>
              <a:rPr lang="fr-FR" sz="2400" dirty="0">
                <a:solidFill>
                  <a:prstClr val="white"/>
                </a:solidFill>
                <a:latin typeface="Century Gothic" panose="020F0302020204030204"/>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où</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l’église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p>
        </p:txBody>
      </p:sp>
      <p:sp>
        <p:nvSpPr>
          <p:cNvPr id="36" name="Speech Bubble: Rectangle with Corners Rounded 10">
            <a:extLst>
              <a:ext uri="{FF2B5EF4-FFF2-40B4-BE49-F238E27FC236}">
                <a16:creationId xmlns:a16="http://schemas.microsoft.com/office/drawing/2014/main" id="{ED194750-CCC3-49A6-A9FD-F8DD8F0BBF7A}"/>
              </a:ext>
            </a:extLst>
          </p:cNvPr>
          <p:cNvSpPr/>
          <p:nvPr/>
        </p:nvSpPr>
        <p:spPr>
          <a:xfrm>
            <a:off x="4552223" y="3977164"/>
            <a:ext cx="2957281" cy="1288319"/>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4.________________________________</a:t>
            </a:r>
            <a:endPar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9FC2D279-C525-4F90-8F88-FD3BC14BDC18}"/>
              </a:ext>
            </a:extLst>
          </p:cNvPr>
          <p:cNvSpPr txBox="1"/>
          <p:nvPr/>
        </p:nvSpPr>
        <p:spPr>
          <a:xfrm>
            <a:off x="4932856" y="5460455"/>
            <a:ext cx="2222079" cy="707886"/>
          </a:xfrm>
          <a:prstGeom prst="rect">
            <a:avLst/>
          </a:prstGeom>
          <a:solidFill>
            <a:srgbClr val="0F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traducteur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(student B)</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Speech Bubble: Rectangle with Corners Rounded 10">
            <a:extLst>
              <a:ext uri="{FF2B5EF4-FFF2-40B4-BE49-F238E27FC236}">
                <a16:creationId xmlns:a16="http://schemas.microsoft.com/office/drawing/2014/main" id="{9AC0EE0E-BB0F-41F3-91D5-47021EF65BDD}"/>
              </a:ext>
            </a:extLst>
          </p:cNvPr>
          <p:cNvSpPr/>
          <p:nvPr/>
        </p:nvSpPr>
        <p:spPr>
          <a:xfrm>
            <a:off x="470111" y="1374520"/>
            <a:ext cx="2957281" cy="1007995"/>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2.______________________________</a:t>
            </a:r>
            <a:r>
              <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Speech Bubble: Rectangle with Corners Rounded 10">
            <a:extLst>
              <a:ext uri="{FF2B5EF4-FFF2-40B4-BE49-F238E27FC236}">
                <a16:creationId xmlns:a16="http://schemas.microsoft.com/office/drawing/2014/main" id="{D1C871DF-FB96-4F0D-BA70-EAD7F3769D87}"/>
              </a:ext>
            </a:extLst>
          </p:cNvPr>
          <p:cNvSpPr/>
          <p:nvPr/>
        </p:nvSpPr>
        <p:spPr>
          <a:xfrm>
            <a:off x="456325" y="212911"/>
            <a:ext cx="2971067" cy="1007995"/>
          </a:xfrm>
          <a:prstGeom prst="wedgeRoundRectCallout">
            <a:avLst>
              <a:gd name="adj1" fmla="val 62154"/>
              <a:gd name="adj2" fmla="val 3335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_____________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parc national?  </a:t>
            </a:r>
          </a:p>
        </p:txBody>
      </p:sp>
      <p:sp>
        <p:nvSpPr>
          <p:cNvPr id="46" name="Speech Bubble: Rectangle with Corners Rounded 10">
            <a:extLst>
              <a:ext uri="{FF2B5EF4-FFF2-40B4-BE49-F238E27FC236}">
                <a16:creationId xmlns:a16="http://schemas.microsoft.com/office/drawing/2014/main" id="{7ECF1DBF-66D6-4E9C-8692-D7BB05FABC8B}"/>
              </a:ext>
            </a:extLst>
          </p:cNvPr>
          <p:cNvSpPr/>
          <p:nvPr/>
        </p:nvSpPr>
        <p:spPr>
          <a:xfrm>
            <a:off x="456325" y="2555764"/>
            <a:ext cx="2957281" cy="1250861"/>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3.________________________________</a:t>
            </a:r>
            <a:endParaRPr lang="fr-FR" sz="2400" dirty="0">
              <a:solidFill>
                <a:srgbClr val="0F5076"/>
              </a:solidFill>
              <a:latin typeface="Century Gothic" panose="020F0302020204030204"/>
            </a:endParaRPr>
          </a:p>
        </p:txBody>
      </p:sp>
      <p:sp>
        <p:nvSpPr>
          <p:cNvPr id="49" name="TextBox 48">
            <a:extLst>
              <a:ext uri="{FF2B5EF4-FFF2-40B4-BE49-F238E27FC236}">
                <a16:creationId xmlns:a16="http://schemas.microsoft.com/office/drawing/2014/main" id="{C616C60E-F167-45E7-A997-E301046555F6}"/>
              </a:ext>
            </a:extLst>
          </p:cNvPr>
          <p:cNvSpPr txBox="1"/>
          <p:nvPr/>
        </p:nvSpPr>
        <p:spPr>
          <a:xfrm>
            <a:off x="780666" y="5461350"/>
            <a:ext cx="2222079" cy="707886"/>
          </a:xfrm>
          <a:prstGeom prst="rect">
            <a:avLst/>
          </a:prstGeom>
          <a:solidFill>
            <a:srgbClr val="0F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traducteur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(student A)</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Speech Bubble: Rectangle with Corners Rounded 10">
            <a:extLst>
              <a:ext uri="{FF2B5EF4-FFF2-40B4-BE49-F238E27FC236}">
                <a16:creationId xmlns:a16="http://schemas.microsoft.com/office/drawing/2014/main" id="{D8D29D60-EE98-42CA-A126-37CEBAE6DEED}"/>
              </a:ext>
            </a:extLst>
          </p:cNvPr>
          <p:cNvSpPr/>
          <p:nvPr/>
        </p:nvSpPr>
        <p:spPr>
          <a:xfrm>
            <a:off x="8778394" y="1374519"/>
            <a:ext cx="2957281" cy="1007995"/>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2.________________________________</a:t>
            </a:r>
            <a:endPar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sp>
        <p:nvSpPr>
          <p:cNvPr id="52" name="Speech Bubble: Rectangle with Corners Rounded 10">
            <a:extLst>
              <a:ext uri="{FF2B5EF4-FFF2-40B4-BE49-F238E27FC236}">
                <a16:creationId xmlns:a16="http://schemas.microsoft.com/office/drawing/2014/main" id="{28FBA219-CEC8-4AE0-9A16-C1250C39E327}"/>
              </a:ext>
            </a:extLst>
          </p:cNvPr>
          <p:cNvSpPr/>
          <p:nvPr/>
        </p:nvSpPr>
        <p:spPr>
          <a:xfrm>
            <a:off x="9504433" y="2592334"/>
            <a:ext cx="2222079" cy="1288319"/>
          </a:xfrm>
          <a:prstGeom prst="wedgeRoundRectCallout">
            <a:avLst>
              <a:gd name="adj1" fmla="val 65907"/>
              <a:gd name="adj2" fmla="val 3557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3. Merci.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a:t>
            </a:r>
            <a:b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aller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au parc?  </a:t>
            </a:r>
          </a:p>
        </p:txBody>
      </p:sp>
      <p:sp>
        <p:nvSpPr>
          <p:cNvPr id="56" name="Speech Bubble: Rectangle with Corners Rounded 10">
            <a:extLst>
              <a:ext uri="{FF2B5EF4-FFF2-40B4-BE49-F238E27FC236}">
                <a16:creationId xmlns:a16="http://schemas.microsoft.com/office/drawing/2014/main" id="{8C65C81B-4FF2-4DE5-915F-CD7B2C8B1928}"/>
              </a:ext>
            </a:extLst>
          </p:cNvPr>
          <p:cNvSpPr/>
          <p:nvPr/>
        </p:nvSpPr>
        <p:spPr>
          <a:xfrm>
            <a:off x="8652748" y="4033852"/>
            <a:ext cx="3082927" cy="1250861"/>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4.________________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F5076"/>
                </a:solidFill>
                <a:latin typeface="Century Gothic" panose="020F0302020204030204"/>
              </a:rPr>
              <a:t> </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_________________</a:t>
            </a:r>
            <a:endPar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sp>
        <p:nvSpPr>
          <p:cNvPr id="58" name="Speech Bubble: Rectangle with Corners Rounded 10">
            <a:extLst>
              <a:ext uri="{FF2B5EF4-FFF2-40B4-BE49-F238E27FC236}">
                <a16:creationId xmlns:a16="http://schemas.microsoft.com/office/drawing/2014/main" id="{E0F66FF1-1CA5-4FA8-BDAD-76B30B31E758}"/>
              </a:ext>
            </a:extLst>
          </p:cNvPr>
          <p:cNvSpPr/>
          <p:nvPr/>
        </p:nvSpPr>
        <p:spPr>
          <a:xfrm>
            <a:off x="8370175" y="219773"/>
            <a:ext cx="3365500" cy="1007995"/>
          </a:xfrm>
          <a:prstGeom prst="wedgeRoundRectCallout">
            <a:avLst>
              <a:gd name="adj1" fmla="val 62154"/>
              <a:gd name="adj2" fmla="val 3335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__________</a:t>
            </a:r>
            <a:b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lang="en-GB" sz="2400" dirty="0" err="1">
                <a:solidFill>
                  <a:prstClr val="white"/>
                </a:solidFill>
                <a:latin typeface="Century Gothic" panose="020F0302020204030204"/>
              </a:rPr>
              <a:t>quel</a:t>
            </a:r>
            <a:r>
              <a:rPr lang="en-GB" sz="2400" dirty="0">
                <a:solidFill>
                  <a:prstClr val="white"/>
                </a:solidFill>
                <a:latin typeface="Century Gothic" panose="020F0302020204030204"/>
              </a:rPr>
              <a:t> temps il fait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60" name="TextBox 59">
            <a:extLst>
              <a:ext uri="{FF2B5EF4-FFF2-40B4-BE49-F238E27FC236}">
                <a16:creationId xmlns:a16="http://schemas.microsoft.com/office/drawing/2014/main" id="{7666C114-4F02-4109-8C28-4DFC05A74446}"/>
              </a:ext>
            </a:extLst>
          </p:cNvPr>
          <p:cNvSpPr txBox="1"/>
          <p:nvPr/>
        </p:nvSpPr>
        <p:spPr>
          <a:xfrm>
            <a:off x="9083170" y="5461350"/>
            <a:ext cx="2222079" cy="707886"/>
          </a:xfrm>
          <a:prstGeom prst="rect">
            <a:avLst/>
          </a:prstGeom>
          <a:solidFill>
            <a:srgbClr val="0F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traducteur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(student C)</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6" name="Straight Connector 5">
            <a:extLst>
              <a:ext uri="{FF2B5EF4-FFF2-40B4-BE49-F238E27FC236}">
                <a16:creationId xmlns:a16="http://schemas.microsoft.com/office/drawing/2014/main" id="{67C48E92-382F-4AAD-BEC7-0821393AE1E9}"/>
              </a:ext>
            </a:extLst>
          </p:cNvPr>
          <p:cNvCxnSpPr/>
          <p:nvPr/>
        </p:nvCxnSpPr>
        <p:spPr>
          <a:xfrm>
            <a:off x="4013200" y="161855"/>
            <a:ext cx="0" cy="5956325"/>
          </a:xfrm>
          <a:prstGeom prst="line">
            <a:avLst/>
          </a:prstGeom>
          <a:ln w="50800">
            <a:solidFill>
              <a:srgbClr val="0F5076"/>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DF8CC25-FECE-4645-BA4F-D3A41D79A677}"/>
              </a:ext>
            </a:extLst>
          </p:cNvPr>
          <p:cNvCxnSpPr/>
          <p:nvPr/>
        </p:nvCxnSpPr>
        <p:spPr>
          <a:xfrm>
            <a:off x="8089900" y="161855"/>
            <a:ext cx="0" cy="5956325"/>
          </a:xfrm>
          <a:prstGeom prst="line">
            <a:avLst/>
          </a:prstGeom>
          <a:ln w="50800">
            <a:solidFill>
              <a:srgbClr val="0F5076"/>
            </a:solidFill>
            <a:prstDash val="sysDot"/>
          </a:ln>
        </p:spPr>
        <p:style>
          <a:lnRef idx="1">
            <a:schemeClr val="accent1"/>
          </a:lnRef>
          <a:fillRef idx="0">
            <a:schemeClr val="accent1"/>
          </a:fillRef>
          <a:effectRef idx="0">
            <a:schemeClr val="accent1"/>
          </a:effectRef>
          <a:fontRef idx="minor">
            <a:schemeClr val="tx1"/>
          </a:fontRef>
        </p:style>
      </p:cxnSp>
      <p:sp>
        <p:nvSpPr>
          <p:cNvPr id="48" name="Speech Bubble: Rectangle with Corners Rounded 10">
            <a:extLst>
              <a:ext uri="{FF2B5EF4-FFF2-40B4-BE49-F238E27FC236}">
                <a16:creationId xmlns:a16="http://schemas.microsoft.com/office/drawing/2014/main" id="{BA38D571-D6DC-4A4F-B873-81765BF09219}"/>
              </a:ext>
            </a:extLst>
          </p:cNvPr>
          <p:cNvSpPr/>
          <p:nvPr/>
        </p:nvSpPr>
        <p:spPr>
          <a:xfrm>
            <a:off x="445951" y="3976094"/>
            <a:ext cx="2566448" cy="1288319"/>
          </a:xfrm>
          <a:prstGeom prst="wedgeRoundRectCallout">
            <a:avLst>
              <a:gd name="adj1" fmla="val 65907"/>
              <a:gd name="adj2" fmla="val 3557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4.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Ça</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dépend</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________ </a:t>
            </a:r>
            <a:r>
              <a:rPr lang="en-GB" sz="2400" dirty="0">
                <a:solidFill>
                  <a:prstClr val="white"/>
                </a:solidFill>
                <a:latin typeface="Century Gothic" panose="020F0302020204030204"/>
              </a:rPr>
              <a:t>s’</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il y a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belle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vue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1114143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Finis</a:t>
            </a:r>
            <a:r>
              <a:rPr lang="en-GB" sz="3600" b="1" dirty="0">
                <a:solidFill>
                  <a:schemeClr val="bg1"/>
                </a:solidFill>
              </a:rPr>
              <a:t> la phrase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382334" y="2719867"/>
            <a:ext cx="11527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…-t-il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important. </a:t>
            </a:r>
          </a:p>
        </p:txBody>
      </p:sp>
      <p:sp>
        <p:nvSpPr>
          <p:cNvPr id="5" name="Speech Bubble: Rectangle with Corners Rounded 4">
            <a:extLst>
              <a:ext uri="{FF2B5EF4-FFF2-40B4-BE49-F238E27FC236}">
                <a16:creationId xmlns:a16="http://schemas.microsoft.com/office/drawing/2014/main" id="{3BC19680-3BB4-4376-8CA5-641CEBDB9642}"/>
              </a:ext>
            </a:extLst>
          </p:cNvPr>
          <p:cNvSpPr/>
          <p:nvPr/>
        </p:nvSpPr>
        <p:spPr>
          <a:xfrm>
            <a:off x="2343591" y="1940762"/>
            <a:ext cx="5287273" cy="867128"/>
          </a:xfrm>
          <a:prstGeom prst="wedgeRoundRectCallout">
            <a:avLst>
              <a:gd name="adj1" fmla="val -48936"/>
              <a:gd name="adj2" fmla="val 70784"/>
              <a:gd name="adj3" fmla="val 16667"/>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Boire…</a:t>
            </a:r>
          </a:p>
        </p:txBody>
      </p:sp>
      <p:sp>
        <p:nvSpPr>
          <p:cNvPr id="9" name="Speech Bubble: Rectangle with Corners Rounded 8">
            <a:extLst>
              <a:ext uri="{FF2B5EF4-FFF2-40B4-BE49-F238E27FC236}">
                <a16:creationId xmlns:a16="http://schemas.microsoft.com/office/drawing/2014/main" id="{8AB76895-7C91-4882-842F-A767573505F4}"/>
              </a:ext>
            </a:extLst>
          </p:cNvPr>
          <p:cNvSpPr/>
          <p:nvPr/>
        </p:nvSpPr>
        <p:spPr>
          <a:xfrm>
            <a:off x="3813608" y="4606561"/>
            <a:ext cx="5287273" cy="867128"/>
          </a:xfrm>
          <a:prstGeom prst="wedgeRoundRectCallout">
            <a:avLst>
              <a:gd name="adj1" fmla="val 53749"/>
              <a:gd name="adj2" fmla="val 79572"/>
              <a:gd name="adj3" fmla="val 16667"/>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 l’eau est important.</a:t>
            </a:r>
          </a:p>
        </p:txBody>
      </p:sp>
      <p:pic>
        <p:nvPicPr>
          <p:cNvPr id="3" name="Picture 2" descr="A picture containing toy, doll&#10;&#10;Description automatically generated">
            <a:extLst>
              <a:ext uri="{FF2B5EF4-FFF2-40B4-BE49-F238E27FC236}">
                <a16:creationId xmlns:a16="http://schemas.microsoft.com/office/drawing/2014/main" id="{72C6BEC6-4274-4248-BF1B-C86A37713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92" y="748123"/>
            <a:ext cx="2951842" cy="295184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44B0356A-581D-8342-873B-C40B8E5A1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7920" y="3130561"/>
            <a:ext cx="2952000" cy="2952000"/>
          </a:xfrm>
          <a:prstGeom prst="rect">
            <a:avLst/>
          </a:prstGeom>
        </p:spPr>
      </p:pic>
    </p:spTree>
    <p:extLst>
      <p:ext uri="{BB962C8B-B14F-4D97-AF65-F5344CB8AC3E}">
        <p14:creationId xmlns:p14="http://schemas.microsoft.com/office/powerpoint/2010/main" val="4284712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Finis</a:t>
            </a:r>
            <a:r>
              <a:rPr lang="en-GB" sz="3600" b="1" dirty="0">
                <a:solidFill>
                  <a:schemeClr val="bg1"/>
                </a:solidFill>
              </a:rPr>
              <a:t> la phrase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8">
            <a:extLst>
              <a:ext uri="{FF2B5EF4-FFF2-40B4-BE49-F238E27FC236}">
                <a16:creationId xmlns:a16="http://schemas.microsoft.com/office/drawing/2014/main" id="{ECCA12D2-35A4-4A50-B64C-2A65F2DA8A23}"/>
              </a:ext>
            </a:extLst>
          </p:cNvPr>
          <p:cNvGraphicFramePr>
            <a:graphicFrameLocks noGrp="1"/>
          </p:cNvGraphicFramePr>
          <p:nvPr/>
        </p:nvGraphicFramePr>
        <p:xfrm>
          <a:off x="279400" y="1386416"/>
          <a:ext cx="11630520" cy="4550094"/>
        </p:xfrm>
        <a:graphic>
          <a:graphicData uri="http://schemas.openxmlformats.org/drawingml/2006/table">
            <a:tbl>
              <a:tblPr firstRow="1" bandRow="1">
                <a:tableStyleId>{5940675A-B579-460E-94D1-54222C63F5DA}</a:tableStyleId>
              </a:tblPr>
              <a:tblGrid>
                <a:gridCol w="5815260">
                  <a:extLst>
                    <a:ext uri="{9D8B030D-6E8A-4147-A177-3AD203B41FA5}">
                      <a16:colId xmlns:a16="http://schemas.microsoft.com/office/drawing/2014/main" val="538860087"/>
                    </a:ext>
                  </a:extLst>
                </a:gridCol>
                <a:gridCol w="5815260">
                  <a:extLst>
                    <a:ext uri="{9D8B030D-6E8A-4147-A177-3AD203B41FA5}">
                      <a16:colId xmlns:a16="http://schemas.microsoft.com/office/drawing/2014/main" val="2675254512"/>
                    </a:ext>
                  </a:extLst>
                </a:gridCol>
              </a:tblGrid>
              <a:tr h="370840">
                <a:tc>
                  <a:txBody>
                    <a:bodyPr/>
                    <a:lstStyle/>
                    <a:p>
                      <a:r>
                        <a:rPr lang="fr-FR" sz="1600" b="0" i="0" dirty="0">
                          <a:solidFill>
                            <a:srgbClr val="002060"/>
                          </a:solidFill>
                          <a:latin typeface="Century Gothic" panose="020B0502020202020204" pitchFamily="34" charset="0"/>
                        </a:rPr>
                        <a:t>Partenaire A</a:t>
                      </a:r>
                      <a:endParaRPr lang="fr-FR" sz="1600" dirty="0">
                        <a:solidFill>
                          <a:srgbClr val="002060"/>
                        </a:solidFill>
                      </a:endParaRPr>
                    </a:p>
                    <a:p>
                      <a:r>
                        <a:rPr lang="fr-FR" sz="1600" dirty="0">
                          <a:solidFill>
                            <a:srgbClr val="002060"/>
                          </a:solidFill>
                        </a:rPr>
                        <a:t>Say </a:t>
                      </a:r>
                      <a:r>
                        <a:rPr lang="fr-FR" sz="1600" dirty="0" err="1">
                          <a:solidFill>
                            <a:srgbClr val="002060"/>
                          </a:solidFill>
                        </a:rPr>
                        <a:t>these</a:t>
                      </a:r>
                      <a:r>
                        <a:rPr lang="fr-FR" sz="1600" dirty="0">
                          <a:solidFill>
                            <a:srgbClr val="002060"/>
                          </a:solidFill>
                        </a:rPr>
                        <a:t> </a:t>
                      </a:r>
                      <a:r>
                        <a:rPr lang="fr-FR" sz="1600" dirty="0" err="1">
                          <a:solidFill>
                            <a:srgbClr val="002060"/>
                          </a:solidFill>
                        </a:rPr>
                        <a:t>verbs</a:t>
                      </a:r>
                      <a:r>
                        <a:rPr lang="fr-FR" sz="1600" dirty="0">
                          <a:solidFill>
                            <a:srgbClr val="002060"/>
                          </a:solidFill>
                        </a:rPr>
                        <a:t> to start sentences. </a:t>
                      </a:r>
                      <a:r>
                        <a:rPr lang="fr-FR" sz="1600" dirty="0" err="1">
                          <a:solidFill>
                            <a:srgbClr val="002060"/>
                          </a:solidFill>
                        </a:rPr>
                        <a:t>Your</a:t>
                      </a:r>
                      <a:r>
                        <a:rPr lang="fr-FR" sz="1600" dirty="0">
                          <a:solidFill>
                            <a:srgbClr val="002060"/>
                          </a:solidFill>
                        </a:rPr>
                        <a:t> </a:t>
                      </a:r>
                      <a:r>
                        <a:rPr lang="fr-FR" sz="1600" dirty="0" err="1">
                          <a:solidFill>
                            <a:srgbClr val="002060"/>
                          </a:solidFill>
                        </a:rPr>
                        <a:t>partner</a:t>
                      </a:r>
                      <a:r>
                        <a:rPr lang="fr-FR" sz="1600" dirty="0">
                          <a:solidFill>
                            <a:srgbClr val="002060"/>
                          </a:solidFill>
                        </a:rPr>
                        <a:t> </a:t>
                      </a:r>
                      <a:r>
                        <a:rPr lang="fr-FR" sz="1600" dirty="0" err="1">
                          <a:solidFill>
                            <a:srgbClr val="002060"/>
                          </a:solidFill>
                        </a:rPr>
                        <a:t>will</a:t>
                      </a:r>
                      <a:r>
                        <a:rPr lang="fr-FR" sz="1600" dirty="0">
                          <a:solidFill>
                            <a:srgbClr val="002060"/>
                          </a:solidFill>
                        </a:rPr>
                        <a:t> </a:t>
                      </a:r>
                      <a:r>
                        <a:rPr lang="fr-FR" sz="1600" dirty="0" err="1">
                          <a:solidFill>
                            <a:srgbClr val="002060"/>
                          </a:solidFill>
                        </a:rPr>
                        <a:t>choose</a:t>
                      </a:r>
                      <a:r>
                        <a:rPr lang="fr-FR" sz="1600" dirty="0">
                          <a:solidFill>
                            <a:srgbClr val="002060"/>
                          </a:solidFill>
                        </a:rPr>
                        <a:t> the end of the sentence </a:t>
                      </a:r>
                      <a:r>
                        <a:rPr lang="fr-FR" sz="1600" dirty="0" err="1">
                          <a:solidFill>
                            <a:srgbClr val="002060"/>
                          </a:solidFill>
                        </a:rPr>
                        <a:t>from</a:t>
                      </a:r>
                      <a:r>
                        <a:rPr lang="fr-FR" sz="1600" dirty="0">
                          <a:solidFill>
                            <a:srgbClr val="002060"/>
                          </a:solidFill>
                        </a:rPr>
                        <a:t> the </a:t>
                      </a:r>
                      <a:r>
                        <a:rPr lang="fr-FR" sz="1600" dirty="0" err="1">
                          <a:solidFill>
                            <a:srgbClr val="002060"/>
                          </a:solidFill>
                        </a:rPr>
                        <a:t>board</a:t>
                      </a:r>
                      <a:r>
                        <a:rPr lang="fr-FR" sz="1600" dirty="0">
                          <a:solidFill>
                            <a:srgbClr val="002060"/>
                          </a:solidFill>
                        </a:rPr>
                        <a:t>.</a:t>
                      </a:r>
                    </a:p>
                    <a:p>
                      <a:pPr marL="0" indent="0">
                        <a:lnSpc>
                          <a:spcPct val="150000"/>
                        </a:lnSpc>
                        <a:buNone/>
                      </a:pPr>
                      <a:r>
                        <a:rPr lang="fr-FR" sz="1600" dirty="0">
                          <a:solidFill>
                            <a:srgbClr val="002060"/>
                          </a:solidFill>
                        </a:rPr>
                        <a:t>1) Parler…         2) Ach</a:t>
                      </a:r>
                      <a:r>
                        <a:rPr lang="fr-FR" sz="1600" dirty="0">
                          <a:solidFill>
                            <a:srgbClr val="002060"/>
                          </a:solidFill>
                          <a:latin typeface="Century Gothic" panose="020B0502020202020204" pitchFamily="34" charset="0"/>
                        </a:rPr>
                        <a:t>ète</a:t>
                      </a:r>
                      <a:r>
                        <a:rPr lang="fr-FR" sz="1600" dirty="0">
                          <a:solidFill>
                            <a:srgbClr val="002060"/>
                          </a:solidFill>
                        </a:rPr>
                        <a:t>…        3) Descendre …</a:t>
                      </a:r>
                    </a:p>
                    <a:p>
                      <a:pPr marL="0" indent="0">
                        <a:lnSpc>
                          <a:spcPct val="150000"/>
                        </a:lnSpc>
                        <a:buNone/>
                      </a:pPr>
                      <a:r>
                        <a:rPr lang="fr-FR" sz="1600" dirty="0">
                          <a:solidFill>
                            <a:srgbClr val="002060"/>
                          </a:solidFill>
                        </a:rPr>
                        <a:t>4) Lit …              5) Écrit …             6) Répondre …</a:t>
                      </a:r>
                    </a:p>
                  </a:txBody>
                  <a:tcPr/>
                </a:tc>
                <a:tc>
                  <a:txBody>
                    <a:bodyPr/>
                    <a:lstStyle/>
                    <a:p>
                      <a:r>
                        <a:rPr lang="fr-FR" sz="1600" b="0" i="0" dirty="0">
                          <a:solidFill>
                            <a:srgbClr val="002060"/>
                          </a:solidFill>
                          <a:latin typeface="Century Gothic" panose="020B0502020202020204" pitchFamily="34" charset="0"/>
                        </a:rPr>
                        <a:t>Partenaire B</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002060"/>
                          </a:solidFill>
                        </a:rPr>
                        <a:t>Say </a:t>
                      </a:r>
                      <a:r>
                        <a:rPr lang="fr-FR" sz="1600" dirty="0" err="1">
                          <a:solidFill>
                            <a:srgbClr val="002060"/>
                          </a:solidFill>
                        </a:rPr>
                        <a:t>these</a:t>
                      </a:r>
                      <a:r>
                        <a:rPr lang="fr-FR" sz="1600" dirty="0">
                          <a:solidFill>
                            <a:srgbClr val="002060"/>
                          </a:solidFill>
                        </a:rPr>
                        <a:t> </a:t>
                      </a:r>
                      <a:r>
                        <a:rPr lang="fr-FR" sz="1600" dirty="0" err="1">
                          <a:solidFill>
                            <a:srgbClr val="002060"/>
                          </a:solidFill>
                        </a:rPr>
                        <a:t>verbs</a:t>
                      </a:r>
                      <a:r>
                        <a:rPr lang="fr-FR" sz="1600" dirty="0">
                          <a:solidFill>
                            <a:srgbClr val="002060"/>
                          </a:solidFill>
                        </a:rPr>
                        <a:t> to start sentences. </a:t>
                      </a:r>
                      <a:r>
                        <a:rPr lang="fr-FR" sz="1600" dirty="0" err="1">
                          <a:solidFill>
                            <a:srgbClr val="002060"/>
                          </a:solidFill>
                        </a:rPr>
                        <a:t>Your</a:t>
                      </a:r>
                      <a:r>
                        <a:rPr lang="fr-FR" sz="1600" dirty="0">
                          <a:solidFill>
                            <a:srgbClr val="002060"/>
                          </a:solidFill>
                        </a:rPr>
                        <a:t> </a:t>
                      </a:r>
                      <a:r>
                        <a:rPr lang="fr-FR" sz="1600" dirty="0" err="1">
                          <a:solidFill>
                            <a:srgbClr val="002060"/>
                          </a:solidFill>
                        </a:rPr>
                        <a:t>partner</a:t>
                      </a:r>
                      <a:r>
                        <a:rPr lang="fr-FR" sz="1600" dirty="0">
                          <a:solidFill>
                            <a:srgbClr val="002060"/>
                          </a:solidFill>
                        </a:rPr>
                        <a:t> </a:t>
                      </a:r>
                      <a:r>
                        <a:rPr lang="fr-FR" sz="1600" dirty="0" err="1">
                          <a:solidFill>
                            <a:srgbClr val="002060"/>
                          </a:solidFill>
                        </a:rPr>
                        <a:t>will</a:t>
                      </a:r>
                      <a:r>
                        <a:rPr lang="fr-FR" sz="1600" dirty="0">
                          <a:solidFill>
                            <a:srgbClr val="002060"/>
                          </a:solidFill>
                        </a:rPr>
                        <a:t> </a:t>
                      </a:r>
                      <a:r>
                        <a:rPr lang="fr-FR" sz="1600" dirty="0" err="1">
                          <a:solidFill>
                            <a:srgbClr val="002060"/>
                          </a:solidFill>
                        </a:rPr>
                        <a:t>choose</a:t>
                      </a:r>
                      <a:r>
                        <a:rPr lang="fr-FR" sz="1600" dirty="0">
                          <a:solidFill>
                            <a:srgbClr val="002060"/>
                          </a:solidFill>
                        </a:rPr>
                        <a:t> the end of the sentence </a:t>
                      </a:r>
                      <a:r>
                        <a:rPr lang="fr-FR" sz="1600" dirty="0" err="1">
                          <a:solidFill>
                            <a:srgbClr val="002060"/>
                          </a:solidFill>
                        </a:rPr>
                        <a:t>from</a:t>
                      </a:r>
                      <a:r>
                        <a:rPr lang="fr-FR" sz="1600" dirty="0">
                          <a:solidFill>
                            <a:srgbClr val="002060"/>
                          </a:solidFill>
                        </a:rPr>
                        <a:t> the </a:t>
                      </a:r>
                      <a:r>
                        <a:rPr lang="fr-FR" sz="1600" dirty="0" err="1">
                          <a:solidFill>
                            <a:srgbClr val="002060"/>
                          </a:solidFill>
                        </a:rPr>
                        <a:t>board</a:t>
                      </a:r>
                      <a:r>
                        <a:rPr lang="fr-FR" sz="1600" dirty="0">
                          <a:solidFill>
                            <a:srgbClr val="002060"/>
                          </a:solidFill>
                        </a:rPr>
                        <a:t>.</a:t>
                      </a:r>
                    </a:p>
                    <a:p>
                      <a:pPr marL="0" indent="0">
                        <a:lnSpc>
                          <a:spcPct val="150000"/>
                        </a:lnSpc>
                        <a:buNone/>
                      </a:pPr>
                      <a:r>
                        <a:rPr lang="fr-FR" sz="1600" dirty="0">
                          <a:solidFill>
                            <a:srgbClr val="002060"/>
                          </a:solidFill>
                        </a:rPr>
                        <a:t>1) Visiter …            2) Dépend …          3) Entendre …</a:t>
                      </a:r>
                    </a:p>
                    <a:p>
                      <a:pPr marL="0" indent="0">
                        <a:lnSpc>
                          <a:spcPct val="150000"/>
                        </a:lnSpc>
                        <a:buNone/>
                      </a:pPr>
                      <a:r>
                        <a:rPr lang="fr-FR" sz="1600" dirty="0">
                          <a:solidFill>
                            <a:srgbClr val="002060"/>
                          </a:solidFill>
                        </a:rPr>
                        <a:t>4) A …                    5) Conna</a:t>
                      </a:r>
                      <a:r>
                        <a:rPr lang="fr-FR" sz="1600" dirty="0">
                          <a:solidFill>
                            <a:srgbClr val="002060"/>
                          </a:solidFill>
                          <a:latin typeface="Century Gothic" panose="020B0502020202020204" pitchFamily="34" charset="0"/>
                        </a:rPr>
                        <a:t>ître …      6) Travaille …</a:t>
                      </a:r>
                      <a:endParaRPr lang="fr-FR" sz="1600" dirty="0">
                        <a:solidFill>
                          <a:srgbClr val="002060"/>
                        </a:solidFill>
                      </a:endParaRPr>
                    </a:p>
                  </a:txBody>
                  <a:tcPr/>
                </a:tc>
                <a:extLst>
                  <a:ext uri="{0D108BD9-81ED-4DB2-BD59-A6C34878D82A}">
                    <a16:rowId xmlns:a16="http://schemas.microsoft.com/office/drawing/2014/main" val="2115059359"/>
                  </a:ext>
                </a:extLst>
              </a:tr>
              <a:tr h="370840">
                <a:tc>
                  <a:txBody>
                    <a:bodyPr/>
                    <a:lstStyle/>
                    <a:p>
                      <a:r>
                        <a:rPr lang="fr-FR" sz="1600" b="0" i="0" dirty="0">
                          <a:solidFill>
                            <a:srgbClr val="002060"/>
                          </a:solidFill>
                          <a:latin typeface="Century Gothic" panose="020B0502020202020204" pitchFamily="34" charset="0"/>
                        </a:rPr>
                        <a:t>Partenaire A</a:t>
                      </a:r>
                      <a:endParaRPr lang="fr-FR" sz="1600" dirty="0">
                        <a:solidFill>
                          <a:srgbClr val="002060"/>
                        </a:solidFill>
                      </a:endParaRPr>
                    </a:p>
                    <a:p>
                      <a:r>
                        <a:rPr lang="fr-FR" sz="1600" dirty="0">
                          <a:solidFill>
                            <a:srgbClr val="002060"/>
                          </a:solidFill>
                        </a:rPr>
                        <a:t>Say </a:t>
                      </a:r>
                      <a:r>
                        <a:rPr lang="fr-FR" sz="1600" dirty="0" err="1">
                          <a:solidFill>
                            <a:srgbClr val="002060"/>
                          </a:solidFill>
                        </a:rPr>
                        <a:t>these</a:t>
                      </a:r>
                      <a:r>
                        <a:rPr lang="fr-FR" sz="1600" dirty="0">
                          <a:solidFill>
                            <a:srgbClr val="002060"/>
                          </a:solidFill>
                        </a:rPr>
                        <a:t> </a:t>
                      </a:r>
                      <a:r>
                        <a:rPr lang="fr-FR" sz="1600" dirty="0" err="1">
                          <a:solidFill>
                            <a:srgbClr val="002060"/>
                          </a:solidFill>
                        </a:rPr>
                        <a:t>verbs</a:t>
                      </a:r>
                      <a:r>
                        <a:rPr lang="fr-FR" sz="1600" dirty="0">
                          <a:solidFill>
                            <a:srgbClr val="002060"/>
                          </a:solidFill>
                        </a:rPr>
                        <a:t> to start sentences. </a:t>
                      </a:r>
                      <a:r>
                        <a:rPr lang="fr-FR" sz="1600" dirty="0" err="1">
                          <a:solidFill>
                            <a:srgbClr val="002060"/>
                          </a:solidFill>
                        </a:rPr>
                        <a:t>Your</a:t>
                      </a:r>
                      <a:r>
                        <a:rPr lang="fr-FR" sz="1600" dirty="0">
                          <a:solidFill>
                            <a:srgbClr val="002060"/>
                          </a:solidFill>
                        </a:rPr>
                        <a:t> </a:t>
                      </a:r>
                      <a:r>
                        <a:rPr lang="fr-FR" sz="1600" dirty="0" err="1">
                          <a:solidFill>
                            <a:srgbClr val="002060"/>
                          </a:solidFill>
                        </a:rPr>
                        <a:t>partner</a:t>
                      </a:r>
                      <a:r>
                        <a:rPr lang="fr-FR" sz="1600" dirty="0">
                          <a:solidFill>
                            <a:srgbClr val="002060"/>
                          </a:solidFill>
                        </a:rPr>
                        <a:t> </a:t>
                      </a:r>
                      <a:r>
                        <a:rPr lang="fr-FR" sz="1600" dirty="0" err="1">
                          <a:solidFill>
                            <a:srgbClr val="002060"/>
                          </a:solidFill>
                        </a:rPr>
                        <a:t>will</a:t>
                      </a:r>
                      <a:r>
                        <a:rPr lang="fr-FR" sz="1600" dirty="0">
                          <a:solidFill>
                            <a:srgbClr val="002060"/>
                          </a:solidFill>
                        </a:rPr>
                        <a:t> </a:t>
                      </a:r>
                      <a:r>
                        <a:rPr lang="fr-FR" sz="1600" dirty="0" err="1">
                          <a:solidFill>
                            <a:srgbClr val="002060"/>
                          </a:solidFill>
                        </a:rPr>
                        <a:t>choose</a:t>
                      </a:r>
                      <a:r>
                        <a:rPr lang="fr-FR" sz="1600" dirty="0">
                          <a:solidFill>
                            <a:srgbClr val="002060"/>
                          </a:solidFill>
                        </a:rPr>
                        <a:t> the end of the sentence </a:t>
                      </a:r>
                      <a:r>
                        <a:rPr lang="fr-FR" sz="1600" dirty="0" err="1">
                          <a:solidFill>
                            <a:srgbClr val="002060"/>
                          </a:solidFill>
                        </a:rPr>
                        <a:t>from</a:t>
                      </a:r>
                      <a:r>
                        <a:rPr lang="fr-FR" sz="1600" dirty="0">
                          <a:solidFill>
                            <a:srgbClr val="002060"/>
                          </a:solidFill>
                        </a:rPr>
                        <a:t> the </a:t>
                      </a:r>
                      <a:r>
                        <a:rPr lang="fr-FR" sz="1600" dirty="0" err="1">
                          <a:solidFill>
                            <a:srgbClr val="002060"/>
                          </a:solidFill>
                        </a:rPr>
                        <a:t>board</a:t>
                      </a:r>
                      <a:r>
                        <a:rPr lang="fr-FR" sz="1600" dirty="0">
                          <a:solidFill>
                            <a:srgbClr val="002060"/>
                          </a:solidFill>
                        </a:rPr>
                        <a:t>.</a:t>
                      </a:r>
                    </a:p>
                    <a:p>
                      <a:pPr marL="0" indent="0">
                        <a:lnSpc>
                          <a:spcPct val="150000"/>
                        </a:lnSpc>
                        <a:buNone/>
                      </a:pPr>
                      <a:r>
                        <a:rPr lang="fr-FR" sz="1600" dirty="0">
                          <a:solidFill>
                            <a:srgbClr val="002060"/>
                          </a:solidFill>
                        </a:rPr>
                        <a:t>1) Parler…         2) Ach</a:t>
                      </a:r>
                      <a:r>
                        <a:rPr lang="fr-FR" sz="1600" dirty="0">
                          <a:solidFill>
                            <a:srgbClr val="002060"/>
                          </a:solidFill>
                          <a:latin typeface="Century Gothic" panose="020B0502020202020204" pitchFamily="34" charset="0"/>
                        </a:rPr>
                        <a:t>ète</a:t>
                      </a:r>
                      <a:r>
                        <a:rPr lang="fr-FR" sz="1600" dirty="0">
                          <a:solidFill>
                            <a:srgbClr val="002060"/>
                          </a:solidFill>
                        </a:rPr>
                        <a:t>…        3) Descendre …</a:t>
                      </a:r>
                    </a:p>
                    <a:p>
                      <a:pPr marL="0" indent="0">
                        <a:lnSpc>
                          <a:spcPct val="150000"/>
                        </a:lnSpc>
                        <a:buNone/>
                      </a:pPr>
                      <a:r>
                        <a:rPr lang="fr-FR" sz="1600" dirty="0">
                          <a:solidFill>
                            <a:srgbClr val="002060"/>
                          </a:solidFill>
                        </a:rPr>
                        <a:t>4) Lit …              5) Écrit …             6) Répondre …</a:t>
                      </a:r>
                    </a:p>
                  </a:txBody>
                  <a:tcPr/>
                </a:tc>
                <a:tc>
                  <a:txBody>
                    <a:bodyPr/>
                    <a:lstStyle/>
                    <a:p>
                      <a:r>
                        <a:rPr lang="fr-FR" sz="1600" b="0" i="0" dirty="0">
                          <a:solidFill>
                            <a:srgbClr val="002060"/>
                          </a:solidFill>
                          <a:latin typeface="Century Gothic" panose="020B0502020202020204" pitchFamily="34" charset="0"/>
                        </a:rPr>
                        <a:t>Partenaire B</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002060"/>
                          </a:solidFill>
                        </a:rPr>
                        <a:t>Say </a:t>
                      </a:r>
                      <a:r>
                        <a:rPr lang="fr-FR" sz="1600" dirty="0" err="1">
                          <a:solidFill>
                            <a:srgbClr val="002060"/>
                          </a:solidFill>
                        </a:rPr>
                        <a:t>these</a:t>
                      </a:r>
                      <a:r>
                        <a:rPr lang="fr-FR" sz="1600" dirty="0">
                          <a:solidFill>
                            <a:srgbClr val="002060"/>
                          </a:solidFill>
                        </a:rPr>
                        <a:t> </a:t>
                      </a:r>
                      <a:r>
                        <a:rPr lang="fr-FR" sz="1600" dirty="0" err="1">
                          <a:solidFill>
                            <a:srgbClr val="002060"/>
                          </a:solidFill>
                        </a:rPr>
                        <a:t>verbs</a:t>
                      </a:r>
                      <a:r>
                        <a:rPr lang="fr-FR" sz="1600" dirty="0">
                          <a:solidFill>
                            <a:srgbClr val="002060"/>
                          </a:solidFill>
                        </a:rPr>
                        <a:t> to start sentences. </a:t>
                      </a:r>
                      <a:r>
                        <a:rPr lang="fr-FR" sz="1600" dirty="0" err="1">
                          <a:solidFill>
                            <a:srgbClr val="002060"/>
                          </a:solidFill>
                        </a:rPr>
                        <a:t>Your</a:t>
                      </a:r>
                      <a:r>
                        <a:rPr lang="fr-FR" sz="1600" dirty="0">
                          <a:solidFill>
                            <a:srgbClr val="002060"/>
                          </a:solidFill>
                        </a:rPr>
                        <a:t> </a:t>
                      </a:r>
                      <a:r>
                        <a:rPr lang="fr-FR" sz="1600" dirty="0" err="1">
                          <a:solidFill>
                            <a:srgbClr val="002060"/>
                          </a:solidFill>
                        </a:rPr>
                        <a:t>partner</a:t>
                      </a:r>
                      <a:r>
                        <a:rPr lang="fr-FR" sz="1600" dirty="0">
                          <a:solidFill>
                            <a:srgbClr val="002060"/>
                          </a:solidFill>
                        </a:rPr>
                        <a:t> </a:t>
                      </a:r>
                      <a:r>
                        <a:rPr lang="fr-FR" sz="1600" dirty="0" err="1">
                          <a:solidFill>
                            <a:srgbClr val="002060"/>
                          </a:solidFill>
                        </a:rPr>
                        <a:t>will</a:t>
                      </a:r>
                      <a:r>
                        <a:rPr lang="fr-FR" sz="1600" dirty="0">
                          <a:solidFill>
                            <a:srgbClr val="002060"/>
                          </a:solidFill>
                        </a:rPr>
                        <a:t> </a:t>
                      </a:r>
                      <a:r>
                        <a:rPr lang="fr-FR" sz="1600" dirty="0" err="1">
                          <a:solidFill>
                            <a:srgbClr val="002060"/>
                          </a:solidFill>
                        </a:rPr>
                        <a:t>choose</a:t>
                      </a:r>
                      <a:r>
                        <a:rPr lang="fr-FR" sz="1600" dirty="0">
                          <a:solidFill>
                            <a:srgbClr val="002060"/>
                          </a:solidFill>
                        </a:rPr>
                        <a:t> the end of the sentence </a:t>
                      </a:r>
                      <a:r>
                        <a:rPr lang="fr-FR" sz="1600" dirty="0" err="1">
                          <a:solidFill>
                            <a:srgbClr val="002060"/>
                          </a:solidFill>
                        </a:rPr>
                        <a:t>from</a:t>
                      </a:r>
                      <a:r>
                        <a:rPr lang="fr-FR" sz="1600" dirty="0">
                          <a:solidFill>
                            <a:srgbClr val="002060"/>
                          </a:solidFill>
                        </a:rPr>
                        <a:t> the </a:t>
                      </a:r>
                      <a:r>
                        <a:rPr lang="fr-FR" sz="1600" dirty="0" err="1">
                          <a:solidFill>
                            <a:srgbClr val="002060"/>
                          </a:solidFill>
                        </a:rPr>
                        <a:t>board</a:t>
                      </a:r>
                      <a:r>
                        <a:rPr lang="fr-FR" sz="1600" dirty="0">
                          <a:solidFill>
                            <a:srgbClr val="002060"/>
                          </a:solidFill>
                        </a:rPr>
                        <a:t>.</a:t>
                      </a:r>
                    </a:p>
                    <a:p>
                      <a:pPr marL="0" indent="0">
                        <a:lnSpc>
                          <a:spcPct val="150000"/>
                        </a:lnSpc>
                        <a:buNone/>
                      </a:pPr>
                      <a:r>
                        <a:rPr lang="fr-FR" sz="1600" dirty="0">
                          <a:solidFill>
                            <a:srgbClr val="002060"/>
                          </a:solidFill>
                        </a:rPr>
                        <a:t>1) Visiter …            2) Dépend …          3) Entendre …</a:t>
                      </a:r>
                    </a:p>
                    <a:p>
                      <a:pPr marL="0" indent="0">
                        <a:lnSpc>
                          <a:spcPct val="150000"/>
                        </a:lnSpc>
                        <a:buNone/>
                      </a:pPr>
                      <a:r>
                        <a:rPr lang="fr-FR" sz="1600" dirty="0">
                          <a:solidFill>
                            <a:srgbClr val="002060"/>
                          </a:solidFill>
                        </a:rPr>
                        <a:t>4) A …                    5) Conna</a:t>
                      </a:r>
                      <a:r>
                        <a:rPr lang="fr-FR" sz="1600" dirty="0">
                          <a:solidFill>
                            <a:srgbClr val="002060"/>
                          </a:solidFill>
                          <a:latin typeface="Century Gothic" panose="020B0502020202020204" pitchFamily="34" charset="0"/>
                        </a:rPr>
                        <a:t>ître …      6) Travaille …</a:t>
                      </a:r>
                      <a:endParaRPr lang="fr-FR" sz="1600" dirty="0">
                        <a:solidFill>
                          <a:srgbClr val="002060"/>
                        </a:solidFill>
                      </a:endParaRPr>
                    </a:p>
                  </a:txBody>
                  <a:tcPr/>
                </a:tc>
                <a:extLst>
                  <a:ext uri="{0D108BD9-81ED-4DB2-BD59-A6C34878D82A}">
                    <a16:rowId xmlns:a16="http://schemas.microsoft.com/office/drawing/2014/main" val="3795129099"/>
                  </a:ext>
                </a:extLst>
              </a:tr>
              <a:tr h="370840">
                <a:tc>
                  <a:txBody>
                    <a:bodyPr/>
                    <a:lstStyle/>
                    <a:p>
                      <a:r>
                        <a:rPr lang="fr-FR" sz="1600" b="0" i="0" dirty="0">
                          <a:solidFill>
                            <a:srgbClr val="002060"/>
                          </a:solidFill>
                          <a:latin typeface="Century Gothic" panose="020B0502020202020204" pitchFamily="34" charset="0"/>
                        </a:rPr>
                        <a:t>Partenaire A</a:t>
                      </a:r>
                      <a:endParaRPr lang="fr-FR" sz="1600" dirty="0">
                        <a:solidFill>
                          <a:srgbClr val="002060"/>
                        </a:solidFill>
                      </a:endParaRPr>
                    </a:p>
                    <a:p>
                      <a:r>
                        <a:rPr lang="fr-FR" sz="1600" dirty="0">
                          <a:solidFill>
                            <a:srgbClr val="002060"/>
                          </a:solidFill>
                        </a:rPr>
                        <a:t>Say </a:t>
                      </a:r>
                      <a:r>
                        <a:rPr lang="fr-FR" sz="1600" dirty="0" err="1">
                          <a:solidFill>
                            <a:srgbClr val="002060"/>
                          </a:solidFill>
                        </a:rPr>
                        <a:t>these</a:t>
                      </a:r>
                      <a:r>
                        <a:rPr lang="fr-FR" sz="1600" dirty="0">
                          <a:solidFill>
                            <a:srgbClr val="002060"/>
                          </a:solidFill>
                        </a:rPr>
                        <a:t> </a:t>
                      </a:r>
                      <a:r>
                        <a:rPr lang="fr-FR" sz="1600" dirty="0" err="1">
                          <a:solidFill>
                            <a:srgbClr val="002060"/>
                          </a:solidFill>
                        </a:rPr>
                        <a:t>verbs</a:t>
                      </a:r>
                      <a:r>
                        <a:rPr lang="fr-FR" sz="1600" dirty="0">
                          <a:solidFill>
                            <a:srgbClr val="002060"/>
                          </a:solidFill>
                        </a:rPr>
                        <a:t> to start sentences. </a:t>
                      </a:r>
                      <a:r>
                        <a:rPr lang="fr-FR" sz="1600" dirty="0" err="1">
                          <a:solidFill>
                            <a:srgbClr val="002060"/>
                          </a:solidFill>
                        </a:rPr>
                        <a:t>Your</a:t>
                      </a:r>
                      <a:r>
                        <a:rPr lang="fr-FR" sz="1600" dirty="0">
                          <a:solidFill>
                            <a:srgbClr val="002060"/>
                          </a:solidFill>
                        </a:rPr>
                        <a:t> </a:t>
                      </a:r>
                      <a:r>
                        <a:rPr lang="fr-FR" sz="1600" dirty="0" err="1">
                          <a:solidFill>
                            <a:srgbClr val="002060"/>
                          </a:solidFill>
                        </a:rPr>
                        <a:t>partner</a:t>
                      </a:r>
                      <a:r>
                        <a:rPr lang="fr-FR" sz="1600" dirty="0">
                          <a:solidFill>
                            <a:srgbClr val="002060"/>
                          </a:solidFill>
                        </a:rPr>
                        <a:t> </a:t>
                      </a:r>
                      <a:r>
                        <a:rPr lang="fr-FR" sz="1600" dirty="0" err="1">
                          <a:solidFill>
                            <a:srgbClr val="002060"/>
                          </a:solidFill>
                        </a:rPr>
                        <a:t>will</a:t>
                      </a:r>
                      <a:r>
                        <a:rPr lang="fr-FR" sz="1600" dirty="0">
                          <a:solidFill>
                            <a:srgbClr val="002060"/>
                          </a:solidFill>
                        </a:rPr>
                        <a:t> </a:t>
                      </a:r>
                      <a:r>
                        <a:rPr lang="fr-FR" sz="1600" dirty="0" err="1">
                          <a:solidFill>
                            <a:srgbClr val="002060"/>
                          </a:solidFill>
                        </a:rPr>
                        <a:t>choose</a:t>
                      </a:r>
                      <a:r>
                        <a:rPr lang="fr-FR" sz="1600" dirty="0">
                          <a:solidFill>
                            <a:srgbClr val="002060"/>
                          </a:solidFill>
                        </a:rPr>
                        <a:t> the end of the sentence </a:t>
                      </a:r>
                      <a:r>
                        <a:rPr lang="fr-FR" sz="1600" dirty="0" err="1">
                          <a:solidFill>
                            <a:srgbClr val="002060"/>
                          </a:solidFill>
                        </a:rPr>
                        <a:t>from</a:t>
                      </a:r>
                      <a:r>
                        <a:rPr lang="fr-FR" sz="1600" dirty="0">
                          <a:solidFill>
                            <a:srgbClr val="002060"/>
                          </a:solidFill>
                        </a:rPr>
                        <a:t> the </a:t>
                      </a:r>
                      <a:r>
                        <a:rPr lang="fr-FR" sz="1600" dirty="0" err="1">
                          <a:solidFill>
                            <a:srgbClr val="002060"/>
                          </a:solidFill>
                        </a:rPr>
                        <a:t>board</a:t>
                      </a:r>
                      <a:r>
                        <a:rPr lang="fr-FR" sz="1600" dirty="0">
                          <a:solidFill>
                            <a:srgbClr val="002060"/>
                          </a:solidFill>
                        </a:rPr>
                        <a:t>.</a:t>
                      </a:r>
                    </a:p>
                    <a:p>
                      <a:pPr marL="0" indent="0">
                        <a:lnSpc>
                          <a:spcPct val="150000"/>
                        </a:lnSpc>
                        <a:buNone/>
                      </a:pPr>
                      <a:r>
                        <a:rPr lang="fr-FR" sz="1600" dirty="0">
                          <a:solidFill>
                            <a:srgbClr val="002060"/>
                          </a:solidFill>
                        </a:rPr>
                        <a:t>1) Parler…         2) Ach</a:t>
                      </a:r>
                      <a:r>
                        <a:rPr lang="fr-FR" sz="1600" dirty="0">
                          <a:solidFill>
                            <a:srgbClr val="002060"/>
                          </a:solidFill>
                          <a:latin typeface="Century Gothic" panose="020B0502020202020204" pitchFamily="34" charset="0"/>
                        </a:rPr>
                        <a:t>ète</a:t>
                      </a:r>
                      <a:r>
                        <a:rPr lang="fr-FR" sz="1600" dirty="0">
                          <a:solidFill>
                            <a:srgbClr val="002060"/>
                          </a:solidFill>
                        </a:rPr>
                        <a:t> …        3) Descendre …</a:t>
                      </a:r>
                    </a:p>
                    <a:p>
                      <a:pPr marL="0" indent="0">
                        <a:lnSpc>
                          <a:spcPct val="150000"/>
                        </a:lnSpc>
                        <a:buNone/>
                      </a:pPr>
                      <a:r>
                        <a:rPr lang="fr-FR" sz="1600" dirty="0">
                          <a:solidFill>
                            <a:srgbClr val="002060"/>
                          </a:solidFill>
                        </a:rPr>
                        <a:t>4) Lit …              5) Écrit …             6) Répondre …</a:t>
                      </a:r>
                    </a:p>
                  </a:txBody>
                  <a:tcPr/>
                </a:tc>
                <a:tc>
                  <a:txBody>
                    <a:bodyPr/>
                    <a:lstStyle/>
                    <a:p>
                      <a:r>
                        <a:rPr lang="fr-FR" sz="1600" b="0" i="0" dirty="0">
                          <a:solidFill>
                            <a:srgbClr val="002060"/>
                          </a:solidFill>
                          <a:latin typeface="Century Gothic" panose="020B0502020202020204" pitchFamily="34" charset="0"/>
                        </a:rPr>
                        <a:t>Partenaire B</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002060"/>
                          </a:solidFill>
                        </a:rPr>
                        <a:t>Say </a:t>
                      </a:r>
                      <a:r>
                        <a:rPr lang="fr-FR" sz="1600" dirty="0" err="1">
                          <a:solidFill>
                            <a:srgbClr val="002060"/>
                          </a:solidFill>
                        </a:rPr>
                        <a:t>these</a:t>
                      </a:r>
                      <a:r>
                        <a:rPr lang="fr-FR" sz="1600" dirty="0">
                          <a:solidFill>
                            <a:srgbClr val="002060"/>
                          </a:solidFill>
                        </a:rPr>
                        <a:t> </a:t>
                      </a:r>
                      <a:r>
                        <a:rPr lang="fr-FR" sz="1600" dirty="0" err="1">
                          <a:solidFill>
                            <a:srgbClr val="002060"/>
                          </a:solidFill>
                        </a:rPr>
                        <a:t>verbs</a:t>
                      </a:r>
                      <a:r>
                        <a:rPr lang="fr-FR" sz="1600" dirty="0">
                          <a:solidFill>
                            <a:srgbClr val="002060"/>
                          </a:solidFill>
                        </a:rPr>
                        <a:t> to start sentences. </a:t>
                      </a:r>
                      <a:r>
                        <a:rPr lang="fr-FR" sz="1600" dirty="0" err="1">
                          <a:solidFill>
                            <a:srgbClr val="002060"/>
                          </a:solidFill>
                        </a:rPr>
                        <a:t>Your</a:t>
                      </a:r>
                      <a:r>
                        <a:rPr lang="fr-FR" sz="1600" dirty="0">
                          <a:solidFill>
                            <a:srgbClr val="002060"/>
                          </a:solidFill>
                        </a:rPr>
                        <a:t> </a:t>
                      </a:r>
                      <a:r>
                        <a:rPr lang="fr-FR" sz="1600" dirty="0" err="1">
                          <a:solidFill>
                            <a:srgbClr val="002060"/>
                          </a:solidFill>
                        </a:rPr>
                        <a:t>partner</a:t>
                      </a:r>
                      <a:r>
                        <a:rPr lang="fr-FR" sz="1600" dirty="0">
                          <a:solidFill>
                            <a:srgbClr val="002060"/>
                          </a:solidFill>
                        </a:rPr>
                        <a:t> </a:t>
                      </a:r>
                      <a:r>
                        <a:rPr lang="fr-FR" sz="1600" dirty="0" err="1">
                          <a:solidFill>
                            <a:srgbClr val="002060"/>
                          </a:solidFill>
                        </a:rPr>
                        <a:t>will</a:t>
                      </a:r>
                      <a:r>
                        <a:rPr lang="fr-FR" sz="1600" dirty="0">
                          <a:solidFill>
                            <a:srgbClr val="002060"/>
                          </a:solidFill>
                        </a:rPr>
                        <a:t> </a:t>
                      </a:r>
                      <a:r>
                        <a:rPr lang="fr-FR" sz="1600" dirty="0" err="1">
                          <a:solidFill>
                            <a:srgbClr val="002060"/>
                          </a:solidFill>
                        </a:rPr>
                        <a:t>choose</a:t>
                      </a:r>
                      <a:r>
                        <a:rPr lang="fr-FR" sz="1600" dirty="0">
                          <a:solidFill>
                            <a:srgbClr val="002060"/>
                          </a:solidFill>
                        </a:rPr>
                        <a:t> the end of the sentence </a:t>
                      </a:r>
                      <a:r>
                        <a:rPr lang="fr-FR" sz="1600" dirty="0" err="1">
                          <a:solidFill>
                            <a:srgbClr val="002060"/>
                          </a:solidFill>
                        </a:rPr>
                        <a:t>from</a:t>
                      </a:r>
                      <a:r>
                        <a:rPr lang="fr-FR" sz="1600" dirty="0">
                          <a:solidFill>
                            <a:srgbClr val="002060"/>
                          </a:solidFill>
                        </a:rPr>
                        <a:t> the </a:t>
                      </a:r>
                      <a:r>
                        <a:rPr lang="fr-FR" sz="1600" dirty="0" err="1">
                          <a:solidFill>
                            <a:srgbClr val="002060"/>
                          </a:solidFill>
                        </a:rPr>
                        <a:t>board</a:t>
                      </a:r>
                      <a:r>
                        <a:rPr lang="fr-FR" sz="1600" dirty="0">
                          <a:solidFill>
                            <a:srgbClr val="002060"/>
                          </a:solidFill>
                        </a:rPr>
                        <a:t>.</a:t>
                      </a:r>
                    </a:p>
                    <a:p>
                      <a:pPr marL="0" indent="0">
                        <a:lnSpc>
                          <a:spcPct val="150000"/>
                        </a:lnSpc>
                        <a:buNone/>
                      </a:pPr>
                      <a:r>
                        <a:rPr lang="fr-FR" sz="1600" dirty="0">
                          <a:solidFill>
                            <a:srgbClr val="002060"/>
                          </a:solidFill>
                        </a:rPr>
                        <a:t>1) Visiter …            2) Dépend …          3) Entendre …</a:t>
                      </a:r>
                    </a:p>
                    <a:p>
                      <a:pPr marL="0" indent="0">
                        <a:lnSpc>
                          <a:spcPct val="150000"/>
                        </a:lnSpc>
                        <a:buNone/>
                      </a:pPr>
                      <a:r>
                        <a:rPr lang="fr-FR" sz="1600" dirty="0">
                          <a:solidFill>
                            <a:srgbClr val="002060"/>
                          </a:solidFill>
                        </a:rPr>
                        <a:t>4) A …                    5) Conna</a:t>
                      </a:r>
                      <a:r>
                        <a:rPr lang="fr-FR" sz="1600" dirty="0">
                          <a:solidFill>
                            <a:srgbClr val="002060"/>
                          </a:solidFill>
                          <a:latin typeface="Century Gothic" panose="020B0502020202020204" pitchFamily="34" charset="0"/>
                        </a:rPr>
                        <a:t>ître …      6) Travaille …</a:t>
                      </a:r>
                      <a:endParaRPr lang="fr-FR" sz="1600" dirty="0">
                        <a:solidFill>
                          <a:srgbClr val="002060"/>
                        </a:solidFill>
                      </a:endParaRPr>
                    </a:p>
                  </a:txBody>
                  <a:tcPr/>
                </a:tc>
                <a:extLst>
                  <a:ext uri="{0D108BD9-81ED-4DB2-BD59-A6C34878D82A}">
                    <a16:rowId xmlns:a16="http://schemas.microsoft.com/office/drawing/2014/main" val="1548232401"/>
                  </a:ext>
                </a:extLst>
              </a:tr>
            </a:tbl>
          </a:graphicData>
        </a:graphic>
      </p:graphicFrame>
    </p:spTree>
    <p:extLst>
      <p:ext uri="{BB962C8B-B14F-4D97-AF65-F5344CB8AC3E}">
        <p14:creationId xmlns:p14="http://schemas.microsoft.com/office/powerpoint/2010/main" val="4261567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Finis</a:t>
            </a:r>
            <a:r>
              <a:rPr lang="en-GB" sz="3600" b="1" dirty="0">
                <a:solidFill>
                  <a:schemeClr val="bg1"/>
                </a:solidFill>
              </a:rPr>
              <a:t> la phrase !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14030" y="1163992"/>
            <a:ext cx="1152758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to the verb your partner says and choose the correct ending for each sentence.</a:t>
            </a:r>
          </a:p>
        </p:txBody>
      </p:sp>
      <p:graphicFrame>
        <p:nvGraphicFramePr>
          <p:cNvPr id="2" name="Table 2">
            <a:extLst>
              <a:ext uri="{FF2B5EF4-FFF2-40B4-BE49-F238E27FC236}">
                <a16:creationId xmlns:a16="http://schemas.microsoft.com/office/drawing/2014/main" id="{056DDD24-D7C5-4179-9725-74C873ABE043}"/>
              </a:ext>
            </a:extLst>
          </p:cNvPr>
          <p:cNvGraphicFramePr>
            <a:graphicFrameLocks noGrp="1"/>
          </p:cNvGraphicFramePr>
          <p:nvPr/>
        </p:nvGraphicFramePr>
        <p:xfrm>
          <a:off x="233867" y="2968556"/>
          <a:ext cx="11676053" cy="2743200"/>
        </p:xfrm>
        <a:graphic>
          <a:graphicData uri="http://schemas.openxmlformats.org/drawingml/2006/table">
            <a:tbl>
              <a:tblPr firstRow="1" bandRow="1">
                <a:tableStyleId>{5940675A-B579-460E-94D1-54222C63F5DA}</a:tableStyleId>
              </a:tblPr>
              <a:tblGrid>
                <a:gridCol w="577025">
                  <a:extLst>
                    <a:ext uri="{9D8B030D-6E8A-4147-A177-3AD203B41FA5}">
                      <a16:colId xmlns:a16="http://schemas.microsoft.com/office/drawing/2014/main" val="3462375864"/>
                    </a:ext>
                  </a:extLst>
                </a:gridCol>
                <a:gridCol w="4566327">
                  <a:extLst>
                    <a:ext uri="{9D8B030D-6E8A-4147-A177-3AD203B41FA5}">
                      <a16:colId xmlns:a16="http://schemas.microsoft.com/office/drawing/2014/main" val="1068193047"/>
                    </a:ext>
                  </a:extLst>
                </a:gridCol>
                <a:gridCol w="6532701">
                  <a:extLst>
                    <a:ext uri="{9D8B030D-6E8A-4147-A177-3AD203B41FA5}">
                      <a16:colId xmlns:a16="http://schemas.microsoft.com/office/drawing/2014/main" val="1185022085"/>
                    </a:ext>
                  </a:extLst>
                </a:gridCol>
              </a:tblGrid>
              <a:tr h="370840">
                <a:tc>
                  <a:txBody>
                    <a:bodyPr/>
                    <a:lstStyle/>
                    <a:p>
                      <a:r>
                        <a:rPr lang="fr-FR" sz="2400" b="0" i="0" dirty="0">
                          <a:solidFill>
                            <a:srgbClr val="002060"/>
                          </a:solidFill>
                          <a:latin typeface="Century Gothic" panose="020B0502020202020204" pitchFamily="34" charset="0"/>
                        </a:rPr>
                        <a:t>1</a:t>
                      </a:r>
                    </a:p>
                  </a:txBody>
                  <a:tcPr/>
                </a:tc>
                <a:tc>
                  <a:txBody>
                    <a:bodyPr/>
                    <a:lstStyle/>
                    <a:p>
                      <a:r>
                        <a:rPr lang="fr-FR" sz="2400" b="0" i="0" dirty="0">
                          <a:solidFill>
                            <a:srgbClr val="002060"/>
                          </a:solidFill>
                          <a:latin typeface="Century Gothic" panose="020B0502020202020204" pitchFamily="34" charset="0"/>
                        </a:rPr>
                        <a:t>…-t-il allemand ?</a:t>
                      </a:r>
                    </a:p>
                  </a:txBody>
                  <a:tcPr/>
                </a:tc>
                <a:tc>
                  <a:txBody>
                    <a:bodyPr/>
                    <a:lstStyle/>
                    <a:p>
                      <a:r>
                        <a:rPr lang="fr-FR" sz="2400" b="0" i="0" dirty="0">
                          <a:solidFill>
                            <a:srgbClr val="002060"/>
                          </a:solidFill>
                          <a:latin typeface="Century Gothic" panose="020B0502020202020204" pitchFamily="34" charset="0"/>
                        </a:rPr>
                        <a:t>…allemand, c’est utile.</a:t>
                      </a:r>
                    </a:p>
                  </a:txBody>
                  <a:tcPr/>
                </a:tc>
                <a:extLst>
                  <a:ext uri="{0D108BD9-81ED-4DB2-BD59-A6C34878D82A}">
                    <a16:rowId xmlns:a16="http://schemas.microsoft.com/office/drawing/2014/main" val="1736988720"/>
                  </a:ext>
                </a:extLst>
              </a:tr>
              <a:tr h="370840">
                <a:tc>
                  <a:txBody>
                    <a:bodyPr/>
                    <a:lstStyle/>
                    <a:p>
                      <a:r>
                        <a:rPr lang="fr-FR" sz="2400" b="0" i="0" dirty="0">
                          <a:solidFill>
                            <a:srgbClr val="002060"/>
                          </a:solidFill>
                          <a:latin typeface="Century Gothic" panose="020B0502020202020204" pitchFamily="34" charset="0"/>
                        </a:rPr>
                        <a:t>2</a:t>
                      </a:r>
                    </a:p>
                  </a:txBody>
                  <a:tcPr/>
                </a:tc>
                <a:tc>
                  <a:txBody>
                    <a:bodyPr/>
                    <a:lstStyle/>
                    <a:p>
                      <a:r>
                        <a:rPr lang="fr-FR" sz="2400" b="0" i="0" dirty="0">
                          <a:solidFill>
                            <a:srgbClr val="002060"/>
                          </a:solidFill>
                          <a:latin typeface="Century Gothic" panose="020B0502020202020204" pitchFamily="34" charset="0"/>
                        </a:rPr>
                        <a:t>…-t-il le produit ?</a:t>
                      </a:r>
                    </a:p>
                  </a:txBody>
                  <a:tcPr/>
                </a:tc>
                <a:tc>
                  <a:txBody>
                    <a:bodyPr/>
                    <a:lstStyle/>
                    <a:p>
                      <a:r>
                        <a:rPr lang="fr-FR" sz="2400" b="0" i="0" dirty="0">
                          <a:solidFill>
                            <a:srgbClr val="002060"/>
                          </a:solidFill>
                          <a:latin typeface="Century Gothic" panose="020B0502020202020204" pitchFamily="34" charset="0"/>
                        </a:rPr>
                        <a:t>…le produit, c’est cher ?</a:t>
                      </a:r>
                    </a:p>
                  </a:txBody>
                  <a:tcPr/>
                </a:tc>
                <a:extLst>
                  <a:ext uri="{0D108BD9-81ED-4DB2-BD59-A6C34878D82A}">
                    <a16:rowId xmlns:a16="http://schemas.microsoft.com/office/drawing/2014/main" val="4203327388"/>
                  </a:ext>
                </a:extLst>
              </a:tr>
              <a:tr h="370840">
                <a:tc>
                  <a:txBody>
                    <a:bodyPr/>
                    <a:lstStyle/>
                    <a:p>
                      <a:r>
                        <a:rPr lang="fr-FR" sz="2400" b="0" i="0" dirty="0">
                          <a:solidFill>
                            <a:srgbClr val="002060"/>
                          </a:solidFill>
                          <a:latin typeface="Century Gothic" panose="020B0502020202020204" pitchFamily="34" charset="0"/>
                        </a:rPr>
                        <a:t>3</a:t>
                      </a:r>
                    </a:p>
                  </a:txBody>
                  <a:tcPr/>
                </a:tc>
                <a:tc>
                  <a:txBody>
                    <a:bodyPr/>
                    <a:lstStyle/>
                    <a:p>
                      <a:r>
                        <a:rPr lang="fr-FR" sz="2400" b="0" i="0" dirty="0">
                          <a:solidFill>
                            <a:srgbClr val="002060"/>
                          </a:solidFill>
                          <a:latin typeface="Century Gothic" panose="020B0502020202020204" pitchFamily="34" charset="0"/>
                        </a:rPr>
                        <a:t>-t-il les pistes rouges ?</a:t>
                      </a:r>
                    </a:p>
                  </a:txBody>
                  <a:tcPr/>
                </a:tc>
                <a:tc>
                  <a:txBody>
                    <a:bodyPr/>
                    <a:lstStyle/>
                    <a:p>
                      <a:r>
                        <a:rPr lang="fr-FR" sz="2400" b="0" i="0" dirty="0">
                          <a:solidFill>
                            <a:srgbClr val="002060"/>
                          </a:solidFill>
                          <a:latin typeface="Century Gothic" panose="020B0502020202020204" pitchFamily="34" charset="0"/>
                        </a:rPr>
                        <a:t>…les pistes rouges, c’est facile ?</a:t>
                      </a:r>
                    </a:p>
                  </a:txBody>
                  <a:tcPr/>
                </a:tc>
                <a:extLst>
                  <a:ext uri="{0D108BD9-81ED-4DB2-BD59-A6C34878D82A}">
                    <a16:rowId xmlns:a16="http://schemas.microsoft.com/office/drawing/2014/main" val="2187630565"/>
                  </a:ext>
                </a:extLst>
              </a:tr>
              <a:tr h="370840">
                <a:tc>
                  <a:txBody>
                    <a:bodyPr/>
                    <a:lstStyle/>
                    <a:p>
                      <a:r>
                        <a:rPr lang="fr-FR" sz="2400" b="0" i="0" dirty="0">
                          <a:solidFill>
                            <a:srgbClr val="002060"/>
                          </a:solidFill>
                          <a:latin typeface="Century Gothic" panose="020B0502020202020204" pitchFamily="34" charset="0"/>
                        </a:rPr>
                        <a:t>4</a:t>
                      </a:r>
                    </a:p>
                  </a:txBody>
                  <a:tcPr/>
                </a:tc>
                <a:tc>
                  <a:txBody>
                    <a:bodyPr/>
                    <a:lstStyle/>
                    <a:p>
                      <a:r>
                        <a:rPr lang="fr-FR" sz="2400" b="0" i="0" dirty="0">
                          <a:solidFill>
                            <a:srgbClr val="002060"/>
                          </a:solidFill>
                          <a:latin typeface="Century Gothic" panose="020B0502020202020204" pitchFamily="34" charset="0"/>
                        </a:rPr>
                        <a:t>-il des romans en anglais ?</a:t>
                      </a:r>
                    </a:p>
                  </a:txBody>
                  <a:tcPr/>
                </a:tc>
                <a:tc>
                  <a:txBody>
                    <a:bodyPr/>
                    <a:lstStyle/>
                    <a:p>
                      <a:r>
                        <a:rPr lang="fr-FR" sz="2400" b="0" i="0" dirty="0">
                          <a:solidFill>
                            <a:srgbClr val="002060"/>
                          </a:solidFill>
                          <a:latin typeface="Century Gothic" panose="020B0502020202020204" pitchFamily="34" charset="0"/>
                        </a:rPr>
                        <a:t>…des romans en anglais, c’est difficile ?</a:t>
                      </a:r>
                    </a:p>
                  </a:txBody>
                  <a:tcPr/>
                </a:tc>
                <a:extLst>
                  <a:ext uri="{0D108BD9-81ED-4DB2-BD59-A6C34878D82A}">
                    <a16:rowId xmlns:a16="http://schemas.microsoft.com/office/drawing/2014/main" val="3998786966"/>
                  </a:ext>
                </a:extLst>
              </a:tr>
              <a:tr h="370840">
                <a:tc>
                  <a:txBody>
                    <a:bodyPr/>
                    <a:lstStyle/>
                    <a:p>
                      <a:r>
                        <a:rPr lang="fr-FR" sz="2400" b="0" i="0" dirty="0">
                          <a:solidFill>
                            <a:srgbClr val="002060"/>
                          </a:solidFill>
                          <a:latin typeface="Century Gothic" panose="020B0502020202020204" pitchFamily="34" charset="0"/>
                        </a:rPr>
                        <a:t>5</a:t>
                      </a:r>
                    </a:p>
                  </a:txBody>
                  <a:tcPr/>
                </a:tc>
                <a:tc>
                  <a:txBody>
                    <a:bodyPr/>
                    <a:lstStyle/>
                    <a:p>
                      <a:r>
                        <a:rPr lang="fr-FR" sz="2400" b="0" i="0" dirty="0">
                          <a:solidFill>
                            <a:srgbClr val="002060"/>
                          </a:solidFill>
                          <a:latin typeface="Century Gothic" panose="020B0502020202020204" pitchFamily="34" charset="0"/>
                        </a:rPr>
                        <a:t>-il des histoires sur le ski ?</a:t>
                      </a:r>
                    </a:p>
                  </a:txBody>
                  <a:tcPr/>
                </a:tc>
                <a:tc>
                  <a:txBody>
                    <a:bodyPr/>
                    <a:lstStyle/>
                    <a:p>
                      <a:r>
                        <a:rPr lang="fr-FR" sz="2400" b="0" i="0" dirty="0">
                          <a:solidFill>
                            <a:srgbClr val="002060"/>
                          </a:solidFill>
                          <a:latin typeface="Century Gothic" panose="020B0502020202020204" pitchFamily="34" charset="0"/>
                        </a:rPr>
                        <a:t>…des histoires sur le ski, c’est amusant.</a:t>
                      </a:r>
                    </a:p>
                  </a:txBody>
                  <a:tcPr/>
                </a:tc>
                <a:extLst>
                  <a:ext uri="{0D108BD9-81ED-4DB2-BD59-A6C34878D82A}">
                    <a16:rowId xmlns:a16="http://schemas.microsoft.com/office/drawing/2014/main" val="331249596"/>
                  </a:ext>
                </a:extLst>
              </a:tr>
              <a:tr h="370840">
                <a:tc>
                  <a:txBody>
                    <a:bodyPr/>
                    <a:lstStyle/>
                    <a:p>
                      <a:r>
                        <a:rPr lang="fr-FR" sz="2400" b="0" i="0" dirty="0">
                          <a:solidFill>
                            <a:srgbClr val="002060"/>
                          </a:solidFill>
                          <a:latin typeface="Century Gothic" panose="020B0502020202020204" pitchFamily="34" charset="0"/>
                        </a:rPr>
                        <a:t>6</a:t>
                      </a:r>
                    </a:p>
                  </a:txBody>
                  <a:tcPr/>
                </a:tc>
                <a:tc>
                  <a:txBody>
                    <a:bodyPr/>
                    <a:lstStyle/>
                    <a:p>
                      <a:r>
                        <a:rPr lang="fr-FR" sz="2400" b="0" i="0" dirty="0">
                          <a:solidFill>
                            <a:srgbClr val="002060"/>
                          </a:solidFill>
                          <a:latin typeface="Century Gothic" panose="020B0502020202020204" pitchFamily="34" charset="0"/>
                        </a:rPr>
                        <a:t>-il aux questions sur le stage?</a:t>
                      </a:r>
                    </a:p>
                  </a:txBody>
                  <a:tcPr/>
                </a:tc>
                <a:tc>
                  <a:txBody>
                    <a:bodyPr/>
                    <a:lstStyle/>
                    <a:p>
                      <a:r>
                        <a:rPr lang="fr-FR" sz="2400" b="0" i="0" dirty="0">
                          <a:solidFill>
                            <a:srgbClr val="002060"/>
                          </a:solidFill>
                          <a:latin typeface="Century Gothic" panose="020B0502020202020204" pitchFamily="34" charset="0"/>
                        </a:rPr>
                        <a:t>…aux questions sur le stage, c’est essentiel.</a:t>
                      </a:r>
                    </a:p>
                  </a:txBody>
                  <a:tcPr/>
                </a:tc>
                <a:extLst>
                  <a:ext uri="{0D108BD9-81ED-4DB2-BD59-A6C34878D82A}">
                    <a16:rowId xmlns:a16="http://schemas.microsoft.com/office/drawing/2014/main" val="1343914762"/>
                  </a:ext>
                </a:extLst>
              </a:tr>
            </a:tbl>
          </a:graphicData>
        </a:graphic>
      </p:graphicFrame>
      <p:sp>
        <p:nvSpPr>
          <p:cNvPr id="3" name="Rectangle 2">
            <a:extLst>
              <a:ext uri="{FF2B5EF4-FFF2-40B4-BE49-F238E27FC236}">
                <a16:creationId xmlns:a16="http://schemas.microsoft.com/office/drawing/2014/main" id="{FAC2C133-A807-4F6C-9051-B17C252DB235}"/>
              </a:ext>
            </a:extLst>
          </p:cNvPr>
          <p:cNvSpPr/>
          <p:nvPr/>
        </p:nvSpPr>
        <p:spPr>
          <a:xfrm>
            <a:off x="878952" y="3052326"/>
            <a:ext cx="3507475" cy="3133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7678E21C-352B-4707-8F0A-3BB9843391A9}"/>
              </a:ext>
            </a:extLst>
          </p:cNvPr>
          <p:cNvSpPr/>
          <p:nvPr/>
        </p:nvSpPr>
        <p:spPr>
          <a:xfrm>
            <a:off x="5431808" y="3439906"/>
            <a:ext cx="6346209"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ADA3A018-32DD-4214-90F5-ABA70C16DA4A}"/>
              </a:ext>
            </a:extLst>
          </p:cNvPr>
          <p:cNvSpPr/>
          <p:nvPr/>
        </p:nvSpPr>
        <p:spPr>
          <a:xfrm>
            <a:off x="878952" y="3897460"/>
            <a:ext cx="3507475"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AA717534-A9F2-4C02-90F8-0A0735747260}"/>
              </a:ext>
            </a:extLst>
          </p:cNvPr>
          <p:cNvSpPr/>
          <p:nvPr/>
        </p:nvSpPr>
        <p:spPr>
          <a:xfrm>
            <a:off x="5431808" y="4379912"/>
            <a:ext cx="6346209"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8B1143F-9459-4DB4-846D-0FD225F339FA}"/>
              </a:ext>
            </a:extLst>
          </p:cNvPr>
          <p:cNvSpPr/>
          <p:nvPr/>
        </p:nvSpPr>
        <p:spPr>
          <a:xfrm>
            <a:off x="5431808" y="4814616"/>
            <a:ext cx="6346209"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006AD143-EB99-4716-AFBF-F7007E4C350E}"/>
              </a:ext>
            </a:extLst>
          </p:cNvPr>
          <p:cNvSpPr/>
          <p:nvPr/>
        </p:nvSpPr>
        <p:spPr>
          <a:xfrm>
            <a:off x="878951" y="5329527"/>
            <a:ext cx="4386433"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2652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Finis</a:t>
            </a:r>
            <a:r>
              <a:rPr lang="en-GB" sz="3600" b="1" dirty="0">
                <a:solidFill>
                  <a:schemeClr val="bg1"/>
                </a:solidFill>
              </a:rPr>
              <a:t> la phrase !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14030" y="1163992"/>
            <a:ext cx="1179589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to the verb your partner says and choose the correct ending for each sentence.</a:t>
            </a:r>
          </a:p>
        </p:txBody>
      </p:sp>
      <p:graphicFrame>
        <p:nvGraphicFramePr>
          <p:cNvPr id="2" name="Table 2">
            <a:extLst>
              <a:ext uri="{FF2B5EF4-FFF2-40B4-BE49-F238E27FC236}">
                <a16:creationId xmlns:a16="http://schemas.microsoft.com/office/drawing/2014/main" id="{BB72AD28-E314-4022-B5F0-BE0C8F4B0730}"/>
              </a:ext>
            </a:extLst>
          </p:cNvPr>
          <p:cNvGraphicFramePr>
            <a:graphicFrameLocks noGrp="1"/>
          </p:cNvGraphicFramePr>
          <p:nvPr/>
        </p:nvGraphicFramePr>
        <p:xfrm>
          <a:off x="143500" y="2326215"/>
          <a:ext cx="11795889" cy="3474720"/>
        </p:xfrm>
        <a:graphic>
          <a:graphicData uri="http://schemas.openxmlformats.org/drawingml/2006/table">
            <a:tbl>
              <a:tblPr firstRow="1" bandRow="1">
                <a:tableStyleId>{5940675A-B579-460E-94D1-54222C63F5DA}</a:tableStyleId>
              </a:tblPr>
              <a:tblGrid>
                <a:gridCol w="507040">
                  <a:extLst>
                    <a:ext uri="{9D8B030D-6E8A-4147-A177-3AD203B41FA5}">
                      <a16:colId xmlns:a16="http://schemas.microsoft.com/office/drawing/2014/main" val="3744093045"/>
                    </a:ext>
                  </a:extLst>
                </a:gridCol>
                <a:gridCol w="4822212">
                  <a:extLst>
                    <a:ext uri="{9D8B030D-6E8A-4147-A177-3AD203B41FA5}">
                      <a16:colId xmlns:a16="http://schemas.microsoft.com/office/drawing/2014/main" val="1497991157"/>
                    </a:ext>
                  </a:extLst>
                </a:gridCol>
                <a:gridCol w="6466637">
                  <a:extLst>
                    <a:ext uri="{9D8B030D-6E8A-4147-A177-3AD203B41FA5}">
                      <a16:colId xmlns:a16="http://schemas.microsoft.com/office/drawing/2014/main" val="1805625887"/>
                    </a:ext>
                  </a:extLst>
                </a:gridCol>
              </a:tblGrid>
              <a:tr h="370840">
                <a:tc>
                  <a:txBody>
                    <a:bodyPr/>
                    <a:lstStyle/>
                    <a:p>
                      <a:r>
                        <a:rPr lang="fr-FR" sz="2400" b="0" i="0" dirty="0">
                          <a:solidFill>
                            <a:srgbClr val="002060"/>
                          </a:solidFill>
                          <a:latin typeface="Century Gothic" panose="020B0502020202020204" pitchFamily="34" charset="0"/>
                        </a:rPr>
                        <a:t>1</a:t>
                      </a:r>
                    </a:p>
                  </a:txBody>
                  <a:tcPr/>
                </a:tc>
                <a:tc>
                  <a:txBody>
                    <a:bodyPr/>
                    <a:lstStyle/>
                    <a:p>
                      <a:r>
                        <a:rPr lang="fr-FR" sz="2400" b="0" i="0" dirty="0">
                          <a:solidFill>
                            <a:srgbClr val="002060"/>
                          </a:solidFill>
                          <a:latin typeface="Century Gothic" panose="020B0502020202020204" pitchFamily="34" charset="0"/>
                        </a:rPr>
                        <a:t>…-t-il les b</a:t>
                      </a:r>
                      <a:r>
                        <a:rPr lang="fr-FR" sz="2400" dirty="0">
                          <a:solidFill>
                            <a:srgbClr val="002060"/>
                          </a:solidFill>
                          <a:latin typeface="Century Gothic" panose="020B0502020202020204" pitchFamily="34" charset="0"/>
                        </a:rPr>
                        <a:t>âtiments historiques ?</a:t>
                      </a:r>
                      <a:endParaRPr lang="fr-FR" sz="2400" dirty="0">
                        <a:solidFill>
                          <a:srgbClr val="002060"/>
                        </a:solidFill>
                      </a:endParaRPr>
                    </a:p>
                  </a:txBody>
                  <a:tcPr/>
                </a:tc>
                <a:tc>
                  <a:txBody>
                    <a:bodyPr/>
                    <a:lstStyle/>
                    <a:p>
                      <a:r>
                        <a:rPr lang="fr-FR" sz="2400" b="0" i="0" dirty="0">
                          <a:solidFill>
                            <a:srgbClr val="002060"/>
                          </a:solidFill>
                          <a:latin typeface="Century Gothic" panose="020B0502020202020204" pitchFamily="34" charset="0"/>
                        </a:rPr>
                        <a:t>…les b</a:t>
                      </a:r>
                      <a:r>
                        <a:rPr lang="fr-FR" sz="2400" dirty="0">
                          <a:solidFill>
                            <a:srgbClr val="002060"/>
                          </a:solidFill>
                          <a:latin typeface="Century Gothic" panose="020B0502020202020204" pitchFamily="34" charset="0"/>
                        </a:rPr>
                        <a:t>âtiments historiques, c’est amusant.</a:t>
                      </a:r>
                      <a:endParaRPr lang="fr-FR" sz="2400" dirty="0">
                        <a:solidFill>
                          <a:srgbClr val="002060"/>
                        </a:solidFill>
                      </a:endParaRPr>
                    </a:p>
                  </a:txBody>
                  <a:tcPr/>
                </a:tc>
                <a:extLst>
                  <a:ext uri="{0D108BD9-81ED-4DB2-BD59-A6C34878D82A}">
                    <a16:rowId xmlns:a16="http://schemas.microsoft.com/office/drawing/2014/main" val="3336270275"/>
                  </a:ext>
                </a:extLst>
              </a:tr>
              <a:tr h="370840">
                <a:tc>
                  <a:txBody>
                    <a:bodyPr/>
                    <a:lstStyle/>
                    <a:p>
                      <a:r>
                        <a:rPr lang="fr-FR" sz="2400" b="0" i="0" dirty="0">
                          <a:solidFill>
                            <a:srgbClr val="002060"/>
                          </a:solidFill>
                          <a:latin typeface="Century Gothic" panose="020B0502020202020204" pitchFamily="34" charset="0"/>
                        </a:rPr>
                        <a:t>2</a:t>
                      </a:r>
                    </a:p>
                  </a:txBody>
                  <a:tcPr/>
                </a:tc>
                <a:tc>
                  <a:txBody>
                    <a:bodyPr/>
                    <a:lstStyle/>
                    <a:p>
                      <a:r>
                        <a:rPr lang="fr-FR" sz="2400" b="0" i="0" dirty="0">
                          <a:solidFill>
                            <a:srgbClr val="002060"/>
                          </a:solidFill>
                          <a:latin typeface="Century Gothic" panose="020B0502020202020204" pitchFamily="34" charset="0"/>
                        </a:rPr>
                        <a:t>…-il du directeur de  l’entreprise ?</a:t>
                      </a:r>
                    </a:p>
                  </a:txBody>
                  <a:tcPr/>
                </a:tc>
                <a:tc>
                  <a:txBody>
                    <a:bodyPr/>
                    <a:lstStyle/>
                    <a:p>
                      <a:r>
                        <a:rPr lang="fr-FR" sz="2400" b="0" i="0" dirty="0">
                          <a:solidFill>
                            <a:srgbClr val="002060"/>
                          </a:solidFill>
                          <a:latin typeface="Century Gothic" panose="020B0502020202020204" pitchFamily="34" charset="0"/>
                        </a:rPr>
                        <a:t>…du directeur de l’entreprise, c’est essentiel.</a:t>
                      </a:r>
                    </a:p>
                  </a:txBody>
                  <a:tcPr/>
                </a:tc>
                <a:extLst>
                  <a:ext uri="{0D108BD9-81ED-4DB2-BD59-A6C34878D82A}">
                    <a16:rowId xmlns:a16="http://schemas.microsoft.com/office/drawing/2014/main" val="1825353988"/>
                  </a:ext>
                </a:extLst>
              </a:tr>
              <a:tr h="370840">
                <a:tc>
                  <a:txBody>
                    <a:bodyPr/>
                    <a:lstStyle/>
                    <a:p>
                      <a:r>
                        <a:rPr lang="fr-FR" sz="2400" b="0" i="0" dirty="0">
                          <a:solidFill>
                            <a:srgbClr val="002060"/>
                          </a:solidFill>
                          <a:latin typeface="Century Gothic" panose="020B0502020202020204" pitchFamily="34" charset="0"/>
                        </a:rPr>
                        <a:t>3</a:t>
                      </a:r>
                    </a:p>
                  </a:txBody>
                  <a:tcPr/>
                </a:tc>
                <a:tc>
                  <a:txBody>
                    <a:bodyPr/>
                    <a:lstStyle/>
                    <a:p>
                      <a:r>
                        <a:rPr lang="fr-FR" sz="2400" b="0" i="0" dirty="0">
                          <a:solidFill>
                            <a:srgbClr val="002060"/>
                          </a:solidFill>
                          <a:latin typeface="Century Gothic" panose="020B0502020202020204" pitchFamily="34" charset="0"/>
                        </a:rPr>
                        <a:t>-t-il les annonces sur les pistes ?</a:t>
                      </a:r>
                    </a:p>
                  </a:txBody>
                  <a:tcPr/>
                </a:tc>
                <a:tc>
                  <a:txBody>
                    <a:bodyPr/>
                    <a:lstStyle/>
                    <a:p>
                      <a:r>
                        <a:rPr lang="fr-FR" sz="2400" b="0" i="0" dirty="0">
                          <a:solidFill>
                            <a:srgbClr val="002060"/>
                          </a:solidFill>
                          <a:latin typeface="Century Gothic" panose="020B0502020202020204" pitchFamily="34" charset="0"/>
                        </a:rPr>
                        <a:t>…les annonces sur les pistes, c’est important.</a:t>
                      </a:r>
                    </a:p>
                  </a:txBody>
                  <a:tcPr/>
                </a:tc>
                <a:extLst>
                  <a:ext uri="{0D108BD9-81ED-4DB2-BD59-A6C34878D82A}">
                    <a16:rowId xmlns:a16="http://schemas.microsoft.com/office/drawing/2014/main" val="2555561188"/>
                  </a:ext>
                </a:extLst>
              </a:tr>
              <a:tr h="370840">
                <a:tc>
                  <a:txBody>
                    <a:bodyPr/>
                    <a:lstStyle/>
                    <a:p>
                      <a:r>
                        <a:rPr lang="fr-FR" sz="2400" b="0" i="0" dirty="0">
                          <a:solidFill>
                            <a:srgbClr val="002060"/>
                          </a:solidFill>
                          <a:latin typeface="Century Gothic" panose="020B0502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i="0" dirty="0">
                          <a:solidFill>
                            <a:srgbClr val="002060"/>
                          </a:solidFill>
                          <a:latin typeface="Century Gothic" panose="020B0502020202020204" pitchFamily="34" charset="0"/>
                        </a:rPr>
                        <a:t>…-t-il une attitude positive ?</a:t>
                      </a:r>
                    </a:p>
                  </a:txBody>
                  <a:tcPr/>
                </a:tc>
                <a:tc>
                  <a:txBody>
                    <a:bodyPr/>
                    <a:lstStyle/>
                    <a:p>
                      <a:r>
                        <a:rPr lang="fr-FR" sz="2400" b="0" i="0" dirty="0">
                          <a:solidFill>
                            <a:srgbClr val="002060"/>
                          </a:solidFill>
                          <a:latin typeface="Century Gothic" panose="020B0502020202020204" pitchFamily="34" charset="0"/>
                        </a:rPr>
                        <a:t>…une attitude positive, c’est important</a:t>
                      </a:r>
                    </a:p>
                  </a:txBody>
                  <a:tcPr/>
                </a:tc>
                <a:extLst>
                  <a:ext uri="{0D108BD9-81ED-4DB2-BD59-A6C34878D82A}">
                    <a16:rowId xmlns:a16="http://schemas.microsoft.com/office/drawing/2014/main" val="3651682499"/>
                  </a:ext>
                </a:extLst>
              </a:tr>
              <a:tr h="370840">
                <a:tc>
                  <a:txBody>
                    <a:bodyPr/>
                    <a:lstStyle/>
                    <a:p>
                      <a:r>
                        <a:rPr lang="fr-FR" sz="2400" b="0" i="0" dirty="0">
                          <a:solidFill>
                            <a:srgbClr val="002060"/>
                          </a:solidFill>
                          <a:latin typeface="Century Gothic" panose="020B0502020202020204" pitchFamily="34" charset="0"/>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i="0" dirty="0">
                          <a:solidFill>
                            <a:srgbClr val="002060"/>
                          </a:solidFill>
                          <a:latin typeface="Century Gothic" panose="020B0502020202020204" pitchFamily="34" charset="0"/>
                        </a:rPr>
                        <a:t>…-t-il la communauté ?</a:t>
                      </a:r>
                    </a:p>
                  </a:txBody>
                  <a:tcPr/>
                </a:tc>
                <a:tc>
                  <a:txBody>
                    <a:bodyPr/>
                    <a:lstStyle/>
                    <a:p>
                      <a:r>
                        <a:rPr lang="fr-FR" sz="2400" b="0" i="0" dirty="0">
                          <a:solidFill>
                            <a:srgbClr val="002060"/>
                          </a:solidFill>
                          <a:latin typeface="Century Gothic" panose="020B0502020202020204" pitchFamily="34" charset="0"/>
                        </a:rPr>
                        <a:t>…la communauté, c’est utile.</a:t>
                      </a:r>
                    </a:p>
                  </a:txBody>
                  <a:tcPr/>
                </a:tc>
                <a:extLst>
                  <a:ext uri="{0D108BD9-81ED-4DB2-BD59-A6C34878D82A}">
                    <a16:rowId xmlns:a16="http://schemas.microsoft.com/office/drawing/2014/main" val="2353906053"/>
                  </a:ext>
                </a:extLst>
              </a:tr>
              <a:tr h="370840">
                <a:tc>
                  <a:txBody>
                    <a:bodyPr/>
                    <a:lstStyle/>
                    <a:p>
                      <a:r>
                        <a:rPr lang="fr-FR" sz="2400" b="0" i="0" dirty="0">
                          <a:solidFill>
                            <a:srgbClr val="002060"/>
                          </a:solidFill>
                          <a:latin typeface="Century Gothic" panose="020B0502020202020204" pitchFamily="34" charset="0"/>
                        </a:rPr>
                        <a:t>6</a:t>
                      </a:r>
                    </a:p>
                  </a:txBody>
                  <a:tcPr/>
                </a:tc>
                <a:tc>
                  <a:txBody>
                    <a:bodyPr/>
                    <a:lstStyle/>
                    <a:p>
                      <a:r>
                        <a:rPr lang="fr-FR" sz="2400" b="0" i="0" dirty="0">
                          <a:solidFill>
                            <a:srgbClr val="002060"/>
                          </a:solidFill>
                          <a:latin typeface="Century Gothic" panose="020B0502020202020204" pitchFamily="34" charset="0"/>
                        </a:rPr>
                        <a:t>-t-il avec des coll</a:t>
                      </a:r>
                      <a:r>
                        <a:rPr lang="fr-FR" sz="2400" dirty="0">
                          <a:solidFill>
                            <a:srgbClr val="002060"/>
                          </a:solidFill>
                          <a:latin typeface="Century Gothic" panose="020B0502020202020204" pitchFamily="34" charset="0"/>
                        </a:rPr>
                        <a:t>ègues actifs ?</a:t>
                      </a:r>
                      <a:endParaRPr lang="fr-FR" sz="2400" dirty="0">
                        <a:solidFill>
                          <a:srgbClr val="002060"/>
                        </a:solidFill>
                      </a:endParaRPr>
                    </a:p>
                  </a:txBody>
                  <a:tcPr/>
                </a:tc>
                <a:tc>
                  <a:txBody>
                    <a:bodyPr/>
                    <a:lstStyle/>
                    <a:p>
                      <a:r>
                        <a:rPr lang="fr-FR" sz="2400" b="0" i="0" dirty="0">
                          <a:solidFill>
                            <a:srgbClr val="002060"/>
                          </a:solidFill>
                          <a:latin typeface="Century Gothic" panose="020B0502020202020204" pitchFamily="34" charset="0"/>
                        </a:rPr>
                        <a:t>…avec des coll</a:t>
                      </a:r>
                      <a:r>
                        <a:rPr lang="fr-FR" sz="2400" dirty="0">
                          <a:solidFill>
                            <a:srgbClr val="002060"/>
                          </a:solidFill>
                          <a:latin typeface="Century Gothic" panose="020B0502020202020204" pitchFamily="34" charset="0"/>
                        </a:rPr>
                        <a:t>ègues actifs, c’est amusant.</a:t>
                      </a:r>
                      <a:endParaRPr lang="fr-FR" sz="2400" dirty="0">
                        <a:solidFill>
                          <a:srgbClr val="002060"/>
                        </a:solidFill>
                      </a:endParaRPr>
                    </a:p>
                  </a:txBody>
                  <a:tcPr/>
                </a:tc>
                <a:extLst>
                  <a:ext uri="{0D108BD9-81ED-4DB2-BD59-A6C34878D82A}">
                    <a16:rowId xmlns:a16="http://schemas.microsoft.com/office/drawing/2014/main" val="2455038471"/>
                  </a:ext>
                </a:extLst>
              </a:tr>
            </a:tbl>
          </a:graphicData>
        </a:graphic>
      </p:graphicFrame>
      <p:sp>
        <p:nvSpPr>
          <p:cNvPr id="9" name="Rectangle 8">
            <a:extLst>
              <a:ext uri="{FF2B5EF4-FFF2-40B4-BE49-F238E27FC236}">
                <a16:creationId xmlns:a16="http://schemas.microsoft.com/office/drawing/2014/main" id="{BFF48B76-CE64-4CE6-94B2-176AE4F1D0A1}"/>
              </a:ext>
            </a:extLst>
          </p:cNvPr>
          <p:cNvSpPr/>
          <p:nvPr/>
        </p:nvSpPr>
        <p:spPr>
          <a:xfrm>
            <a:off x="687880" y="2349839"/>
            <a:ext cx="4743925"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1CE06404-5CEA-497B-85FA-E09FBAAE27FC}"/>
              </a:ext>
            </a:extLst>
          </p:cNvPr>
          <p:cNvSpPr/>
          <p:nvPr/>
        </p:nvSpPr>
        <p:spPr>
          <a:xfrm>
            <a:off x="5516255" y="2896476"/>
            <a:ext cx="6346209" cy="630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87D2F3BF-2CFB-4A4C-BA83-EADFD5B855B6}"/>
              </a:ext>
            </a:extLst>
          </p:cNvPr>
          <p:cNvSpPr/>
          <p:nvPr/>
        </p:nvSpPr>
        <p:spPr>
          <a:xfrm>
            <a:off x="687879" y="3654832"/>
            <a:ext cx="4743925"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A5A2AAE1-086B-4613-BA64-14F02E086CAA}"/>
              </a:ext>
            </a:extLst>
          </p:cNvPr>
          <p:cNvSpPr/>
          <p:nvPr/>
        </p:nvSpPr>
        <p:spPr>
          <a:xfrm>
            <a:off x="5516254" y="4469439"/>
            <a:ext cx="6346209" cy="370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2576B241-9102-47C8-BFFE-5ADF4E72EF9D}"/>
              </a:ext>
            </a:extLst>
          </p:cNvPr>
          <p:cNvSpPr/>
          <p:nvPr/>
        </p:nvSpPr>
        <p:spPr>
          <a:xfrm>
            <a:off x="687878" y="4910763"/>
            <a:ext cx="4743925"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3EEA4292-195B-45AF-BBFF-E3FAEB10670B}"/>
              </a:ext>
            </a:extLst>
          </p:cNvPr>
          <p:cNvSpPr/>
          <p:nvPr/>
        </p:nvSpPr>
        <p:spPr>
          <a:xfrm>
            <a:off x="5516255" y="5420706"/>
            <a:ext cx="6251304" cy="680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1388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y, doll&#10;&#10;Description automatically generated">
            <a:extLst>
              <a:ext uri="{FF2B5EF4-FFF2-40B4-BE49-F238E27FC236}">
                <a16:creationId xmlns:a16="http://schemas.microsoft.com/office/drawing/2014/main" id="{1662708F-1049-7341-8F50-E4E8681949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002" y="852575"/>
            <a:ext cx="2470184" cy="247018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Au restaurant </a:t>
            </a:r>
          </a:p>
        </p:txBody>
      </p:sp>
      <p:sp>
        <p:nvSpPr>
          <p:cNvPr id="6" name="TextBox 5">
            <a:extLst>
              <a:ext uri="{FF2B5EF4-FFF2-40B4-BE49-F238E27FC236}">
                <a16:creationId xmlns:a16="http://schemas.microsoft.com/office/drawing/2014/main" id="{A2AECFFE-55D9-ED46-9E49-F19805C09A6A}"/>
              </a:ext>
            </a:extLst>
          </p:cNvPr>
          <p:cNvSpPr txBox="1"/>
          <p:nvPr/>
        </p:nvSpPr>
        <p:spPr>
          <a:xfrm>
            <a:off x="5565228" y="3953950"/>
            <a:ext cx="6344692" cy="2207464"/>
          </a:xfrm>
          <a:prstGeom prst="rect">
            <a:avLst/>
          </a:prstGeom>
          <a:noFill/>
        </p:spPr>
        <p:txBody>
          <a:bodyPr wrap="square" rtlCol="0">
            <a:spAutoFit/>
          </a:bodyPr>
          <a:lstStyle/>
          <a:p>
            <a:pPr>
              <a:defRPr/>
            </a:pPr>
            <a:r>
              <a:rPr lang="fr-FR" sz="2000" b="1" dirty="0">
                <a:solidFill>
                  <a:srgbClr val="4472C4">
                    <a:lumMod val="50000"/>
                  </a:srgbClr>
                </a:solidFill>
                <a:latin typeface="Century Gothic" panose="020F0302020204030204"/>
              </a:rPr>
              <a:t>Tu es dans un restaurant avec ta famille. </a:t>
            </a:r>
            <a:br>
              <a:rPr lang="fr-FR" sz="2000" b="1" dirty="0">
                <a:solidFill>
                  <a:srgbClr val="4472C4">
                    <a:lumMod val="50000"/>
                  </a:srgbClr>
                </a:solidFill>
                <a:latin typeface="Century Gothic" panose="020F0302020204030204"/>
              </a:rPr>
            </a:br>
            <a:r>
              <a:rPr lang="fr-FR" sz="2000" b="1" dirty="0">
                <a:solidFill>
                  <a:srgbClr val="4472C4">
                    <a:lumMod val="50000"/>
                  </a:srgbClr>
                </a:solidFill>
                <a:latin typeface="Century Gothic" panose="020F0302020204030204"/>
              </a:rPr>
              <a:t>Trouve ces informations et prends des notes : </a:t>
            </a:r>
          </a:p>
          <a:p>
            <a:pPr marL="342900" indent="-342900">
              <a:lnSpc>
                <a:spcPct val="125000"/>
              </a:lnSpc>
              <a:buFont typeface="Arial" panose="020B0604020202020204" pitchFamily="34" charset="0"/>
              <a:buChar char="•"/>
              <a:defRPr/>
            </a:pPr>
            <a:r>
              <a:rPr lang="fr-FR" sz="2000" dirty="0">
                <a:solidFill>
                  <a:srgbClr val="4472C4">
                    <a:lumMod val="50000"/>
                  </a:srgbClr>
                </a:solidFill>
                <a:latin typeface="Century Gothic" panose="020F0302020204030204"/>
              </a:rPr>
              <a:t>où sont leurs tables ? </a:t>
            </a:r>
          </a:p>
          <a:p>
            <a:pPr marL="342900" indent="-342900">
              <a:lnSpc>
                <a:spcPct val="125000"/>
              </a:lnSpc>
              <a:buFont typeface="Arial" panose="020B0604020202020204" pitchFamily="34" charset="0"/>
              <a:buChar char="•"/>
              <a:defRPr/>
            </a:pPr>
            <a:r>
              <a:rPr kumimoji="0" lang="fr-FR"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quelle est leur spécialité ? </a:t>
            </a:r>
          </a:p>
          <a:p>
            <a:pPr marL="342900" indent="-342900">
              <a:lnSpc>
                <a:spcPct val="125000"/>
              </a:lnSpc>
              <a:buFont typeface="Arial" panose="020B0604020202020204" pitchFamily="34" charset="0"/>
              <a:buChar char="•"/>
              <a:defRPr/>
            </a:pPr>
            <a:r>
              <a:rPr kumimoji="0" lang="fr-FR"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quelles sont leurs plats du jour ? </a:t>
            </a:r>
          </a:p>
          <a:p>
            <a:pPr marL="342900" indent="-342900">
              <a:lnSpc>
                <a:spcPct val="125000"/>
              </a:lnSpc>
              <a:buFont typeface="Arial" panose="020B0604020202020204" pitchFamily="34" charset="0"/>
              <a:buChar char="•"/>
              <a:defRPr/>
            </a:pPr>
            <a:r>
              <a:rPr lang="fr-FR" sz="2000" dirty="0">
                <a:solidFill>
                  <a:srgbClr val="4472C4">
                    <a:lumMod val="50000"/>
                  </a:srgbClr>
                </a:solidFill>
                <a:latin typeface="Century Gothic" panose="020F0302020204030204"/>
              </a:rPr>
              <a:t>leurs boissons / desserts coûtent combien ?</a:t>
            </a:r>
            <a:endParaRPr kumimoji="0" lang="fr-FR"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E2F2850F-B23D-43B5-BE4D-8D8BD70CC291}"/>
              </a:ext>
            </a:extLst>
          </p:cNvPr>
          <p:cNvSpPr/>
          <p:nvPr/>
        </p:nvSpPr>
        <p:spPr>
          <a:xfrm>
            <a:off x="9857984" y="249870"/>
            <a:ext cx="205193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écrire </a:t>
            </a:r>
          </a:p>
        </p:txBody>
      </p:sp>
      <p:pic>
        <p:nvPicPr>
          <p:cNvPr id="3" name="Picture 2" descr="A picture containing text, vector graphics, queen, sign&#10;&#10;Description automatically generated">
            <a:extLst>
              <a:ext uri="{FF2B5EF4-FFF2-40B4-BE49-F238E27FC236}">
                <a16:creationId xmlns:a16="http://schemas.microsoft.com/office/drawing/2014/main" id="{1A3FA4CD-D1D9-D342-AA78-81094600A5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95448" y="1417065"/>
            <a:ext cx="2339657" cy="2251920"/>
          </a:xfrm>
          <a:prstGeom prst="rect">
            <a:avLst/>
          </a:prstGeom>
        </p:spPr>
      </p:pic>
      <p:sp>
        <p:nvSpPr>
          <p:cNvPr id="5" name="Rounded Rectangular Callout 4">
            <a:extLst>
              <a:ext uri="{FF2B5EF4-FFF2-40B4-BE49-F238E27FC236}">
                <a16:creationId xmlns:a16="http://schemas.microsoft.com/office/drawing/2014/main" id="{2382EA61-52CE-1E40-B3FB-9CCBA0534173}"/>
              </a:ext>
            </a:extLst>
          </p:cNvPr>
          <p:cNvSpPr/>
          <p:nvPr/>
        </p:nvSpPr>
        <p:spPr>
          <a:xfrm>
            <a:off x="3228622" y="1599633"/>
            <a:ext cx="2336606" cy="1401638"/>
          </a:xfrm>
          <a:prstGeom prst="wedgeRoundRectCallout">
            <a:avLst>
              <a:gd name="adj1" fmla="val -59394"/>
              <a:gd name="adj2" fmla="val -22959"/>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atin typeface="Century Gothic" panose="020B0502020202020204" pitchFamily="34" charset="0"/>
              </a:rPr>
              <a:t>Où sont </a:t>
            </a:r>
            <a:r>
              <a:rPr lang="fr-FR" sz="2400" dirty="0">
                <a:solidFill>
                  <a:srgbClr val="EE6000"/>
                </a:solidFill>
                <a:latin typeface="Century Gothic" panose="020B0502020202020204" pitchFamily="34" charset="0"/>
              </a:rPr>
              <a:t>vos</a:t>
            </a:r>
            <a:r>
              <a:rPr lang="fr-FR" sz="2400" dirty="0">
                <a:latin typeface="Century Gothic" panose="020B0502020202020204" pitchFamily="34" charset="0"/>
              </a:rPr>
              <a:t> tables ? </a:t>
            </a:r>
          </a:p>
        </p:txBody>
      </p:sp>
      <p:sp>
        <p:nvSpPr>
          <p:cNvPr id="11" name="Rounded Rectangular Callout 10">
            <a:extLst>
              <a:ext uri="{FF2B5EF4-FFF2-40B4-BE49-F238E27FC236}">
                <a16:creationId xmlns:a16="http://schemas.microsoft.com/office/drawing/2014/main" id="{9851E6FE-DDBA-8B48-B674-1C1E7D691C23}"/>
              </a:ext>
            </a:extLst>
          </p:cNvPr>
          <p:cNvSpPr/>
          <p:nvPr/>
        </p:nvSpPr>
        <p:spPr>
          <a:xfrm>
            <a:off x="5904303" y="1599633"/>
            <a:ext cx="2336606" cy="1401639"/>
          </a:xfrm>
          <a:prstGeom prst="wedgeRoundRectCallout">
            <a:avLst>
              <a:gd name="adj1" fmla="val 62730"/>
              <a:gd name="adj2" fmla="val -1881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EE6000"/>
                </a:solidFill>
                <a:latin typeface="Century Gothic" panose="020B0502020202020204" pitchFamily="34" charset="0"/>
              </a:rPr>
              <a:t>Nos</a:t>
            </a:r>
            <a:r>
              <a:rPr lang="fr-FR" sz="2400" dirty="0">
                <a:latin typeface="Century Gothic" panose="020B0502020202020204" pitchFamily="34" charset="0"/>
              </a:rPr>
              <a:t> tables sont </a:t>
            </a:r>
            <a:r>
              <a:rPr lang="en-US" dirty="0" err="1">
                <a:latin typeface="Century Gothic" panose="020B0502020202020204" pitchFamily="34" charset="0"/>
              </a:rPr>
              <a:t>près</a:t>
            </a:r>
            <a:r>
              <a:rPr lang="en-US" dirty="0">
                <a:latin typeface="Century Gothic" panose="020B0502020202020204" pitchFamily="34" charset="0"/>
              </a:rPr>
              <a:t> de </a:t>
            </a:r>
            <a:r>
              <a:rPr lang="fr-FR" sz="2400" dirty="0">
                <a:latin typeface="Century Gothic" panose="020B0502020202020204" pitchFamily="34" charset="0"/>
              </a:rPr>
              <a:t> la fenêtre. </a:t>
            </a:r>
          </a:p>
        </p:txBody>
      </p:sp>
      <p:sp>
        <p:nvSpPr>
          <p:cNvPr id="12" name="TextBox 11">
            <a:extLst>
              <a:ext uri="{FF2B5EF4-FFF2-40B4-BE49-F238E27FC236}">
                <a16:creationId xmlns:a16="http://schemas.microsoft.com/office/drawing/2014/main" id="{87611079-775A-1045-B439-C9A5921A8816}"/>
              </a:ext>
            </a:extLst>
          </p:cNvPr>
          <p:cNvSpPr txBox="1"/>
          <p:nvPr/>
        </p:nvSpPr>
        <p:spPr>
          <a:xfrm>
            <a:off x="441628" y="5057682"/>
            <a:ext cx="4815742" cy="461665"/>
          </a:xfrm>
          <a:prstGeom prst="rect">
            <a:avLst/>
          </a:prstGeom>
          <a:noFill/>
        </p:spPr>
        <p:txBody>
          <a:bodyPr wrap="none" rtlCol="0">
            <a:spAutoFit/>
          </a:bodyPr>
          <a:lstStyle/>
          <a:p>
            <a:pPr algn="l"/>
            <a:r>
              <a:rPr lang="en-US" sz="2400" dirty="0" err="1">
                <a:solidFill>
                  <a:srgbClr val="EE6000"/>
                </a:solidFill>
                <a:latin typeface="Century Gothic" panose="020B0502020202020204" pitchFamily="34" charset="0"/>
              </a:rPr>
              <a:t>Leurs</a:t>
            </a:r>
            <a:r>
              <a:rPr lang="en-US" sz="2400" dirty="0">
                <a:solidFill>
                  <a:schemeClr val="accent5">
                    <a:lumMod val="50000"/>
                  </a:schemeClr>
                </a:solidFill>
                <a:latin typeface="Century Gothic" panose="020B0502020202020204" pitchFamily="34" charset="0"/>
              </a:rPr>
              <a:t> tables </a:t>
            </a:r>
            <a:r>
              <a:rPr lang="en-US" sz="2400" dirty="0" err="1">
                <a:solidFill>
                  <a:schemeClr val="accent5">
                    <a:lumMod val="50000"/>
                  </a:schemeClr>
                </a:solidFill>
                <a:latin typeface="Century Gothic" panose="020B0502020202020204" pitchFamily="34" charset="0"/>
              </a:rPr>
              <a:t>sont</a:t>
            </a:r>
            <a:r>
              <a:rPr lang="en-US" sz="2400" dirty="0">
                <a:solidFill>
                  <a:schemeClr val="accent5">
                    <a:lumMod val="50000"/>
                  </a:schemeClr>
                </a:solidFill>
                <a:latin typeface="Century Gothic" panose="020B0502020202020204" pitchFamily="34" charset="0"/>
              </a:rPr>
              <a:t> par la </a:t>
            </a:r>
            <a:r>
              <a:rPr lang="en-US" sz="2400" dirty="0" err="1">
                <a:solidFill>
                  <a:schemeClr val="accent5">
                    <a:lumMod val="50000"/>
                  </a:schemeClr>
                </a:solidFill>
                <a:latin typeface="Century Gothic" panose="020B0502020202020204" pitchFamily="34" charset="0"/>
              </a:rPr>
              <a:t>fenêtre</a:t>
            </a:r>
            <a:r>
              <a:rPr lang="en-US" sz="2400" dirty="0">
                <a:solidFill>
                  <a:schemeClr val="accent5">
                    <a:lumMod val="50000"/>
                  </a:schemeClr>
                </a:solidFill>
                <a:latin typeface="Century Gothic" panose="020B0502020202020204" pitchFamily="34" charset="0"/>
              </a:rPr>
              <a:t>.</a:t>
            </a:r>
          </a:p>
        </p:txBody>
      </p:sp>
      <p:pic>
        <p:nvPicPr>
          <p:cNvPr id="15" name="Picture 14" descr="Icon&#10;&#10;Description automatically generated">
            <a:extLst>
              <a:ext uri="{FF2B5EF4-FFF2-40B4-BE49-F238E27FC236}">
                <a16:creationId xmlns:a16="http://schemas.microsoft.com/office/drawing/2014/main" id="{89B17C11-8DD5-9F45-BB88-C753E437E1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3783" y="3677855"/>
            <a:ext cx="1380349" cy="1380349"/>
          </a:xfrm>
          <a:prstGeom prst="rect">
            <a:avLst/>
          </a:prstGeom>
        </p:spPr>
      </p:pic>
    </p:spTree>
    <p:extLst>
      <p:ext uri="{BB962C8B-B14F-4D97-AF65-F5344CB8AC3E}">
        <p14:creationId xmlns:p14="http://schemas.microsoft.com/office/powerpoint/2010/main" val="208307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Au restaurant : Carte A </a:t>
            </a:r>
          </a:p>
        </p:txBody>
      </p:sp>
      <p:sp>
        <p:nvSpPr>
          <p:cNvPr id="9" name="Rounded Rectangle 46">
            <a:extLst>
              <a:ext uri="{FF2B5EF4-FFF2-40B4-BE49-F238E27FC236}">
                <a16:creationId xmlns:a16="http://schemas.microsoft.com/office/drawing/2014/main" id="{E2F2850F-B23D-43B5-BE4D-8D8BD70CC291}"/>
              </a:ext>
            </a:extLst>
          </p:cNvPr>
          <p:cNvSpPr/>
          <p:nvPr/>
        </p:nvSpPr>
        <p:spPr>
          <a:xfrm>
            <a:off x="9857984" y="249870"/>
            <a:ext cx="205193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parler / écrire </a:t>
            </a:r>
          </a:p>
        </p:txBody>
      </p:sp>
      <p:grpSp>
        <p:nvGrpSpPr>
          <p:cNvPr id="6" name="Group 5">
            <a:extLst>
              <a:ext uri="{FF2B5EF4-FFF2-40B4-BE49-F238E27FC236}">
                <a16:creationId xmlns:a16="http://schemas.microsoft.com/office/drawing/2014/main" id="{706D7B90-931C-5C41-88CA-85B067FAB5B8}"/>
              </a:ext>
            </a:extLst>
          </p:cNvPr>
          <p:cNvGrpSpPr/>
          <p:nvPr/>
        </p:nvGrpSpPr>
        <p:grpSpPr>
          <a:xfrm>
            <a:off x="2520000" y="1800000"/>
            <a:ext cx="7200000" cy="4320000"/>
            <a:chOff x="2666507" y="1215356"/>
            <a:chExt cx="7186222" cy="4980874"/>
          </a:xfrm>
        </p:grpSpPr>
        <p:sp>
          <p:nvSpPr>
            <p:cNvPr id="3" name="Rounded Rectangle 2">
              <a:extLst>
                <a:ext uri="{FF2B5EF4-FFF2-40B4-BE49-F238E27FC236}">
                  <a16:creationId xmlns:a16="http://schemas.microsoft.com/office/drawing/2014/main" id="{CAC9A35A-3053-6F48-8D2F-8CD2733A854D}"/>
                </a:ext>
              </a:extLst>
            </p:cNvPr>
            <p:cNvSpPr/>
            <p:nvPr/>
          </p:nvSpPr>
          <p:spPr>
            <a:xfrm>
              <a:off x="2666507" y="1215356"/>
              <a:ext cx="7132320" cy="4980874"/>
            </a:xfrm>
            <a:prstGeom prst="roundRect">
              <a:avLst/>
            </a:prstGeom>
            <a:solidFill>
              <a:srgbClr val="115076"/>
            </a:solidFill>
            <a:ln w="76200">
              <a:solidFill>
                <a:srgbClr val="0B3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sp>
          <p:nvSpPr>
            <p:cNvPr id="5" name="TextBox 4">
              <a:extLst>
                <a:ext uri="{FF2B5EF4-FFF2-40B4-BE49-F238E27FC236}">
                  <a16:creationId xmlns:a16="http://schemas.microsoft.com/office/drawing/2014/main" id="{A1D0444E-D15B-3E4B-8B28-1A57D3855C54}"/>
                </a:ext>
              </a:extLst>
            </p:cNvPr>
            <p:cNvSpPr txBox="1"/>
            <p:nvPr/>
          </p:nvSpPr>
          <p:spPr>
            <a:xfrm>
              <a:off x="4557127" y="1408319"/>
              <a:ext cx="3404983" cy="532291"/>
            </a:xfrm>
            <a:prstGeom prst="rect">
              <a:avLst/>
            </a:prstGeom>
            <a:noFill/>
          </p:spPr>
          <p:txBody>
            <a:bodyPr wrap="none" rtlCol="0">
              <a:spAutoFit/>
            </a:bodyPr>
            <a:lstStyle/>
            <a:p>
              <a:pPr algn="ctr"/>
              <a:r>
                <a:rPr lang="fr-FR" sz="2400" dirty="0">
                  <a:solidFill>
                    <a:schemeClr val="bg1"/>
                  </a:solidFill>
                  <a:latin typeface="+mj-lt"/>
                  <a:cs typeface="Apple Chancery" panose="03020702040506060504" pitchFamily="66" charset="-79"/>
                </a:rPr>
                <a:t> Restaurant du Fleuve</a:t>
              </a:r>
            </a:p>
          </p:txBody>
        </p:sp>
        <p:sp>
          <p:nvSpPr>
            <p:cNvPr id="17" name="TextBox 16">
              <a:extLst>
                <a:ext uri="{FF2B5EF4-FFF2-40B4-BE49-F238E27FC236}">
                  <a16:creationId xmlns:a16="http://schemas.microsoft.com/office/drawing/2014/main" id="{607A0683-C452-D144-81A8-FC9CAE68626C}"/>
                </a:ext>
              </a:extLst>
            </p:cNvPr>
            <p:cNvSpPr txBox="1"/>
            <p:nvPr/>
          </p:nvSpPr>
          <p:spPr>
            <a:xfrm>
              <a:off x="3024418" y="1982642"/>
              <a:ext cx="6828311" cy="4009921"/>
            </a:xfrm>
            <a:prstGeom prst="rect">
              <a:avLst/>
            </a:prstGeom>
            <a:noFill/>
          </p:spPr>
          <p:txBody>
            <a:bodyPr wrap="square" rtlCol="0">
              <a:spAutoFit/>
            </a:bodyPr>
            <a:lstStyle/>
            <a:p>
              <a:r>
                <a:rPr lang="fr-FR" sz="2000" b="1" dirty="0">
                  <a:solidFill>
                    <a:schemeClr val="bg1"/>
                  </a:solidFill>
                  <a:latin typeface="Century Gothic" panose="020B0502020202020204" pitchFamily="34" charset="0"/>
                  <a:cs typeface="Apple Chancery" panose="03020702040506060504" pitchFamily="66" charset="-79"/>
                </a:rPr>
                <a:t>Boissons</a:t>
              </a:r>
            </a:p>
            <a:p>
              <a:r>
                <a:rPr lang="fr-FR" sz="2000" dirty="0">
                  <a:solidFill>
                    <a:schemeClr val="bg1"/>
                  </a:solidFill>
                  <a:latin typeface="Century Gothic" panose="020B0502020202020204" pitchFamily="34" charset="0"/>
                  <a:cs typeface="Apple Chancery" panose="03020702040506060504" pitchFamily="66" charset="-79"/>
                </a:rPr>
                <a:t>Coca						3,00 €</a:t>
              </a:r>
            </a:p>
            <a:p>
              <a:r>
                <a:rPr lang="fr-FR" sz="2000" dirty="0">
                  <a:solidFill>
                    <a:schemeClr val="bg1"/>
                  </a:solidFill>
                  <a:latin typeface="Century Gothic" panose="020B0502020202020204" pitchFamily="34" charset="0"/>
                  <a:cs typeface="Apple Chancery" panose="03020702040506060504" pitchFamily="66" charset="-79"/>
                </a:rPr>
                <a:t>Café au lait					2,00 €</a:t>
              </a:r>
            </a:p>
            <a:p>
              <a:r>
                <a:rPr lang="fr-FR" sz="2000" dirty="0">
                  <a:solidFill>
                    <a:schemeClr val="bg1"/>
                  </a:solidFill>
                  <a:latin typeface="Century Gothic" panose="020B0502020202020204" pitchFamily="34" charset="0"/>
                  <a:cs typeface="Apple Chancery" panose="03020702040506060504" pitchFamily="66" charset="-79"/>
                </a:rPr>
                <a:t>Thé						2,00 €</a:t>
              </a:r>
            </a:p>
            <a:p>
              <a:r>
                <a:rPr lang="fr-FR" sz="2000" b="1" dirty="0">
                  <a:solidFill>
                    <a:schemeClr val="bg1"/>
                  </a:solidFill>
                  <a:latin typeface="Century Gothic" panose="020B0502020202020204" pitchFamily="34" charset="0"/>
                  <a:cs typeface="Apple Chancery" panose="03020702040506060504" pitchFamily="66" charset="-79"/>
                </a:rPr>
                <a:t>Plats du jour</a:t>
              </a:r>
            </a:p>
            <a:p>
              <a:r>
                <a:rPr lang="fr-FR" sz="2000" dirty="0">
                  <a:solidFill>
                    <a:schemeClr val="bg1"/>
                  </a:solidFill>
                  <a:latin typeface="Century Gothic" panose="020B0502020202020204" pitchFamily="34" charset="0"/>
                  <a:cs typeface="Apple Chancery" panose="03020702040506060504" pitchFamily="66" charset="-79"/>
                </a:rPr>
                <a:t>Choix de viande : poulet, bœuf, porc	10,00 €</a:t>
              </a:r>
            </a:p>
            <a:p>
              <a:r>
                <a:rPr lang="fr-FR" sz="2000" dirty="0">
                  <a:solidFill>
                    <a:schemeClr val="bg1"/>
                  </a:solidFill>
                  <a:latin typeface="Century Gothic" panose="020B0502020202020204" pitchFamily="34" charset="0"/>
                  <a:cs typeface="Apple Chancery" panose="03020702040506060504" pitchFamily="66" charset="-79"/>
                </a:rPr>
                <a:t>Poisson du jour					8,00 €</a:t>
              </a:r>
            </a:p>
            <a:p>
              <a:r>
                <a:rPr lang="fr-FR" sz="2000" dirty="0">
                  <a:solidFill>
                    <a:schemeClr val="bg1"/>
                  </a:solidFill>
                  <a:latin typeface="Century Gothic" panose="020B0502020202020204" pitchFamily="34" charset="0"/>
                  <a:cs typeface="Apple Chancery" panose="03020702040506060504" pitchFamily="66" charset="-79"/>
                </a:rPr>
                <a:t>Salade						10,00 €</a:t>
              </a:r>
            </a:p>
            <a:p>
              <a:r>
                <a:rPr lang="fr-FR" sz="2000" b="1" dirty="0">
                  <a:solidFill>
                    <a:schemeClr val="bg1"/>
                  </a:solidFill>
                  <a:latin typeface="Century Gothic" panose="020B0502020202020204" pitchFamily="34" charset="0"/>
                  <a:cs typeface="Apple Chancery" panose="03020702040506060504" pitchFamily="66" charset="-79"/>
                </a:rPr>
                <a:t>Desserts</a:t>
              </a:r>
            </a:p>
            <a:p>
              <a:r>
                <a:rPr lang="fr-FR" sz="2000" dirty="0">
                  <a:solidFill>
                    <a:schemeClr val="bg1"/>
                  </a:solidFill>
                  <a:latin typeface="Century Gothic" panose="020B0502020202020204" pitchFamily="34" charset="0"/>
                  <a:cs typeface="Apple Chancery" panose="03020702040506060504" pitchFamily="66" charset="-79"/>
                </a:rPr>
                <a:t>Sélection de fromages			6,00 €</a:t>
              </a:r>
            </a:p>
            <a:p>
              <a:r>
                <a:rPr lang="fr-FR" sz="2000" dirty="0">
                  <a:solidFill>
                    <a:schemeClr val="bg1"/>
                  </a:solidFill>
                  <a:latin typeface="Century Gothic" panose="020B0502020202020204" pitchFamily="34" charset="0"/>
                  <a:cs typeface="Apple Chancery" panose="03020702040506060504" pitchFamily="66" charset="-79"/>
                </a:rPr>
                <a:t>Choix de glaces : fraise, banane 		3,00 €</a:t>
              </a:r>
            </a:p>
          </p:txBody>
        </p:sp>
      </p:grpSp>
      <p:sp>
        <p:nvSpPr>
          <p:cNvPr id="2" name="Rounded Rectangular Callout 1">
            <a:extLst>
              <a:ext uri="{FF2B5EF4-FFF2-40B4-BE49-F238E27FC236}">
                <a16:creationId xmlns:a16="http://schemas.microsoft.com/office/drawing/2014/main" id="{75C0BB3D-79AB-9042-972D-93F91C1F0042}"/>
              </a:ext>
            </a:extLst>
          </p:cNvPr>
          <p:cNvSpPr/>
          <p:nvPr/>
        </p:nvSpPr>
        <p:spPr>
          <a:xfrm>
            <a:off x="9665995" y="3797106"/>
            <a:ext cx="2137727" cy="1385097"/>
          </a:xfrm>
          <a:prstGeom prst="wedgeRoundRectCallout">
            <a:avLst>
              <a:gd name="adj1" fmla="val -62866"/>
              <a:gd name="adj2" fmla="val -23608"/>
              <a:gd name="adj3" fmla="val 16667"/>
            </a:avLst>
          </a:prstGeom>
          <a:solidFill>
            <a:srgbClr val="11507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entury Gothic" panose="020B0502020202020204" pitchFamily="34" charset="0"/>
              </a:rPr>
              <a:t>La </a:t>
            </a:r>
            <a:r>
              <a:rPr lang="en-US" sz="2400" dirty="0" err="1">
                <a:latin typeface="Century Gothic" panose="020B0502020202020204" pitchFamily="34" charset="0"/>
              </a:rPr>
              <a:t>viande</a:t>
            </a:r>
            <a:r>
              <a:rPr lang="en-US" sz="2400" dirty="0">
                <a:latin typeface="Century Gothic" panose="020B0502020202020204" pitchFamily="34" charset="0"/>
              </a:rPr>
              <a:t> </a:t>
            </a:r>
            <a:r>
              <a:rPr lang="en-US" sz="2400" dirty="0" err="1">
                <a:latin typeface="Century Gothic" panose="020B0502020202020204" pitchFamily="34" charset="0"/>
              </a:rPr>
              <a:t>est</a:t>
            </a:r>
            <a:r>
              <a:rPr lang="en-US" sz="2400" dirty="0">
                <a:latin typeface="Century Gothic" panose="020B0502020202020204" pitchFamily="34" charset="0"/>
              </a:rPr>
              <a:t> </a:t>
            </a:r>
            <a:r>
              <a:rPr lang="en-US" sz="2400" dirty="0" err="1">
                <a:latin typeface="Century Gothic" panose="020B0502020202020204" pitchFamily="34" charset="0"/>
              </a:rPr>
              <a:t>notre</a:t>
            </a:r>
            <a:r>
              <a:rPr lang="en-US" sz="2400" dirty="0">
                <a:latin typeface="Century Gothic" panose="020B0502020202020204" pitchFamily="34" charset="0"/>
              </a:rPr>
              <a:t> </a:t>
            </a:r>
            <a:r>
              <a:rPr lang="en-US" sz="2400" dirty="0" err="1">
                <a:latin typeface="Century Gothic" panose="020B0502020202020204" pitchFamily="34" charset="0"/>
              </a:rPr>
              <a:t>spécalité</a:t>
            </a:r>
            <a:r>
              <a:rPr lang="en-US" sz="2400" dirty="0">
                <a:latin typeface="Century Gothic" panose="020B0502020202020204" pitchFamily="34" charset="0"/>
              </a:rPr>
              <a:t> !  </a:t>
            </a:r>
          </a:p>
        </p:txBody>
      </p:sp>
      <p:sp>
        <p:nvSpPr>
          <p:cNvPr id="12" name="Rounded Rectangular Callout 11">
            <a:extLst>
              <a:ext uri="{FF2B5EF4-FFF2-40B4-BE49-F238E27FC236}">
                <a16:creationId xmlns:a16="http://schemas.microsoft.com/office/drawing/2014/main" id="{FC4E523B-3EB3-E146-8CEA-C0CFF187656F}"/>
              </a:ext>
            </a:extLst>
          </p:cNvPr>
          <p:cNvSpPr/>
          <p:nvPr/>
        </p:nvSpPr>
        <p:spPr>
          <a:xfrm>
            <a:off x="305080" y="2725501"/>
            <a:ext cx="2197809" cy="1406997"/>
          </a:xfrm>
          <a:prstGeom prst="wedgeRoundRectCallout">
            <a:avLst>
              <a:gd name="adj1" fmla="val 61231"/>
              <a:gd name="adj2" fmla="val -22013"/>
              <a:gd name="adj3" fmla="val 16667"/>
            </a:avLst>
          </a:prstGeom>
          <a:solidFill>
            <a:srgbClr val="11507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entury Gothic" panose="020B0502020202020204" pitchFamily="34" charset="0"/>
              </a:rPr>
              <a:t>Nos tables </a:t>
            </a:r>
            <a:r>
              <a:rPr lang="en-US" sz="2400" dirty="0" err="1">
                <a:latin typeface="Century Gothic" panose="020B0502020202020204" pitchFamily="34" charset="0"/>
              </a:rPr>
              <a:t>ont</a:t>
            </a:r>
            <a:r>
              <a:rPr lang="en-US" sz="2400" dirty="0">
                <a:latin typeface="Century Gothic" panose="020B0502020202020204" pitchFamily="34" charset="0"/>
              </a:rPr>
              <a:t> </a:t>
            </a:r>
            <a:r>
              <a:rPr lang="en-US" sz="2400" dirty="0" err="1">
                <a:latin typeface="Century Gothic" panose="020B0502020202020204" pitchFamily="34" charset="0"/>
              </a:rPr>
              <a:t>une</a:t>
            </a:r>
            <a:r>
              <a:rPr lang="en-US" sz="2400" dirty="0">
                <a:latin typeface="Century Gothic" panose="020B0502020202020204" pitchFamily="34" charset="0"/>
              </a:rPr>
              <a:t> </a:t>
            </a:r>
            <a:r>
              <a:rPr lang="en-US" sz="2400" dirty="0" err="1">
                <a:latin typeface="Century Gothic" panose="020B0502020202020204" pitchFamily="34" charset="0"/>
              </a:rPr>
              <a:t>vue</a:t>
            </a:r>
            <a:r>
              <a:rPr lang="en-US" sz="2400" dirty="0">
                <a:latin typeface="Century Gothic" panose="020B0502020202020204" pitchFamily="34" charset="0"/>
              </a:rPr>
              <a:t> sur le </a:t>
            </a:r>
            <a:r>
              <a:rPr lang="en-US" sz="2400" dirty="0" err="1">
                <a:latin typeface="Century Gothic" panose="020B0502020202020204" pitchFamily="34" charset="0"/>
              </a:rPr>
              <a:t>fleuve</a:t>
            </a:r>
            <a:r>
              <a:rPr lang="en-US" sz="2400" dirty="0">
                <a:latin typeface="Century Gothic" panose="020B0502020202020204" pitchFamily="34" charset="0"/>
              </a:rPr>
              <a:t>.</a:t>
            </a:r>
          </a:p>
        </p:txBody>
      </p:sp>
      <p:sp>
        <p:nvSpPr>
          <p:cNvPr id="18" name="Rounded Rectangular Callout 17">
            <a:extLst>
              <a:ext uri="{FF2B5EF4-FFF2-40B4-BE49-F238E27FC236}">
                <a16:creationId xmlns:a16="http://schemas.microsoft.com/office/drawing/2014/main" id="{8FF9279C-BCE4-A14B-AF78-7573CAC59CFA}"/>
              </a:ext>
            </a:extLst>
          </p:cNvPr>
          <p:cNvSpPr/>
          <p:nvPr/>
        </p:nvSpPr>
        <p:spPr>
          <a:xfrm>
            <a:off x="6457245" y="771650"/>
            <a:ext cx="5216043" cy="789518"/>
          </a:xfrm>
          <a:prstGeom prst="wedgeRoundRectCallout">
            <a:avLst>
              <a:gd name="adj1" fmla="val -36615"/>
              <a:gd name="adj2" fmla="val -15480"/>
              <a:gd name="adj3" fmla="val 16667"/>
            </a:avLst>
          </a:prstGeom>
          <a:solidFill>
            <a:srgbClr val="115076"/>
          </a:solidFill>
          <a:ln w="127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la </a:t>
            </a:r>
            <a:r>
              <a:rPr lang="en-US" sz="2000" dirty="0" err="1">
                <a:latin typeface="Century Gothic" panose="020B0502020202020204" pitchFamily="34" charset="0"/>
              </a:rPr>
              <a:t>boisson</a:t>
            </a:r>
            <a:r>
              <a:rPr lang="en-US" sz="2000" dirty="0">
                <a:latin typeface="Century Gothic" panose="020B0502020202020204" pitchFamily="34" charset="0"/>
              </a:rPr>
              <a:t> = drink | le poulet = chicken</a:t>
            </a:r>
          </a:p>
          <a:p>
            <a:pPr algn="ctr"/>
            <a:r>
              <a:rPr lang="en-US" sz="2000" dirty="0">
                <a:latin typeface="Century Gothic" panose="020B0502020202020204" pitchFamily="34" charset="0"/>
              </a:rPr>
              <a:t>le </a:t>
            </a:r>
            <a:r>
              <a:rPr lang="en-US" sz="2000" dirty="0" err="1">
                <a:latin typeface="Century Gothic" panose="020B0502020202020204" pitchFamily="34" charset="0"/>
              </a:rPr>
              <a:t>bœuf</a:t>
            </a:r>
            <a:r>
              <a:rPr lang="en-US" sz="2000" dirty="0">
                <a:latin typeface="Century Gothic" panose="020B0502020202020204" pitchFamily="34" charset="0"/>
              </a:rPr>
              <a:t> = beef |la fraise = strawberry</a:t>
            </a:r>
          </a:p>
        </p:txBody>
      </p:sp>
    </p:spTree>
    <p:extLst>
      <p:ext uri="{BB962C8B-B14F-4D97-AF65-F5344CB8AC3E}">
        <p14:creationId xmlns:p14="http://schemas.microsoft.com/office/powerpoint/2010/main" val="3417728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Au restaurant : Carte B </a:t>
            </a:r>
          </a:p>
        </p:txBody>
      </p:sp>
      <p:sp>
        <p:nvSpPr>
          <p:cNvPr id="9" name="Rounded Rectangle 46">
            <a:extLst>
              <a:ext uri="{FF2B5EF4-FFF2-40B4-BE49-F238E27FC236}">
                <a16:creationId xmlns:a16="http://schemas.microsoft.com/office/drawing/2014/main" id="{E2F2850F-B23D-43B5-BE4D-8D8BD70CC291}"/>
              </a:ext>
            </a:extLst>
          </p:cNvPr>
          <p:cNvSpPr/>
          <p:nvPr/>
        </p:nvSpPr>
        <p:spPr>
          <a:xfrm>
            <a:off x="9857984" y="249870"/>
            <a:ext cx="205193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parler / écrire </a:t>
            </a:r>
          </a:p>
        </p:txBody>
      </p:sp>
      <p:sp>
        <p:nvSpPr>
          <p:cNvPr id="3" name="Rounded Rectangle 2">
            <a:extLst>
              <a:ext uri="{FF2B5EF4-FFF2-40B4-BE49-F238E27FC236}">
                <a16:creationId xmlns:a16="http://schemas.microsoft.com/office/drawing/2014/main" id="{CAC9A35A-3053-6F48-8D2F-8CD2733A854D}"/>
              </a:ext>
            </a:extLst>
          </p:cNvPr>
          <p:cNvSpPr/>
          <p:nvPr/>
        </p:nvSpPr>
        <p:spPr>
          <a:xfrm>
            <a:off x="2520000" y="1800000"/>
            <a:ext cx="7145994" cy="4320000"/>
          </a:xfrm>
          <a:prstGeom prst="roundRect">
            <a:avLst/>
          </a:prstGeom>
          <a:solidFill>
            <a:srgbClr val="115076"/>
          </a:solidFill>
          <a:ln w="76200">
            <a:solidFill>
              <a:srgbClr val="0B3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sp>
        <p:nvSpPr>
          <p:cNvPr id="2" name="Rounded Rectangular Callout 1">
            <a:extLst>
              <a:ext uri="{FF2B5EF4-FFF2-40B4-BE49-F238E27FC236}">
                <a16:creationId xmlns:a16="http://schemas.microsoft.com/office/drawing/2014/main" id="{75C0BB3D-79AB-9042-972D-93F91C1F0042}"/>
              </a:ext>
            </a:extLst>
          </p:cNvPr>
          <p:cNvSpPr/>
          <p:nvPr/>
        </p:nvSpPr>
        <p:spPr>
          <a:xfrm>
            <a:off x="9815088" y="2429025"/>
            <a:ext cx="2137727" cy="1385097"/>
          </a:xfrm>
          <a:prstGeom prst="wedgeRoundRectCallout">
            <a:avLst>
              <a:gd name="adj1" fmla="val -67678"/>
              <a:gd name="adj2" fmla="val -23608"/>
              <a:gd name="adj3" fmla="val 16667"/>
            </a:avLst>
          </a:prstGeom>
          <a:solidFill>
            <a:srgbClr val="11507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entury Gothic" panose="020B0502020202020204" pitchFamily="34" charset="0"/>
              </a:rPr>
              <a:t>Nos tables </a:t>
            </a:r>
            <a:r>
              <a:rPr lang="en-US" sz="2400" dirty="0" err="1">
                <a:latin typeface="Century Gothic" panose="020B0502020202020204" pitchFamily="34" charset="0"/>
              </a:rPr>
              <a:t>ont</a:t>
            </a:r>
            <a:r>
              <a:rPr lang="en-US" sz="2400" dirty="0">
                <a:latin typeface="Century Gothic" panose="020B0502020202020204" pitchFamily="34" charset="0"/>
              </a:rPr>
              <a:t> </a:t>
            </a:r>
            <a:r>
              <a:rPr lang="en-US" sz="2400" dirty="0" err="1">
                <a:latin typeface="Century Gothic" panose="020B0502020202020204" pitchFamily="34" charset="0"/>
              </a:rPr>
              <a:t>une</a:t>
            </a:r>
            <a:r>
              <a:rPr lang="en-US" sz="2400" dirty="0">
                <a:latin typeface="Century Gothic" panose="020B0502020202020204" pitchFamily="34" charset="0"/>
              </a:rPr>
              <a:t> </a:t>
            </a:r>
            <a:r>
              <a:rPr lang="en-US" sz="2400" dirty="0" err="1">
                <a:latin typeface="Century Gothic" panose="020B0502020202020204" pitchFamily="34" charset="0"/>
              </a:rPr>
              <a:t>vue</a:t>
            </a:r>
            <a:r>
              <a:rPr lang="en-US" sz="2400" dirty="0">
                <a:latin typeface="Century Gothic" panose="020B0502020202020204" pitchFamily="34" charset="0"/>
              </a:rPr>
              <a:t> sur le lac. </a:t>
            </a:r>
          </a:p>
        </p:txBody>
      </p:sp>
      <p:sp>
        <p:nvSpPr>
          <p:cNvPr id="12" name="Rounded Rectangular Callout 11">
            <a:extLst>
              <a:ext uri="{FF2B5EF4-FFF2-40B4-BE49-F238E27FC236}">
                <a16:creationId xmlns:a16="http://schemas.microsoft.com/office/drawing/2014/main" id="{FC4E523B-3EB3-E146-8CEA-C0CFF187656F}"/>
              </a:ext>
            </a:extLst>
          </p:cNvPr>
          <p:cNvSpPr/>
          <p:nvPr/>
        </p:nvSpPr>
        <p:spPr>
          <a:xfrm>
            <a:off x="240108" y="4053754"/>
            <a:ext cx="2197809" cy="1406997"/>
          </a:xfrm>
          <a:prstGeom prst="wedgeRoundRectCallout">
            <a:avLst>
              <a:gd name="adj1" fmla="val 70072"/>
              <a:gd name="adj2" fmla="val -22013"/>
              <a:gd name="adj3" fmla="val 16667"/>
            </a:avLst>
          </a:prstGeom>
          <a:solidFill>
            <a:srgbClr val="11507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entury Gothic" panose="020B0502020202020204" pitchFamily="34" charset="0"/>
              </a:rPr>
              <a:t>La pizza </a:t>
            </a:r>
            <a:r>
              <a:rPr lang="en-US" sz="2400" dirty="0" err="1">
                <a:latin typeface="Century Gothic" panose="020B0502020202020204" pitchFamily="34" charset="0"/>
              </a:rPr>
              <a:t>est</a:t>
            </a:r>
            <a:r>
              <a:rPr lang="en-US" sz="2400" dirty="0">
                <a:latin typeface="Century Gothic" panose="020B0502020202020204" pitchFamily="34" charset="0"/>
              </a:rPr>
              <a:t> </a:t>
            </a:r>
            <a:r>
              <a:rPr lang="en-US" sz="2400" dirty="0" err="1">
                <a:latin typeface="Century Gothic" panose="020B0502020202020204" pitchFamily="34" charset="0"/>
              </a:rPr>
              <a:t>notre</a:t>
            </a:r>
            <a:r>
              <a:rPr lang="en-US" sz="2400" dirty="0">
                <a:latin typeface="Century Gothic" panose="020B0502020202020204" pitchFamily="34" charset="0"/>
              </a:rPr>
              <a:t> </a:t>
            </a:r>
            <a:r>
              <a:rPr lang="en-US" sz="2400" dirty="0" err="1">
                <a:latin typeface="Century Gothic" panose="020B0502020202020204" pitchFamily="34" charset="0"/>
              </a:rPr>
              <a:t>spécialité</a:t>
            </a:r>
            <a:r>
              <a:rPr lang="en-US" sz="2400" dirty="0">
                <a:latin typeface="Century Gothic" panose="020B0502020202020204" pitchFamily="34" charset="0"/>
              </a:rPr>
              <a:t>. </a:t>
            </a:r>
          </a:p>
        </p:txBody>
      </p:sp>
      <p:sp>
        <p:nvSpPr>
          <p:cNvPr id="11" name="Rounded Rectangular Callout 10">
            <a:extLst>
              <a:ext uri="{FF2B5EF4-FFF2-40B4-BE49-F238E27FC236}">
                <a16:creationId xmlns:a16="http://schemas.microsoft.com/office/drawing/2014/main" id="{410C6B36-4058-7746-A92E-C59D0BACAA26}"/>
              </a:ext>
            </a:extLst>
          </p:cNvPr>
          <p:cNvSpPr/>
          <p:nvPr/>
        </p:nvSpPr>
        <p:spPr>
          <a:xfrm>
            <a:off x="6457245" y="771650"/>
            <a:ext cx="5216043" cy="789518"/>
          </a:xfrm>
          <a:prstGeom prst="wedgeRoundRectCallout">
            <a:avLst>
              <a:gd name="adj1" fmla="val -36615"/>
              <a:gd name="adj2" fmla="val -15480"/>
              <a:gd name="adj3" fmla="val 16667"/>
            </a:avLst>
          </a:prstGeom>
          <a:solidFill>
            <a:srgbClr val="115076"/>
          </a:solidFill>
          <a:ln w="127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la </a:t>
            </a:r>
            <a:r>
              <a:rPr lang="en-US" sz="2000" dirty="0" err="1">
                <a:latin typeface="Century Gothic" panose="020B0502020202020204" pitchFamily="34" charset="0"/>
              </a:rPr>
              <a:t>boisson</a:t>
            </a:r>
            <a:r>
              <a:rPr lang="en-US" sz="2000" dirty="0">
                <a:latin typeface="Century Gothic" panose="020B0502020202020204" pitchFamily="34" charset="0"/>
              </a:rPr>
              <a:t> = drink | le poulet = chicken</a:t>
            </a:r>
          </a:p>
          <a:p>
            <a:pPr algn="ctr"/>
            <a:r>
              <a:rPr lang="en-US" sz="2000" dirty="0">
                <a:latin typeface="Century Gothic" panose="020B0502020202020204" pitchFamily="34" charset="0"/>
              </a:rPr>
              <a:t>le </a:t>
            </a:r>
            <a:r>
              <a:rPr lang="en-US" sz="2000" dirty="0" err="1">
                <a:latin typeface="Century Gothic" panose="020B0502020202020204" pitchFamily="34" charset="0"/>
              </a:rPr>
              <a:t>bœuf</a:t>
            </a:r>
            <a:r>
              <a:rPr lang="en-US" sz="2000" dirty="0">
                <a:latin typeface="Century Gothic" panose="020B0502020202020204" pitchFamily="34" charset="0"/>
              </a:rPr>
              <a:t> = beef |la fraise = strawberry</a:t>
            </a:r>
          </a:p>
        </p:txBody>
      </p:sp>
      <p:sp>
        <p:nvSpPr>
          <p:cNvPr id="13" name="TextBox 12">
            <a:extLst>
              <a:ext uri="{FF2B5EF4-FFF2-40B4-BE49-F238E27FC236}">
                <a16:creationId xmlns:a16="http://schemas.microsoft.com/office/drawing/2014/main" id="{A81D97F8-931F-4098-BA59-3CFC49EB8F59}"/>
              </a:ext>
            </a:extLst>
          </p:cNvPr>
          <p:cNvSpPr txBox="1"/>
          <p:nvPr/>
        </p:nvSpPr>
        <p:spPr>
          <a:xfrm>
            <a:off x="4367755" y="1967360"/>
            <a:ext cx="3504486" cy="461665"/>
          </a:xfrm>
          <a:prstGeom prst="rect">
            <a:avLst/>
          </a:prstGeom>
          <a:noFill/>
        </p:spPr>
        <p:txBody>
          <a:bodyPr wrap="none" rtlCol="0">
            <a:spAutoFit/>
          </a:bodyPr>
          <a:lstStyle/>
          <a:p>
            <a:pPr algn="ctr"/>
            <a:r>
              <a:rPr lang="fr-FR" sz="2400" dirty="0">
                <a:solidFill>
                  <a:schemeClr val="bg1"/>
                </a:solidFill>
                <a:latin typeface="+mj-lt"/>
                <a:cs typeface="Apple Chancery" panose="03020702040506060504" pitchFamily="66" charset="-79"/>
              </a:rPr>
              <a:t>Restaurant des Italiens</a:t>
            </a:r>
          </a:p>
        </p:txBody>
      </p:sp>
      <p:sp>
        <p:nvSpPr>
          <p:cNvPr id="14" name="TextBox 13">
            <a:extLst>
              <a:ext uri="{FF2B5EF4-FFF2-40B4-BE49-F238E27FC236}">
                <a16:creationId xmlns:a16="http://schemas.microsoft.com/office/drawing/2014/main" id="{7847644E-875D-4C0E-89E8-12623958B7FA}"/>
              </a:ext>
            </a:extLst>
          </p:cNvPr>
          <p:cNvSpPr txBox="1"/>
          <p:nvPr/>
        </p:nvSpPr>
        <p:spPr>
          <a:xfrm>
            <a:off x="2878597" y="2465481"/>
            <a:ext cx="6841403" cy="3477875"/>
          </a:xfrm>
          <a:prstGeom prst="rect">
            <a:avLst/>
          </a:prstGeom>
          <a:noFill/>
        </p:spPr>
        <p:txBody>
          <a:bodyPr wrap="square" rtlCol="0">
            <a:spAutoFit/>
          </a:bodyPr>
          <a:lstStyle/>
          <a:p>
            <a:r>
              <a:rPr lang="fr-FR" sz="2000" b="1" dirty="0">
                <a:solidFill>
                  <a:schemeClr val="bg1"/>
                </a:solidFill>
                <a:latin typeface="Century Gothic" panose="020B0502020202020204" pitchFamily="34" charset="0"/>
                <a:cs typeface="Apple Chancery" panose="03020702040506060504" pitchFamily="66" charset="-79"/>
              </a:rPr>
              <a:t>Boissons</a:t>
            </a:r>
          </a:p>
          <a:p>
            <a:r>
              <a:rPr lang="fr-FR" sz="2000" dirty="0">
                <a:solidFill>
                  <a:schemeClr val="bg1"/>
                </a:solidFill>
                <a:latin typeface="Century Gothic" panose="020B0502020202020204" pitchFamily="34" charset="0"/>
                <a:cs typeface="Apple Chancery" panose="03020702040506060504" pitchFamily="66" charset="-79"/>
              </a:rPr>
              <a:t>Coca						2,00 €</a:t>
            </a:r>
          </a:p>
          <a:p>
            <a:r>
              <a:rPr lang="fr-FR" sz="2000" dirty="0">
                <a:solidFill>
                  <a:schemeClr val="bg1"/>
                </a:solidFill>
                <a:latin typeface="Century Gothic" panose="020B0502020202020204" pitchFamily="34" charset="0"/>
                <a:cs typeface="Apple Chancery" panose="03020702040506060504" pitchFamily="66" charset="-79"/>
              </a:rPr>
              <a:t>Café au lait					4,00 €</a:t>
            </a:r>
          </a:p>
          <a:p>
            <a:r>
              <a:rPr lang="fr-FR" sz="2000" dirty="0">
                <a:solidFill>
                  <a:schemeClr val="bg1"/>
                </a:solidFill>
                <a:latin typeface="Century Gothic" panose="020B0502020202020204" pitchFamily="34" charset="0"/>
                <a:cs typeface="Apple Chancery" panose="03020702040506060504" pitchFamily="66" charset="-79"/>
              </a:rPr>
              <a:t>Thé						3,00 €</a:t>
            </a:r>
          </a:p>
          <a:p>
            <a:r>
              <a:rPr lang="fr-FR" sz="2000" b="1" dirty="0">
                <a:solidFill>
                  <a:schemeClr val="bg1"/>
                </a:solidFill>
                <a:latin typeface="Century Gothic" panose="020B0502020202020204" pitchFamily="34" charset="0"/>
                <a:cs typeface="Apple Chancery" panose="03020702040506060504" pitchFamily="66" charset="-79"/>
              </a:rPr>
              <a:t>Plats du jour</a:t>
            </a:r>
          </a:p>
          <a:p>
            <a:r>
              <a:rPr lang="fr-FR" sz="2000" dirty="0">
                <a:solidFill>
                  <a:schemeClr val="bg1"/>
                </a:solidFill>
                <a:latin typeface="Century Gothic" panose="020B0502020202020204" pitchFamily="34" charset="0"/>
                <a:cs typeface="Apple Chancery" panose="03020702040506060504" pitchFamily="66" charset="-79"/>
              </a:rPr>
              <a:t>Choix de viande : poulet, bœuf, porc	8,00 €</a:t>
            </a:r>
          </a:p>
          <a:p>
            <a:r>
              <a:rPr lang="fr-FR" sz="2000" dirty="0">
                <a:solidFill>
                  <a:schemeClr val="bg1"/>
                </a:solidFill>
                <a:latin typeface="Century Gothic" panose="020B0502020202020204" pitchFamily="34" charset="0"/>
                <a:cs typeface="Apple Chancery" panose="03020702040506060504" pitchFamily="66" charset="-79"/>
              </a:rPr>
              <a:t>Pizza du jour					12,00 €</a:t>
            </a:r>
          </a:p>
          <a:p>
            <a:r>
              <a:rPr lang="fr-FR" sz="2000" dirty="0">
                <a:solidFill>
                  <a:schemeClr val="bg1"/>
                </a:solidFill>
                <a:latin typeface="Century Gothic" panose="020B0502020202020204" pitchFamily="34" charset="0"/>
                <a:cs typeface="Apple Chancery" panose="03020702040506060504" pitchFamily="66" charset="-79"/>
              </a:rPr>
              <a:t>Sandwich 					14,00 €</a:t>
            </a:r>
          </a:p>
          <a:p>
            <a:r>
              <a:rPr lang="fr-FR" sz="2000" b="1" dirty="0">
                <a:solidFill>
                  <a:schemeClr val="bg1"/>
                </a:solidFill>
                <a:latin typeface="Century Gothic" panose="020B0502020202020204" pitchFamily="34" charset="0"/>
                <a:cs typeface="Apple Chancery" panose="03020702040506060504" pitchFamily="66" charset="-79"/>
              </a:rPr>
              <a:t>Desserts</a:t>
            </a:r>
          </a:p>
          <a:p>
            <a:r>
              <a:rPr lang="fr-FR" sz="2000" dirty="0">
                <a:solidFill>
                  <a:schemeClr val="bg1"/>
                </a:solidFill>
                <a:latin typeface="Century Gothic" panose="020B0502020202020204" pitchFamily="34" charset="0"/>
                <a:cs typeface="Apple Chancery" panose="03020702040506060504" pitchFamily="66" charset="-79"/>
              </a:rPr>
              <a:t>Sélection de fromages			7,00 €</a:t>
            </a:r>
          </a:p>
          <a:p>
            <a:r>
              <a:rPr lang="fr-FR" sz="2000" dirty="0">
                <a:solidFill>
                  <a:schemeClr val="bg1"/>
                </a:solidFill>
                <a:latin typeface="Century Gothic" panose="020B0502020202020204" pitchFamily="34" charset="0"/>
                <a:cs typeface="Apple Chancery" panose="03020702040506060504" pitchFamily="66" charset="-79"/>
              </a:rPr>
              <a:t>Choix de glaces : fraise, banane 		4,00 €</a:t>
            </a:r>
          </a:p>
        </p:txBody>
      </p:sp>
    </p:spTree>
    <p:extLst>
      <p:ext uri="{BB962C8B-B14F-4D97-AF65-F5344CB8AC3E}">
        <p14:creationId xmlns:p14="http://schemas.microsoft.com/office/powerpoint/2010/main" val="2868508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L’école</a:t>
            </a:r>
            <a:r>
              <a:rPr lang="en-GB" sz="3600" b="1" dirty="0">
                <a:solidFill>
                  <a:schemeClr val="bg1"/>
                </a:solidFill>
              </a:rPr>
              <a:t> au </a:t>
            </a:r>
            <a:r>
              <a:rPr lang="en-GB" sz="3600" b="1" dirty="0" err="1">
                <a:solidFill>
                  <a:schemeClr val="bg1"/>
                </a:solidFill>
              </a:rPr>
              <a:t>Sénégal</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B386451-6CC8-4FA1-B4DF-0ADC8F33745E}"/>
              </a:ext>
            </a:extLst>
          </p:cNvPr>
          <p:cNvSpPr txBox="1"/>
          <p:nvPr/>
        </p:nvSpPr>
        <p:spPr>
          <a:xfrm>
            <a:off x="168442" y="1233848"/>
            <a:ext cx="11741478" cy="830997"/>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Tu es un(e) élève dans une école au Sénégal. Réponds aux questions de ton/ta partenaire. Attention aux liaisons avec –x, -s, -d, -t, et –n !</a:t>
            </a:r>
          </a:p>
        </p:txBody>
      </p:sp>
      <p:pic>
        <p:nvPicPr>
          <p:cNvPr id="9" name="Picture 8">
            <a:extLst>
              <a:ext uri="{FF2B5EF4-FFF2-40B4-BE49-F238E27FC236}">
                <a16:creationId xmlns:a16="http://schemas.microsoft.com/office/drawing/2014/main" id="{5F51948E-37A8-4990-B054-F02E532B16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4737" y="1507937"/>
            <a:ext cx="2743200" cy="2743200"/>
          </a:xfrm>
          <a:prstGeom prst="rect">
            <a:avLst/>
          </a:prstGeom>
        </p:spPr>
      </p:pic>
      <p:sp>
        <p:nvSpPr>
          <p:cNvPr id="13" name="TextBox 12">
            <a:extLst>
              <a:ext uri="{FF2B5EF4-FFF2-40B4-BE49-F238E27FC236}">
                <a16:creationId xmlns:a16="http://schemas.microsoft.com/office/drawing/2014/main" id="{CDA8B8A4-BB4A-4131-9F8B-FAFBCDDC2DA0}"/>
              </a:ext>
            </a:extLst>
          </p:cNvPr>
          <p:cNvSpPr txBox="1"/>
          <p:nvPr/>
        </p:nvSpPr>
        <p:spPr>
          <a:xfrm>
            <a:off x="3228622" y="2261937"/>
            <a:ext cx="2498410" cy="830997"/>
          </a:xfrm>
          <a:prstGeom prst="rect">
            <a:avLst/>
          </a:prstGeom>
          <a:noFill/>
          <a:ln>
            <a:solidFill>
              <a:srgbClr val="002060"/>
            </a:solidFill>
          </a:ln>
        </p:spPr>
        <p:txBody>
          <a:bodyPr wrap="square" rtlCol="0">
            <a:spAutoFit/>
          </a:bodyPr>
          <a:lstStyle/>
          <a:p>
            <a:pPr algn="l"/>
            <a:r>
              <a:rPr lang="fr-FR" sz="2400" dirty="0" err="1">
                <a:solidFill>
                  <a:schemeClr val="accent5">
                    <a:lumMod val="50000"/>
                  </a:schemeClr>
                </a:solidFill>
                <a:latin typeface="Century Gothic" panose="020B0502020202020204" pitchFamily="34" charset="0"/>
              </a:rPr>
              <a:t>What</a:t>
            </a:r>
            <a:r>
              <a:rPr lang="fr-FR" sz="2400" dirty="0">
                <a:solidFill>
                  <a:schemeClr val="accent5">
                    <a:lumMod val="50000"/>
                  </a:schemeClr>
                </a:solidFill>
                <a:latin typeface="Century Gothic" panose="020B0502020202020204" pitchFamily="34" charset="0"/>
              </a:rPr>
              <a:t> are </a:t>
            </a:r>
            <a:r>
              <a:rPr lang="fr-FR" sz="2400" dirty="0" err="1">
                <a:solidFill>
                  <a:schemeClr val="accent5">
                    <a:lumMod val="50000"/>
                  </a:schemeClr>
                </a:solidFill>
                <a:latin typeface="Century Gothic" panose="020B0502020202020204" pitchFamily="34" charset="0"/>
              </a:rPr>
              <a:t>your</a:t>
            </a:r>
            <a:r>
              <a:rPr lang="fr-FR" sz="2400" dirty="0">
                <a:solidFill>
                  <a:schemeClr val="accent5">
                    <a:lumMod val="50000"/>
                  </a:schemeClr>
                </a:solidFill>
                <a:latin typeface="Century Gothic" panose="020B0502020202020204" pitchFamily="34" charset="0"/>
              </a:rPr>
              <a:t> exams like?</a:t>
            </a:r>
          </a:p>
        </p:txBody>
      </p:sp>
      <p:sp>
        <p:nvSpPr>
          <p:cNvPr id="14" name="TextBox 13">
            <a:extLst>
              <a:ext uri="{FF2B5EF4-FFF2-40B4-BE49-F238E27FC236}">
                <a16:creationId xmlns:a16="http://schemas.microsoft.com/office/drawing/2014/main" id="{4618A62F-5C85-408B-9E3D-6E6C09D75C53}"/>
              </a:ext>
            </a:extLst>
          </p:cNvPr>
          <p:cNvSpPr txBox="1"/>
          <p:nvPr/>
        </p:nvSpPr>
        <p:spPr>
          <a:xfrm>
            <a:off x="7070706" y="5278509"/>
            <a:ext cx="2498410" cy="461665"/>
          </a:xfrm>
          <a:prstGeom prst="rect">
            <a:avLst/>
          </a:prstGeom>
          <a:noFill/>
          <a:ln>
            <a:solidFill>
              <a:srgbClr val="002060"/>
            </a:solidFill>
          </a:ln>
        </p:spPr>
        <p:txBody>
          <a:bodyPr wrap="square" rtlCol="0">
            <a:spAutoFit/>
          </a:bodyPr>
          <a:lstStyle/>
          <a:p>
            <a:pPr algn="ctr"/>
            <a:r>
              <a:rPr lang="fr-FR" sz="2400" dirty="0" err="1">
                <a:solidFill>
                  <a:schemeClr val="accent5">
                    <a:lumMod val="50000"/>
                  </a:schemeClr>
                </a:solidFill>
                <a:latin typeface="Century Gothic" panose="020B0502020202020204" pitchFamily="34" charset="0"/>
              </a:rPr>
              <a:t>difficult</a:t>
            </a:r>
            <a:endParaRPr lang="fr-FR" sz="2400" dirty="0">
              <a:solidFill>
                <a:schemeClr val="accent5">
                  <a:lumMod val="50000"/>
                </a:schemeClr>
              </a:solidFill>
              <a:latin typeface="Century Gothic" panose="020B0502020202020204" pitchFamily="34" charset="0"/>
            </a:endParaRPr>
          </a:p>
        </p:txBody>
      </p:sp>
      <p:sp>
        <p:nvSpPr>
          <p:cNvPr id="15" name="Speech Bubble: Rectangle with Corners Rounded 14">
            <a:extLst>
              <a:ext uri="{FF2B5EF4-FFF2-40B4-BE49-F238E27FC236}">
                <a16:creationId xmlns:a16="http://schemas.microsoft.com/office/drawing/2014/main" id="{267A32EE-C34D-4B75-B595-EF64A1D3F726}"/>
              </a:ext>
            </a:extLst>
          </p:cNvPr>
          <p:cNvSpPr/>
          <p:nvPr/>
        </p:nvSpPr>
        <p:spPr>
          <a:xfrm>
            <a:off x="2622884" y="4283890"/>
            <a:ext cx="3228623" cy="1514424"/>
          </a:xfrm>
          <a:prstGeom prst="wedgeRoundRectCallout">
            <a:avLst>
              <a:gd name="adj1" fmla="val -76731"/>
              <a:gd name="adj2" fmla="val -3124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dirty="0">
                <a:solidFill>
                  <a:srgbClr val="002060"/>
                </a:solidFill>
                <a:latin typeface="Century Gothic" panose="020B0502020202020204" pitchFamily="34" charset="0"/>
              </a:rPr>
              <a:t>Vos examens sont comment ?</a:t>
            </a:r>
          </a:p>
        </p:txBody>
      </p:sp>
      <p:sp>
        <p:nvSpPr>
          <p:cNvPr id="16" name="Speech Bubble: Rectangle with Corners Rounded 15">
            <a:extLst>
              <a:ext uri="{FF2B5EF4-FFF2-40B4-BE49-F238E27FC236}">
                <a16:creationId xmlns:a16="http://schemas.microsoft.com/office/drawing/2014/main" id="{971F0D27-ABF6-4A3E-BCDB-6B8C15EDBF37}"/>
              </a:ext>
            </a:extLst>
          </p:cNvPr>
          <p:cNvSpPr/>
          <p:nvPr/>
        </p:nvSpPr>
        <p:spPr>
          <a:xfrm>
            <a:off x="6705599" y="2879537"/>
            <a:ext cx="3228623" cy="1514424"/>
          </a:xfrm>
          <a:prstGeom prst="wedgeRoundRectCallout">
            <a:avLst>
              <a:gd name="adj1" fmla="val 43263"/>
              <a:gd name="adj2" fmla="val 87923"/>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solidFill>
                  <a:srgbClr val="002060"/>
                </a:solidFill>
                <a:latin typeface="Century Gothic" panose="020B0502020202020204" pitchFamily="34" charset="0"/>
              </a:rPr>
              <a:t>Nos examens sont difficiles.</a:t>
            </a:r>
          </a:p>
        </p:txBody>
      </p:sp>
      <p:pic>
        <p:nvPicPr>
          <p:cNvPr id="5" name="Picture 4">
            <a:extLst>
              <a:ext uri="{FF2B5EF4-FFF2-40B4-BE49-F238E27FC236}">
                <a16:creationId xmlns:a16="http://schemas.microsoft.com/office/drawing/2014/main" id="{AD14C444-6892-4C3F-B9BE-5040ED4D707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01373" y="4066471"/>
            <a:ext cx="1708547" cy="2286000"/>
          </a:xfrm>
          <a:prstGeom prst="rect">
            <a:avLst/>
          </a:prstGeom>
        </p:spPr>
      </p:pic>
      <p:sp>
        <p:nvSpPr>
          <p:cNvPr id="6" name="Speech Bubble: Rectangle with Corners Rounded 5">
            <a:extLst>
              <a:ext uri="{FF2B5EF4-FFF2-40B4-BE49-F238E27FC236}">
                <a16:creationId xmlns:a16="http://schemas.microsoft.com/office/drawing/2014/main" id="{D0598073-8CCF-4A5D-955C-183CDFB768CC}"/>
              </a:ext>
            </a:extLst>
          </p:cNvPr>
          <p:cNvSpPr/>
          <p:nvPr/>
        </p:nvSpPr>
        <p:spPr>
          <a:xfrm>
            <a:off x="381001" y="4915811"/>
            <a:ext cx="2045368" cy="1187059"/>
          </a:xfrm>
          <a:prstGeom prst="wedgeRoundRectCallout">
            <a:avLst>
              <a:gd name="adj1" fmla="val 69774"/>
              <a:gd name="adj2" fmla="val 1809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bg1"/>
                </a:solidFill>
                <a:latin typeface="Century Gothic" panose="020B0502020202020204" pitchFamily="34" charset="0"/>
              </a:rPr>
              <a:t>Remember</a:t>
            </a:r>
            <a:r>
              <a:rPr lang="fr-FR" dirty="0">
                <a:solidFill>
                  <a:schemeClr val="bg1"/>
                </a:solidFill>
                <a:latin typeface="Century Gothic" panose="020B0502020202020204" pitchFamily="34" charset="0"/>
              </a:rPr>
              <a:t>, the question </a:t>
            </a:r>
            <a:r>
              <a:rPr lang="fr-FR" dirty="0" err="1">
                <a:solidFill>
                  <a:schemeClr val="bg1"/>
                </a:solidFill>
                <a:latin typeface="Century Gothic" panose="020B0502020202020204" pitchFamily="34" charset="0"/>
              </a:rPr>
              <a:t>word</a:t>
            </a:r>
            <a:r>
              <a:rPr lang="fr-FR" dirty="0">
                <a:solidFill>
                  <a:schemeClr val="bg1"/>
                </a:solidFill>
                <a:latin typeface="Century Gothic" panose="020B0502020202020204" pitchFamily="34" charset="0"/>
              </a:rPr>
              <a:t> </a:t>
            </a:r>
            <a:r>
              <a:rPr lang="fr-FR" dirty="0" err="1">
                <a:solidFill>
                  <a:schemeClr val="bg1"/>
                </a:solidFill>
                <a:latin typeface="Century Gothic" panose="020B0502020202020204" pitchFamily="34" charset="0"/>
              </a:rPr>
              <a:t>goes</a:t>
            </a:r>
            <a:r>
              <a:rPr lang="fr-FR" dirty="0">
                <a:solidFill>
                  <a:schemeClr val="bg1"/>
                </a:solidFill>
                <a:latin typeface="Century Gothic" panose="020B0502020202020204" pitchFamily="34" charset="0"/>
              </a:rPr>
              <a:t> to the end!</a:t>
            </a:r>
          </a:p>
        </p:txBody>
      </p:sp>
    </p:spTree>
    <p:extLst>
      <p:ext uri="{BB962C8B-B14F-4D97-AF65-F5344CB8AC3E}">
        <p14:creationId xmlns:p14="http://schemas.microsoft.com/office/powerpoint/2010/main" val="307746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Vous</a:t>
            </a:r>
            <a:r>
              <a:rPr lang="en-GB" sz="3600" b="1" dirty="0">
                <a:solidFill>
                  <a:schemeClr val="bg1"/>
                </a:solidFill>
              </a:rPr>
              <a:t> </a:t>
            </a:r>
            <a:r>
              <a:rPr lang="en-GB" sz="3600" b="1" dirty="0" err="1">
                <a:solidFill>
                  <a:schemeClr val="bg1"/>
                </a:solidFill>
              </a:rPr>
              <a:t>êtes</a:t>
            </a:r>
            <a:r>
              <a:rPr lang="en-GB" sz="3600" b="1" dirty="0">
                <a:solidFill>
                  <a:schemeClr val="bg1"/>
                </a:solidFill>
              </a:rPr>
              <a:t> </a:t>
            </a:r>
            <a:r>
              <a:rPr lang="en-GB" sz="3600" b="1" dirty="0" err="1">
                <a:solidFill>
                  <a:schemeClr val="bg1"/>
                </a:solidFill>
              </a:rPr>
              <a:t>journalistes</a:t>
            </a:r>
            <a:r>
              <a:rPr lang="en-GB" sz="3600" b="1" dirty="0">
                <a:solidFill>
                  <a:schemeClr val="bg1"/>
                </a:solidFill>
              </a:rPr>
              <a:t> !</a:t>
            </a:r>
          </a:p>
        </p:txBody>
      </p:sp>
      <p:sp>
        <p:nvSpPr>
          <p:cNvPr id="5" name="TextBox 4">
            <a:extLst>
              <a:ext uri="{FF2B5EF4-FFF2-40B4-BE49-F238E27FC236}">
                <a16:creationId xmlns:a16="http://schemas.microsoft.com/office/drawing/2014/main" id="{4C8AA055-EABE-454B-979F-1F5759D1204A}"/>
              </a:ext>
            </a:extLst>
          </p:cNvPr>
          <p:cNvSpPr txBox="1"/>
          <p:nvPr/>
        </p:nvSpPr>
        <p:spPr>
          <a:xfrm>
            <a:off x="426741" y="1296000"/>
            <a:ext cx="39333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a:t>
            </a:r>
          </a:p>
        </p:txBody>
      </p:sp>
      <p:sp>
        <p:nvSpPr>
          <p:cNvPr id="9" name="Rounded Rectangle 46">
            <a:extLst>
              <a:ext uri="{FF2B5EF4-FFF2-40B4-BE49-F238E27FC236}">
                <a16:creationId xmlns:a16="http://schemas.microsoft.com/office/drawing/2014/main" id="{BFA2D161-7B1C-4E5D-821F-0DCB68EEA08D}"/>
              </a:ext>
            </a:extLst>
          </p:cNvPr>
          <p:cNvSpPr/>
          <p:nvPr/>
        </p:nvSpPr>
        <p:spPr>
          <a:xfrm>
            <a:off x="9914563" y="249869"/>
            <a:ext cx="1995358"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A9858E0C-2A0C-4FA9-8CE1-EC16899D85F2}"/>
              </a:ext>
            </a:extLst>
          </p:cNvPr>
          <p:cNvGraphicFramePr>
            <a:graphicFrameLocks noGrp="1"/>
          </p:cNvGraphicFramePr>
          <p:nvPr/>
        </p:nvGraphicFramePr>
        <p:xfrm>
          <a:off x="426741" y="1858895"/>
          <a:ext cx="4838643" cy="1681480"/>
        </p:xfrm>
        <a:graphic>
          <a:graphicData uri="http://schemas.openxmlformats.org/drawingml/2006/table">
            <a:tbl>
              <a:tblPr firstRow="1" bandRow="1">
                <a:tableStyleId>{5940675A-B579-460E-94D1-54222C63F5DA}</a:tableStyleId>
              </a:tblPr>
              <a:tblGrid>
                <a:gridCol w="4838643">
                  <a:extLst>
                    <a:ext uri="{9D8B030D-6E8A-4147-A177-3AD203B41FA5}">
                      <a16:colId xmlns:a16="http://schemas.microsoft.com/office/drawing/2014/main" val="3436190865"/>
                    </a:ext>
                  </a:extLst>
                </a:gridCol>
              </a:tblGrid>
              <a:tr h="370840">
                <a:tc>
                  <a:txBody>
                    <a:bodyPr/>
                    <a:lstStyle/>
                    <a:p>
                      <a:r>
                        <a:rPr lang="fr-FR" b="0" i="0" dirty="0">
                          <a:solidFill>
                            <a:schemeClr val="accent5">
                              <a:lumMod val="50000"/>
                            </a:schemeClr>
                          </a:solidFill>
                          <a:latin typeface="Century Gothic" panose="020B0502020202020204" pitchFamily="34" charset="0"/>
                        </a:rPr>
                        <a:t>Questions:</a:t>
                      </a:r>
                    </a:p>
                  </a:txBody>
                  <a:tcPr/>
                </a:tc>
                <a:extLst>
                  <a:ext uri="{0D108BD9-81ED-4DB2-BD59-A6C34878D82A}">
                    <a16:rowId xmlns:a16="http://schemas.microsoft.com/office/drawing/2014/main" val="2549589355"/>
                  </a:ext>
                </a:extLst>
              </a:tr>
              <a:tr h="370840">
                <a:tc>
                  <a:txBody>
                    <a:bodyPr/>
                    <a:lstStyle/>
                    <a:p>
                      <a:pPr marL="285750" indent="-285750">
                        <a:buFontTx/>
                        <a:buChar char="-"/>
                      </a:pPr>
                      <a:r>
                        <a:rPr lang="fr-FR" sz="1600" b="0" i="0" dirty="0" err="1">
                          <a:solidFill>
                            <a:schemeClr val="accent5">
                              <a:lumMod val="50000"/>
                            </a:schemeClr>
                          </a:solidFill>
                          <a:latin typeface="Century Gothic" panose="020B0502020202020204" pitchFamily="34" charset="0"/>
                        </a:rPr>
                        <a:t>travel</a:t>
                      </a:r>
                      <a:r>
                        <a:rPr lang="fr-FR" sz="1600" b="0" i="0" dirty="0">
                          <a:solidFill>
                            <a:schemeClr val="accent5">
                              <a:lumMod val="50000"/>
                            </a:schemeClr>
                          </a:solidFill>
                          <a:latin typeface="Century Gothic" panose="020B0502020202020204" pitchFamily="34" charset="0"/>
                        </a:rPr>
                        <a:t> to the festival/how</a:t>
                      </a:r>
                    </a:p>
                    <a:p>
                      <a:pPr marL="285750" indent="-285750">
                        <a:buFontTx/>
                        <a:buChar char="-"/>
                      </a:pPr>
                      <a:r>
                        <a:rPr lang="fr-FR" sz="1600" b="0" i="0" dirty="0" err="1">
                          <a:solidFill>
                            <a:schemeClr val="accent5">
                              <a:lumMod val="50000"/>
                            </a:schemeClr>
                          </a:solidFill>
                          <a:latin typeface="Century Gothic" panose="020B0502020202020204" pitchFamily="34" charset="0"/>
                        </a:rPr>
                        <a:t>celebrate</a:t>
                      </a:r>
                      <a:r>
                        <a:rPr lang="fr-FR" sz="1600" b="0" i="0" dirty="0">
                          <a:solidFill>
                            <a:schemeClr val="accent5">
                              <a:lumMod val="50000"/>
                            </a:schemeClr>
                          </a:solidFill>
                          <a:latin typeface="Century Gothic" panose="020B0502020202020204" pitchFamily="34" charset="0"/>
                        </a:rPr>
                        <a:t> the festival/</a:t>
                      </a:r>
                      <a:r>
                        <a:rPr lang="fr-FR" sz="1600" b="0" i="0" dirty="0" err="1">
                          <a:solidFill>
                            <a:schemeClr val="accent5">
                              <a:lumMod val="50000"/>
                            </a:schemeClr>
                          </a:solidFill>
                          <a:latin typeface="Century Gothic" panose="020B0502020202020204" pitchFamily="34" charset="0"/>
                        </a:rPr>
                        <a:t>why</a:t>
                      </a:r>
                      <a:endParaRPr lang="fr-FR" sz="1600" b="0" i="0" dirty="0">
                        <a:solidFill>
                          <a:schemeClr val="accent5">
                            <a:lumMod val="50000"/>
                          </a:schemeClr>
                        </a:solidFill>
                        <a:latin typeface="Century Gothic" panose="020B0502020202020204" pitchFamily="34" charset="0"/>
                      </a:endParaRPr>
                    </a:p>
                    <a:p>
                      <a:pPr marL="285750" indent="-285750">
                        <a:buFontTx/>
                        <a:buChar char="-"/>
                      </a:pPr>
                      <a:r>
                        <a:rPr lang="fr-FR" sz="1600" b="0" i="0" dirty="0" err="1">
                          <a:solidFill>
                            <a:schemeClr val="accent5">
                              <a:lumMod val="50000"/>
                            </a:schemeClr>
                          </a:solidFill>
                          <a:latin typeface="Century Gothic" panose="020B0502020202020204" pitchFamily="34" charset="0"/>
                        </a:rPr>
                        <a:t>eat</a:t>
                      </a:r>
                      <a:r>
                        <a:rPr lang="fr-FR" sz="1600" b="0" i="0" dirty="0">
                          <a:solidFill>
                            <a:schemeClr val="accent5">
                              <a:lumMod val="50000"/>
                            </a:schemeClr>
                          </a:solidFill>
                          <a:latin typeface="Century Gothic" panose="020B0502020202020204" pitchFamily="34" charset="0"/>
                        </a:rPr>
                        <a:t> at the festival/</a:t>
                      </a:r>
                      <a:r>
                        <a:rPr lang="fr-FR" sz="1600" b="0" i="0" dirty="0" err="1">
                          <a:solidFill>
                            <a:schemeClr val="accent5">
                              <a:lumMod val="50000"/>
                            </a:schemeClr>
                          </a:solidFill>
                          <a:latin typeface="Century Gothic" panose="020B0502020202020204" pitchFamily="34" charset="0"/>
                        </a:rPr>
                        <a:t>what</a:t>
                      </a:r>
                      <a:endParaRPr lang="fr-FR" sz="1600" b="0" i="0" dirty="0">
                        <a:solidFill>
                          <a:schemeClr val="accent5">
                            <a:lumMod val="50000"/>
                          </a:schemeClr>
                        </a:solidFill>
                        <a:latin typeface="Century Gothic" panose="020B0502020202020204" pitchFamily="34" charset="0"/>
                      </a:endParaRPr>
                    </a:p>
                    <a:p>
                      <a:pPr marL="285750" indent="-285750">
                        <a:buFontTx/>
                        <a:buChar char="-"/>
                      </a:pPr>
                      <a:r>
                        <a:rPr lang="fr-FR" sz="1600" b="0" i="0" dirty="0" err="1">
                          <a:solidFill>
                            <a:schemeClr val="accent5">
                              <a:lumMod val="50000"/>
                            </a:schemeClr>
                          </a:solidFill>
                          <a:latin typeface="Century Gothic" panose="020B0502020202020204" pitchFamily="34" charset="0"/>
                        </a:rPr>
                        <a:t>visit</a:t>
                      </a:r>
                      <a:r>
                        <a:rPr lang="fr-FR" sz="1600" b="0" i="0" dirty="0">
                          <a:solidFill>
                            <a:schemeClr val="accent5">
                              <a:lumMod val="50000"/>
                            </a:schemeClr>
                          </a:solidFill>
                          <a:latin typeface="Century Gothic" panose="020B0502020202020204" pitchFamily="34" charset="0"/>
                        </a:rPr>
                        <a:t> the festival/</a:t>
                      </a:r>
                      <a:r>
                        <a:rPr lang="fr-FR" sz="1600" b="0" i="0" dirty="0" err="1">
                          <a:solidFill>
                            <a:schemeClr val="accent5">
                              <a:lumMod val="50000"/>
                            </a:schemeClr>
                          </a:solidFill>
                          <a:latin typeface="Century Gothic" panose="020B0502020202020204" pitchFamily="34" charset="0"/>
                        </a:rPr>
                        <a:t>who</a:t>
                      </a:r>
                      <a:endParaRPr lang="fr-FR" sz="1600" b="0" i="0" dirty="0">
                        <a:solidFill>
                          <a:schemeClr val="accent5">
                            <a:lumMod val="50000"/>
                          </a:schemeClr>
                        </a:solidFill>
                        <a:latin typeface="Century Gothic" panose="020B0502020202020204" pitchFamily="34" charset="0"/>
                      </a:endParaRPr>
                    </a:p>
                    <a:p>
                      <a:pPr marL="285750" indent="-285750">
                        <a:buFontTx/>
                        <a:buChar char="-"/>
                      </a:pPr>
                      <a:r>
                        <a:rPr lang="fr-FR" sz="1600" b="0" i="0" dirty="0" err="1">
                          <a:solidFill>
                            <a:schemeClr val="accent5">
                              <a:lumMod val="50000"/>
                            </a:schemeClr>
                          </a:solidFill>
                          <a:latin typeface="Century Gothic" panose="020B0502020202020204" pitchFamily="34" charset="0"/>
                        </a:rPr>
                        <a:t>your</a:t>
                      </a:r>
                      <a:r>
                        <a:rPr lang="fr-FR" sz="1600" b="0" i="0" dirty="0">
                          <a:solidFill>
                            <a:schemeClr val="accent5">
                              <a:lumMod val="50000"/>
                            </a:schemeClr>
                          </a:solidFill>
                          <a:latin typeface="Century Gothic" panose="020B0502020202020204" pitchFamily="34" charset="0"/>
                        </a:rPr>
                        <a:t> </a:t>
                      </a:r>
                      <a:r>
                        <a:rPr lang="fr-FR" sz="1600" b="0" i="0" dirty="0" err="1">
                          <a:solidFill>
                            <a:schemeClr val="accent5">
                              <a:lumMod val="50000"/>
                            </a:schemeClr>
                          </a:solidFill>
                          <a:latin typeface="Century Gothic" panose="020B0502020202020204" pitchFamily="34" charset="0"/>
                        </a:rPr>
                        <a:t>family</a:t>
                      </a:r>
                      <a:r>
                        <a:rPr lang="fr-FR" sz="1600" b="0" i="0" dirty="0">
                          <a:solidFill>
                            <a:schemeClr val="accent5">
                              <a:lumMod val="50000"/>
                            </a:schemeClr>
                          </a:solidFill>
                          <a:latin typeface="Century Gothic" panose="020B0502020202020204" pitchFamily="34" charset="0"/>
                        </a:rPr>
                        <a:t> </a:t>
                      </a:r>
                      <a:r>
                        <a:rPr lang="fr-FR" sz="1600" b="0" i="0" dirty="0" err="1">
                          <a:solidFill>
                            <a:schemeClr val="accent5">
                              <a:lumMod val="50000"/>
                            </a:schemeClr>
                          </a:solidFill>
                          <a:latin typeface="Century Gothic" panose="020B0502020202020204" pitchFamily="34" charset="0"/>
                        </a:rPr>
                        <a:t>helps</a:t>
                      </a:r>
                      <a:r>
                        <a:rPr lang="fr-FR" sz="1600" b="0" i="0" dirty="0">
                          <a:solidFill>
                            <a:schemeClr val="accent5">
                              <a:lumMod val="50000"/>
                            </a:schemeClr>
                          </a:solidFill>
                          <a:latin typeface="Century Gothic" panose="020B0502020202020204" pitchFamily="34" charset="0"/>
                        </a:rPr>
                        <a:t> at the festival (Y/N)</a:t>
                      </a:r>
                    </a:p>
                  </a:txBody>
                  <a:tcPr/>
                </a:tc>
                <a:extLst>
                  <a:ext uri="{0D108BD9-81ED-4DB2-BD59-A6C34878D82A}">
                    <a16:rowId xmlns:a16="http://schemas.microsoft.com/office/drawing/2014/main" val="325321602"/>
                  </a:ext>
                </a:extLst>
              </a:tr>
            </a:tbl>
          </a:graphicData>
        </a:graphic>
      </p:graphicFrame>
      <p:graphicFrame>
        <p:nvGraphicFramePr>
          <p:cNvPr id="7" name="Table 2">
            <a:extLst>
              <a:ext uri="{FF2B5EF4-FFF2-40B4-BE49-F238E27FC236}">
                <a16:creationId xmlns:a16="http://schemas.microsoft.com/office/drawing/2014/main" id="{D6E494BB-15FB-48C3-BF4A-9DCA7410A0FB}"/>
              </a:ext>
            </a:extLst>
          </p:cNvPr>
          <p:cNvGraphicFramePr>
            <a:graphicFrameLocks noGrp="1"/>
          </p:cNvGraphicFramePr>
          <p:nvPr/>
        </p:nvGraphicFramePr>
        <p:xfrm>
          <a:off x="5862342" y="3672380"/>
          <a:ext cx="5375151" cy="1681480"/>
        </p:xfrm>
        <a:graphic>
          <a:graphicData uri="http://schemas.openxmlformats.org/drawingml/2006/table">
            <a:tbl>
              <a:tblPr firstRow="1" bandRow="1">
                <a:tableStyleId>{5940675A-B579-460E-94D1-54222C63F5DA}</a:tableStyleId>
              </a:tblPr>
              <a:tblGrid>
                <a:gridCol w="5375151">
                  <a:extLst>
                    <a:ext uri="{9D8B030D-6E8A-4147-A177-3AD203B41FA5}">
                      <a16:colId xmlns:a16="http://schemas.microsoft.com/office/drawing/2014/main" val="3436190865"/>
                    </a:ext>
                  </a:extLst>
                </a:gridCol>
              </a:tblGrid>
              <a:tr h="370840">
                <a:tc>
                  <a:txBody>
                    <a:bodyPr/>
                    <a:lstStyle/>
                    <a:p>
                      <a:r>
                        <a:rPr lang="fr-FR" b="0" i="0" dirty="0">
                          <a:solidFill>
                            <a:schemeClr val="accent5">
                              <a:lumMod val="50000"/>
                            </a:schemeClr>
                          </a:solidFill>
                          <a:latin typeface="Century Gothic" panose="020B0502020202020204" pitchFamily="34" charset="0"/>
                        </a:rPr>
                        <a:t>Questions:</a:t>
                      </a:r>
                    </a:p>
                  </a:txBody>
                  <a:tcPr/>
                </a:tc>
                <a:extLst>
                  <a:ext uri="{0D108BD9-81ED-4DB2-BD59-A6C34878D82A}">
                    <a16:rowId xmlns:a16="http://schemas.microsoft.com/office/drawing/2014/main" val="2549589355"/>
                  </a:ext>
                </a:extLst>
              </a:tr>
              <a:tr h="370840">
                <a:tc>
                  <a:txBody>
                    <a:bodyPr/>
                    <a:lstStyle/>
                    <a:p>
                      <a:pPr marL="285750" indent="-285750">
                        <a:buFontTx/>
                        <a:buChar char="-"/>
                      </a:pPr>
                      <a:r>
                        <a:rPr lang="fr-FR" sz="1600" b="0" i="0" dirty="0">
                          <a:solidFill>
                            <a:schemeClr val="accent5">
                              <a:lumMod val="50000"/>
                            </a:schemeClr>
                          </a:solidFill>
                          <a:latin typeface="Century Gothic" panose="020B0502020202020204" pitchFamily="34" charset="0"/>
                        </a:rPr>
                        <a:t>like the festival (Y/N)</a:t>
                      </a:r>
                    </a:p>
                    <a:p>
                      <a:pPr marL="285750" indent="-285750">
                        <a:buFontTx/>
                        <a:buChar char="-"/>
                      </a:pPr>
                      <a:r>
                        <a:rPr lang="fr-FR" sz="1600" b="0" i="0" dirty="0">
                          <a:solidFill>
                            <a:schemeClr val="accent5">
                              <a:lumMod val="50000"/>
                            </a:schemeClr>
                          </a:solidFill>
                          <a:latin typeface="Century Gothic" panose="020B0502020202020204" pitchFamily="34" charset="0"/>
                        </a:rPr>
                        <a:t>like the festival/</a:t>
                      </a:r>
                      <a:r>
                        <a:rPr lang="fr-FR" sz="1600" b="0" i="0" dirty="0" err="1">
                          <a:solidFill>
                            <a:schemeClr val="accent5">
                              <a:lumMod val="50000"/>
                            </a:schemeClr>
                          </a:solidFill>
                          <a:latin typeface="Century Gothic" panose="020B0502020202020204" pitchFamily="34" charset="0"/>
                        </a:rPr>
                        <a:t>why</a:t>
                      </a:r>
                      <a:endParaRPr lang="fr-FR" sz="1600" b="0" i="0" dirty="0">
                        <a:solidFill>
                          <a:schemeClr val="accent5">
                            <a:lumMod val="50000"/>
                          </a:schemeClr>
                        </a:solidFill>
                        <a:latin typeface="Century Gothic" panose="020B0502020202020204" pitchFamily="34" charset="0"/>
                      </a:endParaRPr>
                    </a:p>
                    <a:p>
                      <a:pPr marL="285750" indent="-285750">
                        <a:buFontTx/>
                        <a:buChar char="-"/>
                      </a:pPr>
                      <a:r>
                        <a:rPr lang="fr-FR" sz="1600" b="0" i="0" dirty="0" err="1">
                          <a:solidFill>
                            <a:schemeClr val="accent5">
                              <a:lumMod val="50000"/>
                            </a:schemeClr>
                          </a:solidFill>
                          <a:latin typeface="Century Gothic" panose="020B0502020202020204" pitchFamily="34" charset="0"/>
                        </a:rPr>
                        <a:t>speak</a:t>
                      </a:r>
                      <a:r>
                        <a:rPr lang="fr-FR" sz="1600" b="0" i="0" dirty="0">
                          <a:solidFill>
                            <a:schemeClr val="accent5">
                              <a:lumMod val="50000"/>
                            </a:schemeClr>
                          </a:solidFill>
                          <a:latin typeface="Century Gothic" panose="020B0502020202020204" pitchFamily="34" charset="0"/>
                        </a:rPr>
                        <a:t> to at the festival/to </a:t>
                      </a:r>
                      <a:r>
                        <a:rPr lang="fr-FR" sz="1600" b="0" i="0" dirty="0" err="1">
                          <a:solidFill>
                            <a:schemeClr val="accent5">
                              <a:lumMod val="50000"/>
                            </a:schemeClr>
                          </a:solidFill>
                          <a:latin typeface="Century Gothic" panose="020B0502020202020204" pitchFamily="34" charset="0"/>
                        </a:rPr>
                        <a:t>who</a:t>
                      </a:r>
                      <a:endParaRPr lang="fr-FR" sz="1600" b="0" i="0" dirty="0">
                        <a:solidFill>
                          <a:schemeClr val="accent5">
                            <a:lumMod val="50000"/>
                          </a:schemeClr>
                        </a:solidFill>
                        <a:latin typeface="Century Gothic" panose="020B0502020202020204" pitchFamily="34" charset="0"/>
                      </a:endParaRPr>
                    </a:p>
                    <a:p>
                      <a:pPr marL="285750" indent="-285750">
                        <a:buFontTx/>
                        <a:buChar char="-"/>
                      </a:pPr>
                      <a:r>
                        <a:rPr lang="fr-FR" sz="1600" b="0" i="0" dirty="0">
                          <a:solidFill>
                            <a:schemeClr val="accent5">
                              <a:lumMod val="50000"/>
                            </a:schemeClr>
                          </a:solidFill>
                          <a:latin typeface="Century Gothic" panose="020B0502020202020204" pitchFamily="34" charset="0"/>
                        </a:rPr>
                        <a:t>wear at the festival/</a:t>
                      </a:r>
                      <a:r>
                        <a:rPr lang="fr-FR" sz="1600" b="0" i="0" dirty="0" err="1">
                          <a:solidFill>
                            <a:schemeClr val="accent5">
                              <a:lumMod val="50000"/>
                            </a:schemeClr>
                          </a:solidFill>
                          <a:latin typeface="Century Gothic" panose="020B0502020202020204" pitchFamily="34" charset="0"/>
                        </a:rPr>
                        <a:t>what</a:t>
                      </a:r>
                      <a:endParaRPr lang="fr-FR" sz="1600" b="0" i="0" dirty="0">
                        <a:solidFill>
                          <a:schemeClr val="accent5">
                            <a:lumMod val="50000"/>
                          </a:schemeClr>
                        </a:solidFill>
                        <a:latin typeface="Century Gothic" panose="020B0502020202020204" pitchFamily="34" charset="0"/>
                      </a:endParaRPr>
                    </a:p>
                    <a:p>
                      <a:pPr marL="285750" indent="-285750">
                        <a:buFontTx/>
                        <a:buChar char="-"/>
                      </a:pPr>
                      <a:r>
                        <a:rPr lang="fr-FR" sz="1600" b="0" i="0" dirty="0" err="1">
                          <a:solidFill>
                            <a:schemeClr val="accent5">
                              <a:lumMod val="50000"/>
                            </a:schemeClr>
                          </a:solidFill>
                          <a:latin typeface="Century Gothic" panose="020B0502020202020204" pitchFamily="34" charset="0"/>
                        </a:rPr>
                        <a:t>your</a:t>
                      </a:r>
                      <a:r>
                        <a:rPr lang="fr-FR" sz="1600" b="0" i="0" dirty="0">
                          <a:solidFill>
                            <a:schemeClr val="accent5">
                              <a:lumMod val="50000"/>
                            </a:schemeClr>
                          </a:solidFill>
                          <a:latin typeface="Century Gothic" panose="020B0502020202020204" pitchFamily="34" charset="0"/>
                        </a:rPr>
                        <a:t> </a:t>
                      </a:r>
                      <a:r>
                        <a:rPr lang="fr-FR" sz="1600" b="0" i="0" dirty="0" err="1">
                          <a:solidFill>
                            <a:schemeClr val="accent5">
                              <a:lumMod val="50000"/>
                            </a:schemeClr>
                          </a:solidFill>
                          <a:latin typeface="Century Gothic" panose="020B0502020202020204" pitchFamily="34" charset="0"/>
                        </a:rPr>
                        <a:t>friends</a:t>
                      </a:r>
                      <a:r>
                        <a:rPr lang="fr-FR" sz="1600" b="0" i="0" dirty="0">
                          <a:solidFill>
                            <a:schemeClr val="accent5">
                              <a:lumMod val="50000"/>
                            </a:schemeClr>
                          </a:solidFill>
                          <a:latin typeface="Century Gothic" panose="020B0502020202020204" pitchFamily="34" charset="0"/>
                        </a:rPr>
                        <a:t> </a:t>
                      </a:r>
                      <a:r>
                        <a:rPr lang="fr-FR" sz="1600" b="0" i="0" dirty="0" err="1">
                          <a:solidFill>
                            <a:schemeClr val="accent5">
                              <a:lumMod val="50000"/>
                            </a:schemeClr>
                          </a:solidFill>
                          <a:latin typeface="Century Gothic" panose="020B0502020202020204" pitchFamily="34" charset="0"/>
                        </a:rPr>
                        <a:t>think</a:t>
                      </a:r>
                      <a:r>
                        <a:rPr lang="fr-FR" sz="1600" b="0" i="0" dirty="0">
                          <a:solidFill>
                            <a:schemeClr val="accent5">
                              <a:lumMod val="50000"/>
                            </a:schemeClr>
                          </a:solidFill>
                          <a:latin typeface="Century Gothic" panose="020B0502020202020204" pitchFamily="34" charset="0"/>
                        </a:rPr>
                        <a:t> about the festival/</a:t>
                      </a:r>
                      <a:r>
                        <a:rPr lang="fr-FR" sz="1600" b="0" i="0" dirty="0" err="1">
                          <a:solidFill>
                            <a:schemeClr val="accent5">
                              <a:lumMod val="50000"/>
                            </a:schemeClr>
                          </a:solidFill>
                          <a:latin typeface="Century Gothic" panose="020B0502020202020204" pitchFamily="34" charset="0"/>
                        </a:rPr>
                        <a:t>what</a:t>
                      </a:r>
                      <a:endParaRPr lang="fr-FR" sz="1600" b="0" i="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25321602"/>
                  </a:ext>
                </a:extLst>
              </a:tr>
            </a:tbl>
          </a:graphicData>
        </a:graphic>
      </p:graphicFrame>
      <p:sp>
        <p:nvSpPr>
          <p:cNvPr id="10" name="TextBox 9">
            <a:extLst>
              <a:ext uri="{FF2B5EF4-FFF2-40B4-BE49-F238E27FC236}">
                <a16:creationId xmlns:a16="http://schemas.microsoft.com/office/drawing/2014/main" id="{E14A675E-985F-44DE-9766-2583F00E7511}"/>
              </a:ext>
            </a:extLst>
          </p:cNvPr>
          <p:cNvSpPr txBox="1"/>
          <p:nvPr/>
        </p:nvSpPr>
        <p:spPr>
          <a:xfrm>
            <a:off x="5862343" y="1295999"/>
            <a:ext cx="39333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p:txBody>
      </p:sp>
      <p:graphicFrame>
        <p:nvGraphicFramePr>
          <p:cNvPr id="11" name="Table 2">
            <a:extLst>
              <a:ext uri="{FF2B5EF4-FFF2-40B4-BE49-F238E27FC236}">
                <a16:creationId xmlns:a16="http://schemas.microsoft.com/office/drawing/2014/main" id="{B591CC25-572A-4D19-830D-1CCDE5D99EBD}"/>
              </a:ext>
            </a:extLst>
          </p:cNvPr>
          <p:cNvGraphicFramePr>
            <a:graphicFrameLocks noGrp="1"/>
          </p:cNvGraphicFramePr>
          <p:nvPr/>
        </p:nvGraphicFramePr>
        <p:xfrm>
          <a:off x="426741" y="3672382"/>
          <a:ext cx="4838643" cy="1681480"/>
        </p:xfrm>
        <a:graphic>
          <a:graphicData uri="http://schemas.openxmlformats.org/drawingml/2006/table">
            <a:tbl>
              <a:tblPr firstRow="1" bandRow="1">
                <a:tableStyleId>{5940675A-B579-460E-94D1-54222C63F5DA}</a:tableStyleId>
              </a:tblPr>
              <a:tblGrid>
                <a:gridCol w="4838643">
                  <a:extLst>
                    <a:ext uri="{9D8B030D-6E8A-4147-A177-3AD203B41FA5}">
                      <a16:colId xmlns:a16="http://schemas.microsoft.com/office/drawing/2014/main" val="3436190865"/>
                    </a:ext>
                  </a:extLst>
                </a:gridCol>
              </a:tblGrid>
              <a:tr h="370840">
                <a:tc>
                  <a:txBody>
                    <a:bodyPr/>
                    <a:lstStyle/>
                    <a:p>
                      <a:r>
                        <a:rPr lang="fr-FR" b="0" i="0" dirty="0" err="1">
                          <a:solidFill>
                            <a:schemeClr val="accent5">
                              <a:lumMod val="50000"/>
                            </a:schemeClr>
                          </a:solidFill>
                          <a:latin typeface="Century Gothic" panose="020B0502020202020204" pitchFamily="34" charset="0"/>
                        </a:rPr>
                        <a:t>Answers</a:t>
                      </a:r>
                      <a:r>
                        <a:rPr lang="fr-FR" b="0" i="0" dirty="0">
                          <a:solidFill>
                            <a:schemeClr val="accent5">
                              <a:lumMod val="50000"/>
                            </a:schemeClr>
                          </a:solidFill>
                          <a:latin typeface="Century Gothic" panose="020B0502020202020204" pitchFamily="34" charset="0"/>
                        </a:rPr>
                        <a:t>: (</a:t>
                      </a:r>
                      <a:r>
                        <a:rPr lang="fr-FR" b="0" i="0" dirty="0" err="1">
                          <a:solidFill>
                            <a:schemeClr val="accent5">
                              <a:lumMod val="50000"/>
                            </a:schemeClr>
                          </a:solidFill>
                          <a:latin typeface="Century Gothic" panose="020B0502020202020204" pitchFamily="34" charset="0"/>
                        </a:rPr>
                        <a:t>say</a:t>
                      </a:r>
                      <a:r>
                        <a:rPr lang="fr-FR" b="0" i="0" dirty="0">
                          <a:solidFill>
                            <a:schemeClr val="accent5">
                              <a:lumMod val="50000"/>
                            </a:schemeClr>
                          </a:solidFill>
                          <a:latin typeface="Century Gothic" panose="020B0502020202020204" pitchFamily="34" charset="0"/>
                        </a:rPr>
                        <a:t> full sentences)</a:t>
                      </a:r>
                    </a:p>
                  </a:txBody>
                  <a:tcPr/>
                </a:tc>
                <a:extLst>
                  <a:ext uri="{0D108BD9-81ED-4DB2-BD59-A6C34878D82A}">
                    <a16:rowId xmlns:a16="http://schemas.microsoft.com/office/drawing/2014/main" val="2549589355"/>
                  </a:ext>
                </a:extLst>
              </a:tr>
              <a:tr h="370840">
                <a:tc>
                  <a:txBody>
                    <a:bodyPr/>
                    <a:lstStyle/>
                    <a:p>
                      <a:pPr marL="285750" indent="-285750">
                        <a:buFontTx/>
                        <a:buChar char="-"/>
                      </a:pPr>
                      <a:r>
                        <a:rPr lang="fr-FR" sz="1600" b="0" i="0" dirty="0">
                          <a:solidFill>
                            <a:schemeClr val="accent5">
                              <a:lumMod val="50000"/>
                            </a:schemeClr>
                          </a:solidFill>
                          <a:latin typeface="Century Gothic" panose="020B0502020202020204" pitchFamily="34" charset="0"/>
                        </a:rPr>
                        <a:t>yes, </a:t>
                      </a:r>
                      <a:r>
                        <a:rPr lang="fr-FR" sz="1600" b="0" i="0" dirty="0" err="1">
                          <a:solidFill>
                            <a:schemeClr val="accent5">
                              <a:lumMod val="50000"/>
                            </a:schemeClr>
                          </a:solidFill>
                          <a:latin typeface="Century Gothic" panose="020B0502020202020204" pitchFamily="34" charset="0"/>
                        </a:rPr>
                        <a:t>it</a:t>
                      </a:r>
                      <a:r>
                        <a:rPr lang="fr-FR" sz="1600" b="0" i="0" dirty="0">
                          <a:solidFill>
                            <a:schemeClr val="accent5">
                              <a:lumMod val="50000"/>
                            </a:schemeClr>
                          </a:solidFill>
                          <a:latin typeface="Century Gothic" panose="020B0502020202020204" pitchFamily="34" charset="0"/>
                        </a:rPr>
                        <a:t> </a:t>
                      </a:r>
                      <a:r>
                        <a:rPr lang="fr-FR" sz="1600" b="0" i="0" dirty="0" err="1">
                          <a:solidFill>
                            <a:schemeClr val="accent5">
                              <a:lumMod val="50000"/>
                            </a:schemeClr>
                          </a:solidFill>
                          <a:latin typeface="Century Gothic" panose="020B0502020202020204" pitchFamily="34" charset="0"/>
                        </a:rPr>
                        <a:t>is</a:t>
                      </a:r>
                      <a:r>
                        <a:rPr lang="fr-FR" sz="1600" b="0" i="0" dirty="0">
                          <a:solidFill>
                            <a:schemeClr val="accent5">
                              <a:lumMod val="50000"/>
                            </a:schemeClr>
                          </a:solidFill>
                          <a:latin typeface="Century Gothic" panose="020B0502020202020204" pitchFamily="34" charset="0"/>
                        </a:rPr>
                        <a:t> </a:t>
                      </a:r>
                      <a:r>
                        <a:rPr lang="fr-FR" sz="1600" b="0" i="0" dirty="0" err="1">
                          <a:solidFill>
                            <a:schemeClr val="accent5">
                              <a:lumMod val="50000"/>
                            </a:schemeClr>
                          </a:solidFill>
                          <a:latin typeface="Century Gothic" panose="020B0502020202020204" pitchFamily="34" charset="0"/>
                        </a:rPr>
                        <a:t>interesting</a:t>
                      </a:r>
                      <a:endParaRPr lang="fr-FR" sz="1600" b="0" i="0" dirty="0">
                        <a:solidFill>
                          <a:schemeClr val="accent5">
                            <a:lumMod val="50000"/>
                          </a:schemeClr>
                        </a:solidFill>
                        <a:latin typeface="Century Gothic" panose="020B0502020202020204" pitchFamily="34" charset="0"/>
                      </a:endParaRPr>
                    </a:p>
                    <a:p>
                      <a:pPr marL="285750" indent="-285750">
                        <a:buFontTx/>
                        <a:buChar char="-"/>
                      </a:pPr>
                      <a:r>
                        <a:rPr lang="fr-FR" sz="1600" b="0" i="0" dirty="0">
                          <a:solidFill>
                            <a:schemeClr val="accent5">
                              <a:lumMod val="50000"/>
                            </a:schemeClr>
                          </a:solidFill>
                          <a:latin typeface="Century Gothic" panose="020B0502020202020204" pitchFamily="34" charset="0"/>
                        </a:rPr>
                        <a:t>the kites are </a:t>
                      </a:r>
                      <a:r>
                        <a:rPr lang="fr-FR" sz="1600" b="0" i="0" dirty="0" err="1">
                          <a:solidFill>
                            <a:schemeClr val="accent5">
                              <a:lumMod val="50000"/>
                            </a:schemeClr>
                          </a:solidFill>
                          <a:latin typeface="Century Gothic" panose="020B0502020202020204" pitchFamily="34" charset="0"/>
                        </a:rPr>
                        <a:t>beautiful</a:t>
                      </a:r>
                      <a:endParaRPr lang="fr-FR" sz="1600" b="0" i="0" dirty="0">
                        <a:solidFill>
                          <a:schemeClr val="accent5">
                            <a:lumMod val="50000"/>
                          </a:schemeClr>
                        </a:solidFill>
                        <a:latin typeface="Century Gothic" panose="020B0502020202020204" pitchFamily="34" charset="0"/>
                      </a:endParaRPr>
                    </a:p>
                    <a:p>
                      <a:pPr marL="285750" indent="-285750">
                        <a:buFontTx/>
                        <a:buChar char="-"/>
                      </a:pPr>
                      <a:r>
                        <a:rPr lang="fr-FR" sz="1600" b="0" i="0" dirty="0">
                          <a:solidFill>
                            <a:schemeClr val="accent5">
                              <a:lumMod val="50000"/>
                            </a:schemeClr>
                          </a:solidFill>
                          <a:latin typeface="Century Gothic" panose="020B0502020202020204" pitchFamily="34" charset="0"/>
                        </a:rPr>
                        <a:t>the </a:t>
                      </a:r>
                      <a:r>
                        <a:rPr lang="fr-FR" sz="1600" b="0" i="0" dirty="0" err="1">
                          <a:solidFill>
                            <a:schemeClr val="accent5">
                              <a:lumMod val="50000"/>
                            </a:schemeClr>
                          </a:solidFill>
                          <a:latin typeface="Century Gothic" panose="020B0502020202020204" pitchFamily="34" charset="0"/>
                        </a:rPr>
                        <a:t>singers</a:t>
                      </a:r>
                      <a:endParaRPr lang="fr-FR" sz="1600" b="0" i="0" dirty="0">
                        <a:solidFill>
                          <a:schemeClr val="accent5">
                            <a:lumMod val="50000"/>
                          </a:schemeClr>
                        </a:solidFill>
                        <a:latin typeface="Century Gothic" panose="020B0502020202020204" pitchFamily="34" charset="0"/>
                      </a:endParaRPr>
                    </a:p>
                    <a:p>
                      <a:pPr marL="285750" indent="-285750">
                        <a:buFontTx/>
                        <a:buChar char="-"/>
                      </a:pPr>
                      <a:r>
                        <a:rPr lang="fr-FR" sz="1600" b="0" i="0" dirty="0" err="1">
                          <a:solidFill>
                            <a:schemeClr val="accent5">
                              <a:lumMod val="50000"/>
                            </a:schemeClr>
                          </a:solidFill>
                          <a:latin typeface="Century Gothic" panose="020B0502020202020204" pitchFamily="34" charset="0"/>
                        </a:rPr>
                        <a:t>red</a:t>
                      </a:r>
                      <a:r>
                        <a:rPr lang="fr-FR" sz="1600" b="0" i="0" dirty="0">
                          <a:solidFill>
                            <a:schemeClr val="accent5">
                              <a:lumMod val="50000"/>
                            </a:schemeClr>
                          </a:solidFill>
                          <a:latin typeface="Century Gothic" panose="020B0502020202020204" pitchFamily="34" charset="0"/>
                        </a:rPr>
                        <a:t> </a:t>
                      </a:r>
                      <a:r>
                        <a:rPr lang="fr-FR" sz="1600" b="0" i="0" dirty="0" err="1">
                          <a:solidFill>
                            <a:schemeClr val="accent5">
                              <a:lumMod val="50000"/>
                            </a:schemeClr>
                          </a:solidFill>
                          <a:latin typeface="Century Gothic" panose="020B0502020202020204" pitchFamily="34" charset="0"/>
                        </a:rPr>
                        <a:t>clothes</a:t>
                      </a:r>
                      <a:endParaRPr lang="fr-FR" sz="1600" b="0" i="0" dirty="0">
                        <a:solidFill>
                          <a:schemeClr val="accent5">
                            <a:lumMod val="50000"/>
                          </a:schemeClr>
                        </a:solidFill>
                        <a:latin typeface="Century Gothic" panose="020B0502020202020204" pitchFamily="34" charset="0"/>
                      </a:endParaRPr>
                    </a:p>
                    <a:p>
                      <a:pPr marL="285750" indent="-285750">
                        <a:buFontTx/>
                        <a:buChar char="-"/>
                      </a:pPr>
                      <a:r>
                        <a:rPr lang="fr-FR" sz="1600" b="0" i="0" dirty="0" err="1">
                          <a:solidFill>
                            <a:schemeClr val="accent5">
                              <a:lumMod val="50000"/>
                            </a:schemeClr>
                          </a:solidFill>
                          <a:latin typeface="Century Gothic" panose="020B0502020202020204" pitchFamily="34" charset="0"/>
                        </a:rPr>
                        <a:t>they</a:t>
                      </a:r>
                      <a:r>
                        <a:rPr lang="fr-FR" sz="1600" b="0" i="0" dirty="0">
                          <a:solidFill>
                            <a:schemeClr val="accent5">
                              <a:lumMod val="50000"/>
                            </a:schemeClr>
                          </a:solidFill>
                          <a:latin typeface="Century Gothic" panose="020B0502020202020204" pitchFamily="34" charset="0"/>
                        </a:rPr>
                        <a:t> like to </a:t>
                      </a:r>
                      <a:r>
                        <a:rPr lang="fr-FR" sz="1600" b="0" i="0" dirty="0" err="1">
                          <a:solidFill>
                            <a:schemeClr val="accent5">
                              <a:lumMod val="50000"/>
                            </a:schemeClr>
                          </a:solidFill>
                          <a:latin typeface="Century Gothic" panose="020B0502020202020204" pitchFamily="34" charset="0"/>
                        </a:rPr>
                        <a:t>spend</a:t>
                      </a:r>
                      <a:r>
                        <a:rPr lang="fr-FR" sz="1600" b="0" i="0" dirty="0">
                          <a:solidFill>
                            <a:schemeClr val="accent5">
                              <a:lumMod val="50000"/>
                            </a:schemeClr>
                          </a:solidFill>
                          <a:latin typeface="Century Gothic" panose="020B0502020202020204" pitchFamily="34" charset="0"/>
                        </a:rPr>
                        <a:t> time </a:t>
                      </a:r>
                      <a:r>
                        <a:rPr lang="fr-FR" sz="1600" b="0" i="0" dirty="0" err="1">
                          <a:solidFill>
                            <a:schemeClr val="accent5">
                              <a:lumMod val="50000"/>
                            </a:schemeClr>
                          </a:solidFill>
                          <a:latin typeface="Century Gothic" panose="020B0502020202020204" pitchFamily="34" charset="0"/>
                        </a:rPr>
                        <a:t>here</a:t>
                      </a:r>
                      <a:endParaRPr lang="fr-FR" sz="1600" b="0" i="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25321602"/>
                  </a:ext>
                </a:extLst>
              </a:tr>
            </a:tbl>
          </a:graphicData>
        </a:graphic>
      </p:graphicFrame>
      <p:graphicFrame>
        <p:nvGraphicFramePr>
          <p:cNvPr id="12" name="Table 2">
            <a:extLst>
              <a:ext uri="{FF2B5EF4-FFF2-40B4-BE49-F238E27FC236}">
                <a16:creationId xmlns:a16="http://schemas.microsoft.com/office/drawing/2014/main" id="{244F1D80-8403-4797-8A24-6857C776F917}"/>
              </a:ext>
            </a:extLst>
          </p:cNvPr>
          <p:cNvGraphicFramePr>
            <a:graphicFrameLocks noGrp="1"/>
          </p:cNvGraphicFramePr>
          <p:nvPr/>
        </p:nvGraphicFramePr>
        <p:xfrm>
          <a:off x="5862342" y="1858893"/>
          <a:ext cx="5375152" cy="1681480"/>
        </p:xfrm>
        <a:graphic>
          <a:graphicData uri="http://schemas.openxmlformats.org/drawingml/2006/table">
            <a:tbl>
              <a:tblPr firstRow="1" bandRow="1">
                <a:tableStyleId>{5940675A-B579-460E-94D1-54222C63F5DA}</a:tableStyleId>
              </a:tblPr>
              <a:tblGrid>
                <a:gridCol w="5375152">
                  <a:extLst>
                    <a:ext uri="{9D8B030D-6E8A-4147-A177-3AD203B41FA5}">
                      <a16:colId xmlns:a16="http://schemas.microsoft.com/office/drawing/2014/main" val="3436190865"/>
                    </a:ext>
                  </a:extLst>
                </a:gridCol>
              </a:tblGrid>
              <a:tr h="370840">
                <a:tc>
                  <a:txBody>
                    <a:bodyPr/>
                    <a:lstStyle/>
                    <a:p>
                      <a:r>
                        <a:rPr lang="fr-FR" b="0" i="0" dirty="0" err="1">
                          <a:solidFill>
                            <a:schemeClr val="accent5">
                              <a:lumMod val="50000"/>
                            </a:schemeClr>
                          </a:solidFill>
                          <a:latin typeface="Century Gothic" panose="020B0502020202020204" pitchFamily="34" charset="0"/>
                        </a:rPr>
                        <a:t>Answers</a:t>
                      </a:r>
                      <a:r>
                        <a:rPr lang="fr-FR" b="0" i="0" dirty="0">
                          <a:solidFill>
                            <a:schemeClr val="accent5">
                              <a:lumMod val="50000"/>
                            </a:schemeClr>
                          </a:solidFill>
                          <a:latin typeface="Century Gothic" panose="020B0502020202020204" pitchFamily="34" charset="0"/>
                        </a:rPr>
                        <a:t>: (</a:t>
                      </a:r>
                      <a:r>
                        <a:rPr lang="fr-FR" b="0" i="0" dirty="0" err="1">
                          <a:solidFill>
                            <a:schemeClr val="accent5">
                              <a:lumMod val="50000"/>
                            </a:schemeClr>
                          </a:solidFill>
                          <a:latin typeface="Century Gothic" panose="020B0502020202020204" pitchFamily="34" charset="0"/>
                        </a:rPr>
                        <a:t>say</a:t>
                      </a:r>
                      <a:r>
                        <a:rPr lang="fr-FR" b="0" i="0" dirty="0">
                          <a:solidFill>
                            <a:schemeClr val="accent5">
                              <a:lumMod val="50000"/>
                            </a:schemeClr>
                          </a:solidFill>
                          <a:latin typeface="Century Gothic" panose="020B0502020202020204" pitchFamily="34" charset="0"/>
                        </a:rPr>
                        <a:t> full sentences)</a:t>
                      </a:r>
                    </a:p>
                  </a:txBody>
                  <a:tcPr/>
                </a:tc>
                <a:extLst>
                  <a:ext uri="{0D108BD9-81ED-4DB2-BD59-A6C34878D82A}">
                    <a16:rowId xmlns:a16="http://schemas.microsoft.com/office/drawing/2014/main" val="2549589355"/>
                  </a:ext>
                </a:extLst>
              </a:tr>
              <a:tr h="370840">
                <a:tc>
                  <a:txBody>
                    <a:bodyPr/>
                    <a:lstStyle/>
                    <a:p>
                      <a:pPr marL="285750" indent="-285750">
                        <a:buFontTx/>
                        <a:buChar char="-"/>
                      </a:pPr>
                      <a:r>
                        <a:rPr lang="fr-FR" sz="1600" b="0" i="0" dirty="0">
                          <a:solidFill>
                            <a:schemeClr val="accent5">
                              <a:lumMod val="50000"/>
                            </a:schemeClr>
                          </a:solidFill>
                          <a:latin typeface="Century Gothic" panose="020B0502020202020204" pitchFamily="34" charset="0"/>
                        </a:rPr>
                        <a:t>by train</a:t>
                      </a:r>
                    </a:p>
                    <a:p>
                      <a:pPr marL="285750" indent="-285750">
                        <a:buFontTx/>
                        <a:buChar char="-"/>
                      </a:pPr>
                      <a:r>
                        <a:rPr lang="fr-FR" sz="1600" b="0" i="0" dirty="0">
                          <a:solidFill>
                            <a:schemeClr val="accent5">
                              <a:lumMod val="50000"/>
                            </a:schemeClr>
                          </a:solidFill>
                          <a:latin typeface="Century Gothic" panose="020B0502020202020204" pitchFamily="34" charset="0"/>
                        </a:rPr>
                        <a:t>the culture </a:t>
                      </a:r>
                      <a:r>
                        <a:rPr lang="fr-FR" sz="1600" b="0" i="0" dirty="0" err="1">
                          <a:solidFill>
                            <a:schemeClr val="accent5">
                              <a:lumMod val="50000"/>
                            </a:schemeClr>
                          </a:solidFill>
                          <a:latin typeface="Century Gothic" panose="020B0502020202020204" pitchFamily="34" charset="0"/>
                        </a:rPr>
                        <a:t>is</a:t>
                      </a:r>
                      <a:r>
                        <a:rPr lang="fr-FR" sz="1600" b="0" i="0" dirty="0">
                          <a:solidFill>
                            <a:schemeClr val="accent5">
                              <a:lumMod val="50000"/>
                            </a:schemeClr>
                          </a:solidFill>
                          <a:latin typeface="Century Gothic" panose="020B0502020202020204" pitchFamily="34" charset="0"/>
                        </a:rPr>
                        <a:t> important</a:t>
                      </a:r>
                    </a:p>
                    <a:p>
                      <a:pPr marL="285750" indent="-285750">
                        <a:buFontTx/>
                        <a:buChar char="-"/>
                      </a:pPr>
                      <a:r>
                        <a:rPr lang="fr-FR" sz="1600" b="0" i="0" dirty="0">
                          <a:solidFill>
                            <a:schemeClr val="accent5">
                              <a:lumMod val="50000"/>
                            </a:schemeClr>
                          </a:solidFill>
                          <a:latin typeface="Century Gothic" panose="020B0502020202020204" pitchFamily="34" charset="0"/>
                        </a:rPr>
                        <a:t>pizza</a:t>
                      </a:r>
                    </a:p>
                    <a:p>
                      <a:pPr marL="285750" indent="-285750">
                        <a:buFontTx/>
                        <a:buChar char="-"/>
                      </a:pPr>
                      <a:r>
                        <a:rPr lang="fr-FR" sz="1600" b="0" i="0" dirty="0">
                          <a:solidFill>
                            <a:schemeClr val="accent5">
                              <a:lumMod val="50000"/>
                            </a:schemeClr>
                          </a:solidFill>
                          <a:latin typeface="Century Gothic" panose="020B0502020202020204" pitchFamily="34" charset="0"/>
                        </a:rPr>
                        <a:t>lots of </a:t>
                      </a:r>
                      <a:r>
                        <a:rPr lang="fr-FR" sz="1600" b="0" i="0" dirty="0" err="1">
                          <a:solidFill>
                            <a:schemeClr val="accent5">
                              <a:lumMod val="50000"/>
                            </a:schemeClr>
                          </a:solidFill>
                          <a:latin typeface="Century Gothic" panose="020B0502020202020204" pitchFamily="34" charset="0"/>
                        </a:rPr>
                        <a:t>families</a:t>
                      </a:r>
                      <a:endParaRPr lang="fr-FR" sz="1600" b="0" i="0" dirty="0">
                        <a:solidFill>
                          <a:schemeClr val="accent5">
                            <a:lumMod val="50000"/>
                          </a:schemeClr>
                        </a:solidFill>
                        <a:latin typeface="Century Gothic" panose="020B0502020202020204" pitchFamily="34" charset="0"/>
                      </a:endParaRPr>
                    </a:p>
                    <a:p>
                      <a:pPr marL="285750" indent="-285750">
                        <a:buFontTx/>
                        <a:buChar char="-"/>
                      </a:pPr>
                      <a:r>
                        <a:rPr lang="fr-FR" sz="1600" b="0" i="0" dirty="0">
                          <a:solidFill>
                            <a:schemeClr val="accent5">
                              <a:lumMod val="50000"/>
                            </a:schemeClr>
                          </a:solidFill>
                          <a:latin typeface="Century Gothic" panose="020B0502020202020204" pitchFamily="34" charset="0"/>
                        </a:rPr>
                        <a:t>yes, </a:t>
                      </a:r>
                      <a:r>
                        <a:rPr lang="fr-FR" sz="1600" b="0" i="0" dirty="0" err="1">
                          <a:solidFill>
                            <a:schemeClr val="accent5">
                              <a:lumMod val="50000"/>
                            </a:schemeClr>
                          </a:solidFill>
                          <a:latin typeface="Century Gothic" panose="020B0502020202020204" pitchFamily="34" charset="0"/>
                        </a:rPr>
                        <a:t>my</a:t>
                      </a:r>
                      <a:r>
                        <a:rPr lang="fr-FR" sz="1600" b="0" i="0" dirty="0">
                          <a:solidFill>
                            <a:schemeClr val="accent5">
                              <a:lumMod val="50000"/>
                            </a:schemeClr>
                          </a:solidFill>
                          <a:latin typeface="Century Gothic" panose="020B0502020202020204" pitchFamily="34" charset="0"/>
                        </a:rPr>
                        <a:t> </a:t>
                      </a:r>
                      <a:r>
                        <a:rPr lang="fr-FR" sz="1600" b="0" i="0" dirty="0" err="1">
                          <a:solidFill>
                            <a:schemeClr val="accent5">
                              <a:lumMod val="50000"/>
                            </a:schemeClr>
                          </a:solidFill>
                          <a:latin typeface="Century Gothic" panose="020B0502020202020204" pitchFamily="34" charset="0"/>
                        </a:rPr>
                        <a:t>brother</a:t>
                      </a:r>
                      <a:r>
                        <a:rPr lang="fr-FR" sz="1600" b="0" i="0" dirty="0">
                          <a:solidFill>
                            <a:schemeClr val="accent5">
                              <a:lumMod val="50000"/>
                            </a:schemeClr>
                          </a:solidFill>
                          <a:latin typeface="Century Gothic" panose="020B0502020202020204" pitchFamily="34" charset="0"/>
                        </a:rPr>
                        <a:t> </a:t>
                      </a:r>
                      <a:r>
                        <a:rPr lang="fr-FR" sz="1600" b="0" i="0" dirty="0" err="1">
                          <a:solidFill>
                            <a:schemeClr val="accent5">
                              <a:lumMod val="50000"/>
                            </a:schemeClr>
                          </a:solidFill>
                          <a:latin typeface="Century Gothic" panose="020B0502020202020204" pitchFamily="34" charset="0"/>
                        </a:rPr>
                        <a:t>helps</a:t>
                      </a:r>
                      <a:r>
                        <a:rPr lang="fr-FR" sz="1600" b="0" i="0" dirty="0">
                          <a:solidFill>
                            <a:schemeClr val="accent5">
                              <a:lumMod val="50000"/>
                            </a:schemeClr>
                          </a:solidFill>
                          <a:latin typeface="Century Gothic" panose="020B0502020202020204" pitchFamily="34" charset="0"/>
                        </a:rPr>
                        <a:t> to </a:t>
                      </a:r>
                      <a:r>
                        <a:rPr lang="fr-FR" sz="1600" b="0" i="0" dirty="0" err="1">
                          <a:solidFill>
                            <a:schemeClr val="accent5">
                              <a:lumMod val="50000"/>
                            </a:schemeClr>
                          </a:solidFill>
                          <a:latin typeface="Century Gothic" panose="020B0502020202020204" pitchFamily="34" charset="0"/>
                        </a:rPr>
                        <a:t>make</a:t>
                      </a:r>
                      <a:r>
                        <a:rPr lang="fr-FR" sz="1600" b="0" i="0" dirty="0">
                          <a:solidFill>
                            <a:schemeClr val="accent5">
                              <a:lumMod val="50000"/>
                            </a:schemeClr>
                          </a:solidFill>
                          <a:latin typeface="Century Gothic" panose="020B0502020202020204" pitchFamily="34" charset="0"/>
                        </a:rPr>
                        <a:t> the </a:t>
                      </a:r>
                      <a:r>
                        <a:rPr lang="fr-FR" sz="1600" b="0" i="0" dirty="0" err="1">
                          <a:solidFill>
                            <a:schemeClr val="accent5">
                              <a:lumMod val="50000"/>
                            </a:schemeClr>
                          </a:solidFill>
                          <a:latin typeface="Century Gothic" panose="020B0502020202020204" pitchFamily="34" charset="0"/>
                        </a:rPr>
                        <a:t>models</a:t>
                      </a:r>
                      <a:endParaRPr lang="fr-FR" sz="1600" b="0" i="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25321602"/>
                  </a:ext>
                </a:extLst>
              </a:tr>
            </a:tbl>
          </a:graphicData>
        </a:graphic>
      </p:graphicFrame>
    </p:spTree>
    <p:extLst>
      <p:ext uri="{BB962C8B-B14F-4D97-AF65-F5344CB8AC3E}">
        <p14:creationId xmlns:p14="http://schemas.microsoft.com/office/powerpoint/2010/main" val="1826026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L’école</a:t>
            </a:r>
            <a:r>
              <a:rPr lang="en-GB" sz="3600" b="1" dirty="0">
                <a:solidFill>
                  <a:schemeClr val="bg1"/>
                </a:solidFill>
              </a:rPr>
              <a:t> au </a:t>
            </a:r>
            <a:r>
              <a:rPr lang="en-GB" sz="3600" b="1" dirty="0" err="1">
                <a:solidFill>
                  <a:schemeClr val="bg1"/>
                </a:solidFill>
              </a:rPr>
              <a:t>Sénégal</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3" name="Straight Connector 2">
            <a:extLst>
              <a:ext uri="{FF2B5EF4-FFF2-40B4-BE49-F238E27FC236}">
                <a16:creationId xmlns:a16="http://schemas.microsoft.com/office/drawing/2014/main" id="{A389597A-87A4-49ED-B476-B9602828020F}"/>
              </a:ext>
            </a:extLst>
          </p:cNvPr>
          <p:cNvCxnSpPr>
            <a:cxnSpLocks/>
          </p:cNvCxnSpPr>
          <p:nvPr/>
        </p:nvCxnSpPr>
        <p:spPr>
          <a:xfrm>
            <a:off x="6096000" y="1163992"/>
            <a:ext cx="0" cy="504430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8FF4511E-6880-4639-B63B-0C7BED71FBA0}"/>
              </a:ext>
            </a:extLst>
          </p:cNvPr>
          <p:cNvSpPr txBox="1"/>
          <p:nvPr/>
        </p:nvSpPr>
        <p:spPr>
          <a:xfrm>
            <a:off x="88678" y="1171810"/>
            <a:ext cx="5918644" cy="5216172"/>
          </a:xfrm>
          <a:prstGeom prst="rect">
            <a:avLst/>
          </a:prstGeom>
          <a:noFill/>
        </p:spPr>
        <p:txBody>
          <a:bodyPr wrap="square" rtlCol="0">
            <a:spAutoFit/>
          </a:bodyPr>
          <a:lstStyle/>
          <a:p>
            <a:pPr algn="l"/>
            <a:r>
              <a:rPr lang="fr-FR" sz="1600" dirty="0">
                <a:solidFill>
                  <a:schemeClr val="accent5">
                    <a:lumMod val="50000"/>
                  </a:schemeClr>
                </a:solidFill>
                <a:latin typeface="Century Gothic" panose="020B0502020202020204" pitchFamily="34" charset="0"/>
              </a:rPr>
              <a:t>Partenaire A</a:t>
            </a:r>
          </a:p>
          <a:p>
            <a:pPr algn="l"/>
            <a:endParaRPr lang="fr-FR" sz="1600" dirty="0">
              <a:solidFill>
                <a:schemeClr val="accent5">
                  <a:lumMod val="50000"/>
                </a:schemeClr>
              </a:solidFill>
              <a:latin typeface="Century Gothic" panose="020B0502020202020204" pitchFamily="34" charset="0"/>
            </a:endParaRPr>
          </a:p>
          <a:p>
            <a:pPr algn="l"/>
            <a:r>
              <a:rPr lang="fr-FR" sz="1600" dirty="0" err="1">
                <a:solidFill>
                  <a:schemeClr val="accent5">
                    <a:lumMod val="50000"/>
                  </a:schemeClr>
                </a:solidFill>
                <a:latin typeface="Century Gothic" panose="020B0502020202020204" pitchFamily="34" charset="0"/>
              </a:rPr>
              <a:t>Ask</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your</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partner</a:t>
            </a:r>
            <a:r>
              <a:rPr lang="fr-FR" sz="1600" dirty="0">
                <a:solidFill>
                  <a:schemeClr val="accent5">
                    <a:lumMod val="50000"/>
                  </a:schemeClr>
                </a:solidFill>
                <a:latin typeface="Century Gothic" panose="020B0502020202020204" pitchFamily="34" charset="0"/>
              </a:rPr>
              <a:t> about </a:t>
            </a:r>
            <a:r>
              <a:rPr lang="fr-FR" sz="1600" dirty="0" err="1">
                <a:solidFill>
                  <a:schemeClr val="accent5">
                    <a:lumMod val="50000"/>
                  </a:schemeClr>
                </a:solidFill>
                <a:latin typeface="Century Gothic" panose="020B0502020202020204" pitchFamily="34" charset="0"/>
              </a:rPr>
              <a:t>their</a:t>
            </a:r>
            <a:r>
              <a:rPr lang="fr-FR" sz="1600" dirty="0">
                <a:solidFill>
                  <a:schemeClr val="accent5">
                    <a:lumMod val="50000"/>
                  </a:schemeClr>
                </a:solidFill>
                <a:latin typeface="Century Gothic" panose="020B0502020202020204" pitchFamily="34" charset="0"/>
              </a:rPr>
              <a:t> life at </a:t>
            </a:r>
            <a:r>
              <a:rPr lang="fr-FR" sz="1600" dirty="0" err="1">
                <a:solidFill>
                  <a:schemeClr val="accent5">
                    <a:lumMod val="50000"/>
                  </a:schemeClr>
                </a:solidFill>
                <a:latin typeface="Century Gothic" panose="020B0502020202020204" pitchFamily="34" charset="0"/>
              </a:rPr>
              <a:t>school</a:t>
            </a:r>
            <a:r>
              <a:rPr lang="fr-FR" sz="1600" dirty="0">
                <a:solidFill>
                  <a:schemeClr val="accent5">
                    <a:lumMod val="50000"/>
                  </a:schemeClr>
                </a:solidFill>
                <a:latin typeface="Century Gothic" panose="020B0502020202020204" pitchFamily="34" charset="0"/>
              </a:rPr>
              <a:t>. Use </a:t>
            </a:r>
            <a:r>
              <a:rPr lang="fr-FR" sz="1600" dirty="0" err="1">
                <a:solidFill>
                  <a:schemeClr val="accent5">
                    <a:lumMod val="50000"/>
                  </a:schemeClr>
                </a:solidFill>
                <a:latin typeface="Century Gothic" panose="020B0502020202020204" pitchFamily="34" charset="0"/>
              </a:rPr>
              <a:t>you</a:t>
            </a:r>
            <a:r>
              <a:rPr lang="fr-FR" sz="1600" dirty="0">
                <a:solidFill>
                  <a:schemeClr val="accent5">
                    <a:lumMod val="50000"/>
                  </a:schemeClr>
                </a:solidFill>
                <a:latin typeface="Century Gothic" panose="020B0502020202020204" pitchFamily="34" charset="0"/>
              </a:rPr>
              <a:t> plural.</a:t>
            </a:r>
          </a:p>
          <a:p>
            <a:pPr algn="l"/>
            <a:endParaRPr lang="fr-FR" sz="1600" dirty="0">
              <a:solidFill>
                <a:schemeClr val="accent5">
                  <a:lumMod val="50000"/>
                </a:schemeClr>
              </a:solidFill>
              <a:latin typeface="Century Gothic" panose="020B0502020202020204" pitchFamily="34" charset="0"/>
            </a:endParaRPr>
          </a:p>
          <a:p>
            <a:pPr algn="l"/>
            <a:r>
              <a:rPr lang="fr-FR" sz="1600" dirty="0" err="1">
                <a:solidFill>
                  <a:schemeClr val="accent5">
                    <a:lumMod val="50000"/>
                  </a:schemeClr>
                </a:solidFill>
                <a:latin typeface="Century Gothic" panose="020B0502020202020204" pitchFamily="34" charset="0"/>
              </a:rPr>
              <a:t>What</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is</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your</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school</a:t>
            </a:r>
            <a:r>
              <a:rPr lang="fr-FR" sz="1600" dirty="0">
                <a:solidFill>
                  <a:schemeClr val="accent5">
                    <a:lumMod val="50000"/>
                  </a:schemeClr>
                </a:solidFill>
                <a:latin typeface="Century Gothic" panose="020B0502020202020204" pitchFamily="34" charset="0"/>
              </a:rPr>
              <a:t> like?</a:t>
            </a:r>
          </a:p>
          <a:p>
            <a:pPr algn="l"/>
            <a:endParaRPr lang="fr-FR" sz="1600" dirty="0">
              <a:solidFill>
                <a:schemeClr val="accent5">
                  <a:lumMod val="50000"/>
                </a:schemeClr>
              </a:solidFill>
              <a:latin typeface="Century Gothic" panose="020B0502020202020204" pitchFamily="34" charset="0"/>
            </a:endParaRPr>
          </a:p>
          <a:p>
            <a:pPr algn="l"/>
            <a:r>
              <a:rPr lang="fr-FR" sz="1600" dirty="0" err="1">
                <a:solidFill>
                  <a:schemeClr val="accent5">
                    <a:lumMod val="50000"/>
                  </a:schemeClr>
                </a:solidFill>
                <a:latin typeface="Century Gothic" panose="020B0502020202020204" pitchFamily="34" charset="0"/>
              </a:rPr>
              <a:t>What</a:t>
            </a:r>
            <a:r>
              <a:rPr lang="fr-FR" sz="1600" dirty="0">
                <a:solidFill>
                  <a:schemeClr val="accent5">
                    <a:lumMod val="50000"/>
                  </a:schemeClr>
                </a:solidFill>
                <a:latin typeface="Century Gothic" panose="020B0502020202020204" pitchFamily="34" charset="0"/>
              </a:rPr>
              <a:t> are </a:t>
            </a:r>
            <a:r>
              <a:rPr lang="fr-FR" sz="1600" dirty="0" err="1">
                <a:solidFill>
                  <a:schemeClr val="accent5">
                    <a:lumMod val="50000"/>
                  </a:schemeClr>
                </a:solidFill>
                <a:latin typeface="Century Gothic" panose="020B0502020202020204" pitchFamily="34" charset="0"/>
              </a:rPr>
              <a:t>your</a:t>
            </a:r>
            <a:r>
              <a:rPr lang="fr-FR" sz="1600" dirty="0">
                <a:solidFill>
                  <a:schemeClr val="accent5">
                    <a:lumMod val="50000"/>
                  </a:schemeClr>
                </a:solidFill>
                <a:latin typeface="Century Gothic" panose="020B0502020202020204" pitchFamily="34" charset="0"/>
              </a:rPr>
              <a:t> French </a:t>
            </a:r>
            <a:r>
              <a:rPr lang="fr-FR" sz="1600" dirty="0" err="1">
                <a:solidFill>
                  <a:schemeClr val="accent5">
                    <a:lumMod val="50000"/>
                  </a:schemeClr>
                </a:solidFill>
                <a:latin typeface="Century Gothic" panose="020B0502020202020204" pitchFamily="34" charset="0"/>
              </a:rPr>
              <a:t>lessons</a:t>
            </a:r>
            <a:r>
              <a:rPr lang="fr-FR" sz="1600" dirty="0">
                <a:solidFill>
                  <a:schemeClr val="accent5">
                    <a:lumMod val="50000"/>
                  </a:schemeClr>
                </a:solidFill>
                <a:latin typeface="Century Gothic" panose="020B0502020202020204" pitchFamily="34" charset="0"/>
              </a:rPr>
              <a:t> like?</a:t>
            </a:r>
          </a:p>
          <a:p>
            <a:pPr algn="l"/>
            <a:endParaRPr lang="fr-FR" sz="1600" dirty="0">
              <a:solidFill>
                <a:schemeClr val="accent5">
                  <a:lumMod val="50000"/>
                </a:schemeClr>
              </a:solidFill>
              <a:latin typeface="Century Gothic" panose="020B0502020202020204" pitchFamily="34" charset="0"/>
            </a:endParaRPr>
          </a:p>
          <a:p>
            <a:pPr algn="l"/>
            <a:r>
              <a:rPr lang="fr-FR" sz="1600" dirty="0">
                <a:solidFill>
                  <a:schemeClr val="accent5">
                    <a:lumMod val="50000"/>
                  </a:schemeClr>
                </a:solidFill>
                <a:latin typeface="Century Gothic" panose="020B0502020202020204" pitchFamily="34" charset="0"/>
              </a:rPr>
              <a:t>Are </a:t>
            </a:r>
            <a:r>
              <a:rPr lang="fr-FR" sz="1600" dirty="0" err="1">
                <a:solidFill>
                  <a:schemeClr val="accent5">
                    <a:lumMod val="50000"/>
                  </a:schemeClr>
                </a:solidFill>
                <a:latin typeface="Century Gothic" panose="020B0502020202020204" pitchFamily="34" charset="0"/>
              </a:rPr>
              <a:t>your</a:t>
            </a:r>
            <a:r>
              <a:rPr lang="fr-FR" sz="1600" dirty="0">
                <a:solidFill>
                  <a:schemeClr val="accent5">
                    <a:lumMod val="50000"/>
                  </a:schemeClr>
                </a:solidFill>
                <a:latin typeface="Century Gothic" panose="020B0502020202020204" pitchFamily="34" charset="0"/>
              </a:rPr>
              <a:t> maths </a:t>
            </a:r>
            <a:r>
              <a:rPr lang="fr-FR" sz="1600" dirty="0" err="1">
                <a:solidFill>
                  <a:schemeClr val="accent5">
                    <a:lumMod val="50000"/>
                  </a:schemeClr>
                </a:solidFill>
                <a:latin typeface="Century Gothic" panose="020B0502020202020204" pitchFamily="34" charset="0"/>
              </a:rPr>
              <a:t>exercises</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easy</a:t>
            </a:r>
            <a:r>
              <a:rPr lang="fr-FR" sz="1600" dirty="0">
                <a:solidFill>
                  <a:schemeClr val="accent5">
                    <a:lumMod val="50000"/>
                  </a:schemeClr>
                </a:solidFill>
                <a:latin typeface="Century Gothic" panose="020B0502020202020204" pitchFamily="34" charset="0"/>
              </a:rPr>
              <a:t>?</a:t>
            </a:r>
          </a:p>
          <a:p>
            <a:pPr algn="l"/>
            <a:endParaRPr lang="fr-FR" sz="1600" dirty="0">
              <a:solidFill>
                <a:schemeClr val="accent5">
                  <a:lumMod val="50000"/>
                </a:schemeClr>
              </a:solidFill>
              <a:latin typeface="Century Gothic" panose="020B0502020202020204" pitchFamily="34" charset="0"/>
            </a:endParaRPr>
          </a:p>
          <a:p>
            <a:pPr algn="l"/>
            <a:r>
              <a:rPr lang="fr-FR" sz="1600" dirty="0" err="1">
                <a:solidFill>
                  <a:schemeClr val="accent5">
                    <a:lumMod val="50000"/>
                  </a:schemeClr>
                </a:solidFill>
                <a:latin typeface="Century Gothic" panose="020B0502020202020204" pitchFamily="34" charset="0"/>
              </a:rPr>
              <a:t>What</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is</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your</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favourite</a:t>
            </a:r>
            <a:r>
              <a:rPr lang="fr-FR" sz="1600" dirty="0">
                <a:solidFill>
                  <a:schemeClr val="accent5">
                    <a:lumMod val="50000"/>
                  </a:schemeClr>
                </a:solidFill>
                <a:latin typeface="Century Gothic" panose="020B0502020202020204" pitchFamily="34" charset="0"/>
              </a:rPr>
              <a:t> sport?</a:t>
            </a:r>
          </a:p>
          <a:p>
            <a:pPr algn="l"/>
            <a:endParaRPr lang="fr-FR" sz="1600" dirty="0">
              <a:solidFill>
                <a:schemeClr val="accent5">
                  <a:lumMod val="50000"/>
                </a:schemeClr>
              </a:solidFill>
              <a:latin typeface="Century Gothic" panose="020B0502020202020204" pitchFamily="34" charset="0"/>
            </a:endParaRPr>
          </a:p>
          <a:p>
            <a:pPr algn="l"/>
            <a:r>
              <a:rPr lang="fr-FR" sz="1600" dirty="0" err="1">
                <a:solidFill>
                  <a:schemeClr val="accent5">
                    <a:lumMod val="50000"/>
                  </a:schemeClr>
                </a:solidFill>
                <a:latin typeface="Century Gothic" panose="020B0502020202020204" pitchFamily="34" charset="0"/>
              </a:rPr>
              <a:t>Answer</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your</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partner’s</a:t>
            </a:r>
            <a:r>
              <a:rPr lang="fr-FR" sz="1600" dirty="0">
                <a:solidFill>
                  <a:schemeClr val="accent5">
                    <a:lumMod val="50000"/>
                  </a:schemeClr>
                </a:solidFill>
                <a:latin typeface="Century Gothic" panose="020B0502020202020204" pitchFamily="34" charset="0"/>
              </a:rPr>
              <a:t> questions about </a:t>
            </a:r>
            <a:r>
              <a:rPr lang="fr-FR" sz="1600" dirty="0" err="1">
                <a:solidFill>
                  <a:schemeClr val="accent5">
                    <a:lumMod val="50000"/>
                  </a:schemeClr>
                </a:solidFill>
                <a:latin typeface="Century Gothic" panose="020B0502020202020204" pitchFamily="34" charset="0"/>
              </a:rPr>
              <a:t>your</a:t>
            </a:r>
            <a:r>
              <a:rPr lang="fr-FR" sz="1600" dirty="0">
                <a:solidFill>
                  <a:schemeClr val="accent5">
                    <a:lumMod val="50000"/>
                  </a:schemeClr>
                </a:solidFill>
                <a:latin typeface="Century Gothic" panose="020B0502020202020204" pitchFamily="34" charset="0"/>
              </a:rPr>
              <a:t> life at </a:t>
            </a:r>
            <a:r>
              <a:rPr lang="fr-FR" sz="1600" dirty="0" err="1">
                <a:solidFill>
                  <a:schemeClr val="accent5">
                    <a:lumMod val="50000"/>
                  </a:schemeClr>
                </a:solidFill>
                <a:latin typeface="Century Gothic" panose="020B0502020202020204" pitchFamily="34" charset="0"/>
              </a:rPr>
              <a:t>school</a:t>
            </a:r>
            <a:r>
              <a:rPr lang="fr-FR" sz="1600" dirty="0">
                <a:solidFill>
                  <a:schemeClr val="accent5">
                    <a:lumMod val="50000"/>
                  </a:schemeClr>
                </a:solidFill>
                <a:latin typeface="Century Gothic" panose="020B0502020202020204" pitchFamily="34" charset="0"/>
              </a:rPr>
              <a:t>. Use the </a:t>
            </a:r>
            <a:r>
              <a:rPr lang="fr-FR" sz="1600" dirty="0" err="1">
                <a:solidFill>
                  <a:schemeClr val="accent5">
                    <a:lumMod val="50000"/>
                  </a:schemeClr>
                </a:solidFill>
                <a:latin typeface="Century Gothic" panose="020B0502020202020204" pitchFamily="34" charset="0"/>
              </a:rPr>
              <a:t>we</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form</a:t>
            </a:r>
            <a:r>
              <a:rPr lang="fr-FR" sz="1600" dirty="0">
                <a:solidFill>
                  <a:schemeClr val="accent5">
                    <a:lumMod val="50000"/>
                  </a:schemeClr>
                </a:solidFill>
                <a:latin typeface="Century Gothic" panose="020B0502020202020204" pitchFamily="34" charset="0"/>
              </a:rPr>
              <a:t> in full sentences.</a:t>
            </a:r>
          </a:p>
          <a:p>
            <a:pPr algn="l"/>
            <a:endParaRPr lang="fr-FR" sz="1600" dirty="0">
              <a:solidFill>
                <a:schemeClr val="accent5">
                  <a:lumMod val="50000"/>
                </a:schemeClr>
              </a:solidFill>
              <a:latin typeface="Century Gothic" panose="020B0502020202020204" pitchFamily="34" charset="0"/>
            </a:endParaRPr>
          </a:p>
          <a:p>
            <a:pPr marL="285750" indent="-285750" algn="l">
              <a:lnSpc>
                <a:spcPct val="150000"/>
              </a:lnSpc>
              <a:buFont typeface="Arial" panose="020B0604020202020204" pitchFamily="34" charset="0"/>
              <a:buChar char="•"/>
            </a:pPr>
            <a:r>
              <a:rPr lang="fr-FR" sz="1600" dirty="0" err="1">
                <a:solidFill>
                  <a:schemeClr val="accent5">
                    <a:lumMod val="50000"/>
                  </a:schemeClr>
                </a:solidFill>
                <a:latin typeface="Century Gothic" panose="020B0502020202020204" pitchFamily="34" charset="0"/>
              </a:rPr>
              <a:t>yelllow</a:t>
            </a:r>
            <a:endParaRPr lang="fr-FR" sz="1600" dirty="0">
              <a:solidFill>
                <a:schemeClr val="accent5">
                  <a:lumMod val="50000"/>
                </a:schemeClr>
              </a:solidFill>
              <a:latin typeface="Century Gothic" panose="020B0502020202020204" pitchFamily="34" charset="0"/>
            </a:endParaRPr>
          </a:p>
          <a:p>
            <a:pPr marL="285750" indent="-285750" algn="l">
              <a:lnSpc>
                <a:spcPct val="150000"/>
              </a:lnSpc>
              <a:buFont typeface="Arial" panose="020B0604020202020204" pitchFamily="34" charset="0"/>
              <a:buChar char="•"/>
            </a:pPr>
            <a:r>
              <a:rPr lang="fr-FR" sz="1600" dirty="0">
                <a:solidFill>
                  <a:schemeClr val="accent5">
                    <a:lumMod val="50000"/>
                  </a:schemeClr>
                </a:solidFill>
                <a:latin typeface="Century Gothic" panose="020B0502020202020204" pitchFamily="34" charset="0"/>
              </a:rPr>
              <a:t>strict but </a:t>
            </a:r>
            <a:r>
              <a:rPr lang="fr-FR" sz="1600" dirty="0" err="1">
                <a:solidFill>
                  <a:schemeClr val="accent5">
                    <a:lumMod val="50000"/>
                  </a:schemeClr>
                </a:solidFill>
                <a:latin typeface="Century Gothic" panose="020B0502020202020204" pitchFamily="34" charset="0"/>
              </a:rPr>
              <a:t>funny</a:t>
            </a:r>
            <a:endParaRPr lang="fr-FR" sz="1600" dirty="0">
              <a:solidFill>
                <a:schemeClr val="accent5">
                  <a:lumMod val="50000"/>
                </a:schemeClr>
              </a:solidFill>
              <a:latin typeface="Century Gothic" panose="020B0502020202020204" pitchFamily="34" charset="0"/>
            </a:endParaRPr>
          </a:p>
          <a:p>
            <a:pPr marL="285750" indent="-285750" algn="l">
              <a:lnSpc>
                <a:spcPct val="150000"/>
              </a:lnSpc>
              <a:buFont typeface="Arial" panose="020B0604020202020204" pitchFamily="34" charset="0"/>
              <a:buChar char="•"/>
            </a:pPr>
            <a:r>
              <a:rPr lang="fr-FR" sz="1600" dirty="0">
                <a:solidFill>
                  <a:schemeClr val="accent5">
                    <a:lumMod val="50000"/>
                  </a:schemeClr>
                </a:solidFill>
                <a:latin typeface="Century Gothic" panose="020B0502020202020204" pitchFamily="34" charset="0"/>
              </a:rPr>
              <a:t>science and maths</a:t>
            </a:r>
            <a:endParaRPr lang="fr-FR" sz="2400" dirty="0">
              <a:solidFill>
                <a:schemeClr val="accent5">
                  <a:lumMod val="50000"/>
                </a:schemeClr>
              </a:solidFill>
              <a:latin typeface="Century Gothic" panose="020B0502020202020204" pitchFamily="34" charset="0"/>
            </a:endParaRPr>
          </a:p>
          <a:p>
            <a:pPr marL="285750" indent="-285750">
              <a:lnSpc>
                <a:spcPct val="150000"/>
              </a:lnSpc>
              <a:buFont typeface="Arial" panose="020B0604020202020204" pitchFamily="34" charset="0"/>
              <a:buChar char="•"/>
            </a:pPr>
            <a:r>
              <a:rPr lang="fr-FR" sz="1600" dirty="0">
                <a:solidFill>
                  <a:schemeClr val="accent5">
                    <a:lumMod val="50000"/>
                  </a:schemeClr>
                </a:solidFill>
                <a:latin typeface="Century Gothic" panose="020B0502020202020204" pitchFamily="34" charset="0"/>
              </a:rPr>
              <a:t>Wolof</a:t>
            </a:r>
          </a:p>
        </p:txBody>
      </p:sp>
      <p:sp>
        <p:nvSpPr>
          <p:cNvPr id="11" name="TextBox 10">
            <a:extLst>
              <a:ext uri="{FF2B5EF4-FFF2-40B4-BE49-F238E27FC236}">
                <a16:creationId xmlns:a16="http://schemas.microsoft.com/office/drawing/2014/main" id="{1E23A204-083E-4F72-8A4D-89238F39DD2C}"/>
              </a:ext>
            </a:extLst>
          </p:cNvPr>
          <p:cNvSpPr txBox="1"/>
          <p:nvPr/>
        </p:nvSpPr>
        <p:spPr>
          <a:xfrm>
            <a:off x="6096000" y="1171810"/>
            <a:ext cx="5891091" cy="5509200"/>
          </a:xfrm>
          <a:prstGeom prst="rect">
            <a:avLst/>
          </a:prstGeom>
          <a:noFill/>
        </p:spPr>
        <p:txBody>
          <a:bodyPr wrap="square" rtlCol="0">
            <a:spAutoFit/>
          </a:bodyPr>
          <a:lstStyle/>
          <a:p>
            <a:pPr algn="l"/>
            <a:r>
              <a:rPr lang="fr-FR" sz="1600" dirty="0">
                <a:solidFill>
                  <a:schemeClr val="accent5">
                    <a:lumMod val="50000"/>
                  </a:schemeClr>
                </a:solidFill>
                <a:latin typeface="Century Gothic" panose="020B0502020202020204" pitchFamily="34" charset="0"/>
              </a:rPr>
              <a:t>Partenaire B</a:t>
            </a:r>
          </a:p>
          <a:p>
            <a:pPr algn="l"/>
            <a:endParaRPr lang="fr-FR" sz="1600" dirty="0">
              <a:solidFill>
                <a:schemeClr val="accent5">
                  <a:lumMod val="50000"/>
                </a:schemeClr>
              </a:solidFill>
              <a:latin typeface="Century Gothic" panose="020B0502020202020204" pitchFamily="34" charset="0"/>
            </a:endParaRPr>
          </a:p>
          <a:p>
            <a:r>
              <a:rPr lang="fr-FR" sz="1600" dirty="0" err="1">
                <a:solidFill>
                  <a:schemeClr val="accent5">
                    <a:lumMod val="50000"/>
                  </a:schemeClr>
                </a:solidFill>
                <a:latin typeface="Century Gothic" panose="020B0502020202020204" pitchFamily="34" charset="0"/>
              </a:rPr>
              <a:t>Answer</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your</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partner’s</a:t>
            </a:r>
            <a:r>
              <a:rPr lang="fr-FR" sz="1600" dirty="0">
                <a:solidFill>
                  <a:schemeClr val="accent5">
                    <a:lumMod val="50000"/>
                  </a:schemeClr>
                </a:solidFill>
                <a:latin typeface="Century Gothic" panose="020B0502020202020204" pitchFamily="34" charset="0"/>
              </a:rPr>
              <a:t> questions about </a:t>
            </a:r>
            <a:r>
              <a:rPr lang="fr-FR" sz="1600" dirty="0" err="1">
                <a:solidFill>
                  <a:schemeClr val="accent5">
                    <a:lumMod val="50000"/>
                  </a:schemeClr>
                </a:solidFill>
                <a:latin typeface="Century Gothic" panose="020B0502020202020204" pitchFamily="34" charset="0"/>
              </a:rPr>
              <a:t>your</a:t>
            </a:r>
            <a:r>
              <a:rPr lang="fr-FR" sz="1600" dirty="0">
                <a:solidFill>
                  <a:schemeClr val="accent5">
                    <a:lumMod val="50000"/>
                  </a:schemeClr>
                </a:solidFill>
                <a:latin typeface="Century Gothic" panose="020B0502020202020204" pitchFamily="34" charset="0"/>
              </a:rPr>
              <a:t> life at </a:t>
            </a:r>
            <a:r>
              <a:rPr lang="fr-FR" sz="1600" dirty="0" err="1">
                <a:solidFill>
                  <a:schemeClr val="accent5">
                    <a:lumMod val="50000"/>
                  </a:schemeClr>
                </a:solidFill>
                <a:latin typeface="Century Gothic" panose="020B0502020202020204" pitchFamily="34" charset="0"/>
              </a:rPr>
              <a:t>school</a:t>
            </a:r>
            <a:r>
              <a:rPr lang="fr-FR" sz="1600" dirty="0">
                <a:solidFill>
                  <a:schemeClr val="accent5">
                    <a:lumMod val="50000"/>
                  </a:schemeClr>
                </a:solidFill>
                <a:latin typeface="Century Gothic" panose="020B0502020202020204" pitchFamily="34" charset="0"/>
              </a:rPr>
              <a:t>. Use the </a:t>
            </a:r>
            <a:r>
              <a:rPr lang="fr-FR" sz="1600" dirty="0" err="1">
                <a:solidFill>
                  <a:schemeClr val="accent5">
                    <a:lumMod val="50000"/>
                  </a:schemeClr>
                </a:solidFill>
                <a:latin typeface="Century Gothic" panose="020B0502020202020204" pitchFamily="34" charset="0"/>
              </a:rPr>
              <a:t>we</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form</a:t>
            </a:r>
            <a:r>
              <a:rPr lang="fr-FR" sz="1600" dirty="0">
                <a:solidFill>
                  <a:schemeClr val="accent5">
                    <a:lumMod val="50000"/>
                  </a:schemeClr>
                </a:solidFill>
                <a:latin typeface="Century Gothic" panose="020B0502020202020204" pitchFamily="34" charset="0"/>
              </a:rPr>
              <a:t> in full sentences.</a:t>
            </a:r>
          </a:p>
          <a:p>
            <a:endParaRPr lang="fr-FR" sz="1600" dirty="0">
              <a:solidFill>
                <a:schemeClr val="accent5">
                  <a:lumMod val="50000"/>
                </a:schemeClr>
              </a:solidFill>
              <a:latin typeface="Century Gothic" panose="020B0502020202020204" pitchFamily="34" charset="0"/>
            </a:endParaRPr>
          </a:p>
          <a:p>
            <a:pPr marL="285750" indent="-285750">
              <a:lnSpc>
                <a:spcPct val="150000"/>
              </a:lnSpc>
              <a:buFont typeface="Arial" panose="020B0604020202020204" pitchFamily="34" charset="0"/>
              <a:buChar char="•"/>
            </a:pPr>
            <a:r>
              <a:rPr lang="fr-FR" sz="1600" dirty="0" err="1">
                <a:solidFill>
                  <a:schemeClr val="accent5">
                    <a:lumMod val="50000"/>
                  </a:schemeClr>
                </a:solidFill>
                <a:latin typeface="Century Gothic" panose="020B0502020202020204" pitchFamily="34" charset="0"/>
              </a:rPr>
              <a:t>small</a:t>
            </a:r>
            <a:endParaRPr lang="fr-FR" sz="1600" dirty="0">
              <a:solidFill>
                <a:schemeClr val="accent5">
                  <a:lumMod val="50000"/>
                </a:schemeClr>
              </a:solidFill>
              <a:latin typeface="Century Gothic" panose="020B0502020202020204" pitchFamily="34" charset="0"/>
            </a:endParaRPr>
          </a:p>
          <a:p>
            <a:pPr marL="285750" indent="-285750">
              <a:lnSpc>
                <a:spcPct val="150000"/>
              </a:lnSpc>
              <a:buFont typeface="Arial" panose="020B0604020202020204" pitchFamily="34" charset="0"/>
              <a:buChar char="•"/>
            </a:pPr>
            <a:r>
              <a:rPr lang="fr-FR" sz="1600" dirty="0" err="1">
                <a:solidFill>
                  <a:schemeClr val="accent5">
                    <a:lumMod val="50000"/>
                  </a:schemeClr>
                </a:solidFill>
                <a:latin typeface="Century Gothic" panose="020B0502020202020204" pitchFamily="34" charset="0"/>
              </a:rPr>
              <a:t>useful</a:t>
            </a:r>
            <a:endParaRPr lang="fr-FR" sz="1600" dirty="0">
              <a:solidFill>
                <a:schemeClr val="accent5">
                  <a:lumMod val="50000"/>
                </a:schemeClr>
              </a:solidFill>
              <a:latin typeface="Century Gothic" panose="020B0502020202020204" pitchFamily="34" charset="0"/>
            </a:endParaRPr>
          </a:p>
          <a:p>
            <a:pPr marL="285750" indent="-285750">
              <a:lnSpc>
                <a:spcPct val="150000"/>
              </a:lnSpc>
              <a:buFont typeface="Arial" panose="020B0604020202020204" pitchFamily="34" charset="0"/>
              <a:buChar char="•"/>
            </a:pPr>
            <a:r>
              <a:rPr lang="fr-FR" sz="1600" dirty="0" err="1">
                <a:solidFill>
                  <a:schemeClr val="accent5">
                    <a:lumMod val="50000"/>
                  </a:schemeClr>
                </a:solidFill>
                <a:latin typeface="Century Gothic" panose="020B0502020202020204" pitchFamily="34" charset="0"/>
              </a:rPr>
              <a:t>difficult</a:t>
            </a:r>
            <a:endParaRPr lang="fr-FR" sz="1600" dirty="0">
              <a:solidFill>
                <a:schemeClr val="accent5">
                  <a:lumMod val="50000"/>
                </a:schemeClr>
              </a:solidFill>
              <a:latin typeface="Century Gothic" panose="020B0502020202020204" pitchFamily="34" charset="0"/>
            </a:endParaRPr>
          </a:p>
          <a:p>
            <a:pPr marL="285750" indent="-285750">
              <a:lnSpc>
                <a:spcPct val="150000"/>
              </a:lnSpc>
              <a:buFont typeface="Arial" panose="020B0604020202020204" pitchFamily="34" charset="0"/>
              <a:buChar char="•"/>
            </a:pPr>
            <a:r>
              <a:rPr lang="fr-FR" sz="1600" dirty="0">
                <a:solidFill>
                  <a:schemeClr val="accent5">
                    <a:lumMod val="50000"/>
                  </a:schemeClr>
                </a:solidFill>
                <a:latin typeface="Century Gothic" panose="020B0502020202020204" pitchFamily="34" charset="0"/>
              </a:rPr>
              <a:t>football</a:t>
            </a:r>
          </a:p>
          <a:p>
            <a:pPr algn="l"/>
            <a:br>
              <a:rPr lang="fr-FR" sz="1600" dirty="0">
                <a:solidFill>
                  <a:schemeClr val="accent5">
                    <a:lumMod val="50000"/>
                  </a:schemeClr>
                </a:solidFill>
                <a:latin typeface="Century Gothic" panose="020B0502020202020204" pitchFamily="34" charset="0"/>
              </a:rPr>
            </a:br>
            <a:r>
              <a:rPr lang="fr-FR" sz="1600" dirty="0" err="1">
                <a:solidFill>
                  <a:schemeClr val="accent5">
                    <a:lumMod val="50000"/>
                  </a:schemeClr>
                </a:solidFill>
                <a:latin typeface="Century Gothic" panose="020B0502020202020204" pitchFamily="34" charset="0"/>
              </a:rPr>
              <a:t>Ask</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your</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partner</a:t>
            </a:r>
            <a:r>
              <a:rPr lang="fr-FR" sz="1600" dirty="0">
                <a:solidFill>
                  <a:schemeClr val="accent5">
                    <a:lumMod val="50000"/>
                  </a:schemeClr>
                </a:solidFill>
                <a:latin typeface="Century Gothic" panose="020B0502020202020204" pitchFamily="34" charset="0"/>
              </a:rPr>
              <a:t> about </a:t>
            </a:r>
            <a:r>
              <a:rPr lang="fr-FR" sz="1600" dirty="0" err="1">
                <a:solidFill>
                  <a:schemeClr val="accent5">
                    <a:lumMod val="50000"/>
                  </a:schemeClr>
                </a:solidFill>
                <a:latin typeface="Century Gothic" panose="020B0502020202020204" pitchFamily="34" charset="0"/>
              </a:rPr>
              <a:t>their</a:t>
            </a:r>
            <a:r>
              <a:rPr lang="fr-FR" sz="1600" dirty="0">
                <a:solidFill>
                  <a:schemeClr val="accent5">
                    <a:lumMod val="50000"/>
                  </a:schemeClr>
                </a:solidFill>
                <a:latin typeface="Century Gothic" panose="020B0502020202020204" pitchFamily="34" charset="0"/>
              </a:rPr>
              <a:t> life at </a:t>
            </a:r>
            <a:r>
              <a:rPr lang="fr-FR" sz="1600" dirty="0" err="1">
                <a:solidFill>
                  <a:schemeClr val="accent5">
                    <a:lumMod val="50000"/>
                  </a:schemeClr>
                </a:solidFill>
                <a:latin typeface="Century Gothic" panose="020B0502020202020204" pitchFamily="34" charset="0"/>
              </a:rPr>
              <a:t>school</a:t>
            </a:r>
            <a:r>
              <a:rPr lang="fr-FR" sz="1600" dirty="0">
                <a:solidFill>
                  <a:schemeClr val="accent5">
                    <a:lumMod val="50000"/>
                  </a:schemeClr>
                </a:solidFill>
                <a:latin typeface="Century Gothic" panose="020B0502020202020204" pitchFamily="34" charset="0"/>
              </a:rPr>
              <a:t>. Use </a:t>
            </a:r>
            <a:r>
              <a:rPr lang="fr-FR" sz="1600" dirty="0" err="1">
                <a:solidFill>
                  <a:schemeClr val="accent5">
                    <a:lumMod val="50000"/>
                  </a:schemeClr>
                </a:solidFill>
                <a:latin typeface="Century Gothic" panose="020B0502020202020204" pitchFamily="34" charset="0"/>
              </a:rPr>
              <a:t>you</a:t>
            </a:r>
            <a:r>
              <a:rPr lang="fr-FR" sz="1600" dirty="0">
                <a:solidFill>
                  <a:schemeClr val="accent5">
                    <a:lumMod val="50000"/>
                  </a:schemeClr>
                </a:solidFill>
                <a:latin typeface="Century Gothic" panose="020B0502020202020204" pitchFamily="34" charset="0"/>
              </a:rPr>
              <a:t> plural.</a:t>
            </a:r>
          </a:p>
          <a:p>
            <a:pPr algn="l"/>
            <a:endParaRPr lang="fr-FR" sz="1600" dirty="0">
              <a:solidFill>
                <a:schemeClr val="accent5">
                  <a:lumMod val="50000"/>
                </a:schemeClr>
              </a:solidFill>
              <a:latin typeface="Century Gothic" panose="020B0502020202020204" pitchFamily="34" charset="0"/>
            </a:endParaRPr>
          </a:p>
          <a:p>
            <a:pPr algn="l"/>
            <a:r>
              <a:rPr lang="fr-FR" sz="1600" dirty="0" err="1">
                <a:solidFill>
                  <a:schemeClr val="accent5">
                    <a:lumMod val="50000"/>
                  </a:schemeClr>
                </a:solidFill>
                <a:latin typeface="Century Gothic" panose="020B0502020202020204" pitchFamily="34" charset="0"/>
              </a:rPr>
              <a:t>What</a:t>
            </a:r>
            <a:r>
              <a:rPr lang="fr-FR" sz="1600" dirty="0">
                <a:solidFill>
                  <a:schemeClr val="accent5">
                    <a:lumMod val="50000"/>
                  </a:schemeClr>
                </a:solidFill>
                <a:latin typeface="Century Gothic" panose="020B0502020202020204" pitchFamily="34" charset="0"/>
              </a:rPr>
              <a:t> are </a:t>
            </a:r>
            <a:r>
              <a:rPr lang="fr-FR" sz="1600" dirty="0" err="1">
                <a:solidFill>
                  <a:schemeClr val="accent5">
                    <a:lumMod val="50000"/>
                  </a:schemeClr>
                </a:solidFill>
                <a:latin typeface="Century Gothic" panose="020B0502020202020204" pitchFamily="34" charset="0"/>
              </a:rPr>
              <a:t>your</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uniforms</a:t>
            </a:r>
            <a:r>
              <a:rPr lang="fr-FR" sz="1600" dirty="0">
                <a:solidFill>
                  <a:schemeClr val="accent5">
                    <a:lumMod val="50000"/>
                  </a:schemeClr>
                </a:solidFill>
                <a:latin typeface="Century Gothic" panose="020B0502020202020204" pitchFamily="34" charset="0"/>
              </a:rPr>
              <a:t> like?</a:t>
            </a:r>
          </a:p>
          <a:p>
            <a:pPr algn="l"/>
            <a:endParaRPr lang="fr-FR" sz="1600" dirty="0">
              <a:solidFill>
                <a:schemeClr val="accent5">
                  <a:lumMod val="50000"/>
                </a:schemeClr>
              </a:solidFill>
              <a:latin typeface="Century Gothic" panose="020B0502020202020204" pitchFamily="34" charset="0"/>
            </a:endParaRPr>
          </a:p>
          <a:p>
            <a:pPr algn="l"/>
            <a:r>
              <a:rPr lang="fr-FR" sz="1600" dirty="0">
                <a:solidFill>
                  <a:schemeClr val="accent5">
                    <a:lumMod val="50000"/>
                  </a:schemeClr>
                </a:solidFill>
                <a:latin typeface="Century Gothic" panose="020B0502020202020204" pitchFamily="34" charset="0"/>
              </a:rPr>
              <a:t>Is </a:t>
            </a:r>
            <a:r>
              <a:rPr lang="fr-FR" sz="1600" dirty="0" err="1">
                <a:solidFill>
                  <a:schemeClr val="accent5">
                    <a:lumMod val="50000"/>
                  </a:schemeClr>
                </a:solidFill>
                <a:latin typeface="Century Gothic" panose="020B0502020202020204" pitchFamily="34" charset="0"/>
              </a:rPr>
              <a:t>your</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teacher</a:t>
            </a:r>
            <a:r>
              <a:rPr lang="fr-FR" sz="1600" dirty="0">
                <a:solidFill>
                  <a:schemeClr val="accent5">
                    <a:lumMod val="50000"/>
                  </a:schemeClr>
                </a:solidFill>
                <a:latin typeface="Century Gothic" panose="020B0502020202020204" pitchFamily="34" charset="0"/>
              </a:rPr>
              <a:t> strict?</a:t>
            </a:r>
          </a:p>
          <a:p>
            <a:pPr algn="l"/>
            <a:endParaRPr lang="fr-FR" sz="1600" dirty="0">
              <a:solidFill>
                <a:schemeClr val="accent5">
                  <a:lumMod val="50000"/>
                </a:schemeClr>
              </a:solidFill>
              <a:latin typeface="Century Gothic" panose="020B0502020202020204" pitchFamily="34" charset="0"/>
            </a:endParaRPr>
          </a:p>
          <a:p>
            <a:pPr algn="l"/>
            <a:r>
              <a:rPr lang="fr-FR" sz="1600" dirty="0" err="1">
                <a:solidFill>
                  <a:schemeClr val="accent5">
                    <a:lumMod val="50000"/>
                  </a:schemeClr>
                </a:solidFill>
                <a:latin typeface="Century Gothic" panose="020B0502020202020204" pitchFamily="34" charset="0"/>
              </a:rPr>
              <a:t>What</a:t>
            </a:r>
            <a:r>
              <a:rPr lang="fr-FR" sz="1600" dirty="0">
                <a:solidFill>
                  <a:schemeClr val="accent5">
                    <a:lumMod val="50000"/>
                  </a:schemeClr>
                </a:solidFill>
                <a:latin typeface="Century Gothic" panose="020B0502020202020204" pitchFamily="34" charset="0"/>
              </a:rPr>
              <a:t> are </a:t>
            </a:r>
            <a:r>
              <a:rPr lang="fr-FR" sz="1600" dirty="0" err="1">
                <a:solidFill>
                  <a:schemeClr val="accent5">
                    <a:lumMod val="50000"/>
                  </a:schemeClr>
                </a:solidFill>
                <a:latin typeface="Century Gothic" panose="020B0502020202020204" pitchFamily="34" charset="0"/>
              </a:rPr>
              <a:t>your</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favourite</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subjects</a:t>
            </a:r>
            <a:r>
              <a:rPr lang="fr-FR" sz="1600" dirty="0">
                <a:solidFill>
                  <a:schemeClr val="accent5">
                    <a:lumMod val="50000"/>
                  </a:schemeClr>
                </a:solidFill>
                <a:latin typeface="Century Gothic" panose="020B0502020202020204" pitchFamily="34" charset="0"/>
              </a:rPr>
              <a:t>?</a:t>
            </a:r>
          </a:p>
          <a:p>
            <a:pPr algn="l"/>
            <a:endParaRPr lang="fr-FR" sz="1600" dirty="0">
              <a:solidFill>
                <a:schemeClr val="accent5">
                  <a:lumMod val="50000"/>
                </a:schemeClr>
              </a:solidFill>
              <a:latin typeface="Century Gothic" panose="020B0502020202020204" pitchFamily="34" charset="0"/>
            </a:endParaRPr>
          </a:p>
          <a:p>
            <a:pPr algn="l"/>
            <a:r>
              <a:rPr lang="fr-FR" sz="1600" dirty="0" err="1">
                <a:solidFill>
                  <a:schemeClr val="accent5">
                    <a:lumMod val="50000"/>
                  </a:schemeClr>
                </a:solidFill>
                <a:latin typeface="Century Gothic" panose="020B0502020202020204" pitchFamily="34" charset="0"/>
              </a:rPr>
              <a:t>What</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is</a:t>
            </a:r>
            <a:r>
              <a:rPr lang="fr-FR" sz="1600" dirty="0">
                <a:solidFill>
                  <a:schemeClr val="accent5">
                    <a:lumMod val="50000"/>
                  </a:schemeClr>
                </a:solidFill>
                <a:latin typeface="Century Gothic" panose="020B0502020202020204" pitchFamily="34" charset="0"/>
              </a:rPr>
              <a:t> </a:t>
            </a:r>
            <a:r>
              <a:rPr lang="fr-FR" sz="1600" dirty="0" err="1">
                <a:solidFill>
                  <a:schemeClr val="accent5">
                    <a:lumMod val="50000"/>
                  </a:schemeClr>
                </a:solidFill>
                <a:latin typeface="Century Gothic" panose="020B0502020202020204" pitchFamily="34" charset="0"/>
              </a:rPr>
              <a:t>your</a:t>
            </a:r>
            <a:r>
              <a:rPr lang="fr-FR" sz="1600" dirty="0">
                <a:solidFill>
                  <a:schemeClr val="accent5">
                    <a:lumMod val="50000"/>
                  </a:schemeClr>
                </a:solidFill>
                <a:latin typeface="Century Gothic" panose="020B0502020202020204" pitchFamily="34" charset="0"/>
              </a:rPr>
              <a:t> first </a:t>
            </a:r>
            <a:r>
              <a:rPr lang="fr-FR" sz="1600" dirty="0" err="1">
                <a:solidFill>
                  <a:schemeClr val="accent5">
                    <a:lumMod val="50000"/>
                  </a:schemeClr>
                </a:solidFill>
                <a:latin typeface="Century Gothic" panose="020B0502020202020204" pitchFamily="34" charset="0"/>
              </a:rPr>
              <a:t>language</a:t>
            </a:r>
            <a:r>
              <a:rPr lang="fr-FR" sz="1600" dirty="0">
                <a:solidFill>
                  <a:schemeClr val="accent5">
                    <a:lumMod val="50000"/>
                  </a:schemeClr>
                </a:solidFill>
                <a:latin typeface="Century Gothic" panose="020B0502020202020204" pitchFamily="34" charset="0"/>
              </a:rPr>
              <a:t>?</a:t>
            </a:r>
          </a:p>
          <a:p>
            <a:pPr algn="l"/>
            <a:endParaRPr lang="fr-FR" sz="16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785226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L’école</a:t>
            </a:r>
            <a:r>
              <a:rPr lang="en-GB" sz="3600" b="1" dirty="0">
                <a:solidFill>
                  <a:schemeClr val="bg1"/>
                </a:solidFill>
              </a:rPr>
              <a:t> au </a:t>
            </a:r>
            <a:r>
              <a:rPr lang="en-GB" sz="3600" b="1" dirty="0" err="1">
                <a:solidFill>
                  <a:schemeClr val="bg1"/>
                </a:solidFill>
              </a:rPr>
              <a:t>Sénégal</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3" name="Straight Connector 2">
            <a:extLst>
              <a:ext uri="{FF2B5EF4-FFF2-40B4-BE49-F238E27FC236}">
                <a16:creationId xmlns:a16="http://schemas.microsoft.com/office/drawing/2014/main" id="{A389597A-87A4-49ED-B476-B9602828020F}"/>
              </a:ext>
            </a:extLst>
          </p:cNvPr>
          <p:cNvCxnSpPr>
            <a:cxnSpLocks/>
          </p:cNvCxnSpPr>
          <p:nvPr/>
        </p:nvCxnSpPr>
        <p:spPr>
          <a:xfrm>
            <a:off x="6096000" y="1163992"/>
            <a:ext cx="0" cy="504430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8FF4511E-6880-4639-B63B-0C7BED71FBA0}"/>
              </a:ext>
            </a:extLst>
          </p:cNvPr>
          <p:cNvSpPr txBox="1"/>
          <p:nvPr/>
        </p:nvSpPr>
        <p:spPr>
          <a:xfrm>
            <a:off x="27557" y="1163992"/>
            <a:ext cx="5918644" cy="4832092"/>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Partenaire A</a:t>
            </a:r>
          </a:p>
          <a:p>
            <a:pPr algn="l"/>
            <a:endParaRPr lang="fr-FR" sz="1400" dirty="0">
              <a:solidFill>
                <a:schemeClr val="accent5">
                  <a:lumMod val="50000"/>
                </a:schemeClr>
              </a:solidFill>
              <a:latin typeface="Century Gothic" panose="020B0502020202020204" pitchFamily="34" charset="0"/>
            </a:endParaRPr>
          </a:p>
          <a:p>
            <a:pPr algn="l"/>
            <a:r>
              <a:rPr lang="fr-FR" sz="1400" dirty="0" err="1">
                <a:solidFill>
                  <a:schemeClr val="accent5">
                    <a:lumMod val="50000"/>
                  </a:schemeClr>
                </a:solidFill>
                <a:latin typeface="Century Gothic" panose="020B0502020202020204" pitchFamily="34" charset="0"/>
              </a:rPr>
              <a:t>Ask</a:t>
            </a:r>
            <a:r>
              <a:rPr lang="fr-FR" sz="1400" dirty="0">
                <a:solidFill>
                  <a:schemeClr val="accent5">
                    <a:lumMod val="50000"/>
                  </a:schemeClr>
                </a:solidFill>
                <a:latin typeface="Century Gothic" panose="020B0502020202020204" pitchFamily="34" charset="0"/>
              </a:rPr>
              <a:t> </a:t>
            </a:r>
            <a:r>
              <a:rPr lang="fr-FR" sz="1400" dirty="0" err="1">
                <a:solidFill>
                  <a:schemeClr val="accent5">
                    <a:lumMod val="50000"/>
                  </a:schemeClr>
                </a:solidFill>
                <a:latin typeface="Century Gothic" panose="020B0502020202020204" pitchFamily="34" charset="0"/>
              </a:rPr>
              <a:t>your</a:t>
            </a:r>
            <a:r>
              <a:rPr lang="fr-FR" sz="1400" dirty="0">
                <a:solidFill>
                  <a:schemeClr val="accent5">
                    <a:lumMod val="50000"/>
                  </a:schemeClr>
                </a:solidFill>
                <a:latin typeface="Century Gothic" panose="020B0502020202020204" pitchFamily="34" charset="0"/>
              </a:rPr>
              <a:t> </a:t>
            </a:r>
            <a:r>
              <a:rPr lang="fr-FR" sz="1400" dirty="0" err="1">
                <a:solidFill>
                  <a:schemeClr val="accent5">
                    <a:lumMod val="50000"/>
                  </a:schemeClr>
                </a:solidFill>
                <a:latin typeface="Century Gothic" panose="020B0502020202020204" pitchFamily="34" charset="0"/>
              </a:rPr>
              <a:t>partner</a:t>
            </a:r>
            <a:r>
              <a:rPr lang="fr-FR" sz="1400" dirty="0">
                <a:solidFill>
                  <a:schemeClr val="accent5">
                    <a:lumMod val="50000"/>
                  </a:schemeClr>
                </a:solidFill>
                <a:latin typeface="Century Gothic" panose="020B0502020202020204" pitchFamily="34" charset="0"/>
              </a:rPr>
              <a:t> about </a:t>
            </a:r>
            <a:r>
              <a:rPr lang="fr-FR" sz="1400" dirty="0" err="1">
                <a:solidFill>
                  <a:schemeClr val="accent5">
                    <a:lumMod val="50000"/>
                  </a:schemeClr>
                </a:solidFill>
                <a:latin typeface="Century Gothic" panose="020B0502020202020204" pitchFamily="34" charset="0"/>
              </a:rPr>
              <a:t>their</a:t>
            </a:r>
            <a:r>
              <a:rPr lang="fr-FR" sz="1400" dirty="0">
                <a:solidFill>
                  <a:schemeClr val="accent5">
                    <a:lumMod val="50000"/>
                  </a:schemeClr>
                </a:solidFill>
                <a:latin typeface="Century Gothic" panose="020B0502020202020204" pitchFamily="34" charset="0"/>
              </a:rPr>
              <a:t> life at </a:t>
            </a:r>
            <a:r>
              <a:rPr lang="fr-FR" sz="1400" dirty="0" err="1">
                <a:solidFill>
                  <a:schemeClr val="accent5">
                    <a:lumMod val="50000"/>
                  </a:schemeClr>
                </a:solidFill>
                <a:latin typeface="Century Gothic" panose="020B0502020202020204" pitchFamily="34" charset="0"/>
              </a:rPr>
              <a:t>school</a:t>
            </a:r>
            <a:r>
              <a:rPr lang="fr-FR" sz="1400" dirty="0">
                <a:solidFill>
                  <a:schemeClr val="accent5">
                    <a:lumMod val="50000"/>
                  </a:schemeClr>
                </a:solidFill>
                <a:latin typeface="Century Gothic" panose="020B0502020202020204" pitchFamily="34" charset="0"/>
              </a:rPr>
              <a:t>. Use </a:t>
            </a:r>
            <a:r>
              <a:rPr lang="fr-FR" sz="1400" dirty="0" err="1">
                <a:solidFill>
                  <a:schemeClr val="accent5">
                    <a:lumMod val="50000"/>
                  </a:schemeClr>
                </a:solidFill>
                <a:latin typeface="Century Gothic" panose="020B0502020202020204" pitchFamily="34" charset="0"/>
              </a:rPr>
              <a:t>you</a:t>
            </a:r>
            <a:r>
              <a:rPr lang="fr-FR" sz="1400" dirty="0">
                <a:solidFill>
                  <a:schemeClr val="accent5">
                    <a:lumMod val="50000"/>
                  </a:schemeClr>
                </a:solidFill>
                <a:latin typeface="Century Gothic" panose="020B0502020202020204" pitchFamily="34" charset="0"/>
              </a:rPr>
              <a:t> plural.</a:t>
            </a:r>
          </a:p>
          <a:p>
            <a:pPr algn="l"/>
            <a:endParaRPr lang="fr-FR" sz="1400" dirty="0">
              <a:solidFill>
                <a:schemeClr val="accent5">
                  <a:lumMod val="50000"/>
                </a:schemeClr>
              </a:solidFill>
              <a:latin typeface="Century Gothic" panose="020B0502020202020204" pitchFamily="34" charset="0"/>
            </a:endParaRPr>
          </a:p>
          <a:p>
            <a:pPr algn="l"/>
            <a:r>
              <a:rPr lang="fr-FR" sz="1400" dirty="0">
                <a:solidFill>
                  <a:schemeClr val="accent5">
                    <a:lumMod val="50000"/>
                  </a:schemeClr>
                </a:solidFill>
                <a:latin typeface="Century Gothic" panose="020B0502020202020204" pitchFamily="34" charset="0"/>
              </a:rPr>
              <a:t>Votre école est comment ?</a:t>
            </a:r>
          </a:p>
          <a:p>
            <a:pPr algn="l"/>
            <a:endParaRPr lang="fr-FR" sz="1400" dirty="0">
              <a:solidFill>
                <a:schemeClr val="accent5">
                  <a:lumMod val="50000"/>
                </a:schemeClr>
              </a:solidFill>
              <a:latin typeface="Century Gothic" panose="020B0502020202020204" pitchFamily="34" charset="0"/>
            </a:endParaRPr>
          </a:p>
          <a:p>
            <a:pPr algn="l"/>
            <a:r>
              <a:rPr lang="fr-FR" sz="1400" dirty="0">
                <a:solidFill>
                  <a:schemeClr val="accent5">
                    <a:lumMod val="50000"/>
                  </a:schemeClr>
                </a:solidFill>
                <a:latin typeface="Century Gothic" panose="020B0502020202020204" pitchFamily="34" charset="0"/>
              </a:rPr>
              <a:t>Vos cours de français sont comment ?</a:t>
            </a:r>
          </a:p>
          <a:p>
            <a:pPr algn="l"/>
            <a:endParaRPr lang="fr-FR" sz="1400" dirty="0">
              <a:solidFill>
                <a:schemeClr val="accent5">
                  <a:lumMod val="50000"/>
                </a:schemeClr>
              </a:solidFill>
              <a:latin typeface="Century Gothic" panose="020B0502020202020204" pitchFamily="34" charset="0"/>
            </a:endParaRPr>
          </a:p>
          <a:p>
            <a:pPr algn="l"/>
            <a:r>
              <a:rPr lang="fr-FR" sz="1400" dirty="0">
                <a:solidFill>
                  <a:schemeClr val="accent5">
                    <a:lumMod val="50000"/>
                  </a:schemeClr>
                </a:solidFill>
                <a:latin typeface="Century Gothic" panose="020B0502020202020204" pitchFamily="34" charset="0"/>
              </a:rPr>
              <a:t>Vos exercices de maths sont-ils faciles ?</a:t>
            </a:r>
          </a:p>
          <a:p>
            <a:pPr algn="l"/>
            <a:endParaRPr lang="fr-FR" sz="1400" dirty="0">
              <a:solidFill>
                <a:schemeClr val="accent5">
                  <a:lumMod val="50000"/>
                </a:schemeClr>
              </a:solidFill>
              <a:latin typeface="Century Gothic" panose="020B0502020202020204" pitchFamily="34" charset="0"/>
            </a:endParaRPr>
          </a:p>
          <a:p>
            <a:pPr algn="l"/>
            <a:r>
              <a:rPr lang="fr-FR" sz="1400" dirty="0">
                <a:solidFill>
                  <a:schemeClr val="accent5">
                    <a:lumMod val="50000"/>
                  </a:schemeClr>
                </a:solidFill>
                <a:latin typeface="Century Gothic" panose="020B0502020202020204" pitchFamily="34" charset="0"/>
              </a:rPr>
              <a:t>Votre sport préféré, c’est quoi ?</a:t>
            </a:r>
          </a:p>
          <a:p>
            <a:pPr algn="l"/>
            <a:endParaRPr lang="fr-FR" sz="1400" dirty="0">
              <a:solidFill>
                <a:schemeClr val="accent5">
                  <a:lumMod val="50000"/>
                </a:schemeClr>
              </a:solidFill>
              <a:latin typeface="Century Gothic" panose="020B0502020202020204" pitchFamily="34" charset="0"/>
            </a:endParaRPr>
          </a:p>
          <a:p>
            <a:pPr algn="l"/>
            <a:r>
              <a:rPr lang="fr-FR" sz="1400" dirty="0" err="1">
                <a:solidFill>
                  <a:schemeClr val="accent5">
                    <a:lumMod val="50000"/>
                  </a:schemeClr>
                </a:solidFill>
                <a:latin typeface="Century Gothic" panose="020B0502020202020204" pitchFamily="34" charset="0"/>
              </a:rPr>
              <a:t>Answer</a:t>
            </a:r>
            <a:r>
              <a:rPr lang="fr-FR" sz="1400" dirty="0">
                <a:solidFill>
                  <a:schemeClr val="accent5">
                    <a:lumMod val="50000"/>
                  </a:schemeClr>
                </a:solidFill>
                <a:latin typeface="Century Gothic" panose="020B0502020202020204" pitchFamily="34" charset="0"/>
              </a:rPr>
              <a:t> </a:t>
            </a:r>
            <a:r>
              <a:rPr lang="fr-FR" sz="1400" dirty="0" err="1">
                <a:solidFill>
                  <a:schemeClr val="accent5">
                    <a:lumMod val="50000"/>
                  </a:schemeClr>
                </a:solidFill>
                <a:latin typeface="Century Gothic" panose="020B0502020202020204" pitchFamily="34" charset="0"/>
              </a:rPr>
              <a:t>your</a:t>
            </a:r>
            <a:r>
              <a:rPr lang="fr-FR" sz="1400" dirty="0">
                <a:solidFill>
                  <a:schemeClr val="accent5">
                    <a:lumMod val="50000"/>
                  </a:schemeClr>
                </a:solidFill>
                <a:latin typeface="Century Gothic" panose="020B0502020202020204" pitchFamily="34" charset="0"/>
              </a:rPr>
              <a:t> </a:t>
            </a:r>
            <a:r>
              <a:rPr lang="fr-FR" sz="1400" dirty="0" err="1">
                <a:solidFill>
                  <a:schemeClr val="accent5">
                    <a:lumMod val="50000"/>
                  </a:schemeClr>
                </a:solidFill>
                <a:latin typeface="Century Gothic" panose="020B0502020202020204" pitchFamily="34" charset="0"/>
              </a:rPr>
              <a:t>partner’s</a:t>
            </a:r>
            <a:r>
              <a:rPr lang="fr-FR" sz="1400" dirty="0">
                <a:solidFill>
                  <a:schemeClr val="accent5">
                    <a:lumMod val="50000"/>
                  </a:schemeClr>
                </a:solidFill>
                <a:latin typeface="Century Gothic" panose="020B0502020202020204" pitchFamily="34" charset="0"/>
              </a:rPr>
              <a:t> questions about </a:t>
            </a:r>
            <a:r>
              <a:rPr lang="fr-FR" sz="1400" dirty="0" err="1">
                <a:solidFill>
                  <a:schemeClr val="accent5">
                    <a:lumMod val="50000"/>
                  </a:schemeClr>
                </a:solidFill>
                <a:latin typeface="Century Gothic" panose="020B0502020202020204" pitchFamily="34" charset="0"/>
              </a:rPr>
              <a:t>your</a:t>
            </a:r>
            <a:r>
              <a:rPr lang="fr-FR" sz="1400" dirty="0">
                <a:solidFill>
                  <a:schemeClr val="accent5">
                    <a:lumMod val="50000"/>
                  </a:schemeClr>
                </a:solidFill>
                <a:latin typeface="Century Gothic" panose="020B0502020202020204" pitchFamily="34" charset="0"/>
              </a:rPr>
              <a:t> life at </a:t>
            </a:r>
            <a:r>
              <a:rPr lang="fr-FR" sz="1400" dirty="0" err="1">
                <a:solidFill>
                  <a:schemeClr val="accent5">
                    <a:lumMod val="50000"/>
                  </a:schemeClr>
                </a:solidFill>
                <a:latin typeface="Century Gothic" panose="020B0502020202020204" pitchFamily="34" charset="0"/>
              </a:rPr>
              <a:t>school</a:t>
            </a:r>
            <a:r>
              <a:rPr lang="fr-FR" sz="1400" dirty="0">
                <a:solidFill>
                  <a:schemeClr val="accent5">
                    <a:lumMod val="50000"/>
                  </a:schemeClr>
                </a:solidFill>
                <a:latin typeface="Century Gothic" panose="020B0502020202020204" pitchFamily="34" charset="0"/>
              </a:rPr>
              <a:t>. Use the </a:t>
            </a:r>
            <a:r>
              <a:rPr lang="fr-FR" sz="1400" dirty="0" err="1">
                <a:solidFill>
                  <a:schemeClr val="accent5">
                    <a:lumMod val="50000"/>
                  </a:schemeClr>
                </a:solidFill>
                <a:latin typeface="Century Gothic" panose="020B0502020202020204" pitchFamily="34" charset="0"/>
              </a:rPr>
              <a:t>we</a:t>
            </a:r>
            <a:r>
              <a:rPr lang="fr-FR" sz="1400" dirty="0">
                <a:solidFill>
                  <a:schemeClr val="accent5">
                    <a:lumMod val="50000"/>
                  </a:schemeClr>
                </a:solidFill>
                <a:latin typeface="Century Gothic" panose="020B0502020202020204" pitchFamily="34" charset="0"/>
              </a:rPr>
              <a:t> </a:t>
            </a:r>
            <a:r>
              <a:rPr lang="fr-FR" sz="1400" dirty="0" err="1">
                <a:solidFill>
                  <a:schemeClr val="accent5">
                    <a:lumMod val="50000"/>
                  </a:schemeClr>
                </a:solidFill>
                <a:latin typeface="Century Gothic" panose="020B0502020202020204" pitchFamily="34" charset="0"/>
              </a:rPr>
              <a:t>form</a:t>
            </a:r>
            <a:r>
              <a:rPr lang="fr-FR" sz="1400" dirty="0">
                <a:solidFill>
                  <a:schemeClr val="accent5">
                    <a:lumMod val="50000"/>
                  </a:schemeClr>
                </a:solidFill>
                <a:latin typeface="Century Gothic" panose="020B0502020202020204" pitchFamily="34" charset="0"/>
              </a:rPr>
              <a:t>.</a:t>
            </a:r>
          </a:p>
          <a:p>
            <a:pPr algn="l"/>
            <a:endParaRPr lang="fr-FR" sz="1400" dirty="0">
              <a:solidFill>
                <a:schemeClr val="accent5">
                  <a:lumMod val="50000"/>
                </a:schemeClr>
              </a:solidFill>
              <a:latin typeface="Century Gothic" panose="020B0502020202020204" pitchFamily="34" charset="0"/>
            </a:endParaRPr>
          </a:p>
          <a:p>
            <a:pPr algn="l"/>
            <a:r>
              <a:rPr lang="fr-FR" sz="1400" dirty="0">
                <a:solidFill>
                  <a:schemeClr val="accent5">
                    <a:lumMod val="50000"/>
                  </a:schemeClr>
                </a:solidFill>
                <a:latin typeface="Century Gothic" panose="020B0502020202020204" pitchFamily="34" charset="0"/>
              </a:rPr>
              <a:t>Nos uniformes sont jaunes.</a:t>
            </a:r>
          </a:p>
          <a:p>
            <a:pPr algn="l"/>
            <a:endParaRPr lang="fr-FR" sz="1400" dirty="0">
              <a:solidFill>
                <a:schemeClr val="accent5">
                  <a:lumMod val="50000"/>
                </a:schemeClr>
              </a:solidFill>
              <a:latin typeface="Century Gothic" panose="020B0502020202020204" pitchFamily="34" charset="0"/>
            </a:endParaRPr>
          </a:p>
          <a:p>
            <a:pPr algn="l"/>
            <a:r>
              <a:rPr lang="fr-FR" sz="1400" dirty="0">
                <a:solidFill>
                  <a:schemeClr val="accent5">
                    <a:lumMod val="50000"/>
                  </a:schemeClr>
                </a:solidFill>
                <a:latin typeface="Century Gothic" panose="020B0502020202020204" pitchFamily="34" charset="0"/>
              </a:rPr>
              <a:t>Notre professeure est stricte mais amusante.</a:t>
            </a:r>
          </a:p>
          <a:p>
            <a:pPr algn="l"/>
            <a:endParaRPr lang="fr-FR" sz="1400" dirty="0">
              <a:solidFill>
                <a:schemeClr val="accent5">
                  <a:lumMod val="50000"/>
                </a:schemeClr>
              </a:solidFill>
              <a:latin typeface="Century Gothic" panose="020B0502020202020204" pitchFamily="34" charset="0"/>
            </a:endParaRPr>
          </a:p>
          <a:p>
            <a:pPr algn="l"/>
            <a:r>
              <a:rPr lang="fr-FR" sz="1400" dirty="0">
                <a:solidFill>
                  <a:schemeClr val="accent5">
                    <a:lumMod val="50000"/>
                  </a:schemeClr>
                </a:solidFill>
                <a:latin typeface="Century Gothic" panose="020B0502020202020204" pitchFamily="34" charset="0"/>
              </a:rPr>
              <a:t>Nos matières préférées sont les sciences et les maths.</a:t>
            </a:r>
          </a:p>
          <a:p>
            <a:pPr algn="l"/>
            <a:endParaRPr lang="fr-FR" sz="1400" dirty="0">
              <a:solidFill>
                <a:schemeClr val="accent5">
                  <a:lumMod val="50000"/>
                </a:schemeClr>
              </a:solidFill>
              <a:latin typeface="Century Gothic" panose="020B0502020202020204" pitchFamily="34" charset="0"/>
            </a:endParaRPr>
          </a:p>
          <a:p>
            <a:pPr algn="l"/>
            <a:r>
              <a:rPr lang="fr-FR" sz="1400" dirty="0">
                <a:solidFill>
                  <a:schemeClr val="accent5">
                    <a:lumMod val="50000"/>
                  </a:schemeClr>
                </a:solidFill>
                <a:latin typeface="Century Gothic" panose="020B0502020202020204" pitchFamily="34" charset="0"/>
              </a:rPr>
              <a:t>Notre première langue est le wolof.</a:t>
            </a:r>
            <a:endParaRPr lang="fr-FR" sz="2400" dirty="0">
              <a:solidFill>
                <a:schemeClr val="accent5">
                  <a:lumMod val="50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1E23A204-083E-4F72-8A4D-89238F39DD2C}"/>
              </a:ext>
            </a:extLst>
          </p:cNvPr>
          <p:cNvSpPr txBox="1"/>
          <p:nvPr/>
        </p:nvSpPr>
        <p:spPr>
          <a:xfrm>
            <a:off x="6168630" y="1163992"/>
            <a:ext cx="5796399" cy="489364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Partenaire B</a:t>
            </a:r>
          </a:p>
          <a:p>
            <a:pPr algn="l"/>
            <a:endParaRPr lang="fr-FR" sz="1400" dirty="0">
              <a:solidFill>
                <a:schemeClr val="accent5">
                  <a:lumMod val="50000"/>
                </a:schemeClr>
              </a:solidFill>
              <a:latin typeface="Century Gothic" panose="020B0502020202020204" pitchFamily="34" charset="0"/>
            </a:endParaRPr>
          </a:p>
          <a:p>
            <a:pPr algn="l"/>
            <a:r>
              <a:rPr lang="fr-FR" sz="1400" dirty="0" err="1">
                <a:solidFill>
                  <a:schemeClr val="accent5">
                    <a:lumMod val="50000"/>
                  </a:schemeClr>
                </a:solidFill>
                <a:latin typeface="Century Gothic" panose="020B0502020202020204" pitchFamily="34" charset="0"/>
              </a:rPr>
              <a:t>Ask</a:t>
            </a:r>
            <a:r>
              <a:rPr lang="fr-FR" sz="1400" dirty="0">
                <a:solidFill>
                  <a:schemeClr val="accent5">
                    <a:lumMod val="50000"/>
                  </a:schemeClr>
                </a:solidFill>
                <a:latin typeface="Century Gothic" panose="020B0502020202020204" pitchFamily="34" charset="0"/>
              </a:rPr>
              <a:t> </a:t>
            </a:r>
            <a:r>
              <a:rPr lang="fr-FR" sz="1400" dirty="0" err="1">
                <a:solidFill>
                  <a:schemeClr val="accent5">
                    <a:lumMod val="50000"/>
                  </a:schemeClr>
                </a:solidFill>
                <a:latin typeface="Century Gothic" panose="020B0502020202020204" pitchFamily="34" charset="0"/>
              </a:rPr>
              <a:t>your</a:t>
            </a:r>
            <a:r>
              <a:rPr lang="fr-FR" sz="1400" dirty="0">
                <a:solidFill>
                  <a:schemeClr val="accent5">
                    <a:lumMod val="50000"/>
                  </a:schemeClr>
                </a:solidFill>
                <a:latin typeface="Century Gothic" panose="020B0502020202020204" pitchFamily="34" charset="0"/>
              </a:rPr>
              <a:t> </a:t>
            </a:r>
            <a:r>
              <a:rPr lang="fr-FR" sz="1400" dirty="0" err="1">
                <a:solidFill>
                  <a:schemeClr val="accent5">
                    <a:lumMod val="50000"/>
                  </a:schemeClr>
                </a:solidFill>
                <a:latin typeface="Century Gothic" panose="020B0502020202020204" pitchFamily="34" charset="0"/>
              </a:rPr>
              <a:t>partner</a:t>
            </a:r>
            <a:r>
              <a:rPr lang="fr-FR" sz="1400" dirty="0">
                <a:solidFill>
                  <a:schemeClr val="accent5">
                    <a:lumMod val="50000"/>
                  </a:schemeClr>
                </a:solidFill>
                <a:latin typeface="Century Gothic" panose="020B0502020202020204" pitchFamily="34" charset="0"/>
              </a:rPr>
              <a:t> about </a:t>
            </a:r>
            <a:r>
              <a:rPr lang="fr-FR" sz="1400" dirty="0" err="1">
                <a:solidFill>
                  <a:schemeClr val="accent5">
                    <a:lumMod val="50000"/>
                  </a:schemeClr>
                </a:solidFill>
                <a:latin typeface="Century Gothic" panose="020B0502020202020204" pitchFamily="34" charset="0"/>
              </a:rPr>
              <a:t>their</a:t>
            </a:r>
            <a:r>
              <a:rPr lang="fr-FR" sz="1400" dirty="0">
                <a:solidFill>
                  <a:schemeClr val="accent5">
                    <a:lumMod val="50000"/>
                  </a:schemeClr>
                </a:solidFill>
                <a:latin typeface="Century Gothic" panose="020B0502020202020204" pitchFamily="34" charset="0"/>
              </a:rPr>
              <a:t> life at </a:t>
            </a:r>
            <a:r>
              <a:rPr lang="fr-FR" sz="1400" dirty="0" err="1">
                <a:solidFill>
                  <a:schemeClr val="accent5">
                    <a:lumMod val="50000"/>
                  </a:schemeClr>
                </a:solidFill>
                <a:latin typeface="Century Gothic" panose="020B0502020202020204" pitchFamily="34" charset="0"/>
              </a:rPr>
              <a:t>school</a:t>
            </a:r>
            <a:r>
              <a:rPr lang="fr-FR" sz="1400" dirty="0">
                <a:solidFill>
                  <a:schemeClr val="accent5">
                    <a:lumMod val="50000"/>
                  </a:schemeClr>
                </a:solidFill>
                <a:latin typeface="Century Gothic" panose="020B0502020202020204" pitchFamily="34" charset="0"/>
              </a:rPr>
              <a:t>. Use </a:t>
            </a:r>
            <a:r>
              <a:rPr lang="fr-FR" sz="1400" dirty="0" err="1">
                <a:solidFill>
                  <a:schemeClr val="accent5">
                    <a:lumMod val="50000"/>
                  </a:schemeClr>
                </a:solidFill>
                <a:latin typeface="Century Gothic" panose="020B0502020202020204" pitchFamily="34" charset="0"/>
              </a:rPr>
              <a:t>you</a:t>
            </a:r>
            <a:r>
              <a:rPr lang="fr-FR" sz="1400" dirty="0">
                <a:solidFill>
                  <a:schemeClr val="accent5">
                    <a:lumMod val="50000"/>
                  </a:schemeClr>
                </a:solidFill>
                <a:latin typeface="Century Gothic" panose="020B0502020202020204" pitchFamily="34" charset="0"/>
              </a:rPr>
              <a:t> plural.</a:t>
            </a:r>
          </a:p>
          <a:p>
            <a:pPr algn="l"/>
            <a:endParaRPr lang="fr-FR" sz="1400" dirty="0">
              <a:solidFill>
                <a:schemeClr val="accent5">
                  <a:lumMod val="50000"/>
                </a:schemeClr>
              </a:solidFill>
              <a:latin typeface="Century Gothic" panose="020B0502020202020204" pitchFamily="34" charset="0"/>
            </a:endParaRPr>
          </a:p>
          <a:p>
            <a:pPr algn="l"/>
            <a:r>
              <a:rPr lang="fr-FR" sz="1400" dirty="0">
                <a:solidFill>
                  <a:schemeClr val="accent5">
                    <a:lumMod val="50000"/>
                  </a:schemeClr>
                </a:solidFill>
                <a:latin typeface="Century Gothic" panose="020B0502020202020204" pitchFamily="34" charset="0"/>
              </a:rPr>
              <a:t>Vos uniformes sont comment ?</a:t>
            </a:r>
          </a:p>
          <a:p>
            <a:pPr algn="l"/>
            <a:endParaRPr lang="fr-FR" sz="1400" dirty="0">
              <a:solidFill>
                <a:schemeClr val="accent5">
                  <a:lumMod val="50000"/>
                </a:schemeClr>
              </a:solidFill>
              <a:latin typeface="Century Gothic" panose="020B0502020202020204" pitchFamily="34" charset="0"/>
            </a:endParaRPr>
          </a:p>
          <a:p>
            <a:pPr algn="l"/>
            <a:r>
              <a:rPr lang="fr-FR" sz="1400" dirty="0">
                <a:solidFill>
                  <a:schemeClr val="accent5">
                    <a:lumMod val="50000"/>
                  </a:schemeClr>
                </a:solidFill>
                <a:latin typeface="Century Gothic" panose="020B0502020202020204" pitchFamily="34" charset="0"/>
              </a:rPr>
              <a:t>Votre professeure est comment ?</a:t>
            </a:r>
          </a:p>
          <a:p>
            <a:pPr algn="l"/>
            <a:endParaRPr lang="fr-FR" sz="1400" dirty="0">
              <a:solidFill>
                <a:schemeClr val="accent5">
                  <a:lumMod val="50000"/>
                </a:schemeClr>
              </a:solidFill>
              <a:latin typeface="Century Gothic" panose="020B0502020202020204" pitchFamily="34" charset="0"/>
            </a:endParaRPr>
          </a:p>
          <a:p>
            <a:pPr algn="l"/>
            <a:r>
              <a:rPr lang="fr-FR" sz="1400" dirty="0">
                <a:solidFill>
                  <a:schemeClr val="accent5">
                    <a:lumMod val="50000"/>
                  </a:schemeClr>
                </a:solidFill>
                <a:latin typeface="Century Gothic" panose="020B0502020202020204" pitchFamily="34" charset="0"/>
              </a:rPr>
              <a:t>Quelles sont vos matières préférées ?</a:t>
            </a:r>
          </a:p>
          <a:p>
            <a:pPr algn="l"/>
            <a:endParaRPr lang="fr-FR" sz="1400" dirty="0">
              <a:solidFill>
                <a:schemeClr val="accent5">
                  <a:lumMod val="50000"/>
                </a:schemeClr>
              </a:solidFill>
              <a:latin typeface="Century Gothic" panose="020B0502020202020204" pitchFamily="34" charset="0"/>
            </a:endParaRPr>
          </a:p>
          <a:p>
            <a:pPr algn="l"/>
            <a:r>
              <a:rPr lang="fr-FR" sz="1400" dirty="0">
                <a:solidFill>
                  <a:schemeClr val="accent5">
                    <a:lumMod val="50000"/>
                  </a:schemeClr>
                </a:solidFill>
                <a:latin typeface="Century Gothic" panose="020B0502020202020204" pitchFamily="34" charset="0"/>
              </a:rPr>
              <a:t>Quelle est votre première langue ?</a:t>
            </a:r>
          </a:p>
          <a:p>
            <a:pPr algn="l"/>
            <a:endParaRPr lang="fr-FR" sz="1400" dirty="0">
              <a:solidFill>
                <a:schemeClr val="accent5">
                  <a:lumMod val="50000"/>
                </a:schemeClr>
              </a:solidFill>
              <a:latin typeface="Century Gothic" panose="020B0502020202020204" pitchFamily="34" charset="0"/>
            </a:endParaRPr>
          </a:p>
          <a:p>
            <a:pPr algn="l"/>
            <a:r>
              <a:rPr lang="fr-FR" sz="1400" dirty="0" err="1">
                <a:solidFill>
                  <a:schemeClr val="accent5">
                    <a:lumMod val="50000"/>
                  </a:schemeClr>
                </a:solidFill>
                <a:latin typeface="Century Gothic" panose="020B0502020202020204" pitchFamily="34" charset="0"/>
              </a:rPr>
              <a:t>Answer</a:t>
            </a:r>
            <a:r>
              <a:rPr lang="fr-FR" sz="1400" dirty="0">
                <a:solidFill>
                  <a:schemeClr val="accent5">
                    <a:lumMod val="50000"/>
                  </a:schemeClr>
                </a:solidFill>
                <a:latin typeface="Century Gothic" panose="020B0502020202020204" pitchFamily="34" charset="0"/>
              </a:rPr>
              <a:t> </a:t>
            </a:r>
            <a:r>
              <a:rPr lang="fr-FR" sz="1400" dirty="0" err="1">
                <a:solidFill>
                  <a:schemeClr val="accent5">
                    <a:lumMod val="50000"/>
                  </a:schemeClr>
                </a:solidFill>
                <a:latin typeface="Century Gothic" panose="020B0502020202020204" pitchFamily="34" charset="0"/>
              </a:rPr>
              <a:t>your</a:t>
            </a:r>
            <a:r>
              <a:rPr lang="fr-FR" sz="1400" dirty="0">
                <a:solidFill>
                  <a:schemeClr val="accent5">
                    <a:lumMod val="50000"/>
                  </a:schemeClr>
                </a:solidFill>
                <a:latin typeface="Century Gothic" panose="020B0502020202020204" pitchFamily="34" charset="0"/>
              </a:rPr>
              <a:t> </a:t>
            </a:r>
            <a:r>
              <a:rPr lang="fr-FR" sz="1400" dirty="0" err="1">
                <a:solidFill>
                  <a:schemeClr val="accent5">
                    <a:lumMod val="50000"/>
                  </a:schemeClr>
                </a:solidFill>
                <a:latin typeface="Century Gothic" panose="020B0502020202020204" pitchFamily="34" charset="0"/>
              </a:rPr>
              <a:t>partner’s</a:t>
            </a:r>
            <a:r>
              <a:rPr lang="fr-FR" sz="1400" dirty="0">
                <a:solidFill>
                  <a:schemeClr val="accent5">
                    <a:lumMod val="50000"/>
                  </a:schemeClr>
                </a:solidFill>
                <a:latin typeface="Century Gothic" panose="020B0502020202020204" pitchFamily="34" charset="0"/>
              </a:rPr>
              <a:t> questions about </a:t>
            </a:r>
            <a:r>
              <a:rPr lang="fr-FR" sz="1400" dirty="0" err="1">
                <a:solidFill>
                  <a:schemeClr val="accent5">
                    <a:lumMod val="50000"/>
                  </a:schemeClr>
                </a:solidFill>
                <a:latin typeface="Century Gothic" panose="020B0502020202020204" pitchFamily="34" charset="0"/>
              </a:rPr>
              <a:t>your</a:t>
            </a:r>
            <a:r>
              <a:rPr lang="fr-FR" sz="1400" dirty="0">
                <a:solidFill>
                  <a:schemeClr val="accent5">
                    <a:lumMod val="50000"/>
                  </a:schemeClr>
                </a:solidFill>
                <a:latin typeface="Century Gothic" panose="020B0502020202020204" pitchFamily="34" charset="0"/>
              </a:rPr>
              <a:t> life at </a:t>
            </a:r>
            <a:r>
              <a:rPr lang="fr-FR" sz="1400" dirty="0" err="1">
                <a:solidFill>
                  <a:schemeClr val="accent5">
                    <a:lumMod val="50000"/>
                  </a:schemeClr>
                </a:solidFill>
                <a:latin typeface="Century Gothic" panose="020B0502020202020204" pitchFamily="34" charset="0"/>
              </a:rPr>
              <a:t>school</a:t>
            </a:r>
            <a:r>
              <a:rPr lang="fr-FR" sz="1400" dirty="0">
                <a:solidFill>
                  <a:schemeClr val="accent5">
                    <a:lumMod val="50000"/>
                  </a:schemeClr>
                </a:solidFill>
                <a:latin typeface="Century Gothic" panose="020B0502020202020204" pitchFamily="34" charset="0"/>
              </a:rPr>
              <a:t>. Use the </a:t>
            </a:r>
            <a:r>
              <a:rPr lang="fr-FR" sz="1400" b="1" dirty="0" err="1">
                <a:solidFill>
                  <a:schemeClr val="accent5">
                    <a:lumMod val="50000"/>
                  </a:schemeClr>
                </a:solidFill>
                <a:latin typeface="Century Gothic" panose="020B0502020202020204" pitchFamily="34" charset="0"/>
              </a:rPr>
              <a:t>we</a:t>
            </a:r>
            <a:r>
              <a:rPr lang="fr-FR" sz="1400" dirty="0">
                <a:solidFill>
                  <a:schemeClr val="accent5">
                    <a:lumMod val="50000"/>
                  </a:schemeClr>
                </a:solidFill>
                <a:latin typeface="Century Gothic" panose="020B0502020202020204" pitchFamily="34" charset="0"/>
              </a:rPr>
              <a:t> </a:t>
            </a:r>
            <a:r>
              <a:rPr lang="fr-FR" sz="1400" dirty="0" err="1">
                <a:solidFill>
                  <a:schemeClr val="accent5">
                    <a:lumMod val="50000"/>
                  </a:schemeClr>
                </a:solidFill>
                <a:latin typeface="Century Gothic" panose="020B0502020202020204" pitchFamily="34" charset="0"/>
              </a:rPr>
              <a:t>form</a:t>
            </a:r>
            <a:r>
              <a:rPr lang="fr-FR" sz="1400" dirty="0">
                <a:solidFill>
                  <a:schemeClr val="accent5">
                    <a:lumMod val="50000"/>
                  </a:schemeClr>
                </a:solidFill>
                <a:latin typeface="Century Gothic" panose="020B0502020202020204" pitchFamily="34" charset="0"/>
              </a:rPr>
              <a:t>.</a:t>
            </a:r>
          </a:p>
          <a:p>
            <a:pPr algn="l"/>
            <a:endParaRPr lang="fr-FR" sz="1400" dirty="0">
              <a:solidFill>
                <a:schemeClr val="accent5">
                  <a:lumMod val="50000"/>
                </a:schemeClr>
              </a:solidFill>
              <a:latin typeface="Century Gothic" panose="020B0502020202020204" pitchFamily="34" charset="0"/>
            </a:endParaRPr>
          </a:p>
          <a:p>
            <a:pPr algn="l"/>
            <a:r>
              <a:rPr lang="fr-FR" sz="1400" dirty="0">
                <a:solidFill>
                  <a:schemeClr val="accent5">
                    <a:lumMod val="50000"/>
                  </a:schemeClr>
                </a:solidFill>
                <a:latin typeface="Century Gothic" panose="020B0502020202020204" pitchFamily="34" charset="0"/>
              </a:rPr>
              <a:t>Notre école est petite.</a:t>
            </a:r>
          </a:p>
          <a:p>
            <a:pPr algn="l"/>
            <a:endParaRPr lang="fr-FR" sz="1400" dirty="0">
              <a:solidFill>
                <a:schemeClr val="accent5">
                  <a:lumMod val="50000"/>
                </a:schemeClr>
              </a:solidFill>
              <a:latin typeface="Century Gothic" panose="020B0502020202020204" pitchFamily="34" charset="0"/>
            </a:endParaRPr>
          </a:p>
          <a:p>
            <a:pPr algn="l"/>
            <a:r>
              <a:rPr lang="fr-FR" sz="1400" dirty="0">
                <a:solidFill>
                  <a:schemeClr val="accent5">
                    <a:lumMod val="50000"/>
                  </a:schemeClr>
                </a:solidFill>
                <a:latin typeface="Century Gothic" panose="020B0502020202020204" pitchFamily="34" charset="0"/>
              </a:rPr>
              <a:t>Nos cours de français son</a:t>
            </a:r>
            <a:r>
              <a:rPr lang="fr-FR" sz="1400" b="1" dirty="0">
                <a:solidFill>
                  <a:schemeClr val="accent5">
                    <a:lumMod val="50000"/>
                  </a:schemeClr>
                </a:solidFill>
                <a:latin typeface="Century Gothic" panose="020B0502020202020204" pitchFamily="34" charset="0"/>
              </a:rPr>
              <a:t>t u</a:t>
            </a:r>
            <a:r>
              <a:rPr lang="fr-FR" sz="1400" dirty="0">
                <a:solidFill>
                  <a:schemeClr val="accent5">
                    <a:lumMod val="50000"/>
                  </a:schemeClr>
                </a:solidFill>
                <a:latin typeface="Century Gothic" panose="020B0502020202020204" pitchFamily="34" charset="0"/>
              </a:rPr>
              <a:t>tiles.</a:t>
            </a:r>
          </a:p>
          <a:p>
            <a:pPr algn="l"/>
            <a:endParaRPr lang="fr-FR" sz="1400" dirty="0">
              <a:solidFill>
                <a:schemeClr val="accent5">
                  <a:lumMod val="50000"/>
                </a:schemeClr>
              </a:solidFill>
              <a:latin typeface="Century Gothic" panose="020B0502020202020204" pitchFamily="34" charset="0"/>
            </a:endParaRPr>
          </a:p>
          <a:p>
            <a:pPr algn="l"/>
            <a:r>
              <a:rPr lang="fr-FR" sz="1400" dirty="0">
                <a:solidFill>
                  <a:schemeClr val="accent5">
                    <a:lumMod val="50000"/>
                  </a:schemeClr>
                </a:solidFill>
                <a:latin typeface="Century Gothic" panose="020B0502020202020204" pitchFamily="34" charset="0"/>
              </a:rPr>
              <a:t>No</a:t>
            </a:r>
            <a:r>
              <a:rPr lang="fr-FR" sz="1400" b="1" dirty="0">
                <a:solidFill>
                  <a:schemeClr val="accent5">
                    <a:lumMod val="50000"/>
                  </a:schemeClr>
                </a:solidFill>
                <a:latin typeface="Century Gothic" panose="020B0502020202020204" pitchFamily="34" charset="0"/>
              </a:rPr>
              <a:t>s</a:t>
            </a:r>
            <a:r>
              <a:rPr lang="fr-FR" sz="1400" dirty="0">
                <a:solidFill>
                  <a:schemeClr val="accent5">
                    <a:lumMod val="50000"/>
                  </a:schemeClr>
                </a:solidFill>
                <a:latin typeface="Century Gothic" panose="020B0502020202020204" pitchFamily="34" charset="0"/>
              </a:rPr>
              <a:t> </a:t>
            </a:r>
            <a:r>
              <a:rPr lang="fr-FR" sz="1400" b="1" dirty="0">
                <a:solidFill>
                  <a:schemeClr val="accent5">
                    <a:lumMod val="50000"/>
                  </a:schemeClr>
                </a:solidFill>
                <a:latin typeface="Century Gothic" panose="020B0502020202020204" pitchFamily="34" charset="0"/>
              </a:rPr>
              <a:t>e</a:t>
            </a:r>
            <a:r>
              <a:rPr lang="fr-FR" sz="1400" dirty="0">
                <a:solidFill>
                  <a:schemeClr val="accent5">
                    <a:lumMod val="50000"/>
                  </a:schemeClr>
                </a:solidFill>
                <a:latin typeface="Century Gothic" panose="020B0502020202020204" pitchFamily="34" charset="0"/>
              </a:rPr>
              <a:t>xercices de maths sont difficiles.</a:t>
            </a:r>
          </a:p>
          <a:p>
            <a:pPr algn="l"/>
            <a:endParaRPr lang="fr-FR" sz="1600" dirty="0">
              <a:solidFill>
                <a:schemeClr val="accent5">
                  <a:lumMod val="50000"/>
                </a:schemeClr>
              </a:solidFill>
              <a:latin typeface="Century Gothic" panose="020B0502020202020204" pitchFamily="34" charset="0"/>
            </a:endParaRPr>
          </a:p>
          <a:p>
            <a:pPr algn="l"/>
            <a:r>
              <a:rPr lang="fr-FR" sz="1400" dirty="0">
                <a:solidFill>
                  <a:schemeClr val="accent5">
                    <a:lumMod val="50000"/>
                  </a:schemeClr>
                </a:solidFill>
                <a:latin typeface="Century Gothic" panose="020B0502020202020204" pitchFamily="34" charset="0"/>
              </a:rPr>
              <a:t>Notre sport préféré est le foot.</a:t>
            </a:r>
          </a:p>
        </p:txBody>
      </p:sp>
    </p:spTree>
    <p:extLst>
      <p:ext uri="{BB962C8B-B14F-4D97-AF65-F5344CB8AC3E}">
        <p14:creationId xmlns:p14="http://schemas.microsoft.com/office/powerpoint/2010/main" val="395627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A</a:t>
            </a:r>
          </a:p>
        </p:txBody>
      </p:sp>
      <p:sp>
        <p:nvSpPr>
          <p:cNvPr id="26" name="Rounded Rectangle 46">
            <a:extLst>
              <a:ext uri="{FF2B5EF4-FFF2-40B4-BE49-F238E27FC236}">
                <a16:creationId xmlns:a16="http://schemas.microsoft.com/office/drawing/2014/main" id="{48EBCE52-633B-43AA-98C6-EE0392EE820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9982AB37-58C7-4DE5-B51D-50327D7DA24B}"/>
              </a:ext>
            </a:extLst>
          </p:cNvPr>
          <p:cNvGraphicFramePr>
            <a:graphicFrameLocks noGrp="1"/>
          </p:cNvGraphicFramePr>
          <p:nvPr/>
        </p:nvGraphicFramePr>
        <p:xfrm>
          <a:off x="203200" y="1424516"/>
          <a:ext cx="11706720" cy="4247316"/>
        </p:xfrm>
        <a:graphic>
          <a:graphicData uri="http://schemas.openxmlformats.org/drawingml/2006/table">
            <a:tbl>
              <a:tblPr firstRow="1" bandRow="1">
                <a:tableStyleId>{5940675A-B579-460E-94D1-54222C63F5DA}</a:tableStyleId>
              </a:tblPr>
              <a:tblGrid>
                <a:gridCol w="2926680">
                  <a:extLst>
                    <a:ext uri="{9D8B030D-6E8A-4147-A177-3AD203B41FA5}">
                      <a16:colId xmlns:a16="http://schemas.microsoft.com/office/drawing/2014/main" val="1074099657"/>
                    </a:ext>
                  </a:extLst>
                </a:gridCol>
                <a:gridCol w="2926680">
                  <a:extLst>
                    <a:ext uri="{9D8B030D-6E8A-4147-A177-3AD203B41FA5}">
                      <a16:colId xmlns:a16="http://schemas.microsoft.com/office/drawing/2014/main" val="1227925418"/>
                    </a:ext>
                  </a:extLst>
                </a:gridCol>
                <a:gridCol w="2926680">
                  <a:extLst>
                    <a:ext uri="{9D8B030D-6E8A-4147-A177-3AD203B41FA5}">
                      <a16:colId xmlns:a16="http://schemas.microsoft.com/office/drawing/2014/main" val="1293553250"/>
                    </a:ext>
                  </a:extLst>
                </a:gridCol>
                <a:gridCol w="2926680">
                  <a:extLst>
                    <a:ext uri="{9D8B030D-6E8A-4147-A177-3AD203B41FA5}">
                      <a16:colId xmlns:a16="http://schemas.microsoft.com/office/drawing/2014/main" val="3522613058"/>
                    </a:ext>
                  </a:extLst>
                </a:gridCol>
              </a:tblGrid>
              <a:tr h="2123658">
                <a:tc>
                  <a:txBody>
                    <a:bodyPr/>
                    <a:lstStyle/>
                    <a:p>
                      <a:r>
                        <a:rPr lang="fr-FR" b="0" i="0" dirty="0">
                          <a:solidFill>
                            <a:srgbClr val="002060"/>
                          </a:solidFill>
                          <a:latin typeface="Century Gothic" panose="020B0502020202020204" pitchFamily="34" charset="0"/>
                        </a:rPr>
                        <a:t>1. Il est 8h10 et Amir est __________, donc il mange du chocolat.</a:t>
                      </a:r>
                    </a:p>
                  </a:txBody>
                  <a:tcPr/>
                </a:tc>
                <a:tc>
                  <a:txBody>
                    <a:bodyPr/>
                    <a:lstStyle/>
                    <a:p>
                      <a:r>
                        <a:rPr lang="fr-FR" b="0" i="0" dirty="0">
                          <a:solidFill>
                            <a:srgbClr val="002060"/>
                          </a:solidFill>
                          <a:latin typeface="Century Gothic" panose="020B0502020202020204" pitchFamily="34" charset="0"/>
                        </a:rPr>
                        <a:t>2. Il est 9h30 et Amir a __________, donc il boit de l’eau.</a:t>
                      </a:r>
                    </a:p>
                  </a:txBody>
                  <a:tcPr/>
                </a:tc>
                <a:tc>
                  <a:txBody>
                    <a:bodyPr/>
                    <a:lstStyle/>
                    <a:p>
                      <a:r>
                        <a:rPr lang="fr-FR" b="0" i="0" dirty="0">
                          <a:solidFill>
                            <a:srgbClr val="002060"/>
                          </a:solidFill>
                          <a:latin typeface="Century Gothic" panose="020B0502020202020204" pitchFamily="34" charset="0"/>
                        </a:rPr>
                        <a:t>3. Il est 11h15 et Amir est __________ parce qu’il a un cours d’anglais.</a:t>
                      </a:r>
                    </a:p>
                  </a:txBody>
                  <a:tcPr/>
                </a:tc>
                <a:tc>
                  <a:txBody>
                    <a:bodyPr/>
                    <a:lstStyle/>
                    <a:p>
                      <a:r>
                        <a:rPr lang="fr-FR" b="0" i="0" dirty="0">
                          <a:solidFill>
                            <a:srgbClr val="002060"/>
                          </a:solidFill>
                          <a:latin typeface="Century Gothic" panose="020B0502020202020204" pitchFamily="34" charset="0"/>
                        </a:rPr>
                        <a:t>4. Il est midi et Amir est __________. C’est l’heure du déjeuner !</a:t>
                      </a:r>
                    </a:p>
                  </a:txBody>
                  <a:tcPr/>
                </a:tc>
                <a:extLst>
                  <a:ext uri="{0D108BD9-81ED-4DB2-BD59-A6C34878D82A}">
                    <a16:rowId xmlns:a16="http://schemas.microsoft.com/office/drawing/2014/main" val="3227819497"/>
                  </a:ext>
                </a:extLst>
              </a:tr>
              <a:tr h="2123658">
                <a:tc>
                  <a:txBody>
                    <a:bodyPr/>
                    <a:lstStyle/>
                    <a:p>
                      <a:r>
                        <a:rPr lang="fr-FR" b="0" i="0" dirty="0">
                          <a:solidFill>
                            <a:srgbClr val="002060"/>
                          </a:solidFill>
                          <a:latin typeface="Century Gothic" panose="020B0502020202020204" pitchFamily="34" charset="0"/>
                        </a:rPr>
                        <a:t>5. Il est __________ et Amir a chaud, parce qu’il y a du soleil.</a:t>
                      </a:r>
                    </a:p>
                  </a:txBody>
                  <a:tcPr/>
                </a:tc>
                <a:tc>
                  <a:txBody>
                    <a:bodyPr/>
                    <a:lstStyle/>
                    <a:p>
                      <a:r>
                        <a:rPr lang="fr-FR" b="0" i="0" dirty="0">
                          <a:solidFill>
                            <a:srgbClr val="002060"/>
                          </a:solidFill>
                          <a:latin typeface="Century Gothic" panose="020B0502020202020204" pitchFamily="34" charset="0"/>
                        </a:rPr>
                        <a:t>6. Il est __________ et il a peur. Il a un examen demain, donc il étudie beaucoup.</a:t>
                      </a:r>
                    </a:p>
                  </a:txBody>
                  <a:tcPr/>
                </a:tc>
                <a:tc>
                  <a:txBody>
                    <a:bodyPr/>
                    <a:lstStyle/>
                    <a:p>
                      <a:r>
                        <a:rPr lang="fr-FR" b="0" i="0" dirty="0">
                          <a:solidFill>
                            <a:srgbClr val="002060"/>
                          </a:solidFill>
                          <a:latin typeface="Century Gothic" panose="020B0502020202020204" pitchFamily="34" charset="0"/>
                        </a:rPr>
                        <a:t>7. Il est __________ et Amir est calme. Il sait tout pour l’examen !</a:t>
                      </a:r>
                    </a:p>
                  </a:txBody>
                  <a:tcPr/>
                </a:tc>
                <a:tc>
                  <a:txBody>
                    <a:bodyPr/>
                    <a:lstStyle/>
                    <a:p>
                      <a:r>
                        <a:rPr lang="fr-FR" b="0" i="0" dirty="0">
                          <a:solidFill>
                            <a:srgbClr val="002060"/>
                          </a:solidFill>
                          <a:latin typeface="Century Gothic" panose="020B0502020202020204" pitchFamily="34" charset="0"/>
                        </a:rPr>
                        <a:t>8. Il est __________ et Amir a tort. Il n’a pas appris le vocabulaire ! </a:t>
                      </a:r>
                    </a:p>
                  </a:txBody>
                  <a:tcPr/>
                </a:tc>
                <a:extLst>
                  <a:ext uri="{0D108BD9-81ED-4DB2-BD59-A6C34878D82A}">
                    <a16:rowId xmlns:a16="http://schemas.microsoft.com/office/drawing/2014/main" val="76181173"/>
                  </a:ext>
                </a:extLst>
              </a:tr>
            </a:tbl>
          </a:graphicData>
        </a:graphic>
      </p:graphicFrame>
      <p:pic>
        <p:nvPicPr>
          <p:cNvPr id="5" name="Picture 4">
            <a:extLst>
              <a:ext uri="{FF2B5EF4-FFF2-40B4-BE49-F238E27FC236}">
                <a16:creationId xmlns:a16="http://schemas.microsoft.com/office/drawing/2014/main" id="{12139856-8B25-4A89-B510-7A3E8A8106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79" y="2387543"/>
            <a:ext cx="1086604" cy="1024633"/>
          </a:xfrm>
          <a:prstGeom prst="rect">
            <a:avLst/>
          </a:prstGeom>
        </p:spPr>
      </p:pic>
      <p:pic>
        <p:nvPicPr>
          <p:cNvPr id="10" name="Picture 9">
            <a:extLst>
              <a:ext uri="{FF2B5EF4-FFF2-40B4-BE49-F238E27FC236}">
                <a16:creationId xmlns:a16="http://schemas.microsoft.com/office/drawing/2014/main" id="{D1FC2285-5BAD-4F99-922D-90DFEFF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690988">
            <a:off x="3978123" y="2497682"/>
            <a:ext cx="462822" cy="925644"/>
          </a:xfrm>
          <a:prstGeom prst="rect">
            <a:avLst/>
          </a:prstGeom>
        </p:spPr>
      </p:pic>
      <p:pic>
        <p:nvPicPr>
          <p:cNvPr id="12" name="Picture 11">
            <a:extLst>
              <a:ext uri="{FF2B5EF4-FFF2-40B4-BE49-F238E27FC236}">
                <a16:creationId xmlns:a16="http://schemas.microsoft.com/office/drawing/2014/main" id="{9978F7F0-9FC6-4952-AD35-9C17ED4A67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5134" y="2193337"/>
            <a:ext cx="1186168" cy="1186168"/>
          </a:xfrm>
          <a:prstGeom prst="rect">
            <a:avLst/>
          </a:prstGeom>
        </p:spPr>
      </p:pic>
      <p:pic>
        <p:nvPicPr>
          <p:cNvPr id="14" name="Picture 13">
            <a:extLst>
              <a:ext uri="{FF2B5EF4-FFF2-40B4-BE49-F238E27FC236}">
                <a16:creationId xmlns:a16="http://schemas.microsoft.com/office/drawing/2014/main" id="{CCF05E7A-E5C5-48C8-A30B-68D667BD59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7028" y="2193337"/>
            <a:ext cx="1186168" cy="1186168"/>
          </a:xfrm>
          <a:prstGeom prst="rect">
            <a:avLst/>
          </a:prstGeom>
        </p:spPr>
      </p:pic>
      <p:pic>
        <p:nvPicPr>
          <p:cNvPr id="15" name="Picture 14">
            <a:extLst>
              <a:ext uri="{FF2B5EF4-FFF2-40B4-BE49-F238E27FC236}">
                <a16:creationId xmlns:a16="http://schemas.microsoft.com/office/drawing/2014/main" id="{8EC64159-FCBF-4443-819C-2B44734CE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9664" y="2193337"/>
            <a:ext cx="1186168" cy="1186168"/>
          </a:xfrm>
          <a:prstGeom prst="rect">
            <a:avLst/>
          </a:prstGeom>
        </p:spPr>
      </p:pic>
      <p:pic>
        <p:nvPicPr>
          <p:cNvPr id="16" name="Picture 15">
            <a:extLst>
              <a:ext uri="{FF2B5EF4-FFF2-40B4-BE49-F238E27FC236}">
                <a16:creationId xmlns:a16="http://schemas.microsoft.com/office/drawing/2014/main" id="{5717B045-23F7-4F21-A0AB-43A61AB5E3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4901" y="2536381"/>
            <a:ext cx="710406" cy="848246"/>
          </a:xfrm>
          <a:prstGeom prst="rect">
            <a:avLst/>
          </a:prstGeom>
        </p:spPr>
      </p:pic>
      <p:pic>
        <p:nvPicPr>
          <p:cNvPr id="18" name="Picture 17">
            <a:extLst>
              <a:ext uri="{FF2B5EF4-FFF2-40B4-BE49-F238E27FC236}">
                <a16:creationId xmlns:a16="http://schemas.microsoft.com/office/drawing/2014/main" id="{F53EE68E-6479-488F-A509-9AA8697914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9874" y="2226008"/>
            <a:ext cx="1186168" cy="1186168"/>
          </a:xfrm>
          <a:prstGeom prst="rect">
            <a:avLst/>
          </a:prstGeom>
        </p:spPr>
      </p:pic>
      <p:pic>
        <p:nvPicPr>
          <p:cNvPr id="19" name="Picture 18">
            <a:extLst>
              <a:ext uri="{FF2B5EF4-FFF2-40B4-BE49-F238E27FC236}">
                <a16:creationId xmlns:a16="http://schemas.microsoft.com/office/drawing/2014/main" id="{EE512BEE-78CA-478E-9390-FEB0FD6BFC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0792" y="2536381"/>
            <a:ext cx="1286454" cy="925644"/>
          </a:xfrm>
          <a:prstGeom prst="rect">
            <a:avLst/>
          </a:prstGeom>
        </p:spPr>
      </p:pic>
      <p:pic>
        <p:nvPicPr>
          <p:cNvPr id="21" name="Picture 20">
            <a:extLst>
              <a:ext uri="{FF2B5EF4-FFF2-40B4-BE49-F238E27FC236}">
                <a16:creationId xmlns:a16="http://schemas.microsoft.com/office/drawing/2014/main" id="{8A0327F2-3717-4D45-BE37-DAF31C17DB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7028" y="4370427"/>
            <a:ext cx="1186168" cy="1186168"/>
          </a:xfrm>
          <a:prstGeom prst="rect">
            <a:avLst/>
          </a:prstGeom>
        </p:spPr>
      </p:pic>
      <p:pic>
        <p:nvPicPr>
          <p:cNvPr id="22" name="Picture 21">
            <a:extLst>
              <a:ext uri="{FF2B5EF4-FFF2-40B4-BE49-F238E27FC236}">
                <a16:creationId xmlns:a16="http://schemas.microsoft.com/office/drawing/2014/main" id="{2A9829F7-48EE-49D0-B4D4-9277A9FDA4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466" y="4485663"/>
            <a:ext cx="1247573" cy="1186169"/>
          </a:xfrm>
          <a:prstGeom prst="rect">
            <a:avLst/>
          </a:prstGeom>
        </p:spPr>
      </p:pic>
      <p:pic>
        <p:nvPicPr>
          <p:cNvPr id="24" name="Picture 23">
            <a:extLst>
              <a:ext uri="{FF2B5EF4-FFF2-40B4-BE49-F238E27FC236}">
                <a16:creationId xmlns:a16="http://schemas.microsoft.com/office/drawing/2014/main" id="{5B1A3A4E-9B46-447F-9514-FA6B4B8EF6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9727" y="4370427"/>
            <a:ext cx="1186168" cy="1186168"/>
          </a:xfrm>
          <a:prstGeom prst="rect">
            <a:avLst/>
          </a:prstGeom>
        </p:spPr>
      </p:pic>
      <p:pic>
        <p:nvPicPr>
          <p:cNvPr id="28" name="Picture 27">
            <a:extLst>
              <a:ext uri="{FF2B5EF4-FFF2-40B4-BE49-F238E27FC236}">
                <a16:creationId xmlns:a16="http://schemas.microsoft.com/office/drawing/2014/main" id="{F89A00AB-FEBE-46EC-A489-82B604CB1F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97866" y="4823586"/>
            <a:ext cx="866524" cy="848246"/>
          </a:xfrm>
          <a:prstGeom prst="rect">
            <a:avLst/>
          </a:prstGeom>
        </p:spPr>
      </p:pic>
      <p:pic>
        <p:nvPicPr>
          <p:cNvPr id="30" name="Picture 29">
            <a:extLst>
              <a:ext uri="{FF2B5EF4-FFF2-40B4-BE49-F238E27FC236}">
                <a16:creationId xmlns:a16="http://schemas.microsoft.com/office/drawing/2014/main" id="{05B93EEA-3091-4A8B-BFDD-7D5F536018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02675" y="4339724"/>
            <a:ext cx="1247573" cy="1247573"/>
          </a:xfrm>
          <a:prstGeom prst="rect">
            <a:avLst/>
          </a:prstGeom>
        </p:spPr>
      </p:pic>
      <p:pic>
        <p:nvPicPr>
          <p:cNvPr id="31" name="Picture 30">
            <a:extLst>
              <a:ext uri="{FF2B5EF4-FFF2-40B4-BE49-F238E27FC236}">
                <a16:creationId xmlns:a16="http://schemas.microsoft.com/office/drawing/2014/main" id="{1A14FB63-A4CC-4783-A40D-66174262C1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47801" y="4339724"/>
            <a:ext cx="1247573" cy="1247573"/>
          </a:xfrm>
          <a:prstGeom prst="rect">
            <a:avLst/>
          </a:prstGeom>
        </p:spPr>
      </p:pic>
      <p:pic>
        <p:nvPicPr>
          <p:cNvPr id="33" name="Picture 32">
            <a:extLst>
              <a:ext uri="{FF2B5EF4-FFF2-40B4-BE49-F238E27FC236}">
                <a16:creationId xmlns:a16="http://schemas.microsoft.com/office/drawing/2014/main" id="{77898E32-75A4-40D6-BA90-555866D4DC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49723" y="4485663"/>
            <a:ext cx="1272371" cy="848247"/>
          </a:xfrm>
          <a:prstGeom prst="rect">
            <a:avLst/>
          </a:prstGeom>
        </p:spPr>
      </p:pic>
      <p:pic>
        <p:nvPicPr>
          <p:cNvPr id="36" name="Picture 35">
            <a:extLst>
              <a:ext uri="{FF2B5EF4-FFF2-40B4-BE49-F238E27FC236}">
                <a16:creationId xmlns:a16="http://schemas.microsoft.com/office/drawing/2014/main" id="{EC5E0BE1-EFB8-41D6-A2BB-3A09B18A186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01934" y="4403413"/>
            <a:ext cx="1186168" cy="1186168"/>
          </a:xfrm>
          <a:prstGeom prst="rect">
            <a:avLst/>
          </a:prstGeom>
        </p:spPr>
      </p:pic>
    </p:spTree>
    <p:extLst>
      <p:ext uri="{BB962C8B-B14F-4D97-AF65-F5344CB8AC3E}">
        <p14:creationId xmlns:p14="http://schemas.microsoft.com/office/powerpoint/2010/main" val="258019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B</a:t>
            </a:r>
          </a:p>
        </p:txBody>
      </p:sp>
      <p:sp>
        <p:nvSpPr>
          <p:cNvPr id="26" name="Rounded Rectangle 46">
            <a:extLst>
              <a:ext uri="{FF2B5EF4-FFF2-40B4-BE49-F238E27FC236}">
                <a16:creationId xmlns:a16="http://schemas.microsoft.com/office/drawing/2014/main" id="{48EBCE52-633B-43AA-98C6-EE0392EE820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9982AB37-58C7-4DE5-B51D-50327D7DA24B}"/>
              </a:ext>
            </a:extLst>
          </p:cNvPr>
          <p:cNvGraphicFramePr>
            <a:graphicFrameLocks noGrp="1"/>
          </p:cNvGraphicFramePr>
          <p:nvPr/>
        </p:nvGraphicFramePr>
        <p:xfrm>
          <a:off x="203200" y="1424516"/>
          <a:ext cx="11706720" cy="4247316"/>
        </p:xfrm>
        <a:graphic>
          <a:graphicData uri="http://schemas.openxmlformats.org/drawingml/2006/table">
            <a:tbl>
              <a:tblPr firstRow="1" bandRow="1">
                <a:tableStyleId>{5940675A-B579-460E-94D1-54222C63F5DA}</a:tableStyleId>
              </a:tblPr>
              <a:tblGrid>
                <a:gridCol w="2926680">
                  <a:extLst>
                    <a:ext uri="{9D8B030D-6E8A-4147-A177-3AD203B41FA5}">
                      <a16:colId xmlns:a16="http://schemas.microsoft.com/office/drawing/2014/main" val="1074099657"/>
                    </a:ext>
                  </a:extLst>
                </a:gridCol>
                <a:gridCol w="2926680">
                  <a:extLst>
                    <a:ext uri="{9D8B030D-6E8A-4147-A177-3AD203B41FA5}">
                      <a16:colId xmlns:a16="http://schemas.microsoft.com/office/drawing/2014/main" val="1227925418"/>
                    </a:ext>
                  </a:extLst>
                </a:gridCol>
                <a:gridCol w="2926680">
                  <a:extLst>
                    <a:ext uri="{9D8B030D-6E8A-4147-A177-3AD203B41FA5}">
                      <a16:colId xmlns:a16="http://schemas.microsoft.com/office/drawing/2014/main" val="1293553250"/>
                    </a:ext>
                  </a:extLst>
                </a:gridCol>
                <a:gridCol w="2926680">
                  <a:extLst>
                    <a:ext uri="{9D8B030D-6E8A-4147-A177-3AD203B41FA5}">
                      <a16:colId xmlns:a16="http://schemas.microsoft.com/office/drawing/2014/main" val="3522613058"/>
                    </a:ext>
                  </a:extLst>
                </a:gridCol>
              </a:tblGrid>
              <a:tr h="2123658">
                <a:tc>
                  <a:txBody>
                    <a:bodyPr/>
                    <a:lstStyle/>
                    <a:p>
                      <a:r>
                        <a:rPr lang="fr-FR" b="0" i="0" dirty="0">
                          <a:solidFill>
                            <a:srgbClr val="002060"/>
                          </a:solidFill>
                          <a:latin typeface="Century Gothic" panose="020B0502020202020204" pitchFamily="34" charset="0"/>
                        </a:rPr>
                        <a:t>1. Il est __________ et Amir est triste, donc il mange du chocolat.</a:t>
                      </a:r>
                    </a:p>
                  </a:txBody>
                  <a:tcPr/>
                </a:tc>
                <a:tc>
                  <a:txBody>
                    <a:bodyPr/>
                    <a:lstStyle/>
                    <a:p>
                      <a:r>
                        <a:rPr lang="fr-FR" b="0" i="0" dirty="0">
                          <a:solidFill>
                            <a:srgbClr val="002060"/>
                          </a:solidFill>
                          <a:latin typeface="Century Gothic" panose="020B0502020202020204" pitchFamily="34" charset="0"/>
                        </a:rPr>
                        <a:t>2. Il est __________ et Amir a soif, donc il boit de l’eau.</a:t>
                      </a:r>
                    </a:p>
                  </a:txBody>
                  <a:tcPr/>
                </a:tc>
                <a:tc>
                  <a:txBody>
                    <a:bodyPr/>
                    <a:lstStyle/>
                    <a:p>
                      <a:r>
                        <a:rPr lang="fr-FR" b="0" i="0" dirty="0">
                          <a:solidFill>
                            <a:srgbClr val="002060"/>
                          </a:solidFill>
                          <a:latin typeface="Century Gothic" panose="020B0502020202020204" pitchFamily="34" charset="0"/>
                        </a:rPr>
                        <a:t>3. Il est __________ et Amir est heureux parce qu’il a un cours d’anglais.</a:t>
                      </a:r>
                    </a:p>
                  </a:txBody>
                  <a:tcPr/>
                </a:tc>
                <a:tc>
                  <a:txBody>
                    <a:bodyPr/>
                    <a:lstStyle/>
                    <a:p>
                      <a:r>
                        <a:rPr lang="fr-FR" b="0" i="0" dirty="0">
                          <a:solidFill>
                            <a:srgbClr val="002060"/>
                          </a:solidFill>
                          <a:latin typeface="Century Gothic" panose="020B0502020202020204" pitchFamily="34" charset="0"/>
                        </a:rPr>
                        <a:t>4. Il est _________ et Amir est content. C’est l’heure du déjeuner !</a:t>
                      </a:r>
                    </a:p>
                  </a:txBody>
                  <a:tcPr/>
                </a:tc>
                <a:extLst>
                  <a:ext uri="{0D108BD9-81ED-4DB2-BD59-A6C34878D82A}">
                    <a16:rowId xmlns:a16="http://schemas.microsoft.com/office/drawing/2014/main" val="3227819497"/>
                  </a:ext>
                </a:extLst>
              </a:tr>
              <a:tr h="2123658">
                <a:tc>
                  <a:txBody>
                    <a:bodyPr/>
                    <a:lstStyle/>
                    <a:p>
                      <a:r>
                        <a:rPr lang="fr-FR" b="0" i="0" dirty="0">
                          <a:solidFill>
                            <a:srgbClr val="002060"/>
                          </a:solidFill>
                          <a:latin typeface="Century Gothic" panose="020B0502020202020204" pitchFamily="34" charset="0"/>
                        </a:rPr>
                        <a:t>5. Il est 14h30 et Amir a __________, parce qu’il y a du soleil.</a:t>
                      </a:r>
                    </a:p>
                  </a:txBody>
                  <a:tcPr/>
                </a:tc>
                <a:tc>
                  <a:txBody>
                    <a:bodyPr/>
                    <a:lstStyle/>
                    <a:p>
                      <a:r>
                        <a:rPr lang="fr-FR" b="0" i="0" dirty="0">
                          <a:solidFill>
                            <a:srgbClr val="002060"/>
                          </a:solidFill>
                          <a:latin typeface="Century Gothic" panose="020B0502020202020204" pitchFamily="34" charset="0"/>
                        </a:rPr>
                        <a:t>6. Il est 16h30 et il a __________. Il a un examen demain, donc il étudie beaucoup.</a:t>
                      </a:r>
                    </a:p>
                  </a:txBody>
                  <a:tcPr/>
                </a:tc>
                <a:tc>
                  <a:txBody>
                    <a:bodyPr/>
                    <a:lstStyle/>
                    <a:p>
                      <a:r>
                        <a:rPr lang="fr-FR" b="0" i="0" dirty="0">
                          <a:solidFill>
                            <a:srgbClr val="002060"/>
                          </a:solidFill>
                          <a:latin typeface="Century Gothic" panose="020B0502020202020204" pitchFamily="34" charset="0"/>
                        </a:rPr>
                        <a:t>7. Il est 19h20 et Amir est __________. Il sait tout pour l’examen !</a:t>
                      </a:r>
                    </a:p>
                  </a:txBody>
                  <a:tcPr/>
                </a:tc>
                <a:tc>
                  <a:txBody>
                    <a:bodyPr/>
                    <a:lstStyle/>
                    <a:p>
                      <a:r>
                        <a:rPr lang="fr-FR" b="0" i="0" dirty="0">
                          <a:solidFill>
                            <a:srgbClr val="002060"/>
                          </a:solidFill>
                          <a:latin typeface="Century Gothic" panose="020B0502020202020204" pitchFamily="34" charset="0"/>
                        </a:rPr>
                        <a:t>8. Il est 21h30 et Amir a __________. Il n’a pas appris le vocabulaire ! </a:t>
                      </a:r>
                    </a:p>
                  </a:txBody>
                  <a:tcPr/>
                </a:tc>
                <a:extLst>
                  <a:ext uri="{0D108BD9-81ED-4DB2-BD59-A6C34878D82A}">
                    <a16:rowId xmlns:a16="http://schemas.microsoft.com/office/drawing/2014/main" val="76181173"/>
                  </a:ext>
                </a:extLst>
              </a:tr>
            </a:tbl>
          </a:graphicData>
        </a:graphic>
      </p:graphicFrame>
      <p:pic>
        <p:nvPicPr>
          <p:cNvPr id="5" name="Picture 4">
            <a:extLst>
              <a:ext uri="{FF2B5EF4-FFF2-40B4-BE49-F238E27FC236}">
                <a16:creationId xmlns:a16="http://schemas.microsoft.com/office/drawing/2014/main" id="{12139856-8B25-4A89-B510-7A3E8A8106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79" y="2387543"/>
            <a:ext cx="1086604" cy="1024633"/>
          </a:xfrm>
          <a:prstGeom prst="rect">
            <a:avLst/>
          </a:prstGeom>
        </p:spPr>
      </p:pic>
      <p:pic>
        <p:nvPicPr>
          <p:cNvPr id="10" name="Picture 9">
            <a:extLst>
              <a:ext uri="{FF2B5EF4-FFF2-40B4-BE49-F238E27FC236}">
                <a16:creationId xmlns:a16="http://schemas.microsoft.com/office/drawing/2014/main" id="{D1FC2285-5BAD-4F99-922D-90DFEFF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690988">
            <a:off x="3978123" y="2497682"/>
            <a:ext cx="462822" cy="925644"/>
          </a:xfrm>
          <a:prstGeom prst="rect">
            <a:avLst/>
          </a:prstGeom>
        </p:spPr>
      </p:pic>
      <p:pic>
        <p:nvPicPr>
          <p:cNvPr id="12" name="Picture 11">
            <a:extLst>
              <a:ext uri="{FF2B5EF4-FFF2-40B4-BE49-F238E27FC236}">
                <a16:creationId xmlns:a16="http://schemas.microsoft.com/office/drawing/2014/main" id="{9978F7F0-9FC6-4952-AD35-9C17ED4A67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5134" y="2193337"/>
            <a:ext cx="1186168" cy="1186168"/>
          </a:xfrm>
          <a:prstGeom prst="rect">
            <a:avLst/>
          </a:prstGeom>
        </p:spPr>
      </p:pic>
      <p:pic>
        <p:nvPicPr>
          <p:cNvPr id="14" name="Picture 13">
            <a:extLst>
              <a:ext uri="{FF2B5EF4-FFF2-40B4-BE49-F238E27FC236}">
                <a16:creationId xmlns:a16="http://schemas.microsoft.com/office/drawing/2014/main" id="{CCF05E7A-E5C5-48C8-A30B-68D667BD59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7028" y="2193337"/>
            <a:ext cx="1186168" cy="1186168"/>
          </a:xfrm>
          <a:prstGeom prst="rect">
            <a:avLst/>
          </a:prstGeom>
        </p:spPr>
      </p:pic>
      <p:pic>
        <p:nvPicPr>
          <p:cNvPr id="15" name="Picture 14">
            <a:extLst>
              <a:ext uri="{FF2B5EF4-FFF2-40B4-BE49-F238E27FC236}">
                <a16:creationId xmlns:a16="http://schemas.microsoft.com/office/drawing/2014/main" id="{8EC64159-FCBF-4443-819C-2B44734CE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9664" y="2193337"/>
            <a:ext cx="1186168" cy="1186168"/>
          </a:xfrm>
          <a:prstGeom prst="rect">
            <a:avLst/>
          </a:prstGeom>
        </p:spPr>
      </p:pic>
      <p:pic>
        <p:nvPicPr>
          <p:cNvPr id="16" name="Picture 15">
            <a:extLst>
              <a:ext uri="{FF2B5EF4-FFF2-40B4-BE49-F238E27FC236}">
                <a16:creationId xmlns:a16="http://schemas.microsoft.com/office/drawing/2014/main" id="{5717B045-23F7-4F21-A0AB-43A61AB5E3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4901" y="2536381"/>
            <a:ext cx="710406" cy="848246"/>
          </a:xfrm>
          <a:prstGeom prst="rect">
            <a:avLst/>
          </a:prstGeom>
        </p:spPr>
      </p:pic>
      <p:pic>
        <p:nvPicPr>
          <p:cNvPr id="18" name="Picture 17">
            <a:extLst>
              <a:ext uri="{FF2B5EF4-FFF2-40B4-BE49-F238E27FC236}">
                <a16:creationId xmlns:a16="http://schemas.microsoft.com/office/drawing/2014/main" id="{F53EE68E-6479-488F-A509-9AA8697914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9874" y="2226008"/>
            <a:ext cx="1186168" cy="1186168"/>
          </a:xfrm>
          <a:prstGeom prst="rect">
            <a:avLst/>
          </a:prstGeom>
        </p:spPr>
      </p:pic>
      <p:pic>
        <p:nvPicPr>
          <p:cNvPr id="19" name="Picture 18">
            <a:extLst>
              <a:ext uri="{FF2B5EF4-FFF2-40B4-BE49-F238E27FC236}">
                <a16:creationId xmlns:a16="http://schemas.microsoft.com/office/drawing/2014/main" id="{EE512BEE-78CA-478E-9390-FEB0FD6BFC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0792" y="2536381"/>
            <a:ext cx="1286454" cy="925644"/>
          </a:xfrm>
          <a:prstGeom prst="rect">
            <a:avLst/>
          </a:prstGeom>
        </p:spPr>
      </p:pic>
      <p:pic>
        <p:nvPicPr>
          <p:cNvPr id="21" name="Picture 20">
            <a:extLst>
              <a:ext uri="{FF2B5EF4-FFF2-40B4-BE49-F238E27FC236}">
                <a16:creationId xmlns:a16="http://schemas.microsoft.com/office/drawing/2014/main" id="{8A0327F2-3717-4D45-BE37-DAF31C17DB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7028" y="4370427"/>
            <a:ext cx="1186168" cy="1186168"/>
          </a:xfrm>
          <a:prstGeom prst="rect">
            <a:avLst/>
          </a:prstGeom>
        </p:spPr>
      </p:pic>
      <p:pic>
        <p:nvPicPr>
          <p:cNvPr id="22" name="Picture 21">
            <a:extLst>
              <a:ext uri="{FF2B5EF4-FFF2-40B4-BE49-F238E27FC236}">
                <a16:creationId xmlns:a16="http://schemas.microsoft.com/office/drawing/2014/main" id="{2A9829F7-48EE-49D0-B4D4-9277A9FDA4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466" y="4485663"/>
            <a:ext cx="1247573" cy="1186169"/>
          </a:xfrm>
          <a:prstGeom prst="rect">
            <a:avLst/>
          </a:prstGeom>
        </p:spPr>
      </p:pic>
      <p:pic>
        <p:nvPicPr>
          <p:cNvPr id="24" name="Picture 23">
            <a:extLst>
              <a:ext uri="{FF2B5EF4-FFF2-40B4-BE49-F238E27FC236}">
                <a16:creationId xmlns:a16="http://schemas.microsoft.com/office/drawing/2014/main" id="{5B1A3A4E-9B46-447F-9514-FA6B4B8EF6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9727" y="4370427"/>
            <a:ext cx="1186168" cy="1186168"/>
          </a:xfrm>
          <a:prstGeom prst="rect">
            <a:avLst/>
          </a:prstGeom>
        </p:spPr>
      </p:pic>
      <p:pic>
        <p:nvPicPr>
          <p:cNvPr id="28" name="Picture 27">
            <a:extLst>
              <a:ext uri="{FF2B5EF4-FFF2-40B4-BE49-F238E27FC236}">
                <a16:creationId xmlns:a16="http://schemas.microsoft.com/office/drawing/2014/main" id="{F89A00AB-FEBE-46EC-A489-82B604CB1F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97866" y="4823586"/>
            <a:ext cx="866524" cy="848246"/>
          </a:xfrm>
          <a:prstGeom prst="rect">
            <a:avLst/>
          </a:prstGeom>
        </p:spPr>
      </p:pic>
      <p:pic>
        <p:nvPicPr>
          <p:cNvPr id="30" name="Picture 29">
            <a:extLst>
              <a:ext uri="{FF2B5EF4-FFF2-40B4-BE49-F238E27FC236}">
                <a16:creationId xmlns:a16="http://schemas.microsoft.com/office/drawing/2014/main" id="{05B93EEA-3091-4A8B-BFDD-7D5F536018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06274" y="4403413"/>
            <a:ext cx="1190383" cy="1190383"/>
          </a:xfrm>
          <a:prstGeom prst="rect">
            <a:avLst/>
          </a:prstGeom>
        </p:spPr>
      </p:pic>
      <p:pic>
        <p:nvPicPr>
          <p:cNvPr id="31" name="Picture 30">
            <a:extLst>
              <a:ext uri="{FF2B5EF4-FFF2-40B4-BE49-F238E27FC236}">
                <a16:creationId xmlns:a16="http://schemas.microsoft.com/office/drawing/2014/main" id="{1A14FB63-A4CC-4783-A40D-66174262C1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47801" y="4339724"/>
            <a:ext cx="1247573" cy="1247573"/>
          </a:xfrm>
          <a:prstGeom prst="rect">
            <a:avLst/>
          </a:prstGeom>
        </p:spPr>
      </p:pic>
      <p:pic>
        <p:nvPicPr>
          <p:cNvPr id="33" name="Picture 32">
            <a:extLst>
              <a:ext uri="{FF2B5EF4-FFF2-40B4-BE49-F238E27FC236}">
                <a16:creationId xmlns:a16="http://schemas.microsoft.com/office/drawing/2014/main" id="{77898E32-75A4-40D6-BA90-555866D4DC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49723" y="4485663"/>
            <a:ext cx="1272371" cy="848247"/>
          </a:xfrm>
          <a:prstGeom prst="rect">
            <a:avLst/>
          </a:prstGeom>
        </p:spPr>
      </p:pic>
      <p:pic>
        <p:nvPicPr>
          <p:cNvPr id="36" name="Picture 35">
            <a:extLst>
              <a:ext uri="{FF2B5EF4-FFF2-40B4-BE49-F238E27FC236}">
                <a16:creationId xmlns:a16="http://schemas.microsoft.com/office/drawing/2014/main" id="{EC5E0BE1-EFB8-41D6-A2BB-3A09B18A186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01934" y="4403413"/>
            <a:ext cx="1186168" cy="1186168"/>
          </a:xfrm>
          <a:prstGeom prst="rect">
            <a:avLst/>
          </a:prstGeom>
        </p:spPr>
      </p:pic>
    </p:spTree>
    <p:extLst>
      <p:ext uri="{BB962C8B-B14F-4D97-AF65-F5344CB8AC3E}">
        <p14:creationId xmlns:p14="http://schemas.microsoft.com/office/powerpoint/2010/main" val="2399122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endParaRPr lang="en-GB" sz="3600" b="1" dirty="0">
              <a:solidFill>
                <a:schemeClr val="bg1"/>
              </a:solidFill>
            </a:endParaRPr>
          </a:p>
        </p:txBody>
      </p:sp>
      <p:sp>
        <p:nvSpPr>
          <p:cNvPr id="26" name="Rounded Rectangle 46">
            <a:extLst>
              <a:ext uri="{FF2B5EF4-FFF2-40B4-BE49-F238E27FC236}">
                <a16:creationId xmlns:a16="http://schemas.microsoft.com/office/drawing/2014/main" id="{48EBCE52-633B-43AA-98C6-EE0392EE820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9982AB37-58C7-4DE5-B51D-50327D7DA24B}"/>
              </a:ext>
            </a:extLst>
          </p:cNvPr>
          <p:cNvGraphicFramePr>
            <a:graphicFrameLocks noGrp="1"/>
          </p:cNvGraphicFramePr>
          <p:nvPr/>
        </p:nvGraphicFramePr>
        <p:xfrm>
          <a:off x="203200" y="1424516"/>
          <a:ext cx="11706720" cy="4247316"/>
        </p:xfrm>
        <a:graphic>
          <a:graphicData uri="http://schemas.openxmlformats.org/drawingml/2006/table">
            <a:tbl>
              <a:tblPr firstRow="1" bandRow="1">
                <a:tableStyleId>{5940675A-B579-460E-94D1-54222C63F5DA}</a:tableStyleId>
              </a:tblPr>
              <a:tblGrid>
                <a:gridCol w="2926680">
                  <a:extLst>
                    <a:ext uri="{9D8B030D-6E8A-4147-A177-3AD203B41FA5}">
                      <a16:colId xmlns:a16="http://schemas.microsoft.com/office/drawing/2014/main" val="1074099657"/>
                    </a:ext>
                  </a:extLst>
                </a:gridCol>
                <a:gridCol w="2926680">
                  <a:extLst>
                    <a:ext uri="{9D8B030D-6E8A-4147-A177-3AD203B41FA5}">
                      <a16:colId xmlns:a16="http://schemas.microsoft.com/office/drawing/2014/main" val="1227925418"/>
                    </a:ext>
                  </a:extLst>
                </a:gridCol>
                <a:gridCol w="2926680">
                  <a:extLst>
                    <a:ext uri="{9D8B030D-6E8A-4147-A177-3AD203B41FA5}">
                      <a16:colId xmlns:a16="http://schemas.microsoft.com/office/drawing/2014/main" val="1293553250"/>
                    </a:ext>
                  </a:extLst>
                </a:gridCol>
                <a:gridCol w="2926680">
                  <a:extLst>
                    <a:ext uri="{9D8B030D-6E8A-4147-A177-3AD203B41FA5}">
                      <a16:colId xmlns:a16="http://schemas.microsoft.com/office/drawing/2014/main" val="3522613058"/>
                    </a:ext>
                  </a:extLst>
                </a:gridCol>
              </a:tblGrid>
              <a:tr h="2123658">
                <a:tc>
                  <a:txBody>
                    <a:bodyPr/>
                    <a:lstStyle/>
                    <a:p>
                      <a:r>
                        <a:rPr lang="fr-FR" b="0" i="0" dirty="0">
                          <a:solidFill>
                            <a:srgbClr val="002060"/>
                          </a:solidFill>
                          <a:latin typeface="Century Gothic" panose="020B0502020202020204" pitchFamily="34" charset="0"/>
                        </a:rPr>
                        <a:t>1. Il est </a:t>
                      </a:r>
                      <a:r>
                        <a:rPr lang="fr-FR" b="1" dirty="0">
                          <a:solidFill>
                            <a:srgbClr val="002060"/>
                          </a:solidFill>
                        </a:rPr>
                        <a:t>8h10 </a:t>
                      </a:r>
                      <a:r>
                        <a:rPr lang="fr-FR" dirty="0">
                          <a:solidFill>
                            <a:srgbClr val="002060"/>
                          </a:solidFill>
                        </a:rPr>
                        <a:t>et Amir est </a:t>
                      </a:r>
                      <a:r>
                        <a:rPr lang="fr-FR" b="1" dirty="0">
                          <a:solidFill>
                            <a:srgbClr val="002060"/>
                          </a:solidFill>
                        </a:rPr>
                        <a:t>triste</a:t>
                      </a:r>
                      <a:r>
                        <a:rPr lang="fr-FR" dirty="0">
                          <a:solidFill>
                            <a:srgbClr val="002060"/>
                          </a:solidFill>
                        </a:rPr>
                        <a:t>, donc il mange du chocolat.</a:t>
                      </a:r>
                    </a:p>
                  </a:txBody>
                  <a:tcPr/>
                </a:tc>
                <a:tc>
                  <a:txBody>
                    <a:bodyPr/>
                    <a:lstStyle/>
                    <a:p>
                      <a:r>
                        <a:rPr lang="fr-FR" b="0" i="0" dirty="0">
                          <a:solidFill>
                            <a:srgbClr val="002060"/>
                          </a:solidFill>
                          <a:latin typeface="Century Gothic" panose="020B0502020202020204" pitchFamily="34" charset="0"/>
                        </a:rPr>
                        <a:t>2. Il est </a:t>
                      </a:r>
                      <a:r>
                        <a:rPr lang="fr-FR" b="1" dirty="0">
                          <a:solidFill>
                            <a:srgbClr val="002060"/>
                          </a:solidFill>
                        </a:rPr>
                        <a:t>9h30</a:t>
                      </a:r>
                      <a:r>
                        <a:rPr lang="fr-FR" dirty="0">
                          <a:solidFill>
                            <a:srgbClr val="002060"/>
                          </a:solidFill>
                        </a:rPr>
                        <a:t> et Amir a </a:t>
                      </a:r>
                      <a:r>
                        <a:rPr lang="fr-FR" b="1" dirty="0">
                          <a:solidFill>
                            <a:srgbClr val="002060"/>
                          </a:solidFill>
                        </a:rPr>
                        <a:t>soif</a:t>
                      </a:r>
                      <a:r>
                        <a:rPr lang="fr-FR" dirty="0">
                          <a:solidFill>
                            <a:srgbClr val="002060"/>
                          </a:solidFill>
                        </a:rPr>
                        <a:t>, donc il boit de l’eau.</a:t>
                      </a:r>
                    </a:p>
                  </a:txBody>
                  <a:tcPr/>
                </a:tc>
                <a:tc>
                  <a:txBody>
                    <a:bodyPr/>
                    <a:lstStyle/>
                    <a:p>
                      <a:r>
                        <a:rPr lang="fr-FR" b="0" i="0" dirty="0">
                          <a:solidFill>
                            <a:srgbClr val="002060"/>
                          </a:solidFill>
                          <a:latin typeface="Century Gothic" panose="020B0502020202020204" pitchFamily="34" charset="0"/>
                        </a:rPr>
                        <a:t>3. Il est </a:t>
                      </a:r>
                      <a:r>
                        <a:rPr lang="fr-FR" b="1" dirty="0">
                          <a:solidFill>
                            <a:srgbClr val="002060"/>
                          </a:solidFill>
                        </a:rPr>
                        <a:t>11h15</a:t>
                      </a:r>
                      <a:r>
                        <a:rPr lang="fr-FR" dirty="0">
                          <a:solidFill>
                            <a:srgbClr val="002060"/>
                          </a:solidFill>
                        </a:rPr>
                        <a:t> et Amir est </a:t>
                      </a:r>
                      <a:r>
                        <a:rPr lang="fr-FR" b="1" dirty="0">
                          <a:solidFill>
                            <a:srgbClr val="002060"/>
                          </a:solidFill>
                        </a:rPr>
                        <a:t>heureux</a:t>
                      </a:r>
                      <a:r>
                        <a:rPr lang="fr-FR" dirty="0">
                          <a:solidFill>
                            <a:srgbClr val="002060"/>
                          </a:solidFill>
                        </a:rPr>
                        <a:t> parce qu’il a un cours d’anglais.</a:t>
                      </a:r>
                    </a:p>
                  </a:txBody>
                  <a:tcPr/>
                </a:tc>
                <a:tc>
                  <a:txBody>
                    <a:bodyPr/>
                    <a:lstStyle/>
                    <a:p>
                      <a:r>
                        <a:rPr lang="fr-FR" b="0" i="0" dirty="0">
                          <a:solidFill>
                            <a:srgbClr val="002060"/>
                          </a:solidFill>
                          <a:latin typeface="Century Gothic" panose="020B0502020202020204" pitchFamily="34" charset="0"/>
                        </a:rPr>
                        <a:t>4. Il est </a:t>
                      </a:r>
                      <a:r>
                        <a:rPr lang="fr-FR" b="1" dirty="0">
                          <a:solidFill>
                            <a:srgbClr val="002060"/>
                          </a:solidFill>
                        </a:rPr>
                        <a:t>midi</a:t>
                      </a:r>
                      <a:r>
                        <a:rPr lang="fr-FR" dirty="0">
                          <a:solidFill>
                            <a:srgbClr val="002060"/>
                          </a:solidFill>
                        </a:rPr>
                        <a:t> et Amir est </a:t>
                      </a:r>
                      <a:r>
                        <a:rPr lang="fr-FR" b="1" dirty="0">
                          <a:solidFill>
                            <a:srgbClr val="002060"/>
                          </a:solidFill>
                        </a:rPr>
                        <a:t>content</a:t>
                      </a:r>
                      <a:r>
                        <a:rPr lang="fr-FR" dirty="0">
                          <a:solidFill>
                            <a:srgbClr val="002060"/>
                          </a:solidFill>
                        </a:rPr>
                        <a:t>. C’est l’heure du déjeuner !</a:t>
                      </a:r>
                    </a:p>
                  </a:txBody>
                  <a:tcPr/>
                </a:tc>
                <a:extLst>
                  <a:ext uri="{0D108BD9-81ED-4DB2-BD59-A6C34878D82A}">
                    <a16:rowId xmlns:a16="http://schemas.microsoft.com/office/drawing/2014/main" val="3227819497"/>
                  </a:ext>
                </a:extLst>
              </a:tr>
              <a:tr h="2123658">
                <a:tc>
                  <a:txBody>
                    <a:bodyPr/>
                    <a:lstStyle/>
                    <a:p>
                      <a:r>
                        <a:rPr lang="fr-FR" b="0" i="0" dirty="0">
                          <a:solidFill>
                            <a:srgbClr val="002060"/>
                          </a:solidFill>
                          <a:latin typeface="Century Gothic" panose="020B0502020202020204" pitchFamily="34" charset="0"/>
                        </a:rPr>
                        <a:t>5. Il est 14h30 et Amir a </a:t>
                      </a:r>
                      <a:r>
                        <a:rPr lang="fr-FR" b="1" dirty="0">
                          <a:solidFill>
                            <a:srgbClr val="002060"/>
                          </a:solidFill>
                        </a:rPr>
                        <a:t>chaud</a:t>
                      </a:r>
                      <a:r>
                        <a:rPr lang="fr-FR" dirty="0">
                          <a:solidFill>
                            <a:srgbClr val="002060"/>
                          </a:solidFill>
                        </a:rPr>
                        <a:t>, parce qu’il y a du soleil.</a:t>
                      </a:r>
                    </a:p>
                  </a:txBody>
                  <a:tcPr/>
                </a:tc>
                <a:tc>
                  <a:txBody>
                    <a:bodyPr/>
                    <a:lstStyle/>
                    <a:p>
                      <a:r>
                        <a:rPr lang="fr-FR" b="0" i="0" dirty="0">
                          <a:solidFill>
                            <a:srgbClr val="002060"/>
                          </a:solidFill>
                          <a:latin typeface="Century Gothic" panose="020B0502020202020204" pitchFamily="34" charset="0"/>
                        </a:rPr>
                        <a:t>6. Il est 16h30 et il a </a:t>
                      </a:r>
                      <a:r>
                        <a:rPr lang="fr-FR" b="1" dirty="0">
                          <a:solidFill>
                            <a:srgbClr val="002060"/>
                          </a:solidFill>
                        </a:rPr>
                        <a:t>peur</a:t>
                      </a:r>
                      <a:r>
                        <a:rPr lang="fr-FR" dirty="0">
                          <a:solidFill>
                            <a:srgbClr val="002060"/>
                          </a:solidFill>
                        </a:rPr>
                        <a:t>. Il a un examen demain, donc il étudie beaucoup.</a:t>
                      </a:r>
                    </a:p>
                  </a:txBody>
                  <a:tcPr/>
                </a:tc>
                <a:tc>
                  <a:txBody>
                    <a:bodyPr/>
                    <a:lstStyle/>
                    <a:p>
                      <a:r>
                        <a:rPr lang="fr-FR" b="0" i="0" dirty="0">
                          <a:solidFill>
                            <a:srgbClr val="002060"/>
                          </a:solidFill>
                          <a:latin typeface="Century Gothic" panose="020B0502020202020204" pitchFamily="34" charset="0"/>
                        </a:rPr>
                        <a:t>7. Il est 19h20 et Amir est </a:t>
                      </a:r>
                      <a:r>
                        <a:rPr lang="fr-FR" b="1" dirty="0">
                          <a:solidFill>
                            <a:srgbClr val="002060"/>
                          </a:solidFill>
                        </a:rPr>
                        <a:t>calme</a:t>
                      </a:r>
                      <a:r>
                        <a:rPr lang="fr-FR" dirty="0">
                          <a:solidFill>
                            <a:srgbClr val="002060"/>
                          </a:solidFill>
                        </a:rPr>
                        <a:t>. Il sait tout pour l’examen !</a:t>
                      </a:r>
                    </a:p>
                  </a:txBody>
                  <a:tcPr/>
                </a:tc>
                <a:tc>
                  <a:txBody>
                    <a:bodyPr/>
                    <a:lstStyle/>
                    <a:p>
                      <a:r>
                        <a:rPr lang="fr-FR" b="0" i="0" dirty="0">
                          <a:solidFill>
                            <a:srgbClr val="002060"/>
                          </a:solidFill>
                          <a:latin typeface="Century Gothic" panose="020B0502020202020204" pitchFamily="34" charset="0"/>
                        </a:rPr>
                        <a:t>8. Il est 21h30 et Amir a </a:t>
                      </a:r>
                      <a:r>
                        <a:rPr lang="fr-FR" b="1" dirty="0">
                          <a:solidFill>
                            <a:srgbClr val="002060"/>
                          </a:solidFill>
                        </a:rPr>
                        <a:t>tort</a:t>
                      </a:r>
                      <a:r>
                        <a:rPr lang="fr-FR" dirty="0">
                          <a:solidFill>
                            <a:srgbClr val="002060"/>
                          </a:solidFill>
                        </a:rPr>
                        <a:t>. Il n’a pas appris le vocabulaire ! </a:t>
                      </a:r>
                    </a:p>
                  </a:txBody>
                  <a:tcPr/>
                </a:tc>
                <a:extLst>
                  <a:ext uri="{0D108BD9-81ED-4DB2-BD59-A6C34878D82A}">
                    <a16:rowId xmlns:a16="http://schemas.microsoft.com/office/drawing/2014/main" val="76181173"/>
                  </a:ext>
                </a:extLst>
              </a:tr>
            </a:tbl>
          </a:graphicData>
        </a:graphic>
      </p:graphicFrame>
      <p:pic>
        <p:nvPicPr>
          <p:cNvPr id="5" name="Picture 4">
            <a:extLst>
              <a:ext uri="{FF2B5EF4-FFF2-40B4-BE49-F238E27FC236}">
                <a16:creationId xmlns:a16="http://schemas.microsoft.com/office/drawing/2014/main" id="{12139856-8B25-4A89-B510-7A3E8A8106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79" y="2387543"/>
            <a:ext cx="1086604" cy="1024633"/>
          </a:xfrm>
          <a:prstGeom prst="rect">
            <a:avLst/>
          </a:prstGeom>
        </p:spPr>
      </p:pic>
      <p:pic>
        <p:nvPicPr>
          <p:cNvPr id="10" name="Picture 9">
            <a:extLst>
              <a:ext uri="{FF2B5EF4-FFF2-40B4-BE49-F238E27FC236}">
                <a16:creationId xmlns:a16="http://schemas.microsoft.com/office/drawing/2014/main" id="{D1FC2285-5BAD-4F99-922D-90DFEFF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690988">
            <a:off x="3978123" y="2497682"/>
            <a:ext cx="462822" cy="925644"/>
          </a:xfrm>
          <a:prstGeom prst="rect">
            <a:avLst/>
          </a:prstGeom>
        </p:spPr>
      </p:pic>
      <p:pic>
        <p:nvPicPr>
          <p:cNvPr id="12" name="Picture 11">
            <a:extLst>
              <a:ext uri="{FF2B5EF4-FFF2-40B4-BE49-F238E27FC236}">
                <a16:creationId xmlns:a16="http://schemas.microsoft.com/office/drawing/2014/main" id="{9978F7F0-9FC6-4952-AD35-9C17ED4A67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5134" y="2193337"/>
            <a:ext cx="1186168" cy="1186168"/>
          </a:xfrm>
          <a:prstGeom prst="rect">
            <a:avLst/>
          </a:prstGeom>
        </p:spPr>
      </p:pic>
      <p:pic>
        <p:nvPicPr>
          <p:cNvPr id="14" name="Picture 13">
            <a:extLst>
              <a:ext uri="{FF2B5EF4-FFF2-40B4-BE49-F238E27FC236}">
                <a16:creationId xmlns:a16="http://schemas.microsoft.com/office/drawing/2014/main" id="{CCF05E7A-E5C5-48C8-A30B-68D667BD59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7028" y="2193337"/>
            <a:ext cx="1186168" cy="1186168"/>
          </a:xfrm>
          <a:prstGeom prst="rect">
            <a:avLst/>
          </a:prstGeom>
        </p:spPr>
      </p:pic>
      <p:pic>
        <p:nvPicPr>
          <p:cNvPr id="15" name="Picture 14">
            <a:extLst>
              <a:ext uri="{FF2B5EF4-FFF2-40B4-BE49-F238E27FC236}">
                <a16:creationId xmlns:a16="http://schemas.microsoft.com/office/drawing/2014/main" id="{8EC64159-FCBF-4443-819C-2B44734CE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9664" y="2193337"/>
            <a:ext cx="1186168" cy="1186168"/>
          </a:xfrm>
          <a:prstGeom prst="rect">
            <a:avLst/>
          </a:prstGeom>
        </p:spPr>
      </p:pic>
      <p:pic>
        <p:nvPicPr>
          <p:cNvPr id="16" name="Picture 15">
            <a:extLst>
              <a:ext uri="{FF2B5EF4-FFF2-40B4-BE49-F238E27FC236}">
                <a16:creationId xmlns:a16="http://schemas.microsoft.com/office/drawing/2014/main" id="{5717B045-23F7-4F21-A0AB-43A61AB5E3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4901" y="2536381"/>
            <a:ext cx="710406" cy="848246"/>
          </a:xfrm>
          <a:prstGeom prst="rect">
            <a:avLst/>
          </a:prstGeom>
        </p:spPr>
      </p:pic>
      <p:pic>
        <p:nvPicPr>
          <p:cNvPr id="18" name="Picture 17">
            <a:extLst>
              <a:ext uri="{FF2B5EF4-FFF2-40B4-BE49-F238E27FC236}">
                <a16:creationId xmlns:a16="http://schemas.microsoft.com/office/drawing/2014/main" id="{F53EE68E-6479-488F-A509-9AA8697914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9874" y="2226008"/>
            <a:ext cx="1186168" cy="1186168"/>
          </a:xfrm>
          <a:prstGeom prst="rect">
            <a:avLst/>
          </a:prstGeom>
        </p:spPr>
      </p:pic>
      <p:pic>
        <p:nvPicPr>
          <p:cNvPr id="19" name="Picture 18">
            <a:extLst>
              <a:ext uri="{FF2B5EF4-FFF2-40B4-BE49-F238E27FC236}">
                <a16:creationId xmlns:a16="http://schemas.microsoft.com/office/drawing/2014/main" id="{EE512BEE-78CA-478E-9390-FEB0FD6BFC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0792" y="2536381"/>
            <a:ext cx="1286454" cy="925644"/>
          </a:xfrm>
          <a:prstGeom prst="rect">
            <a:avLst/>
          </a:prstGeom>
        </p:spPr>
      </p:pic>
      <p:pic>
        <p:nvPicPr>
          <p:cNvPr id="21" name="Picture 20">
            <a:extLst>
              <a:ext uri="{FF2B5EF4-FFF2-40B4-BE49-F238E27FC236}">
                <a16:creationId xmlns:a16="http://schemas.microsoft.com/office/drawing/2014/main" id="{8A0327F2-3717-4D45-BE37-DAF31C17DB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7028" y="4370427"/>
            <a:ext cx="1186168" cy="1186168"/>
          </a:xfrm>
          <a:prstGeom prst="rect">
            <a:avLst/>
          </a:prstGeom>
        </p:spPr>
      </p:pic>
      <p:pic>
        <p:nvPicPr>
          <p:cNvPr id="22" name="Picture 21">
            <a:extLst>
              <a:ext uri="{FF2B5EF4-FFF2-40B4-BE49-F238E27FC236}">
                <a16:creationId xmlns:a16="http://schemas.microsoft.com/office/drawing/2014/main" id="{2A9829F7-48EE-49D0-B4D4-9277A9FDA4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466" y="4485663"/>
            <a:ext cx="1247573" cy="1186169"/>
          </a:xfrm>
          <a:prstGeom prst="rect">
            <a:avLst/>
          </a:prstGeom>
        </p:spPr>
      </p:pic>
      <p:pic>
        <p:nvPicPr>
          <p:cNvPr id="24" name="Picture 23">
            <a:extLst>
              <a:ext uri="{FF2B5EF4-FFF2-40B4-BE49-F238E27FC236}">
                <a16:creationId xmlns:a16="http://schemas.microsoft.com/office/drawing/2014/main" id="{5B1A3A4E-9B46-447F-9514-FA6B4B8EF6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9727" y="4370427"/>
            <a:ext cx="1186168" cy="1186168"/>
          </a:xfrm>
          <a:prstGeom prst="rect">
            <a:avLst/>
          </a:prstGeom>
        </p:spPr>
      </p:pic>
      <p:pic>
        <p:nvPicPr>
          <p:cNvPr id="28" name="Picture 27">
            <a:extLst>
              <a:ext uri="{FF2B5EF4-FFF2-40B4-BE49-F238E27FC236}">
                <a16:creationId xmlns:a16="http://schemas.microsoft.com/office/drawing/2014/main" id="{F89A00AB-FEBE-46EC-A489-82B604CB1F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97866" y="4823586"/>
            <a:ext cx="866524" cy="848246"/>
          </a:xfrm>
          <a:prstGeom prst="rect">
            <a:avLst/>
          </a:prstGeom>
        </p:spPr>
      </p:pic>
      <p:pic>
        <p:nvPicPr>
          <p:cNvPr id="30" name="Picture 29">
            <a:extLst>
              <a:ext uri="{FF2B5EF4-FFF2-40B4-BE49-F238E27FC236}">
                <a16:creationId xmlns:a16="http://schemas.microsoft.com/office/drawing/2014/main" id="{05B93EEA-3091-4A8B-BFDD-7D5F536018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06274" y="4403413"/>
            <a:ext cx="1190383" cy="1190383"/>
          </a:xfrm>
          <a:prstGeom prst="rect">
            <a:avLst/>
          </a:prstGeom>
        </p:spPr>
      </p:pic>
      <p:pic>
        <p:nvPicPr>
          <p:cNvPr id="31" name="Picture 30">
            <a:extLst>
              <a:ext uri="{FF2B5EF4-FFF2-40B4-BE49-F238E27FC236}">
                <a16:creationId xmlns:a16="http://schemas.microsoft.com/office/drawing/2014/main" id="{1A14FB63-A4CC-4783-A40D-66174262C1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47801" y="4339724"/>
            <a:ext cx="1247573" cy="1247573"/>
          </a:xfrm>
          <a:prstGeom prst="rect">
            <a:avLst/>
          </a:prstGeom>
        </p:spPr>
      </p:pic>
      <p:pic>
        <p:nvPicPr>
          <p:cNvPr id="33" name="Picture 32">
            <a:extLst>
              <a:ext uri="{FF2B5EF4-FFF2-40B4-BE49-F238E27FC236}">
                <a16:creationId xmlns:a16="http://schemas.microsoft.com/office/drawing/2014/main" id="{77898E32-75A4-40D6-BA90-555866D4DC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49723" y="4485663"/>
            <a:ext cx="1272371" cy="848247"/>
          </a:xfrm>
          <a:prstGeom prst="rect">
            <a:avLst/>
          </a:prstGeom>
        </p:spPr>
      </p:pic>
      <p:pic>
        <p:nvPicPr>
          <p:cNvPr id="36" name="Picture 35">
            <a:extLst>
              <a:ext uri="{FF2B5EF4-FFF2-40B4-BE49-F238E27FC236}">
                <a16:creationId xmlns:a16="http://schemas.microsoft.com/office/drawing/2014/main" id="{EC5E0BE1-EFB8-41D6-A2BB-3A09B18A186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01934" y="4403413"/>
            <a:ext cx="1186168" cy="1186168"/>
          </a:xfrm>
          <a:prstGeom prst="rect">
            <a:avLst/>
          </a:prstGeom>
        </p:spPr>
      </p:pic>
    </p:spTree>
    <p:extLst>
      <p:ext uri="{BB962C8B-B14F-4D97-AF65-F5344CB8AC3E}">
        <p14:creationId xmlns:p14="http://schemas.microsoft.com/office/powerpoint/2010/main" val="52121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457246" cy="707849"/>
          </a:xfrm>
        </p:spPr>
        <p:txBody>
          <a:bodyPr>
            <a:normAutofit/>
          </a:bodyPr>
          <a:lstStyle/>
          <a:p>
            <a:r>
              <a:rPr lang="en-GB" sz="3400" b="1" dirty="0">
                <a:solidFill>
                  <a:schemeClr val="bg1"/>
                </a:solidFill>
              </a:rPr>
              <a:t>Noël dans le monde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87000" y="249869"/>
            <a:ext cx="1622920" cy="4313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191C991-B504-4C06-A105-E2BCB93D55D6}"/>
              </a:ext>
            </a:extLst>
          </p:cNvPr>
          <p:cNvSpPr txBox="1"/>
          <p:nvPr/>
        </p:nvSpPr>
        <p:spPr>
          <a:xfrm>
            <a:off x="156056" y="1234848"/>
            <a:ext cx="11099794" cy="1261884"/>
          </a:xfrm>
          <a:prstGeom prst="rect">
            <a:avLst/>
          </a:prstGeom>
          <a:noFill/>
        </p:spPr>
        <p:txBody>
          <a:bodyPr wrap="square">
            <a:spAutoFit/>
          </a:bodyPr>
          <a:lstStyle/>
          <a:p>
            <a:pPr algn="l" fontAlgn="base"/>
            <a:r>
              <a:rPr lang="fr-FR" sz="2400" dirty="0">
                <a:solidFill>
                  <a:srgbClr val="002060"/>
                </a:solidFill>
                <a:latin typeface="Century Gothic" panose="020B0502020202020204" pitchFamily="34" charset="0"/>
              </a:rPr>
              <a:t>Lis le texte. Fais des questions pour remplir les blancs.</a:t>
            </a:r>
          </a:p>
          <a:p>
            <a:pPr algn="l" fontAlgn="base"/>
            <a:r>
              <a:rPr lang="fr-FR" sz="2400" dirty="0">
                <a:solidFill>
                  <a:srgbClr val="002060"/>
                </a:solidFill>
                <a:latin typeface="Century Gothic" panose="020B0502020202020204" pitchFamily="34" charset="0"/>
              </a:rPr>
              <a:t>Réponds aux questions de ton/ta partenaire.</a:t>
            </a:r>
            <a:br>
              <a:rPr lang="fr-FR" sz="2800" dirty="0">
                <a:latin typeface="Century Gothic" panose="020B0502020202020204" pitchFamily="34" charset="0"/>
              </a:rPr>
            </a:br>
            <a:endParaRPr lang="fr-FR" sz="2800" dirty="0">
              <a:latin typeface="Century Gothic" panose="020B0502020202020204" pitchFamily="34" charset="0"/>
            </a:endParaRPr>
          </a:p>
        </p:txBody>
      </p:sp>
      <p:sp>
        <p:nvSpPr>
          <p:cNvPr id="10" name="TextBox 9">
            <a:extLst>
              <a:ext uri="{FF2B5EF4-FFF2-40B4-BE49-F238E27FC236}">
                <a16:creationId xmlns:a16="http://schemas.microsoft.com/office/drawing/2014/main" id="{6EEC9662-9AD6-4CEE-A713-1358BE4F5CCE}"/>
              </a:ext>
            </a:extLst>
          </p:cNvPr>
          <p:cNvSpPr txBox="1"/>
          <p:nvPr/>
        </p:nvSpPr>
        <p:spPr>
          <a:xfrm>
            <a:off x="5517221" y="3608069"/>
            <a:ext cx="6392699" cy="461665"/>
          </a:xfrm>
          <a:prstGeom prst="rect">
            <a:avLst/>
          </a:prstGeom>
          <a:noFill/>
          <a:ln>
            <a:solidFill>
              <a:srgbClr val="002060"/>
            </a:solidFill>
          </a:ln>
        </p:spPr>
        <p:txBody>
          <a:bodyPr wrap="square" rtlCol="0">
            <a:spAutoFit/>
          </a:bodyPr>
          <a:lstStyle/>
          <a:p>
            <a:r>
              <a:rPr lang="fr-FR" sz="2400" dirty="0">
                <a:solidFill>
                  <a:schemeClr val="accent5">
                    <a:lumMod val="50000"/>
                  </a:schemeClr>
                </a:solidFill>
                <a:latin typeface="Century Gothic" panose="020B0502020202020204" pitchFamily="34" charset="0"/>
              </a:rPr>
              <a:t>On attend le Père Noël  ________ [o</a:t>
            </a:r>
            <a:r>
              <a:rPr lang="fr-FR" sz="2400" dirty="0">
                <a:solidFill>
                  <a:srgbClr val="002060"/>
                </a:solidFill>
                <a:latin typeface="Century Gothic" panose="020B0502020202020204" pitchFamily="34" charset="0"/>
              </a:rPr>
              <a:t>ù ?]</a:t>
            </a:r>
            <a:r>
              <a:rPr lang="fr-FR" sz="2400" dirty="0">
                <a:solidFill>
                  <a:schemeClr val="accent5">
                    <a:lumMod val="50000"/>
                  </a:schemeClr>
                </a:solidFill>
                <a:latin typeface="Century Gothic" panose="020B0502020202020204" pitchFamily="34" charset="0"/>
              </a:rPr>
              <a:t> </a:t>
            </a:r>
          </a:p>
        </p:txBody>
      </p:sp>
      <p:pic>
        <p:nvPicPr>
          <p:cNvPr id="5" name="Picture 4">
            <a:extLst>
              <a:ext uri="{FF2B5EF4-FFF2-40B4-BE49-F238E27FC236}">
                <a16:creationId xmlns:a16="http://schemas.microsoft.com/office/drawing/2014/main" id="{E8662CAD-1899-4912-B06C-EE99CDDA1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7012" y="1266092"/>
            <a:ext cx="2162908" cy="2162908"/>
          </a:xfrm>
          <a:prstGeom prst="rect">
            <a:avLst/>
          </a:prstGeom>
        </p:spPr>
      </p:pic>
      <p:pic>
        <p:nvPicPr>
          <p:cNvPr id="12" name="Picture 11">
            <a:extLst>
              <a:ext uri="{FF2B5EF4-FFF2-40B4-BE49-F238E27FC236}">
                <a16:creationId xmlns:a16="http://schemas.microsoft.com/office/drawing/2014/main" id="{C8ADD9C2-4FDF-4F64-8E61-212EDD7B0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174886"/>
            <a:ext cx="2162908" cy="2162908"/>
          </a:xfrm>
          <a:prstGeom prst="rect">
            <a:avLst/>
          </a:prstGeom>
        </p:spPr>
      </p:pic>
      <p:sp>
        <p:nvSpPr>
          <p:cNvPr id="13" name="Speech Bubble: Rectangle with Corners Rounded 12">
            <a:extLst>
              <a:ext uri="{FF2B5EF4-FFF2-40B4-BE49-F238E27FC236}">
                <a16:creationId xmlns:a16="http://schemas.microsoft.com/office/drawing/2014/main" id="{757050D6-7C1A-4B61-B47A-FA2CC86B221A}"/>
              </a:ext>
            </a:extLst>
          </p:cNvPr>
          <p:cNvSpPr/>
          <p:nvPr/>
        </p:nvSpPr>
        <p:spPr>
          <a:xfrm>
            <a:off x="3137710" y="2304402"/>
            <a:ext cx="5272872" cy="947581"/>
          </a:xfrm>
          <a:prstGeom prst="wedgeRoundRectCallout">
            <a:avLst>
              <a:gd name="adj1" fmla="val 84916"/>
              <a:gd name="adj2" fmla="val -18900"/>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solidFill>
                  <a:schemeClr val="accent1">
                    <a:lumMod val="50000"/>
                  </a:schemeClr>
                </a:solidFill>
                <a:latin typeface="Century Gothic" panose="020B0502020202020204" pitchFamily="34" charset="0"/>
              </a:rPr>
              <a:t>On attend le Père Noël où?</a:t>
            </a:r>
          </a:p>
        </p:txBody>
      </p:sp>
      <p:sp>
        <p:nvSpPr>
          <p:cNvPr id="14" name="Speech Bubble: Rectangle with Corners Rounded 13">
            <a:extLst>
              <a:ext uri="{FF2B5EF4-FFF2-40B4-BE49-F238E27FC236}">
                <a16:creationId xmlns:a16="http://schemas.microsoft.com/office/drawing/2014/main" id="{39332D64-AB19-41B0-971A-96D565B96EE1}"/>
              </a:ext>
            </a:extLst>
          </p:cNvPr>
          <p:cNvSpPr/>
          <p:nvPr/>
        </p:nvSpPr>
        <p:spPr>
          <a:xfrm>
            <a:off x="3137709" y="4348789"/>
            <a:ext cx="5272871" cy="947581"/>
          </a:xfrm>
          <a:prstGeom prst="wedgeRoundRectCallout">
            <a:avLst>
              <a:gd name="adj1" fmla="val -77083"/>
              <a:gd name="adj2" fmla="val 904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dirty="0">
                <a:solidFill>
                  <a:schemeClr val="accent1">
                    <a:lumMod val="50000"/>
                  </a:schemeClr>
                </a:solidFill>
                <a:latin typeface="Century Gothic" panose="020B0502020202020204" pitchFamily="34" charset="0"/>
              </a:rPr>
              <a:t>On attend le Père Noël </a:t>
            </a:r>
            <a:r>
              <a:rPr lang="fr-FR" sz="2400" b="1" dirty="0">
                <a:solidFill>
                  <a:schemeClr val="accent1">
                    <a:lumMod val="50000"/>
                  </a:schemeClr>
                </a:solidFill>
                <a:latin typeface="Century Gothic" panose="020B0502020202020204" pitchFamily="34" charset="0"/>
              </a:rPr>
              <a:t>en Angleterre</a:t>
            </a:r>
            <a:r>
              <a:rPr lang="fr-FR" sz="2400" dirty="0">
                <a:solidFill>
                  <a:schemeClr val="accent1">
                    <a:lumMod val="50000"/>
                  </a:schemeClr>
                </a:solidFill>
                <a:latin typeface="Century Gothic" panose="020B0502020202020204" pitchFamily="34" charset="0"/>
              </a:rPr>
              <a:t>.</a:t>
            </a:r>
          </a:p>
        </p:txBody>
      </p:sp>
      <p:grpSp>
        <p:nvGrpSpPr>
          <p:cNvPr id="3" name="Group 2">
            <a:extLst>
              <a:ext uri="{FF2B5EF4-FFF2-40B4-BE49-F238E27FC236}">
                <a16:creationId xmlns:a16="http://schemas.microsoft.com/office/drawing/2014/main" id="{EACF0E1C-2F8E-48F2-B624-D037DDE64FBB}"/>
              </a:ext>
            </a:extLst>
          </p:cNvPr>
          <p:cNvGrpSpPr/>
          <p:nvPr/>
        </p:nvGrpSpPr>
        <p:grpSpPr>
          <a:xfrm>
            <a:off x="5529218" y="4749942"/>
            <a:ext cx="6392700" cy="1405804"/>
            <a:chOff x="5517221" y="4631286"/>
            <a:chExt cx="6392700" cy="1405804"/>
          </a:xfrm>
        </p:grpSpPr>
        <p:sp>
          <p:nvSpPr>
            <p:cNvPr id="2" name="TextBox 1">
              <a:extLst>
                <a:ext uri="{FF2B5EF4-FFF2-40B4-BE49-F238E27FC236}">
                  <a16:creationId xmlns:a16="http://schemas.microsoft.com/office/drawing/2014/main" id="{A27138CA-60C1-4114-90A5-060FB0ED8AFA}"/>
                </a:ext>
              </a:extLst>
            </p:cNvPr>
            <p:cNvSpPr txBox="1"/>
            <p:nvPr/>
          </p:nvSpPr>
          <p:spPr>
            <a:xfrm>
              <a:off x="5517221" y="5575425"/>
              <a:ext cx="6392700" cy="461665"/>
            </a:xfrm>
            <a:prstGeom prst="rect">
              <a:avLst/>
            </a:prstGeom>
            <a:noFill/>
            <a:ln>
              <a:solidFill>
                <a:srgbClr val="002060"/>
              </a:solidFill>
            </a:ln>
          </p:spPr>
          <p:txBody>
            <a:bodyPr wrap="square" rtlCol="0">
              <a:spAutoFit/>
            </a:bodyPr>
            <a:lstStyle/>
            <a:p>
              <a:r>
                <a:rPr lang="fr-FR" sz="2400" dirty="0">
                  <a:solidFill>
                    <a:schemeClr val="accent5">
                      <a:lumMod val="50000"/>
                    </a:schemeClr>
                  </a:solidFill>
                  <a:latin typeface="Century Gothic" panose="020B0502020202020204" pitchFamily="34" charset="0"/>
                </a:rPr>
                <a:t>On attend le Père Noël </a:t>
              </a:r>
              <a:r>
                <a:rPr lang="fr-FR" sz="2400" i="1" dirty="0">
                  <a:solidFill>
                    <a:schemeClr val="accent5">
                      <a:lumMod val="50000"/>
                    </a:schemeClr>
                  </a:solidFill>
                  <a:latin typeface="Ink Free" panose="03080402000500000000" pitchFamily="66" charset="0"/>
                </a:rPr>
                <a:t>en Angleterre.</a:t>
              </a:r>
              <a:r>
                <a:rPr lang="fr-FR" sz="2400" dirty="0">
                  <a:solidFill>
                    <a:schemeClr val="accent5">
                      <a:lumMod val="50000"/>
                    </a:schemeClr>
                  </a:solidFill>
                  <a:latin typeface="Century Gothic" panose="020B0502020202020204" pitchFamily="34" charset="0"/>
                </a:rPr>
                <a:t> </a:t>
              </a:r>
            </a:p>
          </p:txBody>
        </p:sp>
        <p:pic>
          <p:nvPicPr>
            <p:cNvPr id="1026" name="Picture 2" descr="Hand, Pen, Writing, Holding Pen, Journal">
              <a:extLst>
                <a:ext uri="{FF2B5EF4-FFF2-40B4-BE49-F238E27FC236}">
                  <a16:creationId xmlns:a16="http://schemas.microsoft.com/office/drawing/2014/main" id="{E3A40E57-16C4-4EBF-87EE-9B01B6ACE9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557340">
              <a:off x="9826454" y="4631286"/>
              <a:ext cx="1376263" cy="1175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028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A</a:t>
            </a:r>
          </a:p>
        </p:txBody>
      </p:sp>
      <p:sp>
        <p:nvSpPr>
          <p:cNvPr id="2" name="Speech Bubble: Rectangle with Corners Rounded 1">
            <a:extLst>
              <a:ext uri="{FF2B5EF4-FFF2-40B4-BE49-F238E27FC236}">
                <a16:creationId xmlns:a16="http://schemas.microsoft.com/office/drawing/2014/main" id="{4C9EFD04-BAAD-4F63-A681-4A5C118172B3}"/>
              </a:ext>
            </a:extLst>
          </p:cNvPr>
          <p:cNvSpPr/>
          <p:nvPr/>
        </p:nvSpPr>
        <p:spPr>
          <a:xfrm>
            <a:off x="6722742" y="217224"/>
            <a:ext cx="2237954" cy="867128"/>
          </a:xfrm>
          <a:prstGeom prst="wedgeRoundRectCallout">
            <a:avLst>
              <a:gd name="adj1" fmla="val 65902"/>
              <a:gd name="adj2" fmla="val 19830"/>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*les Rois mages </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 the Wise Men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*le pied </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 foot</a:t>
            </a:r>
          </a:p>
        </p:txBody>
      </p:sp>
      <p:pic>
        <p:nvPicPr>
          <p:cNvPr id="5" name="Picture 4">
            <a:extLst>
              <a:ext uri="{FF2B5EF4-FFF2-40B4-BE49-F238E27FC236}">
                <a16:creationId xmlns:a16="http://schemas.microsoft.com/office/drawing/2014/main" id="{732623AD-6E90-46EC-879B-77C10D8AE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6193" y="-90874"/>
            <a:ext cx="1233558" cy="1233558"/>
          </a:xfrm>
          <a:prstGeom prst="rect">
            <a:avLst/>
          </a:prstGeom>
        </p:spPr>
      </p:pic>
      <p:grpSp>
        <p:nvGrpSpPr>
          <p:cNvPr id="3" name="Group 2">
            <a:extLst>
              <a:ext uri="{FF2B5EF4-FFF2-40B4-BE49-F238E27FC236}">
                <a16:creationId xmlns:a16="http://schemas.microsoft.com/office/drawing/2014/main" id="{C5FF534E-7257-49B6-B3F5-9A6AC7BEC114}"/>
              </a:ext>
            </a:extLst>
          </p:cNvPr>
          <p:cNvGrpSpPr/>
          <p:nvPr/>
        </p:nvGrpSpPr>
        <p:grpSpPr>
          <a:xfrm>
            <a:off x="325607" y="1265568"/>
            <a:ext cx="10871029" cy="5016758"/>
            <a:chOff x="346155" y="1306665"/>
            <a:chExt cx="10871029" cy="5016758"/>
          </a:xfrm>
        </p:grpSpPr>
        <p:sp>
          <p:nvSpPr>
            <p:cNvPr id="9" name="TextBox 8">
              <a:extLst>
                <a:ext uri="{FF2B5EF4-FFF2-40B4-BE49-F238E27FC236}">
                  <a16:creationId xmlns:a16="http://schemas.microsoft.com/office/drawing/2014/main" id="{D191C991-B504-4C06-A105-E2BCB93D55D6}"/>
                </a:ext>
              </a:extLst>
            </p:cNvPr>
            <p:cNvSpPr txBox="1"/>
            <p:nvPr/>
          </p:nvSpPr>
          <p:spPr>
            <a:xfrm>
              <a:off x="346155" y="1306665"/>
              <a:ext cx="5435029" cy="5016758"/>
            </a:xfrm>
            <a:prstGeom prst="rect">
              <a:avLst/>
            </a:prstGeom>
            <a:noFill/>
            <a:ln w="25400">
              <a:solidFill>
                <a:schemeClr val="accent1">
                  <a:lumMod val="50000"/>
                </a:schemeClr>
              </a:solidFill>
              <a:prstDash val="dash"/>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solidFill>
                    <a:srgbClr val="002060"/>
                  </a:solidFill>
                  <a:effectLst/>
                  <a:uLnTx/>
                  <a:uFillTx/>
                  <a:latin typeface="Century Gothic" panose="020F0302020204030204"/>
                  <a:ea typeface="+mn-ea"/>
                  <a:cs typeface="+mn-cs"/>
                </a:rPr>
                <a:t>Fais des questions pour remplir les blancs.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fr-FR" sz="1600" b="0" i="0" u="sng"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1" i="0" strike="noStrike" kern="1200" cap="none" spc="0" normalizeH="0" baseline="0" noProof="0" dirty="0">
                  <a:ln>
                    <a:noFill/>
                  </a:ln>
                  <a:solidFill>
                    <a:srgbClr val="002060"/>
                  </a:solidFill>
                  <a:effectLst/>
                  <a:uLnTx/>
                  <a:uFillTx/>
                  <a:latin typeface="Century Gothic" panose="020F0302020204030204"/>
                  <a:ea typeface="+mn-ea"/>
                  <a:cs typeface="+mn-cs"/>
                </a:rPr>
                <a:t>Noël dans les pays européens</a:t>
              </a:r>
              <a:endParaRPr kumimoji="0" lang="en-GB" sz="1600" b="1" i="0"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lvl="0" fontAlgn="base">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1. </a:t>
              </a:r>
              <a:r>
                <a:rPr lang="fr-FR" sz="1600" dirty="0">
                  <a:solidFill>
                    <a:srgbClr val="002060"/>
                  </a:solidFill>
                  <a:latin typeface="Century Gothic" panose="020B0502020202020204" pitchFamily="34" charset="0"/>
                </a:rPr>
                <a:t>Noël est une fête religieuse pour </a:t>
              </a: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_________ (qui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lvl="0" fontAlgn="base">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2. </a:t>
              </a:r>
              <a:r>
                <a:rPr lang="fr-FR" sz="1600" dirty="0">
                  <a:solidFill>
                    <a:srgbClr val="002060"/>
                  </a:solidFill>
                  <a:latin typeface="Century Gothic" panose="020F0302020204030204"/>
                </a:rPr>
                <a:t>C</a:t>
              </a:r>
              <a:r>
                <a:rPr kumimoji="0" lang="fr-FR" sz="1600" b="0" i="0" u="none" strike="noStrike" kern="1200" cap="none" spc="0" normalizeH="0" baseline="0" noProof="0" dirty="0" err="1">
                  <a:ln>
                    <a:noFill/>
                  </a:ln>
                  <a:solidFill>
                    <a:srgbClr val="002060"/>
                  </a:solidFill>
                  <a:effectLst/>
                  <a:uLnTx/>
                  <a:uFillTx/>
                  <a:latin typeface="Century Gothic" panose="020F0302020204030204"/>
                  <a:ea typeface="+mn-ea"/>
                  <a:cs typeface="+mn-cs"/>
                </a:rPr>
                <a:t>roire</a:t>
              </a: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en l’histoire de Noël n’est pas essentiel e</a:t>
              </a:r>
              <a:r>
                <a:rPr lang="fr-FR" sz="1600" dirty="0">
                  <a:solidFill>
                    <a:srgbClr val="002060"/>
                  </a:solidFill>
                  <a:latin typeface="Century Gothic" panose="020B0502020202020204" pitchFamily="34" charset="0"/>
                </a:rPr>
                <a:t>n _________ (où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3. La laïcité soutient la liberté de _________ (quoi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4. </a:t>
              </a:r>
              <a:r>
                <a:rPr lang="fr-FR" sz="1600" b="0" i="0" dirty="0">
                  <a:solidFill>
                    <a:srgbClr val="4D5156"/>
                  </a:solidFill>
                  <a:effectLst/>
                  <a:latin typeface="arial" panose="020B0604020202020204" pitchFamily="34" charset="0"/>
                </a:rPr>
                <a:t>À </a:t>
              </a: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Noël, les musulmans et les juifs de France passent du temps _________ (avec qui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lvl="0" fontAlgn="base">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5. Saint Nicolas apporte des cadeaux aux enfants le 6 décembre e</a:t>
              </a:r>
              <a:r>
                <a:rPr lang="fr-FR" sz="1600" dirty="0">
                  <a:solidFill>
                    <a:srgbClr val="002060"/>
                  </a:solidFill>
                  <a:latin typeface="Century Gothic" panose="020B0502020202020204" pitchFamily="34" charset="0"/>
                </a:rPr>
                <a:t>n __________ (où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6. En Espagne, on croit que les Rois mages* viennent avec des cadeaux le __________ (quand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76025EE2-736F-4CE8-9BCC-659924A9FCD3}"/>
                </a:ext>
              </a:extLst>
            </p:cNvPr>
            <p:cNvSpPr txBox="1"/>
            <p:nvPr/>
          </p:nvSpPr>
          <p:spPr>
            <a:xfrm>
              <a:off x="5782155" y="1306665"/>
              <a:ext cx="5435029" cy="5016758"/>
            </a:xfrm>
            <a:prstGeom prst="rect">
              <a:avLst/>
            </a:prstGeom>
            <a:noFill/>
            <a:ln w="25400">
              <a:solidFill>
                <a:schemeClr val="accent1">
                  <a:lumMod val="50000"/>
                </a:schemeClr>
              </a:solidFill>
              <a:prstDash val="dash"/>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solidFill>
                    <a:srgbClr val="002060"/>
                  </a:solidFill>
                  <a:effectLst/>
                  <a:uLnTx/>
                  <a:uFillTx/>
                  <a:latin typeface="Century Gothic" panose="020F0302020204030204"/>
                  <a:ea typeface="+mn-ea"/>
                  <a:cs typeface="+mn-cs"/>
                </a:rPr>
                <a:t>Lis et réponds aux questions de ton/ta partenaire.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1" i="0" strike="noStrike" kern="1200" cap="none" spc="0" normalizeH="0" baseline="0" noProof="0" dirty="0">
                  <a:ln>
                    <a:noFill/>
                  </a:ln>
                  <a:solidFill>
                    <a:srgbClr val="002060"/>
                  </a:solidFill>
                  <a:effectLst/>
                  <a:uLnTx/>
                  <a:uFillTx/>
                  <a:latin typeface="Century Gothic" panose="020F0302020204030204"/>
                  <a:ea typeface="+mn-ea"/>
                  <a:cs typeface="+mn-cs"/>
                </a:rPr>
                <a:t>Noël dans les autres pays du monde</a:t>
              </a:r>
              <a:endParaRPr kumimoji="0" lang="en-GB" sz="1600" b="1" i="0"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7. Les sapins de Noël sont en plastique </a:t>
              </a: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en Algérie</a:t>
              </a:r>
              <a:r>
                <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8. En Tunisie, les enfants font des </a:t>
              </a: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photos avec le père Noël.</a:t>
              </a:r>
              <a:r>
                <a:rPr kumimoji="0" lang="en-GB" sz="16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9. En Australie, </a:t>
              </a:r>
              <a:r>
                <a:rPr lang="fr-FR" sz="1600" dirty="0">
                  <a:solidFill>
                    <a:srgbClr val="002060"/>
                  </a:solidFill>
                  <a:latin typeface="Century Gothic" panose="020B0502020202020204" pitchFamily="34" charset="0"/>
                </a:rPr>
                <a:t>c'est l’été. Donc, </a:t>
              </a: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il n’y a pas de </a:t>
              </a: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neige</a:t>
              </a:r>
              <a:r>
                <a:rPr lang="fr-FR" sz="1600" dirty="0">
                  <a:solidFill>
                    <a:srgbClr val="002060"/>
                  </a:solidFill>
                  <a:latin typeface="Century Gothic" panose="020F0302020204030204"/>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10. Noël est plus important en Europe qu’en </a:t>
              </a: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Asie</a:t>
              </a: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lang="en-GB" sz="1600" dirty="0">
                <a:solidFill>
                  <a:srgbClr val="002060"/>
                </a:solidFill>
                <a:latin typeface="Century Gothic" panose="020F0302020204030204"/>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dirty="0">
                <a:solidFill>
                  <a:srgbClr val="002060"/>
                </a:solidFill>
                <a:latin typeface="Century Gothic" panose="020B0502020202020204" pitchFamily="34" charset="0"/>
              </a:endParaRPr>
            </a:p>
            <a:p>
              <a:pPr lvl="0" fontAlgn="base">
                <a:defRPr/>
              </a:pPr>
              <a:r>
                <a:rPr lang="fr-FR" sz="1600" dirty="0">
                  <a:solidFill>
                    <a:srgbClr val="002060"/>
                  </a:solidFill>
                  <a:latin typeface="Century Gothic" panose="020B0502020202020204" pitchFamily="34" charset="0"/>
                </a:rPr>
                <a:t>11. En Chine, on pense que Noël est une tradition anglaise.</a:t>
              </a:r>
              <a:endParaRPr kumimoji="0" lang="en-GB" sz="1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12. Mais les chrétiens de Chine célèbrent l’</a:t>
              </a: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histoire du fils de Dieu.</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12" name="Rounded Rectangle 46">
            <a:extLst>
              <a:ext uri="{FF2B5EF4-FFF2-40B4-BE49-F238E27FC236}">
                <a16:creationId xmlns:a16="http://schemas.microsoft.com/office/drawing/2014/main" id="{382238ED-B151-448B-8BD1-45F6DF2B3600}"/>
              </a:ext>
            </a:extLst>
          </p:cNvPr>
          <p:cNvSpPr/>
          <p:nvPr/>
        </p:nvSpPr>
        <p:spPr>
          <a:xfrm>
            <a:off x="10287000" y="249869"/>
            <a:ext cx="1622920" cy="4313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0110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B</a:t>
            </a:r>
          </a:p>
        </p:txBody>
      </p:sp>
      <p:grpSp>
        <p:nvGrpSpPr>
          <p:cNvPr id="3" name="Group 2">
            <a:extLst>
              <a:ext uri="{FF2B5EF4-FFF2-40B4-BE49-F238E27FC236}">
                <a16:creationId xmlns:a16="http://schemas.microsoft.com/office/drawing/2014/main" id="{54728C79-75C0-46D8-AA50-F503AE38F2A8}"/>
              </a:ext>
            </a:extLst>
          </p:cNvPr>
          <p:cNvGrpSpPr/>
          <p:nvPr/>
        </p:nvGrpSpPr>
        <p:grpSpPr>
          <a:xfrm>
            <a:off x="323997" y="1267200"/>
            <a:ext cx="11396949" cy="5016758"/>
            <a:chOff x="-1" y="1306665"/>
            <a:chExt cx="11021296" cy="4987422"/>
          </a:xfrm>
        </p:grpSpPr>
        <p:sp>
          <p:nvSpPr>
            <p:cNvPr id="9" name="TextBox 8">
              <a:extLst>
                <a:ext uri="{FF2B5EF4-FFF2-40B4-BE49-F238E27FC236}">
                  <a16:creationId xmlns:a16="http://schemas.microsoft.com/office/drawing/2014/main" id="{D191C991-B504-4C06-A105-E2BCB93D55D6}"/>
                </a:ext>
              </a:extLst>
            </p:cNvPr>
            <p:cNvSpPr txBox="1"/>
            <p:nvPr/>
          </p:nvSpPr>
          <p:spPr>
            <a:xfrm>
              <a:off x="-1" y="1306665"/>
              <a:ext cx="5581753" cy="4987422"/>
            </a:xfrm>
            <a:prstGeom prst="rect">
              <a:avLst/>
            </a:prstGeom>
            <a:noFill/>
            <a:ln w="25400">
              <a:solidFill>
                <a:schemeClr val="accent1">
                  <a:lumMod val="50000"/>
                </a:schemeClr>
              </a:solidFill>
              <a:prstDash val="dash"/>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solidFill>
                    <a:srgbClr val="002060"/>
                  </a:solidFill>
                  <a:effectLst/>
                  <a:uLnTx/>
                  <a:uFillTx/>
                  <a:latin typeface="Century Gothic" panose="020F0302020204030204"/>
                  <a:ea typeface="+mn-ea"/>
                  <a:cs typeface="+mn-cs"/>
                </a:rPr>
                <a:t>Fais des questions pour remplir les blancs.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fr-FR" sz="1600" b="0" i="0" u="sng"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1" i="0" strike="noStrike" kern="1200" cap="none" spc="0" normalizeH="0" baseline="0" noProof="0" dirty="0">
                  <a:ln>
                    <a:noFill/>
                  </a:ln>
                  <a:solidFill>
                    <a:srgbClr val="002060"/>
                  </a:solidFill>
                  <a:effectLst/>
                  <a:uLnTx/>
                  <a:uFillTx/>
                  <a:latin typeface="Century Gothic" panose="020F0302020204030204"/>
                  <a:ea typeface="+mn-ea"/>
                  <a:cs typeface="+mn-cs"/>
                </a:rPr>
                <a:t>Noël dans les pays européens</a:t>
              </a:r>
              <a:endParaRPr kumimoji="0" lang="en-GB" sz="1600" b="1" i="0"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lvl="0" fontAlgn="base">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1. Noël est une fête </a:t>
              </a:r>
              <a:r>
                <a:rPr lang="fr-FR" sz="1600" dirty="0">
                  <a:solidFill>
                    <a:srgbClr val="002060"/>
                  </a:solidFill>
                  <a:latin typeface="Century Gothic" panose="020B0502020202020204" pitchFamily="34" charset="0"/>
                </a:rPr>
                <a:t>religieuse pour les chrétiens.</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2. </a:t>
              </a:r>
              <a:r>
                <a:rPr lang="fr-FR" sz="1600" dirty="0">
                  <a:solidFill>
                    <a:srgbClr val="002060"/>
                  </a:solidFill>
                  <a:latin typeface="Century Gothic" panose="020F0302020204030204"/>
                </a:rPr>
                <a:t>C</a:t>
              </a:r>
              <a:r>
                <a:rPr kumimoji="0" lang="fr-FR" sz="1600" b="0" i="0" u="none" strike="noStrike" kern="1200" cap="none" spc="0" normalizeH="0" baseline="0" noProof="0" dirty="0" err="1">
                  <a:ln>
                    <a:noFill/>
                  </a:ln>
                  <a:solidFill>
                    <a:srgbClr val="002060"/>
                  </a:solidFill>
                  <a:effectLst/>
                  <a:uLnTx/>
                  <a:uFillTx/>
                  <a:latin typeface="Century Gothic" panose="020F0302020204030204"/>
                  <a:ea typeface="+mn-ea"/>
                  <a:cs typeface="+mn-cs"/>
                </a:rPr>
                <a:t>roire</a:t>
              </a: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en l’histoire de Noël n’est pas essentiel </a:t>
              </a: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en France</a:t>
              </a: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3. La laïcité soutient la liberté d’</a:t>
              </a: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appartenir à une foi ou de ne pas avoir de foi.</a:t>
              </a:r>
              <a:endParaRPr kumimoji="0" lang="en-GB" sz="1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fontAlgn="base">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4. </a:t>
              </a:r>
              <a:r>
                <a:rPr lang="fr-FR" sz="1600" b="0" i="0" dirty="0">
                  <a:solidFill>
                    <a:srgbClr val="4D5156"/>
                  </a:solidFill>
                  <a:effectLst/>
                  <a:latin typeface="arial" panose="020B0604020202020204" pitchFamily="34" charset="0"/>
                </a:rPr>
                <a:t>À </a:t>
              </a: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Noël, les musulmans et les juifs de France passent du temps </a:t>
              </a: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en famille</a:t>
              </a: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5. Saint Nicolas apporte des cadeaux aux enfants le 6 décembre </a:t>
              </a: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en Belgique</a:t>
              </a: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6. En Espagne, on croit que les Rois mages* viennent avec des cadeaux le </a:t>
              </a: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6 janvier</a:t>
              </a: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76025EE2-736F-4CE8-9BCC-659924A9FCD3}"/>
                </a:ext>
              </a:extLst>
            </p:cNvPr>
            <p:cNvSpPr txBox="1"/>
            <p:nvPr/>
          </p:nvSpPr>
          <p:spPr>
            <a:xfrm>
              <a:off x="5581752" y="1306665"/>
              <a:ext cx="5439543" cy="4987422"/>
            </a:xfrm>
            <a:prstGeom prst="rect">
              <a:avLst/>
            </a:prstGeom>
            <a:noFill/>
            <a:ln w="25400">
              <a:solidFill>
                <a:schemeClr val="accent1">
                  <a:lumMod val="50000"/>
                </a:schemeClr>
              </a:solidFill>
              <a:prstDash val="dash"/>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solidFill>
                    <a:srgbClr val="002060"/>
                  </a:solidFill>
                  <a:effectLst/>
                  <a:uLnTx/>
                  <a:uFillTx/>
                  <a:latin typeface="Century Gothic" panose="020F0302020204030204"/>
                  <a:ea typeface="+mn-ea"/>
                  <a:cs typeface="+mn-cs"/>
                </a:rPr>
                <a:t>Lis et réponds aux questions de ton/ta partenaire.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fr-FR" sz="1600" b="0" i="0" u="sng"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1" i="0" strike="noStrike" kern="1200" cap="none" spc="0" normalizeH="0" baseline="0" noProof="0" dirty="0">
                  <a:ln>
                    <a:noFill/>
                  </a:ln>
                  <a:solidFill>
                    <a:srgbClr val="002060"/>
                  </a:solidFill>
                  <a:effectLst/>
                  <a:uLnTx/>
                  <a:uFillTx/>
                  <a:latin typeface="Century Gothic" panose="020F0302020204030204"/>
                  <a:ea typeface="+mn-ea"/>
                  <a:cs typeface="+mn-cs"/>
                </a:rPr>
                <a:t>Noël dans les autres pays du monde</a:t>
              </a:r>
              <a:endParaRPr kumimoji="0" lang="en-GB" sz="1600" b="1" i="0"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7. Les sapins de Noël sont en plastique _________ (o</a:t>
              </a:r>
              <a:r>
                <a:rPr kumimoji="0" lang="fr-FR" sz="1600" b="0" i="0" u="none" strike="noStrike" kern="1200" cap="none" spc="0" normalizeH="0" baseline="0" noProof="0" dirty="0">
                  <a:ln>
                    <a:noFill/>
                  </a:ln>
                  <a:solidFill>
                    <a:srgbClr val="002060"/>
                  </a:solidFill>
                  <a:effectLst/>
                  <a:uLnTx/>
                  <a:uFillTx/>
                  <a:latin typeface="Century Gothic" panose="020B0502020202020204" pitchFamily="34" charset="0"/>
                </a:rPr>
                <a:t>ù </a:t>
              </a: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8. En Tunisie, les enfants font des  _________ (quoi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fontAlgn="base">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9. En Australie, </a:t>
              </a:r>
              <a:r>
                <a:rPr lang="fr-FR" sz="1600" dirty="0">
                  <a:solidFill>
                    <a:srgbClr val="002060"/>
                  </a:solidFill>
                  <a:latin typeface="Century Gothic" panose="020B0502020202020204" pitchFamily="34" charset="0"/>
                </a:rPr>
                <a:t>c'est l’été. Donc, </a:t>
              </a: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il n’y a pas de  _________ (quo i? )</a:t>
              </a:r>
            </a:p>
            <a:p>
              <a:pPr fontAlgn="base">
                <a:defRPr/>
              </a:pPr>
              <a:endParaRPr lang="fr-FR" sz="1600" noProof="0" dirty="0">
                <a:solidFill>
                  <a:srgbClr val="002060"/>
                </a:solidFill>
                <a:latin typeface="Century Gothic" panose="020F0302020204030204"/>
              </a:endParaRPr>
            </a:p>
            <a:p>
              <a:pPr fontAlgn="base">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10. Noël est plus important en Europe qu’en  _________  (o</a:t>
              </a:r>
              <a:r>
                <a:rPr kumimoji="0" lang="fr-FR" sz="1600" b="0" i="0" u="none" strike="noStrike" kern="1200" cap="none" spc="0" normalizeH="0" baseline="0" noProof="0" dirty="0">
                  <a:ln>
                    <a:noFill/>
                  </a:ln>
                  <a:solidFill>
                    <a:srgbClr val="002060"/>
                  </a:solidFill>
                  <a:effectLst/>
                  <a:uLnTx/>
                  <a:uFillTx/>
                  <a:latin typeface="Century Gothic" panose="020B0502020202020204" pitchFamily="34" charset="0"/>
                </a:rPr>
                <a:t>ù ?)</a:t>
              </a: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11.  En Chine, on pense que Noël est  _________ </a:t>
              </a:r>
              <a:b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(quoi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12. </a:t>
              </a:r>
              <a:r>
                <a:rPr lang="fr-FR" sz="1600" dirty="0">
                  <a:solidFill>
                    <a:srgbClr val="002060"/>
                  </a:solidFill>
                  <a:latin typeface="Century Gothic" panose="020F0302020204030204"/>
                </a:rPr>
                <a:t>Mais l</a:t>
              </a:r>
              <a:r>
                <a:rPr kumimoji="0" lang="fr-FR" sz="1600" b="0" i="0" u="none" strike="noStrike" kern="1200" cap="none" spc="0" normalizeH="0" baseline="0" noProof="0" dirty="0">
                  <a:ln>
                    <a:noFill/>
                  </a:ln>
                  <a:solidFill>
                    <a:srgbClr val="002060"/>
                  </a:solidFill>
                  <a:effectLst/>
                  <a:uLnTx/>
                  <a:uFillTx/>
                  <a:latin typeface="Century Gothic" panose="020F0302020204030204"/>
                  <a:ea typeface="+mn-ea"/>
                  <a:cs typeface="+mn-cs"/>
                </a:rPr>
                <a:t>es chrétiens de Chine célèbrent l’ _________ (quoi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11" name="Rounded Rectangle 46">
            <a:extLst>
              <a:ext uri="{FF2B5EF4-FFF2-40B4-BE49-F238E27FC236}">
                <a16:creationId xmlns:a16="http://schemas.microsoft.com/office/drawing/2014/main" id="{BFD43F37-6B19-4656-A8FE-A987CB6DBEAE}"/>
              </a:ext>
            </a:extLst>
          </p:cNvPr>
          <p:cNvSpPr/>
          <p:nvPr/>
        </p:nvSpPr>
        <p:spPr>
          <a:xfrm>
            <a:off x="10287000" y="249869"/>
            <a:ext cx="1622920" cy="4313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Speech Bubble: Rectangle with Corners Rounded 11">
            <a:extLst>
              <a:ext uri="{FF2B5EF4-FFF2-40B4-BE49-F238E27FC236}">
                <a16:creationId xmlns:a16="http://schemas.microsoft.com/office/drawing/2014/main" id="{AAA86BEB-217B-4750-8999-70BFFED83868}"/>
              </a:ext>
            </a:extLst>
          </p:cNvPr>
          <p:cNvSpPr/>
          <p:nvPr/>
        </p:nvSpPr>
        <p:spPr>
          <a:xfrm>
            <a:off x="6722742" y="217224"/>
            <a:ext cx="2237954" cy="867128"/>
          </a:xfrm>
          <a:prstGeom prst="wedgeRoundRectCallout">
            <a:avLst>
              <a:gd name="adj1" fmla="val 65902"/>
              <a:gd name="adj2" fmla="val 19830"/>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*les Rois mages </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 the Wise Men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*le pied </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 foot</a:t>
            </a:r>
          </a:p>
        </p:txBody>
      </p:sp>
      <p:pic>
        <p:nvPicPr>
          <p:cNvPr id="13" name="Picture 12">
            <a:extLst>
              <a:ext uri="{FF2B5EF4-FFF2-40B4-BE49-F238E27FC236}">
                <a16:creationId xmlns:a16="http://schemas.microsoft.com/office/drawing/2014/main" id="{7F7F79F0-E4D9-4EDD-A9B1-F3E590D7C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6193" y="-90874"/>
            <a:ext cx="1233558" cy="1233558"/>
          </a:xfrm>
          <a:prstGeom prst="rect">
            <a:avLst/>
          </a:prstGeom>
        </p:spPr>
      </p:pic>
    </p:spTree>
    <p:extLst>
      <p:ext uri="{BB962C8B-B14F-4D97-AF65-F5344CB8AC3E}">
        <p14:creationId xmlns:p14="http://schemas.microsoft.com/office/powerpoint/2010/main" val="4023290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18922" cy="707849"/>
          </a:xfrm>
        </p:spPr>
        <p:txBody>
          <a:bodyPr>
            <a:normAutofit fontScale="90000"/>
          </a:bodyPr>
          <a:lstStyle/>
          <a:p>
            <a:r>
              <a:rPr lang="en-GB" sz="3600" b="1" dirty="0" err="1">
                <a:solidFill>
                  <a:schemeClr val="bg1"/>
                </a:solidFill>
              </a:rPr>
              <a:t>Vive</a:t>
            </a:r>
            <a:r>
              <a:rPr lang="en-GB" sz="3600" b="1" dirty="0">
                <a:solidFill>
                  <a:schemeClr val="bg1"/>
                </a:solidFill>
              </a:rPr>
              <a:t> le vent – </a:t>
            </a:r>
            <a:r>
              <a:rPr lang="en-GB" sz="3600" b="1" dirty="0" err="1">
                <a:solidFill>
                  <a:schemeClr val="bg1"/>
                </a:solidFill>
              </a:rPr>
              <a:t>Partenaire</a:t>
            </a:r>
            <a:r>
              <a:rPr lang="en-GB" sz="3600" b="1" dirty="0">
                <a:solidFill>
                  <a:schemeClr val="bg1"/>
                </a:solidFill>
              </a:rPr>
              <a:t> A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 name="Group 1">
            <a:extLst>
              <a:ext uri="{FF2B5EF4-FFF2-40B4-BE49-F238E27FC236}">
                <a16:creationId xmlns:a16="http://schemas.microsoft.com/office/drawing/2014/main" id="{C1E3C1CB-187B-47A0-BA88-115E9A1D19A2}"/>
              </a:ext>
            </a:extLst>
          </p:cNvPr>
          <p:cNvGrpSpPr/>
          <p:nvPr/>
        </p:nvGrpSpPr>
        <p:grpSpPr>
          <a:xfrm>
            <a:off x="368200" y="2492940"/>
            <a:ext cx="10666800" cy="3731791"/>
            <a:chOff x="368200" y="2492940"/>
            <a:chExt cx="10992780" cy="3731791"/>
          </a:xfrm>
        </p:grpSpPr>
        <p:sp>
          <p:nvSpPr>
            <p:cNvPr id="16" name="TextBox 15">
              <a:extLst>
                <a:ext uri="{FF2B5EF4-FFF2-40B4-BE49-F238E27FC236}">
                  <a16:creationId xmlns:a16="http://schemas.microsoft.com/office/drawing/2014/main" id="{D4327332-0497-4B5E-8127-CA9FE5BF0040}"/>
                </a:ext>
              </a:extLst>
            </p:cNvPr>
            <p:cNvSpPr txBox="1"/>
            <p:nvPr/>
          </p:nvSpPr>
          <p:spPr>
            <a:xfrm>
              <a:off x="368200" y="2492940"/>
              <a:ext cx="5496390" cy="3724096"/>
            </a:xfrm>
            <a:prstGeom prst="rect">
              <a:avLst/>
            </a:prstGeom>
            <a:noFill/>
            <a:ln w="19050">
              <a:solidFill>
                <a:schemeClr val="accent5">
                  <a:lumMod val="50000"/>
                </a:schemeClr>
              </a:solidFill>
              <a:prstDash val="dash"/>
            </a:ln>
          </p:spPr>
          <p:txBody>
            <a:bodyPr wrap="square" numCol="1" rtlCol="0">
              <a:spAutoFit/>
            </a:bodyPr>
            <a:lstStyle/>
            <a:p>
              <a:r>
                <a:rPr lang="fr-FR" sz="2400" dirty="0">
                  <a:solidFill>
                    <a:srgbClr val="4472C4">
                      <a:lumMod val="50000"/>
                    </a:srgbClr>
                  </a:solidFill>
                  <a:latin typeface="Century Gothic" panose="020F0302020204030204"/>
                </a:rPr>
                <a:t>Et le vieux monsieur</a:t>
              </a:r>
            </a:p>
            <a:p>
              <a:r>
                <a:rPr lang="fr-FR" sz="2400" dirty="0">
                  <a:solidFill>
                    <a:srgbClr val="4472C4">
                      <a:lumMod val="50000"/>
                    </a:srgbClr>
                  </a:solidFill>
                  <a:latin typeface="Century Gothic" panose="020F0302020204030204"/>
                </a:rPr>
                <a:t>Descend </a:t>
              </a:r>
              <a:r>
                <a:rPr lang="fr-FR" sz="2400" b="1" dirty="0">
                  <a:solidFill>
                    <a:srgbClr val="4472C4">
                      <a:lumMod val="50000"/>
                    </a:srgbClr>
                  </a:solidFill>
                  <a:latin typeface="Century Gothic" panose="020F0302020204030204"/>
                </a:rPr>
                <a:t>vers</a:t>
              </a:r>
              <a:r>
                <a:rPr lang="fr-FR" sz="2400" dirty="0">
                  <a:solidFill>
                    <a:srgbClr val="4472C4">
                      <a:lumMod val="50000"/>
                    </a:srgbClr>
                  </a:solidFill>
                  <a:latin typeface="Century Gothic" panose="020F0302020204030204"/>
                </a:rPr>
                <a:t> le villa</a:t>
              </a:r>
              <a:r>
                <a:rPr lang="fr-FR" sz="2400" b="1" dirty="0">
                  <a:solidFill>
                    <a:srgbClr val="4472C4">
                      <a:lumMod val="50000"/>
                    </a:srgbClr>
                  </a:solidFill>
                  <a:latin typeface="Century Gothic" panose="020F0302020204030204"/>
                </a:rPr>
                <a:t>g</a:t>
              </a:r>
              <a:r>
                <a:rPr lang="fr-FR" sz="2400" dirty="0">
                  <a:solidFill>
                    <a:srgbClr val="4472C4">
                      <a:lumMod val="50000"/>
                    </a:srgbClr>
                  </a:solidFill>
                  <a:latin typeface="Century Gothic" panose="020F0302020204030204"/>
                </a:rPr>
                <a:t>e</a:t>
              </a:r>
            </a:p>
            <a:p>
              <a:r>
                <a:rPr lang="fr-FR" sz="2400" dirty="0">
                  <a:solidFill>
                    <a:srgbClr val="4472C4">
                      <a:lumMod val="50000"/>
                    </a:srgbClr>
                  </a:solidFill>
                  <a:latin typeface="Century Gothic" panose="020F0302020204030204"/>
                </a:rPr>
                <a:t>C’est l’heure où tout est </a:t>
              </a:r>
              <a:r>
                <a:rPr lang="fr-FR" sz="2400" b="1" dirty="0">
                  <a:solidFill>
                    <a:srgbClr val="4472C4">
                      <a:lumMod val="50000"/>
                    </a:srgbClr>
                  </a:solidFill>
                  <a:latin typeface="Century Gothic" panose="020F0302020204030204"/>
                </a:rPr>
                <a:t>sage</a:t>
              </a:r>
            </a:p>
            <a:p>
              <a:r>
                <a:rPr lang="fr-FR" sz="2400" dirty="0">
                  <a:solidFill>
                    <a:srgbClr val="4472C4">
                      <a:lumMod val="50000"/>
                    </a:srgbClr>
                  </a:solidFill>
                  <a:latin typeface="Century Gothic" panose="020F0302020204030204"/>
                </a:rPr>
                <a:t>Et l’</a:t>
              </a:r>
              <a:r>
                <a:rPr lang="fr-FR" sz="2400" b="1" dirty="0">
                  <a:solidFill>
                    <a:srgbClr val="4472C4">
                      <a:lumMod val="50000"/>
                    </a:srgbClr>
                  </a:solidFill>
                  <a:latin typeface="Century Gothic" panose="020F0302020204030204"/>
                </a:rPr>
                <a:t>om</a:t>
              </a:r>
              <a:r>
                <a:rPr lang="fr-FR" sz="2400" dirty="0">
                  <a:solidFill>
                    <a:srgbClr val="4472C4">
                      <a:lumMod val="50000"/>
                    </a:srgbClr>
                  </a:solidFill>
                  <a:latin typeface="Century Gothic" panose="020F0302020204030204"/>
                </a:rPr>
                <a:t>bre danse au c</a:t>
              </a:r>
              <a:r>
                <a:rPr lang="fr-FR" sz="2400" b="1" dirty="0">
                  <a:solidFill>
                    <a:srgbClr val="4472C4">
                      <a:lumMod val="50000"/>
                    </a:srgbClr>
                  </a:solidFill>
                  <a:latin typeface="Century Gothic" panose="020F0302020204030204"/>
                </a:rPr>
                <a:t>oi</a:t>
              </a:r>
              <a:r>
                <a:rPr lang="fr-FR" sz="2400" dirty="0">
                  <a:solidFill>
                    <a:srgbClr val="4472C4">
                      <a:lumMod val="50000"/>
                    </a:srgbClr>
                  </a:solidFill>
                  <a:latin typeface="Century Gothic" panose="020F0302020204030204"/>
                </a:rPr>
                <a:t>n des feux</a:t>
              </a:r>
            </a:p>
            <a:p>
              <a:r>
                <a:rPr lang="fr-FR" sz="2400" dirty="0">
                  <a:solidFill>
                    <a:srgbClr val="4472C4">
                      <a:lumMod val="50000"/>
                    </a:srgbClr>
                  </a:solidFill>
                  <a:latin typeface="Century Gothic" panose="020F0302020204030204"/>
                </a:rPr>
                <a:t>Et</a:t>
              </a:r>
              <a:r>
                <a:rPr lang="fr-FR" sz="2400" dirty="0">
                  <a:solidFill>
                    <a:srgbClr val="4472C4">
                      <a:lumMod val="50000"/>
                    </a:srgbClr>
                  </a:solidFill>
                  <a:latin typeface="Century Gothic" panose="020B0502020202020204" pitchFamily="34" charset="0"/>
                </a:rPr>
                <a:t> dans chaque maison</a:t>
              </a:r>
            </a:p>
            <a:p>
              <a:r>
                <a:rPr lang="fr-FR" sz="2400" dirty="0">
                  <a:solidFill>
                    <a:srgbClr val="4472C4">
                      <a:lumMod val="50000"/>
                    </a:srgbClr>
                  </a:solidFill>
                  <a:latin typeface="Century Gothic" panose="020B0502020202020204" pitchFamily="34" charset="0"/>
                </a:rPr>
                <a:t>Il flotte un </a:t>
              </a:r>
              <a:r>
                <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air</a:t>
              </a:r>
              <a:r>
                <a:rPr lang="fr-FR" sz="2400" dirty="0">
                  <a:solidFill>
                    <a:srgbClr val="4472C4">
                      <a:lumMod val="50000"/>
                    </a:srgbClr>
                  </a:solidFill>
                  <a:latin typeface="Century Gothic" panose="020B0502020202020204" pitchFamily="34" charset="0"/>
                </a:rPr>
                <a:t> de fête</a:t>
              </a:r>
            </a:p>
            <a:p>
              <a:r>
                <a:rPr lang="fr-FR" sz="2400" dirty="0">
                  <a:solidFill>
                    <a:srgbClr val="4472C4">
                      <a:lumMod val="50000"/>
                    </a:srgbClr>
                  </a:solidFill>
                  <a:latin typeface="Century Gothic" panose="020B0502020202020204" pitchFamily="34" charset="0"/>
                </a:rPr>
                <a:t>Partout la table est prête</a:t>
              </a:r>
            </a:p>
            <a:p>
              <a:r>
                <a:rPr lang="fr-FR" sz="2400" dirty="0">
                  <a:solidFill>
                    <a:srgbClr val="4472C4">
                      <a:lumMod val="50000"/>
                    </a:srgbClr>
                  </a:solidFill>
                  <a:latin typeface="Century Gothic" panose="020B0502020202020204" pitchFamily="34" charset="0"/>
                </a:rPr>
                <a:t>Et l’on entend la même chanson</a:t>
              </a:r>
              <a:r>
                <a:rPr lang="fr-FR" sz="2400" dirty="0">
                  <a:solidFill>
                    <a:srgbClr val="4472C4">
                      <a:lumMod val="50000"/>
                    </a:srgbClr>
                  </a:solidFill>
                  <a:latin typeface="Century Gothic" panose="020F0302020204030204"/>
                </a:rPr>
                <a:t>.</a:t>
              </a:r>
              <a:endParaRPr lang="fr-FR" sz="2000" dirty="0">
                <a:solidFill>
                  <a:srgbClr val="4472C4">
                    <a:lumMod val="50000"/>
                  </a:srgbClr>
                </a:solidFill>
                <a:latin typeface="Century Gothic" panose="020F0302020204030204"/>
              </a:endParaRPr>
            </a:p>
            <a:p>
              <a:endParaRPr lang="fr-FR" sz="2000" dirty="0">
                <a:solidFill>
                  <a:srgbClr val="4472C4">
                    <a:lumMod val="50000"/>
                  </a:srgbClr>
                </a:solidFill>
                <a:latin typeface="Century Gothic" panose="020F0302020204030204"/>
              </a:endParaRPr>
            </a:p>
            <a:p>
              <a:endParaRPr lang="fr-FR" sz="2400" dirty="0">
                <a:solidFill>
                  <a:srgbClr val="4472C4">
                    <a:lumMod val="50000"/>
                  </a:srgbClr>
                </a:solidFill>
                <a:latin typeface="Century Gothic" panose="020F0302020204030204"/>
              </a:endParaRPr>
            </a:p>
          </p:txBody>
        </p:sp>
        <p:sp>
          <p:nvSpPr>
            <p:cNvPr id="11" name="TextBox 10">
              <a:extLst>
                <a:ext uri="{FF2B5EF4-FFF2-40B4-BE49-F238E27FC236}">
                  <a16:creationId xmlns:a16="http://schemas.microsoft.com/office/drawing/2014/main" id="{63F8CEF2-FF09-49F4-9FD3-377A01AE3E2F}"/>
                </a:ext>
              </a:extLst>
            </p:cNvPr>
            <p:cNvSpPr txBox="1"/>
            <p:nvPr/>
          </p:nvSpPr>
          <p:spPr>
            <a:xfrm>
              <a:off x="5864590" y="2492940"/>
              <a:ext cx="5496390" cy="3731791"/>
            </a:xfrm>
            <a:prstGeom prst="rect">
              <a:avLst/>
            </a:prstGeom>
            <a:noFill/>
            <a:ln w="25400">
              <a:solidFill>
                <a:schemeClr val="accent5">
                  <a:lumMod val="50000"/>
                </a:schemeClr>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r>
                <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 _ </a:t>
              </a:r>
              <a:r>
                <a:rPr kumimoji="0" lang="fr-FR"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eux j</a:t>
              </a:r>
              <a:r>
                <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 _ </a:t>
              </a:r>
              <a:r>
                <a:rPr kumimoji="0" lang="fr-FR"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eux Noël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Aux mille </a:t>
              </a:r>
              <a:r>
                <a:rPr kumimoji="0" lang="fr-FR"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 _ </a:t>
              </a:r>
              <a:r>
                <a:rPr kumimoji="0" lang="fr-FR" sz="24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gies</a:t>
              </a:r>
              <a:endParaRPr kumimoji="0" lang="fr-FR"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defRPr/>
              </a:pPr>
              <a:r>
                <a:rPr kumimoji="0" lang="fr-FR"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Quand chantent </a:t>
              </a:r>
              <a:r>
                <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a:t>
              </a:r>
              <a:r>
                <a:rPr kumimoji="0" lang="fr-FR"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lang="fr-FR" sz="2400" dirty="0">
                  <a:solidFill>
                    <a:srgbClr val="4472C4">
                      <a:lumMod val="50000"/>
                    </a:srgbClr>
                  </a:solidFill>
                  <a:latin typeface="Century Gothic" panose="020F0302020204030204"/>
                </a:rPr>
                <a:t>ciel</a:t>
              </a:r>
              <a:endPar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r>
                <a:rPr kumimoji="0" lang="fr-FR"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kumimoji="0" lang="fr-FR" sz="24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clo</a:t>
              </a:r>
              <a:r>
                <a:rPr kumimoji="0" lang="fr-FR"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 _ es de la </a:t>
              </a:r>
              <a:r>
                <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a:t>
              </a:r>
              <a:r>
                <a:rPr kumimoji="0" lang="fr-FR"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endParaRPr lang="fr-FR" sz="1050" dirty="0">
                <a:solidFill>
                  <a:srgbClr val="4472C4">
                    <a:lumMod val="50000"/>
                  </a:srgbClr>
                </a:solidFill>
                <a:latin typeface="Century Gothic" panose="020F0302020204030204"/>
              </a:endParaRPr>
            </a:p>
            <a:p>
              <a:pPr algn="ctr"/>
              <a:r>
                <a:rPr lang="fr-FR" sz="2000" b="1" dirty="0">
                  <a:solidFill>
                    <a:srgbClr val="4472C4">
                      <a:lumMod val="50000"/>
                    </a:srgbClr>
                  </a:solidFill>
                  <a:latin typeface="Century Gothic" panose="020F0302020204030204"/>
                </a:rPr>
                <a:t>[chorus]</a:t>
              </a:r>
            </a:p>
            <a:p>
              <a:pPr algn="ctr"/>
              <a:endParaRPr kumimoji="0" lang="fr-FR" sz="1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r>
                <a:rPr lang="fr-FR" sz="2400" dirty="0">
                  <a:solidFill>
                    <a:srgbClr val="4472C4">
                      <a:lumMod val="50000"/>
                    </a:srgbClr>
                  </a:solidFill>
                  <a:latin typeface="Century Gothic" panose="020B0502020202020204" pitchFamily="34" charset="0"/>
                </a:rPr>
                <a:t>Oh ! Vive le vent, vive le vent,</a:t>
              </a:r>
            </a:p>
            <a:p>
              <a:r>
                <a:rPr lang="fr-FR" sz="2400" dirty="0">
                  <a:solidFill>
                    <a:srgbClr val="4472C4">
                      <a:lumMod val="50000"/>
                    </a:srgbClr>
                  </a:solidFill>
                  <a:latin typeface="Century Gothic" panose="020B0502020202020204" pitchFamily="34" charset="0"/>
                </a:rPr>
                <a:t>Vive le vent d’hiver</a:t>
              </a:r>
            </a:p>
            <a:p>
              <a:r>
                <a:rPr lang="fr-FR" sz="2400" dirty="0">
                  <a:solidFill>
                    <a:srgbClr val="4472C4">
                      <a:lumMod val="50000"/>
                    </a:srgbClr>
                  </a:solidFill>
                  <a:latin typeface="Century Gothic" panose="020B0502020202020204" pitchFamily="34" charset="0"/>
                </a:rPr>
                <a:t>Qui _ apporte aux vieux __________</a:t>
              </a:r>
            </a:p>
            <a:p>
              <a:r>
                <a:rPr lang="fr-FR" sz="2400" dirty="0">
                  <a:solidFill>
                    <a:srgbClr val="4472C4">
                      <a:lumMod val="50000"/>
                    </a:srgbClr>
                  </a:solidFill>
                  <a:latin typeface="Century Gothic" panose="020B0502020202020204" pitchFamily="34" charset="0"/>
                </a:rPr>
                <a:t>Leurs </a:t>
              </a:r>
              <a:r>
                <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a:t>
              </a:r>
              <a:r>
                <a:rPr lang="fr-FR" sz="2400" dirty="0">
                  <a:solidFill>
                    <a:srgbClr val="4472C4">
                      <a:lumMod val="50000"/>
                    </a:srgbClr>
                  </a:solidFill>
                  <a:latin typeface="Century Gothic" panose="020B0502020202020204" pitchFamily="34" charset="0"/>
                </a:rPr>
                <a:t> d’hier…</a:t>
              </a:r>
            </a:p>
          </p:txBody>
        </p:sp>
      </p:grpSp>
      <p:sp>
        <p:nvSpPr>
          <p:cNvPr id="3" name="TextBox 2">
            <a:extLst>
              <a:ext uri="{FF2B5EF4-FFF2-40B4-BE49-F238E27FC236}">
                <a16:creationId xmlns:a16="http://schemas.microsoft.com/office/drawing/2014/main" id="{F39F5079-F63F-41BB-85A5-13BC1C361278}"/>
              </a:ext>
            </a:extLst>
          </p:cNvPr>
          <p:cNvSpPr txBox="1"/>
          <p:nvPr/>
        </p:nvSpPr>
        <p:spPr>
          <a:xfrm>
            <a:off x="231040" y="1318072"/>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Lis la strophe* dans la première colonne pour ton/ta partenaire.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ton/ta partenaire et remplis les blancs dans la deuxième colonne.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Speech Bubble: Rectangle with Corners Rounded 8">
            <a:extLst>
              <a:ext uri="{FF2B5EF4-FFF2-40B4-BE49-F238E27FC236}">
                <a16:creationId xmlns:a16="http://schemas.microsoft.com/office/drawing/2014/main" id="{B82DE882-41B8-4113-A3C0-1ED89C17B1DD}"/>
              </a:ext>
            </a:extLst>
          </p:cNvPr>
          <p:cNvSpPr/>
          <p:nvPr/>
        </p:nvSpPr>
        <p:spPr>
          <a:xfrm>
            <a:off x="6997348" y="249869"/>
            <a:ext cx="2508592" cy="529046"/>
          </a:xfrm>
          <a:prstGeom prst="wedgeRoundRectCallout">
            <a:avLst>
              <a:gd name="adj1" fmla="val 49445"/>
              <a:gd name="adj2" fmla="val 2338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*la strophe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verse</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 name="Picture 4" descr="Snow Flake, Snowflake, Diamonds, Snowing">
            <a:extLst>
              <a:ext uri="{FF2B5EF4-FFF2-40B4-BE49-F238E27FC236}">
                <a16:creationId xmlns:a16="http://schemas.microsoft.com/office/drawing/2014/main" id="{C661678D-2FA6-468B-8579-3CA1C24D89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6043" y="2149069"/>
            <a:ext cx="1142172" cy="11421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now Flake, Snowflake, Diamonds, Snowing">
            <a:extLst>
              <a:ext uri="{FF2B5EF4-FFF2-40B4-BE49-F238E27FC236}">
                <a16:creationId xmlns:a16="http://schemas.microsoft.com/office/drawing/2014/main" id="{86F09C2B-0600-4A97-8DE5-E8F525A876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2313" y="3397523"/>
            <a:ext cx="844561" cy="844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937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18922" cy="707849"/>
          </a:xfrm>
        </p:spPr>
        <p:txBody>
          <a:bodyPr>
            <a:normAutofit fontScale="90000"/>
          </a:bodyPr>
          <a:lstStyle/>
          <a:p>
            <a:r>
              <a:rPr lang="en-GB" sz="3600" b="1" dirty="0" err="1">
                <a:solidFill>
                  <a:schemeClr val="bg1"/>
                </a:solidFill>
              </a:rPr>
              <a:t>Vive</a:t>
            </a:r>
            <a:r>
              <a:rPr lang="en-GB" sz="3600" b="1" dirty="0">
                <a:solidFill>
                  <a:schemeClr val="bg1"/>
                </a:solidFill>
              </a:rPr>
              <a:t> le vent – </a:t>
            </a:r>
            <a:r>
              <a:rPr lang="en-GB" sz="3600" b="1" dirty="0" err="1">
                <a:solidFill>
                  <a:schemeClr val="bg1"/>
                </a:solidFill>
              </a:rPr>
              <a:t>Partenaire</a:t>
            </a:r>
            <a:r>
              <a:rPr lang="en-GB" sz="3600" b="1" dirty="0">
                <a:solidFill>
                  <a:schemeClr val="bg1"/>
                </a:solidFill>
              </a:rPr>
              <a:t> B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 name="Group 1">
            <a:extLst>
              <a:ext uri="{FF2B5EF4-FFF2-40B4-BE49-F238E27FC236}">
                <a16:creationId xmlns:a16="http://schemas.microsoft.com/office/drawing/2014/main" id="{C1E3C1CB-187B-47A0-BA88-115E9A1D19A2}"/>
              </a:ext>
            </a:extLst>
          </p:cNvPr>
          <p:cNvGrpSpPr/>
          <p:nvPr/>
        </p:nvGrpSpPr>
        <p:grpSpPr>
          <a:xfrm>
            <a:off x="368200" y="2492940"/>
            <a:ext cx="10951840" cy="3662541"/>
            <a:chOff x="368200" y="2492940"/>
            <a:chExt cx="11285619" cy="3662541"/>
          </a:xfrm>
        </p:grpSpPr>
        <p:sp>
          <p:nvSpPr>
            <p:cNvPr id="16" name="TextBox 15">
              <a:extLst>
                <a:ext uri="{FF2B5EF4-FFF2-40B4-BE49-F238E27FC236}">
                  <a16:creationId xmlns:a16="http://schemas.microsoft.com/office/drawing/2014/main" id="{D4327332-0497-4B5E-8127-CA9FE5BF0040}"/>
                </a:ext>
              </a:extLst>
            </p:cNvPr>
            <p:cNvSpPr txBox="1"/>
            <p:nvPr/>
          </p:nvSpPr>
          <p:spPr>
            <a:xfrm>
              <a:off x="368200" y="2492940"/>
              <a:ext cx="5902365" cy="3662541"/>
            </a:xfrm>
            <a:prstGeom prst="rect">
              <a:avLst/>
            </a:prstGeom>
            <a:noFill/>
            <a:ln w="19050">
              <a:solidFill>
                <a:schemeClr val="accent5">
                  <a:lumMod val="50000"/>
                </a:schemeClr>
              </a:solidFill>
              <a:prstDash val="dash"/>
            </a:ln>
          </p:spPr>
          <p:txBody>
            <a:bodyPr wrap="square" numCol="1" rtlCol="0">
              <a:spAutoFit/>
            </a:bodyPr>
            <a:lstStyle/>
            <a:p>
              <a:r>
                <a:rPr lang="fr-FR" sz="2400" dirty="0">
                  <a:solidFill>
                    <a:srgbClr val="4472C4">
                      <a:lumMod val="50000"/>
                    </a:srgbClr>
                  </a:solidFill>
                  <a:latin typeface="Century Gothic" panose="020F0302020204030204"/>
                </a:rPr>
                <a:t>Et le vieux monsieur</a:t>
              </a:r>
            </a:p>
            <a:p>
              <a:r>
                <a:rPr lang="fr-FR" sz="2400" dirty="0">
                  <a:solidFill>
                    <a:srgbClr val="4472C4">
                      <a:lumMod val="50000"/>
                    </a:srgbClr>
                  </a:solidFill>
                  <a:latin typeface="Century Gothic" panose="020F0302020204030204"/>
                </a:rPr>
                <a:t>Descend </a:t>
              </a:r>
              <a:r>
                <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a:t>
              </a:r>
              <a:r>
                <a:rPr lang="fr-FR" sz="2400" dirty="0">
                  <a:solidFill>
                    <a:srgbClr val="4472C4">
                      <a:lumMod val="50000"/>
                    </a:srgbClr>
                  </a:solidFill>
                  <a:latin typeface="Century Gothic" panose="020F0302020204030204"/>
                </a:rPr>
                <a:t> le villa _ e</a:t>
              </a:r>
            </a:p>
            <a:p>
              <a:r>
                <a:rPr lang="fr-FR" sz="2400" dirty="0">
                  <a:solidFill>
                    <a:srgbClr val="4472C4">
                      <a:lumMod val="50000"/>
                    </a:srgbClr>
                  </a:solidFill>
                  <a:latin typeface="Century Gothic" panose="020F0302020204030204"/>
                </a:rPr>
                <a:t>C’est l’heure où tout est </a:t>
              </a:r>
              <a:r>
                <a:rPr lang="fr-FR" sz="2400" b="1" dirty="0">
                  <a:solidFill>
                    <a:srgbClr val="4472C4">
                      <a:lumMod val="50000"/>
                    </a:srgbClr>
                  </a:solidFill>
                  <a:latin typeface="Century Gothic" panose="020F0302020204030204"/>
                </a:rPr>
                <a:t>__________</a:t>
              </a:r>
            </a:p>
            <a:p>
              <a:r>
                <a:rPr lang="fr-FR" sz="2400" dirty="0">
                  <a:solidFill>
                    <a:srgbClr val="4472C4">
                      <a:lumMod val="50000"/>
                    </a:srgbClr>
                  </a:solidFill>
                  <a:latin typeface="Century Gothic" panose="020F0302020204030204"/>
                </a:rPr>
                <a:t>Et l’_ _ </a:t>
              </a:r>
              <a:r>
                <a:rPr lang="fr-FR" sz="2400" dirty="0" err="1">
                  <a:solidFill>
                    <a:srgbClr val="4472C4">
                      <a:lumMod val="50000"/>
                    </a:srgbClr>
                  </a:solidFill>
                  <a:latin typeface="Century Gothic" panose="020F0302020204030204"/>
                </a:rPr>
                <a:t>bre</a:t>
              </a:r>
              <a:r>
                <a:rPr lang="fr-FR" sz="2400" dirty="0">
                  <a:solidFill>
                    <a:srgbClr val="4472C4">
                      <a:lumMod val="50000"/>
                    </a:srgbClr>
                  </a:solidFill>
                  <a:latin typeface="Century Gothic" panose="020F0302020204030204"/>
                </a:rPr>
                <a:t> danse au c _ _ n des feux,</a:t>
              </a:r>
            </a:p>
            <a:p>
              <a:r>
                <a:rPr lang="fr-FR" sz="2400" dirty="0">
                  <a:solidFill>
                    <a:srgbClr val="4472C4">
                      <a:lumMod val="50000"/>
                    </a:srgbClr>
                  </a:solidFill>
                  <a:latin typeface="Century Gothic" panose="020F0302020204030204"/>
                </a:rPr>
                <a:t>Et</a:t>
              </a:r>
              <a:r>
                <a:rPr lang="fr-FR" sz="2400" dirty="0">
                  <a:solidFill>
                    <a:srgbClr val="4472C4">
                      <a:lumMod val="50000"/>
                    </a:srgbClr>
                  </a:solidFill>
                  <a:latin typeface="Century Gothic" panose="020B0502020202020204" pitchFamily="34" charset="0"/>
                </a:rPr>
                <a:t> dans chaque maison</a:t>
              </a:r>
            </a:p>
            <a:p>
              <a:r>
                <a:rPr lang="fr-FR" sz="2400" dirty="0">
                  <a:solidFill>
                    <a:srgbClr val="4472C4">
                      <a:lumMod val="50000"/>
                    </a:srgbClr>
                  </a:solidFill>
                  <a:latin typeface="Century Gothic" panose="020B0502020202020204" pitchFamily="34" charset="0"/>
                </a:rPr>
                <a:t>Il </a:t>
              </a:r>
              <a:r>
                <a:rPr lang="fr-FR" sz="2400" dirty="0" err="1">
                  <a:solidFill>
                    <a:srgbClr val="4472C4">
                      <a:lumMod val="50000"/>
                    </a:srgbClr>
                  </a:solidFill>
                  <a:latin typeface="Century Gothic" panose="020B0502020202020204" pitchFamily="34" charset="0"/>
                </a:rPr>
                <a:t>fl</a:t>
              </a:r>
              <a:r>
                <a:rPr lang="fr-FR" sz="2400" dirty="0">
                  <a:solidFill>
                    <a:srgbClr val="4472C4">
                      <a:lumMod val="50000"/>
                    </a:srgbClr>
                  </a:solidFill>
                  <a:latin typeface="Century Gothic" panose="020B0502020202020204" pitchFamily="34" charset="0"/>
                </a:rPr>
                <a:t> _ </a:t>
              </a:r>
              <a:r>
                <a:rPr lang="fr-FR" sz="2400" dirty="0" err="1">
                  <a:solidFill>
                    <a:srgbClr val="4472C4">
                      <a:lumMod val="50000"/>
                    </a:srgbClr>
                  </a:solidFill>
                  <a:latin typeface="Century Gothic" panose="020B0502020202020204" pitchFamily="34" charset="0"/>
                </a:rPr>
                <a:t>tte</a:t>
              </a:r>
              <a:r>
                <a:rPr lang="fr-FR" sz="2400" dirty="0">
                  <a:solidFill>
                    <a:srgbClr val="4472C4">
                      <a:lumMod val="50000"/>
                    </a:srgbClr>
                  </a:solidFill>
                  <a:latin typeface="Century Gothic" panose="020B0502020202020204" pitchFamily="34" charset="0"/>
                </a:rPr>
                <a:t> un __________ de fête</a:t>
              </a:r>
            </a:p>
            <a:p>
              <a:r>
                <a:rPr lang="fr-FR" sz="2400" dirty="0">
                  <a:solidFill>
                    <a:srgbClr val="4472C4">
                      <a:lumMod val="50000"/>
                    </a:srgbClr>
                  </a:solidFill>
                  <a:latin typeface="Century Gothic" panose="020B0502020202020204" pitchFamily="34" charset="0"/>
                </a:rPr>
                <a:t>Partout la __________ est prête</a:t>
              </a:r>
            </a:p>
            <a:p>
              <a:r>
                <a:rPr lang="fr-FR" sz="2400" dirty="0">
                  <a:solidFill>
                    <a:srgbClr val="4472C4">
                      <a:lumMod val="50000"/>
                    </a:srgbClr>
                  </a:solidFill>
                  <a:latin typeface="Century Gothic" panose="020B0502020202020204" pitchFamily="34" charset="0"/>
                </a:rPr>
                <a:t>Et l’on entend la même chanson</a:t>
              </a:r>
            </a:p>
            <a:p>
              <a:endParaRPr lang="fr-FR" sz="2000" dirty="0">
                <a:solidFill>
                  <a:srgbClr val="4472C4">
                    <a:lumMod val="50000"/>
                  </a:srgbClr>
                </a:solidFill>
                <a:latin typeface="Century Gothic" panose="020B0502020202020204" pitchFamily="34" charset="0"/>
              </a:endParaRPr>
            </a:p>
            <a:p>
              <a:endParaRPr lang="fr-FR" sz="1000" dirty="0">
                <a:solidFill>
                  <a:srgbClr val="4472C4">
                    <a:lumMod val="50000"/>
                  </a:srgbClr>
                </a:solidFill>
                <a:latin typeface="Century Gothic" panose="020B0502020202020204" pitchFamily="34" charset="0"/>
              </a:endParaRPr>
            </a:p>
            <a:p>
              <a:endParaRPr lang="fr-FR" sz="1000" dirty="0">
                <a:solidFill>
                  <a:srgbClr val="4472C4">
                    <a:lumMod val="50000"/>
                  </a:srgbClr>
                </a:solidFill>
                <a:latin typeface="Century Gothic" panose="020B0502020202020204" pitchFamily="34" charset="0"/>
              </a:endParaRPr>
            </a:p>
          </p:txBody>
        </p:sp>
        <p:sp>
          <p:nvSpPr>
            <p:cNvPr id="11" name="TextBox 10">
              <a:extLst>
                <a:ext uri="{FF2B5EF4-FFF2-40B4-BE49-F238E27FC236}">
                  <a16:creationId xmlns:a16="http://schemas.microsoft.com/office/drawing/2014/main" id="{63F8CEF2-FF09-49F4-9FD3-377A01AE3E2F}"/>
                </a:ext>
              </a:extLst>
            </p:cNvPr>
            <p:cNvSpPr txBox="1"/>
            <p:nvPr/>
          </p:nvSpPr>
          <p:spPr>
            <a:xfrm>
              <a:off x="6270565" y="2492940"/>
              <a:ext cx="5383254" cy="3662541"/>
            </a:xfrm>
            <a:prstGeom prst="rect">
              <a:avLst/>
            </a:prstGeom>
            <a:noFill/>
            <a:ln w="25400">
              <a:solidFill>
                <a:schemeClr val="accent5">
                  <a:lumMod val="50000"/>
                </a:schemeClr>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r>
                <a:rPr lang="fr-FR" sz="2400" b="1" dirty="0" err="1">
                  <a:solidFill>
                    <a:srgbClr val="4472C4">
                      <a:lumMod val="50000"/>
                    </a:srgbClr>
                  </a:solidFill>
                  <a:latin typeface="Century Gothic" panose="020F0302020204030204"/>
                </a:rPr>
                <a:t>oy</a:t>
              </a:r>
              <a:r>
                <a:rPr kumimoji="0" lang="fr-FR"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eux</a:t>
              </a:r>
              <a:r>
                <a:rPr kumimoji="0" lang="fr-FR"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a:t>
              </a:r>
              <a:r>
                <a:rPr lang="fr-FR" sz="2400" b="1" dirty="0" err="1">
                  <a:solidFill>
                    <a:srgbClr val="4472C4">
                      <a:lumMod val="50000"/>
                    </a:srgbClr>
                  </a:solidFill>
                  <a:latin typeface="Century Gothic" panose="020F0302020204030204"/>
                </a:rPr>
                <a:t>oy</a:t>
              </a:r>
              <a:r>
                <a:rPr kumimoji="0" lang="fr-FR"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eux Noël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Aux mille </a:t>
              </a:r>
              <a:r>
                <a:rPr kumimoji="0" lang="fr-FR"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lang="fr-FR" sz="2400" b="1" dirty="0">
                  <a:solidFill>
                    <a:srgbClr val="4472C4">
                      <a:lumMod val="50000"/>
                    </a:srgbClr>
                  </a:solidFill>
                  <a:latin typeface="Century Gothic" panose="020F0302020204030204"/>
                </a:rPr>
                <a:t>ou</a:t>
              </a:r>
              <a:r>
                <a:rPr kumimoji="0" lang="fr-FR" sz="24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gies</a:t>
              </a:r>
              <a:endParaRPr kumimoji="0" lang="fr-FR"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Quand chantent </a:t>
              </a:r>
              <a:r>
                <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vers</a:t>
              </a:r>
              <a:r>
                <a:rPr kumimoji="0" lang="fr-FR"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lang="fr-FR" sz="2400" dirty="0">
                  <a:solidFill>
                    <a:srgbClr val="4472C4">
                      <a:lumMod val="50000"/>
                    </a:srgbClr>
                  </a:solidFill>
                  <a:latin typeface="Century Gothic" panose="020F0302020204030204"/>
                </a:rPr>
                <a:t>ciel</a:t>
              </a:r>
              <a:endParaRPr kumimoji="0" lang="fr-FR"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r>
                <a:rPr kumimoji="0" lang="fr-FR"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clo</a:t>
              </a:r>
              <a:r>
                <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t>
              </a:r>
              <a:r>
                <a:rPr kumimoji="0" lang="fr-FR"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de la </a:t>
              </a:r>
              <a:r>
                <a:rPr lang="fr-FR" sz="2400" b="1" dirty="0">
                  <a:solidFill>
                    <a:srgbClr val="4472C4">
                      <a:lumMod val="50000"/>
                    </a:srgbClr>
                  </a:solidFill>
                  <a:latin typeface="Century Gothic" panose="020F0302020204030204"/>
                </a:rPr>
                <a:t>nuit</a:t>
              </a:r>
            </a:p>
            <a:p>
              <a:endParaRPr lang="fr-FR" sz="1000" dirty="0">
                <a:solidFill>
                  <a:srgbClr val="4472C4">
                    <a:lumMod val="50000"/>
                  </a:srgbClr>
                </a:solidFill>
                <a:latin typeface="Century Gothic" panose="020F0302020204030204"/>
              </a:endParaRPr>
            </a:p>
            <a:p>
              <a:pPr algn="ctr"/>
              <a:r>
                <a:rPr lang="fr-FR" sz="2000" b="1" dirty="0">
                  <a:solidFill>
                    <a:srgbClr val="4472C4">
                      <a:lumMod val="50000"/>
                    </a:srgbClr>
                  </a:solidFill>
                  <a:latin typeface="Century Gothic" panose="020F0302020204030204"/>
                </a:rPr>
                <a:t>[chorus]</a:t>
              </a:r>
            </a:p>
            <a:p>
              <a:pPr algn="ctr"/>
              <a:endParaRPr lang="fr-FR" sz="1000" dirty="0">
                <a:solidFill>
                  <a:srgbClr val="4472C4">
                    <a:lumMod val="50000"/>
                  </a:srgbClr>
                </a:solidFill>
                <a:latin typeface="Century Gothic" panose="020F0302020204030204"/>
              </a:endParaRPr>
            </a:p>
            <a:p>
              <a:r>
                <a:rPr lang="fr-FR" sz="2400" dirty="0">
                  <a:solidFill>
                    <a:srgbClr val="4472C4">
                      <a:lumMod val="50000"/>
                    </a:srgbClr>
                  </a:solidFill>
                  <a:latin typeface="Century Gothic" panose="020B0502020202020204" pitchFamily="34" charset="0"/>
                </a:rPr>
                <a:t>Oh ! Vive le vent, vive le vent,</a:t>
              </a:r>
            </a:p>
            <a:p>
              <a:r>
                <a:rPr lang="fr-FR" sz="2400" dirty="0">
                  <a:solidFill>
                    <a:srgbClr val="4472C4">
                      <a:lumMod val="50000"/>
                    </a:srgbClr>
                  </a:solidFill>
                  <a:latin typeface="Century Gothic" panose="020B0502020202020204" pitchFamily="34" charset="0"/>
                </a:rPr>
                <a:t>Vive le vent d’hiver</a:t>
              </a:r>
            </a:p>
            <a:p>
              <a:r>
                <a:rPr lang="fr-FR" sz="2400" dirty="0">
                  <a:solidFill>
                    <a:srgbClr val="4472C4">
                      <a:lumMod val="50000"/>
                    </a:srgbClr>
                  </a:solidFill>
                  <a:latin typeface="Century Gothic" panose="020B0502020202020204" pitchFamily="34" charset="0"/>
                </a:rPr>
                <a:t>Qui rapporte aux vieux enfants</a:t>
              </a:r>
            </a:p>
            <a:p>
              <a:r>
                <a:rPr lang="fr-FR" sz="2400" dirty="0">
                  <a:solidFill>
                    <a:srgbClr val="4472C4">
                      <a:lumMod val="50000"/>
                    </a:srgbClr>
                  </a:solidFill>
                  <a:latin typeface="Century Gothic" panose="020B0502020202020204" pitchFamily="34" charset="0"/>
                </a:rPr>
                <a:t>Leurs </a:t>
              </a:r>
              <a:r>
                <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souvenirs</a:t>
              </a:r>
              <a:r>
                <a:rPr lang="fr-FR" sz="2400" dirty="0">
                  <a:solidFill>
                    <a:srgbClr val="4472C4">
                      <a:lumMod val="50000"/>
                    </a:srgbClr>
                  </a:solidFill>
                  <a:latin typeface="Century Gothic" panose="020B0502020202020204" pitchFamily="34" charset="0"/>
                </a:rPr>
                <a:t> d’hier…</a:t>
              </a:r>
              <a:endParaRPr lang="fr-FR" sz="2400" dirty="0">
                <a:solidFill>
                  <a:srgbClr val="4472C4">
                    <a:lumMod val="50000"/>
                  </a:srgbClr>
                </a:solidFill>
                <a:latin typeface="Century Gothic" panose="020F0302020204030204"/>
              </a:endParaRPr>
            </a:p>
          </p:txBody>
        </p:sp>
      </p:grpSp>
      <p:sp>
        <p:nvSpPr>
          <p:cNvPr id="3" name="TextBox 2">
            <a:extLst>
              <a:ext uri="{FF2B5EF4-FFF2-40B4-BE49-F238E27FC236}">
                <a16:creationId xmlns:a16="http://schemas.microsoft.com/office/drawing/2014/main" id="{F39F5079-F63F-41BB-85A5-13BC1C361278}"/>
              </a:ext>
            </a:extLst>
          </p:cNvPr>
          <p:cNvSpPr txBox="1"/>
          <p:nvPr/>
        </p:nvSpPr>
        <p:spPr>
          <a:xfrm>
            <a:off x="231040" y="1318072"/>
            <a:ext cx="11729920" cy="830997"/>
          </a:xfrm>
          <a:prstGeom prst="rect">
            <a:avLst/>
          </a:prstGeom>
          <a:noFill/>
        </p:spPr>
        <p:txBody>
          <a:bodyPr wrap="square" rtlCol="0">
            <a:spAutoFit/>
          </a:bodyPr>
          <a:lstStyle/>
          <a:p>
            <a:r>
              <a:rPr lang="fr-FR" sz="2400" dirty="0">
                <a:solidFill>
                  <a:schemeClr val="accent5">
                    <a:lumMod val="50000"/>
                  </a:schemeClr>
                </a:solidFill>
                <a:latin typeface="Century Gothic" panose="020B0502020202020204" pitchFamily="34" charset="0"/>
              </a:rPr>
              <a:t>Lis la strophe* dans la première colonne pour ton/ta partenaire.</a:t>
            </a:r>
          </a:p>
          <a:p>
            <a:r>
              <a:rPr lang="fr-FR" sz="2400" dirty="0">
                <a:solidFill>
                  <a:schemeClr val="accent5">
                    <a:lumMod val="50000"/>
                  </a:schemeClr>
                </a:solidFill>
                <a:latin typeface="Century Gothic" panose="020B0502020202020204" pitchFamily="34" charset="0"/>
              </a:rPr>
              <a:t>Écoute ton/ta partenaire et remplis les blancs dans la deuxième colonne.</a:t>
            </a:r>
          </a:p>
        </p:txBody>
      </p:sp>
      <p:sp>
        <p:nvSpPr>
          <p:cNvPr id="9" name="Speech Bubble: Rectangle with Corners Rounded 8">
            <a:extLst>
              <a:ext uri="{FF2B5EF4-FFF2-40B4-BE49-F238E27FC236}">
                <a16:creationId xmlns:a16="http://schemas.microsoft.com/office/drawing/2014/main" id="{B82DE882-41B8-4113-A3C0-1ED89C17B1DD}"/>
              </a:ext>
            </a:extLst>
          </p:cNvPr>
          <p:cNvSpPr/>
          <p:nvPr/>
        </p:nvSpPr>
        <p:spPr>
          <a:xfrm>
            <a:off x="6997348" y="249869"/>
            <a:ext cx="2508592" cy="529046"/>
          </a:xfrm>
          <a:prstGeom prst="wedgeRoundRectCallout">
            <a:avLst>
              <a:gd name="adj1" fmla="val 49445"/>
              <a:gd name="adj2" fmla="val 2338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latin typeface="Century Gothic" panose="020B0502020202020204" pitchFamily="34" charset="0"/>
              </a:rPr>
              <a:t>*la strophe = verse</a:t>
            </a:r>
          </a:p>
        </p:txBody>
      </p:sp>
      <p:pic>
        <p:nvPicPr>
          <p:cNvPr id="1028" name="Picture 4" descr="Snow Flake, Snowflake, Diamonds, Snowing">
            <a:extLst>
              <a:ext uri="{FF2B5EF4-FFF2-40B4-BE49-F238E27FC236}">
                <a16:creationId xmlns:a16="http://schemas.microsoft.com/office/drawing/2014/main" id="{C567FB70-93CB-4A91-96A7-1ACD6B7F0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7814" y="2246586"/>
            <a:ext cx="1142172" cy="11421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now Flake, Snowflake, Diamonds, Snowing">
            <a:extLst>
              <a:ext uri="{FF2B5EF4-FFF2-40B4-BE49-F238E27FC236}">
                <a16:creationId xmlns:a16="http://schemas.microsoft.com/office/drawing/2014/main" id="{8E505CCC-294B-41EA-9E20-BE4FF3086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7824" y="3635112"/>
            <a:ext cx="844561" cy="844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018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Vous</a:t>
            </a:r>
            <a:r>
              <a:rPr lang="en-GB" sz="3600" b="1" dirty="0">
                <a:solidFill>
                  <a:schemeClr val="bg1"/>
                </a:solidFill>
              </a:rPr>
              <a:t> </a:t>
            </a:r>
            <a:r>
              <a:rPr lang="en-GB" sz="3600" b="1" dirty="0" err="1">
                <a:solidFill>
                  <a:schemeClr val="bg1"/>
                </a:solidFill>
              </a:rPr>
              <a:t>êtes</a:t>
            </a:r>
            <a:r>
              <a:rPr lang="en-GB" sz="3600" b="1" dirty="0">
                <a:solidFill>
                  <a:schemeClr val="bg1"/>
                </a:solidFill>
              </a:rPr>
              <a:t> </a:t>
            </a:r>
            <a:r>
              <a:rPr lang="en-GB" sz="3600" b="1" dirty="0" err="1">
                <a:solidFill>
                  <a:schemeClr val="bg1"/>
                </a:solidFill>
              </a:rPr>
              <a:t>journalistes</a:t>
            </a:r>
            <a:r>
              <a:rPr lang="en-GB" sz="3600" b="1" dirty="0">
                <a:solidFill>
                  <a:schemeClr val="bg1"/>
                </a:solidFill>
              </a:rPr>
              <a:t> !</a:t>
            </a:r>
          </a:p>
        </p:txBody>
      </p:sp>
      <p:sp>
        <p:nvSpPr>
          <p:cNvPr id="5" name="TextBox 4">
            <a:extLst>
              <a:ext uri="{FF2B5EF4-FFF2-40B4-BE49-F238E27FC236}">
                <a16:creationId xmlns:a16="http://schemas.microsoft.com/office/drawing/2014/main" id="{4C8AA055-EABE-454B-979F-1F5759D1204A}"/>
              </a:ext>
            </a:extLst>
          </p:cNvPr>
          <p:cNvSpPr txBox="1"/>
          <p:nvPr/>
        </p:nvSpPr>
        <p:spPr>
          <a:xfrm>
            <a:off x="572473" y="1749402"/>
            <a:ext cx="5435601"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festival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parce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intéressant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cerfs-volants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beaux. Il/Elle parle aux chanteurs et il/</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porte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vêtements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rouges.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aiment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passer du temps au festival.</a:t>
            </a:r>
          </a:p>
        </p:txBody>
      </p:sp>
      <p:sp>
        <p:nvSpPr>
          <p:cNvPr id="9" name="Rounded Rectangle 46">
            <a:extLst>
              <a:ext uri="{FF2B5EF4-FFF2-40B4-BE49-F238E27FC236}">
                <a16:creationId xmlns:a16="http://schemas.microsoft.com/office/drawing/2014/main" id="{BFA2D161-7B1C-4E5D-821F-0DCB68EEA08D}"/>
              </a:ext>
            </a:extLst>
          </p:cNvPr>
          <p:cNvSpPr/>
          <p:nvPr/>
        </p:nvSpPr>
        <p:spPr>
          <a:xfrm>
            <a:off x="9914563" y="249869"/>
            <a:ext cx="1995358"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E14A675E-985F-44DE-9766-2583F00E7511}"/>
              </a:ext>
            </a:extLst>
          </p:cNvPr>
          <p:cNvSpPr txBox="1"/>
          <p:nvPr/>
        </p:nvSpPr>
        <p:spPr>
          <a:xfrm>
            <a:off x="6008075" y="3429000"/>
            <a:ext cx="5435602"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 voyage au festival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train. Il/Elle célèbre le festival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parce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la culture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importante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Il/Elle mange de la pizza. Beaucoup de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visitent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festival et son frère aide à faire des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modèles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874023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week-end dernier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parler</a:t>
            </a:r>
          </a:p>
        </p:txBody>
      </p:sp>
      <p:sp>
        <p:nvSpPr>
          <p:cNvPr id="2" name="TextBox 1">
            <a:extLst>
              <a:ext uri="{FF2B5EF4-FFF2-40B4-BE49-F238E27FC236}">
                <a16:creationId xmlns:a16="http://schemas.microsoft.com/office/drawing/2014/main" id="{8D3C10C5-2146-44E9-9973-A54D4BDC351C}"/>
              </a:ext>
            </a:extLst>
          </p:cNvPr>
          <p:cNvSpPr txBox="1"/>
          <p:nvPr/>
        </p:nvSpPr>
        <p:spPr>
          <a:xfrm>
            <a:off x="208547" y="1299411"/>
            <a:ext cx="11823032"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Répond aux questions de ton/ta partenaire. Écris les réponses que tu entends.</a:t>
            </a:r>
          </a:p>
        </p:txBody>
      </p:sp>
      <p:sp>
        <p:nvSpPr>
          <p:cNvPr id="5" name="Rectangle 4">
            <a:extLst>
              <a:ext uri="{FF2B5EF4-FFF2-40B4-BE49-F238E27FC236}">
                <a16:creationId xmlns:a16="http://schemas.microsoft.com/office/drawing/2014/main" id="{0AC92C5C-1243-42A6-AE69-9BE6DD788446}"/>
              </a:ext>
            </a:extLst>
          </p:cNvPr>
          <p:cNvSpPr/>
          <p:nvPr/>
        </p:nvSpPr>
        <p:spPr>
          <a:xfrm>
            <a:off x="2759242" y="4749763"/>
            <a:ext cx="2486526" cy="110690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where they went</a:t>
            </a:r>
          </a:p>
        </p:txBody>
      </p:sp>
      <p:sp>
        <p:nvSpPr>
          <p:cNvPr id="25" name="Rectangle 24">
            <a:extLst>
              <a:ext uri="{FF2B5EF4-FFF2-40B4-BE49-F238E27FC236}">
                <a16:creationId xmlns:a16="http://schemas.microsoft.com/office/drawing/2014/main" id="{ECB23197-9EE7-4B12-8E19-CB3F0A5A6908}"/>
              </a:ext>
            </a:extLst>
          </p:cNvPr>
          <p:cNvSpPr/>
          <p:nvPr/>
        </p:nvSpPr>
        <p:spPr>
          <a:xfrm>
            <a:off x="7194884" y="4749762"/>
            <a:ext cx="2486526" cy="110690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rgbClr val="002060"/>
              </a:solidFill>
              <a:latin typeface="Century Gothic" panose="020B0502020202020204" pitchFamily="34" charset="0"/>
            </a:endParaRPr>
          </a:p>
        </p:txBody>
      </p:sp>
      <p:sp>
        <p:nvSpPr>
          <p:cNvPr id="6" name="Speech Bubble: Rectangle with Corners Rounded 5">
            <a:extLst>
              <a:ext uri="{FF2B5EF4-FFF2-40B4-BE49-F238E27FC236}">
                <a16:creationId xmlns:a16="http://schemas.microsoft.com/office/drawing/2014/main" id="{617591B7-A500-4C33-A19F-40C4036D0524}"/>
              </a:ext>
            </a:extLst>
          </p:cNvPr>
          <p:cNvSpPr/>
          <p:nvPr/>
        </p:nvSpPr>
        <p:spPr>
          <a:xfrm>
            <a:off x="2759242" y="1987166"/>
            <a:ext cx="3239320" cy="1587084"/>
          </a:xfrm>
          <a:prstGeom prst="wedgeRoundRectCallout">
            <a:avLst>
              <a:gd name="adj1" fmla="val -59461"/>
              <a:gd name="adj2" fmla="val 68565"/>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2060"/>
                </a:solidFill>
                <a:latin typeface="Century Gothic" panose="020B0502020202020204" pitchFamily="34" charset="0"/>
              </a:rPr>
              <a:t>Où es-tu allée ?</a:t>
            </a:r>
          </a:p>
        </p:txBody>
      </p:sp>
      <p:sp>
        <p:nvSpPr>
          <p:cNvPr id="29" name="Speech Bubble: Rectangle with Corners Rounded 28">
            <a:extLst>
              <a:ext uri="{FF2B5EF4-FFF2-40B4-BE49-F238E27FC236}">
                <a16:creationId xmlns:a16="http://schemas.microsoft.com/office/drawing/2014/main" id="{310F062E-FBEA-406B-88DD-2617708C49D3}"/>
              </a:ext>
            </a:extLst>
          </p:cNvPr>
          <p:cNvSpPr/>
          <p:nvPr/>
        </p:nvSpPr>
        <p:spPr>
          <a:xfrm>
            <a:off x="6635205" y="2780708"/>
            <a:ext cx="3239320" cy="1587084"/>
          </a:xfrm>
          <a:prstGeom prst="wedgeRoundRectCallout">
            <a:avLst>
              <a:gd name="adj1" fmla="val 59394"/>
              <a:gd name="adj2" fmla="val 7463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2060"/>
                </a:solidFill>
                <a:latin typeface="Century Gothic" panose="020B0502020202020204" pitchFamily="34" charset="0"/>
              </a:rPr>
              <a:t>Je suis allée au parc.</a:t>
            </a:r>
          </a:p>
        </p:txBody>
      </p:sp>
      <p:pic>
        <p:nvPicPr>
          <p:cNvPr id="12" name="Picture 11">
            <a:extLst>
              <a:ext uri="{FF2B5EF4-FFF2-40B4-BE49-F238E27FC236}">
                <a16:creationId xmlns:a16="http://schemas.microsoft.com/office/drawing/2014/main" id="{44D3F17C-C2FA-457E-9A2B-5D59838DC7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1047" y="2988036"/>
            <a:ext cx="3141483" cy="3141483"/>
          </a:xfrm>
          <a:prstGeom prst="rect">
            <a:avLst/>
          </a:prstGeom>
        </p:spPr>
      </p:pic>
      <p:pic>
        <p:nvPicPr>
          <p:cNvPr id="13" name="Picture 12">
            <a:extLst>
              <a:ext uri="{FF2B5EF4-FFF2-40B4-BE49-F238E27FC236}">
                <a16:creationId xmlns:a16="http://schemas.microsoft.com/office/drawing/2014/main" id="{374BB373-640C-4030-9816-EFDB5987D9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51" y="3061252"/>
            <a:ext cx="3141483" cy="3141483"/>
          </a:xfrm>
          <a:prstGeom prst="rect">
            <a:avLst/>
          </a:prstGeom>
        </p:spPr>
      </p:pic>
      <p:pic>
        <p:nvPicPr>
          <p:cNvPr id="9" name="Picture 8">
            <a:extLst>
              <a:ext uri="{FF2B5EF4-FFF2-40B4-BE49-F238E27FC236}">
                <a16:creationId xmlns:a16="http://schemas.microsoft.com/office/drawing/2014/main" id="{ADB747BB-2D7B-4DA1-8191-896B2E82F6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4062" y="4749762"/>
            <a:ext cx="1791956" cy="1106906"/>
          </a:xfrm>
          <a:prstGeom prst="rect">
            <a:avLst/>
          </a:prstGeom>
        </p:spPr>
      </p:pic>
    </p:spTree>
    <p:extLst>
      <p:ext uri="{BB962C8B-B14F-4D97-AF65-F5344CB8AC3E}">
        <p14:creationId xmlns:p14="http://schemas.microsoft.com/office/powerpoint/2010/main" val="50069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Le réveillon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74D184C-8237-4347-83F3-E6D7A9EF2F8A}"/>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a:solidFill>
                  <a:srgbClr val="4472C4">
                    <a:lumMod val="50000"/>
                  </a:srgbClr>
                </a:solidFill>
                <a:latin typeface="Century Gothic" panose="020F0302020204030204"/>
              </a:rPr>
              <a:t>Tu parles du réveillon avec un(e) ami(e). Qu’est-ce qu’il/elle a fait ?</a:t>
            </a:r>
          </a:p>
        </p:txBody>
      </p:sp>
      <p:sp>
        <p:nvSpPr>
          <p:cNvPr id="6" name="TextBox 5">
            <a:extLst>
              <a:ext uri="{FF2B5EF4-FFF2-40B4-BE49-F238E27FC236}">
                <a16:creationId xmlns:a16="http://schemas.microsoft.com/office/drawing/2014/main" id="{F843037E-620B-4BDF-99F3-84162C283BA8}"/>
              </a:ext>
            </a:extLst>
          </p:cNvPr>
          <p:cNvSpPr txBox="1"/>
          <p:nvPr/>
        </p:nvSpPr>
        <p:spPr>
          <a:xfrm>
            <a:off x="180000" y="1918010"/>
            <a:ext cx="5916000" cy="4339650"/>
          </a:xfrm>
          <a:prstGeom prst="rect">
            <a:avLst/>
          </a:prstGeom>
          <a:noFill/>
          <a:ln>
            <a:solidFill>
              <a:srgbClr val="002060"/>
            </a:solidFill>
            <a:prstDash val="dash"/>
          </a:ln>
        </p:spPr>
        <p:txBody>
          <a:bodyPr wrap="square" rtlCol="0">
            <a:spAutoFit/>
          </a:bodyPr>
          <a:lstStyle/>
          <a:p>
            <a:pPr algn="l"/>
            <a:r>
              <a:rPr lang="fr-FR" dirty="0">
                <a:solidFill>
                  <a:schemeClr val="accent5">
                    <a:lumMod val="50000"/>
                  </a:schemeClr>
                </a:solidFill>
                <a:latin typeface="Century Gothic" panose="020B0502020202020204" pitchFamily="34" charset="0"/>
              </a:rPr>
              <a:t>Partenaire A:</a:t>
            </a:r>
          </a:p>
          <a:p>
            <a:pPr algn="l"/>
            <a:r>
              <a:rPr lang="fr-FR" dirty="0">
                <a:solidFill>
                  <a:schemeClr val="accent5">
                    <a:lumMod val="50000"/>
                  </a:schemeClr>
                </a:solidFill>
                <a:latin typeface="Century Gothic" panose="020B0502020202020204" pitchFamily="34" charset="0"/>
              </a:rPr>
              <a:t>Réponds aux questions de ton/ta partenaire.</a:t>
            </a:r>
          </a:p>
          <a:p>
            <a:pPr algn="l"/>
            <a:endParaRPr lang="en-GB" sz="2400" dirty="0">
              <a:solidFill>
                <a:schemeClr val="accent5">
                  <a:lumMod val="50000"/>
                </a:schemeClr>
              </a:solidFill>
              <a:latin typeface="Century Gothic" panose="020B0502020202020204" pitchFamily="34" charset="0"/>
            </a:endParaRPr>
          </a:p>
          <a:p>
            <a:pPr algn="l"/>
            <a:endParaRPr lang="en-GB" sz="2400" dirty="0">
              <a:solidFill>
                <a:schemeClr val="accent5">
                  <a:lumMod val="50000"/>
                </a:schemeClr>
              </a:solidFill>
              <a:latin typeface="Century Gothic" panose="020B0502020202020204" pitchFamily="34" charset="0"/>
            </a:endParaRPr>
          </a:p>
          <a:p>
            <a:pPr algn="l"/>
            <a:endParaRPr lang="en-GB" sz="2400" dirty="0">
              <a:solidFill>
                <a:schemeClr val="accent5">
                  <a:lumMod val="50000"/>
                </a:schemeClr>
              </a:solidFill>
              <a:latin typeface="Century Gothic" panose="020B0502020202020204" pitchFamily="34" charset="0"/>
            </a:endParaRPr>
          </a:p>
          <a:p>
            <a:pPr algn="l"/>
            <a:endParaRPr lang="en-GB" sz="2400" dirty="0">
              <a:solidFill>
                <a:schemeClr val="accent5">
                  <a:lumMod val="50000"/>
                </a:schemeClr>
              </a:solidFill>
              <a:latin typeface="Century Gothic" panose="020B0502020202020204" pitchFamily="34" charset="0"/>
            </a:endParaRPr>
          </a:p>
          <a:p>
            <a:pPr algn="l"/>
            <a:endParaRPr lang="en-GB" dirty="0">
              <a:solidFill>
                <a:schemeClr val="accent5">
                  <a:lumMod val="50000"/>
                </a:schemeClr>
              </a:solidFill>
              <a:latin typeface="Century Gothic" panose="020B0502020202020204" pitchFamily="34" charset="0"/>
            </a:endParaRPr>
          </a:p>
          <a:p>
            <a:pPr algn="l"/>
            <a:endParaRPr lang="en-GB" dirty="0">
              <a:solidFill>
                <a:schemeClr val="accent5">
                  <a:lumMod val="50000"/>
                </a:schemeClr>
              </a:solidFill>
              <a:latin typeface="Century Gothic" panose="020B0502020202020204" pitchFamily="34" charset="0"/>
            </a:endParaRPr>
          </a:p>
          <a:p>
            <a:pPr algn="l"/>
            <a:endParaRPr lang="en-GB" dirty="0">
              <a:solidFill>
                <a:schemeClr val="accent5">
                  <a:lumMod val="50000"/>
                </a:schemeClr>
              </a:solidFill>
              <a:latin typeface="Century Gothic" panose="020B0502020202020204" pitchFamily="34" charset="0"/>
            </a:endParaRPr>
          </a:p>
          <a:p>
            <a:pPr algn="l"/>
            <a:r>
              <a:rPr lang="en-GB" dirty="0">
                <a:solidFill>
                  <a:schemeClr val="accent5">
                    <a:lumMod val="50000"/>
                  </a:schemeClr>
                </a:solidFill>
                <a:latin typeface="Century Gothic" panose="020B0502020202020204" pitchFamily="34" charset="0"/>
              </a:rPr>
              <a:t>Ask your partner:</a:t>
            </a:r>
          </a:p>
          <a:p>
            <a:pPr marL="285750" indent="-285750" algn="l">
              <a:buFont typeface="Arial" panose="020B0604020202020204" pitchFamily="34" charset="0"/>
              <a:buChar char="•"/>
            </a:pPr>
            <a:r>
              <a:rPr lang="en-GB" dirty="0">
                <a:solidFill>
                  <a:schemeClr val="accent5">
                    <a:lumMod val="50000"/>
                  </a:schemeClr>
                </a:solidFill>
                <a:latin typeface="Century Gothic" panose="020B0502020202020204" pitchFamily="34" charset="0"/>
              </a:rPr>
              <a:t>Where they went</a:t>
            </a:r>
          </a:p>
          <a:p>
            <a:pPr marL="285750" indent="-285750" algn="l">
              <a:buFont typeface="Arial" panose="020B0604020202020204" pitchFamily="34" charset="0"/>
              <a:buChar char="•"/>
            </a:pPr>
            <a:r>
              <a:rPr lang="en-GB" dirty="0">
                <a:solidFill>
                  <a:schemeClr val="accent5">
                    <a:lumMod val="50000"/>
                  </a:schemeClr>
                </a:solidFill>
                <a:latin typeface="Century Gothic" panose="020B0502020202020204" pitchFamily="34" charset="0"/>
              </a:rPr>
              <a:t>How they arrived</a:t>
            </a:r>
          </a:p>
          <a:p>
            <a:pPr marL="285750" indent="-285750" algn="l">
              <a:buFont typeface="Arial" panose="020B0604020202020204" pitchFamily="34" charset="0"/>
              <a:buChar char="•"/>
            </a:pPr>
            <a:r>
              <a:rPr lang="en-GB" dirty="0">
                <a:solidFill>
                  <a:schemeClr val="accent5">
                    <a:lumMod val="50000"/>
                  </a:schemeClr>
                </a:solidFill>
                <a:latin typeface="Century Gothic" panose="020B0502020202020204" pitchFamily="34" charset="0"/>
              </a:rPr>
              <a:t>Where their brother stayed</a:t>
            </a:r>
          </a:p>
          <a:p>
            <a:pPr marL="285750" indent="-285750" algn="l">
              <a:buFont typeface="Arial" panose="020B0604020202020204" pitchFamily="34" charset="0"/>
              <a:buChar char="•"/>
            </a:pPr>
            <a:r>
              <a:rPr lang="en-GB" dirty="0">
                <a:solidFill>
                  <a:schemeClr val="accent5">
                    <a:lumMod val="50000"/>
                  </a:schemeClr>
                </a:solidFill>
                <a:latin typeface="Century Gothic" panose="020B0502020202020204" pitchFamily="34" charset="0"/>
              </a:rPr>
              <a:t>Where their brother went</a:t>
            </a:r>
          </a:p>
        </p:txBody>
      </p:sp>
      <p:sp>
        <p:nvSpPr>
          <p:cNvPr id="11" name="TextBox 10">
            <a:extLst>
              <a:ext uri="{FF2B5EF4-FFF2-40B4-BE49-F238E27FC236}">
                <a16:creationId xmlns:a16="http://schemas.microsoft.com/office/drawing/2014/main" id="{B1E13EC6-DC8C-4A5A-B413-54611D529812}"/>
              </a:ext>
            </a:extLst>
          </p:cNvPr>
          <p:cNvSpPr txBox="1"/>
          <p:nvPr/>
        </p:nvSpPr>
        <p:spPr>
          <a:xfrm>
            <a:off x="6096000" y="1918010"/>
            <a:ext cx="5915999" cy="4341600"/>
          </a:xfrm>
          <a:prstGeom prst="rect">
            <a:avLst/>
          </a:prstGeom>
          <a:noFill/>
          <a:ln>
            <a:solidFill>
              <a:srgbClr val="002060"/>
            </a:solidFill>
            <a:prstDash val="dash"/>
          </a:ln>
        </p:spPr>
        <p:txBody>
          <a:bodyPr wrap="square" rtlCol="0">
            <a:spAutoFit/>
          </a:bodyPr>
          <a:lstStyle/>
          <a:p>
            <a:pPr algn="l"/>
            <a:r>
              <a:rPr lang="fr-FR" dirty="0">
                <a:solidFill>
                  <a:schemeClr val="accent5">
                    <a:lumMod val="50000"/>
                  </a:schemeClr>
                </a:solidFill>
                <a:latin typeface="Century Gothic" panose="020B0502020202020204" pitchFamily="34" charset="0"/>
              </a:rPr>
              <a:t>Partenaire B:</a:t>
            </a:r>
          </a:p>
          <a:p>
            <a:pPr algn="l"/>
            <a:r>
              <a:rPr lang="fr-FR" dirty="0">
                <a:solidFill>
                  <a:schemeClr val="accent5">
                    <a:lumMod val="50000"/>
                  </a:schemeClr>
                </a:solidFill>
                <a:latin typeface="Century Gothic" panose="020B0502020202020204" pitchFamily="34" charset="0"/>
              </a:rPr>
              <a:t>Réponds aux questions de ton/ta partenaire:</a:t>
            </a:r>
          </a:p>
          <a:p>
            <a:pPr algn="l"/>
            <a:endParaRPr lang="fr-FR" dirty="0">
              <a:solidFill>
                <a:schemeClr val="accent5">
                  <a:lumMod val="50000"/>
                </a:schemeClr>
              </a:solidFill>
              <a:latin typeface="Century Gothic" panose="020B0502020202020204" pitchFamily="34" charset="0"/>
            </a:endParaRPr>
          </a:p>
          <a:p>
            <a:pPr algn="l"/>
            <a:endParaRPr lang="en-GB" dirty="0">
              <a:solidFill>
                <a:schemeClr val="accent5">
                  <a:lumMod val="50000"/>
                </a:schemeClr>
              </a:solidFill>
              <a:latin typeface="Century Gothic" panose="020B0502020202020204" pitchFamily="34" charset="0"/>
            </a:endParaRPr>
          </a:p>
          <a:p>
            <a:pPr algn="l"/>
            <a:endParaRPr lang="en-GB" dirty="0">
              <a:solidFill>
                <a:schemeClr val="accent5">
                  <a:lumMod val="50000"/>
                </a:schemeClr>
              </a:solidFill>
              <a:latin typeface="Century Gothic" panose="020B0502020202020204" pitchFamily="34" charset="0"/>
            </a:endParaRPr>
          </a:p>
          <a:p>
            <a:pPr algn="l"/>
            <a:endParaRPr lang="en-GB" dirty="0">
              <a:solidFill>
                <a:schemeClr val="accent5">
                  <a:lumMod val="50000"/>
                </a:schemeClr>
              </a:solidFill>
              <a:latin typeface="Century Gothic" panose="020B0502020202020204" pitchFamily="34" charset="0"/>
            </a:endParaRPr>
          </a:p>
          <a:p>
            <a:pPr algn="l"/>
            <a:endParaRPr lang="en-GB" dirty="0">
              <a:solidFill>
                <a:schemeClr val="accent5">
                  <a:lumMod val="50000"/>
                </a:schemeClr>
              </a:solidFill>
              <a:latin typeface="Century Gothic" panose="020B0502020202020204" pitchFamily="34" charset="0"/>
            </a:endParaRPr>
          </a:p>
          <a:p>
            <a:pPr algn="l"/>
            <a:endParaRPr lang="en-GB" dirty="0">
              <a:solidFill>
                <a:schemeClr val="accent5">
                  <a:lumMod val="50000"/>
                </a:schemeClr>
              </a:solidFill>
              <a:latin typeface="Century Gothic" panose="020B0502020202020204" pitchFamily="34" charset="0"/>
            </a:endParaRPr>
          </a:p>
          <a:p>
            <a:pPr algn="l"/>
            <a:endParaRPr lang="en-GB" dirty="0">
              <a:solidFill>
                <a:schemeClr val="accent5">
                  <a:lumMod val="50000"/>
                </a:schemeClr>
              </a:solidFill>
              <a:latin typeface="Century Gothic" panose="020B0502020202020204" pitchFamily="34" charset="0"/>
            </a:endParaRPr>
          </a:p>
          <a:p>
            <a:pPr algn="l"/>
            <a:endParaRPr lang="en-GB" dirty="0">
              <a:solidFill>
                <a:schemeClr val="accent5">
                  <a:lumMod val="50000"/>
                </a:schemeClr>
              </a:solidFill>
              <a:latin typeface="Century Gothic" panose="020B0502020202020204" pitchFamily="34" charset="0"/>
            </a:endParaRPr>
          </a:p>
          <a:p>
            <a:pPr algn="l"/>
            <a:r>
              <a:rPr lang="en-GB" dirty="0">
                <a:solidFill>
                  <a:schemeClr val="accent5">
                    <a:lumMod val="50000"/>
                  </a:schemeClr>
                </a:solidFill>
                <a:latin typeface="Century Gothic" panose="020B0502020202020204" pitchFamily="34" charset="0"/>
              </a:rPr>
              <a:t>Ask your partner:</a:t>
            </a:r>
          </a:p>
          <a:p>
            <a:pPr marL="285750" indent="-285750" algn="l">
              <a:buFont typeface="Arial" panose="020B0604020202020204" pitchFamily="34" charset="0"/>
              <a:buChar char="•"/>
            </a:pPr>
            <a:r>
              <a:rPr lang="en-GB" dirty="0">
                <a:solidFill>
                  <a:schemeClr val="accent5">
                    <a:lumMod val="50000"/>
                  </a:schemeClr>
                </a:solidFill>
                <a:latin typeface="Century Gothic" panose="020B0502020202020204" pitchFamily="34" charset="0"/>
              </a:rPr>
              <a:t>Where they went</a:t>
            </a:r>
          </a:p>
          <a:p>
            <a:pPr marL="285750" indent="-285750" algn="l">
              <a:buFont typeface="Arial" panose="020B0604020202020204" pitchFamily="34" charset="0"/>
              <a:buChar char="•"/>
            </a:pPr>
            <a:r>
              <a:rPr lang="en-GB" dirty="0">
                <a:solidFill>
                  <a:schemeClr val="accent5">
                    <a:lumMod val="50000"/>
                  </a:schemeClr>
                </a:solidFill>
                <a:latin typeface="Century Gothic" panose="020B0502020202020204" pitchFamily="34" charset="0"/>
              </a:rPr>
              <a:t>How they arrived</a:t>
            </a:r>
          </a:p>
          <a:p>
            <a:pPr marL="285750" indent="-285750" algn="l">
              <a:buFont typeface="Arial" panose="020B0604020202020204" pitchFamily="34" charset="0"/>
              <a:buChar char="•"/>
            </a:pPr>
            <a:r>
              <a:rPr lang="en-GB" dirty="0">
                <a:solidFill>
                  <a:schemeClr val="accent5">
                    <a:lumMod val="50000"/>
                  </a:schemeClr>
                </a:solidFill>
                <a:latin typeface="Century Gothic" panose="020B0502020202020204" pitchFamily="34" charset="0"/>
              </a:rPr>
              <a:t>Where their brother went</a:t>
            </a:r>
          </a:p>
          <a:p>
            <a:pPr marL="285750" indent="-285750" algn="l">
              <a:buFont typeface="Arial" panose="020B0604020202020204" pitchFamily="34" charset="0"/>
              <a:buChar char="•"/>
            </a:pPr>
            <a:r>
              <a:rPr lang="en-GB" dirty="0">
                <a:solidFill>
                  <a:schemeClr val="accent5">
                    <a:lumMod val="50000"/>
                  </a:schemeClr>
                </a:solidFill>
                <a:latin typeface="Century Gothic" panose="020B0502020202020204" pitchFamily="34" charset="0"/>
              </a:rPr>
              <a:t>How long they stayed</a:t>
            </a:r>
          </a:p>
        </p:txBody>
      </p:sp>
      <p:pic>
        <p:nvPicPr>
          <p:cNvPr id="13" name="Picture 12">
            <a:extLst>
              <a:ext uri="{FF2B5EF4-FFF2-40B4-BE49-F238E27FC236}">
                <a16:creationId xmlns:a16="http://schemas.microsoft.com/office/drawing/2014/main" id="{9BB6A0F4-A6C1-4164-B5C3-6E8F9ED96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196" y="2810335"/>
            <a:ext cx="1033801" cy="618665"/>
          </a:xfrm>
          <a:prstGeom prst="rect">
            <a:avLst/>
          </a:prstGeom>
        </p:spPr>
      </p:pic>
      <p:pic>
        <p:nvPicPr>
          <p:cNvPr id="15" name="Picture 14">
            <a:extLst>
              <a:ext uri="{FF2B5EF4-FFF2-40B4-BE49-F238E27FC236}">
                <a16:creationId xmlns:a16="http://schemas.microsoft.com/office/drawing/2014/main" id="{9B1FA386-72D8-4E25-9302-3FA08561B2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2464" y="2810335"/>
            <a:ext cx="1308343" cy="742076"/>
          </a:xfrm>
          <a:prstGeom prst="rect">
            <a:avLst/>
          </a:prstGeom>
        </p:spPr>
      </p:pic>
      <p:pic>
        <p:nvPicPr>
          <p:cNvPr id="17" name="Picture 16">
            <a:extLst>
              <a:ext uri="{FF2B5EF4-FFF2-40B4-BE49-F238E27FC236}">
                <a16:creationId xmlns:a16="http://schemas.microsoft.com/office/drawing/2014/main" id="{84A5590D-17A9-425F-B134-8947F08F6F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7242" y="2642839"/>
            <a:ext cx="1572322" cy="1572322"/>
          </a:xfrm>
          <a:prstGeom prst="rect">
            <a:avLst/>
          </a:prstGeom>
        </p:spPr>
      </p:pic>
      <p:sp>
        <p:nvSpPr>
          <p:cNvPr id="18" name="TextBox 17">
            <a:extLst>
              <a:ext uri="{FF2B5EF4-FFF2-40B4-BE49-F238E27FC236}">
                <a16:creationId xmlns:a16="http://schemas.microsoft.com/office/drawing/2014/main" id="{28A438E6-A0E1-41C0-A736-8ECBC3D32EB6}"/>
              </a:ext>
            </a:extLst>
          </p:cNvPr>
          <p:cNvSpPr txBox="1"/>
          <p:nvPr/>
        </p:nvSpPr>
        <p:spPr>
          <a:xfrm>
            <a:off x="1039096" y="3817060"/>
            <a:ext cx="1293542"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3 </a:t>
            </a:r>
            <a:r>
              <a:rPr lang="en-GB" sz="2400" dirty="0">
                <a:solidFill>
                  <a:schemeClr val="accent5">
                    <a:lumMod val="50000"/>
                  </a:schemeClr>
                </a:solidFill>
                <a:latin typeface="Century Gothic" panose="020B0502020202020204" pitchFamily="34" charset="0"/>
              </a:rPr>
              <a:t>days</a:t>
            </a:r>
          </a:p>
        </p:txBody>
      </p:sp>
      <p:pic>
        <p:nvPicPr>
          <p:cNvPr id="20" name="Picture 19">
            <a:extLst>
              <a:ext uri="{FF2B5EF4-FFF2-40B4-BE49-F238E27FC236}">
                <a16:creationId xmlns:a16="http://schemas.microsoft.com/office/drawing/2014/main" id="{F2F2EBA5-B6F1-42B1-BE07-2B5890B1A2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7459" y="2678010"/>
            <a:ext cx="1881180" cy="1006725"/>
          </a:xfrm>
          <a:prstGeom prst="rect">
            <a:avLst/>
          </a:prstGeom>
        </p:spPr>
      </p:pic>
      <p:pic>
        <p:nvPicPr>
          <p:cNvPr id="22" name="Picture 21">
            <a:extLst>
              <a:ext uri="{FF2B5EF4-FFF2-40B4-BE49-F238E27FC236}">
                <a16:creationId xmlns:a16="http://schemas.microsoft.com/office/drawing/2014/main" id="{14595C10-B6DE-45F9-9044-52528149DD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30859" y="2867108"/>
            <a:ext cx="1482383" cy="817627"/>
          </a:xfrm>
          <a:prstGeom prst="rect">
            <a:avLst/>
          </a:prstGeom>
        </p:spPr>
      </p:pic>
      <p:pic>
        <p:nvPicPr>
          <p:cNvPr id="24" name="Picture 23">
            <a:extLst>
              <a:ext uri="{FF2B5EF4-FFF2-40B4-BE49-F238E27FC236}">
                <a16:creationId xmlns:a16="http://schemas.microsoft.com/office/drawing/2014/main" id="{A327269D-4D15-43BD-8B9C-EFDABF9981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7229" y="2706403"/>
            <a:ext cx="1482383" cy="1185906"/>
          </a:xfrm>
          <a:prstGeom prst="rect">
            <a:avLst/>
          </a:prstGeom>
        </p:spPr>
      </p:pic>
      <p:pic>
        <p:nvPicPr>
          <p:cNvPr id="26" name="Picture 25">
            <a:extLst>
              <a:ext uri="{FF2B5EF4-FFF2-40B4-BE49-F238E27FC236}">
                <a16:creationId xmlns:a16="http://schemas.microsoft.com/office/drawing/2014/main" id="{73E46F08-D142-4CBA-9D3B-08834F8C1E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7229" y="4184459"/>
            <a:ext cx="1504439" cy="1918010"/>
          </a:xfrm>
          <a:prstGeom prst="rect">
            <a:avLst/>
          </a:prstGeom>
        </p:spPr>
      </p:pic>
    </p:spTree>
    <p:extLst>
      <p:ext uri="{BB962C8B-B14F-4D97-AF65-F5344CB8AC3E}">
        <p14:creationId xmlns:p14="http://schemas.microsoft.com/office/powerpoint/2010/main" val="2247990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Les réponses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74D184C-8237-4347-83F3-E6D7A9EF2F8A}"/>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a:solidFill>
                  <a:srgbClr val="4472C4">
                    <a:lumMod val="50000"/>
                  </a:srgbClr>
                </a:solidFill>
                <a:latin typeface="Century Gothic" panose="020F0302020204030204"/>
              </a:rPr>
              <a:t>Tu parles du réveillon avec un(e) ami(e). Qu’est-ce qu’il/elle a fait ?</a:t>
            </a:r>
          </a:p>
        </p:txBody>
      </p:sp>
      <p:sp>
        <p:nvSpPr>
          <p:cNvPr id="6" name="TextBox 5">
            <a:extLst>
              <a:ext uri="{FF2B5EF4-FFF2-40B4-BE49-F238E27FC236}">
                <a16:creationId xmlns:a16="http://schemas.microsoft.com/office/drawing/2014/main" id="{F843037E-620B-4BDF-99F3-84162C283BA8}"/>
              </a:ext>
            </a:extLst>
          </p:cNvPr>
          <p:cNvSpPr txBox="1"/>
          <p:nvPr/>
        </p:nvSpPr>
        <p:spPr>
          <a:xfrm>
            <a:off x="180000" y="1918010"/>
            <a:ext cx="5916000" cy="4708981"/>
          </a:xfrm>
          <a:prstGeom prst="rect">
            <a:avLst/>
          </a:prstGeom>
          <a:noFill/>
          <a:ln>
            <a:solidFill>
              <a:srgbClr val="002060"/>
            </a:solidFill>
            <a:prstDash val="dash"/>
          </a:ln>
        </p:spPr>
        <p:txBody>
          <a:bodyPr wrap="square" rtlCol="0">
            <a:spAutoFit/>
          </a:bodyPr>
          <a:lstStyle/>
          <a:p>
            <a:pPr algn="l"/>
            <a:r>
              <a:rPr lang="fr-FR" dirty="0">
                <a:solidFill>
                  <a:schemeClr val="accent5">
                    <a:lumMod val="50000"/>
                  </a:schemeClr>
                </a:solidFill>
                <a:latin typeface="Century Gothic" panose="020B0502020202020204" pitchFamily="34" charset="0"/>
              </a:rPr>
              <a:t>Partenaire A:</a:t>
            </a:r>
          </a:p>
          <a:p>
            <a:pPr algn="l"/>
            <a:r>
              <a:rPr lang="fr-FR" dirty="0">
                <a:solidFill>
                  <a:schemeClr val="accent5">
                    <a:lumMod val="50000"/>
                  </a:schemeClr>
                </a:solidFill>
                <a:latin typeface="Century Gothic" panose="020B0502020202020204" pitchFamily="34" charset="0"/>
              </a:rPr>
              <a:t>Réponds aux questions de ton/ta partenaire.</a:t>
            </a:r>
          </a:p>
          <a:p>
            <a:pPr algn="l"/>
            <a:endParaRPr lang="fr-FR" sz="2400" dirty="0">
              <a:solidFill>
                <a:schemeClr val="accent5">
                  <a:lumMod val="50000"/>
                </a:schemeClr>
              </a:solidFill>
              <a:latin typeface="Century Gothic" panose="020B0502020202020204" pitchFamily="34" charset="0"/>
            </a:endParaRPr>
          </a:p>
          <a:p>
            <a:pPr algn="l"/>
            <a:endParaRPr lang="fr-FR" sz="2400" dirty="0">
              <a:solidFill>
                <a:schemeClr val="accent5">
                  <a:lumMod val="50000"/>
                </a:schemeClr>
              </a:solidFill>
              <a:latin typeface="Century Gothic" panose="020B0502020202020204" pitchFamily="34" charset="0"/>
            </a:endParaRPr>
          </a:p>
          <a:p>
            <a:pPr algn="l"/>
            <a:endParaRPr lang="fr-FR" sz="2400" dirty="0">
              <a:solidFill>
                <a:schemeClr val="accent5">
                  <a:lumMod val="50000"/>
                </a:schemeClr>
              </a:solidFill>
              <a:latin typeface="Century Gothic" panose="020B0502020202020204" pitchFamily="34" charset="0"/>
            </a:endParaRPr>
          </a:p>
          <a:p>
            <a:pPr algn="l"/>
            <a:endParaRPr lang="fr-FR" sz="2400" dirty="0">
              <a:solidFill>
                <a:schemeClr val="accent5">
                  <a:lumMod val="50000"/>
                </a:schemeClr>
              </a:solidFill>
              <a:latin typeface="Century Gothic" panose="020B0502020202020204" pitchFamily="34" charset="0"/>
            </a:endParaRPr>
          </a:p>
          <a:p>
            <a:pPr algn="l"/>
            <a:endParaRPr lang="fr-FR" dirty="0">
              <a:solidFill>
                <a:schemeClr val="accent5">
                  <a:lumMod val="50000"/>
                </a:schemeClr>
              </a:solidFill>
              <a:latin typeface="Century Gothic" panose="020B0502020202020204" pitchFamily="34" charset="0"/>
            </a:endParaRPr>
          </a:p>
          <a:p>
            <a:pPr algn="l"/>
            <a:endParaRPr lang="fr-FR" dirty="0">
              <a:solidFill>
                <a:schemeClr val="accent5">
                  <a:lumMod val="50000"/>
                </a:schemeClr>
              </a:solidFill>
              <a:latin typeface="Century Gothic" panose="020B0502020202020204" pitchFamily="34" charset="0"/>
            </a:endParaRPr>
          </a:p>
          <a:p>
            <a:pPr lvl="0">
              <a:defRPr/>
            </a:pPr>
            <a:r>
              <a:rPr lang="fr-FR" sz="2400" dirty="0">
                <a:solidFill>
                  <a:srgbClr val="4472C4">
                    <a:lumMod val="50000"/>
                  </a:srgbClr>
                </a:solidFill>
                <a:latin typeface="Century Gothic" panose="020B0502020202020204" pitchFamily="34" charset="0"/>
              </a:rPr>
              <a:t>Je suis allé(e) en Écosse.</a:t>
            </a:r>
          </a:p>
          <a:p>
            <a:pPr lvl="0">
              <a:defRPr/>
            </a:pPr>
            <a:r>
              <a:rPr lang="fr-FR" sz="2400" dirty="0">
                <a:solidFill>
                  <a:srgbClr val="4472C4">
                    <a:lumMod val="50000"/>
                  </a:srgbClr>
                </a:solidFill>
                <a:latin typeface="Century Gothic" panose="020B0502020202020204" pitchFamily="34" charset="0"/>
              </a:rPr>
              <a:t>Je suis arrivé(e) en bus.</a:t>
            </a:r>
          </a:p>
          <a:p>
            <a:pPr>
              <a:defRPr/>
            </a:pPr>
            <a:r>
              <a:rPr lang="fr-FR" sz="2400" dirty="0">
                <a:solidFill>
                  <a:srgbClr val="4472C4">
                    <a:lumMod val="50000"/>
                  </a:srgbClr>
                </a:solidFill>
                <a:latin typeface="Century Gothic" panose="020B0502020202020204" pitchFamily="34" charset="0"/>
              </a:rPr>
              <a:t>Il est allé au musée.</a:t>
            </a:r>
          </a:p>
          <a:p>
            <a:pPr lvl="0">
              <a:defRPr/>
            </a:pPr>
            <a:r>
              <a:rPr lang="fr-FR" sz="2400" dirty="0">
                <a:solidFill>
                  <a:srgbClr val="4472C4">
                    <a:lumMod val="50000"/>
                  </a:srgbClr>
                </a:solidFill>
                <a:latin typeface="Century Gothic" panose="020B0502020202020204" pitchFamily="34" charset="0"/>
              </a:rPr>
              <a:t>Je suis resté trois jours.</a:t>
            </a:r>
          </a:p>
          <a:p>
            <a:pPr lvl="0">
              <a:defRPr/>
            </a:pPr>
            <a:endParaRPr lang="fr-FR" dirty="0">
              <a:solidFill>
                <a:srgbClr val="4472C4">
                  <a:lumMod val="50000"/>
                </a:srgbClr>
              </a:solidFill>
              <a:latin typeface="Century Gothic" panose="020B0502020202020204" pitchFamily="34" charset="0"/>
            </a:endParaRPr>
          </a:p>
          <a:p>
            <a:pPr algn="l"/>
            <a:endParaRPr lang="fr-FR" dirty="0">
              <a:solidFill>
                <a:schemeClr val="accent5">
                  <a:lumMod val="50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B1E13EC6-DC8C-4A5A-B413-54611D529812}"/>
              </a:ext>
            </a:extLst>
          </p:cNvPr>
          <p:cNvSpPr txBox="1"/>
          <p:nvPr/>
        </p:nvSpPr>
        <p:spPr>
          <a:xfrm>
            <a:off x="6095997" y="1918010"/>
            <a:ext cx="5915999" cy="4616648"/>
          </a:xfrm>
          <a:prstGeom prst="rect">
            <a:avLst/>
          </a:prstGeom>
          <a:noFill/>
          <a:ln>
            <a:solidFill>
              <a:srgbClr val="002060"/>
            </a:solidFill>
            <a:prstDash val="dash"/>
          </a:ln>
        </p:spPr>
        <p:txBody>
          <a:bodyPr wrap="square" rtlCol="0">
            <a:spAutoFit/>
          </a:bodyPr>
          <a:lstStyle/>
          <a:p>
            <a:pPr algn="l"/>
            <a:r>
              <a:rPr lang="fr-FR" dirty="0">
                <a:solidFill>
                  <a:schemeClr val="accent5">
                    <a:lumMod val="50000"/>
                  </a:schemeClr>
                </a:solidFill>
                <a:latin typeface="Century Gothic" panose="020B0502020202020204" pitchFamily="34" charset="0"/>
              </a:rPr>
              <a:t>Partenaire B:</a:t>
            </a:r>
          </a:p>
          <a:p>
            <a:pPr algn="l"/>
            <a:r>
              <a:rPr lang="fr-FR" dirty="0">
                <a:solidFill>
                  <a:schemeClr val="accent5">
                    <a:lumMod val="50000"/>
                  </a:schemeClr>
                </a:solidFill>
                <a:latin typeface="Century Gothic" panose="020B0502020202020204" pitchFamily="34" charset="0"/>
              </a:rPr>
              <a:t>Réponds aux questions de ton/ta partenaire:</a:t>
            </a:r>
          </a:p>
          <a:p>
            <a:pPr algn="l"/>
            <a:endParaRPr lang="fr-FR" dirty="0">
              <a:solidFill>
                <a:schemeClr val="accent5">
                  <a:lumMod val="50000"/>
                </a:schemeClr>
              </a:solidFill>
              <a:latin typeface="Century Gothic" panose="020B0502020202020204" pitchFamily="34" charset="0"/>
            </a:endParaRPr>
          </a:p>
          <a:p>
            <a:pPr algn="l"/>
            <a:endParaRPr lang="fr-FR" dirty="0">
              <a:solidFill>
                <a:schemeClr val="accent5">
                  <a:lumMod val="50000"/>
                </a:schemeClr>
              </a:solidFill>
              <a:latin typeface="Century Gothic" panose="020B0502020202020204" pitchFamily="34" charset="0"/>
            </a:endParaRPr>
          </a:p>
          <a:p>
            <a:pPr algn="l"/>
            <a:endParaRPr lang="fr-FR" dirty="0">
              <a:solidFill>
                <a:schemeClr val="accent5">
                  <a:lumMod val="50000"/>
                </a:schemeClr>
              </a:solidFill>
              <a:latin typeface="Century Gothic" panose="020B0502020202020204" pitchFamily="34" charset="0"/>
            </a:endParaRPr>
          </a:p>
          <a:p>
            <a:pPr algn="l"/>
            <a:endParaRPr lang="fr-FR" dirty="0">
              <a:solidFill>
                <a:schemeClr val="accent5">
                  <a:lumMod val="50000"/>
                </a:schemeClr>
              </a:solidFill>
              <a:latin typeface="Century Gothic" panose="020B0502020202020204" pitchFamily="34" charset="0"/>
            </a:endParaRPr>
          </a:p>
          <a:p>
            <a:pPr algn="l"/>
            <a:endParaRPr lang="fr-FR" dirty="0">
              <a:solidFill>
                <a:schemeClr val="accent5">
                  <a:lumMod val="50000"/>
                </a:schemeClr>
              </a:solidFill>
              <a:latin typeface="Century Gothic" panose="020B0502020202020204" pitchFamily="34" charset="0"/>
            </a:endParaRPr>
          </a:p>
          <a:p>
            <a:pPr algn="l"/>
            <a:endParaRPr lang="fr-FR" dirty="0">
              <a:solidFill>
                <a:schemeClr val="accent5">
                  <a:lumMod val="50000"/>
                </a:schemeClr>
              </a:solidFill>
              <a:latin typeface="Century Gothic" panose="020B0502020202020204" pitchFamily="34" charset="0"/>
            </a:endParaRPr>
          </a:p>
          <a:p>
            <a:pPr algn="l"/>
            <a:endParaRPr lang="fr-FR"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B0502020202020204" pitchFamily="34" charset="0"/>
              </a:rPr>
              <a:t>Je suis allé(e) en ville.</a:t>
            </a:r>
          </a:p>
          <a:p>
            <a:pPr lvl="0">
              <a:defRPr/>
            </a:pPr>
            <a:r>
              <a:rPr lang="fr-FR" sz="2400" dirty="0">
                <a:solidFill>
                  <a:srgbClr val="4472C4">
                    <a:lumMod val="50000"/>
                  </a:srgbClr>
                </a:solidFill>
                <a:latin typeface="Century Gothic" panose="020B0502020202020204" pitchFamily="34" charset="0"/>
              </a:rPr>
              <a:t>Je suis arrivé(e) en voiture.</a:t>
            </a:r>
          </a:p>
          <a:p>
            <a:pPr lvl="0">
              <a:defRPr/>
            </a:pPr>
            <a:r>
              <a:rPr lang="fr-FR" sz="2400" dirty="0">
                <a:solidFill>
                  <a:srgbClr val="4472C4">
                    <a:lumMod val="50000"/>
                  </a:srgbClr>
                </a:solidFill>
                <a:latin typeface="Century Gothic" panose="020B0502020202020204" pitchFamily="34" charset="0"/>
              </a:rPr>
              <a:t>Il est resté dans un hôtel.</a:t>
            </a:r>
          </a:p>
          <a:p>
            <a:pPr>
              <a:defRPr/>
            </a:pPr>
            <a:r>
              <a:rPr lang="fr-FR" sz="2400" dirty="0">
                <a:solidFill>
                  <a:srgbClr val="4472C4">
                    <a:lumMod val="50000"/>
                  </a:srgbClr>
                </a:solidFill>
                <a:latin typeface="Century Gothic" panose="020B0502020202020204" pitchFamily="34" charset="0"/>
              </a:rPr>
              <a:t>Il est allé à la banque.</a:t>
            </a:r>
            <a:endParaRPr lang="fr-FR" sz="2400" dirty="0">
              <a:solidFill>
                <a:schemeClr val="accent5">
                  <a:lumMod val="50000"/>
                </a:schemeClr>
              </a:solidFill>
              <a:latin typeface="Century Gothic" panose="020B0502020202020204" pitchFamily="34" charset="0"/>
            </a:endParaRPr>
          </a:p>
          <a:p>
            <a:pPr algn="l"/>
            <a:endParaRPr lang="fr-FR" dirty="0">
              <a:solidFill>
                <a:schemeClr val="accent5">
                  <a:lumMod val="50000"/>
                </a:schemeClr>
              </a:solidFill>
              <a:latin typeface="Century Gothic" panose="020B0502020202020204" pitchFamily="34" charset="0"/>
            </a:endParaRPr>
          </a:p>
          <a:p>
            <a:pPr algn="l"/>
            <a:endParaRPr lang="fr-FR" dirty="0">
              <a:solidFill>
                <a:schemeClr val="accent5">
                  <a:lumMod val="50000"/>
                </a:schemeClr>
              </a:solidFill>
              <a:latin typeface="Century Gothic" panose="020B0502020202020204" pitchFamily="34" charset="0"/>
            </a:endParaRPr>
          </a:p>
        </p:txBody>
      </p:sp>
      <p:pic>
        <p:nvPicPr>
          <p:cNvPr id="13" name="Picture 12">
            <a:extLst>
              <a:ext uri="{FF2B5EF4-FFF2-40B4-BE49-F238E27FC236}">
                <a16:creationId xmlns:a16="http://schemas.microsoft.com/office/drawing/2014/main" id="{9BB6A0F4-A6C1-4164-B5C3-6E8F9ED96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196" y="2810335"/>
            <a:ext cx="1033801" cy="618665"/>
          </a:xfrm>
          <a:prstGeom prst="rect">
            <a:avLst/>
          </a:prstGeom>
        </p:spPr>
      </p:pic>
      <p:pic>
        <p:nvPicPr>
          <p:cNvPr id="15" name="Picture 14">
            <a:extLst>
              <a:ext uri="{FF2B5EF4-FFF2-40B4-BE49-F238E27FC236}">
                <a16:creationId xmlns:a16="http://schemas.microsoft.com/office/drawing/2014/main" id="{9B1FA386-72D8-4E25-9302-3FA08561B2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2464" y="2810335"/>
            <a:ext cx="1308343" cy="742076"/>
          </a:xfrm>
          <a:prstGeom prst="rect">
            <a:avLst/>
          </a:prstGeom>
        </p:spPr>
      </p:pic>
      <p:pic>
        <p:nvPicPr>
          <p:cNvPr id="17" name="Picture 16">
            <a:extLst>
              <a:ext uri="{FF2B5EF4-FFF2-40B4-BE49-F238E27FC236}">
                <a16:creationId xmlns:a16="http://schemas.microsoft.com/office/drawing/2014/main" id="{84A5590D-17A9-425F-B134-8947F08F6F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7242" y="2642839"/>
            <a:ext cx="1572322" cy="1572322"/>
          </a:xfrm>
          <a:prstGeom prst="rect">
            <a:avLst/>
          </a:prstGeom>
        </p:spPr>
      </p:pic>
      <p:sp>
        <p:nvSpPr>
          <p:cNvPr id="18" name="TextBox 17">
            <a:extLst>
              <a:ext uri="{FF2B5EF4-FFF2-40B4-BE49-F238E27FC236}">
                <a16:creationId xmlns:a16="http://schemas.microsoft.com/office/drawing/2014/main" id="{28A438E6-A0E1-41C0-A736-8ECBC3D32EB6}"/>
              </a:ext>
            </a:extLst>
          </p:cNvPr>
          <p:cNvSpPr txBox="1"/>
          <p:nvPr/>
        </p:nvSpPr>
        <p:spPr>
          <a:xfrm>
            <a:off x="1039096" y="3817060"/>
            <a:ext cx="1293542"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3 days</a:t>
            </a:r>
          </a:p>
        </p:txBody>
      </p:sp>
      <p:pic>
        <p:nvPicPr>
          <p:cNvPr id="20" name="Picture 19">
            <a:extLst>
              <a:ext uri="{FF2B5EF4-FFF2-40B4-BE49-F238E27FC236}">
                <a16:creationId xmlns:a16="http://schemas.microsoft.com/office/drawing/2014/main" id="{F2F2EBA5-B6F1-42B1-BE07-2B5890B1A2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7459" y="2678010"/>
            <a:ext cx="1881180" cy="1006725"/>
          </a:xfrm>
          <a:prstGeom prst="rect">
            <a:avLst/>
          </a:prstGeom>
        </p:spPr>
      </p:pic>
      <p:pic>
        <p:nvPicPr>
          <p:cNvPr id="22" name="Picture 21">
            <a:extLst>
              <a:ext uri="{FF2B5EF4-FFF2-40B4-BE49-F238E27FC236}">
                <a16:creationId xmlns:a16="http://schemas.microsoft.com/office/drawing/2014/main" id="{14595C10-B6DE-45F9-9044-52528149DD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30859" y="2867108"/>
            <a:ext cx="1482383" cy="817627"/>
          </a:xfrm>
          <a:prstGeom prst="rect">
            <a:avLst/>
          </a:prstGeom>
        </p:spPr>
      </p:pic>
      <p:pic>
        <p:nvPicPr>
          <p:cNvPr id="24" name="Picture 23">
            <a:extLst>
              <a:ext uri="{FF2B5EF4-FFF2-40B4-BE49-F238E27FC236}">
                <a16:creationId xmlns:a16="http://schemas.microsoft.com/office/drawing/2014/main" id="{A327269D-4D15-43BD-8B9C-EFDABF9981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7229" y="2706403"/>
            <a:ext cx="1482383" cy="1185906"/>
          </a:xfrm>
          <a:prstGeom prst="rect">
            <a:avLst/>
          </a:prstGeom>
        </p:spPr>
      </p:pic>
      <p:pic>
        <p:nvPicPr>
          <p:cNvPr id="26" name="Picture 25">
            <a:extLst>
              <a:ext uri="{FF2B5EF4-FFF2-40B4-BE49-F238E27FC236}">
                <a16:creationId xmlns:a16="http://schemas.microsoft.com/office/drawing/2014/main" id="{73E46F08-D142-4CBA-9D3B-08834F8C1E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7229" y="4184459"/>
            <a:ext cx="1504439" cy="1918010"/>
          </a:xfrm>
          <a:prstGeom prst="rect">
            <a:avLst/>
          </a:prstGeom>
        </p:spPr>
      </p:pic>
    </p:spTree>
    <p:extLst>
      <p:ext uri="{BB962C8B-B14F-4D97-AF65-F5344CB8AC3E}">
        <p14:creationId xmlns:p14="http://schemas.microsoft.com/office/powerpoint/2010/main" val="4248109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week-end dernier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parler</a:t>
            </a:r>
          </a:p>
        </p:txBody>
      </p:sp>
      <p:pic>
        <p:nvPicPr>
          <p:cNvPr id="20" name="Picture 19" descr="A picture containing text&#10;&#10;Description automatically generated">
            <a:extLst>
              <a:ext uri="{FF2B5EF4-FFF2-40B4-BE49-F238E27FC236}">
                <a16:creationId xmlns:a16="http://schemas.microsoft.com/office/drawing/2014/main" id="{B2C4FB43-9E15-4187-8E62-2340BC6753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4845" y="3142589"/>
            <a:ext cx="3239320" cy="3239320"/>
          </a:xfrm>
          <a:prstGeom prst="rect">
            <a:avLst/>
          </a:prstGeom>
        </p:spPr>
      </p:pic>
      <p:pic>
        <p:nvPicPr>
          <p:cNvPr id="23" name="Picture 22">
            <a:extLst>
              <a:ext uri="{FF2B5EF4-FFF2-40B4-BE49-F238E27FC236}">
                <a16:creationId xmlns:a16="http://schemas.microsoft.com/office/drawing/2014/main" id="{CCA5D717-6BC5-4F5A-95CF-832F216576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574250"/>
            <a:ext cx="2800766" cy="2800766"/>
          </a:xfrm>
          <a:prstGeom prst="rect">
            <a:avLst/>
          </a:prstGeom>
        </p:spPr>
      </p:pic>
      <p:sp>
        <p:nvSpPr>
          <p:cNvPr id="2" name="TextBox 1">
            <a:extLst>
              <a:ext uri="{FF2B5EF4-FFF2-40B4-BE49-F238E27FC236}">
                <a16:creationId xmlns:a16="http://schemas.microsoft.com/office/drawing/2014/main" id="{8D3C10C5-2146-44E9-9973-A54D4BDC351C}"/>
              </a:ext>
            </a:extLst>
          </p:cNvPr>
          <p:cNvSpPr txBox="1"/>
          <p:nvPr/>
        </p:nvSpPr>
        <p:spPr>
          <a:xfrm>
            <a:off x="208547" y="1299411"/>
            <a:ext cx="11823032"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Répond aux questions de ton/ta partenaire. Écris les réponses que tu entends.</a:t>
            </a:r>
          </a:p>
        </p:txBody>
      </p:sp>
      <p:sp>
        <p:nvSpPr>
          <p:cNvPr id="5" name="Rectangle 4">
            <a:extLst>
              <a:ext uri="{FF2B5EF4-FFF2-40B4-BE49-F238E27FC236}">
                <a16:creationId xmlns:a16="http://schemas.microsoft.com/office/drawing/2014/main" id="{0AC92C5C-1243-42A6-AE69-9BE6DD788446}"/>
              </a:ext>
            </a:extLst>
          </p:cNvPr>
          <p:cNvSpPr/>
          <p:nvPr/>
        </p:nvSpPr>
        <p:spPr>
          <a:xfrm>
            <a:off x="2759242" y="4749763"/>
            <a:ext cx="2486526" cy="110690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what time they arrived</a:t>
            </a:r>
          </a:p>
        </p:txBody>
      </p:sp>
      <p:sp>
        <p:nvSpPr>
          <p:cNvPr id="25" name="Rectangle 24">
            <a:extLst>
              <a:ext uri="{FF2B5EF4-FFF2-40B4-BE49-F238E27FC236}">
                <a16:creationId xmlns:a16="http://schemas.microsoft.com/office/drawing/2014/main" id="{ECB23197-9EE7-4B12-8E19-CB3F0A5A6908}"/>
              </a:ext>
            </a:extLst>
          </p:cNvPr>
          <p:cNvSpPr/>
          <p:nvPr/>
        </p:nvSpPr>
        <p:spPr>
          <a:xfrm>
            <a:off x="7194884" y="4749762"/>
            <a:ext cx="2486526" cy="110690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2060"/>
                </a:solidFill>
                <a:latin typeface="Century Gothic" panose="020B0502020202020204" pitchFamily="34" charset="0"/>
              </a:rPr>
              <a:t>5:00</a:t>
            </a:r>
          </a:p>
        </p:txBody>
      </p:sp>
      <p:sp>
        <p:nvSpPr>
          <p:cNvPr id="6" name="Speech Bubble: Rectangle with Corners Rounded 5">
            <a:extLst>
              <a:ext uri="{FF2B5EF4-FFF2-40B4-BE49-F238E27FC236}">
                <a16:creationId xmlns:a16="http://schemas.microsoft.com/office/drawing/2014/main" id="{617591B7-A500-4C33-A19F-40C4036D0524}"/>
              </a:ext>
            </a:extLst>
          </p:cNvPr>
          <p:cNvSpPr/>
          <p:nvPr/>
        </p:nvSpPr>
        <p:spPr>
          <a:xfrm>
            <a:off x="2759242" y="1987166"/>
            <a:ext cx="3239320" cy="1587084"/>
          </a:xfrm>
          <a:prstGeom prst="wedgeRoundRectCallout">
            <a:avLst>
              <a:gd name="adj1" fmla="val -59461"/>
              <a:gd name="adj2" fmla="val 68565"/>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2060"/>
                </a:solidFill>
                <a:latin typeface="Century Gothic" panose="020B0502020202020204" pitchFamily="34" charset="0"/>
              </a:rPr>
              <a:t>À quelle heure es-tu arrivée ?</a:t>
            </a:r>
          </a:p>
        </p:txBody>
      </p:sp>
      <p:sp>
        <p:nvSpPr>
          <p:cNvPr id="29" name="Speech Bubble: Rectangle with Corners Rounded 28">
            <a:extLst>
              <a:ext uri="{FF2B5EF4-FFF2-40B4-BE49-F238E27FC236}">
                <a16:creationId xmlns:a16="http://schemas.microsoft.com/office/drawing/2014/main" id="{310F062E-FBEA-406B-88DD-2617708C49D3}"/>
              </a:ext>
            </a:extLst>
          </p:cNvPr>
          <p:cNvSpPr/>
          <p:nvPr/>
        </p:nvSpPr>
        <p:spPr>
          <a:xfrm>
            <a:off x="6635205" y="2780708"/>
            <a:ext cx="3239320" cy="1587084"/>
          </a:xfrm>
          <a:prstGeom prst="wedgeRoundRectCallout">
            <a:avLst>
              <a:gd name="adj1" fmla="val 59394"/>
              <a:gd name="adj2" fmla="val 7463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2060"/>
                </a:solidFill>
                <a:latin typeface="Century Gothic" panose="020B0502020202020204" pitchFamily="34" charset="0"/>
              </a:rPr>
              <a:t>Je suis arrivée à cinq heures.</a:t>
            </a:r>
          </a:p>
        </p:txBody>
      </p:sp>
    </p:spTree>
    <p:extLst>
      <p:ext uri="{BB962C8B-B14F-4D97-AF65-F5344CB8AC3E}">
        <p14:creationId xmlns:p14="http://schemas.microsoft.com/office/powerpoint/2010/main" val="296626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CF4AA3E-22CF-412C-BA5A-E916A4CA4F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6685" y="5196672"/>
            <a:ext cx="1382751" cy="92183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week-end dernier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parler</a:t>
            </a:r>
          </a:p>
        </p:txBody>
      </p:sp>
      <p:sp>
        <p:nvSpPr>
          <p:cNvPr id="3" name="TextBox 2">
            <a:extLst>
              <a:ext uri="{FF2B5EF4-FFF2-40B4-BE49-F238E27FC236}">
                <a16:creationId xmlns:a16="http://schemas.microsoft.com/office/drawing/2014/main" id="{75CDE62B-2E46-4D15-99C4-FD73A54D4EAF}"/>
              </a:ext>
            </a:extLst>
          </p:cNvPr>
          <p:cNvSpPr txBox="1"/>
          <p:nvPr/>
        </p:nvSpPr>
        <p:spPr>
          <a:xfrm>
            <a:off x="116378" y="1323270"/>
            <a:ext cx="5979622" cy="4893647"/>
          </a:xfrm>
          <a:prstGeom prst="rect">
            <a:avLst/>
          </a:prstGeom>
          <a:noFill/>
          <a:ln>
            <a:solidFill>
              <a:srgbClr val="002060"/>
            </a:solidFill>
            <a:prstDash val="dash"/>
          </a:ln>
        </p:spPr>
        <p:txBody>
          <a:bodyPr wrap="square" rtlCol="0">
            <a:spAutoFit/>
          </a:bodyPr>
          <a:lstStyle/>
          <a:p>
            <a:pPr algn="l"/>
            <a:r>
              <a:rPr lang="fr-FR" dirty="0">
                <a:solidFill>
                  <a:srgbClr val="104F75"/>
                </a:solidFill>
                <a:latin typeface="Century Gothic" panose="020B0502020202020204" pitchFamily="34" charset="0"/>
              </a:rPr>
              <a:t>Partenaire </a:t>
            </a:r>
            <a:r>
              <a:rPr lang="en-GB" dirty="0">
                <a:solidFill>
                  <a:srgbClr val="104F75"/>
                </a:solidFill>
                <a:latin typeface="Century Gothic" panose="020B0502020202020204" pitchFamily="34" charset="0"/>
              </a:rPr>
              <a:t>A</a:t>
            </a:r>
          </a:p>
          <a:p>
            <a:pPr algn="l"/>
            <a:endParaRPr lang="en-GB" dirty="0">
              <a:solidFill>
                <a:srgbClr val="104F75"/>
              </a:solidFill>
              <a:latin typeface="Century Gothic" panose="020B0502020202020204" pitchFamily="34" charset="0"/>
            </a:endParaRPr>
          </a:p>
          <a:p>
            <a:pPr algn="l"/>
            <a:r>
              <a:rPr lang="en-GB" dirty="0">
                <a:solidFill>
                  <a:srgbClr val="104F75"/>
                </a:solidFill>
                <a:latin typeface="Century Gothic" panose="020B0502020202020204" pitchFamily="34" charset="0"/>
              </a:rPr>
              <a:t>Ask your partner:</a:t>
            </a:r>
          </a:p>
          <a:p>
            <a:pPr algn="l"/>
            <a:r>
              <a:rPr lang="en-GB" dirty="0">
                <a:solidFill>
                  <a:srgbClr val="104F75"/>
                </a:solidFill>
                <a:latin typeface="Century Gothic" panose="020B0502020202020204" pitchFamily="34" charset="0"/>
              </a:rPr>
              <a:t>Where they went</a:t>
            </a:r>
          </a:p>
          <a:p>
            <a:pPr algn="l"/>
            <a:r>
              <a:rPr lang="en-GB" dirty="0">
                <a:solidFill>
                  <a:srgbClr val="104F75"/>
                </a:solidFill>
                <a:latin typeface="Century Gothic" panose="020B0502020202020204" pitchFamily="34" charset="0"/>
              </a:rPr>
              <a:t>Who they went with</a:t>
            </a:r>
          </a:p>
          <a:p>
            <a:pPr algn="l"/>
            <a:r>
              <a:rPr lang="en-GB" dirty="0">
                <a:solidFill>
                  <a:srgbClr val="104F75"/>
                </a:solidFill>
                <a:latin typeface="Century Gothic" panose="020B0502020202020204" pitchFamily="34" charset="0"/>
              </a:rPr>
              <a:t>What they looked at</a:t>
            </a:r>
          </a:p>
          <a:p>
            <a:pPr algn="l"/>
            <a:r>
              <a:rPr lang="en-GB" dirty="0">
                <a:solidFill>
                  <a:srgbClr val="104F75"/>
                </a:solidFill>
                <a:latin typeface="Century Gothic" panose="020B0502020202020204" pitchFamily="34" charset="0"/>
              </a:rPr>
              <a:t>What time they arrived</a:t>
            </a:r>
          </a:p>
          <a:p>
            <a:pPr algn="l"/>
            <a:endParaRPr lang="en-GB" dirty="0">
              <a:solidFill>
                <a:srgbClr val="104F75"/>
              </a:solidFill>
              <a:latin typeface="Century Gothic" panose="020B0502020202020204" pitchFamily="34" charset="0"/>
            </a:endParaRPr>
          </a:p>
          <a:p>
            <a:pPr algn="l"/>
            <a:r>
              <a:rPr lang="en-GB" dirty="0">
                <a:solidFill>
                  <a:srgbClr val="104F75"/>
                </a:solidFill>
                <a:latin typeface="Century Gothic" panose="020B0502020202020204" pitchFamily="34" charset="0"/>
              </a:rPr>
              <a:t>Answer your partner’s questions:</a:t>
            </a:r>
          </a:p>
          <a:p>
            <a:pPr algn="l"/>
            <a:endParaRPr lang="en-GB" dirty="0">
              <a:solidFill>
                <a:srgbClr val="104F75"/>
              </a:solidFill>
              <a:latin typeface="Century Gothic" panose="020B0502020202020204" pitchFamily="34" charset="0"/>
            </a:endParaRPr>
          </a:p>
          <a:p>
            <a:pPr algn="l"/>
            <a:endParaRPr lang="en-GB" dirty="0">
              <a:solidFill>
                <a:srgbClr val="104F75"/>
              </a:solidFill>
              <a:latin typeface="Century Gothic" panose="020B0502020202020204" pitchFamily="34" charset="0"/>
            </a:endParaRPr>
          </a:p>
          <a:p>
            <a:pPr algn="l"/>
            <a:endParaRPr lang="en-GB" dirty="0">
              <a:solidFill>
                <a:srgbClr val="104F75"/>
              </a:solidFill>
              <a:latin typeface="Century Gothic" panose="020B0502020202020204" pitchFamily="34" charset="0"/>
            </a:endParaRPr>
          </a:p>
          <a:p>
            <a:pPr algn="l"/>
            <a:endParaRPr lang="en-GB" dirty="0">
              <a:solidFill>
                <a:srgbClr val="104F75"/>
              </a:solidFill>
              <a:latin typeface="Century Gothic" panose="020B0502020202020204" pitchFamily="34" charset="0"/>
            </a:endParaRPr>
          </a:p>
          <a:p>
            <a:pPr algn="l"/>
            <a:endParaRPr lang="en-GB" dirty="0">
              <a:solidFill>
                <a:srgbClr val="104F75"/>
              </a:solidFill>
              <a:latin typeface="Century Gothic" panose="020B0502020202020204" pitchFamily="34" charset="0"/>
            </a:endParaRPr>
          </a:p>
          <a:p>
            <a:pPr algn="l"/>
            <a:endParaRPr lang="en-GB" dirty="0">
              <a:solidFill>
                <a:srgbClr val="104F75"/>
              </a:solidFill>
              <a:latin typeface="Century Gothic" panose="020B0502020202020204" pitchFamily="34" charset="0"/>
            </a:endParaRPr>
          </a:p>
          <a:p>
            <a:pPr algn="l"/>
            <a:endParaRPr lang="en-GB" dirty="0">
              <a:solidFill>
                <a:srgbClr val="104F75"/>
              </a:solidFill>
              <a:latin typeface="Century Gothic" panose="020B0502020202020204" pitchFamily="34" charset="0"/>
            </a:endParaRPr>
          </a:p>
          <a:p>
            <a:pPr algn="l"/>
            <a:endParaRPr lang="en-GB" sz="2400" dirty="0">
              <a:solidFill>
                <a:srgbClr val="104F75"/>
              </a:solidFill>
              <a:latin typeface="Century Gothic" panose="020B0502020202020204" pitchFamily="34" charset="0"/>
            </a:endParaRPr>
          </a:p>
        </p:txBody>
      </p:sp>
      <p:sp>
        <p:nvSpPr>
          <p:cNvPr id="9" name="TextBox 8">
            <a:extLst>
              <a:ext uri="{FF2B5EF4-FFF2-40B4-BE49-F238E27FC236}">
                <a16:creationId xmlns:a16="http://schemas.microsoft.com/office/drawing/2014/main" id="{A103164D-DC43-4398-9A04-DACC6A8E17A4}"/>
              </a:ext>
            </a:extLst>
          </p:cNvPr>
          <p:cNvSpPr txBox="1"/>
          <p:nvPr/>
        </p:nvSpPr>
        <p:spPr>
          <a:xfrm>
            <a:off x="6096000" y="1323270"/>
            <a:ext cx="5979622" cy="4893647"/>
          </a:xfrm>
          <a:prstGeom prst="rect">
            <a:avLst/>
          </a:prstGeom>
          <a:noFill/>
          <a:ln>
            <a:solidFill>
              <a:srgbClr val="002060"/>
            </a:solidFill>
            <a:prstDash val="dash"/>
          </a:ln>
        </p:spPr>
        <p:txBody>
          <a:bodyPr wrap="square" rtlCol="0">
            <a:spAutoFit/>
          </a:bodyPr>
          <a:lstStyle/>
          <a:p>
            <a:pPr algn="l"/>
            <a:r>
              <a:rPr lang="fr-FR" dirty="0">
                <a:solidFill>
                  <a:srgbClr val="104F75"/>
                </a:solidFill>
                <a:latin typeface="Century Gothic" panose="020B0502020202020204" pitchFamily="34" charset="0"/>
              </a:rPr>
              <a:t>Partenaire</a:t>
            </a:r>
            <a:r>
              <a:rPr lang="en-GB" dirty="0">
                <a:solidFill>
                  <a:srgbClr val="104F75"/>
                </a:solidFill>
                <a:latin typeface="Century Gothic" panose="020B0502020202020204" pitchFamily="34" charset="0"/>
              </a:rPr>
              <a:t> B</a:t>
            </a:r>
          </a:p>
          <a:p>
            <a:pPr algn="l"/>
            <a:endParaRPr lang="en-GB" dirty="0">
              <a:solidFill>
                <a:srgbClr val="104F75"/>
              </a:solidFill>
              <a:latin typeface="Century Gothic" panose="020B0502020202020204" pitchFamily="34" charset="0"/>
            </a:endParaRPr>
          </a:p>
          <a:p>
            <a:pPr algn="l"/>
            <a:r>
              <a:rPr lang="en-GB" dirty="0">
                <a:solidFill>
                  <a:srgbClr val="104F75"/>
                </a:solidFill>
                <a:latin typeface="Century Gothic" panose="020B0502020202020204" pitchFamily="34" charset="0"/>
              </a:rPr>
              <a:t>Ask your partner:</a:t>
            </a:r>
          </a:p>
          <a:p>
            <a:pPr algn="l"/>
            <a:r>
              <a:rPr lang="en-GB" dirty="0">
                <a:solidFill>
                  <a:srgbClr val="104F75"/>
                </a:solidFill>
                <a:latin typeface="Century Gothic" panose="020B0502020202020204" pitchFamily="34" charset="0"/>
              </a:rPr>
              <a:t>Where they went</a:t>
            </a:r>
          </a:p>
          <a:p>
            <a:pPr algn="l"/>
            <a:r>
              <a:rPr lang="en-GB" dirty="0">
                <a:solidFill>
                  <a:srgbClr val="104F75"/>
                </a:solidFill>
                <a:latin typeface="Century Gothic" panose="020B0502020202020204" pitchFamily="34" charset="0"/>
              </a:rPr>
              <a:t>How they travelled</a:t>
            </a:r>
          </a:p>
          <a:p>
            <a:pPr algn="l"/>
            <a:r>
              <a:rPr lang="en-GB" dirty="0">
                <a:solidFill>
                  <a:srgbClr val="104F75"/>
                </a:solidFill>
                <a:latin typeface="Century Gothic" panose="020B0502020202020204" pitchFamily="34" charset="0"/>
              </a:rPr>
              <a:t>What they drank</a:t>
            </a:r>
          </a:p>
          <a:p>
            <a:pPr algn="l"/>
            <a:r>
              <a:rPr lang="en-GB" dirty="0">
                <a:solidFill>
                  <a:srgbClr val="104F75"/>
                </a:solidFill>
                <a:latin typeface="Century Gothic" panose="020B0502020202020204" pitchFamily="34" charset="0"/>
              </a:rPr>
              <a:t>What time they arrived</a:t>
            </a:r>
          </a:p>
          <a:p>
            <a:pPr algn="l"/>
            <a:endParaRPr lang="en-GB" dirty="0">
              <a:solidFill>
                <a:srgbClr val="104F75"/>
              </a:solidFill>
              <a:latin typeface="Century Gothic" panose="020B0502020202020204" pitchFamily="34" charset="0"/>
            </a:endParaRPr>
          </a:p>
          <a:p>
            <a:pPr algn="l"/>
            <a:r>
              <a:rPr lang="en-GB" dirty="0">
                <a:solidFill>
                  <a:srgbClr val="104F75"/>
                </a:solidFill>
                <a:latin typeface="Century Gothic" panose="020B0502020202020204" pitchFamily="34" charset="0"/>
              </a:rPr>
              <a:t>Answer your partner’s questions:</a:t>
            </a:r>
          </a:p>
          <a:p>
            <a:pPr algn="l"/>
            <a:endParaRPr lang="en-GB" dirty="0">
              <a:solidFill>
                <a:srgbClr val="104F75"/>
              </a:solidFill>
              <a:latin typeface="Century Gothic" panose="020B0502020202020204" pitchFamily="34" charset="0"/>
            </a:endParaRPr>
          </a:p>
          <a:p>
            <a:pPr algn="l"/>
            <a:endParaRPr lang="en-GB" dirty="0">
              <a:solidFill>
                <a:srgbClr val="104F75"/>
              </a:solidFill>
              <a:latin typeface="Century Gothic" panose="020B0502020202020204" pitchFamily="34" charset="0"/>
            </a:endParaRPr>
          </a:p>
          <a:p>
            <a:pPr algn="l"/>
            <a:endParaRPr lang="en-GB" dirty="0">
              <a:solidFill>
                <a:srgbClr val="104F75"/>
              </a:solidFill>
              <a:latin typeface="Century Gothic" panose="020B0502020202020204" pitchFamily="34" charset="0"/>
            </a:endParaRPr>
          </a:p>
          <a:p>
            <a:pPr algn="l"/>
            <a:endParaRPr lang="en-GB" dirty="0">
              <a:solidFill>
                <a:srgbClr val="104F75"/>
              </a:solidFill>
              <a:latin typeface="Century Gothic" panose="020B0502020202020204" pitchFamily="34" charset="0"/>
            </a:endParaRPr>
          </a:p>
          <a:p>
            <a:pPr algn="l"/>
            <a:endParaRPr lang="en-GB" dirty="0">
              <a:solidFill>
                <a:srgbClr val="104F75"/>
              </a:solidFill>
              <a:latin typeface="Century Gothic" panose="020B0502020202020204" pitchFamily="34" charset="0"/>
            </a:endParaRPr>
          </a:p>
          <a:p>
            <a:pPr algn="l"/>
            <a:endParaRPr lang="en-GB" dirty="0">
              <a:solidFill>
                <a:srgbClr val="104F75"/>
              </a:solidFill>
              <a:latin typeface="Century Gothic" panose="020B0502020202020204" pitchFamily="34" charset="0"/>
            </a:endParaRPr>
          </a:p>
          <a:p>
            <a:pPr algn="l"/>
            <a:endParaRPr lang="en-GB" dirty="0">
              <a:solidFill>
                <a:srgbClr val="104F75"/>
              </a:solidFill>
              <a:latin typeface="Century Gothic" panose="020B0502020202020204" pitchFamily="34" charset="0"/>
            </a:endParaRPr>
          </a:p>
          <a:p>
            <a:pPr algn="l"/>
            <a:endParaRPr lang="en-GB" sz="2400" dirty="0">
              <a:solidFill>
                <a:srgbClr val="104F75"/>
              </a:solidFill>
              <a:latin typeface="Century Gothic" panose="020B0502020202020204" pitchFamily="34" charset="0"/>
            </a:endParaRPr>
          </a:p>
        </p:txBody>
      </p:sp>
      <p:pic>
        <p:nvPicPr>
          <p:cNvPr id="10" name="Picture 9">
            <a:extLst>
              <a:ext uri="{FF2B5EF4-FFF2-40B4-BE49-F238E27FC236}">
                <a16:creationId xmlns:a16="http://schemas.microsoft.com/office/drawing/2014/main" id="{0B556C1C-B11E-41AD-A5B6-9896DFD9B0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859" y="4048657"/>
            <a:ext cx="1231867" cy="913635"/>
          </a:xfrm>
          <a:prstGeom prst="rect">
            <a:avLst/>
          </a:prstGeom>
        </p:spPr>
      </p:pic>
      <p:pic>
        <p:nvPicPr>
          <p:cNvPr id="12" name="Picture 11">
            <a:extLst>
              <a:ext uri="{FF2B5EF4-FFF2-40B4-BE49-F238E27FC236}">
                <a16:creationId xmlns:a16="http://schemas.microsoft.com/office/drawing/2014/main" id="{F2555A27-438B-4CED-A055-42C6B78991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6842" y="3940853"/>
            <a:ext cx="2028879" cy="1150755"/>
          </a:xfrm>
          <a:prstGeom prst="rect">
            <a:avLst/>
          </a:prstGeom>
        </p:spPr>
      </p:pic>
      <p:pic>
        <p:nvPicPr>
          <p:cNvPr id="15" name="Picture 14">
            <a:extLst>
              <a:ext uri="{FF2B5EF4-FFF2-40B4-BE49-F238E27FC236}">
                <a16:creationId xmlns:a16="http://schemas.microsoft.com/office/drawing/2014/main" id="{854AF4B4-8625-44C9-AFFC-C9F88E12B1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82" y="5021790"/>
            <a:ext cx="1231868" cy="1135628"/>
          </a:xfrm>
          <a:prstGeom prst="rect">
            <a:avLst/>
          </a:prstGeom>
        </p:spPr>
      </p:pic>
      <p:sp>
        <p:nvSpPr>
          <p:cNvPr id="16" name="TextBox 15">
            <a:extLst>
              <a:ext uri="{FF2B5EF4-FFF2-40B4-BE49-F238E27FC236}">
                <a16:creationId xmlns:a16="http://schemas.microsoft.com/office/drawing/2014/main" id="{2E345F3A-94F2-44D4-B74C-613042943C7D}"/>
              </a:ext>
            </a:extLst>
          </p:cNvPr>
          <p:cNvSpPr txBox="1"/>
          <p:nvPr/>
        </p:nvSpPr>
        <p:spPr>
          <a:xfrm>
            <a:off x="1845871" y="5604934"/>
            <a:ext cx="1382751"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a:t>
            </a:r>
            <a:r>
              <a:rPr lang="en-GB" sz="2400" dirty="0">
                <a:solidFill>
                  <a:schemeClr val="accent5">
                    <a:lumMod val="50000"/>
                  </a:schemeClr>
                </a:solidFill>
                <a:latin typeface="Century Gothic" panose="020B0502020202020204" pitchFamily="34" charset="0"/>
              </a:rPr>
              <a:t>tea</a:t>
            </a:r>
            <a:r>
              <a:rPr lang="fr-FR" sz="2400" dirty="0">
                <a:solidFill>
                  <a:schemeClr val="accent5">
                    <a:lumMod val="50000"/>
                  </a:schemeClr>
                </a:solidFill>
                <a:latin typeface="Century Gothic" panose="020B0502020202020204" pitchFamily="34" charset="0"/>
              </a:rPr>
              <a:t>]</a:t>
            </a:r>
          </a:p>
        </p:txBody>
      </p:sp>
      <p:sp>
        <p:nvSpPr>
          <p:cNvPr id="17" name="TextBox 16">
            <a:extLst>
              <a:ext uri="{FF2B5EF4-FFF2-40B4-BE49-F238E27FC236}">
                <a16:creationId xmlns:a16="http://schemas.microsoft.com/office/drawing/2014/main" id="{108DA09F-F88C-4A1A-B0C6-6009FEC603D3}"/>
              </a:ext>
            </a:extLst>
          </p:cNvPr>
          <p:cNvSpPr txBox="1"/>
          <p:nvPr/>
        </p:nvSpPr>
        <p:spPr>
          <a:xfrm>
            <a:off x="3644257" y="5673468"/>
            <a:ext cx="1070518"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20:00</a:t>
            </a:r>
          </a:p>
        </p:txBody>
      </p:sp>
      <p:pic>
        <p:nvPicPr>
          <p:cNvPr id="19" name="Picture 18">
            <a:extLst>
              <a:ext uri="{FF2B5EF4-FFF2-40B4-BE49-F238E27FC236}">
                <a16:creationId xmlns:a16="http://schemas.microsoft.com/office/drawing/2014/main" id="{FDEE7BC4-66A7-4D8B-BA96-838EBF94CF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7491" y="3996457"/>
            <a:ext cx="1101803" cy="1101803"/>
          </a:xfrm>
          <a:prstGeom prst="rect">
            <a:avLst/>
          </a:prstGeom>
        </p:spPr>
      </p:pic>
      <p:pic>
        <p:nvPicPr>
          <p:cNvPr id="21" name="Picture 20">
            <a:extLst>
              <a:ext uri="{FF2B5EF4-FFF2-40B4-BE49-F238E27FC236}">
                <a16:creationId xmlns:a16="http://schemas.microsoft.com/office/drawing/2014/main" id="{FB02AAC7-4395-45AA-84A3-AE9A1B2987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4277" y="3727832"/>
            <a:ext cx="1024252" cy="1370428"/>
          </a:xfrm>
          <a:prstGeom prst="rect">
            <a:avLst/>
          </a:prstGeom>
        </p:spPr>
      </p:pic>
      <p:sp>
        <p:nvSpPr>
          <p:cNvPr id="22" name="TextBox 21">
            <a:extLst>
              <a:ext uri="{FF2B5EF4-FFF2-40B4-BE49-F238E27FC236}">
                <a16:creationId xmlns:a16="http://schemas.microsoft.com/office/drawing/2014/main" id="{BA9CCEF5-0B63-4E20-87B7-306389C2D88B}"/>
              </a:ext>
            </a:extLst>
          </p:cNvPr>
          <p:cNvSpPr txBox="1"/>
          <p:nvPr/>
        </p:nvSpPr>
        <p:spPr>
          <a:xfrm>
            <a:off x="8910520" y="4629943"/>
            <a:ext cx="1659994"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[brother]</a:t>
            </a:r>
          </a:p>
        </p:txBody>
      </p:sp>
      <p:pic>
        <p:nvPicPr>
          <p:cNvPr id="24" name="Picture 23">
            <a:extLst>
              <a:ext uri="{FF2B5EF4-FFF2-40B4-BE49-F238E27FC236}">
                <a16:creationId xmlns:a16="http://schemas.microsoft.com/office/drawing/2014/main" id="{F8F57CD1-60AA-48EB-8EBA-7831699720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03122" y="5175501"/>
            <a:ext cx="1252628" cy="954150"/>
          </a:xfrm>
          <a:prstGeom prst="rect">
            <a:avLst/>
          </a:prstGeom>
        </p:spPr>
      </p:pic>
      <p:sp>
        <p:nvSpPr>
          <p:cNvPr id="27" name="TextBox 26">
            <a:extLst>
              <a:ext uri="{FF2B5EF4-FFF2-40B4-BE49-F238E27FC236}">
                <a16:creationId xmlns:a16="http://schemas.microsoft.com/office/drawing/2014/main" id="{9BDB74E0-4DFA-4680-BB7E-A8B27ABEDCF7}"/>
              </a:ext>
            </a:extLst>
          </p:cNvPr>
          <p:cNvSpPr txBox="1"/>
          <p:nvPr/>
        </p:nvSpPr>
        <p:spPr>
          <a:xfrm>
            <a:off x="8319285" y="5298654"/>
            <a:ext cx="1382751" cy="830997"/>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[Swiss piano]</a:t>
            </a:r>
          </a:p>
        </p:txBody>
      </p:sp>
      <p:sp>
        <p:nvSpPr>
          <p:cNvPr id="28" name="TextBox 27">
            <a:extLst>
              <a:ext uri="{FF2B5EF4-FFF2-40B4-BE49-F238E27FC236}">
                <a16:creationId xmlns:a16="http://schemas.microsoft.com/office/drawing/2014/main" id="{B05AB62C-4A5B-41A7-971F-AF1D588463C2}"/>
              </a:ext>
            </a:extLst>
          </p:cNvPr>
          <p:cNvSpPr txBox="1"/>
          <p:nvPr/>
        </p:nvSpPr>
        <p:spPr>
          <a:xfrm>
            <a:off x="10314653" y="5483319"/>
            <a:ext cx="1382751"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16:00</a:t>
            </a:r>
          </a:p>
        </p:txBody>
      </p:sp>
    </p:spTree>
    <p:extLst>
      <p:ext uri="{BB962C8B-B14F-4D97-AF65-F5344CB8AC3E}">
        <p14:creationId xmlns:p14="http://schemas.microsoft.com/office/powerpoint/2010/main" val="3120751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103164D-DC43-4398-9A04-DACC6A8E17A4}"/>
              </a:ext>
            </a:extLst>
          </p:cNvPr>
          <p:cNvSpPr txBox="1"/>
          <p:nvPr/>
        </p:nvSpPr>
        <p:spPr>
          <a:xfrm>
            <a:off x="6096000" y="1323269"/>
            <a:ext cx="5979622" cy="4770000"/>
          </a:xfrm>
          <a:prstGeom prst="rect">
            <a:avLst/>
          </a:prstGeom>
          <a:noFill/>
          <a:ln>
            <a:solidFill>
              <a:srgbClr val="002060"/>
            </a:solidFill>
          </a:ln>
        </p:spPr>
        <p:txBody>
          <a:bodyPr wrap="square" rtlCol="0">
            <a:spAutoFit/>
          </a:bodyPr>
          <a:lstStyle/>
          <a:p>
            <a:pPr algn="l"/>
            <a:r>
              <a:rPr lang="fr-FR" sz="2000" dirty="0">
                <a:solidFill>
                  <a:srgbClr val="104F75"/>
                </a:solidFill>
                <a:latin typeface="Century Gothic" panose="020B0502020202020204" pitchFamily="34" charset="0"/>
              </a:rPr>
              <a:t>Partenaire B</a:t>
            </a:r>
          </a:p>
          <a:p>
            <a:pPr algn="l"/>
            <a:endParaRPr lang="fr-FR" sz="2000" dirty="0">
              <a:solidFill>
                <a:srgbClr val="104F75"/>
              </a:solidFill>
              <a:latin typeface="Century Gothic" panose="020B0502020202020204" pitchFamily="34" charset="0"/>
            </a:endParaRPr>
          </a:p>
          <a:p>
            <a:pPr algn="l"/>
            <a:r>
              <a:rPr lang="en-GB" sz="2000" dirty="0">
                <a:solidFill>
                  <a:srgbClr val="104F75"/>
                </a:solidFill>
                <a:latin typeface="Century Gothic" panose="020B0502020202020204" pitchFamily="34" charset="0"/>
              </a:rPr>
              <a:t>Ask your partner:</a:t>
            </a:r>
          </a:p>
          <a:p>
            <a:pPr algn="l"/>
            <a:r>
              <a:rPr lang="en-GB" sz="2000" dirty="0">
                <a:solidFill>
                  <a:srgbClr val="104F75"/>
                </a:solidFill>
                <a:latin typeface="Century Gothic" panose="020B0502020202020204" pitchFamily="34" charset="0"/>
              </a:rPr>
              <a:t>Where they went</a:t>
            </a:r>
          </a:p>
          <a:p>
            <a:pPr algn="l"/>
            <a:r>
              <a:rPr lang="en-GB" sz="2000" dirty="0">
                <a:solidFill>
                  <a:srgbClr val="104F75"/>
                </a:solidFill>
                <a:latin typeface="Century Gothic" panose="020B0502020202020204" pitchFamily="34" charset="0"/>
              </a:rPr>
              <a:t>How they travelled</a:t>
            </a:r>
          </a:p>
          <a:p>
            <a:pPr algn="l"/>
            <a:r>
              <a:rPr lang="en-GB" sz="2000" dirty="0">
                <a:solidFill>
                  <a:srgbClr val="104F75"/>
                </a:solidFill>
                <a:latin typeface="Century Gothic" panose="020B0502020202020204" pitchFamily="34" charset="0"/>
              </a:rPr>
              <a:t>What they drank</a:t>
            </a:r>
          </a:p>
          <a:p>
            <a:pPr algn="l"/>
            <a:r>
              <a:rPr lang="en-GB" sz="2000" dirty="0">
                <a:solidFill>
                  <a:srgbClr val="104F75"/>
                </a:solidFill>
                <a:latin typeface="Century Gothic" panose="020B0502020202020204" pitchFamily="34" charset="0"/>
              </a:rPr>
              <a:t>What time they arrived</a:t>
            </a:r>
          </a:p>
          <a:p>
            <a:pPr algn="l"/>
            <a:endParaRPr lang="en-GB" sz="2000" dirty="0">
              <a:solidFill>
                <a:srgbClr val="104F75"/>
              </a:solidFill>
              <a:latin typeface="Century Gothic" panose="020B0502020202020204" pitchFamily="34" charset="0"/>
            </a:endParaRPr>
          </a:p>
          <a:p>
            <a:pPr algn="l"/>
            <a:r>
              <a:rPr lang="en-GB" sz="2000" dirty="0">
                <a:solidFill>
                  <a:srgbClr val="104F75"/>
                </a:solidFill>
                <a:latin typeface="Century Gothic" panose="020B0502020202020204" pitchFamily="34" charset="0"/>
              </a:rPr>
              <a:t>Answer your partner’s questions:</a:t>
            </a:r>
          </a:p>
          <a:p>
            <a:pPr algn="l"/>
            <a:endParaRPr lang="fr-FR" sz="2000" dirty="0">
              <a:solidFill>
                <a:srgbClr val="104F75"/>
              </a:solidFill>
              <a:latin typeface="Century Gothic" panose="020B0502020202020204" pitchFamily="34" charset="0"/>
            </a:endParaRPr>
          </a:p>
          <a:p>
            <a:pPr marL="285750" indent="-285750" algn="l">
              <a:buFont typeface="Arial" panose="020B0604020202020204" pitchFamily="34" charset="0"/>
              <a:buChar char="•"/>
            </a:pPr>
            <a:r>
              <a:rPr lang="fr-FR" sz="2000" dirty="0">
                <a:solidFill>
                  <a:srgbClr val="104F75"/>
                </a:solidFill>
                <a:latin typeface="Century Gothic" panose="020B0502020202020204" pitchFamily="34" charset="0"/>
              </a:rPr>
              <a:t>Je suis allé(e) au musée.</a:t>
            </a:r>
          </a:p>
          <a:p>
            <a:pPr marL="285750" indent="-285750" algn="l">
              <a:buFont typeface="Arial" panose="020B0604020202020204" pitchFamily="34" charset="0"/>
              <a:buChar char="•"/>
            </a:pPr>
            <a:r>
              <a:rPr lang="fr-FR" sz="2000" dirty="0">
                <a:solidFill>
                  <a:srgbClr val="104F75"/>
                </a:solidFill>
                <a:latin typeface="Century Gothic" panose="020B0502020202020204" pitchFamily="34" charset="0"/>
              </a:rPr>
              <a:t>Mon frère est allé au musée aussi.</a:t>
            </a:r>
          </a:p>
          <a:p>
            <a:pPr marL="285750" indent="-285750" algn="l">
              <a:buFont typeface="Arial" panose="020B0604020202020204" pitchFamily="34" charset="0"/>
              <a:buChar char="•"/>
            </a:pPr>
            <a:r>
              <a:rPr lang="fr-FR" sz="2000" dirty="0">
                <a:solidFill>
                  <a:srgbClr val="104F75"/>
                </a:solidFill>
                <a:latin typeface="Century Gothic" panose="020B0502020202020204" pitchFamily="34" charset="0"/>
              </a:rPr>
              <a:t>J’ai regardé un piano suisse.</a:t>
            </a:r>
          </a:p>
          <a:p>
            <a:pPr marL="285750" indent="-285750" algn="l">
              <a:buFont typeface="Arial" panose="020B0604020202020204" pitchFamily="34" charset="0"/>
              <a:buChar char="•"/>
            </a:pPr>
            <a:r>
              <a:rPr lang="fr-FR" sz="2000" dirty="0">
                <a:solidFill>
                  <a:srgbClr val="104F75"/>
                </a:solidFill>
                <a:latin typeface="Century Gothic" panose="020B0502020202020204" pitchFamily="34" charset="0"/>
              </a:rPr>
              <a:t>Je suis arrivé(e) à seize heures.</a:t>
            </a:r>
          </a:p>
          <a:p>
            <a:pPr algn="l"/>
            <a:endParaRPr lang="fr-FR" sz="2000" dirty="0">
              <a:solidFill>
                <a:srgbClr val="104F75"/>
              </a:solidFill>
              <a:latin typeface="Century Gothic" panose="020B0502020202020204" pitchFamily="34" charset="0"/>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week-end dernier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3" name="TextBox 2">
            <a:extLst>
              <a:ext uri="{FF2B5EF4-FFF2-40B4-BE49-F238E27FC236}">
                <a16:creationId xmlns:a16="http://schemas.microsoft.com/office/drawing/2014/main" id="{75CDE62B-2E46-4D15-99C4-FD73A54D4EAF}"/>
              </a:ext>
            </a:extLst>
          </p:cNvPr>
          <p:cNvSpPr txBox="1"/>
          <p:nvPr/>
        </p:nvSpPr>
        <p:spPr>
          <a:xfrm>
            <a:off x="116378" y="1323270"/>
            <a:ext cx="5979622" cy="4770537"/>
          </a:xfrm>
          <a:prstGeom prst="rect">
            <a:avLst/>
          </a:prstGeom>
          <a:noFill/>
          <a:ln>
            <a:solidFill>
              <a:srgbClr val="002060"/>
            </a:solidFill>
          </a:ln>
        </p:spPr>
        <p:txBody>
          <a:bodyPr wrap="square" rtlCol="0">
            <a:spAutoFit/>
          </a:bodyPr>
          <a:lstStyle/>
          <a:p>
            <a:pPr algn="l"/>
            <a:r>
              <a:rPr lang="fr-FR" sz="2000" dirty="0">
                <a:solidFill>
                  <a:srgbClr val="104F75"/>
                </a:solidFill>
                <a:latin typeface="Century Gothic" panose="020B0502020202020204" pitchFamily="34" charset="0"/>
              </a:rPr>
              <a:t>Partenaire A</a:t>
            </a:r>
          </a:p>
          <a:p>
            <a:pPr algn="l"/>
            <a:endParaRPr lang="fr-FR" sz="2000" dirty="0">
              <a:solidFill>
                <a:srgbClr val="104F75"/>
              </a:solidFill>
              <a:latin typeface="Century Gothic" panose="020B0502020202020204" pitchFamily="34" charset="0"/>
            </a:endParaRPr>
          </a:p>
          <a:p>
            <a:pPr algn="l"/>
            <a:r>
              <a:rPr lang="en-GB" sz="2000" dirty="0">
                <a:solidFill>
                  <a:srgbClr val="104F75"/>
                </a:solidFill>
                <a:latin typeface="Century Gothic" panose="020B0502020202020204" pitchFamily="34" charset="0"/>
              </a:rPr>
              <a:t>Ask your partner:</a:t>
            </a:r>
          </a:p>
          <a:p>
            <a:pPr algn="l"/>
            <a:r>
              <a:rPr lang="en-GB" sz="2000" dirty="0">
                <a:solidFill>
                  <a:srgbClr val="104F75"/>
                </a:solidFill>
                <a:latin typeface="Century Gothic" panose="020B0502020202020204" pitchFamily="34" charset="0"/>
              </a:rPr>
              <a:t>Where they went</a:t>
            </a:r>
          </a:p>
          <a:p>
            <a:pPr algn="l"/>
            <a:r>
              <a:rPr lang="en-GB" sz="2000" dirty="0">
                <a:solidFill>
                  <a:srgbClr val="104F75"/>
                </a:solidFill>
                <a:latin typeface="Century Gothic" panose="020B0502020202020204" pitchFamily="34" charset="0"/>
              </a:rPr>
              <a:t>Who they went with</a:t>
            </a:r>
          </a:p>
          <a:p>
            <a:pPr algn="l"/>
            <a:r>
              <a:rPr lang="en-GB" sz="2000" dirty="0">
                <a:solidFill>
                  <a:srgbClr val="104F75"/>
                </a:solidFill>
                <a:latin typeface="Century Gothic" panose="020B0502020202020204" pitchFamily="34" charset="0"/>
              </a:rPr>
              <a:t>What they looked at</a:t>
            </a:r>
          </a:p>
          <a:p>
            <a:pPr algn="l"/>
            <a:r>
              <a:rPr lang="en-GB" sz="2000" dirty="0">
                <a:solidFill>
                  <a:srgbClr val="104F75"/>
                </a:solidFill>
                <a:latin typeface="Century Gothic" panose="020B0502020202020204" pitchFamily="34" charset="0"/>
              </a:rPr>
              <a:t>What time they arrived</a:t>
            </a:r>
          </a:p>
          <a:p>
            <a:pPr algn="l"/>
            <a:endParaRPr lang="en-GB" sz="2000" dirty="0">
              <a:solidFill>
                <a:srgbClr val="104F75"/>
              </a:solidFill>
              <a:latin typeface="Century Gothic" panose="020B0502020202020204" pitchFamily="34" charset="0"/>
            </a:endParaRPr>
          </a:p>
          <a:p>
            <a:pPr algn="l"/>
            <a:r>
              <a:rPr lang="en-GB" sz="2000" dirty="0">
                <a:solidFill>
                  <a:srgbClr val="104F75"/>
                </a:solidFill>
                <a:latin typeface="Century Gothic" panose="020B0502020202020204" pitchFamily="34" charset="0"/>
              </a:rPr>
              <a:t>Answer your partner’s questions:</a:t>
            </a:r>
          </a:p>
          <a:p>
            <a:pPr algn="l"/>
            <a:endParaRPr lang="en-GB" sz="2000" dirty="0">
              <a:solidFill>
                <a:srgbClr val="104F75"/>
              </a:solidFill>
              <a:latin typeface="Century Gothic" panose="020B0502020202020204" pitchFamily="34" charset="0"/>
            </a:endParaRPr>
          </a:p>
          <a:p>
            <a:pPr marL="285750" indent="-285750">
              <a:buFont typeface="Arial" panose="020B0604020202020204" pitchFamily="34" charset="0"/>
              <a:buChar char="•"/>
            </a:pPr>
            <a:r>
              <a:rPr lang="fr-FR" sz="2000" dirty="0">
                <a:solidFill>
                  <a:srgbClr val="104F75"/>
                </a:solidFill>
                <a:latin typeface="Century Gothic" panose="020B0502020202020204" pitchFamily="34" charset="0"/>
              </a:rPr>
              <a:t>Je suis allé(e) au café.</a:t>
            </a:r>
          </a:p>
          <a:p>
            <a:pPr marL="285750" indent="-285750">
              <a:buFont typeface="Arial" panose="020B0604020202020204" pitchFamily="34" charset="0"/>
              <a:buChar char="•"/>
            </a:pPr>
            <a:r>
              <a:rPr lang="fr-FR" sz="2000" dirty="0">
                <a:solidFill>
                  <a:srgbClr val="104F75"/>
                </a:solidFill>
                <a:latin typeface="Century Gothic" panose="020B0502020202020204" pitchFamily="34" charset="0"/>
              </a:rPr>
              <a:t>J’ai voyagé en bus.</a:t>
            </a:r>
          </a:p>
          <a:p>
            <a:pPr marL="285750" indent="-285750">
              <a:buFont typeface="Arial" panose="020B0604020202020204" pitchFamily="34" charset="0"/>
              <a:buChar char="•"/>
            </a:pPr>
            <a:r>
              <a:rPr lang="fr-FR" sz="2000" dirty="0">
                <a:solidFill>
                  <a:srgbClr val="104F75"/>
                </a:solidFill>
                <a:latin typeface="Century Gothic" panose="020B0502020202020204" pitchFamily="34" charset="0"/>
              </a:rPr>
              <a:t>J’ai bu un thé.</a:t>
            </a:r>
          </a:p>
          <a:p>
            <a:pPr marL="285750" indent="-285750">
              <a:buFont typeface="Arial" panose="020B0604020202020204" pitchFamily="34" charset="0"/>
              <a:buChar char="•"/>
            </a:pPr>
            <a:r>
              <a:rPr lang="fr-FR" sz="2000" dirty="0">
                <a:solidFill>
                  <a:srgbClr val="104F75"/>
                </a:solidFill>
                <a:latin typeface="Century Gothic" panose="020B0502020202020204" pitchFamily="34" charset="0"/>
              </a:rPr>
              <a:t>Je suis arrivé(e) à vingt heures.</a:t>
            </a:r>
            <a:endParaRPr lang="fr-FR" dirty="0">
              <a:solidFill>
                <a:srgbClr val="104F75"/>
              </a:solidFill>
              <a:latin typeface="Century Gothic" panose="020B0502020202020204" pitchFamily="34" charset="0"/>
            </a:endParaRPr>
          </a:p>
          <a:p>
            <a:pPr algn="l"/>
            <a:endParaRPr lang="fr-FR" sz="2400" dirty="0">
              <a:solidFill>
                <a:srgbClr val="104F75"/>
              </a:solidFill>
              <a:latin typeface="Century Gothic" panose="020B0502020202020204" pitchFamily="34" charset="0"/>
            </a:endParaRPr>
          </a:p>
        </p:txBody>
      </p:sp>
    </p:spTree>
    <p:extLst>
      <p:ext uri="{BB962C8B-B14F-4D97-AF65-F5344CB8AC3E}">
        <p14:creationId xmlns:p14="http://schemas.microsoft.com/office/powerpoint/2010/main" val="3351108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accidents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Tu as eu un accident avec un(e) ami(e). Décris l’accident.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ton/ta partenaire. Écris des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Change de partenaire et décris l’accident de la premi</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ère personne.</a:t>
            </a:r>
            <a:endPar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0C57A4E4-D40B-4FBF-91B1-34DC377B5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71" y="3866148"/>
            <a:ext cx="2286410" cy="2286410"/>
          </a:xfrm>
          <a:prstGeom prst="rect">
            <a:avLst/>
          </a:prstGeom>
        </p:spPr>
      </p:pic>
      <p:pic>
        <p:nvPicPr>
          <p:cNvPr id="10" name="Picture 9">
            <a:extLst>
              <a:ext uri="{FF2B5EF4-FFF2-40B4-BE49-F238E27FC236}">
                <a16:creationId xmlns:a16="http://schemas.microsoft.com/office/drawing/2014/main" id="{EEA05736-9B98-4D02-A9B5-EAA2DD763E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0437" y="3142859"/>
            <a:ext cx="3009699" cy="3009699"/>
          </a:xfrm>
          <a:prstGeom prst="rect">
            <a:avLst/>
          </a:prstGeom>
        </p:spPr>
      </p:pic>
      <p:pic>
        <p:nvPicPr>
          <p:cNvPr id="11" name="Picture 10">
            <a:extLst>
              <a:ext uri="{FF2B5EF4-FFF2-40B4-BE49-F238E27FC236}">
                <a16:creationId xmlns:a16="http://schemas.microsoft.com/office/drawing/2014/main" id="{68F5336E-A0FF-4BDB-BA81-103BAB414D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8722" y="3142859"/>
            <a:ext cx="3009699" cy="3009699"/>
          </a:xfrm>
          <a:prstGeom prst="rect">
            <a:avLst/>
          </a:prstGeom>
        </p:spPr>
      </p:pic>
      <p:sp>
        <p:nvSpPr>
          <p:cNvPr id="5" name="Speech Bubble: Oval 4">
            <a:extLst>
              <a:ext uri="{FF2B5EF4-FFF2-40B4-BE49-F238E27FC236}">
                <a16:creationId xmlns:a16="http://schemas.microsoft.com/office/drawing/2014/main" id="{8B9F0353-E62D-42E8-8F1C-56245EEC4AA7}"/>
              </a:ext>
            </a:extLst>
          </p:cNvPr>
          <p:cNvSpPr/>
          <p:nvPr/>
        </p:nvSpPr>
        <p:spPr>
          <a:xfrm>
            <a:off x="2349378" y="2759242"/>
            <a:ext cx="2916006" cy="1106906"/>
          </a:xfrm>
          <a:prstGeom prst="wedgeEllipseCallout">
            <a:avLst>
              <a:gd name="adj1" fmla="val 53422"/>
              <a:gd name="adj2" fmla="val 625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O</a:t>
            </a: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ù êtes-vous tombés ?</a:t>
            </a:r>
            <a:endPar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2" name="Speech Bubble: Oval 11">
            <a:extLst>
              <a:ext uri="{FF2B5EF4-FFF2-40B4-BE49-F238E27FC236}">
                <a16:creationId xmlns:a16="http://schemas.microsoft.com/office/drawing/2014/main" id="{913702CE-2F11-4A75-957D-6879B66758AC}"/>
              </a:ext>
            </a:extLst>
          </p:cNvPr>
          <p:cNvSpPr/>
          <p:nvPr/>
        </p:nvSpPr>
        <p:spPr>
          <a:xfrm>
            <a:off x="2349378" y="4129061"/>
            <a:ext cx="2771505" cy="1261086"/>
          </a:xfrm>
          <a:prstGeom prst="wedgeEllipseCallout">
            <a:avLst>
              <a:gd name="adj1" fmla="val -55224"/>
              <a:gd name="adj2" fmla="val 5960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Nous sommes tombés au coll</a:t>
            </a: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ège.</a:t>
            </a:r>
            <a:endPar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3" name="Speech Bubble: Oval 12">
            <a:extLst>
              <a:ext uri="{FF2B5EF4-FFF2-40B4-BE49-F238E27FC236}">
                <a16:creationId xmlns:a16="http://schemas.microsoft.com/office/drawing/2014/main" id="{F49D27D5-06FD-4295-BD80-84C667478E36}"/>
              </a:ext>
            </a:extLst>
          </p:cNvPr>
          <p:cNvSpPr/>
          <p:nvPr/>
        </p:nvSpPr>
        <p:spPr>
          <a:xfrm>
            <a:off x="7071120" y="4308347"/>
            <a:ext cx="2185176" cy="1402012"/>
          </a:xfrm>
          <a:prstGeom prst="wedgeEllipseCallout">
            <a:avLst>
              <a:gd name="adj1" fmla="val -66167"/>
              <a:gd name="adj2" fmla="val 5235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Ils sont tombés au coll</a:t>
            </a: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ège.</a:t>
            </a:r>
            <a:endPar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9217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accidents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436EBD43-C47B-4AA9-807D-AD0441352844}"/>
              </a:ext>
            </a:extLst>
          </p:cNvPr>
          <p:cNvSpPr txBox="1"/>
          <p:nvPr/>
        </p:nvSpPr>
        <p:spPr>
          <a:xfrm>
            <a:off x="180000" y="1296000"/>
            <a:ext cx="5916000" cy="4939814"/>
          </a:xfrm>
          <a:prstGeom prst="rect">
            <a:avLst/>
          </a:prstGeom>
          <a:noFill/>
          <a:ln>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Répond aux questions de ton/ta partenaire.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nous (tomber)</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nous (voyager)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nous (rester) [30 minutes]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nous (retourner)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Demande </a:t>
            </a:r>
            <a:r>
              <a:rPr kumimoji="0" lang="fr-FR" sz="1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à ton/ta partenaire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Où (tomber)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Où (aller)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Comment (voyager)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Combien de temps (rester)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Quand (retourner) à la maison</a:t>
            </a:r>
          </a:p>
        </p:txBody>
      </p:sp>
      <p:sp>
        <p:nvSpPr>
          <p:cNvPr id="9" name="TextBox 8">
            <a:extLst>
              <a:ext uri="{FF2B5EF4-FFF2-40B4-BE49-F238E27FC236}">
                <a16:creationId xmlns:a16="http://schemas.microsoft.com/office/drawing/2014/main" id="{53DB9A4C-9B36-4B6B-9BCE-0848B50FFD7A}"/>
              </a:ext>
            </a:extLst>
          </p:cNvPr>
          <p:cNvSpPr txBox="1"/>
          <p:nvPr/>
        </p:nvSpPr>
        <p:spPr>
          <a:xfrm>
            <a:off x="6096000" y="1296000"/>
            <a:ext cx="5916000" cy="4939814"/>
          </a:xfrm>
          <a:prstGeom prst="rect">
            <a:avLst/>
          </a:prstGeom>
          <a:noFill/>
          <a:ln>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Répond aux questions de ton/ta partenaire.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nous (tomber)</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nous (voyager)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nous (rester) [</a:t>
            </a: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two hours</a:t>
            </a: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nous (retourner)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Demande </a:t>
            </a:r>
            <a:r>
              <a:rPr kumimoji="0" lang="fr-FR" sz="1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à ton/ta partenaire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Où (tomber)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Où (aller)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Comment (voyager)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Combien de temps (rester)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Quand (retourner) à la maison</a:t>
            </a:r>
          </a:p>
        </p:txBody>
      </p:sp>
      <p:pic>
        <p:nvPicPr>
          <p:cNvPr id="11" name="Picture 10">
            <a:extLst>
              <a:ext uri="{FF2B5EF4-FFF2-40B4-BE49-F238E27FC236}">
                <a16:creationId xmlns:a16="http://schemas.microsoft.com/office/drawing/2014/main" id="{0959B354-E4E6-4AA1-8748-C53189489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7341" y="1757665"/>
            <a:ext cx="1057039" cy="652942"/>
          </a:xfrm>
          <a:prstGeom prst="rect">
            <a:avLst/>
          </a:prstGeom>
        </p:spPr>
      </p:pic>
      <p:pic>
        <p:nvPicPr>
          <p:cNvPr id="13" name="Picture 12">
            <a:extLst>
              <a:ext uri="{FF2B5EF4-FFF2-40B4-BE49-F238E27FC236}">
                <a16:creationId xmlns:a16="http://schemas.microsoft.com/office/drawing/2014/main" id="{05E5A21C-957A-4871-BDFC-EEC83B9ECF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1721" y="1757665"/>
            <a:ext cx="652760" cy="652760"/>
          </a:xfrm>
          <a:prstGeom prst="rect">
            <a:avLst/>
          </a:prstGeom>
        </p:spPr>
      </p:pic>
      <p:sp>
        <p:nvSpPr>
          <p:cNvPr id="17" name="TextBox 16">
            <a:extLst>
              <a:ext uri="{FF2B5EF4-FFF2-40B4-BE49-F238E27FC236}">
                <a16:creationId xmlns:a16="http://schemas.microsoft.com/office/drawing/2014/main" id="{95BF09D4-144B-4EB7-B391-A79B0F784098}"/>
              </a:ext>
            </a:extLst>
          </p:cNvPr>
          <p:cNvSpPr txBox="1"/>
          <p:nvPr/>
        </p:nvSpPr>
        <p:spPr>
          <a:xfrm>
            <a:off x="3339366" y="1853303"/>
            <a:ext cx="1471612" cy="46166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(aller)</a:t>
            </a:r>
          </a:p>
        </p:txBody>
      </p:sp>
      <p:pic>
        <p:nvPicPr>
          <p:cNvPr id="19" name="Picture 18">
            <a:extLst>
              <a:ext uri="{FF2B5EF4-FFF2-40B4-BE49-F238E27FC236}">
                <a16:creationId xmlns:a16="http://schemas.microsoft.com/office/drawing/2014/main" id="{54C65FEF-8C4B-4776-9D14-B306E4E844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1655" y="2561179"/>
            <a:ext cx="1096967" cy="622186"/>
          </a:xfrm>
          <a:prstGeom prst="rect">
            <a:avLst/>
          </a:prstGeom>
        </p:spPr>
      </p:pic>
      <p:sp>
        <p:nvSpPr>
          <p:cNvPr id="20" name="TextBox 19">
            <a:extLst>
              <a:ext uri="{FF2B5EF4-FFF2-40B4-BE49-F238E27FC236}">
                <a16:creationId xmlns:a16="http://schemas.microsoft.com/office/drawing/2014/main" id="{5300F529-DA04-4862-B8D7-388927E512E4}"/>
              </a:ext>
            </a:extLst>
          </p:cNvPr>
          <p:cNvSpPr txBox="1"/>
          <p:nvPr/>
        </p:nvSpPr>
        <p:spPr>
          <a:xfrm>
            <a:off x="2220902" y="3535074"/>
            <a:ext cx="948847" cy="461665"/>
          </a:xfrm>
          <a:prstGeom prst="rect">
            <a:avLst/>
          </a:prstGeom>
          <a:solidFill>
            <a:srgbClr val="FFFF00"/>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5:00</a:t>
            </a:r>
          </a:p>
        </p:txBody>
      </p:sp>
      <p:sp>
        <p:nvSpPr>
          <p:cNvPr id="21" name="TextBox 20">
            <a:extLst>
              <a:ext uri="{FF2B5EF4-FFF2-40B4-BE49-F238E27FC236}">
                <a16:creationId xmlns:a16="http://schemas.microsoft.com/office/drawing/2014/main" id="{3878ED26-1AE5-4FCB-A844-195BB19DD832}"/>
              </a:ext>
            </a:extLst>
          </p:cNvPr>
          <p:cNvSpPr txBox="1"/>
          <p:nvPr/>
        </p:nvSpPr>
        <p:spPr>
          <a:xfrm>
            <a:off x="3338225" y="1853212"/>
            <a:ext cx="1471612" cy="46166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(aller)</a:t>
            </a:r>
          </a:p>
        </p:txBody>
      </p:sp>
      <p:sp>
        <p:nvSpPr>
          <p:cNvPr id="22" name="TextBox 21">
            <a:extLst>
              <a:ext uri="{FF2B5EF4-FFF2-40B4-BE49-F238E27FC236}">
                <a16:creationId xmlns:a16="http://schemas.microsoft.com/office/drawing/2014/main" id="{70573E0E-1E5B-4683-8792-80F8D379CB7D}"/>
              </a:ext>
            </a:extLst>
          </p:cNvPr>
          <p:cNvSpPr txBox="1"/>
          <p:nvPr/>
        </p:nvSpPr>
        <p:spPr>
          <a:xfrm>
            <a:off x="9054000" y="1853212"/>
            <a:ext cx="1471612" cy="46166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(aller)</a:t>
            </a:r>
          </a:p>
        </p:txBody>
      </p:sp>
      <p:pic>
        <p:nvPicPr>
          <p:cNvPr id="24" name="Picture 23">
            <a:extLst>
              <a:ext uri="{FF2B5EF4-FFF2-40B4-BE49-F238E27FC236}">
                <a16:creationId xmlns:a16="http://schemas.microsoft.com/office/drawing/2014/main" id="{4A9D9FF8-8810-43D5-AC98-C81539E9428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96" b="100000" l="167" r="98167"/>
                    </a14:imgEffect>
                  </a14:imgLayer>
                </a14:imgProps>
              </a:ext>
              <a:ext uri="{28A0092B-C50C-407E-A947-70E740481C1C}">
                <a14:useLocalDpi xmlns:a14="http://schemas.microsoft.com/office/drawing/2010/main" val="0"/>
              </a:ext>
            </a:extLst>
          </a:blip>
          <a:stretch>
            <a:fillRect/>
          </a:stretch>
        </p:blipFill>
        <p:spPr>
          <a:xfrm>
            <a:off x="8074874" y="1624384"/>
            <a:ext cx="786848" cy="974380"/>
          </a:xfrm>
          <a:prstGeom prst="rect">
            <a:avLst/>
          </a:prstGeom>
        </p:spPr>
      </p:pic>
      <p:pic>
        <p:nvPicPr>
          <p:cNvPr id="26" name="Picture 25">
            <a:extLst>
              <a:ext uri="{FF2B5EF4-FFF2-40B4-BE49-F238E27FC236}">
                <a16:creationId xmlns:a16="http://schemas.microsoft.com/office/drawing/2014/main" id="{F244CE4A-93E7-4248-B71C-A39D8BB8AF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42627" y="1675664"/>
            <a:ext cx="1245835" cy="1037289"/>
          </a:xfrm>
          <a:prstGeom prst="rect">
            <a:avLst/>
          </a:prstGeom>
        </p:spPr>
      </p:pic>
      <p:pic>
        <p:nvPicPr>
          <p:cNvPr id="28" name="Picture 27">
            <a:extLst>
              <a:ext uri="{FF2B5EF4-FFF2-40B4-BE49-F238E27FC236}">
                <a16:creationId xmlns:a16="http://schemas.microsoft.com/office/drawing/2014/main" id="{9FF5F659-2C3F-4874-9F51-4A05089EE3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9058" y="2536612"/>
            <a:ext cx="1217124" cy="671320"/>
          </a:xfrm>
          <a:prstGeom prst="rect">
            <a:avLst/>
          </a:prstGeom>
        </p:spPr>
      </p:pic>
      <p:sp>
        <p:nvSpPr>
          <p:cNvPr id="29" name="TextBox 28">
            <a:extLst>
              <a:ext uri="{FF2B5EF4-FFF2-40B4-BE49-F238E27FC236}">
                <a16:creationId xmlns:a16="http://schemas.microsoft.com/office/drawing/2014/main" id="{0AD7A98E-7A58-429B-A83B-B321807DD773}"/>
              </a:ext>
            </a:extLst>
          </p:cNvPr>
          <p:cNvSpPr txBox="1"/>
          <p:nvPr/>
        </p:nvSpPr>
        <p:spPr>
          <a:xfrm>
            <a:off x="8124634" y="3582848"/>
            <a:ext cx="948847" cy="461665"/>
          </a:xfrm>
          <a:prstGeom prst="rect">
            <a:avLst/>
          </a:prstGeom>
          <a:solidFill>
            <a:srgbClr val="FFFF00"/>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8:00</a:t>
            </a:r>
          </a:p>
        </p:txBody>
      </p:sp>
    </p:spTree>
    <p:extLst>
      <p:ext uri="{BB962C8B-B14F-4D97-AF65-F5344CB8AC3E}">
        <p14:creationId xmlns:p14="http://schemas.microsoft.com/office/powerpoint/2010/main" val="41722274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accidents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B9373A71-8B86-4A66-A29B-AE869B9AECDD}"/>
              </a:ext>
            </a:extLst>
          </p:cNvPr>
          <p:cNvSpPr txBox="1"/>
          <p:nvPr/>
        </p:nvSpPr>
        <p:spPr>
          <a:xfrm>
            <a:off x="180001" y="1296000"/>
            <a:ext cx="5916000"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Nous sommes tombé(e)s dans le parc.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Nous sommes allé(e)s chez le médecin.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Nous avons voyagé en autobus.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Nous sommes resté(e)s trente minutes.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Nous sommes retourné(e)s </a:t>
            </a: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à la maison à cinq heures.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Nous sommes tombé(e)s dans le supermarché.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Nous sommes allé(e)s à l’hôpital.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Nous avons voyagé en voiture.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Nous sommes resté(e)s deux heures.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Nous sommes retourné(e)s à la maison à huit heures.</a:t>
            </a:r>
            <a:endPar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13BE69F1-E778-4E5C-B374-8FE56C6AC382}"/>
              </a:ext>
            </a:extLst>
          </p:cNvPr>
          <p:cNvSpPr txBox="1"/>
          <p:nvPr/>
        </p:nvSpPr>
        <p:spPr>
          <a:xfrm>
            <a:off x="6096000" y="1296000"/>
            <a:ext cx="5915999"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Ils/Elles sont tombé(e)s dans le parc.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Ils/Elles sont allé(e)s chez le médecin.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Ils/Elles ont voyagé en autobus.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Ils/Elles sont resté(e)s trente minutes.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Ils/Elles sont retourné(e)s à la maison 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cinq heures.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Ils/Elles sont tombé(e)s dans le supermarché.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Ils/Elles sont allé(e)s à l’hôpital.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Ils/Elles ont voyagé en voiture.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Ils/Elles sont resté(e)s deux heures.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Ils/Elles sont retourné(e)s à la maison à huit heures.</a:t>
            </a:r>
            <a:endPar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7197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vacances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2ACAB6CD-169A-4EDE-9FDF-3122F41DA16B}"/>
              </a:ext>
            </a:extLst>
          </p:cNvPr>
          <p:cNvSpPr txBox="1"/>
          <p:nvPr/>
        </p:nvSpPr>
        <p:spPr>
          <a:xfrm>
            <a:off x="224852" y="1289154"/>
            <a:ext cx="11685068"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Tu parles des vacances.</a:t>
            </a:r>
          </a:p>
        </p:txBody>
      </p:sp>
      <p:sp>
        <p:nvSpPr>
          <p:cNvPr id="3" name="TextBox 2">
            <a:extLst>
              <a:ext uri="{FF2B5EF4-FFF2-40B4-BE49-F238E27FC236}">
                <a16:creationId xmlns:a16="http://schemas.microsoft.com/office/drawing/2014/main" id="{321D2A7C-4651-49DA-B03D-BD5B71CD0201}"/>
              </a:ext>
            </a:extLst>
          </p:cNvPr>
          <p:cNvSpPr txBox="1"/>
          <p:nvPr/>
        </p:nvSpPr>
        <p:spPr>
          <a:xfrm>
            <a:off x="524655" y="4737849"/>
            <a:ext cx="4328699" cy="830997"/>
          </a:xfrm>
          <a:prstGeom prst="rect">
            <a:avLst/>
          </a:prstGeom>
          <a:noFill/>
          <a:ln>
            <a:solidFill>
              <a:srgbClr val="002060"/>
            </a:solidFill>
          </a:ln>
        </p:spPr>
        <p:txBody>
          <a:bodyPr wrap="square" rtlCol="0">
            <a:spAutoFit/>
          </a:bodyPr>
          <a:lstStyle/>
          <a:p>
            <a:pPr algn="l"/>
            <a:r>
              <a:rPr lang="fr-FR" sz="2400" dirty="0">
                <a:solidFill>
                  <a:schemeClr val="accent5">
                    <a:lumMod val="50000"/>
                  </a:schemeClr>
                </a:solidFill>
                <a:latin typeface="Century Gothic" panose="020B0502020202020204" pitchFamily="34" charset="0"/>
              </a:rPr>
              <a:t>[</a:t>
            </a:r>
            <a:r>
              <a:rPr lang="en-GB" sz="2400" dirty="0">
                <a:solidFill>
                  <a:schemeClr val="accent5">
                    <a:lumMod val="50000"/>
                  </a:schemeClr>
                </a:solidFill>
                <a:latin typeface="Century Gothic" panose="020B0502020202020204" pitchFamily="34" charset="0"/>
              </a:rPr>
              <a:t>I show my book to the] + feminine noun</a:t>
            </a:r>
          </a:p>
        </p:txBody>
      </p:sp>
      <p:sp>
        <p:nvSpPr>
          <p:cNvPr id="11" name="TextBox 10">
            <a:extLst>
              <a:ext uri="{FF2B5EF4-FFF2-40B4-BE49-F238E27FC236}">
                <a16:creationId xmlns:a16="http://schemas.microsoft.com/office/drawing/2014/main" id="{8D5E1BBF-89EA-4AFB-AC0B-B9656022908A}"/>
              </a:ext>
            </a:extLst>
          </p:cNvPr>
          <p:cNvSpPr txBox="1"/>
          <p:nvPr/>
        </p:nvSpPr>
        <p:spPr>
          <a:xfrm>
            <a:off x="8684304" y="4737849"/>
            <a:ext cx="2983042" cy="461665"/>
          </a:xfrm>
          <a:prstGeom prst="rect">
            <a:avLst/>
          </a:prstGeom>
          <a:noFill/>
          <a:ln>
            <a:solidFill>
              <a:srgbClr val="002060"/>
            </a:solidFill>
          </a:ln>
        </p:spPr>
        <p:txBody>
          <a:bodyPr wrap="square" rtlCol="0">
            <a:spAutoFit/>
          </a:bodyPr>
          <a:lstStyle/>
          <a:p>
            <a:pPr algn="l"/>
            <a:r>
              <a:rPr lang="fr-FR" sz="2400" dirty="0">
                <a:solidFill>
                  <a:schemeClr val="accent5">
                    <a:lumMod val="50000"/>
                  </a:schemeClr>
                </a:solidFill>
                <a:latin typeface="Century Gothic" panose="020B0502020202020204" pitchFamily="34" charset="0"/>
              </a:rPr>
              <a:t>garçon/fille</a:t>
            </a:r>
          </a:p>
        </p:txBody>
      </p:sp>
      <p:pic>
        <p:nvPicPr>
          <p:cNvPr id="6" name="Picture 5">
            <a:extLst>
              <a:ext uri="{FF2B5EF4-FFF2-40B4-BE49-F238E27FC236}">
                <a16:creationId xmlns:a16="http://schemas.microsoft.com/office/drawing/2014/main" id="{C23C61D1-C654-429B-B6CF-8B8EAC545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852" y="1212130"/>
            <a:ext cx="3429000" cy="3429000"/>
          </a:xfrm>
          <a:prstGeom prst="rect">
            <a:avLst/>
          </a:prstGeom>
        </p:spPr>
      </p:pic>
      <p:pic>
        <p:nvPicPr>
          <p:cNvPr id="13" name="Picture 12">
            <a:extLst>
              <a:ext uri="{FF2B5EF4-FFF2-40B4-BE49-F238E27FC236}">
                <a16:creationId xmlns:a16="http://schemas.microsoft.com/office/drawing/2014/main" id="{C4B9926D-B76A-4799-B7F1-30508E0754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6466" y="1696958"/>
            <a:ext cx="2998033" cy="2998033"/>
          </a:xfrm>
          <a:prstGeom prst="rect">
            <a:avLst/>
          </a:prstGeom>
        </p:spPr>
      </p:pic>
      <p:sp>
        <p:nvSpPr>
          <p:cNvPr id="14" name="Speech Bubble: Oval 13">
            <a:extLst>
              <a:ext uri="{FF2B5EF4-FFF2-40B4-BE49-F238E27FC236}">
                <a16:creationId xmlns:a16="http://schemas.microsoft.com/office/drawing/2014/main" id="{B8C93042-7228-4B33-BA48-6F9FC6AC95F3}"/>
              </a:ext>
            </a:extLst>
          </p:cNvPr>
          <p:cNvSpPr/>
          <p:nvPr/>
        </p:nvSpPr>
        <p:spPr>
          <a:xfrm>
            <a:off x="3349053" y="2292406"/>
            <a:ext cx="2588302" cy="1409075"/>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Je montre mon livre à la…</a:t>
            </a:r>
          </a:p>
        </p:txBody>
      </p:sp>
      <p:sp>
        <p:nvSpPr>
          <p:cNvPr id="15" name="Speech Bubble: Oval 14">
            <a:extLst>
              <a:ext uri="{FF2B5EF4-FFF2-40B4-BE49-F238E27FC236}">
                <a16:creationId xmlns:a16="http://schemas.microsoft.com/office/drawing/2014/main" id="{4A019E59-A985-4B79-885F-870835BA98DA}"/>
              </a:ext>
            </a:extLst>
          </p:cNvPr>
          <p:cNvSpPr/>
          <p:nvPr/>
        </p:nvSpPr>
        <p:spPr>
          <a:xfrm>
            <a:off x="6254646" y="2996944"/>
            <a:ext cx="2588302" cy="1409075"/>
          </a:xfrm>
          <a:prstGeom prst="wedgeEllipseCallout">
            <a:avLst>
              <a:gd name="adj1" fmla="val 50982"/>
              <a:gd name="adj2" fmla="val 3803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fille</a:t>
            </a:r>
          </a:p>
        </p:txBody>
      </p:sp>
      <p:sp>
        <p:nvSpPr>
          <p:cNvPr id="16" name="TextBox 15">
            <a:extLst>
              <a:ext uri="{FF2B5EF4-FFF2-40B4-BE49-F238E27FC236}">
                <a16:creationId xmlns:a16="http://schemas.microsoft.com/office/drawing/2014/main" id="{D230F5D3-B7C6-4902-A5AF-4D5D6A67038E}"/>
              </a:ext>
            </a:extLst>
          </p:cNvPr>
          <p:cNvSpPr txBox="1"/>
          <p:nvPr/>
        </p:nvSpPr>
        <p:spPr>
          <a:xfrm>
            <a:off x="3785473" y="5107181"/>
            <a:ext cx="1289154" cy="461665"/>
          </a:xfrm>
          <a:prstGeom prst="rect">
            <a:avLst/>
          </a:prstGeom>
          <a:noFill/>
        </p:spPr>
        <p:txBody>
          <a:bodyPr wrap="square" rtlCol="0">
            <a:spAutoFit/>
          </a:bodyPr>
          <a:lstStyle/>
          <a:p>
            <a:pPr algn="l"/>
            <a:r>
              <a:rPr lang="fr-FR" sz="2400" b="1" dirty="0">
                <a:solidFill>
                  <a:schemeClr val="accent5">
                    <a:lumMod val="50000"/>
                  </a:schemeClr>
                </a:solidFill>
                <a:latin typeface="Bradley Hand ITC" panose="03070402050302030203" pitchFamily="66" charset="0"/>
              </a:rPr>
              <a:t>fille</a:t>
            </a:r>
          </a:p>
        </p:txBody>
      </p:sp>
      <p:pic>
        <p:nvPicPr>
          <p:cNvPr id="18" name="Picture 17">
            <a:extLst>
              <a:ext uri="{FF2B5EF4-FFF2-40B4-BE49-F238E27FC236}">
                <a16:creationId xmlns:a16="http://schemas.microsoft.com/office/drawing/2014/main" id="{82DA774E-0448-46B7-9955-9ED1C93EF6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7229" y="4404811"/>
            <a:ext cx="894797" cy="897602"/>
          </a:xfrm>
          <a:prstGeom prst="rect">
            <a:avLst/>
          </a:prstGeom>
        </p:spPr>
      </p:pic>
    </p:spTree>
    <p:extLst>
      <p:ext uri="{BB962C8B-B14F-4D97-AF65-F5344CB8AC3E}">
        <p14:creationId xmlns:p14="http://schemas.microsoft.com/office/powerpoint/2010/main" val="77677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D374E2-F33F-453A-AE46-A369CC96DE24}"/>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Utilise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est-ce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former des questions</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et </a:t>
            </a:r>
            <a:r>
              <a:rPr lang="en-GB" sz="3600" b="1" dirty="0" err="1">
                <a:solidFill>
                  <a:schemeClr val="bg1"/>
                </a:solidFill>
              </a:rPr>
              <a:t>où</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picture containing text, clipart&#10;&#10;Description automatically generated">
            <a:extLst>
              <a:ext uri="{FF2B5EF4-FFF2-40B4-BE49-F238E27FC236}">
                <a16:creationId xmlns:a16="http://schemas.microsoft.com/office/drawing/2014/main" id="{2D0E1151-12F6-4F59-BE21-BF6E994D006C}"/>
              </a:ext>
            </a:extLst>
          </p:cNvPr>
          <p:cNvPicPr>
            <a:picLocks noChangeAspect="1"/>
          </p:cNvPicPr>
          <p:nvPr/>
        </p:nvPicPr>
        <p:blipFill rotWithShape="1">
          <a:blip r:embed="rId7">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3927866" y="1619612"/>
            <a:ext cx="1427012" cy="2686553"/>
          </a:xfrm>
          <a:prstGeom prst="rect">
            <a:avLst/>
          </a:prstGeom>
        </p:spPr>
      </p:pic>
      <p:pic>
        <p:nvPicPr>
          <p:cNvPr id="10" name="Picture 9">
            <a:extLst>
              <a:ext uri="{FF2B5EF4-FFF2-40B4-BE49-F238E27FC236}">
                <a16:creationId xmlns:a16="http://schemas.microsoft.com/office/drawing/2014/main" id="{879842BC-7D4F-401D-B1A5-C7AC0CEE59E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10169112" y="1754383"/>
            <a:ext cx="1314450" cy="2551782"/>
          </a:xfrm>
          <a:prstGeom prst="rect">
            <a:avLst/>
          </a:prstGeom>
        </p:spPr>
      </p:pic>
      <p:sp>
        <p:nvSpPr>
          <p:cNvPr id="11" name="Speech Bubble: Rectangle with Corners Rounded 10">
            <a:extLst>
              <a:ext uri="{FF2B5EF4-FFF2-40B4-BE49-F238E27FC236}">
                <a16:creationId xmlns:a16="http://schemas.microsoft.com/office/drawing/2014/main" id="{0305F0D1-6497-4EF2-819D-217458C1FBB4}"/>
              </a:ext>
            </a:extLst>
          </p:cNvPr>
          <p:cNvSpPr/>
          <p:nvPr/>
        </p:nvSpPr>
        <p:spPr>
          <a:xfrm>
            <a:off x="5210467" y="630925"/>
            <a:ext cx="2782380" cy="1330150"/>
          </a:xfrm>
          <a:prstGeom prst="wedgeRoundRectCallout">
            <a:avLst>
              <a:gd name="adj1" fmla="val -57805"/>
              <a:gd name="adj2" fmla="val 39585"/>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Nous mangeons dans l’Aire 2.</a:t>
            </a:r>
          </a:p>
        </p:txBody>
      </p:sp>
      <p:graphicFrame>
        <p:nvGraphicFramePr>
          <p:cNvPr id="13" name="Table 13">
            <a:extLst>
              <a:ext uri="{FF2B5EF4-FFF2-40B4-BE49-F238E27FC236}">
                <a16:creationId xmlns:a16="http://schemas.microsoft.com/office/drawing/2014/main" id="{F45B19E8-BB76-415F-8A3B-AE7180994883}"/>
              </a:ext>
            </a:extLst>
          </p:cNvPr>
          <p:cNvGraphicFramePr>
            <a:graphicFrameLocks noGrp="1"/>
          </p:cNvGraphicFramePr>
          <p:nvPr/>
        </p:nvGraphicFramePr>
        <p:xfrm>
          <a:off x="464092" y="4152233"/>
          <a:ext cx="11263816" cy="2082295"/>
        </p:xfrm>
        <a:graphic>
          <a:graphicData uri="http://schemas.openxmlformats.org/drawingml/2006/table">
            <a:tbl>
              <a:tblPr firstRow="1" bandRow="1">
                <a:tableStyleId>{5940675A-B579-460E-94D1-54222C63F5DA}</a:tableStyleId>
              </a:tblPr>
              <a:tblGrid>
                <a:gridCol w="1407977">
                  <a:extLst>
                    <a:ext uri="{9D8B030D-6E8A-4147-A177-3AD203B41FA5}">
                      <a16:colId xmlns:a16="http://schemas.microsoft.com/office/drawing/2014/main" val="3256118019"/>
                    </a:ext>
                  </a:extLst>
                </a:gridCol>
                <a:gridCol w="1407977">
                  <a:extLst>
                    <a:ext uri="{9D8B030D-6E8A-4147-A177-3AD203B41FA5}">
                      <a16:colId xmlns:a16="http://schemas.microsoft.com/office/drawing/2014/main" val="1129623607"/>
                    </a:ext>
                  </a:extLst>
                </a:gridCol>
                <a:gridCol w="1407977">
                  <a:extLst>
                    <a:ext uri="{9D8B030D-6E8A-4147-A177-3AD203B41FA5}">
                      <a16:colId xmlns:a16="http://schemas.microsoft.com/office/drawing/2014/main" val="519530420"/>
                    </a:ext>
                  </a:extLst>
                </a:gridCol>
                <a:gridCol w="1407977">
                  <a:extLst>
                    <a:ext uri="{9D8B030D-6E8A-4147-A177-3AD203B41FA5}">
                      <a16:colId xmlns:a16="http://schemas.microsoft.com/office/drawing/2014/main" val="657848337"/>
                    </a:ext>
                  </a:extLst>
                </a:gridCol>
                <a:gridCol w="1407977">
                  <a:extLst>
                    <a:ext uri="{9D8B030D-6E8A-4147-A177-3AD203B41FA5}">
                      <a16:colId xmlns:a16="http://schemas.microsoft.com/office/drawing/2014/main" val="642134569"/>
                    </a:ext>
                  </a:extLst>
                </a:gridCol>
                <a:gridCol w="1407977">
                  <a:extLst>
                    <a:ext uri="{9D8B030D-6E8A-4147-A177-3AD203B41FA5}">
                      <a16:colId xmlns:a16="http://schemas.microsoft.com/office/drawing/2014/main" val="3626096848"/>
                    </a:ext>
                  </a:extLst>
                </a:gridCol>
                <a:gridCol w="1407977">
                  <a:extLst>
                    <a:ext uri="{9D8B030D-6E8A-4147-A177-3AD203B41FA5}">
                      <a16:colId xmlns:a16="http://schemas.microsoft.com/office/drawing/2014/main" val="2917339456"/>
                    </a:ext>
                  </a:extLst>
                </a:gridCol>
                <a:gridCol w="1407977">
                  <a:extLst>
                    <a:ext uri="{9D8B030D-6E8A-4147-A177-3AD203B41FA5}">
                      <a16:colId xmlns:a16="http://schemas.microsoft.com/office/drawing/2014/main" val="745836030"/>
                    </a:ext>
                  </a:extLst>
                </a:gridCol>
              </a:tblGrid>
              <a:tr h="2082295">
                <a:tc>
                  <a:txBody>
                    <a:bodyPr/>
                    <a:lstStyle/>
                    <a:p>
                      <a:pPr algn="ctr"/>
                      <a:r>
                        <a:rPr lang="fr-FR" sz="2400" b="0" i="0" dirty="0">
                          <a:solidFill>
                            <a:srgbClr val="115076"/>
                          </a:solidFill>
                          <a:latin typeface="Century Gothic" panose="020B0502020202020204" pitchFamily="34" charset="0"/>
                        </a:rPr>
                        <a:t>Aire 1</a:t>
                      </a:r>
                    </a:p>
                  </a:txBody>
                  <a:tcPr/>
                </a:tc>
                <a:tc>
                  <a:txBody>
                    <a:bodyPr/>
                    <a:lstStyle/>
                    <a:p>
                      <a:pPr algn="ctr"/>
                      <a:r>
                        <a:rPr lang="fr-FR" sz="2400" b="0" i="0" dirty="0">
                          <a:solidFill>
                            <a:srgbClr val="115076"/>
                          </a:solidFill>
                          <a:latin typeface="Century Gothic" panose="020B0502020202020204" pitchFamily="34" charset="0"/>
                        </a:rPr>
                        <a:t>Aire 2</a:t>
                      </a:r>
                    </a:p>
                  </a:txBody>
                  <a:tcPr/>
                </a:tc>
                <a:tc>
                  <a:txBody>
                    <a:bodyPr/>
                    <a:lstStyle/>
                    <a:p>
                      <a:pPr algn="ctr"/>
                      <a:r>
                        <a:rPr lang="fr-FR" sz="2400" b="0" i="0" dirty="0">
                          <a:solidFill>
                            <a:srgbClr val="115076"/>
                          </a:solidFill>
                          <a:latin typeface="Century Gothic" panose="020B0502020202020204" pitchFamily="34" charset="0"/>
                        </a:rPr>
                        <a:t>Aire 3</a:t>
                      </a:r>
                    </a:p>
                  </a:txBody>
                  <a:tcPr/>
                </a:tc>
                <a:tc>
                  <a:txBody>
                    <a:bodyPr/>
                    <a:lstStyle/>
                    <a:p>
                      <a:pPr algn="ctr"/>
                      <a:r>
                        <a:rPr lang="fr-FR" sz="2400" b="0" i="0" dirty="0">
                          <a:solidFill>
                            <a:srgbClr val="115076"/>
                          </a:solidFill>
                          <a:latin typeface="Century Gothic" panose="020B0502020202020204" pitchFamily="34" charset="0"/>
                        </a:rPr>
                        <a:t>Aire 4</a:t>
                      </a:r>
                    </a:p>
                  </a:txBody>
                  <a:tcPr/>
                </a:tc>
                <a:tc>
                  <a:txBody>
                    <a:bodyPr/>
                    <a:lstStyle/>
                    <a:p>
                      <a:pPr algn="ctr"/>
                      <a:r>
                        <a:rPr lang="fr-FR" sz="2400" b="0" i="0" dirty="0">
                          <a:solidFill>
                            <a:srgbClr val="115076"/>
                          </a:solidFill>
                          <a:latin typeface="Century Gothic" panose="020B0502020202020204" pitchFamily="34" charset="0"/>
                        </a:rPr>
                        <a:t>Aire 5</a:t>
                      </a:r>
                    </a:p>
                  </a:txBody>
                  <a:tcPr/>
                </a:tc>
                <a:tc>
                  <a:txBody>
                    <a:bodyPr/>
                    <a:lstStyle/>
                    <a:p>
                      <a:pPr algn="ctr"/>
                      <a:r>
                        <a:rPr lang="fr-FR" sz="2400" b="0" i="0" dirty="0">
                          <a:solidFill>
                            <a:srgbClr val="115076"/>
                          </a:solidFill>
                          <a:latin typeface="Century Gothic" panose="020B0502020202020204" pitchFamily="34" charset="0"/>
                        </a:rPr>
                        <a:t>Aire 6</a:t>
                      </a:r>
                    </a:p>
                  </a:txBody>
                  <a:tcPr/>
                </a:tc>
                <a:tc>
                  <a:txBody>
                    <a:bodyPr/>
                    <a:lstStyle/>
                    <a:p>
                      <a:pPr algn="ctr"/>
                      <a:r>
                        <a:rPr lang="fr-FR" sz="2400" b="0" i="0" dirty="0">
                          <a:solidFill>
                            <a:srgbClr val="115076"/>
                          </a:solidFill>
                          <a:latin typeface="Century Gothic" panose="020B0502020202020204" pitchFamily="34" charset="0"/>
                        </a:rPr>
                        <a:t>Aire 7</a:t>
                      </a:r>
                    </a:p>
                  </a:txBody>
                  <a:tcPr/>
                </a:tc>
                <a:tc>
                  <a:txBody>
                    <a:bodyPr/>
                    <a:lstStyle/>
                    <a:p>
                      <a:pPr algn="ctr"/>
                      <a:r>
                        <a:rPr lang="fr-FR" sz="2400" b="0" i="0" dirty="0">
                          <a:solidFill>
                            <a:srgbClr val="115076"/>
                          </a:solidFill>
                          <a:latin typeface="Century Gothic" panose="020B0502020202020204" pitchFamily="34" charset="0"/>
                        </a:rPr>
                        <a:t>Aire 8</a:t>
                      </a:r>
                    </a:p>
                  </a:txBody>
                  <a:tcPr/>
                </a:tc>
                <a:extLst>
                  <a:ext uri="{0D108BD9-81ED-4DB2-BD59-A6C34878D82A}">
                    <a16:rowId xmlns:a16="http://schemas.microsoft.com/office/drawing/2014/main" val="1186421194"/>
                  </a:ext>
                </a:extLst>
              </a:tr>
            </a:tbl>
          </a:graphicData>
        </a:graphic>
      </p:graphicFrame>
      <p:sp>
        <p:nvSpPr>
          <p:cNvPr id="14" name="Rectangle 13">
            <a:extLst>
              <a:ext uri="{FF2B5EF4-FFF2-40B4-BE49-F238E27FC236}">
                <a16:creationId xmlns:a16="http://schemas.microsoft.com/office/drawing/2014/main" id="{4D9B5AE9-2023-4734-A54E-AC07D00A1511}"/>
              </a:ext>
            </a:extLst>
          </p:cNvPr>
          <p:cNvSpPr/>
          <p:nvPr/>
        </p:nvSpPr>
        <p:spPr>
          <a:xfrm>
            <a:off x="1817908" y="4573275"/>
            <a:ext cx="1552221" cy="96035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nous mangeons</a:t>
            </a:r>
          </a:p>
        </p:txBody>
      </p:sp>
      <p:sp>
        <p:nvSpPr>
          <p:cNvPr id="15" name="Speech Bubble: Rectangle with Corners Rounded 14">
            <a:extLst>
              <a:ext uri="{FF2B5EF4-FFF2-40B4-BE49-F238E27FC236}">
                <a16:creationId xmlns:a16="http://schemas.microsoft.com/office/drawing/2014/main" id="{5BB5D8B3-E2D4-478A-9CF4-E910ADDD3E9B}"/>
              </a:ext>
            </a:extLst>
          </p:cNvPr>
          <p:cNvSpPr/>
          <p:nvPr/>
        </p:nvSpPr>
        <p:spPr>
          <a:xfrm>
            <a:off x="7341259" y="1619612"/>
            <a:ext cx="2782380" cy="1330150"/>
          </a:xfrm>
          <a:prstGeom prst="wedgeRoundRectCallout">
            <a:avLst>
              <a:gd name="adj1" fmla="val 56534"/>
              <a:gd name="adj2" fmla="val 19535"/>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Qu’est-ce que vous mangez ?</a:t>
            </a:r>
          </a:p>
        </p:txBody>
      </p:sp>
      <p:sp>
        <p:nvSpPr>
          <p:cNvPr id="16" name="Speech Bubble: Rectangle with Corners Rounded 15">
            <a:extLst>
              <a:ext uri="{FF2B5EF4-FFF2-40B4-BE49-F238E27FC236}">
                <a16:creationId xmlns:a16="http://schemas.microsoft.com/office/drawing/2014/main" id="{4234F608-0D6B-40C4-AB25-36CF8D21A941}"/>
              </a:ext>
            </a:extLst>
          </p:cNvPr>
          <p:cNvSpPr/>
          <p:nvPr/>
        </p:nvSpPr>
        <p:spPr>
          <a:xfrm>
            <a:off x="5210467" y="2651062"/>
            <a:ext cx="2782380" cy="1330150"/>
          </a:xfrm>
          <a:prstGeom prst="wedgeRoundRectCallout">
            <a:avLst>
              <a:gd name="adj1" fmla="val -57805"/>
              <a:gd name="adj2" fmla="val -44913"/>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Nous mangeons une pizza.</a:t>
            </a:r>
          </a:p>
        </p:txBody>
      </p:sp>
      <p:sp>
        <p:nvSpPr>
          <p:cNvPr id="17" name="Rectangle 16">
            <a:extLst>
              <a:ext uri="{FF2B5EF4-FFF2-40B4-BE49-F238E27FC236}">
                <a16:creationId xmlns:a16="http://schemas.microsoft.com/office/drawing/2014/main" id="{9C5DE2C1-2F28-4618-9C71-0D6F1FBBAE30}"/>
              </a:ext>
            </a:extLst>
          </p:cNvPr>
          <p:cNvSpPr/>
          <p:nvPr/>
        </p:nvSpPr>
        <p:spPr>
          <a:xfrm>
            <a:off x="1817907" y="5158024"/>
            <a:ext cx="1552222" cy="96035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une pizza</a:t>
            </a:r>
          </a:p>
        </p:txBody>
      </p:sp>
    </p:spTree>
    <p:extLst>
      <p:ext uri="{BB962C8B-B14F-4D97-AF65-F5344CB8AC3E}">
        <p14:creationId xmlns:p14="http://schemas.microsoft.com/office/powerpoint/2010/main" val="79505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nous mangeons dans l'aire 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qu'est-ce que vous mangez.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nous mangeons une pizza.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animBg="1"/>
      <p:bldP spid="16" grpId="0" animBg="1"/>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vacances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0FCC7F2-2890-4013-9C60-01381B5FFE8E}"/>
              </a:ext>
            </a:extLst>
          </p:cNvPr>
          <p:cNvSpPr txBox="1"/>
          <p:nvPr/>
        </p:nvSpPr>
        <p:spPr>
          <a:xfrm>
            <a:off x="133154" y="1264853"/>
            <a:ext cx="5962846" cy="4770537"/>
          </a:xfrm>
          <a:prstGeom prst="rect">
            <a:avLst/>
          </a:prstGeom>
          <a:noFill/>
          <a:ln>
            <a:solidFill>
              <a:srgbClr val="002060"/>
            </a:solidFill>
            <a:prstDash val="dash"/>
          </a:ln>
        </p:spPr>
        <p:txBody>
          <a:bodyPr wrap="square">
            <a:spAutoFit/>
          </a:bodyPr>
          <a:lstStyle/>
          <a:p>
            <a:r>
              <a:rPr lang="en-US" sz="1600" dirty="0">
                <a:solidFill>
                  <a:schemeClr val="accent5">
                    <a:lumMod val="50000"/>
                  </a:schemeClr>
                </a:solidFill>
                <a:latin typeface="Century Gothic" panose="020B0502020202020204" pitchFamily="34" charset="0"/>
              </a:rPr>
              <a:t>PARTENAIRE A</a:t>
            </a:r>
          </a:p>
          <a:p>
            <a:endParaRPr lang="en-US" sz="1600" dirty="0">
              <a:solidFill>
                <a:schemeClr val="accent5">
                  <a:lumMod val="50000"/>
                </a:schemeClr>
              </a:solidFill>
              <a:latin typeface="Century Gothic" panose="020B0502020202020204" pitchFamily="34" charset="0"/>
            </a:endParaRPr>
          </a:p>
          <a:p>
            <a:r>
              <a:rPr lang="fr-FR" sz="1600" dirty="0">
                <a:solidFill>
                  <a:schemeClr val="accent5">
                    <a:lumMod val="50000"/>
                  </a:schemeClr>
                </a:solidFill>
                <a:latin typeface="Century Gothic" panose="020B0502020202020204" pitchFamily="34" charset="0"/>
              </a:rPr>
              <a:t>Dis la phrase et écris la réponse de ton/ta partenaire.</a:t>
            </a:r>
          </a:p>
          <a:p>
            <a:endParaRPr lang="en-US" sz="1600" dirty="0">
              <a:solidFill>
                <a:schemeClr val="accent5">
                  <a:lumMod val="50000"/>
                </a:schemeClr>
              </a:solidFill>
              <a:latin typeface="Century Gothic" panose="020B0502020202020204" pitchFamily="34" charset="0"/>
            </a:endParaRPr>
          </a:p>
          <a:p>
            <a:r>
              <a:rPr lang="en-US" sz="1600" dirty="0">
                <a:solidFill>
                  <a:schemeClr val="accent5">
                    <a:lumMod val="50000"/>
                  </a:schemeClr>
                </a:solidFill>
                <a:latin typeface="Century Gothic" panose="020B0502020202020204" pitchFamily="34" charset="0"/>
              </a:rPr>
              <a:t>[I’m thinking about the ] + masculine noun</a:t>
            </a:r>
          </a:p>
          <a:p>
            <a:r>
              <a:rPr lang="en-US" sz="1600" dirty="0">
                <a:solidFill>
                  <a:schemeClr val="accent5">
                    <a:lumMod val="50000"/>
                  </a:schemeClr>
                </a:solidFill>
                <a:latin typeface="Century Gothic" panose="020B0502020202020204" pitchFamily="34" charset="0"/>
              </a:rPr>
              <a:t>[We are writing to the] + feminine noun</a:t>
            </a:r>
          </a:p>
          <a:p>
            <a:r>
              <a:rPr lang="en-US" sz="1600" dirty="0">
                <a:solidFill>
                  <a:schemeClr val="accent5">
                    <a:lumMod val="50000"/>
                  </a:schemeClr>
                </a:solidFill>
                <a:latin typeface="Century Gothic" panose="020B0502020202020204" pitchFamily="34" charset="0"/>
              </a:rPr>
              <a:t>[I’m asking “what do you think of the] + masculine noun</a:t>
            </a:r>
          </a:p>
          <a:p>
            <a:r>
              <a:rPr lang="en-US" sz="1600" dirty="0">
                <a:solidFill>
                  <a:schemeClr val="accent5">
                    <a:lumMod val="50000"/>
                  </a:schemeClr>
                </a:solidFill>
                <a:latin typeface="Century Gothic" panose="020B0502020202020204" pitchFamily="34" charset="0"/>
              </a:rPr>
              <a:t>[Normally she quickly answers] + masculine plural noun</a:t>
            </a:r>
          </a:p>
          <a:p>
            <a:r>
              <a:rPr lang="en-US" sz="1600" dirty="0">
                <a:solidFill>
                  <a:schemeClr val="accent5">
                    <a:lumMod val="50000"/>
                  </a:schemeClr>
                </a:solidFill>
                <a:latin typeface="Century Gothic" panose="020B0502020202020204" pitchFamily="34" charset="0"/>
              </a:rPr>
              <a:t>[I want to borrow a bike from] + masculine noun</a:t>
            </a:r>
          </a:p>
          <a:p>
            <a:endParaRPr lang="en-US" sz="1600" dirty="0">
              <a:solidFill>
                <a:schemeClr val="accent5">
                  <a:lumMod val="50000"/>
                </a:schemeClr>
              </a:solidFill>
              <a:latin typeface="Century Gothic" panose="020B0502020202020204" pitchFamily="34" charset="0"/>
            </a:endParaRPr>
          </a:p>
          <a:p>
            <a:r>
              <a:rPr lang="fr-FR" sz="1600" dirty="0">
                <a:solidFill>
                  <a:schemeClr val="accent5">
                    <a:lumMod val="50000"/>
                  </a:schemeClr>
                </a:solidFill>
                <a:latin typeface="Century Gothic" panose="020B0502020202020204" pitchFamily="34" charset="0"/>
              </a:rPr>
              <a:t>Écoute ton/ta partenaire et choisis la bonne réponse.</a:t>
            </a:r>
          </a:p>
          <a:p>
            <a:endParaRPr lang="en-US" sz="1600" dirty="0">
              <a:solidFill>
                <a:schemeClr val="accent5">
                  <a:lumMod val="50000"/>
                </a:schemeClr>
              </a:solidFill>
              <a:latin typeface="Century Gothic" panose="020B0502020202020204" pitchFamily="34" charset="0"/>
            </a:endParaRPr>
          </a:p>
          <a:p>
            <a:r>
              <a:rPr lang="fr-FR" sz="1600" dirty="0">
                <a:solidFill>
                  <a:schemeClr val="accent5">
                    <a:lumMod val="50000"/>
                  </a:schemeClr>
                </a:solidFill>
                <a:latin typeface="Century Gothic" panose="020B0502020202020204" pitchFamily="34" charset="0"/>
              </a:rPr>
              <a:t>football</a:t>
            </a:r>
            <a:r>
              <a:rPr lang="en-US" sz="1600" dirty="0">
                <a:solidFill>
                  <a:schemeClr val="accent5">
                    <a:lumMod val="50000"/>
                  </a:schemeClr>
                </a:solidFill>
                <a:latin typeface="Century Gothic" panose="020B0502020202020204" pitchFamily="34" charset="0"/>
              </a:rPr>
              <a:t>/</a:t>
            </a:r>
            <a:r>
              <a:rPr lang="fr-FR" sz="1600" dirty="0">
                <a:solidFill>
                  <a:schemeClr val="accent5">
                    <a:lumMod val="50000"/>
                  </a:schemeClr>
                </a:solidFill>
                <a:latin typeface="Century Gothic" panose="020B0502020202020204" pitchFamily="34" charset="0"/>
              </a:rPr>
              <a:t>pétanque</a:t>
            </a:r>
            <a:r>
              <a:rPr lang="en-US" sz="1600" dirty="0">
                <a:solidFill>
                  <a:schemeClr val="accent5">
                    <a:lumMod val="50000"/>
                  </a:schemeClr>
                </a:solidFill>
                <a:latin typeface="Century Gothic" panose="020B0502020202020204" pitchFamily="34" charset="0"/>
              </a:rPr>
              <a:t>.</a:t>
            </a:r>
          </a:p>
          <a:p>
            <a:r>
              <a:rPr lang="fr-FR" sz="1600" dirty="0">
                <a:solidFill>
                  <a:schemeClr val="accent5">
                    <a:lumMod val="50000"/>
                  </a:schemeClr>
                </a:solidFill>
                <a:latin typeface="Century Gothic" panose="020B0502020202020204" pitchFamily="34" charset="0"/>
              </a:rPr>
              <a:t>collège</a:t>
            </a:r>
            <a:r>
              <a:rPr lang="en-US" sz="1600" dirty="0">
                <a:solidFill>
                  <a:schemeClr val="accent5">
                    <a:lumMod val="50000"/>
                  </a:schemeClr>
                </a:solidFill>
                <a:latin typeface="Century Gothic" panose="020B0502020202020204" pitchFamily="34" charset="0"/>
              </a:rPr>
              <a:t>/</a:t>
            </a:r>
            <a:r>
              <a:rPr lang="fr-FR" sz="1600" dirty="0">
                <a:solidFill>
                  <a:schemeClr val="accent5">
                    <a:lumMod val="50000"/>
                  </a:schemeClr>
                </a:solidFill>
                <a:latin typeface="Century Gothic" panose="020B0502020202020204" pitchFamily="34" charset="0"/>
              </a:rPr>
              <a:t>école</a:t>
            </a:r>
            <a:r>
              <a:rPr lang="en-US" sz="1600" dirty="0">
                <a:solidFill>
                  <a:schemeClr val="accent5">
                    <a:lumMod val="50000"/>
                  </a:schemeClr>
                </a:solidFill>
                <a:latin typeface="Century Gothic" panose="020B0502020202020204" pitchFamily="34" charset="0"/>
              </a:rPr>
              <a:t>.</a:t>
            </a:r>
          </a:p>
          <a:p>
            <a:r>
              <a:rPr lang="fr-FR" sz="1600" dirty="0">
                <a:solidFill>
                  <a:schemeClr val="accent5">
                    <a:lumMod val="50000"/>
                  </a:schemeClr>
                </a:solidFill>
                <a:latin typeface="Century Gothic" panose="020B0502020202020204" pitchFamily="34" charset="0"/>
              </a:rPr>
              <a:t>directrice</a:t>
            </a:r>
            <a:r>
              <a:rPr lang="en-US" sz="1600" dirty="0">
                <a:solidFill>
                  <a:schemeClr val="accent5">
                    <a:lumMod val="50000"/>
                  </a:schemeClr>
                </a:solidFill>
                <a:latin typeface="Century Gothic" panose="020B0502020202020204" pitchFamily="34" charset="0"/>
              </a:rPr>
              <a:t>/</a:t>
            </a:r>
            <a:r>
              <a:rPr lang="fr-FR" sz="1600" dirty="0">
                <a:solidFill>
                  <a:schemeClr val="accent5">
                    <a:lumMod val="50000"/>
                  </a:schemeClr>
                </a:solidFill>
                <a:latin typeface="Century Gothic" panose="020B0502020202020204" pitchFamily="34" charset="0"/>
              </a:rPr>
              <a:t>directeur</a:t>
            </a:r>
            <a:r>
              <a:rPr lang="en-US" sz="1600" dirty="0">
                <a:solidFill>
                  <a:schemeClr val="accent5">
                    <a:lumMod val="50000"/>
                  </a:schemeClr>
                </a:solidFill>
                <a:latin typeface="Century Gothic" panose="020B0502020202020204" pitchFamily="34" charset="0"/>
              </a:rPr>
              <a:t>.</a:t>
            </a:r>
          </a:p>
          <a:p>
            <a:r>
              <a:rPr lang="fr-FR" sz="1600" dirty="0">
                <a:solidFill>
                  <a:schemeClr val="accent5">
                    <a:lumMod val="50000"/>
                  </a:schemeClr>
                </a:solidFill>
                <a:latin typeface="Century Gothic" panose="020B0502020202020204" pitchFamily="34" charset="0"/>
              </a:rPr>
              <a:t>message</a:t>
            </a:r>
            <a:r>
              <a:rPr lang="en-US" sz="1600" dirty="0">
                <a:solidFill>
                  <a:schemeClr val="accent5">
                    <a:lumMod val="50000"/>
                  </a:schemeClr>
                </a:solidFill>
                <a:latin typeface="Century Gothic" panose="020B0502020202020204" pitchFamily="34" charset="0"/>
              </a:rPr>
              <a:t>/</a:t>
            </a:r>
            <a:r>
              <a:rPr lang="fr-FR" sz="1600" dirty="0">
                <a:solidFill>
                  <a:schemeClr val="accent5">
                    <a:lumMod val="50000"/>
                  </a:schemeClr>
                </a:solidFill>
                <a:latin typeface="Century Gothic" panose="020B0502020202020204" pitchFamily="34" charset="0"/>
              </a:rPr>
              <a:t>lettre</a:t>
            </a:r>
            <a:r>
              <a:rPr lang="en-US" sz="1600" dirty="0">
                <a:solidFill>
                  <a:schemeClr val="accent5">
                    <a:lumMod val="50000"/>
                  </a:schemeClr>
                </a:solidFill>
                <a:latin typeface="Century Gothic" panose="020B0502020202020204" pitchFamily="34" charset="0"/>
              </a:rPr>
              <a:t>.</a:t>
            </a:r>
          </a:p>
          <a:p>
            <a:r>
              <a:rPr lang="fr-FR" sz="1600" dirty="0">
                <a:solidFill>
                  <a:schemeClr val="accent5">
                    <a:lumMod val="50000"/>
                  </a:schemeClr>
                </a:solidFill>
                <a:latin typeface="Century Gothic" panose="020B0502020202020204" pitchFamily="34" charset="0"/>
              </a:rPr>
              <a:t>élè</a:t>
            </a:r>
            <a:r>
              <a:rPr kumimoji="0" lang="fr-FR" sz="16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ves</a:t>
            </a:r>
            <a:r>
              <a:rPr kumimoji="0" lang="en-US"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6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équipe</a:t>
            </a:r>
          </a:p>
          <a:p>
            <a:endParaRPr kumimoji="0" lang="en-US"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endParaRPr lang="en-US" sz="1600" dirty="0">
              <a:solidFill>
                <a:schemeClr val="accent5">
                  <a:lumMod val="5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CB45CC69-D3F8-4FC6-B60E-973289F7FA6E}"/>
              </a:ext>
            </a:extLst>
          </p:cNvPr>
          <p:cNvSpPr txBox="1"/>
          <p:nvPr/>
        </p:nvSpPr>
        <p:spPr>
          <a:xfrm>
            <a:off x="6096000" y="1264853"/>
            <a:ext cx="5813920" cy="4770537"/>
          </a:xfrm>
          <a:prstGeom prst="rect">
            <a:avLst/>
          </a:prstGeom>
          <a:noFill/>
          <a:ln>
            <a:solidFill>
              <a:schemeClr val="tx1"/>
            </a:solidFill>
            <a:prstDash val="dash"/>
          </a:ln>
        </p:spPr>
        <p:txBody>
          <a:bodyPr wrap="square">
            <a:spAutoFit/>
          </a:bodyPr>
          <a:lstStyle/>
          <a:p>
            <a:r>
              <a:rPr lang="en-US" sz="1600" dirty="0">
                <a:solidFill>
                  <a:schemeClr val="accent5">
                    <a:lumMod val="50000"/>
                  </a:schemeClr>
                </a:solidFill>
                <a:latin typeface="Century Gothic" panose="020B0502020202020204" pitchFamily="34" charset="0"/>
              </a:rPr>
              <a:t>PARTENAIRE B</a:t>
            </a:r>
          </a:p>
          <a:p>
            <a:endParaRPr lang="en-US" sz="1600" dirty="0">
              <a:solidFill>
                <a:schemeClr val="accent5">
                  <a:lumMod val="50000"/>
                </a:schemeClr>
              </a:solidFill>
              <a:latin typeface="Century Gothic" panose="020B0502020202020204" pitchFamily="34" charset="0"/>
            </a:endParaRPr>
          </a:p>
          <a:p>
            <a:r>
              <a:rPr lang="fr-FR" sz="1600" dirty="0">
                <a:solidFill>
                  <a:schemeClr val="accent5">
                    <a:lumMod val="50000"/>
                  </a:schemeClr>
                </a:solidFill>
                <a:latin typeface="Century Gothic" panose="020B0502020202020204" pitchFamily="34" charset="0"/>
              </a:rPr>
              <a:t>Écoute ton/ta partenaire et choisis la bonne réponse.</a:t>
            </a:r>
          </a:p>
          <a:p>
            <a:endParaRPr lang="fr-FR" sz="1600" dirty="0">
              <a:solidFill>
                <a:schemeClr val="accent5">
                  <a:lumMod val="50000"/>
                </a:schemeClr>
              </a:solidFill>
              <a:latin typeface="Century Gothic" panose="020B0502020202020204" pitchFamily="34" charset="0"/>
            </a:endParaRPr>
          </a:p>
          <a:p>
            <a:r>
              <a:rPr lang="fr-FR" sz="1600" dirty="0">
                <a:solidFill>
                  <a:schemeClr val="accent5">
                    <a:lumMod val="50000"/>
                  </a:schemeClr>
                </a:solidFill>
                <a:latin typeface="Century Gothic" panose="020B0502020202020204" pitchFamily="34" charset="0"/>
              </a:rPr>
              <a:t>mois d’avril/semaine prochaine</a:t>
            </a:r>
          </a:p>
          <a:p>
            <a:r>
              <a:rPr lang="fr-FR" sz="1600" dirty="0">
                <a:solidFill>
                  <a:schemeClr val="accent5">
                    <a:lumMod val="50000"/>
                  </a:schemeClr>
                </a:solidFill>
                <a:latin typeface="Century Gothic" panose="020B0502020202020204" pitchFamily="34" charset="0"/>
              </a:rPr>
              <a:t>frère d’un ami/sœur d’un ami</a:t>
            </a:r>
          </a:p>
          <a:p>
            <a:r>
              <a:rPr lang="fr-FR" sz="1600" dirty="0">
                <a:solidFill>
                  <a:schemeClr val="accent5">
                    <a:lumMod val="50000"/>
                  </a:schemeClr>
                </a:solidFill>
                <a:latin typeface="Century Gothic" panose="020B0502020202020204" pitchFamily="34" charset="0"/>
              </a:rPr>
              <a:t>printemps/forêt</a:t>
            </a:r>
          </a:p>
          <a:p>
            <a:r>
              <a:rPr lang="fr-FR" sz="1600" dirty="0">
                <a:solidFill>
                  <a:schemeClr val="accent5">
                    <a:lumMod val="50000"/>
                  </a:schemeClr>
                </a:solidFill>
                <a:latin typeface="Century Gothic" panose="020B0502020202020204" pitchFamily="34" charset="0"/>
              </a:rPr>
              <a:t>messages/question</a:t>
            </a:r>
          </a:p>
          <a:p>
            <a:r>
              <a:rPr lang="fr-FR" sz="1600" dirty="0">
                <a:solidFill>
                  <a:schemeClr val="accent5">
                    <a:lumMod val="50000"/>
                  </a:schemeClr>
                </a:solidFill>
                <a:latin typeface="Century Gothic" panose="020B0502020202020204" pitchFamily="34" charset="0"/>
              </a:rPr>
              <a:t>papa/famille</a:t>
            </a:r>
          </a:p>
          <a:p>
            <a:endParaRPr lang="fr-FR" sz="1600" dirty="0">
              <a:solidFill>
                <a:schemeClr val="accent5">
                  <a:lumMod val="50000"/>
                </a:schemeClr>
              </a:solidFill>
              <a:latin typeface="Century Gothic" panose="020B0502020202020204" pitchFamily="34" charset="0"/>
            </a:endParaRPr>
          </a:p>
          <a:p>
            <a:r>
              <a:rPr lang="fr-FR" sz="1600" dirty="0">
                <a:solidFill>
                  <a:schemeClr val="accent5">
                    <a:lumMod val="50000"/>
                  </a:schemeClr>
                </a:solidFill>
                <a:latin typeface="Century Gothic" panose="020B0502020202020204" pitchFamily="34" charset="0"/>
              </a:rPr>
              <a:t>Dis la phrase et écris la réponse de ton/ta partenaire.</a:t>
            </a:r>
          </a:p>
          <a:p>
            <a:endParaRPr lang="en-US" sz="1600" dirty="0">
              <a:solidFill>
                <a:schemeClr val="accent5">
                  <a:lumMod val="50000"/>
                </a:schemeClr>
              </a:solidFill>
              <a:latin typeface="Century Gothic" panose="020B0502020202020204" pitchFamily="34" charset="0"/>
            </a:endParaRPr>
          </a:p>
          <a:p>
            <a:r>
              <a:rPr lang="en-US" sz="1600" dirty="0">
                <a:solidFill>
                  <a:schemeClr val="accent5">
                    <a:lumMod val="50000"/>
                  </a:schemeClr>
                </a:solidFill>
                <a:latin typeface="Century Gothic" panose="020B0502020202020204" pitchFamily="34" charset="0"/>
              </a:rPr>
              <a:t>[I play] + masculine sport</a:t>
            </a:r>
          </a:p>
          <a:p>
            <a:r>
              <a:rPr lang="en-US" sz="1600" dirty="0">
                <a:solidFill>
                  <a:schemeClr val="accent5">
                    <a:lumMod val="50000"/>
                  </a:schemeClr>
                </a:solidFill>
                <a:latin typeface="Century Gothic" panose="020B0502020202020204" pitchFamily="34" charset="0"/>
              </a:rPr>
              <a:t>[My dad is sending a message to the] + masculine noun</a:t>
            </a:r>
          </a:p>
          <a:p>
            <a:r>
              <a:rPr lang="en-US" sz="1600" dirty="0">
                <a:solidFill>
                  <a:schemeClr val="accent5">
                    <a:lumMod val="50000"/>
                  </a:schemeClr>
                </a:solidFill>
                <a:latin typeface="Century Gothic" panose="020B0502020202020204" pitchFamily="34" charset="0"/>
              </a:rPr>
              <a:t>[He is asking for a day of holiday for a match] + feminine noun</a:t>
            </a:r>
          </a:p>
          <a:p>
            <a:r>
              <a:rPr lang="en-US" sz="1600" dirty="0">
                <a:solidFill>
                  <a:schemeClr val="accent5">
                    <a:lumMod val="50000"/>
                  </a:schemeClr>
                </a:solidFill>
                <a:latin typeface="Century Gothic" panose="020B0502020202020204" pitchFamily="34" charset="0"/>
              </a:rPr>
              <a:t>[The teachers answer the] + masculine noun</a:t>
            </a:r>
          </a:p>
          <a:p>
            <a:r>
              <a:rPr kumimoji="0" lang="en-US"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write “sorry, we can’t give holidays to the] + masculine plural noun</a:t>
            </a:r>
            <a:endParaRPr lang="en-US" sz="16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073992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fr-FR" sz="3600" b="1" dirty="0">
                <a:solidFill>
                  <a:schemeClr val="bg1"/>
                </a:solidFill>
              </a:rPr>
              <a:t>réponses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0FCC7F2-2890-4013-9C60-01381B5FFE8E}"/>
              </a:ext>
            </a:extLst>
          </p:cNvPr>
          <p:cNvSpPr txBox="1"/>
          <p:nvPr/>
        </p:nvSpPr>
        <p:spPr>
          <a:xfrm>
            <a:off x="133154" y="1264853"/>
            <a:ext cx="5962846" cy="4524315"/>
          </a:xfrm>
          <a:prstGeom prst="rect">
            <a:avLst/>
          </a:prstGeom>
          <a:noFill/>
          <a:ln>
            <a:solidFill>
              <a:srgbClr val="002060"/>
            </a:solidFill>
            <a:prstDash val="dash"/>
          </a:ln>
        </p:spPr>
        <p:txBody>
          <a:bodyPr wrap="square">
            <a:spAutoFit/>
          </a:bodyPr>
          <a:lstStyle/>
          <a:p>
            <a:r>
              <a:rPr lang="en-US" sz="1600" dirty="0">
                <a:solidFill>
                  <a:schemeClr val="accent5">
                    <a:lumMod val="50000"/>
                  </a:schemeClr>
                </a:solidFill>
                <a:latin typeface="Century Gothic" panose="020B0502020202020204" pitchFamily="34" charset="0"/>
              </a:rPr>
              <a:t>PARTENAIRE A</a:t>
            </a:r>
          </a:p>
          <a:p>
            <a:endParaRPr lang="en-US" sz="1600" dirty="0">
              <a:solidFill>
                <a:schemeClr val="accent5">
                  <a:lumMod val="50000"/>
                </a:schemeClr>
              </a:solidFill>
              <a:latin typeface="Century Gothic" panose="020B0502020202020204" pitchFamily="34" charset="0"/>
            </a:endParaRPr>
          </a:p>
          <a:p>
            <a:r>
              <a:rPr lang="fr-FR" sz="1600" dirty="0">
                <a:solidFill>
                  <a:schemeClr val="accent5">
                    <a:lumMod val="50000"/>
                  </a:schemeClr>
                </a:solidFill>
                <a:latin typeface="Century Gothic" panose="020B0502020202020204" pitchFamily="34" charset="0"/>
              </a:rPr>
              <a:t>Dis la phrase et écris la réponse de ton/ta partenaire.</a:t>
            </a:r>
          </a:p>
          <a:p>
            <a:endParaRPr lang="fr-FR" sz="1600" dirty="0">
              <a:solidFill>
                <a:schemeClr val="accent5">
                  <a:lumMod val="50000"/>
                </a:schemeClr>
              </a:solidFill>
              <a:latin typeface="Century Gothic" panose="020B0502020202020204" pitchFamily="34" charset="0"/>
            </a:endParaRPr>
          </a:p>
          <a:p>
            <a:r>
              <a:rPr lang="fr-FR" sz="1600" dirty="0">
                <a:solidFill>
                  <a:schemeClr val="accent5">
                    <a:lumMod val="50000"/>
                  </a:schemeClr>
                </a:solidFill>
                <a:latin typeface="Century Gothic" panose="020B0502020202020204" pitchFamily="34" charset="0"/>
              </a:rPr>
              <a:t>Je pense au…</a:t>
            </a:r>
          </a:p>
          <a:p>
            <a:r>
              <a:rPr lang="fr-FR" sz="1600" dirty="0">
                <a:solidFill>
                  <a:schemeClr val="accent5">
                    <a:lumMod val="50000"/>
                  </a:schemeClr>
                </a:solidFill>
                <a:latin typeface="Century Gothic" panose="020B0502020202020204" pitchFamily="34" charset="0"/>
              </a:rPr>
              <a:t>Nous écrivons à la…</a:t>
            </a:r>
          </a:p>
          <a:p>
            <a:r>
              <a:rPr lang="fr-FR" sz="1600" dirty="0">
                <a:solidFill>
                  <a:schemeClr val="accent5">
                    <a:lumMod val="50000"/>
                  </a:schemeClr>
                </a:solidFill>
                <a:latin typeface="Century Gothic" panose="020B0502020202020204" pitchFamily="34" charset="0"/>
              </a:rPr>
              <a:t>Je demande “que penses-tu du… ?”.</a:t>
            </a:r>
          </a:p>
          <a:p>
            <a:r>
              <a:rPr lang="fr-FR" sz="1600" dirty="0">
                <a:solidFill>
                  <a:schemeClr val="accent5">
                    <a:lumMod val="50000"/>
                  </a:schemeClr>
                </a:solidFill>
                <a:latin typeface="Century Gothic" panose="020B0502020202020204" pitchFamily="34" charset="0"/>
              </a:rPr>
              <a:t>Normalement elle répond vite aux…</a:t>
            </a:r>
          </a:p>
          <a:p>
            <a:r>
              <a:rPr lang="fr-FR" sz="1600" dirty="0">
                <a:solidFill>
                  <a:schemeClr val="accent5">
                    <a:lumMod val="50000"/>
                  </a:schemeClr>
                </a:solidFill>
                <a:latin typeface="Century Gothic" panose="020B0502020202020204" pitchFamily="34" charset="0"/>
              </a:rPr>
              <a:t>Je veux emprunter un vélo au…</a:t>
            </a:r>
          </a:p>
          <a:p>
            <a:endParaRPr lang="en-US" sz="1600" dirty="0">
              <a:solidFill>
                <a:schemeClr val="accent5">
                  <a:lumMod val="50000"/>
                </a:schemeClr>
              </a:solidFill>
              <a:latin typeface="Century Gothic" panose="020B0502020202020204" pitchFamily="34" charset="0"/>
            </a:endParaRPr>
          </a:p>
          <a:p>
            <a:r>
              <a:rPr lang="fr-FR" sz="1600" dirty="0">
                <a:solidFill>
                  <a:schemeClr val="accent5">
                    <a:lumMod val="50000"/>
                  </a:schemeClr>
                </a:solidFill>
                <a:latin typeface="Century Gothic" panose="020B0502020202020204" pitchFamily="34" charset="0"/>
              </a:rPr>
              <a:t>Écoute ton/ta partenaire et choisis la bonne réponse.</a:t>
            </a:r>
          </a:p>
          <a:p>
            <a:endParaRPr lang="fr-FR" sz="1600" dirty="0">
              <a:solidFill>
                <a:schemeClr val="accent5">
                  <a:lumMod val="50000"/>
                </a:schemeClr>
              </a:solidFill>
              <a:latin typeface="Century Gothic" panose="020B0502020202020204" pitchFamily="34" charset="0"/>
            </a:endParaRPr>
          </a:p>
          <a:p>
            <a:r>
              <a:rPr lang="fr-FR" sz="1600" b="1" dirty="0">
                <a:solidFill>
                  <a:schemeClr val="accent5">
                    <a:lumMod val="50000"/>
                  </a:schemeClr>
                </a:solidFill>
                <a:latin typeface="Century Gothic" panose="020B0502020202020204" pitchFamily="34" charset="0"/>
              </a:rPr>
              <a:t>football</a:t>
            </a:r>
            <a:r>
              <a:rPr lang="fr-FR" sz="1600" dirty="0">
                <a:solidFill>
                  <a:schemeClr val="accent5">
                    <a:lumMod val="50000"/>
                  </a:schemeClr>
                </a:solidFill>
                <a:latin typeface="Century Gothic" panose="020B0502020202020204" pitchFamily="34" charset="0"/>
              </a:rPr>
              <a:t>/pétanque.</a:t>
            </a:r>
          </a:p>
          <a:p>
            <a:r>
              <a:rPr lang="fr-FR" sz="1600" b="1" dirty="0">
                <a:solidFill>
                  <a:schemeClr val="accent5">
                    <a:lumMod val="50000"/>
                  </a:schemeClr>
                </a:solidFill>
                <a:latin typeface="Century Gothic" panose="020B0502020202020204" pitchFamily="34" charset="0"/>
              </a:rPr>
              <a:t>collège</a:t>
            </a:r>
            <a:r>
              <a:rPr lang="fr-FR" sz="1600" dirty="0">
                <a:solidFill>
                  <a:schemeClr val="accent5">
                    <a:lumMod val="50000"/>
                  </a:schemeClr>
                </a:solidFill>
                <a:latin typeface="Century Gothic" panose="020B0502020202020204" pitchFamily="34" charset="0"/>
              </a:rPr>
              <a:t>/école.</a:t>
            </a:r>
          </a:p>
          <a:p>
            <a:r>
              <a:rPr lang="fr-FR" sz="1600" b="1" dirty="0">
                <a:solidFill>
                  <a:schemeClr val="accent5">
                    <a:lumMod val="50000"/>
                  </a:schemeClr>
                </a:solidFill>
                <a:latin typeface="Century Gothic" panose="020B0502020202020204" pitchFamily="34" charset="0"/>
              </a:rPr>
              <a:t>directrice</a:t>
            </a:r>
            <a:r>
              <a:rPr lang="fr-FR" sz="1600" dirty="0">
                <a:solidFill>
                  <a:schemeClr val="accent5">
                    <a:lumMod val="50000"/>
                  </a:schemeClr>
                </a:solidFill>
                <a:latin typeface="Century Gothic" panose="020B0502020202020204" pitchFamily="34" charset="0"/>
              </a:rPr>
              <a:t>/directeur.</a:t>
            </a:r>
          </a:p>
          <a:p>
            <a:r>
              <a:rPr lang="fr-FR" sz="1600" b="1" dirty="0">
                <a:solidFill>
                  <a:schemeClr val="accent5">
                    <a:lumMod val="50000"/>
                  </a:schemeClr>
                </a:solidFill>
                <a:latin typeface="Century Gothic" panose="020B0502020202020204" pitchFamily="34" charset="0"/>
              </a:rPr>
              <a:t>message</a:t>
            </a:r>
            <a:r>
              <a:rPr lang="fr-FR" sz="1600" dirty="0">
                <a:solidFill>
                  <a:schemeClr val="accent5">
                    <a:lumMod val="50000"/>
                  </a:schemeClr>
                </a:solidFill>
                <a:latin typeface="Century Gothic" panose="020B0502020202020204" pitchFamily="34" charset="0"/>
              </a:rPr>
              <a:t>/lettre.</a:t>
            </a:r>
          </a:p>
          <a:p>
            <a:r>
              <a:rPr lang="fr-FR" sz="1600" b="1" dirty="0">
                <a:solidFill>
                  <a:schemeClr val="accent5">
                    <a:lumMod val="50000"/>
                  </a:schemeClr>
                </a:solidFill>
                <a:latin typeface="Century Gothic" panose="020B0502020202020204" pitchFamily="34" charset="0"/>
              </a:rPr>
              <a:t>élè</a:t>
            </a:r>
            <a:r>
              <a:rPr kumimoji="0" lang="fr-FR" sz="16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ves</a:t>
            </a:r>
            <a:r>
              <a:rPr kumimoji="0" lang="fr-FR" sz="16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/équipe</a:t>
            </a:r>
          </a:p>
          <a:p>
            <a:endParaRPr lang="en-US" sz="1600" dirty="0">
              <a:solidFill>
                <a:schemeClr val="accent5">
                  <a:lumMod val="5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CB45CC69-D3F8-4FC6-B60E-973289F7FA6E}"/>
              </a:ext>
            </a:extLst>
          </p:cNvPr>
          <p:cNvSpPr txBox="1"/>
          <p:nvPr/>
        </p:nvSpPr>
        <p:spPr>
          <a:xfrm>
            <a:off x="6096000" y="1264853"/>
            <a:ext cx="5813920" cy="4524315"/>
          </a:xfrm>
          <a:prstGeom prst="rect">
            <a:avLst/>
          </a:prstGeom>
          <a:noFill/>
          <a:ln>
            <a:solidFill>
              <a:schemeClr val="tx1"/>
            </a:solidFill>
            <a:prstDash val="dash"/>
          </a:ln>
        </p:spPr>
        <p:txBody>
          <a:bodyPr wrap="square">
            <a:spAutoFit/>
          </a:bodyPr>
          <a:lstStyle/>
          <a:p>
            <a:r>
              <a:rPr lang="en-US" sz="1600" dirty="0">
                <a:solidFill>
                  <a:schemeClr val="accent5">
                    <a:lumMod val="50000"/>
                  </a:schemeClr>
                </a:solidFill>
                <a:latin typeface="Century Gothic" panose="020B0502020202020204" pitchFamily="34" charset="0"/>
              </a:rPr>
              <a:t>PARTENAIRE B</a:t>
            </a:r>
          </a:p>
          <a:p>
            <a:endParaRPr lang="en-US" sz="1600" dirty="0">
              <a:solidFill>
                <a:schemeClr val="accent5">
                  <a:lumMod val="50000"/>
                </a:schemeClr>
              </a:solidFill>
              <a:latin typeface="Century Gothic" panose="020B0502020202020204" pitchFamily="34" charset="0"/>
            </a:endParaRPr>
          </a:p>
          <a:p>
            <a:r>
              <a:rPr lang="fr-FR" sz="1600" dirty="0">
                <a:solidFill>
                  <a:schemeClr val="accent5">
                    <a:lumMod val="50000"/>
                  </a:schemeClr>
                </a:solidFill>
                <a:latin typeface="Century Gothic" panose="020B0502020202020204" pitchFamily="34" charset="0"/>
              </a:rPr>
              <a:t>Écoute ton/ta partenaire et choisis la bonne réponse.</a:t>
            </a:r>
          </a:p>
          <a:p>
            <a:endParaRPr lang="fr-FR" sz="1600" dirty="0">
              <a:solidFill>
                <a:schemeClr val="accent5">
                  <a:lumMod val="50000"/>
                </a:schemeClr>
              </a:solidFill>
              <a:latin typeface="Century Gothic" panose="020B0502020202020204" pitchFamily="34" charset="0"/>
            </a:endParaRPr>
          </a:p>
          <a:p>
            <a:r>
              <a:rPr lang="fr-FR" sz="1600" dirty="0">
                <a:solidFill>
                  <a:schemeClr val="accent5">
                    <a:lumMod val="50000"/>
                  </a:schemeClr>
                </a:solidFill>
                <a:latin typeface="Century Gothic" panose="020B0502020202020204" pitchFamily="34" charset="0"/>
              </a:rPr>
              <a:t>mois d’avril/semaine prochaine</a:t>
            </a:r>
          </a:p>
          <a:p>
            <a:r>
              <a:rPr lang="fr-FR" sz="1600" dirty="0">
                <a:solidFill>
                  <a:schemeClr val="accent5">
                    <a:lumMod val="50000"/>
                  </a:schemeClr>
                </a:solidFill>
                <a:latin typeface="Century Gothic" panose="020B0502020202020204" pitchFamily="34" charset="0"/>
              </a:rPr>
              <a:t>frère d’un ami/</a:t>
            </a:r>
            <a:r>
              <a:rPr lang="fr-FR" sz="1600" b="1" dirty="0">
                <a:solidFill>
                  <a:schemeClr val="accent5">
                    <a:lumMod val="50000"/>
                  </a:schemeClr>
                </a:solidFill>
                <a:latin typeface="Century Gothic" panose="020B0502020202020204" pitchFamily="34" charset="0"/>
              </a:rPr>
              <a:t>sœur d’un ami</a:t>
            </a:r>
          </a:p>
          <a:p>
            <a:r>
              <a:rPr lang="fr-FR" sz="1600" b="1" dirty="0">
                <a:solidFill>
                  <a:schemeClr val="accent5">
                    <a:lumMod val="50000"/>
                  </a:schemeClr>
                </a:solidFill>
                <a:latin typeface="Century Gothic" panose="020B0502020202020204" pitchFamily="34" charset="0"/>
              </a:rPr>
              <a:t>printemps</a:t>
            </a:r>
            <a:r>
              <a:rPr lang="fr-FR" sz="1600" dirty="0">
                <a:solidFill>
                  <a:schemeClr val="accent5">
                    <a:lumMod val="50000"/>
                  </a:schemeClr>
                </a:solidFill>
                <a:latin typeface="Century Gothic" panose="020B0502020202020204" pitchFamily="34" charset="0"/>
              </a:rPr>
              <a:t>/forêt</a:t>
            </a:r>
          </a:p>
          <a:p>
            <a:r>
              <a:rPr lang="fr-FR" sz="1600" b="1" dirty="0">
                <a:solidFill>
                  <a:schemeClr val="accent5">
                    <a:lumMod val="50000"/>
                  </a:schemeClr>
                </a:solidFill>
                <a:latin typeface="Century Gothic" panose="020B0502020202020204" pitchFamily="34" charset="0"/>
              </a:rPr>
              <a:t>messages</a:t>
            </a:r>
            <a:r>
              <a:rPr lang="fr-FR" sz="1600" dirty="0">
                <a:solidFill>
                  <a:schemeClr val="accent5">
                    <a:lumMod val="50000"/>
                  </a:schemeClr>
                </a:solidFill>
                <a:latin typeface="Century Gothic" panose="020B0502020202020204" pitchFamily="34" charset="0"/>
              </a:rPr>
              <a:t>/question</a:t>
            </a:r>
          </a:p>
          <a:p>
            <a:r>
              <a:rPr lang="fr-FR" sz="1600" b="1" dirty="0">
                <a:solidFill>
                  <a:schemeClr val="accent5">
                    <a:lumMod val="50000"/>
                  </a:schemeClr>
                </a:solidFill>
                <a:latin typeface="Century Gothic" panose="020B0502020202020204" pitchFamily="34" charset="0"/>
              </a:rPr>
              <a:t>papa</a:t>
            </a:r>
            <a:r>
              <a:rPr lang="fr-FR" sz="1600" dirty="0">
                <a:solidFill>
                  <a:schemeClr val="accent5">
                    <a:lumMod val="50000"/>
                  </a:schemeClr>
                </a:solidFill>
                <a:latin typeface="Century Gothic" panose="020B0502020202020204" pitchFamily="34" charset="0"/>
              </a:rPr>
              <a:t>/famille</a:t>
            </a:r>
          </a:p>
          <a:p>
            <a:endParaRPr lang="en-US" sz="1600" dirty="0">
              <a:solidFill>
                <a:schemeClr val="accent5">
                  <a:lumMod val="50000"/>
                </a:schemeClr>
              </a:solidFill>
              <a:latin typeface="Century Gothic" panose="020B0502020202020204" pitchFamily="34" charset="0"/>
            </a:endParaRPr>
          </a:p>
          <a:p>
            <a:r>
              <a:rPr lang="fr-FR" sz="1600" dirty="0">
                <a:solidFill>
                  <a:schemeClr val="accent5">
                    <a:lumMod val="50000"/>
                  </a:schemeClr>
                </a:solidFill>
                <a:latin typeface="Century Gothic" panose="020B0502020202020204" pitchFamily="34" charset="0"/>
              </a:rPr>
              <a:t>Dis la phrase et écris la réponse de ton/ta partenaire.</a:t>
            </a:r>
          </a:p>
          <a:p>
            <a:endParaRPr lang="fr-FR" sz="1600" dirty="0">
              <a:solidFill>
                <a:schemeClr val="accent5">
                  <a:lumMod val="50000"/>
                </a:schemeClr>
              </a:solidFill>
              <a:latin typeface="Century Gothic" panose="020B0502020202020204" pitchFamily="34" charset="0"/>
            </a:endParaRPr>
          </a:p>
          <a:p>
            <a:r>
              <a:rPr lang="fr-FR" sz="1600" dirty="0">
                <a:solidFill>
                  <a:schemeClr val="accent5">
                    <a:lumMod val="50000"/>
                  </a:schemeClr>
                </a:solidFill>
                <a:latin typeface="Century Gothic" panose="020B0502020202020204" pitchFamily="34" charset="0"/>
              </a:rPr>
              <a:t>Je joue au…</a:t>
            </a:r>
          </a:p>
          <a:p>
            <a:r>
              <a:rPr lang="fr-FR" sz="1600" dirty="0">
                <a:solidFill>
                  <a:schemeClr val="accent5">
                    <a:lumMod val="50000"/>
                  </a:schemeClr>
                </a:solidFill>
                <a:latin typeface="Century Gothic" panose="020B0502020202020204" pitchFamily="34" charset="0"/>
              </a:rPr>
              <a:t>Mon papa envoie un message au…</a:t>
            </a:r>
          </a:p>
          <a:p>
            <a:r>
              <a:rPr lang="fr-FR" sz="1600" dirty="0">
                <a:solidFill>
                  <a:schemeClr val="accent5">
                    <a:lumMod val="50000"/>
                  </a:schemeClr>
                </a:solidFill>
                <a:latin typeface="Century Gothic" panose="020B0502020202020204" pitchFamily="34" charset="0"/>
              </a:rPr>
              <a:t>Il demande un jour de vacances pour un match à la…</a:t>
            </a:r>
          </a:p>
          <a:p>
            <a:r>
              <a:rPr lang="fr-FR" sz="1600" dirty="0">
                <a:solidFill>
                  <a:schemeClr val="accent5">
                    <a:lumMod val="50000"/>
                  </a:schemeClr>
                </a:solidFill>
                <a:latin typeface="Century Gothic" panose="020B0502020202020204" pitchFamily="34" charset="0"/>
              </a:rPr>
              <a:t>Les professeurs répondent au…</a:t>
            </a:r>
          </a:p>
          <a:p>
            <a:r>
              <a:rPr lang="fr-FR" sz="1600" dirty="0">
                <a:solidFill>
                  <a:schemeClr val="accent5">
                    <a:lumMod val="50000"/>
                  </a:schemeClr>
                </a:solidFill>
                <a:latin typeface="Century Gothic" panose="020B0502020202020204" pitchFamily="34" charset="0"/>
              </a:rPr>
              <a:t>Ils écrivent “désolée, nous ne pouvons pas donner des vacances aux…</a:t>
            </a:r>
            <a:r>
              <a:rPr kumimoji="0" lang="fr-FR" sz="16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a:t>
            </a:r>
            <a:endParaRPr lang="fr-FR" sz="16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2606898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906"/>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Décrire un crime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3" name="TextBox 2">
            <a:extLst>
              <a:ext uri="{FF2B5EF4-FFF2-40B4-BE49-F238E27FC236}">
                <a16:creationId xmlns:a16="http://schemas.microsoft.com/office/drawing/2014/main" id="{4C21C7B3-5C06-4E7E-819E-B089BD6DCDE3}"/>
              </a:ext>
            </a:extLst>
          </p:cNvPr>
          <p:cNvSpPr txBox="1"/>
          <p:nvPr/>
        </p:nvSpPr>
        <p:spPr>
          <a:xfrm>
            <a:off x="179882" y="1199154"/>
            <a:ext cx="11730038" cy="830997"/>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Partenaire A travaille pour la police. Partenaire B téléphone à la police et décrit un crime. </a:t>
            </a:r>
          </a:p>
        </p:txBody>
      </p:sp>
      <p:pic>
        <p:nvPicPr>
          <p:cNvPr id="10" name="Picture 9" descr="A person wearing a garment&#10;&#10;Description automatically generated with low confidence">
            <a:extLst>
              <a:ext uri="{FF2B5EF4-FFF2-40B4-BE49-F238E27FC236}">
                <a16:creationId xmlns:a16="http://schemas.microsoft.com/office/drawing/2014/main" id="{6234F668-9CF0-4CF1-98F9-683A2737F3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211" y="2750789"/>
            <a:ext cx="3040122" cy="3040122"/>
          </a:xfrm>
          <a:prstGeom prst="rect">
            <a:avLst/>
          </a:prstGeom>
        </p:spPr>
      </p:pic>
      <p:pic>
        <p:nvPicPr>
          <p:cNvPr id="6" name="Picture 5">
            <a:extLst>
              <a:ext uri="{FF2B5EF4-FFF2-40B4-BE49-F238E27FC236}">
                <a16:creationId xmlns:a16="http://schemas.microsoft.com/office/drawing/2014/main" id="{F190084B-8647-47C9-A6ED-A2B7E3496A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578307"/>
            <a:ext cx="3212603" cy="3212603"/>
          </a:xfrm>
          <a:prstGeom prst="rect">
            <a:avLst/>
          </a:prstGeom>
        </p:spPr>
      </p:pic>
      <p:sp>
        <p:nvSpPr>
          <p:cNvPr id="12" name="TextBox 11">
            <a:extLst>
              <a:ext uri="{FF2B5EF4-FFF2-40B4-BE49-F238E27FC236}">
                <a16:creationId xmlns:a16="http://schemas.microsoft.com/office/drawing/2014/main" id="{4A59EDED-5F7D-4760-BBB4-F3A46CC784CD}"/>
              </a:ext>
            </a:extLst>
          </p:cNvPr>
          <p:cNvSpPr txBox="1"/>
          <p:nvPr/>
        </p:nvSpPr>
        <p:spPr>
          <a:xfrm>
            <a:off x="2672230" y="4881223"/>
            <a:ext cx="2919101" cy="923330"/>
          </a:xfrm>
          <a:prstGeom prst="rect">
            <a:avLst/>
          </a:prstGeom>
          <a:noFill/>
          <a:ln>
            <a:solidFill>
              <a:srgbClr val="002060"/>
            </a:solidFill>
          </a:ln>
        </p:spPr>
        <p:txBody>
          <a:bodyPr wrap="square">
            <a:spAutoFit/>
          </a:bodyPr>
          <a:lstStyle/>
          <a:p>
            <a:pPr algn="l"/>
            <a:r>
              <a:rPr lang="en-GB" sz="1800" dirty="0">
                <a:solidFill>
                  <a:schemeClr val="accent5">
                    <a:lumMod val="50000"/>
                  </a:schemeClr>
                </a:solidFill>
                <a:latin typeface="Century Gothic" panose="020B0502020202020204" pitchFamily="34" charset="0"/>
              </a:rPr>
              <a:t>Description of crime:</a:t>
            </a:r>
          </a:p>
          <a:p>
            <a:pPr algn="l"/>
            <a:r>
              <a:rPr lang="en-GB" sz="1800" dirty="0">
                <a:solidFill>
                  <a:schemeClr val="accent5">
                    <a:lumMod val="50000"/>
                  </a:schemeClr>
                </a:solidFill>
                <a:latin typeface="Century Gothic" panose="020B0502020202020204" pitchFamily="34" charset="0"/>
              </a:rPr>
              <a:t>Description of criminal:</a:t>
            </a:r>
          </a:p>
          <a:p>
            <a:pPr algn="l"/>
            <a:r>
              <a:rPr lang="en-GB" sz="1800" dirty="0">
                <a:solidFill>
                  <a:schemeClr val="accent5">
                    <a:lumMod val="50000"/>
                  </a:schemeClr>
                </a:solidFill>
                <a:latin typeface="Century Gothic" panose="020B0502020202020204" pitchFamily="34" charset="0"/>
              </a:rPr>
              <a:t>Location of criminal:</a:t>
            </a:r>
          </a:p>
        </p:txBody>
      </p:sp>
      <p:sp>
        <p:nvSpPr>
          <p:cNvPr id="13" name="TextBox 12">
            <a:extLst>
              <a:ext uri="{FF2B5EF4-FFF2-40B4-BE49-F238E27FC236}">
                <a16:creationId xmlns:a16="http://schemas.microsoft.com/office/drawing/2014/main" id="{0B1A0778-2283-4830-A286-38D04758BA43}"/>
              </a:ext>
            </a:extLst>
          </p:cNvPr>
          <p:cNvSpPr txBox="1"/>
          <p:nvPr/>
        </p:nvSpPr>
        <p:spPr>
          <a:xfrm>
            <a:off x="6346483" y="4881223"/>
            <a:ext cx="2919101" cy="646331"/>
          </a:xfrm>
          <a:prstGeom prst="rect">
            <a:avLst/>
          </a:prstGeom>
          <a:noFill/>
          <a:ln>
            <a:solidFill>
              <a:srgbClr val="002060"/>
            </a:solidFill>
          </a:ln>
        </p:spPr>
        <p:txBody>
          <a:bodyPr wrap="square">
            <a:spAutoFit/>
          </a:bodyPr>
          <a:lstStyle/>
          <a:p>
            <a:pPr algn="l"/>
            <a:r>
              <a:rPr lang="fr-FR" sz="1800" dirty="0">
                <a:solidFill>
                  <a:schemeClr val="accent5">
                    <a:lumMod val="50000"/>
                  </a:schemeClr>
                </a:solidFill>
                <a:latin typeface="Century Gothic" panose="020B0502020202020204" pitchFamily="34" charset="0"/>
              </a:rPr>
              <a:t>I</a:t>
            </a:r>
            <a:r>
              <a:rPr lang="fr-FR" dirty="0">
                <a:solidFill>
                  <a:schemeClr val="accent5">
                    <a:lumMod val="50000"/>
                  </a:schemeClr>
                </a:solidFill>
                <a:latin typeface="Century Gothic" panose="020B0502020202020204" pitchFamily="34" charset="0"/>
              </a:rPr>
              <a:t>l y a une femme </a:t>
            </a:r>
            <a:r>
              <a:rPr lang="en-GB" dirty="0">
                <a:solidFill>
                  <a:schemeClr val="accent5">
                    <a:lumMod val="50000"/>
                  </a:schemeClr>
                </a:solidFill>
                <a:latin typeface="Century Gothic" panose="020B0502020202020204" pitchFamily="34" charset="0"/>
              </a:rPr>
              <a:t>[who is stealing bikes].</a:t>
            </a:r>
            <a:endParaRPr lang="en-GB" sz="1800" dirty="0">
              <a:solidFill>
                <a:schemeClr val="accent5">
                  <a:lumMod val="50000"/>
                </a:schemeClr>
              </a:solidFill>
              <a:latin typeface="Century Gothic" panose="020B0502020202020204" pitchFamily="34" charset="0"/>
            </a:endParaRPr>
          </a:p>
        </p:txBody>
      </p:sp>
      <p:sp>
        <p:nvSpPr>
          <p:cNvPr id="14" name="Speech Bubble: Rectangle with Corners Rounded 13">
            <a:extLst>
              <a:ext uri="{FF2B5EF4-FFF2-40B4-BE49-F238E27FC236}">
                <a16:creationId xmlns:a16="http://schemas.microsoft.com/office/drawing/2014/main" id="{05C89C11-2493-44B5-B318-ED240083F2DA}"/>
              </a:ext>
            </a:extLst>
          </p:cNvPr>
          <p:cNvSpPr/>
          <p:nvPr/>
        </p:nvSpPr>
        <p:spPr>
          <a:xfrm>
            <a:off x="2803183" y="2474039"/>
            <a:ext cx="3212603" cy="1364105"/>
          </a:xfrm>
          <a:prstGeom prst="wedgeRoundRectCallout">
            <a:avLst>
              <a:gd name="adj1" fmla="val -53869"/>
              <a:gd name="adj2" fmla="val 70192"/>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solidFill>
                  <a:srgbClr val="002060"/>
                </a:solidFill>
                <a:latin typeface="Century Gothic" panose="020B0502020202020204" pitchFamily="34" charset="0"/>
              </a:rPr>
              <a:t>Peux-tu décrire le crime ?</a:t>
            </a:r>
          </a:p>
        </p:txBody>
      </p:sp>
      <p:sp>
        <p:nvSpPr>
          <p:cNvPr id="15" name="Speech Bubble: Rectangle with Corners Rounded 14">
            <a:extLst>
              <a:ext uri="{FF2B5EF4-FFF2-40B4-BE49-F238E27FC236}">
                <a16:creationId xmlns:a16="http://schemas.microsoft.com/office/drawing/2014/main" id="{84C3EA21-5FD0-4319-A4F8-26D9FD1F3B11}"/>
              </a:ext>
            </a:extLst>
          </p:cNvPr>
          <p:cNvSpPr/>
          <p:nvPr/>
        </p:nvSpPr>
        <p:spPr>
          <a:xfrm>
            <a:off x="6457246" y="2750789"/>
            <a:ext cx="3040122" cy="1364105"/>
          </a:xfrm>
          <a:prstGeom prst="wedgeRoundRectCallout">
            <a:avLst>
              <a:gd name="adj1" fmla="val 50170"/>
              <a:gd name="adj2" fmla="val 7678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dirty="0">
                <a:solidFill>
                  <a:srgbClr val="002060"/>
                </a:solidFill>
                <a:latin typeface="Century Gothic" panose="020B0502020202020204" pitchFamily="34" charset="0"/>
              </a:rPr>
              <a:t>Il y a une femme qui vole des vélos.</a:t>
            </a:r>
          </a:p>
        </p:txBody>
      </p:sp>
      <p:pic>
        <p:nvPicPr>
          <p:cNvPr id="17" name="Picture 16">
            <a:extLst>
              <a:ext uri="{FF2B5EF4-FFF2-40B4-BE49-F238E27FC236}">
                <a16:creationId xmlns:a16="http://schemas.microsoft.com/office/drawing/2014/main" id="{44B7E2D7-F560-4027-AC0F-1FF7478562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5669" y="4292894"/>
            <a:ext cx="714700" cy="716940"/>
          </a:xfrm>
          <a:prstGeom prst="rect">
            <a:avLst/>
          </a:prstGeom>
        </p:spPr>
      </p:pic>
    </p:spTree>
    <p:extLst>
      <p:ext uri="{BB962C8B-B14F-4D97-AF65-F5344CB8AC3E}">
        <p14:creationId xmlns:p14="http://schemas.microsoft.com/office/powerpoint/2010/main" val="205607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906"/>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Décrire un crime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2" name="TextBox 1">
            <a:extLst>
              <a:ext uri="{FF2B5EF4-FFF2-40B4-BE49-F238E27FC236}">
                <a16:creationId xmlns:a16="http://schemas.microsoft.com/office/drawing/2014/main" id="{E4905637-5F9D-4DAA-8FD9-DE4F8BAB2766}"/>
              </a:ext>
            </a:extLst>
          </p:cNvPr>
          <p:cNvSpPr txBox="1"/>
          <p:nvPr/>
        </p:nvSpPr>
        <p:spPr>
          <a:xfrm>
            <a:off x="123092" y="1200568"/>
            <a:ext cx="5972908" cy="5078313"/>
          </a:xfrm>
          <a:prstGeom prst="rect">
            <a:avLst/>
          </a:prstGeom>
          <a:noFill/>
          <a:ln>
            <a:solidFill>
              <a:srgbClr val="002060"/>
            </a:solidFill>
            <a:prstDash val="dash"/>
          </a:ln>
        </p:spPr>
        <p:txBody>
          <a:bodyPr wrap="square" rtlCol="0">
            <a:spAutoFit/>
          </a:bodyPr>
          <a:lstStyle/>
          <a:p>
            <a:pPr algn="l"/>
            <a:r>
              <a:rPr lang="fr-FR" sz="1600" dirty="0">
                <a:solidFill>
                  <a:srgbClr val="115076"/>
                </a:solidFill>
                <a:latin typeface="Century Gothic" panose="020B0502020202020204" pitchFamily="34" charset="0"/>
              </a:rPr>
              <a:t>PARTENAIRE A</a:t>
            </a:r>
          </a:p>
          <a:p>
            <a:pPr algn="l"/>
            <a:endParaRPr lang="fr-FR" sz="1600"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u="none" strike="noStrike" kern="1200" cap="none" spc="0" normalizeH="0" baseline="0" dirty="0">
                <a:ln>
                  <a:noFill/>
                </a:ln>
                <a:solidFill>
                  <a:srgbClr val="115076"/>
                </a:solidFill>
                <a:effectLst/>
                <a:uLnTx/>
                <a:uFillTx/>
                <a:latin typeface="Century Gothic" panose="020B0502020202020204" pitchFamily="34" charset="0"/>
                <a:ea typeface="+mn-ea"/>
                <a:cs typeface="+mn-cs"/>
              </a:rPr>
              <a:t>Tu regardes un crime et tu téléphones </a:t>
            </a:r>
            <a:r>
              <a:rPr kumimoji="0" lang="fr-FR" sz="1600" u="none" strike="noStrike" kern="1200" cap="none" spc="0" normalizeH="0" baseline="0" dirty="0">
                <a:ln>
                  <a:noFill/>
                </a:ln>
                <a:solidFill>
                  <a:srgbClr val="115076"/>
                </a:solidFill>
                <a:effectLst/>
                <a:uLnTx/>
                <a:uFillTx/>
                <a:latin typeface="Century Gothic" panose="020B0502020202020204" pitchFamily="34" charset="0"/>
              </a:rPr>
              <a:t>à la police ! Réponds aux questions de ton/ta partenaire.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u="none" strike="noStrike" kern="1200" cap="none" spc="0" normalizeH="0" baseline="0" dirty="0">
                <a:ln>
                  <a:noFill/>
                </a:ln>
                <a:solidFill>
                  <a:srgbClr val="115076"/>
                </a:solidFill>
                <a:effectLst/>
                <a:uLnTx/>
                <a:uFillTx/>
                <a:latin typeface="Century Gothic" panose="020B0502020202020204" pitchFamily="34" charset="0"/>
              </a:rPr>
              <a:t>Il y a une femme [</a:t>
            </a:r>
            <a:r>
              <a:rPr kumimoji="0" lang="fr-FR" sz="1600" u="none" strike="noStrike" kern="1200" cap="none" spc="0" normalizeH="0" baseline="0" dirty="0" err="1">
                <a:ln>
                  <a:noFill/>
                </a:ln>
                <a:solidFill>
                  <a:srgbClr val="115076"/>
                </a:solidFill>
                <a:effectLst/>
                <a:uLnTx/>
                <a:uFillTx/>
                <a:latin typeface="Century Gothic" panose="020B0502020202020204" pitchFamily="34" charset="0"/>
              </a:rPr>
              <a:t>who</a:t>
            </a:r>
            <a:r>
              <a:rPr kumimoji="0" lang="fr-FR" sz="1600" u="none" strike="noStrike" kern="1200" cap="none" spc="0" normalizeH="0" baseline="0" dirty="0">
                <a:ln>
                  <a:noFill/>
                </a:ln>
                <a:solidFill>
                  <a:srgbClr val="115076"/>
                </a:solidFill>
                <a:effectLst/>
                <a:uLnTx/>
                <a:uFillTx/>
                <a:latin typeface="Century Gothic" panose="020B0502020202020204" pitchFamily="34" charset="0"/>
              </a:rPr>
              <a:t> </a:t>
            </a:r>
            <a:r>
              <a:rPr kumimoji="0" lang="fr-FR" sz="1600" u="none" strike="noStrike" kern="1200" cap="none" spc="0" normalizeH="0" baseline="0" dirty="0" err="1">
                <a:ln>
                  <a:noFill/>
                </a:ln>
                <a:solidFill>
                  <a:srgbClr val="115076"/>
                </a:solidFill>
                <a:effectLst/>
                <a:uLnTx/>
                <a:uFillTx/>
                <a:latin typeface="Century Gothic" panose="020B0502020202020204" pitchFamily="34" charset="0"/>
              </a:rPr>
              <a:t>is</a:t>
            </a:r>
            <a:r>
              <a:rPr kumimoji="0" lang="fr-FR" sz="1600" u="none" strike="noStrike" kern="1200" cap="none" spc="0" normalizeH="0" baseline="0" dirty="0">
                <a:ln>
                  <a:noFill/>
                </a:ln>
                <a:solidFill>
                  <a:srgbClr val="115076"/>
                </a:solidFill>
                <a:effectLst/>
                <a:uLnTx/>
                <a:uFillTx/>
                <a:latin typeface="Century Gothic" panose="020B0502020202020204" pitchFamily="34" charset="0"/>
              </a:rPr>
              <a:t> </a:t>
            </a:r>
            <a:r>
              <a:rPr kumimoji="0" lang="fr-FR" sz="1600" u="none" strike="noStrike" kern="1200" cap="none" spc="0" normalizeH="0" baseline="0" dirty="0" err="1">
                <a:ln>
                  <a:noFill/>
                </a:ln>
                <a:solidFill>
                  <a:srgbClr val="115076"/>
                </a:solidFill>
                <a:effectLst/>
                <a:uLnTx/>
                <a:uFillTx/>
                <a:latin typeface="Century Gothic" panose="020B0502020202020204" pitchFamily="34" charset="0"/>
              </a:rPr>
              <a:t>stealing</a:t>
            </a:r>
            <a:r>
              <a:rPr kumimoji="0" lang="fr-FR" sz="1600" u="none" strike="noStrike" kern="1200" cap="none" spc="0" normalizeH="0" baseline="0" dirty="0">
                <a:ln>
                  <a:noFill/>
                </a:ln>
                <a:solidFill>
                  <a:srgbClr val="115076"/>
                </a:solidFill>
                <a:effectLst/>
                <a:uLnTx/>
                <a:uFillTx/>
                <a:latin typeface="Century Gothic" panose="020B0502020202020204" pitchFamily="34" charset="0"/>
              </a:rPr>
              <a:t> money </a:t>
            </a:r>
            <a:r>
              <a:rPr kumimoji="0" lang="fr-FR" sz="1600" u="none" strike="noStrike" kern="1200" cap="none" spc="0" normalizeH="0" baseline="0" dirty="0" err="1">
                <a:ln>
                  <a:noFill/>
                </a:ln>
                <a:solidFill>
                  <a:srgbClr val="115076"/>
                </a:solidFill>
                <a:effectLst/>
                <a:uLnTx/>
                <a:uFillTx/>
                <a:latin typeface="Century Gothic" panose="020B0502020202020204" pitchFamily="34" charset="0"/>
              </a:rPr>
              <a:t>from</a:t>
            </a:r>
            <a:r>
              <a:rPr kumimoji="0" lang="fr-FR" sz="1600" u="none" strike="noStrike" kern="1200" cap="none" spc="0" normalizeH="0" baseline="0" dirty="0">
                <a:ln>
                  <a:noFill/>
                </a:ln>
                <a:solidFill>
                  <a:srgbClr val="115076"/>
                </a:solidFill>
                <a:effectLst/>
                <a:uLnTx/>
                <a:uFillTx/>
                <a:latin typeface="Century Gothic" panose="020B0502020202020204" pitchFamily="34" charset="0"/>
              </a:rPr>
              <a:t> the </a:t>
            </a:r>
            <a:r>
              <a:rPr kumimoji="0" lang="fr-FR" sz="1600" u="none" strike="noStrike" kern="1200" cap="none" spc="0" normalizeH="0" baseline="0" dirty="0" err="1">
                <a:ln>
                  <a:noFill/>
                </a:ln>
                <a:solidFill>
                  <a:srgbClr val="115076"/>
                </a:solidFill>
                <a:effectLst/>
                <a:uLnTx/>
                <a:uFillTx/>
                <a:latin typeface="Century Gothic" panose="020B0502020202020204" pitchFamily="34" charset="0"/>
              </a:rPr>
              <a:t>bank</a:t>
            </a:r>
            <a:r>
              <a:rPr kumimoji="0" lang="fr-FR" sz="1600" u="none" strike="noStrike" kern="1200" cap="none" spc="0" normalizeH="0" baseline="0" dirty="0">
                <a:ln>
                  <a:noFill/>
                </a:ln>
                <a:solidFill>
                  <a:srgbClr val="115076"/>
                </a:solidFill>
                <a:effectLst/>
                <a:uLnTx/>
                <a:uFillTx/>
                <a:latin typeface="Century Gothic" panose="020B0502020202020204" pitchFamily="34" charset="0"/>
              </a:rPr>
              <a:t>]. Elle montre son sac à [the man </a:t>
            </a:r>
            <a:r>
              <a:rPr kumimoji="0" lang="fr-FR" sz="1600" u="none" strike="noStrike" kern="1200" cap="none" spc="0" normalizeH="0" baseline="0" dirty="0" err="1">
                <a:ln>
                  <a:noFill/>
                </a:ln>
                <a:solidFill>
                  <a:srgbClr val="115076"/>
                </a:solidFill>
                <a:effectLst/>
                <a:uLnTx/>
                <a:uFillTx/>
                <a:latin typeface="Century Gothic" panose="020B0502020202020204" pitchFamily="34" charset="0"/>
              </a:rPr>
              <a:t>who</a:t>
            </a:r>
            <a:r>
              <a:rPr kumimoji="0" lang="fr-FR" sz="1600" u="none" strike="noStrike" kern="1200" cap="none" spc="0" normalizeH="0" baseline="0" dirty="0">
                <a:ln>
                  <a:noFill/>
                </a:ln>
                <a:solidFill>
                  <a:srgbClr val="115076"/>
                </a:solidFill>
                <a:effectLst/>
                <a:uLnTx/>
                <a:uFillTx/>
                <a:latin typeface="Century Gothic" panose="020B0502020202020204" pitchFamily="34" charset="0"/>
              </a:rPr>
              <a:t> </a:t>
            </a:r>
            <a:r>
              <a:rPr kumimoji="0" lang="fr-FR" sz="1600" u="none" strike="noStrike" kern="1200" cap="none" spc="0" normalizeH="0" baseline="0" dirty="0" err="1">
                <a:ln>
                  <a:noFill/>
                </a:ln>
                <a:solidFill>
                  <a:srgbClr val="115076"/>
                </a:solidFill>
                <a:effectLst/>
                <a:uLnTx/>
                <a:uFillTx/>
                <a:latin typeface="Century Gothic" panose="020B0502020202020204" pitchFamily="34" charset="0"/>
              </a:rPr>
              <a:t>works</a:t>
            </a:r>
            <a:r>
              <a:rPr kumimoji="0" lang="fr-FR" sz="1600" u="none" strike="noStrike" kern="1200" cap="none" spc="0" normalizeH="0" baseline="0" dirty="0">
                <a:ln>
                  <a:noFill/>
                </a:ln>
                <a:solidFill>
                  <a:srgbClr val="115076"/>
                </a:solidFill>
                <a:effectLst/>
                <a:uLnTx/>
                <a:uFillTx/>
                <a:latin typeface="Century Gothic" panose="020B0502020202020204" pitchFamily="34" charset="0"/>
              </a:rPr>
              <a:t> in the </a:t>
            </a:r>
            <a:r>
              <a:rPr kumimoji="0" lang="fr-FR" sz="1600" u="none" strike="noStrike" kern="1200" cap="none" spc="0" normalizeH="0" baseline="0" dirty="0" err="1">
                <a:ln>
                  <a:noFill/>
                </a:ln>
                <a:solidFill>
                  <a:srgbClr val="115076"/>
                </a:solidFill>
                <a:effectLst/>
                <a:uLnTx/>
                <a:uFillTx/>
                <a:latin typeface="Century Gothic" panose="020B0502020202020204" pitchFamily="34" charset="0"/>
              </a:rPr>
              <a:t>bank</a:t>
            </a:r>
            <a:r>
              <a:rPr kumimoji="0" lang="fr-FR" sz="1600" u="none" strike="noStrike" kern="1200" cap="none" spc="0" normalizeH="0" baseline="0" dirty="0">
                <a:ln>
                  <a:noFill/>
                </a:ln>
                <a:solidFill>
                  <a:srgbClr val="115076"/>
                </a:solidFill>
                <a:effectLst/>
                <a:uLnTx/>
                <a:uFillTx/>
                <a:latin typeface="Century Gothic" panose="020B0502020202020204" pitchFamily="34" charset="0"/>
              </a:rPr>
              <a:t>]. [He </a:t>
            </a:r>
            <a:r>
              <a:rPr kumimoji="0" lang="fr-FR" sz="1600" u="none" strike="noStrike" kern="1200" cap="none" spc="0" normalizeH="0" baseline="0" dirty="0" err="1">
                <a:ln>
                  <a:noFill/>
                </a:ln>
                <a:solidFill>
                  <a:srgbClr val="115076"/>
                </a:solidFill>
                <a:effectLst/>
                <a:uLnTx/>
                <a:uFillTx/>
                <a:latin typeface="Century Gothic" panose="020B0502020202020204" pitchFamily="34" charset="0"/>
              </a:rPr>
              <a:t>gives</a:t>
            </a:r>
            <a:r>
              <a:rPr kumimoji="0" lang="fr-FR" sz="1600" u="none" strike="noStrike" kern="1200" cap="none" spc="0" normalizeH="0" baseline="0" dirty="0">
                <a:ln>
                  <a:noFill/>
                </a:ln>
                <a:solidFill>
                  <a:srgbClr val="115076"/>
                </a:solidFill>
                <a:effectLst/>
                <a:uLnTx/>
                <a:uFillTx/>
                <a:latin typeface="Century Gothic" panose="020B0502020202020204" pitchFamily="34" charset="0"/>
              </a:rPr>
              <a:t> money to the </a:t>
            </a:r>
            <a:r>
              <a:rPr kumimoji="0" lang="fr-FR" sz="1600" u="none" strike="noStrike" kern="1200" cap="none" spc="0" normalizeH="0" baseline="0" dirty="0" err="1">
                <a:ln>
                  <a:noFill/>
                </a:ln>
                <a:solidFill>
                  <a:srgbClr val="115076"/>
                </a:solidFill>
                <a:effectLst/>
                <a:uLnTx/>
                <a:uFillTx/>
                <a:latin typeface="Century Gothic" panose="020B0502020202020204" pitchFamily="34" charset="0"/>
              </a:rPr>
              <a:t>criminal</a:t>
            </a:r>
            <a:r>
              <a:rPr kumimoji="0" lang="fr-FR" sz="1600" u="none" strike="noStrike" kern="1200" cap="none" spc="0" normalizeH="0" baseline="0" dirty="0">
                <a:ln>
                  <a:noFill/>
                </a:ln>
                <a:solidFill>
                  <a:srgbClr val="115076"/>
                </a:solidFill>
                <a:effectLst/>
                <a:uLnTx/>
                <a:uFillTx/>
                <a:latin typeface="Century Gothic" panose="020B0502020202020204" pitchFamily="34" charset="0"/>
              </a:rPr>
              <a:t> (f.).]</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115076"/>
                </a:solidFill>
                <a:latin typeface="Century Gothic" panose="020B0502020202020204" pitchFamily="34" charset="0"/>
              </a:rPr>
              <a:t>Elle porte un chapeau noir [</a:t>
            </a:r>
            <a:r>
              <a:rPr lang="fr-FR" sz="1600" dirty="0" err="1">
                <a:solidFill>
                  <a:srgbClr val="115076"/>
                </a:solidFill>
                <a:latin typeface="Century Gothic" panose="020B0502020202020204" pitchFamily="34" charset="0"/>
              </a:rPr>
              <a:t>that</a:t>
            </a:r>
            <a:r>
              <a:rPr lang="fr-FR" sz="1600" dirty="0">
                <a:solidFill>
                  <a:srgbClr val="115076"/>
                </a:solidFill>
                <a:latin typeface="Century Gothic" panose="020B0502020202020204" pitchFamily="34" charset="0"/>
              </a:rPr>
              <a:t> </a:t>
            </a:r>
            <a:r>
              <a:rPr lang="fr-FR" sz="1600" dirty="0" err="1">
                <a:solidFill>
                  <a:srgbClr val="115076"/>
                </a:solidFill>
                <a:latin typeface="Century Gothic" panose="020B0502020202020204" pitchFamily="34" charset="0"/>
              </a:rPr>
              <a:t>is</a:t>
            </a:r>
            <a:r>
              <a:rPr lang="fr-FR" sz="1600" dirty="0">
                <a:solidFill>
                  <a:srgbClr val="115076"/>
                </a:solidFill>
                <a:latin typeface="Century Gothic" panose="020B0502020202020204" pitchFamily="34" charset="0"/>
              </a:rPr>
              <a:t> </a:t>
            </a:r>
            <a:r>
              <a:rPr lang="fr-FR" sz="1600" dirty="0" err="1">
                <a:solidFill>
                  <a:srgbClr val="115076"/>
                </a:solidFill>
                <a:latin typeface="Century Gothic" panose="020B0502020202020204" pitchFamily="34" charset="0"/>
              </a:rPr>
              <a:t>too</a:t>
            </a:r>
            <a:r>
              <a:rPr lang="fr-FR" sz="1600" dirty="0">
                <a:solidFill>
                  <a:srgbClr val="115076"/>
                </a:solidFill>
                <a:latin typeface="Century Gothic" panose="020B0502020202020204" pitchFamily="34" charset="0"/>
              </a:rPr>
              <a:t> big.]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u="none" strike="noStrike" kern="1200" cap="none" spc="0" normalizeH="0" baseline="0" dirty="0">
              <a:ln>
                <a:noFill/>
              </a:ln>
              <a:solidFill>
                <a:srgbClr val="11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u="none" strike="noStrike" kern="1200" cap="none" spc="0" normalizeH="0" baseline="0" dirty="0">
                <a:ln>
                  <a:noFill/>
                </a:ln>
                <a:solidFill>
                  <a:srgbClr val="115076"/>
                </a:solidFill>
                <a:effectLst/>
                <a:uLnTx/>
                <a:uFillTx/>
                <a:latin typeface="Century Gothic" panose="020B0502020202020204" pitchFamily="34" charset="0"/>
              </a:rPr>
              <a:t>[</a:t>
            </a:r>
            <a:r>
              <a:rPr kumimoji="0" lang="fr-FR" sz="1600" u="none" strike="noStrike" kern="1200" cap="none" spc="0" normalizeH="0" baseline="0" dirty="0" err="1">
                <a:ln>
                  <a:noFill/>
                </a:ln>
                <a:solidFill>
                  <a:srgbClr val="115076"/>
                </a:solidFill>
                <a:effectLst/>
                <a:uLnTx/>
                <a:uFillTx/>
                <a:latin typeface="Century Gothic" panose="020B0502020202020204" pitchFamily="34" charset="0"/>
              </a:rPr>
              <a:t>She</a:t>
            </a:r>
            <a:r>
              <a:rPr kumimoji="0" lang="fr-FR" sz="1600" u="none" strike="noStrike" kern="1200" cap="none" spc="0" normalizeH="0" baseline="0" dirty="0">
                <a:ln>
                  <a:noFill/>
                </a:ln>
                <a:solidFill>
                  <a:srgbClr val="115076"/>
                </a:solidFill>
                <a:effectLst/>
                <a:uLnTx/>
                <a:uFillTx/>
                <a:latin typeface="Century Gothic" panose="020B0502020202020204" pitchFamily="34" charset="0"/>
              </a:rPr>
              <a:t> </a:t>
            </a:r>
            <a:r>
              <a:rPr kumimoji="0" lang="fr-FR" sz="1600" u="none" strike="noStrike" kern="1200" cap="none" spc="0" normalizeH="0" baseline="0" dirty="0" err="1">
                <a:ln>
                  <a:noFill/>
                </a:ln>
                <a:solidFill>
                  <a:srgbClr val="115076"/>
                </a:solidFill>
                <a:effectLst/>
                <a:uLnTx/>
                <a:uFillTx/>
                <a:latin typeface="Century Gothic" panose="020B0502020202020204" pitchFamily="34" charset="0"/>
              </a:rPr>
              <a:t>is</a:t>
            </a:r>
            <a:r>
              <a:rPr kumimoji="0" lang="fr-FR" sz="1600" u="none" strike="noStrike" kern="1200" cap="none" spc="0" normalizeH="0" baseline="0" dirty="0">
                <a:ln>
                  <a:noFill/>
                </a:ln>
                <a:solidFill>
                  <a:srgbClr val="115076"/>
                </a:solidFill>
                <a:effectLst/>
                <a:uLnTx/>
                <a:uFillTx/>
                <a:latin typeface="Century Gothic" panose="020B0502020202020204" pitchFamily="34" charset="0"/>
              </a:rPr>
              <a:t> </a:t>
            </a:r>
            <a:r>
              <a:rPr kumimoji="0" lang="fr-FR" sz="1600" u="none" strike="noStrike" kern="1200" cap="none" spc="0" normalizeH="0" baseline="0" dirty="0" err="1">
                <a:ln>
                  <a:noFill/>
                </a:ln>
                <a:solidFill>
                  <a:srgbClr val="115076"/>
                </a:solidFill>
                <a:effectLst/>
                <a:uLnTx/>
                <a:uFillTx/>
                <a:latin typeface="Century Gothic" panose="020B0502020202020204" pitchFamily="34" charset="0"/>
              </a:rPr>
              <a:t>approaching</a:t>
            </a:r>
            <a:r>
              <a:rPr kumimoji="0" lang="fr-FR" sz="1600" u="none" strike="noStrike" kern="1200" cap="none" spc="0" normalizeH="0" baseline="0" dirty="0">
                <a:ln>
                  <a:noFill/>
                </a:ln>
                <a:solidFill>
                  <a:srgbClr val="115076"/>
                </a:solidFill>
                <a:effectLst/>
                <a:uLnTx/>
                <a:uFillTx/>
                <a:latin typeface="Century Gothic" panose="020B0502020202020204" pitchFamily="34" charset="0"/>
              </a:rPr>
              <a:t> the </a:t>
            </a:r>
            <a:r>
              <a:rPr kumimoji="0" lang="fr-FR" sz="1600" u="none" strike="noStrike" kern="1200" cap="none" spc="0" normalizeH="0" baseline="0" dirty="0" err="1">
                <a:ln>
                  <a:noFill/>
                </a:ln>
                <a:solidFill>
                  <a:srgbClr val="115076"/>
                </a:solidFill>
                <a:effectLst/>
                <a:uLnTx/>
                <a:uFillTx/>
                <a:latin typeface="Century Gothic" panose="020B0502020202020204" pitchFamily="34" charset="0"/>
              </a:rPr>
              <a:t>door</a:t>
            </a:r>
            <a:r>
              <a:rPr kumimoji="0" lang="fr-FR" sz="1600" u="none" strike="noStrike" kern="1200" cap="none" spc="0" normalizeH="0" baseline="0" dirty="0">
                <a:ln>
                  <a:noFill/>
                </a:ln>
                <a:solidFill>
                  <a:srgbClr val="115076"/>
                </a:solidFill>
                <a:effectLst/>
                <a:uLnTx/>
                <a:uFillTx/>
                <a:latin typeface="Century Gothic" panose="020B0502020202020204" pitchFamily="34" charset="0"/>
              </a:rPr>
              <a:t> in front of me!]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115076"/>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115076"/>
                </a:solidFill>
                <a:latin typeface="Century Gothic" panose="020B0502020202020204" pitchFamily="34" charset="0"/>
              </a:rPr>
              <a:t>Tu travailles pour la police. Trouve l’information et écris des notes en anglais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115076"/>
                </a:solidFill>
                <a:latin typeface="Century Gothic" panose="020B0502020202020204" pitchFamily="34" charset="0"/>
              </a:rPr>
              <a:t>Description of crime: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115076"/>
                </a:solidFill>
                <a:latin typeface="Century Gothic" panose="020B0502020202020204" pitchFamily="34" charset="0"/>
              </a:rPr>
              <a:t>Description of </a:t>
            </a:r>
            <a:r>
              <a:rPr lang="fr-FR" sz="1600" dirty="0" err="1">
                <a:solidFill>
                  <a:srgbClr val="115076"/>
                </a:solidFill>
                <a:latin typeface="Century Gothic" panose="020B0502020202020204" pitchFamily="34" charset="0"/>
              </a:rPr>
              <a:t>criminal</a:t>
            </a:r>
            <a:r>
              <a:rPr lang="fr-FR" sz="1600" dirty="0">
                <a:solidFill>
                  <a:srgbClr val="115076"/>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115076"/>
                </a:solidFill>
                <a:latin typeface="Century Gothic" panose="020B0502020202020204" pitchFamily="34" charset="0"/>
              </a:rPr>
              <a:t>Location of </a:t>
            </a:r>
            <a:r>
              <a:rPr lang="fr-FR" sz="1600" dirty="0" err="1">
                <a:solidFill>
                  <a:srgbClr val="115076"/>
                </a:solidFill>
                <a:latin typeface="Century Gothic" panose="020B0502020202020204" pitchFamily="34" charset="0"/>
              </a:rPr>
              <a:t>criminal</a:t>
            </a:r>
            <a:r>
              <a:rPr lang="fr-FR" sz="1600" dirty="0">
                <a:solidFill>
                  <a:srgbClr val="115076"/>
                </a:solidFill>
                <a:latin typeface="Century Gothic" panose="020B0502020202020204" pitchFamily="34" charset="0"/>
              </a:rPr>
              <a:t>:</a:t>
            </a:r>
            <a:endParaRPr lang="fr-FR" sz="2400" dirty="0">
              <a:solidFill>
                <a:srgbClr val="115076"/>
              </a:solidFill>
              <a:latin typeface="Century Gothic" panose="020B0502020202020204" pitchFamily="34" charset="0"/>
            </a:endParaRPr>
          </a:p>
        </p:txBody>
      </p:sp>
      <p:sp>
        <p:nvSpPr>
          <p:cNvPr id="9" name="TextBox 8">
            <a:extLst>
              <a:ext uri="{FF2B5EF4-FFF2-40B4-BE49-F238E27FC236}">
                <a16:creationId xmlns:a16="http://schemas.microsoft.com/office/drawing/2014/main" id="{4D4265D7-1CA7-41B3-9BD2-E4F4390AB35F}"/>
              </a:ext>
            </a:extLst>
          </p:cNvPr>
          <p:cNvSpPr txBox="1"/>
          <p:nvPr/>
        </p:nvSpPr>
        <p:spPr>
          <a:xfrm>
            <a:off x="6096000" y="1200568"/>
            <a:ext cx="5792643" cy="5016758"/>
          </a:xfrm>
          <a:prstGeom prst="rect">
            <a:avLst/>
          </a:prstGeom>
          <a:noFill/>
          <a:ln>
            <a:solidFill>
              <a:srgbClr val="002060"/>
            </a:solidFill>
            <a:prstDash val="dash"/>
          </a:ln>
        </p:spPr>
        <p:txBody>
          <a:bodyPr wrap="square" rtlCol="0">
            <a:spAutoFit/>
          </a:bodyPr>
          <a:lstStyle/>
          <a:p>
            <a:pPr algn="l"/>
            <a:r>
              <a:rPr lang="fr-FR" sz="1600" dirty="0">
                <a:solidFill>
                  <a:srgbClr val="115076"/>
                </a:solidFill>
                <a:latin typeface="Century Gothic" panose="020B0502020202020204" pitchFamily="34" charset="0"/>
              </a:rPr>
              <a:t>PARTENAIRE B</a:t>
            </a:r>
          </a:p>
          <a:p>
            <a:pPr algn="l"/>
            <a:endParaRPr lang="fr-FR" sz="1600" dirty="0">
              <a:solidFill>
                <a:srgbClr val="115076"/>
              </a:solidFill>
              <a:latin typeface="Century Gothic" panose="020B0502020202020204" pitchFamily="34" charset="0"/>
            </a:endParaRPr>
          </a:p>
          <a:p>
            <a:pPr algn="l"/>
            <a:r>
              <a:rPr lang="fr-FR" sz="1600" dirty="0">
                <a:solidFill>
                  <a:srgbClr val="115076"/>
                </a:solidFill>
                <a:latin typeface="Century Gothic" panose="020B0502020202020204" pitchFamily="34" charset="0"/>
              </a:rPr>
              <a:t>Tu travailles pour la police. Trouve l’information et écris des notes en anglais :</a:t>
            </a:r>
          </a:p>
          <a:p>
            <a:pPr algn="l"/>
            <a:endParaRPr lang="fr-FR" sz="1600" dirty="0">
              <a:solidFill>
                <a:srgbClr val="115076"/>
              </a:solidFill>
              <a:latin typeface="Century Gothic" panose="020B0502020202020204" pitchFamily="34" charset="0"/>
            </a:endParaRPr>
          </a:p>
          <a:p>
            <a:pPr algn="l"/>
            <a:r>
              <a:rPr lang="fr-FR" sz="1600" dirty="0">
                <a:solidFill>
                  <a:srgbClr val="115076"/>
                </a:solidFill>
                <a:latin typeface="Century Gothic" panose="020B0502020202020204" pitchFamily="34" charset="0"/>
              </a:rPr>
              <a:t>Description of crime:</a:t>
            </a:r>
          </a:p>
          <a:p>
            <a:pPr algn="l"/>
            <a:r>
              <a:rPr lang="fr-FR" sz="1600" dirty="0">
                <a:solidFill>
                  <a:srgbClr val="115076"/>
                </a:solidFill>
                <a:latin typeface="Century Gothic" panose="020B0502020202020204" pitchFamily="34" charset="0"/>
              </a:rPr>
              <a:t>Description of </a:t>
            </a:r>
            <a:r>
              <a:rPr lang="fr-FR" sz="1600" dirty="0" err="1">
                <a:solidFill>
                  <a:srgbClr val="115076"/>
                </a:solidFill>
                <a:latin typeface="Century Gothic" panose="020B0502020202020204" pitchFamily="34" charset="0"/>
              </a:rPr>
              <a:t>criminal</a:t>
            </a:r>
            <a:r>
              <a:rPr lang="fr-FR" sz="1600" dirty="0">
                <a:solidFill>
                  <a:srgbClr val="115076"/>
                </a:solidFill>
                <a:latin typeface="Century Gothic" panose="020B0502020202020204" pitchFamily="34" charset="0"/>
              </a:rPr>
              <a:t>:</a:t>
            </a:r>
          </a:p>
          <a:p>
            <a:pPr algn="l"/>
            <a:r>
              <a:rPr lang="fr-FR" sz="1600" dirty="0">
                <a:solidFill>
                  <a:srgbClr val="115076"/>
                </a:solidFill>
                <a:latin typeface="Century Gothic" panose="020B0502020202020204" pitchFamily="34" charset="0"/>
              </a:rPr>
              <a:t>Location of </a:t>
            </a:r>
            <a:r>
              <a:rPr lang="fr-FR" sz="1600" dirty="0" err="1">
                <a:solidFill>
                  <a:srgbClr val="115076"/>
                </a:solidFill>
                <a:latin typeface="Century Gothic" panose="020B0502020202020204" pitchFamily="34" charset="0"/>
              </a:rPr>
              <a:t>criminal</a:t>
            </a:r>
            <a:r>
              <a:rPr lang="fr-FR" sz="1600" dirty="0">
                <a:solidFill>
                  <a:srgbClr val="115076"/>
                </a:solidFill>
                <a:latin typeface="Century Gothic" panose="020B0502020202020204" pitchFamily="34" charset="0"/>
              </a:rPr>
              <a:t>:</a:t>
            </a:r>
          </a:p>
          <a:p>
            <a:pPr algn="l"/>
            <a:endParaRPr lang="fr-FR" sz="1600" dirty="0">
              <a:solidFill>
                <a:srgbClr val="115076"/>
              </a:solidFill>
              <a:latin typeface="Century Gothic" panose="020B0502020202020204" pitchFamily="34" charset="0"/>
            </a:endParaRPr>
          </a:p>
          <a:p>
            <a:pPr algn="l"/>
            <a:r>
              <a:rPr lang="fr-FR" sz="1600" dirty="0">
                <a:solidFill>
                  <a:srgbClr val="115076"/>
                </a:solidFill>
                <a:latin typeface="Century Gothic" panose="020B0502020202020204" pitchFamily="34" charset="0"/>
              </a:rPr>
              <a:t>……………………………………………………………………….</a:t>
            </a:r>
          </a:p>
          <a:p>
            <a:pPr algn="l"/>
            <a:r>
              <a:rPr lang="fr-FR" sz="1600" dirty="0">
                <a:solidFill>
                  <a:srgbClr val="115076"/>
                </a:solidFill>
                <a:latin typeface="Century Gothic" panose="020B0502020202020204" pitchFamily="34" charset="0"/>
              </a:rPr>
              <a:t>Tu regardes un crime et tu téléphones à la police ! Réponds aux questions de ton/ta partenaire.</a:t>
            </a:r>
          </a:p>
          <a:p>
            <a:pPr algn="l"/>
            <a:endParaRPr lang="fr-FR" sz="1600" dirty="0">
              <a:solidFill>
                <a:srgbClr val="115076"/>
              </a:solidFill>
              <a:latin typeface="Century Gothic" panose="020B0502020202020204" pitchFamily="34" charset="0"/>
            </a:endParaRPr>
          </a:p>
          <a:p>
            <a:pPr algn="l"/>
            <a:r>
              <a:rPr lang="fr-FR" sz="1600" dirty="0">
                <a:solidFill>
                  <a:srgbClr val="115076"/>
                </a:solidFill>
                <a:latin typeface="Century Gothic" panose="020B0502020202020204" pitchFamily="34" charset="0"/>
              </a:rPr>
              <a:t>Il y un homme [</a:t>
            </a:r>
            <a:r>
              <a:rPr lang="fr-FR" sz="1600" dirty="0" err="1">
                <a:solidFill>
                  <a:srgbClr val="115076"/>
                </a:solidFill>
                <a:latin typeface="Century Gothic" panose="020B0502020202020204" pitchFamily="34" charset="0"/>
              </a:rPr>
              <a:t>who</a:t>
            </a:r>
            <a:r>
              <a:rPr lang="fr-FR" sz="1600" dirty="0">
                <a:solidFill>
                  <a:srgbClr val="115076"/>
                </a:solidFill>
                <a:latin typeface="Century Gothic" panose="020B0502020202020204" pitchFamily="34" charset="0"/>
              </a:rPr>
              <a:t> </a:t>
            </a:r>
            <a:r>
              <a:rPr lang="fr-FR" sz="1600" dirty="0" err="1">
                <a:solidFill>
                  <a:srgbClr val="115076"/>
                </a:solidFill>
                <a:latin typeface="Century Gothic" panose="020B0502020202020204" pitchFamily="34" charset="0"/>
              </a:rPr>
              <a:t>is</a:t>
            </a:r>
            <a:r>
              <a:rPr lang="fr-FR" sz="1600" dirty="0">
                <a:solidFill>
                  <a:srgbClr val="115076"/>
                </a:solidFill>
                <a:latin typeface="Century Gothic" panose="020B0502020202020204" pitchFamily="34" charset="0"/>
              </a:rPr>
              <a:t> </a:t>
            </a:r>
            <a:r>
              <a:rPr lang="fr-FR" sz="1600" dirty="0" err="1">
                <a:solidFill>
                  <a:srgbClr val="115076"/>
                </a:solidFill>
                <a:latin typeface="Century Gothic" panose="020B0502020202020204" pitchFamily="34" charset="0"/>
              </a:rPr>
              <a:t>stealing</a:t>
            </a:r>
            <a:r>
              <a:rPr lang="fr-FR" sz="1600" dirty="0">
                <a:solidFill>
                  <a:srgbClr val="115076"/>
                </a:solidFill>
                <a:latin typeface="Century Gothic" panose="020B0502020202020204" pitchFamily="34" charset="0"/>
              </a:rPr>
              <a:t> a car in front of the shop]. Il demande la clé à la femme [</a:t>
            </a:r>
            <a:r>
              <a:rPr lang="fr-FR" sz="1600" dirty="0" err="1">
                <a:solidFill>
                  <a:srgbClr val="115076"/>
                </a:solidFill>
                <a:latin typeface="Century Gothic" panose="020B0502020202020204" pitchFamily="34" charset="0"/>
              </a:rPr>
              <a:t>who</a:t>
            </a:r>
            <a:r>
              <a:rPr lang="fr-FR" sz="1600" dirty="0">
                <a:solidFill>
                  <a:srgbClr val="115076"/>
                </a:solidFill>
                <a:latin typeface="Century Gothic" panose="020B0502020202020204" pitchFamily="34" charset="0"/>
              </a:rPr>
              <a:t> </a:t>
            </a:r>
            <a:r>
              <a:rPr lang="fr-FR" sz="1600" dirty="0" err="1">
                <a:solidFill>
                  <a:srgbClr val="115076"/>
                </a:solidFill>
                <a:latin typeface="Century Gothic" panose="020B0502020202020204" pitchFamily="34" charset="0"/>
              </a:rPr>
              <a:t>is</a:t>
            </a:r>
            <a:r>
              <a:rPr lang="fr-FR" sz="1600" dirty="0">
                <a:solidFill>
                  <a:srgbClr val="115076"/>
                </a:solidFill>
                <a:latin typeface="Century Gothic" panose="020B0502020202020204" pitchFamily="34" charset="0"/>
              </a:rPr>
              <a:t> </a:t>
            </a:r>
            <a:r>
              <a:rPr lang="fr-FR" sz="1600" dirty="0" err="1">
                <a:solidFill>
                  <a:srgbClr val="115076"/>
                </a:solidFill>
                <a:latin typeface="Century Gothic" panose="020B0502020202020204" pitchFamily="34" charset="0"/>
              </a:rPr>
              <a:t>behind</a:t>
            </a:r>
            <a:r>
              <a:rPr lang="fr-FR" sz="1600" dirty="0">
                <a:solidFill>
                  <a:srgbClr val="115076"/>
                </a:solidFill>
                <a:latin typeface="Century Gothic" panose="020B0502020202020204" pitchFamily="34" charset="0"/>
              </a:rPr>
              <a:t> me]. [</a:t>
            </a:r>
            <a:r>
              <a:rPr lang="fr-FR" sz="1600" dirty="0" err="1">
                <a:solidFill>
                  <a:srgbClr val="115076"/>
                </a:solidFill>
                <a:latin typeface="Century Gothic" panose="020B0502020202020204" pitchFamily="34" charset="0"/>
              </a:rPr>
              <a:t>She</a:t>
            </a:r>
            <a:r>
              <a:rPr lang="fr-FR" sz="1600" dirty="0">
                <a:solidFill>
                  <a:srgbClr val="115076"/>
                </a:solidFill>
                <a:latin typeface="Century Gothic" panose="020B0502020202020204" pitchFamily="34" charset="0"/>
              </a:rPr>
              <a:t> </a:t>
            </a:r>
            <a:r>
              <a:rPr lang="fr-FR" sz="1600" dirty="0" err="1">
                <a:solidFill>
                  <a:srgbClr val="115076"/>
                </a:solidFill>
                <a:latin typeface="Century Gothic" panose="020B0502020202020204" pitchFamily="34" charset="0"/>
              </a:rPr>
              <a:t>is</a:t>
            </a:r>
            <a:r>
              <a:rPr lang="fr-FR" sz="1600" dirty="0">
                <a:solidFill>
                  <a:srgbClr val="115076"/>
                </a:solidFill>
                <a:latin typeface="Century Gothic" panose="020B0502020202020204" pitchFamily="34" charset="0"/>
              </a:rPr>
              <a:t> </a:t>
            </a:r>
            <a:r>
              <a:rPr lang="fr-FR" sz="1600" dirty="0" err="1">
                <a:solidFill>
                  <a:srgbClr val="115076"/>
                </a:solidFill>
                <a:latin typeface="Century Gothic" panose="020B0502020202020204" pitchFamily="34" charset="0"/>
              </a:rPr>
              <a:t>giving</a:t>
            </a:r>
            <a:r>
              <a:rPr lang="fr-FR" sz="1600" dirty="0">
                <a:solidFill>
                  <a:srgbClr val="115076"/>
                </a:solidFill>
                <a:latin typeface="Century Gothic" panose="020B0502020202020204" pitchFamily="34" charset="0"/>
              </a:rPr>
              <a:t> the key to the man.]</a:t>
            </a:r>
          </a:p>
          <a:p>
            <a:pPr algn="l"/>
            <a:endParaRPr lang="fr-FR" sz="1600" dirty="0">
              <a:solidFill>
                <a:srgbClr val="115076"/>
              </a:solidFill>
              <a:latin typeface="Century Gothic" panose="020B0502020202020204" pitchFamily="34" charset="0"/>
            </a:endParaRPr>
          </a:p>
          <a:p>
            <a:pPr algn="l"/>
            <a:r>
              <a:rPr lang="fr-FR" sz="1600" dirty="0">
                <a:solidFill>
                  <a:srgbClr val="115076"/>
                </a:solidFill>
                <a:latin typeface="Century Gothic" panose="020B0502020202020204" pitchFamily="34" charset="0"/>
              </a:rPr>
              <a:t>Il ressemble à l’homme [</a:t>
            </a:r>
            <a:r>
              <a:rPr lang="fr-FR" sz="1600" dirty="0" err="1">
                <a:solidFill>
                  <a:srgbClr val="115076"/>
                </a:solidFill>
                <a:latin typeface="Century Gothic" panose="020B0502020202020204" pitchFamily="34" charset="0"/>
              </a:rPr>
              <a:t>who</a:t>
            </a:r>
            <a:r>
              <a:rPr lang="fr-FR" sz="1600" dirty="0">
                <a:solidFill>
                  <a:srgbClr val="115076"/>
                </a:solidFill>
                <a:latin typeface="Century Gothic" panose="020B0502020202020204" pitchFamily="34" charset="0"/>
              </a:rPr>
              <a:t> manages the shop!]</a:t>
            </a:r>
          </a:p>
          <a:p>
            <a:pPr algn="l"/>
            <a:endParaRPr lang="fr-FR" sz="1600" dirty="0">
              <a:solidFill>
                <a:srgbClr val="115076"/>
              </a:solidFill>
              <a:latin typeface="Century Gothic" panose="020B0502020202020204" pitchFamily="34" charset="0"/>
            </a:endParaRPr>
          </a:p>
          <a:p>
            <a:pPr algn="l"/>
            <a:r>
              <a:rPr lang="fr-FR" sz="1600" dirty="0">
                <a:solidFill>
                  <a:srgbClr val="115076"/>
                </a:solidFill>
                <a:latin typeface="Century Gothic" panose="020B0502020202020204" pitchFamily="34" charset="0"/>
              </a:rPr>
              <a:t>[He </a:t>
            </a:r>
            <a:r>
              <a:rPr lang="fr-FR" sz="1600" dirty="0" err="1">
                <a:solidFill>
                  <a:srgbClr val="115076"/>
                </a:solidFill>
                <a:latin typeface="Century Gothic" panose="020B0502020202020204" pitchFamily="34" charset="0"/>
              </a:rPr>
              <a:t>is</a:t>
            </a:r>
            <a:r>
              <a:rPr lang="fr-FR" sz="1600" dirty="0">
                <a:solidFill>
                  <a:srgbClr val="115076"/>
                </a:solidFill>
                <a:latin typeface="Century Gothic" panose="020B0502020202020204" pitchFamily="34" charset="0"/>
              </a:rPr>
              <a:t> </a:t>
            </a:r>
            <a:r>
              <a:rPr lang="fr-FR" sz="1600" dirty="0" err="1">
                <a:solidFill>
                  <a:srgbClr val="115076"/>
                </a:solidFill>
                <a:latin typeface="Century Gothic" panose="020B0502020202020204" pitchFamily="34" charset="0"/>
              </a:rPr>
              <a:t>showing</a:t>
            </a:r>
            <a:r>
              <a:rPr lang="fr-FR" sz="1600" dirty="0">
                <a:solidFill>
                  <a:srgbClr val="115076"/>
                </a:solidFill>
                <a:latin typeface="Century Gothic" panose="020B0502020202020204" pitchFamily="34" charset="0"/>
              </a:rPr>
              <a:t> the key to the people in the </a:t>
            </a:r>
            <a:r>
              <a:rPr lang="fr-FR" sz="1600" dirty="0" err="1">
                <a:solidFill>
                  <a:srgbClr val="115076"/>
                </a:solidFill>
                <a:latin typeface="Century Gothic" panose="020B0502020202020204" pitchFamily="34" charset="0"/>
              </a:rPr>
              <a:t>street</a:t>
            </a:r>
            <a:r>
              <a:rPr lang="fr-FR" sz="1600" dirty="0">
                <a:solidFill>
                  <a:srgbClr val="115076"/>
                </a:solidFill>
                <a:latin typeface="Century Gothic" panose="020B0502020202020204" pitchFamily="34" charset="0"/>
              </a:rPr>
              <a:t>.]</a:t>
            </a:r>
            <a:endParaRPr lang="fr-FR" sz="2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7005658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906"/>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Décrire un crime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14" name="TextBox 13">
            <a:extLst>
              <a:ext uri="{FF2B5EF4-FFF2-40B4-BE49-F238E27FC236}">
                <a16:creationId xmlns:a16="http://schemas.microsoft.com/office/drawing/2014/main" id="{1D4E5412-9B51-4780-98AD-829C3757035B}"/>
              </a:ext>
            </a:extLst>
          </p:cNvPr>
          <p:cNvSpPr txBox="1"/>
          <p:nvPr/>
        </p:nvSpPr>
        <p:spPr>
          <a:xfrm>
            <a:off x="123092" y="1127416"/>
            <a:ext cx="5972908" cy="5016758"/>
          </a:xfrm>
          <a:prstGeom prst="rect">
            <a:avLst/>
          </a:prstGeom>
          <a:noFill/>
          <a:ln>
            <a:solidFill>
              <a:srgbClr val="002060"/>
            </a:solidFill>
            <a:prstDash val="dash"/>
          </a:ln>
        </p:spPr>
        <p:txBody>
          <a:bodyPr wrap="square" rtlCol="0">
            <a:spAutoFit/>
          </a:bodyPr>
          <a:lstStyle/>
          <a:p>
            <a:pPr algn="l"/>
            <a:r>
              <a:rPr lang="fr-FR" sz="2000" dirty="0">
                <a:solidFill>
                  <a:srgbClr val="115076"/>
                </a:solidFill>
                <a:latin typeface="Century Gothic" panose="020B0502020202020204" pitchFamily="34" charset="0"/>
              </a:rPr>
              <a:t>PARTENAIRE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115076"/>
                </a:solidFill>
                <a:effectLst/>
                <a:uLnTx/>
                <a:uFillTx/>
                <a:latin typeface="Century Gothic" panose="020B0502020202020204" pitchFamily="34" charset="0"/>
              </a:rPr>
              <a:t>Il y a une femme qui vole de l’argent à la banque ! Elle montre son </a:t>
            </a:r>
            <a:r>
              <a:rPr lang="fr-FR" sz="2000" dirty="0">
                <a:solidFill>
                  <a:srgbClr val="115076"/>
                </a:solidFill>
                <a:latin typeface="Century Gothic" panose="020B0502020202020204" pitchFamily="34" charset="0"/>
              </a:rPr>
              <a:t>sac à l</a:t>
            </a:r>
            <a:r>
              <a:rPr kumimoji="0" lang="fr-FR" sz="2000" b="0" i="0" u="none" strike="noStrike" kern="1200" cap="none" spc="0" normalizeH="0" baseline="0" dirty="0">
                <a:ln>
                  <a:noFill/>
                </a:ln>
                <a:solidFill>
                  <a:srgbClr val="115076"/>
                </a:solidFill>
                <a:effectLst/>
                <a:uLnTx/>
                <a:uFillTx/>
                <a:latin typeface="Century Gothic" panose="020B0502020202020204" pitchFamily="34" charset="0"/>
              </a:rPr>
              <a:t>’homme qui travaille dans la banque</a:t>
            </a:r>
            <a:r>
              <a:rPr lang="fr-FR" sz="2000" dirty="0">
                <a:solidFill>
                  <a:srgbClr val="115076"/>
                </a:solidFill>
                <a:latin typeface="Century Gothic" panose="020B0502020202020204" pitchFamily="34" charset="0"/>
              </a:rPr>
              <a:t>. Il </a:t>
            </a:r>
            <a:r>
              <a:rPr kumimoji="0" lang="fr-FR" sz="2000" b="0" i="0" u="none" strike="noStrike" kern="1200" cap="none" spc="0" normalizeH="0" baseline="0" dirty="0">
                <a:ln>
                  <a:noFill/>
                </a:ln>
                <a:solidFill>
                  <a:srgbClr val="115076"/>
                </a:solidFill>
                <a:effectLst/>
                <a:uLnTx/>
                <a:uFillTx/>
                <a:latin typeface="Century Gothic" panose="020B0502020202020204" pitchFamily="34" charset="0"/>
              </a:rPr>
              <a:t>donne de l’argent à la criminelle.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dirty="0">
              <a:ln>
                <a:noFill/>
              </a:ln>
              <a:solidFill>
                <a:srgbClr val="11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115076"/>
                </a:solidFill>
                <a:effectLst/>
                <a:uLnTx/>
                <a:uFillTx/>
                <a:latin typeface="Century Gothic" panose="020B0502020202020204" pitchFamily="34" charset="0"/>
              </a:rPr>
              <a:t>Elle porte un chapeau noir qui est trop grand.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dirty="0">
              <a:ln>
                <a:noFill/>
              </a:ln>
              <a:solidFill>
                <a:srgbClr val="11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F0302020204030204"/>
              </a:rPr>
              <a:t>Elle approche la porte devant moi !</a:t>
            </a:r>
          </a:p>
          <a:p>
            <a:pPr>
              <a:defRPr/>
            </a:pPr>
            <a:r>
              <a:rPr lang="fr-FR" sz="2000" dirty="0">
                <a:solidFill>
                  <a:srgbClr val="115076"/>
                </a:solidFill>
                <a:latin typeface="Century Gothic" panose="020B0502020202020204" pitchFamily="34" charset="0"/>
              </a:rPr>
              <a:t>…………………………………………………………</a:t>
            </a:r>
          </a:p>
          <a:p>
            <a:pPr>
              <a:defRPr/>
            </a:pPr>
            <a:endParaRPr lang="fr-FR" sz="200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F0302020204030204"/>
              </a:rPr>
              <a:t>Peux-tu décrire le crime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F0302020204030204"/>
              </a:rPr>
              <a:t>Peux-tu décrire la criminelle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F0302020204030204"/>
              </a:rPr>
              <a:t>O</a:t>
            </a:r>
            <a:r>
              <a:rPr lang="fr-FR" sz="2000" dirty="0">
                <a:solidFill>
                  <a:srgbClr val="115076"/>
                </a:solidFill>
                <a:latin typeface="Century Gothic" panose="020B0502020202020204" pitchFamily="34" charset="0"/>
              </a:rPr>
              <a:t>ù est-il ?</a:t>
            </a:r>
            <a:endParaRPr lang="fr-FR" sz="1600" dirty="0">
              <a:solidFill>
                <a:srgbClr val="115076"/>
              </a:solidFill>
              <a:latin typeface="Century Gothic" panose="020B0502020202020204" pitchFamily="34" charset="0"/>
            </a:endParaRPr>
          </a:p>
        </p:txBody>
      </p:sp>
      <p:sp>
        <p:nvSpPr>
          <p:cNvPr id="16" name="TextBox 15">
            <a:extLst>
              <a:ext uri="{FF2B5EF4-FFF2-40B4-BE49-F238E27FC236}">
                <a16:creationId xmlns:a16="http://schemas.microsoft.com/office/drawing/2014/main" id="{67E616B8-434A-40AB-8B89-B7AD2610A4AF}"/>
              </a:ext>
            </a:extLst>
          </p:cNvPr>
          <p:cNvSpPr txBox="1"/>
          <p:nvPr/>
        </p:nvSpPr>
        <p:spPr>
          <a:xfrm>
            <a:off x="6095998" y="1129861"/>
            <a:ext cx="5972908" cy="4955203"/>
          </a:xfrm>
          <a:prstGeom prst="rect">
            <a:avLst/>
          </a:prstGeom>
          <a:noFill/>
          <a:ln>
            <a:solidFill>
              <a:srgbClr val="002060"/>
            </a:solidFill>
            <a:prstDash val="dash"/>
          </a:ln>
        </p:spPr>
        <p:txBody>
          <a:bodyPr wrap="square" rtlCol="0">
            <a:spAutoFit/>
          </a:bodyPr>
          <a:lstStyle/>
          <a:p>
            <a:pPr algn="l"/>
            <a:r>
              <a:rPr lang="fr-FR" sz="2000" dirty="0">
                <a:solidFill>
                  <a:srgbClr val="115076"/>
                </a:solidFill>
                <a:latin typeface="Century Gothic" panose="020B0502020202020204" pitchFamily="34" charset="0"/>
              </a:rPr>
              <a:t>PARTENAIRE B</a:t>
            </a:r>
          </a:p>
          <a:p>
            <a:pPr algn="l"/>
            <a:endParaRPr lang="fr-FR" sz="2000"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F0302020204030204"/>
              </a:rPr>
              <a:t>Peux-tu décrire le crime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F0302020204030204"/>
              </a:rPr>
              <a:t>Peux-tu décrire le criminel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F0302020204030204"/>
              </a:rPr>
              <a:t>O</a:t>
            </a:r>
            <a:r>
              <a:rPr lang="fr-FR" sz="2000" dirty="0">
                <a:solidFill>
                  <a:srgbClr val="115076"/>
                </a:solidFill>
                <a:latin typeface="Century Gothic" panose="020B0502020202020204" pitchFamily="34" charset="0"/>
              </a:rPr>
              <a:t>ù est-elle ?</a:t>
            </a:r>
          </a:p>
          <a:p>
            <a:r>
              <a:rPr lang="fr-FR" sz="2000" dirty="0">
                <a:solidFill>
                  <a:srgbClr val="115076"/>
                </a:solidFill>
                <a:latin typeface="Century Gothic" panose="020B0502020202020204" pitchFamily="34" charset="0"/>
              </a:rPr>
              <a:t>…………………………………………………………..</a:t>
            </a:r>
            <a:br>
              <a:rPr lang="fr-FR" sz="2000" dirty="0">
                <a:solidFill>
                  <a:srgbClr val="115076"/>
                </a:solidFill>
                <a:latin typeface="Century Gothic" panose="020B0502020202020204" pitchFamily="34" charset="0"/>
              </a:rPr>
            </a:br>
            <a:r>
              <a:rPr lang="fr-FR" sz="2000" dirty="0">
                <a:solidFill>
                  <a:srgbClr val="115076"/>
                </a:solidFill>
                <a:latin typeface="Century Gothic" panose="020B0502020202020204" pitchFamily="34" charset="0"/>
              </a:rPr>
              <a:t>Il y a un homme qui vole une voiture devant le magasin ! Il demande la clé à la femme qui est derrière moi. Elle donne la clé à l’homme.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Il ressemble à l’homme qui gère le magasin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ea typeface="+mn-ea"/>
                <a:cs typeface="+mn-cs"/>
              </a:rPr>
              <a:t>Il </a:t>
            </a:r>
            <a:r>
              <a:rPr lang="fr-FR" sz="2000" dirty="0">
                <a:solidFill>
                  <a:srgbClr val="115076"/>
                </a:solidFill>
                <a:latin typeface="Century Gothic" panose="020B0502020202020204" pitchFamily="34" charset="0"/>
              </a:rPr>
              <a:t>montre la clé aux gens</a:t>
            </a:r>
            <a:r>
              <a:rPr lang="fr-FR" sz="2000" dirty="0">
                <a:solidFill>
                  <a:srgbClr val="115076"/>
                </a:solidFill>
                <a:latin typeface="Century Gothic" panose="020B0502020202020204" pitchFamily="34" charset="0"/>
                <a:ea typeface="+mn-ea"/>
                <a:cs typeface="+mn-cs"/>
              </a:rPr>
              <a:t> dans la 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42249989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Les activités scolaires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5" name="TextBox 4">
            <a:extLst>
              <a:ext uri="{FF2B5EF4-FFF2-40B4-BE49-F238E27FC236}">
                <a16:creationId xmlns:a16="http://schemas.microsoft.com/office/drawing/2014/main" id="{1DEBA39B-EC2B-4A9E-957E-3233D8851A6F}"/>
              </a:ext>
            </a:extLst>
          </p:cNvPr>
          <p:cNvSpPr txBox="1"/>
          <p:nvPr/>
        </p:nvSpPr>
        <p:spPr>
          <a:xfrm>
            <a:off x="180000" y="1296000"/>
            <a:ext cx="32690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Partenaire A</a:t>
            </a:r>
          </a:p>
        </p:txBody>
      </p:sp>
      <p:graphicFrame>
        <p:nvGraphicFramePr>
          <p:cNvPr id="2" name="Table 2">
            <a:extLst>
              <a:ext uri="{FF2B5EF4-FFF2-40B4-BE49-F238E27FC236}">
                <a16:creationId xmlns:a16="http://schemas.microsoft.com/office/drawing/2014/main" id="{ECD30674-019B-49DC-8AEA-5124AB8E33DA}"/>
              </a:ext>
            </a:extLst>
          </p:cNvPr>
          <p:cNvGraphicFramePr>
            <a:graphicFrameLocks noGrp="1"/>
          </p:cNvGraphicFramePr>
          <p:nvPr/>
        </p:nvGraphicFramePr>
        <p:xfrm>
          <a:off x="367451" y="3977639"/>
          <a:ext cx="5487917" cy="1493520"/>
        </p:xfrm>
        <a:graphic>
          <a:graphicData uri="http://schemas.openxmlformats.org/drawingml/2006/table">
            <a:tbl>
              <a:tblPr firstRow="1" bandRow="1">
                <a:tableStyleId>{5940675A-B579-460E-94D1-54222C63F5DA}</a:tableStyleId>
              </a:tblPr>
              <a:tblGrid>
                <a:gridCol w="3610991">
                  <a:extLst>
                    <a:ext uri="{9D8B030D-6E8A-4147-A177-3AD203B41FA5}">
                      <a16:colId xmlns:a16="http://schemas.microsoft.com/office/drawing/2014/main" val="121029030"/>
                    </a:ext>
                  </a:extLst>
                </a:gridCol>
                <a:gridCol w="1876926">
                  <a:extLst>
                    <a:ext uri="{9D8B030D-6E8A-4147-A177-3AD203B41FA5}">
                      <a16:colId xmlns:a16="http://schemas.microsoft.com/office/drawing/2014/main" val="787667714"/>
                    </a:ext>
                  </a:extLst>
                </a:gridCol>
              </a:tblGrid>
              <a:tr h="370840">
                <a:tc>
                  <a:txBody>
                    <a:bodyPr/>
                    <a:lstStyle/>
                    <a:p>
                      <a:pPr algn="ctr"/>
                      <a:r>
                        <a:rPr lang="en-GB" sz="2000" b="0" i="0" noProof="0" dirty="0">
                          <a:solidFill>
                            <a:srgbClr val="115076"/>
                          </a:solidFill>
                          <a:latin typeface="Century Gothic" panose="020B0502020202020204" pitchFamily="34" charset="0"/>
                        </a:rPr>
                        <a:t>Activity</a:t>
                      </a:r>
                    </a:p>
                  </a:txBody>
                  <a:tcPr/>
                </a:tc>
                <a:tc>
                  <a:txBody>
                    <a:bodyPr/>
                    <a:lstStyle/>
                    <a:p>
                      <a:pPr algn="ctr"/>
                      <a:r>
                        <a:rPr lang="en-GB" sz="2000" b="0" i="0" noProof="0" dirty="0">
                          <a:solidFill>
                            <a:srgbClr val="115076"/>
                          </a:solidFill>
                          <a:latin typeface="Century Gothic" panose="020B0502020202020204" pitchFamily="34" charset="0"/>
                        </a:rPr>
                        <a:t>When?</a:t>
                      </a:r>
                    </a:p>
                  </a:txBody>
                  <a:tcPr/>
                </a:tc>
                <a:extLst>
                  <a:ext uri="{0D108BD9-81ED-4DB2-BD59-A6C34878D82A}">
                    <a16:rowId xmlns:a16="http://schemas.microsoft.com/office/drawing/2014/main" val="3564771472"/>
                  </a:ext>
                </a:extLst>
              </a:tr>
              <a:tr h="370840">
                <a:tc>
                  <a:txBody>
                    <a:bodyPr/>
                    <a:lstStyle/>
                    <a:p>
                      <a:pPr algn="ctr"/>
                      <a:r>
                        <a:rPr lang="en-GB" sz="2000" b="0" i="0" noProof="0" dirty="0">
                          <a:solidFill>
                            <a:srgbClr val="115076"/>
                          </a:solidFill>
                          <a:latin typeface="Century Gothic" panose="020B0502020202020204" pitchFamily="34" charset="0"/>
                        </a:rPr>
                        <a:t>travel by bus to secondary school</a:t>
                      </a:r>
                    </a:p>
                  </a:txBody>
                  <a:tcPr/>
                </a:tc>
                <a:tc>
                  <a:txBody>
                    <a:bodyPr/>
                    <a:lstStyle/>
                    <a:p>
                      <a:pPr algn="ctr"/>
                      <a:r>
                        <a:rPr lang="en-GB" sz="2000" b="0" i="0" noProof="0" dirty="0">
                          <a:solidFill>
                            <a:srgbClr val="115076"/>
                          </a:solidFill>
                          <a:latin typeface="Century Gothic" panose="020B0502020202020204" pitchFamily="34" charset="0"/>
                        </a:rPr>
                        <a:t>do now</a:t>
                      </a:r>
                    </a:p>
                  </a:txBody>
                  <a:tcPr/>
                </a:tc>
                <a:extLst>
                  <a:ext uri="{0D108BD9-81ED-4DB2-BD59-A6C34878D82A}">
                    <a16:rowId xmlns:a16="http://schemas.microsoft.com/office/drawing/2014/main" val="2039306924"/>
                  </a:ext>
                </a:extLst>
              </a:tr>
              <a:tr h="370840">
                <a:tc>
                  <a:txBody>
                    <a:bodyPr/>
                    <a:lstStyle/>
                    <a:p>
                      <a:pPr algn="ctr"/>
                      <a:r>
                        <a:rPr lang="en-GB" sz="2000" b="0" i="0" noProof="0" dirty="0">
                          <a:solidFill>
                            <a:srgbClr val="115076"/>
                          </a:solidFill>
                          <a:latin typeface="Century Gothic" panose="020B0502020202020204" pitchFamily="34" charset="0"/>
                        </a:rPr>
                        <a:t>listen to my friends</a:t>
                      </a:r>
                    </a:p>
                  </a:txBody>
                  <a:tcPr/>
                </a:tc>
                <a:tc>
                  <a:txBody>
                    <a:bodyPr/>
                    <a:lstStyle/>
                    <a:p>
                      <a:pPr algn="ctr"/>
                      <a:r>
                        <a:rPr lang="en-GB" sz="2000" b="0" i="0" noProof="0" dirty="0">
                          <a:solidFill>
                            <a:srgbClr val="115076"/>
                          </a:solidFill>
                          <a:latin typeface="Century Gothic" panose="020B0502020202020204" pitchFamily="34" charset="0"/>
                        </a:rPr>
                        <a:t>used to do</a:t>
                      </a:r>
                    </a:p>
                  </a:txBody>
                  <a:tcPr/>
                </a:tc>
                <a:extLst>
                  <a:ext uri="{0D108BD9-81ED-4DB2-BD59-A6C34878D82A}">
                    <a16:rowId xmlns:a16="http://schemas.microsoft.com/office/drawing/2014/main" val="1479845758"/>
                  </a:ext>
                </a:extLst>
              </a:tr>
            </a:tbl>
          </a:graphicData>
        </a:graphic>
      </p:graphicFrame>
      <p:pic>
        <p:nvPicPr>
          <p:cNvPr id="9" name="Picture 8" descr="A picture containing text&#10;&#10;Description automatically generated">
            <a:extLst>
              <a:ext uri="{FF2B5EF4-FFF2-40B4-BE49-F238E27FC236}">
                <a16:creationId xmlns:a16="http://schemas.microsoft.com/office/drawing/2014/main" id="{93D250AC-6A7E-46C1-B0A0-726174F047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10" t="19532" r="19216"/>
          <a:stretch/>
        </p:blipFill>
        <p:spPr>
          <a:xfrm>
            <a:off x="8783350" y="2690742"/>
            <a:ext cx="1573033" cy="1811541"/>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6D2F3FB7-703B-49B3-ACFB-B6D66FC7F4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630" t="21918" r="14790"/>
          <a:stretch/>
        </p:blipFill>
        <p:spPr>
          <a:xfrm>
            <a:off x="180000" y="1899078"/>
            <a:ext cx="1626981" cy="1937147"/>
          </a:xfrm>
          <a:prstGeom prst="rect">
            <a:avLst/>
          </a:prstGeom>
        </p:spPr>
      </p:pic>
      <p:sp>
        <p:nvSpPr>
          <p:cNvPr id="11" name="TextBox 10">
            <a:extLst>
              <a:ext uri="{FF2B5EF4-FFF2-40B4-BE49-F238E27FC236}">
                <a16:creationId xmlns:a16="http://schemas.microsoft.com/office/drawing/2014/main" id="{51CA6D00-C72B-409E-BC6B-B2695EBB82D6}"/>
              </a:ext>
            </a:extLst>
          </p:cNvPr>
          <p:cNvSpPr txBox="1"/>
          <p:nvPr/>
        </p:nvSpPr>
        <p:spPr>
          <a:xfrm>
            <a:off x="6892365" y="3374560"/>
            <a:ext cx="32690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Partenaire B</a:t>
            </a:r>
          </a:p>
        </p:txBody>
      </p:sp>
      <p:sp>
        <p:nvSpPr>
          <p:cNvPr id="3" name="Speech Bubble: Rectangle with Corners Rounded 2">
            <a:extLst>
              <a:ext uri="{FF2B5EF4-FFF2-40B4-BE49-F238E27FC236}">
                <a16:creationId xmlns:a16="http://schemas.microsoft.com/office/drawing/2014/main" id="{4F84C1EF-73DD-4D1E-AE2E-0A05F546B2EB}"/>
              </a:ext>
            </a:extLst>
          </p:cNvPr>
          <p:cNvSpPr/>
          <p:nvPr/>
        </p:nvSpPr>
        <p:spPr>
          <a:xfrm>
            <a:off x="2085474" y="1899078"/>
            <a:ext cx="3882189" cy="1036627"/>
          </a:xfrm>
          <a:prstGeom prst="wedgeRoundRectCallout">
            <a:avLst>
              <a:gd name="adj1" fmla="val -58850"/>
              <a:gd name="adj2" fmla="val 4238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atin typeface="Century Gothic" panose="020B0502020202020204" pitchFamily="34" charset="0"/>
              </a:rPr>
              <a:t>Je voyage au collège en autobus.</a:t>
            </a:r>
          </a:p>
        </p:txBody>
      </p:sp>
      <p:sp>
        <p:nvSpPr>
          <p:cNvPr id="6" name="TextBox 5">
            <a:extLst>
              <a:ext uri="{FF2B5EF4-FFF2-40B4-BE49-F238E27FC236}">
                <a16:creationId xmlns:a16="http://schemas.microsoft.com/office/drawing/2014/main" id="{0F49CE62-99F1-44FB-A08D-47AA95D1A26D}"/>
              </a:ext>
            </a:extLst>
          </p:cNvPr>
          <p:cNvSpPr txBox="1"/>
          <p:nvPr/>
        </p:nvSpPr>
        <p:spPr>
          <a:xfrm>
            <a:off x="9288676" y="5342718"/>
            <a:ext cx="3408650" cy="523220"/>
          </a:xfrm>
          <a:prstGeom prst="rect">
            <a:avLst/>
          </a:prstGeom>
          <a:noFill/>
        </p:spPr>
        <p:txBody>
          <a:bodyPr wrap="square" rtlCol="0">
            <a:spAutoFit/>
          </a:bodyPr>
          <a:lstStyle/>
          <a:p>
            <a:pPr algn="ctr"/>
            <a:r>
              <a:rPr lang="en-GB" sz="2800" dirty="0">
                <a:solidFill>
                  <a:schemeClr val="accent5">
                    <a:lumMod val="50000"/>
                  </a:schemeClr>
                </a:solidFill>
                <a:latin typeface="Ink Free" panose="03080402000500000000" pitchFamily="66" charset="0"/>
              </a:rPr>
              <a:t>present</a:t>
            </a:r>
            <a:endParaRPr lang="en-GB" sz="2400" dirty="0">
              <a:solidFill>
                <a:schemeClr val="accent5">
                  <a:lumMod val="50000"/>
                </a:schemeClr>
              </a:solidFill>
              <a:latin typeface="Ink Free" panose="03080402000500000000" pitchFamily="66" charset="0"/>
            </a:endParaRPr>
          </a:p>
        </p:txBody>
      </p:sp>
      <p:sp>
        <p:nvSpPr>
          <p:cNvPr id="14" name="Speech Bubble: Rectangle with Corners Rounded 13">
            <a:extLst>
              <a:ext uri="{FF2B5EF4-FFF2-40B4-BE49-F238E27FC236}">
                <a16:creationId xmlns:a16="http://schemas.microsoft.com/office/drawing/2014/main" id="{60E25B50-0CBB-41F2-8256-81A9CC759AEF}"/>
              </a:ext>
            </a:extLst>
          </p:cNvPr>
          <p:cNvSpPr/>
          <p:nvPr/>
        </p:nvSpPr>
        <p:spPr>
          <a:xfrm>
            <a:off x="2055933" y="1899078"/>
            <a:ext cx="3882189" cy="1036627"/>
          </a:xfrm>
          <a:prstGeom prst="wedgeRoundRectCallout">
            <a:avLst>
              <a:gd name="adj1" fmla="val -58850"/>
              <a:gd name="adj2" fmla="val 4238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atin typeface="Century Gothic" panose="020B0502020202020204" pitchFamily="34" charset="0"/>
              </a:rPr>
              <a:t>J’écoutais mes amis.</a:t>
            </a:r>
          </a:p>
        </p:txBody>
      </p:sp>
      <p:sp>
        <p:nvSpPr>
          <p:cNvPr id="15" name="TextBox 14">
            <a:extLst>
              <a:ext uri="{FF2B5EF4-FFF2-40B4-BE49-F238E27FC236}">
                <a16:creationId xmlns:a16="http://schemas.microsoft.com/office/drawing/2014/main" id="{3F88A6E1-44D2-42B9-98C2-7B1CB33DA037}"/>
              </a:ext>
            </a:extLst>
          </p:cNvPr>
          <p:cNvSpPr txBox="1"/>
          <p:nvPr/>
        </p:nvSpPr>
        <p:spPr>
          <a:xfrm>
            <a:off x="9288676" y="5751716"/>
            <a:ext cx="3408650" cy="523220"/>
          </a:xfrm>
          <a:prstGeom prst="rect">
            <a:avLst/>
          </a:prstGeom>
          <a:noFill/>
        </p:spPr>
        <p:txBody>
          <a:bodyPr wrap="square" rtlCol="0">
            <a:spAutoFit/>
          </a:bodyPr>
          <a:lstStyle/>
          <a:p>
            <a:pPr algn="ctr"/>
            <a:r>
              <a:rPr lang="en-GB" sz="2800" dirty="0">
                <a:solidFill>
                  <a:schemeClr val="accent5">
                    <a:lumMod val="50000"/>
                  </a:schemeClr>
                </a:solidFill>
                <a:latin typeface="Ink Free" panose="03080402000500000000" pitchFamily="66" charset="0"/>
              </a:rPr>
              <a:t>past</a:t>
            </a:r>
            <a:endParaRPr lang="en-GB" sz="2400" dirty="0">
              <a:solidFill>
                <a:schemeClr val="accent5">
                  <a:lumMod val="50000"/>
                </a:schemeClr>
              </a:solidFill>
              <a:latin typeface="Ink Free" panose="03080402000500000000" pitchFamily="66" charset="0"/>
            </a:endParaRPr>
          </a:p>
        </p:txBody>
      </p:sp>
      <p:cxnSp>
        <p:nvCxnSpPr>
          <p:cNvPr id="17" name="Straight Connector 16">
            <a:extLst>
              <a:ext uri="{FF2B5EF4-FFF2-40B4-BE49-F238E27FC236}">
                <a16:creationId xmlns:a16="http://schemas.microsoft.com/office/drawing/2014/main" id="{CF7E0497-C0C3-4F3B-AF77-CC77640CCB8B}"/>
              </a:ext>
            </a:extLst>
          </p:cNvPr>
          <p:cNvCxnSpPr/>
          <p:nvPr/>
        </p:nvCxnSpPr>
        <p:spPr>
          <a:xfrm>
            <a:off x="6216615" y="1004713"/>
            <a:ext cx="0" cy="5219624"/>
          </a:xfrm>
          <a:prstGeom prst="line">
            <a:avLst/>
          </a:prstGeom>
          <a:ln>
            <a:solidFill>
              <a:srgbClr val="115076"/>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16" name="Table 2">
            <a:extLst>
              <a:ext uri="{FF2B5EF4-FFF2-40B4-BE49-F238E27FC236}">
                <a16:creationId xmlns:a16="http://schemas.microsoft.com/office/drawing/2014/main" id="{7D2E84F5-594B-43F0-9B6D-1018763FC16A}"/>
              </a:ext>
            </a:extLst>
          </p:cNvPr>
          <p:cNvGraphicFramePr>
            <a:graphicFrameLocks noGrp="1"/>
          </p:cNvGraphicFramePr>
          <p:nvPr/>
        </p:nvGraphicFramePr>
        <p:xfrm>
          <a:off x="6382673" y="4724399"/>
          <a:ext cx="5487917" cy="1493520"/>
        </p:xfrm>
        <a:graphic>
          <a:graphicData uri="http://schemas.openxmlformats.org/drawingml/2006/table">
            <a:tbl>
              <a:tblPr firstRow="1" bandRow="1">
                <a:tableStyleId>{5940675A-B579-460E-94D1-54222C63F5DA}</a:tableStyleId>
              </a:tblPr>
              <a:tblGrid>
                <a:gridCol w="3610991">
                  <a:extLst>
                    <a:ext uri="{9D8B030D-6E8A-4147-A177-3AD203B41FA5}">
                      <a16:colId xmlns:a16="http://schemas.microsoft.com/office/drawing/2014/main" val="121029030"/>
                    </a:ext>
                  </a:extLst>
                </a:gridCol>
                <a:gridCol w="1876926">
                  <a:extLst>
                    <a:ext uri="{9D8B030D-6E8A-4147-A177-3AD203B41FA5}">
                      <a16:colId xmlns:a16="http://schemas.microsoft.com/office/drawing/2014/main" val="787667714"/>
                    </a:ext>
                  </a:extLst>
                </a:gridCol>
              </a:tblGrid>
              <a:tr h="370840">
                <a:tc>
                  <a:txBody>
                    <a:bodyPr/>
                    <a:lstStyle/>
                    <a:p>
                      <a:pPr algn="ctr"/>
                      <a:r>
                        <a:rPr lang="en-GB" sz="2000" b="0" i="0" noProof="0" dirty="0">
                          <a:solidFill>
                            <a:srgbClr val="115076"/>
                          </a:solidFill>
                          <a:latin typeface="Century Gothic" panose="020B0502020202020204" pitchFamily="34" charset="0"/>
                        </a:rPr>
                        <a:t>Activity</a:t>
                      </a:r>
                    </a:p>
                  </a:txBody>
                  <a:tcPr/>
                </a:tc>
                <a:tc>
                  <a:txBody>
                    <a:bodyPr/>
                    <a:lstStyle/>
                    <a:p>
                      <a:pPr algn="ctr"/>
                      <a:r>
                        <a:rPr lang="en-GB" sz="2000" b="0" i="0" noProof="0" dirty="0">
                          <a:solidFill>
                            <a:srgbClr val="115076"/>
                          </a:solidFill>
                          <a:latin typeface="Century Gothic" panose="020B0502020202020204" pitchFamily="34" charset="0"/>
                        </a:rPr>
                        <a:t>When?</a:t>
                      </a:r>
                    </a:p>
                  </a:txBody>
                  <a:tcPr/>
                </a:tc>
                <a:extLst>
                  <a:ext uri="{0D108BD9-81ED-4DB2-BD59-A6C34878D82A}">
                    <a16:rowId xmlns:a16="http://schemas.microsoft.com/office/drawing/2014/main" val="3564771472"/>
                  </a:ext>
                </a:extLst>
              </a:tr>
              <a:tr h="370840">
                <a:tc>
                  <a:txBody>
                    <a:bodyPr/>
                    <a:lstStyle/>
                    <a:p>
                      <a:pPr algn="ctr"/>
                      <a:endParaRPr lang="en-GB" sz="2000" b="0" i="0" noProof="0" dirty="0">
                        <a:solidFill>
                          <a:srgbClr val="115076"/>
                        </a:solidFill>
                        <a:latin typeface="Century Gothic" panose="020B0502020202020204" pitchFamily="34" charset="0"/>
                      </a:endParaRPr>
                    </a:p>
                    <a:p>
                      <a:pPr algn="ctr"/>
                      <a:endParaRPr lang="en-GB" sz="2000" noProof="0" dirty="0">
                        <a:solidFill>
                          <a:srgbClr val="115076"/>
                        </a:solidFill>
                      </a:endParaRPr>
                    </a:p>
                  </a:txBody>
                  <a:tcPr/>
                </a:tc>
                <a:tc>
                  <a:txBody>
                    <a:bodyPr/>
                    <a:lstStyle/>
                    <a:p>
                      <a:pPr algn="ctr"/>
                      <a:endParaRPr lang="en-GB" sz="2000" b="0" i="0" noProof="0" dirty="0">
                        <a:solidFill>
                          <a:srgbClr val="115076"/>
                        </a:solidFill>
                        <a:latin typeface="Century Gothic" panose="020B0502020202020204" pitchFamily="34" charset="0"/>
                      </a:endParaRPr>
                    </a:p>
                  </a:txBody>
                  <a:tcPr/>
                </a:tc>
                <a:extLst>
                  <a:ext uri="{0D108BD9-81ED-4DB2-BD59-A6C34878D82A}">
                    <a16:rowId xmlns:a16="http://schemas.microsoft.com/office/drawing/2014/main" val="2039306924"/>
                  </a:ext>
                </a:extLst>
              </a:tr>
              <a:tr h="370840">
                <a:tc>
                  <a:txBody>
                    <a:bodyPr/>
                    <a:lstStyle/>
                    <a:p>
                      <a:pPr algn="ctr"/>
                      <a:endParaRPr lang="en-GB" sz="2000" b="0" i="0" noProof="0" dirty="0">
                        <a:solidFill>
                          <a:srgbClr val="115076"/>
                        </a:solidFill>
                        <a:latin typeface="Century Gothic" panose="020B0502020202020204" pitchFamily="34" charset="0"/>
                      </a:endParaRPr>
                    </a:p>
                  </a:txBody>
                  <a:tcPr/>
                </a:tc>
                <a:tc>
                  <a:txBody>
                    <a:bodyPr/>
                    <a:lstStyle/>
                    <a:p>
                      <a:pPr algn="ctr"/>
                      <a:endParaRPr lang="en-GB" sz="2000" b="0" i="0" noProof="0" dirty="0">
                        <a:solidFill>
                          <a:srgbClr val="115076"/>
                        </a:solidFill>
                        <a:latin typeface="Century Gothic" panose="020B0502020202020204" pitchFamily="34" charset="0"/>
                      </a:endParaRPr>
                    </a:p>
                  </a:txBody>
                  <a:tcPr/>
                </a:tc>
                <a:extLst>
                  <a:ext uri="{0D108BD9-81ED-4DB2-BD59-A6C34878D82A}">
                    <a16:rowId xmlns:a16="http://schemas.microsoft.com/office/drawing/2014/main" val="1479845758"/>
                  </a:ext>
                </a:extLst>
              </a:tr>
            </a:tbl>
          </a:graphicData>
        </a:graphic>
      </p:graphicFrame>
      <p:sp>
        <p:nvSpPr>
          <p:cNvPr id="18" name="TextBox 17">
            <a:extLst>
              <a:ext uri="{FF2B5EF4-FFF2-40B4-BE49-F238E27FC236}">
                <a16:creationId xmlns:a16="http://schemas.microsoft.com/office/drawing/2014/main" id="{A36E8593-AA61-444A-A6B5-DB0A15720FFF}"/>
              </a:ext>
            </a:extLst>
          </p:cNvPr>
          <p:cNvSpPr txBox="1"/>
          <p:nvPr/>
        </p:nvSpPr>
        <p:spPr>
          <a:xfrm>
            <a:off x="6397631" y="5040272"/>
            <a:ext cx="3599900" cy="861774"/>
          </a:xfrm>
          <a:prstGeom prst="rect">
            <a:avLst/>
          </a:prstGeom>
          <a:noFill/>
        </p:spPr>
        <p:txBody>
          <a:bodyPr wrap="square" rtlCol="0">
            <a:spAutoFit/>
          </a:bodyPr>
          <a:lstStyle/>
          <a:p>
            <a:pPr algn="ctr"/>
            <a:r>
              <a:rPr lang="en-GB" sz="2500" dirty="0">
                <a:solidFill>
                  <a:schemeClr val="accent5">
                    <a:lumMod val="50000"/>
                  </a:schemeClr>
                </a:solidFill>
                <a:latin typeface="Ink Free" panose="03080402000500000000" pitchFamily="66" charset="0"/>
              </a:rPr>
              <a:t>travel by bus to secondary school</a:t>
            </a:r>
          </a:p>
        </p:txBody>
      </p:sp>
      <p:sp>
        <p:nvSpPr>
          <p:cNvPr id="19" name="TextBox 18">
            <a:extLst>
              <a:ext uri="{FF2B5EF4-FFF2-40B4-BE49-F238E27FC236}">
                <a16:creationId xmlns:a16="http://schemas.microsoft.com/office/drawing/2014/main" id="{9FF7D1CA-A467-4F26-AD97-9D65EF9FE511}"/>
              </a:ext>
            </a:extLst>
          </p:cNvPr>
          <p:cNvSpPr txBox="1"/>
          <p:nvPr/>
        </p:nvSpPr>
        <p:spPr>
          <a:xfrm>
            <a:off x="6648494" y="5751716"/>
            <a:ext cx="3408650" cy="523220"/>
          </a:xfrm>
          <a:prstGeom prst="rect">
            <a:avLst/>
          </a:prstGeom>
          <a:noFill/>
        </p:spPr>
        <p:txBody>
          <a:bodyPr wrap="square" rtlCol="0">
            <a:spAutoFit/>
          </a:bodyPr>
          <a:lstStyle/>
          <a:p>
            <a:pPr algn="ctr"/>
            <a:r>
              <a:rPr lang="en-GB" sz="2800" dirty="0">
                <a:solidFill>
                  <a:schemeClr val="accent5">
                    <a:lumMod val="50000"/>
                  </a:schemeClr>
                </a:solidFill>
                <a:latin typeface="Ink Free" panose="03080402000500000000" pitchFamily="66" charset="0"/>
              </a:rPr>
              <a:t>listen to my friends</a:t>
            </a:r>
            <a:endParaRPr lang="en-GB" sz="2400" dirty="0">
              <a:solidFill>
                <a:schemeClr val="accent5">
                  <a:lumMod val="50000"/>
                </a:schemeClr>
              </a:solidFill>
              <a:latin typeface="Ink Free" panose="03080402000500000000" pitchFamily="66" charset="0"/>
            </a:endParaRPr>
          </a:p>
        </p:txBody>
      </p:sp>
    </p:spTree>
    <p:extLst>
      <p:ext uri="{BB962C8B-B14F-4D97-AF65-F5344CB8AC3E}">
        <p14:creationId xmlns:p14="http://schemas.microsoft.com/office/powerpoint/2010/main" val="244364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4" grpId="0" animBg="1"/>
      <p:bldP spid="15" grpId="0"/>
      <p:bldP spid="18" grpId="0"/>
      <p:bldP spid="1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Les activités scolaires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graphicFrame>
        <p:nvGraphicFramePr>
          <p:cNvPr id="2" name="Table 2">
            <a:extLst>
              <a:ext uri="{FF2B5EF4-FFF2-40B4-BE49-F238E27FC236}">
                <a16:creationId xmlns:a16="http://schemas.microsoft.com/office/drawing/2014/main" id="{ECD30674-019B-49DC-8AEA-5124AB8E33DA}"/>
              </a:ext>
            </a:extLst>
          </p:cNvPr>
          <p:cNvGraphicFramePr>
            <a:graphicFrameLocks noGrp="1"/>
          </p:cNvGraphicFramePr>
          <p:nvPr/>
        </p:nvGraphicFramePr>
        <p:xfrm>
          <a:off x="192506" y="1844040"/>
          <a:ext cx="5807242" cy="3169920"/>
        </p:xfrm>
        <a:graphic>
          <a:graphicData uri="http://schemas.openxmlformats.org/drawingml/2006/table">
            <a:tbl>
              <a:tblPr firstRow="1" bandRow="1">
                <a:tableStyleId>{5940675A-B579-460E-94D1-54222C63F5DA}</a:tableStyleId>
              </a:tblPr>
              <a:tblGrid>
                <a:gridCol w="3609473">
                  <a:extLst>
                    <a:ext uri="{9D8B030D-6E8A-4147-A177-3AD203B41FA5}">
                      <a16:colId xmlns:a16="http://schemas.microsoft.com/office/drawing/2014/main" val="121029030"/>
                    </a:ext>
                  </a:extLst>
                </a:gridCol>
                <a:gridCol w="2197769">
                  <a:extLst>
                    <a:ext uri="{9D8B030D-6E8A-4147-A177-3AD203B41FA5}">
                      <a16:colId xmlns:a16="http://schemas.microsoft.com/office/drawing/2014/main" val="787667714"/>
                    </a:ext>
                  </a:extLst>
                </a:gridCol>
              </a:tblGrid>
              <a:tr h="370840">
                <a:tc gridSpan="2">
                  <a:txBody>
                    <a:bodyPr/>
                    <a:lstStyle/>
                    <a:p>
                      <a:pPr algn="ctr"/>
                      <a:r>
                        <a:rPr lang="fr-FR" sz="2000" b="0" i="0" dirty="0">
                          <a:solidFill>
                            <a:srgbClr val="115076"/>
                          </a:solidFill>
                          <a:latin typeface="Century Gothic" panose="020B0502020202020204" pitchFamily="34" charset="0"/>
                        </a:rPr>
                        <a:t>Partenaire A</a:t>
                      </a:r>
                    </a:p>
                  </a:txBody>
                  <a:tcPr/>
                </a:tc>
                <a:tc hMerge="1">
                  <a:txBody>
                    <a:bodyPr/>
                    <a:lstStyle/>
                    <a:p>
                      <a:pPr algn="ctr"/>
                      <a:endParaRPr lang="fr-FR" sz="2000" b="1" dirty="0">
                        <a:solidFill>
                          <a:srgbClr val="115076"/>
                        </a:solidFill>
                      </a:endParaRPr>
                    </a:p>
                  </a:txBody>
                  <a:tcPr/>
                </a:tc>
                <a:extLst>
                  <a:ext uri="{0D108BD9-81ED-4DB2-BD59-A6C34878D82A}">
                    <a16:rowId xmlns:a16="http://schemas.microsoft.com/office/drawing/2014/main" val="3001803384"/>
                  </a:ext>
                </a:extLst>
              </a:tr>
              <a:tr h="370840">
                <a:tc>
                  <a:txBody>
                    <a:bodyPr/>
                    <a:lstStyle/>
                    <a:p>
                      <a:pPr algn="ctr"/>
                      <a:r>
                        <a:rPr lang="en-GB" sz="2000" b="0" i="0" noProof="0" dirty="0">
                          <a:solidFill>
                            <a:srgbClr val="115076"/>
                          </a:solidFill>
                          <a:latin typeface="Century Gothic" panose="020B0502020202020204" pitchFamily="34" charset="0"/>
                        </a:rPr>
                        <a:t>Activity</a:t>
                      </a:r>
                    </a:p>
                  </a:txBody>
                  <a:tcPr/>
                </a:tc>
                <a:tc>
                  <a:txBody>
                    <a:bodyPr/>
                    <a:lstStyle/>
                    <a:p>
                      <a:pPr algn="ctr"/>
                      <a:r>
                        <a:rPr lang="en-GB" sz="2000" b="0" i="0" noProof="0" dirty="0">
                          <a:solidFill>
                            <a:srgbClr val="115076"/>
                          </a:solidFill>
                          <a:latin typeface="Century Gothic" panose="020B0502020202020204" pitchFamily="34" charset="0"/>
                        </a:rPr>
                        <a:t>When?</a:t>
                      </a:r>
                    </a:p>
                  </a:txBody>
                  <a:tcPr/>
                </a:tc>
                <a:extLst>
                  <a:ext uri="{0D108BD9-81ED-4DB2-BD59-A6C34878D82A}">
                    <a16:rowId xmlns:a16="http://schemas.microsoft.com/office/drawing/2014/main" val="3564771472"/>
                  </a:ext>
                </a:extLst>
              </a:tr>
              <a:tr h="370840">
                <a:tc>
                  <a:txBody>
                    <a:bodyPr/>
                    <a:lstStyle/>
                    <a:p>
                      <a:pPr algn="ctr"/>
                      <a:r>
                        <a:rPr lang="en-GB" sz="2000" b="0" i="0" noProof="0" dirty="0">
                          <a:solidFill>
                            <a:srgbClr val="115076"/>
                          </a:solidFill>
                          <a:latin typeface="Century Gothic" panose="020B0502020202020204" pitchFamily="34" charset="0"/>
                        </a:rPr>
                        <a:t>go up to the library</a:t>
                      </a:r>
                    </a:p>
                  </a:txBody>
                  <a:tcPr/>
                </a:tc>
                <a:tc>
                  <a:txBody>
                    <a:bodyPr/>
                    <a:lstStyle/>
                    <a:p>
                      <a:pPr algn="ctr"/>
                      <a:r>
                        <a:rPr lang="en-GB" sz="2000" b="0" i="0" noProof="0" dirty="0">
                          <a:solidFill>
                            <a:srgbClr val="115076"/>
                          </a:solidFill>
                          <a:latin typeface="Century Gothic" panose="020B0502020202020204" pitchFamily="34" charset="0"/>
                        </a:rPr>
                        <a:t>do now</a:t>
                      </a:r>
                    </a:p>
                  </a:txBody>
                  <a:tcPr/>
                </a:tc>
                <a:extLst>
                  <a:ext uri="{0D108BD9-81ED-4DB2-BD59-A6C34878D82A}">
                    <a16:rowId xmlns:a16="http://schemas.microsoft.com/office/drawing/2014/main" val="2039306924"/>
                  </a:ext>
                </a:extLst>
              </a:tr>
              <a:tr h="370840">
                <a:tc>
                  <a:txBody>
                    <a:bodyPr/>
                    <a:lstStyle/>
                    <a:p>
                      <a:pPr algn="ctr"/>
                      <a:r>
                        <a:rPr lang="en-GB" sz="2000" b="0" i="0" noProof="0" dirty="0">
                          <a:solidFill>
                            <a:srgbClr val="115076"/>
                          </a:solidFill>
                          <a:latin typeface="Century Gothic" panose="020B0502020202020204" pitchFamily="34" charset="0"/>
                        </a:rPr>
                        <a:t>study German</a:t>
                      </a:r>
                    </a:p>
                  </a:txBody>
                  <a:tcPr/>
                </a:tc>
                <a:tc>
                  <a:txBody>
                    <a:bodyPr/>
                    <a:lstStyle/>
                    <a:p>
                      <a:pPr algn="ctr"/>
                      <a:r>
                        <a:rPr lang="en-GB" sz="2000" b="0" i="0" noProof="0" dirty="0">
                          <a:solidFill>
                            <a:srgbClr val="115076"/>
                          </a:solidFill>
                          <a:latin typeface="Century Gothic" panose="020B0502020202020204" pitchFamily="34" charset="0"/>
                        </a:rPr>
                        <a:t>used to do</a:t>
                      </a:r>
                    </a:p>
                  </a:txBody>
                  <a:tcPr/>
                </a:tc>
                <a:extLst>
                  <a:ext uri="{0D108BD9-81ED-4DB2-BD59-A6C34878D82A}">
                    <a16:rowId xmlns:a16="http://schemas.microsoft.com/office/drawing/2014/main" val="1479845758"/>
                  </a:ext>
                </a:extLst>
              </a:tr>
              <a:tr h="370840">
                <a:tc>
                  <a:txBody>
                    <a:bodyPr/>
                    <a:lstStyle/>
                    <a:p>
                      <a:pPr algn="ctr"/>
                      <a:r>
                        <a:rPr lang="en-GB" sz="2000" b="0" i="0" noProof="0" dirty="0">
                          <a:solidFill>
                            <a:srgbClr val="115076"/>
                          </a:solidFill>
                          <a:latin typeface="Century Gothic" panose="020B0502020202020204" pitchFamily="34" charset="0"/>
                        </a:rPr>
                        <a:t>listen to the teacher (m)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noProof="0" dirty="0">
                          <a:solidFill>
                            <a:srgbClr val="115076"/>
                          </a:solidFill>
                          <a:latin typeface="Century Gothic" panose="020B0502020202020204" pitchFamily="34" charset="0"/>
                        </a:rPr>
                        <a:t>used to do</a:t>
                      </a:r>
                    </a:p>
                  </a:txBody>
                  <a:tcPr/>
                </a:tc>
                <a:extLst>
                  <a:ext uri="{0D108BD9-81ED-4DB2-BD59-A6C34878D82A}">
                    <a16:rowId xmlns:a16="http://schemas.microsoft.com/office/drawing/2014/main" val="3929080243"/>
                  </a:ext>
                </a:extLst>
              </a:tr>
              <a:tr h="370840">
                <a:tc>
                  <a:txBody>
                    <a:bodyPr/>
                    <a:lstStyle/>
                    <a:p>
                      <a:pPr algn="ctr"/>
                      <a:r>
                        <a:rPr lang="en-GB" sz="2000" b="0" i="0" noProof="0" dirty="0">
                          <a:solidFill>
                            <a:srgbClr val="115076"/>
                          </a:solidFill>
                          <a:latin typeface="Century Gothic" panose="020B0502020202020204" pitchFamily="34" charset="0"/>
                        </a:rPr>
                        <a:t>go back early</a:t>
                      </a:r>
                    </a:p>
                  </a:txBody>
                  <a:tcPr/>
                </a:tc>
                <a:tc>
                  <a:txBody>
                    <a:bodyPr/>
                    <a:lstStyle/>
                    <a:p>
                      <a:pPr algn="ctr"/>
                      <a:r>
                        <a:rPr lang="en-GB" sz="2000" b="0" i="0" noProof="0" dirty="0">
                          <a:solidFill>
                            <a:srgbClr val="115076"/>
                          </a:solidFill>
                          <a:latin typeface="Century Gothic" panose="020B0502020202020204" pitchFamily="34" charset="0"/>
                        </a:rPr>
                        <a:t>do now</a:t>
                      </a:r>
                    </a:p>
                  </a:txBody>
                  <a:tcPr/>
                </a:tc>
                <a:extLst>
                  <a:ext uri="{0D108BD9-81ED-4DB2-BD59-A6C34878D82A}">
                    <a16:rowId xmlns:a16="http://schemas.microsoft.com/office/drawing/2014/main" val="3518733809"/>
                  </a:ext>
                </a:extLst>
              </a:tr>
              <a:tr h="370840">
                <a:tc>
                  <a:txBody>
                    <a:bodyPr/>
                    <a:lstStyle/>
                    <a:p>
                      <a:pPr algn="ctr"/>
                      <a:r>
                        <a:rPr lang="en-GB" sz="2000" b="0" i="0" noProof="0" dirty="0">
                          <a:solidFill>
                            <a:srgbClr val="115076"/>
                          </a:solidFill>
                          <a:latin typeface="Century Gothic" panose="020B0502020202020204" pitchFamily="34" charset="0"/>
                        </a:rPr>
                        <a:t>buy fantastic books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noProof="0" dirty="0">
                          <a:solidFill>
                            <a:srgbClr val="115076"/>
                          </a:solidFill>
                          <a:latin typeface="Century Gothic" panose="020B0502020202020204" pitchFamily="34" charset="0"/>
                        </a:rPr>
                        <a:t>used to do</a:t>
                      </a:r>
                    </a:p>
                  </a:txBody>
                  <a:tcPr/>
                </a:tc>
                <a:extLst>
                  <a:ext uri="{0D108BD9-81ED-4DB2-BD59-A6C34878D82A}">
                    <a16:rowId xmlns:a16="http://schemas.microsoft.com/office/drawing/2014/main" val="2724950683"/>
                  </a:ext>
                </a:extLst>
              </a:tr>
              <a:tr h="370840">
                <a:tc>
                  <a:txBody>
                    <a:bodyPr/>
                    <a:lstStyle/>
                    <a:p>
                      <a:pPr algn="ctr"/>
                      <a:r>
                        <a:rPr lang="en-GB" sz="2000" b="0" i="0" noProof="0" dirty="0">
                          <a:solidFill>
                            <a:srgbClr val="115076"/>
                          </a:solidFill>
                          <a:latin typeface="Century Gothic" panose="020B0502020202020204" pitchFamily="34" charset="0"/>
                        </a:rPr>
                        <a:t>ask questions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noProof="0" dirty="0">
                          <a:solidFill>
                            <a:srgbClr val="115076"/>
                          </a:solidFill>
                          <a:latin typeface="Century Gothic" panose="020B0502020202020204" pitchFamily="34" charset="0"/>
                        </a:rPr>
                        <a:t>used to do</a:t>
                      </a:r>
                    </a:p>
                  </a:txBody>
                  <a:tcPr/>
                </a:tc>
                <a:extLst>
                  <a:ext uri="{0D108BD9-81ED-4DB2-BD59-A6C34878D82A}">
                    <a16:rowId xmlns:a16="http://schemas.microsoft.com/office/drawing/2014/main" val="2416284485"/>
                  </a:ext>
                </a:extLst>
              </a:tr>
            </a:tbl>
          </a:graphicData>
        </a:graphic>
      </p:graphicFrame>
      <p:graphicFrame>
        <p:nvGraphicFramePr>
          <p:cNvPr id="9" name="Table 2">
            <a:extLst>
              <a:ext uri="{FF2B5EF4-FFF2-40B4-BE49-F238E27FC236}">
                <a16:creationId xmlns:a16="http://schemas.microsoft.com/office/drawing/2014/main" id="{CE78F01D-15EE-4C6F-80AB-FBEB146A713E}"/>
              </a:ext>
            </a:extLst>
          </p:cNvPr>
          <p:cNvGraphicFramePr>
            <a:graphicFrameLocks noGrp="1"/>
          </p:cNvGraphicFramePr>
          <p:nvPr/>
        </p:nvGraphicFramePr>
        <p:xfrm>
          <a:off x="6208295" y="1844040"/>
          <a:ext cx="5807242" cy="3169920"/>
        </p:xfrm>
        <a:graphic>
          <a:graphicData uri="http://schemas.openxmlformats.org/drawingml/2006/table">
            <a:tbl>
              <a:tblPr firstRow="1" bandRow="1">
                <a:tableStyleId>{5940675A-B579-460E-94D1-54222C63F5DA}</a:tableStyleId>
              </a:tblPr>
              <a:tblGrid>
                <a:gridCol w="3678991">
                  <a:extLst>
                    <a:ext uri="{9D8B030D-6E8A-4147-A177-3AD203B41FA5}">
                      <a16:colId xmlns:a16="http://schemas.microsoft.com/office/drawing/2014/main" val="121029030"/>
                    </a:ext>
                  </a:extLst>
                </a:gridCol>
                <a:gridCol w="2128251">
                  <a:extLst>
                    <a:ext uri="{9D8B030D-6E8A-4147-A177-3AD203B41FA5}">
                      <a16:colId xmlns:a16="http://schemas.microsoft.com/office/drawing/2014/main" val="787667714"/>
                    </a:ext>
                  </a:extLst>
                </a:gridCol>
              </a:tblGrid>
              <a:tr h="370840">
                <a:tc gridSpan="2">
                  <a:txBody>
                    <a:bodyPr/>
                    <a:lstStyle/>
                    <a:p>
                      <a:pPr algn="ctr"/>
                      <a:r>
                        <a:rPr lang="fr-FR" sz="2000" b="0" i="0" dirty="0">
                          <a:solidFill>
                            <a:srgbClr val="115076"/>
                          </a:solidFill>
                          <a:latin typeface="Century Gothic" panose="020B0502020202020204" pitchFamily="34" charset="0"/>
                        </a:rPr>
                        <a:t>Partenaire B</a:t>
                      </a:r>
                    </a:p>
                  </a:txBody>
                  <a:tcPr/>
                </a:tc>
                <a:tc hMerge="1">
                  <a:txBody>
                    <a:bodyPr/>
                    <a:lstStyle/>
                    <a:p>
                      <a:pPr algn="ctr"/>
                      <a:endParaRPr lang="fr-FR" sz="2000" b="1" dirty="0">
                        <a:solidFill>
                          <a:srgbClr val="115076"/>
                        </a:solidFill>
                      </a:endParaRPr>
                    </a:p>
                  </a:txBody>
                  <a:tcPr/>
                </a:tc>
                <a:extLst>
                  <a:ext uri="{0D108BD9-81ED-4DB2-BD59-A6C34878D82A}">
                    <a16:rowId xmlns:a16="http://schemas.microsoft.com/office/drawing/2014/main" val="2723295214"/>
                  </a:ext>
                </a:extLst>
              </a:tr>
              <a:tr h="370840">
                <a:tc>
                  <a:txBody>
                    <a:bodyPr/>
                    <a:lstStyle/>
                    <a:p>
                      <a:pPr algn="ctr"/>
                      <a:r>
                        <a:rPr lang="en-GB" sz="2000" b="0" i="0" noProof="0" dirty="0">
                          <a:solidFill>
                            <a:srgbClr val="115076"/>
                          </a:solidFill>
                          <a:latin typeface="Century Gothic" panose="020B0502020202020204" pitchFamily="34" charset="0"/>
                        </a:rPr>
                        <a:t>Activity</a:t>
                      </a:r>
                    </a:p>
                  </a:txBody>
                  <a:tcPr/>
                </a:tc>
                <a:tc>
                  <a:txBody>
                    <a:bodyPr/>
                    <a:lstStyle/>
                    <a:p>
                      <a:pPr algn="ctr"/>
                      <a:r>
                        <a:rPr lang="en-GB" sz="2000" b="0" i="0" noProof="0" dirty="0">
                          <a:solidFill>
                            <a:srgbClr val="115076"/>
                          </a:solidFill>
                          <a:latin typeface="Century Gothic" panose="020B0502020202020204" pitchFamily="34" charset="0"/>
                        </a:rPr>
                        <a:t>When?</a:t>
                      </a:r>
                    </a:p>
                  </a:txBody>
                  <a:tcPr/>
                </a:tc>
                <a:extLst>
                  <a:ext uri="{0D108BD9-81ED-4DB2-BD59-A6C34878D82A}">
                    <a16:rowId xmlns:a16="http://schemas.microsoft.com/office/drawing/2014/main" val="3564771472"/>
                  </a:ext>
                </a:extLst>
              </a:tr>
              <a:tr h="370840">
                <a:tc>
                  <a:txBody>
                    <a:bodyPr/>
                    <a:lstStyle/>
                    <a:p>
                      <a:pPr algn="ctr"/>
                      <a:r>
                        <a:rPr lang="en-GB" sz="2000" b="0" i="0" noProof="0" dirty="0">
                          <a:solidFill>
                            <a:srgbClr val="115076"/>
                          </a:solidFill>
                          <a:latin typeface="Century Gothic" panose="020B0502020202020204" pitchFamily="34" charset="0"/>
                        </a:rPr>
                        <a:t>respect the headteacher (f)</a:t>
                      </a:r>
                    </a:p>
                  </a:txBody>
                  <a:tcPr/>
                </a:tc>
                <a:tc>
                  <a:txBody>
                    <a:bodyPr/>
                    <a:lstStyle/>
                    <a:p>
                      <a:pPr algn="ctr"/>
                      <a:r>
                        <a:rPr lang="en-GB" sz="2000" b="0" i="0" noProof="0" dirty="0">
                          <a:solidFill>
                            <a:srgbClr val="115076"/>
                          </a:solidFill>
                          <a:latin typeface="Century Gothic" panose="020B0502020202020204" pitchFamily="34" charset="0"/>
                        </a:rPr>
                        <a:t>used to do</a:t>
                      </a:r>
                    </a:p>
                  </a:txBody>
                  <a:tcPr/>
                </a:tc>
                <a:extLst>
                  <a:ext uri="{0D108BD9-81ED-4DB2-BD59-A6C34878D82A}">
                    <a16:rowId xmlns:a16="http://schemas.microsoft.com/office/drawing/2014/main" val="2039306924"/>
                  </a:ext>
                </a:extLst>
              </a:tr>
              <a:tr h="370840">
                <a:tc>
                  <a:txBody>
                    <a:bodyPr/>
                    <a:lstStyle/>
                    <a:p>
                      <a:pPr algn="ctr"/>
                      <a:r>
                        <a:rPr lang="en-GB" sz="2000" b="0" i="0" noProof="0" dirty="0">
                          <a:solidFill>
                            <a:srgbClr val="115076"/>
                          </a:solidFill>
                          <a:latin typeface="Century Gothic" panose="020B0502020202020204" pitchFamily="34" charset="0"/>
                        </a:rPr>
                        <a:t>work hard</a:t>
                      </a:r>
                    </a:p>
                  </a:txBody>
                  <a:tcPr/>
                </a:tc>
                <a:tc>
                  <a:txBody>
                    <a:bodyPr/>
                    <a:lstStyle/>
                    <a:p>
                      <a:pPr algn="ctr"/>
                      <a:r>
                        <a:rPr lang="en-GB" sz="2000" b="0" i="0" noProof="0" dirty="0">
                          <a:solidFill>
                            <a:srgbClr val="115076"/>
                          </a:solidFill>
                          <a:latin typeface="Century Gothic" panose="020B0502020202020204" pitchFamily="34" charset="0"/>
                        </a:rPr>
                        <a:t>do now</a:t>
                      </a:r>
                    </a:p>
                  </a:txBody>
                  <a:tcPr/>
                </a:tc>
                <a:extLst>
                  <a:ext uri="{0D108BD9-81ED-4DB2-BD59-A6C34878D82A}">
                    <a16:rowId xmlns:a16="http://schemas.microsoft.com/office/drawing/2014/main" val="1479845758"/>
                  </a:ext>
                </a:extLst>
              </a:tr>
              <a:tr h="370840">
                <a:tc>
                  <a:txBody>
                    <a:bodyPr/>
                    <a:lstStyle/>
                    <a:p>
                      <a:pPr algn="ctr"/>
                      <a:r>
                        <a:rPr lang="en-GB" sz="2000" b="0" i="0" noProof="0" dirty="0">
                          <a:solidFill>
                            <a:srgbClr val="115076"/>
                          </a:solidFill>
                          <a:latin typeface="Century Gothic" panose="020B0502020202020204" pitchFamily="34" charset="0"/>
                        </a:rPr>
                        <a:t>walk to primary school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noProof="0" dirty="0">
                          <a:solidFill>
                            <a:srgbClr val="115076"/>
                          </a:solidFill>
                          <a:latin typeface="Century Gothic" panose="020B0502020202020204" pitchFamily="34" charset="0"/>
                        </a:rPr>
                        <a:t>used to do</a:t>
                      </a:r>
                    </a:p>
                  </a:txBody>
                  <a:tcPr/>
                </a:tc>
                <a:extLst>
                  <a:ext uri="{0D108BD9-81ED-4DB2-BD59-A6C34878D82A}">
                    <a16:rowId xmlns:a16="http://schemas.microsoft.com/office/drawing/2014/main" val="3929080243"/>
                  </a:ext>
                </a:extLst>
              </a:tr>
              <a:tr h="370840">
                <a:tc>
                  <a:txBody>
                    <a:bodyPr/>
                    <a:lstStyle/>
                    <a:p>
                      <a:pPr algn="ctr"/>
                      <a:r>
                        <a:rPr lang="en-GB" sz="2000" b="0" i="0" noProof="0" dirty="0">
                          <a:solidFill>
                            <a:srgbClr val="115076"/>
                          </a:solidFill>
                          <a:latin typeface="Century Gothic" panose="020B0502020202020204" pitchFamily="34" charset="0"/>
                        </a:rPr>
                        <a:t>help my friends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noProof="0" dirty="0">
                          <a:solidFill>
                            <a:srgbClr val="115076"/>
                          </a:solidFill>
                          <a:latin typeface="Century Gothic" panose="020B0502020202020204" pitchFamily="34" charset="0"/>
                        </a:rPr>
                        <a:t>used to do</a:t>
                      </a:r>
                    </a:p>
                  </a:txBody>
                  <a:tcPr/>
                </a:tc>
                <a:extLst>
                  <a:ext uri="{0D108BD9-81ED-4DB2-BD59-A6C34878D82A}">
                    <a16:rowId xmlns:a16="http://schemas.microsoft.com/office/drawing/2014/main" val="3518733809"/>
                  </a:ext>
                </a:extLst>
              </a:tr>
              <a:tr h="370840">
                <a:tc>
                  <a:txBody>
                    <a:bodyPr/>
                    <a:lstStyle/>
                    <a:p>
                      <a:pPr algn="ctr"/>
                      <a:r>
                        <a:rPr lang="en-GB" sz="2000" b="0" i="0" noProof="0" dirty="0">
                          <a:solidFill>
                            <a:srgbClr val="115076"/>
                          </a:solidFill>
                          <a:latin typeface="Century Gothic" panose="020B0502020202020204" pitchFamily="34" charset="0"/>
                        </a:rPr>
                        <a:t>share my lunch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noProof="0" dirty="0">
                          <a:solidFill>
                            <a:srgbClr val="115076"/>
                          </a:solidFill>
                          <a:latin typeface="Century Gothic" panose="020B0502020202020204" pitchFamily="34" charset="0"/>
                        </a:rPr>
                        <a:t>do now</a:t>
                      </a:r>
                    </a:p>
                  </a:txBody>
                  <a:tcPr/>
                </a:tc>
                <a:extLst>
                  <a:ext uri="{0D108BD9-81ED-4DB2-BD59-A6C34878D82A}">
                    <a16:rowId xmlns:a16="http://schemas.microsoft.com/office/drawing/2014/main" val="2724950683"/>
                  </a:ext>
                </a:extLst>
              </a:tr>
              <a:tr h="370840">
                <a:tc>
                  <a:txBody>
                    <a:bodyPr/>
                    <a:lstStyle/>
                    <a:p>
                      <a:pPr algn="ctr"/>
                      <a:r>
                        <a:rPr lang="en-GB" sz="2000" b="0" i="0" noProof="0" dirty="0">
                          <a:solidFill>
                            <a:srgbClr val="115076"/>
                          </a:solidFill>
                          <a:latin typeface="Century Gothic" panose="020B0502020202020204" pitchFamily="34" charset="0"/>
                        </a:rPr>
                        <a:t>prefer French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noProof="0" dirty="0">
                          <a:solidFill>
                            <a:srgbClr val="115076"/>
                          </a:solidFill>
                          <a:latin typeface="Century Gothic" panose="020B0502020202020204" pitchFamily="34" charset="0"/>
                        </a:rPr>
                        <a:t>do now</a:t>
                      </a:r>
                    </a:p>
                  </a:txBody>
                  <a:tcPr/>
                </a:tc>
                <a:extLst>
                  <a:ext uri="{0D108BD9-81ED-4DB2-BD59-A6C34878D82A}">
                    <a16:rowId xmlns:a16="http://schemas.microsoft.com/office/drawing/2014/main" val="2416284485"/>
                  </a:ext>
                </a:extLst>
              </a:tr>
            </a:tbl>
          </a:graphicData>
        </a:graphic>
      </p:graphicFrame>
    </p:spTree>
    <p:extLst>
      <p:ext uri="{BB962C8B-B14F-4D97-AF65-F5344CB8AC3E}">
        <p14:creationId xmlns:p14="http://schemas.microsoft.com/office/powerpoint/2010/main" val="39783197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activités scolaires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graphicFrame>
        <p:nvGraphicFramePr>
          <p:cNvPr id="2" name="Table 2">
            <a:extLst>
              <a:ext uri="{FF2B5EF4-FFF2-40B4-BE49-F238E27FC236}">
                <a16:creationId xmlns:a16="http://schemas.microsoft.com/office/drawing/2014/main" id="{ECD30674-019B-49DC-8AEA-5124AB8E33DA}"/>
              </a:ext>
            </a:extLst>
          </p:cNvPr>
          <p:cNvGraphicFramePr>
            <a:graphicFrameLocks noGrp="1"/>
          </p:cNvGraphicFramePr>
          <p:nvPr/>
        </p:nvGraphicFramePr>
        <p:xfrm>
          <a:off x="822306" y="1736558"/>
          <a:ext cx="5273694" cy="3200400"/>
        </p:xfrm>
        <a:graphic>
          <a:graphicData uri="http://schemas.openxmlformats.org/drawingml/2006/table">
            <a:tbl>
              <a:tblPr firstRow="1" bandRow="1">
                <a:tableStyleId>{5940675A-B579-460E-94D1-54222C63F5DA}</a:tableStyleId>
              </a:tblPr>
              <a:tblGrid>
                <a:gridCol w="5273694">
                  <a:extLst>
                    <a:ext uri="{9D8B030D-6E8A-4147-A177-3AD203B41FA5}">
                      <a16:colId xmlns:a16="http://schemas.microsoft.com/office/drawing/2014/main" val="121029030"/>
                    </a:ext>
                  </a:extLst>
                </a:gridCol>
              </a:tblGrid>
              <a:tr h="370840">
                <a:tc>
                  <a:txBody>
                    <a:bodyPr/>
                    <a:lstStyle/>
                    <a:p>
                      <a:pPr algn="ctr"/>
                      <a:r>
                        <a:rPr lang="fr-FR" sz="2400" b="0" i="0" dirty="0">
                          <a:solidFill>
                            <a:srgbClr val="115076"/>
                          </a:solidFill>
                          <a:latin typeface="Century Gothic" panose="020B0502020202020204" pitchFamily="34" charset="0"/>
                        </a:rPr>
                        <a:t>Partenaire A</a:t>
                      </a:r>
                    </a:p>
                  </a:txBody>
                  <a:tcPr/>
                </a:tc>
                <a:extLst>
                  <a:ext uri="{0D108BD9-81ED-4DB2-BD59-A6C34878D82A}">
                    <a16:rowId xmlns:a16="http://schemas.microsoft.com/office/drawing/2014/main" val="3564771472"/>
                  </a:ext>
                </a:extLst>
              </a:tr>
              <a:tr h="370840">
                <a:tc>
                  <a:txBody>
                    <a:bodyPr/>
                    <a:lstStyle/>
                    <a:p>
                      <a:pPr algn="ctr"/>
                      <a:r>
                        <a:rPr lang="fr-FR" sz="2400" b="0" i="0" dirty="0">
                          <a:solidFill>
                            <a:srgbClr val="115076"/>
                          </a:solidFill>
                          <a:latin typeface="Century Gothic" panose="020B0502020202020204" pitchFamily="34" charset="0"/>
                        </a:rPr>
                        <a:t>Je monte à la bibliothèque.</a:t>
                      </a:r>
                    </a:p>
                  </a:txBody>
                  <a:tcPr/>
                </a:tc>
                <a:extLst>
                  <a:ext uri="{0D108BD9-81ED-4DB2-BD59-A6C34878D82A}">
                    <a16:rowId xmlns:a16="http://schemas.microsoft.com/office/drawing/2014/main" val="2039306924"/>
                  </a:ext>
                </a:extLst>
              </a:tr>
              <a:tr h="370840">
                <a:tc>
                  <a:txBody>
                    <a:bodyPr/>
                    <a:lstStyle/>
                    <a:p>
                      <a:pPr algn="ctr"/>
                      <a:r>
                        <a:rPr lang="fr-FR" sz="2400" b="0" i="0" dirty="0">
                          <a:solidFill>
                            <a:srgbClr val="115076"/>
                          </a:solidFill>
                          <a:latin typeface="Century Gothic" panose="020B0502020202020204" pitchFamily="34" charset="0"/>
                        </a:rPr>
                        <a:t>J’étudiais l’allemand.</a:t>
                      </a:r>
                    </a:p>
                  </a:txBody>
                  <a:tcPr/>
                </a:tc>
                <a:extLst>
                  <a:ext uri="{0D108BD9-81ED-4DB2-BD59-A6C34878D82A}">
                    <a16:rowId xmlns:a16="http://schemas.microsoft.com/office/drawing/2014/main" val="1479845758"/>
                  </a:ext>
                </a:extLst>
              </a:tr>
              <a:tr h="370840">
                <a:tc>
                  <a:txBody>
                    <a:bodyPr/>
                    <a:lstStyle/>
                    <a:p>
                      <a:pPr algn="ctr"/>
                      <a:r>
                        <a:rPr lang="fr-FR" sz="2400" b="0" i="0" dirty="0">
                          <a:solidFill>
                            <a:srgbClr val="115076"/>
                          </a:solidFill>
                          <a:latin typeface="Century Gothic" panose="020B0502020202020204" pitchFamily="34" charset="0"/>
                        </a:rPr>
                        <a:t>J’écoutais le professeur.</a:t>
                      </a:r>
                    </a:p>
                  </a:txBody>
                  <a:tcPr/>
                </a:tc>
                <a:extLst>
                  <a:ext uri="{0D108BD9-81ED-4DB2-BD59-A6C34878D82A}">
                    <a16:rowId xmlns:a16="http://schemas.microsoft.com/office/drawing/2014/main" val="3929080243"/>
                  </a:ext>
                </a:extLst>
              </a:tr>
              <a:tr h="370840">
                <a:tc>
                  <a:txBody>
                    <a:bodyPr/>
                    <a:lstStyle/>
                    <a:p>
                      <a:pPr algn="ctr"/>
                      <a:r>
                        <a:rPr lang="fr-FR" sz="2400" b="0" i="0" dirty="0">
                          <a:solidFill>
                            <a:srgbClr val="115076"/>
                          </a:solidFill>
                          <a:latin typeface="Century Gothic" panose="020B0502020202020204" pitchFamily="34" charset="0"/>
                        </a:rPr>
                        <a:t>Je rentre tôt.</a:t>
                      </a:r>
                    </a:p>
                  </a:txBody>
                  <a:tcPr/>
                </a:tc>
                <a:extLst>
                  <a:ext uri="{0D108BD9-81ED-4DB2-BD59-A6C34878D82A}">
                    <a16:rowId xmlns:a16="http://schemas.microsoft.com/office/drawing/2014/main" val="3518733809"/>
                  </a:ext>
                </a:extLst>
              </a:tr>
              <a:tr h="370840">
                <a:tc>
                  <a:txBody>
                    <a:bodyPr/>
                    <a:lstStyle/>
                    <a:p>
                      <a:pPr algn="ctr"/>
                      <a:r>
                        <a:rPr lang="fr-FR" sz="2400" b="0" i="0" dirty="0">
                          <a:solidFill>
                            <a:srgbClr val="115076"/>
                          </a:solidFill>
                          <a:latin typeface="Century Gothic" panose="020B0502020202020204" pitchFamily="34" charset="0"/>
                        </a:rPr>
                        <a:t>J’achetais des livres fantastiques</a:t>
                      </a:r>
                    </a:p>
                  </a:txBody>
                  <a:tcPr/>
                </a:tc>
                <a:extLst>
                  <a:ext uri="{0D108BD9-81ED-4DB2-BD59-A6C34878D82A}">
                    <a16:rowId xmlns:a16="http://schemas.microsoft.com/office/drawing/2014/main" val="2724950683"/>
                  </a:ext>
                </a:extLst>
              </a:tr>
              <a:tr h="370840">
                <a:tc>
                  <a:txBody>
                    <a:bodyPr/>
                    <a:lstStyle/>
                    <a:p>
                      <a:pPr algn="ctr"/>
                      <a:r>
                        <a:rPr lang="fr-FR" sz="2400" b="0" i="0" dirty="0">
                          <a:solidFill>
                            <a:srgbClr val="115076"/>
                          </a:solidFill>
                          <a:latin typeface="Century Gothic" panose="020B0502020202020204" pitchFamily="34" charset="0"/>
                        </a:rPr>
                        <a:t>Je posais des questions.</a:t>
                      </a:r>
                    </a:p>
                  </a:txBody>
                  <a:tcPr/>
                </a:tc>
                <a:extLst>
                  <a:ext uri="{0D108BD9-81ED-4DB2-BD59-A6C34878D82A}">
                    <a16:rowId xmlns:a16="http://schemas.microsoft.com/office/drawing/2014/main" val="2416284485"/>
                  </a:ext>
                </a:extLst>
              </a:tr>
            </a:tbl>
          </a:graphicData>
        </a:graphic>
      </p:graphicFrame>
      <p:graphicFrame>
        <p:nvGraphicFramePr>
          <p:cNvPr id="10" name="Table 2">
            <a:extLst>
              <a:ext uri="{FF2B5EF4-FFF2-40B4-BE49-F238E27FC236}">
                <a16:creationId xmlns:a16="http://schemas.microsoft.com/office/drawing/2014/main" id="{00A78B60-58BA-4C30-BA10-3E0EB145BBFF}"/>
              </a:ext>
            </a:extLst>
          </p:cNvPr>
          <p:cNvGraphicFramePr>
            <a:graphicFrameLocks noGrp="1"/>
          </p:cNvGraphicFramePr>
          <p:nvPr/>
        </p:nvGraphicFramePr>
        <p:xfrm>
          <a:off x="6096000" y="1736558"/>
          <a:ext cx="5273694" cy="3200400"/>
        </p:xfrm>
        <a:graphic>
          <a:graphicData uri="http://schemas.openxmlformats.org/drawingml/2006/table">
            <a:tbl>
              <a:tblPr firstRow="1" bandRow="1">
                <a:tableStyleId>{5940675A-B579-460E-94D1-54222C63F5DA}</a:tableStyleId>
              </a:tblPr>
              <a:tblGrid>
                <a:gridCol w="5273694">
                  <a:extLst>
                    <a:ext uri="{9D8B030D-6E8A-4147-A177-3AD203B41FA5}">
                      <a16:colId xmlns:a16="http://schemas.microsoft.com/office/drawing/2014/main" val="121029030"/>
                    </a:ext>
                  </a:extLst>
                </a:gridCol>
              </a:tblGrid>
              <a:tr h="437720">
                <a:tc>
                  <a:txBody>
                    <a:bodyPr/>
                    <a:lstStyle/>
                    <a:p>
                      <a:pPr algn="ctr"/>
                      <a:r>
                        <a:rPr lang="fr-FR" sz="2400" b="0" i="0" dirty="0">
                          <a:solidFill>
                            <a:srgbClr val="115076"/>
                          </a:solidFill>
                          <a:latin typeface="Century Gothic" panose="020B0502020202020204" pitchFamily="34" charset="0"/>
                        </a:rPr>
                        <a:t>Partenaire B</a:t>
                      </a:r>
                    </a:p>
                  </a:txBody>
                  <a:tcPr/>
                </a:tc>
                <a:extLst>
                  <a:ext uri="{0D108BD9-81ED-4DB2-BD59-A6C34878D82A}">
                    <a16:rowId xmlns:a16="http://schemas.microsoft.com/office/drawing/2014/main" val="3564771472"/>
                  </a:ext>
                </a:extLst>
              </a:tr>
              <a:tr h="437720">
                <a:tc>
                  <a:txBody>
                    <a:bodyPr/>
                    <a:lstStyle/>
                    <a:p>
                      <a:pPr algn="ctr"/>
                      <a:r>
                        <a:rPr lang="fr-FR" sz="2400" b="0" i="0" dirty="0">
                          <a:solidFill>
                            <a:srgbClr val="115076"/>
                          </a:solidFill>
                          <a:latin typeface="Century Gothic" panose="020B0502020202020204" pitchFamily="34" charset="0"/>
                        </a:rPr>
                        <a:t>Je respectais la directrice.</a:t>
                      </a:r>
                    </a:p>
                  </a:txBody>
                  <a:tcPr/>
                </a:tc>
                <a:extLst>
                  <a:ext uri="{0D108BD9-81ED-4DB2-BD59-A6C34878D82A}">
                    <a16:rowId xmlns:a16="http://schemas.microsoft.com/office/drawing/2014/main" val="2039306924"/>
                  </a:ext>
                </a:extLst>
              </a:tr>
              <a:tr h="437720">
                <a:tc>
                  <a:txBody>
                    <a:bodyPr/>
                    <a:lstStyle/>
                    <a:p>
                      <a:pPr algn="ctr"/>
                      <a:r>
                        <a:rPr lang="fr-FR" sz="2400" b="0" i="0" dirty="0">
                          <a:solidFill>
                            <a:srgbClr val="115076"/>
                          </a:solidFill>
                          <a:latin typeface="Century Gothic" panose="020B0502020202020204" pitchFamily="34" charset="0"/>
                        </a:rPr>
                        <a:t>Je travaille dur.</a:t>
                      </a:r>
                    </a:p>
                  </a:txBody>
                  <a:tcPr/>
                </a:tc>
                <a:extLst>
                  <a:ext uri="{0D108BD9-81ED-4DB2-BD59-A6C34878D82A}">
                    <a16:rowId xmlns:a16="http://schemas.microsoft.com/office/drawing/2014/main" val="1479845758"/>
                  </a:ext>
                </a:extLst>
              </a:tr>
              <a:tr h="437720">
                <a:tc>
                  <a:txBody>
                    <a:bodyPr/>
                    <a:lstStyle/>
                    <a:p>
                      <a:pPr algn="ctr"/>
                      <a:r>
                        <a:rPr lang="fr-FR" sz="2400" b="0" i="0" dirty="0">
                          <a:solidFill>
                            <a:srgbClr val="115076"/>
                          </a:solidFill>
                          <a:latin typeface="Century Gothic" panose="020B0502020202020204" pitchFamily="34" charset="0"/>
                        </a:rPr>
                        <a:t>Je marchais à l’école primaire.</a:t>
                      </a:r>
                    </a:p>
                  </a:txBody>
                  <a:tcPr/>
                </a:tc>
                <a:extLst>
                  <a:ext uri="{0D108BD9-81ED-4DB2-BD59-A6C34878D82A}">
                    <a16:rowId xmlns:a16="http://schemas.microsoft.com/office/drawing/2014/main" val="3929080243"/>
                  </a:ext>
                </a:extLst>
              </a:tr>
              <a:tr h="437720">
                <a:tc>
                  <a:txBody>
                    <a:bodyPr/>
                    <a:lstStyle/>
                    <a:p>
                      <a:pPr algn="ctr"/>
                      <a:r>
                        <a:rPr lang="fr-FR" sz="2400" b="0" i="0" dirty="0">
                          <a:solidFill>
                            <a:srgbClr val="115076"/>
                          </a:solidFill>
                          <a:latin typeface="Century Gothic" panose="020B0502020202020204" pitchFamily="34" charset="0"/>
                        </a:rPr>
                        <a:t>J’aidais mes amis.</a:t>
                      </a:r>
                    </a:p>
                  </a:txBody>
                  <a:tcPr/>
                </a:tc>
                <a:extLst>
                  <a:ext uri="{0D108BD9-81ED-4DB2-BD59-A6C34878D82A}">
                    <a16:rowId xmlns:a16="http://schemas.microsoft.com/office/drawing/2014/main" val="3518733809"/>
                  </a:ext>
                </a:extLst>
              </a:tr>
              <a:tr h="437720">
                <a:tc>
                  <a:txBody>
                    <a:bodyPr/>
                    <a:lstStyle/>
                    <a:p>
                      <a:pPr algn="ctr"/>
                      <a:r>
                        <a:rPr lang="fr-FR" sz="2400" b="0" i="0" dirty="0">
                          <a:solidFill>
                            <a:srgbClr val="115076"/>
                          </a:solidFill>
                          <a:latin typeface="Century Gothic" panose="020B0502020202020204" pitchFamily="34" charset="0"/>
                        </a:rPr>
                        <a:t>Je partage mon déjeuner.</a:t>
                      </a:r>
                    </a:p>
                  </a:txBody>
                  <a:tcPr/>
                </a:tc>
                <a:extLst>
                  <a:ext uri="{0D108BD9-81ED-4DB2-BD59-A6C34878D82A}">
                    <a16:rowId xmlns:a16="http://schemas.microsoft.com/office/drawing/2014/main" val="2724950683"/>
                  </a:ext>
                </a:extLst>
              </a:tr>
              <a:tr h="437720">
                <a:tc>
                  <a:txBody>
                    <a:bodyPr/>
                    <a:lstStyle/>
                    <a:p>
                      <a:pPr algn="ctr"/>
                      <a:r>
                        <a:rPr lang="fr-FR" sz="2400" b="0" i="0" dirty="0">
                          <a:solidFill>
                            <a:srgbClr val="115076"/>
                          </a:solidFill>
                          <a:latin typeface="Century Gothic" panose="020B0502020202020204" pitchFamily="34" charset="0"/>
                        </a:rPr>
                        <a:t>Je préfère le français.</a:t>
                      </a:r>
                    </a:p>
                  </a:txBody>
                  <a:tcPr/>
                </a:tc>
                <a:extLst>
                  <a:ext uri="{0D108BD9-81ED-4DB2-BD59-A6C34878D82A}">
                    <a16:rowId xmlns:a16="http://schemas.microsoft.com/office/drawing/2014/main" val="2416284485"/>
                  </a:ext>
                </a:extLst>
              </a:tr>
            </a:tbl>
          </a:graphicData>
        </a:graphic>
      </p:graphicFrame>
      <p:sp>
        <p:nvSpPr>
          <p:cNvPr id="11" name="TextBox 10">
            <a:extLst>
              <a:ext uri="{FF2B5EF4-FFF2-40B4-BE49-F238E27FC236}">
                <a16:creationId xmlns:a16="http://schemas.microsoft.com/office/drawing/2014/main" id="{020AE85C-D7FB-45F1-AF90-1BC71DEF3460}"/>
              </a:ext>
            </a:extLst>
          </p:cNvPr>
          <p:cNvSpPr txBox="1"/>
          <p:nvPr/>
        </p:nvSpPr>
        <p:spPr>
          <a:xfrm>
            <a:off x="6457245" y="500517"/>
            <a:ext cx="32690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Réponses</a:t>
            </a:r>
          </a:p>
        </p:txBody>
      </p:sp>
    </p:spTree>
    <p:extLst>
      <p:ext uri="{BB962C8B-B14F-4D97-AF65-F5344CB8AC3E}">
        <p14:creationId xmlns:p14="http://schemas.microsoft.com/office/powerpoint/2010/main" val="13897655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C’est quel mot ?</a:t>
            </a:r>
          </a:p>
        </p:txBody>
      </p:sp>
      <p:sp>
        <p:nvSpPr>
          <p:cNvPr id="6" name="TextBox 5">
            <a:extLst>
              <a:ext uri="{FF2B5EF4-FFF2-40B4-BE49-F238E27FC236}">
                <a16:creationId xmlns:a16="http://schemas.microsoft.com/office/drawing/2014/main" id="{0A92D81F-0650-F447-8359-0A6373AAFC18}"/>
              </a:ext>
            </a:extLst>
          </p:cNvPr>
          <p:cNvSpPr txBox="1"/>
          <p:nvPr/>
        </p:nvSpPr>
        <p:spPr>
          <a:xfrm>
            <a:off x="180000" y="1296000"/>
            <a:ext cx="11198087" cy="461665"/>
          </a:xfrm>
          <a:prstGeom prst="rect">
            <a:avLst/>
          </a:prstGeom>
          <a:noFill/>
        </p:spPr>
        <p:txBody>
          <a:bodyPr wrap="square" numCol="2" rtlCol="0">
            <a:spAutoFit/>
          </a:bodyPr>
          <a:lstStyle/>
          <a:p>
            <a:r>
              <a:rPr lang="fr-FR" sz="2400" dirty="0">
                <a:solidFill>
                  <a:schemeClr val="accent5">
                    <a:lumMod val="50000"/>
                  </a:schemeClr>
                </a:solidFill>
                <a:latin typeface="Century Gothic" panose="020B0502020202020204" pitchFamily="34" charset="0"/>
              </a:rPr>
              <a:t>Décris les mots pour ton partenaire.</a:t>
            </a:r>
          </a:p>
        </p:txBody>
      </p:sp>
      <p:pic>
        <p:nvPicPr>
          <p:cNvPr id="3" name="Picture 2" descr="A mannequin wearing a wig&#10;&#10;Description automatically generated with low confidence">
            <a:extLst>
              <a:ext uri="{FF2B5EF4-FFF2-40B4-BE49-F238E27FC236}">
                <a16:creationId xmlns:a16="http://schemas.microsoft.com/office/drawing/2014/main" id="{5E1635A3-381E-4757-847F-44984368B6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2832" y="3092896"/>
            <a:ext cx="3279000" cy="3279000"/>
          </a:xfrm>
          <a:prstGeom prst="rect">
            <a:avLst/>
          </a:prstGeom>
        </p:spPr>
      </p:pic>
      <p:pic>
        <p:nvPicPr>
          <p:cNvPr id="10" name="Picture 9" descr="A picture containing person, toy, doll, dark&#10;&#10;Description automatically generated">
            <a:extLst>
              <a:ext uri="{FF2B5EF4-FFF2-40B4-BE49-F238E27FC236}">
                <a16:creationId xmlns:a16="http://schemas.microsoft.com/office/drawing/2014/main" id="{11B77F28-C7DF-49D3-9487-0709007F12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0168" y="3092896"/>
            <a:ext cx="3279000" cy="3279000"/>
          </a:xfrm>
          <a:prstGeom prst="rect">
            <a:avLst/>
          </a:prstGeom>
        </p:spPr>
      </p:pic>
      <p:sp>
        <p:nvSpPr>
          <p:cNvPr id="11" name="Speech Bubble: Rectangle with Corners Rounded 10">
            <a:extLst>
              <a:ext uri="{FF2B5EF4-FFF2-40B4-BE49-F238E27FC236}">
                <a16:creationId xmlns:a16="http://schemas.microsoft.com/office/drawing/2014/main" id="{662FED27-4E25-402B-9887-03017C0E3DE4}"/>
              </a:ext>
            </a:extLst>
          </p:cNvPr>
          <p:cNvSpPr/>
          <p:nvPr/>
        </p:nvSpPr>
        <p:spPr>
          <a:xfrm>
            <a:off x="3752030" y="2236305"/>
            <a:ext cx="3026707" cy="1192695"/>
          </a:xfrm>
          <a:prstGeom prst="wedgeRoundRectCallout">
            <a:avLst>
              <a:gd name="adj1" fmla="val -47103"/>
              <a:gd name="adj2" fmla="val 85833"/>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atin typeface="Century Gothic" panose="020B0502020202020204" pitchFamily="34" charset="0"/>
              </a:rPr>
              <a:t>Ce mot décrit douze mois</a:t>
            </a:r>
          </a:p>
        </p:txBody>
      </p:sp>
      <p:sp>
        <p:nvSpPr>
          <p:cNvPr id="12" name="Speech Bubble: Rectangle with Corners Rounded 11">
            <a:extLst>
              <a:ext uri="{FF2B5EF4-FFF2-40B4-BE49-F238E27FC236}">
                <a16:creationId xmlns:a16="http://schemas.microsoft.com/office/drawing/2014/main" id="{E4CFD676-C446-4320-8C38-817D95FDB6BF}"/>
              </a:ext>
            </a:extLst>
          </p:cNvPr>
          <p:cNvSpPr/>
          <p:nvPr/>
        </p:nvSpPr>
        <p:spPr>
          <a:xfrm>
            <a:off x="4943891" y="3771424"/>
            <a:ext cx="3026707" cy="992807"/>
          </a:xfrm>
          <a:prstGeom prst="wedgeRoundRectCallout">
            <a:avLst>
              <a:gd name="adj1" fmla="val 56665"/>
              <a:gd name="adj2" fmla="val 69166"/>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atin typeface="Century Gothic" panose="020B0502020202020204" pitchFamily="34" charset="0"/>
              </a:rPr>
              <a:t>C’est une année !</a:t>
            </a:r>
          </a:p>
        </p:txBody>
      </p:sp>
      <p:sp>
        <p:nvSpPr>
          <p:cNvPr id="14" name="Rounded Rectangle 46">
            <a:extLst>
              <a:ext uri="{FF2B5EF4-FFF2-40B4-BE49-F238E27FC236}">
                <a16:creationId xmlns:a16="http://schemas.microsoft.com/office/drawing/2014/main" id="{E4A81E9B-98E1-4214-9969-D850FE37E303}"/>
              </a:ext>
            </a:extLst>
          </p:cNvPr>
          <p:cNvSpPr/>
          <p:nvPr/>
        </p:nvSpPr>
        <p:spPr>
          <a:xfrm>
            <a:off x="8665535" y="229320"/>
            <a:ext cx="324438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dirty="0">
                <a:solidFill>
                  <a:prstClr val="white"/>
                </a:solidFill>
                <a:latin typeface="Century Gothic" panose="020B0502020202020204" pitchFamily="34" charset="0"/>
              </a:rPr>
              <a:t>parler / é</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couter</a:t>
            </a:r>
            <a:r>
              <a:rPr lang="fr-FR" sz="2000" b="1" dirty="0">
                <a:solidFill>
                  <a:prstClr val="white"/>
                </a:solidFill>
                <a:latin typeface="Century Gothic" panose="020B0502020202020204" pitchFamily="34" charset="0"/>
              </a:rPr>
              <a:t> / écrire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8162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C’est quel mot ?</a:t>
            </a:r>
          </a:p>
        </p:txBody>
      </p:sp>
      <p:sp>
        <p:nvSpPr>
          <p:cNvPr id="6" name="TextBox 5">
            <a:extLst>
              <a:ext uri="{FF2B5EF4-FFF2-40B4-BE49-F238E27FC236}">
                <a16:creationId xmlns:a16="http://schemas.microsoft.com/office/drawing/2014/main" id="{0A92D81F-0650-F447-8359-0A6373AAFC18}"/>
              </a:ext>
            </a:extLst>
          </p:cNvPr>
          <p:cNvSpPr txBox="1"/>
          <p:nvPr/>
        </p:nvSpPr>
        <p:spPr>
          <a:xfrm>
            <a:off x="382020" y="1536174"/>
            <a:ext cx="5721070" cy="378565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Partenaire A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fr-FR" sz="2000" dirty="0">
                <a:solidFill>
                  <a:srgbClr val="104F75"/>
                </a:solidFill>
                <a:latin typeface="Century Gothic" panose="020F0302020204030204"/>
              </a:rPr>
              <a:t>créer un b</a:t>
            </a:r>
            <a:r>
              <a:rPr lang="fr-FR" sz="2000" dirty="0">
                <a:solidFill>
                  <a:srgbClr val="104F75"/>
                </a:solidFill>
                <a:latin typeface="Century Gothic" panose="020B0502020202020204" pitchFamily="34" charset="0"/>
              </a:rPr>
              <a:t>ât</a:t>
            </a:r>
            <a:r>
              <a:rPr lang="fr-FR" sz="2000" dirty="0">
                <a:solidFill>
                  <a:srgbClr val="104F75"/>
                </a:solidFill>
                <a:latin typeface="Century Gothic" panose="020F0302020204030204"/>
              </a:rPr>
              <a:t>iment </a:t>
            </a:r>
            <a:r>
              <a:rPr lang="fr-FR" sz="2000" i="1" dirty="0">
                <a:solidFill>
                  <a:srgbClr val="104F75"/>
                </a:solidFill>
                <a:latin typeface="Century Gothic" panose="020F0302020204030204"/>
              </a:rPr>
              <a:t>(construire)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fr-FR" sz="2000" dirty="0">
                <a:solidFill>
                  <a:srgbClr val="104F75"/>
                </a:solidFill>
                <a:latin typeface="Century Gothic" panose="020F0302020204030204"/>
              </a:rPr>
              <a:t>la chose pour ouvrir la porte </a:t>
            </a:r>
            <a:r>
              <a:rPr lang="fr-FR" sz="2000" i="1" dirty="0">
                <a:solidFill>
                  <a:srgbClr val="104F75"/>
                </a:solidFill>
                <a:latin typeface="Century Gothic" panose="020F0302020204030204"/>
              </a:rPr>
              <a:t>(la clé)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fr-FR" sz="2000" dirty="0">
                <a:solidFill>
                  <a:srgbClr val="104F75"/>
                </a:solidFill>
                <a:latin typeface="Century Gothic" panose="020F0302020204030204"/>
              </a:rPr>
              <a:t>les années quand on est jeune </a:t>
            </a:r>
            <a:r>
              <a:rPr lang="fr-FR" sz="2000" i="1" dirty="0">
                <a:solidFill>
                  <a:srgbClr val="104F75"/>
                </a:solidFill>
                <a:latin typeface="Century Gothic" panose="020F0302020204030204"/>
              </a:rPr>
              <a:t>(l’enfance)</a:t>
            </a:r>
            <a:endParaRPr lang="fr-FR" sz="2000" dirty="0">
              <a:solidFill>
                <a:srgbClr val="104F75"/>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fr-FR" sz="2000" dirty="0">
                <a:solidFill>
                  <a:srgbClr val="104F75"/>
                </a:solidFill>
                <a:latin typeface="Century Gothic" panose="020F0302020204030204"/>
              </a:rPr>
              <a:t>si on peut faire ce qu’on veut, on est… </a:t>
            </a:r>
            <a:r>
              <a:rPr lang="fr-FR" sz="2000" i="1" dirty="0">
                <a:solidFill>
                  <a:srgbClr val="104F75"/>
                </a:solidFill>
                <a:latin typeface="Century Gothic" panose="020F0302020204030204"/>
              </a:rPr>
              <a:t>(libre)</a:t>
            </a:r>
            <a:endParaRPr lang="fr-FR" sz="2000" dirty="0">
              <a:solidFill>
                <a:srgbClr val="104F75"/>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fr-FR" sz="2000" dirty="0">
                <a:solidFill>
                  <a:srgbClr val="104F75"/>
                </a:solidFill>
                <a:latin typeface="Century Gothic" panose="020F0302020204030204"/>
              </a:rPr>
              <a:t>tous les jours </a:t>
            </a:r>
            <a:r>
              <a:rPr lang="fr-FR" sz="2000" i="1" dirty="0">
                <a:solidFill>
                  <a:srgbClr val="104F75"/>
                </a:solidFill>
                <a:latin typeface="Century Gothic" panose="020F0302020204030204"/>
              </a:rPr>
              <a:t>(quotidien)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quand on fait la même chose souvent </a:t>
            </a:r>
            <a:r>
              <a:rPr kumimoji="0" lang="fr-FR" sz="2000" b="0" i="1" u="none" strike="noStrike" kern="1200" cap="none" spc="0" normalizeH="0" baseline="0" dirty="0">
                <a:ln>
                  <a:noFill/>
                </a:ln>
                <a:solidFill>
                  <a:srgbClr val="104F75"/>
                </a:solidFill>
                <a:effectLst/>
                <a:uLnTx/>
                <a:uFillTx/>
                <a:latin typeface="Century Gothic" panose="020F0302020204030204"/>
                <a:ea typeface="+mn-ea"/>
                <a:cs typeface="+mn-cs"/>
              </a:rPr>
              <a:t>(l’habitude)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fr-FR" sz="2000" dirty="0">
                <a:solidFill>
                  <a:srgbClr val="104F75"/>
                </a:solidFill>
                <a:latin typeface="Century Gothic" panose="020F0302020204030204"/>
              </a:rPr>
              <a:t>on devient plus vieux et plus… </a:t>
            </a:r>
            <a:r>
              <a:rPr lang="fr-FR" sz="2000" i="1" dirty="0">
                <a:solidFill>
                  <a:srgbClr val="104F75"/>
                </a:solidFill>
                <a:latin typeface="Century Gothic" panose="020F0302020204030204"/>
              </a:rPr>
              <a:t>(responsable)</a:t>
            </a:r>
            <a:endParaRPr lang="fr-FR" sz="2000" dirty="0">
              <a:solidFill>
                <a:srgbClr val="104F75"/>
              </a:solidFill>
              <a:latin typeface="Century Gothic" panose="020F0302020204030204"/>
            </a:endParaRPr>
          </a:p>
        </p:txBody>
      </p:sp>
      <p:sp>
        <p:nvSpPr>
          <p:cNvPr id="9" name="TextBox 8">
            <a:extLst>
              <a:ext uri="{FF2B5EF4-FFF2-40B4-BE49-F238E27FC236}">
                <a16:creationId xmlns:a16="http://schemas.microsoft.com/office/drawing/2014/main" id="{DEA29C31-1B71-4263-911A-27156D11B126}"/>
              </a:ext>
            </a:extLst>
          </p:cNvPr>
          <p:cNvSpPr txBox="1"/>
          <p:nvPr/>
        </p:nvSpPr>
        <p:spPr>
          <a:xfrm>
            <a:off x="6103089" y="1536174"/>
            <a:ext cx="5806831" cy="3785652"/>
          </a:xfrm>
          <a:prstGeom prst="rect">
            <a:avLst/>
          </a:prstGeom>
          <a:noFill/>
        </p:spPr>
        <p:txBody>
          <a:bodyPr wrap="square">
            <a:spAutoFit/>
          </a:bodyPr>
          <a:lstStyle/>
          <a:p>
            <a:r>
              <a:rPr lang="fr-FR" sz="2000" dirty="0">
                <a:solidFill>
                  <a:srgbClr val="104F75"/>
                </a:solidFill>
                <a:latin typeface="Century Gothic" panose="020F0302020204030204"/>
              </a:rPr>
              <a:t>Partenaire B :</a:t>
            </a:r>
          </a:p>
          <a:p>
            <a:pPr marL="457200" indent="-457200">
              <a:buFont typeface="+mj-lt"/>
              <a:buAutoNum type="arabicPeriod"/>
            </a:pPr>
            <a:r>
              <a:rPr lang="fr-FR" sz="2000" dirty="0">
                <a:solidFill>
                  <a:srgbClr val="104F75"/>
                </a:solidFill>
                <a:latin typeface="Century Gothic" panose="020F0302020204030204"/>
              </a:rPr>
              <a:t>ce </a:t>
            </a: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qu’on fait quand un événement arrive</a:t>
            </a:r>
            <a:r>
              <a:rPr lang="fr-FR" sz="2000" dirty="0">
                <a:solidFill>
                  <a:srgbClr val="104F75"/>
                </a:solidFill>
                <a:latin typeface="Century Gothic" panose="020F0302020204030204"/>
              </a:rPr>
              <a:t> </a:t>
            </a:r>
            <a:r>
              <a:rPr lang="fr-FR" sz="2000" i="1" dirty="0">
                <a:solidFill>
                  <a:srgbClr val="104F75"/>
                </a:solidFill>
                <a:latin typeface="Century Gothic" panose="020F0302020204030204"/>
              </a:rPr>
              <a:t>(réagir)</a:t>
            </a:r>
          </a:p>
          <a:p>
            <a:pPr marL="457200" indent="-457200">
              <a:buFont typeface="+mj-lt"/>
              <a:buAutoNum type="arabicPeriod"/>
            </a:pPr>
            <a:r>
              <a:rPr lang="fr-FR" sz="2000" dirty="0">
                <a:solidFill>
                  <a:srgbClr val="104F75"/>
                </a:solidFill>
                <a:latin typeface="Century Gothic" panose="020F0302020204030204"/>
              </a:rPr>
              <a:t>un groupe de gens qui font la même chose </a:t>
            </a:r>
            <a:r>
              <a:rPr lang="fr-FR" sz="2000" i="1" dirty="0">
                <a:solidFill>
                  <a:srgbClr val="104F75"/>
                </a:solidFill>
                <a:latin typeface="Century Gothic" panose="020F0302020204030204"/>
              </a:rPr>
              <a:t>(le club)</a:t>
            </a:r>
          </a:p>
          <a:p>
            <a:pPr marL="457200" indent="-457200">
              <a:buFont typeface="+mj-lt"/>
              <a:buAutoNum type="arabicPeriod"/>
            </a:pPr>
            <a:r>
              <a:rPr lang="fr-FR" sz="2000" dirty="0">
                <a:solidFill>
                  <a:srgbClr val="104F75"/>
                </a:solidFill>
                <a:latin typeface="Century Gothic" panose="020F0302020204030204"/>
              </a:rPr>
              <a:t>pour décrire les choses dans le passé </a:t>
            </a:r>
            <a:r>
              <a:rPr lang="fr-FR" sz="2000" i="1" dirty="0">
                <a:solidFill>
                  <a:srgbClr val="104F75"/>
                </a:solidFill>
                <a:latin typeface="Century Gothic" panose="020F0302020204030204"/>
              </a:rPr>
              <a:t>(il y a)</a:t>
            </a:r>
          </a:p>
          <a:p>
            <a:pPr marL="457200" indent="-457200">
              <a:buFont typeface="+mj-lt"/>
              <a:buAutoNum type="arabicPeriod"/>
            </a:pP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quand on pense aux choses </a:t>
            </a:r>
            <a:r>
              <a:rPr kumimoji="0" lang="fr-FR" sz="2000" b="0" i="1" u="none" strike="noStrike" kern="1200" cap="none" spc="0" normalizeH="0" baseline="0" dirty="0">
                <a:ln>
                  <a:noFill/>
                </a:ln>
                <a:solidFill>
                  <a:srgbClr val="104F75"/>
                </a:solidFill>
                <a:effectLst/>
                <a:uLnTx/>
                <a:uFillTx/>
                <a:latin typeface="Century Gothic" panose="020F0302020204030204"/>
                <a:ea typeface="+mn-ea"/>
                <a:cs typeface="+mn-cs"/>
              </a:rPr>
              <a:t>(réfléchir</a:t>
            </a:r>
            <a:r>
              <a:rPr lang="fr-FR" sz="2000" dirty="0">
                <a:solidFill>
                  <a:srgbClr val="104F75"/>
                </a:solidFill>
                <a:latin typeface="Century Gothic" panose="020B0502020202020204" pitchFamily="34" charset="0"/>
              </a:rPr>
              <a:t> (à)</a:t>
            </a:r>
            <a:endParaRPr kumimoji="0" lang="fr-FR" sz="2000" b="0" i="1" u="none" strike="noStrike" kern="1200" cap="none" spc="0" normalizeH="0" baseline="0" dirty="0">
              <a:ln>
                <a:noFill/>
              </a:ln>
              <a:solidFill>
                <a:srgbClr val="104F75"/>
              </a:solidFill>
              <a:effectLst/>
              <a:uLnTx/>
              <a:uFillTx/>
              <a:latin typeface="Century Gothic" panose="020F0302020204030204"/>
              <a:ea typeface="+mn-ea"/>
              <a:cs typeface="+mn-cs"/>
            </a:endParaRPr>
          </a:p>
          <a:p>
            <a:pPr marL="457200" indent="-457200">
              <a:buFont typeface="+mj-lt"/>
              <a:buAutoNum type="arabicPeriod"/>
            </a:pPr>
            <a:r>
              <a:rPr lang="fr-FR" sz="2000" dirty="0">
                <a:solidFill>
                  <a:srgbClr val="104F75"/>
                </a:solidFill>
                <a:latin typeface="Century Gothic" panose="020F0302020204030204"/>
              </a:rPr>
              <a:t>une chose de la famille </a:t>
            </a:r>
            <a:r>
              <a:rPr lang="fr-FR" sz="2000" i="1" dirty="0">
                <a:solidFill>
                  <a:srgbClr val="104F75"/>
                </a:solidFill>
                <a:latin typeface="Century Gothic" panose="020F0302020204030204"/>
              </a:rPr>
              <a:t>(familial)</a:t>
            </a:r>
          </a:p>
          <a:p>
            <a:pPr marL="457200" indent="-457200">
              <a:buFont typeface="+mj-lt"/>
              <a:buAutoNum type="arabicPeriod"/>
            </a:pPr>
            <a:r>
              <a:rPr lang="fr-FR" sz="2000" dirty="0">
                <a:solidFill>
                  <a:srgbClr val="104F75"/>
                </a:solidFill>
                <a:latin typeface="Century Gothic" panose="020F0302020204030204"/>
              </a:rPr>
              <a:t>au collège, on doit avoir un bon… </a:t>
            </a:r>
            <a:r>
              <a:rPr lang="fr-FR" sz="2000" i="1" dirty="0">
                <a:solidFill>
                  <a:srgbClr val="104F75"/>
                </a:solidFill>
                <a:latin typeface="Century Gothic" panose="020F0302020204030204"/>
              </a:rPr>
              <a:t>(le comportement)</a:t>
            </a:r>
          </a:p>
          <a:p>
            <a:pPr marL="457200" indent="-457200">
              <a:buFont typeface="+mj-lt"/>
              <a:buAutoNum type="arabicPeriod"/>
            </a:pPr>
            <a:r>
              <a:rPr lang="fr-FR" sz="2000" dirty="0">
                <a:solidFill>
                  <a:srgbClr val="104F75"/>
                </a:solidFill>
                <a:latin typeface="Century Gothic" panose="020F0302020204030204"/>
              </a:rPr>
              <a:t>une chose qui n’existe plus </a:t>
            </a:r>
            <a:r>
              <a:rPr lang="fr-FR" sz="2000" i="1" dirty="0">
                <a:solidFill>
                  <a:srgbClr val="104F75"/>
                </a:solidFill>
                <a:latin typeface="Century Gothic" panose="020F0302020204030204"/>
              </a:rPr>
              <a:t>(ancien)</a:t>
            </a:r>
            <a:endParaRPr lang="fr-FR" sz="2000" dirty="0">
              <a:solidFill>
                <a:srgbClr val="104F75"/>
              </a:solidFill>
              <a:latin typeface="Century Gothic" panose="020F0302020204030204"/>
            </a:endParaRPr>
          </a:p>
        </p:txBody>
      </p:sp>
      <p:sp>
        <p:nvSpPr>
          <p:cNvPr id="10" name="Rounded Rectangle 46">
            <a:extLst>
              <a:ext uri="{FF2B5EF4-FFF2-40B4-BE49-F238E27FC236}">
                <a16:creationId xmlns:a16="http://schemas.microsoft.com/office/drawing/2014/main" id="{E4A81E9B-98E1-4214-9969-D850FE37E303}"/>
              </a:ext>
            </a:extLst>
          </p:cNvPr>
          <p:cNvSpPr/>
          <p:nvPr/>
        </p:nvSpPr>
        <p:spPr>
          <a:xfrm>
            <a:off x="8714792" y="229321"/>
            <a:ext cx="3195129" cy="47980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dirty="0">
                <a:solidFill>
                  <a:prstClr val="white"/>
                </a:solidFill>
                <a:latin typeface="Century Gothic" panose="020B0502020202020204" pitchFamily="34" charset="0"/>
              </a:rPr>
              <a:t>parler / é</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couter</a:t>
            </a:r>
            <a:r>
              <a:rPr lang="fr-FR" sz="2000" b="1" dirty="0">
                <a:solidFill>
                  <a:prstClr val="white"/>
                </a:solidFill>
                <a:latin typeface="Century Gothic" panose="020B0502020202020204" pitchFamily="34" charset="0"/>
              </a:rPr>
              <a:t> / écrire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03233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265384"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Student A </a:t>
            </a:r>
            <a:r>
              <a:rPr lang="en-GB" sz="3600" b="1" dirty="0" err="1">
                <a:solidFill>
                  <a:schemeClr val="bg1"/>
                </a:solidFill>
              </a:rPr>
              <a:t>rolecards</a:t>
            </a:r>
            <a:endParaRPr lang="en-GB" sz="3600" b="1" dirty="0">
              <a:solidFill>
                <a:schemeClr val="bg1"/>
              </a:solidFill>
            </a:endParaRPr>
          </a:p>
        </p:txBody>
      </p:sp>
      <p:graphicFrame>
        <p:nvGraphicFramePr>
          <p:cNvPr id="2" name="Table 2">
            <a:extLst>
              <a:ext uri="{FF2B5EF4-FFF2-40B4-BE49-F238E27FC236}">
                <a16:creationId xmlns:a16="http://schemas.microsoft.com/office/drawing/2014/main" id="{C26E6C76-4CF4-47C3-B82B-DB92DE5F0B01}"/>
              </a:ext>
            </a:extLst>
          </p:cNvPr>
          <p:cNvGraphicFramePr>
            <a:graphicFrameLocks noGrp="1"/>
          </p:cNvGraphicFramePr>
          <p:nvPr/>
        </p:nvGraphicFramePr>
        <p:xfrm>
          <a:off x="154249" y="1314798"/>
          <a:ext cx="5734612" cy="2687320"/>
        </p:xfrm>
        <a:graphic>
          <a:graphicData uri="http://schemas.openxmlformats.org/drawingml/2006/table">
            <a:tbl>
              <a:tblPr firstRow="1" bandRow="1">
                <a:tableStyleId>{5940675A-B579-460E-94D1-54222C63F5DA}</a:tableStyleId>
              </a:tblPr>
              <a:tblGrid>
                <a:gridCol w="3674801">
                  <a:extLst>
                    <a:ext uri="{9D8B030D-6E8A-4147-A177-3AD203B41FA5}">
                      <a16:colId xmlns:a16="http://schemas.microsoft.com/office/drawing/2014/main" val="4100315135"/>
                    </a:ext>
                  </a:extLst>
                </a:gridCol>
                <a:gridCol w="2059811">
                  <a:extLst>
                    <a:ext uri="{9D8B030D-6E8A-4147-A177-3AD203B41FA5}">
                      <a16:colId xmlns:a16="http://schemas.microsoft.com/office/drawing/2014/main" val="3207051050"/>
                    </a:ext>
                  </a:extLst>
                </a:gridCol>
              </a:tblGrid>
              <a:tr h="370840">
                <a:tc gridSpan="2">
                  <a:txBody>
                    <a:bodyPr/>
                    <a:lstStyle/>
                    <a:p>
                      <a:pPr algn="ctr"/>
                      <a:r>
                        <a:rPr lang="en-GB" sz="2000" b="0" i="0" dirty="0">
                          <a:solidFill>
                            <a:schemeClr val="accent1">
                              <a:lumMod val="50000"/>
                            </a:schemeClr>
                          </a:solidFill>
                          <a:latin typeface="Century Gothic" panose="020B0502020202020204" pitchFamily="34" charset="0"/>
                        </a:rPr>
                        <a:t>Round 1</a:t>
                      </a:r>
                      <a:endParaRPr lang="fr-FR" sz="2000" b="1" dirty="0">
                        <a:solidFill>
                          <a:schemeClr val="accent1">
                            <a:lumMod val="50000"/>
                          </a:schemeClr>
                        </a:solidFill>
                      </a:endParaRPr>
                    </a:p>
                  </a:txBody>
                  <a:tcPr/>
                </a:tc>
                <a:tc hMerge="1">
                  <a:txBody>
                    <a:bodyPr/>
                    <a:lstStyle/>
                    <a:p>
                      <a:endParaRPr lang="fr-FR" sz="2000" b="1" dirty="0"/>
                    </a:p>
                  </a:txBody>
                  <a:tcPr/>
                </a:tc>
                <a:extLst>
                  <a:ext uri="{0D108BD9-81ED-4DB2-BD59-A6C34878D82A}">
                    <a16:rowId xmlns:a16="http://schemas.microsoft.com/office/drawing/2014/main" val="4058623289"/>
                  </a:ext>
                </a:extLst>
              </a:tr>
              <a:tr h="370840">
                <a:tc>
                  <a:txBody>
                    <a:bodyPr/>
                    <a:lstStyle/>
                    <a:p>
                      <a:r>
                        <a:rPr lang="en-GB" sz="1800" b="0" i="0" dirty="0">
                          <a:solidFill>
                            <a:schemeClr val="accent1">
                              <a:lumMod val="50000"/>
                            </a:schemeClr>
                          </a:solidFill>
                          <a:latin typeface="Century Gothic" panose="020B0502020202020204" pitchFamily="34" charset="0"/>
                        </a:rPr>
                        <a:t>Tell your partner this. </a:t>
                      </a:r>
                      <a:br>
                        <a:rPr lang="en-GB" sz="1800" b="0" i="0" dirty="0">
                          <a:solidFill>
                            <a:schemeClr val="accent1">
                              <a:lumMod val="50000"/>
                            </a:schemeClr>
                          </a:solidFill>
                          <a:latin typeface="Century Gothic" panose="020B0502020202020204" pitchFamily="34" charset="0"/>
                        </a:rPr>
                      </a:br>
                      <a:r>
                        <a:rPr lang="en-GB" sz="1800" b="0" i="0" dirty="0">
                          <a:solidFill>
                            <a:schemeClr val="accent1">
                              <a:lumMod val="50000"/>
                            </a:schemeClr>
                          </a:solidFill>
                          <a:latin typeface="Century Gothic" panose="020B0502020202020204" pitchFamily="34" charset="0"/>
                        </a:rPr>
                        <a:t>Remember the verb ending!</a:t>
                      </a:r>
                      <a:endParaRPr lang="fr-FR" sz="1800" b="1" dirty="0">
                        <a:solidFill>
                          <a:schemeClr val="accent1">
                            <a:lumMod val="50000"/>
                          </a:schemeClr>
                        </a:solidFill>
                      </a:endParaRPr>
                    </a:p>
                  </a:txBody>
                  <a:tcPr/>
                </a:tc>
                <a:tc>
                  <a:txBody>
                    <a:bodyPr/>
                    <a:lstStyle/>
                    <a:p>
                      <a:r>
                        <a:rPr lang="en-GB" sz="1800" b="0" i="0" dirty="0">
                          <a:solidFill>
                            <a:schemeClr val="accent1">
                              <a:lumMod val="50000"/>
                            </a:schemeClr>
                          </a:solidFill>
                          <a:latin typeface="Century Gothic" panose="020B0502020202020204" pitchFamily="34" charset="0"/>
                        </a:rPr>
                        <a:t>Reply to your partner with this.</a:t>
                      </a:r>
                      <a:endParaRPr lang="fr-FR" sz="1800" b="1" dirty="0">
                        <a:solidFill>
                          <a:schemeClr val="accent1">
                            <a:lumMod val="50000"/>
                          </a:schemeClr>
                        </a:solidFill>
                      </a:endParaRPr>
                    </a:p>
                  </a:txBody>
                  <a:tcPr/>
                </a:tc>
                <a:extLst>
                  <a:ext uri="{0D108BD9-81ED-4DB2-BD59-A6C34878D82A}">
                    <a16:rowId xmlns:a16="http://schemas.microsoft.com/office/drawing/2014/main" val="864333166"/>
                  </a:ext>
                </a:extLst>
              </a:tr>
              <a:tr h="370840">
                <a:tc>
                  <a:txBody>
                    <a:bodyPr/>
                    <a:lstStyle/>
                    <a:p>
                      <a:r>
                        <a:rPr lang="en-GB" sz="1800" b="0" i="0" dirty="0">
                          <a:solidFill>
                            <a:schemeClr val="accent1">
                              <a:lumMod val="50000"/>
                            </a:schemeClr>
                          </a:solidFill>
                          <a:latin typeface="Century Gothic" panose="020B0502020202020204" pitchFamily="34" charset="0"/>
                        </a:rPr>
                        <a:t>1. [Nous/manger] dans </a:t>
                      </a:r>
                      <a:r>
                        <a:rPr lang="en-GB" sz="1800" dirty="0" err="1">
                          <a:solidFill>
                            <a:schemeClr val="accent1">
                              <a:lumMod val="50000"/>
                            </a:schemeClr>
                          </a:solidFill>
                        </a:rPr>
                        <a:t>l’Aire</a:t>
                      </a:r>
                      <a:r>
                        <a:rPr lang="en-GB" sz="1800" dirty="0">
                          <a:solidFill>
                            <a:schemeClr val="accent1">
                              <a:lumMod val="50000"/>
                            </a:schemeClr>
                          </a:solidFill>
                        </a:rPr>
                        <a:t> 3.</a:t>
                      </a:r>
                      <a:endParaRPr lang="fr-FR" sz="1800" dirty="0">
                        <a:solidFill>
                          <a:schemeClr val="accent1">
                            <a:lumMod val="50000"/>
                          </a:schemeClr>
                        </a:solidFill>
                      </a:endParaRPr>
                    </a:p>
                  </a:txBody>
                  <a:tcPr/>
                </a:tc>
                <a:tc>
                  <a:txBody>
                    <a:bodyPr/>
                    <a:lstStyle/>
                    <a:p>
                      <a:r>
                        <a:rPr lang="en-GB" sz="1800" b="0" i="0" dirty="0">
                          <a:solidFill>
                            <a:schemeClr val="accent1">
                              <a:lumMod val="50000"/>
                            </a:schemeClr>
                          </a:solidFill>
                          <a:latin typeface="Century Gothic" panose="020B0502020202020204" pitchFamily="34" charset="0"/>
                        </a:rPr>
                        <a:t>an ice cream</a:t>
                      </a:r>
                      <a:endParaRPr lang="fr-FR" sz="1800" dirty="0">
                        <a:solidFill>
                          <a:schemeClr val="accent1">
                            <a:lumMod val="50000"/>
                          </a:schemeClr>
                        </a:solidFill>
                      </a:endParaRPr>
                    </a:p>
                  </a:txBody>
                  <a:tcPr/>
                </a:tc>
                <a:extLst>
                  <a:ext uri="{0D108BD9-81ED-4DB2-BD59-A6C34878D82A}">
                    <a16:rowId xmlns:a16="http://schemas.microsoft.com/office/drawing/2014/main" val="712359694"/>
                  </a:ext>
                </a:extLst>
              </a:tr>
              <a:tr h="370840">
                <a:tc>
                  <a:txBody>
                    <a:bodyPr/>
                    <a:lstStyle/>
                    <a:p>
                      <a:r>
                        <a:rPr lang="en-GB" sz="1800" b="0" i="0" dirty="0">
                          <a:solidFill>
                            <a:schemeClr val="accent1">
                              <a:lumMod val="50000"/>
                            </a:schemeClr>
                          </a:solidFill>
                          <a:latin typeface="Century Gothic" panose="020B0502020202020204" pitchFamily="34" charset="0"/>
                        </a:rPr>
                        <a:t>2. [</a:t>
                      </a:r>
                      <a:r>
                        <a:rPr lang="en-GB" sz="1800" dirty="0" err="1">
                          <a:solidFill>
                            <a:schemeClr val="accent1">
                              <a:lumMod val="50000"/>
                            </a:schemeClr>
                          </a:solidFill>
                        </a:rPr>
                        <a:t>Vous</a:t>
                      </a:r>
                      <a:r>
                        <a:rPr lang="en-GB" sz="1800" dirty="0">
                          <a:solidFill>
                            <a:schemeClr val="accent1">
                              <a:lumMod val="50000"/>
                            </a:schemeClr>
                          </a:solidFill>
                        </a:rPr>
                        <a:t>/</a:t>
                      </a:r>
                      <a:r>
                        <a:rPr lang="en-GB" sz="1800" dirty="0" err="1">
                          <a:solidFill>
                            <a:schemeClr val="accent1">
                              <a:lumMod val="50000"/>
                            </a:schemeClr>
                          </a:solidFill>
                        </a:rPr>
                        <a:t>rester</a:t>
                      </a:r>
                      <a:r>
                        <a:rPr lang="en-GB" sz="1800" dirty="0">
                          <a:solidFill>
                            <a:schemeClr val="accent1">
                              <a:lumMod val="50000"/>
                            </a:schemeClr>
                          </a:solidFill>
                        </a:rPr>
                        <a:t>] dans</a:t>
                      </a:r>
                    </a:p>
                    <a:p>
                      <a:r>
                        <a:rPr lang="en-GB" sz="1800" dirty="0">
                          <a:solidFill>
                            <a:schemeClr val="accent1">
                              <a:lumMod val="50000"/>
                            </a:schemeClr>
                          </a:solidFill>
                        </a:rPr>
                        <a:t>     </a:t>
                      </a:r>
                      <a:r>
                        <a:rPr lang="en-GB" sz="1800" dirty="0" err="1">
                          <a:solidFill>
                            <a:schemeClr val="accent1">
                              <a:lumMod val="50000"/>
                            </a:schemeClr>
                          </a:solidFill>
                        </a:rPr>
                        <a:t>l’Aire</a:t>
                      </a:r>
                      <a:r>
                        <a:rPr lang="en-GB" sz="1800" dirty="0">
                          <a:solidFill>
                            <a:schemeClr val="accent1">
                              <a:lumMod val="50000"/>
                            </a:schemeClr>
                          </a:solidFill>
                        </a:rPr>
                        <a:t> 6.</a:t>
                      </a:r>
                      <a:endParaRPr lang="fr-FR" sz="1800" dirty="0">
                        <a:solidFill>
                          <a:schemeClr val="accent1">
                            <a:lumMod val="50000"/>
                          </a:schemeClr>
                        </a:solidFill>
                      </a:endParaRPr>
                    </a:p>
                  </a:txBody>
                  <a:tcPr/>
                </a:tc>
                <a:tc>
                  <a:txBody>
                    <a:bodyPr/>
                    <a:lstStyle/>
                    <a:p>
                      <a:r>
                        <a:rPr lang="fr-FR" sz="1800" b="0" i="0" dirty="0" err="1">
                          <a:solidFill>
                            <a:schemeClr val="accent1">
                              <a:lumMod val="50000"/>
                            </a:schemeClr>
                          </a:solidFill>
                          <a:latin typeface="Century Gothic" panose="020B0502020202020204" pitchFamily="34" charset="0"/>
                        </a:rPr>
                        <a:t>with</a:t>
                      </a:r>
                      <a:r>
                        <a:rPr lang="fr-FR" sz="1800" dirty="0">
                          <a:solidFill>
                            <a:schemeClr val="accent1">
                              <a:lumMod val="50000"/>
                            </a:schemeClr>
                          </a:solidFill>
                        </a:rPr>
                        <a:t> </a:t>
                      </a:r>
                      <a:r>
                        <a:rPr lang="fr-FR" sz="1800" dirty="0" err="1">
                          <a:solidFill>
                            <a:schemeClr val="accent1">
                              <a:lumMod val="50000"/>
                            </a:schemeClr>
                          </a:solidFill>
                        </a:rPr>
                        <a:t>your</a:t>
                      </a:r>
                      <a:r>
                        <a:rPr lang="fr-FR" sz="1800" dirty="0">
                          <a:solidFill>
                            <a:schemeClr val="accent1">
                              <a:lumMod val="50000"/>
                            </a:schemeClr>
                          </a:solidFill>
                        </a:rPr>
                        <a:t> parents</a:t>
                      </a:r>
                    </a:p>
                  </a:txBody>
                  <a:tcPr/>
                </a:tc>
                <a:extLst>
                  <a:ext uri="{0D108BD9-81ED-4DB2-BD59-A6C34878D82A}">
                    <a16:rowId xmlns:a16="http://schemas.microsoft.com/office/drawing/2014/main" val="2249095231"/>
                  </a:ext>
                </a:extLst>
              </a:tr>
              <a:tr h="370840">
                <a:tc>
                  <a:txBody>
                    <a:bodyPr/>
                    <a:lstStyle/>
                    <a:p>
                      <a:r>
                        <a:rPr lang="en-GB" sz="1800" b="0" i="0" dirty="0">
                          <a:solidFill>
                            <a:schemeClr val="accent1">
                              <a:lumMod val="50000"/>
                            </a:schemeClr>
                          </a:solidFill>
                          <a:latin typeface="Century Gothic" panose="020B0502020202020204" pitchFamily="34" charset="0"/>
                        </a:rPr>
                        <a:t>3. [</a:t>
                      </a:r>
                      <a:r>
                        <a:rPr lang="en-GB" sz="1800" dirty="0" err="1">
                          <a:solidFill>
                            <a:schemeClr val="accent1">
                              <a:lumMod val="50000"/>
                            </a:schemeClr>
                          </a:solidFill>
                        </a:rPr>
                        <a:t>Mes</a:t>
                      </a:r>
                      <a:r>
                        <a:rPr lang="en-GB" sz="1800" dirty="0">
                          <a:solidFill>
                            <a:schemeClr val="accent1">
                              <a:lumMod val="50000"/>
                            </a:schemeClr>
                          </a:solidFill>
                        </a:rPr>
                        <a:t> </a:t>
                      </a:r>
                      <a:r>
                        <a:rPr lang="en-GB" sz="1800" dirty="0" err="1">
                          <a:solidFill>
                            <a:schemeClr val="accent1">
                              <a:lumMod val="50000"/>
                            </a:schemeClr>
                          </a:solidFill>
                        </a:rPr>
                        <a:t>amis</a:t>
                      </a:r>
                      <a:r>
                        <a:rPr lang="en-GB" sz="1800" dirty="0">
                          <a:solidFill>
                            <a:schemeClr val="accent1">
                              <a:lumMod val="50000"/>
                            </a:schemeClr>
                          </a:solidFill>
                        </a:rPr>
                        <a:t>/marcher] dans</a:t>
                      </a:r>
                    </a:p>
                    <a:p>
                      <a:r>
                        <a:rPr lang="en-GB" sz="1800" dirty="0">
                          <a:solidFill>
                            <a:schemeClr val="accent1">
                              <a:lumMod val="50000"/>
                            </a:schemeClr>
                          </a:solidFill>
                        </a:rPr>
                        <a:t>     </a:t>
                      </a:r>
                      <a:r>
                        <a:rPr lang="en-GB" sz="1800" dirty="0" err="1">
                          <a:solidFill>
                            <a:schemeClr val="accent1">
                              <a:lumMod val="50000"/>
                            </a:schemeClr>
                          </a:solidFill>
                        </a:rPr>
                        <a:t>l’Aire</a:t>
                      </a:r>
                      <a:r>
                        <a:rPr lang="en-GB" sz="1800" dirty="0">
                          <a:solidFill>
                            <a:schemeClr val="accent1">
                              <a:lumMod val="50000"/>
                            </a:schemeClr>
                          </a:solidFill>
                        </a:rPr>
                        <a:t> 1.</a:t>
                      </a:r>
                      <a:endParaRPr lang="fr-FR" sz="1800" dirty="0">
                        <a:solidFill>
                          <a:schemeClr val="accent1">
                            <a:lumMod val="50000"/>
                          </a:schemeClr>
                        </a:solidFill>
                      </a:endParaRPr>
                    </a:p>
                  </a:txBody>
                  <a:tcPr/>
                </a:tc>
                <a:tc>
                  <a:txBody>
                    <a:bodyPr/>
                    <a:lstStyle/>
                    <a:p>
                      <a:r>
                        <a:rPr lang="fr-FR" sz="1800" b="0" i="0" dirty="0" err="1">
                          <a:solidFill>
                            <a:schemeClr val="accent1">
                              <a:lumMod val="50000"/>
                            </a:schemeClr>
                          </a:solidFill>
                          <a:latin typeface="Century Gothic" panose="020B0502020202020204" pitchFamily="34" charset="0"/>
                        </a:rPr>
                        <a:t>quickly</a:t>
                      </a:r>
                      <a:endParaRPr lang="fr-FR" sz="1800" dirty="0">
                        <a:solidFill>
                          <a:schemeClr val="accent1">
                            <a:lumMod val="50000"/>
                          </a:schemeClr>
                        </a:solidFill>
                      </a:endParaRPr>
                    </a:p>
                  </a:txBody>
                  <a:tcPr/>
                </a:tc>
                <a:extLst>
                  <a:ext uri="{0D108BD9-81ED-4DB2-BD59-A6C34878D82A}">
                    <a16:rowId xmlns:a16="http://schemas.microsoft.com/office/drawing/2014/main" val="1772809737"/>
                  </a:ext>
                </a:extLst>
              </a:tr>
            </a:tbl>
          </a:graphicData>
        </a:graphic>
      </p:graphicFrame>
      <p:graphicFrame>
        <p:nvGraphicFramePr>
          <p:cNvPr id="9" name="Table 2">
            <a:extLst>
              <a:ext uri="{FF2B5EF4-FFF2-40B4-BE49-F238E27FC236}">
                <a16:creationId xmlns:a16="http://schemas.microsoft.com/office/drawing/2014/main" id="{A91A1F91-5E18-4F5C-BC8C-65E5C2529154}"/>
              </a:ext>
            </a:extLst>
          </p:cNvPr>
          <p:cNvGraphicFramePr>
            <a:graphicFrameLocks noGrp="1"/>
          </p:cNvGraphicFramePr>
          <p:nvPr/>
        </p:nvGraphicFramePr>
        <p:xfrm>
          <a:off x="154249" y="4240741"/>
          <a:ext cx="5734612" cy="1981200"/>
        </p:xfrm>
        <a:graphic>
          <a:graphicData uri="http://schemas.openxmlformats.org/drawingml/2006/table">
            <a:tbl>
              <a:tblPr firstRow="1" bandRow="1">
                <a:tableStyleId>{5940675A-B579-460E-94D1-54222C63F5DA}</a:tableStyleId>
              </a:tblPr>
              <a:tblGrid>
                <a:gridCol w="5734612">
                  <a:extLst>
                    <a:ext uri="{9D8B030D-6E8A-4147-A177-3AD203B41FA5}">
                      <a16:colId xmlns:a16="http://schemas.microsoft.com/office/drawing/2014/main" val="4100315135"/>
                    </a:ext>
                  </a:extLst>
                </a:gridCol>
              </a:tblGrid>
              <a:tr h="370840">
                <a:tc>
                  <a:txBody>
                    <a:bodyPr/>
                    <a:lstStyle/>
                    <a:p>
                      <a:pPr algn="ctr"/>
                      <a:r>
                        <a:rPr lang="en-GB" sz="2000" b="0" i="0" dirty="0">
                          <a:solidFill>
                            <a:schemeClr val="accent1">
                              <a:lumMod val="50000"/>
                            </a:schemeClr>
                          </a:solidFill>
                          <a:latin typeface="Century Gothic" panose="020B0502020202020204" pitchFamily="34" charset="0"/>
                        </a:rPr>
                        <a:t>Round 2</a:t>
                      </a:r>
                      <a:endParaRPr lang="fr-FR" sz="2000" b="1" dirty="0">
                        <a:solidFill>
                          <a:schemeClr val="accent1">
                            <a:lumMod val="50000"/>
                          </a:schemeClr>
                        </a:solidFill>
                      </a:endParaRPr>
                    </a:p>
                  </a:txBody>
                  <a:tcPr/>
                </a:tc>
                <a:extLst>
                  <a:ext uri="{0D108BD9-81ED-4DB2-BD59-A6C34878D82A}">
                    <a16:rowId xmlns:a16="http://schemas.microsoft.com/office/drawing/2014/main" val="4058623289"/>
                  </a:ext>
                </a:extLst>
              </a:tr>
              <a:tr h="370840">
                <a:tc>
                  <a:txBody>
                    <a:bodyPr/>
                    <a:lstStyle/>
                    <a:p>
                      <a:r>
                        <a:rPr lang="en-GB" sz="2000" b="0" i="0" dirty="0">
                          <a:solidFill>
                            <a:schemeClr val="accent1">
                              <a:lumMod val="50000"/>
                            </a:schemeClr>
                          </a:solidFill>
                          <a:latin typeface="Century Gothic" panose="020B0502020202020204" pitchFamily="34" charset="0"/>
                        </a:rPr>
                        <a:t>Ask your partner for this information.</a:t>
                      </a:r>
                      <a:endParaRPr lang="fr-FR" sz="2000" b="1" dirty="0">
                        <a:solidFill>
                          <a:schemeClr val="accent1">
                            <a:lumMod val="50000"/>
                          </a:schemeClr>
                        </a:solidFill>
                      </a:endParaRPr>
                    </a:p>
                  </a:txBody>
                  <a:tcPr/>
                </a:tc>
                <a:extLst>
                  <a:ext uri="{0D108BD9-81ED-4DB2-BD59-A6C34878D82A}">
                    <a16:rowId xmlns:a16="http://schemas.microsoft.com/office/drawing/2014/main" val="864333166"/>
                  </a:ext>
                </a:extLst>
              </a:tr>
              <a:tr h="370840">
                <a:tc>
                  <a:txBody>
                    <a:bodyPr/>
                    <a:lstStyle/>
                    <a:p>
                      <a:r>
                        <a:rPr lang="en-GB" sz="2000" b="0" i="0" dirty="0">
                          <a:solidFill>
                            <a:schemeClr val="accent1">
                              <a:lumMod val="50000"/>
                            </a:schemeClr>
                          </a:solidFill>
                          <a:latin typeface="Century Gothic" panose="020B0502020202020204" pitchFamily="34" charset="0"/>
                        </a:rPr>
                        <a:t>1. when?</a:t>
                      </a:r>
                      <a:endParaRPr lang="fr-FR" sz="2000" dirty="0">
                        <a:solidFill>
                          <a:schemeClr val="accent1">
                            <a:lumMod val="50000"/>
                          </a:schemeClr>
                        </a:solidFill>
                      </a:endParaRPr>
                    </a:p>
                  </a:txBody>
                  <a:tcPr/>
                </a:tc>
                <a:extLst>
                  <a:ext uri="{0D108BD9-81ED-4DB2-BD59-A6C34878D82A}">
                    <a16:rowId xmlns:a16="http://schemas.microsoft.com/office/drawing/2014/main" val="712359694"/>
                  </a:ext>
                </a:extLst>
              </a:tr>
              <a:tr h="370840">
                <a:tc>
                  <a:txBody>
                    <a:bodyPr/>
                    <a:lstStyle/>
                    <a:p>
                      <a:r>
                        <a:rPr lang="en-GB" sz="2000" b="0" i="0" dirty="0">
                          <a:solidFill>
                            <a:schemeClr val="accent1">
                              <a:lumMod val="50000"/>
                            </a:schemeClr>
                          </a:solidFill>
                          <a:latin typeface="Century Gothic" panose="020B0502020202020204" pitchFamily="34" charset="0"/>
                        </a:rPr>
                        <a:t>2. what?</a:t>
                      </a:r>
                      <a:endParaRPr lang="fr-FR" sz="2000" dirty="0">
                        <a:solidFill>
                          <a:schemeClr val="accent1">
                            <a:lumMod val="50000"/>
                          </a:schemeClr>
                        </a:solidFill>
                      </a:endParaRPr>
                    </a:p>
                  </a:txBody>
                  <a:tcPr/>
                </a:tc>
                <a:extLst>
                  <a:ext uri="{0D108BD9-81ED-4DB2-BD59-A6C34878D82A}">
                    <a16:rowId xmlns:a16="http://schemas.microsoft.com/office/drawing/2014/main" val="2249095231"/>
                  </a:ext>
                </a:extLst>
              </a:tr>
              <a:tr h="370840">
                <a:tc>
                  <a:txBody>
                    <a:bodyPr/>
                    <a:lstStyle/>
                    <a:p>
                      <a:r>
                        <a:rPr lang="en-GB" sz="2000" b="0" i="0" dirty="0">
                          <a:solidFill>
                            <a:schemeClr val="accent1">
                              <a:lumMod val="50000"/>
                            </a:schemeClr>
                          </a:solidFill>
                          <a:latin typeface="Century Gothic" panose="020B0502020202020204" pitchFamily="34" charset="0"/>
                        </a:rPr>
                        <a:t>3. why?</a:t>
                      </a:r>
                      <a:endParaRPr lang="fr-FR" sz="2000" dirty="0">
                        <a:solidFill>
                          <a:schemeClr val="accent1">
                            <a:lumMod val="50000"/>
                          </a:schemeClr>
                        </a:solidFill>
                      </a:endParaRPr>
                    </a:p>
                  </a:txBody>
                  <a:tcPr/>
                </a:tc>
                <a:extLst>
                  <a:ext uri="{0D108BD9-81ED-4DB2-BD59-A6C34878D82A}">
                    <a16:rowId xmlns:a16="http://schemas.microsoft.com/office/drawing/2014/main" val="1772809737"/>
                  </a:ext>
                </a:extLst>
              </a:tr>
            </a:tbl>
          </a:graphicData>
        </a:graphic>
      </p:graphicFrame>
      <p:pic>
        <p:nvPicPr>
          <p:cNvPr id="10" name="Picture 9" descr="background rectangle">
            <a:extLst>
              <a:ext uri="{FF2B5EF4-FFF2-40B4-BE49-F238E27FC236}">
                <a16:creationId xmlns:a16="http://schemas.microsoft.com/office/drawing/2014/main" id="{B74E49F4-B428-4845-92F5-4CD8A71A41D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82134"/>
            <a:ext cx="5265384" cy="867128"/>
          </a:xfrm>
          <a:prstGeom prst="rect">
            <a:avLst/>
          </a:prstGeom>
        </p:spPr>
      </p:pic>
      <p:sp>
        <p:nvSpPr>
          <p:cNvPr id="11" name="Title 3">
            <a:extLst>
              <a:ext uri="{FF2B5EF4-FFF2-40B4-BE49-F238E27FC236}">
                <a16:creationId xmlns:a16="http://schemas.microsoft.com/office/drawing/2014/main" id="{5A145E5B-3BFB-4A4D-B5EB-B027913F7295}"/>
              </a:ext>
            </a:extLst>
          </p:cNvPr>
          <p:cNvSpPr txBox="1">
            <a:spLocks/>
          </p:cNvSpPr>
          <p:nvPr/>
        </p:nvSpPr>
        <p:spPr>
          <a:xfrm>
            <a:off x="6096001" y="28213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Student B rolecards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12" name="Table 2">
            <a:extLst>
              <a:ext uri="{FF2B5EF4-FFF2-40B4-BE49-F238E27FC236}">
                <a16:creationId xmlns:a16="http://schemas.microsoft.com/office/drawing/2014/main" id="{6A94C364-F78B-41CE-B595-28946ECEAE8D}"/>
              </a:ext>
            </a:extLst>
          </p:cNvPr>
          <p:cNvGraphicFramePr>
            <a:graphicFrameLocks noGrp="1"/>
          </p:cNvGraphicFramePr>
          <p:nvPr/>
        </p:nvGraphicFramePr>
        <p:xfrm>
          <a:off x="6096000" y="3534621"/>
          <a:ext cx="5941751" cy="2687320"/>
        </p:xfrm>
        <a:graphic>
          <a:graphicData uri="http://schemas.openxmlformats.org/drawingml/2006/table">
            <a:tbl>
              <a:tblPr firstRow="1" bandRow="1">
                <a:tableStyleId>{5940675A-B579-460E-94D1-54222C63F5DA}</a:tableStyleId>
              </a:tblPr>
              <a:tblGrid>
                <a:gridCol w="3886200">
                  <a:extLst>
                    <a:ext uri="{9D8B030D-6E8A-4147-A177-3AD203B41FA5}">
                      <a16:colId xmlns:a16="http://schemas.microsoft.com/office/drawing/2014/main" val="4100315135"/>
                    </a:ext>
                  </a:extLst>
                </a:gridCol>
                <a:gridCol w="2055551">
                  <a:extLst>
                    <a:ext uri="{9D8B030D-6E8A-4147-A177-3AD203B41FA5}">
                      <a16:colId xmlns:a16="http://schemas.microsoft.com/office/drawing/2014/main" val="3207051050"/>
                    </a:ext>
                  </a:extLst>
                </a:gridCol>
              </a:tblGrid>
              <a:tr h="370840">
                <a:tc gridSpan="2">
                  <a:txBody>
                    <a:bodyPr/>
                    <a:lstStyle/>
                    <a:p>
                      <a:pPr algn="ctr"/>
                      <a:r>
                        <a:rPr lang="en-GB" sz="2000" b="0" i="0" dirty="0">
                          <a:solidFill>
                            <a:schemeClr val="accent1">
                              <a:lumMod val="50000"/>
                            </a:schemeClr>
                          </a:solidFill>
                          <a:latin typeface="Century Gothic" panose="020B0502020202020204" pitchFamily="34" charset="0"/>
                        </a:rPr>
                        <a:t>Round 2</a:t>
                      </a:r>
                      <a:endParaRPr lang="fr-FR" sz="2000" b="1" dirty="0">
                        <a:solidFill>
                          <a:schemeClr val="accent1">
                            <a:lumMod val="50000"/>
                          </a:schemeClr>
                        </a:solidFill>
                      </a:endParaRPr>
                    </a:p>
                  </a:txBody>
                  <a:tcPr/>
                </a:tc>
                <a:tc hMerge="1">
                  <a:txBody>
                    <a:bodyPr/>
                    <a:lstStyle/>
                    <a:p>
                      <a:endParaRPr lang="fr-FR" sz="2000" b="1" dirty="0"/>
                    </a:p>
                  </a:txBody>
                  <a:tcPr/>
                </a:tc>
                <a:extLst>
                  <a:ext uri="{0D108BD9-81ED-4DB2-BD59-A6C34878D82A}">
                    <a16:rowId xmlns:a16="http://schemas.microsoft.com/office/drawing/2014/main" val="4058623289"/>
                  </a:ext>
                </a:extLst>
              </a:tr>
              <a:tr h="370840">
                <a:tc>
                  <a:txBody>
                    <a:bodyPr/>
                    <a:lstStyle/>
                    <a:p>
                      <a:r>
                        <a:rPr lang="en-GB" sz="1800" b="0" i="0" dirty="0">
                          <a:solidFill>
                            <a:schemeClr val="accent1">
                              <a:lumMod val="50000"/>
                            </a:schemeClr>
                          </a:solidFill>
                          <a:latin typeface="Century Gothic" panose="020B0502020202020204" pitchFamily="34" charset="0"/>
                        </a:rPr>
                        <a:t>Tell your partner this. </a:t>
                      </a:r>
                      <a:br>
                        <a:rPr lang="en-GB" sz="1800" b="0" i="0" dirty="0">
                          <a:solidFill>
                            <a:schemeClr val="accent1">
                              <a:lumMod val="50000"/>
                            </a:schemeClr>
                          </a:solidFill>
                          <a:latin typeface="Century Gothic" panose="020B0502020202020204" pitchFamily="34" charset="0"/>
                        </a:rPr>
                      </a:br>
                      <a:r>
                        <a:rPr lang="en-GB" sz="1800" b="0" i="0" dirty="0">
                          <a:solidFill>
                            <a:schemeClr val="accent1">
                              <a:lumMod val="50000"/>
                            </a:schemeClr>
                          </a:solidFill>
                          <a:latin typeface="Century Gothic" panose="020B0502020202020204" pitchFamily="34" charset="0"/>
                        </a:rPr>
                        <a:t>Remember the verb ending!</a:t>
                      </a:r>
                      <a:endParaRPr lang="fr-FR" sz="1800" b="1" dirty="0">
                        <a:solidFill>
                          <a:schemeClr val="accent1">
                            <a:lumMod val="50000"/>
                          </a:schemeClr>
                        </a:solidFill>
                      </a:endParaRPr>
                    </a:p>
                  </a:txBody>
                  <a:tcPr/>
                </a:tc>
                <a:tc>
                  <a:txBody>
                    <a:bodyPr/>
                    <a:lstStyle/>
                    <a:p>
                      <a:r>
                        <a:rPr lang="en-GB" sz="1800" b="0" i="0" dirty="0">
                          <a:solidFill>
                            <a:schemeClr val="accent1">
                              <a:lumMod val="50000"/>
                            </a:schemeClr>
                          </a:solidFill>
                          <a:latin typeface="Century Gothic" panose="020B0502020202020204" pitchFamily="34" charset="0"/>
                        </a:rPr>
                        <a:t>Reply to your partner with this.</a:t>
                      </a:r>
                      <a:endParaRPr lang="fr-FR" sz="1800" b="1" dirty="0">
                        <a:solidFill>
                          <a:schemeClr val="accent1">
                            <a:lumMod val="50000"/>
                          </a:schemeClr>
                        </a:solidFill>
                      </a:endParaRPr>
                    </a:p>
                  </a:txBody>
                  <a:tcPr/>
                </a:tc>
                <a:extLst>
                  <a:ext uri="{0D108BD9-81ED-4DB2-BD59-A6C34878D82A}">
                    <a16:rowId xmlns:a16="http://schemas.microsoft.com/office/drawing/2014/main" val="864333166"/>
                  </a:ext>
                </a:extLst>
              </a:tr>
              <a:tr h="370840">
                <a:tc>
                  <a:txBody>
                    <a:bodyPr/>
                    <a:lstStyle/>
                    <a:p>
                      <a:r>
                        <a:rPr lang="en-GB" sz="1800" b="0" i="0" dirty="0">
                          <a:solidFill>
                            <a:schemeClr val="accent1">
                              <a:lumMod val="50000"/>
                            </a:schemeClr>
                          </a:solidFill>
                          <a:latin typeface="Century Gothic" panose="020B0502020202020204" pitchFamily="34" charset="0"/>
                        </a:rPr>
                        <a:t>1. [</a:t>
                      </a:r>
                      <a:r>
                        <a:rPr lang="en-GB" sz="1800" dirty="0" err="1">
                          <a:solidFill>
                            <a:schemeClr val="accent1">
                              <a:lumMod val="50000"/>
                            </a:schemeClr>
                          </a:solidFill>
                        </a:rPr>
                        <a:t>Mes</a:t>
                      </a:r>
                      <a:r>
                        <a:rPr lang="en-GB" sz="1800" dirty="0">
                          <a:solidFill>
                            <a:schemeClr val="accent1">
                              <a:lumMod val="50000"/>
                            </a:schemeClr>
                          </a:solidFill>
                        </a:rPr>
                        <a:t> </a:t>
                      </a:r>
                      <a:r>
                        <a:rPr lang="en-GB" sz="1800" dirty="0" err="1">
                          <a:solidFill>
                            <a:schemeClr val="accent1">
                              <a:lumMod val="50000"/>
                            </a:schemeClr>
                          </a:solidFill>
                        </a:rPr>
                        <a:t>amis</a:t>
                      </a:r>
                      <a:r>
                        <a:rPr lang="en-GB" sz="1800" dirty="0">
                          <a:solidFill>
                            <a:schemeClr val="accent1">
                              <a:lumMod val="50000"/>
                            </a:schemeClr>
                          </a:solidFill>
                        </a:rPr>
                        <a:t>/</a:t>
                      </a:r>
                      <a:r>
                        <a:rPr lang="en-GB" sz="1800" dirty="0" err="1">
                          <a:solidFill>
                            <a:schemeClr val="accent1">
                              <a:lumMod val="50000"/>
                            </a:schemeClr>
                          </a:solidFill>
                        </a:rPr>
                        <a:t>jouer</a:t>
                      </a:r>
                      <a:r>
                        <a:rPr lang="en-GB" sz="1800" dirty="0">
                          <a:solidFill>
                            <a:schemeClr val="accent1">
                              <a:lumMod val="50000"/>
                            </a:schemeClr>
                          </a:solidFill>
                        </a:rPr>
                        <a:t>] dans </a:t>
                      </a:r>
                      <a:r>
                        <a:rPr lang="en-GB" sz="1800" dirty="0" err="1">
                          <a:solidFill>
                            <a:schemeClr val="accent1">
                              <a:lumMod val="50000"/>
                            </a:schemeClr>
                          </a:solidFill>
                        </a:rPr>
                        <a:t>l’Aire</a:t>
                      </a:r>
                      <a:r>
                        <a:rPr lang="en-GB" sz="1800" dirty="0">
                          <a:solidFill>
                            <a:schemeClr val="accent1">
                              <a:lumMod val="50000"/>
                            </a:schemeClr>
                          </a:solidFill>
                        </a:rPr>
                        <a:t> 3.</a:t>
                      </a:r>
                      <a:endParaRPr lang="fr-FR" sz="1800" dirty="0">
                        <a:solidFill>
                          <a:schemeClr val="accent1">
                            <a:lumMod val="50000"/>
                          </a:schemeClr>
                        </a:solidFill>
                      </a:endParaRPr>
                    </a:p>
                  </a:txBody>
                  <a:tcPr/>
                </a:tc>
                <a:tc>
                  <a:txBody>
                    <a:bodyPr/>
                    <a:lstStyle/>
                    <a:p>
                      <a:r>
                        <a:rPr lang="en-GB" sz="1800" b="0" i="0" dirty="0">
                          <a:solidFill>
                            <a:schemeClr val="accent1">
                              <a:lumMod val="50000"/>
                            </a:schemeClr>
                          </a:solidFill>
                          <a:latin typeface="Century Gothic" panose="020B0502020202020204" pitchFamily="34" charset="0"/>
                        </a:rPr>
                        <a:t>soon</a:t>
                      </a:r>
                      <a:endParaRPr lang="fr-FR" sz="1800" dirty="0">
                        <a:solidFill>
                          <a:schemeClr val="accent1">
                            <a:lumMod val="50000"/>
                          </a:schemeClr>
                        </a:solidFill>
                      </a:endParaRPr>
                    </a:p>
                  </a:txBody>
                  <a:tcPr/>
                </a:tc>
                <a:extLst>
                  <a:ext uri="{0D108BD9-81ED-4DB2-BD59-A6C34878D82A}">
                    <a16:rowId xmlns:a16="http://schemas.microsoft.com/office/drawing/2014/main" val="712359694"/>
                  </a:ext>
                </a:extLst>
              </a:tr>
              <a:tr h="370840">
                <a:tc>
                  <a:txBody>
                    <a:bodyPr/>
                    <a:lstStyle/>
                    <a:p>
                      <a:r>
                        <a:rPr lang="en-GB" sz="1800" b="0" i="0" dirty="0">
                          <a:solidFill>
                            <a:schemeClr val="accent1">
                              <a:lumMod val="50000"/>
                            </a:schemeClr>
                          </a:solidFill>
                          <a:latin typeface="Century Gothic" panose="020B0502020202020204" pitchFamily="34" charset="0"/>
                        </a:rPr>
                        <a:t>2. [Nous/commencer] dans</a:t>
                      </a:r>
                    </a:p>
                    <a:p>
                      <a:r>
                        <a:rPr lang="en-GB" sz="1800" dirty="0">
                          <a:solidFill>
                            <a:schemeClr val="accent1">
                              <a:lumMod val="50000"/>
                            </a:schemeClr>
                          </a:solidFill>
                        </a:rPr>
                        <a:t>     </a:t>
                      </a:r>
                      <a:r>
                        <a:rPr lang="en-GB" sz="1800" dirty="0" err="1">
                          <a:solidFill>
                            <a:schemeClr val="accent1">
                              <a:lumMod val="50000"/>
                            </a:schemeClr>
                          </a:solidFill>
                        </a:rPr>
                        <a:t>l’Aire</a:t>
                      </a:r>
                      <a:r>
                        <a:rPr lang="en-GB" sz="1800" dirty="0">
                          <a:solidFill>
                            <a:schemeClr val="accent1">
                              <a:lumMod val="50000"/>
                            </a:schemeClr>
                          </a:solidFill>
                        </a:rPr>
                        <a:t> 8.</a:t>
                      </a:r>
                      <a:endParaRPr lang="fr-FR" sz="1800" dirty="0">
                        <a:solidFill>
                          <a:schemeClr val="accent1">
                            <a:lumMod val="50000"/>
                          </a:schemeClr>
                        </a:solidFill>
                      </a:endParaRPr>
                    </a:p>
                  </a:txBody>
                  <a:tcPr/>
                </a:tc>
                <a:tc>
                  <a:txBody>
                    <a:bodyPr/>
                    <a:lstStyle/>
                    <a:p>
                      <a:r>
                        <a:rPr lang="fr-FR" sz="1800" b="0" i="0" dirty="0">
                          <a:solidFill>
                            <a:schemeClr val="accent1">
                              <a:lumMod val="50000"/>
                            </a:schemeClr>
                          </a:solidFill>
                          <a:latin typeface="Century Gothic" panose="020B0502020202020204" pitchFamily="34" charset="0"/>
                        </a:rPr>
                        <a:t>the </a:t>
                      </a:r>
                      <a:r>
                        <a:rPr lang="fr-FR" sz="1800" dirty="0" err="1">
                          <a:solidFill>
                            <a:schemeClr val="accent1">
                              <a:lumMod val="50000"/>
                            </a:schemeClr>
                          </a:solidFill>
                        </a:rPr>
                        <a:t>task</a:t>
                      </a:r>
                      <a:endParaRPr lang="fr-FR" sz="1800" dirty="0">
                        <a:solidFill>
                          <a:schemeClr val="accent1">
                            <a:lumMod val="50000"/>
                          </a:schemeClr>
                        </a:solidFill>
                      </a:endParaRPr>
                    </a:p>
                  </a:txBody>
                  <a:tcPr/>
                </a:tc>
                <a:extLst>
                  <a:ext uri="{0D108BD9-81ED-4DB2-BD59-A6C34878D82A}">
                    <a16:rowId xmlns:a16="http://schemas.microsoft.com/office/drawing/2014/main" val="2249095231"/>
                  </a:ext>
                </a:extLst>
              </a:tr>
              <a:tr h="370840">
                <a:tc>
                  <a:txBody>
                    <a:bodyPr/>
                    <a:lstStyle/>
                    <a:p>
                      <a:r>
                        <a:rPr lang="en-GB" sz="1800" b="0" i="0" dirty="0">
                          <a:solidFill>
                            <a:schemeClr val="accent1">
                              <a:lumMod val="50000"/>
                            </a:schemeClr>
                          </a:solidFill>
                          <a:latin typeface="Century Gothic" panose="020B0502020202020204" pitchFamily="34" charset="0"/>
                        </a:rPr>
                        <a:t>3. [</a:t>
                      </a:r>
                      <a:r>
                        <a:rPr lang="en-GB" sz="1800" dirty="0" err="1">
                          <a:solidFill>
                            <a:schemeClr val="accent1">
                              <a:lumMod val="50000"/>
                            </a:schemeClr>
                          </a:solidFill>
                        </a:rPr>
                        <a:t>Vous</a:t>
                      </a:r>
                      <a:r>
                        <a:rPr lang="en-GB" sz="1800" dirty="0">
                          <a:solidFill>
                            <a:schemeClr val="accent1">
                              <a:lumMod val="50000"/>
                            </a:schemeClr>
                          </a:solidFill>
                        </a:rPr>
                        <a:t>/</a:t>
                      </a:r>
                      <a:r>
                        <a:rPr lang="en-GB" sz="1800" dirty="0" err="1">
                          <a:solidFill>
                            <a:schemeClr val="accent1">
                              <a:lumMod val="50000"/>
                            </a:schemeClr>
                          </a:solidFill>
                        </a:rPr>
                        <a:t>acheter</a:t>
                      </a:r>
                      <a:r>
                        <a:rPr lang="en-GB" sz="1800" dirty="0">
                          <a:solidFill>
                            <a:schemeClr val="accent1">
                              <a:lumMod val="50000"/>
                            </a:schemeClr>
                          </a:solidFill>
                        </a:rPr>
                        <a:t>] un chapeau dans </a:t>
                      </a:r>
                      <a:r>
                        <a:rPr lang="en-GB" sz="1800" dirty="0" err="1">
                          <a:solidFill>
                            <a:schemeClr val="accent1">
                              <a:lumMod val="50000"/>
                            </a:schemeClr>
                          </a:solidFill>
                        </a:rPr>
                        <a:t>l’Aire</a:t>
                      </a:r>
                      <a:r>
                        <a:rPr lang="en-GB" sz="1800" dirty="0">
                          <a:solidFill>
                            <a:schemeClr val="accent1">
                              <a:lumMod val="50000"/>
                            </a:schemeClr>
                          </a:solidFill>
                        </a:rPr>
                        <a:t> 5.</a:t>
                      </a:r>
                      <a:endParaRPr lang="fr-FR" sz="1800" dirty="0">
                        <a:solidFill>
                          <a:schemeClr val="accent1">
                            <a:lumMod val="50000"/>
                          </a:schemeClr>
                        </a:solidFill>
                      </a:endParaRPr>
                    </a:p>
                  </a:txBody>
                  <a:tcPr/>
                </a:tc>
                <a:tc>
                  <a:txBody>
                    <a:bodyPr/>
                    <a:lstStyle/>
                    <a:p>
                      <a:r>
                        <a:rPr lang="fr-FR" sz="1800" b="0" i="0" dirty="0" err="1">
                          <a:solidFill>
                            <a:schemeClr val="accent1">
                              <a:lumMod val="50000"/>
                            </a:schemeClr>
                          </a:solidFill>
                          <a:latin typeface="Century Gothic" panose="020B0502020202020204" pitchFamily="34" charset="0"/>
                        </a:rPr>
                        <a:t>because</a:t>
                      </a:r>
                      <a:r>
                        <a:rPr lang="fr-FR" sz="1800" dirty="0">
                          <a:solidFill>
                            <a:schemeClr val="accent1">
                              <a:lumMod val="50000"/>
                            </a:schemeClr>
                          </a:solidFill>
                        </a:rPr>
                        <a:t> </a:t>
                      </a:r>
                      <a:r>
                        <a:rPr lang="fr-FR" sz="1800" dirty="0" err="1">
                          <a:solidFill>
                            <a:schemeClr val="accent1">
                              <a:lumMod val="50000"/>
                            </a:schemeClr>
                          </a:solidFill>
                        </a:rPr>
                        <a:t>it</a:t>
                      </a:r>
                      <a:r>
                        <a:rPr lang="fr-FR" sz="1800" dirty="0">
                          <a:solidFill>
                            <a:schemeClr val="accent1">
                              <a:lumMod val="50000"/>
                            </a:schemeClr>
                          </a:solidFill>
                        </a:rPr>
                        <a:t> </a:t>
                      </a:r>
                      <a:r>
                        <a:rPr lang="fr-FR" sz="1800" dirty="0" err="1">
                          <a:solidFill>
                            <a:schemeClr val="accent1">
                              <a:lumMod val="50000"/>
                            </a:schemeClr>
                          </a:solidFill>
                        </a:rPr>
                        <a:t>is</a:t>
                      </a:r>
                      <a:r>
                        <a:rPr lang="fr-FR" sz="1800" dirty="0">
                          <a:solidFill>
                            <a:schemeClr val="accent1">
                              <a:lumMod val="50000"/>
                            </a:schemeClr>
                          </a:solidFill>
                        </a:rPr>
                        <a:t> </a:t>
                      </a:r>
                      <a:r>
                        <a:rPr lang="fr-FR" sz="1800" dirty="0" err="1">
                          <a:solidFill>
                            <a:schemeClr val="accent1">
                              <a:lumMod val="50000"/>
                            </a:schemeClr>
                          </a:solidFill>
                        </a:rPr>
                        <a:t>blue</a:t>
                      </a:r>
                      <a:endParaRPr lang="fr-FR" sz="1800" dirty="0">
                        <a:solidFill>
                          <a:schemeClr val="accent1">
                            <a:lumMod val="50000"/>
                          </a:schemeClr>
                        </a:solidFill>
                      </a:endParaRPr>
                    </a:p>
                  </a:txBody>
                  <a:tcPr/>
                </a:tc>
                <a:extLst>
                  <a:ext uri="{0D108BD9-81ED-4DB2-BD59-A6C34878D82A}">
                    <a16:rowId xmlns:a16="http://schemas.microsoft.com/office/drawing/2014/main" val="1772809737"/>
                  </a:ext>
                </a:extLst>
              </a:tr>
            </a:tbl>
          </a:graphicData>
        </a:graphic>
      </p:graphicFrame>
      <p:graphicFrame>
        <p:nvGraphicFramePr>
          <p:cNvPr id="13" name="Table 2">
            <a:extLst>
              <a:ext uri="{FF2B5EF4-FFF2-40B4-BE49-F238E27FC236}">
                <a16:creationId xmlns:a16="http://schemas.microsoft.com/office/drawing/2014/main" id="{F91073EC-B243-4803-92ED-103669D87ED3}"/>
              </a:ext>
            </a:extLst>
          </p:cNvPr>
          <p:cNvGraphicFramePr>
            <a:graphicFrameLocks noGrp="1"/>
          </p:cNvGraphicFramePr>
          <p:nvPr/>
        </p:nvGraphicFramePr>
        <p:xfrm>
          <a:off x="6096000" y="1314798"/>
          <a:ext cx="5941751" cy="1981200"/>
        </p:xfrm>
        <a:graphic>
          <a:graphicData uri="http://schemas.openxmlformats.org/drawingml/2006/table">
            <a:tbl>
              <a:tblPr firstRow="1" bandRow="1">
                <a:tableStyleId>{5940675A-B579-460E-94D1-54222C63F5DA}</a:tableStyleId>
              </a:tblPr>
              <a:tblGrid>
                <a:gridCol w="5941751">
                  <a:extLst>
                    <a:ext uri="{9D8B030D-6E8A-4147-A177-3AD203B41FA5}">
                      <a16:colId xmlns:a16="http://schemas.microsoft.com/office/drawing/2014/main" val="4100315135"/>
                    </a:ext>
                  </a:extLst>
                </a:gridCol>
              </a:tblGrid>
              <a:tr h="370840">
                <a:tc>
                  <a:txBody>
                    <a:bodyPr/>
                    <a:lstStyle/>
                    <a:p>
                      <a:pPr algn="ctr"/>
                      <a:r>
                        <a:rPr lang="en-GB" sz="2000" b="0" i="0" dirty="0">
                          <a:solidFill>
                            <a:schemeClr val="accent1">
                              <a:lumMod val="50000"/>
                            </a:schemeClr>
                          </a:solidFill>
                          <a:latin typeface="Century Gothic" panose="020B0502020202020204" pitchFamily="34" charset="0"/>
                        </a:rPr>
                        <a:t>Round 1</a:t>
                      </a:r>
                      <a:endParaRPr lang="fr-FR" sz="2000" b="1" dirty="0">
                        <a:solidFill>
                          <a:schemeClr val="accent1">
                            <a:lumMod val="50000"/>
                          </a:schemeClr>
                        </a:solidFill>
                      </a:endParaRPr>
                    </a:p>
                  </a:txBody>
                  <a:tcPr/>
                </a:tc>
                <a:extLst>
                  <a:ext uri="{0D108BD9-81ED-4DB2-BD59-A6C34878D82A}">
                    <a16:rowId xmlns:a16="http://schemas.microsoft.com/office/drawing/2014/main" val="4058623289"/>
                  </a:ext>
                </a:extLst>
              </a:tr>
              <a:tr h="370840">
                <a:tc>
                  <a:txBody>
                    <a:bodyPr/>
                    <a:lstStyle/>
                    <a:p>
                      <a:r>
                        <a:rPr lang="en-GB" sz="2000" b="0" i="0" dirty="0">
                          <a:solidFill>
                            <a:schemeClr val="accent1">
                              <a:lumMod val="50000"/>
                            </a:schemeClr>
                          </a:solidFill>
                          <a:latin typeface="Century Gothic" panose="020B0502020202020204" pitchFamily="34" charset="0"/>
                        </a:rPr>
                        <a:t>Ask your partner for this information.</a:t>
                      </a:r>
                      <a:endParaRPr lang="fr-FR" sz="2000" b="1" dirty="0">
                        <a:solidFill>
                          <a:schemeClr val="accent1">
                            <a:lumMod val="50000"/>
                          </a:schemeClr>
                        </a:solidFill>
                      </a:endParaRPr>
                    </a:p>
                  </a:txBody>
                  <a:tcPr/>
                </a:tc>
                <a:extLst>
                  <a:ext uri="{0D108BD9-81ED-4DB2-BD59-A6C34878D82A}">
                    <a16:rowId xmlns:a16="http://schemas.microsoft.com/office/drawing/2014/main" val="864333166"/>
                  </a:ext>
                </a:extLst>
              </a:tr>
              <a:tr h="370840">
                <a:tc>
                  <a:txBody>
                    <a:bodyPr/>
                    <a:lstStyle/>
                    <a:p>
                      <a:r>
                        <a:rPr lang="en-GB" sz="2000" b="0" i="0" dirty="0">
                          <a:solidFill>
                            <a:schemeClr val="accent1">
                              <a:lumMod val="50000"/>
                            </a:schemeClr>
                          </a:solidFill>
                          <a:latin typeface="Century Gothic" panose="020B0502020202020204" pitchFamily="34" charset="0"/>
                        </a:rPr>
                        <a:t>1. what?</a:t>
                      </a:r>
                      <a:endParaRPr lang="fr-FR" sz="2000" dirty="0">
                        <a:solidFill>
                          <a:schemeClr val="accent1">
                            <a:lumMod val="50000"/>
                          </a:schemeClr>
                        </a:solidFill>
                      </a:endParaRPr>
                    </a:p>
                  </a:txBody>
                  <a:tcPr/>
                </a:tc>
                <a:extLst>
                  <a:ext uri="{0D108BD9-81ED-4DB2-BD59-A6C34878D82A}">
                    <a16:rowId xmlns:a16="http://schemas.microsoft.com/office/drawing/2014/main" val="712359694"/>
                  </a:ext>
                </a:extLst>
              </a:tr>
              <a:tr h="370840">
                <a:tc>
                  <a:txBody>
                    <a:bodyPr/>
                    <a:lstStyle/>
                    <a:p>
                      <a:r>
                        <a:rPr lang="en-GB" sz="2000" b="0" i="0" dirty="0">
                          <a:solidFill>
                            <a:schemeClr val="accent1">
                              <a:lumMod val="50000"/>
                            </a:schemeClr>
                          </a:solidFill>
                          <a:latin typeface="Century Gothic" panose="020B0502020202020204" pitchFamily="34" charset="0"/>
                        </a:rPr>
                        <a:t>2. with who?</a:t>
                      </a:r>
                      <a:endParaRPr lang="fr-FR" sz="2000" dirty="0">
                        <a:solidFill>
                          <a:schemeClr val="accent1">
                            <a:lumMod val="50000"/>
                          </a:schemeClr>
                        </a:solidFill>
                      </a:endParaRPr>
                    </a:p>
                  </a:txBody>
                  <a:tcPr/>
                </a:tc>
                <a:extLst>
                  <a:ext uri="{0D108BD9-81ED-4DB2-BD59-A6C34878D82A}">
                    <a16:rowId xmlns:a16="http://schemas.microsoft.com/office/drawing/2014/main" val="2249095231"/>
                  </a:ext>
                </a:extLst>
              </a:tr>
              <a:tr h="370840">
                <a:tc>
                  <a:txBody>
                    <a:bodyPr/>
                    <a:lstStyle/>
                    <a:p>
                      <a:r>
                        <a:rPr lang="en-GB" sz="2000" b="0" i="0" dirty="0">
                          <a:solidFill>
                            <a:schemeClr val="accent1">
                              <a:lumMod val="50000"/>
                            </a:schemeClr>
                          </a:solidFill>
                          <a:latin typeface="Century Gothic" panose="020B0502020202020204" pitchFamily="34" charset="0"/>
                        </a:rPr>
                        <a:t>3. how?</a:t>
                      </a:r>
                      <a:endParaRPr lang="fr-FR" sz="2000" dirty="0">
                        <a:solidFill>
                          <a:schemeClr val="accent1">
                            <a:lumMod val="50000"/>
                          </a:schemeClr>
                        </a:solidFill>
                      </a:endParaRPr>
                    </a:p>
                  </a:txBody>
                  <a:tcPr/>
                </a:tc>
                <a:extLst>
                  <a:ext uri="{0D108BD9-81ED-4DB2-BD59-A6C34878D82A}">
                    <a16:rowId xmlns:a16="http://schemas.microsoft.com/office/drawing/2014/main" val="1772809737"/>
                  </a:ext>
                </a:extLst>
              </a:tr>
            </a:tbl>
          </a:graphicData>
        </a:graphic>
      </p:graphicFrame>
    </p:spTree>
    <p:extLst>
      <p:ext uri="{BB962C8B-B14F-4D97-AF65-F5344CB8AC3E}">
        <p14:creationId xmlns:p14="http://schemas.microsoft.com/office/powerpoint/2010/main" val="39078570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eech Bubble: Rectangle with Corners Rounded 12">
            <a:extLst>
              <a:ext uri="{FF2B5EF4-FFF2-40B4-BE49-F238E27FC236}">
                <a16:creationId xmlns:a16="http://schemas.microsoft.com/office/drawing/2014/main" id="{DA79CAB1-8391-4527-9A4D-94897D1B2A76}"/>
              </a:ext>
            </a:extLst>
          </p:cNvPr>
          <p:cNvSpPr/>
          <p:nvPr/>
        </p:nvSpPr>
        <p:spPr>
          <a:xfrm>
            <a:off x="3274467" y="2962583"/>
            <a:ext cx="2227772" cy="1141241"/>
          </a:xfrm>
          <a:prstGeom prst="wedgeRoundRectCallout">
            <a:avLst>
              <a:gd name="adj1" fmla="val 42803"/>
              <a:gd name="adj2" fmla="val 72916"/>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Oui, j’apprenais</a:t>
            </a:r>
            <a:r>
              <a:rPr kumimoji="0" lang="fr-FR"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l’allemand.</a:t>
            </a:r>
          </a:p>
        </p:txBody>
      </p:sp>
      <p:sp>
        <p:nvSpPr>
          <p:cNvPr id="26" name="Speech Bubble: Rectangle with Corners Rounded 12">
            <a:extLst>
              <a:ext uri="{FF2B5EF4-FFF2-40B4-BE49-F238E27FC236}">
                <a16:creationId xmlns:a16="http://schemas.microsoft.com/office/drawing/2014/main" id="{DA79CAB1-8391-4527-9A4D-94897D1B2A76}"/>
              </a:ext>
            </a:extLst>
          </p:cNvPr>
          <p:cNvSpPr/>
          <p:nvPr/>
        </p:nvSpPr>
        <p:spPr>
          <a:xfrm>
            <a:off x="3274598" y="2972470"/>
            <a:ext cx="2227772" cy="1141241"/>
          </a:xfrm>
          <a:prstGeom prst="wedgeRoundRectCallout">
            <a:avLst>
              <a:gd name="adj1" fmla="val 42803"/>
              <a:gd name="adj2" fmla="val 72916"/>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Non,</a:t>
            </a:r>
            <a:r>
              <a:rPr kumimoji="0" lang="fr-FR" sz="2000" b="0" i="0" u="none" strike="noStrike" kern="1200" cap="none" spc="0" normalizeH="0" noProof="0" dirty="0">
                <a:ln>
                  <a:noFill/>
                </a:ln>
                <a:solidFill>
                  <a:prstClr val="white"/>
                </a:solidFill>
                <a:effectLst/>
                <a:uLnTx/>
                <a:uFillTx/>
                <a:latin typeface="Century Gothic" panose="020F0302020204030204"/>
                <a:ea typeface="+mn-ea"/>
                <a:cs typeface="+mn-cs"/>
              </a:rPr>
              <a:t> mais je nourrissais mon chien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27" name="Picture 26" descr="A picture containing text&#10;&#10;Description automatically generated">
            <a:extLst>
              <a:ext uri="{FF2B5EF4-FFF2-40B4-BE49-F238E27FC236}">
                <a16:creationId xmlns:a16="http://schemas.microsoft.com/office/drawing/2014/main" id="{D5BC3EE8-05AC-4F06-884E-CDCFD7E7EB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10" t="19532" r="19216"/>
          <a:stretch/>
        </p:blipFill>
        <p:spPr>
          <a:xfrm>
            <a:off x="487688" y="3054122"/>
            <a:ext cx="1508146" cy="1736816"/>
          </a:xfrm>
          <a:prstGeom prst="rect">
            <a:avLst/>
          </a:prstGeom>
        </p:spPr>
      </p:pic>
      <p:pic>
        <p:nvPicPr>
          <p:cNvPr id="14" name="Picture 13" descr="background rectangle">
            <a:extLst>
              <a:ext uri="{FF2B5EF4-FFF2-40B4-BE49-F238E27FC236}">
                <a16:creationId xmlns:a16="http://schemas.microsoft.com/office/drawing/2014/main" id="{67BBC6D3-7C38-43E7-BF32-45E57B69767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Puissance 4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pic>
        <p:nvPicPr>
          <p:cNvPr id="10" name="Picture 9" descr="A person wearing a costume&#10;&#10;Description automatically generated">
            <a:extLst>
              <a:ext uri="{FF2B5EF4-FFF2-40B4-BE49-F238E27FC236}">
                <a16:creationId xmlns:a16="http://schemas.microsoft.com/office/drawing/2014/main" id="{BAFD3546-5702-46D3-A863-A1BEFDD753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0063" y="3742200"/>
            <a:ext cx="2138199" cy="2138199"/>
          </a:xfrm>
          <a:prstGeom prst="rect">
            <a:avLst/>
          </a:prstGeom>
        </p:spPr>
      </p:pic>
      <p:sp>
        <p:nvSpPr>
          <p:cNvPr id="3" name="Speech Bubble: Rectangle with Corners Rounded 2">
            <a:extLst>
              <a:ext uri="{FF2B5EF4-FFF2-40B4-BE49-F238E27FC236}">
                <a16:creationId xmlns:a16="http://schemas.microsoft.com/office/drawing/2014/main" id="{2A73CCB5-27A7-4545-A03E-2834547724FD}"/>
              </a:ext>
            </a:extLst>
          </p:cNvPr>
          <p:cNvSpPr/>
          <p:nvPr/>
        </p:nvSpPr>
        <p:spPr>
          <a:xfrm>
            <a:off x="663440" y="4899143"/>
            <a:ext cx="2609977" cy="914400"/>
          </a:xfrm>
          <a:prstGeom prst="wedgeRoundRectCallout">
            <a:avLst>
              <a:gd name="adj1" fmla="val 3960"/>
              <a:gd name="adj2" fmla="val -79167"/>
              <a:gd name="adj3" fmla="val 16667"/>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Tu apprenais une langue ?</a:t>
            </a:r>
          </a:p>
        </p:txBody>
      </p:sp>
      <p:graphicFrame>
        <p:nvGraphicFramePr>
          <p:cNvPr id="11" name="Table 2">
            <a:extLst>
              <a:ext uri="{FF2B5EF4-FFF2-40B4-BE49-F238E27FC236}">
                <a16:creationId xmlns:a16="http://schemas.microsoft.com/office/drawing/2014/main" id="{34ACF83A-A492-4B47-8BC8-01B833D5378E}"/>
              </a:ext>
            </a:extLst>
          </p:cNvPr>
          <p:cNvGraphicFramePr>
            <a:graphicFrameLocks noGrp="1"/>
          </p:cNvGraphicFramePr>
          <p:nvPr/>
        </p:nvGraphicFramePr>
        <p:xfrm>
          <a:off x="7702613" y="2593211"/>
          <a:ext cx="4024640" cy="3536922"/>
        </p:xfrm>
        <a:graphic>
          <a:graphicData uri="http://schemas.openxmlformats.org/drawingml/2006/table">
            <a:tbl>
              <a:tblPr firstRow="1" bandRow="1">
                <a:tableStyleId>{5940675A-B579-460E-94D1-54222C63F5DA}</a:tableStyleId>
              </a:tblPr>
              <a:tblGrid>
                <a:gridCol w="2019171">
                  <a:extLst>
                    <a:ext uri="{9D8B030D-6E8A-4147-A177-3AD203B41FA5}">
                      <a16:colId xmlns:a16="http://schemas.microsoft.com/office/drawing/2014/main" val="611380627"/>
                    </a:ext>
                  </a:extLst>
                </a:gridCol>
                <a:gridCol w="2005469">
                  <a:extLst>
                    <a:ext uri="{9D8B030D-6E8A-4147-A177-3AD203B41FA5}">
                      <a16:colId xmlns:a16="http://schemas.microsoft.com/office/drawing/2014/main" val="3899899979"/>
                    </a:ext>
                  </a:extLst>
                </a:gridCol>
              </a:tblGrid>
              <a:tr h="1768461">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extLst>
                  <a:ext uri="{0D108BD9-81ED-4DB2-BD59-A6C34878D82A}">
                    <a16:rowId xmlns:a16="http://schemas.microsoft.com/office/drawing/2014/main" val="2115892577"/>
                  </a:ext>
                </a:extLst>
              </a:tr>
              <a:tr h="1768461">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extLst>
                  <a:ext uri="{0D108BD9-81ED-4DB2-BD59-A6C34878D82A}">
                    <a16:rowId xmlns:a16="http://schemas.microsoft.com/office/drawing/2014/main" val="3024719158"/>
                  </a:ext>
                </a:extLst>
              </a:tr>
            </a:tbl>
          </a:graphicData>
        </a:graphic>
      </p:graphicFrame>
      <p:sp>
        <p:nvSpPr>
          <p:cNvPr id="15" name="TextBox 14"/>
          <p:cNvSpPr txBox="1"/>
          <p:nvPr/>
        </p:nvSpPr>
        <p:spPr>
          <a:xfrm>
            <a:off x="10059655" y="3613624"/>
            <a:ext cx="1431235" cy="707886"/>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learn/</a:t>
            </a:r>
            <a:br>
              <a:rPr lang="en-GB" sz="2000" dirty="0">
                <a:solidFill>
                  <a:schemeClr val="accent5">
                    <a:lumMod val="50000"/>
                  </a:schemeClr>
                </a:solidFill>
                <a:latin typeface="Century Gothic" panose="020B0502020202020204" pitchFamily="34" charset="0"/>
              </a:rPr>
            </a:br>
            <a:r>
              <a:rPr lang="en-GB" sz="2000" dirty="0">
                <a:solidFill>
                  <a:schemeClr val="accent5">
                    <a:lumMod val="50000"/>
                  </a:schemeClr>
                </a:solidFill>
                <a:latin typeface="Century Gothic" panose="020B0502020202020204" pitchFamily="34" charset="0"/>
              </a:rPr>
              <a:t>language</a:t>
            </a:r>
          </a:p>
        </p:txBody>
      </p:sp>
      <p:sp>
        <p:nvSpPr>
          <p:cNvPr id="16" name="Oval Callout 15"/>
          <p:cNvSpPr/>
          <p:nvPr/>
        </p:nvSpPr>
        <p:spPr>
          <a:xfrm>
            <a:off x="10244714" y="2858556"/>
            <a:ext cx="1049346" cy="639137"/>
          </a:xfrm>
          <a:prstGeom prst="wedgeEllipseCallou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17" name="Picture 20" descr="Germany, Flag, Nationality, Count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91838" y="2972470"/>
            <a:ext cx="508004" cy="3051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France, Flag, National, Symbol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34625" y="3089610"/>
            <a:ext cx="457741" cy="30516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929873" y="3921400"/>
            <a:ext cx="1508071"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feed/cat</a:t>
            </a:r>
          </a:p>
        </p:txBody>
      </p:sp>
      <p:pic>
        <p:nvPicPr>
          <p:cNvPr id="20" name="Picture 28" descr="Cat, Animal, The Silhouette, Apart From, Domestic C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93624" y="2856420"/>
            <a:ext cx="953310" cy="89372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9806261" y="5694266"/>
            <a:ext cx="1920992"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read/novels</a:t>
            </a:r>
          </a:p>
        </p:txBody>
      </p:sp>
      <p:pic>
        <p:nvPicPr>
          <p:cNvPr id="22" name="Picture 42" descr="Books, Library, Education, Literatur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44714" y="4485135"/>
            <a:ext cx="1061118" cy="113097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957945" y="5386490"/>
            <a:ext cx="1479999" cy="707886"/>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use/</a:t>
            </a:r>
            <a:br>
              <a:rPr lang="en-GB" sz="2000" dirty="0">
                <a:solidFill>
                  <a:schemeClr val="accent5">
                    <a:lumMod val="50000"/>
                  </a:schemeClr>
                </a:solidFill>
                <a:latin typeface="Century Gothic" panose="020B0502020202020204" pitchFamily="34" charset="0"/>
              </a:rPr>
            </a:br>
            <a:r>
              <a:rPr lang="en-GB" sz="2000" dirty="0">
                <a:solidFill>
                  <a:schemeClr val="accent5">
                    <a:lumMod val="50000"/>
                  </a:schemeClr>
                </a:solidFill>
                <a:latin typeface="Century Gothic" panose="020B0502020202020204" pitchFamily="34" charset="0"/>
              </a:rPr>
              <a:t>computer</a:t>
            </a:r>
          </a:p>
        </p:txBody>
      </p:sp>
      <p:pic>
        <p:nvPicPr>
          <p:cNvPr id="24" name="Picture 52" descr="Laptop, Black, Blue, Screen, Monit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29305" y="4470732"/>
            <a:ext cx="990363" cy="92761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heck Mark, Tick Mark, Check, Correc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62127" y="2673353"/>
            <a:ext cx="1623350" cy="1595200"/>
          </a:xfrm>
          <a:prstGeom prst="rect">
            <a:avLst/>
          </a:prstGeom>
          <a:noFill/>
          <a:extLst>
            <a:ext uri="{909E8E84-426E-40DD-AFC4-6F175D3DCCD1}">
              <a14:hiddenFill xmlns:a14="http://schemas.microsoft.com/office/drawing/2010/main">
                <a:solidFill>
                  <a:srgbClr val="FFFFFF"/>
                </a:solidFill>
              </a14:hiddenFill>
            </a:ext>
          </a:extLst>
        </p:spPr>
      </p:pic>
      <p:sp>
        <p:nvSpPr>
          <p:cNvPr id="25" name="Speech Bubble: Rectangle with Corners Rounded 2">
            <a:extLst>
              <a:ext uri="{FF2B5EF4-FFF2-40B4-BE49-F238E27FC236}">
                <a16:creationId xmlns:a16="http://schemas.microsoft.com/office/drawing/2014/main" id="{2A73CCB5-27A7-4545-A03E-2834547724FD}"/>
              </a:ext>
            </a:extLst>
          </p:cNvPr>
          <p:cNvSpPr/>
          <p:nvPr/>
        </p:nvSpPr>
        <p:spPr>
          <a:xfrm>
            <a:off x="663439" y="4909800"/>
            <a:ext cx="2609977" cy="914400"/>
          </a:xfrm>
          <a:prstGeom prst="wedgeRoundRectCallout">
            <a:avLst>
              <a:gd name="adj1" fmla="val 3960"/>
              <a:gd name="adj2" fmla="val -79167"/>
              <a:gd name="adj3" fmla="val 16667"/>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000" dirty="0">
                <a:solidFill>
                  <a:prstClr val="white"/>
                </a:solidFill>
                <a:latin typeface="Century Gothic" panose="020F0302020204030204"/>
              </a:rPr>
              <a:t>Tu</a:t>
            </a:r>
            <a:r>
              <a:rPr kumimoji="0" lang="fr-FR" sz="2000" b="0" i="0" u="none" strike="noStrike" kern="1200" cap="none" spc="0" normalizeH="0" baseline="0" dirty="0">
                <a:ln>
                  <a:noFill/>
                </a:ln>
                <a:solidFill>
                  <a:prstClr val="white"/>
                </a:solidFill>
                <a:effectLst/>
                <a:uLnTx/>
                <a:uFillTx/>
                <a:latin typeface="Century Gothic" panose="020F0302020204030204"/>
              </a:rPr>
              <a:t> </a:t>
            </a:r>
            <a:r>
              <a:rPr lang="fr-FR" sz="2000" dirty="0">
                <a:solidFill>
                  <a:prstClr val="white"/>
                </a:solidFill>
                <a:latin typeface="Century Gothic" panose="020B0502020202020204" pitchFamily="34" charset="0"/>
              </a:rPr>
              <a:t>nourrissais </a:t>
            </a:r>
            <a:r>
              <a:rPr kumimoji="0" lang="fr-FR" sz="2000" b="0" i="0" u="none" strike="noStrike" kern="1200" cap="none" spc="0" normalizeH="0" baseline="0" dirty="0">
                <a:ln>
                  <a:noFill/>
                </a:ln>
                <a:solidFill>
                  <a:prstClr val="white"/>
                </a:solidFill>
                <a:effectLst/>
                <a:uLnTx/>
                <a:uFillTx/>
                <a:latin typeface="Century Gothic" panose="020F0302020204030204"/>
              </a:rPr>
              <a:t>un chat</a:t>
            </a:r>
            <a:r>
              <a:rPr kumimoji="0" lang="fr-FR" sz="2000" b="0" i="0" u="none" strike="noStrike" kern="1200" cap="none" spc="0" normalizeH="0" dirty="0">
                <a:ln>
                  <a:noFill/>
                </a:ln>
                <a:solidFill>
                  <a:prstClr val="white"/>
                </a:solidFill>
                <a:effectLst/>
                <a:uLnTx/>
                <a:uFillTx/>
                <a:latin typeface="Century Gothic" panose="020F0302020204030204"/>
              </a:rPr>
              <a:t> </a:t>
            </a:r>
            <a:r>
              <a:rPr kumimoji="0" lang="fr-FR" sz="2000" b="0" i="0" u="none" strike="noStrike" kern="1200" cap="none" spc="0" normalizeH="0" baseline="0" dirty="0">
                <a:ln>
                  <a:noFill/>
                </a:ln>
                <a:solidFill>
                  <a:prstClr val="white"/>
                </a:solidFill>
                <a:effectLst/>
                <a:uLnTx/>
                <a:uFillTx/>
                <a:latin typeface="Century Gothic" panose="020F0302020204030204"/>
              </a:rPr>
              <a:t>?</a:t>
            </a:r>
          </a:p>
        </p:txBody>
      </p:sp>
      <p:sp>
        <p:nvSpPr>
          <p:cNvPr id="28" name="TextBox 27">
            <a:extLst>
              <a:ext uri="{FF2B5EF4-FFF2-40B4-BE49-F238E27FC236}">
                <a16:creationId xmlns:a16="http://schemas.microsoft.com/office/drawing/2014/main" id="{AD51C940-ACE5-FD48-A09A-D04E7D00194B}"/>
              </a:ext>
            </a:extLst>
          </p:cNvPr>
          <p:cNvSpPr txBox="1"/>
          <p:nvPr/>
        </p:nvSpPr>
        <p:spPr>
          <a:xfrm>
            <a:off x="180000" y="1296000"/>
            <a:ext cx="118215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On</a:t>
            </a:r>
            <a:r>
              <a:rPr kumimoji="0" lang="fr-FR" sz="2400" b="0" i="0" u="none" strike="noStrike" kern="1200" cap="none" spc="0" normalizeH="0" dirty="0">
                <a:ln>
                  <a:noFill/>
                </a:ln>
                <a:solidFill>
                  <a:srgbClr val="104F75"/>
                </a:solidFill>
                <a:effectLst/>
                <a:uLnTx/>
                <a:uFillTx/>
                <a:latin typeface="Century Gothic" panose="020F0302020204030204"/>
                <a:ea typeface="+mn-ea"/>
                <a:cs typeface="+mn-cs"/>
              </a:rPr>
              <a:t> </a:t>
            </a: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passait du temps comment pendant son enfance ? </a:t>
            </a:r>
            <a:r>
              <a:rPr lang="fr-FR" sz="2400" dirty="0">
                <a:solidFill>
                  <a:srgbClr val="104F75"/>
                </a:solidFill>
                <a:latin typeface="Century Gothic" panose="020F0302020204030204"/>
              </a:rPr>
              <a:t>Parle avec tes camarades*. Qui faisait* quoi dans ta classe ? </a:t>
            </a:r>
            <a:r>
              <a:rPr lang="fr-FR" sz="2400" dirty="0">
                <a:solidFill>
                  <a:srgbClr val="104F75"/>
                </a:solidFill>
                <a:latin typeface="Century Gothic" panose="020B0502020202020204" pitchFamily="34" charset="0"/>
              </a:rPr>
              <a:t>Utilise l’imparfait. </a:t>
            </a:r>
          </a:p>
          <a:p>
            <a:pPr lvl="0">
              <a:defRPr/>
            </a:pP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Aligne quatre</a:t>
            </a:r>
            <a:r>
              <a:rPr lang="fr-FR" sz="2400" dirty="0">
                <a:solidFill>
                  <a:srgbClr val="104F75"/>
                </a:solidFill>
                <a:latin typeface="Century Gothic" panose="020B0502020202020204" pitchFamily="34" charset="0"/>
              </a:rPr>
              <a:t> boîtes* </a:t>
            </a: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pour gagner</a:t>
            </a:r>
            <a:r>
              <a:rPr lang="fr-FR" sz="2400" dirty="0">
                <a:solidFill>
                  <a:srgbClr val="104F75"/>
                </a:solidFill>
                <a:latin typeface="Century Gothic" panose="020F0302020204030204"/>
              </a:rPr>
              <a:t> !</a:t>
            </a:r>
            <a:endPar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endParaRPr>
          </a:p>
        </p:txBody>
      </p:sp>
      <p:sp>
        <p:nvSpPr>
          <p:cNvPr id="29" name="Rounded Rectangle 46">
            <a:extLst>
              <a:ext uri="{FF2B5EF4-FFF2-40B4-BE49-F238E27FC236}">
                <a16:creationId xmlns:a16="http://schemas.microsoft.com/office/drawing/2014/main" id="{D5C79119-0C1A-4E53-81BC-F2EC839026F0}"/>
              </a:ext>
            </a:extLst>
          </p:cNvPr>
          <p:cNvSpPr/>
          <p:nvPr/>
        </p:nvSpPr>
        <p:spPr>
          <a:xfrm>
            <a:off x="6926618" y="255192"/>
            <a:ext cx="2952742" cy="74952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1600" b="1" dirty="0">
                <a:solidFill>
                  <a:prstClr val="white"/>
                </a:solidFill>
                <a:latin typeface="Century Gothic" panose="020B0502020202020204" pitchFamily="34" charset="0"/>
              </a:rPr>
              <a:t>la boîte </a:t>
            </a:r>
            <a:r>
              <a:rPr lang="fr-FR" sz="1600" dirty="0">
                <a:solidFill>
                  <a:prstClr val="white"/>
                </a:solidFill>
                <a:latin typeface="Century Gothic" panose="020B0502020202020204" pitchFamily="34" charset="0"/>
              </a:rPr>
              <a:t>= box</a:t>
            </a:r>
          </a:p>
          <a:p>
            <a:pPr lvl="0" algn="ctr">
              <a:defRPr/>
            </a:pPr>
            <a:r>
              <a:rPr lang="fr-FR" sz="1600" b="1" dirty="0">
                <a:solidFill>
                  <a:prstClr val="white"/>
                </a:solidFill>
                <a:latin typeface="Century Gothic" panose="020B0502020202020204" pitchFamily="34" charset="0"/>
              </a:rPr>
              <a:t>le camarade </a:t>
            </a:r>
            <a:r>
              <a:rPr lang="fr-FR" sz="1600" dirty="0">
                <a:solidFill>
                  <a:prstClr val="white"/>
                </a:solidFill>
                <a:latin typeface="Century Gothic" panose="020B0502020202020204" pitchFamily="34" charset="0"/>
              </a:rPr>
              <a:t>= (class)mate</a:t>
            </a:r>
          </a:p>
          <a:p>
            <a:pPr lvl="0" algn="ctr">
              <a:defRPr/>
            </a:pP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faisait</a:t>
            </a:r>
            <a:r>
              <a:rPr kumimoji="0" lang="fr-FR" sz="16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used to do</a:t>
            </a:r>
            <a:endParaRPr kumimoji="0" lang="en-GB" sz="16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415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3" grpId="0" animBg="1"/>
      <p:bldP spid="2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34" descr="Fantasies, Books, Traps, Love Storie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81765" y1="35882" x2="45882" y2="77647"/>
                      </a14:backgroundRemoval>
                    </a14:imgEffect>
                  </a14:imgLayer>
                </a14:imgProps>
              </a:ext>
              <a:ext uri="{28A0092B-C50C-407E-A947-70E740481C1C}">
                <a14:useLocalDpi xmlns:a14="http://schemas.microsoft.com/office/drawing/2010/main" val="0"/>
              </a:ext>
            </a:extLst>
          </a:blip>
          <a:srcRect/>
          <a:stretch>
            <a:fillRect/>
          </a:stretch>
        </p:blipFill>
        <p:spPr bwMode="auto">
          <a:xfrm>
            <a:off x="6162895" y="2295585"/>
            <a:ext cx="1547124" cy="1547124"/>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Fantasies, Books, Traps, Love Storie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81765" y1="35882" x2="45882" y2="77647"/>
                      </a14:backgroundRemoval>
                    </a14:imgEffect>
                  </a14:imgLayer>
                </a14:imgProps>
              </a:ext>
              <a:ext uri="{28A0092B-C50C-407E-A947-70E740481C1C}">
                <a14:useLocalDpi xmlns:a14="http://schemas.microsoft.com/office/drawing/2010/main" val="0"/>
              </a:ext>
            </a:extLst>
          </a:blip>
          <a:srcRect/>
          <a:stretch>
            <a:fillRect/>
          </a:stretch>
        </p:blipFill>
        <p:spPr bwMode="auto">
          <a:xfrm>
            <a:off x="171843" y="2297605"/>
            <a:ext cx="1547124" cy="15471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background rectangle">
            <a:extLst>
              <a:ext uri="{FF2B5EF4-FFF2-40B4-BE49-F238E27FC236}">
                <a16:creationId xmlns:a16="http://schemas.microsoft.com/office/drawing/2014/main" id="{67BBC6D3-7C38-43E7-BF32-45E57B69767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Puissance 4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graphicFrame>
        <p:nvGraphicFramePr>
          <p:cNvPr id="2" name="Table 2">
            <a:extLst>
              <a:ext uri="{FF2B5EF4-FFF2-40B4-BE49-F238E27FC236}">
                <a16:creationId xmlns:a16="http://schemas.microsoft.com/office/drawing/2014/main" id="{34ACF83A-A492-4B47-8BC8-01B833D5378E}"/>
              </a:ext>
            </a:extLst>
          </p:cNvPr>
          <p:cNvGraphicFramePr>
            <a:graphicFrameLocks noGrp="1"/>
          </p:cNvGraphicFramePr>
          <p:nvPr/>
        </p:nvGraphicFramePr>
        <p:xfrm>
          <a:off x="202196" y="1302913"/>
          <a:ext cx="5878920" cy="4867036"/>
        </p:xfrm>
        <a:graphic>
          <a:graphicData uri="http://schemas.openxmlformats.org/drawingml/2006/table">
            <a:tbl>
              <a:tblPr firstRow="1" bandRow="1">
                <a:tableStyleId>{5940675A-B579-460E-94D1-54222C63F5DA}</a:tableStyleId>
              </a:tblPr>
              <a:tblGrid>
                <a:gridCol w="1469730">
                  <a:extLst>
                    <a:ext uri="{9D8B030D-6E8A-4147-A177-3AD203B41FA5}">
                      <a16:colId xmlns:a16="http://schemas.microsoft.com/office/drawing/2014/main" val="611380627"/>
                    </a:ext>
                  </a:extLst>
                </a:gridCol>
                <a:gridCol w="1469730">
                  <a:extLst>
                    <a:ext uri="{9D8B030D-6E8A-4147-A177-3AD203B41FA5}">
                      <a16:colId xmlns:a16="http://schemas.microsoft.com/office/drawing/2014/main" val="3899899979"/>
                    </a:ext>
                  </a:extLst>
                </a:gridCol>
                <a:gridCol w="1469730">
                  <a:extLst>
                    <a:ext uri="{9D8B030D-6E8A-4147-A177-3AD203B41FA5}">
                      <a16:colId xmlns:a16="http://schemas.microsoft.com/office/drawing/2014/main" val="373089230"/>
                    </a:ext>
                  </a:extLst>
                </a:gridCol>
                <a:gridCol w="1469730">
                  <a:extLst>
                    <a:ext uri="{9D8B030D-6E8A-4147-A177-3AD203B41FA5}">
                      <a16:colId xmlns:a16="http://schemas.microsoft.com/office/drawing/2014/main" val="1332699334"/>
                    </a:ext>
                  </a:extLst>
                </a:gridCol>
              </a:tblGrid>
              <a:tr h="1216759">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pPr algn="ctr"/>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extLst>
                  <a:ext uri="{0D108BD9-81ED-4DB2-BD59-A6C34878D82A}">
                    <a16:rowId xmlns:a16="http://schemas.microsoft.com/office/drawing/2014/main" val="3327004461"/>
                  </a:ext>
                </a:extLst>
              </a:tr>
              <a:tr h="1216759">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extLst>
                  <a:ext uri="{0D108BD9-81ED-4DB2-BD59-A6C34878D82A}">
                    <a16:rowId xmlns:a16="http://schemas.microsoft.com/office/drawing/2014/main" val="2894026507"/>
                  </a:ext>
                </a:extLst>
              </a:tr>
              <a:tr h="1216759">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extLst>
                  <a:ext uri="{0D108BD9-81ED-4DB2-BD59-A6C34878D82A}">
                    <a16:rowId xmlns:a16="http://schemas.microsoft.com/office/drawing/2014/main" val="2115892577"/>
                  </a:ext>
                </a:extLst>
              </a:tr>
              <a:tr h="1216759">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extLst>
                  <a:ext uri="{0D108BD9-81ED-4DB2-BD59-A6C34878D82A}">
                    <a16:rowId xmlns:a16="http://schemas.microsoft.com/office/drawing/2014/main" val="3024719158"/>
                  </a:ext>
                </a:extLst>
              </a:tr>
            </a:tbl>
          </a:graphicData>
        </a:graphic>
      </p:graphicFrame>
      <p:pic>
        <p:nvPicPr>
          <p:cNvPr id="2050" name="Picture 2" descr="Telephone, Red, Vintage, Vecto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855" y="1441948"/>
            <a:ext cx="1121217" cy="7138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9788" y="2224830"/>
            <a:ext cx="1431235" cy="307777"/>
          </a:xfrm>
          <a:prstGeom prst="rect">
            <a:avLst/>
          </a:prstGeom>
          <a:noFill/>
        </p:spPr>
        <p:txBody>
          <a:bodyPr wrap="square" rtlCol="0">
            <a:spAutoFit/>
          </a:bodyPr>
          <a:lstStyle/>
          <a:p>
            <a:pPr algn="l"/>
            <a:r>
              <a:rPr lang="en-GB" sz="1400" dirty="0">
                <a:solidFill>
                  <a:schemeClr val="accent5">
                    <a:lumMod val="50000"/>
                  </a:schemeClr>
                </a:solidFill>
                <a:latin typeface="Century Gothic" panose="020B0502020202020204" pitchFamily="34" charset="0"/>
              </a:rPr>
              <a:t>phone/friends</a:t>
            </a:r>
          </a:p>
        </p:txBody>
      </p:sp>
      <p:sp>
        <p:nvSpPr>
          <p:cNvPr id="18" name="TextBox 17"/>
          <p:cNvSpPr txBox="1"/>
          <p:nvPr/>
        </p:nvSpPr>
        <p:spPr>
          <a:xfrm>
            <a:off x="1661023" y="2022967"/>
            <a:ext cx="1431235"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play/</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football</a:t>
            </a:r>
          </a:p>
        </p:txBody>
      </p:sp>
      <p:pic>
        <p:nvPicPr>
          <p:cNvPr id="2054" name="Picture 6" descr="Football, Ball, Sport, Soccer, Rou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2920" y="1441948"/>
            <a:ext cx="567439" cy="5674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141654" y="2238409"/>
            <a:ext cx="1431235" cy="307777"/>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send/letters</a:t>
            </a:r>
          </a:p>
        </p:txBody>
      </p:sp>
      <p:pic>
        <p:nvPicPr>
          <p:cNvPr id="2056" name="Picture 8" descr="Envelope, Mail, Postage, Post Offic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8226" y="1440715"/>
            <a:ext cx="778089" cy="71500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622283" y="2009387"/>
            <a:ext cx="1431235"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watch/TV programmes</a:t>
            </a:r>
          </a:p>
        </p:txBody>
      </p:sp>
      <p:pic>
        <p:nvPicPr>
          <p:cNvPr id="2062" name="Picture 14" descr="Flat Screen, Tv, Television, Scre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48885" y="1324866"/>
            <a:ext cx="827455" cy="6981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okemon, Icon, Design, Symbol, Sig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78992" y="1440715"/>
            <a:ext cx="355038" cy="35713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661023" y="4470511"/>
            <a:ext cx="1431235"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build/</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things</a:t>
            </a:r>
          </a:p>
        </p:txBody>
      </p:sp>
      <p:pic>
        <p:nvPicPr>
          <p:cNvPr id="2064" name="Picture 16" descr="Lego, Building, Game, Toy, Draw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94728" y="3844729"/>
            <a:ext cx="763822" cy="62578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622282" y="4470511"/>
            <a:ext cx="1431235"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learn/</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language</a:t>
            </a:r>
          </a:p>
        </p:txBody>
      </p:sp>
      <p:sp>
        <p:nvSpPr>
          <p:cNvPr id="8" name="Oval Callout 7"/>
          <p:cNvSpPr/>
          <p:nvPr/>
        </p:nvSpPr>
        <p:spPr>
          <a:xfrm>
            <a:off x="4867999" y="3790027"/>
            <a:ext cx="1049346" cy="639137"/>
          </a:xfrm>
          <a:prstGeom prst="wedgeEllipseCallou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2068" name="Picture 20" descr="Germany, Flag, Nationality, Countr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15123" y="3903941"/>
            <a:ext cx="508004" cy="30516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France, Flag, National, Symbol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57910" y="4021081"/>
            <a:ext cx="457741" cy="30516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141652" y="4470511"/>
            <a:ext cx="1431235"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feed/</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cat</a:t>
            </a:r>
          </a:p>
        </p:txBody>
      </p:sp>
      <p:pic>
        <p:nvPicPr>
          <p:cNvPr id="2076" name="Picture 28" descr="Cat, Animal, The Silhouette, Apart From, Domestic Ca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05286" y="3850688"/>
            <a:ext cx="615976" cy="57747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29788" y="4452494"/>
            <a:ext cx="1431235"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take out/</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dog</a:t>
            </a:r>
          </a:p>
        </p:txBody>
      </p:sp>
      <p:pic>
        <p:nvPicPr>
          <p:cNvPr id="2080" name="Picture 32" descr="Dog, Doggy, Animal, Domestic Dog, I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0981" y="3881664"/>
            <a:ext cx="884091" cy="56502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170432" y="5854959"/>
            <a:ext cx="1494762" cy="307777"/>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eat/ice cream</a:t>
            </a:r>
          </a:p>
        </p:txBody>
      </p:sp>
      <p:sp>
        <p:nvSpPr>
          <p:cNvPr id="41" name="TextBox 40"/>
          <p:cNvSpPr txBox="1"/>
          <p:nvPr/>
        </p:nvSpPr>
        <p:spPr>
          <a:xfrm>
            <a:off x="202196" y="3417094"/>
            <a:ext cx="1431235" cy="307777"/>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write/stories</a:t>
            </a:r>
          </a:p>
        </p:txBody>
      </p:sp>
      <p:pic>
        <p:nvPicPr>
          <p:cNvPr id="2088" name="Picture 40" descr="Calligraphy, Office, School, Writi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26270" y="2638494"/>
            <a:ext cx="409575" cy="81915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4640893" y="5849745"/>
            <a:ext cx="1431235" cy="307777"/>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read/novels</a:t>
            </a:r>
          </a:p>
        </p:txBody>
      </p:sp>
      <p:pic>
        <p:nvPicPr>
          <p:cNvPr id="2090" name="Picture 42" descr="Books, Library, Education, Literatur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040329" y="5076424"/>
            <a:ext cx="736011" cy="784464"/>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1661021" y="3430674"/>
            <a:ext cx="1479999" cy="307777"/>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sleep/a lot</a:t>
            </a:r>
          </a:p>
        </p:txBody>
      </p:sp>
      <p:sp>
        <p:nvSpPr>
          <p:cNvPr id="50" name="TextBox 49"/>
          <p:cNvSpPr txBox="1"/>
          <p:nvPr/>
        </p:nvSpPr>
        <p:spPr>
          <a:xfrm>
            <a:off x="1673286" y="5626509"/>
            <a:ext cx="1431235"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participate in/ competitions</a:t>
            </a:r>
          </a:p>
        </p:txBody>
      </p:sp>
      <p:pic>
        <p:nvPicPr>
          <p:cNvPr id="2092" name="Picture 44" descr="Award, Ribbon, Rosette, Blue, Award"/>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16069" y="5051883"/>
            <a:ext cx="345671" cy="635286"/>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Ice, Ice Cream, Waffle, Dessert, Summe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5274951" flipV="1">
            <a:off x="795000" y="4973468"/>
            <a:ext cx="408329" cy="816657"/>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Star, Sleeping, Tired, Cloud, Girl"/>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848127" y="2667975"/>
            <a:ext cx="1105786" cy="743019"/>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3142283" y="3246738"/>
            <a:ext cx="1479999"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belong to/</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club</a:t>
            </a:r>
          </a:p>
        </p:txBody>
      </p:sp>
      <p:pic>
        <p:nvPicPr>
          <p:cNvPr id="2098" name="Picture 50" descr="Team, Unity, Celebration, Danc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328618" y="2637781"/>
            <a:ext cx="1157185" cy="62253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4590535" y="3243458"/>
            <a:ext cx="1479999"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ask/lots</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of questions</a:t>
            </a:r>
          </a:p>
        </p:txBody>
      </p:sp>
      <p:sp>
        <p:nvSpPr>
          <p:cNvPr id="57" name="TextBox 56"/>
          <p:cNvSpPr txBox="1"/>
          <p:nvPr/>
        </p:nvSpPr>
        <p:spPr>
          <a:xfrm>
            <a:off x="3173523" y="5628563"/>
            <a:ext cx="1479999"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use/</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computer</a:t>
            </a:r>
          </a:p>
        </p:txBody>
      </p:sp>
      <p:pic>
        <p:nvPicPr>
          <p:cNvPr id="2100" name="Picture 52" descr="Laptop, Black, Blue, Screen, Monito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505286" y="5053335"/>
            <a:ext cx="684306" cy="640948"/>
          </a:xfrm>
          <a:prstGeom prst="rect">
            <a:avLst/>
          </a:prstGeom>
          <a:noFill/>
          <a:extLst>
            <a:ext uri="{909E8E84-426E-40DD-AFC4-6F175D3DCCD1}">
              <a14:hiddenFill xmlns:a14="http://schemas.microsoft.com/office/drawing/2010/main">
                <a:solidFill>
                  <a:srgbClr val="FFFFFF"/>
                </a:solidFill>
              </a14:hiddenFill>
            </a:ext>
          </a:extLst>
        </p:spPr>
      </p:pic>
      <p:pic>
        <p:nvPicPr>
          <p:cNvPr id="2102" name="Picture 54" descr="Question Mark, A Notice, Duplicat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808617" y="2615300"/>
            <a:ext cx="1133425" cy="7556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0" name="Table 2">
            <a:extLst>
              <a:ext uri="{FF2B5EF4-FFF2-40B4-BE49-F238E27FC236}">
                <a16:creationId xmlns:a16="http://schemas.microsoft.com/office/drawing/2014/main" id="{34ACF83A-A492-4B47-8BC8-01B833D5378E}"/>
              </a:ext>
            </a:extLst>
          </p:cNvPr>
          <p:cNvGraphicFramePr>
            <a:graphicFrameLocks noGrp="1"/>
          </p:cNvGraphicFramePr>
          <p:nvPr/>
        </p:nvGraphicFramePr>
        <p:xfrm>
          <a:off x="6193248" y="1300893"/>
          <a:ext cx="5878920" cy="4867036"/>
        </p:xfrm>
        <a:graphic>
          <a:graphicData uri="http://schemas.openxmlformats.org/drawingml/2006/table">
            <a:tbl>
              <a:tblPr firstRow="1" bandRow="1">
                <a:tableStyleId>{5940675A-B579-460E-94D1-54222C63F5DA}</a:tableStyleId>
              </a:tblPr>
              <a:tblGrid>
                <a:gridCol w="1469730">
                  <a:extLst>
                    <a:ext uri="{9D8B030D-6E8A-4147-A177-3AD203B41FA5}">
                      <a16:colId xmlns:a16="http://schemas.microsoft.com/office/drawing/2014/main" val="611380627"/>
                    </a:ext>
                  </a:extLst>
                </a:gridCol>
                <a:gridCol w="1469730">
                  <a:extLst>
                    <a:ext uri="{9D8B030D-6E8A-4147-A177-3AD203B41FA5}">
                      <a16:colId xmlns:a16="http://schemas.microsoft.com/office/drawing/2014/main" val="3899899979"/>
                    </a:ext>
                  </a:extLst>
                </a:gridCol>
                <a:gridCol w="1469730">
                  <a:extLst>
                    <a:ext uri="{9D8B030D-6E8A-4147-A177-3AD203B41FA5}">
                      <a16:colId xmlns:a16="http://schemas.microsoft.com/office/drawing/2014/main" val="373089230"/>
                    </a:ext>
                  </a:extLst>
                </a:gridCol>
                <a:gridCol w="1469730">
                  <a:extLst>
                    <a:ext uri="{9D8B030D-6E8A-4147-A177-3AD203B41FA5}">
                      <a16:colId xmlns:a16="http://schemas.microsoft.com/office/drawing/2014/main" val="1332699334"/>
                    </a:ext>
                  </a:extLst>
                </a:gridCol>
              </a:tblGrid>
              <a:tr h="1216759">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pPr algn="ctr"/>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extLst>
                  <a:ext uri="{0D108BD9-81ED-4DB2-BD59-A6C34878D82A}">
                    <a16:rowId xmlns:a16="http://schemas.microsoft.com/office/drawing/2014/main" val="3327004461"/>
                  </a:ext>
                </a:extLst>
              </a:tr>
              <a:tr h="1216759">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extLst>
                  <a:ext uri="{0D108BD9-81ED-4DB2-BD59-A6C34878D82A}">
                    <a16:rowId xmlns:a16="http://schemas.microsoft.com/office/drawing/2014/main" val="2894026507"/>
                  </a:ext>
                </a:extLst>
              </a:tr>
              <a:tr h="1216759">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extLst>
                  <a:ext uri="{0D108BD9-81ED-4DB2-BD59-A6C34878D82A}">
                    <a16:rowId xmlns:a16="http://schemas.microsoft.com/office/drawing/2014/main" val="2115892577"/>
                  </a:ext>
                </a:extLst>
              </a:tr>
              <a:tr h="1216759">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extLst>
                  <a:ext uri="{0D108BD9-81ED-4DB2-BD59-A6C34878D82A}">
                    <a16:rowId xmlns:a16="http://schemas.microsoft.com/office/drawing/2014/main" val="3024719158"/>
                  </a:ext>
                </a:extLst>
              </a:tr>
            </a:tbl>
          </a:graphicData>
        </a:graphic>
      </p:graphicFrame>
      <p:pic>
        <p:nvPicPr>
          <p:cNvPr id="61" name="Picture 2" descr="Telephone, Red, Vintage, Vecto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4907" y="1439928"/>
            <a:ext cx="1121217" cy="71388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6220840" y="2222810"/>
            <a:ext cx="1431235" cy="307777"/>
          </a:xfrm>
          <a:prstGeom prst="rect">
            <a:avLst/>
          </a:prstGeom>
          <a:noFill/>
        </p:spPr>
        <p:txBody>
          <a:bodyPr wrap="square" rtlCol="0">
            <a:spAutoFit/>
          </a:bodyPr>
          <a:lstStyle/>
          <a:p>
            <a:pPr algn="l"/>
            <a:r>
              <a:rPr lang="en-GB" sz="1400" dirty="0">
                <a:solidFill>
                  <a:schemeClr val="accent5">
                    <a:lumMod val="50000"/>
                  </a:schemeClr>
                </a:solidFill>
                <a:latin typeface="Century Gothic" panose="020B0502020202020204" pitchFamily="34" charset="0"/>
              </a:rPr>
              <a:t>phone/friends</a:t>
            </a:r>
          </a:p>
        </p:txBody>
      </p:sp>
      <p:sp>
        <p:nvSpPr>
          <p:cNvPr id="63" name="TextBox 62"/>
          <p:cNvSpPr txBox="1"/>
          <p:nvPr/>
        </p:nvSpPr>
        <p:spPr>
          <a:xfrm>
            <a:off x="7652075" y="2020947"/>
            <a:ext cx="1431235"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play/</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football</a:t>
            </a:r>
          </a:p>
        </p:txBody>
      </p:sp>
      <p:pic>
        <p:nvPicPr>
          <p:cNvPr id="64" name="Picture 6" descr="Football, Ball, Sport, Soccer, Rou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3972" y="1439928"/>
            <a:ext cx="567439" cy="567439"/>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9132706" y="2236389"/>
            <a:ext cx="1431235" cy="307777"/>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send/letters</a:t>
            </a:r>
          </a:p>
        </p:txBody>
      </p:sp>
      <p:pic>
        <p:nvPicPr>
          <p:cNvPr id="66" name="Picture 8" descr="Envelope, Mail, Postage, Post Offic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59278" y="1438695"/>
            <a:ext cx="778089" cy="715001"/>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10613335" y="2007367"/>
            <a:ext cx="1431235"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watch/TV programmes</a:t>
            </a:r>
          </a:p>
        </p:txBody>
      </p:sp>
      <p:pic>
        <p:nvPicPr>
          <p:cNvPr id="68" name="Picture 14" descr="Flat Screen, Tv, Television, Scre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39937" y="1322846"/>
            <a:ext cx="827455" cy="69810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Pokemon, Icon, Design, Symbol, Sig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70044" y="1438695"/>
            <a:ext cx="355038" cy="357139"/>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7652075" y="4468491"/>
            <a:ext cx="1431235"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build/</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things</a:t>
            </a:r>
          </a:p>
        </p:txBody>
      </p:sp>
      <p:pic>
        <p:nvPicPr>
          <p:cNvPr id="71" name="Picture 16" descr="Lego, Building, Game, Toy, Draw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85780" y="3842709"/>
            <a:ext cx="763822" cy="625782"/>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10613334" y="4468491"/>
            <a:ext cx="1431235"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learn/</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language</a:t>
            </a:r>
          </a:p>
        </p:txBody>
      </p:sp>
      <p:sp>
        <p:nvSpPr>
          <p:cNvPr id="73" name="Oval Callout 72"/>
          <p:cNvSpPr/>
          <p:nvPr/>
        </p:nvSpPr>
        <p:spPr>
          <a:xfrm>
            <a:off x="10859051" y="3788007"/>
            <a:ext cx="1049346" cy="639137"/>
          </a:xfrm>
          <a:prstGeom prst="wedgeEllipseCallou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74" name="Picture 20" descr="Germany, Flag, Nationality, Countr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06175" y="3901921"/>
            <a:ext cx="508004" cy="30516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2" descr="France, Flag, National, Symbol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248962" y="4019061"/>
            <a:ext cx="457741" cy="305161"/>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9132704" y="4468491"/>
            <a:ext cx="1431235"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feed/</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cat</a:t>
            </a:r>
          </a:p>
        </p:txBody>
      </p:sp>
      <p:pic>
        <p:nvPicPr>
          <p:cNvPr id="77" name="Picture 28" descr="Cat, Animal, The Silhouette, Apart From, Domestic Ca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496338" y="3848668"/>
            <a:ext cx="615976" cy="577477"/>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p:cNvSpPr txBox="1"/>
          <p:nvPr/>
        </p:nvSpPr>
        <p:spPr>
          <a:xfrm>
            <a:off x="6220840" y="4450474"/>
            <a:ext cx="1431235"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take out/</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dog</a:t>
            </a:r>
          </a:p>
        </p:txBody>
      </p:sp>
      <p:pic>
        <p:nvPicPr>
          <p:cNvPr id="79" name="Picture 32" descr="Dog, Doggy, Animal, Domestic Dog, I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02033" y="3879644"/>
            <a:ext cx="884091" cy="565020"/>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p:cNvSpPr txBox="1"/>
          <p:nvPr/>
        </p:nvSpPr>
        <p:spPr>
          <a:xfrm>
            <a:off x="6179103" y="5857876"/>
            <a:ext cx="1494762" cy="307777"/>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eat/ice cream</a:t>
            </a:r>
          </a:p>
        </p:txBody>
      </p:sp>
      <p:sp>
        <p:nvSpPr>
          <p:cNvPr id="81" name="TextBox 80"/>
          <p:cNvSpPr txBox="1"/>
          <p:nvPr/>
        </p:nvSpPr>
        <p:spPr>
          <a:xfrm>
            <a:off x="6193239" y="3438636"/>
            <a:ext cx="1431235" cy="307777"/>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write/stories</a:t>
            </a:r>
          </a:p>
        </p:txBody>
      </p:sp>
      <p:pic>
        <p:nvPicPr>
          <p:cNvPr id="83" name="Picture 40" descr="Calligraphy, Office, School, Writi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7322" y="2636474"/>
            <a:ext cx="409575" cy="819150"/>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p:cNvSpPr txBox="1"/>
          <p:nvPr/>
        </p:nvSpPr>
        <p:spPr>
          <a:xfrm>
            <a:off x="10631945" y="5847725"/>
            <a:ext cx="1431235" cy="307777"/>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read/novels</a:t>
            </a:r>
          </a:p>
        </p:txBody>
      </p:sp>
      <p:pic>
        <p:nvPicPr>
          <p:cNvPr id="85" name="Picture 42" descr="Books, Library, Education, Literatur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31381" y="5074404"/>
            <a:ext cx="736011" cy="784464"/>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p:cNvSpPr txBox="1"/>
          <p:nvPr/>
        </p:nvSpPr>
        <p:spPr>
          <a:xfrm>
            <a:off x="7652073" y="3428654"/>
            <a:ext cx="1479999" cy="307777"/>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sleep/a lot</a:t>
            </a:r>
          </a:p>
        </p:txBody>
      </p:sp>
      <p:sp>
        <p:nvSpPr>
          <p:cNvPr id="87" name="TextBox 86"/>
          <p:cNvSpPr txBox="1"/>
          <p:nvPr/>
        </p:nvSpPr>
        <p:spPr>
          <a:xfrm>
            <a:off x="7664338" y="5624489"/>
            <a:ext cx="1431235"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participate in/ competitions</a:t>
            </a:r>
          </a:p>
        </p:txBody>
      </p:sp>
      <p:pic>
        <p:nvPicPr>
          <p:cNvPr id="88" name="Picture 44" descr="Award, Ribbon, Rosette, Blue, Award"/>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207121" y="5049863"/>
            <a:ext cx="345671" cy="63528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6" descr="Ice, Ice Cream, Waffle, Dessert, Summe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5274951" flipV="1">
            <a:off x="6786052" y="4971448"/>
            <a:ext cx="408329" cy="81665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8" descr="Star, Sleeping, Tired, Cloud, Girl"/>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839179" y="2665955"/>
            <a:ext cx="1105786" cy="743019"/>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9133335" y="3244718"/>
            <a:ext cx="1479999"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belong to/</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club</a:t>
            </a:r>
          </a:p>
        </p:txBody>
      </p:sp>
      <p:pic>
        <p:nvPicPr>
          <p:cNvPr id="92" name="Picture 50" descr="Team, Unity, Celebration, Danc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319670" y="2635761"/>
            <a:ext cx="1157185" cy="622536"/>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p:cNvSpPr txBox="1"/>
          <p:nvPr/>
        </p:nvSpPr>
        <p:spPr>
          <a:xfrm>
            <a:off x="10581587" y="3241438"/>
            <a:ext cx="1479999"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ask/lots</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of questions</a:t>
            </a:r>
          </a:p>
        </p:txBody>
      </p:sp>
      <p:sp>
        <p:nvSpPr>
          <p:cNvPr id="94" name="TextBox 93"/>
          <p:cNvSpPr txBox="1"/>
          <p:nvPr/>
        </p:nvSpPr>
        <p:spPr>
          <a:xfrm>
            <a:off x="9164575" y="5626543"/>
            <a:ext cx="1479999" cy="523220"/>
          </a:xfrm>
          <a:prstGeom prst="rect">
            <a:avLst/>
          </a:prstGeom>
          <a:noFill/>
        </p:spPr>
        <p:txBody>
          <a:bodyPr wrap="square" rtlCol="0">
            <a:spAutoFit/>
          </a:bodyPr>
          <a:lstStyle/>
          <a:p>
            <a:pPr algn="ctr"/>
            <a:r>
              <a:rPr lang="en-GB" sz="1400" dirty="0">
                <a:solidFill>
                  <a:schemeClr val="accent5">
                    <a:lumMod val="50000"/>
                  </a:schemeClr>
                </a:solidFill>
                <a:latin typeface="Century Gothic" panose="020B0502020202020204" pitchFamily="34" charset="0"/>
              </a:rPr>
              <a:t>use/</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computer</a:t>
            </a:r>
          </a:p>
        </p:txBody>
      </p:sp>
      <p:pic>
        <p:nvPicPr>
          <p:cNvPr id="95" name="Picture 52" descr="Laptop, Black, Blue, Screen, Monito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496338" y="5051315"/>
            <a:ext cx="684306" cy="64094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54" descr="Question Mark, A Notice, Duplicat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799669" y="2613280"/>
            <a:ext cx="1133425" cy="75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9080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2" name="Picture 34" descr="Fantasies, Books, Traps, Love Storie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81765" y1="35882" x2="45882" y2="77647"/>
                      </a14:backgroundRemoval>
                    </a14:imgEffect>
                  </a14:imgLayer>
                </a14:imgProps>
              </a:ext>
              <a:ext uri="{28A0092B-C50C-407E-A947-70E740481C1C}">
                <a14:useLocalDpi xmlns:a14="http://schemas.microsoft.com/office/drawing/2010/main" val="0"/>
              </a:ext>
            </a:extLst>
          </a:blip>
          <a:srcRect/>
          <a:stretch>
            <a:fillRect/>
          </a:stretch>
        </p:blipFill>
        <p:spPr bwMode="auto">
          <a:xfrm>
            <a:off x="171843" y="2297605"/>
            <a:ext cx="1547124" cy="15471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background rectangle">
            <a:extLst>
              <a:ext uri="{FF2B5EF4-FFF2-40B4-BE49-F238E27FC236}">
                <a16:creationId xmlns:a16="http://schemas.microsoft.com/office/drawing/2014/main" id="{67BBC6D3-7C38-43E7-BF32-45E57B69767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Puissance 4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graphicFrame>
        <p:nvGraphicFramePr>
          <p:cNvPr id="2" name="Table 2">
            <a:extLst>
              <a:ext uri="{FF2B5EF4-FFF2-40B4-BE49-F238E27FC236}">
                <a16:creationId xmlns:a16="http://schemas.microsoft.com/office/drawing/2014/main" id="{34ACF83A-A492-4B47-8BC8-01B833D5378E}"/>
              </a:ext>
            </a:extLst>
          </p:cNvPr>
          <p:cNvGraphicFramePr>
            <a:graphicFrameLocks noGrp="1"/>
          </p:cNvGraphicFramePr>
          <p:nvPr/>
        </p:nvGraphicFramePr>
        <p:xfrm>
          <a:off x="202196" y="1302913"/>
          <a:ext cx="5878920" cy="4867036"/>
        </p:xfrm>
        <a:graphic>
          <a:graphicData uri="http://schemas.openxmlformats.org/drawingml/2006/table">
            <a:tbl>
              <a:tblPr firstRow="1" bandRow="1">
                <a:tableStyleId>{5940675A-B579-460E-94D1-54222C63F5DA}</a:tableStyleId>
              </a:tblPr>
              <a:tblGrid>
                <a:gridCol w="1469730">
                  <a:extLst>
                    <a:ext uri="{9D8B030D-6E8A-4147-A177-3AD203B41FA5}">
                      <a16:colId xmlns:a16="http://schemas.microsoft.com/office/drawing/2014/main" val="611380627"/>
                    </a:ext>
                  </a:extLst>
                </a:gridCol>
                <a:gridCol w="1469730">
                  <a:extLst>
                    <a:ext uri="{9D8B030D-6E8A-4147-A177-3AD203B41FA5}">
                      <a16:colId xmlns:a16="http://schemas.microsoft.com/office/drawing/2014/main" val="3899899979"/>
                    </a:ext>
                  </a:extLst>
                </a:gridCol>
                <a:gridCol w="1469730">
                  <a:extLst>
                    <a:ext uri="{9D8B030D-6E8A-4147-A177-3AD203B41FA5}">
                      <a16:colId xmlns:a16="http://schemas.microsoft.com/office/drawing/2014/main" val="373089230"/>
                    </a:ext>
                  </a:extLst>
                </a:gridCol>
                <a:gridCol w="1469730">
                  <a:extLst>
                    <a:ext uri="{9D8B030D-6E8A-4147-A177-3AD203B41FA5}">
                      <a16:colId xmlns:a16="http://schemas.microsoft.com/office/drawing/2014/main" val="1332699334"/>
                    </a:ext>
                  </a:extLst>
                </a:gridCol>
              </a:tblGrid>
              <a:tr h="1216759">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pPr algn="ctr"/>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extLst>
                  <a:ext uri="{0D108BD9-81ED-4DB2-BD59-A6C34878D82A}">
                    <a16:rowId xmlns:a16="http://schemas.microsoft.com/office/drawing/2014/main" val="3327004461"/>
                  </a:ext>
                </a:extLst>
              </a:tr>
              <a:tr h="1216759">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extLst>
                  <a:ext uri="{0D108BD9-81ED-4DB2-BD59-A6C34878D82A}">
                    <a16:rowId xmlns:a16="http://schemas.microsoft.com/office/drawing/2014/main" val="2894026507"/>
                  </a:ext>
                </a:extLst>
              </a:tr>
              <a:tr h="1216759">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extLst>
                  <a:ext uri="{0D108BD9-81ED-4DB2-BD59-A6C34878D82A}">
                    <a16:rowId xmlns:a16="http://schemas.microsoft.com/office/drawing/2014/main" val="2115892577"/>
                  </a:ext>
                </a:extLst>
              </a:tr>
              <a:tr h="1216759">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tc>
                  <a:txBody>
                    <a:bodyPr/>
                    <a:lstStyle/>
                    <a:p>
                      <a:endParaRPr lang="fr-FR" sz="2400" b="0" i="0" dirty="0">
                        <a:latin typeface="Century Gothic" panose="020B0502020202020204" pitchFamily="34" charset="0"/>
                      </a:endParaRPr>
                    </a:p>
                  </a:txBody>
                  <a:tcPr marL="0" marR="0"/>
                </a:tc>
                <a:extLst>
                  <a:ext uri="{0D108BD9-81ED-4DB2-BD59-A6C34878D82A}">
                    <a16:rowId xmlns:a16="http://schemas.microsoft.com/office/drawing/2014/main" val="3024719158"/>
                  </a:ext>
                </a:extLst>
              </a:tr>
            </a:tbl>
          </a:graphicData>
        </a:graphic>
      </p:graphicFrame>
      <p:pic>
        <p:nvPicPr>
          <p:cNvPr id="2050" name="Picture 2" descr="Telephone, Red, Vintage, Vecto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855" y="1441948"/>
            <a:ext cx="1121217" cy="7138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9788" y="2224830"/>
            <a:ext cx="14312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phone/friends </a:t>
            </a:r>
          </a:p>
        </p:txBody>
      </p:sp>
      <p:sp>
        <p:nvSpPr>
          <p:cNvPr id="18" name="TextBox 17"/>
          <p:cNvSpPr txBox="1"/>
          <p:nvPr/>
        </p:nvSpPr>
        <p:spPr>
          <a:xfrm>
            <a:off x="1661023" y="2022967"/>
            <a:ext cx="14312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play/</a:t>
            </a:r>
            <a:b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football</a:t>
            </a:r>
          </a:p>
        </p:txBody>
      </p:sp>
      <p:pic>
        <p:nvPicPr>
          <p:cNvPr id="2054" name="Picture 6" descr="Football, Ball, Sport, Soccer, Rou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2920" y="1441948"/>
            <a:ext cx="567439" cy="5674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141654" y="2238409"/>
            <a:ext cx="14312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send/letters</a:t>
            </a:r>
          </a:p>
        </p:txBody>
      </p:sp>
      <p:pic>
        <p:nvPicPr>
          <p:cNvPr id="2056" name="Picture 8" descr="Envelope, Mail, Postage, Post Offic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8226" y="1440715"/>
            <a:ext cx="778089" cy="71500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622283" y="2009387"/>
            <a:ext cx="14312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watch/TV programmes</a:t>
            </a:r>
          </a:p>
        </p:txBody>
      </p:sp>
      <p:pic>
        <p:nvPicPr>
          <p:cNvPr id="2062" name="Picture 14" descr="Flat Screen, Tv, Television, Scre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48885" y="1324866"/>
            <a:ext cx="827455" cy="6981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okemon, Icon, Design, Symbol, Sig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78992" y="1440715"/>
            <a:ext cx="355038" cy="35713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661023" y="4470511"/>
            <a:ext cx="14312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build/</a:t>
            </a:r>
            <a:b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things</a:t>
            </a:r>
          </a:p>
        </p:txBody>
      </p:sp>
      <p:pic>
        <p:nvPicPr>
          <p:cNvPr id="2064" name="Picture 16" descr="Lego, Building, Game, Toy, Draw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94728" y="3844729"/>
            <a:ext cx="763822" cy="62578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622282" y="4470511"/>
            <a:ext cx="14312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learn/</a:t>
            </a:r>
            <a:b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language</a:t>
            </a:r>
          </a:p>
        </p:txBody>
      </p:sp>
      <p:sp>
        <p:nvSpPr>
          <p:cNvPr id="8" name="Oval Callout 7"/>
          <p:cNvSpPr/>
          <p:nvPr/>
        </p:nvSpPr>
        <p:spPr>
          <a:xfrm>
            <a:off x="4867999" y="3790027"/>
            <a:ext cx="1049346" cy="639137"/>
          </a:xfrm>
          <a:prstGeom prst="wedgeEllipseCallou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068" name="Picture 20" descr="Germany, Flag, Nationality, Countr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15123" y="3903941"/>
            <a:ext cx="508004" cy="30516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France, Flag, National, Symbol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57910" y="4021081"/>
            <a:ext cx="457741" cy="30516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141652" y="4470511"/>
            <a:ext cx="14312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feed/</a:t>
            </a:r>
            <a:b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a:t>
            </a:r>
          </a:p>
        </p:txBody>
      </p:sp>
      <p:pic>
        <p:nvPicPr>
          <p:cNvPr id="2076" name="Picture 28" descr="Cat, Animal, The Silhouette, Apart From, Domestic Ca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05286" y="3850688"/>
            <a:ext cx="615976" cy="57747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29788" y="4452494"/>
            <a:ext cx="14312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take out/</a:t>
            </a:r>
            <a:b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dog</a:t>
            </a:r>
          </a:p>
        </p:txBody>
      </p:sp>
      <p:pic>
        <p:nvPicPr>
          <p:cNvPr id="2080" name="Picture 32" descr="Dog, Doggy, Animal, Domestic Dog, I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0981" y="3881664"/>
            <a:ext cx="884091" cy="56502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193098" y="5851206"/>
            <a:ext cx="149476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eat/ice cream</a:t>
            </a:r>
          </a:p>
        </p:txBody>
      </p:sp>
      <p:sp>
        <p:nvSpPr>
          <p:cNvPr id="41" name="TextBox 40"/>
          <p:cNvSpPr txBox="1"/>
          <p:nvPr/>
        </p:nvSpPr>
        <p:spPr>
          <a:xfrm>
            <a:off x="202196" y="3417094"/>
            <a:ext cx="14312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 / stories</a:t>
            </a:r>
          </a:p>
        </p:txBody>
      </p:sp>
      <p:pic>
        <p:nvPicPr>
          <p:cNvPr id="2088" name="Picture 40" descr="Calligraphy, Office, School, Writi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26270" y="2638494"/>
            <a:ext cx="409575" cy="81915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4640893" y="5849745"/>
            <a:ext cx="14312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read/novels</a:t>
            </a:r>
          </a:p>
        </p:txBody>
      </p:sp>
      <p:pic>
        <p:nvPicPr>
          <p:cNvPr id="2090" name="Picture 42" descr="Books, Library, Education, Literatur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040329" y="5076424"/>
            <a:ext cx="736011" cy="784464"/>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1661021" y="3430674"/>
            <a:ext cx="14799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sleep/a lot</a:t>
            </a:r>
          </a:p>
        </p:txBody>
      </p:sp>
      <p:sp>
        <p:nvSpPr>
          <p:cNvPr id="50" name="TextBox 49"/>
          <p:cNvSpPr txBox="1"/>
          <p:nvPr/>
        </p:nvSpPr>
        <p:spPr>
          <a:xfrm>
            <a:off x="1673286" y="5626509"/>
            <a:ext cx="14312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participate in/ competitions</a:t>
            </a:r>
          </a:p>
        </p:txBody>
      </p:sp>
      <p:pic>
        <p:nvPicPr>
          <p:cNvPr id="2092" name="Picture 44" descr="Award, Ribbon, Rosette, Blue, Award"/>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16069" y="5051883"/>
            <a:ext cx="345671" cy="635286"/>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Ice, Ice Cream, Waffle, Dessert, Summe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5274951" flipV="1">
            <a:off x="795000" y="4973468"/>
            <a:ext cx="408329" cy="816657"/>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Star, Sleeping, Tired, Cloud, Girl"/>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848127" y="2667975"/>
            <a:ext cx="1105786" cy="743019"/>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3142283" y="3246738"/>
            <a:ext cx="14799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belong to/</a:t>
            </a:r>
            <a:b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club</a:t>
            </a:r>
          </a:p>
        </p:txBody>
      </p:sp>
      <p:pic>
        <p:nvPicPr>
          <p:cNvPr id="2098" name="Picture 50" descr="Team, Unity, Celebration, Danc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328618" y="2637781"/>
            <a:ext cx="1157185" cy="62253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4590535" y="3243458"/>
            <a:ext cx="14799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ask/lots</a:t>
            </a:r>
            <a:b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questions</a:t>
            </a:r>
          </a:p>
        </p:txBody>
      </p:sp>
      <p:sp>
        <p:nvSpPr>
          <p:cNvPr id="57" name="TextBox 56"/>
          <p:cNvSpPr txBox="1"/>
          <p:nvPr/>
        </p:nvSpPr>
        <p:spPr>
          <a:xfrm>
            <a:off x="3173523" y="5628563"/>
            <a:ext cx="14799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a:t>
            </a:r>
            <a:b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computer</a:t>
            </a:r>
          </a:p>
        </p:txBody>
      </p:sp>
      <p:pic>
        <p:nvPicPr>
          <p:cNvPr id="2100" name="Picture 52" descr="Laptop, Black, Blue, Screen, Monito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505286" y="5053335"/>
            <a:ext cx="684306" cy="640948"/>
          </a:xfrm>
          <a:prstGeom prst="rect">
            <a:avLst/>
          </a:prstGeom>
          <a:noFill/>
          <a:extLst>
            <a:ext uri="{909E8E84-426E-40DD-AFC4-6F175D3DCCD1}">
              <a14:hiddenFill xmlns:a14="http://schemas.microsoft.com/office/drawing/2010/main">
                <a:solidFill>
                  <a:srgbClr val="FFFFFF"/>
                </a:solidFill>
              </a14:hiddenFill>
            </a:ext>
          </a:extLst>
        </p:spPr>
      </p:pic>
      <p:pic>
        <p:nvPicPr>
          <p:cNvPr id="2102" name="Picture 54" descr="Question Mark, A Notice, Duplicat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808617" y="2615300"/>
            <a:ext cx="1133425" cy="7556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75603" y="1216492"/>
            <a:ext cx="5334317" cy="5016758"/>
          </a:xfrm>
          <a:prstGeom prst="rect">
            <a:avLst/>
          </a:prstGeom>
          <a:noFill/>
        </p:spPr>
        <p:txBody>
          <a:bodyPr wrap="square" rtlCol="0">
            <a:spAutoFit/>
          </a:bodyPr>
          <a:lstStyle/>
          <a:p>
            <a:r>
              <a:rPr lang="fr-FR" sz="2000" dirty="0">
                <a:solidFill>
                  <a:schemeClr val="accent5">
                    <a:lumMod val="50000"/>
                  </a:schemeClr>
                </a:solidFill>
                <a:latin typeface="Century Gothic" panose="020B0502020202020204" pitchFamily="34" charset="0"/>
              </a:rPr>
              <a:t>Tu téléphonais à tes amis ?</a:t>
            </a:r>
          </a:p>
          <a:p>
            <a:r>
              <a:rPr lang="fr-FR" sz="2000" dirty="0">
                <a:solidFill>
                  <a:schemeClr val="accent5">
                    <a:lumMod val="50000"/>
                  </a:schemeClr>
                </a:solidFill>
                <a:latin typeface="Century Gothic" panose="020B0502020202020204" pitchFamily="34" charset="0"/>
              </a:rPr>
              <a:t>Tu jouais au foot ?</a:t>
            </a:r>
          </a:p>
          <a:p>
            <a:r>
              <a:rPr lang="fr-FR" sz="2000" dirty="0">
                <a:solidFill>
                  <a:schemeClr val="accent5">
                    <a:lumMod val="50000"/>
                  </a:schemeClr>
                </a:solidFill>
                <a:latin typeface="Century Gothic" panose="020B0502020202020204" pitchFamily="34" charset="0"/>
              </a:rPr>
              <a:t>Tu envoyais des lettres ?</a:t>
            </a:r>
          </a:p>
          <a:p>
            <a:r>
              <a:rPr lang="fr-FR" sz="2000" dirty="0">
                <a:solidFill>
                  <a:schemeClr val="accent5">
                    <a:lumMod val="50000"/>
                  </a:schemeClr>
                </a:solidFill>
                <a:latin typeface="Century Gothic" panose="020B0502020202020204" pitchFamily="34" charset="0"/>
              </a:rPr>
              <a:t>Tu regardais des émissions ?</a:t>
            </a:r>
          </a:p>
          <a:p>
            <a:r>
              <a:rPr lang="fr-FR" sz="2000" dirty="0">
                <a:solidFill>
                  <a:schemeClr val="accent5">
                    <a:lumMod val="50000"/>
                  </a:schemeClr>
                </a:solidFill>
                <a:latin typeface="Century Gothic" panose="020B0502020202020204" pitchFamily="34" charset="0"/>
              </a:rPr>
              <a:t>Tu écrivais des histoires ?</a:t>
            </a:r>
          </a:p>
          <a:p>
            <a:r>
              <a:rPr lang="fr-FR" sz="2000" dirty="0">
                <a:solidFill>
                  <a:schemeClr val="accent5">
                    <a:lumMod val="50000"/>
                  </a:schemeClr>
                </a:solidFill>
                <a:latin typeface="Century Gothic" panose="020B0502020202020204" pitchFamily="34" charset="0"/>
              </a:rPr>
              <a:t>Tu dormais beaucoup ?</a:t>
            </a:r>
          </a:p>
          <a:p>
            <a:r>
              <a:rPr lang="fr-FR" sz="2000" dirty="0">
                <a:solidFill>
                  <a:schemeClr val="accent5">
                    <a:lumMod val="50000"/>
                  </a:schemeClr>
                </a:solidFill>
                <a:latin typeface="Century Gothic" panose="020B0502020202020204" pitchFamily="34" charset="0"/>
              </a:rPr>
              <a:t>Tu appartenais à un club ?</a:t>
            </a:r>
          </a:p>
          <a:p>
            <a:r>
              <a:rPr lang="fr-FR" sz="2000" dirty="0">
                <a:solidFill>
                  <a:schemeClr val="accent5">
                    <a:lumMod val="50000"/>
                  </a:schemeClr>
                </a:solidFill>
                <a:latin typeface="Century Gothic" panose="020B0502020202020204" pitchFamily="34" charset="0"/>
              </a:rPr>
              <a:t>Tu posais beaucoup de questions ?</a:t>
            </a:r>
          </a:p>
          <a:p>
            <a:r>
              <a:rPr lang="fr-FR" sz="2000" dirty="0">
                <a:solidFill>
                  <a:schemeClr val="accent5">
                    <a:lumMod val="50000"/>
                  </a:schemeClr>
                </a:solidFill>
                <a:latin typeface="Century Gothic" panose="020B0502020202020204" pitchFamily="34" charset="0"/>
              </a:rPr>
              <a:t>Tu sortais le chien ?</a:t>
            </a:r>
          </a:p>
          <a:p>
            <a:r>
              <a:rPr lang="fr-FR" sz="2000" dirty="0">
                <a:solidFill>
                  <a:schemeClr val="accent5">
                    <a:lumMod val="50000"/>
                  </a:schemeClr>
                </a:solidFill>
                <a:latin typeface="Century Gothic" panose="020B0502020202020204" pitchFamily="34" charset="0"/>
              </a:rPr>
              <a:t>Tu construisais des choses ?</a:t>
            </a:r>
          </a:p>
          <a:p>
            <a:r>
              <a:rPr lang="fr-FR" sz="2000" dirty="0">
                <a:solidFill>
                  <a:schemeClr val="accent5">
                    <a:lumMod val="50000"/>
                  </a:schemeClr>
                </a:solidFill>
                <a:latin typeface="Century Gothic" panose="020B0502020202020204" pitchFamily="34" charset="0"/>
              </a:rPr>
              <a:t>Tu nourrissais le chat ?</a:t>
            </a:r>
          </a:p>
          <a:p>
            <a:r>
              <a:rPr lang="fr-FR" sz="2000" dirty="0">
                <a:solidFill>
                  <a:schemeClr val="accent5">
                    <a:lumMod val="50000"/>
                  </a:schemeClr>
                </a:solidFill>
                <a:latin typeface="Century Gothic" panose="020B0502020202020204" pitchFamily="34" charset="0"/>
              </a:rPr>
              <a:t>Tu apprenais une langue ?</a:t>
            </a:r>
          </a:p>
          <a:p>
            <a:r>
              <a:rPr lang="fr-FR" sz="2000" dirty="0">
                <a:solidFill>
                  <a:schemeClr val="accent5">
                    <a:lumMod val="50000"/>
                  </a:schemeClr>
                </a:solidFill>
                <a:latin typeface="Century Gothic" panose="020B0502020202020204" pitchFamily="34" charset="0"/>
              </a:rPr>
              <a:t>Tu mangeais une glace ?</a:t>
            </a:r>
          </a:p>
          <a:p>
            <a:r>
              <a:rPr lang="fr-FR" sz="2000" dirty="0">
                <a:solidFill>
                  <a:schemeClr val="accent5">
                    <a:lumMod val="50000"/>
                  </a:schemeClr>
                </a:solidFill>
                <a:latin typeface="Century Gothic" panose="020B0502020202020204" pitchFamily="34" charset="0"/>
              </a:rPr>
              <a:t>Tu participais aux concours ?</a:t>
            </a:r>
          </a:p>
          <a:p>
            <a:r>
              <a:rPr lang="fr-FR" sz="2000" dirty="0">
                <a:solidFill>
                  <a:schemeClr val="accent5">
                    <a:lumMod val="50000"/>
                  </a:schemeClr>
                </a:solidFill>
                <a:latin typeface="Century Gothic" panose="020B0502020202020204" pitchFamily="34" charset="0"/>
              </a:rPr>
              <a:t>Tu utilisais un ordinateur ?</a:t>
            </a:r>
          </a:p>
          <a:p>
            <a:r>
              <a:rPr lang="fr-FR" sz="2000" dirty="0">
                <a:solidFill>
                  <a:schemeClr val="accent5">
                    <a:lumMod val="50000"/>
                  </a:schemeClr>
                </a:solidFill>
                <a:latin typeface="Century Gothic" panose="020B0502020202020204" pitchFamily="34" charset="0"/>
              </a:rPr>
              <a:t>Tu lisais des romans ? </a:t>
            </a:r>
          </a:p>
        </p:txBody>
      </p:sp>
    </p:spTree>
    <p:extLst>
      <p:ext uri="{BB962C8B-B14F-4D97-AF65-F5344CB8AC3E}">
        <p14:creationId xmlns:p14="http://schemas.microsoft.com/office/powerpoint/2010/main" val="355853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51C940-ACE5-FD48-A09A-D04E7D00194B}"/>
              </a:ext>
            </a:extLst>
          </p:cNvPr>
          <p:cNvSpPr txBox="1"/>
          <p:nvPr/>
        </p:nvSpPr>
        <p:spPr>
          <a:xfrm>
            <a:off x="125305" y="1198798"/>
            <a:ext cx="12323004" cy="769441"/>
          </a:xfrm>
          <a:prstGeom prst="rect">
            <a:avLst/>
          </a:prstGeom>
          <a:noFill/>
        </p:spPr>
        <p:txBody>
          <a:bodyPr wrap="square" rtlCol="0">
            <a:spAutoFit/>
          </a:bodyPr>
          <a:lstStyle/>
          <a:p>
            <a:pPr lvl="0">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Léa and Sophie have an interview for work experience in an office. Take turns to play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interviewers and Léa and Sophie</a:t>
            </a:r>
            <a:r>
              <a:rPr lang="en-US" sz="2200" dirty="0">
                <a:solidFill>
                  <a:srgbClr val="4472C4">
                    <a:lumMod val="50000"/>
                  </a:srgbClr>
                </a:solidFill>
                <a:latin typeface="Century Gothic" panose="020B0502020202020204" pitchFamily="34" charset="0"/>
              </a:rPr>
              <a:t>. As this is a formal situation, use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inversion questions.</a:t>
            </a:r>
          </a:p>
        </p:txBody>
      </p:sp>
      <p:graphicFrame>
        <p:nvGraphicFramePr>
          <p:cNvPr id="7" name="Table 8">
            <a:extLst>
              <a:ext uri="{FF2B5EF4-FFF2-40B4-BE49-F238E27FC236}">
                <a16:creationId xmlns:a16="http://schemas.microsoft.com/office/drawing/2014/main" id="{ED55AD26-3357-442A-95B4-612D03BFDAAE}"/>
              </a:ext>
            </a:extLst>
          </p:cNvPr>
          <p:cNvGraphicFramePr>
            <a:graphicFrameLocks noGrp="1"/>
          </p:cNvGraphicFramePr>
          <p:nvPr/>
        </p:nvGraphicFramePr>
        <p:xfrm>
          <a:off x="3141436" y="2517567"/>
          <a:ext cx="6023940" cy="3017520"/>
        </p:xfrm>
        <a:graphic>
          <a:graphicData uri="http://schemas.openxmlformats.org/drawingml/2006/table">
            <a:tbl>
              <a:tblPr firstRow="1" bandRow="1">
                <a:tableStyleId>{5940675A-B579-460E-94D1-54222C63F5DA}</a:tableStyleId>
              </a:tblPr>
              <a:tblGrid>
                <a:gridCol w="3011970">
                  <a:extLst>
                    <a:ext uri="{9D8B030D-6E8A-4147-A177-3AD203B41FA5}">
                      <a16:colId xmlns:a16="http://schemas.microsoft.com/office/drawing/2014/main" val="1150946996"/>
                    </a:ext>
                  </a:extLst>
                </a:gridCol>
                <a:gridCol w="3011970">
                  <a:extLst>
                    <a:ext uri="{9D8B030D-6E8A-4147-A177-3AD203B41FA5}">
                      <a16:colId xmlns:a16="http://schemas.microsoft.com/office/drawing/2014/main" val="2351279848"/>
                    </a:ext>
                  </a:extLst>
                </a:gridCol>
              </a:tblGrid>
              <a:tr h="592408">
                <a:tc>
                  <a:txBody>
                    <a:bodyPr/>
                    <a:lstStyle/>
                    <a:p>
                      <a:pPr marR="0" lvl="0" algn="l" defTabSz="914400" rtl="0" eaLnBrk="1" fontAlgn="auto" latinLnBrk="0" hangingPunct="1">
                        <a:lnSpc>
                          <a:spcPct val="100000"/>
                        </a:lnSpc>
                        <a:spcBef>
                          <a:spcPts val="0"/>
                        </a:spcBef>
                        <a:spcAft>
                          <a:spcPts val="0"/>
                        </a:spcAft>
                        <a:buClrTx/>
                        <a:buSzTx/>
                        <a:buFontTx/>
                        <a:tabLst/>
                        <a:defRPr/>
                      </a:pPr>
                      <a:r>
                        <a:rPr lang="fr-FR" sz="2000" b="1" kern="1200" dirty="0">
                          <a:solidFill>
                            <a:srgbClr val="4472C4">
                              <a:lumMod val="50000"/>
                            </a:srgbClr>
                          </a:solidFill>
                          <a:latin typeface="Century Gothic" panose="020F0302020204030204"/>
                          <a:ea typeface="+mn-ea"/>
                          <a:cs typeface="+mn-cs"/>
                        </a:rPr>
                        <a:t>Groupe A</a:t>
                      </a:r>
                    </a:p>
                    <a:p>
                      <a:pPr marR="0" lvl="0" algn="l" defTabSz="914400" rtl="0" eaLnBrk="1" fontAlgn="auto" latinLnBrk="0" hangingPunct="1">
                        <a:lnSpc>
                          <a:spcPct val="100000"/>
                        </a:lnSpc>
                        <a:spcBef>
                          <a:spcPts val="0"/>
                        </a:spcBef>
                        <a:spcAft>
                          <a:spcPts val="0"/>
                        </a:spcAft>
                        <a:buClrTx/>
                        <a:buSzTx/>
                        <a:buFontTx/>
                        <a:tabLst/>
                        <a:defRPr/>
                      </a:pPr>
                      <a:r>
                        <a:rPr lang="fr-FR" sz="2000" b="1" kern="1200" dirty="0">
                          <a:solidFill>
                            <a:srgbClr val="4472C4">
                              <a:lumMod val="50000"/>
                            </a:srgbClr>
                          </a:solidFill>
                          <a:latin typeface="Century Gothic" panose="020F0302020204030204"/>
                          <a:ea typeface="+mn-ea"/>
                          <a:cs typeface="+mn-cs"/>
                        </a:rPr>
                        <a:t>les directeurs</a:t>
                      </a:r>
                    </a:p>
                  </a:txBody>
                  <a:tcPr/>
                </a:tc>
                <a:tc>
                  <a:txBody>
                    <a:bodyPr/>
                    <a:lstStyle/>
                    <a:p>
                      <a:pPr marR="0" lvl="0" algn="l" defTabSz="914400" rtl="0" eaLnBrk="1" fontAlgn="auto" latinLnBrk="0" hangingPunct="1">
                        <a:lnSpc>
                          <a:spcPct val="100000"/>
                        </a:lnSpc>
                        <a:spcBef>
                          <a:spcPts val="0"/>
                        </a:spcBef>
                        <a:spcAft>
                          <a:spcPts val="0"/>
                        </a:spcAft>
                        <a:buClrTx/>
                        <a:buSzTx/>
                        <a:buFontTx/>
                        <a:tabLst/>
                        <a:defRPr/>
                      </a:pPr>
                      <a:r>
                        <a:rPr lang="fr-FR" sz="2000" b="1" kern="1200" dirty="0">
                          <a:solidFill>
                            <a:srgbClr val="4472C4">
                              <a:lumMod val="50000"/>
                            </a:srgbClr>
                          </a:solidFill>
                          <a:latin typeface="Century Gothic" panose="020F0302020204030204"/>
                          <a:ea typeface="+mn-ea"/>
                          <a:cs typeface="+mn-cs"/>
                        </a:rPr>
                        <a:t>Groupe B</a:t>
                      </a:r>
                    </a:p>
                    <a:p>
                      <a:pPr marR="0" lvl="0" algn="l" defTabSz="914400" rtl="0" eaLnBrk="1" fontAlgn="auto" latinLnBrk="0" hangingPunct="1">
                        <a:lnSpc>
                          <a:spcPct val="100000"/>
                        </a:lnSpc>
                        <a:spcBef>
                          <a:spcPts val="0"/>
                        </a:spcBef>
                        <a:spcAft>
                          <a:spcPts val="0"/>
                        </a:spcAft>
                        <a:buClrTx/>
                        <a:buSzTx/>
                        <a:buFontTx/>
                        <a:tabLst/>
                        <a:defRPr/>
                      </a:pPr>
                      <a:r>
                        <a:rPr lang="fr-FR" sz="2000" b="1" kern="1200" dirty="0">
                          <a:solidFill>
                            <a:srgbClr val="4472C4">
                              <a:lumMod val="50000"/>
                            </a:srgbClr>
                          </a:solidFill>
                          <a:latin typeface="Century Gothic" panose="020F0302020204030204"/>
                          <a:ea typeface="+mn-ea"/>
                          <a:cs typeface="+mn-cs"/>
                        </a:rPr>
                        <a:t>Léa et Sophie</a:t>
                      </a:r>
                    </a:p>
                  </a:txBody>
                  <a:tcPr/>
                </a:tc>
                <a:extLst>
                  <a:ext uri="{0D108BD9-81ED-4DB2-BD59-A6C34878D82A}">
                    <a16:rowId xmlns:a16="http://schemas.microsoft.com/office/drawing/2014/main" val="4010926587"/>
                  </a:ext>
                </a:extLst>
              </a:tr>
              <a:tr h="749222">
                <a:tc>
                  <a:txBody>
                    <a:bodyPr/>
                    <a:lstStyle/>
                    <a:p>
                      <a:pPr marR="0" lvl="0" algn="l" defTabSz="914400" rtl="0" eaLnBrk="1" fontAlgn="auto" latinLnBrk="0" hangingPunct="1">
                        <a:lnSpc>
                          <a:spcPct val="100000"/>
                        </a:lnSpc>
                        <a:spcBef>
                          <a:spcPts val="0"/>
                        </a:spcBef>
                        <a:spcAft>
                          <a:spcPts val="0"/>
                        </a:spcAft>
                        <a:buClrTx/>
                        <a:buSzTx/>
                        <a:buFontTx/>
                        <a:tabLst/>
                        <a:defRPr/>
                      </a:pPr>
                      <a:r>
                        <a:rPr lang="fr-FR" sz="2000" kern="1200" dirty="0" err="1">
                          <a:solidFill>
                            <a:srgbClr val="4472C4">
                              <a:lumMod val="50000"/>
                            </a:srgbClr>
                          </a:solidFill>
                          <a:latin typeface="Century Gothic" panose="020F0302020204030204"/>
                          <a:ea typeface="+mn-ea"/>
                          <a:cs typeface="+mn-cs"/>
                        </a:rPr>
                        <a:t>want</a:t>
                      </a:r>
                      <a:r>
                        <a:rPr lang="fr-FR" sz="2000" kern="1200" dirty="0">
                          <a:solidFill>
                            <a:srgbClr val="4472C4">
                              <a:lumMod val="50000"/>
                            </a:srgbClr>
                          </a:solidFill>
                          <a:latin typeface="Century Gothic" panose="020F0302020204030204"/>
                          <a:ea typeface="+mn-ea"/>
                          <a:cs typeface="+mn-cs"/>
                        </a:rPr>
                        <a:t> to have lunch </a:t>
                      </a:r>
                      <a:r>
                        <a:rPr lang="fr-FR" sz="2000" kern="1200" dirty="0" err="1">
                          <a:solidFill>
                            <a:srgbClr val="4472C4">
                              <a:lumMod val="50000"/>
                            </a:srgbClr>
                          </a:solidFill>
                          <a:latin typeface="Century Gothic" panose="020F0302020204030204"/>
                          <a:ea typeface="+mn-ea"/>
                          <a:cs typeface="+mn-cs"/>
                        </a:rPr>
                        <a:t>here</a:t>
                      </a:r>
                      <a:r>
                        <a:rPr lang="fr-FR" sz="2000" kern="1200" dirty="0">
                          <a:solidFill>
                            <a:srgbClr val="4472C4">
                              <a:lumMod val="50000"/>
                            </a:srgbClr>
                          </a:solidFill>
                          <a:latin typeface="Century Gothic" panose="020F0302020204030204"/>
                          <a:ea typeface="+mn-ea"/>
                          <a:cs typeface="+mn-cs"/>
                        </a:rPr>
                        <a:t> or outside?</a:t>
                      </a:r>
                    </a:p>
                    <a:p>
                      <a:pPr marR="0" lvl="0" algn="l" defTabSz="914400" rtl="0" eaLnBrk="1" fontAlgn="auto" latinLnBrk="0" hangingPunct="1">
                        <a:lnSpc>
                          <a:spcPct val="100000"/>
                        </a:lnSpc>
                        <a:spcBef>
                          <a:spcPts val="0"/>
                        </a:spcBef>
                        <a:spcAft>
                          <a:spcPts val="0"/>
                        </a:spcAft>
                        <a:buClrTx/>
                        <a:buSzTx/>
                        <a:buFontTx/>
                        <a:tabLst/>
                        <a:defRPr/>
                      </a:pPr>
                      <a:endParaRPr lang="fr-FR" sz="2000" kern="1200" dirty="0">
                        <a:solidFill>
                          <a:srgbClr val="4472C4">
                            <a:lumMod val="50000"/>
                          </a:srgbClr>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buFontTx/>
                        <a:tabLst/>
                        <a:defRPr/>
                      </a:pPr>
                      <a:endParaRPr lang="fr-FR" sz="2000" kern="1200" dirty="0">
                        <a:solidFill>
                          <a:srgbClr val="4472C4">
                            <a:lumMod val="50000"/>
                          </a:srgbClr>
                        </a:solidFill>
                        <a:latin typeface="Century Gothic" panose="020F0302020204030204"/>
                        <a:ea typeface="+mn-ea"/>
                        <a:cs typeface="+mn-cs"/>
                      </a:endParaRPr>
                    </a:p>
                  </a:txBody>
                  <a:tcPr/>
                </a:tc>
                <a:tc>
                  <a:txBody>
                    <a:bodyPr/>
                    <a:lstStyle/>
                    <a:p>
                      <a:pPr marR="0" lvl="0" algn="l" defTabSz="914400" rtl="0" eaLnBrk="1" fontAlgn="auto" latinLnBrk="0" hangingPunct="1">
                        <a:lnSpc>
                          <a:spcPct val="100000"/>
                        </a:lnSpc>
                        <a:spcBef>
                          <a:spcPts val="0"/>
                        </a:spcBef>
                        <a:spcAft>
                          <a:spcPts val="0"/>
                        </a:spcAft>
                        <a:buClrTx/>
                        <a:buSzTx/>
                        <a:buFontTx/>
                        <a:tabLst/>
                        <a:defRPr/>
                      </a:pPr>
                      <a:r>
                        <a:rPr lang="fr-FR" sz="2000" kern="1200" dirty="0" err="1">
                          <a:solidFill>
                            <a:srgbClr val="4472C4">
                              <a:lumMod val="50000"/>
                            </a:srgbClr>
                          </a:solidFill>
                          <a:latin typeface="Century Gothic" panose="020F0302020204030204"/>
                          <a:ea typeface="+mn-ea"/>
                          <a:cs typeface="+mn-cs"/>
                        </a:rPr>
                        <a:t>want</a:t>
                      </a:r>
                      <a:r>
                        <a:rPr lang="fr-FR" sz="2000" kern="1200" dirty="0">
                          <a:solidFill>
                            <a:srgbClr val="4472C4">
                              <a:lumMod val="50000"/>
                            </a:srgbClr>
                          </a:solidFill>
                          <a:latin typeface="Century Gothic" panose="020F0302020204030204"/>
                          <a:ea typeface="+mn-ea"/>
                          <a:cs typeface="+mn-cs"/>
                        </a:rPr>
                        <a:t> to have lunch</a:t>
                      </a:r>
                    </a:p>
                  </a:txBody>
                  <a:tcPr/>
                </a:tc>
                <a:extLst>
                  <a:ext uri="{0D108BD9-81ED-4DB2-BD59-A6C34878D82A}">
                    <a16:rowId xmlns:a16="http://schemas.microsoft.com/office/drawing/2014/main" val="1283541499"/>
                  </a:ext>
                </a:extLst>
              </a:tr>
              <a:tr h="972599">
                <a:tc>
                  <a:txBody>
                    <a:bodyPr/>
                    <a:lstStyle/>
                    <a:p>
                      <a:pPr marR="0" lvl="0" algn="l" defTabSz="914400" rtl="0" eaLnBrk="1" fontAlgn="auto" latinLnBrk="0" hangingPunct="1">
                        <a:lnSpc>
                          <a:spcPct val="100000"/>
                        </a:lnSpc>
                        <a:spcBef>
                          <a:spcPts val="0"/>
                        </a:spcBef>
                        <a:spcAft>
                          <a:spcPts val="0"/>
                        </a:spcAft>
                        <a:buClrTx/>
                        <a:buSzTx/>
                        <a:buFontTx/>
                        <a:tabLst/>
                        <a:defRPr/>
                      </a:pPr>
                      <a:r>
                        <a:rPr lang="fr-FR" sz="2000" kern="1200" dirty="0">
                          <a:solidFill>
                            <a:srgbClr val="4472C4">
                              <a:lumMod val="50000"/>
                            </a:srgbClr>
                          </a:solidFill>
                          <a:latin typeface="Century Gothic" panose="020F0302020204030204"/>
                          <a:ea typeface="+mn-ea"/>
                          <a:cs typeface="+mn-cs"/>
                        </a:rPr>
                        <a:t>can have </a:t>
                      </a:r>
                      <a:br>
                        <a:rPr lang="fr-FR" sz="2000" kern="1200" dirty="0">
                          <a:solidFill>
                            <a:srgbClr val="4472C4">
                              <a:lumMod val="50000"/>
                            </a:srgbClr>
                          </a:solidFill>
                          <a:latin typeface="Century Gothic" panose="020F0302020204030204"/>
                          <a:ea typeface="+mn-ea"/>
                          <a:cs typeface="+mn-cs"/>
                        </a:rPr>
                      </a:br>
                      <a:r>
                        <a:rPr lang="fr-FR" sz="2000" kern="1200" dirty="0">
                          <a:solidFill>
                            <a:srgbClr val="4472C4">
                              <a:lumMod val="50000"/>
                            </a:srgbClr>
                          </a:solidFill>
                          <a:latin typeface="Century Gothic" panose="020F0302020204030204"/>
                          <a:ea typeface="+mn-ea"/>
                          <a:cs typeface="+mn-cs"/>
                        </a:rPr>
                        <a:t>lunch at </a:t>
                      </a:r>
                      <a:br>
                        <a:rPr lang="fr-FR" sz="2000" kern="1200" dirty="0">
                          <a:solidFill>
                            <a:srgbClr val="4472C4">
                              <a:lumMod val="50000"/>
                            </a:srgbClr>
                          </a:solidFill>
                          <a:latin typeface="Century Gothic" panose="020F0302020204030204"/>
                          <a:ea typeface="+mn-ea"/>
                          <a:cs typeface="+mn-cs"/>
                        </a:rPr>
                      </a:br>
                      <a:r>
                        <a:rPr lang="fr-FR" sz="2000" kern="1200" dirty="0">
                          <a:solidFill>
                            <a:srgbClr val="4472C4">
                              <a:lumMod val="50000"/>
                            </a:srgbClr>
                          </a:solidFill>
                          <a:latin typeface="Century Gothic" panose="020F0302020204030204"/>
                          <a:ea typeface="+mn-ea"/>
                          <a:cs typeface="+mn-cs"/>
                        </a:rPr>
                        <a:t>the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café</a:t>
                      </a:r>
                      <a:endParaRPr lang="fr-FR" sz="2000" kern="1200" dirty="0">
                        <a:solidFill>
                          <a:srgbClr val="4472C4">
                            <a:lumMod val="50000"/>
                          </a:srgbClr>
                        </a:solidFill>
                        <a:latin typeface="Century Gothic" panose="020F0302020204030204"/>
                        <a:ea typeface="+mn-ea"/>
                        <a:cs typeface="+mn-cs"/>
                      </a:endParaRPr>
                    </a:p>
                  </a:txBody>
                  <a:tcPr/>
                </a:tc>
                <a:tc>
                  <a:txBody>
                    <a:bodyPr/>
                    <a:lstStyle/>
                    <a:p>
                      <a:pPr marR="0" lvl="0" algn="l" defTabSz="914400" rtl="0" eaLnBrk="1" fontAlgn="auto" latinLnBrk="0" hangingPunct="1">
                        <a:lnSpc>
                          <a:spcPct val="100000"/>
                        </a:lnSpc>
                        <a:spcBef>
                          <a:spcPts val="0"/>
                        </a:spcBef>
                        <a:spcAft>
                          <a:spcPts val="0"/>
                        </a:spcAft>
                        <a:buClrTx/>
                        <a:buSzTx/>
                        <a:buFontTx/>
                        <a:tabLst/>
                        <a:defRPr/>
                      </a:pPr>
                      <a:r>
                        <a:rPr lang="fr-FR" sz="2000" kern="1200" dirty="0">
                          <a:solidFill>
                            <a:srgbClr val="4472C4">
                              <a:lumMod val="50000"/>
                            </a:srgbClr>
                          </a:solidFill>
                          <a:latin typeface="Century Gothic" panose="020F0302020204030204"/>
                          <a:ea typeface="+mn-ea"/>
                          <a:cs typeface="+mn-cs"/>
                        </a:rPr>
                        <a:t>can have lunch </a:t>
                      </a:r>
                      <a:r>
                        <a:rPr lang="fr-FR" sz="2000" kern="1200" dirty="0" err="1">
                          <a:solidFill>
                            <a:srgbClr val="4472C4">
                              <a:lumMod val="50000"/>
                            </a:srgbClr>
                          </a:solidFill>
                          <a:latin typeface="Century Gothic" panose="020F0302020204030204"/>
                          <a:ea typeface="+mn-ea"/>
                          <a:cs typeface="+mn-cs"/>
                        </a:rPr>
                        <a:t>where</a:t>
                      </a:r>
                      <a:r>
                        <a:rPr lang="fr-FR" sz="2000" kern="1200" dirty="0">
                          <a:solidFill>
                            <a:srgbClr val="4472C4">
                              <a:lumMod val="50000"/>
                            </a:srgbClr>
                          </a:solidFill>
                          <a:latin typeface="Century Gothic" panose="020F0302020204030204"/>
                          <a:ea typeface="+mn-ea"/>
                          <a:cs typeface="+mn-cs"/>
                        </a:rPr>
                        <a:t>?</a:t>
                      </a:r>
                    </a:p>
                  </a:txBody>
                  <a:tcPr/>
                </a:tc>
                <a:extLst>
                  <a:ext uri="{0D108BD9-81ED-4DB2-BD59-A6C34878D82A}">
                    <a16:rowId xmlns:a16="http://schemas.microsoft.com/office/drawing/2014/main" val="333754380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stage au bureau</a:t>
            </a:r>
          </a:p>
        </p:txBody>
      </p:sp>
      <p:sp>
        <p:nvSpPr>
          <p:cNvPr id="3" name="Rounded Rectangle 46">
            <a:extLst>
              <a:ext uri="{FF2B5EF4-FFF2-40B4-BE49-F238E27FC236}">
                <a16:creationId xmlns:a16="http://schemas.microsoft.com/office/drawing/2014/main" id="{A19D18BF-ECC8-4738-8676-1FAD72BD63F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67BCB36A-CF23-4E6C-A94B-D7966F8DA9B5}"/>
              </a:ext>
            </a:extLst>
          </p:cNvPr>
          <p:cNvSpPr/>
          <p:nvPr/>
        </p:nvSpPr>
        <p:spPr>
          <a:xfrm>
            <a:off x="3351456" y="4038541"/>
            <a:ext cx="1024434" cy="36507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here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Rounded Corners 9">
            <a:extLst>
              <a:ext uri="{FF2B5EF4-FFF2-40B4-BE49-F238E27FC236}">
                <a16:creationId xmlns:a16="http://schemas.microsoft.com/office/drawing/2014/main" id="{FFBCC5DE-A5EA-42D4-AE29-D5AB9038E0A3}"/>
              </a:ext>
            </a:extLst>
          </p:cNvPr>
          <p:cNvSpPr/>
          <p:nvPr/>
        </p:nvSpPr>
        <p:spPr>
          <a:xfrm>
            <a:off x="4726300" y="4038541"/>
            <a:ext cx="1179940" cy="36507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outside</a:t>
            </a:r>
          </a:p>
        </p:txBody>
      </p:sp>
      <p:pic>
        <p:nvPicPr>
          <p:cNvPr id="1026" name="Picture 2" descr="Outdoor Table And Chairs">
            <a:extLst>
              <a:ext uri="{FF2B5EF4-FFF2-40B4-BE49-F238E27FC236}">
                <a16:creationId xmlns:a16="http://schemas.microsoft.com/office/drawing/2014/main" id="{7672C570-ECE2-4516-9432-6427ADDD0C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5652" y="4591188"/>
            <a:ext cx="1179940" cy="8664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ADDA9754-534C-4B74-BCCA-F4CEB1DD9EE8}"/>
              </a:ext>
            </a:extLst>
          </p:cNvPr>
          <p:cNvSpPr/>
          <p:nvPr/>
        </p:nvSpPr>
        <p:spPr>
          <a:xfrm>
            <a:off x="7075191" y="4009706"/>
            <a:ext cx="1179940" cy="36507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outside</a:t>
            </a:r>
          </a:p>
        </p:txBody>
      </p:sp>
      <p:pic>
        <p:nvPicPr>
          <p:cNvPr id="11" name="Picture 10" descr="A picture containing text, vector graphics, businesscard&#10;&#10;Description automatically generated">
            <a:extLst>
              <a:ext uri="{FF2B5EF4-FFF2-40B4-BE49-F238E27FC236}">
                <a16:creationId xmlns:a16="http://schemas.microsoft.com/office/drawing/2014/main" id="{C5DD681F-3FD5-4021-8D99-1498C634C6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108" y="5404487"/>
            <a:ext cx="1371139" cy="865531"/>
          </a:xfrm>
          <a:prstGeom prst="rect">
            <a:avLst/>
          </a:prstGeom>
        </p:spPr>
      </p:pic>
      <p:sp>
        <p:nvSpPr>
          <p:cNvPr id="14" name="Speech Bubble: Rectangle with Corners Rounded 13">
            <a:extLst>
              <a:ext uri="{FF2B5EF4-FFF2-40B4-BE49-F238E27FC236}">
                <a16:creationId xmlns:a16="http://schemas.microsoft.com/office/drawing/2014/main" id="{75AFEC66-9AC1-48D5-975E-43F025EC2742}"/>
              </a:ext>
            </a:extLst>
          </p:cNvPr>
          <p:cNvSpPr/>
          <p:nvPr/>
        </p:nvSpPr>
        <p:spPr>
          <a:xfrm>
            <a:off x="172925" y="1998301"/>
            <a:ext cx="2758491" cy="2258896"/>
          </a:xfrm>
          <a:prstGeom prst="wedgeRoundRectCallout">
            <a:avLst>
              <a:gd name="adj1" fmla="val 57269"/>
              <a:gd name="adj2" fmla="val 2056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latin typeface="Century Gothic" panose="020B0502020202020204" pitchFamily="34" charset="0"/>
              </a:rPr>
              <a:t>For yes/no questions: modal verb (in short form) + pronoun + long form</a:t>
            </a:r>
            <a:br>
              <a:rPr lang="en-GB" sz="2000" dirty="0">
                <a:latin typeface="Century Gothic" panose="020B0502020202020204" pitchFamily="34" charset="0"/>
              </a:rPr>
            </a:br>
            <a:br>
              <a:rPr lang="en-GB" sz="2000" dirty="0">
                <a:latin typeface="Century Gothic" panose="020B0502020202020204" pitchFamily="34" charset="0"/>
              </a:rPr>
            </a:br>
            <a:r>
              <a:rPr lang="en-GB" sz="2000" dirty="0" err="1">
                <a:latin typeface="Century Gothic" panose="020B0502020202020204" pitchFamily="34" charset="0"/>
              </a:rPr>
              <a:t>Voulez-vous</a:t>
            </a:r>
            <a:r>
              <a:rPr lang="en-GB" sz="2000" dirty="0">
                <a:latin typeface="Century Gothic" panose="020B0502020202020204" pitchFamily="34" charset="0"/>
              </a:rPr>
              <a:t> prendre ... ?</a:t>
            </a:r>
          </a:p>
        </p:txBody>
      </p:sp>
      <p:sp>
        <p:nvSpPr>
          <p:cNvPr id="22" name="Speech Bubble: Rectangle with Corners Rounded 21">
            <a:extLst>
              <a:ext uri="{FF2B5EF4-FFF2-40B4-BE49-F238E27FC236}">
                <a16:creationId xmlns:a16="http://schemas.microsoft.com/office/drawing/2014/main" id="{29060F6F-4F05-492F-9B44-0DD740BAF4BE}"/>
              </a:ext>
            </a:extLst>
          </p:cNvPr>
          <p:cNvSpPr/>
          <p:nvPr/>
        </p:nvSpPr>
        <p:spPr>
          <a:xfrm>
            <a:off x="9375396" y="4009706"/>
            <a:ext cx="2656663" cy="2216550"/>
          </a:xfrm>
          <a:prstGeom prst="wedgeRoundRectCallout">
            <a:avLst>
              <a:gd name="adj1" fmla="val -60448"/>
              <a:gd name="adj2" fmla="val 18689"/>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latin typeface="Century Gothic" panose="020B0502020202020204" pitchFamily="34" charset="0"/>
              </a:rPr>
              <a:t>For information questions: add a question word before the modal:</a:t>
            </a:r>
            <a:br>
              <a:rPr lang="en-GB" sz="2000" dirty="0">
                <a:latin typeface="Century Gothic" panose="020B0502020202020204" pitchFamily="34" charset="0"/>
              </a:rPr>
            </a:br>
            <a:br>
              <a:rPr lang="en-GB" sz="2000" dirty="0">
                <a:latin typeface="Century Gothic" panose="020B0502020202020204" pitchFamily="34" charset="0"/>
              </a:rPr>
            </a:br>
            <a:r>
              <a:rPr lang="en-GB" sz="2000" dirty="0" err="1">
                <a:latin typeface="Century Gothic" panose="020B0502020202020204" pitchFamily="34" charset="0"/>
              </a:rPr>
              <a:t>Où</a:t>
            </a:r>
            <a:r>
              <a:rPr lang="en-GB" sz="2000" dirty="0">
                <a:latin typeface="Century Gothic" panose="020B0502020202020204" pitchFamily="34" charset="0"/>
              </a:rPr>
              <a:t> </a:t>
            </a:r>
            <a:r>
              <a:rPr lang="en-GB" sz="2000" dirty="0" err="1">
                <a:latin typeface="Century Gothic" panose="020B0502020202020204" pitchFamily="34" charset="0"/>
              </a:rPr>
              <a:t>pouvons</a:t>
            </a:r>
            <a:r>
              <a:rPr lang="en-GB" sz="2000" dirty="0">
                <a:latin typeface="Century Gothic" panose="020B0502020202020204" pitchFamily="34" charset="0"/>
              </a:rPr>
              <a:t>-nous prendre … ?</a:t>
            </a:r>
          </a:p>
        </p:txBody>
      </p:sp>
      <p:sp>
        <p:nvSpPr>
          <p:cNvPr id="24" name="Speech Bubble: Rectangle with Corners Rounded 23">
            <a:extLst>
              <a:ext uri="{FF2B5EF4-FFF2-40B4-BE49-F238E27FC236}">
                <a16:creationId xmlns:a16="http://schemas.microsoft.com/office/drawing/2014/main" id="{1AB37AFC-4CCC-4304-8CCC-48FD4DB63F0F}"/>
              </a:ext>
            </a:extLst>
          </p:cNvPr>
          <p:cNvSpPr/>
          <p:nvPr/>
        </p:nvSpPr>
        <p:spPr>
          <a:xfrm>
            <a:off x="9375396" y="2940961"/>
            <a:ext cx="2656663" cy="947108"/>
          </a:xfrm>
          <a:prstGeom prst="wedgeRoundRectCallout">
            <a:avLst>
              <a:gd name="adj1" fmla="val -57319"/>
              <a:gd name="adj2" fmla="val 21959"/>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latin typeface="Century Gothic" panose="020B0502020202020204" pitchFamily="34" charset="0"/>
              </a:rPr>
              <a:t>Nous </a:t>
            </a:r>
            <a:r>
              <a:rPr lang="en-GB" sz="2000" dirty="0" err="1">
                <a:latin typeface="Century Gothic" panose="020B0502020202020204" pitchFamily="34" charset="0"/>
              </a:rPr>
              <a:t>voulons</a:t>
            </a:r>
            <a:r>
              <a:rPr lang="en-GB" sz="2000" dirty="0">
                <a:latin typeface="Century Gothic" panose="020B0502020202020204" pitchFamily="34" charset="0"/>
              </a:rPr>
              <a:t> prendre le déjeuner dehors.</a:t>
            </a:r>
          </a:p>
        </p:txBody>
      </p:sp>
      <p:sp>
        <p:nvSpPr>
          <p:cNvPr id="26" name="Speech Bubble: Rectangle with Corners Rounded 25">
            <a:extLst>
              <a:ext uri="{FF2B5EF4-FFF2-40B4-BE49-F238E27FC236}">
                <a16:creationId xmlns:a16="http://schemas.microsoft.com/office/drawing/2014/main" id="{A412E729-4017-4740-8B76-21C8A2DBF275}"/>
              </a:ext>
            </a:extLst>
          </p:cNvPr>
          <p:cNvSpPr/>
          <p:nvPr/>
        </p:nvSpPr>
        <p:spPr>
          <a:xfrm>
            <a:off x="172925" y="4375346"/>
            <a:ext cx="2758491" cy="947108"/>
          </a:xfrm>
          <a:prstGeom prst="wedgeRoundRectCallout">
            <a:avLst>
              <a:gd name="adj1" fmla="val 57759"/>
              <a:gd name="adj2" fmla="val 19765"/>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err="1">
                <a:latin typeface="Century Gothic" panose="020B0502020202020204" pitchFamily="34" charset="0"/>
              </a:rPr>
              <a:t>Vous</a:t>
            </a:r>
            <a:r>
              <a:rPr lang="en-GB" sz="2000" dirty="0">
                <a:latin typeface="Century Gothic" panose="020B0502020202020204" pitchFamily="34" charset="0"/>
              </a:rPr>
              <a:t> </a:t>
            </a:r>
            <a:r>
              <a:rPr lang="en-GB" sz="2000" dirty="0" err="1">
                <a:latin typeface="Century Gothic" panose="020B0502020202020204" pitchFamily="34" charset="0"/>
              </a:rPr>
              <a:t>pouvez</a:t>
            </a:r>
            <a:r>
              <a:rPr lang="en-GB" sz="2000" dirty="0">
                <a:latin typeface="Century Gothic" panose="020B0502020202020204" pitchFamily="34" charset="0"/>
              </a:rPr>
              <a:t> prendre le déjeuner au café.</a:t>
            </a:r>
          </a:p>
        </p:txBody>
      </p:sp>
      <p:sp>
        <p:nvSpPr>
          <p:cNvPr id="27" name="Speech Bubble: Rectangle with Corners Rounded 26">
            <a:extLst>
              <a:ext uri="{FF2B5EF4-FFF2-40B4-BE49-F238E27FC236}">
                <a16:creationId xmlns:a16="http://schemas.microsoft.com/office/drawing/2014/main" id="{8C959F9E-C2EF-40FD-94F4-B26DB28FF936}"/>
              </a:ext>
            </a:extLst>
          </p:cNvPr>
          <p:cNvSpPr/>
          <p:nvPr/>
        </p:nvSpPr>
        <p:spPr>
          <a:xfrm>
            <a:off x="172925" y="2006228"/>
            <a:ext cx="2758491" cy="2258896"/>
          </a:xfrm>
          <a:prstGeom prst="wedgeRoundRectCallout">
            <a:avLst>
              <a:gd name="adj1" fmla="val 57269"/>
              <a:gd name="adj2" fmla="val 2056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err="1">
                <a:latin typeface="Century Gothic" panose="020B0502020202020204" pitchFamily="34" charset="0"/>
              </a:rPr>
              <a:t>Voulez-vous</a:t>
            </a:r>
            <a:r>
              <a:rPr lang="en-GB" sz="2000" dirty="0">
                <a:latin typeface="Century Gothic" panose="020B0502020202020204" pitchFamily="34" charset="0"/>
              </a:rPr>
              <a:t> prendre le déjeuner </a:t>
            </a:r>
            <a:r>
              <a:rPr lang="en-GB" sz="2000" dirty="0" err="1">
                <a:latin typeface="Century Gothic" panose="020B0502020202020204" pitchFamily="34" charset="0"/>
              </a:rPr>
              <a:t>ici</a:t>
            </a:r>
            <a:r>
              <a:rPr lang="en-GB" sz="2000" dirty="0">
                <a:latin typeface="Century Gothic" panose="020B0502020202020204" pitchFamily="34" charset="0"/>
              </a:rPr>
              <a:t> </a:t>
            </a:r>
            <a:r>
              <a:rPr lang="en-GB" sz="2000" dirty="0" err="1">
                <a:latin typeface="Century Gothic" panose="020B0502020202020204" pitchFamily="34" charset="0"/>
              </a:rPr>
              <a:t>ou</a:t>
            </a:r>
            <a:r>
              <a:rPr lang="en-GB" sz="2000" dirty="0">
                <a:latin typeface="Century Gothic" panose="020B0502020202020204" pitchFamily="34" charset="0"/>
              </a:rPr>
              <a:t> dehors ?</a:t>
            </a:r>
          </a:p>
        </p:txBody>
      </p:sp>
      <p:sp>
        <p:nvSpPr>
          <p:cNvPr id="28" name="Speech Bubble: Rectangle with Corners Rounded 27">
            <a:extLst>
              <a:ext uri="{FF2B5EF4-FFF2-40B4-BE49-F238E27FC236}">
                <a16:creationId xmlns:a16="http://schemas.microsoft.com/office/drawing/2014/main" id="{A4E88D4E-FF29-40D9-9145-7F64D90F2674}"/>
              </a:ext>
            </a:extLst>
          </p:cNvPr>
          <p:cNvSpPr/>
          <p:nvPr/>
        </p:nvSpPr>
        <p:spPr>
          <a:xfrm>
            <a:off x="9382744" y="4009706"/>
            <a:ext cx="2656663" cy="2216550"/>
          </a:xfrm>
          <a:prstGeom prst="wedgeRoundRectCallout">
            <a:avLst>
              <a:gd name="adj1" fmla="val -60448"/>
              <a:gd name="adj2" fmla="val 18689"/>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err="1">
                <a:latin typeface="Century Gothic" panose="020B0502020202020204" pitchFamily="34" charset="0"/>
              </a:rPr>
              <a:t>Où</a:t>
            </a:r>
            <a:r>
              <a:rPr lang="en-GB" sz="2000" dirty="0">
                <a:latin typeface="Century Gothic" panose="020B0502020202020204" pitchFamily="34" charset="0"/>
              </a:rPr>
              <a:t> </a:t>
            </a:r>
            <a:r>
              <a:rPr lang="en-GB" sz="2000" dirty="0" err="1">
                <a:latin typeface="Century Gothic" panose="020B0502020202020204" pitchFamily="34" charset="0"/>
              </a:rPr>
              <a:t>pouvons</a:t>
            </a:r>
            <a:r>
              <a:rPr lang="en-GB" sz="2000" dirty="0">
                <a:latin typeface="Century Gothic" panose="020B0502020202020204" pitchFamily="34" charset="0"/>
              </a:rPr>
              <a:t>-nous prendre le déjeuner ?</a:t>
            </a:r>
          </a:p>
        </p:txBody>
      </p:sp>
      <p:pic>
        <p:nvPicPr>
          <p:cNvPr id="15" name="Picture 14" descr="A picture containing toy, doll&#10;&#10;Description automatically generated">
            <a:extLst>
              <a:ext uri="{FF2B5EF4-FFF2-40B4-BE49-F238E27FC236}">
                <a16:creationId xmlns:a16="http://schemas.microsoft.com/office/drawing/2014/main" id="{802970C2-3652-BF40-9526-8A97DD52F6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1550864"/>
            <a:ext cx="1320800" cy="1320800"/>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6161EFF3-7024-4A49-8684-57130302B5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73527" y="1645409"/>
            <a:ext cx="1226255" cy="1226255"/>
          </a:xfrm>
          <a:prstGeom prst="rect">
            <a:avLst/>
          </a:prstGeom>
        </p:spPr>
      </p:pic>
    </p:spTree>
    <p:extLst>
      <p:ext uri="{BB962C8B-B14F-4D97-AF65-F5344CB8AC3E}">
        <p14:creationId xmlns:p14="http://schemas.microsoft.com/office/powerpoint/2010/main" val="81812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24" grpId="0" animBg="1"/>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2">
            <a:extLst>
              <a:ext uri="{FF2B5EF4-FFF2-40B4-BE49-F238E27FC236}">
                <a16:creationId xmlns:a16="http://schemas.microsoft.com/office/drawing/2014/main" id="{AB51FE6E-0AA8-4196-8BA5-E3B88FD7AAC7}"/>
              </a:ext>
            </a:extLst>
          </p:cNvPr>
          <p:cNvGraphicFramePr>
            <a:graphicFrameLocks noGrp="1"/>
          </p:cNvGraphicFramePr>
          <p:nvPr/>
        </p:nvGraphicFramePr>
        <p:xfrm>
          <a:off x="176300" y="1232812"/>
          <a:ext cx="5697511" cy="4892465"/>
        </p:xfrm>
        <a:graphic>
          <a:graphicData uri="http://schemas.openxmlformats.org/drawingml/2006/table">
            <a:tbl>
              <a:tblPr firstRow="1" bandRow="1">
                <a:tableStyleId>{5940675A-B579-460E-94D1-54222C63F5DA}</a:tableStyleId>
              </a:tblPr>
              <a:tblGrid>
                <a:gridCol w="3208345">
                  <a:extLst>
                    <a:ext uri="{9D8B030D-6E8A-4147-A177-3AD203B41FA5}">
                      <a16:colId xmlns:a16="http://schemas.microsoft.com/office/drawing/2014/main" val="1749480459"/>
                    </a:ext>
                  </a:extLst>
                </a:gridCol>
                <a:gridCol w="2489166">
                  <a:extLst>
                    <a:ext uri="{9D8B030D-6E8A-4147-A177-3AD203B41FA5}">
                      <a16:colId xmlns:a16="http://schemas.microsoft.com/office/drawing/2014/main" val="3086061807"/>
                    </a:ext>
                  </a:extLst>
                </a:gridCol>
              </a:tblGrid>
              <a:tr h="201159">
                <a:tc gridSpan="2">
                  <a:txBody>
                    <a:bodyPr/>
                    <a:lstStyle/>
                    <a:p>
                      <a:pPr algn="ctr"/>
                      <a:r>
                        <a:rPr lang="en-GB" sz="1200" b="1" dirty="0">
                          <a:solidFill>
                            <a:schemeClr val="accent1">
                              <a:lumMod val="50000"/>
                            </a:schemeClr>
                          </a:solidFill>
                          <a:latin typeface="Century Gothic" panose="020B0502020202020204" pitchFamily="34" charset="0"/>
                        </a:rPr>
                        <a:t>GROUP A - </a:t>
                      </a:r>
                      <a:r>
                        <a:rPr lang="en-GB" sz="1200" b="1" dirty="0" err="1">
                          <a:solidFill>
                            <a:schemeClr val="accent1">
                              <a:lumMod val="50000"/>
                            </a:schemeClr>
                          </a:solidFill>
                          <a:latin typeface="Century Gothic" panose="020B0502020202020204" pitchFamily="34" charset="0"/>
                        </a:rPr>
                        <a:t>directeurs</a:t>
                      </a:r>
                      <a:endParaRPr lang="fr-FR" sz="1200" b="1" dirty="0">
                        <a:solidFill>
                          <a:schemeClr val="accent1">
                            <a:lumMod val="50000"/>
                          </a:schemeClr>
                        </a:solidFill>
                        <a:latin typeface="Century Gothic" panose="020B0502020202020204" pitchFamily="34" charset="0"/>
                      </a:endParaRPr>
                    </a:p>
                  </a:txBody>
                  <a:tcPr/>
                </a:tc>
                <a:tc hMerge="1">
                  <a:txBody>
                    <a:bodyPr/>
                    <a:lstStyle/>
                    <a:p>
                      <a:endParaRPr lang="fr-FR" sz="1200" dirty="0">
                        <a:solidFill>
                          <a:schemeClr val="accent1">
                            <a:lumMod val="50000"/>
                          </a:schemeClr>
                        </a:solidFill>
                      </a:endParaRPr>
                    </a:p>
                  </a:txBody>
                  <a:tcPr/>
                </a:tc>
                <a:extLst>
                  <a:ext uri="{0D108BD9-81ED-4DB2-BD59-A6C34878D82A}">
                    <a16:rowId xmlns:a16="http://schemas.microsoft.com/office/drawing/2014/main" val="2432261252"/>
                  </a:ext>
                </a:extLst>
              </a:tr>
              <a:tr h="644129">
                <a:tc>
                  <a:txBody>
                    <a:bodyPr/>
                    <a:lstStyle/>
                    <a:p>
                      <a:r>
                        <a:rPr lang="en-GB" sz="1200" b="1" dirty="0">
                          <a:solidFill>
                            <a:schemeClr val="accent1">
                              <a:lumMod val="50000"/>
                            </a:schemeClr>
                          </a:solidFill>
                          <a:latin typeface="Century Gothic" panose="020B0502020202020204" pitchFamily="34" charset="0"/>
                        </a:rPr>
                        <a:t>Ask</a:t>
                      </a:r>
                      <a:r>
                        <a:rPr lang="en-GB" sz="1200" b="0" dirty="0">
                          <a:solidFill>
                            <a:schemeClr val="accent1">
                              <a:lumMod val="50000"/>
                            </a:schemeClr>
                          </a:solidFill>
                          <a:latin typeface="Century Gothic" panose="020B0502020202020204" pitchFamily="34" charset="0"/>
                        </a:rPr>
                        <a:t> group B questions to find out the missing information.</a:t>
                      </a:r>
                      <a:endParaRPr lang="fr-FR" sz="1200" b="1" dirty="0">
                        <a:solidFill>
                          <a:schemeClr val="accent1">
                            <a:lumMod val="50000"/>
                          </a:schemeClr>
                        </a:solidFill>
                        <a:latin typeface="Century Gothic" panose="020B0502020202020204" pitchFamily="34" charset="0"/>
                      </a:endParaRPr>
                    </a:p>
                  </a:txBody>
                  <a:tcPr/>
                </a:tc>
                <a:tc>
                  <a:txBody>
                    <a:bodyPr/>
                    <a:lstStyle/>
                    <a:p>
                      <a:r>
                        <a:rPr lang="fr-FR" sz="1200" b="1" dirty="0" err="1">
                          <a:solidFill>
                            <a:schemeClr val="accent1">
                              <a:lumMod val="50000"/>
                            </a:schemeClr>
                          </a:solidFill>
                          <a:latin typeface="Century Gothic" panose="020B0502020202020204" pitchFamily="34" charset="0"/>
                        </a:rPr>
                        <a:t>Listen</a:t>
                      </a:r>
                      <a:r>
                        <a:rPr lang="fr-FR" sz="1200" dirty="0">
                          <a:solidFill>
                            <a:schemeClr val="accent1">
                              <a:lumMod val="50000"/>
                            </a:schemeClr>
                          </a:solidFill>
                          <a:latin typeface="Century Gothic" panose="020B0502020202020204" pitchFamily="34" charset="0"/>
                        </a:rPr>
                        <a:t> to group </a:t>
                      </a:r>
                      <a:r>
                        <a:rPr lang="fr-FR" sz="1200" dirty="0" err="1">
                          <a:solidFill>
                            <a:schemeClr val="accent1">
                              <a:lumMod val="50000"/>
                            </a:schemeClr>
                          </a:solidFill>
                          <a:latin typeface="Century Gothic" panose="020B0502020202020204" pitchFamily="34" charset="0"/>
                        </a:rPr>
                        <a:t>B’s</a:t>
                      </a:r>
                      <a:r>
                        <a:rPr lang="fr-FR" sz="1200" dirty="0">
                          <a:solidFill>
                            <a:schemeClr val="accent1">
                              <a:lumMod val="50000"/>
                            </a:schemeClr>
                          </a:solidFill>
                          <a:latin typeface="Century Gothic" panose="020B0502020202020204" pitchFamily="34" charset="0"/>
                        </a:rPr>
                        <a:t> questions and </a:t>
                      </a:r>
                      <a:r>
                        <a:rPr lang="fr-FR" sz="1200" dirty="0" err="1">
                          <a:solidFill>
                            <a:schemeClr val="accent1">
                              <a:lumMod val="50000"/>
                            </a:schemeClr>
                          </a:solidFill>
                          <a:latin typeface="Century Gothic" panose="020B0502020202020204" pitchFamily="34" charset="0"/>
                        </a:rPr>
                        <a:t>make</a:t>
                      </a:r>
                      <a:r>
                        <a:rPr lang="fr-FR" sz="1200" dirty="0">
                          <a:solidFill>
                            <a:schemeClr val="accent1">
                              <a:lumMod val="50000"/>
                            </a:schemeClr>
                          </a:solidFill>
                          <a:latin typeface="Century Gothic" panose="020B0502020202020204" pitchFamily="34" charset="0"/>
                        </a:rPr>
                        <a:t> sentences to </a:t>
                      </a:r>
                      <a:r>
                        <a:rPr lang="fr-FR" sz="1200" dirty="0" err="1">
                          <a:solidFill>
                            <a:schemeClr val="accent1">
                              <a:lumMod val="50000"/>
                            </a:schemeClr>
                          </a:solidFill>
                          <a:latin typeface="Century Gothic" panose="020B0502020202020204" pitchFamily="34" charset="0"/>
                        </a:rPr>
                        <a:t>answer</a:t>
                      </a:r>
                      <a:r>
                        <a:rPr lang="fr-FR" sz="1200" dirty="0">
                          <a:solidFill>
                            <a:schemeClr val="accent1">
                              <a:lumMod val="50000"/>
                            </a:schemeClr>
                          </a:solidFill>
                          <a:latin typeface="Century Gothic" panose="020B0502020202020204" pitchFamily="34" charset="0"/>
                        </a:rPr>
                        <a:t> </a:t>
                      </a:r>
                      <a:r>
                        <a:rPr lang="fr-FR" sz="1200" dirty="0" err="1">
                          <a:solidFill>
                            <a:schemeClr val="accent1">
                              <a:lumMod val="50000"/>
                            </a:schemeClr>
                          </a:solidFill>
                          <a:latin typeface="Century Gothic" panose="020B0502020202020204" pitchFamily="34" charset="0"/>
                        </a:rPr>
                        <a:t>them</a:t>
                      </a:r>
                      <a:r>
                        <a:rPr lang="fr-FR" sz="1200" dirty="0">
                          <a:solidFill>
                            <a:schemeClr val="accent1">
                              <a:lumMod val="50000"/>
                            </a:schemeClr>
                          </a:solidFill>
                          <a:latin typeface="Century Gothic" panose="020B0502020202020204" pitchFamily="34" charset="0"/>
                        </a:rPr>
                        <a:t>.</a:t>
                      </a:r>
                      <a:endParaRPr lang="fr-FR" sz="12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724341828"/>
                  </a:ext>
                </a:extLst>
              </a:tr>
              <a:tr h="98939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1. know how to use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a mobile phone </a:t>
                      </a:r>
                      <a:br>
                        <a:rPr kumimoji="0" lang="en-GB" sz="2000" b="0"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br>
                      <a:r>
                        <a:rPr kumimoji="0" lang="en-GB" sz="2000" b="0"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or a computer ?</a:t>
                      </a:r>
                    </a:p>
                  </a:txBody>
                  <a:tcPr/>
                </a:tc>
                <a:tc>
                  <a:txBody>
                    <a:bodyPr/>
                    <a:lstStyle/>
                    <a:p>
                      <a:r>
                        <a:rPr lang="en-GB" sz="2000" b="0" dirty="0">
                          <a:solidFill>
                            <a:schemeClr val="accent1">
                              <a:lumMod val="50000"/>
                            </a:schemeClr>
                          </a:solidFill>
                          <a:latin typeface="Century Gothic" panose="020B0502020202020204" pitchFamily="34" charset="0"/>
                        </a:rPr>
                        <a:t>5. must start</a:t>
                      </a:r>
                      <a:endParaRPr lang="fr-FR" sz="2000" b="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602449698"/>
                  </a:ext>
                </a:extLst>
              </a:tr>
              <a:tr h="989392">
                <a:tc>
                  <a:txBody>
                    <a:bodyPr/>
                    <a:lstStyle/>
                    <a:p>
                      <a:r>
                        <a:rPr lang="fr-FR" sz="2000" b="0" dirty="0">
                          <a:solidFill>
                            <a:schemeClr val="accent1">
                              <a:lumMod val="50000"/>
                            </a:schemeClr>
                          </a:solidFill>
                          <a:latin typeface="Century Gothic" panose="020B0502020202020204" pitchFamily="34" charset="0"/>
                        </a:rPr>
                        <a:t>2. can </a:t>
                      </a:r>
                      <a:r>
                        <a:rPr lang="fr-FR" sz="2000" b="0" dirty="0" err="1">
                          <a:solidFill>
                            <a:schemeClr val="accent1">
                              <a:lumMod val="50000"/>
                            </a:schemeClr>
                          </a:solidFill>
                          <a:latin typeface="Century Gothic" panose="020B0502020202020204" pitchFamily="34" charset="0"/>
                        </a:rPr>
                        <a:t>work</a:t>
                      </a:r>
                      <a:r>
                        <a:rPr lang="fr-FR" sz="2000" b="0" dirty="0">
                          <a:solidFill>
                            <a:schemeClr val="accent1">
                              <a:lumMod val="50000"/>
                            </a:schemeClr>
                          </a:solidFill>
                          <a:latin typeface="Century Gothic" panose="020B0502020202020204" pitchFamily="34" charset="0"/>
                        </a:rPr>
                        <a:t> </a:t>
                      </a:r>
                      <a:r>
                        <a:rPr lang="fr-FR" sz="2000" b="0" dirty="0" err="1">
                          <a:solidFill>
                            <a:schemeClr val="accent1">
                              <a:lumMod val="50000"/>
                            </a:schemeClr>
                          </a:solidFill>
                          <a:latin typeface="Century Gothic" panose="020B0502020202020204" pitchFamily="34" charset="0"/>
                        </a:rPr>
                        <a:t>when</a:t>
                      </a:r>
                      <a:r>
                        <a:rPr lang="fr-FR" sz="2000" b="0" dirty="0">
                          <a:solidFill>
                            <a:schemeClr val="accent1">
                              <a:lumMod val="50000"/>
                            </a:schemeClr>
                          </a:solidFill>
                          <a:latin typeface="Century Gothic" panose="020B0502020202020204" pitchFamily="34" charset="0"/>
                        </a:rPr>
                        <a:t>?</a:t>
                      </a:r>
                    </a:p>
                  </a:txBody>
                  <a:tcPr/>
                </a:tc>
                <a:tc>
                  <a:txBody>
                    <a:bodyPr/>
                    <a:lstStyle/>
                    <a:p>
                      <a:r>
                        <a:rPr lang="fr-FR" sz="2000" b="0" dirty="0">
                          <a:solidFill>
                            <a:schemeClr val="accent1">
                              <a:lumMod val="50000"/>
                            </a:schemeClr>
                          </a:solidFill>
                          <a:latin typeface="Century Gothic" panose="020B0502020202020204" pitchFamily="34" charset="0"/>
                        </a:rPr>
                        <a:t>6. must wear a </a:t>
                      </a:r>
                      <a:r>
                        <a:rPr lang="fr-FR" sz="2000" b="0" dirty="0" err="1">
                          <a:solidFill>
                            <a:schemeClr val="accent1">
                              <a:lumMod val="50000"/>
                            </a:schemeClr>
                          </a:solidFill>
                          <a:latin typeface="Century Gothic" panose="020B0502020202020204" pitchFamily="34" charset="0"/>
                        </a:rPr>
                        <a:t>shirt</a:t>
                      </a:r>
                      <a:endParaRPr lang="fr-FR" sz="2000" b="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695200967"/>
                  </a:ext>
                </a:extLst>
              </a:tr>
              <a:tr h="989392">
                <a:tc>
                  <a: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fr-FR" sz="2000" b="0" dirty="0" err="1">
                          <a:solidFill>
                            <a:schemeClr val="accent1">
                              <a:lumMod val="50000"/>
                            </a:schemeClr>
                          </a:solidFill>
                          <a:latin typeface="Century Gothic" panose="020B0502020202020204" pitchFamily="34" charset="0"/>
                        </a:rPr>
                        <a:t>want</a:t>
                      </a:r>
                      <a:r>
                        <a:rPr lang="fr-FR" sz="2000" b="0" dirty="0">
                          <a:solidFill>
                            <a:schemeClr val="accent1">
                              <a:lumMod val="50000"/>
                            </a:schemeClr>
                          </a:solidFill>
                          <a:latin typeface="Century Gothic" panose="020B0502020202020204" pitchFamily="34" charset="0"/>
                        </a:rPr>
                        <a:t> to </a:t>
                      </a:r>
                      <a:r>
                        <a:rPr lang="fr-FR" sz="2000" b="0" dirty="0" err="1">
                          <a:solidFill>
                            <a:schemeClr val="accent1">
                              <a:lumMod val="50000"/>
                            </a:schemeClr>
                          </a:solidFill>
                          <a:latin typeface="Century Gothic" panose="020B0502020202020204" pitchFamily="34" charset="0"/>
                        </a:rPr>
                        <a:t>learn</a:t>
                      </a:r>
                      <a:r>
                        <a:rPr lang="fr-FR" sz="2000" b="0" dirty="0">
                          <a:solidFill>
                            <a:schemeClr val="accent1">
                              <a:lumMod val="50000"/>
                            </a:schemeClr>
                          </a:solidFill>
                          <a:latin typeface="Century Gothic" panose="020B0502020202020204" pitchFamily="34" charset="0"/>
                        </a:rPr>
                        <a:t> </a:t>
                      </a:r>
                      <a:r>
                        <a:rPr lang="fr-FR" sz="2000" b="0" dirty="0" err="1">
                          <a:solidFill>
                            <a:schemeClr val="accent1">
                              <a:lumMod val="50000"/>
                            </a:schemeClr>
                          </a:solidFill>
                          <a:latin typeface="Century Gothic" panose="020B0502020202020204" pitchFamily="34" charset="0"/>
                        </a:rPr>
                        <a:t>what</a:t>
                      </a:r>
                      <a:r>
                        <a:rPr lang="fr-FR" sz="2000" b="0" dirty="0">
                          <a:solidFill>
                            <a:schemeClr val="accent1">
                              <a:lumMod val="50000"/>
                            </a:schemeClr>
                          </a:solidFill>
                          <a:latin typeface="Century Gothic" panose="020B0502020202020204" pitchFamily="34" charset="0"/>
                        </a:rPr>
                        <a:t> ?</a:t>
                      </a:r>
                    </a:p>
                  </a:txBody>
                  <a:tcPr/>
                </a:tc>
                <a:tc>
                  <a:txBody>
                    <a:bodyPr/>
                    <a:lstStyle/>
                    <a:p>
                      <a:r>
                        <a:rPr lang="fr-FR" sz="2000" b="0" dirty="0">
                          <a:solidFill>
                            <a:schemeClr val="accent1">
                              <a:lumMod val="50000"/>
                            </a:schemeClr>
                          </a:solidFill>
                          <a:latin typeface="Century Gothic" panose="020B0502020202020204" pitchFamily="34" charset="0"/>
                        </a:rPr>
                        <a:t>7. can </a:t>
                      </a:r>
                      <a:r>
                        <a:rPr lang="fr-FR" sz="2000" b="0" dirty="0" err="1">
                          <a:solidFill>
                            <a:schemeClr val="accent1">
                              <a:lumMod val="50000"/>
                            </a:schemeClr>
                          </a:solidFill>
                          <a:latin typeface="Century Gothic" panose="020B0502020202020204" pitchFamily="34" charset="0"/>
                        </a:rPr>
                        <a:t>leave</a:t>
                      </a:r>
                      <a:endParaRPr lang="fr-FR" sz="2000" b="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11770877"/>
                  </a:ext>
                </a:extLst>
              </a:tr>
              <a:tr h="989392">
                <a:tc>
                  <a:txBody>
                    <a:bodyPr/>
                    <a:lstStyle/>
                    <a:p>
                      <a:pPr marL="0" indent="0">
                        <a:buNone/>
                      </a:pPr>
                      <a:r>
                        <a:rPr lang="fr-FR" sz="2000" b="0" dirty="0">
                          <a:solidFill>
                            <a:schemeClr val="accent1">
                              <a:lumMod val="50000"/>
                            </a:schemeClr>
                          </a:solidFill>
                          <a:latin typeface="Century Gothic" panose="020B0502020202020204" pitchFamily="34" charset="0"/>
                        </a:rPr>
                        <a:t>4. are </a:t>
                      </a:r>
                      <a:r>
                        <a:rPr lang="fr-FR" sz="2000" b="0" dirty="0" err="1">
                          <a:solidFill>
                            <a:schemeClr val="accent1">
                              <a:lumMod val="50000"/>
                            </a:schemeClr>
                          </a:solidFill>
                          <a:latin typeface="Century Gothic" panose="020B0502020202020204" pitchFamily="34" charset="0"/>
                        </a:rPr>
                        <a:t>funny</a:t>
                      </a:r>
                      <a:r>
                        <a:rPr lang="fr-FR" sz="2000" b="0" dirty="0">
                          <a:solidFill>
                            <a:schemeClr val="accent1">
                              <a:lumMod val="50000"/>
                            </a:schemeClr>
                          </a:solidFill>
                          <a:latin typeface="Century Gothic" panose="020B0502020202020204" pitchFamily="34" charset="0"/>
                        </a:rPr>
                        <a:t> or  </a:t>
                      </a:r>
                      <a:r>
                        <a:rPr lang="fr-FR" sz="2000" b="0" dirty="0" err="1">
                          <a:solidFill>
                            <a:schemeClr val="accent1">
                              <a:lumMod val="50000"/>
                            </a:schemeClr>
                          </a:solidFill>
                          <a:latin typeface="Century Gothic" panose="020B0502020202020204" pitchFamily="34" charset="0"/>
                        </a:rPr>
                        <a:t>well-behaved</a:t>
                      </a:r>
                      <a:r>
                        <a:rPr lang="fr-FR" sz="2000" b="0" dirty="0">
                          <a:solidFill>
                            <a:schemeClr val="accent1">
                              <a:lumMod val="50000"/>
                            </a:schemeClr>
                          </a:solidFill>
                          <a:latin typeface="Century Gothic" panose="020B0502020202020204" pitchFamily="34" charset="0"/>
                        </a:rPr>
                        <a:t>?</a:t>
                      </a:r>
                    </a:p>
                  </a:txBody>
                  <a:tcPr/>
                </a:tc>
                <a:tc>
                  <a:txBody>
                    <a:bodyPr/>
                    <a:lstStyle/>
                    <a:p>
                      <a:r>
                        <a:rPr lang="fr-FR" sz="2000" b="0" dirty="0">
                          <a:solidFill>
                            <a:schemeClr val="accent1">
                              <a:lumMod val="50000"/>
                            </a:schemeClr>
                          </a:solidFill>
                          <a:latin typeface="Century Gothic" panose="020B0502020202020204" pitchFamily="34" charset="0"/>
                        </a:rPr>
                        <a:t>8. can </a:t>
                      </a:r>
                      <a:r>
                        <a:rPr lang="fr-FR" sz="2000" b="0" dirty="0" err="1">
                          <a:solidFill>
                            <a:schemeClr val="accent1">
                              <a:lumMod val="50000"/>
                            </a:schemeClr>
                          </a:solidFill>
                          <a:latin typeface="Century Gothic" panose="020B0502020202020204" pitchFamily="34" charset="0"/>
                        </a:rPr>
                        <a:t>easily</a:t>
                      </a:r>
                      <a:r>
                        <a:rPr lang="fr-FR" sz="2000" b="0" dirty="0">
                          <a:solidFill>
                            <a:schemeClr val="accent1">
                              <a:lumMod val="50000"/>
                            </a:schemeClr>
                          </a:solidFill>
                          <a:latin typeface="Century Gothic" panose="020B0502020202020204" pitchFamily="34" charset="0"/>
                        </a:rPr>
                        <a:t> </a:t>
                      </a:r>
                      <a:r>
                        <a:rPr lang="fr-FR" sz="2000" b="0" dirty="0" err="1">
                          <a:solidFill>
                            <a:schemeClr val="accent1">
                              <a:lumMod val="50000"/>
                            </a:schemeClr>
                          </a:solidFill>
                          <a:latin typeface="Century Gothic" panose="020B0502020202020204" pitchFamily="34" charset="0"/>
                        </a:rPr>
                        <a:t>buy</a:t>
                      </a:r>
                      <a:r>
                        <a:rPr lang="fr-FR" sz="2000" b="0" dirty="0">
                          <a:solidFill>
                            <a:schemeClr val="accent1">
                              <a:lumMod val="50000"/>
                            </a:schemeClr>
                          </a:solidFill>
                          <a:latin typeface="Century Gothic" panose="020B0502020202020204" pitchFamily="34" charset="0"/>
                        </a:rPr>
                        <a:t> lunch</a:t>
                      </a:r>
                    </a:p>
                  </a:txBody>
                  <a:tcPr/>
                </a:tc>
                <a:extLst>
                  <a:ext uri="{0D108BD9-81ED-4DB2-BD59-A6C34878D82A}">
                    <a16:rowId xmlns:a16="http://schemas.microsoft.com/office/drawing/2014/main" val="301757068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stage au bureau</a:t>
            </a:r>
          </a:p>
        </p:txBody>
      </p:sp>
      <p:sp>
        <p:nvSpPr>
          <p:cNvPr id="3" name="Rounded Rectangle 46">
            <a:extLst>
              <a:ext uri="{FF2B5EF4-FFF2-40B4-BE49-F238E27FC236}">
                <a16:creationId xmlns:a16="http://schemas.microsoft.com/office/drawing/2014/main" id="{A19D18BF-ECC8-4738-8676-1FAD72BD63F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BE7A9F8C-2548-4F88-BE14-66C20915A5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1796" y="2500824"/>
            <a:ext cx="640540" cy="598505"/>
          </a:xfrm>
          <a:prstGeom prst="rect">
            <a:avLst/>
          </a:prstGeom>
        </p:spPr>
      </p:pic>
      <p:pic>
        <p:nvPicPr>
          <p:cNvPr id="19" name="Picture 18">
            <a:extLst>
              <a:ext uri="{FF2B5EF4-FFF2-40B4-BE49-F238E27FC236}">
                <a16:creationId xmlns:a16="http://schemas.microsoft.com/office/drawing/2014/main" id="{333BFE1E-D6CC-430B-88C7-229DEDBCFF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0567" y="2272725"/>
            <a:ext cx="400671" cy="408978"/>
          </a:xfrm>
          <a:prstGeom prst="rect">
            <a:avLst/>
          </a:prstGeom>
        </p:spPr>
      </p:pic>
      <p:sp>
        <p:nvSpPr>
          <p:cNvPr id="40" name="Rectangle: Rounded Corners 39">
            <a:extLst>
              <a:ext uri="{FF2B5EF4-FFF2-40B4-BE49-F238E27FC236}">
                <a16:creationId xmlns:a16="http://schemas.microsoft.com/office/drawing/2014/main" id="{28467A98-1CF5-4A2D-86B1-48ECCCC5E73F}"/>
              </a:ext>
            </a:extLst>
          </p:cNvPr>
          <p:cNvSpPr/>
          <p:nvPr/>
        </p:nvSpPr>
        <p:spPr>
          <a:xfrm>
            <a:off x="3975384" y="2570041"/>
            <a:ext cx="1389855" cy="36507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5th May</a:t>
            </a:r>
          </a:p>
        </p:txBody>
      </p:sp>
      <p:sp>
        <p:nvSpPr>
          <p:cNvPr id="48" name="Rectangle: Rounded Corners 47">
            <a:extLst>
              <a:ext uri="{FF2B5EF4-FFF2-40B4-BE49-F238E27FC236}">
                <a16:creationId xmlns:a16="http://schemas.microsoft.com/office/drawing/2014/main" id="{97D5F0BD-E10C-426F-99B6-5C497A976EFD}"/>
              </a:ext>
            </a:extLst>
          </p:cNvPr>
          <p:cNvSpPr/>
          <p:nvPr/>
        </p:nvSpPr>
        <p:spPr>
          <a:xfrm>
            <a:off x="3892570" y="4577290"/>
            <a:ext cx="1372814" cy="36507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together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8" name="Picture 57">
            <a:extLst>
              <a:ext uri="{FF2B5EF4-FFF2-40B4-BE49-F238E27FC236}">
                <a16:creationId xmlns:a16="http://schemas.microsoft.com/office/drawing/2014/main" id="{11D21A6B-0907-4752-A998-4842888BE2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0379" y="3538544"/>
            <a:ext cx="567789" cy="567789"/>
          </a:xfrm>
          <a:prstGeom prst="rect">
            <a:avLst/>
          </a:prstGeom>
        </p:spPr>
      </p:pic>
      <p:pic>
        <p:nvPicPr>
          <p:cNvPr id="64" name="Picture 63">
            <a:extLst>
              <a:ext uri="{FF2B5EF4-FFF2-40B4-BE49-F238E27FC236}">
                <a16:creationId xmlns:a16="http://schemas.microsoft.com/office/drawing/2014/main" id="{429EDEE9-66B6-4813-8344-B674E8B510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5552" y="5523721"/>
            <a:ext cx="668259" cy="594646"/>
          </a:xfrm>
          <a:prstGeom prst="rect">
            <a:avLst/>
          </a:prstGeom>
        </p:spPr>
      </p:pic>
      <p:pic>
        <p:nvPicPr>
          <p:cNvPr id="7" name="Picture 6">
            <a:extLst>
              <a:ext uri="{FF2B5EF4-FFF2-40B4-BE49-F238E27FC236}">
                <a16:creationId xmlns:a16="http://schemas.microsoft.com/office/drawing/2014/main" id="{2F3A7729-10AA-4312-A465-266A0B79791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105" t="6905" r="29310" b="7753"/>
          <a:stretch/>
        </p:blipFill>
        <p:spPr>
          <a:xfrm>
            <a:off x="2204986" y="5573573"/>
            <a:ext cx="566831" cy="497825"/>
          </a:xfrm>
          <a:prstGeom prst="rect">
            <a:avLst/>
          </a:prstGeom>
        </p:spPr>
      </p:pic>
      <p:pic>
        <p:nvPicPr>
          <p:cNvPr id="10" name="Picture 9">
            <a:extLst>
              <a:ext uri="{FF2B5EF4-FFF2-40B4-BE49-F238E27FC236}">
                <a16:creationId xmlns:a16="http://schemas.microsoft.com/office/drawing/2014/main" id="{80F655FE-29DF-4314-9D2F-47BFC1560E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10898" y="5502241"/>
            <a:ext cx="519386" cy="594646"/>
          </a:xfrm>
          <a:prstGeom prst="rect">
            <a:avLst/>
          </a:prstGeom>
        </p:spPr>
      </p:pic>
      <p:pic>
        <p:nvPicPr>
          <p:cNvPr id="32" name="Picture 31">
            <a:extLst>
              <a:ext uri="{FF2B5EF4-FFF2-40B4-BE49-F238E27FC236}">
                <a16:creationId xmlns:a16="http://schemas.microsoft.com/office/drawing/2014/main" id="{3E78EE60-DCC2-4F1B-9066-2A72043D2F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74345" y="2649555"/>
            <a:ext cx="562506" cy="525592"/>
          </a:xfrm>
          <a:prstGeom prst="rect">
            <a:avLst/>
          </a:prstGeom>
        </p:spPr>
      </p:pic>
      <p:pic>
        <p:nvPicPr>
          <p:cNvPr id="45" name="Picture 44">
            <a:extLst>
              <a:ext uri="{FF2B5EF4-FFF2-40B4-BE49-F238E27FC236}">
                <a16:creationId xmlns:a16="http://schemas.microsoft.com/office/drawing/2014/main" id="{BA04B5DC-1C8B-4BA1-8F20-ADBAC3F7F89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97779" y="5185394"/>
            <a:ext cx="712141" cy="633694"/>
          </a:xfrm>
          <a:prstGeom prst="rect">
            <a:avLst/>
          </a:prstGeom>
        </p:spPr>
      </p:pic>
      <p:pic>
        <p:nvPicPr>
          <p:cNvPr id="47" name="Picture 46">
            <a:extLst>
              <a:ext uri="{FF2B5EF4-FFF2-40B4-BE49-F238E27FC236}">
                <a16:creationId xmlns:a16="http://schemas.microsoft.com/office/drawing/2014/main" id="{638041EE-ADCA-4504-9A60-D6B5FA9CBAD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0336" y="5386950"/>
            <a:ext cx="712141" cy="656505"/>
          </a:xfrm>
          <a:prstGeom prst="rect">
            <a:avLst/>
          </a:prstGeom>
        </p:spPr>
      </p:pic>
      <p:sp>
        <p:nvSpPr>
          <p:cNvPr id="49" name="Rectangle: Rounded Corners 48">
            <a:extLst>
              <a:ext uri="{FF2B5EF4-FFF2-40B4-BE49-F238E27FC236}">
                <a16:creationId xmlns:a16="http://schemas.microsoft.com/office/drawing/2014/main" id="{CA51BFE9-D1E6-4971-BFD4-76C80EE205E8}"/>
              </a:ext>
            </a:extLst>
          </p:cNvPr>
          <p:cNvSpPr/>
          <p:nvPr/>
        </p:nvSpPr>
        <p:spPr>
          <a:xfrm>
            <a:off x="6483319" y="3643648"/>
            <a:ext cx="1516227" cy="36507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Saturdays</a:t>
            </a:r>
          </a:p>
        </p:txBody>
      </p:sp>
      <p:pic>
        <p:nvPicPr>
          <p:cNvPr id="50" name="Picture 49">
            <a:extLst>
              <a:ext uri="{FF2B5EF4-FFF2-40B4-BE49-F238E27FC236}">
                <a16:creationId xmlns:a16="http://schemas.microsoft.com/office/drawing/2014/main" id="{9C96687B-7364-4389-B433-DE7FA1CF54F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2105" t="6905" r="29310" b="7753"/>
          <a:stretch/>
        </p:blipFill>
        <p:spPr>
          <a:xfrm>
            <a:off x="7728044" y="5445952"/>
            <a:ext cx="712141" cy="625446"/>
          </a:xfrm>
          <a:prstGeom prst="rect">
            <a:avLst/>
          </a:prstGeom>
        </p:spPr>
      </p:pic>
      <p:pic>
        <p:nvPicPr>
          <p:cNvPr id="51" name="Picture 50">
            <a:extLst>
              <a:ext uri="{FF2B5EF4-FFF2-40B4-BE49-F238E27FC236}">
                <a16:creationId xmlns:a16="http://schemas.microsoft.com/office/drawing/2014/main" id="{8EB7D919-E1A6-4944-B223-1056501E755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36906" y="4547221"/>
            <a:ext cx="816813" cy="476475"/>
          </a:xfrm>
          <a:prstGeom prst="rect">
            <a:avLst/>
          </a:prstGeom>
        </p:spPr>
      </p:pic>
      <p:graphicFrame>
        <p:nvGraphicFramePr>
          <p:cNvPr id="13" name="Table 2">
            <a:extLst>
              <a:ext uri="{FF2B5EF4-FFF2-40B4-BE49-F238E27FC236}">
                <a16:creationId xmlns:a16="http://schemas.microsoft.com/office/drawing/2014/main" id="{52942B72-0F89-45A4-89A5-C5FFFA2CC834}"/>
              </a:ext>
            </a:extLst>
          </p:cNvPr>
          <p:cNvGraphicFramePr>
            <a:graphicFrameLocks noGrp="1"/>
          </p:cNvGraphicFramePr>
          <p:nvPr/>
        </p:nvGraphicFramePr>
        <p:xfrm>
          <a:off x="6220777" y="1242350"/>
          <a:ext cx="5697511" cy="4925361"/>
        </p:xfrm>
        <a:graphic>
          <a:graphicData uri="http://schemas.openxmlformats.org/drawingml/2006/table">
            <a:tbl>
              <a:tblPr firstRow="1" bandRow="1">
                <a:tableStyleId>{5940675A-B579-460E-94D1-54222C63F5DA}</a:tableStyleId>
              </a:tblPr>
              <a:tblGrid>
                <a:gridCol w="2347490">
                  <a:extLst>
                    <a:ext uri="{9D8B030D-6E8A-4147-A177-3AD203B41FA5}">
                      <a16:colId xmlns:a16="http://schemas.microsoft.com/office/drawing/2014/main" val="1749480459"/>
                    </a:ext>
                  </a:extLst>
                </a:gridCol>
                <a:gridCol w="3350021">
                  <a:extLst>
                    <a:ext uri="{9D8B030D-6E8A-4147-A177-3AD203B41FA5}">
                      <a16:colId xmlns:a16="http://schemas.microsoft.com/office/drawing/2014/main" val="3086061807"/>
                    </a:ext>
                  </a:extLst>
                </a:gridCol>
              </a:tblGrid>
              <a:tr h="201159">
                <a:tc gridSpan="2">
                  <a:txBody>
                    <a:bodyPr/>
                    <a:lstStyle/>
                    <a:p>
                      <a:pPr algn="ctr"/>
                      <a:r>
                        <a:rPr lang="en-GB" sz="1200" b="1" dirty="0">
                          <a:solidFill>
                            <a:schemeClr val="accent1">
                              <a:lumMod val="50000"/>
                            </a:schemeClr>
                          </a:solidFill>
                          <a:latin typeface="Century Gothic" panose="020B0502020202020204" pitchFamily="34" charset="0"/>
                        </a:rPr>
                        <a:t>GROUP B – </a:t>
                      </a:r>
                      <a:r>
                        <a:rPr lang="en-GB" sz="1200" b="1" dirty="0" err="1">
                          <a:solidFill>
                            <a:schemeClr val="accent1">
                              <a:lumMod val="50000"/>
                            </a:schemeClr>
                          </a:solidFill>
                          <a:latin typeface="Century Gothic" panose="020B0502020202020204" pitchFamily="34" charset="0"/>
                        </a:rPr>
                        <a:t>Léa</a:t>
                      </a:r>
                      <a:r>
                        <a:rPr lang="en-GB" sz="1200" b="1" dirty="0">
                          <a:solidFill>
                            <a:schemeClr val="accent1">
                              <a:lumMod val="50000"/>
                            </a:schemeClr>
                          </a:solidFill>
                          <a:latin typeface="Century Gothic" panose="020B0502020202020204" pitchFamily="34" charset="0"/>
                        </a:rPr>
                        <a:t> and Sophie</a:t>
                      </a:r>
                      <a:endParaRPr lang="fr-FR" sz="1200" b="1" dirty="0">
                        <a:solidFill>
                          <a:schemeClr val="accent1">
                            <a:lumMod val="50000"/>
                          </a:schemeClr>
                        </a:solidFill>
                        <a:latin typeface="Century Gothic" panose="020B0502020202020204" pitchFamily="34" charset="0"/>
                      </a:endParaRPr>
                    </a:p>
                  </a:txBody>
                  <a:tcPr/>
                </a:tc>
                <a:tc hMerge="1">
                  <a:txBody>
                    <a:bodyPr/>
                    <a:lstStyle/>
                    <a:p>
                      <a:endParaRPr lang="fr-FR" sz="1200" dirty="0">
                        <a:solidFill>
                          <a:schemeClr val="accent1">
                            <a:lumMod val="50000"/>
                          </a:schemeClr>
                        </a:solidFill>
                      </a:endParaRPr>
                    </a:p>
                  </a:txBody>
                  <a:tcPr/>
                </a:tc>
                <a:extLst>
                  <a:ext uri="{0D108BD9-81ED-4DB2-BD59-A6C34878D82A}">
                    <a16:rowId xmlns:a16="http://schemas.microsoft.com/office/drawing/2014/main" val="2432261252"/>
                  </a:ext>
                </a:extLst>
              </a:tr>
              <a:tr h="644129">
                <a:tc>
                  <a:txBody>
                    <a:bodyPr/>
                    <a:lstStyle/>
                    <a:p>
                      <a:r>
                        <a:rPr lang="fr-FR" sz="1200" b="1" dirty="0" err="1">
                          <a:solidFill>
                            <a:schemeClr val="accent1">
                              <a:lumMod val="50000"/>
                            </a:schemeClr>
                          </a:solidFill>
                          <a:latin typeface="Century Gothic" panose="020B0502020202020204" pitchFamily="34" charset="0"/>
                        </a:rPr>
                        <a:t>Listen</a:t>
                      </a:r>
                      <a:r>
                        <a:rPr lang="fr-FR" sz="1200" dirty="0">
                          <a:solidFill>
                            <a:schemeClr val="accent1">
                              <a:lumMod val="50000"/>
                            </a:schemeClr>
                          </a:solidFill>
                          <a:latin typeface="Century Gothic" panose="020B0502020202020204" pitchFamily="34" charset="0"/>
                        </a:rPr>
                        <a:t> to group </a:t>
                      </a:r>
                      <a:r>
                        <a:rPr lang="fr-FR" sz="1200" dirty="0" err="1">
                          <a:solidFill>
                            <a:schemeClr val="accent1">
                              <a:lumMod val="50000"/>
                            </a:schemeClr>
                          </a:solidFill>
                          <a:latin typeface="Century Gothic" panose="020B0502020202020204" pitchFamily="34" charset="0"/>
                        </a:rPr>
                        <a:t>A’s</a:t>
                      </a:r>
                      <a:r>
                        <a:rPr lang="fr-FR" sz="1200" dirty="0">
                          <a:solidFill>
                            <a:schemeClr val="accent1">
                              <a:lumMod val="50000"/>
                            </a:schemeClr>
                          </a:solidFill>
                          <a:latin typeface="Century Gothic" panose="020B0502020202020204" pitchFamily="34" charset="0"/>
                        </a:rPr>
                        <a:t> questions and </a:t>
                      </a:r>
                      <a:r>
                        <a:rPr lang="fr-FR" sz="1200" dirty="0" err="1">
                          <a:solidFill>
                            <a:schemeClr val="accent1">
                              <a:lumMod val="50000"/>
                            </a:schemeClr>
                          </a:solidFill>
                          <a:latin typeface="Century Gothic" panose="020B0502020202020204" pitchFamily="34" charset="0"/>
                        </a:rPr>
                        <a:t>make</a:t>
                      </a:r>
                      <a:r>
                        <a:rPr lang="fr-FR" sz="1200" dirty="0">
                          <a:solidFill>
                            <a:schemeClr val="accent1">
                              <a:lumMod val="50000"/>
                            </a:schemeClr>
                          </a:solidFill>
                          <a:latin typeface="Century Gothic" panose="020B0502020202020204" pitchFamily="34" charset="0"/>
                        </a:rPr>
                        <a:t> sentences to </a:t>
                      </a:r>
                      <a:r>
                        <a:rPr lang="fr-FR" sz="1200" dirty="0" err="1">
                          <a:solidFill>
                            <a:schemeClr val="accent1">
                              <a:lumMod val="50000"/>
                            </a:schemeClr>
                          </a:solidFill>
                          <a:latin typeface="Century Gothic" panose="020B0502020202020204" pitchFamily="34" charset="0"/>
                        </a:rPr>
                        <a:t>answer</a:t>
                      </a:r>
                      <a:r>
                        <a:rPr lang="fr-FR" sz="1200" dirty="0">
                          <a:solidFill>
                            <a:schemeClr val="accent1">
                              <a:lumMod val="50000"/>
                            </a:schemeClr>
                          </a:solidFill>
                          <a:latin typeface="Century Gothic" panose="020B0502020202020204" pitchFamily="34" charset="0"/>
                        </a:rPr>
                        <a:t> </a:t>
                      </a:r>
                      <a:r>
                        <a:rPr lang="fr-FR" sz="1200" dirty="0" err="1">
                          <a:solidFill>
                            <a:schemeClr val="accent1">
                              <a:lumMod val="50000"/>
                            </a:schemeClr>
                          </a:solidFill>
                          <a:latin typeface="Century Gothic" panose="020B0502020202020204" pitchFamily="34" charset="0"/>
                        </a:rPr>
                        <a:t>them</a:t>
                      </a:r>
                      <a:r>
                        <a:rPr lang="fr-FR" sz="1200" dirty="0">
                          <a:solidFill>
                            <a:schemeClr val="accent1">
                              <a:lumMod val="50000"/>
                            </a:schemeClr>
                          </a:solidFill>
                          <a:latin typeface="Century Gothic" panose="020B0502020202020204" pitchFamily="34" charset="0"/>
                        </a:rPr>
                        <a:t>.</a:t>
                      </a:r>
                      <a:endParaRPr lang="fr-FR" sz="1200" b="0" i="0" dirty="0">
                        <a:solidFill>
                          <a:schemeClr val="accent1">
                            <a:lumMod val="50000"/>
                          </a:schemeClr>
                        </a:solidFill>
                        <a:latin typeface="Century Gothic" panose="020B0502020202020204" pitchFamily="34" charset="0"/>
                      </a:endParaRPr>
                    </a:p>
                  </a:txBody>
                  <a:tcPr/>
                </a:tc>
                <a:tc>
                  <a:txBody>
                    <a:bodyPr/>
                    <a:lstStyle/>
                    <a:p>
                      <a:r>
                        <a:rPr lang="en-GB" sz="1200" b="1" dirty="0">
                          <a:solidFill>
                            <a:schemeClr val="accent1">
                              <a:lumMod val="50000"/>
                            </a:schemeClr>
                          </a:solidFill>
                          <a:latin typeface="Century Gothic" panose="020B0502020202020204" pitchFamily="34" charset="0"/>
                        </a:rPr>
                        <a:t>Ask</a:t>
                      </a:r>
                      <a:r>
                        <a:rPr lang="en-GB" sz="1200" b="0" dirty="0">
                          <a:solidFill>
                            <a:schemeClr val="accent1">
                              <a:lumMod val="50000"/>
                            </a:schemeClr>
                          </a:solidFill>
                          <a:latin typeface="Century Gothic" panose="020B0502020202020204" pitchFamily="34" charset="0"/>
                        </a:rPr>
                        <a:t> group A questions to find out the missing information.</a:t>
                      </a:r>
                      <a:endParaRPr lang="fr-FR" sz="12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724341828"/>
                  </a:ext>
                </a:extLst>
              </a:tr>
              <a:tr h="989392">
                <a:tc>
                  <a:txBody>
                    <a:bodyPr/>
                    <a:lstStyle/>
                    <a:p>
                      <a:r>
                        <a:rPr lang="en-GB" sz="2000" b="0" dirty="0">
                          <a:solidFill>
                            <a:schemeClr val="accent1">
                              <a:lumMod val="50000"/>
                            </a:schemeClr>
                          </a:solidFill>
                          <a:latin typeface="Century Gothic" panose="020B0502020202020204" pitchFamily="34" charset="0"/>
                        </a:rPr>
                        <a:t>1. know how to use a </a:t>
                      </a:r>
                      <a:br>
                        <a:rPr lang="en-GB" sz="2000" b="0" dirty="0">
                          <a:solidFill>
                            <a:schemeClr val="accent1">
                              <a:lumMod val="50000"/>
                            </a:schemeClr>
                          </a:solidFill>
                          <a:latin typeface="Century Gothic" panose="020B0502020202020204" pitchFamily="34" charset="0"/>
                        </a:rPr>
                      </a:br>
                      <a:r>
                        <a:rPr lang="en-GB" sz="2000" b="0" dirty="0">
                          <a:solidFill>
                            <a:schemeClr val="accent1">
                              <a:lumMod val="50000"/>
                            </a:schemeClr>
                          </a:solidFill>
                          <a:latin typeface="Century Gothic" panose="020B0502020202020204" pitchFamily="34" charset="0"/>
                        </a:rPr>
                        <a:t>computer</a:t>
                      </a:r>
                      <a:endParaRPr lang="fr-FR" sz="2000" b="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5. must start when?</a:t>
                      </a:r>
                    </a:p>
                  </a:txBody>
                  <a:tcPr/>
                </a:tc>
                <a:extLst>
                  <a:ext uri="{0D108BD9-81ED-4DB2-BD59-A6C34878D82A}">
                    <a16:rowId xmlns:a16="http://schemas.microsoft.com/office/drawing/2014/main" val="2602449698"/>
                  </a:ext>
                </a:extLst>
              </a:tr>
              <a:tr h="989392">
                <a:tc>
                  <a:txBody>
                    <a:bodyPr/>
                    <a:lstStyle/>
                    <a:p>
                      <a:r>
                        <a:rPr lang="fr-FR" sz="2000" b="0" dirty="0">
                          <a:solidFill>
                            <a:schemeClr val="accent1">
                              <a:lumMod val="50000"/>
                            </a:schemeClr>
                          </a:solidFill>
                          <a:latin typeface="Century Gothic" panose="020B0502020202020204" pitchFamily="34" charset="0"/>
                        </a:rPr>
                        <a:t>2. can </a:t>
                      </a:r>
                      <a:r>
                        <a:rPr lang="fr-FR" sz="2000" b="0" dirty="0" err="1">
                          <a:solidFill>
                            <a:schemeClr val="accent1">
                              <a:lumMod val="50000"/>
                            </a:schemeClr>
                          </a:solidFill>
                          <a:latin typeface="Century Gothic" panose="020B0502020202020204" pitchFamily="34" charset="0"/>
                        </a:rPr>
                        <a:t>work</a:t>
                      </a:r>
                      <a:endParaRPr lang="fr-FR" sz="2000" b="0" dirty="0">
                        <a:solidFill>
                          <a:schemeClr val="accent1">
                            <a:lumMod val="50000"/>
                          </a:schemeClr>
                        </a:solidFill>
                        <a:latin typeface="Century Gothic" panose="020B0502020202020204" pitchFamily="34" charset="0"/>
                      </a:endParaRPr>
                    </a:p>
                  </a:txBody>
                  <a:tcPr/>
                </a:tc>
                <a:tc>
                  <a:txBody>
                    <a:bodyPr/>
                    <a:lstStyle/>
                    <a:p>
                      <a:r>
                        <a:rPr lang="fr-FR" sz="2000" b="0" dirty="0">
                          <a:solidFill>
                            <a:schemeClr val="accent1">
                              <a:lumMod val="50000"/>
                            </a:schemeClr>
                          </a:solidFill>
                          <a:latin typeface="Century Gothic" panose="020B0502020202020204" pitchFamily="34" charset="0"/>
                        </a:rPr>
                        <a:t>6. must wear </a:t>
                      </a:r>
                      <a:r>
                        <a:rPr lang="fr-FR" sz="2000" b="0" dirty="0" err="1">
                          <a:solidFill>
                            <a:schemeClr val="accent1">
                              <a:lumMod val="50000"/>
                            </a:schemeClr>
                          </a:solidFill>
                          <a:latin typeface="Century Gothic" panose="020B0502020202020204" pitchFamily="34" charset="0"/>
                        </a:rPr>
                        <a:t>what</a:t>
                      </a:r>
                      <a:r>
                        <a:rPr lang="fr-FR" sz="2000" b="0" dirty="0">
                          <a:solidFill>
                            <a:schemeClr val="accent1">
                              <a:lumMod val="50000"/>
                            </a:schemeClr>
                          </a:solidFill>
                          <a:latin typeface="Century Gothic" panose="020B0502020202020204" pitchFamily="34" charset="0"/>
                        </a:rPr>
                        <a:t>? </a:t>
                      </a:r>
                    </a:p>
                  </a:txBody>
                  <a:tcPr/>
                </a:tc>
                <a:extLst>
                  <a:ext uri="{0D108BD9-81ED-4DB2-BD59-A6C34878D82A}">
                    <a16:rowId xmlns:a16="http://schemas.microsoft.com/office/drawing/2014/main" val="3695200967"/>
                  </a:ext>
                </a:extLst>
              </a:tr>
              <a:tr h="989392">
                <a:tc>
                  <a:txBody>
                    <a:bodyPr/>
                    <a:lstStyle/>
                    <a:p>
                      <a:r>
                        <a:rPr lang="fr-FR" sz="2000" b="0" dirty="0">
                          <a:solidFill>
                            <a:schemeClr val="accent1">
                              <a:lumMod val="50000"/>
                            </a:schemeClr>
                          </a:solidFill>
                          <a:latin typeface="Century Gothic" panose="020B0502020202020204" pitchFamily="34" charset="0"/>
                        </a:rPr>
                        <a:t>3. </a:t>
                      </a:r>
                      <a:r>
                        <a:rPr lang="fr-FR" sz="2000" b="0" dirty="0" err="1">
                          <a:solidFill>
                            <a:schemeClr val="accent1">
                              <a:lumMod val="50000"/>
                            </a:schemeClr>
                          </a:solidFill>
                          <a:latin typeface="Century Gothic" panose="020B0502020202020204" pitchFamily="34" charset="0"/>
                        </a:rPr>
                        <a:t>want</a:t>
                      </a:r>
                      <a:r>
                        <a:rPr lang="fr-FR" sz="2000" b="0" dirty="0">
                          <a:solidFill>
                            <a:schemeClr val="accent1">
                              <a:lumMod val="50000"/>
                            </a:schemeClr>
                          </a:solidFill>
                          <a:latin typeface="Century Gothic" panose="020B0502020202020204" pitchFamily="34" charset="0"/>
                        </a:rPr>
                        <a:t> to </a:t>
                      </a:r>
                      <a:r>
                        <a:rPr lang="fr-FR" sz="2000" b="0" dirty="0" err="1">
                          <a:solidFill>
                            <a:schemeClr val="accent1">
                              <a:lumMod val="50000"/>
                            </a:schemeClr>
                          </a:solidFill>
                          <a:latin typeface="Century Gothic" panose="020B0502020202020204" pitchFamily="34" charset="0"/>
                        </a:rPr>
                        <a:t>learn</a:t>
                      </a:r>
                      <a:r>
                        <a:rPr lang="fr-FR" sz="2000" b="0" dirty="0">
                          <a:solidFill>
                            <a:schemeClr val="accent1">
                              <a:lumMod val="50000"/>
                            </a:schemeClr>
                          </a:solidFill>
                          <a:latin typeface="Century Gothic" panose="020B0502020202020204" pitchFamily="34" charset="0"/>
                        </a:rPr>
                        <a:t> English</a:t>
                      </a:r>
                    </a:p>
                    <a:p>
                      <a:endParaRPr lang="fr-FR" sz="2000" b="0" dirty="0">
                        <a:solidFill>
                          <a:schemeClr val="accent1">
                            <a:lumMod val="50000"/>
                          </a:schemeClr>
                        </a:solidFill>
                        <a:latin typeface="Century Gothic" panose="020B0502020202020204" pitchFamily="34" charset="0"/>
                      </a:endParaRPr>
                    </a:p>
                  </a:txBody>
                  <a:tcPr/>
                </a:tc>
                <a:tc>
                  <a:txBody>
                    <a:bodyPr/>
                    <a:lstStyle/>
                    <a:p>
                      <a:r>
                        <a:rPr lang="fr-FR" sz="2000" b="0" dirty="0">
                          <a:solidFill>
                            <a:schemeClr val="accent1">
                              <a:lumMod val="50000"/>
                            </a:schemeClr>
                          </a:solidFill>
                          <a:latin typeface="Century Gothic" panose="020B0502020202020204" pitchFamily="34" charset="0"/>
                        </a:rPr>
                        <a:t>7. can </a:t>
                      </a:r>
                      <a:r>
                        <a:rPr lang="fr-FR" sz="2000" b="0" dirty="0" err="1">
                          <a:solidFill>
                            <a:schemeClr val="accent1">
                              <a:lumMod val="50000"/>
                            </a:schemeClr>
                          </a:solidFill>
                          <a:latin typeface="Century Gothic" panose="020B0502020202020204" pitchFamily="34" charset="0"/>
                        </a:rPr>
                        <a:t>leave</a:t>
                      </a:r>
                      <a:r>
                        <a:rPr lang="fr-FR" sz="2000" b="0" dirty="0">
                          <a:solidFill>
                            <a:schemeClr val="accent1">
                              <a:lumMod val="50000"/>
                            </a:schemeClr>
                          </a:solidFill>
                          <a:latin typeface="Century Gothic" panose="020B0502020202020204" pitchFamily="34" charset="0"/>
                        </a:rPr>
                        <a:t> </a:t>
                      </a:r>
                      <a:r>
                        <a:rPr lang="fr-FR" sz="2000" b="0" dirty="0" err="1">
                          <a:solidFill>
                            <a:schemeClr val="accent1">
                              <a:lumMod val="50000"/>
                            </a:schemeClr>
                          </a:solidFill>
                          <a:latin typeface="Century Gothic" panose="020B0502020202020204" pitchFamily="34" charset="0"/>
                        </a:rPr>
                        <a:t>together</a:t>
                      </a:r>
                      <a:r>
                        <a:rPr lang="fr-FR" sz="2000" b="0" dirty="0">
                          <a:solidFill>
                            <a:schemeClr val="accent1">
                              <a:lumMod val="50000"/>
                            </a:schemeClr>
                          </a:solidFill>
                          <a:latin typeface="Century Gothic" panose="020B0502020202020204" pitchFamily="34" charset="0"/>
                        </a:rPr>
                        <a:t> or </a:t>
                      </a:r>
                      <a:r>
                        <a:rPr lang="fr-FR" sz="2000" b="0" dirty="0" err="1">
                          <a:solidFill>
                            <a:schemeClr val="accent1">
                              <a:lumMod val="50000"/>
                            </a:schemeClr>
                          </a:solidFill>
                          <a:latin typeface="Century Gothic" panose="020B0502020202020204" pitchFamily="34" charset="0"/>
                        </a:rPr>
                        <a:t>alone</a:t>
                      </a:r>
                      <a:r>
                        <a:rPr lang="fr-FR" sz="2000" b="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411770877"/>
                  </a:ext>
                </a:extLst>
              </a:tr>
              <a:tr h="989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dirty="0">
                          <a:solidFill>
                            <a:schemeClr val="accent1">
                              <a:lumMod val="50000"/>
                            </a:schemeClr>
                          </a:solidFill>
                          <a:latin typeface="Century Gothic" panose="020B0502020202020204" pitchFamily="34" charset="0"/>
                        </a:rPr>
                        <a:t>4. are </a:t>
                      </a:r>
                      <a:r>
                        <a:rPr lang="fr-FR" sz="2000" b="0" dirty="0" err="1">
                          <a:solidFill>
                            <a:schemeClr val="accent1">
                              <a:lumMod val="50000"/>
                            </a:schemeClr>
                          </a:solidFill>
                          <a:latin typeface="Century Gothic" panose="020B0502020202020204" pitchFamily="34" charset="0"/>
                        </a:rPr>
                        <a:t>funny</a:t>
                      </a:r>
                      <a:endParaRPr lang="fr-FR" sz="2000" b="0" dirty="0">
                        <a:solidFill>
                          <a:schemeClr val="accent1">
                            <a:lumMod val="50000"/>
                          </a:schemeClr>
                        </a:solidFill>
                        <a:latin typeface="Century Gothic" panose="020B0502020202020204" pitchFamily="34" charset="0"/>
                      </a:endParaRPr>
                    </a:p>
                  </a:txBody>
                  <a:tcPr/>
                </a:tc>
                <a:tc>
                  <a:txBody>
                    <a:bodyPr/>
                    <a:lstStyle/>
                    <a:p>
                      <a:r>
                        <a:rPr lang="fr-FR" sz="2000" b="0" dirty="0">
                          <a:solidFill>
                            <a:schemeClr val="accent1">
                              <a:lumMod val="50000"/>
                            </a:schemeClr>
                          </a:solidFill>
                          <a:latin typeface="Century Gothic" panose="020B0502020202020204" pitchFamily="34" charset="0"/>
                        </a:rPr>
                        <a:t>8. can </a:t>
                      </a:r>
                      <a:r>
                        <a:rPr lang="fr-FR" sz="2000" b="0" dirty="0" err="1">
                          <a:solidFill>
                            <a:schemeClr val="accent1">
                              <a:lumMod val="50000"/>
                            </a:schemeClr>
                          </a:solidFill>
                          <a:latin typeface="Century Gothic" panose="020B0502020202020204" pitchFamily="34" charset="0"/>
                        </a:rPr>
                        <a:t>easily</a:t>
                      </a:r>
                      <a:endParaRPr lang="fr-FR" sz="2000" b="0" dirty="0">
                        <a:solidFill>
                          <a:schemeClr val="accent1">
                            <a:lumMod val="50000"/>
                          </a:schemeClr>
                        </a:solidFill>
                        <a:latin typeface="Century Gothic" panose="020B0502020202020204" pitchFamily="34" charset="0"/>
                      </a:endParaRPr>
                    </a:p>
                    <a:p>
                      <a:r>
                        <a:rPr lang="fr-FR" sz="2000" b="0" dirty="0" err="1">
                          <a:solidFill>
                            <a:schemeClr val="accent1">
                              <a:lumMod val="50000"/>
                            </a:schemeClr>
                          </a:solidFill>
                          <a:latin typeface="Century Gothic" panose="020B0502020202020204" pitchFamily="34" charset="0"/>
                        </a:rPr>
                        <a:t>buy</a:t>
                      </a:r>
                      <a:r>
                        <a:rPr lang="fr-FR" sz="2000" b="0" dirty="0">
                          <a:solidFill>
                            <a:schemeClr val="accent1">
                              <a:lumMod val="50000"/>
                            </a:schemeClr>
                          </a:solidFill>
                          <a:latin typeface="Century Gothic" panose="020B0502020202020204" pitchFamily="34" charset="0"/>
                        </a:rPr>
                        <a:t> a coffee</a:t>
                      </a:r>
                      <a:br>
                        <a:rPr lang="fr-FR" sz="2000" b="0" dirty="0">
                          <a:solidFill>
                            <a:schemeClr val="accent1">
                              <a:lumMod val="50000"/>
                            </a:schemeClr>
                          </a:solidFill>
                          <a:latin typeface="Century Gothic" panose="020B0502020202020204" pitchFamily="34" charset="0"/>
                        </a:rPr>
                      </a:br>
                      <a:r>
                        <a:rPr lang="fr-FR" sz="2000" b="0" dirty="0">
                          <a:solidFill>
                            <a:schemeClr val="accent1">
                              <a:lumMod val="50000"/>
                            </a:schemeClr>
                          </a:solidFill>
                          <a:latin typeface="Century Gothic" panose="020B0502020202020204" pitchFamily="34" charset="0"/>
                        </a:rPr>
                        <a:t>or lunch?</a:t>
                      </a:r>
                    </a:p>
                  </a:txBody>
                  <a:tcPr/>
                </a:tc>
                <a:extLst>
                  <a:ext uri="{0D108BD9-81ED-4DB2-BD59-A6C34878D82A}">
                    <a16:rowId xmlns:a16="http://schemas.microsoft.com/office/drawing/2014/main" val="3017570688"/>
                  </a:ext>
                </a:extLst>
              </a:tr>
            </a:tbl>
          </a:graphicData>
        </a:graphic>
      </p:graphicFrame>
    </p:spTree>
    <p:extLst>
      <p:ext uri="{BB962C8B-B14F-4D97-AF65-F5344CB8AC3E}">
        <p14:creationId xmlns:p14="http://schemas.microsoft.com/office/powerpoint/2010/main" val="3823064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2">
            <a:extLst>
              <a:ext uri="{FF2B5EF4-FFF2-40B4-BE49-F238E27FC236}">
                <a16:creationId xmlns:a16="http://schemas.microsoft.com/office/drawing/2014/main" id="{643C4EBC-03BF-4AFB-82FB-5818D62A41ED}"/>
              </a:ext>
            </a:extLst>
          </p:cNvPr>
          <p:cNvGraphicFramePr>
            <a:graphicFrameLocks noGrp="1"/>
          </p:cNvGraphicFramePr>
          <p:nvPr/>
        </p:nvGraphicFramePr>
        <p:xfrm>
          <a:off x="282080" y="1369288"/>
          <a:ext cx="5697511" cy="4908913"/>
        </p:xfrm>
        <a:graphic>
          <a:graphicData uri="http://schemas.openxmlformats.org/drawingml/2006/table">
            <a:tbl>
              <a:tblPr firstRow="1" bandRow="1">
                <a:tableStyleId>{5940675A-B579-460E-94D1-54222C63F5DA}</a:tableStyleId>
              </a:tblPr>
              <a:tblGrid>
                <a:gridCol w="3208345">
                  <a:extLst>
                    <a:ext uri="{9D8B030D-6E8A-4147-A177-3AD203B41FA5}">
                      <a16:colId xmlns:a16="http://schemas.microsoft.com/office/drawing/2014/main" val="1749480459"/>
                    </a:ext>
                  </a:extLst>
                </a:gridCol>
                <a:gridCol w="2489166">
                  <a:extLst>
                    <a:ext uri="{9D8B030D-6E8A-4147-A177-3AD203B41FA5}">
                      <a16:colId xmlns:a16="http://schemas.microsoft.com/office/drawing/2014/main" val="3086061807"/>
                    </a:ext>
                  </a:extLst>
                </a:gridCol>
              </a:tblGrid>
              <a:tr h="201159">
                <a:tc gridSpan="2">
                  <a:txBody>
                    <a:bodyPr/>
                    <a:lstStyle/>
                    <a:p>
                      <a:pPr algn="ctr"/>
                      <a:r>
                        <a:rPr lang="en-GB" sz="1200" b="1" dirty="0">
                          <a:solidFill>
                            <a:schemeClr val="accent1">
                              <a:lumMod val="50000"/>
                            </a:schemeClr>
                          </a:solidFill>
                          <a:latin typeface="Century Gothic" panose="020B0502020202020204" pitchFamily="34" charset="0"/>
                        </a:rPr>
                        <a:t>GROUP A – </a:t>
                      </a:r>
                      <a:r>
                        <a:rPr lang="en-GB" sz="1200" b="1" dirty="0" err="1">
                          <a:solidFill>
                            <a:schemeClr val="accent1">
                              <a:lumMod val="50000"/>
                            </a:schemeClr>
                          </a:solidFill>
                          <a:latin typeface="Century Gothic" panose="020B0502020202020204" pitchFamily="34" charset="0"/>
                        </a:rPr>
                        <a:t>Léa</a:t>
                      </a:r>
                      <a:r>
                        <a:rPr lang="en-GB" sz="1200" b="1" dirty="0">
                          <a:solidFill>
                            <a:schemeClr val="accent1">
                              <a:lumMod val="50000"/>
                            </a:schemeClr>
                          </a:solidFill>
                          <a:latin typeface="Century Gothic" panose="020B0502020202020204" pitchFamily="34" charset="0"/>
                        </a:rPr>
                        <a:t> and Sophie</a:t>
                      </a:r>
                      <a:endParaRPr lang="fr-FR" sz="1200" b="1" dirty="0">
                        <a:solidFill>
                          <a:schemeClr val="accent1">
                            <a:lumMod val="50000"/>
                          </a:schemeClr>
                        </a:solidFill>
                        <a:latin typeface="Century Gothic" panose="020B0502020202020204" pitchFamily="34" charset="0"/>
                      </a:endParaRPr>
                    </a:p>
                  </a:txBody>
                  <a:tcPr/>
                </a:tc>
                <a:tc hMerge="1">
                  <a:txBody>
                    <a:bodyPr/>
                    <a:lstStyle/>
                    <a:p>
                      <a:endParaRPr lang="fr-FR" sz="1200" dirty="0">
                        <a:solidFill>
                          <a:schemeClr val="accent1">
                            <a:lumMod val="50000"/>
                          </a:schemeClr>
                        </a:solidFill>
                      </a:endParaRPr>
                    </a:p>
                  </a:txBody>
                  <a:tcPr/>
                </a:tc>
                <a:extLst>
                  <a:ext uri="{0D108BD9-81ED-4DB2-BD59-A6C34878D82A}">
                    <a16:rowId xmlns:a16="http://schemas.microsoft.com/office/drawing/2014/main" val="2432261252"/>
                  </a:ext>
                </a:extLst>
              </a:tr>
              <a:tr h="644129">
                <a:tc>
                  <a:txBody>
                    <a:bodyPr/>
                    <a:lstStyle/>
                    <a:p>
                      <a:r>
                        <a:rPr lang="en-GB" sz="1200" b="1" dirty="0">
                          <a:solidFill>
                            <a:schemeClr val="accent1">
                              <a:lumMod val="50000"/>
                            </a:schemeClr>
                          </a:solidFill>
                          <a:latin typeface="Century Gothic" panose="020B0502020202020204" pitchFamily="34" charset="0"/>
                        </a:rPr>
                        <a:t>Ask</a:t>
                      </a:r>
                      <a:r>
                        <a:rPr lang="en-GB" sz="1200" b="0" dirty="0">
                          <a:solidFill>
                            <a:schemeClr val="accent1">
                              <a:lumMod val="50000"/>
                            </a:schemeClr>
                          </a:solidFill>
                          <a:latin typeface="Century Gothic" panose="020B0502020202020204" pitchFamily="34" charset="0"/>
                        </a:rPr>
                        <a:t> group B questions to find out the missing information.</a:t>
                      </a:r>
                      <a:endParaRPr lang="fr-FR" sz="1200" b="1" dirty="0">
                        <a:solidFill>
                          <a:schemeClr val="accent1">
                            <a:lumMod val="50000"/>
                          </a:schemeClr>
                        </a:solidFill>
                        <a:latin typeface="Century Gothic" panose="020B0502020202020204" pitchFamily="34" charset="0"/>
                      </a:endParaRPr>
                    </a:p>
                  </a:txBody>
                  <a:tcPr/>
                </a:tc>
                <a:tc>
                  <a:txBody>
                    <a:bodyPr/>
                    <a:lstStyle/>
                    <a:p>
                      <a:r>
                        <a:rPr lang="fr-FR" sz="1200" b="1" dirty="0" err="1">
                          <a:solidFill>
                            <a:schemeClr val="accent1">
                              <a:lumMod val="50000"/>
                            </a:schemeClr>
                          </a:solidFill>
                          <a:latin typeface="Century Gothic" panose="020B0502020202020204" pitchFamily="34" charset="0"/>
                        </a:rPr>
                        <a:t>Listen</a:t>
                      </a:r>
                      <a:r>
                        <a:rPr lang="fr-FR" sz="1200" dirty="0">
                          <a:solidFill>
                            <a:schemeClr val="accent1">
                              <a:lumMod val="50000"/>
                            </a:schemeClr>
                          </a:solidFill>
                          <a:latin typeface="Century Gothic" panose="020B0502020202020204" pitchFamily="34" charset="0"/>
                        </a:rPr>
                        <a:t> to group </a:t>
                      </a:r>
                      <a:r>
                        <a:rPr lang="fr-FR" sz="1200" dirty="0" err="1">
                          <a:solidFill>
                            <a:schemeClr val="accent1">
                              <a:lumMod val="50000"/>
                            </a:schemeClr>
                          </a:solidFill>
                          <a:latin typeface="Century Gothic" panose="020B0502020202020204" pitchFamily="34" charset="0"/>
                        </a:rPr>
                        <a:t>B’s</a:t>
                      </a:r>
                      <a:r>
                        <a:rPr lang="fr-FR" sz="1200" dirty="0">
                          <a:solidFill>
                            <a:schemeClr val="accent1">
                              <a:lumMod val="50000"/>
                            </a:schemeClr>
                          </a:solidFill>
                          <a:latin typeface="Century Gothic" panose="020B0502020202020204" pitchFamily="34" charset="0"/>
                        </a:rPr>
                        <a:t> questions and </a:t>
                      </a:r>
                      <a:r>
                        <a:rPr lang="fr-FR" sz="1200" dirty="0" err="1">
                          <a:solidFill>
                            <a:schemeClr val="accent1">
                              <a:lumMod val="50000"/>
                            </a:schemeClr>
                          </a:solidFill>
                          <a:latin typeface="Century Gothic" panose="020B0502020202020204" pitchFamily="34" charset="0"/>
                        </a:rPr>
                        <a:t>make</a:t>
                      </a:r>
                      <a:r>
                        <a:rPr lang="fr-FR" sz="1200" dirty="0">
                          <a:solidFill>
                            <a:schemeClr val="accent1">
                              <a:lumMod val="50000"/>
                            </a:schemeClr>
                          </a:solidFill>
                          <a:latin typeface="Century Gothic" panose="020B0502020202020204" pitchFamily="34" charset="0"/>
                        </a:rPr>
                        <a:t> sentences to </a:t>
                      </a:r>
                      <a:r>
                        <a:rPr lang="fr-FR" sz="1200" dirty="0" err="1">
                          <a:solidFill>
                            <a:schemeClr val="accent1">
                              <a:lumMod val="50000"/>
                            </a:schemeClr>
                          </a:solidFill>
                          <a:latin typeface="Century Gothic" panose="020B0502020202020204" pitchFamily="34" charset="0"/>
                        </a:rPr>
                        <a:t>answer</a:t>
                      </a:r>
                      <a:r>
                        <a:rPr lang="fr-FR" sz="1200" dirty="0">
                          <a:solidFill>
                            <a:schemeClr val="accent1">
                              <a:lumMod val="50000"/>
                            </a:schemeClr>
                          </a:solidFill>
                          <a:latin typeface="Century Gothic" panose="020B0502020202020204" pitchFamily="34" charset="0"/>
                        </a:rPr>
                        <a:t> </a:t>
                      </a:r>
                      <a:r>
                        <a:rPr lang="fr-FR" sz="1200" dirty="0" err="1">
                          <a:solidFill>
                            <a:schemeClr val="accent1">
                              <a:lumMod val="50000"/>
                            </a:schemeClr>
                          </a:solidFill>
                          <a:latin typeface="Century Gothic" panose="020B0502020202020204" pitchFamily="34" charset="0"/>
                        </a:rPr>
                        <a:t>them</a:t>
                      </a:r>
                      <a:r>
                        <a:rPr lang="fr-FR" sz="1200" dirty="0">
                          <a:solidFill>
                            <a:schemeClr val="accent1">
                              <a:lumMod val="50000"/>
                            </a:schemeClr>
                          </a:solidFill>
                          <a:latin typeface="Century Gothic" panose="020B0502020202020204" pitchFamily="34" charset="0"/>
                        </a:rPr>
                        <a:t>.</a:t>
                      </a:r>
                      <a:endParaRPr lang="fr-FR" sz="12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724341828"/>
                  </a:ext>
                </a:extLst>
              </a:tr>
              <a:tr h="98939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1. can drink what?</a:t>
                      </a:r>
                    </a:p>
                  </a:txBody>
                  <a:tcPr/>
                </a:tc>
                <a:tc>
                  <a:txBody>
                    <a:bodyPr/>
                    <a:lstStyle/>
                    <a:p>
                      <a:r>
                        <a:rPr lang="fr-FR" sz="2000" b="0" dirty="0">
                          <a:solidFill>
                            <a:schemeClr val="accent1">
                              <a:lumMod val="50000"/>
                            </a:schemeClr>
                          </a:solidFill>
                          <a:latin typeface="Century Gothic" panose="020B0502020202020204" pitchFamily="34" charset="0"/>
                        </a:rPr>
                        <a:t>5. know how to organise</a:t>
                      </a:r>
                    </a:p>
                  </a:txBody>
                  <a:tcPr/>
                </a:tc>
                <a:extLst>
                  <a:ext uri="{0D108BD9-81ED-4DB2-BD59-A6C34878D82A}">
                    <a16:rowId xmlns:a16="http://schemas.microsoft.com/office/drawing/2014/main" val="2602449698"/>
                  </a:ext>
                </a:extLst>
              </a:tr>
              <a:tr h="989392">
                <a:tc>
                  <a:txBody>
                    <a:bodyPr/>
                    <a:lstStyle/>
                    <a:p>
                      <a:r>
                        <a:rPr lang="fr-FR" sz="2000" b="0" dirty="0">
                          <a:solidFill>
                            <a:schemeClr val="accent1">
                              <a:lumMod val="50000"/>
                            </a:schemeClr>
                          </a:solidFill>
                          <a:latin typeface="Century Gothic" panose="020B0502020202020204" pitchFamily="34" charset="0"/>
                        </a:rPr>
                        <a:t>2. must use books </a:t>
                      </a:r>
                      <a:br>
                        <a:rPr lang="fr-FR" sz="2000" b="0" dirty="0">
                          <a:solidFill>
                            <a:schemeClr val="accent1">
                              <a:lumMod val="50000"/>
                            </a:schemeClr>
                          </a:solidFill>
                          <a:latin typeface="Century Gothic" panose="020B0502020202020204" pitchFamily="34" charset="0"/>
                        </a:rPr>
                      </a:br>
                      <a:r>
                        <a:rPr lang="fr-FR" sz="2000" b="0" dirty="0">
                          <a:solidFill>
                            <a:schemeClr val="accent1">
                              <a:lumMod val="50000"/>
                            </a:schemeClr>
                          </a:solidFill>
                          <a:latin typeface="Century Gothic" panose="020B0502020202020204" pitchFamily="34" charset="0"/>
                        </a:rPr>
                        <a:t>or a mobile </a:t>
                      </a:r>
                      <a:br>
                        <a:rPr lang="fr-FR" sz="2000" b="0" dirty="0">
                          <a:solidFill>
                            <a:schemeClr val="accent1">
                              <a:lumMod val="50000"/>
                            </a:schemeClr>
                          </a:solidFill>
                          <a:latin typeface="Century Gothic" panose="020B0502020202020204" pitchFamily="34" charset="0"/>
                        </a:rPr>
                      </a:br>
                      <a:r>
                        <a:rPr lang="fr-FR" sz="2000" b="0" dirty="0">
                          <a:solidFill>
                            <a:schemeClr val="accent1">
                              <a:lumMod val="50000"/>
                            </a:schemeClr>
                          </a:solidFill>
                          <a:latin typeface="Century Gothic" panose="020B0502020202020204" pitchFamily="34" charset="0"/>
                        </a:rPr>
                        <a:t>phone?</a:t>
                      </a:r>
                    </a:p>
                  </a:txBody>
                  <a:tcPr/>
                </a:tc>
                <a:tc>
                  <a:txBody>
                    <a:bodyPr/>
                    <a:lstStyle/>
                    <a:p>
                      <a:r>
                        <a:rPr lang="fr-FR" sz="2000" b="0" dirty="0">
                          <a:solidFill>
                            <a:schemeClr val="accent1">
                              <a:lumMod val="50000"/>
                            </a:schemeClr>
                          </a:solidFill>
                          <a:latin typeface="Century Gothic" panose="020B0502020202020204" pitchFamily="34" charset="0"/>
                        </a:rPr>
                        <a:t>6. are </a:t>
                      </a:r>
                      <a:r>
                        <a:rPr lang="fr-FR" sz="2000" b="0" dirty="0" err="1">
                          <a:solidFill>
                            <a:schemeClr val="accent1">
                              <a:lumMod val="50000"/>
                            </a:schemeClr>
                          </a:solidFill>
                          <a:latin typeface="Century Gothic" panose="020B0502020202020204" pitchFamily="34" charset="0"/>
                        </a:rPr>
                        <a:t>calm</a:t>
                      </a:r>
                      <a:endParaRPr lang="fr-FR" sz="2000" b="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695200967"/>
                  </a:ext>
                </a:extLst>
              </a:tr>
              <a:tr h="989392">
                <a:tc>
                  <a:txBody>
                    <a:bodyPr/>
                    <a:lstStyle/>
                    <a:p>
                      <a:r>
                        <a:rPr lang="fr-FR" sz="2000" b="0" dirty="0">
                          <a:solidFill>
                            <a:schemeClr val="accent1">
                              <a:lumMod val="50000"/>
                            </a:schemeClr>
                          </a:solidFill>
                          <a:latin typeface="Century Gothic" panose="020B0502020202020204" pitchFamily="34" charset="0"/>
                        </a:rPr>
                        <a:t>3. have to </a:t>
                      </a:r>
                      <a:r>
                        <a:rPr lang="fr-FR" sz="2000" b="0" dirty="0" err="1">
                          <a:solidFill>
                            <a:schemeClr val="accent1">
                              <a:lumMod val="50000"/>
                            </a:schemeClr>
                          </a:solidFill>
                          <a:latin typeface="Century Gothic" panose="020B0502020202020204" pitchFamily="34" charset="0"/>
                        </a:rPr>
                        <a:t>borrow</a:t>
                      </a:r>
                      <a:endParaRPr lang="fr-FR" sz="2000" b="0" dirty="0">
                        <a:solidFill>
                          <a:schemeClr val="accent1">
                            <a:lumMod val="50000"/>
                          </a:schemeClr>
                        </a:solidFill>
                        <a:latin typeface="Century Gothic" panose="020B0502020202020204" pitchFamily="34" charset="0"/>
                      </a:endParaRPr>
                    </a:p>
                    <a:p>
                      <a:r>
                        <a:rPr lang="fr-FR" sz="2000" b="0" dirty="0">
                          <a:solidFill>
                            <a:schemeClr val="accent1">
                              <a:lumMod val="50000"/>
                            </a:schemeClr>
                          </a:solidFill>
                          <a:latin typeface="Century Gothic" panose="020B0502020202020204" pitchFamily="34" charset="0"/>
                        </a:rPr>
                        <a:t>a mobile phone</a:t>
                      </a:r>
                    </a:p>
                    <a:p>
                      <a:r>
                        <a:rPr lang="fr-FR" sz="2000" b="0" dirty="0">
                          <a:solidFill>
                            <a:schemeClr val="accent1">
                              <a:lumMod val="50000"/>
                            </a:schemeClr>
                          </a:solidFill>
                          <a:latin typeface="Century Gothic" panose="020B0502020202020204" pitchFamily="34" charset="0"/>
                        </a:rPr>
                        <a:t>or a computer? </a:t>
                      </a:r>
                    </a:p>
                  </a:txBody>
                  <a:tcPr/>
                </a:tc>
                <a:tc>
                  <a:txBody>
                    <a:bodyPr/>
                    <a:lstStyle/>
                    <a:p>
                      <a:r>
                        <a:rPr lang="fr-FR" sz="2000" b="0" dirty="0">
                          <a:solidFill>
                            <a:schemeClr val="accent1">
                              <a:lumMod val="50000"/>
                            </a:schemeClr>
                          </a:solidFill>
                          <a:latin typeface="Century Gothic" panose="020B0502020202020204" pitchFamily="34" charset="0"/>
                        </a:rPr>
                        <a:t>7. </a:t>
                      </a:r>
                      <a:r>
                        <a:rPr lang="fr-FR" sz="2000" b="0" dirty="0" err="1">
                          <a:solidFill>
                            <a:schemeClr val="accent1">
                              <a:lumMod val="50000"/>
                            </a:schemeClr>
                          </a:solidFill>
                          <a:latin typeface="Century Gothic" panose="020B0502020202020204" pitchFamily="34" charset="0"/>
                        </a:rPr>
                        <a:t>want</a:t>
                      </a:r>
                      <a:r>
                        <a:rPr lang="fr-FR" sz="2000" b="0" dirty="0">
                          <a:solidFill>
                            <a:schemeClr val="accent1">
                              <a:lumMod val="50000"/>
                            </a:schemeClr>
                          </a:solidFill>
                          <a:latin typeface="Century Gothic" panose="020B0502020202020204" pitchFamily="34" charset="0"/>
                        </a:rPr>
                        <a:t> to </a:t>
                      </a:r>
                      <a:r>
                        <a:rPr lang="fr-FR" sz="2000" b="0" dirty="0" err="1">
                          <a:solidFill>
                            <a:schemeClr val="accent1">
                              <a:lumMod val="50000"/>
                            </a:schemeClr>
                          </a:solidFill>
                          <a:latin typeface="Century Gothic" panose="020B0502020202020204" pitchFamily="34" charset="0"/>
                        </a:rPr>
                        <a:t>work</a:t>
                      </a:r>
                      <a:endParaRPr lang="fr-FR" sz="2000" b="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11770877"/>
                  </a:ext>
                </a:extLst>
              </a:tr>
              <a:tr h="989392">
                <a:tc>
                  <a:txBody>
                    <a:bodyPr/>
                    <a:lstStyle/>
                    <a:p>
                      <a:pPr marL="0" indent="0">
                        <a:buNone/>
                      </a:pPr>
                      <a:r>
                        <a:rPr lang="fr-FR" sz="2000" b="0" dirty="0">
                          <a:solidFill>
                            <a:schemeClr val="accent1">
                              <a:lumMod val="50000"/>
                            </a:schemeClr>
                          </a:solidFill>
                          <a:latin typeface="Century Gothic" panose="020B0502020202020204" pitchFamily="34" charset="0"/>
                        </a:rPr>
                        <a:t>4. can finish </a:t>
                      </a:r>
                      <a:r>
                        <a:rPr lang="fr-FR" sz="2000" b="0" dirty="0" err="1">
                          <a:solidFill>
                            <a:schemeClr val="accent1">
                              <a:lumMod val="50000"/>
                            </a:schemeClr>
                          </a:solidFill>
                          <a:latin typeface="Century Gothic" panose="020B0502020202020204" pitchFamily="34" charset="0"/>
                        </a:rPr>
                        <a:t>when</a:t>
                      </a:r>
                      <a:r>
                        <a:rPr lang="fr-FR" sz="2000" b="0" dirty="0">
                          <a:solidFill>
                            <a:schemeClr val="accent1">
                              <a:lumMod val="50000"/>
                            </a:schemeClr>
                          </a:solidFill>
                          <a:latin typeface="Century Gothic" panose="020B0502020202020204" pitchFamily="34" charset="0"/>
                        </a:rPr>
                        <a:t>?</a:t>
                      </a:r>
                    </a:p>
                  </a:txBody>
                  <a:tcPr/>
                </a:tc>
                <a:tc>
                  <a:txBody>
                    <a:bodyPr/>
                    <a:lstStyle/>
                    <a:p>
                      <a:r>
                        <a:rPr lang="fr-FR" sz="2000" b="0" dirty="0">
                          <a:solidFill>
                            <a:schemeClr val="accent1">
                              <a:lumMod val="50000"/>
                            </a:schemeClr>
                          </a:solidFill>
                          <a:latin typeface="Century Gothic" panose="020B0502020202020204" pitchFamily="34" charset="0"/>
                        </a:rPr>
                        <a:t>8. have to </a:t>
                      </a:r>
                      <a:r>
                        <a:rPr lang="fr-FR" sz="2000" b="0" dirty="0" err="1">
                          <a:solidFill>
                            <a:schemeClr val="accent1">
                              <a:lumMod val="50000"/>
                            </a:schemeClr>
                          </a:solidFill>
                          <a:latin typeface="Century Gothic" panose="020B0502020202020204" pitchFamily="34" charset="0"/>
                        </a:rPr>
                        <a:t>travel</a:t>
                      </a:r>
                      <a:r>
                        <a:rPr lang="fr-FR" sz="2000" b="0" dirty="0">
                          <a:solidFill>
                            <a:schemeClr val="accent1">
                              <a:lumMod val="50000"/>
                            </a:schemeClr>
                          </a:solidFill>
                          <a:latin typeface="Century Gothic" panose="020B0502020202020204" pitchFamily="34" charset="0"/>
                        </a:rPr>
                        <a:t> by bus</a:t>
                      </a:r>
                    </a:p>
                  </a:txBody>
                  <a:tcPr/>
                </a:tc>
                <a:extLst>
                  <a:ext uri="{0D108BD9-81ED-4DB2-BD59-A6C34878D82A}">
                    <a16:rowId xmlns:a16="http://schemas.microsoft.com/office/drawing/2014/main" val="301757068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stage au bureau</a:t>
            </a:r>
          </a:p>
        </p:txBody>
      </p:sp>
      <p:sp>
        <p:nvSpPr>
          <p:cNvPr id="3" name="Rounded Rectangle 46">
            <a:extLst>
              <a:ext uri="{FF2B5EF4-FFF2-40B4-BE49-F238E27FC236}">
                <a16:creationId xmlns:a16="http://schemas.microsoft.com/office/drawing/2014/main" id="{A19D18BF-ECC8-4738-8676-1FAD72BD63F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0" name="Table 2">
            <a:extLst>
              <a:ext uri="{FF2B5EF4-FFF2-40B4-BE49-F238E27FC236}">
                <a16:creationId xmlns:a16="http://schemas.microsoft.com/office/drawing/2014/main" id="{019C0607-CF25-4D36-995A-D6023A127B2C}"/>
              </a:ext>
            </a:extLst>
          </p:cNvPr>
          <p:cNvGraphicFramePr>
            <a:graphicFrameLocks noGrp="1"/>
          </p:cNvGraphicFramePr>
          <p:nvPr/>
        </p:nvGraphicFramePr>
        <p:xfrm>
          <a:off x="6212409" y="1369288"/>
          <a:ext cx="5697511" cy="4892465"/>
        </p:xfrm>
        <a:graphic>
          <a:graphicData uri="http://schemas.openxmlformats.org/drawingml/2006/table">
            <a:tbl>
              <a:tblPr firstRow="1" bandRow="1">
                <a:tableStyleId>{5940675A-B579-460E-94D1-54222C63F5DA}</a:tableStyleId>
              </a:tblPr>
              <a:tblGrid>
                <a:gridCol w="2474391">
                  <a:extLst>
                    <a:ext uri="{9D8B030D-6E8A-4147-A177-3AD203B41FA5}">
                      <a16:colId xmlns:a16="http://schemas.microsoft.com/office/drawing/2014/main" val="1749480459"/>
                    </a:ext>
                  </a:extLst>
                </a:gridCol>
                <a:gridCol w="3223120">
                  <a:extLst>
                    <a:ext uri="{9D8B030D-6E8A-4147-A177-3AD203B41FA5}">
                      <a16:colId xmlns:a16="http://schemas.microsoft.com/office/drawing/2014/main" val="3086061807"/>
                    </a:ext>
                  </a:extLst>
                </a:gridCol>
              </a:tblGrid>
              <a:tr h="201159">
                <a:tc gridSpan="2">
                  <a:txBody>
                    <a:bodyPr/>
                    <a:lstStyle/>
                    <a:p>
                      <a:pPr algn="ctr"/>
                      <a:r>
                        <a:rPr lang="en-GB" sz="1200" b="1" dirty="0">
                          <a:solidFill>
                            <a:schemeClr val="accent1">
                              <a:lumMod val="50000"/>
                            </a:schemeClr>
                          </a:solidFill>
                          <a:latin typeface="Century Gothic" panose="020B0502020202020204" pitchFamily="34" charset="0"/>
                        </a:rPr>
                        <a:t>GROUP B – </a:t>
                      </a:r>
                      <a:r>
                        <a:rPr lang="en-GB" sz="1200" b="1" dirty="0" err="1">
                          <a:solidFill>
                            <a:schemeClr val="accent1">
                              <a:lumMod val="50000"/>
                            </a:schemeClr>
                          </a:solidFill>
                          <a:latin typeface="Century Gothic" panose="020B0502020202020204" pitchFamily="34" charset="0"/>
                        </a:rPr>
                        <a:t>directeurs</a:t>
                      </a:r>
                      <a:endParaRPr lang="fr-FR" sz="1200" b="1" dirty="0">
                        <a:solidFill>
                          <a:schemeClr val="accent1">
                            <a:lumMod val="50000"/>
                          </a:schemeClr>
                        </a:solidFill>
                        <a:latin typeface="Century Gothic" panose="020B0502020202020204" pitchFamily="34" charset="0"/>
                      </a:endParaRPr>
                    </a:p>
                  </a:txBody>
                  <a:tcPr/>
                </a:tc>
                <a:tc hMerge="1">
                  <a:txBody>
                    <a:bodyPr/>
                    <a:lstStyle/>
                    <a:p>
                      <a:pPr algn="ctr"/>
                      <a:endParaRPr lang="fr-FR" sz="12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432261252"/>
                  </a:ext>
                </a:extLst>
              </a:tr>
              <a:tr h="644129">
                <a:tc>
                  <a:txBody>
                    <a:bodyPr/>
                    <a:lstStyle/>
                    <a:p>
                      <a:r>
                        <a:rPr lang="fr-FR" sz="1200" b="1" dirty="0" err="1">
                          <a:solidFill>
                            <a:schemeClr val="accent1">
                              <a:lumMod val="50000"/>
                            </a:schemeClr>
                          </a:solidFill>
                          <a:latin typeface="Century Gothic" panose="020B0502020202020204" pitchFamily="34" charset="0"/>
                        </a:rPr>
                        <a:t>Listen</a:t>
                      </a:r>
                      <a:r>
                        <a:rPr lang="fr-FR" sz="1200" dirty="0">
                          <a:solidFill>
                            <a:schemeClr val="accent1">
                              <a:lumMod val="50000"/>
                            </a:schemeClr>
                          </a:solidFill>
                          <a:latin typeface="Century Gothic" panose="020B0502020202020204" pitchFamily="34" charset="0"/>
                        </a:rPr>
                        <a:t> to group </a:t>
                      </a:r>
                      <a:r>
                        <a:rPr lang="fr-FR" sz="1200" dirty="0" err="1">
                          <a:solidFill>
                            <a:schemeClr val="accent1">
                              <a:lumMod val="50000"/>
                            </a:schemeClr>
                          </a:solidFill>
                          <a:latin typeface="Century Gothic" panose="020B0502020202020204" pitchFamily="34" charset="0"/>
                        </a:rPr>
                        <a:t>A’s</a:t>
                      </a:r>
                      <a:r>
                        <a:rPr lang="fr-FR" sz="1200" dirty="0">
                          <a:solidFill>
                            <a:schemeClr val="accent1">
                              <a:lumMod val="50000"/>
                            </a:schemeClr>
                          </a:solidFill>
                          <a:latin typeface="Century Gothic" panose="020B0502020202020204" pitchFamily="34" charset="0"/>
                        </a:rPr>
                        <a:t> questions and </a:t>
                      </a:r>
                      <a:r>
                        <a:rPr lang="fr-FR" sz="1200" dirty="0" err="1">
                          <a:solidFill>
                            <a:schemeClr val="accent1">
                              <a:lumMod val="50000"/>
                            </a:schemeClr>
                          </a:solidFill>
                          <a:latin typeface="Century Gothic" panose="020B0502020202020204" pitchFamily="34" charset="0"/>
                        </a:rPr>
                        <a:t>make</a:t>
                      </a:r>
                      <a:r>
                        <a:rPr lang="fr-FR" sz="1200" dirty="0">
                          <a:solidFill>
                            <a:schemeClr val="accent1">
                              <a:lumMod val="50000"/>
                            </a:schemeClr>
                          </a:solidFill>
                          <a:latin typeface="Century Gothic" panose="020B0502020202020204" pitchFamily="34" charset="0"/>
                        </a:rPr>
                        <a:t> sentences to </a:t>
                      </a:r>
                      <a:r>
                        <a:rPr lang="fr-FR" sz="1200" dirty="0" err="1">
                          <a:solidFill>
                            <a:schemeClr val="accent1">
                              <a:lumMod val="50000"/>
                            </a:schemeClr>
                          </a:solidFill>
                          <a:latin typeface="Century Gothic" panose="020B0502020202020204" pitchFamily="34" charset="0"/>
                        </a:rPr>
                        <a:t>answer</a:t>
                      </a:r>
                      <a:r>
                        <a:rPr lang="fr-FR" sz="1200" dirty="0">
                          <a:solidFill>
                            <a:schemeClr val="accent1">
                              <a:lumMod val="50000"/>
                            </a:schemeClr>
                          </a:solidFill>
                          <a:latin typeface="Century Gothic" panose="020B0502020202020204" pitchFamily="34" charset="0"/>
                        </a:rPr>
                        <a:t> </a:t>
                      </a:r>
                      <a:r>
                        <a:rPr lang="fr-FR" sz="1200" dirty="0" err="1">
                          <a:solidFill>
                            <a:schemeClr val="accent1">
                              <a:lumMod val="50000"/>
                            </a:schemeClr>
                          </a:solidFill>
                          <a:latin typeface="Century Gothic" panose="020B0502020202020204" pitchFamily="34" charset="0"/>
                        </a:rPr>
                        <a:t>them</a:t>
                      </a:r>
                      <a:r>
                        <a:rPr lang="fr-FR" sz="1200" dirty="0">
                          <a:solidFill>
                            <a:schemeClr val="accent1">
                              <a:lumMod val="50000"/>
                            </a:schemeClr>
                          </a:solidFill>
                          <a:latin typeface="Century Gothic" panose="020B0502020202020204" pitchFamily="34" charset="0"/>
                        </a:rPr>
                        <a:t>.</a:t>
                      </a:r>
                      <a:endParaRPr lang="fr-FR" sz="1200" b="0" i="0" dirty="0">
                        <a:solidFill>
                          <a:schemeClr val="accent1">
                            <a:lumMod val="50000"/>
                          </a:schemeClr>
                        </a:solidFill>
                        <a:latin typeface="Century Gothic" panose="020B0502020202020204" pitchFamily="34" charset="0"/>
                      </a:endParaRPr>
                    </a:p>
                  </a:txBody>
                  <a:tcPr/>
                </a:tc>
                <a:tc>
                  <a:txBody>
                    <a:bodyPr/>
                    <a:lstStyle/>
                    <a:p>
                      <a:r>
                        <a:rPr lang="en-GB" sz="1200" b="1" dirty="0">
                          <a:solidFill>
                            <a:schemeClr val="accent1">
                              <a:lumMod val="50000"/>
                            </a:schemeClr>
                          </a:solidFill>
                          <a:latin typeface="Century Gothic" panose="020B0502020202020204" pitchFamily="34" charset="0"/>
                        </a:rPr>
                        <a:t>Ask</a:t>
                      </a:r>
                      <a:r>
                        <a:rPr lang="en-GB" sz="1200" b="0" dirty="0">
                          <a:solidFill>
                            <a:schemeClr val="accent1">
                              <a:lumMod val="50000"/>
                            </a:schemeClr>
                          </a:solidFill>
                          <a:latin typeface="Century Gothic" panose="020B0502020202020204" pitchFamily="34" charset="0"/>
                        </a:rPr>
                        <a:t> group A questions to find out the missing information.</a:t>
                      </a:r>
                      <a:endParaRPr lang="fr-FR" sz="12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724341828"/>
                  </a:ext>
                </a:extLst>
              </a:tr>
              <a:tr h="989392">
                <a:tc>
                  <a:txBody>
                    <a:bodyPr/>
                    <a:lstStyle/>
                    <a:p>
                      <a:r>
                        <a:rPr lang="fr-FR" sz="2000" b="0" dirty="0">
                          <a:solidFill>
                            <a:schemeClr val="accent1">
                              <a:lumMod val="50000"/>
                            </a:schemeClr>
                          </a:solidFill>
                          <a:latin typeface="Century Gothic" panose="020B0502020202020204" pitchFamily="34" charset="0"/>
                        </a:rPr>
                        <a:t>1. can drink coffee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5. know how </a:t>
                      </a:r>
                      <a:br>
                        <a:rPr kumimoji="0" lang="en-GB" sz="2000" b="0"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br>
                      <a:r>
                        <a:rPr kumimoji="0" lang="en-GB" sz="2000" b="0"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to listen and </a:t>
                      </a:r>
                      <a:br>
                        <a:rPr kumimoji="0" lang="en-GB" sz="2000" b="0"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br>
                      <a:r>
                        <a:rPr kumimoji="0" lang="en-GB" sz="2000" b="0"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organise?</a:t>
                      </a:r>
                    </a:p>
                  </a:txBody>
                  <a:tcPr/>
                </a:tc>
                <a:extLst>
                  <a:ext uri="{0D108BD9-81ED-4DB2-BD59-A6C34878D82A}">
                    <a16:rowId xmlns:a16="http://schemas.microsoft.com/office/drawing/2014/main" val="2602449698"/>
                  </a:ext>
                </a:extLst>
              </a:tr>
              <a:tr h="989392">
                <a:tc>
                  <a:txBody>
                    <a:bodyPr/>
                    <a:lstStyle/>
                    <a:p>
                      <a:r>
                        <a:rPr lang="fr-FR" sz="2000" b="0" dirty="0">
                          <a:solidFill>
                            <a:schemeClr val="accent1">
                              <a:lumMod val="50000"/>
                            </a:schemeClr>
                          </a:solidFill>
                          <a:latin typeface="Century Gothic" panose="020B0502020202020204" pitchFamily="34" charset="0"/>
                        </a:rPr>
                        <a:t>2. must use a mobile phone</a:t>
                      </a:r>
                    </a:p>
                  </a:txBody>
                  <a:tcPr/>
                </a:tc>
                <a:tc>
                  <a:txBody>
                    <a:bodyPr/>
                    <a:lstStyle/>
                    <a:p>
                      <a:r>
                        <a:rPr lang="fr-FR" sz="2000" b="0" dirty="0">
                          <a:solidFill>
                            <a:schemeClr val="accent1">
                              <a:lumMod val="50000"/>
                            </a:schemeClr>
                          </a:solidFill>
                          <a:latin typeface="Century Gothic" panose="020B0502020202020204" pitchFamily="34" charset="0"/>
                        </a:rPr>
                        <a:t>6. are </a:t>
                      </a:r>
                      <a:r>
                        <a:rPr lang="fr-FR" sz="2000" b="0" dirty="0" err="1">
                          <a:solidFill>
                            <a:schemeClr val="accent1">
                              <a:lumMod val="50000"/>
                            </a:schemeClr>
                          </a:solidFill>
                          <a:latin typeface="Century Gothic" panose="020B0502020202020204" pitchFamily="34" charset="0"/>
                        </a:rPr>
                        <a:t>calm</a:t>
                      </a:r>
                      <a:r>
                        <a:rPr lang="fr-FR" sz="2000" b="0" dirty="0">
                          <a:solidFill>
                            <a:schemeClr val="accent1">
                              <a:lumMod val="50000"/>
                            </a:schemeClr>
                          </a:solidFill>
                          <a:latin typeface="Century Gothic" panose="020B0502020202020204" pitchFamily="34" charset="0"/>
                        </a:rPr>
                        <a:t> and intelligent? </a:t>
                      </a:r>
                    </a:p>
                  </a:txBody>
                  <a:tcPr/>
                </a:tc>
                <a:extLst>
                  <a:ext uri="{0D108BD9-81ED-4DB2-BD59-A6C34878D82A}">
                    <a16:rowId xmlns:a16="http://schemas.microsoft.com/office/drawing/2014/main" val="3695200967"/>
                  </a:ext>
                </a:extLst>
              </a:tr>
              <a:tr h="989392">
                <a:tc>
                  <a:txBody>
                    <a:bodyPr/>
                    <a:lstStyle/>
                    <a:p>
                      <a:r>
                        <a:rPr lang="fr-FR" sz="2000" b="0" dirty="0">
                          <a:solidFill>
                            <a:schemeClr val="accent1">
                              <a:lumMod val="50000"/>
                            </a:schemeClr>
                          </a:solidFill>
                          <a:latin typeface="Century Gothic" panose="020B0502020202020204" pitchFamily="34" charset="0"/>
                        </a:rPr>
                        <a:t>3, have to </a:t>
                      </a:r>
                      <a:r>
                        <a:rPr lang="fr-FR" sz="2000" b="0" dirty="0" err="1">
                          <a:solidFill>
                            <a:schemeClr val="accent1">
                              <a:lumMod val="50000"/>
                            </a:schemeClr>
                          </a:solidFill>
                          <a:latin typeface="Century Gothic" panose="020B0502020202020204" pitchFamily="34" charset="0"/>
                        </a:rPr>
                        <a:t>borrow</a:t>
                      </a:r>
                      <a:r>
                        <a:rPr lang="fr-FR" sz="2000" b="0" dirty="0">
                          <a:solidFill>
                            <a:schemeClr val="accent1">
                              <a:lumMod val="50000"/>
                            </a:schemeClr>
                          </a:solidFill>
                          <a:latin typeface="Century Gothic" panose="020B0502020202020204" pitchFamily="34" charset="0"/>
                        </a:rPr>
                        <a:t> a computer</a:t>
                      </a:r>
                    </a:p>
                  </a:txBody>
                  <a:tcPr/>
                </a:tc>
                <a:tc>
                  <a:txBody>
                    <a:bodyPr/>
                    <a:lstStyle/>
                    <a:p>
                      <a:r>
                        <a:rPr lang="fr-FR" sz="2000" b="0" dirty="0">
                          <a:solidFill>
                            <a:schemeClr val="accent1">
                              <a:lumMod val="50000"/>
                            </a:schemeClr>
                          </a:solidFill>
                          <a:latin typeface="Century Gothic" panose="020B0502020202020204" pitchFamily="34" charset="0"/>
                        </a:rPr>
                        <a:t>7. </a:t>
                      </a:r>
                      <a:r>
                        <a:rPr lang="fr-FR" sz="2000" b="0" dirty="0" err="1">
                          <a:solidFill>
                            <a:schemeClr val="accent1">
                              <a:lumMod val="50000"/>
                            </a:schemeClr>
                          </a:solidFill>
                          <a:latin typeface="Century Gothic" panose="020B0502020202020204" pitchFamily="34" charset="0"/>
                        </a:rPr>
                        <a:t>want</a:t>
                      </a:r>
                      <a:r>
                        <a:rPr lang="fr-FR" sz="2000" b="0" dirty="0">
                          <a:solidFill>
                            <a:schemeClr val="accent1">
                              <a:lumMod val="50000"/>
                            </a:schemeClr>
                          </a:solidFill>
                          <a:latin typeface="Century Gothic" panose="020B0502020202020204" pitchFamily="34" charset="0"/>
                        </a:rPr>
                        <a:t> to </a:t>
                      </a:r>
                      <a:r>
                        <a:rPr lang="fr-FR" sz="2000" b="0" dirty="0" err="1">
                          <a:solidFill>
                            <a:schemeClr val="accent1">
                              <a:lumMod val="50000"/>
                            </a:schemeClr>
                          </a:solidFill>
                          <a:latin typeface="Century Gothic" panose="020B0502020202020204" pitchFamily="34" charset="0"/>
                        </a:rPr>
                        <a:t>work</a:t>
                      </a:r>
                      <a:r>
                        <a:rPr lang="fr-FR" sz="2000" b="0" dirty="0">
                          <a:solidFill>
                            <a:schemeClr val="accent1">
                              <a:lumMod val="50000"/>
                            </a:schemeClr>
                          </a:solidFill>
                          <a:latin typeface="Century Gothic" panose="020B0502020202020204" pitchFamily="34" charset="0"/>
                        </a:rPr>
                        <a:t> </a:t>
                      </a:r>
                      <a:r>
                        <a:rPr lang="fr-FR" sz="2000" b="0" dirty="0" err="1">
                          <a:solidFill>
                            <a:schemeClr val="accent1">
                              <a:lumMod val="50000"/>
                            </a:schemeClr>
                          </a:solidFill>
                          <a:latin typeface="Century Gothic" panose="020B0502020202020204" pitchFamily="34" charset="0"/>
                        </a:rPr>
                        <a:t>when</a:t>
                      </a:r>
                      <a:r>
                        <a:rPr lang="fr-FR" sz="2000" b="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411770877"/>
                  </a:ext>
                </a:extLst>
              </a:tr>
              <a:tr h="989392">
                <a:tc>
                  <a:txBody>
                    <a:bodyPr/>
                    <a:lstStyle/>
                    <a:p>
                      <a:r>
                        <a:rPr lang="fr-FR" sz="2000" b="0" dirty="0">
                          <a:solidFill>
                            <a:schemeClr val="accent1">
                              <a:lumMod val="50000"/>
                            </a:schemeClr>
                          </a:solidFill>
                          <a:latin typeface="Century Gothic" panose="020B0502020202020204" pitchFamily="34" charset="0"/>
                        </a:rPr>
                        <a:t>4. can finish</a:t>
                      </a:r>
                    </a:p>
                  </a:txBody>
                  <a:tcPr/>
                </a:tc>
                <a:tc>
                  <a:txBody>
                    <a:bodyPr/>
                    <a:lstStyle/>
                    <a:p>
                      <a:r>
                        <a:rPr lang="fr-FR" sz="2000" b="0" dirty="0">
                          <a:solidFill>
                            <a:schemeClr val="accent1">
                              <a:lumMod val="50000"/>
                            </a:schemeClr>
                          </a:solidFill>
                          <a:latin typeface="Century Gothic" panose="020B0502020202020204" pitchFamily="34" charset="0"/>
                        </a:rPr>
                        <a:t>8. have to </a:t>
                      </a:r>
                      <a:r>
                        <a:rPr lang="fr-FR" sz="2000" b="0" dirty="0" err="1">
                          <a:solidFill>
                            <a:schemeClr val="accent1">
                              <a:lumMod val="50000"/>
                            </a:schemeClr>
                          </a:solidFill>
                          <a:latin typeface="Century Gothic" panose="020B0502020202020204" pitchFamily="34" charset="0"/>
                        </a:rPr>
                        <a:t>travel</a:t>
                      </a:r>
                      <a:r>
                        <a:rPr lang="fr-FR" sz="2000" b="0" dirty="0">
                          <a:solidFill>
                            <a:schemeClr val="accent1">
                              <a:lumMod val="50000"/>
                            </a:schemeClr>
                          </a:solidFill>
                          <a:latin typeface="Century Gothic" panose="020B0502020202020204" pitchFamily="34" charset="0"/>
                        </a:rPr>
                        <a:t> how ?</a:t>
                      </a:r>
                    </a:p>
                  </a:txBody>
                  <a:tcPr/>
                </a:tc>
                <a:extLst>
                  <a:ext uri="{0D108BD9-81ED-4DB2-BD59-A6C34878D82A}">
                    <a16:rowId xmlns:a16="http://schemas.microsoft.com/office/drawing/2014/main" val="3017570688"/>
                  </a:ext>
                </a:extLst>
              </a:tr>
            </a:tbl>
          </a:graphicData>
        </a:graphic>
      </p:graphicFrame>
      <p:pic>
        <p:nvPicPr>
          <p:cNvPr id="22" name="Picture 21">
            <a:extLst>
              <a:ext uri="{FF2B5EF4-FFF2-40B4-BE49-F238E27FC236}">
                <a16:creationId xmlns:a16="http://schemas.microsoft.com/office/drawing/2014/main" id="{E6E73F95-DF92-40B7-BFB3-71A750238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0811" y="3419375"/>
            <a:ext cx="702804" cy="717375"/>
          </a:xfrm>
          <a:prstGeom prst="rect">
            <a:avLst/>
          </a:prstGeom>
        </p:spPr>
      </p:pic>
      <p:pic>
        <p:nvPicPr>
          <p:cNvPr id="26" name="Picture 25">
            <a:extLst>
              <a:ext uri="{FF2B5EF4-FFF2-40B4-BE49-F238E27FC236}">
                <a16:creationId xmlns:a16="http://schemas.microsoft.com/office/drawing/2014/main" id="{2A013638-A961-4CF5-A1ED-AC3AD7EF22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1781" y="3692636"/>
            <a:ext cx="503739" cy="493114"/>
          </a:xfrm>
          <a:prstGeom prst="rect">
            <a:avLst/>
          </a:prstGeom>
        </p:spPr>
      </p:pic>
      <p:pic>
        <p:nvPicPr>
          <p:cNvPr id="28" name="Picture 27">
            <a:extLst>
              <a:ext uri="{FF2B5EF4-FFF2-40B4-BE49-F238E27FC236}">
                <a16:creationId xmlns:a16="http://schemas.microsoft.com/office/drawing/2014/main" id="{97808F79-C333-4700-939C-50D861139B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7220" y="4382266"/>
            <a:ext cx="579764" cy="591784"/>
          </a:xfrm>
          <a:prstGeom prst="rect">
            <a:avLst/>
          </a:prstGeom>
        </p:spPr>
      </p:pic>
      <p:pic>
        <p:nvPicPr>
          <p:cNvPr id="30" name="Picture 29">
            <a:extLst>
              <a:ext uri="{FF2B5EF4-FFF2-40B4-BE49-F238E27FC236}">
                <a16:creationId xmlns:a16="http://schemas.microsoft.com/office/drawing/2014/main" id="{5C52A593-5E9D-4630-ACDE-05319DF9B2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586" y="4746841"/>
            <a:ext cx="527747" cy="493114"/>
          </a:xfrm>
          <a:prstGeom prst="rect">
            <a:avLst/>
          </a:prstGeom>
        </p:spPr>
      </p:pic>
      <p:sp>
        <p:nvSpPr>
          <p:cNvPr id="56" name="Rectangle: Rounded Corners 55">
            <a:extLst>
              <a:ext uri="{FF2B5EF4-FFF2-40B4-BE49-F238E27FC236}">
                <a16:creationId xmlns:a16="http://schemas.microsoft.com/office/drawing/2014/main" id="{8A81BCC6-E25E-4097-89C0-6D61F25DB0AD}"/>
              </a:ext>
            </a:extLst>
          </p:cNvPr>
          <p:cNvSpPr/>
          <p:nvPr/>
        </p:nvSpPr>
        <p:spPr>
          <a:xfrm>
            <a:off x="4054219" y="4746991"/>
            <a:ext cx="1516227" cy="36507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Tuesdays</a:t>
            </a:r>
          </a:p>
        </p:txBody>
      </p:sp>
      <p:pic>
        <p:nvPicPr>
          <p:cNvPr id="64" name="Picture 63">
            <a:extLst>
              <a:ext uri="{FF2B5EF4-FFF2-40B4-BE49-F238E27FC236}">
                <a16:creationId xmlns:a16="http://schemas.microsoft.com/office/drawing/2014/main" id="{B66FB5E8-9784-42B9-8AE3-CB89F5E56E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6912" y="2593355"/>
            <a:ext cx="613533" cy="613533"/>
          </a:xfrm>
          <a:prstGeom prst="rect">
            <a:avLst/>
          </a:prstGeom>
        </p:spPr>
      </p:pic>
      <p:pic>
        <p:nvPicPr>
          <p:cNvPr id="68" name="Picture 67">
            <a:extLst>
              <a:ext uri="{FF2B5EF4-FFF2-40B4-BE49-F238E27FC236}">
                <a16:creationId xmlns:a16="http://schemas.microsoft.com/office/drawing/2014/main" id="{EC383C2A-59CC-4FB9-9910-24085ED656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9084" y="3248716"/>
            <a:ext cx="755752" cy="804794"/>
          </a:xfrm>
          <a:prstGeom prst="rect">
            <a:avLst/>
          </a:prstGeom>
        </p:spPr>
      </p:pic>
      <p:pic>
        <p:nvPicPr>
          <p:cNvPr id="11" name="Picture 10">
            <a:extLst>
              <a:ext uri="{FF2B5EF4-FFF2-40B4-BE49-F238E27FC236}">
                <a16:creationId xmlns:a16="http://schemas.microsoft.com/office/drawing/2014/main" id="{30AA9012-3210-494F-B470-1962B7153E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9869" y="5735909"/>
            <a:ext cx="756265" cy="428944"/>
          </a:xfrm>
          <a:prstGeom prst="rect">
            <a:avLst/>
          </a:prstGeom>
        </p:spPr>
      </p:pic>
      <p:pic>
        <p:nvPicPr>
          <p:cNvPr id="31" name="Picture 30">
            <a:extLst>
              <a:ext uri="{FF2B5EF4-FFF2-40B4-BE49-F238E27FC236}">
                <a16:creationId xmlns:a16="http://schemas.microsoft.com/office/drawing/2014/main" id="{83F87CAB-D093-4153-BAF6-520FE08D93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66052" y="2442805"/>
            <a:ext cx="343386" cy="606255"/>
          </a:xfrm>
          <a:prstGeom prst="rect">
            <a:avLst/>
          </a:prstGeom>
        </p:spPr>
      </p:pic>
      <p:pic>
        <p:nvPicPr>
          <p:cNvPr id="33" name="Picture 32">
            <a:extLst>
              <a:ext uri="{FF2B5EF4-FFF2-40B4-BE49-F238E27FC236}">
                <a16:creationId xmlns:a16="http://schemas.microsoft.com/office/drawing/2014/main" id="{64C13638-8894-4AC4-844A-A1479B1A453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36695" y="2343995"/>
            <a:ext cx="875697" cy="875697"/>
          </a:xfrm>
          <a:prstGeom prst="rect">
            <a:avLst/>
          </a:prstGeom>
        </p:spPr>
      </p:pic>
      <p:pic>
        <p:nvPicPr>
          <p:cNvPr id="35" name="Picture 34">
            <a:extLst>
              <a:ext uri="{FF2B5EF4-FFF2-40B4-BE49-F238E27FC236}">
                <a16:creationId xmlns:a16="http://schemas.microsoft.com/office/drawing/2014/main" id="{32F5E29C-5199-4C1D-917D-FEF27D7955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74451" y="2554422"/>
            <a:ext cx="707758" cy="652465"/>
          </a:xfrm>
          <a:prstGeom prst="rect">
            <a:avLst/>
          </a:prstGeom>
        </p:spPr>
      </p:pic>
      <p:pic>
        <p:nvPicPr>
          <p:cNvPr id="40" name="Picture 39">
            <a:extLst>
              <a:ext uri="{FF2B5EF4-FFF2-40B4-BE49-F238E27FC236}">
                <a16:creationId xmlns:a16="http://schemas.microsoft.com/office/drawing/2014/main" id="{C16A6D77-D24C-4CF4-AAA5-4F8251421E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3970" y="3625884"/>
            <a:ext cx="569312" cy="581115"/>
          </a:xfrm>
          <a:prstGeom prst="rect">
            <a:avLst/>
          </a:prstGeom>
        </p:spPr>
      </p:pic>
      <p:pic>
        <p:nvPicPr>
          <p:cNvPr id="41" name="Picture 40">
            <a:extLst>
              <a:ext uri="{FF2B5EF4-FFF2-40B4-BE49-F238E27FC236}">
                <a16:creationId xmlns:a16="http://schemas.microsoft.com/office/drawing/2014/main" id="{30553CAD-F550-4B3F-9B08-BEC810B07B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3080" y="3579494"/>
            <a:ext cx="569312" cy="606256"/>
          </a:xfrm>
          <a:prstGeom prst="rect">
            <a:avLst/>
          </a:prstGeom>
        </p:spPr>
      </p:pic>
      <p:pic>
        <p:nvPicPr>
          <p:cNvPr id="42" name="Picture 41">
            <a:extLst>
              <a:ext uri="{FF2B5EF4-FFF2-40B4-BE49-F238E27FC236}">
                <a16:creationId xmlns:a16="http://schemas.microsoft.com/office/drawing/2014/main" id="{5CE48E92-F0ED-437F-A304-009B0C3B804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92121" y="3672169"/>
            <a:ext cx="628948" cy="560648"/>
          </a:xfrm>
          <a:prstGeom prst="rect">
            <a:avLst/>
          </a:prstGeom>
        </p:spPr>
      </p:pic>
      <p:pic>
        <p:nvPicPr>
          <p:cNvPr id="43" name="Picture 42">
            <a:extLst>
              <a:ext uri="{FF2B5EF4-FFF2-40B4-BE49-F238E27FC236}">
                <a16:creationId xmlns:a16="http://schemas.microsoft.com/office/drawing/2014/main" id="{7F6DD940-C799-499D-A1F6-7A2F79AFD28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61159" y="4683003"/>
            <a:ext cx="521875" cy="487627"/>
          </a:xfrm>
          <a:prstGeom prst="rect">
            <a:avLst/>
          </a:prstGeom>
        </p:spPr>
      </p:pic>
      <p:sp>
        <p:nvSpPr>
          <p:cNvPr id="46" name="Rectangle: Rounded Corners 45">
            <a:extLst>
              <a:ext uri="{FF2B5EF4-FFF2-40B4-BE49-F238E27FC236}">
                <a16:creationId xmlns:a16="http://schemas.microsoft.com/office/drawing/2014/main" id="{E2086986-028A-44AA-A9D5-DBEE2905A7B6}"/>
              </a:ext>
            </a:extLst>
          </p:cNvPr>
          <p:cNvSpPr/>
          <p:nvPr/>
        </p:nvSpPr>
        <p:spPr>
          <a:xfrm>
            <a:off x="6954555" y="5707909"/>
            <a:ext cx="1024434" cy="36507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July</a:t>
            </a:r>
          </a:p>
        </p:txBody>
      </p:sp>
    </p:spTree>
    <p:extLst>
      <p:ext uri="{BB962C8B-B14F-4D97-AF65-F5344CB8AC3E}">
        <p14:creationId xmlns:p14="http://schemas.microsoft.com/office/powerpoint/2010/main" val="17194014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11890</Words>
  <Application>Microsoft Macintosh PowerPoint</Application>
  <PresentationFormat>Widescreen</PresentationFormat>
  <Paragraphs>1880</Paragraphs>
  <Slides>62</Slides>
  <Notes>62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Arial</vt:lpstr>
      <vt:lpstr>Arial</vt:lpstr>
      <vt:lpstr>Bradley Hand ITC</vt:lpstr>
      <vt:lpstr>Calibri</vt:lpstr>
      <vt:lpstr>Calibri Light</vt:lpstr>
      <vt:lpstr>Century Gothic</vt:lpstr>
      <vt:lpstr>Ink Free</vt:lpstr>
      <vt:lpstr>Wingdings</vt:lpstr>
      <vt:lpstr>Office Theme</vt:lpstr>
      <vt:lpstr>Examples</vt:lpstr>
      <vt:lpstr>Vous êtes journalistes !</vt:lpstr>
      <vt:lpstr>Vous êtes journalistes !</vt:lpstr>
      <vt:lpstr>Vous êtes journalistes !</vt:lpstr>
      <vt:lpstr>Qui fait quoi et où ?</vt:lpstr>
      <vt:lpstr>Student A rolecards</vt:lpstr>
      <vt:lpstr>Un stage au bureau</vt:lpstr>
      <vt:lpstr>Un stage au bureau</vt:lpstr>
      <vt:lpstr>Un stage au bureau</vt:lpstr>
      <vt:lpstr>Un(e) candidat(e) parfait(e)</vt:lpstr>
      <vt:lpstr>Un(e) candidat(e) parfait(e)</vt:lpstr>
      <vt:lpstr>Un(e) candidat(e) parfait(e)</vt:lpstr>
      <vt:lpstr>Un(e) candidat(e) parfait(e)</vt:lpstr>
      <vt:lpstr>Je vais où ?</vt:lpstr>
      <vt:lpstr>Je vais où ?</vt:lpstr>
      <vt:lpstr>PowerPoint Presentation</vt:lpstr>
      <vt:lpstr>PowerPoint Presentation</vt:lpstr>
      <vt:lpstr>À l’hôtel</vt:lpstr>
      <vt:lpstr>À l’hôtel</vt:lpstr>
      <vt:lpstr>À l’hôtel</vt:lpstr>
      <vt:lpstr>PowerPoint Presentation</vt:lpstr>
      <vt:lpstr>Finis la phrase !</vt:lpstr>
      <vt:lpstr>Finis la phrase !</vt:lpstr>
      <vt:lpstr>Finis la phrase ! (B)</vt:lpstr>
      <vt:lpstr>Finis la phrase ! (A)</vt:lpstr>
      <vt:lpstr>Au restaurant </vt:lpstr>
      <vt:lpstr>Au restaurant : Carte A </vt:lpstr>
      <vt:lpstr>Au restaurant : Carte B </vt:lpstr>
      <vt:lpstr>L’école au Sénégal</vt:lpstr>
      <vt:lpstr>L’école au Sénégal</vt:lpstr>
      <vt:lpstr>L’école au Sénégal</vt:lpstr>
      <vt:lpstr>Partenaire A</vt:lpstr>
      <vt:lpstr>Partenaire B</vt:lpstr>
      <vt:lpstr>Réponses</vt:lpstr>
      <vt:lpstr>Noël dans le monde (1/2)</vt:lpstr>
      <vt:lpstr>Partenaire A</vt:lpstr>
      <vt:lpstr>Partenaire B</vt:lpstr>
      <vt:lpstr>Vive le vent – Partenaire A  </vt:lpstr>
      <vt:lpstr>Vive le vent – Partenaire B  </vt:lpstr>
      <vt:lpstr>Le week-end dernier</vt:lpstr>
      <vt:lpstr>Le réveillon</vt:lpstr>
      <vt:lpstr>Les réponses</vt:lpstr>
      <vt:lpstr>Le week-end dernier</vt:lpstr>
      <vt:lpstr>Le week-end dernier</vt:lpstr>
      <vt:lpstr>Le week-end dernier</vt:lpstr>
      <vt:lpstr>Les accidents</vt:lpstr>
      <vt:lpstr>Les accidents</vt:lpstr>
      <vt:lpstr>Les accidents</vt:lpstr>
      <vt:lpstr>Les vacances</vt:lpstr>
      <vt:lpstr>Les vacances</vt:lpstr>
      <vt:lpstr>Les réponses</vt:lpstr>
      <vt:lpstr>Décrire un crime</vt:lpstr>
      <vt:lpstr>Décrire un crime</vt:lpstr>
      <vt:lpstr>Décrire un crime</vt:lpstr>
      <vt:lpstr>Les activités scolaires</vt:lpstr>
      <vt:lpstr>Les activités scolaires</vt:lpstr>
      <vt:lpstr>Les activités scolaires</vt:lpstr>
      <vt:lpstr>C’est quel mot ?</vt:lpstr>
      <vt:lpstr>C’est quel mot ?</vt:lpstr>
      <vt:lpstr>Puissance 4 !</vt:lpstr>
      <vt:lpstr>Puissance 4 !</vt:lpstr>
      <vt:lpstr>Puissance 4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dc:title>
  <dc:creator>Mary Richardson</dc:creator>
  <cp:lastModifiedBy>Mary Richardson</cp:lastModifiedBy>
  <cp:revision>8</cp:revision>
  <dcterms:created xsi:type="dcterms:W3CDTF">2022-06-21T15:15:07Z</dcterms:created>
  <dcterms:modified xsi:type="dcterms:W3CDTF">2022-07-12T14:03:14Z</dcterms:modified>
</cp:coreProperties>
</file>