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50" r:id="rId2"/>
    <p:sldId id="463" r:id="rId3"/>
    <p:sldId id="370" r:id="rId4"/>
    <p:sldId id="378" r:id="rId5"/>
    <p:sldId id="637" r:id="rId6"/>
    <p:sldId id="384" r:id="rId7"/>
    <p:sldId id="385" r:id="rId8"/>
    <p:sldId id="771" r:id="rId9"/>
    <p:sldId id="772" r:id="rId10"/>
    <p:sldId id="775" r:id="rId11"/>
    <p:sldId id="374" r:id="rId12"/>
    <p:sldId id="776" r:id="rId13"/>
    <p:sldId id="377" r:id="rId14"/>
    <p:sldId id="777" r:id="rId15"/>
    <p:sldId id="778" r:id="rId16"/>
    <p:sldId id="779" r:id="rId17"/>
    <p:sldId id="780" r:id="rId18"/>
    <p:sldId id="781" r:id="rId19"/>
    <p:sldId id="664" r:id="rId20"/>
    <p:sldId id="660" r:id="rId21"/>
    <p:sldId id="674" r:id="rId22"/>
    <p:sldId id="675" r:id="rId23"/>
    <p:sldId id="609" r:id="rId24"/>
    <p:sldId id="610" r:id="rId25"/>
    <p:sldId id="612" r:id="rId26"/>
    <p:sldId id="783" r:id="rId27"/>
    <p:sldId id="601" r:id="rId28"/>
    <p:sldId id="595" r:id="rId29"/>
    <p:sldId id="596" r:id="rId30"/>
    <p:sldId id="597" r:id="rId31"/>
    <p:sldId id="602" r:id="rId32"/>
    <p:sldId id="330" r:id="rId33"/>
    <p:sldId id="785" r:id="rId34"/>
    <p:sldId id="786" r:id="rId35"/>
    <p:sldId id="787" r:id="rId36"/>
    <p:sldId id="621" r:id="rId37"/>
    <p:sldId id="577" r:id="rId38"/>
    <p:sldId id="578" r:id="rId39"/>
    <p:sldId id="579" r:id="rId40"/>
    <p:sldId id="269" r:id="rId41"/>
    <p:sldId id="267" r:id="rId42"/>
    <p:sldId id="268" r:id="rId43"/>
    <p:sldId id="790" r:id="rId44"/>
    <p:sldId id="791" r:id="rId45"/>
    <p:sldId id="685" r:id="rId46"/>
    <p:sldId id="792" r:id="rId47"/>
    <p:sldId id="793" r:id="rId48"/>
    <p:sldId id="706" r:id="rId49"/>
    <p:sldId id="794" r:id="rId50"/>
    <p:sldId id="727" r:id="rId51"/>
    <p:sldId id="728" r:id="rId52"/>
    <p:sldId id="729" r:id="rId53"/>
    <p:sldId id="795" r:id="rId54"/>
    <p:sldId id="796" r:id="rId55"/>
    <p:sldId id="797" r:id="rId56"/>
    <p:sldId id="798" r:id="rId57"/>
    <p:sldId id="799" r:id="rId58"/>
    <p:sldId id="800" r:id="rId59"/>
    <p:sldId id="801" r:id="rId60"/>
    <p:sldId id="686" r:id="rId61"/>
    <p:sldId id="802" r:id="rId62"/>
    <p:sldId id="803" r:id="rId63"/>
    <p:sldId id="804" r:id="rId64"/>
    <p:sldId id="805" r:id="rId65"/>
    <p:sldId id="806" r:id="rId66"/>
    <p:sldId id="807" r:id="rId67"/>
    <p:sldId id="808" r:id="rId68"/>
    <p:sldId id="809" r:id="rId69"/>
    <p:sldId id="810" r:id="rId70"/>
    <p:sldId id="81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085"/>
  </p:normalViewPr>
  <p:slideViewPr>
    <p:cSldViewPr snapToGrid="0" snapToObjects="1">
      <p:cViewPr varScale="1">
        <p:scale>
          <a:sx n="89" d="100"/>
          <a:sy n="89" d="100"/>
        </p:scale>
        <p:origin x="2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2A328EF-BBFB-5D4C-B69E-2CF87DA0501F}" type="datetimeFigureOut">
              <a:rPr lang="en-US" smtClean="0"/>
              <a:pPr/>
              <a:t>7/12/22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25BCB534-AE23-714F-B1B2-5AA155F8AB86}" type="slidenum">
              <a:rPr lang="en-US" smtClean="0"/>
              <a:pPr/>
              <a:t>‹#›</a:t>
            </a:fld>
            <a:endParaRPr lang="en-US" dirty="0"/>
          </a:p>
        </p:txBody>
      </p:sp>
    </p:spTree>
    <p:extLst>
      <p:ext uri="{BB962C8B-B14F-4D97-AF65-F5344CB8AC3E}">
        <p14:creationId xmlns:p14="http://schemas.microsoft.com/office/powerpoint/2010/main" val="161391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7.1.1.1</a:t>
            </a:r>
          </a:p>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8.1.2.6</a:t>
            </a:r>
          </a:p>
          <a:p>
            <a:endParaRPr lang="en-US" b="1" dirty="0"/>
          </a:p>
          <a:p>
            <a:r>
              <a:rPr lang="en-US" b="1" dirty="0"/>
              <a:t>Timing: 5 minutes</a:t>
            </a:r>
            <a:r>
              <a:rPr lang="en-US" b="0" dirty="0"/>
              <a:t> for 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production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r>
              <a:rPr lang="en-US" b="0" dirty="0"/>
              <a:t>1. Partner A reads out the first French sentence they wrote in the previous activity.</a:t>
            </a:r>
          </a:p>
          <a:p>
            <a:r>
              <a:rPr lang="en-US" b="0" dirty="0"/>
              <a:t>2. Partner B looks at the map to decide if the sentence is true or false. If it is false, they provide the correct sentence.</a:t>
            </a:r>
          </a:p>
          <a:p>
            <a:r>
              <a:rPr lang="en-US" b="0" dirty="0"/>
              <a:t>3. Partners swap roles until all 10 sentences have been read out.</a:t>
            </a:r>
          </a:p>
          <a:p>
            <a:r>
              <a:rPr lang="en-US" b="0" dirty="0"/>
              <a:t>4. Answers are provided on the next slide.</a:t>
            </a:r>
          </a:p>
          <a:p>
            <a:r>
              <a:rPr lang="en-US" b="0" dirty="0"/>
              <a:t>5. The activity can be extended by having students come up with their own true and false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indent="0">
              <a:buNone/>
            </a:pPr>
            <a:r>
              <a:rPr lang="en-US" b="0" dirty="0"/>
              <a:t>1. Click to reveal the French sentences from the English prompts.</a:t>
            </a:r>
          </a:p>
          <a:p>
            <a:pPr marL="0" indent="0">
              <a:buNone/>
            </a:pPr>
            <a:r>
              <a:rPr lang="en-US" b="0" dirty="0"/>
              <a:t>2. Click again to reveal if each sentence is true (tick) or false (cross), according to the map.</a:t>
            </a:r>
          </a:p>
          <a:p>
            <a:r>
              <a:rPr lang="en-US" b="0" dirty="0"/>
              <a:t>3. Alternatives to the false sentences can be elicited (suggested answers are given, but more than one answer is possible).</a:t>
            </a:r>
          </a:p>
          <a:p>
            <a:r>
              <a:rPr lang="en-US" b="0" dirty="0"/>
              <a:t>4.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4605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8.1.2.6</a:t>
            </a:r>
          </a:p>
          <a:p>
            <a:endParaRPr lang="en-US" b="1" dirty="0"/>
          </a:p>
          <a:p>
            <a:r>
              <a:rPr lang="en-US" b="1" dirty="0"/>
              <a:t>Optional additional speaking activity</a:t>
            </a:r>
          </a:p>
          <a:p>
            <a:endParaRPr lang="en-US" b="1" dirty="0"/>
          </a:p>
          <a:p>
            <a:r>
              <a:rPr lang="en-US" b="1" dirty="0"/>
              <a:t>Timing: 7 minutes</a:t>
            </a:r>
          </a:p>
          <a:p>
            <a:endParaRPr lang="en-US" b="1" dirty="0"/>
          </a:p>
          <a:p>
            <a:pPr algn="just"/>
            <a:r>
              <a:rPr lang="en-US" b="1" dirty="0"/>
              <a:t>Aim: </a:t>
            </a:r>
            <a:r>
              <a:rPr lang="en-US" b="0" dirty="0" err="1"/>
              <a:t>practising</a:t>
            </a:r>
            <a:r>
              <a:rPr lang="en-US" b="0" dirty="0"/>
              <a:t> oral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pPr algn="just"/>
            <a:endParaRPr lang="en-US" b="1" dirty="0"/>
          </a:p>
          <a:p>
            <a:r>
              <a:rPr lang="en-US" b="1" dirty="0"/>
              <a:t>Procedure:</a:t>
            </a:r>
          </a:p>
          <a:p>
            <a:r>
              <a:rPr lang="en-US" b="0" dirty="0"/>
              <a:t>1. Partner A asks Partner B a yes/no question about each activity using the question type indicated in the ‘?’ column (using the </a:t>
            </a:r>
            <a:r>
              <a:rPr lang="en-US" b="0" dirty="0" err="1"/>
              <a:t>rolecard</a:t>
            </a:r>
            <a:r>
              <a:rPr lang="en-US" b="0" dirty="0"/>
              <a:t> on this slide).</a:t>
            </a:r>
          </a:p>
          <a:p>
            <a:r>
              <a:rPr lang="en-US" b="0" dirty="0"/>
              <a:t>2. Partner B answers with </a:t>
            </a:r>
            <a:r>
              <a:rPr lang="en-US" b="0" i="1" dirty="0"/>
              <a:t>‘</a:t>
            </a:r>
            <a:r>
              <a:rPr lang="en-US" b="0" i="1" dirty="0" err="1"/>
              <a:t>oui</a:t>
            </a:r>
            <a:r>
              <a:rPr lang="en-US" b="0" i="1" dirty="0"/>
              <a:t>’ </a:t>
            </a:r>
            <a:r>
              <a:rPr lang="en-US" b="0" i="0" dirty="0"/>
              <a:t>/ </a:t>
            </a:r>
            <a:r>
              <a:rPr lang="en-US" b="0" i="1" dirty="0"/>
              <a:t>‘non</a:t>
            </a:r>
            <a:r>
              <a:rPr lang="en-US" b="0" i="0" dirty="0"/>
              <a:t>’ according to the response in the ‘B’ column (using the </a:t>
            </a:r>
            <a:r>
              <a:rPr lang="en-US" b="0" i="0" dirty="0" err="1"/>
              <a:t>rolecard</a:t>
            </a:r>
            <a:r>
              <a:rPr lang="en-US" b="0" i="0" dirty="0"/>
              <a:t> on the next slide). At more advanced levels, students could be encourages to respond in full affirmative or negative sentences.</a:t>
            </a:r>
            <a:endParaRPr lang="en-US" b="0" dirty="0"/>
          </a:p>
          <a:p>
            <a:r>
              <a:rPr lang="en-US" b="0" dirty="0"/>
              <a:t>3. Partner A makes a tick or cross in the ‘B’ column.</a:t>
            </a:r>
          </a:p>
          <a:p>
            <a:r>
              <a:rPr lang="en-US" b="0" dirty="0"/>
              <a:t>4. Partners swap roles. Continue until the tables are complete.</a:t>
            </a:r>
          </a:p>
          <a:p>
            <a:r>
              <a:rPr lang="en-US" b="0" dirty="0"/>
              <a:t>5. Answers are provided on the </a:t>
            </a:r>
            <a:r>
              <a:rPr lang="en-US" b="0" i="1" dirty="0" err="1"/>
              <a:t>réponses</a:t>
            </a:r>
            <a:r>
              <a:rPr lang="en-US" b="0" i="0" dirty="0"/>
              <a:t> slide, after a follow-up writing activity.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4809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8.1.2.6</a:t>
            </a:r>
          </a:p>
          <a:p>
            <a:endParaRPr lang="en-US" b="1" dirty="0"/>
          </a:p>
          <a:p>
            <a:r>
              <a:rPr lang="en-US" b="1" dirty="0"/>
              <a:t>Timing: 7 minutes</a:t>
            </a:r>
          </a:p>
          <a:p>
            <a:endParaRPr lang="en-US" b="1" dirty="0"/>
          </a:p>
          <a:p>
            <a:pPr algn="just"/>
            <a:r>
              <a:rPr lang="en-US" b="1" dirty="0"/>
              <a:t>Aim: </a:t>
            </a:r>
            <a:r>
              <a:rPr lang="en-US" b="0" dirty="0" err="1"/>
              <a:t>practising</a:t>
            </a:r>
            <a:r>
              <a:rPr lang="en-US" b="0" dirty="0"/>
              <a:t>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endParaRPr lang="en-US" b="1" dirty="0"/>
          </a:p>
          <a:p>
            <a:r>
              <a:rPr lang="en-US" b="1" dirty="0"/>
              <a:t>Procedure:</a:t>
            </a:r>
          </a:p>
          <a:p>
            <a:r>
              <a:rPr lang="en-US" b="0" dirty="0"/>
              <a:t>1. Students write sentences comparing the activities they and their partner do. Encourage the use of linking words.</a:t>
            </a:r>
          </a:p>
          <a:p>
            <a:r>
              <a:rPr lang="en-US" b="0" dirty="0"/>
              <a:t>2. Click to reveal the answers for each partner (note that question 5 can take a definite or indefinite article, depending on interpretation of the question).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 optional extension activity</a:t>
            </a:r>
          </a:p>
          <a:p>
            <a:endParaRPr lang="en-US" b="1" dirty="0"/>
          </a:p>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and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a:p>
            <a:endParaRPr lang="en-US" b="1" dirty="0"/>
          </a:p>
          <a:p>
            <a:r>
              <a:rPr lang="en-US" b="1" dirty="0"/>
              <a:t>Procedure:</a:t>
            </a:r>
          </a:p>
          <a:p>
            <a:r>
              <a:rPr lang="en-US" b="0" dirty="0"/>
              <a:t>1. Students ask each other questions to find one person in the class who does each activity. (Teacher can call out the method of question formation, perhaps varying for each question at advanced levels).</a:t>
            </a:r>
          </a:p>
          <a:p>
            <a:r>
              <a:rPr lang="en-US" b="0" dirty="0"/>
              <a:t>2. Students write one sentence for each activity with the person they found.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468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8.2.1.2</a:t>
            </a:r>
          </a:p>
          <a:p>
            <a:r>
              <a:rPr lang="en-US" b="1" dirty="0"/>
              <a:t>Timing: 8 minutes </a:t>
            </a:r>
            <a:r>
              <a:rPr lang="en-US" b="0" dirty="0"/>
              <a:t>for 3 slides</a:t>
            </a:r>
            <a:endParaRPr lang="en-US" b="1" dirty="0"/>
          </a:p>
          <a:p>
            <a:endParaRPr lang="en-US" b="1" dirty="0"/>
          </a:p>
          <a:p>
            <a:r>
              <a:rPr lang="en-US" b="1" dirty="0"/>
              <a:t>Aim: </a:t>
            </a:r>
            <a:r>
              <a:rPr lang="en-US" b="0" dirty="0"/>
              <a:t>aural recognition of adverbs and time phrases, oral and written production of verbs like </a:t>
            </a:r>
            <a:r>
              <a:rPr lang="en-US" b="0" i="1" dirty="0" err="1"/>
              <a:t>sortir</a:t>
            </a:r>
            <a:r>
              <a:rPr lang="en-US" b="0" i="1" dirty="0"/>
              <a:t> </a:t>
            </a:r>
            <a:r>
              <a:rPr lang="en-US" b="0" i="0" dirty="0"/>
              <a:t>and </a:t>
            </a:r>
            <a:r>
              <a:rPr lang="en-US" b="0" i="1" dirty="0" err="1"/>
              <a:t>venir</a:t>
            </a:r>
            <a:r>
              <a:rPr lang="en-US" b="0" dirty="0"/>
              <a:t>, adverb placement</a:t>
            </a:r>
          </a:p>
          <a:p>
            <a:endParaRPr lang="en-US" b="1" dirty="0"/>
          </a:p>
          <a:p>
            <a:r>
              <a:rPr lang="en-US" b="1" dirty="0"/>
              <a:t>Procedure:</a:t>
            </a:r>
          </a:p>
          <a:p>
            <a:r>
              <a:rPr lang="en-US" b="0" dirty="0"/>
              <a:t>1. Partner A asks Partner B a question using the prompts in the first columns of their role card (</a:t>
            </a:r>
            <a:r>
              <a:rPr lang="en-US" b="0" dirty="0" err="1"/>
              <a:t>eg.</a:t>
            </a:r>
            <a:r>
              <a:rPr lang="en-US" b="0" dirty="0"/>
              <a:t> </a:t>
            </a:r>
            <a:r>
              <a:rPr lang="en-US" b="0" i="1" dirty="0"/>
              <a:t>‘</a:t>
            </a:r>
            <a:r>
              <a:rPr lang="en-US" b="0" i="1" dirty="0" err="1"/>
              <a:t>Quand</a:t>
            </a:r>
            <a:r>
              <a:rPr lang="en-US" b="0" i="1" dirty="0"/>
              <a:t> </a:t>
            </a:r>
            <a:r>
              <a:rPr lang="en-US" b="0" i="1" dirty="0" err="1"/>
              <a:t>sors-tu</a:t>
            </a:r>
            <a:r>
              <a:rPr lang="en-US" b="0" i="1" dirty="0"/>
              <a:t> </a:t>
            </a:r>
            <a:r>
              <a:rPr lang="en-US" b="0" i="1" dirty="0" err="1"/>
              <a:t>en</a:t>
            </a:r>
            <a:r>
              <a:rPr lang="en-US" b="0" i="1" dirty="0"/>
              <a:t> </a:t>
            </a:r>
            <a:r>
              <a:rPr lang="en-US" b="0" i="1" dirty="0" err="1"/>
              <a:t>ville</a:t>
            </a:r>
            <a:r>
              <a:rPr lang="en-US" b="0" i="0" dirty="0"/>
              <a:t>?).</a:t>
            </a:r>
          </a:p>
          <a:p>
            <a:r>
              <a:rPr lang="en-US" b="0" dirty="0"/>
              <a:t>2. Partner B responds with a sentence using the prompt in the ‘B’ column of their role card (see next slide) (</a:t>
            </a:r>
            <a:r>
              <a:rPr lang="en-US" b="0" dirty="0" err="1"/>
              <a:t>eg.</a:t>
            </a:r>
            <a:r>
              <a:rPr lang="en-US" b="0" dirty="0"/>
              <a:t> </a:t>
            </a:r>
            <a:r>
              <a:rPr lang="en-US" b="0" i="1" dirty="0"/>
              <a:t>‘Je </a:t>
            </a:r>
            <a:r>
              <a:rPr lang="en-US" b="0" i="1" dirty="0" err="1"/>
              <a:t>sors</a:t>
            </a:r>
            <a:r>
              <a:rPr lang="en-US" b="0" i="1" dirty="0"/>
              <a:t> </a:t>
            </a:r>
            <a:r>
              <a:rPr lang="en-US" b="0" i="1" dirty="0" err="1"/>
              <a:t>en</a:t>
            </a:r>
            <a:r>
              <a:rPr lang="en-US" b="0" i="1" dirty="0"/>
              <a:t> </a:t>
            </a:r>
            <a:r>
              <a:rPr lang="en-US" b="0" i="1" dirty="0" err="1"/>
              <a:t>ville</a:t>
            </a:r>
            <a:r>
              <a:rPr lang="en-US" b="0" i="1" dirty="0"/>
              <a:t> </a:t>
            </a:r>
            <a:r>
              <a:rPr lang="en-US" b="0" i="1" dirty="0" err="1"/>
              <a:t>chaque</a:t>
            </a:r>
            <a:r>
              <a:rPr lang="en-US" b="0" i="1" dirty="0"/>
              <a:t> jour’</a:t>
            </a:r>
            <a:r>
              <a:rPr lang="en-US" b="0" i="0" dirty="0"/>
              <a:t>).</a:t>
            </a:r>
            <a:endParaRPr lang="en-US" b="0" dirty="0"/>
          </a:p>
          <a:p>
            <a:r>
              <a:rPr lang="en-US" b="0" dirty="0"/>
              <a:t>3. Partner A notes the response in the ‘B’ column of their role card.</a:t>
            </a:r>
          </a:p>
          <a:p>
            <a:r>
              <a:rPr lang="en-US" b="0" dirty="0"/>
              <a:t>4. Continue until Partner A has noted responses for all 6 questions.</a:t>
            </a:r>
          </a:p>
          <a:p>
            <a:r>
              <a:rPr lang="en-US" b="0" dirty="0"/>
              <a:t>5. Partners swap roles. Repeat steps 1-4.</a:t>
            </a:r>
          </a:p>
          <a:p>
            <a:r>
              <a:rPr lang="en-US" b="0" dirty="0"/>
              <a:t>6. Then, each partner writes sentences in French, comparing their own responses with their partners’.</a:t>
            </a:r>
          </a:p>
          <a:p>
            <a:r>
              <a:rPr lang="en-US" b="0" dirty="0"/>
              <a:t>7. Answers are provided on the </a:t>
            </a:r>
            <a:r>
              <a:rPr lang="en-US" b="0" i="1" dirty="0" err="1"/>
              <a:t>réponses</a:t>
            </a:r>
            <a:r>
              <a:rPr lang="en-US" b="0" i="0" dirty="0"/>
              <a:t> slide.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mn-cs"/>
              </a:rPr>
              <a:t>Source: </a:t>
            </a:r>
            <a:r>
              <a:rPr lang="en-GB" sz="1200" kern="1200" dirty="0" err="1">
                <a:solidFill>
                  <a:schemeClr val="tx1"/>
                </a:solidFill>
                <a:effectLst/>
                <a:ea typeface="+mn-ea"/>
                <a:cs typeface="+mn-cs"/>
              </a:rPr>
              <a:t>Londsale</a:t>
            </a:r>
            <a:r>
              <a:rPr lang="en-GB" sz="1200" kern="1200" dirty="0">
                <a:solidFill>
                  <a:schemeClr val="tx1"/>
                </a:solidFill>
                <a:effectLst/>
                <a:ea typeface="+mn-ea"/>
                <a:cs typeface="+mn-cs"/>
              </a:rPr>
              <a:t>, D., &amp; Le Bras, Y.  (2009). A Frequency Dictionary of French: Core vocabulary for learners 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9360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0534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6145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8.2.1.3</a:t>
            </a:r>
          </a:p>
          <a:p>
            <a:r>
              <a:rPr lang="en-US" b="1" baseline="-25000" dirty="0"/>
              <a:t>Timing: 10 minutes</a:t>
            </a:r>
          </a:p>
          <a:p>
            <a:endParaRPr lang="en-US" b="1" baseline="-25000" dirty="0"/>
          </a:p>
          <a:p>
            <a:r>
              <a:rPr lang="en-US" b="1" baseline="-25000" dirty="0"/>
              <a:t>Aim: </a:t>
            </a:r>
            <a:r>
              <a:rPr lang="en-US" b="0" baseline="-25000" dirty="0"/>
              <a:t>Oral production of </a:t>
            </a:r>
            <a:r>
              <a:rPr lang="en-US" b="0" i="1" baseline="-25000" dirty="0" err="1"/>
              <a:t>est-ce</a:t>
            </a:r>
            <a:r>
              <a:rPr lang="en-US" b="0" i="1" baseline="-25000" dirty="0"/>
              <a:t> que </a:t>
            </a:r>
            <a:r>
              <a:rPr lang="en-US" b="0" baseline="-25000" dirty="0"/>
              <a:t>questions and answers in the perfect tense.</a:t>
            </a:r>
          </a:p>
          <a:p>
            <a:endParaRPr lang="en-US" b="1" baseline="-25000" dirty="0"/>
          </a:p>
          <a:p>
            <a:r>
              <a:rPr lang="en-US" b="1" baseline="-25000" dirty="0"/>
              <a:t>Procedure:</a:t>
            </a:r>
          </a:p>
          <a:p>
            <a:r>
              <a:rPr lang="en-US" b="0" baseline="-25000" dirty="0"/>
              <a:t>1. Cycle through the reminder on this slide using the animation sequence, eliciting the French for the question and answer.</a:t>
            </a:r>
          </a:p>
          <a:p>
            <a:r>
              <a:rPr lang="en-US" b="0" baseline="-25000" dirty="0"/>
              <a:t>2. Print and distribute the pair-work speaking cards on the next slide. </a:t>
            </a:r>
          </a:p>
          <a:p>
            <a:r>
              <a:rPr lang="en-US" b="0" baseline="-25000" dirty="0"/>
              <a:t>3. Explain that Partner A goes first, forming the questions represented in picture form at the top of his/her card.</a:t>
            </a:r>
          </a:p>
          <a:p>
            <a:r>
              <a:rPr lang="en-US" b="0" baseline="-25000" dirty="0"/>
              <a:t>4. Partner B, responds, gives the answers at the top of his/her card. In some cases, the pictures match, and no negative sentence is needed. Where the pictures do not match, students should give a negative sentence first, followed by an affirmative sentence with the correct noun.</a:t>
            </a:r>
          </a:p>
          <a:p>
            <a:r>
              <a:rPr lang="en-US" b="0" baseline="-25000" dirty="0"/>
              <a:t>5. Partners then swap roles, using the questions/answers at the bottom of their cards.</a:t>
            </a:r>
          </a:p>
          <a:p>
            <a:r>
              <a:rPr lang="en-US" b="0" baseline="-25000" dirty="0"/>
              <a:t>6. Given the complexity of the language here, the teacher will need to circulate to assist and to assess progress/common problem areas for individual and class feedback.</a:t>
            </a:r>
          </a:p>
          <a:p>
            <a:r>
              <a:rPr lang="en-US" b="0" baseline="-25000" dirty="0"/>
              <a:t>7. Suggested questions and answers are provided on slides 34 and 35.</a:t>
            </a:r>
            <a:br>
              <a:rPr lang="en-US" b="0" baseline="-25000" dirty="0"/>
            </a:b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chips [&gt;5000]</a:t>
            </a:r>
            <a:endParaRPr lang="en-US" sz="1200" b="0" baseline="-250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430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8.1.1.7</a:t>
            </a:r>
          </a:p>
          <a:p>
            <a:r>
              <a:rPr lang="en-US" b="1" dirty="0"/>
              <a:t>Timing: 8 minutes</a:t>
            </a:r>
          </a:p>
          <a:p>
            <a:endParaRPr lang="en-US" b="1" dirty="0"/>
          </a:p>
          <a:p>
            <a:r>
              <a:rPr lang="en-US" b="1" dirty="0"/>
              <a:t>Aim: </a:t>
            </a:r>
            <a:r>
              <a:rPr lang="en-US" b="0" dirty="0"/>
              <a:t>To </a:t>
            </a:r>
            <a:r>
              <a:rPr lang="en-US" b="0" dirty="0" err="1"/>
              <a:t>practise</a:t>
            </a:r>
            <a:r>
              <a:rPr lang="en-US" b="0" dirty="0"/>
              <a:t> spoken question</a:t>
            </a:r>
            <a:r>
              <a:rPr lang="en-US" b="0" baseline="0" dirty="0"/>
              <a:t> production (intonation alone or subject-verb inversion) and answering in either the affirmative or negative, as appropriate</a:t>
            </a:r>
            <a:endParaRPr lang="en-US" b="0" dirty="0"/>
          </a:p>
          <a:p>
            <a:endParaRPr lang="en-US" b="1" dirty="0"/>
          </a:p>
          <a:p>
            <a:r>
              <a:rPr lang="en-US" b="1" dirty="0"/>
              <a:t>Procedure:</a:t>
            </a:r>
          </a:p>
          <a:p>
            <a:r>
              <a:rPr lang="en-US" b="0" dirty="0"/>
              <a:t>1. The aim</a:t>
            </a:r>
            <a:r>
              <a:rPr lang="en-US" b="0" baseline="0" dirty="0"/>
              <a:t> of the game is to cross off four adjacent squares in a row. Each student picks his/her own </a:t>
            </a:r>
            <a:r>
              <a:rPr lang="en-US" b="0" baseline="0" dirty="0" err="1"/>
              <a:t>colour</a:t>
            </a:r>
            <a:r>
              <a:rPr lang="en-US" b="0" baseline="0" dirty="0"/>
              <a:t> to do this.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picks a square,</a:t>
            </a:r>
            <a:r>
              <a:rPr lang="en-US" b="0" baseline="0" dirty="0"/>
              <a:t> and </a:t>
            </a:r>
            <a:r>
              <a:rPr lang="en-US" b="0" dirty="0"/>
              <a:t>asks a question as suggested by the verb phrase</a:t>
            </a:r>
            <a:r>
              <a:rPr lang="en-US" b="0" baseline="0" dirty="0"/>
              <a:t> in the square – see animated example on slide, which should be played through for students before starting.</a:t>
            </a:r>
            <a:endParaRPr lang="en-US" b="0" dirty="0"/>
          </a:p>
          <a:p>
            <a:r>
              <a:rPr lang="en-US" b="0" dirty="0"/>
              <a:t>3. The question should contain either </a:t>
            </a:r>
            <a:r>
              <a:rPr lang="en-US" b="1" dirty="0" err="1"/>
              <a:t>normalement</a:t>
            </a:r>
            <a:r>
              <a:rPr lang="en-US" b="0" baseline="0" dirty="0"/>
              <a:t> or </a:t>
            </a:r>
            <a:r>
              <a:rPr lang="en-US" b="1" baseline="0" dirty="0" err="1"/>
              <a:t>en</a:t>
            </a:r>
            <a:r>
              <a:rPr lang="en-US" b="1" baseline="0" dirty="0"/>
              <a:t> </a:t>
            </a:r>
            <a:r>
              <a:rPr lang="en-US" b="1" baseline="0" dirty="0" err="1"/>
              <a:t>ce</a:t>
            </a:r>
            <a:r>
              <a:rPr lang="en-US" b="1" baseline="0" dirty="0"/>
              <a:t> moment</a:t>
            </a:r>
            <a:r>
              <a:rPr lang="en-US" b="0" baseline="0" dirty="0"/>
              <a:t>, at the choice of Student A, who is trying to elicit both affirmative and negative responses.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0" baseline="0" dirty="0"/>
              <a:t> Upon production of a valid question in correct French, Student A crosses off the relevant square in his/her own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 B responds to the question </a:t>
            </a:r>
            <a:r>
              <a:rPr lang="en-GB" b="1" baseline="0" dirty="0"/>
              <a:t>honestly</a:t>
            </a:r>
            <a:r>
              <a:rPr lang="en-GB" b="0" baseline="0" dirty="0"/>
              <a:t>, in either the affirmative or the negative as required, as per the examples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Upon production of a valid answer in correct French, Student B crosses off the relevant square in his/her own colour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If all questions and answers are produced correctly in a given round, then obviously Student A will win, having started first. When partners swap roles, this advantage will be reversed. Clearly, any mistake gives the advantage to the opposing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Partners swap roles after four questions have been asked. If the previous round resulted in a win, they start again; if not, they play on until there is a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40419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Speaking Cards</a:t>
            </a:r>
          </a:p>
          <a:p>
            <a:endParaRPr lang="en-GB" b="1" baseline="-25000" dirty="0"/>
          </a:p>
          <a:p>
            <a:r>
              <a:rPr lang="en-GB" b="1" baseline="-25000" dirty="0"/>
              <a:t>Additional English prompts:</a:t>
            </a:r>
          </a:p>
          <a:p>
            <a:r>
              <a:rPr lang="en-GB" b="0" baseline="-25000" dirty="0"/>
              <a:t>Partner A:</a:t>
            </a:r>
          </a:p>
          <a:p>
            <a:pPr marL="0" indent="0">
              <a:buNone/>
            </a:pPr>
            <a:r>
              <a:rPr lang="en-GB" b="0" baseline="-25000" dirty="0"/>
              <a:t>1. Did </a:t>
            </a:r>
            <a:r>
              <a:rPr lang="en-GB" b="0" baseline="-25000" dirty="0" err="1"/>
              <a:t>Léa</a:t>
            </a:r>
            <a:r>
              <a:rPr lang="en-GB" b="0" baseline="-25000" dirty="0"/>
              <a:t> eat some meat?</a:t>
            </a:r>
          </a:p>
          <a:p>
            <a:pPr marL="0" indent="0">
              <a:buNone/>
            </a:pPr>
            <a:r>
              <a:rPr lang="en-GB" b="0" baseline="-25000" dirty="0"/>
              <a:t>2. Did she bring a list?</a:t>
            </a:r>
          </a:p>
          <a:p>
            <a:pPr marL="0" indent="0">
              <a:buNone/>
            </a:pPr>
            <a:r>
              <a:rPr lang="en-GB" b="0" baseline="-25000" dirty="0"/>
              <a:t>3. Did she study science?</a:t>
            </a:r>
          </a:p>
          <a:p>
            <a:pPr marL="0" indent="0">
              <a:buNone/>
            </a:pPr>
            <a:r>
              <a:rPr lang="en-GB" b="0" baseline="-25000" dirty="0"/>
              <a:t>4. Did she watch a film?</a:t>
            </a:r>
          </a:p>
          <a:p>
            <a:pPr marL="0" indent="0">
              <a:buNone/>
            </a:pPr>
            <a:r>
              <a:rPr lang="en-GB" b="0" baseline="-25000" dirty="0"/>
              <a:t>5. Did she listen to music?</a:t>
            </a:r>
          </a:p>
          <a:p>
            <a:pPr marL="0" indent="0">
              <a:buNone/>
            </a:pPr>
            <a:endParaRPr lang="en-GB" b="0" baseline="-25000" dirty="0"/>
          </a:p>
          <a:p>
            <a:pPr marL="0" indent="0">
              <a:buNone/>
            </a:pPr>
            <a:r>
              <a:rPr lang="en-GB" b="0" baseline="-25000" dirty="0"/>
              <a:t>6. Yes, she did some sport.</a:t>
            </a:r>
          </a:p>
          <a:p>
            <a:pPr marL="0" indent="0">
              <a:buNone/>
            </a:pPr>
            <a:r>
              <a:rPr lang="en-GB" b="0" baseline="-25000" dirty="0"/>
              <a:t>7. No she didn’t eat any cheese. She ate some pizza.</a:t>
            </a:r>
          </a:p>
          <a:p>
            <a:pPr marL="0" indent="0">
              <a:buNone/>
            </a:pPr>
            <a:r>
              <a:rPr lang="en-GB" b="0" baseline="-25000" dirty="0"/>
              <a:t>8. No she didn’t listen to music. She played an instrument.</a:t>
            </a:r>
          </a:p>
          <a:p>
            <a:pPr marL="0" indent="0">
              <a:buNone/>
            </a:pPr>
            <a:r>
              <a:rPr lang="en-GB" b="0" baseline="-25000" dirty="0"/>
              <a:t>9. No she didn’t talk with friends. She sang with friends.</a:t>
            </a:r>
          </a:p>
          <a:p>
            <a:pPr marL="0" indent="0">
              <a:buNone/>
            </a:pPr>
            <a:r>
              <a:rPr lang="en-GB" b="0" baseline="-25000" dirty="0"/>
              <a:t>10. Yes, she bought a book.</a:t>
            </a:r>
          </a:p>
          <a:p>
            <a:pPr marL="228600" indent="-228600">
              <a:buAutoNum type="arabicPeriod"/>
            </a:pPr>
            <a:endParaRPr lang="en-US" b="0" baseline="-25000" dirty="0"/>
          </a:p>
          <a:p>
            <a:pPr marL="0" indent="0">
              <a:buNone/>
            </a:pPr>
            <a:r>
              <a:rPr lang="en-US" b="0" baseline="-25000" dirty="0"/>
              <a:t>Partner B:</a:t>
            </a:r>
          </a:p>
          <a:p>
            <a:pPr marL="0" indent="0">
              <a:buNone/>
            </a:pPr>
            <a:r>
              <a:rPr lang="en-US" b="0" baseline="-25000" dirty="0"/>
              <a:t>1. Yes, she ate some meat.</a:t>
            </a:r>
          </a:p>
          <a:p>
            <a:pPr marL="0" indent="0">
              <a:buNone/>
            </a:pPr>
            <a:r>
              <a:rPr lang="en-US" b="0" baseline="-25000" dirty="0"/>
              <a:t>2. No she didn’t bring a list. She brought a letter.</a:t>
            </a:r>
          </a:p>
          <a:p>
            <a:pPr marL="0" indent="0">
              <a:buNone/>
            </a:pPr>
            <a:r>
              <a:rPr lang="en-US" b="0" baseline="-25000" dirty="0"/>
              <a:t>3. No she didn’t study science. She studied </a:t>
            </a:r>
            <a:r>
              <a:rPr lang="en-US" b="0" baseline="-25000" dirty="0" err="1"/>
              <a:t>maths</a:t>
            </a:r>
            <a:r>
              <a:rPr lang="en-US" b="0" baseline="-25000" dirty="0"/>
              <a:t>.</a:t>
            </a:r>
          </a:p>
          <a:p>
            <a:pPr marL="0" indent="0">
              <a:buNone/>
            </a:pPr>
            <a:r>
              <a:rPr lang="en-US" b="0" baseline="-25000" dirty="0"/>
              <a:t>4. No she didn’t watch a film. She made a model.</a:t>
            </a:r>
          </a:p>
          <a:p>
            <a:pPr marL="0" indent="0">
              <a:buNone/>
            </a:pPr>
            <a:r>
              <a:rPr lang="en-US" b="0" baseline="-25000" dirty="0"/>
              <a:t>5. No she didn’t listen to music. She did her homework.</a:t>
            </a:r>
          </a:p>
          <a:p>
            <a:pPr marL="0" indent="0">
              <a:buNone/>
            </a:pPr>
            <a:endParaRPr lang="en-US" b="0" baseline="-25000" dirty="0"/>
          </a:p>
          <a:p>
            <a:pPr marL="0" indent="0">
              <a:buNone/>
            </a:pPr>
            <a:r>
              <a:rPr lang="en-US" b="0" baseline="-25000" dirty="0"/>
              <a:t>6. Did </a:t>
            </a:r>
            <a:r>
              <a:rPr lang="en-US" b="0" baseline="-25000" dirty="0" err="1"/>
              <a:t>Léa</a:t>
            </a:r>
            <a:r>
              <a:rPr lang="en-US" b="0" baseline="-25000" dirty="0"/>
              <a:t> do some sport?</a:t>
            </a:r>
          </a:p>
          <a:p>
            <a:pPr marL="0" indent="0">
              <a:buNone/>
            </a:pPr>
            <a:r>
              <a:rPr lang="en-US" b="0" baseline="-25000" dirty="0"/>
              <a:t>7. Did </a:t>
            </a:r>
            <a:r>
              <a:rPr lang="en-US" b="0" baseline="-25000" dirty="0" err="1"/>
              <a:t>Léa</a:t>
            </a:r>
            <a:r>
              <a:rPr lang="en-US" b="0" baseline="-25000" dirty="0"/>
              <a:t> eat some cheese?</a:t>
            </a:r>
          </a:p>
          <a:p>
            <a:pPr marL="0" indent="0">
              <a:buNone/>
            </a:pPr>
            <a:r>
              <a:rPr lang="en-US" b="0" baseline="-25000" dirty="0"/>
              <a:t>8. Did she listen to music?</a:t>
            </a:r>
          </a:p>
          <a:p>
            <a:pPr marL="0" indent="0">
              <a:buNone/>
            </a:pPr>
            <a:r>
              <a:rPr lang="en-US" b="0" baseline="-25000" dirty="0"/>
              <a:t>9. Did she talk with her friends?</a:t>
            </a:r>
          </a:p>
          <a:p>
            <a:pPr marL="0" indent="0">
              <a:buNone/>
            </a:pPr>
            <a:r>
              <a:rPr lang="en-US" b="0" baseline="-25000" dirty="0"/>
              <a:t>10. Did she buy a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3896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1-5</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4507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6-10</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9091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8.2.1.6</a:t>
            </a:r>
          </a:p>
          <a:p>
            <a:r>
              <a:rPr lang="en-US" b="1" dirty="0"/>
              <a:t>Timing: 10 minutes</a:t>
            </a:r>
          </a:p>
          <a:p>
            <a:endParaRPr lang="en-US" b="1" dirty="0"/>
          </a:p>
          <a:p>
            <a:r>
              <a:rPr lang="en-US" b="1" dirty="0"/>
              <a:t>Aim: </a:t>
            </a:r>
            <a:r>
              <a:rPr lang="en-US" b="0" dirty="0"/>
              <a:t>aural recognition of verbs in the </a:t>
            </a:r>
            <a:r>
              <a:rPr lang="en-US" b="0" i="1" dirty="0" err="1"/>
              <a:t>tu</a:t>
            </a:r>
            <a:r>
              <a:rPr lang="en-US" b="0" i="1" dirty="0"/>
              <a:t>, </a:t>
            </a:r>
            <a:r>
              <a:rPr lang="en-US" b="0" i="1" dirty="0" err="1"/>
              <a:t>vous</a:t>
            </a:r>
            <a:r>
              <a:rPr lang="en-US" b="0" i="1" dirty="0"/>
              <a:t>, on </a:t>
            </a:r>
            <a:r>
              <a:rPr lang="en-US" b="0" i="0" dirty="0"/>
              <a:t>and </a:t>
            </a:r>
            <a:r>
              <a:rPr lang="en-US" b="0" i="1" dirty="0"/>
              <a:t>nous </a:t>
            </a:r>
            <a:r>
              <a:rPr lang="en-US" b="0" i="0" dirty="0"/>
              <a:t>forms, and practice in connecting form with meaning. This slide models the task. </a:t>
            </a:r>
            <a:r>
              <a:rPr lang="en-US" b="0" i="0" dirty="0" err="1"/>
              <a:t>Rolecards</a:t>
            </a:r>
            <a:r>
              <a:rPr lang="en-US" b="0" i="0" dirty="0"/>
              <a:t> and answers on the following slides.</a:t>
            </a:r>
            <a:endParaRPr lang="en-US" b="1" dirty="0"/>
          </a:p>
          <a:p>
            <a:endParaRPr lang="en-US" b="1" dirty="0"/>
          </a:p>
          <a:p>
            <a:r>
              <a:rPr lang="en-US" b="1" dirty="0"/>
              <a:t>Procedure:</a:t>
            </a:r>
          </a:p>
          <a:p>
            <a:pPr marL="228600" indent="-228600">
              <a:buAutoNum type="arabicPeriod"/>
            </a:pPr>
            <a:r>
              <a:rPr lang="en-US" b="0" dirty="0"/>
              <a:t>Work through the example on this slide. Ask ‘which form of the verb does Amir need to say?’ Click to reveal the answer.</a:t>
            </a:r>
          </a:p>
          <a:p>
            <a:pPr marL="228600" indent="-228600">
              <a:buAutoNum type="arabicPeriod"/>
            </a:pPr>
            <a:r>
              <a:rPr lang="en-US" b="0" dirty="0"/>
              <a:t>Say the sentence as the students will say it in the activity (without the pronoun). Put your finger over your lips instead of saying </a:t>
            </a:r>
            <a:r>
              <a:rPr lang="en-US" b="0" i="1" dirty="0" err="1"/>
              <a:t>vous</a:t>
            </a:r>
            <a:r>
              <a:rPr lang="en-US" b="0" i="0" dirty="0"/>
              <a:t>, and then say </a:t>
            </a:r>
            <a:r>
              <a:rPr lang="en-US" b="0" i="1" dirty="0" err="1"/>
              <a:t>venez</a:t>
            </a:r>
            <a:r>
              <a:rPr lang="en-US" b="0" i="1" dirty="0"/>
              <a:t> de …</a:t>
            </a:r>
          </a:p>
          <a:p>
            <a:pPr marL="228600" indent="-228600">
              <a:buAutoNum type="arabicPeriod"/>
            </a:pPr>
            <a:r>
              <a:rPr lang="en-US" b="0" i="0" dirty="0"/>
              <a:t>Ask students whether they think Amir is addressing Alice or M. Faure, and to finish the sentence based on the answer.</a:t>
            </a:r>
          </a:p>
          <a:p>
            <a:pPr marL="228600" indent="-228600">
              <a:buAutoNum type="arabicPeriod"/>
            </a:pPr>
            <a:r>
              <a:rPr lang="en-US" b="0" i="0" dirty="0"/>
              <a:t>Click to reveal answer.</a:t>
            </a:r>
          </a:p>
          <a:p>
            <a:pPr marL="228600" indent="-228600">
              <a:buAutoNum type="arabicPeriod"/>
            </a:pPr>
            <a:r>
              <a:rPr lang="en-US" b="0" dirty="0"/>
              <a:t>Print and distribute the role cards found on slides 48 and 49.</a:t>
            </a:r>
          </a:p>
          <a:p>
            <a:pPr marL="228600" indent="-228600">
              <a:buAutoNum type="arabicPeriod"/>
            </a:pPr>
            <a:r>
              <a:rPr lang="en-US" b="0" dirty="0"/>
              <a:t>Students take it in turns to read the beginning of a sentence, using the verb form they think is correct in place of the blank. Remind them not to say the pronoun as this gives their partner an additional clue!</a:t>
            </a:r>
          </a:p>
          <a:p>
            <a:pPr marL="228600" indent="-228600">
              <a:buAutoNum type="arabicPeriod"/>
            </a:pPr>
            <a:r>
              <a:rPr lang="en-US" b="0" dirty="0"/>
              <a:t>The listening partner completes the sentence with the ending they think is correct, based on the level of formality indicated by the verb form.</a:t>
            </a:r>
          </a:p>
          <a:p>
            <a:pPr marL="228600" indent="-228600">
              <a:buAutoNum type="arabicPeriod"/>
            </a:pPr>
            <a:r>
              <a:rPr lang="en-US" b="0" dirty="0"/>
              <a:t>Answers found on slides 50 and 51.</a:t>
            </a:r>
          </a:p>
          <a:p>
            <a:endParaRPr lang="en-US" b="0" dirty="0"/>
          </a:p>
          <a:p>
            <a:r>
              <a:rPr lang="en-GB" b="1" baseline="0" dirty="0"/>
              <a:t>Word frequency of cognates used (1 is the most frequent word in French): </a:t>
            </a:r>
            <a:br>
              <a:rPr lang="en-GB" baseline="0" dirty="0"/>
            </a:br>
            <a:r>
              <a:rPr lang="en-GB" b="0" i="0" dirty="0" err="1">
                <a:solidFill>
                  <a:srgbClr val="5F6368"/>
                </a:solidFill>
                <a:effectLst/>
                <a:latin typeface="arial" panose="020B0604020202020204" pitchFamily="34" charset="0"/>
              </a:rPr>
              <a:t>flûte</a:t>
            </a:r>
            <a:r>
              <a:rPr lang="en-US" b="0" i="0" dirty="0">
                <a:solidFill>
                  <a:srgbClr val="5F6368"/>
                </a:solidFill>
                <a:effectLst/>
                <a:latin typeface="arial" panose="020B0604020202020204" pitchFamily="34" charset="0"/>
              </a:rPr>
              <a:t> [&gt;5000]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mn-cs"/>
              </a:rPr>
              <a:t>Source: </a:t>
            </a:r>
            <a:r>
              <a:rPr lang="en-GB" sz="1200" kern="1200" dirty="0" err="1">
                <a:solidFill>
                  <a:schemeClr val="tx1"/>
                </a:solidFill>
                <a:effectLst/>
                <a:ea typeface="+mn-ea"/>
                <a:cs typeface="+mn-cs"/>
              </a:rPr>
              <a:t>Londsale</a:t>
            </a:r>
            <a:r>
              <a:rPr lang="en-GB" sz="1200" kern="1200" dirty="0">
                <a:solidFill>
                  <a:schemeClr val="tx1"/>
                </a:solidFill>
                <a:effectLst/>
                <a:ea typeface="+mn-ea"/>
                <a:cs typeface="+mn-cs"/>
              </a:rPr>
              <a:t>, D., &amp; Le Bras, Y.  (2009). A Frequency Dictionary of French: Core vocabulary for learners 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20532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0706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508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6393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8698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8.2.2.1</a:t>
            </a:r>
          </a:p>
          <a:p>
            <a:r>
              <a:rPr lang="en-US" b="1" dirty="0"/>
              <a:t>Timing: 10 minutes</a:t>
            </a:r>
          </a:p>
          <a:p>
            <a:endParaRPr lang="en-US" b="1" dirty="0"/>
          </a:p>
          <a:p>
            <a:r>
              <a:rPr lang="en-US" b="1" dirty="0"/>
              <a:t>Aim: </a:t>
            </a:r>
            <a:r>
              <a:rPr lang="en-GB" sz="1200" kern="1200" dirty="0">
                <a:solidFill>
                  <a:schemeClr val="tx1"/>
                </a:solidFill>
                <a:effectLst/>
                <a:ea typeface="+mn-ea"/>
                <a:cs typeface="+mn-cs"/>
              </a:rPr>
              <a:t>To practise oral production and aural recognition of 3</a:t>
            </a:r>
            <a:r>
              <a:rPr lang="en-GB" sz="1200" kern="1200" baseline="30000" dirty="0">
                <a:solidFill>
                  <a:schemeClr val="tx1"/>
                </a:solidFill>
                <a:effectLst/>
                <a:ea typeface="+mn-ea"/>
                <a:cs typeface="+mn-cs"/>
              </a:rPr>
              <a:t>rd</a:t>
            </a:r>
            <a:r>
              <a:rPr lang="en-GB" sz="1200" kern="1200" dirty="0">
                <a:solidFill>
                  <a:schemeClr val="tx1"/>
                </a:solidFill>
                <a:effectLst/>
                <a:ea typeface="+mn-ea"/>
                <a:cs typeface="+mn-cs"/>
              </a:rPr>
              <a:t> person singular forms of verbs like </a:t>
            </a:r>
            <a:r>
              <a:rPr lang="en-GB" sz="1200" kern="1200" dirty="0" err="1">
                <a:solidFill>
                  <a:schemeClr val="tx1"/>
                </a:solidFill>
                <a:effectLst/>
                <a:ea typeface="+mn-ea"/>
                <a:cs typeface="+mn-cs"/>
              </a:rPr>
              <a:t>choisir</a:t>
            </a:r>
            <a:r>
              <a:rPr lang="en-GB" sz="1200" kern="1200" dirty="0">
                <a:solidFill>
                  <a:schemeClr val="tx1"/>
                </a:solidFill>
                <a:effectLst/>
                <a:ea typeface="+mn-ea"/>
                <a:cs typeface="+mn-cs"/>
              </a:rPr>
              <a:t> in the present tense. In addition, students practise written recognition of vocabulary / reading comprehension.</a:t>
            </a:r>
            <a:br>
              <a:rPr lang="en-GB" sz="1200" kern="1200" dirty="0">
                <a:solidFill>
                  <a:schemeClr val="tx1"/>
                </a:solidFill>
                <a:effectLst/>
                <a:ea typeface="+mn-ea"/>
                <a:cs typeface="+mn-cs"/>
              </a:rPr>
            </a:br>
            <a:endParaRPr lang="en-US" b="1" dirty="0"/>
          </a:p>
          <a:p>
            <a:r>
              <a:rPr lang="en-US" b="1" dirty="0"/>
              <a:t>Procedure:</a:t>
            </a:r>
          </a:p>
          <a:p>
            <a:pPr marL="228600" indent="-228600">
              <a:buAutoNum type="arabicPeriod"/>
            </a:pPr>
            <a:r>
              <a:rPr lang="en-US" b="0" dirty="0"/>
              <a:t>I</a:t>
            </a:r>
            <a:r>
              <a:rPr lang="en-US" b="0" baseline="0" dirty="0"/>
              <a:t>n pairs, one student takes the role of A, the other is B.</a:t>
            </a:r>
          </a:p>
          <a:p>
            <a:pPr marL="228600" indent="-228600">
              <a:buAutoNum type="arabicPeriod"/>
            </a:pPr>
            <a:r>
              <a:rPr lang="en-US" b="0" dirty="0"/>
              <a:t>Give students a couple</a:t>
            </a:r>
            <a:r>
              <a:rPr lang="en-US" b="0" baseline="0" dirty="0"/>
              <a:t> of minutes to consider how they will construct their set of questions in French. Work through the first example as a class (a suggested question with </a:t>
            </a:r>
            <a:r>
              <a:rPr lang="en-US" b="0" i="1" baseline="0" dirty="0"/>
              <a:t>qui </a:t>
            </a:r>
            <a:r>
              <a:rPr lang="en-US" b="0" i="0" baseline="0" dirty="0"/>
              <a:t>appears on a click). Give </a:t>
            </a:r>
            <a:r>
              <a:rPr lang="en-US" b="0" baseline="0" dirty="0"/>
              <a:t>students time to make some notes if they wish (either in French or English).  This could be done in exercise books.  There is no need to print this sheet.  Also encourage recourse to reference materials if students cannot readily recall the necessary vocab.</a:t>
            </a:r>
          </a:p>
          <a:p>
            <a:pPr marL="228600" indent="-228600">
              <a:buAutoNum type="arabicPeriod"/>
            </a:pPr>
            <a:r>
              <a:rPr lang="en-US" b="0" baseline="0" dirty="0"/>
              <a:t>Display the next slide, asking student B to turn away from the board.</a:t>
            </a:r>
          </a:p>
          <a:p>
            <a:pPr marL="228600" indent="-228600">
              <a:buAutoNum type="arabicPeriod"/>
            </a:pPr>
            <a:r>
              <a:rPr lang="en-US" b="0" dirty="0"/>
              <a:t>Student A uses the text (on the following slide)</a:t>
            </a:r>
            <a:r>
              <a:rPr lang="en-US" b="0" baseline="0" dirty="0"/>
              <a:t> as the stimulus to give the appropriate answers to student B.</a:t>
            </a:r>
          </a:p>
          <a:p>
            <a:pPr marL="228600" indent="-228600">
              <a:buAutoNum type="arabicPeriod"/>
            </a:pPr>
            <a:r>
              <a:rPr lang="en-US" b="0" dirty="0"/>
              <a:t>Student</a:t>
            </a:r>
            <a:r>
              <a:rPr lang="en-US" b="0" baseline="0" dirty="0"/>
              <a:t> B faces away from the board and asks student A the questions in French from their prompt sheet.</a:t>
            </a:r>
          </a:p>
          <a:p>
            <a:pPr marL="228600" indent="-228600">
              <a:buAutoNum type="arabicPeriod"/>
            </a:pPr>
            <a:r>
              <a:rPr lang="en-US" b="0" dirty="0"/>
              <a:t>Student A listens to the question</a:t>
            </a:r>
            <a:r>
              <a:rPr lang="en-US" b="0" baseline="0" dirty="0"/>
              <a:t> in French and then gives the answer – either Amir or </a:t>
            </a:r>
            <a:r>
              <a:rPr lang="en-US" b="0" baseline="0" dirty="0" err="1"/>
              <a:t>Léa</a:t>
            </a:r>
            <a:r>
              <a:rPr lang="en-US" b="0" baseline="0" dirty="0"/>
              <a:t>.</a:t>
            </a:r>
          </a:p>
          <a:p>
            <a:pPr marL="228600" indent="-228600">
              <a:buAutoNum type="arabicPeriod"/>
            </a:pPr>
            <a:r>
              <a:rPr lang="en-US" b="0" dirty="0"/>
              <a:t>Student B ticks the correct column on his/her sheet.</a:t>
            </a:r>
          </a:p>
          <a:p>
            <a:pPr marL="228600" indent="-228600">
              <a:buAutoNum type="arabicPeriod"/>
            </a:pPr>
            <a:r>
              <a:rPr lang="en-US" b="0" baseline="0" dirty="0"/>
              <a:t>Partners then swap roles (see following slide).</a:t>
            </a:r>
          </a:p>
          <a:p>
            <a:pPr marL="228600" indent="-228600">
              <a:buAutoNum type="arabicPeriod"/>
            </a:pPr>
            <a:r>
              <a:rPr lang="en-US" b="0" baseline="0" dirty="0"/>
              <a:t>Go through the answers on the final slide of the sequence to bring the activity to a close.</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vocabulaire</a:t>
            </a:r>
            <a:r>
              <a:rPr lang="en-GB" baseline="0" dirty="0"/>
              <a:t> [4159]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5542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Student</a:t>
            </a:r>
            <a:r>
              <a:rPr lang="en-US" b="0" baseline="0" dirty="0"/>
              <a:t> A stimulus text.</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vocabulaire</a:t>
            </a:r>
            <a:r>
              <a:rPr lang="en-GB" baseline="0" dirty="0"/>
              <a:t> [4159], </a:t>
            </a:r>
            <a:r>
              <a:rPr lang="en-GB" sz="1200" dirty="0" err="1">
                <a:solidFill>
                  <a:schemeClr val="accent5">
                    <a:lumMod val="50000"/>
                  </a:schemeClr>
                </a:solidFill>
              </a:rPr>
              <a:t>complète</a:t>
            </a:r>
            <a:r>
              <a:rPr lang="en-GB" sz="1200" dirty="0">
                <a:solidFill>
                  <a:schemeClr val="accent5">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1392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8.1.2.2</a:t>
            </a:r>
          </a:p>
          <a:p>
            <a:r>
              <a:rPr lang="en-US" b="1" dirty="0"/>
              <a:t>Timing: 5 minutes</a:t>
            </a:r>
          </a:p>
          <a:p>
            <a:endParaRPr lang="en-US" b="1" dirty="0"/>
          </a:p>
          <a:p>
            <a:r>
              <a:rPr lang="en-US" b="1" dirty="0"/>
              <a:t>Aim: </a:t>
            </a:r>
            <a:r>
              <a:rPr lang="en-US" b="0" dirty="0"/>
              <a:t>To provide production (speaking) practice in contrasting present and perfect tense forms with –ER verbs (first</a:t>
            </a:r>
            <a:r>
              <a:rPr lang="en-US" b="0" baseline="0" dirty="0"/>
              <a:t> and second person singular)</a:t>
            </a:r>
          </a:p>
          <a:p>
            <a:endParaRPr lang="en-US" b="1" dirty="0"/>
          </a:p>
          <a:p>
            <a:r>
              <a:rPr lang="en-US" b="1" dirty="0"/>
              <a:t>Procedure:</a:t>
            </a:r>
          </a:p>
          <a:p>
            <a:pPr marL="228600" indent="-228600">
              <a:buAutoNum type="arabicPeriod"/>
            </a:pPr>
            <a:r>
              <a:rPr lang="en-US" b="0" dirty="0"/>
              <a:t>Student A faces the board. Student B turns away from the board and sketches a 6x2 grid.</a:t>
            </a:r>
          </a:p>
          <a:p>
            <a:pPr marL="228600" indent="-228600">
              <a:buAutoNum type="arabicPeriod"/>
            </a:pPr>
            <a:r>
              <a:rPr lang="en-US" b="0" dirty="0"/>
              <a:t>Student A says s/he does/did each thing pictured </a:t>
            </a:r>
            <a:r>
              <a:rPr lang="en-US" b="0" baseline="0" dirty="0"/>
              <a:t>in turn, using the first person present or perfect tense according to whether the tick appears in the ‘today’ or ‘last year’ column.</a:t>
            </a:r>
          </a:p>
          <a:p>
            <a:pPr marL="228600" indent="-228600">
              <a:buAutoNum type="arabicPeriod"/>
            </a:pPr>
            <a:r>
              <a:rPr lang="en-US" b="0" dirty="0"/>
              <a:t>Student</a:t>
            </a:r>
            <a:r>
              <a:rPr lang="en-US" b="0" baseline="0" dirty="0"/>
              <a:t> B writes down what the activity is/was in English, ticking the appropriate column on his/her blank copy of the grid.</a:t>
            </a:r>
          </a:p>
          <a:p>
            <a:pPr marL="228600" indent="-228600">
              <a:buAutoNum type="arabicPeriod"/>
            </a:pPr>
            <a:r>
              <a:rPr lang="en-US" b="0" dirty="0"/>
              <a:t>Student</a:t>
            </a:r>
            <a:r>
              <a:rPr lang="en-US" b="0" baseline="0" dirty="0"/>
              <a:t> B then tells Student A what s/he has recorded: ‘Tu as...’</a:t>
            </a:r>
          </a:p>
          <a:p>
            <a:pPr marL="228600" indent="-228600">
              <a:buAutoNum type="arabicPeriod"/>
            </a:pPr>
            <a:r>
              <a:rPr lang="en-US" b="0" dirty="0"/>
              <a:t>Students compare cards to check answers.</a:t>
            </a:r>
          </a:p>
          <a:p>
            <a:pPr marL="228600" indent="-228600">
              <a:buAutoNum type="arabicPeriod"/>
            </a:pPr>
            <a:r>
              <a:rPr lang="en-US" b="0" dirty="0"/>
              <a:t>Students swap roles and use the second set of cards on</a:t>
            </a:r>
            <a:r>
              <a:rPr lang="en-US" b="0" baseline="0" dirty="0"/>
              <a:t> the next slide.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4868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Student</a:t>
            </a:r>
            <a:r>
              <a:rPr lang="en-US" b="0" baseline="0" dirty="0"/>
              <a:t> B stimulus text</a:t>
            </a:r>
            <a:br>
              <a:rPr lang="en-US" b="0" baseline="0" dirty="0"/>
            </a:br>
            <a:br>
              <a:rPr lang="en-US" b="0" baseline="0" dirty="0"/>
            </a:br>
            <a:r>
              <a:rPr lang="en-GB" b="1" baseline="0" dirty="0"/>
              <a:t>Word frequency of cognates used (1 is the most frequent word in French): </a:t>
            </a:r>
            <a:br>
              <a:rPr lang="en-GB" baseline="0" dirty="0"/>
            </a:br>
            <a:r>
              <a:rPr lang="en-GB" baseline="0" dirty="0" err="1"/>
              <a:t>vocabulaire</a:t>
            </a:r>
            <a:r>
              <a:rPr lang="en-GB" baseline="0" dirty="0"/>
              <a:t> [4159], </a:t>
            </a:r>
            <a:r>
              <a:rPr lang="en-GB" sz="1200" dirty="0">
                <a:solidFill>
                  <a:schemeClr val="accent5">
                    <a:lumMod val="50000"/>
                  </a:schemeClr>
                </a:solidFill>
              </a:rPr>
              <a:t>bizarre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09346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a:t>
            </a:r>
            <a:r>
              <a:rPr lang="en-US" b="0" baseline="0" dirty="0"/>
              <a: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17524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8.2.2.2 </a:t>
            </a:r>
          </a:p>
          <a:p>
            <a:r>
              <a:rPr lang="en-US" b="1" dirty="0"/>
              <a:t>Timing: 8 minutes</a:t>
            </a:r>
          </a:p>
          <a:p>
            <a:endParaRPr lang="en-US" b="1" dirty="0"/>
          </a:p>
          <a:p>
            <a:r>
              <a:rPr lang="en-US" b="1" dirty="0"/>
              <a:t>Aim: </a:t>
            </a:r>
            <a:r>
              <a:rPr lang="en-US" b="0" dirty="0"/>
              <a:t>Oral production of verbs like </a:t>
            </a:r>
            <a:r>
              <a:rPr lang="en-US" b="0" i="1" dirty="0" err="1"/>
              <a:t>choisir</a:t>
            </a:r>
            <a:r>
              <a:rPr lang="en-US" b="0" dirty="0"/>
              <a:t> in the </a:t>
            </a:r>
            <a:r>
              <a:rPr lang="en-US" b="0" i="1" dirty="0"/>
              <a:t>nous, </a:t>
            </a:r>
            <a:r>
              <a:rPr lang="en-US" b="0" i="1" dirty="0" err="1"/>
              <a:t>vous</a:t>
            </a:r>
            <a:r>
              <a:rPr lang="en-US" b="0" i="1" dirty="0"/>
              <a:t> </a:t>
            </a:r>
            <a:r>
              <a:rPr lang="en-US" b="0" i="0" dirty="0"/>
              <a:t>and </a:t>
            </a:r>
            <a:r>
              <a:rPr lang="en-US" b="0" i="1" dirty="0" err="1"/>
              <a:t>ils</a:t>
            </a:r>
            <a:r>
              <a:rPr lang="en-US" b="0" i="1" dirty="0"/>
              <a:t>/</a:t>
            </a:r>
            <a:r>
              <a:rPr lang="en-US" b="0" i="1" dirty="0" err="1"/>
              <a:t>elles</a:t>
            </a:r>
            <a:r>
              <a:rPr lang="en-US" b="0" i="1" dirty="0"/>
              <a:t> </a:t>
            </a:r>
            <a:r>
              <a:rPr lang="en-US" b="0" i="0" dirty="0"/>
              <a:t>forms.</a:t>
            </a:r>
            <a:endParaRPr lang="en-US" b="1" dirty="0"/>
          </a:p>
          <a:p>
            <a:endParaRPr lang="en-US" b="1" dirty="0"/>
          </a:p>
          <a:p>
            <a:r>
              <a:rPr lang="en-US" b="1" dirty="0"/>
              <a:t>Procedure:</a:t>
            </a:r>
          </a:p>
          <a:p>
            <a:r>
              <a:rPr lang="en-US" b="0" dirty="0"/>
              <a:t>1. Students work in pairs with another pair to facilitate production of sentences in the </a:t>
            </a:r>
            <a:r>
              <a:rPr lang="en-US" b="0" i="1" dirty="0"/>
              <a:t>nous </a:t>
            </a:r>
            <a:r>
              <a:rPr lang="en-US" b="0" i="0" dirty="0"/>
              <a:t>and </a:t>
            </a:r>
            <a:r>
              <a:rPr lang="en-US" b="0" i="1" dirty="0" err="1"/>
              <a:t>vous</a:t>
            </a:r>
            <a:r>
              <a:rPr lang="en-US" b="0" i="1" dirty="0"/>
              <a:t> </a:t>
            </a:r>
            <a:r>
              <a:rPr lang="en-US" b="0" i="0" dirty="0"/>
              <a:t>forms.</a:t>
            </a:r>
            <a:endParaRPr lang="en-US" b="0" dirty="0"/>
          </a:p>
          <a:p>
            <a:r>
              <a:rPr lang="en-US" b="0" dirty="0"/>
              <a:t>2. Print and distribute the </a:t>
            </a:r>
            <a:r>
              <a:rPr lang="en-US" b="0" dirty="0" err="1"/>
              <a:t>rolecards</a:t>
            </a:r>
            <a:r>
              <a:rPr lang="en-US" b="0" dirty="0"/>
              <a:t>, found on the following slides.</a:t>
            </a:r>
          </a:p>
          <a:p>
            <a:r>
              <a:rPr lang="en-US" b="0" dirty="0"/>
              <a:t>3. Use this slide to demonstrate the task. Explain that students are going to address the pair they are working with in the plural form to find out what is written on their card.</a:t>
            </a:r>
          </a:p>
          <a:p>
            <a:r>
              <a:rPr lang="en-US" b="0" dirty="0"/>
              <a:t>4. Ask students which question 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and Sophie need to ask in order to get a response from Amir and </a:t>
            </a:r>
            <a:r>
              <a:rPr kumimoji="0" lang="en-US"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Noura</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Click to reveal.</a:t>
            </a:r>
          </a:p>
          <a:p>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Ask students how Amir and </a:t>
            </a:r>
            <a:r>
              <a:rPr kumimoji="0" lang="en-US"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Noura</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respond. Click to reveal.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Ask students how </a:t>
            </a:r>
            <a:r>
              <a:rPr lang="en-US" b="0" dirty="0"/>
              <a:t>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and Sophie will note their response. Click to reveal.</a:t>
            </a:r>
          </a:p>
          <a:p>
            <a:r>
              <a:rPr lang="en-US" b="0" dirty="0"/>
              <a:t>7. Students proceed with the task. Within the pairs, each student should ask two questions, answer two questions and write two </a:t>
            </a:r>
            <a:r>
              <a:rPr lang="en-US" b="0" dirty="0" err="1"/>
              <a:t>setences</a:t>
            </a:r>
            <a:r>
              <a:rPr lang="en-US" b="0" dirty="0"/>
              <a:t>.</a:t>
            </a:r>
          </a:p>
          <a:p>
            <a:r>
              <a:rPr lang="en-US" b="0" dirty="0"/>
              <a:t>8. Check answers on slides 39-40.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0706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5086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8.2.2.2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6393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0701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8.2.2.3</a:t>
            </a:r>
          </a:p>
          <a:p>
            <a:r>
              <a:rPr lang="en-US" b="1" dirty="0"/>
              <a:t>Timing: 5 minutes</a:t>
            </a:r>
          </a:p>
          <a:p>
            <a:endParaRPr lang="en-US" b="1" dirty="0"/>
          </a:p>
          <a:p>
            <a:r>
              <a:rPr lang="en-US" b="1" dirty="0"/>
              <a:t>Aim: </a:t>
            </a:r>
            <a:r>
              <a:rPr lang="en-US" b="0" dirty="0"/>
              <a:t>Oral production of masculine nouns and adjectives in singular and plural. Connecting adjectives with gender and number. Consolidating knowledge by applying rules to unknown cognates.</a:t>
            </a:r>
            <a:endParaRPr lang="en-US" b="1" dirty="0"/>
          </a:p>
          <a:p>
            <a:endParaRPr lang="en-US" b="1" dirty="0"/>
          </a:p>
          <a:p>
            <a:r>
              <a:rPr lang="en-US" b="1" dirty="0"/>
              <a:t>Procedure:</a:t>
            </a:r>
          </a:p>
          <a:p>
            <a:r>
              <a:rPr lang="en-US" b="0" dirty="0"/>
              <a:t>1. Print the </a:t>
            </a:r>
            <a:r>
              <a:rPr lang="en-US" b="0" dirty="0" err="1"/>
              <a:t>rolecards</a:t>
            </a:r>
            <a:r>
              <a:rPr lang="en-US" b="0" dirty="0"/>
              <a:t> from the next two slides (two or even four cards could fit on one page). Check students understand the meaning of all the adjectives on their cards (many of these are cognates).</a:t>
            </a:r>
          </a:p>
          <a:p>
            <a:r>
              <a:rPr lang="en-US" b="0" dirty="0"/>
              <a:t>2. Model the task with the example on this slide.</a:t>
            </a:r>
          </a:p>
          <a:p>
            <a:r>
              <a:rPr lang="en-US" b="0" dirty="0"/>
              <a:t>3. Partner A forms questions about the things pictured on their card.</a:t>
            </a:r>
          </a:p>
          <a:p>
            <a:r>
              <a:rPr lang="en-US" b="0" dirty="0"/>
              <a:t>4. Partner B answers by choosing the adjective that agrees with the noun they have been asked, about and using it in a sentence.</a:t>
            </a:r>
          </a:p>
          <a:p>
            <a:r>
              <a:rPr lang="en-US" b="0" dirty="0"/>
              <a:t>5. Partners swap roles.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zoo [&gt;5000], </a:t>
            </a:r>
            <a:r>
              <a:rPr lang="en-US" sz="1200" dirty="0" err="1">
                <a:solidFill>
                  <a:srgbClr val="4472C4">
                    <a:lumMod val="50000"/>
                  </a:srgbClr>
                </a:solidFill>
                <a:latin typeface="Century Gothic" panose="020F0302020204030204"/>
              </a:rPr>
              <a:t>journaliste</a:t>
            </a:r>
            <a:r>
              <a:rPr lang="en-US" sz="1200" dirty="0">
                <a:solidFill>
                  <a:srgbClr val="4472C4">
                    <a:lumMod val="50000"/>
                  </a:srgbClr>
                </a:solidFill>
                <a:latin typeface="Century Gothic" panose="020F0302020204030204"/>
              </a:rPr>
              <a:t> [1337], </a:t>
            </a:r>
            <a:r>
              <a:rPr lang="en-GB" b="0" baseline="0" dirty="0"/>
              <a:t>lion [&lt;5000], panda [&lt;5000], interview [3186], </a:t>
            </a:r>
            <a:r>
              <a:rPr lang="en-GB" b="0" baseline="0" dirty="0" err="1"/>
              <a:t>fondamental</a:t>
            </a:r>
            <a:r>
              <a:rPr lang="en-GB" b="0" baseline="0" dirty="0"/>
              <a:t> [1291], oriental [2715], </a:t>
            </a:r>
            <a:r>
              <a:rPr lang="en-GB" b="0" baseline="0" dirty="0" err="1"/>
              <a:t>visiteur</a:t>
            </a:r>
            <a:r>
              <a:rPr lang="en-GB" b="0" baseline="0" dirty="0"/>
              <a:t> [2266], </a:t>
            </a:r>
            <a:r>
              <a:rPr lang="fr-FR" sz="1200" dirty="0">
                <a:solidFill>
                  <a:srgbClr val="002060"/>
                </a:solidFill>
              </a:rPr>
              <a:t>commercial [906], royal [2290], tropical [&gt;5000], exotique [&gt;5000], énorme [663]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13915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b="1" kern="1200" dirty="0">
              <a:solidFill>
                <a:schemeClr val="tx1"/>
              </a:solidFill>
              <a:effectLst/>
              <a:latin typeface="Century Gothic" panose="020B0502020202020204" pitchFamily="34" charset="0"/>
              <a:ea typeface="+mn-ea"/>
              <a:cs typeface="+mn-cs"/>
            </a:endParaRPr>
          </a:p>
          <a:p>
            <a:r>
              <a:rPr lang="en-US" b="0" dirty="0"/>
              <a:t>(Journalist role on the left and secretary role on the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98671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b="1" kern="1200" dirty="0">
              <a:solidFill>
                <a:schemeClr val="tx1"/>
              </a:solidFill>
              <a:effectLst/>
              <a:latin typeface="Century Gothic" panose="020B0502020202020204" pitchFamily="34" charset="0"/>
              <a:ea typeface="+mn-ea"/>
              <a:cs typeface="+mn-cs"/>
            </a:endParaRPr>
          </a:p>
          <a:p>
            <a:r>
              <a:rPr lang="en-US" b="0" dirty="0"/>
              <a:t>(Journalist role on the left and secretary role on the right)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685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a:t>
            </a:r>
            <a:r>
              <a:rPr lang="en-GB" b="1" baseline="0"/>
              <a:t> second set of cards, for when partners swap roles.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77267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8.2.2.5</a:t>
            </a:r>
          </a:p>
          <a:p>
            <a:endParaRPr lang="en-US" b="1" dirty="0"/>
          </a:p>
          <a:p>
            <a:r>
              <a:rPr lang="en-US" b="1" dirty="0"/>
              <a:t>Aim: </a:t>
            </a:r>
            <a:r>
              <a:rPr lang="en-US" b="0" baseline="0" dirty="0"/>
              <a:t>Asking and answering on future plans using the structure </a:t>
            </a:r>
            <a:r>
              <a:rPr lang="en-US" b="0" i="1" baseline="0" dirty="0" err="1"/>
              <a:t>aller</a:t>
            </a:r>
            <a:r>
              <a:rPr lang="en-US" b="0" i="1" baseline="0" dirty="0"/>
              <a:t> </a:t>
            </a:r>
            <a:r>
              <a:rPr lang="en-US" b="0" baseline="0" dirty="0"/>
              <a:t>+ infinitive. Oral production of two-verb constructions in the negative, preposition </a:t>
            </a:r>
            <a:r>
              <a:rPr lang="en-US" b="0" i="1" baseline="0" dirty="0"/>
              <a:t>à </a:t>
            </a:r>
            <a:r>
              <a:rPr lang="en-US" b="0" baseline="0" dirty="0"/>
              <a:t>with the verb </a:t>
            </a:r>
            <a:r>
              <a:rPr lang="en-US" b="0" i="1" baseline="0" dirty="0" err="1"/>
              <a:t>aller</a:t>
            </a:r>
            <a:r>
              <a:rPr lang="en-US" b="0" i="1" baseline="0" dirty="0"/>
              <a:t>, </a:t>
            </a:r>
            <a:r>
              <a:rPr lang="en-US" b="0" i="1" dirty="0"/>
              <a:t>au(x) </a:t>
            </a:r>
            <a:r>
              <a:rPr lang="en-US" b="0" dirty="0"/>
              <a:t>and </a:t>
            </a:r>
            <a:r>
              <a:rPr lang="en-US" b="0" i="1" dirty="0" err="1"/>
              <a:t>en</a:t>
            </a:r>
            <a:r>
              <a:rPr lang="en-US" b="0" baseline="0" dirty="0"/>
              <a:t> to mean </a:t>
            </a:r>
            <a:r>
              <a:rPr lang="en-US" b="0" i="1" baseline="0" dirty="0"/>
              <a:t>to</a:t>
            </a:r>
            <a:r>
              <a:rPr lang="en-US" b="0" baseline="0" dirty="0"/>
              <a:t> with masculine and feminine countries.</a:t>
            </a:r>
          </a:p>
          <a:p>
            <a:endParaRPr lang="en-US" b="1" dirty="0"/>
          </a:p>
          <a:p>
            <a:r>
              <a:rPr lang="en-US" b="1" dirty="0"/>
              <a:t>Procedure:</a:t>
            </a:r>
          </a:p>
          <a:p>
            <a:pPr marL="0" indent="0">
              <a:buNone/>
            </a:pPr>
            <a:r>
              <a:rPr lang="en-US" b="0" dirty="0"/>
              <a:t>1. Click to bring up</a:t>
            </a:r>
            <a:r>
              <a:rPr lang="en-US" b="0" baseline="0" dirty="0"/>
              <a:t> the model questions and answers for the example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Remind students that </a:t>
            </a:r>
            <a:r>
              <a:rPr lang="en-GB" b="0" dirty="0"/>
              <a:t>the short form of </a:t>
            </a:r>
            <a:r>
              <a:rPr lang="en-GB" b="0" i="1" dirty="0" err="1"/>
              <a:t>aller</a:t>
            </a:r>
            <a:r>
              <a:rPr lang="en-GB" b="0" i="0" dirty="0"/>
              <a:t> </a:t>
            </a:r>
            <a:r>
              <a:rPr lang="en-GB" b="0" dirty="0"/>
              <a:t>and the subject pronoun swap places when using the inversion type of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NB – although the question word is given, students do no include this in their questions. It is only included</a:t>
            </a:r>
            <a:r>
              <a:rPr lang="en-GB" b="0" baseline="0" dirty="0"/>
              <a:t> for the purposes of categorising on the prompt sheets.</a:t>
            </a:r>
            <a:r>
              <a:rPr lang="en-GB" b="0" dirty="0"/>
              <a:t> They should follow the model provided in order to</a:t>
            </a:r>
            <a:r>
              <a:rPr lang="en-GB" b="0" baseline="0" dirty="0"/>
              <a:t> elicit a reply from their partner containing a negative structure. They must then process that negative answer to arrive at the 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Print and distribute the roles cards on slides that follow (2 sets of </a:t>
            </a:r>
            <a:r>
              <a:rPr lang="en-GB" b="0" baseline="0" dirty="0" err="1"/>
              <a:t>rolecards</a:t>
            </a:r>
            <a:r>
              <a:rPr lang="en-GB" b="0" baseline="0" dirty="0"/>
              <a:t> per sheet). To avoid printing, the answering student could quickly write down their prompts while the asking student turns away from the board. Then, the asking student’s slide is displayed during the task.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3413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Students ask and</a:t>
            </a:r>
            <a:r>
              <a:rPr lang="en-US" b="0" baseline="0" dirty="0"/>
              <a:t> answer as per the information on their cards.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8149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a:t>
            </a:r>
            <a:r>
              <a:rPr lang="en-US" b="1" baseline="0" dirty="0"/>
              <a:t> B prompt card.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46326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8.3.1.1</a:t>
            </a:r>
          </a:p>
          <a:p>
            <a:r>
              <a:rPr lang="en-GB" b="1" dirty="0"/>
              <a:t>Timing: 8 minutes</a:t>
            </a:r>
          </a:p>
          <a:p>
            <a:endParaRPr lang="en-GB" b="1" dirty="0"/>
          </a:p>
          <a:p>
            <a:r>
              <a:rPr lang="en-GB" b="1" dirty="0"/>
              <a:t>Aim: </a:t>
            </a:r>
            <a:r>
              <a:rPr lang="en-GB" b="0" dirty="0"/>
              <a:t>Oral production of intonation questions with verbs like </a:t>
            </a:r>
            <a:r>
              <a:rPr lang="en-GB" b="0" i="1" dirty="0"/>
              <a:t>entendre</a:t>
            </a:r>
            <a:r>
              <a:rPr lang="en-GB" b="0" dirty="0"/>
              <a:t> in all forms.</a:t>
            </a:r>
            <a:endParaRPr lang="en-GB" b="1" dirty="0"/>
          </a:p>
          <a:p>
            <a:endParaRPr lang="en-GB" baseline="0" dirty="0"/>
          </a:p>
          <a:p>
            <a:r>
              <a:rPr lang="en-GB" b="1" dirty="0"/>
              <a:t>Procedure:</a:t>
            </a:r>
            <a:br>
              <a:rPr lang="en-GB" dirty="0"/>
            </a:br>
            <a:r>
              <a:rPr lang="en-GB" dirty="0"/>
              <a:t>1. Cycle through the example on this slide to illustrate how the paired speaking activity</a:t>
            </a:r>
            <a:r>
              <a:rPr lang="en-GB" baseline="0" dirty="0"/>
              <a:t> on the following slide is intended to work. Ensure students realise the pronouns and verb forms need to change when forming questions to answers in the 1</a:t>
            </a:r>
            <a:r>
              <a:rPr lang="en-GB" baseline="30000" dirty="0"/>
              <a:t>st</a:t>
            </a:r>
            <a:r>
              <a:rPr lang="en-GB" baseline="0" dirty="0"/>
              <a:t> and 2</a:t>
            </a:r>
            <a:r>
              <a:rPr lang="en-GB" baseline="30000" dirty="0"/>
              <a:t>nd</a:t>
            </a:r>
            <a:r>
              <a:rPr lang="en-GB" baseline="0" dirty="0"/>
              <a:t> person (</a:t>
            </a:r>
            <a:r>
              <a:rPr lang="en-GB" baseline="0" dirty="0" err="1"/>
              <a:t>tu</a:t>
            </a:r>
            <a:r>
              <a:rPr lang="en-GB" baseline="0" dirty="0"/>
              <a:t> </a:t>
            </a:r>
            <a:r>
              <a:rPr lang="en-GB" baseline="0" dirty="0">
                <a:sym typeface="Wingdings" panose="05000000000000000000" pitchFamily="2" charset="2"/>
              </a:rPr>
              <a:t> je, je  </a:t>
            </a:r>
            <a:r>
              <a:rPr lang="en-GB" baseline="0" dirty="0" err="1">
                <a:sym typeface="Wingdings" panose="05000000000000000000" pitchFamily="2" charset="2"/>
              </a:rPr>
              <a:t>tu</a:t>
            </a:r>
            <a:r>
              <a:rPr lang="en-GB" baseline="0" dirty="0">
                <a:sym typeface="Wingdings" panose="05000000000000000000" pitchFamily="2" charset="2"/>
              </a:rPr>
              <a:t>, nous  </a:t>
            </a:r>
            <a:r>
              <a:rPr lang="en-GB" baseline="0" dirty="0" err="1">
                <a:sym typeface="Wingdings" panose="05000000000000000000" pitchFamily="2" charset="2"/>
              </a:rPr>
              <a:t>vous</a:t>
            </a:r>
            <a:r>
              <a:rPr lang="en-GB" baseline="0" dirty="0">
                <a:sym typeface="Wingdings" panose="05000000000000000000" pitchFamily="2" charset="2"/>
              </a:rPr>
              <a:t> pl, </a:t>
            </a:r>
            <a:r>
              <a:rPr lang="en-GB" baseline="0" dirty="0" err="1">
                <a:sym typeface="Wingdings" panose="05000000000000000000" pitchFamily="2" charset="2"/>
              </a:rPr>
              <a:t>vous</a:t>
            </a:r>
            <a:r>
              <a:rPr lang="en-GB" baseline="0" dirty="0">
                <a:sym typeface="Wingdings" panose="05000000000000000000" pitchFamily="2" charset="2"/>
              </a:rPr>
              <a:t> pl  nous).</a:t>
            </a:r>
            <a:endParaRPr lang="en-GB" baseline="0" dirty="0"/>
          </a:p>
          <a:p>
            <a:r>
              <a:rPr lang="en-GB" dirty="0"/>
              <a:t>2. Partners</a:t>
            </a:r>
            <a:r>
              <a:rPr lang="en-GB" baseline="0" dirty="0"/>
              <a:t> are given a copy of the relevant card printed on the next slide</a:t>
            </a:r>
            <a:r>
              <a:rPr lang="en-GB" b="0" baseline="0" dirty="0"/>
              <a:t>.</a:t>
            </a:r>
            <a:r>
              <a:rPr lang="en-GB" b="1" baseline="0" dirty="0"/>
              <a:t> </a:t>
            </a:r>
            <a:r>
              <a:rPr lang="en-GB" b="0" baseline="0" dirty="0"/>
              <a:t>The slide may be printed out and cut into two sets of prompt cards, one for each partner. Alternatively, the slide may be displayed on the board, with Partner B’s cards hidden. Partner B then turns away from the board.</a:t>
            </a:r>
            <a:br>
              <a:rPr lang="en-GB" b="0" baseline="0" dirty="0"/>
            </a:br>
            <a:r>
              <a:rPr lang="en-GB" b="0" baseline="0" dirty="0"/>
              <a:t>3. </a:t>
            </a:r>
            <a:r>
              <a:rPr lang="en-GB" dirty="0"/>
              <a:t>Explain</a:t>
            </a:r>
            <a:r>
              <a:rPr lang="en-GB" baseline="0" dirty="0"/>
              <a:t> that Partner A says the answer first, following which Partner B formulates the question that would lead to that answer. Possible question words are listed below the answers for each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 teacher can circulate and listen in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After Partner A has given all six answers on the card, partners swap roles.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01786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 during the activity. It provides</a:t>
            </a:r>
            <a:r>
              <a:rPr lang="en-GB" b="1" baseline="0" dirty="0"/>
              <a:t> the ANSWERS that the partners give when it is their turn to lead the activity.</a:t>
            </a:r>
            <a:endParaRPr lang="en-GB" b="1" dirty="0"/>
          </a:p>
          <a:p>
            <a:endParaRPr lang="en-GB" b="1" baseline="0" dirty="0"/>
          </a:p>
          <a:p>
            <a:r>
              <a:rPr lang="en-GB" b="1" baseline="0" dirty="0"/>
              <a:t>This slide may be printed out and cut into two sets of prompt cards, one for each partner. </a:t>
            </a:r>
            <a:br>
              <a:rPr lang="en-GB" baseline="0" dirty="0"/>
            </a:b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88306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8..3.1.2</a:t>
            </a:r>
          </a:p>
          <a:p>
            <a:r>
              <a:rPr lang="en-GB" b="1" dirty="0"/>
              <a:t>Suggested answers for the activity on the previous slide.</a:t>
            </a:r>
          </a:p>
          <a:p>
            <a:endParaRPr lang="en-GB" baseline="0" dirty="0"/>
          </a:p>
          <a:p>
            <a:r>
              <a:rPr lang="en-GB" b="1" dirty="0"/>
              <a:t>Procedure:</a:t>
            </a:r>
            <a:br>
              <a:rPr lang="en-GB" dirty="0"/>
            </a:br>
            <a:r>
              <a:rPr lang="en-GB" dirty="0"/>
              <a:t>1. Elicit answers from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to partner B set on next slide]</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12950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[5 slides]</a:t>
            </a:r>
            <a:endParaRPr lang="en-US" b="1" dirty="0"/>
          </a:p>
          <a:p>
            <a:endParaRPr lang="en-US" b="1" dirty="0"/>
          </a:p>
          <a:p>
            <a:r>
              <a:rPr lang="en-US" b="1" dirty="0"/>
              <a:t>Aim: </a:t>
            </a:r>
            <a:r>
              <a:rPr lang="en-US" b="0" dirty="0"/>
              <a:t>Oral production and aural recognition of plural forms of verbs like </a:t>
            </a:r>
            <a:r>
              <a:rPr lang="en-US" b="0" i="1" dirty="0"/>
              <a:t>dire </a:t>
            </a:r>
            <a:r>
              <a:rPr lang="en-US" b="0" i="0" dirty="0"/>
              <a:t>and </a:t>
            </a:r>
            <a:r>
              <a:rPr lang="fr-FR" b="0" i="1" dirty="0">
                <a:solidFill>
                  <a:srgbClr val="222222"/>
                </a:solidFill>
                <a:effectLst/>
                <a:latin typeface="Georgia" panose="02040502050405020303" pitchFamily="18" charset="0"/>
              </a:rPr>
              <a:t>écrire.</a:t>
            </a:r>
            <a:endParaRPr lang="en-US" b="0" i="1" dirty="0"/>
          </a:p>
          <a:p>
            <a:endParaRPr lang="en-US" b="0" dirty="0"/>
          </a:p>
          <a:p>
            <a:r>
              <a:rPr lang="en-US" b="1" dirty="0"/>
              <a:t>Procedure:</a:t>
            </a:r>
          </a:p>
          <a:p>
            <a:r>
              <a:rPr lang="en-US" b="0" dirty="0"/>
              <a:t>1. Use this slide to model the activity.</a:t>
            </a:r>
          </a:p>
          <a:p>
            <a:r>
              <a:rPr lang="en-US" b="0" dirty="0"/>
              <a:t>2. Print and distribute the role cards on slide 45.</a:t>
            </a:r>
          </a:p>
          <a:p>
            <a:r>
              <a:rPr lang="en-US" b="0" dirty="0"/>
              <a:t>3. Partner A reads the words in bold from a sentence on this slide. </a:t>
            </a:r>
            <a:r>
              <a:rPr lang="en-US" b="0" baseline="0" dirty="0"/>
              <a:t>The pronoun is omitted from what is said, in order to focus Partner B’s attention on the verb ending. The noun is omitted so that Partner B can identify this by association with the person as depicted on his/her card (next slide).</a:t>
            </a:r>
            <a:endParaRPr lang="en-US" b="0" dirty="0"/>
          </a:p>
          <a:p>
            <a:r>
              <a:rPr lang="en-US" b="0" dirty="0"/>
              <a:t>4. Partner B determines</a:t>
            </a:r>
            <a:r>
              <a:rPr lang="en-US" b="0" baseline="0" dirty="0"/>
              <a:t> what the missing noun at the end of the sentence is, by looking at the pictures on his/her card (next slide). Partner A affirms/corrects as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096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 A 1&amp;2 cards – do not display</a:t>
            </a:r>
            <a:r>
              <a:rPr lang="en-US" b="1" baseline="0" dirty="0"/>
              <a:t> during the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6150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8.3.1.3</a:t>
            </a:r>
          </a:p>
          <a:p>
            <a:r>
              <a:rPr lang="en-US" b="1" dirty="0"/>
              <a:t>Timing: 5 minutes</a:t>
            </a:r>
          </a:p>
          <a:p>
            <a:endParaRPr lang="en-US" b="1" dirty="0"/>
          </a:p>
          <a:p>
            <a:r>
              <a:rPr lang="en-US" b="1" dirty="0"/>
              <a:t>Aim: </a:t>
            </a:r>
            <a:r>
              <a:rPr lang="en-US" b="0" dirty="0"/>
              <a:t>Oral production of sentences in </a:t>
            </a:r>
            <a:r>
              <a:rPr lang="en-US" b="0" i="0" dirty="0"/>
              <a:t>the French perfect tense with a focus on adverb placement. Oral translation French – English.</a:t>
            </a:r>
            <a:endParaRPr lang="en-US" b="1" dirty="0"/>
          </a:p>
          <a:p>
            <a:endParaRPr lang="en-US" b="1" dirty="0"/>
          </a:p>
          <a:p>
            <a:r>
              <a:rPr lang="en-US" b="1" dirty="0"/>
              <a:t>Procedure:</a:t>
            </a:r>
          </a:p>
          <a:p>
            <a:pPr marL="0" indent="0">
              <a:buNone/>
            </a:pPr>
            <a:r>
              <a:rPr lang="en-US" b="0" dirty="0"/>
              <a:t>1. Click to ‘roll’ the dice.</a:t>
            </a:r>
          </a:p>
          <a:p>
            <a:pPr marL="0" indent="0">
              <a:buNone/>
            </a:pPr>
            <a:r>
              <a:rPr lang="en-US" b="0" dirty="0"/>
              <a:t>2. Students use the numbers shown on the two dice to randomly select the tense (first) and the type of adverb (second), according to the key. </a:t>
            </a:r>
            <a:r>
              <a:rPr lang="en-GB" sz="1200" dirty="0">
                <a:solidFill>
                  <a:schemeClr val="accent5">
                    <a:lumMod val="50000"/>
                  </a:schemeClr>
                </a:solidFill>
              </a:rPr>
              <a:t>The first dice roll tells them whether they need to make a sentence in the past or present. The second dice roll tells them whether they need to make a sentence with an adverb indicating a specified or non-specified point in time. </a:t>
            </a:r>
          </a:p>
          <a:p>
            <a:pPr marL="0" indent="0">
              <a:buNone/>
            </a:pPr>
            <a:r>
              <a:rPr lang="en-GB" sz="1200" dirty="0">
                <a:solidFill>
                  <a:schemeClr val="accent5">
                    <a:lumMod val="50000"/>
                  </a:schemeClr>
                </a:solidFill>
              </a:rPr>
              <a:t>3. Students use one verb (and a complement of their choice) from the first column and one adverb from the relevant adverb column.</a:t>
            </a:r>
          </a:p>
          <a:p>
            <a:pPr marL="0" indent="0">
              <a:buNone/>
            </a:pPr>
            <a:r>
              <a:rPr lang="en-GB" sz="1200" b="0" dirty="0">
                <a:solidFill>
                  <a:schemeClr val="accent5">
                    <a:lumMod val="50000"/>
                  </a:schemeClr>
                </a:solidFill>
              </a:rPr>
              <a:t>4. Listening student translates what their partner says into English, paying attention to the tense used. </a:t>
            </a:r>
          </a:p>
          <a:p>
            <a:pPr marL="0" indent="0">
              <a:buNone/>
            </a:pPr>
            <a:r>
              <a:rPr lang="en-GB" sz="1200" b="0" dirty="0">
                <a:solidFill>
                  <a:schemeClr val="accent5">
                    <a:lumMod val="50000"/>
                  </a:schemeClr>
                </a:solidFill>
              </a:rPr>
              <a:t>5. The student should back-translate what they heard to check whether their partner made a sentence with the correct English tense. </a:t>
            </a:r>
          </a:p>
          <a:p>
            <a:pPr marL="0" indent="0">
              <a:buNone/>
            </a:pPr>
            <a:r>
              <a:rPr lang="en-GB" sz="1200" b="0" dirty="0">
                <a:solidFill>
                  <a:schemeClr val="accent5">
                    <a:lumMod val="50000"/>
                  </a:schemeClr>
                </a:solidFill>
              </a:rPr>
              <a:t>6. Click again to move on to the next pair of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u="none" strike="noStrike" kern="1200" dirty="0">
                <a:solidFill>
                  <a:schemeClr val="tx1"/>
                </a:solidFill>
                <a:effectLst/>
                <a:ea typeface="+mn-ea"/>
                <a:cs typeface="+mn-cs"/>
              </a:rPr>
              <a:t>précis [643], </a:t>
            </a:r>
            <a:r>
              <a:rPr lang="en-GB" sz="1200" u="none" strike="noStrike" kern="1200" dirty="0" err="1">
                <a:solidFill>
                  <a:schemeClr val="tx1"/>
                </a:solidFill>
                <a:effectLst/>
                <a:ea typeface="+mn-ea"/>
                <a:cs typeface="+mn-cs"/>
              </a:rPr>
              <a:t>imprécis</a:t>
            </a:r>
            <a:r>
              <a:rPr lang="en-GB" sz="1200" u="none" strike="noStrike" kern="1200" dirty="0">
                <a:solidFill>
                  <a:schemeClr val="tx1"/>
                </a:solidFill>
                <a:effectLst/>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42597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8.3.2.4</a:t>
            </a:r>
          </a:p>
          <a:p>
            <a:r>
              <a:rPr lang="en-US" b="1" dirty="0"/>
              <a:t>Timing: 8 minutes</a:t>
            </a:r>
          </a:p>
          <a:p>
            <a:endParaRPr lang="en-US" b="1" dirty="0"/>
          </a:p>
          <a:p>
            <a:r>
              <a:rPr lang="en-US" b="1" dirty="0"/>
              <a:t>Aim: </a:t>
            </a:r>
            <a:r>
              <a:rPr lang="en-US" b="0" dirty="0"/>
              <a:t>Oral and written production of the plural forms of –ER verbs in the perfect tense. </a:t>
            </a:r>
          </a:p>
          <a:p>
            <a:endParaRPr lang="en-US" b="1" dirty="0"/>
          </a:p>
          <a:p>
            <a:r>
              <a:rPr lang="en-US" b="1" dirty="0"/>
              <a:t>Procedure:</a:t>
            </a:r>
          </a:p>
          <a:p>
            <a:pPr marL="0" indent="0">
              <a:buFont typeface="+mj-lt"/>
              <a:buNone/>
            </a:pPr>
            <a:r>
              <a:rPr lang="en-US" b="0" dirty="0"/>
              <a:t>1. Print and distribute the cue cards on slides 24-25. Tell students they are going to work in pairs with another pair to co-create two fantasy stories. </a:t>
            </a:r>
          </a:p>
          <a:p>
            <a:pPr marL="0" indent="0">
              <a:buFont typeface="+mj-lt"/>
              <a:buNone/>
            </a:pPr>
            <a:r>
              <a:rPr lang="en-US" b="0" dirty="0"/>
              <a:t>2. Use this slide to model the task. Students take it in turns to ask and answer questions on behalf of their pair. Pair A begins by asking the question indicated on their role card in the perfect tense, using the </a:t>
            </a:r>
            <a:r>
              <a:rPr lang="en-US" b="0" i="1" dirty="0" err="1"/>
              <a:t>vous</a:t>
            </a:r>
            <a:r>
              <a:rPr lang="en-US" b="0" dirty="0"/>
              <a:t> form. At this stage, students to use intonation or </a:t>
            </a:r>
            <a:r>
              <a:rPr lang="en-US" b="0" i="1" dirty="0" err="1"/>
              <a:t>est-ce</a:t>
            </a:r>
            <a:r>
              <a:rPr lang="en-US" b="0" i="1" dirty="0"/>
              <a:t> que</a:t>
            </a:r>
            <a:r>
              <a:rPr lang="en-US" b="0" dirty="0"/>
              <a:t> questions (inversion questions in the perfect tense will be introduced in lesson 2). </a:t>
            </a:r>
          </a:p>
          <a:p>
            <a:pPr marL="0" indent="0">
              <a:buFont typeface="+mj-lt"/>
              <a:buNone/>
            </a:pPr>
            <a:r>
              <a:rPr lang="en-US" b="0" dirty="0"/>
              <a:t>3. Pair B responds in the perfect tense using the </a:t>
            </a:r>
            <a:r>
              <a:rPr lang="en-US" b="0" i="1" dirty="0"/>
              <a:t>nous</a:t>
            </a:r>
            <a:r>
              <a:rPr lang="en-US" b="0" dirty="0"/>
              <a:t> form, following the prompt on their card.</a:t>
            </a:r>
          </a:p>
          <a:p>
            <a:pPr marL="0" indent="0">
              <a:buFont typeface="+mj-lt"/>
              <a:buNone/>
            </a:pPr>
            <a:r>
              <a:rPr lang="en-US" b="0" dirty="0"/>
              <a:t>4. Pair A make notes on what they hear in the </a:t>
            </a:r>
            <a:r>
              <a:rPr lang="en-US" b="0" i="1" dirty="0" err="1"/>
              <a:t>ils</a:t>
            </a:r>
            <a:r>
              <a:rPr lang="en-US" b="0" i="1" dirty="0"/>
              <a:t>/</a:t>
            </a:r>
            <a:r>
              <a:rPr lang="en-US" b="0" i="1" dirty="0" err="1"/>
              <a:t>elles</a:t>
            </a:r>
            <a:r>
              <a:rPr lang="en-US" b="0" i="1" dirty="0"/>
              <a:t> </a:t>
            </a:r>
            <a:r>
              <a:rPr lang="en-US" b="0" i="0" dirty="0"/>
              <a:t>form.</a:t>
            </a:r>
          </a:p>
          <a:p>
            <a:pPr marL="0" indent="0">
              <a:buFont typeface="+mj-lt"/>
              <a:buNone/>
            </a:pPr>
            <a:r>
              <a:rPr lang="en-US" b="0" i="0" dirty="0"/>
              <a:t>5. After four turns, one member of pair A reads the full story aloud (4 sentences in the 3</a:t>
            </a:r>
            <a:r>
              <a:rPr lang="en-US" b="0" i="0" baseline="30000" dirty="0"/>
              <a:t>rd</a:t>
            </a:r>
            <a:r>
              <a:rPr lang="en-US" b="0" i="0" dirty="0"/>
              <a:t> person plural). See slide 26 for the solution.</a:t>
            </a:r>
          </a:p>
          <a:p>
            <a:pPr marL="0" indent="0">
              <a:buFont typeface="+mj-lt"/>
              <a:buNone/>
            </a:pPr>
            <a:r>
              <a:rPr lang="en-US" b="0" i="0" dirty="0"/>
              <a:t>6. Pairs swap roles.</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8.1.2.3</a:t>
            </a:r>
          </a:p>
          <a:p>
            <a:r>
              <a:rPr lang="en-US" b="1" dirty="0"/>
              <a:t>Timing: 10 minutes </a:t>
            </a:r>
            <a:r>
              <a:rPr lang="en-US" b="0" dirty="0"/>
              <a:t>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written production of the </a:t>
            </a:r>
            <a:r>
              <a:rPr lang="en-US" b="0" i="1" dirty="0" err="1"/>
              <a:t>il</a:t>
            </a:r>
            <a:r>
              <a:rPr lang="en-US" b="0" i="1" dirty="0"/>
              <a:t>/</a:t>
            </a:r>
            <a:r>
              <a:rPr lang="en-US" b="0" i="1" dirty="0" err="1"/>
              <a:t>elle</a:t>
            </a:r>
            <a:r>
              <a:rPr lang="en-US" b="0" i="1" dirty="0"/>
              <a:t> </a:t>
            </a:r>
            <a:r>
              <a:rPr lang="en-US" b="0" dirty="0"/>
              <a:t>form of </a:t>
            </a:r>
            <a:r>
              <a:rPr lang="en-US" b="0" i="1" dirty="0" err="1"/>
              <a:t>avoir</a:t>
            </a:r>
            <a:r>
              <a:rPr lang="en-US" b="0" i="1" dirty="0"/>
              <a:t> </a:t>
            </a:r>
            <a:r>
              <a:rPr lang="en-US" b="0" i="0" dirty="0"/>
              <a:t>as the auxiliary in the perfect tense, </a:t>
            </a:r>
            <a:r>
              <a:rPr lang="en-US" b="0" i="0" dirty="0" err="1"/>
              <a:t>practising</a:t>
            </a:r>
            <a:r>
              <a:rPr lang="en-US" b="0" i="0" dirty="0"/>
              <a:t> oral production of </a:t>
            </a:r>
            <a:r>
              <a:rPr lang="en-US" b="0" i="1" dirty="0" err="1"/>
              <a:t>il</a:t>
            </a:r>
            <a:r>
              <a:rPr lang="en-US" b="0" i="1" dirty="0"/>
              <a:t> y </a:t>
            </a:r>
            <a:r>
              <a:rPr lang="en-US" b="0" i="1" dirty="0" err="1"/>
              <a:t>avait</a:t>
            </a:r>
            <a:r>
              <a:rPr lang="en-US" b="0" i="0" dirty="0"/>
              <a:t>, connecting past actions with past descriptions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Each partner completes the sentences in the </a:t>
            </a:r>
            <a:r>
              <a:rPr lang="en-US" b="1" dirty="0"/>
              <a:t>top table</a:t>
            </a:r>
            <a:r>
              <a:rPr lang="en-US" b="0" dirty="0"/>
              <a:t> of their </a:t>
            </a:r>
            <a:r>
              <a:rPr lang="en-US" b="0" dirty="0" err="1"/>
              <a:t>rolecards</a:t>
            </a:r>
            <a:r>
              <a:rPr lang="en-US" b="0" dirty="0"/>
              <a:t> using pronouns </a:t>
            </a:r>
            <a:r>
              <a:rPr lang="en-US" b="0" i="1" dirty="0" err="1"/>
              <a:t>il</a:t>
            </a:r>
            <a:r>
              <a:rPr lang="en-US" b="0" i="1" dirty="0"/>
              <a:t>/</a:t>
            </a:r>
            <a:r>
              <a:rPr lang="en-US" b="0" i="1" dirty="0" err="1"/>
              <a:t>elle</a:t>
            </a:r>
            <a:r>
              <a:rPr lang="en-US" b="0" i="0" dirty="0"/>
              <a:t> and a form of the verb to match the tense indicated by the time phrase on their </a:t>
            </a:r>
            <a:r>
              <a:rPr lang="en-US" b="0" i="0" dirty="0" err="1"/>
              <a:t>rolecard</a:t>
            </a:r>
            <a:r>
              <a:rPr lang="en-US" b="0" i="0" dirty="0"/>
              <a:t> (see next slide for Partner B’s </a:t>
            </a:r>
            <a:r>
              <a:rPr lang="en-US" b="0" i="0" dirty="0" err="1"/>
              <a:t>rolecard</a:t>
            </a:r>
            <a:r>
              <a:rPr lang="en-US" b="0" i="0" dirty="0"/>
              <a:t>).</a:t>
            </a:r>
            <a:endParaRPr lang="en-US" b="0" dirty="0"/>
          </a:p>
          <a:p>
            <a:r>
              <a:rPr lang="en-US" b="0" dirty="0"/>
              <a:t>2. Partner A reads out their first sentence (</a:t>
            </a:r>
            <a:r>
              <a:rPr lang="en-US" b="1" dirty="0"/>
              <a:t>without</a:t>
            </a:r>
            <a:r>
              <a:rPr lang="en-US" b="0" dirty="0"/>
              <a:t> the time phrase) to Partner B.</a:t>
            </a:r>
          </a:p>
          <a:p>
            <a:r>
              <a:rPr lang="en-US" b="0" dirty="0"/>
              <a:t>3. Partner B notes </a:t>
            </a:r>
            <a:r>
              <a:rPr lang="en-US" b="1" dirty="0"/>
              <a:t>in their bottom table </a:t>
            </a:r>
            <a:r>
              <a:rPr lang="en-US" b="0" dirty="0"/>
              <a:t>whether Partner A’s sentence refers to the present or the past, and responds with the description </a:t>
            </a:r>
            <a:r>
              <a:rPr lang="en-US" b="1" dirty="0"/>
              <a:t>in their bottom table </a:t>
            </a:r>
            <a:r>
              <a:rPr lang="en-US" b="0" dirty="0"/>
              <a:t> on their </a:t>
            </a:r>
            <a:r>
              <a:rPr lang="en-US" b="0" dirty="0" err="1"/>
              <a:t>rolecard</a:t>
            </a:r>
            <a:r>
              <a:rPr lang="en-US" b="0" dirty="0"/>
              <a:t>, using </a:t>
            </a:r>
            <a:r>
              <a:rPr lang="en-US" b="0" i="1" dirty="0" err="1"/>
              <a:t>il</a:t>
            </a:r>
            <a:r>
              <a:rPr lang="en-US" b="0" i="1" dirty="0"/>
              <a:t> y a </a:t>
            </a:r>
            <a:r>
              <a:rPr lang="en-US" b="0" i="0" dirty="0"/>
              <a:t>or </a:t>
            </a:r>
            <a:r>
              <a:rPr lang="en-US" b="0" i="1" dirty="0" err="1"/>
              <a:t>il</a:t>
            </a:r>
            <a:r>
              <a:rPr lang="en-US" b="0" i="1" dirty="0"/>
              <a:t> y </a:t>
            </a:r>
            <a:r>
              <a:rPr lang="en-US" b="0" i="1" dirty="0" err="1"/>
              <a:t>avait</a:t>
            </a:r>
            <a:r>
              <a:rPr lang="en-US" b="0" i="0" dirty="0"/>
              <a:t> as appropriate. </a:t>
            </a:r>
            <a:endParaRPr lang="en-US" b="0" dirty="0"/>
          </a:p>
          <a:p>
            <a:r>
              <a:rPr lang="en-US" b="0" dirty="0"/>
              <a:t>4. Partners swap roles.</a:t>
            </a:r>
          </a:p>
          <a:p>
            <a:r>
              <a:rPr lang="en-US" b="0" dirty="0"/>
              <a:t>5. Continue until both partners have said their four sentences and given four descriptions in response.</a:t>
            </a:r>
          </a:p>
          <a:p>
            <a:r>
              <a:rPr lang="en-US" b="0" dirty="0"/>
              <a:t>6. Check answers on the </a:t>
            </a:r>
            <a:r>
              <a:rPr lang="en-US" b="0" i="1" dirty="0" err="1"/>
              <a:t>réponses</a:t>
            </a:r>
            <a:r>
              <a:rPr lang="en-US" b="0" i="0" dirty="0"/>
              <a:t> slide.</a:t>
            </a:r>
            <a:endParaRPr lang="en-US" b="0" dirty="0"/>
          </a:p>
          <a:p>
            <a:r>
              <a:rPr lang="en-US" b="0" dirty="0"/>
              <a:t>7.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kern="1200" dirty="0">
                <a:solidFill>
                  <a:schemeClr val="tx1"/>
                </a:solidFill>
                <a:effectLst/>
                <a:ea typeface="+mn-ea"/>
                <a:cs typeface="+mn-cs"/>
              </a:rPr>
              <a:t>visiter [1378], national [227]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lac [3121], </a:t>
            </a:r>
            <a:r>
              <a:rPr lang="en-GB" baseline="0" dirty="0" err="1"/>
              <a:t>ligue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group A.</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274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1650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81933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8.3.2.4</a:t>
            </a:r>
          </a:p>
          <a:p>
            <a:endParaRPr lang="en-US" b="1" dirty="0"/>
          </a:p>
          <a:p>
            <a:r>
              <a:rPr lang="en-US" b="1" dirty="0"/>
              <a:t>Timing: 8 minutes</a:t>
            </a:r>
          </a:p>
          <a:p>
            <a:endParaRPr lang="en-US" b="1" dirty="0"/>
          </a:p>
          <a:p>
            <a:r>
              <a:rPr lang="en-US" b="1" dirty="0"/>
              <a:t>Aim: </a:t>
            </a:r>
            <a:r>
              <a:rPr lang="en-US" b="0" dirty="0"/>
              <a:t>Semi-structured oral production of inversion questions and statements using plural forms of –ER verbs in the perfect tense. </a:t>
            </a:r>
            <a:endParaRPr lang="en-US" b="1" dirty="0"/>
          </a:p>
          <a:p>
            <a:endParaRPr lang="en-US" b="1" dirty="0"/>
          </a:p>
          <a:p>
            <a:r>
              <a:rPr lang="en-US" b="1" dirty="0"/>
              <a:t>Procedure:</a:t>
            </a:r>
          </a:p>
          <a:p>
            <a:pPr marL="0" indent="0">
              <a:buFont typeface="+mj-lt"/>
              <a:buNone/>
            </a:pPr>
            <a:r>
              <a:rPr lang="en-US" b="0" dirty="0"/>
              <a:t>1. Begin by recapping placement rules for </a:t>
            </a:r>
            <a:r>
              <a:rPr lang="en-US" b="0" i="1" dirty="0"/>
              <a:t>ne…pas</a:t>
            </a:r>
            <a:r>
              <a:rPr lang="en-US" b="0" dirty="0"/>
              <a:t> in the perfect tense.</a:t>
            </a:r>
          </a:p>
          <a:p>
            <a:pPr marL="0" indent="0">
              <a:buFont typeface="+mj-lt"/>
              <a:buNone/>
            </a:pPr>
            <a:r>
              <a:rPr lang="en-US" b="0" dirty="0"/>
              <a:t>2. Students take on the role of either Amir or the teacher.</a:t>
            </a:r>
          </a:p>
          <a:p>
            <a:pPr marL="0" indent="0">
              <a:buFont typeface="+mj-lt"/>
              <a:buNone/>
            </a:pPr>
            <a:r>
              <a:rPr lang="en-US" b="0" dirty="0"/>
              <a:t>3. The student playing Amir begins by asking a question in the past tense using one of the verbs provided (or another verb). Students should use a different verb each time. At lower levels, the teacher may wish to provide some nouns to go with the suggested verbs.</a:t>
            </a:r>
          </a:p>
          <a:p>
            <a:pPr marL="0" indent="0">
              <a:buFont typeface="+mj-lt"/>
              <a:buNone/>
            </a:pPr>
            <a:r>
              <a:rPr lang="en-US" b="0" dirty="0"/>
              <a:t>4. The student playing the teacher replies with a statement using the same verb. Encourage students to use a mix of affirmative and negative sentences.</a:t>
            </a:r>
          </a:p>
          <a:p>
            <a:pPr marL="0" indent="0">
              <a:buFont typeface="+mj-lt"/>
              <a:buNone/>
            </a:pPr>
            <a:r>
              <a:rPr lang="en-US" b="0" dirty="0"/>
              <a:t>5. Continue steps 3-4 for 5 questions in total.</a:t>
            </a:r>
          </a:p>
          <a:p>
            <a:pPr marL="0" indent="0">
              <a:buFont typeface="+mj-lt"/>
              <a:buNone/>
            </a:pPr>
            <a:r>
              <a:rPr lang="en-US" b="0" dirty="0"/>
              <a:t>6. Students swap roles. Repeat steps 3-5.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continuer [113], </a:t>
            </a:r>
            <a:r>
              <a:rPr lang="en-GB" baseline="0" dirty="0" err="1"/>
              <a:t>verbe</a:t>
            </a:r>
            <a:r>
              <a:rPr lang="en-GB" baseline="0" dirty="0"/>
              <a:t> [&gt;5000], composer [858]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8.3.1.6</a:t>
            </a:r>
          </a:p>
          <a:p>
            <a:r>
              <a:rPr lang="en-GB" b="1" dirty="0"/>
              <a:t>Timing: 8 minutes </a:t>
            </a:r>
            <a:r>
              <a:rPr lang="en-GB" b="0" dirty="0"/>
              <a:t>(this slide models the activity)</a:t>
            </a:r>
            <a:br>
              <a:rPr lang="en-GB" b="0" dirty="0"/>
            </a:br>
            <a:br>
              <a:rPr lang="en-GB" b="1" dirty="0"/>
            </a:br>
            <a:r>
              <a:rPr lang="en-GB" b="1" dirty="0"/>
              <a:t>Aim: </a:t>
            </a:r>
            <a:r>
              <a:rPr lang="en-GB" b="0" dirty="0"/>
              <a:t>Oral production of verbs like </a:t>
            </a:r>
            <a:r>
              <a:rPr lang="en-GB" b="0" i="1" dirty="0"/>
              <a:t>entendre</a:t>
            </a:r>
            <a:r>
              <a:rPr lang="en-GB" b="0" dirty="0"/>
              <a:t> covered in this lesson in the </a:t>
            </a:r>
            <a:r>
              <a:rPr lang="en-GB" b="0" i="1" dirty="0"/>
              <a:t>nous/</a:t>
            </a:r>
            <a:r>
              <a:rPr lang="en-GB" b="0" i="1" dirty="0" err="1"/>
              <a:t>vous</a:t>
            </a:r>
            <a:r>
              <a:rPr lang="en-GB" b="0" i="1" dirty="0"/>
              <a:t> </a:t>
            </a:r>
            <a:r>
              <a:rPr lang="en-GB" b="0" i="0" dirty="0"/>
              <a:t>form</a:t>
            </a:r>
            <a:r>
              <a:rPr lang="en-GB" b="0" dirty="0"/>
              <a:t> and revision of the </a:t>
            </a:r>
            <a:r>
              <a:rPr lang="en-GB" b="0" i="1" dirty="0"/>
              <a:t>prendre </a:t>
            </a:r>
            <a:r>
              <a:rPr lang="en-GB" b="0" i="0" dirty="0"/>
              <a:t>group which take the same endings (with a spelling change)</a:t>
            </a:r>
            <a:r>
              <a:rPr lang="en-GB" b="0" dirty="0"/>
              <a:t>. This is a spot the difference task (information gap). Students work in pairs with another pair. Each pair has 10 cards. Speakers exchange information to find the differences together. </a:t>
            </a:r>
          </a:p>
          <a:p>
            <a:br>
              <a:rPr lang="en-GB" dirty="0"/>
            </a:br>
            <a:r>
              <a:rPr lang="en-GB" b="1" dirty="0"/>
              <a:t>Procedure:</a:t>
            </a:r>
            <a:br>
              <a:rPr lang="en-GB" dirty="0"/>
            </a:br>
            <a:r>
              <a:rPr lang="en-GB" dirty="0"/>
              <a:t>1. Remind students of the stem changes in the </a:t>
            </a:r>
            <a:r>
              <a:rPr lang="en-GB" i="1" dirty="0"/>
              <a:t>prendre </a:t>
            </a:r>
            <a:r>
              <a:rPr lang="en-GB" i="0" u="none" dirty="0"/>
              <a:t>group. </a:t>
            </a:r>
            <a:r>
              <a:rPr lang="en-GB" dirty="0"/>
              <a:t>Use this slide to model the task by checking students can form questions and responses in the </a:t>
            </a:r>
            <a:r>
              <a:rPr lang="en-GB" i="1" dirty="0"/>
              <a:t>nous </a:t>
            </a:r>
            <a:r>
              <a:rPr lang="en-GB" i="0" dirty="0"/>
              <a:t>and </a:t>
            </a:r>
            <a:r>
              <a:rPr lang="en-GB" i="1" dirty="0" err="1"/>
              <a:t>vous</a:t>
            </a:r>
            <a:r>
              <a:rPr lang="en-GB" i="1" dirty="0"/>
              <a:t> </a:t>
            </a:r>
            <a:r>
              <a:rPr lang="en-GB" i="0" dirty="0"/>
              <a:t>forms (click to reveal pictures and model questions/answers).</a:t>
            </a:r>
            <a:endParaRPr lang="en-GB" dirty="0"/>
          </a:p>
          <a:p>
            <a:r>
              <a:rPr lang="en-GB" dirty="0"/>
              <a:t>2. Distribute the </a:t>
            </a:r>
            <a:r>
              <a:rPr lang="en-GB" dirty="0" err="1"/>
              <a:t>rolecards</a:t>
            </a:r>
            <a:r>
              <a:rPr lang="en-GB" dirty="0"/>
              <a:t> on slides 12-13. </a:t>
            </a:r>
          </a:p>
          <a:p>
            <a:r>
              <a:rPr lang="en-GB" dirty="0"/>
              <a:t>3. Students in pair A take turns asking a question about one of the cards to the other pair, addressing them in the </a:t>
            </a:r>
            <a:r>
              <a:rPr lang="en-GB" i="1" dirty="0" err="1"/>
              <a:t>vous</a:t>
            </a:r>
            <a:r>
              <a:rPr lang="en-GB" i="1" dirty="0"/>
              <a:t> </a:t>
            </a:r>
            <a:r>
              <a:rPr lang="en-GB" i="0" dirty="0"/>
              <a:t>forms</a:t>
            </a:r>
            <a:r>
              <a:rPr lang="en-GB" dirty="0"/>
              <a:t> (e.g., </a:t>
            </a:r>
            <a:r>
              <a:rPr lang="en-GB" i="1" dirty="0" err="1"/>
              <a:t>Vous</a:t>
            </a:r>
            <a:r>
              <a:rPr lang="en-GB" i="1" dirty="0"/>
              <a:t> </a:t>
            </a:r>
            <a:r>
              <a:rPr lang="en-GB" i="1" dirty="0" err="1"/>
              <a:t>prenez</a:t>
            </a:r>
            <a:r>
              <a:rPr lang="en-GB" i="1" dirty="0"/>
              <a:t> </a:t>
            </a:r>
            <a:r>
              <a:rPr lang="en-GB" i="1" baseline="0" dirty="0"/>
              <a:t>le train ?</a:t>
            </a:r>
            <a:r>
              <a:rPr lang="en-GB" dirty="0"/>
              <a:t>).</a:t>
            </a:r>
          </a:p>
          <a:p>
            <a:r>
              <a:rPr lang="en-GB" dirty="0"/>
              <a:t>4. Students in pair B check whether the information on their card is the same (</a:t>
            </a:r>
            <a:r>
              <a:rPr lang="en-GB" i="1" dirty="0" err="1"/>
              <a:t>Oui</a:t>
            </a:r>
            <a:r>
              <a:rPr lang="en-GB" i="1" dirty="0"/>
              <a:t>, nous </a:t>
            </a:r>
            <a:r>
              <a:rPr lang="en-GB" i="1" baseline="0" dirty="0" err="1"/>
              <a:t>prenons</a:t>
            </a:r>
            <a:r>
              <a:rPr lang="en-GB" i="1" baseline="0" dirty="0"/>
              <a:t> le train</a:t>
            </a:r>
            <a:r>
              <a:rPr lang="en-GB" i="1" dirty="0"/>
              <a:t> / Non, nous </a:t>
            </a:r>
            <a:r>
              <a:rPr lang="en-GB" i="1" baseline="0" dirty="0" err="1"/>
              <a:t>prenons</a:t>
            </a:r>
            <a:r>
              <a:rPr lang="en-GB" i="1" baseline="0" dirty="0"/>
              <a:t> le bus</a:t>
            </a:r>
            <a:r>
              <a:rPr lang="en-GB" dirty="0"/>
              <a:t>). </a:t>
            </a:r>
          </a:p>
          <a:p>
            <a:r>
              <a:rPr lang="en-GB" dirty="0"/>
              <a:t>5. Then students in pair B offers a piece of information and so on until all cards have been discussed and the differences found.</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latin typeface="Century Gothic" panose="020F0302020204030204"/>
              </a:rPr>
              <a:t>bus [4027]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59168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5896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30493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8.3.1.6</a:t>
            </a:r>
          </a:p>
          <a:p>
            <a:r>
              <a:rPr lang="en-GB" b="1" dirty="0"/>
              <a:t>Timing: 8 minutes</a:t>
            </a:r>
          </a:p>
          <a:p>
            <a:endParaRPr lang="en-GB" b="1" dirty="0"/>
          </a:p>
          <a:p>
            <a:r>
              <a:rPr lang="en-GB" b="1" dirty="0"/>
              <a:t>Aim: </a:t>
            </a:r>
            <a:r>
              <a:rPr lang="en-GB" b="0" dirty="0"/>
              <a:t>Oral production of intonation questions with verbs like </a:t>
            </a:r>
            <a:r>
              <a:rPr lang="en-GB" b="0" i="1" dirty="0"/>
              <a:t>entendre</a:t>
            </a:r>
            <a:r>
              <a:rPr lang="en-GB" b="0" dirty="0"/>
              <a:t> in all forms.</a:t>
            </a:r>
            <a:endParaRPr lang="en-GB" b="1" dirty="0"/>
          </a:p>
          <a:p>
            <a:endParaRPr lang="en-GB" baseline="0" dirty="0"/>
          </a:p>
          <a:p>
            <a:r>
              <a:rPr lang="en-GB" b="1" dirty="0"/>
              <a:t>Procedure:</a:t>
            </a:r>
            <a:br>
              <a:rPr lang="en-GB" dirty="0"/>
            </a:br>
            <a:r>
              <a:rPr lang="en-GB" dirty="0"/>
              <a:t>1. Cycle through the example on this slide to illustrate how the paired speaking activity</a:t>
            </a:r>
            <a:r>
              <a:rPr lang="en-GB" baseline="0" dirty="0"/>
              <a:t> on the following slide is intended to work. Ensure students realise the pronouns and verb forms need to change when forming questions to answers in the 1</a:t>
            </a:r>
            <a:r>
              <a:rPr lang="en-GB" baseline="30000" dirty="0"/>
              <a:t>st</a:t>
            </a:r>
            <a:r>
              <a:rPr lang="en-GB" baseline="0" dirty="0"/>
              <a:t> and 2</a:t>
            </a:r>
            <a:r>
              <a:rPr lang="en-GB" baseline="30000" dirty="0"/>
              <a:t>nd</a:t>
            </a:r>
            <a:r>
              <a:rPr lang="en-GB" baseline="0" dirty="0"/>
              <a:t> person (</a:t>
            </a:r>
            <a:r>
              <a:rPr lang="en-GB" baseline="0" dirty="0" err="1"/>
              <a:t>tu</a:t>
            </a:r>
            <a:r>
              <a:rPr lang="en-GB" baseline="0" dirty="0"/>
              <a:t> </a:t>
            </a:r>
            <a:r>
              <a:rPr lang="en-GB" baseline="0" dirty="0">
                <a:sym typeface="Wingdings" panose="05000000000000000000" pitchFamily="2" charset="2"/>
              </a:rPr>
              <a:t> je, je  </a:t>
            </a:r>
            <a:r>
              <a:rPr lang="en-GB" baseline="0" dirty="0" err="1">
                <a:sym typeface="Wingdings" panose="05000000000000000000" pitchFamily="2" charset="2"/>
              </a:rPr>
              <a:t>tu</a:t>
            </a:r>
            <a:r>
              <a:rPr lang="en-GB" baseline="0" dirty="0">
                <a:sym typeface="Wingdings" panose="05000000000000000000" pitchFamily="2" charset="2"/>
              </a:rPr>
              <a:t>, nous  </a:t>
            </a:r>
            <a:r>
              <a:rPr lang="en-GB" baseline="0" dirty="0" err="1">
                <a:sym typeface="Wingdings" panose="05000000000000000000" pitchFamily="2" charset="2"/>
              </a:rPr>
              <a:t>vous</a:t>
            </a:r>
            <a:r>
              <a:rPr lang="en-GB" baseline="0" dirty="0">
                <a:sym typeface="Wingdings" panose="05000000000000000000" pitchFamily="2" charset="2"/>
              </a:rPr>
              <a:t> pl, </a:t>
            </a:r>
            <a:r>
              <a:rPr lang="en-GB" baseline="0" dirty="0" err="1">
                <a:sym typeface="Wingdings" panose="05000000000000000000" pitchFamily="2" charset="2"/>
              </a:rPr>
              <a:t>vous</a:t>
            </a:r>
            <a:r>
              <a:rPr lang="en-GB" baseline="0" dirty="0">
                <a:sym typeface="Wingdings" panose="05000000000000000000" pitchFamily="2" charset="2"/>
              </a:rPr>
              <a:t> pl  nous).</a:t>
            </a:r>
            <a:endParaRPr lang="en-GB" baseline="0" dirty="0"/>
          </a:p>
          <a:p>
            <a:r>
              <a:rPr lang="en-GB" dirty="0"/>
              <a:t>2. Partners</a:t>
            </a:r>
            <a:r>
              <a:rPr lang="en-GB" baseline="0" dirty="0"/>
              <a:t> are given a copy of the relevant card printed on the next slide</a:t>
            </a:r>
            <a:r>
              <a:rPr lang="en-GB" b="0" baseline="0" dirty="0"/>
              <a:t>.</a:t>
            </a:r>
            <a:r>
              <a:rPr lang="en-GB" b="1" baseline="0" dirty="0"/>
              <a:t> </a:t>
            </a:r>
            <a:r>
              <a:rPr lang="en-GB" b="0" baseline="0" dirty="0"/>
              <a:t>The slide may be printed out and cut into two sets of prompt cards, one for each partner. Alternatively, the slide may be displayed on the board, with Partner B’s cards hidden. Partner B then turns away from the board.</a:t>
            </a:r>
            <a:br>
              <a:rPr lang="en-GB" b="0" baseline="0" dirty="0"/>
            </a:br>
            <a:r>
              <a:rPr lang="en-GB" b="0" baseline="0" dirty="0"/>
              <a:t>3. </a:t>
            </a:r>
            <a:r>
              <a:rPr lang="en-GB" dirty="0"/>
              <a:t>Explain</a:t>
            </a:r>
            <a:r>
              <a:rPr lang="en-GB" baseline="0" dirty="0"/>
              <a:t> that Partner A says the answer first, following which Partner B formulates the question that would lead to that answer. Possible question words are listed below the answers for each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 teacher can circulate and listen in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After Partner A has given all six answers on the card, partners swap roles.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01786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 during the activity. It provides</a:t>
            </a:r>
            <a:r>
              <a:rPr lang="en-GB" b="1" baseline="0" dirty="0"/>
              <a:t> the ANSWERS that the partners give when it is their turn to lead the activity.</a:t>
            </a:r>
            <a:endParaRPr lang="en-GB" b="1" dirty="0"/>
          </a:p>
          <a:p>
            <a:endParaRPr lang="en-GB" b="1" baseline="0" dirty="0"/>
          </a:p>
          <a:p>
            <a:r>
              <a:rPr lang="en-GB" b="1" baseline="0" dirty="0"/>
              <a:t>This slide may be printed out and cut into two sets of prompt cards, one for each partner. </a:t>
            </a:r>
            <a:br>
              <a:rPr lang="en-GB" baseline="0" dirty="0"/>
            </a:b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88306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 for the activity on the previous slide.</a:t>
            </a:r>
          </a:p>
          <a:p>
            <a:endParaRPr lang="en-GB" baseline="0" dirty="0"/>
          </a:p>
          <a:p>
            <a:r>
              <a:rPr lang="en-GB" b="1" dirty="0"/>
              <a:t>Procedure:</a:t>
            </a:r>
            <a:br>
              <a:rPr lang="en-GB" dirty="0"/>
            </a:br>
            <a:r>
              <a:rPr lang="en-GB" dirty="0"/>
              <a:t>1. Elicit answers from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to partner B set on next slide]</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1295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kern="1200" dirty="0">
                <a:solidFill>
                  <a:schemeClr val="tx1"/>
                </a:solidFill>
                <a:effectLst/>
                <a:ea typeface="+mn-ea"/>
                <a:cs typeface="+mn-cs"/>
              </a:rPr>
              <a:t>organiser [701], billet [1916], anniversaire [2043]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football [2602], local [622], Internet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88102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baseline="0" dirty="0"/>
          </a:p>
          <a:p>
            <a:r>
              <a:rPr lang="en-GB" b="1" dirty="0"/>
              <a:t>Procedure:</a:t>
            </a:r>
            <a:br>
              <a:rPr lang="en-GB" dirty="0"/>
            </a:br>
            <a:r>
              <a:rPr lang="en-GB" dirty="0"/>
              <a:t>1. Elicit answers from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30756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8.3.2.1</a:t>
            </a:r>
          </a:p>
          <a:p>
            <a:r>
              <a:rPr lang="en-US" b="1" dirty="0"/>
              <a:t>Timing: 8 minutes </a:t>
            </a:r>
            <a:r>
              <a:rPr lang="en-US" b="0" dirty="0"/>
              <a:t>[5 slides]</a:t>
            </a:r>
            <a:endParaRPr lang="en-US" b="1" dirty="0"/>
          </a:p>
          <a:p>
            <a:endParaRPr lang="en-US" b="1" dirty="0"/>
          </a:p>
          <a:p>
            <a:r>
              <a:rPr lang="en-US" b="1" dirty="0"/>
              <a:t>Aim: </a:t>
            </a:r>
            <a:r>
              <a:rPr lang="en-US" b="0" dirty="0"/>
              <a:t>Oral production and aural recognition of plural forms of verbs like </a:t>
            </a:r>
            <a:r>
              <a:rPr lang="en-US" b="0" i="1" dirty="0"/>
              <a:t>dire </a:t>
            </a:r>
            <a:r>
              <a:rPr lang="en-US" b="0" i="0" dirty="0"/>
              <a:t>and </a:t>
            </a:r>
            <a:r>
              <a:rPr lang="fr-FR" b="0" i="1" dirty="0">
                <a:solidFill>
                  <a:srgbClr val="222222"/>
                </a:solidFill>
                <a:effectLst/>
                <a:latin typeface="Georgia" panose="02040502050405020303" pitchFamily="18" charset="0"/>
              </a:rPr>
              <a:t>écrire.</a:t>
            </a:r>
            <a:endParaRPr lang="en-US" b="0" i="1" dirty="0"/>
          </a:p>
          <a:p>
            <a:endParaRPr lang="en-US" b="0" dirty="0"/>
          </a:p>
          <a:p>
            <a:r>
              <a:rPr lang="en-US" b="1" dirty="0"/>
              <a:t>Procedure:</a:t>
            </a:r>
          </a:p>
          <a:p>
            <a:r>
              <a:rPr lang="en-US" b="0" dirty="0"/>
              <a:t>1. Use this slide to model the activity.</a:t>
            </a:r>
          </a:p>
          <a:p>
            <a:r>
              <a:rPr lang="en-US" b="0" dirty="0"/>
              <a:t>2. Print and distribute the role cards on slide 45.</a:t>
            </a:r>
          </a:p>
          <a:p>
            <a:r>
              <a:rPr lang="en-US" b="0" dirty="0"/>
              <a:t>3. Partner A reads the words in bold from a sentence on this slide. </a:t>
            </a:r>
            <a:r>
              <a:rPr lang="en-US" b="0" baseline="0" dirty="0"/>
              <a:t>The pronoun is omitted from what is said, in order to focus Partner B’s attention on the verb ending. The noun is omitted so that Partner B can identify this by association with the person as depicted on his/her card (next slide).</a:t>
            </a:r>
            <a:endParaRPr lang="en-US" b="0" dirty="0"/>
          </a:p>
          <a:p>
            <a:r>
              <a:rPr lang="en-US" b="0" dirty="0"/>
              <a:t>4. Partner B determines</a:t>
            </a:r>
            <a:r>
              <a:rPr lang="en-US" b="0" baseline="0" dirty="0"/>
              <a:t> what the missing noun at the end of the sentence is, by looking at the pictures on his/her card (next slide). Partner A affirms/corrects as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096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 A 1&amp;2 cards – do not display</a:t>
            </a:r>
            <a:r>
              <a:rPr lang="en-US" b="1" baseline="0" dirty="0"/>
              <a:t> during the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6150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Display this slide when partner A is speaking.</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02253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Display this slide when partner B is speaking.</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82572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a:t>
            </a: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963786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8.3.2.4</a:t>
            </a:r>
          </a:p>
          <a:p>
            <a:r>
              <a:rPr lang="en-US" b="1" dirty="0"/>
              <a:t>Timing: 8 minutes</a:t>
            </a:r>
          </a:p>
          <a:p>
            <a:endParaRPr lang="en-US" b="1" dirty="0"/>
          </a:p>
          <a:p>
            <a:r>
              <a:rPr lang="en-US" b="1" dirty="0"/>
              <a:t>Aim: </a:t>
            </a:r>
            <a:r>
              <a:rPr lang="en-US" b="0" dirty="0"/>
              <a:t>Oral and written production of the plural forms of –ER verbs in the perfect tense. </a:t>
            </a:r>
          </a:p>
          <a:p>
            <a:endParaRPr lang="en-US" b="1" dirty="0"/>
          </a:p>
          <a:p>
            <a:r>
              <a:rPr lang="en-US" b="1" dirty="0"/>
              <a:t>Procedure:</a:t>
            </a:r>
          </a:p>
          <a:p>
            <a:pPr marL="0" indent="0">
              <a:buFont typeface="+mj-lt"/>
              <a:buNone/>
            </a:pPr>
            <a:r>
              <a:rPr lang="en-US" b="0" dirty="0"/>
              <a:t>1. Print and distribute the cue cards on slides 24-25. Tell students they are going to work in pairs with another pair to co-create two fantasy stories. </a:t>
            </a:r>
          </a:p>
          <a:p>
            <a:pPr marL="0" indent="0">
              <a:buFont typeface="+mj-lt"/>
              <a:buNone/>
            </a:pPr>
            <a:r>
              <a:rPr lang="en-US" b="0" dirty="0"/>
              <a:t>2. Use this slide to model the task. Students take it in turns to ask and answer questions on behalf of their pair. Pair A begins by asking the question indicated on their role card in the perfect tense, using the </a:t>
            </a:r>
            <a:r>
              <a:rPr lang="en-US" b="0" i="1" dirty="0" err="1"/>
              <a:t>vous</a:t>
            </a:r>
            <a:r>
              <a:rPr lang="en-US" b="0" dirty="0"/>
              <a:t> form. At this stage, students to use intonation or </a:t>
            </a:r>
            <a:r>
              <a:rPr lang="en-US" b="0" i="1" dirty="0" err="1"/>
              <a:t>est-ce</a:t>
            </a:r>
            <a:r>
              <a:rPr lang="en-US" b="0" i="1" dirty="0"/>
              <a:t> que</a:t>
            </a:r>
            <a:r>
              <a:rPr lang="en-US" b="0" dirty="0"/>
              <a:t> questions (inversion questions in the perfect tense will be introduced in lesson 2). </a:t>
            </a:r>
          </a:p>
          <a:p>
            <a:pPr marL="0" indent="0">
              <a:buFont typeface="+mj-lt"/>
              <a:buNone/>
            </a:pPr>
            <a:r>
              <a:rPr lang="en-US" b="0" dirty="0"/>
              <a:t>3. Pair B responds in the perfect tense using the </a:t>
            </a:r>
            <a:r>
              <a:rPr lang="en-US" b="0" i="1" dirty="0"/>
              <a:t>nous</a:t>
            </a:r>
            <a:r>
              <a:rPr lang="en-US" b="0" dirty="0"/>
              <a:t> form, following the prompt on their card.</a:t>
            </a:r>
          </a:p>
          <a:p>
            <a:pPr marL="0" indent="0">
              <a:buFont typeface="+mj-lt"/>
              <a:buNone/>
            </a:pPr>
            <a:r>
              <a:rPr lang="en-US" b="0" dirty="0"/>
              <a:t>4. Pair A make notes on what they hear in the </a:t>
            </a:r>
            <a:r>
              <a:rPr lang="en-US" b="0" i="1" dirty="0" err="1"/>
              <a:t>ils</a:t>
            </a:r>
            <a:r>
              <a:rPr lang="en-US" b="0" i="1" dirty="0"/>
              <a:t>/</a:t>
            </a:r>
            <a:r>
              <a:rPr lang="en-US" b="0" i="1" dirty="0" err="1"/>
              <a:t>elles</a:t>
            </a:r>
            <a:r>
              <a:rPr lang="en-US" b="0" i="1" dirty="0"/>
              <a:t> </a:t>
            </a:r>
            <a:r>
              <a:rPr lang="en-US" b="0" i="0" dirty="0"/>
              <a:t>form.</a:t>
            </a:r>
          </a:p>
          <a:p>
            <a:pPr marL="0" indent="0">
              <a:buFont typeface="+mj-lt"/>
              <a:buNone/>
            </a:pPr>
            <a:r>
              <a:rPr lang="en-US" b="0" i="0" dirty="0"/>
              <a:t>5. After four turns, one member of pair A reads the full story aloud (4 sentences in the 3</a:t>
            </a:r>
            <a:r>
              <a:rPr lang="en-US" b="0" i="0" baseline="30000" dirty="0"/>
              <a:t>rd</a:t>
            </a:r>
            <a:r>
              <a:rPr lang="en-US" b="0" i="0" dirty="0"/>
              <a:t> person plural). See slide 26 for the solution.</a:t>
            </a:r>
          </a:p>
          <a:p>
            <a:pPr marL="0" indent="0">
              <a:buFont typeface="+mj-lt"/>
              <a:buNone/>
            </a:pPr>
            <a:r>
              <a:rPr lang="en-US" b="0" i="0" dirty="0"/>
              <a:t>6. Pairs swap roles.</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group A.</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274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1650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8193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219613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8.3.2.4</a:t>
            </a:r>
          </a:p>
          <a:p>
            <a:r>
              <a:rPr lang="en-US" b="1" dirty="0"/>
              <a:t>Timing: 8 minutes</a:t>
            </a:r>
          </a:p>
          <a:p>
            <a:endParaRPr lang="en-US" b="1" dirty="0"/>
          </a:p>
          <a:p>
            <a:r>
              <a:rPr lang="en-US" b="1" dirty="0"/>
              <a:t>Aim: </a:t>
            </a:r>
            <a:r>
              <a:rPr lang="en-US" b="0" dirty="0"/>
              <a:t>Semi-structured oral production of inversion questions and statements using plural forms of –ER verbs in the perfect tense. </a:t>
            </a:r>
            <a:endParaRPr lang="en-US" b="1" dirty="0"/>
          </a:p>
          <a:p>
            <a:endParaRPr lang="en-US" b="1" dirty="0"/>
          </a:p>
          <a:p>
            <a:r>
              <a:rPr lang="en-US" b="1" dirty="0"/>
              <a:t>Procedure:</a:t>
            </a:r>
          </a:p>
          <a:p>
            <a:pPr marL="0" indent="0">
              <a:buFont typeface="+mj-lt"/>
              <a:buNone/>
            </a:pPr>
            <a:r>
              <a:rPr lang="en-US" b="0" dirty="0"/>
              <a:t>1. Begin by recapping placement rules for </a:t>
            </a:r>
            <a:r>
              <a:rPr lang="en-US" b="0" i="1" dirty="0"/>
              <a:t>ne…pas</a:t>
            </a:r>
            <a:r>
              <a:rPr lang="en-US" b="0" dirty="0"/>
              <a:t> in the perfect tense.</a:t>
            </a:r>
          </a:p>
          <a:p>
            <a:pPr marL="0" indent="0">
              <a:buFont typeface="+mj-lt"/>
              <a:buNone/>
            </a:pPr>
            <a:r>
              <a:rPr lang="en-US" b="0" dirty="0"/>
              <a:t>2. Students take on the role of either Amir or the teacher.</a:t>
            </a:r>
          </a:p>
          <a:p>
            <a:pPr marL="0" indent="0">
              <a:buFont typeface="+mj-lt"/>
              <a:buNone/>
            </a:pPr>
            <a:r>
              <a:rPr lang="en-US" b="0" dirty="0"/>
              <a:t>3. The student playing Amir begins by asking a question in the past tense using one of the verbs provided (or another verb). Students should use a different verb each time. At lower levels, the teacher may wish to provide some nouns to go with the suggested verbs.</a:t>
            </a:r>
          </a:p>
          <a:p>
            <a:pPr marL="0" indent="0">
              <a:buFont typeface="+mj-lt"/>
              <a:buNone/>
            </a:pPr>
            <a:r>
              <a:rPr lang="en-US" b="0" dirty="0"/>
              <a:t>4. The student playing the teacher replies with a statement using the same verb. Encourage students to use a mix of affirmative and negative sentences.</a:t>
            </a:r>
          </a:p>
          <a:p>
            <a:pPr marL="0" indent="0">
              <a:buFont typeface="+mj-lt"/>
              <a:buNone/>
            </a:pPr>
            <a:r>
              <a:rPr lang="en-US" b="0" dirty="0"/>
              <a:t>5. Continue steps 3-4 for 5 questions in total.</a:t>
            </a:r>
          </a:p>
          <a:p>
            <a:pPr marL="0" indent="0">
              <a:buFont typeface="+mj-lt"/>
              <a:buNone/>
            </a:pPr>
            <a:r>
              <a:rPr lang="en-US" b="0" dirty="0"/>
              <a:t>6. Students swap roles. Repeat steps 3-5.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continuer [113], </a:t>
            </a:r>
            <a:r>
              <a:rPr lang="en-GB" baseline="0" dirty="0" err="1"/>
              <a:t>verbe</a:t>
            </a:r>
            <a:r>
              <a:rPr lang="en-GB" baseline="0" dirty="0"/>
              <a:t> [&gt;5000], composer [858]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8.1.2.4</a:t>
            </a:r>
          </a:p>
          <a:p>
            <a:r>
              <a:rPr lang="en-US" b="1" dirty="0"/>
              <a:t>Timing: 5 minutes</a:t>
            </a:r>
          </a:p>
          <a:p>
            <a:endParaRPr lang="en-US" b="1" dirty="0"/>
          </a:p>
          <a:p>
            <a:r>
              <a:rPr lang="en-US" b="1" dirty="0"/>
              <a:t>Aim: </a:t>
            </a:r>
            <a:r>
              <a:rPr lang="en-US" b="0" dirty="0"/>
              <a:t>Oral production of perfect tenses statements and yes/no questions using appropriate intonation.</a:t>
            </a:r>
          </a:p>
          <a:p>
            <a:endParaRPr lang="en-US" b="1" dirty="0"/>
          </a:p>
          <a:p>
            <a:r>
              <a:rPr lang="en-US" b="1" dirty="0"/>
              <a:t>Procedure:</a:t>
            </a:r>
          </a:p>
          <a:p>
            <a:pPr marL="0" indent="0">
              <a:buFont typeface="+mj-lt"/>
              <a:buNone/>
            </a:pPr>
            <a:r>
              <a:rPr lang="en-US" b="0" dirty="0"/>
              <a:t>1. Teacher distributes role cards on slide 20 to pairs of students. </a:t>
            </a:r>
          </a:p>
          <a:p>
            <a:pPr marL="0" indent="0">
              <a:buFont typeface="+mj-lt"/>
              <a:buNone/>
            </a:pPr>
            <a:r>
              <a:rPr lang="en-US" b="0" dirty="0"/>
              <a:t>2. Partner A uses their role card to begin a sentence. Some sentences start with </a:t>
            </a:r>
            <a:r>
              <a:rPr lang="en-US" b="0" i="1" dirty="0" err="1"/>
              <a:t>est-ce</a:t>
            </a:r>
            <a:r>
              <a:rPr lang="en-US" b="0" i="1" dirty="0"/>
              <a:t> que</a:t>
            </a:r>
            <a:r>
              <a:rPr lang="en-US" b="0" i="0" dirty="0"/>
              <a:t>, others with a pronoun.</a:t>
            </a:r>
            <a:endParaRPr lang="en-US" b="0" dirty="0"/>
          </a:p>
          <a:p>
            <a:pPr marL="0" indent="0">
              <a:buFont typeface="+mj-lt"/>
              <a:buNone/>
            </a:pPr>
            <a:r>
              <a:rPr lang="en-US" b="0" dirty="0"/>
              <a:t>3. Partner B then uses the role play card to complete the second half of the sentence. Remind students that if the sentence starts with </a:t>
            </a:r>
            <a:r>
              <a:rPr lang="en-US" b="0" i="1" dirty="0" err="1"/>
              <a:t>est-ce</a:t>
            </a:r>
            <a:r>
              <a:rPr lang="en-US" b="0" i="1" dirty="0"/>
              <a:t> que,</a:t>
            </a:r>
            <a:r>
              <a:rPr lang="en-US" b="0" i="0" dirty="0"/>
              <a:t> then it must be a question and Partner B must raise their intonation at the end of the sentence. If the sentence starts with a pronoun, it could be either a question or a statement and students should </a:t>
            </a:r>
            <a:r>
              <a:rPr lang="en-US" b="0" i="0" dirty="0" err="1"/>
              <a:t>practise</a:t>
            </a:r>
            <a:r>
              <a:rPr lang="en-US" b="0" i="0" dirty="0"/>
              <a:t> use both types of intonation to create statements and questions.</a:t>
            </a:r>
          </a:p>
          <a:p>
            <a:pPr marL="0" indent="0">
              <a:buFont typeface="+mj-lt"/>
              <a:buNone/>
            </a:pPr>
            <a:r>
              <a:rPr lang="en-US" b="0" i="0" dirty="0"/>
              <a:t>4. After four sentences, students to swap roles (Partner B starts the sentence and then Partner A completes it).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carte [955], </a:t>
            </a:r>
            <a:r>
              <a:rPr lang="en-GB" baseline="0" dirty="0" err="1"/>
              <a:t>partie</a:t>
            </a:r>
            <a:r>
              <a:rPr lang="en-GB" baseline="0" dirty="0"/>
              <a:t> [118]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8349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for the previous slide.</a:t>
            </a:r>
          </a:p>
          <a:p>
            <a:r>
              <a:rPr lang="en-GB" b="0" dirty="0"/>
              <a:t>This is slide 2/2.</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471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C131-54F1-D6EE-B961-5709BAE3AE2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08A686-9D91-359A-23C3-6DBF9BB04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2821832-2034-2B4B-B98F-897F904D822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BE5E288D-2283-43B5-3D95-FB8FD0AE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A5455-6543-D433-A98F-ECFC1B3FC13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4A7C-1AC1-7450-7E59-707AA0DE7949}"/>
              </a:ext>
            </a:extLst>
          </p:cNvPr>
          <p:cNvSpPr>
            <a:spLocks noGrp="1"/>
          </p:cNvSpPr>
          <p:nvPr>
            <p:ph type="title"/>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DB25DCF1-7ECC-BA31-0811-47633976FCEB}"/>
              </a:ext>
            </a:extLst>
          </p:cNvPr>
          <p:cNvSpPr>
            <a:spLocks noGrp="1"/>
          </p:cNvSpPr>
          <p:nvPr>
            <p:ph type="body" orient="vert" idx="1"/>
          </p:nvPr>
        </p:nvSpPr>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3EC84DF-5E83-D46A-27C0-41A5BC499088}"/>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63F9F6C3-91BC-BF9C-899E-5A7D10B02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10BBA-EEBB-2B45-5A2F-0646A27536B5}"/>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24321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9D3C8-39E7-7BB3-631F-09B1382CEA50}"/>
              </a:ext>
            </a:extLst>
          </p:cNvPr>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3A81F832-33BF-483E-5105-426085E1B1AB}"/>
              </a:ext>
            </a:extLst>
          </p:cNvPr>
          <p:cNvSpPr>
            <a:spLocks noGrp="1"/>
          </p:cNvSpPr>
          <p:nvPr>
            <p:ph type="body" orient="vert" idx="1"/>
          </p:nvPr>
        </p:nvSpPr>
        <p:spPr>
          <a:xfrm>
            <a:off x="838200" y="365125"/>
            <a:ext cx="7734300"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0CF5228-715D-CC1C-AD1E-67F4EB1BA34F}"/>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8FC300E-22A5-FAB7-7C47-072E8B37A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258E6-168E-4B51-A965-F66F43963FC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60160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2318-1709-A543-9A6E-F93DD63128F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F4545B6-588F-8857-B917-0691681B14B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892E9F8-5169-506D-2F26-2402745CEC00}"/>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36DAE64-E17E-3611-D6E6-912DDFFC2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B1E44-2879-D57B-3109-A9022F200B04}"/>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32963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E3BF-9D9B-7244-CB09-1DB724B01A9F}"/>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6157DF4-87A8-4BE5-0224-B6B46D4F0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F65C4F35-FAD6-9FA5-4A1E-3C1A52DAB72B}"/>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1DA344BC-72B4-FEBD-0C1F-82494D5B5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A17F7-596A-BDA4-FD18-2A148616C01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7077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1624-9ED5-3CA2-2B03-0505CA2529E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A77F73-FEC8-4779-3D5E-54C3D7EE4D0E}"/>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993B797-7141-2CDB-0682-FDEB2EDECC26}"/>
              </a:ext>
            </a:extLst>
          </p:cNvPr>
          <p:cNvSpPr>
            <a:spLocks noGrp="1"/>
          </p:cNvSpPr>
          <p:nvPr>
            <p:ph sz="half" idx="2"/>
          </p:nvPr>
        </p:nvSpPr>
        <p:spPr>
          <a:xfrm>
            <a:off x="6172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DA316C8C-AFB7-0E4A-328D-9FC80CCF878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344671AF-209D-61E8-FBF8-436EAA6F8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24C9D-9A55-F479-9AAF-7EBC6A719958}"/>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1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A1E3-C879-63B4-D114-F549AB09928B}"/>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E869B4D-6FD5-C931-587F-BD7DE9D12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7F990B0-DC3C-AEAD-ADA1-34EEE0987136}"/>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E4D06EE-0247-923F-18BB-6B5A10F13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72F7118-A979-D023-9F67-85CD13889A46}"/>
              </a:ext>
            </a:extLst>
          </p:cNvPr>
          <p:cNvSpPr>
            <a:spLocks noGrp="1"/>
          </p:cNvSpPr>
          <p:nvPr>
            <p:ph sz="quarter" idx="4"/>
          </p:nvPr>
        </p:nvSpPr>
        <p:spPr>
          <a:xfrm>
            <a:off x="6172200" y="2505075"/>
            <a:ext cx="51831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A9E909B6-470B-B321-6D87-FC0DE246A86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8" name="Footer Placeholder 7">
            <a:extLst>
              <a:ext uri="{FF2B5EF4-FFF2-40B4-BE49-F238E27FC236}">
                <a16:creationId xmlns:a16="http://schemas.microsoft.com/office/drawing/2014/main" id="{CC51FC38-A07C-F2D8-A92B-EB7587EC8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9ECD50-CACA-2185-104C-50A3515A514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0259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8090-CE79-11D9-8E75-AA405D9E20E2}"/>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213FA7C8-1A4E-86CC-E984-2E6F519A765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4" name="Footer Placeholder 3">
            <a:extLst>
              <a:ext uri="{FF2B5EF4-FFF2-40B4-BE49-F238E27FC236}">
                <a16:creationId xmlns:a16="http://schemas.microsoft.com/office/drawing/2014/main" id="{BF00A3A8-4D12-6F3B-B6F1-B13DD3585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2C0823-1CEB-F35C-57DA-04B871F23ADE}"/>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648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DFDC8-6716-E913-D623-22BEBC0695BC}"/>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3" name="Footer Placeholder 2">
            <a:extLst>
              <a:ext uri="{FF2B5EF4-FFF2-40B4-BE49-F238E27FC236}">
                <a16:creationId xmlns:a16="http://schemas.microsoft.com/office/drawing/2014/main" id="{93027CDC-5D32-4815-7FC7-8DC9BC0F2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8FA72-365B-1C72-1C45-9FEF186EB41D}"/>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340294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698A-C5F4-0454-8B5F-A03C697A17AB}"/>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403ED5E-396A-4B92-F489-97B5AECA8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A7C8C418-C798-3F05-7541-E0C2C43CE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C453015F-342F-C769-2133-3E119E87A779}"/>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62ACEB96-7E72-5F28-7073-DD2690173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DA754-9EA5-0709-D7E8-0AA0F90A2FF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429339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0352-84DD-2BE7-9B22-2B1E7C518E14}"/>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D34ABA03-486B-CF3E-F143-1B5060E72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971D08-ABBE-CFB9-CE9B-913121B9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D758BA22-7B43-132E-EE7E-1335949329A2}"/>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731CF020-315E-DA91-8D60-4C385B63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B2878-767D-71F2-8DDD-FA3CA0B2ADB3}"/>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77613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F4D6F-35D4-C62A-4B6C-B8776AE73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D820BE9-6216-FA39-A2EF-D7B26490D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8346C6E-2295-B99C-0225-0E77CB7B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A011D9F3-DBA5-F24A-B4D2-484B65555B35}" type="datetimeFigureOut">
              <a:rPr lang="en-US" smtClean="0"/>
              <a:pPr/>
              <a:t>7/12/22</a:t>
            </a:fld>
            <a:endParaRPr lang="en-US" dirty="0"/>
          </a:p>
        </p:txBody>
      </p:sp>
      <p:sp>
        <p:nvSpPr>
          <p:cNvPr id="5" name="Footer Placeholder 4">
            <a:extLst>
              <a:ext uri="{FF2B5EF4-FFF2-40B4-BE49-F238E27FC236}">
                <a16:creationId xmlns:a16="http://schemas.microsoft.com/office/drawing/2014/main" id="{F7846D4D-1898-C31B-752E-0DF1123CE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BDB988-434D-F91E-D064-690BBDBD9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0A5FF78A-D007-8D4E-8688-22906099605A}" type="slidenum">
              <a:rPr lang="en-US" smtClean="0"/>
              <a:pPr/>
              <a:t>‹#›</a:t>
            </a:fld>
            <a:endParaRPr lang="en-US" dirty="0"/>
          </a:p>
        </p:txBody>
      </p:sp>
    </p:spTree>
    <p:extLst>
      <p:ext uri="{BB962C8B-B14F-4D97-AF65-F5344CB8AC3E}">
        <p14:creationId xmlns:p14="http://schemas.microsoft.com/office/powerpoint/2010/main" val="157205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gif"/><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0.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0.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6.jpeg"/><Relationship Id="rId21" Type="http://schemas.openxmlformats.org/officeDocument/2006/relationships/image" Target="../media/image61.png"/><Relationship Id="rId7" Type="http://schemas.openxmlformats.org/officeDocument/2006/relationships/image" Target="../media/image1.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notesSlide" Target="../notesSlides/notesSlide20.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24" Type="http://schemas.openxmlformats.org/officeDocument/2006/relationships/image" Target="../media/image64.png"/><Relationship Id="rId5" Type="http://schemas.microsoft.com/office/2007/relationships/hdphoto" Target="../media/hdphoto1.wdp"/><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5.png"/><Relationship Id="rId4" Type="http://schemas.openxmlformats.org/officeDocument/2006/relationships/image" Target="../media/image68.pn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1.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95.png"/><Relationship Id="rId18" Type="http://schemas.openxmlformats.org/officeDocument/2006/relationships/image" Target="../media/image115.png"/><Relationship Id="rId3" Type="http://schemas.openxmlformats.org/officeDocument/2006/relationships/image" Target="../media/image103.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4.png"/><Relationship Id="rId2" Type="http://schemas.openxmlformats.org/officeDocument/2006/relationships/notesSlide" Target="../notesSlides/notesSlide41.xml"/><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9.png"/><Relationship Id="rId19" Type="http://schemas.openxmlformats.org/officeDocument/2006/relationships/image" Target="../media/image116.jpeg"/><Relationship Id="rId4" Type="http://schemas.openxmlformats.org/officeDocument/2006/relationships/image" Target="../media/image1.png"/><Relationship Id="rId9" Type="http://schemas.openxmlformats.org/officeDocument/2006/relationships/image" Target="../media/image108.pn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96.png"/><Relationship Id="rId18" Type="http://schemas.openxmlformats.org/officeDocument/2006/relationships/image" Target="../media/image116.jpeg"/><Relationship Id="rId3" Type="http://schemas.openxmlformats.org/officeDocument/2006/relationships/image" Target="../media/image1.png"/><Relationship Id="rId7" Type="http://schemas.openxmlformats.org/officeDocument/2006/relationships/image" Target="../media/image107.png"/><Relationship Id="rId12" Type="http://schemas.openxmlformats.org/officeDocument/2006/relationships/image" Target="../media/image95.png"/><Relationship Id="rId17" Type="http://schemas.openxmlformats.org/officeDocument/2006/relationships/image" Target="../media/image115.png"/><Relationship Id="rId2" Type="http://schemas.openxmlformats.org/officeDocument/2006/relationships/notesSlide" Target="../notesSlides/notesSlide42.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3.png"/><Relationship Id="rId10" Type="http://schemas.openxmlformats.org/officeDocument/2006/relationships/image" Target="../media/image110.png"/><Relationship Id="rId19" Type="http://schemas.openxmlformats.org/officeDocument/2006/relationships/image" Target="../media/image103.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png"/><Relationship Id="rId7"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4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png"/><Relationship Id="rId9"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png"/><Relationship Id="rId7"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55.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6.png"/><Relationship Id="rId3" Type="http://schemas.openxmlformats.org/officeDocument/2006/relationships/image" Target="../media/image1.png"/><Relationship Id="rId7" Type="http://schemas.openxmlformats.org/officeDocument/2006/relationships/image" Target="../media/image161.png"/><Relationship Id="rId12" Type="http://schemas.openxmlformats.org/officeDocument/2006/relationships/image" Target="../media/image16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0.png"/><Relationship Id="rId11" Type="http://schemas.microsoft.com/office/2007/relationships/hdphoto" Target="../media/hdphoto2.wdp"/><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png"/><Relationship Id="rId7" Type="http://schemas.openxmlformats.org/officeDocument/2006/relationships/image" Target="../media/image161.png"/><Relationship Id="rId12"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9.png"/><Relationship Id="rId5" Type="http://schemas.openxmlformats.org/officeDocument/2006/relationships/image" Target="../media/image158.png"/><Relationship Id="rId10"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63.png"/></Relationships>
</file>

<file path=ppt/slides/_rels/slide5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3" Type="http://schemas.openxmlformats.org/officeDocument/2006/relationships/image" Target="../media/image1.png"/><Relationship Id="rId7" Type="http://schemas.openxmlformats.org/officeDocument/2006/relationships/image" Target="../media/image171.png"/><Relationship Id="rId12" Type="http://schemas.openxmlformats.org/officeDocument/2006/relationships/image" Target="../media/image175.png"/><Relationship Id="rId2" Type="http://schemas.openxmlformats.org/officeDocument/2006/relationships/notesSlide" Target="../notesSlides/notesSlide63.xml"/><Relationship Id="rId16"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74.png"/><Relationship Id="rId5" Type="http://schemas.openxmlformats.org/officeDocument/2006/relationships/image" Target="../media/image124.png"/><Relationship Id="rId15" Type="http://schemas.openxmlformats.org/officeDocument/2006/relationships/image" Target="../media/image178.png"/><Relationship Id="rId10" Type="http://schemas.openxmlformats.org/officeDocument/2006/relationships/image" Target="../media/image123.png"/><Relationship Id="rId4" Type="http://schemas.openxmlformats.org/officeDocument/2006/relationships/image" Target="../media/image126.png"/><Relationship Id="rId9" Type="http://schemas.openxmlformats.org/officeDocument/2006/relationships/image" Target="../media/image173.png"/><Relationship Id="rId14" Type="http://schemas.openxmlformats.org/officeDocument/2006/relationships/image" Target="../media/image177.png"/></Relationships>
</file>

<file path=ppt/slides/_rels/slide6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5.png"/><Relationship Id="rId3" Type="http://schemas.openxmlformats.org/officeDocument/2006/relationships/image" Target="../media/image1.png"/><Relationship Id="rId7" Type="http://schemas.openxmlformats.org/officeDocument/2006/relationships/image" Target="../media/image171.png"/><Relationship Id="rId12" Type="http://schemas.openxmlformats.org/officeDocument/2006/relationships/image" Target="../media/image126.png"/><Relationship Id="rId17" Type="http://schemas.openxmlformats.org/officeDocument/2006/relationships/image" Target="../media/image173.png"/><Relationship Id="rId2" Type="http://schemas.openxmlformats.org/officeDocument/2006/relationships/notesSlide" Target="../notesSlides/notesSlide64.xml"/><Relationship Id="rId16"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81.png"/><Relationship Id="rId5" Type="http://schemas.openxmlformats.org/officeDocument/2006/relationships/image" Target="../media/image124.png"/><Relationship Id="rId15" Type="http://schemas.openxmlformats.org/officeDocument/2006/relationships/image" Target="../media/image182.png"/><Relationship Id="rId10" Type="http://schemas.openxmlformats.org/officeDocument/2006/relationships/image" Target="../media/image174.png"/><Relationship Id="rId4" Type="http://schemas.openxmlformats.org/officeDocument/2006/relationships/image" Target="../media/image123.png"/><Relationship Id="rId9" Type="http://schemas.openxmlformats.org/officeDocument/2006/relationships/image" Target="../media/image180.png"/><Relationship Id="rId14" Type="http://schemas.openxmlformats.org/officeDocument/2006/relationships/image" Target="../media/image177.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png"/><Relationship Id="rId9"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7.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6" name="Rounded Rectangle 46">
            <a:extLst>
              <a:ext uri="{FF2B5EF4-FFF2-40B4-BE49-F238E27FC236}">
                <a16:creationId xmlns:a16="http://schemas.microsoft.com/office/drawing/2014/main" id="{8043CB92-76B0-7531-FF1D-D9BBA9F7FFEE}"/>
              </a:ext>
            </a:extLst>
          </p:cNvPr>
          <p:cNvSpPr/>
          <p:nvPr/>
        </p:nvSpPr>
        <p:spPr>
          <a:xfrm>
            <a:off x="10115550" y="249870"/>
            <a:ext cx="179437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pic>
        <p:nvPicPr>
          <p:cNvPr id="7" name="Picture 6" descr="background rectangle">
            <a:extLst>
              <a:ext uri="{FF2B5EF4-FFF2-40B4-BE49-F238E27FC236}">
                <a16:creationId xmlns:a16="http://schemas.microsoft.com/office/drawing/2014/main" id="{7177447C-7B22-5DDD-3925-C60920C1768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AFD5A5F-6C78-4BE2-02E5-B6A6A53A59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a:solidFill>
                  <a:sysClr val="window" lastClr="FFFFFF"/>
                </a:solidFill>
              </a:rPr>
              <a:t>Examples</a:t>
            </a:r>
          </a:p>
        </p:txBody>
      </p:sp>
      <p:sp>
        <p:nvSpPr>
          <p:cNvPr id="9" name="TextBox 8">
            <a:extLst>
              <a:ext uri="{FF2B5EF4-FFF2-40B4-BE49-F238E27FC236}">
                <a16:creationId xmlns:a16="http://schemas.microsoft.com/office/drawing/2014/main" id="{7ACE0235-5944-BE7F-5A5E-8C813E6E45B3}"/>
              </a:ext>
            </a:extLst>
          </p:cNvPr>
          <p:cNvSpPr txBox="1"/>
          <p:nvPr/>
        </p:nvSpPr>
        <p:spPr>
          <a:xfrm>
            <a:off x="907617" y="1720840"/>
            <a:ext cx="10376766" cy="3416320"/>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Role play tasks (including transactional)</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563169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vrai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dis la phrase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42" name="Picture 2" descr="streets clipart - Clip Art Library">
            <a:extLst>
              <a:ext uri="{FF2B5EF4-FFF2-40B4-BE49-F238E27FC236}">
                <a16:creationId xmlns:a16="http://schemas.microsoft.com/office/drawing/2014/main" id="{0DE0E293-6CBE-461D-BFA1-3F022BC0C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63992"/>
            <a:ext cx="6096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maps marker - Clip Art Library">
            <a:extLst>
              <a:ext uri="{FF2B5EF4-FFF2-40B4-BE49-F238E27FC236}">
                <a16:creationId xmlns:a16="http://schemas.microsoft.com/office/drawing/2014/main" id="{054DEBF3-A16A-4FA3-894E-0D0C03A827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006" y="194918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oogle maps marker - Clip Art Library">
            <a:extLst>
              <a:ext uri="{FF2B5EF4-FFF2-40B4-BE49-F238E27FC236}">
                <a16:creationId xmlns:a16="http://schemas.microsoft.com/office/drawing/2014/main" id="{72669A8E-4A3D-4DE6-B7E5-28384ADF9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4056" y="209218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maps marker - Clip Art Library">
            <a:extLst>
              <a:ext uri="{FF2B5EF4-FFF2-40B4-BE49-F238E27FC236}">
                <a16:creationId xmlns:a16="http://schemas.microsoft.com/office/drawing/2014/main" id="{749B12FC-11BE-42D3-9DBC-4CA496ED8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7317" y="20381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oogle maps marker - Clip Art Library">
            <a:extLst>
              <a:ext uri="{FF2B5EF4-FFF2-40B4-BE49-F238E27FC236}">
                <a16:creationId xmlns:a16="http://schemas.microsoft.com/office/drawing/2014/main" id="{3D95200C-27DE-4DAC-8C35-053DCBD51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7946" y="165190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oogle maps marker - Clip Art Library">
            <a:extLst>
              <a:ext uri="{FF2B5EF4-FFF2-40B4-BE49-F238E27FC236}">
                <a16:creationId xmlns:a16="http://schemas.microsoft.com/office/drawing/2014/main" id="{99F9CAD7-769B-47E0-B8C4-DB0995D358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756" y="360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oogle maps marker - Clip Art Library">
            <a:extLst>
              <a:ext uri="{FF2B5EF4-FFF2-40B4-BE49-F238E27FC236}">
                <a16:creationId xmlns:a16="http://schemas.microsoft.com/office/drawing/2014/main" id="{F95E337F-E1A0-4623-AC82-C47518EC8B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007" y="32818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oogle maps marker - Clip Art Library">
            <a:extLst>
              <a:ext uri="{FF2B5EF4-FFF2-40B4-BE49-F238E27FC236}">
                <a16:creationId xmlns:a16="http://schemas.microsoft.com/office/drawing/2014/main" id="{CC709C4D-6E16-4E4D-B6AF-6B2B5FEE31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8545" y="39853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oogle maps marker - Clip Art Library">
            <a:extLst>
              <a:ext uri="{FF2B5EF4-FFF2-40B4-BE49-F238E27FC236}">
                <a16:creationId xmlns:a16="http://schemas.microsoft.com/office/drawing/2014/main" id="{AB633C41-832C-403A-9541-FE70E9A94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0044" y="324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marker - Clip Art Library">
            <a:extLst>
              <a:ext uri="{FF2B5EF4-FFF2-40B4-BE49-F238E27FC236}">
                <a16:creationId xmlns:a16="http://schemas.microsoft.com/office/drawing/2014/main" id="{F7213D1D-C9C2-4177-BBF7-D4F92134C7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0172" y="32303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3B4339-B323-445B-A4E0-BFD9F26F0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0673" y="855307"/>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1EF7414-37BB-480D-B087-FF8EAE1CC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7552" y="1114369"/>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descr="google maps marker - Clip Art Library">
            <a:extLst>
              <a:ext uri="{FF2B5EF4-FFF2-40B4-BE49-F238E27FC236}">
                <a16:creationId xmlns:a16="http://schemas.microsoft.com/office/drawing/2014/main" id="{6EE7ED85-BE3E-4C98-AC0B-CBF95B0C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552" y="54299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ark clipart - Clip Art Library">
            <a:extLst>
              <a:ext uri="{FF2B5EF4-FFF2-40B4-BE49-F238E27FC236}">
                <a16:creationId xmlns:a16="http://schemas.microsoft.com/office/drawing/2014/main" id="{E86BF8DF-D7AB-4C06-B287-DB0DDF23A7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0362" y="4637870"/>
            <a:ext cx="95983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0" name="Picture 20" descr="Free School Building Clipart, Download Free Clip Art, Free Clip ...">
            <a:extLst>
              <a:ext uri="{FF2B5EF4-FFF2-40B4-BE49-F238E27FC236}">
                <a16:creationId xmlns:a16="http://schemas.microsoft.com/office/drawing/2014/main" id="{52C2DDB9-9811-414F-A935-E3F1481D3CD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0172" y="2433760"/>
            <a:ext cx="99467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6" name="Picture 26" descr="shop online clipart - Clip Art Library">
            <a:extLst>
              <a:ext uri="{FF2B5EF4-FFF2-40B4-BE49-F238E27FC236}">
                <a16:creationId xmlns:a16="http://schemas.microsoft.com/office/drawing/2014/main" id="{2E33E1CB-0990-4E04-82F7-EA1CC746B4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9330" y="1287637"/>
            <a:ext cx="64743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2" name="Picture 32" descr="museum clipart - Clip Art Library">
            <a:extLst>
              <a:ext uri="{FF2B5EF4-FFF2-40B4-BE49-F238E27FC236}">
                <a16:creationId xmlns:a16="http://schemas.microsoft.com/office/drawing/2014/main" id="{4B288D58-85E3-4B5A-9588-E642A90485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1272" y="4579607"/>
            <a:ext cx="95744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4" name="Picture 34" descr="Free Postit Cliparts, Download Free Clip Art, Free Clip Art on ...">
            <a:extLst>
              <a:ext uri="{FF2B5EF4-FFF2-40B4-BE49-F238E27FC236}">
                <a16:creationId xmlns:a16="http://schemas.microsoft.com/office/drawing/2014/main" id="{0704E4FD-79F5-456A-99B2-6AEB720D47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57552" y="2479126"/>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6" name="Picture 46" descr="Free Lodging Sign, Download Free Clip Art, Free Clip Art on ...">
            <a:extLst>
              <a:ext uri="{FF2B5EF4-FFF2-40B4-BE49-F238E27FC236}">
                <a16:creationId xmlns:a16="http://schemas.microsoft.com/office/drawing/2014/main" id="{822C632E-B4CD-44D2-8399-AA61425591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0216" y="2786163"/>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8" name="Picture 48" descr="eating or drinking sign - Clip Art Library">
            <a:extLst>
              <a:ext uri="{FF2B5EF4-FFF2-40B4-BE49-F238E27FC236}">
                <a16:creationId xmlns:a16="http://schemas.microsoft.com/office/drawing/2014/main" id="{AAAA1EE0-F161-4909-87A0-3BC94401AB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38494" y="2446489"/>
            <a:ext cx="67943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0" name="Picture 60" descr="Free Free Money Clipart, Download Free Clip Art, Free Clip Art on ...">
            <a:extLst>
              <a:ext uri="{FF2B5EF4-FFF2-40B4-BE49-F238E27FC236}">
                <a16:creationId xmlns:a16="http://schemas.microsoft.com/office/drawing/2014/main" id="{326F9BA0-A727-46E1-9193-933317015F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51348" y="1267746"/>
            <a:ext cx="97699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2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A4F202B-AA0A-4528-BD0E-9274A5C2D6AD}"/>
              </a:ext>
            </a:extLst>
          </p:cNvPr>
          <p:cNvSpPr txBox="1"/>
          <p:nvPr/>
        </p:nvSpPr>
        <p:spPr>
          <a:xfrm>
            <a:off x="6457245" y="327622"/>
            <a:ext cx="2326278"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sp>
        <p:nvSpPr>
          <p:cNvPr id="29" name="TextBox 28">
            <a:extLst>
              <a:ext uri="{FF2B5EF4-FFF2-40B4-BE49-F238E27FC236}">
                <a16:creationId xmlns:a16="http://schemas.microsoft.com/office/drawing/2014/main" id="{02AB678E-CE6A-4563-AF89-CF06A3EF2F86}"/>
              </a:ext>
            </a:extLst>
          </p:cNvPr>
          <p:cNvSpPr txBox="1"/>
          <p:nvPr/>
        </p:nvSpPr>
        <p:spPr>
          <a:xfrm>
            <a:off x="180000" y="1296000"/>
            <a:ext cx="11198087" cy="41549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EE600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E6000"/>
                </a:solidFill>
                <a:latin typeface="Century Gothic" panose="020F0302020204030204"/>
              </a:rPr>
              <a:t>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d’Océane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gauche du </a:t>
            </a:r>
            <a:r>
              <a:rPr lang="en-US" sz="2400" dirty="0" err="1">
                <a:solidFill>
                  <a:srgbClr val="EE6000"/>
                </a:solidFill>
                <a:latin typeface="Century Gothic" panose="020F0302020204030204"/>
              </a:rPr>
              <a:t>magasin</a:t>
            </a:r>
            <a:r>
              <a:rPr lang="en-US" sz="2400" dirty="0">
                <a:solidFill>
                  <a:srgbClr val="EE600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a:t>
            </a:r>
            <a:r>
              <a:rPr lang="en-US" sz="2400" b="1" dirty="0">
                <a:solidFill>
                  <a:srgbClr val="EE6000"/>
                </a:solidFill>
                <a:latin typeface="Century Gothic" panose="020F0302020204030204"/>
              </a:rPr>
              <a:t>s du </a:t>
            </a:r>
            <a:r>
              <a:rPr lang="en-US" sz="2400" dirty="0">
                <a:solidFill>
                  <a:srgbClr val="EE6000"/>
                </a:solidFill>
                <a:latin typeface="Century Gothic" panose="020F0302020204030204"/>
              </a:rPr>
              <a:t>parc.         </a:t>
            </a:r>
            <a:r>
              <a:rPr lang="en-US" sz="2400" b="1" dirty="0">
                <a:solidFill>
                  <a:srgbClr val="EE6000"/>
                </a:solidFill>
                <a:latin typeface="Century Gothic" panose="020F0302020204030204"/>
              </a:rPr>
              <a:t>(loin du)</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E6000"/>
                </a:solidFill>
                <a:latin typeface="Century Gothic" panose="020F0302020204030204"/>
              </a:rPr>
              <a:t>La </a:t>
            </a:r>
            <a:r>
              <a:rPr lang="en-US" sz="2400" dirty="0" err="1">
                <a:solidFill>
                  <a:srgbClr val="EE6000"/>
                </a:solidFill>
                <a:latin typeface="Century Gothic" panose="020F0302020204030204"/>
              </a:rPr>
              <a:t>banque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a:t>
            </a:r>
            <a:r>
              <a:rPr lang="en-US" sz="2400" b="1" dirty="0" err="1">
                <a:solidFill>
                  <a:srgbClr val="EE6000"/>
                </a:solidFill>
                <a:latin typeface="Century Gothic" panose="020F0302020204030204"/>
              </a:rPr>
              <a:t>côté</a:t>
            </a:r>
            <a:r>
              <a:rPr lang="en-US" sz="2400" b="1" dirty="0">
                <a:solidFill>
                  <a:srgbClr val="EE6000"/>
                </a:solidFill>
                <a:latin typeface="Century Gothic" panose="020F0302020204030204"/>
              </a:rPr>
              <a:t> de 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d’Amir</a:t>
            </a:r>
            <a:r>
              <a:rPr lang="en-US" sz="2400" dirty="0">
                <a:solidFill>
                  <a:srgbClr val="EE6000"/>
                </a:solidFill>
                <a:latin typeface="Century Gothic" panose="020F0302020204030204"/>
              </a:rPr>
              <a:t>.</a:t>
            </a:r>
          </a:p>
          <a:p>
            <a:pPr marL="457200" lvl="0" indent="-457200">
              <a:buFont typeface="+mj-lt"/>
              <a:buAutoNum type="arabicPeriod"/>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école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lang="en-US" sz="2400" dirty="0" err="1">
                <a:solidFill>
                  <a:srgbClr val="EE6000"/>
                </a:solidFill>
                <a:latin typeface="Century Gothic" panose="020B0502020202020204" pitchFamily="34" charset="0"/>
              </a:rPr>
              <a:t>près</a:t>
            </a:r>
            <a:r>
              <a:rPr lang="en-US" sz="2400" dirty="0">
                <a:solidFill>
                  <a:srgbClr val="EE6000"/>
                </a:solidFill>
                <a:latin typeface="Century Gothic" panose="020B0502020202020204" pitchFamily="34" charset="0"/>
              </a:rPr>
              <a:t> de l’)</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lvl="0" indent="-457200">
              <a:buFont typeface="+mj-lt"/>
              <a:buAutoNum type="arabicPeriod"/>
              <a:defRPr/>
            </a:pPr>
            <a:r>
              <a:rPr lang="en-US" sz="2400" dirty="0" err="1">
                <a:solidFill>
                  <a:srgbClr val="EE6000"/>
                </a:solidFill>
                <a:latin typeface="Century Gothic" panose="020F0302020204030204"/>
              </a:rPr>
              <a:t>L’h</a:t>
            </a:r>
            <a:r>
              <a:rPr lang="en-GB" sz="2400" dirty="0" err="1">
                <a:solidFill>
                  <a:srgbClr val="EE6000"/>
                </a:solidFill>
                <a:latin typeface="Century Gothic" panose="020F0302020204030204"/>
              </a:rPr>
              <a:t>ôtel</a:t>
            </a:r>
            <a:r>
              <a:rPr lang="en-GB" sz="2400" dirty="0">
                <a:solidFill>
                  <a:srgbClr val="EE6000"/>
                </a:solidFill>
                <a:latin typeface="Century Gothic" panose="020F0302020204030204"/>
              </a:rPr>
              <a:t> </a:t>
            </a:r>
            <a:r>
              <a:rPr lang="en-GB" sz="2400" dirty="0" err="1">
                <a:solidFill>
                  <a:srgbClr val="EE6000"/>
                </a:solidFill>
                <a:latin typeface="Century Gothic" panose="020F0302020204030204"/>
              </a:rPr>
              <a:t>est</a:t>
            </a:r>
            <a:r>
              <a:rPr lang="en-GB" sz="2400" dirty="0">
                <a:solidFill>
                  <a:srgbClr val="EE6000"/>
                </a:solidFill>
                <a:latin typeface="Century Gothic" panose="020F0302020204030204"/>
              </a:rPr>
              <a:t> </a:t>
            </a:r>
            <a:r>
              <a:rPr lang="en-GB" sz="2400" b="1" dirty="0">
                <a:solidFill>
                  <a:srgbClr val="EE6000"/>
                </a:solidFill>
                <a:latin typeface="Century Gothic" panose="020F0302020204030204"/>
              </a:rPr>
              <a:t>à droite de la </a:t>
            </a:r>
            <a:r>
              <a:rPr lang="en-GB" sz="2400" dirty="0">
                <a:solidFill>
                  <a:srgbClr val="EE6000"/>
                </a:solidFill>
                <a:latin typeface="Century Gothic" panose="020F0302020204030204"/>
              </a:rPr>
              <a:t>poste.          </a:t>
            </a:r>
            <a:r>
              <a:rPr lang="en-GB" sz="2400" dirty="0">
                <a:solidFill>
                  <a:srgbClr val="EE6000"/>
                </a:solidFill>
                <a:latin typeface="Century Gothic" panose="020B0502020202020204" pitchFamily="34" charset="0"/>
              </a:rPr>
              <a:t>(à gauche de la)</a:t>
            </a:r>
            <a:endParaRPr lang="en-US" sz="2400" dirty="0">
              <a:solidFill>
                <a:srgbClr val="EE600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poste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hôtel</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EE6000"/>
                </a:solidFill>
                <a:latin typeface="Century Gothic" panose="020F0302020204030204"/>
              </a:rPr>
              <a:t>Le </a:t>
            </a:r>
            <a:r>
              <a:rPr lang="en-US" sz="2400" dirty="0" err="1">
                <a:solidFill>
                  <a:srgbClr val="EE6000"/>
                </a:solidFill>
                <a:latin typeface="Century Gothic" panose="020F0302020204030204"/>
              </a:rPr>
              <a:t>musée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à </a:t>
            </a:r>
            <a:r>
              <a:rPr lang="en-US" sz="2400" b="1" dirty="0">
                <a:solidFill>
                  <a:srgbClr val="EE6000"/>
                </a:solidFill>
                <a:latin typeface="Century Gothic" panose="020F0302020204030204"/>
              </a:rPr>
              <a:t>gauche de 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d’Océane</a:t>
            </a:r>
            <a:r>
              <a:rPr lang="en-US" sz="2400" dirty="0">
                <a:solidFill>
                  <a:srgbClr val="EE6000"/>
                </a:solidFill>
                <a:latin typeface="Century Gothic" panose="020F0302020204030204"/>
              </a:rPr>
              <a:t>.        </a:t>
            </a:r>
            <a:r>
              <a:rPr lang="en-US" sz="2400" dirty="0">
                <a:solidFill>
                  <a:srgbClr val="EE6000"/>
                </a:solidFill>
                <a:latin typeface="Century Gothic" panose="020B0502020202020204" pitchFamily="34" charset="0"/>
              </a:rPr>
              <a:t>(loin de la)</a:t>
            </a:r>
            <a:endParaRPr lang="en-US" sz="2400" dirty="0">
              <a:solidFill>
                <a:srgbClr val="EE6000"/>
              </a:solidFill>
              <a:latin typeface="Century Gothic" panose="020F0302020204030204"/>
            </a:endParaRPr>
          </a:p>
          <a:p>
            <a:pPr marL="457200" indent="-457200">
              <a:buFont typeface="+mj-lt"/>
              <a:buAutoNum type="arabicPeriod"/>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café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US" sz="2400" dirty="0">
                <a:solidFill>
                  <a:srgbClr val="EE6000"/>
                </a:solidFill>
                <a:latin typeface="Century Gothic" panose="020B0502020202020204" pitchFamily="34" charset="0"/>
              </a:rPr>
              <a:t>(</a:t>
            </a:r>
            <a:r>
              <a:rPr lang="en-US" sz="2400" dirty="0" err="1">
                <a:solidFill>
                  <a:srgbClr val="EE6000"/>
                </a:solidFill>
                <a:latin typeface="Century Gothic" panose="020B0502020202020204" pitchFamily="34" charset="0"/>
              </a:rPr>
              <a:t>près</a:t>
            </a:r>
            <a:r>
              <a:rPr lang="en-US" sz="2400" dirty="0">
                <a:solidFill>
                  <a:srgbClr val="EE6000"/>
                </a:solidFill>
                <a:latin typeface="Century Gothic" panose="020B0502020202020204" pitchFamily="34" charset="0"/>
              </a:rPr>
              <a:t> de la)</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err="1">
                <a:solidFill>
                  <a:srgbClr val="EE6000"/>
                </a:solidFill>
                <a:latin typeface="Century Gothic" panose="020F0302020204030204"/>
              </a:rPr>
              <a:t>L’école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droite du </a:t>
            </a:r>
            <a:r>
              <a:rPr lang="en-US" sz="2400" dirty="0">
                <a:solidFill>
                  <a:srgbClr val="EE6000"/>
                </a:solidFill>
                <a:latin typeface="Century Gothic" panose="020F0302020204030204"/>
              </a:rPr>
              <a:t>café.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parc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pic>
        <p:nvPicPr>
          <p:cNvPr id="18" name="Picture 17">
            <a:extLst>
              <a:ext uri="{FF2B5EF4-FFF2-40B4-BE49-F238E27FC236}">
                <a16:creationId xmlns:a16="http://schemas.microsoft.com/office/drawing/2014/main" id="{0BA47591-3954-4434-B9CE-D24349900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1374" y="1698805"/>
            <a:ext cx="345600" cy="360000"/>
          </a:xfrm>
          <a:prstGeom prst="rect">
            <a:avLst/>
          </a:prstGeom>
        </p:spPr>
      </p:pic>
      <p:pic>
        <p:nvPicPr>
          <p:cNvPr id="33" name="Picture 32">
            <a:extLst>
              <a:ext uri="{FF2B5EF4-FFF2-40B4-BE49-F238E27FC236}">
                <a16:creationId xmlns:a16="http://schemas.microsoft.com/office/drawing/2014/main" id="{697D0B5A-2BE3-435E-B180-EA53EB023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334" y="3527605"/>
            <a:ext cx="345600" cy="360000"/>
          </a:xfrm>
          <a:prstGeom prst="rect">
            <a:avLst/>
          </a:prstGeom>
        </p:spPr>
      </p:pic>
      <p:pic>
        <p:nvPicPr>
          <p:cNvPr id="34" name="Picture 33">
            <a:extLst>
              <a:ext uri="{FF2B5EF4-FFF2-40B4-BE49-F238E27FC236}">
                <a16:creationId xmlns:a16="http://schemas.microsoft.com/office/drawing/2014/main" id="{AFBF0A76-05E0-4D64-A1FC-9543B1A51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484" y="4642405"/>
            <a:ext cx="345600" cy="360000"/>
          </a:xfrm>
          <a:prstGeom prst="rect">
            <a:avLst/>
          </a:prstGeom>
        </p:spPr>
      </p:pic>
      <p:pic>
        <p:nvPicPr>
          <p:cNvPr id="35" name="Picture 34">
            <a:extLst>
              <a:ext uri="{FF2B5EF4-FFF2-40B4-BE49-F238E27FC236}">
                <a16:creationId xmlns:a16="http://schemas.microsoft.com/office/drawing/2014/main" id="{875C2DA1-B66F-49BB-B368-F6B5A53CC6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658" y="2441755"/>
            <a:ext cx="345600" cy="360000"/>
          </a:xfrm>
          <a:prstGeom prst="rect">
            <a:avLst/>
          </a:prstGeom>
        </p:spPr>
      </p:pic>
      <p:pic>
        <p:nvPicPr>
          <p:cNvPr id="36" name="Picture 35">
            <a:extLst>
              <a:ext uri="{FF2B5EF4-FFF2-40B4-BE49-F238E27FC236}">
                <a16:creationId xmlns:a16="http://schemas.microsoft.com/office/drawing/2014/main" id="{87567462-3DB1-46BC-B0B8-68D0EBA8C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458" y="5090984"/>
            <a:ext cx="345600" cy="360000"/>
          </a:xfrm>
          <a:prstGeom prst="rect">
            <a:avLst/>
          </a:prstGeom>
        </p:spPr>
      </p:pic>
      <p:pic>
        <p:nvPicPr>
          <p:cNvPr id="20" name="Picture 19">
            <a:extLst>
              <a:ext uri="{FF2B5EF4-FFF2-40B4-BE49-F238E27FC236}">
                <a16:creationId xmlns:a16="http://schemas.microsoft.com/office/drawing/2014/main" id="{B0B897EC-025D-455E-8302-24CAF6AC0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058" y="2081755"/>
            <a:ext cx="262588" cy="360000"/>
          </a:xfrm>
          <a:prstGeom prst="rect">
            <a:avLst/>
          </a:prstGeom>
        </p:spPr>
      </p:pic>
      <p:pic>
        <p:nvPicPr>
          <p:cNvPr id="39" name="Picture 38">
            <a:extLst>
              <a:ext uri="{FF2B5EF4-FFF2-40B4-BE49-F238E27FC236}">
                <a16:creationId xmlns:a16="http://schemas.microsoft.com/office/drawing/2014/main" id="{5C0FDA58-F692-4ABA-BC77-62BA8F934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901" y="2834018"/>
            <a:ext cx="262588" cy="360000"/>
          </a:xfrm>
          <a:prstGeom prst="rect">
            <a:avLst/>
          </a:prstGeom>
        </p:spPr>
      </p:pic>
      <p:pic>
        <p:nvPicPr>
          <p:cNvPr id="40" name="Picture 39">
            <a:extLst>
              <a:ext uri="{FF2B5EF4-FFF2-40B4-BE49-F238E27FC236}">
                <a16:creationId xmlns:a16="http://schemas.microsoft.com/office/drawing/2014/main" id="{72120E4B-973C-41B0-B6C5-94E14C2B2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34" y="3215597"/>
            <a:ext cx="262588" cy="360000"/>
          </a:xfrm>
          <a:prstGeom prst="rect">
            <a:avLst/>
          </a:prstGeom>
        </p:spPr>
      </p:pic>
      <p:pic>
        <p:nvPicPr>
          <p:cNvPr id="41" name="Picture 40">
            <a:extLst>
              <a:ext uri="{FF2B5EF4-FFF2-40B4-BE49-F238E27FC236}">
                <a16:creationId xmlns:a16="http://schemas.microsoft.com/office/drawing/2014/main" id="{1DF31561-C0FF-4A07-B447-0FD468889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324" y="3909968"/>
            <a:ext cx="262588" cy="360000"/>
          </a:xfrm>
          <a:prstGeom prst="rect">
            <a:avLst/>
          </a:prstGeom>
        </p:spPr>
      </p:pic>
      <p:pic>
        <p:nvPicPr>
          <p:cNvPr id="42" name="Picture 41">
            <a:extLst>
              <a:ext uri="{FF2B5EF4-FFF2-40B4-BE49-F238E27FC236}">
                <a16:creationId xmlns:a16="http://schemas.microsoft.com/office/drawing/2014/main" id="{2433722A-B198-4E74-9275-4070FDD1E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286" y="4282405"/>
            <a:ext cx="262588" cy="360000"/>
          </a:xfrm>
          <a:prstGeom prst="rect">
            <a:avLst/>
          </a:prstGeom>
        </p:spPr>
      </p:pic>
      <p:sp>
        <p:nvSpPr>
          <p:cNvPr id="2" name="Rectangle 1">
            <a:extLst>
              <a:ext uri="{FF2B5EF4-FFF2-40B4-BE49-F238E27FC236}">
                <a16:creationId xmlns:a16="http://schemas.microsoft.com/office/drawing/2014/main" id="{E7745B21-8A02-478E-9237-2A6198DF2B28}"/>
              </a:ext>
            </a:extLst>
          </p:cNvPr>
          <p:cNvSpPr/>
          <p:nvPr/>
        </p:nvSpPr>
        <p:spPr>
          <a:xfrm>
            <a:off x="5702300" y="2081755"/>
            <a:ext cx="1539358"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 name="Rectangle 2">
            <a:extLst>
              <a:ext uri="{FF2B5EF4-FFF2-40B4-BE49-F238E27FC236}">
                <a16:creationId xmlns:a16="http://schemas.microsoft.com/office/drawing/2014/main" id="{44965ED2-2903-4F15-88CE-A701917A6B3A}"/>
              </a:ext>
            </a:extLst>
          </p:cNvPr>
          <p:cNvSpPr/>
          <p:nvPr/>
        </p:nvSpPr>
        <p:spPr>
          <a:xfrm>
            <a:off x="6739624" y="2816960"/>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 name="Rectangle 4">
            <a:extLst>
              <a:ext uri="{FF2B5EF4-FFF2-40B4-BE49-F238E27FC236}">
                <a16:creationId xmlns:a16="http://schemas.microsoft.com/office/drawing/2014/main" id="{BEE46E9A-3C3E-4AA1-92A2-7D04DD5BF1F2}"/>
              </a:ext>
            </a:extLst>
          </p:cNvPr>
          <p:cNvSpPr/>
          <p:nvPr/>
        </p:nvSpPr>
        <p:spPr>
          <a:xfrm>
            <a:off x="6096000" y="3167690"/>
            <a:ext cx="2606527" cy="48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 name="Rectangle 5">
            <a:extLst>
              <a:ext uri="{FF2B5EF4-FFF2-40B4-BE49-F238E27FC236}">
                <a16:creationId xmlns:a16="http://schemas.microsoft.com/office/drawing/2014/main" id="{E6F28EE6-8522-45FC-B36F-293F37145099}"/>
              </a:ext>
            </a:extLst>
          </p:cNvPr>
          <p:cNvSpPr/>
          <p:nvPr/>
        </p:nvSpPr>
        <p:spPr>
          <a:xfrm>
            <a:off x="8509000" y="3909968"/>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Rectangle 8">
            <a:extLst>
              <a:ext uri="{FF2B5EF4-FFF2-40B4-BE49-F238E27FC236}">
                <a16:creationId xmlns:a16="http://schemas.microsoft.com/office/drawing/2014/main" id="{A31866DF-8278-4C15-9966-04734C10BDF8}"/>
              </a:ext>
            </a:extLst>
          </p:cNvPr>
          <p:cNvSpPr/>
          <p:nvPr/>
        </p:nvSpPr>
        <p:spPr>
          <a:xfrm>
            <a:off x="5851008" y="4298136"/>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37695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A</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B</a:t>
                      </a:r>
                      <a:endParaRPr lang="en-GB" sz="2000" b="1" dirty="0"/>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1.</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2.</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3.</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graphicFrame>
        <p:nvGraphicFramePr>
          <p:cNvPr id="12" name="Table 6">
            <a:extLst>
              <a:ext uri="{FF2B5EF4-FFF2-40B4-BE49-F238E27FC236}">
                <a16:creationId xmlns:a16="http://schemas.microsoft.com/office/drawing/2014/main" id="{18568D6D-0395-4655-9877-93AF226D7934}"/>
              </a:ext>
            </a:extLst>
          </p:cNvPr>
          <p:cNvGraphicFramePr>
            <a:graphicFrameLocks noGrp="1"/>
          </p:cNvGraphicFramePr>
          <p:nvPr/>
        </p:nvGraphicFramePr>
        <p:xfrm>
          <a:off x="6248209"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413319709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4.</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5.</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6.</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877257" y="5386662"/>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8613773" y="5389477"/>
            <a:ext cx="695316" cy="98439"/>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3063793" y="314810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8613773" y="3159485"/>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8770605" y="4148439"/>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899957" y="4428708"/>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5541" y="4040775"/>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9357" y="287810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6276" y="387843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2841" y="5120361"/>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531" y="2878100"/>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7399331" y="5012254"/>
            <a:ext cx="906945" cy="848731"/>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9919" y="3881997"/>
            <a:ext cx="864001" cy="900000"/>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7737" y="2823516"/>
            <a:ext cx="656470" cy="90000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0468" y="2823516"/>
            <a:ext cx="864001" cy="90000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0467" y="3886086"/>
            <a:ext cx="864001" cy="900000"/>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7737" y="4948940"/>
            <a:ext cx="656470" cy="900000"/>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4232" y="4986620"/>
            <a:ext cx="656470" cy="900000"/>
          </a:xfrm>
          <a:prstGeom prst="rect">
            <a:avLst/>
          </a:prstGeom>
        </p:spPr>
      </p:pic>
      <p:sp>
        <p:nvSpPr>
          <p:cNvPr id="37" name="TextBox 36">
            <a:extLst>
              <a:ext uri="{FF2B5EF4-FFF2-40B4-BE49-F238E27FC236}">
                <a16:creationId xmlns:a16="http://schemas.microsoft.com/office/drawing/2014/main" id="{50D29474-FD31-456D-B79A-5D67163F1D57}"/>
              </a:ext>
            </a:extLst>
          </p:cNvPr>
          <p:cNvSpPr txBox="1"/>
          <p:nvPr/>
        </p:nvSpPr>
        <p:spPr>
          <a:xfrm>
            <a:off x="7381626" y="4447535"/>
            <a:ext cx="949299" cy="400110"/>
          </a:xfrm>
          <a:prstGeom prst="rect">
            <a:avLst/>
          </a:prstGeom>
          <a:solidFill>
            <a:schemeClr val="bg1"/>
          </a:solidFill>
          <a:ln>
            <a:solidFill>
              <a:srgbClr val="115076"/>
            </a:solidFill>
          </a:ln>
        </p:spPr>
        <p:txBody>
          <a:bodyPr wrap="none" rtlCol="0">
            <a:spAutoFit/>
          </a:bodyPr>
          <a:lstStyle/>
          <a:p>
            <a:pPr algn="ctr"/>
            <a:r>
              <a:rPr lang="en-GB" sz="2000" dirty="0">
                <a:solidFill>
                  <a:schemeClr val="accent5">
                    <a:lumMod val="50000"/>
                  </a:schemeClr>
                </a:solidFill>
                <a:latin typeface="Century Gothic" panose="020B0502020202020204" pitchFamily="34" charset="0"/>
              </a:rPr>
              <a:t>(sing.)</a:t>
            </a:r>
          </a:p>
        </p:txBody>
      </p:sp>
    </p:spTree>
    <p:extLst>
      <p:ext uri="{BB962C8B-B14F-4D97-AF65-F5344CB8AC3E}">
        <p14:creationId xmlns:p14="http://schemas.microsoft.com/office/powerpoint/2010/main" val="2759426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B</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a:t>
                      </a:r>
                      <a:endParaRPr lang="en-GB" sz="2000" b="1" dirty="0"/>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1.</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2.</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3.</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graphicFrame>
        <p:nvGraphicFramePr>
          <p:cNvPr id="12" name="Table 6">
            <a:extLst>
              <a:ext uri="{FF2B5EF4-FFF2-40B4-BE49-F238E27FC236}">
                <a16:creationId xmlns:a16="http://schemas.microsoft.com/office/drawing/2014/main" id="{18568D6D-0395-4655-9877-93AF226D7934}"/>
              </a:ext>
            </a:extLst>
          </p:cNvPr>
          <p:cNvGraphicFramePr>
            <a:graphicFrameLocks noGrp="1"/>
          </p:cNvGraphicFramePr>
          <p:nvPr/>
        </p:nvGraphicFramePr>
        <p:xfrm>
          <a:off x="6248209"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413319709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A</a:t>
                      </a:r>
                      <a:endParaRPr lang="en-GB" sz="2000" b="0" dirty="0"/>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4.</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5.</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6.</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883793" y="3162623"/>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8618997" y="4334901"/>
            <a:ext cx="695316" cy="98439"/>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3070223" y="5323491"/>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8618997" y="5417766"/>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8768209" y="3154073"/>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896135" y="4329056"/>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067" y="5080266"/>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0053" y="387905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4581" y="496776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4581" y="2865218"/>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9020" y="3849621"/>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1720053" y="2833507"/>
            <a:ext cx="906945" cy="848731"/>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791" y="2781006"/>
            <a:ext cx="864001" cy="900000"/>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3556" y="3849621"/>
            <a:ext cx="656470" cy="90000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790" y="4967766"/>
            <a:ext cx="864001" cy="90000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7946" y="2781006"/>
            <a:ext cx="864001" cy="900000"/>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1711" y="3934120"/>
            <a:ext cx="656470" cy="900000"/>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1711" y="4970386"/>
            <a:ext cx="656470" cy="900000"/>
          </a:xfrm>
          <a:prstGeom prst="rect">
            <a:avLst/>
          </a:prstGeom>
        </p:spPr>
      </p:pic>
      <p:sp>
        <p:nvSpPr>
          <p:cNvPr id="38" name="TextBox 37">
            <a:extLst>
              <a:ext uri="{FF2B5EF4-FFF2-40B4-BE49-F238E27FC236}">
                <a16:creationId xmlns:a16="http://schemas.microsoft.com/office/drawing/2014/main" id="{9392330B-83B3-4EF8-B2A1-5F0516E7C95C}"/>
              </a:ext>
            </a:extLst>
          </p:cNvPr>
          <p:cNvSpPr txBox="1"/>
          <p:nvPr/>
        </p:nvSpPr>
        <p:spPr>
          <a:xfrm>
            <a:off x="7389931" y="5503491"/>
            <a:ext cx="949299" cy="400110"/>
          </a:xfrm>
          <a:prstGeom prst="rect">
            <a:avLst/>
          </a:prstGeom>
          <a:solidFill>
            <a:schemeClr val="bg1"/>
          </a:solidFill>
          <a:ln>
            <a:solidFill>
              <a:srgbClr val="115076"/>
            </a:solidFill>
          </a:ln>
        </p:spPr>
        <p:txBody>
          <a:bodyPr wrap="none" rtlCol="0">
            <a:spAutoFit/>
          </a:bodyPr>
          <a:lstStyle/>
          <a:p>
            <a:pPr algn="ctr"/>
            <a:r>
              <a:rPr lang="en-GB" sz="2000" dirty="0">
                <a:solidFill>
                  <a:schemeClr val="accent5">
                    <a:lumMod val="50000"/>
                  </a:schemeClr>
                </a:solidFill>
                <a:latin typeface="Century Gothic" panose="020B0502020202020204" pitchFamily="34" charset="0"/>
              </a:rPr>
              <a:t>(sing.)</a:t>
            </a:r>
          </a:p>
        </p:txBody>
      </p:sp>
    </p:spTree>
    <p:extLst>
      <p:ext uri="{BB962C8B-B14F-4D97-AF65-F5344CB8AC3E}">
        <p14:creationId xmlns:p14="http://schemas.microsoft.com/office/powerpoint/2010/main" val="36700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Parle à ton/ta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B0502020202020204" pitchFamily="34" charset="0"/>
              </a:rPr>
              <a:t>Faites-vous</a:t>
            </a:r>
            <a:r>
              <a:rPr lang="en-US" sz="2400" dirty="0">
                <a:solidFill>
                  <a:srgbClr val="4472C4">
                    <a:lumMod val="50000"/>
                  </a:srgbClr>
                </a:solidFill>
                <a:latin typeface="Century Gothic" panose="020B0502020202020204" pitchFamily="34" charset="0"/>
              </a:rPr>
              <a:t> des </a:t>
            </a:r>
            <a:r>
              <a:rPr lang="en-US" sz="2400" dirty="0" err="1">
                <a:solidFill>
                  <a:srgbClr val="4472C4">
                    <a:lumMod val="50000"/>
                  </a:srgbClr>
                </a:solidFill>
                <a:latin typeface="Century Gothic" panose="020B0502020202020204" pitchFamily="34" charset="0"/>
              </a:rPr>
              <a:t>activités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similaires</a:t>
            </a:r>
            <a:r>
              <a:rPr lang="en-US" sz="2400" dirty="0">
                <a:solidFill>
                  <a:srgbClr val="4472C4">
                    <a:lumMod val="50000"/>
                  </a:srgbClr>
                </a:solidFill>
                <a:latin typeface="Century Gothic" panose="020B0502020202020204" pitchFamily="34" charset="0"/>
              </a:rPr>
              <a:t> ? </a:t>
            </a:r>
            <a:endParaRPr lang="en-US" sz="2400" dirty="0">
              <a:solidFill>
                <a:srgbClr val="4472C4">
                  <a:lumMod val="50000"/>
                </a:srgbClr>
              </a:solidFill>
              <a:latin typeface="Century Gothic"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avec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p>
        </p:txBody>
      </p:sp>
      <p:sp>
        <p:nvSpPr>
          <p:cNvPr id="13" name="Rectangle 12">
            <a:extLst>
              <a:ext uri="{FF2B5EF4-FFF2-40B4-BE49-F238E27FC236}">
                <a16:creationId xmlns:a16="http://schemas.microsoft.com/office/drawing/2014/main" id="{21B003D3-8831-4F22-84D4-7C7A737BFEB1}"/>
              </a:ext>
            </a:extLst>
          </p:cNvPr>
          <p:cNvSpPr/>
          <p:nvPr/>
        </p:nvSpPr>
        <p:spPr>
          <a:xfrm>
            <a:off x="180000" y="2330346"/>
            <a:ext cx="5400000" cy="3231654"/>
          </a:xfrm>
          <a:prstGeom prst="rect">
            <a:avLst/>
          </a:prstGeom>
          <a:ln>
            <a:solidFill>
              <a:srgbClr val="EE6000"/>
            </a:solidFill>
          </a:ln>
        </p:spPr>
        <p:txBody>
          <a:bodyPr wrap="square">
            <a:spAutoFit/>
          </a:bodyPr>
          <a:lstStyle/>
          <a:p>
            <a:pPr lvl="0">
              <a:defRPr/>
            </a:pPr>
            <a:r>
              <a:rPr lang="en-US" sz="3600" dirty="0" err="1">
                <a:solidFill>
                  <a:srgbClr val="EE6000"/>
                </a:solidFill>
                <a:latin typeface="Century Gothic" panose="020B0502020202020204" pitchFamily="34" charset="0"/>
              </a:rPr>
              <a:t>Partenaire</a:t>
            </a:r>
            <a:r>
              <a:rPr lang="en-US" sz="3600" dirty="0">
                <a:solidFill>
                  <a:srgbClr val="EE6000"/>
                </a:solidFill>
                <a:latin typeface="Century Gothic" panose="020B0502020202020204" pitchFamily="34" charset="0"/>
              </a:rPr>
              <a:t> A:</a:t>
            </a:r>
          </a:p>
          <a:p>
            <a:pPr lvl="0">
              <a:defRPr/>
            </a:pPr>
            <a:endParaRPr lang="en-US" sz="2400" dirty="0">
              <a:solidFill>
                <a:srgbClr val="EE6000"/>
              </a:solidFill>
              <a:latin typeface="Century Gothic" panose="020B0502020202020204" pitchFamily="34" charset="0"/>
            </a:endParaRP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à la </a:t>
            </a:r>
            <a:r>
              <a:rPr lang="en-US" sz="2400" dirty="0" err="1">
                <a:solidFill>
                  <a:srgbClr val="EE6000"/>
                </a:solidFill>
                <a:latin typeface="Century Gothic" panose="020B0502020202020204" pitchFamily="34" charset="0"/>
              </a:rPr>
              <a:t>pétanque</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aux </a:t>
            </a:r>
            <a:r>
              <a:rPr lang="en-US" sz="2400" dirty="0" err="1">
                <a:solidFill>
                  <a:srgbClr val="EE6000"/>
                </a:solidFill>
                <a:latin typeface="Century Gothic" panose="020B0502020202020204" pitchFamily="34" charset="0"/>
              </a:rPr>
              <a:t>cartes</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du piano.</a:t>
            </a: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de la </a:t>
            </a:r>
            <a:r>
              <a:rPr lang="en-US" sz="2400" dirty="0" err="1">
                <a:solidFill>
                  <a:srgbClr val="EE6000"/>
                </a:solidFill>
                <a:latin typeface="Century Gothic" panose="020B0502020202020204" pitchFamily="34" charset="0"/>
              </a:rPr>
              <a:t>guitare</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d’un / de </a:t>
            </a:r>
            <a:r>
              <a:rPr lang="en-US" sz="2400" dirty="0" err="1">
                <a:solidFill>
                  <a:srgbClr val="EE6000"/>
                </a:solidFill>
                <a:latin typeface="Century Gothic" panose="020B0502020202020204" pitchFamily="34" charset="0"/>
              </a:rPr>
              <a:t>l’instrument</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au foot.</a:t>
            </a:r>
          </a:p>
        </p:txBody>
      </p:sp>
      <p:sp>
        <p:nvSpPr>
          <p:cNvPr id="14" name="Rectangle 13">
            <a:extLst>
              <a:ext uri="{FF2B5EF4-FFF2-40B4-BE49-F238E27FC236}">
                <a16:creationId xmlns:a16="http://schemas.microsoft.com/office/drawing/2014/main" id="{8B8E9EF4-5A6B-433C-B487-B1E58A970064}"/>
              </a:ext>
            </a:extLst>
          </p:cNvPr>
          <p:cNvSpPr/>
          <p:nvPr/>
        </p:nvSpPr>
        <p:spPr>
          <a:xfrm>
            <a:off x="5779042" y="2330346"/>
            <a:ext cx="5927683" cy="3231654"/>
          </a:xfrm>
          <a:prstGeom prst="rect">
            <a:avLst/>
          </a:prstGeom>
          <a:ln>
            <a:solidFill>
              <a:srgbClr val="EE6000"/>
            </a:solidFill>
          </a:ln>
        </p:spPr>
        <p:txBody>
          <a:bodyPr wrap="square">
            <a:spAutoFit/>
          </a:bodyPr>
          <a:lstStyle/>
          <a:p>
            <a:pPr lvl="0">
              <a:defRPr/>
            </a:pPr>
            <a:r>
              <a:rPr lang="en-US" sz="3600" dirty="0" err="1">
                <a:solidFill>
                  <a:srgbClr val="EE6000"/>
                </a:solidFill>
                <a:latin typeface="Century Gothic" panose="020B0502020202020204" pitchFamily="34" charset="0"/>
              </a:rPr>
              <a:t>Partenaire</a:t>
            </a:r>
            <a:r>
              <a:rPr lang="en-US" sz="3600" dirty="0">
                <a:solidFill>
                  <a:srgbClr val="EE6000"/>
                </a:solidFill>
                <a:latin typeface="Century Gothic" panose="020B0502020202020204" pitchFamily="34" charset="0"/>
              </a:rPr>
              <a:t> B:</a:t>
            </a:r>
          </a:p>
          <a:p>
            <a:pPr lvl="0">
              <a:defRPr/>
            </a:pPr>
            <a:endParaRPr lang="en-US" sz="2400" dirty="0">
              <a:solidFill>
                <a:srgbClr val="EE6000"/>
              </a:solidFill>
              <a:latin typeface="Century Gothic" panose="020B0502020202020204" pitchFamily="34" charset="0"/>
            </a:endParaRP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au foot.</a:t>
            </a: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de la </a:t>
            </a:r>
            <a:r>
              <a:rPr lang="en-US" sz="2400" dirty="0" err="1">
                <a:solidFill>
                  <a:srgbClr val="EE6000"/>
                </a:solidFill>
                <a:latin typeface="Century Gothic" panose="020B0502020202020204" pitchFamily="34" charset="0"/>
              </a:rPr>
              <a:t>guitare</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aux </a:t>
            </a:r>
            <a:r>
              <a:rPr lang="en-US" sz="2400" dirty="0" err="1">
                <a:solidFill>
                  <a:srgbClr val="EE6000"/>
                </a:solidFill>
                <a:latin typeface="Century Gothic" panose="020B0502020202020204" pitchFamily="34" charset="0"/>
              </a:rPr>
              <a:t>cartes</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du piano.</a:t>
            </a: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à la </a:t>
            </a:r>
            <a:r>
              <a:rPr lang="en-US" sz="2400" dirty="0" err="1">
                <a:solidFill>
                  <a:srgbClr val="EE6000"/>
                </a:solidFill>
                <a:latin typeface="Century Gothic" panose="020B0502020202020204" pitchFamily="34" charset="0"/>
              </a:rPr>
              <a:t>pétanque</a:t>
            </a:r>
            <a:r>
              <a:rPr lang="en-US" sz="2400" dirty="0">
                <a:solidFill>
                  <a:srgbClr val="EE6000"/>
                </a:solidFill>
                <a:latin typeface="Century Gothic" panose="020B0502020202020204" pitchFamily="34" charset="0"/>
              </a:rPr>
              <a:t>.</a:t>
            </a:r>
          </a:p>
          <a:p>
            <a:pPr marL="457200" lvl="0" indent="-457200">
              <a:buFontTx/>
              <a:buAutoNum type="arabicPeriod"/>
              <a:defRPr/>
            </a:pPr>
            <a:r>
              <a:rPr lang="en-US" sz="2400" dirty="0">
                <a:solidFill>
                  <a:srgbClr val="EE6000"/>
                </a:solidFill>
                <a:latin typeface="Century Gothic" panose="020B0502020202020204" pitchFamily="34" charset="0"/>
              </a:rPr>
              <a:t>Je ne </a:t>
            </a:r>
            <a:r>
              <a:rPr lang="en-US" sz="2400" dirty="0" err="1">
                <a:solidFill>
                  <a:srgbClr val="EE6000"/>
                </a:solidFill>
                <a:latin typeface="Century Gothic" panose="020B0502020202020204" pitchFamily="34" charset="0"/>
              </a:rPr>
              <a:t>joue</a:t>
            </a:r>
            <a:r>
              <a:rPr lang="en-US" sz="2400" dirty="0">
                <a:solidFill>
                  <a:srgbClr val="EE6000"/>
                </a:solidFill>
                <a:latin typeface="Century Gothic" panose="020B0502020202020204" pitchFamily="34" charset="0"/>
              </a:rPr>
              <a:t> pas de l’ / </a:t>
            </a:r>
            <a:r>
              <a:rPr lang="en-US" sz="2400" dirty="0" err="1">
                <a:solidFill>
                  <a:srgbClr val="EE6000"/>
                </a:solidFill>
                <a:latin typeface="Century Gothic" panose="020B0502020202020204" pitchFamily="34" charset="0"/>
              </a:rPr>
              <a:t>d’instrument</a:t>
            </a:r>
            <a:r>
              <a:rPr lang="en-US" sz="2400" dirty="0">
                <a:solidFill>
                  <a:srgbClr val="EE6000"/>
                </a:solidFill>
                <a:latin typeface="Century Gothic" panose="020B0502020202020204" pitchFamily="34" charset="0"/>
              </a:rPr>
              <a:t>.</a:t>
            </a:r>
          </a:p>
        </p:txBody>
      </p:sp>
      <p:sp>
        <p:nvSpPr>
          <p:cNvPr id="15" name="TextBox 14">
            <a:extLst>
              <a:ext uri="{FF2B5EF4-FFF2-40B4-BE49-F238E27FC236}">
                <a16:creationId xmlns:a16="http://schemas.microsoft.com/office/drawing/2014/main" id="{4FDCB58C-8A4D-44E7-BC8C-7BA0C1881082}"/>
              </a:ext>
            </a:extLst>
          </p:cNvPr>
          <p:cNvSpPr txBox="1"/>
          <p:nvPr/>
        </p:nvSpPr>
        <p:spPr>
          <a:xfrm>
            <a:off x="9324591" y="1716928"/>
            <a:ext cx="2629154" cy="1464231"/>
          </a:xfrm>
          <a:prstGeom prst="wedgeRoundRectCallout">
            <a:avLst>
              <a:gd name="adj1" fmla="val -53804"/>
              <a:gd name="adj2" fmla="val 21814"/>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latin typeface="Century Gothic" panose="020B0502020202020204" pitchFamily="34" charset="0"/>
              </a:rPr>
              <a:t>Use linking words like </a:t>
            </a:r>
            <a:r>
              <a:rPr lang="en-GB" sz="2000" dirty="0" err="1">
                <a:solidFill>
                  <a:schemeClr val="bg1"/>
                </a:solidFill>
                <a:latin typeface="Century Gothic" panose="020B0502020202020204" pitchFamily="34" charset="0"/>
              </a:rPr>
              <a:t>aussi</a:t>
            </a:r>
            <a:r>
              <a:rPr lang="en-GB" sz="2000" dirty="0">
                <a:solidFill>
                  <a:schemeClr val="bg1"/>
                </a:solidFill>
                <a:latin typeface="Century Gothic" panose="020B0502020202020204" pitchFamily="34" charset="0"/>
              </a:rPr>
              <a:t> and </a:t>
            </a:r>
            <a:r>
              <a:rPr lang="en-GB" sz="2000" dirty="0" err="1">
                <a:solidFill>
                  <a:schemeClr val="bg1"/>
                </a:solidFill>
                <a:latin typeface="Century Gothic" panose="020B0502020202020204" pitchFamily="34" charset="0"/>
              </a:rPr>
              <a:t>mais</a:t>
            </a:r>
            <a:r>
              <a:rPr lang="en-GB" sz="2000" dirty="0">
                <a:solidFill>
                  <a:schemeClr val="bg1"/>
                </a:solidFill>
                <a:latin typeface="Century Gothic" panose="020B0502020202020204" pitchFamily="34" charset="0"/>
              </a:rPr>
              <a:t> to compare your activities.</a:t>
            </a:r>
          </a:p>
        </p:txBody>
      </p:sp>
      <p:sp>
        <p:nvSpPr>
          <p:cNvPr id="17" name="TextBox 16">
            <a:extLst>
              <a:ext uri="{FF2B5EF4-FFF2-40B4-BE49-F238E27FC236}">
                <a16:creationId xmlns:a16="http://schemas.microsoft.com/office/drawing/2014/main" id="{59DD7562-1CA2-4023-9545-74A1F1E6FD93}"/>
              </a:ext>
            </a:extLst>
          </p:cNvPr>
          <p:cNvSpPr txBox="1"/>
          <p:nvPr/>
        </p:nvSpPr>
        <p:spPr>
          <a:xfrm>
            <a:off x="6457245" y="327622"/>
            <a:ext cx="2326278"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spTree>
    <p:extLst>
      <p:ext uri="{BB962C8B-B14F-4D97-AF65-F5344CB8AC3E}">
        <p14:creationId xmlns:p14="http://schemas.microsoft.com/office/powerpoint/2010/main" val="5701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4" grpId="0" uiExpand="1" build="p" animBg="1"/>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63150" y="249870"/>
            <a:ext cx="19467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Trouve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personne</a:t>
            </a:r>
            <a:r>
              <a:rPr lang="en-US" sz="2400" dirty="0">
                <a:solidFill>
                  <a:srgbClr val="4472C4">
                    <a:lumMod val="50000"/>
                  </a:srgbClr>
                </a:solidFill>
                <a:latin typeface="Century Gothic" panose="020F0302020204030204"/>
              </a:rPr>
              <a:t> dans la </a:t>
            </a:r>
            <a:r>
              <a:rPr lang="en-US" sz="2400" dirty="0" err="1">
                <a:solidFill>
                  <a:srgbClr val="4472C4">
                    <a:lumMod val="50000"/>
                  </a:srgbClr>
                </a:solidFill>
                <a:latin typeface="Century Gothic" panose="020F0302020204030204"/>
              </a:rPr>
              <a:t>classe</a:t>
            </a:r>
            <a:r>
              <a:rPr lang="en-US" sz="2400" dirty="0">
                <a:solidFill>
                  <a:srgbClr val="4472C4">
                    <a:lumMod val="50000"/>
                  </a:srgbClr>
                </a:solidFill>
                <a:latin typeface="Century Gothic" panose="020F0302020204030204"/>
              </a:rPr>
              <a:t> qui fait </a:t>
            </a:r>
            <a:r>
              <a:rPr lang="en-US" sz="2400" dirty="0" err="1">
                <a:solidFill>
                  <a:srgbClr val="4472C4">
                    <a:lumMod val="50000"/>
                  </a:srgbClr>
                </a:solidFill>
                <a:latin typeface="Century Gothic" panose="020F0302020204030204"/>
              </a:rPr>
              <a:t>chaque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activité</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a:t>
            </a:r>
          </a:p>
        </p:txBody>
      </p:sp>
      <p:graphicFrame>
        <p:nvGraphicFramePr>
          <p:cNvPr id="9" name="Table 6">
            <a:extLst>
              <a:ext uri="{FF2B5EF4-FFF2-40B4-BE49-F238E27FC236}">
                <a16:creationId xmlns:a16="http://schemas.microsoft.com/office/drawing/2014/main" id="{A29B56A3-1369-4AF7-8872-AF85ADD69C48}"/>
              </a:ext>
            </a:extLst>
          </p:cNvPr>
          <p:cNvGraphicFramePr>
            <a:graphicFrameLocks noGrp="1"/>
          </p:cNvGraphicFramePr>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3240000">
                  <a:extLst>
                    <a:ext uri="{9D8B030D-6E8A-4147-A177-3AD203B41FA5}">
                      <a16:colId xmlns:a16="http://schemas.microsoft.com/office/drawing/2014/main" val="3621409591"/>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qui ?</a:t>
                      </a:r>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1.</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2.</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3.</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graphicFrame>
        <p:nvGraphicFramePr>
          <p:cNvPr id="10" name="Table 6">
            <a:extLst>
              <a:ext uri="{FF2B5EF4-FFF2-40B4-BE49-F238E27FC236}">
                <a16:creationId xmlns:a16="http://schemas.microsoft.com/office/drawing/2014/main" id="{50428AA2-EFC5-41A7-A388-F33BDA3228B0}"/>
              </a:ext>
            </a:extLst>
          </p:cNvPr>
          <p:cNvGraphicFramePr>
            <a:graphicFrameLocks noGrp="1"/>
          </p:cNvGraphicFramePr>
          <p:nvPr/>
        </p:nvGraphicFramePr>
        <p:xfrm>
          <a:off x="6248209" y="2231581"/>
          <a:ext cx="5400005" cy="3737067"/>
        </p:xfrm>
        <a:graphic>
          <a:graphicData uri="http://schemas.openxmlformats.org/drawingml/2006/table">
            <a:tbl>
              <a:tblPr firstRow="1" bandRow="1">
                <a:tableStyleId>{21E4AEA4-8DFA-4A89-87EB-49C32662AFE0}</a:tableStyleId>
              </a:tblPr>
              <a:tblGrid>
                <a:gridCol w="1080001">
                  <a:extLst>
                    <a:ext uri="{9D8B030D-6E8A-4147-A177-3AD203B41FA5}">
                      <a16:colId xmlns:a16="http://schemas.microsoft.com/office/drawing/2014/main" val="2607353726"/>
                    </a:ext>
                  </a:extLst>
                </a:gridCol>
                <a:gridCol w="1080001">
                  <a:extLst>
                    <a:ext uri="{9D8B030D-6E8A-4147-A177-3AD203B41FA5}">
                      <a16:colId xmlns:a16="http://schemas.microsoft.com/office/drawing/2014/main" val="576138944"/>
                    </a:ext>
                  </a:extLst>
                </a:gridCol>
                <a:gridCol w="3240003">
                  <a:extLst>
                    <a:ext uri="{9D8B030D-6E8A-4147-A177-3AD203B41FA5}">
                      <a16:colId xmlns:a16="http://schemas.microsoft.com/office/drawing/2014/main" val="4133197098"/>
                    </a:ext>
                  </a:extLst>
                </a:gridCol>
              </a:tblGrid>
              <a:tr h="497067">
                <a:tc>
                  <a:txBody>
                    <a:bodyPr/>
                    <a:lstStyle/>
                    <a:p>
                      <a:pPr algn="ctr"/>
                      <a:endParaRPr lang="en-GB"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qui ?</a:t>
                      </a:r>
                    </a:p>
                  </a:txBody>
                  <a:tcPr anchor="ctr"/>
                </a:tc>
                <a:extLst>
                  <a:ext uri="{0D108BD9-81ED-4DB2-BD59-A6C34878D82A}">
                    <a16:rowId xmlns:a16="http://schemas.microsoft.com/office/drawing/2014/main" val="1153431983"/>
                  </a:ext>
                </a:extLst>
              </a:tr>
              <a:tr h="1080000">
                <a:tc>
                  <a:txBody>
                    <a:bodyPr/>
                    <a:lstStyle/>
                    <a:p>
                      <a:pPr algn="ctr"/>
                      <a:r>
                        <a:rPr lang="en-GB" sz="3200" b="0" i="0" dirty="0">
                          <a:solidFill>
                            <a:srgbClr val="115076"/>
                          </a:solidFill>
                          <a:latin typeface="Century Gothic" panose="020B0502020202020204" pitchFamily="34" charset="0"/>
                        </a:rPr>
                        <a:t>4.</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1080000">
                <a:tc>
                  <a:txBody>
                    <a:bodyPr/>
                    <a:lstStyle/>
                    <a:p>
                      <a:pPr algn="ctr"/>
                      <a:r>
                        <a:rPr lang="en-GB" sz="3200" b="0" i="0" dirty="0">
                          <a:solidFill>
                            <a:srgbClr val="115076"/>
                          </a:solidFill>
                          <a:latin typeface="Century Gothic" panose="020B0502020202020204" pitchFamily="34" charset="0"/>
                        </a:rPr>
                        <a:t>5.</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1080000">
                <a:tc>
                  <a:txBody>
                    <a:bodyPr/>
                    <a:lstStyle/>
                    <a:p>
                      <a:pPr algn="ctr"/>
                      <a:r>
                        <a:rPr lang="en-GB" sz="3200" b="0" i="0" dirty="0">
                          <a:solidFill>
                            <a:srgbClr val="115076"/>
                          </a:solidFill>
                          <a:latin typeface="Century Gothic" panose="020B0502020202020204" pitchFamily="34" charset="0"/>
                        </a:rPr>
                        <a:t>6.</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bl>
          </a:graphicData>
        </a:graphic>
      </p:graphicFrame>
      <p:pic>
        <p:nvPicPr>
          <p:cNvPr id="11" name="Picture 2" descr="Free Playing Card Pics, Download Free Clip Art, Free Clip Art on ...">
            <a:extLst>
              <a:ext uri="{FF2B5EF4-FFF2-40B4-BE49-F238E27FC236}">
                <a16:creationId xmlns:a16="http://schemas.microsoft.com/office/drawing/2014/main" id="{7367DF18-6129-4471-B254-502B22961B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841" y="2990600"/>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Pictures Of Guitars, Download Free Clip Art, Free Clip Art on ...">
            <a:extLst>
              <a:ext uri="{FF2B5EF4-FFF2-40B4-BE49-F238E27FC236}">
                <a16:creationId xmlns:a16="http://schemas.microsoft.com/office/drawing/2014/main" id="{33627FF3-250C-4631-A6ED-ACC4DDA250C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2841" y="499004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portance of musical instruments - Clip Art Library">
            <a:extLst>
              <a:ext uri="{FF2B5EF4-FFF2-40B4-BE49-F238E27FC236}">
                <a16:creationId xmlns:a16="http://schemas.microsoft.com/office/drawing/2014/main" id="{A0153056-8856-4D33-A61C-3C3A34B2BC4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5326" y="284207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ree Piano Cartoon, Download Free Clip Art, Free Clip Art on ...">
            <a:extLst>
              <a:ext uri="{FF2B5EF4-FFF2-40B4-BE49-F238E27FC236}">
                <a16:creationId xmlns:a16="http://schemas.microsoft.com/office/drawing/2014/main" id="{03F3FB8D-00A8-41AA-B826-F5A184B5D1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5326" y="5056915"/>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lipart - Boule - Clip Art Library">
            <a:extLst>
              <a:ext uri="{FF2B5EF4-FFF2-40B4-BE49-F238E27FC236}">
                <a16:creationId xmlns:a16="http://schemas.microsoft.com/office/drawing/2014/main" id="{3F0176EE-1030-40F1-B1EB-F8E17C1547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5326" y="3878642"/>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A0EC518-9B3F-4C3F-B4AD-48B4FEAD4AF9}"/>
              </a:ext>
            </a:extLst>
          </p:cNvPr>
          <p:cNvGrpSpPr/>
          <p:nvPr/>
        </p:nvGrpSpPr>
        <p:grpSpPr>
          <a:xfrm>
            <a:off x="1674887" y="3904073"/>
            <a:ext cx="906945" cy="848731"/>
            <a:chOff x="-1738415" y="1507782"/>
            <a:chExt cx="906945" cy="848731"/>
          </a:xfrm>
        </p:grpSpPr>
        <p:sp>
          <p:nvSpPr>
            <p:cNvPr id="20" name="Rectangle 1">
              <a:extLst>
                <a:ext uri="{FF2B5EF4-FFF2-40B4-BE49-F238E27FC236}">
                  <a16:creationId xmlns:a16="http://schemas.microsoft.com/office/drawing/2014/main" id="{34854AAC-285C-4A58-843A-C0B6CE7B7AE4}"/>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1" name="Picture 4" descr="football clip art free - Clip Art Library">
              <a:extLst>
                <a:ext uri="{FF2B5EF4-FFF2-40B4-BE49-F238E27FC236}">
                  <a16:creationId xmlns:a16="http://schemas.microsoft.com/office/drawing/2014/main" id="{9599DC90-9BB4-4F7F-A868-0DE054E80982}"/>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9B15AE7B-A576-4E1C-A69D-D46FF7AB2DA7}"/>
              </a:ext>
            </a:extLst>
          </p:cNvPr>
          <p:cNvSpPr txBox="1"/>
          <p:nvPr/>
        </p:nvSpPr>
        <p:spPr>
          <a:xfrm>
            <a:off x="7533726" y="3339396"/>
            <a:ext cx="683200" cy="400110"/>
          </a:xfrm>
          <a:prstGeom prst="rect">
            <a:avLst/>
          </a:prstGeom>
          <a:solidFill>
            <a:schemeClr val="bg1"/>
          </a:solidFill>
          <a:ln>
            <a:solidFill>
              <a:srgbClr val="115076"/>
            </a:solidFill>
          </a:ln>
        </p:spPr>
        <p:txBody>
          <a:bodyPr wrap="none" rtlCol="0">
            <a:spAutoFit/>
          </a:bodyPr>
          <a:lstStyle/>
          <a:p>
            <a:pPr algn="ctr"/>
            <a:r>
              <a:rPr lang="en-GB" sz="2000" dirty="0">
                <a:solidFill>
                  <a:schemeClr val="accent5">
                    <a:lumMod val="50000"/>
                  </a:schemeClr>
                </a:solidFill>
                <a:latin typeface="Century Gothic" panose="020B0502020202020204" pitchFamily="34" charset="0"/>
              </a:rPr>
              <a:t>(pl.)</a:t>
            </a:r>
          </a:p>
        </p:txBody>
      </p:sp>
    </p:spTree>
    <p:extLst>
      <p:ext uri="{BB962C8B-B14F-4D97-AF65-F5344CB8AC3E}">
        <p14:creationId xmlns:p14="http://schemas.microsoft.com/office/powerpoint/2010/main" val="3929937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(A)</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533">
                  <a:extLst>
                    <a:ext uri="{9D8B030D-6E8A-4147-A177-3AD203B41FA5}">
                      <a16:colId xmlns:a16="http://schemas.microsoft.com/office/drawing/2014/main" val="3163263684"/>
                    </a:ext>
                  </a:extLst>
                </a:gridCol>
                <a:gridCol w="2519467">
                  <a:extLst>
                    <a:ext uri="{9D8B030D-6E8A-4147-A177-3AD203B41FA5}">
                      <a16:colId xmlns:a16="http://schemas.microsoft.com/office/drawing/2014/main" val="2578846875"/>
                    </a:ext>
                  </a:extLst>
                </a:gridCol>
              </a:tblGrid>
              <a:tr h="497067">
                <a:tc>
                  <a:txBody>
                    <a:bodyPr/>
                    <a:lstStyle/>
                    <a:p>
                      <a:pPr algn="ctr"/>
                      <a:endParaRPr lang="en-GB" sz="2400" b="0" i="0" dirty="0">
                        <a:latin typeface="Century Gothic" panose="020B0502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Century Gothic" panose="020B0502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B</a:t>
                      </a:r>
                    </a:p>
                  </a:txBody>
                  <a:tcPr anchor="ctr"/>
                </a:tc>
                <a:extLst>
                  <a:ext uri="{0D108BD9-81ED-4DB2-BD59-A6C34878D82A}">
                    <a16:rowId xmlns:a16="http://schemas.microsoft.com/office/drawing/2014/main" val="1153431983"/>
                  </a:ext>
                </a:extLst>
              </a:tr>
              <a:tr h="497067">
                <a:tc>
                  <a:txBody>
                    <a:bodyPr/>
                    <a:lstStyle/>
                    <a:p>
                      <a:pPr algn="ctr"/>
                      <a:r>
                        <a:rPr lang="en-GB" sz="2400" b="0" i="0" dirty="0">
                          <a:solidFill>
                            <a:schemeClr val="accent1">
                              <a:lumMod val="50000"/>
                            </a:schemeClr>
                          </a:solidFill>
                          <a:latin typeface="Century Gothic" panose="020B0502020202020204" pitchFamily="34" charset="0"/>
                        </a:rPr>
                        <a:t>1.</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r>
                        <a:rPr lang="en-GB" sz="2400" b="0" i="0" dirty="0">
                          <a:solidFill>
                            <a:schemeClr val="accent1">
                              <a:lumMod val="50000"/>
                            </a:schemeClr>
                          </a:solidFill>
                          <a:latin typeface="Century Gothic" panose="020B0502020202020204" pitchFamily="34" charset="0"/>
                        </a:rPr>
                        <a:t>on Saturday</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71492714"/>
                  </a:ext>
                </a:extLst>
              </a:tr>
              <a:tr h="497067">
                <a:tc>
                  <a:txBody>
                    <a:bodyPr/>
                    <a:lstStyle/>
                    <a:p>
                      <a:pPr algn="ctr"/>
                      <a:r>
                        <a:rPr lang="en-GB" sz="2400" b="0" i="0" dirty="0">
                          <a:solidFill>
                            <a:schemeClr val="accent1">
                              <a:lumMod val="50000"/>
                            </a:schemeClr>
                          </a:solidFill>
                          <a:latin typeface="Century Gothic" panose="020B0502020202020204" pitchFamily="34" charset="0"/>
                        </a:rPr>
                        <a:t>2.</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venir</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où</a:t>
                      </a:r>
                      <a:r>
                        <a:rPr lang="en-GB" sz="2400" b="1" dirty="0">
                          <a:solidFill>
                            <a:schemeClr val="accent1">
                              <a:lumMod val="50000"/>
                            </a:schemeClr>
                          </a:solidFill>
                        </a:rPr>
                        <a:t> ?</a:t>
                      </a:r>
                    </a:p>
                  </a:txBody>
                  <a:tcPr anchor="ctr"/>
                </a:tc>
                <a:tc>
                  <a:txBody>
                    <a:bodyPr/>
                    <a:lstStyle/>
                    <a:p>
                      <a:pPr algn="l"/>
                      <a:r>
                        <a:rPr lang="en-GB" sz="2400" b="0" i="0" dirty="0">
                          <a:solidFill>
                            <a:schemeClr val="accent1">
                              <a:lumMod val="50000"/>
                            </a:schemeClr>
                          </a:solidFill>
                          <a:latin typeface="Century Gothic" panose="020B0502020202020204" pitchFamily="34" charset="0"/>
                        </a:rPr>
                        <a:t>here</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61458278"/>
                  </a:ext>
                </a:extLst>
              </a:tr>
              <a:tr h="497067">
                <a:tc>
                  <a:txBody>
                    <a:bodyPr/>
                    <a:lstStyle/>
                    <a:p>
                      <a:pPr algn="ctr"/>
                      <a:r>
                        <a:rPr lang="en-GB" sz="2400" b="0" i="0" dirty="0">
                          <a:solidFill>
                            <a:schemeClr val="accent1">
                              <a:lumMod val="50000"/>
                            </a:schemeClr>
                          </a:solidFill>
                          <a:latin typeface="Century Gothic" panose="020B0502020202020204" pitchFamily="34" charset="0"/>
                        </a:rPr>
                        <a:t>3.</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r>
                        <a:rPr lang="en-GB" sz="2400" b="0" i="0" dirty="0">
                          <a:solidFill>
                            <a:schemeClr val="accent1">
                              <a:lumMod val="50000"/>
                            </a:schemeClr>
                          </a:solidFill>
                          <a:latin typeface="Century Gothic" panose="020B0502020202020204" pitchFamily="34" charset="0"/>
                        </a:rPr>
                        <a:t>early</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89313960"/>
                  </a:ext>
                </a:extLst>
              </a:tr>
              <a:tr h="497067">
                <a:tc>
                  <a:txBody>
                    <a:bodyPr/>
                    <a:lstStyle/>
                    <a:p>
                      <a:pPr algn="ctr"/>
                      <a:r>
                        <a:rPr lang="en-GB" sz="2400" b="0" i="0" dirty="0">
                          <a:solidFill>
                            <a:schemeClr val="accent1">
                              <a:lumMod val="50000"/>
                            </a:schemeClr>
                          </a:solidFill>
                          <a:latin typeface="Century Gothic" panose="020B0502020202020204" pitchFamily="34" charset="0"/>
                        </a:rPr>
                        <a:t>4.</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r>
                        <a:rPr lang="en-GB" sz="2400" b="0" i="0" dirty="0">
                          <a:solidFill>
                            <a:schemeClr val="accent1">
                              <a:lumMod val="50000"/>
                            </a:schemeClr>
                          </a:solidFill>
                          <a:latin typeface="Century Gothic" panose="020B0502020202020204" pitchFamily="34" charset="0"/>
                        </a:rPr>
                        <a:t>sometimes</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344197191"/>
                  </a:ext>
                </a:extLst>
              </a:tr>
              <a:tr h="497067">
                <a:tc>
                  <a:txBody>
                    <a:bodyPr/>
                    <a:lstStyle/>
                    <a:p>
                      <a:pPr algn="ctr"/>
                      <a:r>
                        <a:rPr lang="en-GB" sz="2400" b="0" i="0" dirty="0">
                          <a:solidFill>
                            <a:schemeClr val="accent1">
                              <a:lumMod val="50000"/>
                            </a:schemeClr>
                          </a:solidFill>
                          <a:latin typeface="Century Gothic" panose="020B0502020202020204" pitchFamily="34" charset="0"/>
                        </a:rPr>
                        <a:t>5.</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dormir</a:t>
                      </a:r>
                      <a:endParaRPr lang="en-GB" sz="2400" b="1" dirty="0">
                        <a:solidFill>
                          <a:schemeClr val="accent1">
                            <a:lumMod val="50000"/>
                          </a:schemeClr>
                        </a:solidFill>
                      </a:endParaRPr>
                    </a:p>
                  </a:txBody>
                  <a:tcPr anchor="ctr"/>
                </a:tc>
                <a:tc>
                  <a:txBody>
                    <a:bodyPr/>
                    <a:lstStyle/>
                    <a:p>
                      <a:pPr algn="ctr"/>
                      <a:r>
                        <a:rPr lang="en-GB" sz="2400" b="0" i="0" dirty="0">
                          <a:solidFill>
                            <a:schemeClr val="accent1">
                              <a:lumMod val="50000"/>
                            </a:schemeClr>
                          </a:solidFill>
                          <a:latin typeface="Century Gothic" panose="020B0502020202020204" pitchFamily="34" charset="0"/>
                        </a:rPr>
                        <a:t>comment ?</a:t>
                      </a:r>
                    </a:p>
                  </a:txBody>
                  <a:tcPr anchor="ctr"/>
                </a:tc>
                <a:tc>
                  <a:txBody>
                    <a:bodyPr/>
                    <a:lstStyle/>
                    <a:p>
                      <a:pPr algn="l"/>
                      <a:r>
                        <a:rPr lang="en-GB" sz="2400" b="0" i="0" dirty="0">
                          <a:solidFill>
                            <a:schemeClr val="accent1">
                              <a:lumMod val="50000"/>
                            </a:schemeClr>
                          </a:solidFill>
                          <a:latin typeface="Century Gothic" panose="020B0502020202020204" pitchFamily="34" charset="0"/>
                        </a:rPr>
                        <a:t>quite well</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72389626"/>
                  </a:ext>
                </a:extLst>
              </a:tr>
              <a:tr h="497067">
                <a:tc>
                  <a:txBody>
                    <a:bodyPr/>
                    <a:lstStyle/>
                    <a:p>
                      <a:pPr algn="ctr"/>
                      <a:r>
                        <a:rPr lang="en-GB" sz="2400" b="0" i="0" dirty="0">
                          <a:solidFill>
                            <a:schemeClr val="accent1">
                              <a:lumMod val="50000"/>
                            </a:schemeClr>
                          </a:solidFill>
                          <a:latin typeface="Century Gothic" panose="020B0502020202020204" pitchFamily="34" charset="0"/>
                        </a:rPr>
                        <a:t>6.</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r>
                        <a:rPr lang="en-GB" sz="2400" b="0" i="0" dirty="0">
                          <a:solidFill>
                            <a:schemeClr val="accent1">
                              <a:lumMod val="50000"/>
                            </a:schemeClr>
                          </a:solidFill>
                          <a:latin typeface="Century Gothic" panose="020B0502020202020204" pitchFamily="34" charset="0"/>
                        </a:rPr>
                        <a:t>at the moment</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035408191"/>
                  </a:ext>
                </a:extLst>
              </a:tr>
            </a:tbl>
          </a:graphicData>
        </a:graphic>
      </p:graphicFrame>
      <p:sp>
        <p:nvSpPr>
          <p:cNvPr id="11" name="Rounded Rectangle 46">
            <a:extLst>
              <a:ext uri="{FF2B5EF4-FFF2-40B4-BE49-F238E27FC236}">
                <a16:creationId xmlns:a16="http://schemas.microsoft.com/office/drawing/2014/main" id="{BCE805B1-38FB-47A0-A2B1-81A3C255394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Free People Speaking Cliparts, Download Free Clip Art, Free Clip ...">
            <a:extLst>
              <a:ext uri="{FF2B5EF4-FFF2-40B4-BE49-F238E27FC236}">
                <a16:creationId xmlns:a16="http://schemas.microsoft.com/office/drawing/2014/main" id="{ADB19CEA-2E8B-4C6B-969F-47BB41D05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(B)</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000">
                  <a:extLst>
                    <a:ext uri="{9D8B030D-6E8A-4147-A177-3AD203B41FA5}">
                      <a16:colId xmlns:a16="http://schemas.microsoft.com/office/drawing/2014/main" val="3163263684"/>
                    </a:ext>
                  </a:extLst>
                </a:gridCol>
                <a:gridCol w="2520000">
                  <a:extLst>
                    <a:ext uri="{9D8B030D-6E8A-4147-A177-3AD203B41FA5}">
                      <a16:colId xmlns:a16="http://schemas.microsoft.com/office/drawing/2014/main" val="2578846875"/>
                    </a:ext>
                  </a:extLst>
                </a:gridCol>
              </a:tblGrid>
              <a:tr h="497067">
                <a:tc>
                  <a:txBody>
                    <a:bodyPr/>
                    <a:lstStyle/>
                    <a:p>
                      <a:pPr algn="ctr"/>
                      <a:endParaRPr lang="en-GB" sz="2400" b="0" i="0" dirty="0">
                        <a:latin typeface="Century Gothic" panose="020B0502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Century Gothic" panose="020B0502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B</a:t>
                      </a:r>
                    </a:p>
                  </a:txBody>
                  <a:tcPr anchor="ctr"/>
                </a:tc>
                <a:extLst>
                  <a:ext uri="{0D108BD9-81ED-4DB2-BD59-A6C34878D82A}">
                    <a16:rowId xmlns:a16="http://schemas.microsoft.com/office/drawing/2014/main" val="1153431983"/>
                  </a:ext>
                </a:extLst>
              </a:tr>
              <a:tr h="497067">
                <a:tc>
                  <a:txBody>
                    <a:bodyPr/>
                    <a:lstStyle/>
                    <a:p>
                      <a:pPr algn="ctr"/>
                      <a:r>
                        <a:rPr lang="en-GB" sz="2400" b="0" i="0" dirty="0">
                          <a:solidFill>
                            <a:schemeClr val="accent1">
                              <a:lumMod val="50000"/>
                            </a:schemeClr>
                          </a:solidFill>
                          <a:latin typeface="Century Gothic" panose="020B0502020202020204" pitchFamily="34" charset="0"/>
                        </a:rPr>
                        <a:t>1.</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every day</a:t>
                      </a:r>
                    </a:p>
                  </a:txBody>
                  <a:tcPr anchor="ctr"/>
                </a:tc>
                <a:extLst>
                  <a:ext uri="{0D108BD9-81ED-4DB2-BD59-A6C34878D82A}">
                    <a16:rowId xmlns:a16="http://schemas.microsoft.com/office/drawing/2014/main" val="1171492714"/>
                  </a:ext>
                </a:extLst>
              </a:tr>
              <a:tr h="497067">
                <a:tc>
                  <a:txBody>
                    <a:bodyPr/>
                    <a:lstStyle/>
                    <a:p>
                      <a:pPr algn="ctr"/>
                      <a:r>
                        <a:rPr lang="en-GB" sz="2400" b="0" i="0" dirty="0">
                          <a:solidFill>
                            <a:schemeClr val="accent1">
                              <a:lumMod val="50000"/>
                            </a:schemeClr>
                          </a:solidFill>
                          <a:latin typeface="Century Gothic" panose="020B0502020202020204" pitchFamily="34" charset="0"/>
                        </a:rPr>
                        <a:t>2.</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venir</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où</a:t>
                      </a:r>
                      <a:r>
                        <a:rPr lang="en-GB" sz="2400" b="1" dirty="0">
                          <a:solidFill>
                            <a:schemeClr val="accent1">
                              <a:lumMod val="50000"/>
                            </a:schemeClr>
                          </a:solidFill>
                        </a:rPr>
                        <a: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outside</a:t>
                      </a:r>
                    </a:p>
                  </a:txBody>
                  <a:tcPr anchor="ctr"/>
                </a:tc>
                <a:extLst>
                  <a:ext uri="{0D108BD9-81ED-4DB2-BD59-A6C34878D82A}">
                    <a16:rowId xmlns:a16="http://schemas.microsoft.com/office/drawing/2014/main" val="1961458278"/>
                  </a:ext>
                </a:extLst>
              </a:tr>
              <a:tr h="497067">
                <a:tc>
                  <a:txBody>
                    <a:bodyPr/>
                    <a:lstStyle/>
                    <a:p>
                      <a:pPr algn="ctr"/>
                      <a:r>
                        <a:rPr lang="en-GB" sz="2400" b="0" i="0" dirty="0">
                          <a:solidFill>
                            <a:schemeClr val="accent1">
                              <a:lumMod val="50000"/>
                            </a:schemeClr>
                          </a:solidFill>
                          <a:latin typeface="Century Gothic" panose="020B0502020202020204" pitchFamily="34" charset="0"/>
                        </a:rPr>
                        <a:t>3.</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late</a:t>
                      </a:r>
                    </a:p>
                  </a:txBody>
                  <a:tcPr anchor="ctr"/>
                </a:tc>
                <a:extLst>
                  <a:ext uri="{0D108BD9-81ED-4DB2-BD59-A6C34878D82A}">
                    <a16:rowId xmlns:a16="http://schemas.microsoft.com/office/drawing/2014/main" val="2189313960"/>
                  </a:ext>
                </a:extLst>
              </a:tr>
              <a:tr h="497067">
                <a:tc>
                  <a:txBody>
                    <a:bodyPr/>
                    <a:lstStyle/>
                    <a:p>
                      <a:pPr algn="ctr"/>
                      <a:r>
                        <a:rPr lang="en-GB" sz="2400" b="0" i="0" dirty="0">
                          <a:solidFill>
                            <a:schemeClr val="accent1">
                              <a:lumMod val="50000"/>
                            </a:schemeClr>
                          </a:solidFill>
                          <a:latin typeface="Century Gothic" panose="020B0502020202020204" pitchFamily="34" charset="0"/>
                        </a:rPr>
                        <a:t>4.</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often</a:t>
                      </a:r>
                    </a:p>
                  </a:txBody>
                  <a:tcPr anchor="ctr"/>
                </a:tc>
                <a:extLst>
                  <a:ext uri="{0D108BD9-81ED-4DB2-BD59-A6C34878D82A}">
                    <a16:rowId xmlns:a16="http://schemas.microsoft.com/office/drawing/2014/main" val="2344197191"/>
                  </a:ext>
                </a:extLst>
              </a:tr>
              <a:tr h="497067">
                <a:tc>
                  <a:txBody>
                    <a:bodyPr/>
                    <a:lstStyle/>
                    <a:p>
                      <a:pPr algn="ctr"/>
                      <a:r>
                        <a:rPr lang="en-GB" sz="2400" b="0" i="0" dirty="0">
                          <a:solidFill>
                            <a:schemeClr val="accent1">
                              <a:lumMod val="50000"/>
                            </a:schemeClr>
                          </a:solidFill>
                          <a:latin typeface="Century Gothic" panose="020B0502020202020204" pitchFamily="34" charset="0"/>
                        </a:rPr>
                        <a:t>5.</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dormir</a:t>
                      </a:r>
                      <a:endParaRPr lang="en-GB" sz="2400" b="1" dirty="0">
                        <a:solidFill>
                          <a:schemeClr val="accent1">
                            <a:lumMod val="50000"/>
                          </a:schemeClr>
                        </a:solidFill>
                      </a:endParaRPr>
                    </a:p>
                  </a:txBody>
                  <a:tcPr anchor="ctr"/>
                </a:tc>
                <a:tc>
                  <a:txBody>
                    <a:bodyPr/>
                    <a:lstStyle/>
                    <a:p>
                      <a:pPr algn="ctr"/>
                      <a:r>
                        <a:rPr lang="en-GB" sz="2400" b="0" i="0" dirty="0">
                          <a:solidFill>
                            <a:schemeClr val="accent1">
                              <a:lumMod val="50000"/>
                            </a:schemeClr>
                          </a:solidFill>
                          <a:latin typeface="Century Gothic" panose="020B0502020202020204" pitchFamily="34" charset="0"/>
                        </a:rPr>
                        <a:t>comment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very well</a:t>
                      </a:r>
                    </a:p>
                  </a:txBody>
                  <a:tcPr anchor="ctr"/>
                </a:tc>
                <a:extLst>
                  <a:ext uri="{0D108BD9-81ED-4DB2-BD59-A6C34878D82A}">
                    <a16:rowId xmlns:a16="http://schemas.microsoft.com/office/drawing/2014/main" val="1972389626"/>
                  </a:ext>
                </a:extLst>
              </a:tr>
              <a:tr h="497067">
                <a:tc>
                  <a:txBody>
                    <a:bodyPr/>
                    <a:lstStyle/>
                    <a:p>
                      <a:pPr algn="ctr"/>
                      <a:r>
                        <a:rPr lang="en-GB" sz="2400" b="0" i="0" dirty="0">
                          <a:solidFill>
                            <a:schemeClr val="accent1">
                              <a:lumMod val="50000"/>
                            </a:schemeClr>
                          </a:solidFill>
                          <a:latin typeface="Century Gothic" panose="020B0502020202020204" pitchFamily="34" charset="0"/>
                        </a:rPr>
                        <a:t>6.</a:t>
                      </a:r>
                    </a:p>
                  </a:txBody>
                  <a:tcPr anchor="ctr"/>
                </a:tc>
                <a:tc>
                  <a:txBody>
                    <a:bodyPr/>
                    <a:lstStyle/>
                    <a:p>
                      <a:pPr algn="l"/>
                      <a:r>
                        <a:rPr lang="en-GB" sz="2400" b="0" i="0" dirty="0" err="1">
                          <a:solidFill>
                            <a:schemeClr val="accent1">
                              <a:lumMod val="50000"/>
                            </a:schemeClr>
                          </a:solidFill>
                          <a:latin typeface="Century Gothic" panose="020B0502020202020204" pitchFamily="34" charset="0"/>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0" i="0" dirty="0" err="1">
                          <a:solidFill>
                            <a:schemeClr val="accent1">
                              <a:lumMod val="50000"/>
                            </a:schemeClr>
                          </a:solidFill>
                          <a:latin typeface="Century Gothic" panose="020B0502020202020204" pitchFamily="34" charset="0"/>
                        </a:rPr>
                        <a:t>quand</a:t>
                      </a:r>
                      <a:r>
                        <a:rPr lang="en-GB" sz="2400" b="1" dirty="0">
                          <a:solidFill>
                            <a:schemeClr val="accent1">
                              <a:lumMod val="50000"/>
                            </a:schemeClr>
                          </a:solidFill>
                        </a:rPr>
                        <a:t> ?</a:t>
                      </a:r>
                    </a:p>
                  </a:txBody>
                  <a:tcPr anchor="ctr"/>
                </a:tc>
                <a:tc>
                  <a:txBody>
                    <a:bodyPr/>
                    <a:lstStyle/>
                    <a:p>
                      <a:pPr algn="l"/>
                      <a:endParaRPr lang="en-GB" sz="2400" b="0" i="0" dirty="0">
                        <a:solidFill>
                          <a:schemeClr val="accent1">
                            <a:lumMod val="50000"/>
                          </a:schemeClr>
                        </a:solidFill>
                        <a:latin typeface="Century Gothic" panose="020B0502020202020204" pitchFamily="34" charset="0"/>
                      </a:endParaRPr>
                    </a:p>
                  </a:txBody>
                  <a:tcPr anchor="ctr"/>
                </a:tc>
                <a:tc>
                  <a:txBody>
                    <a:bodyPr/>
                    <a:lstStyle/>
                    <a:p>
                      <a:pPr algn="l"/>
                      <a:r>
                        <a:rPr lang="en-GB" sz="2400" b="0" i="0" dirty="0">
                          <a:solidFill>
                            <a:schemeClr val="accent1">
                              <a:lumMod val="50000"/>
                            </a:schemeClr>
                          </a:solidFill>
                          <a:latin typeface="Century Gothic" panose="020B0502020202020204" pitchFamily="34" charset="0"/>
                        </a:rPr>
                        <a:t>today</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2" descr="Free People Speaking Cliparts, Download Free Clip Art, Free Clip ...">
            <a:extLst>
              <a:ext uri="{FF2B5EF4-FFF2-40B4-BE49-F238E27FC236}">
                <a16:creationId xmlns:a16="http://schemas.microsoft.com/office/drawing/2014/main" id="{A65460FE-4980-4375-A174-89B9F4B2E0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ree People Speaking Cliparts, Download Free Clip Art, Free Clip ...">
            <a:extLst>
              <a:ext uri="{FF2B5EF4-FFF2-40B4-BE49-F238E27FC236}">
                <a16:creationId xmlns:a16="http://schemas.microsoft.com/office/drawing/2014/main" id="{95292214-FAAC-4B61-90C7-1D206C299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nvGraphicFramePr>
        <p:xfrm>
          <a:off x="336000" y="2261861"/>
          <a:ext cx="1152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3163263684"/>
                    </a:ext>
                  </a:extLst>
                </a:gridCol>
                <a:gridCol w="5400000">
                  <a:extLst>
                    <a:ext uri="{9D8B030D-6E8A-4147-A177-3AD203B41FA5}">
                      <a16:colId xmlns:a16="http://schemas.microsoft.com/office/drawing/2014/main" val="2578846875"/>
                    </a:ext>
                  </a:extLst>
                </a:gridCol>
              </a:tblGrid>
              <a:tr h="497067">
                <a:tc>
                  <a:txBody>
                    <a:bodyPr/>
                    <a:lstStyle/>
                    <a:p>
                      <a:pPr algn="ctr"/>
                      <a:endParaRPr lang="en-GB" sz="2400" b="0" i="0" dirty="0">
                        <a:latin typeface="Century Gothic" panose="020B0502020202020204" pitchFamily="34" charset="0"/>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err="1">
                          <a:latin typeface="Century Gothic" panose="020B0502020202020204" pitchFamily="34" charset="0"/>
                        </a:rPr>
                        <a:t>Partenaire</a:t>
                      </a:r>
                      <a:r>
                        <a:rPr lang="en-GB" sz="2400" b="1" dirty="0"/>
                        <a:t> 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err="1">
                          <a:latin typeface="Century Gothic" panose="020B0502020202020204" pitchFamily="34" charset="0"/>
                        </a:rPr>
                        <a:t>Partenaire</a:t>
                      </a:r>
                      <a:r>
                        <a:rPr lang="en-GB" sz="2400" b="1" dirty="0"/>
                        <a:t> B...</a:t>
                      </a:r>
                    </a:p>
                  </a:txBody>
                  <a:tcPr anchor="ctr"/>
                </a:tc>
                <a:extLst>
                  <a:ext uri="{0D108BD9-81ED-4DB2-BD59-A6C34878D82A}">
                    <a16:rowId xmlns:a16="http://schemas.microsoft.com/office/drawing/2014/main" val="1153431983"/>
                  </a:ext>
                </a:extLst>
              </a:tr>
              <a:tr h="497067">
                <a:tc>
                  <a:txBody>
                    <a:bodyPr/>
                    <a:lstStyle/>
                    <a:p>
                      <a:pPr algn="ctr"/>
                      <a:r>
                        <a:rPr lang="en-GB" sz="2400" b="0" i="0" dirty="0">
                          <a:solidFill>
                            <a:schemeClr val="accent1">
                              <a:lumMod val="50000"/>
                            </a:schemeClr>
                          </a:solidFill>
                          <a:latin typeface="Century Gothic" panose="020B0502020202020204" pitchFamily="34" charset="0"/>
                        </a:rPr>
                        <a:t>1.</a:t>
                      </a:r>
                    </a:p>
                  </a:txBody>
                  <a:tcPr anchor="ctr"/>
                </a:tc>
                <a:tc>
                  <a:txBody>
                    <a:bodyPr/>
                    <a:lstStyle/>
                    <a:p>
                      <a:pPr algn="l"/>
                      <a:r>
                        <a:rPr lang="en-GB" sz="2400" b="0" i="0" dirty="0">
                          <a:solidFill>
                            <a:schemeClr val="accent1">
                              <a:lumMod val="50000"/>
                            </a:schemeClr>
                          </a:solidFill>
                          <a:latin typeface="Century Gothic" panose="020B0502020202020204" pitchFamily="34" charset="0"/>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le </a:t>
                      </a:r>
                      <a:r>
                        <a:rPr lang="en-GB" sz="2400" dirty="0" err="1">
                          <a:solidFill>
                            <a:schemeClr val="accent1">
                              <a:lumMod val="50000"/>
                            </a:schemeClr>
                          </a:solidFill>
                        </a:rPr>
                        <a:t>samedi</a:t>
                      </a:r>
                      <a:r>
                        <a:rPr lang="en-GB" sz="2400" dirty="0">
                          <a:solidFill>
                            <a:schemeClr val="accent1">
                              <a:lumMod val="50000"/>
                            </a:schemeClr>
                          </a:solidFill>
                        </a:rPr>
                        <a:t>.</a:t>
                      </a:r>
                    </a:p>
                  </a:txBody>
                  <a:tcPr anchor="ctr"/>
                </a:tc>
                <a:tc>
                  <a:txBody>
                    <a:bodyPr/>
                    <a:lstStyle/>
                    <a:p>
                      <a:pPr algn="l"/>
                      <a:r>
                        <a:rPr lang="en-GB" sz="2400" b="0" i="0" dirty="0">
                          <a:solidFill>
                            <a:schemeClr val="accent1">
                              <a:lumMod val="50000"/>
                            </a:schemeClr>
                          </a:solidFill>
                          <a:latin typeface="Century Gothic" panose="020B0502020202020204" pitchFamily="34" charset="0"/>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a:t>
                      </a:r>
                      <a:r>
                        <a:rPr lang="en-GB" sz="2400" dirty="0" err="1">
                          <a:solidFill>
                            <a:schemeClr val="accent1">
                              <a:lumMod val="50000"/>
                            </a:schemeClr>
                          </a:solidFill>
                        </a:rPr>
                        <a:t>chaque</a:t>
                      </a:r>
                      <a:r>
                        <a:rPr lang="en-GB" sz="2400" dirty="0">
                          <a:solidFill>
                            <a:schemeClr val="accent1">
                              <a:lumMod val="50000"/>
                            </a:schemeClr>
                          </a:solidFill>
                        </a:rPr>
                        <a:t> jour.</a:t>
                      </a:r>
                    </a:p>
                  </a:txBody>
                  <a:tcPr anchor="ctr"/>
                </a:tc>
                <a:extLst>
                  <a:ext uri="{0D108BD9-81ED-4DB2-BD59-A6C34878D82A}">
                    <a16:rowId xmlns:a16="http://schemas.microsoft.com/office/drawing/2014/main" val="1171492714"/>
                  </a:ext>
                </a:extLst>
              </a:tr>
              <a:tr h="497067">
                <a:tc>
                  <a:txBody>
                    <a:bodyPr/>
                    <a:lstStyle/>
                    <a:p>
                      <a:pPr algn="ctr"/>
                      <a:r>
                        <a:rPr lang="en-GB" sz="2400" b="0" i="0" dirty="0">
                          <a:solidFill>
                            <a:schemeClr val="accent1">
                              <a:lumMod val="50000"/>
                            </a:schemeClr>
                          </a:solidFill>
                          <a:latin typeface="Century Gothic" panose="020B0502020202020204" pitchFamily="34" charset="0"/>
                        </a:rPr>
                        <a:t>2.</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vient</a:t>
                      </a:r>
                      <a:r>
                        <a:rPr lang="en-GB" sz="2400" dirty="0">
                          <a:solidFill>
                            <a:schemeClr val="accent1">
                              <a:lumMod val="50000"/>
                            </a:schemeClr>
                          </a:solidFill>
                        </a:rPr>
                        <a:t> </a:t>
                      </a:r>
                      <a:r>
                        <a:rPr lang="en-GB" sz="2400" dirty="0" err="1">
                          <a:solidFill>
                            <a:schemeClr val="accent1">
                              <a:lumMod val="50000"/>
                            </a:schemeClr>
                          </a:solidFill>
                        </a:rPr>
                        <a:t>ici</a:t>
                      </a:r>
                      <a:r>
                        <a:rPr lang="en-GB" sz="2400" dirty="0">
                          <a:solidFill>
                            <a:schemeClr val="accent1">
                              <a:lumMod val="50000"/>
                            </a:schemeClr>
                          </a:solidFill>
                        </a:rPr>
                        <a:t>.</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vient</a:t>
                      </a:r>
                      <a:r>
                        <a:rPr lang="en-GB" sz="2400" dirty="0">
                          <a:solidFill>
                            <a:schemeClr val="accent1">
                              <a:lumMod val="50000"/>
                            </a:schemeClr>
                          </a:solidFill>
                        </a:rPr>
                        <a:t> dehors.</a:t>
                      </a:r>
                    </a:p>
                  </a:txBody>
                  <a:tcPr anchor="ctr"/>
                </a:tc>
                <a:extLst>
                  <a:ext uri="{0D108BD9-81ED-4DB2-BD59-A6C34878D82A}">
                    <a16:rowId xmlns:a16="http://schemas.microsoft.com/office/drawing/2014/main" val="1961458278"/>
                  </a:ext>
                </a:extLst>
              </a:tr>
              <a:tr h="497067">
                <a:tc>
                  <a:txBody>
                    <a:bodyPr/>
                    <a:lstStyle/>
                    <a:p>
                      <a:pPr algn="ctr"/>
                      <a:r>
                        <a:rPr lang="en-GB" sz="2400" b="0" i="0" dirty="0">
                          <a:solidFill>
                            <a:schemeClr val="accent1">
                              <a:lumMod val="50000"/>
                            </a:schemeClr>
                          </a:solidFill>
                          <a:latin typeface="Century Gothic" panose="020B0502020202020204" pitchFamily="34" charset="0"/>
                        </a:rPr>
                        <a:t>3.</a:t>
                      </a:r>
                    </a:p>
                  </a:txBody>
                  <a:tcPr anchor="ctr"/>
                </a:tc>
                <a:tc>
                  <a:txBody>
                    <a:bodyPr/>
                    <a:lstStyle/>
                    <a:p>
                      <a:pPr algn="l"/>
                      <a:r>
                        <a:rPr lang="en-GB" sz="2400" b="0" i="0" dirty="0">
                          <a:solidFill>
                            <a:schemeClr val="accent1">
                              <a:lumMod val="50000"/>
                            </a:schemeClr>
                          </a:solidFill>
                          <a:latin typeface="Century Gothic" panose="020B0502020202020204" pitchFamily="34" charset="0"/>
                        </a:rPr>
                        <a:t>… part </a:t>
                      </a:r>
                      <a:r>
                        <a:rPr lang="en-GB" sz="2400" dirty="0" err="1">
                          <a:solidFill>
                            <a:schemeClr val="accent1">
                              <a:lumMod val="50000"/>
                            </a:schemeClr>
                          </a:solidFill>
                        </a:rPr>
                        <a:t>tôt</a:t>
                      </a:r>
                      <a:r>
                        <a:rPr lang="en-GB" sz="2400" dirty="0">
                          <a:solidFill>
                            <a:schemeClr val="accent1">
                              <a:lumMod val="50000"/>
                            </a:schemeClr>
                          </a:solidFill>
                        </a:rPr>
                        <a:t> pour le </a:t>
                      </a:r>
                      <a:r>
                        <a:rPr lang="en-GB" sz="2400" dirty="0" err="1">
                          <a:solidFill>
                            <a:schemeClr val="accent1">
                              <a:lumMod val="50000"/>
                            </a:schemeClr>
                          </a:solidFill>
                        </a:rPr>
                        <a:t>collège</a:t>
                      </a:r>
                      <a:r>
                        <a:rPr lang="en-GB" sz="2400" dirty="0">
                          <a:solidFill>
                            <a:schemeClr val="accent1">
                              <a:lumMod val="50000"/>
                            </a:schemeClr>
                          </a:solidFill>
                        </a:rPr>
                        <a:t>.</a:t>
                      </a:r>
                    </a:p>
                  </a:txBody>
                  <a:tcPr anchor="ctr"/>
                </a:tc>
                <a:tc>
                  <a:txBody>
                    <a:bodyPr/>
                    <a:lstStyle/>
                    <a:p>
                      <a:pPr algn="l"/>
                      <a:r>
                        <a:rPr lang="en-GB" sz="2400" b="0" i="0" dirty="0">
                          <a:solidFill>
                            <a:schemeClr val="accent1">
                              <a:lumMod val="50000"/>
                            </a:schemeClr>
                          </a:solidFill>
                          <a:latin typeface="Century Gothic" panose="020B0502020202020204" pitchFamily="34" charset="0"/>
                        </a:rPr>
                        <a:t>… part </a:t>
                      </a:r>
                      <a:r>
                        <a:rPr lang="en-GB" sz="2400" dirty="0" err="1">
                          <a:solidFill>
                            <a:schemeClr val="accent1">
                              <a:lumMod val="50000"/>
                            </a:schemeClr>
                          </a:solidFill>
                        </a:rPr>
                        <a:t>en</a:t>
                      </a:r>
                      <a:r>
                        <a:rPr lang="en-GB" sz="2400" dirty="0">
                          <a:solidFill>
                            <a:schemeClr val="accent1">
                              <a:lumMod val="50000"/>
                            </a:schemeClr>
                          </a:solidFill>
                        </a:rPr>
                        <a:t> retard pour le college.</a:t>
                      </a:r>
                    </a:p>
                  </a:txBody>
                  <a:tcPr anchor="ctr"/>
                </a:tc>
                <a:extLst>
                  <a:ext uri="{0D108BD9-81ED-4DB2-BD59-A6C34878D82A}">
                    <a16:rowId xmlns:a16="http://schemas.microsoft.com/office/drawing/2014/main" val="2189313960"/>
                  </a:ext>
                </a:extLst>
              </a:tr>
              <a:tr h="497067">
                <a:tc>
                  <a:txBody>
                    <a:bodyPr/>
                    <a:lstStyle/>
                    <a:p>
                      <a:pPr algn="ctr"/>
                      <a:r>
                        <a:rPr lang="en-GB" sz="2400" b="0" i="0" dirty="0">
                          <a:solidFill>
                            <a:schemeClr val="accent1">
                              <a:lumMod val="50000"/>
                            </a:schemeClr>
                          </a:solidFill>
                          <a:latin typeface="Century Gothic" panose="020B0502020202020204" pitchFamily="34" charset="0"/>
                        </a:rPr>
                        <a:t>4.</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parfois</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souvent</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r>
                        <a:rPr lang="en-GB" sz="2400" b="0" i="0" dirty="0">
                          <a:solidFill>
                            <a:schemeClr val="accent1">
                              <a:lumMod val="50000"/>
                            </a:schemeClr>
                          </a:solidFill>
                          <a:latin typeface="Century Gothic" panose="020B0502020202020204" pitchFamily="34" charset="0"/>
                        </a:rPr>
                        <a:t>5.</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assez</a:t>
                      </a:r>
                      <a:r>
                        <a:rPr lang="en-GB" sz="2400" dirty="0">
                          <a:solidFill>
                            <a:schemeClr val="accent1">
                              <a:lumMod val="50000"/>
                            </a:schemeClr>
                          </a:solidFill>
                        </a:rPr>
                        <a:t> bien.</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très</a:t>
                      </a:r>
                      <a:r>
                        <a:rPr lang="en-GB" sz="2400" dirty="0">
                          <a:solidFill>
                            <a:schemeClr val="accent1">
                              <a:lumMod val="50000"/>
                            </a:schemeClr>
                          </a:solidFill>
                        </a:rPr>
                        <a:t> bien.</a:t>
                      </a:r>
                    </a:p>
                  </a:txBody>
                  <a:tcPr anchor="ctr"/>
                </a:tc>
                <a:extLst>
                  <a:ext uri="{0D108BD9-81ED-4DB2-BD59-A6C34878D82A}">
                    <a16:rowId xmlns:a16="http://schemas.microsoft.com/office/drawing/2014/main" val="1972389626"/>
                  </a:ext>
                </a:extLst>
              </a:tr>
              <a:tr h="497067">
                <a:tc>
                  <a:txBody>
                    <a:bodyPr/>
                    <a:lstStyle/>
                    <a:p>
                      <a:pPr algn="ctr"/>
                      <a:r>
                        <a:rPr lang="en-GB" sz="2400" b="0" i="0" dirty="0">
                          <a:solidFill>
                            <a:schemeClr val="accent1">
                              <a:lumMod val="50000"/>
                            </a:schemeClr>
                          </a:solidFill>
                          <a:latin typeface="Century Gothic" panose="020B0502020202020204" pitchFamily="34" charset="0"/>
                        </a:rPr>
                        <a:t>6.</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ce</a:t>
                      </a:r>
                      <a:r>
                        <a:rPr lang="en-GB" sz="2400" dirty="0">
                          <a:solidFill>
                            <a:schemeClr val="accent1">
                              <a:lumMod val="50000"/>
                            </a:schemeClr>
                          </a:solidFill>
                        </a:rPr>
                        <a:t> moment.</a:t>
                      </a:r>
                    </a:p>
                  </a:txBody>
                  <a:tcPr anchor="ctr"/>
                </a:tc>
                <a:tc>
                  <a:txBody>
                    <a:bodyPr/>
                    <a:lstStyle/>
                    <a:p>
                      <a:pPr algn="l"/>
                      <a:r>
                        <a:rPr lang="en-GB" sz="2400" b="0" i="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aujourd’hui</a:t>
                      </a:r>
                      <a:r>
                        <a:rPr lang="en-GB" sz="2400" dirty="0">
                          <a:solidFill>
                            <a:schemeClr val="accent1">
                              <a:lumMod val="50000"/>
                            </a:schemeClr>
                          </a:solidFill>
                        </a:rPr>
                        <a:t>.</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1789D2F-4E9D-4986-B45B-C1916807C39B}"/>
              </a:ext>
            </a:extLst>
          </p:cNvPr>
          <p:cNvSpPr txBox="1"/>
          <p:nvPr/>
        </p:nvSpPr>
        <p:spPr>
          <a:xfrm>
            <a:off x="6457245" y="353440"/>
            <a:ext cx="2326278" cy="646331"/>
          </a:xfrm>
          <a:prstGeom prst="rect">
            <a:avLst/>
          </a:prstGeom>
          <a:noFill/>
        </p:spPr>
        <p:txBody>
          <a:bodyPr wrap="none" rtlCol="0">
            <a:spAutoFit/>
          </a:bodyPr>
          <a:lstStyle/>
          <a:p>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sp>
        <p:nvSpPr>
          <p:cNvPr id="11" name="TextBox 10">
            <a:extLst>
              <a:ext uri="{FF2B5EF4-FFF2-40B4-BE49-F238E27FC236}">
                <a16:creationId xmlns:a16="http://schemas.microsoft.com/office/drawing/2014/main" id="{5A6CD205-54CF-40D5-BE04-FA5A9F78D8F5}"/>
              </a:ext>
            </a:extLst>
          </p:cNvPr>
          <p:cNvSpPr txBox="1"/>
          <p:nvPr/>
        </p:nvSpPr>
        <p:spPr>
          <a:xfrm>
            <a:off x="10336460" y="790777"/>
            <a:ext cx="1752600" cy="1464231"/>
          </a:xfrm>
          <a:prstGeom prst="wedgeRoundRectCallout">
            <a:avLst>
              <a:gd name="adj1" fmla="val -20832"/>
              <a:gd name="adj2" fmla="val 64196"/>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latin typeface="Century Gothic" panose="020B0502020202020204" pitchFamily="34" charset="0"/>
              </a:rPr>
              <a:t>Change verbs to –s for ‘je’ phrases.</a:t>
            </a:r>
          </a:p>
        </p:txBody>
      </p:sp>
    </p:spTree>
    <p:extLst>
      <p:ext uri="{BB962C8B-B14F-4D97-AF65-F5344CB8AC3E}">
        <p14:creationId xmlns:p14="http://schemas.microsoft.com/office/powerpoint/2010/main" val="37741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38">
            <a:extLst>
              <a:ext uri="{FF2B5EF4-FFF2-40B4-BE49-F238E27FC236}">
                <a16:creationId xmlns:a16="http://schemas.microsoft.com/office/drawing/2014/main" id="{89EF5DD1-71A4-4BBB-AB82-FB69DF9674A0}"/>
              </a:ext>
            </a:extLst>
          </p:cNvPr>
          <p:cNvSpPr/>
          <p:nvPr/>
        </p:nvSpPr>
        <p:spPr>
          <a:xfrm>
            <a:off x="5845698" y="2372448"/>
            <a:ext cx="3925960" cy="1564302"/>
          </a:xfrm>
          <a:prstGeom prst="wedgeRectCallout">
            <a:avLst>
              <a:gd name="adj1" fmla="val 67709"/>
              <a:gd name="adj2" fmla="val 22959"/>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latin typeface="Century Gothic" panose="020B0502020202020204" pitchFamily="34" charset="0"/>
              </a:rPr>
              <a:t>Partner A</a:t>
            </a:r>
          </a:p>
        </p:txBody>
      </p:sp>
      <p:sp>
        <p:nvSpPr>
          <p:cNvPr id="37" name="Speech Bubble: Rectangle 36">
            <a:extLst>
              <a:ext uri="{FF2B5EF4-FFF2-40B4-BE49-F238E27FC236}">
                <a16:creationId xmlns:a16="http://schemas.microsoft.com/office/drawing/2014/main" id="{CC93242B-64A0-4D95-ABF3-221C360BFCA3}"/>
              </a:ext>
            </a:extLst>
          </p:cNvPr>
          <p:cNvSpPr/>
          <p:nvPr/>
        </p:nvSpPr>
        <p:spPr>
          <a:xfrm>
            <a:off x="5845698" y="4195624"/>
            <a:ext cx="4435601" cy="1564302"/>
          </a:xfrm>
          <a:prstGeom prst="wedgeRectCallout">
            <a:avLst>
              <a:gd name="adj1" fmla="val 61199"/>
              <a:gd name="adj2" fmla="val 10653"/>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bg1"/>
                </a:solidFill>
                <a:latin typeface="Century Gothic" panose="020B0502020202020204" pitchFamily="34" charset="0"/>
              </a:rPr>
              <a:t>Partner B</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18325" y="1270508"/>
            <a:ext cx="11729920" cy="461665"/>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B0502020202020204" pitchFamily="34" charset="0"/>
              </a:rPr>
              <a:t>You can put </a:t>
            </a:r>
            <a:r>
              <a:rPr lang="en-GB" sz="2400" dirty="0" err="1">
                <a:solidFill>
                  <a:srgbClr val="4472C4">
                    <a:lumMod val="50000"/>
                  </a:srgbClr>
                </a:solidFill>
                <a:latin typeface="Century Gothic" panose="020B0502020202020204" pitchFamily="34" charset="0"/>
              </a:rPr>
              <a:t>est-ce</a:t>
            </a:r>
            <a:r>
              <a:rPr lang="en-GB" sz="2400" dirty="0">
                <a:solidFill>
                  <a:srgbClr val="4472C4">
                    <a:lumMod val="50000"/>
                  </a:srgbClr>
                </a:solidFill>
                <a:latin typeface="Century Gothic" panose="020B0502020202020204" pitchFamily="34" charset="0"/>
              </a:rPr>
              <a:t> que at the start of a sentence to make a question.</a:t>
            </a:r>
          </a:p>
        </p:txBody>
      </p:sp>
      <p:sp>
        <p:nvSpPr>
          <p:cNvPr id="11" name="TextBox 10">
            <a:extLst>
              <a:ext uri="{FF2B5EF4-FFF2-40B4-BE49-F238E27FC236}">
                <a16:creationId xmlns:a16="http://schemas.microsoft.com/office/drawing/2014/main" id="{A1136790-F2A2-461B-BAF3-55EFDD7892E7}"/>
              </a:ext>
            </a:extLst>
          </p:cNvPr>
          <p:cNvSpPr txBox="1"/>
          <p:nvPr/>
        </p:nvSpPr>
        <p:spPr>
          <a:xfrm>
            <a:off x="118325" y="1785030"/>
            <a:ext cx="11729919" cy="461665"/>
          </a:xfrm>
          <a:prstGeom prst="rect">
            <a:avLst/>
          </a:prstGeom>
          <a:noFill/>
        </p:spPr>
        <p:txBody>
          <a:bodyPr wrap="square">
            <a:spAutoFit/>
          </a:bodyPr>
          <a:lstStyle/>
          <a:p>
            <a:pPr lvl="0">
              <a:defRPr/>
            </a:pPr>
            <a:r>
              <a:rPr lang="en-US" sz="2400" dirty="0">
                <a:solidFill>
                  <a:srgbClr val="4472C4">
                    <a:lumMod val="50000"/>
                  </a:srgbClr>
                </a:solidFill>
                <a:latin typeface="Century Gothic" panose="020B0502020202020204" pitchFamily="34" charset="0"/>
              </a:rPr>
              <a:t>Ne … pas surrounds the form of </a:t>
            </a:r>
            <a:r>
              <a:rPr lang="en-US" sz="2400" dirty="0" err="1">
                <a:solidFill>
                  <a:srgbClr val="4472C4">
                    <a:lumMod val="50000"/>
                  </a:srgbClr>
                </a:solidFill>
                <a:latin typeface="Century Gothic" panose="020B0502020202020204" pitchFamily="34" charset="0"/>
              </a:rPr>
              <a:t>avoir</a:t>
            </a:r>
            <a:r>
              <a:rPr lang="en-US" sz="2400" dirty="0">
                <a:solidFill>
                  <a:srgbClr val="4472C4">
                    <a:lumMod val="50000"/>
                  </a:srgbClr>
                </a:solidFill>
                <a:latin typeface="Century Gothic" panose="020B0502020202020204" pitchFamily="34" charset="0"/>
              </a:rPr>
              <a:t> in the perfect tense.</a:t>
            </a:r>
          </a:p>
        </p:txBody>
      </p:sp>
      <p:pic>
        <p:nvPicPr>
          <p:cNvPr id="21" name="Picture 20" descr="A close up of a logo&#10;&#10;Description automatically generated">
            <a:extLst>
              <a:ext uri="{FF2B5EF4-FFF2-40B4-BE49-F238E27FC236}">
                <a16:creationId xmlns:a16="http://schemas.microsoft.com/office/drawing/2014/main" id="{A49C8134-71A6-4342-B921-DE60F3277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0964" y="4168563"/>
            <a:ext cx="1495926" cy="1495926"/>
          </a:xfrm>
          <a:prstGeom prst="rect">
            <a:avLst/>
          </a:prstGeom>
        </p:spPr>
      </p:pic>
      <p:sp>
        <p:nvSpPr>
          <p:cNvPr id="26" name="TextBox 25">
            <a:extLst>
              <a:ext uri="{FF2B5EF4-FFF2-40B4-BE49-F238E27FC236}">
                <a16:creationId xmlns:a16="http://schemas.microsoft.com/office/drawing/2014/main" id="{4ECA3154-0B15-4251-9B08-586654C10426}"/>
              </a:ext>
            </a:extLst>
          </p:cNvPr>
          <p:cNvSpPr txBox="1"/>
          <p:nvPr/>
        </p:nvSpPr>
        <p:spPr>
          <a:xfrm>
            <a:off x="79680" y="2440035"/>
            <a:ext cx="6196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a:t>
            </a:r>
          </a:p>
        </p:txBody>
      </p:sp>
      <p:sp>
        <p:nvSpPr>
          <p:cNvPr id="30" name="TextBox 29">
            <a:extLst>
              <a:ext uri="{FF2B5EF4-FFF2-40B4-BE49-F238E27FC236}">
                <a16:creationId xmlns:a16="http://schemas.microsoft.com/office/drawing/2014/main" id="{4FC6C1A6-4D46-4DB9-9D7E-24BC33018737}"/>
              </a:ext>
            </a:extLst>
          </p:cNvPr>
          <p:cNvSpPr txBox="1"/>
          <p:nvPr/>
        </p:nvSpPr>
        <p:spPr>
          <a:xfrm>
            <a:off x="118325" y="2901700"/>
            <a:ext cx="61962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chips ?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some crisps?</a:t>
            </a:r>
          </a:p>
        </p:txBody>
      </p:sp>
      <p:pic>
        <p:nvPicPr>
          <p:cNvPr id="31" name="Picture 30" descr="A close up of a logo&#10;&#10;Description automatically generated">
            <a:extLst>
              <a:ext uri="{FF2B5EF4-FFF2-40B4-BE49-F238E27FC236}">
                <a16:creationId xmlns:a16="http://schemas.microsoft.com/office/drawing/2014/main" id="{A9C1D793-C042-422F-8742-B769C8EC3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126" y="2427654"/>
            <a:ext cx="1495926" cy="1495926"/>
          </a:xfrm>
          <a:prstGeom prst="rect">
            <a:avLst/>
          </a:prstGeom>
        </p:spPr>
      </p:pic>
      <p:pic>
        <p:nvPicPr>
          <p:cNvPr id="32" name="Picture 2" descr="Bag, Chips, Crisps, Junk Food, Potato Chips, Snack">
            <a:extLst>
              <a:ext uri="{FF2B5EF4-FFF2-40B4-BE49-F238E27FC236}">
                <a16:creationId xmlns:a16="http://schemas.microsoft.com/office/drawing/2014/main" id="{5953137C-445D-4B1A-B7FF-8E4BFC0AE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813" y="2773386"/>
            <a:ext cx="1333689" cy="10471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Question, Punctuation Marks, Help">
            <a:extLst>
              <a:ext uri="{FF2B5EF4-FFF2-40B4-BE49-F238E27FC236}">
                <a16:creationId xmlns:a16="http://schemas.microsoft.com/office/drawing/2014/main" id="{D8CAD3C6-08A7-4FDE-AA5C-DEEF52E94A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2739" y="2844778"/>
            <a:ext cx="648859" cy="9632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4766" y="3893277"/>
            <a:ext cx="1864943" cy="1864943"/>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9139" y="2105293"/>
            <a:ext cx="1880303" cy="1880303"/>
          </a:xfrm>
          <a:prstGeom prst="rect">
            <a:avLst/>
          </a:prstGeom>
        </p:spPr>
      </p:pic>
      <p:pic>
        <p:nvPicPr>
          <p:cNvPr id="2050" name="Picture 2" descr="Red X Cross Wrong Not Clip Art">
            <a:extLst>
              <a:ext uri="{FF2B5EF4-FFF2-40B4-BE49-F238E27FC236}">
                <a16:creationId xmlns:a16="http://schemas.microsoft.com/office/drawing/2014/main" id="{79BFF66A-1848-4A83-BE8C-BF851433B7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6290" y="4825748"/>
            <a:ext cx="744048" cy="744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F894622-BB16-49A7-8B37-D3BB8924E2BF}"/>
              </a:ext>
            </a:extLst>
          </p:cNvPr>
          <p:cNvSpPr txBox="1"/>
          <p:nvPr/>
        </p:nvSpPr>
        <p:spPr>
          <a:xfrm>
            <a:off x="79680" y="4108524"/>
            <a:ext cx="6196262" cy="461665"/>
          </a:xfrm>
          <a:prstGeom prst="rect">
            <a:avLst/>
          </a:prstGeom>
          <a:noFill/>
        </p:spPr>
        <p:txBody>
          <a:bodyPr wrap="square">
            <a:spAutoFit/>
          </a:bodyPr>
          <a:lstStyle/>
          <a:p>
            <a:pPr lvl="0">
              <a:defRPr/>
            </a:pPr>
            <a:r>
              <a:rPr lang="en-US" sz="2400" dirty="0" err="1">
                <a:solidFill>
                  <a:srgbClr val="4472C4">
                    <a:lumMod val="50000"/>
                  </a:srgbClr>
                </a:solidFill>
                <a:latin typeface="Century Gothic" panose="020B0502020202020204" pitchFamily="34" charset="0"/>
              </a:rPr>
              <a:t>Réponse</a:t>
            </a:r>
            <a:r>
              <a:rPr lang="en-US" sz="2400" dirty="0">
                <a:solidFill>
                  <a:srgbClr val="4472C4">
                    <a:lumMod val="50000"/>
                  </a:srgbClr>
                </a:solidFill>
                <a:latin typeface="Century Gothic" panose="020B0502020202020204" pitchFamily="34" charset="0"/>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2D33D955-DB68-4795-B0C7-003979A41626}"/>
              </a:ext>
            </a:extLst>
          </p:cNvPr>
          <p:cNvSpPr txBox="1"/>
          <p:nvPr/>
        </p:nvSpPr>
        <p:spPr>
          <a:xfrm>
            <a:off x="118325" y="4570189"/>
            <a:ext cx="6196262" cy="1569660"/>
          </a:xfrm>
          <a:prstGeom prst="rect">
            <a:avLst/>
          </a:prstGeom>
          <a:noFill/>
        </p:spPr>
        <p:txBody>
          <a:bodyPr wrap="square">
            <a:spAutoFit/>
          </a:bodyPr>
          <a:lstStyle/>
          <a:p>
            <a:pPr lvl="0">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chips.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B0502020202020204" pitchFamily="34" charset="0"/>
              </a:rPr>
              <a:t>a </a:t>
            </a:r>
            <a:r>
              <a:rPr lang="en-US" sz="2400" dirty="0" err="1">
                <a:solidFill>
                  <a:srgbClr val="4472C4">
                    <a:lumMod val="50000"/>
                  </a:srgbClr>
                </a:solidFill>
                <a:latin typeface="Century Gothic" panose="020B0502020202020204" pitchFamily="34" charset="0"/>
              </a:rPr>
              <a:t>mangé</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une</a:t>
            </a:r>
            <a:r>
              <a:rPr lang="en-US" sz="2400" dirty="0">
                <a:solidFill>
                  <a:srgbClr val="4472C4">
                    <a:lumMod val="50000"/>
                  </a:srgbClr>
                </a:solidFill>
                <a:latin typeface="Century Gothic" panose="020B0502020202020204" pitchFamily="34" charset="0"/>
              </a:rPr>
              <a:t> glace.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crisps</a:t>
            </a:r>
            <a:r>
              <a:rPr lang="en-US" sz="2400" i="1" dirty="0">
                <a:solidFill>
                  <a:srgbClr val="4472C4">
                    <a:lumMod val="50000"/>
                  </a:srgbClr>
                </a:solidFill>
                <a:latin typeface="Century Gothic" panose="020F0302020204030204"/>
              </a:rPr>
              <a:t>.</a:t>
            </a:r>
            <a:br>
              <a:rPr lang="en-US" sz="2400" i="1" dirty="0">
                <a:solidFill>
                  <a:srgbClr val="4472C4">
                    <a:lumMod val="50000"/>
                  </a:srgbClr>
                </a:solidFill>
                <a:latin typeface="Century Gothic" panose="020F0302020204030204"/>
              </a:rPr>
            </a:br>
            <a:r>
              <a:rPr lang="en-US" sz="2400" i="1" dirty="0">
                <a:solidFill>
                  <a:srgbClr val="4472C4">
                    <a:lumMod val="50000"/>
                  </a:srgbClr>
                </a:solidFill>
                <a:latin typeface="Century Gothic" panose="020F0302020204030204"/>
              </a:rPr>
              <a:t>	She ate an ice cream.</a:t>
            </a:r>
          </a:p>
        </p:txBody>
      </p:sp>
      <p:sp>
        <p:nvSpPr>
          <p:cNvPr id="2" name="Rectangle 1">
            <a:extLst>
              <a:ext uri="{FF2B5EF4-FFF2-40B4-BE49-F238E27FC236}">
                <a16:creationId xmlns:a16="http://schemas.microsoft.com/office/drawing/2014/main" id="{B8874385-CAFA-46F4-ADB7-4E07EF292684}"/>
              </a:ext>
            </a:extLst>
          </p:cNvPr>
          <p:cNvSpPr/>
          <p:nvPr/>
        </p:nvSpPr>
        <p:spPr>
          <a:xfrm>
            <a:off x="218645" y="2940173"/>
            <a:ext cx="5421244" cy="37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sp>
        <p:nvSpPr>
          <p:cNvPr id="27" name="Rectangle 26">
            <a:extLst>
              <a:ext uri="{FF2B5EF4-FFF2-40B4-BE49-F238E27FC236}">
                <a16:creationId xmlns:a16="http://schemas.microsoft.com/office/drawing/2014/main" id="{9F894E70-07A3-4740-868D-582DEC3763D3}"/>
              </a:ext>
            </a:extLst>
          </p:cNvPr>
          <p:cNvSpPr/>
          <p:nvPr/>
        </p:nvSpPr>
        <p:spPr>
          <a:xfrm>
            <a:off x="128501" y="4599986"/>
            <a:ext cx="5421244" cy="734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pic>
        <p:nvPicPr>
          <p:cNvPr id="2052" name="Picture 4" descr="Ice Cream Cone (2 Scoop) Clip Art">
            <a:extLst>
              <a:ext uri="{FF2B5EF4-FFF2-40B4-BE49-F238E27FC236}">
                <a16:creationId xmlns:a16="http://schemas.microsoft.com/office/drawing/2014/main" id="{EBE38AEB-CCAA-4292-88C7-DF75031B7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4256" y="4626821"/>
            <a:ext cx="428625"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7" grpId="0" animBg="1"/>
      <p:bldP spid="6" grpId="0"/>
      <p:bldP spid="11" grpId="0"/>
      <p:bldP spid="26" grpId="0"/>
      <p:bldP spid="30" grpId="0"/>
      <p:bldP spid="23" grpId="0"/>
      <p:bldP spid="24" grpId="0"/>
      <p:bldP spid="2" grpId="0" animBg="1"/>
      <p:bldP spid="2"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Puissance 4! (Connect 4)</a:t>
            </a:r>
          </a:p>
        </p:txBody>
      </p:sp>
      <p:sp>
        <p:nvSpPr>
          <p:cNvPr id="10" name="Rounded Rectangle 46">
            <a:extLst>
              <a:ext uri="{FF2B5EF4-FFF2-40B4-BE49-F238E27FC236}">
                <a16:creationId xmlns:a16="http://schemas.microsoft.com/office/drawing/2014/main" id="{72D1238A-0FC3-44CE-8B05-3B01A0D6960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1907D14-E441-4B83-ABA9-790A596427D5}"/>
              </a:ext>
            </a:extLst>
          </p:cNvPr>
          <p:cNvGraphicFramePr>
            <a:graphicFrameLocks noGrp="1"/>
          </p:cNvGraphicFramePr>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48385727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14811314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957183764"/>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0221607"/>
                  </a:ext>
                </a:extLst>
              </a:tr>
            </a:tbl>
          </a:graphicData>
        </a:graphic>
      </p:graphicFrame>
      <p:sp>
        <p:nvSpPr>
          <p:cNvPr id="9" name="TextBox 8"/>
          <p:cNvSpPr txBox="1"/>
          <p:nvPr/>
        </p:nvSpPr>
        <p:spPr>
          <a:xfrm>
            <a:off x="3974539" y="1532932"/>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F0302020204030204"/>
              </a:rPr>
              <a:t>porter </a:t>
            </a:r>
            <a:r>
              <a:rPr lang="en-GB" sz="2200" dirty="0" err="1">
                <a:solidFill>
                  <a:srgbClr val="115076"/>
                </a:solidFill>
                <a:latin typeface="Century Gothic" panose="020F0302020204030204"/>
              </a:rPr>
              <a:t>une</a:t>
            </a:r>
            <a:r>
              <a:rPr lang="en-GB" sz="2200" dirty="0">
                <a:solidFill>
                  <a:srgbClr val="115076"/>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chemise</a:t>
            </a:r>
          </a:p>
        </p:txBody>
      </p:sp>
      <p:sp>
        <p:nvSpPr>
          <p:cNvPr id="11" name="TextBox 10"/>
          <p:cNvSpPr txBox="1"/>
          <p:nvPr/>
        </p:nvSpPr>
        <p:spPr>
          <a:xfrm>
            <a:off x="5947114" y="1537161"/>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manger</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latin typeface="Century Gothic" panose="020B0502020202020204" pitchFamily="34" charset="0"/>
              </a:rPr>
              <a:t>à </a:t>
            </a:r>
          </a:p>
          <a:p>
            <a:pPr lvl="0" algn="ctr">
              <a:defRPr/>
            </a:pPr>
            <a:r>
              <a:rPr lang="en-GB" sz="2200" dirty="0">
                <a:solidFill>
                  <a:srgbClr val="115076"/>
                </a:solidFill>
                <a:latin typeface="Century Gothic" panose="020B0502020202020204" pitchFamily="34" charset="0"/>
              </a:rPr>
              <a:t>l’</a:t>
            </a:r>
            <a:r>
              <a:rPr lang="en-US" sz="2200" dirty="0">
                <a:solidFill>
                  <a:schemeClr val="accent1">
                    <a:lumMod val="50000"/>
                  </a:schemeClr>
                </a:solidFill>
                <a:latin typeface="Century Gothic" panose="020B0502020202020204" pitchFamily="34" charset="0"/>
              </a:rPr>
              <a:t>école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p:cNvSpPr txBox="1"/>
          <p:nvPr/>
        </p:nvSpPr>
        <p:spPr>
          <a:xfrm>
            <a:off x="7934991" y="1406171"/>
            <a:ext cx="18973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bien travailler en classe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p:cNvSpPr txBox="1"/>
          <p:nvPr/>
        </p:nvSpPr>
        <p:spPr>
          <a:xfrm>
            <a:off x="9988160" y="1532932"/>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latin typeface="Century Gothic" panose="020B0502020202020204" pitchFamily="34" charset="0"/>
              </a:rPr>
              <a:t>à </a:t>
            </a:r>
            <a:r>
              <a:rPr lang="en-GB" sz="2200" dirty="0" err="1">
                <a:solidFill>
                  <a:srgbClr val="115076"/>
                </a:solidFill>
                <a:latin typeface="Century Gothic" panose="020B0502020202020204" pitchFamily="34" charset="0"/>
              </a:rPr>
              <a:t>l'ordinateur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p:cNvSpPr txBox="1"/>
          <p:nvPr/>
        </p:nvSpPr>
        <p:spPr>
          <a:xfrm>
            <a:off x="3974539" y="2604502"/>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mes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p:cNvSpPr txBox="1"/>
          <p:nvPr/>
        </p:nvSpPr>
        <p:spPr>
          <a:xfrm>
            <a:off x="5996618" y="2775011"/>
            <a:ext cx="1729963" cy="769441"/>
          </a:xfrm>
          <a:prstGeom prst="rect">
            <a:avLst/>
          </a:prstGeom>
          <a:noFill/>
        </p:spPr>
        <p:txBody>
          <a:bodyPr wrap="square" rtlCol="0">
            <a:spAutoFit/>
          </a:bodyPr>
          <a:lstStyle/>
          <a:p>
            <a:pPr lvl="0" algn="ctr">
              <a:defRPr/>
            </a:pPr>
            <a:r>
              <a:rPr lang="en-US" sz="2200" dirty="0" err="1">
                <a:solidFill>
                  <a:schemeClr val="accent1">
                    <a:lumMod val="50000"/>
                  </a:schemeClr>
                </a:solidFill>
                <a:latin typeface="Century Gothic" panose="020B0502020202020204" pitchFamily="34" charset="0"/>
              </a:rPr>
              <a:t>étudier</a:t>
            </a:r>
            <a:r>
              <a:rPr lang="en-US" sz="2200" dirty="0">
                <a:solidFill>
                  <a:schemeClr val="accent1">
                    <a:lumMod val="50000"/>
                  </a:schemeClr>
                </a:solidFill>
                <a:latin typeface="Century Gothic" panose="020B0502020202020204" pitchFamily="34" charset="0"/>
              </a:rPr>
              <a:t> l</a:t>
            </a:r>
            <a:r>
              <a:rPr lang="en-GB" sz="2200" dirty="0">
                <a:solidFill>
                  <a:srgbClr val="115076"/>
                </a:solidFill>
                <a:latin typeface="Century Gothic" panose="020B0502020202020204" pitchFamily="34" charset="0"/>
              </a:rPr>
              <a:t>’</a:t>
            </a:r>
            <a:r>
              <a:rPr lang="en-US" sz="2200" dirty="0" err="1">
                <a:solidFill>
                  <a:schemeClr val="accent1">
                    <a:lumMod val="50000"/>
                  </a:schemeClr>
                </a:solidFill>
                <a:latin typeface="Century Gothic" panose="020B0502020202020204" pitchFamily="34" charset="0"/>
              </a:rPr>
              <a:t>allemand</a:t>
            </a:r>
            <a:endParaRPr kumimoji="0" lang="en-GB" sz="220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6" name="TextBox 15"/>
          <p:cNvSpPr txBox="1"/>
          <p:nvPr/>
        </p:nvSpPr>
        <p:spPr>
          <a:xfrm>
            <a:off x="8018698" y="2756485"/>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arriver en retard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p:cNvSpPr txBox="1"/>
          <p:nvPr/>
        </p:nvSpPr>
        <p:spPr>
          <a:xfrm>
            <a:off x="10103215" y="2773779"/>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aimer les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p:cNvSpPr txBox="1"/>
          <p:nvPr/>
        </p:nvSpPr>
        <p:spPr>
          <a:xfrm>
            <a:off x="3801200" y="3787041"/>
            <a:ext cx="2032363" cy="1107996"/>
          </a:xfrm>
          <a:prstGeom prst="rect">
            <a:avLst/>
          </a:prstGeom>
          <a:noFill/>
        </p:spPr>
        <p:txBody>
          <a:bodyPr wrap="square" rtlCol="0">
            <a:spAutoFit/>
          </a:bodyPr>
          <a:lstStyle/>
          <a:p>
            <a:pPr lvl="0" algn="ctr">
              <a:defRPr/>
            </a:pPr>
            <a:r>
              <a:rPr lang="en-GB" sz="2200" dirty="0" err="1">
                <a:solidFill>
                  <a:srgbClr val="115076"/>
                </a:solidFill>
                <a:latin typeface="Century Gothic" panose="020B0502020202020204" pitchFamily="34" charset="0"/>
              </a:rPr>
              <a:t>préparer</a:t>
            </a:r>
            <a:r>
              <a:rPr lang="en-GB" sz="2200" dirty="0">
                <a:solidFill>
                  <a:srgbClr val="115076"/>
                </a:solidFill>
                <a:latin typeface="Century Gothic" panose="020B0502020202020204" pitchFamily="34" charset="0"/>
              </a:rPr>
              <a:t> mon déjeuner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p:cNvSpPr txBox="1"/>
          <p:nvPr/>
        </p:nvSpPr>
        <p:spPr>
          <a:xfrm>
            <a:off x="6004648" y="3774733"/>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chanter dans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chorale</a:t>
            </a:r>
          </a:p>
        </p:txBody>
      </p:sp>
      <p:sp>
        <p:nvSpPr>
          <p:cNvPr id="20" name="TextBox 19"/>
          <p:cNvSpPr txBox="1"/>
          <p:nvPr/>
        </p:nvSpPr>
        <p:spPr>
          <a:xfrm>
            <a:off x="7905696" y="3787041"/>
            <a:ext cx="2032014" cy="1107996"/>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latin typeface="Century Gothic" panose="020B0502020202020204" pitchFamily="34" charset="0"/>
              </a:rPr>
              <a:t>à [name of town]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TextBox 20"/>
          <p:cNvSpPr txBox="1"/>
          <p:nvPr/>
        </p:nvSpPr>
        <p:spPr>
          <a:xfrm>
            <a:off x="3974539" y="5089074"/>
            <a:ext cx="1729963"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t>
            </a:r>
            <a:r>
              <a:rPr lang="en-US" sz="2200" dirty="0" err="1">
                <a:solidFill>
                  <a:schemeClr val="accent1">
                    <a:lumMod val="50000"/>
                  </a:schemeClr>
                </a:solidFill>
                <a:latin typeface="Century Gothic" panose="020B0502020202020204" pitchFamily="34" charset="0"/>
              </a:rPr>
              <a:t>élé</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2" name="TextBox 21"/>
          <p:cNvSpPr txBox="1"/>
          <p:nvPr/>
        </p:nvSpPr>
        <p:spPr>
          <a:xfrm>
            <a:off x="5893408" y="5089073"/>
            <a:ext cx="19947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Century Gothic" panose="020F0302020204030204"/>
              </a:rPr>
              <a:t>ressembler</a:t>
            </a:r>
            <a:r>
              <a:rPr lang="en-GB" sz="2200" dirty="0">
                <a:solidFill>
                  <a:srgbClr val="115076"/>
                </a:solidFill>
                <a:latin typeface="Century Gothic" panose="020F0302020204030204"/>
              </a:rPr>
              <a:t> à ton </a:t>
            </a:r>
            <a:r>
              <a:rPr lang="en-GB" sz="2200" dirty="0" err="1">
                <a:solidFill>
                  <a:srgbClr val="115076"/>
                </a:solidFill>
                <a:latin typeface="Century Gothic" panose="020F0302020204030204"/>
              </a:rPr>
              <a:t>ami</a:t>
            </a:r>
            <a:r>
              <a:rPr lang="en-GB" sz="2200" dirty="0">
                <a:solidFill>
                  <a:srgbClr val="115076"/>
                </a:solidFill>
                <a:latin typeface="Century Gothic" panose="020F0302020204030204"/>
              </a:rPr>
              <a:t>(e)</a:t>
            </a:r>
          </a:p>
        </p:txBody>
      </p:sp>
      <p:sp>
        <p:nvSpPr>
          <p:cNvPr id="23" name="TextBox 22"/>
          <p:cNvSpPr txBox="1"/>
          <p:nvPr/>
        </p:nvSpPr>
        <p:spPr>
          <a:xfrm>
            <a:off x="10071867" y="4992836"/>
            <a:ext cx="1729963" cy="1107996"/>
          </a:xfrm>
          <a:prstGeom prst="rect">
            <a:avLst/>
          </a:prstGeom>
          <a:noFill/>
        </p:spPr>
        <p:txBody>
          <a:bodyPr wrap="square" rtlCol="0">
            <a:spAutoFit/>
          </a:bodyPr>
          <a:lstStyle/>
          <a:p>
            <a:pPr lvl="0" algn="ctr">
              <a:defRPr/>
            </a:pPr>
            <a:r>
              <a:rPr lang="en-GB" sz="2200" dirty="0" err="1">
                <a:solidFill>
                  <a:srgbClr val="115076"/>
                </a:solidFill>
                <a:latin typeface="Century Gothic" panose="020B0502020202020204" pitchFamily="34" charset="0"/>
              </a:rPr>
              <a:t>rester</a:t>
            </a:r>
            <a:r>
              <a:rPr lang="en-GB" sz="2200" dirty="0">
                <a:solidFill>
                  <a:srgbClr val="115076"/>
                </a:solidFill>
                <a:latin typeface="Century Gothic" panose="020B0502020202020204" pitchFamily="34" charset="0"/>
              </a:rPr>
              <a:t> à la </a:t>
            </a:r>
            <a:r>
              <a:rPr lang="en-GB" sz="2200" dirty="0" err="1">
                <a:solidFill>
                  <a:srgbClr val="115076"/>
                </a:solidFill>
                <a:latin typeface="Century Gothic" panose="020B0502020202020204" pitchFamily="34" charset="0"/>
              </a:rPr>
              <a:t>maison</a:t>
            </a:r>
            <a:r>
              <a:rPr lang="en-GB" sz="2200" dirty="0">
                <a:solidFill>
                  <a:srgbClr val="115076"/>
                </a:solidFill>
                <a:latin typeface="Century Gothic" panose="020B0502020202020204" pitchFamily="34" charset="0"/>
              </a:rPr>
              <a:t> le week-end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0082536" y="3956318"/>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écouter</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la radio</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p:cNvSpPr txBox="1"/>
          <p:nvPr/>
        </p:nvSpPr>
        <p:spPr>
          <a:xfrm>
            <a:off x="7959448" y="5113214"/>
            <a:ext cx="18729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gagner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matchs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622" y="1596283"/>
            <a:ext cx="3294150" cy="4401205"/>
          </a:xfrm>
          <a:prstGeom prst="rect">
            <a:avLst/>
          </a:prstGeom>
        </p:spPr>
        <p:txBody>
          <a:bodyPr wrap="square">
            <a:spAutoFit/>
          </a:bodyPr>
          <a:lstStyle/>
          <a:p>
            <a:pPr lvl="0">
              <a:defRPr/>
            </a:pPr>
            <a:r>
              <a:rPr lang="en-GB" sz="2000" dirty="0">
                <a:solidFill>
                  <a:srgbClr val="115076"/>
                </a:solidFill>
                <a:latin typeface="Century Gothic" panose="020B0502020202020204" pitchFamily="34" charset="0"/>
              </a:rPr>
              <a:t>A: Tu </a:t>
            </a:r>
            <a:r>
              <a:rPr lang="en-GB" sz="2000" dirty="0" err="1">
                <a:solidFill>
                  <a:srgbClr val="115076"/>
                </a:solidFill>
                <a:latin typeface="Century Gothic" panose="020B0502020202020204" pitchFamily="34" charset="0"/>
              </a:rPr>
              <a:t>portes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chemise </a:t>
            </a:r>
            <a:r>
              <a:rPr lang="en-GB" sz="2000" dirty="0" err="1">
                <a:solidFill>
                  <a:srgbClr val="115076"/>
                </a:solidFill>
                <a:latin typeface="Century Gothic" panose="020B0502020202020204" pitchFamily="34" charset="0"/>
              </a:rPr>
              <a:t>normalement</a:t>
            </a:r>
            <a:r>
              <a:rPr lang="en-GB" sz="2000" dirty="0">
                <a:solidFill>
                  <a:srgbClr val="115076"/>
                </a:solidFill>
                <a:latin typeface="Century Gothic" panose="020B0502020202020204" pitchFamily="34" charset="0"/>
              </a:rPr>
              <a:t> ?</a:t>
            </a:r>
          </a:p>
          <a:p>
            <a:pPr lvl="0">
              <a:defRPr/>
            </a:pPr>
            <a:r>
              <a:rPr lang="en-GB" sz="2000" dirty="0">
                <a:solidFill>
                  <a:srgbClr val="115076"/>
                </a:solidFill>
                <a:latin typeface="Century Gothic" panose="020B0502020202020204" pitchFamily="34" charset="0"/>
              </a:rPr>
              <a:t>B: </a:t>
            </a:r>
            <a:r>
              <a:rPr lang="en-GB" sz="2000" dirty="0" err="1">
                <a:solidFill>
                  <a:srgbClr val="115076"/>
                </a:solidFill>
                <a:latin typeface="Century Gothic" panose="020B0502020202020204" pitchFamily="34" charset="0"/>
              </a:rPr>
              <a:t>Oui</a:t>
            </a:r>
            <a:r>
              <a:rPr lang="en-GB" sz="2000" dirty="0">
                <a:solidFill>
                  <a:srgbClr val="115076"/>
                </a:solidFill>
                <a:latin typeface="Century Gothic" panose="020B0502020202020204" pitchFamily="34" charset="0"/>
              </a:rPr>
              <a:t>, je </a:t>
            </a:r>
            <a:r>
              <a:rPr lang="en-GB" sz="2000" dirty="0" err="1">
                <a:solidFill>
                  <a:srgbClr val="115076"/>
                </a:solidFill>
                <a:latin typeface="Century Gothic" panose="020B0502020202020204" pitchFamily="34" charset="0"/>
              </a:rPr>
              <a:t>porte</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chemise </a:t>
            </a:r>
            <a:r>
              <a:rPr lang="en-GB" sz="2000" dirty="0" err="1">
                <a:solidFill>
                  <a:srgbClr val="115076"/>
                </a:solidFill>
                <a:latin typeface="Century Gothic" panose="020B0502020202020204" pitchFamily="34" charset="0"/>
              </a:rPr>
              <a:t>normalement</a:t>
            </a:r>
            <a:r>
              <a:rPr lang="en-GB" sz="2000" dirty="0">
                <a:solidFill>
                  <a:srgbClr val="115076"/>
                </a:solidFill>
                <a:latin typeface="Century Gothic" panose="020B0502020202020204" pitchFamily="34" charset="0"/>
              </a:rPr>
              <a:t>.</a:t>
            </a:r>
          </a:p>
          <a:p>
            <a:pPr lvl="0">
              <a:defRPr/>
            </a:pPr>
            <a:endParaRPr lang="en-GB" sz="2000" dirty="0">
              <a:solidFill>
                <a:srgbClr val="115076"/>
              </a:solidFill>
              <a:latin typeface="Century Gothic" panose="020B0502020202020204" pitchFamily="34" charset="0"/>
            </a:endParaRPr>
          </a:p>
          <a:p>
            <a:pPr lvl="0">
              <a:defRPr/>
            </a:pPr>
            <a:r>
              <a:rPr lang="en-GB" sz="2000" dirty="0">
                <a:solidFill>
                  <a:srgbClr val="115076"/>
                </a:solidFill>
                <a:latin typeface="Century Gothic" panose="020B0502020202020204" pitchFamily="34" charset="0"/>
              </a:rPr>
              <a:t>OU:</a:t>
            </a:r>
          </a:p>
          <a:p>
            <a:pPr lvl="0">
              <a:defRPr/>
            </a:pPr>
            <a:endParaRPr lang="en-GB" sz="2000" dirty="0">
              <a:solidFill>
                <a:srgbClr val="115076"/>
              </a:solidFill>
              <a:latin typeface="Century Gothic" panose="020B0502020202020204" pitchFamily="34" charset="0"/>
            </a:endParaRPr>
          </a:p>
          <a:p>
            <a:pPr lvl="0">
              <a:defRPr/>
            </a:pPr>
            <a:r>
              <a:rPr lang="en-GB" sz="2000" dirty="0">
                <a:solidFill>
                  <a:srgbClr val="115076"/>
                </a:solidFill>
                <a:latin typeface="Century Gothic" panose="020B0502020202020204" pitchFamily="34" charset="0"/>
              </a:rPr>
              <a:t>A: </a:t>
            </a:r>
            <a:r>
              <a:rPr lang="en-GB" sz="2000" dirty="0" err="1">
                <a:solidFill>
                  <a:srgbClr val="115076"/>
                </a:solidFill>
                <a:latin typeface="Century Gothic" panose="020B0502020202020204" pitchFamily="34" charset="0"/>
              </a:rPr>
              <a:t>Portes-tu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chemise </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ce</a:t>
            </a:r>
            <a:r>
              <a:rPr lang="en-GB" sz="2000" dirty="0">
                <a:solidFill>
                  <a:srgbClr val="115076"/>
                </a:solidFill>
                <a:latin typeface="Century Gothic" panose="020B0502020202020204" pitchFamily="34" charset="0"/>
              </a:rPr>
              <a:t> moment ?</a:t>
            </a:r>
          </a:p>
          <a:p>
            <a:pPr>
              <a:defRPr/>
            </a:pPr>
            <a:r>
              <a:rPr lang="en-GB" sz="2000" dirty="0">
                <a:solidFill>
                  <a:srgbClr val="115076"/>
                </a:solidFill>
                <a:latin typeface="Century Gothic" panose="020B0502020202020204" pitchFamily="34" charset="0"/>
              </a:rPr>
              <a:t>B: Non, je ne </a:t>
            </a:r>
            <a:r>
              <a:rPr lang="en-GB" sz="2000" dirty="0" err="1">
                <a:solidFill>
                  <a:srgbClr val="115076"/>
                </a:solidFill>
                <a:latin typeface="Century Gothic" panose="020B0502020202020204" pitchFamily="34" charset="0"/>
              </a:rPr>
              <a:t>porte</a:t>
            </a:r>
            <a:r>
              <a:rPr lang="en-GB" sz="2000" dirty="0">
                <a:solidFill>
                  <a:srgbClr val="115076"/>
                </a:solidFill>
                <a:latin typeface="Century Gothic" panose="020B0502020202020204" pitchFamily="34" charset="0"/>
              </a:rPr>
              <a:t> pas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chemise </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ce</a:t>
            </a:r>
            <a:r>
              <a:rPr lang="en-GB" sz="2000" dirty="0">
                <a:solidFill>
                  <a:srgbClr val="115076"/>
                </a:solidFill>
                <a:latin typeface="Century Gothic" panose="020B0502020202020204" pitchFamily="34" charset="0"/>
              </a:rPr>
              <a:t> moment.</a:t>
            </a:r>
          </a:p>
          <a:p>
            <a:pPr lvl="0">
              <a:defRPr/>
            </a:pPr>
            <a:endParaRPr lang="en-GB" sz="2000" dirty="0">
              <a:solidFill>
                <a:srgbClr val="115076"/>
              </a:solidFill>
              <a:latin typeface="Century Gothic" panose="020B0502020202020204" pitchFamily="34" charset="0"/>
            </a:endParaRPr>
          </a:p>
          <a:p>
            <a:pPr lvl="0">
              <a:defRPr/>
            </a:pPr>
            <a:endParaRPr lang="en-GB" sz="2000" dirty="0">
              <a:solidFill>
                <a:srgbClr val="115076"/>
              </a:solidFill>
              <a:latin typeface="Century Gothic" panose="020B0502020202020204" pitchFamily="34" charset="0"/>
            </a:endParaRPr>
          </a:p>
        </p:txBody>
      </p:sp>
      <p:cxnSp>
        <p:nvCxnSpPr>
          <p:cNvPr id="30" name="Straight Connector 29">
            <a:extLst>
              <a:ext uri="{FF2B5EF4-FFF2-40B4-BE49-F238E27FC236}">
                <a16:creationId xmlns:a16="http://schemas.microsoft.com/office/drawing/2014/main" id="{DE2A676B-CBD5-45DD-8491-1FDF565E8BA2}"/>
              </a:ext>
            </a:extLst>
          </p:cNvPr>
          <p:cNvCxnSpPr/>
          <p:nvPr/>
        </p:nvCxnSpPr>
        <p:spPr>
          <a:xfrm flipH="1" flipV="1">
            <a:off x="3891153" y="1523404"/>
            <a:ext cx="1803065" cy="887061"/>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B596FA36-828E-4C86-92E4-F207732143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720" y="5627744"/>
            <a:ext cx="744909" cy="6894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est Clip Art">
            <a:extLst>
              <a:ext uri="{FF2B5EF4-FFF2-40B4-BE49-F238E27FC236}">
                <a16:creationId xmlns:a16="http://schemas.microsoft.com/office/drawing/2014/main" id="{F9E35226-1FCF-4EA1-B4CF-8C67EC6B498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333" y1="52000" x2="28333" y2="52000"/>
                        <a14:foregroundMark x1="27333" y1="66667" x2="27333" y2="66667"/>
                        <a14:foregroundMark x1="68000" y1="22667" x2="68000" y2="22667"/>
                      </a14:backgroundRemoval>
                    </a14:imgEffect>
                  </a14:imgLayer>
                </a14:imgProps>
              </a:ext>
              <a:ext uri="{28A0092B-C50C-407E-A947-70E740481C1C}">
                <a14:useLocalDpi xmlns:a14="http://schemas.microsoft.com/office/drawing/2010/main" val="0"/>
              </a:ext>
            </a:extLst>
          </a:blip>
          <a:srcRect/>
          <a:stretch>
            <a:fillRect/>
          </a:stretch>
        </p:blipFill>
        <p:spPr bwMode="auto">
          <a:xfrm>
            <a:off x="1858227" y="2223608"/>
            <a:ext cx="1015957" cy="101595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ird, Tweeting, Singing, Melody, Song, Animal, Spring">
            <a:extLst>
              <a:ext uri="{FF2B5EF4-FFF2-40B4-BE49-F238E27FC236}">
                <a16:creationId xmlns:a16="http://schemas.microsoft.com/office/drawing/2014/main" id="{02F6458E-5A0D-4CCA-8D66-AC6385E4C4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0229" y="1902906"/>
            <a:ext cx="969448" cy="1065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Partenaire A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14895" y="1230256"/>
            <a:ext cx="5235879" cy="338554"/>
          </a:xfrm>
          <a:prstGeom prst="rect">
            <a:avLst/>
          </a:prstGeom>
          <a:noFill/>
        </p:spPr>
        <p:txBody>
          <a:bodyPr wrap="square" rtlCol="0">
            <a:spAutoFit/>
          </a:bodyPr>
          <a:lstStyle/>
          <a:p>
            <a:pPr lvl="0">
              <a:defRPr/>
            </a:pPr>
            <a:r>
              <a:rPr lang="en-GB" sz="1600" dirty="0">
                <a:solidFill>
                  <a:srgbClr val="4472C4">
                    <a:lumMod val="50000"/>
                  </a:srgbClr>
                </a:solidFill>
                <a:latin typeface="Century Gothic" panose="020B0502020202020204" pitchFamily="34" charset="0"/>
              </a:rPr>
              <a:t>Questions:</a:t>
            </a:r>
          </a:p>
        </p:txBody>
      </p:sp>
      <p:pic>
        <p:nvPicPr>
          <p:cNvPr id="10" name="Picture 9" descr="background rectangle">
            <a:extLst>
              <a:ext uri="{FF2B5EF4-FFF2-40B4-BE49-F238E27FC236}">
                <a16:creationId xmlns:a16="http://schemas.microsoft.com/office/drawing/2014/main" id="{9A1F9D20-3C60-4BF9-93F3-00C64DEA09B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97263"/>
            <a:ext cx="6457246" cy="867128"/>
          </a:xfrm>
          <a:prstGeom prst="rect">
            <a:avLst/>
          </a:prstGeom>
        </p:spPr>
      </p:pic>
      <p:sp>
        <p:nvSpPr>
          <p:cNvPr id="11" name="Title 3">
            <a:extLst>
              <a:ext uri="{FF2B5EF4-FFF2-40B4-BE49-F238E27FC236}">
                <a16:creationId xmlns:a16="http://schemas.microsoft.com/office/drawing/2014/main" id="{BC1414C6-1844-4AA1-81D8-44688E0F5D4F}"/>
              </a:ext>
            </a:extLst>
          </p:cNvPr>
          <p:cNvSpPr txBox="1">
            <a:spLocks/>
          </p:cNvSpPr>
          <p:nvPr/>
        </p:nvSpPr>
        <p:spPr>
          <a:xfrm>
            <a:off x="0" y="3497263"/>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Partenaire B </a:t>
            </a:r>
            <a:endParaRPr lang="en-GB" sz="3600" b="1" dirty="0">
              <a:solidFill>
                <a:schemeClr val="bg1"/>
              </a:solidFill>
            </a:endParaRPr>
          </a:p>
        </p:txBody>
      </p:sp>
      <p:sp>
        <p:nvSpPr>
          <p:cNvPr id="12" name="TextBox 11">
            <a:extLst>
              <a:ext uri="{FF2B5EF4-FFF2-40B4-BE49-F238E27FC236}">
                <a16:creationId xmlns:a16="http://schemas.microsoft.com/office/drawing/2014/main" id="{F0D4F3E7-CFCF-4F9C-9DFA-AF7AC4068DB6}"/>
              </a:ext>
            </a:extLst>
          </p:cNvPr>
          <p:cNvSpPr txBox="1"/>
          <p:nvPr/>
        </p:nvSpPr>
        <p:spPr>
          <a:xfrm>
            <a:off x="114895" y="4427364"/>
            <a:ext cx="1294027" cy="338554"/>
          </a:xfrm>
          <a:prstGeom prst="rect">
            <a:avLst/>
          </a:prstGeom>
          <a:noFill/>
        </p:spPr>
        <p:txBody>
          <a:bodyPr wrap="square" rtlCol="0">
            <a:spAutoFit/>
          </a:bodyPr>
          <a:lstStyle/>
          <a:p>
            <a:pPr lvl="0">
              <a:defRPr/>
            </a:pPr>
            <a:r>
              <a:rPr lang="en-GB" sz="1600" dirty="0" err="1">
                <a:solidFill>
                  <a:srgbClr val="4472C4">
                    <a:lumMod val="50000"/>
                  </a:srgbClr>
                </a:solidFill>
                <a:latin typeface="Century Gothic" panose="020B0502020202020204" pitchFamily="34" charset="0"/>
              </a:rPr>
              <a:t>Réponses</a:t>
            </a:r>
            <a:r>
              <a:rPr lang="en-GB" sz="1600" dirty="0">
                <a:solidFill>
                  <a:srgbClr val="4472C4">
                    <a:lumMod val="50000"/>
                  </a:srgbClr>
                </a:solidFill>
                <a:latin typeface="Century Gothic" panose="020B0502020202020204" pitchFamily="34" charset="0"/>
              </a:rPr>
              <a:t>:</a:t>
            </a:r>
          </a:p>
        </p:txBody>
      </p:sp>
      <p:cxnSp>
        <p:nvCxnSpPr>
          <p:cNvPr id="3" name="Straight Connector 2">
            <a:extLst>
              <a:ext uri="{FF2B5EF4-FFF2-40B4-BE49-F238E27FC236}">
                <a16:creationId xmlns:a16="http://schemas.microsoft.com/office/drawing/2014/main" id="{1AE18181-F49F-4D0A-8931-2BB75BF8832E}"/>
              </a:ext>
            </a:extLst>
          </p:cNvPr>
          <p:cNvCxnSpPr>
            <a:cxnSpLocks/>
          </p:cNvCxnSpPr>
          <p:nvPr/>
        </p:nvCxnSpPr>
        <p:spPr>
          <a:xfrm>
            <a:off x="0" y="3152274"/>
            <a:ext cx="12192000" cy="0"/>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559056D9-DEEB-4457-9203-79C8499538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5" y="1346538"/>
            <a:ext cx="1495926" cy="1495926"/>
          </a:xfrm>
          <a:prstGeom prst="rect">
            <a:avLst/>
          </a:prstGeom>
        </p:spPr>
      </p:pic>
      <p:pic>
        <p:nvPicPr>
          <p:cNvPr id="1026" name="Picture 2" descr="Bone, Butcher, Cow, Meat, Meat Lobe, Perfect Art, Pork">
            <a:extLst>
              <a:ext uri="{FF2B5EF4-FFF2-40B4-BE49-F238E27FC236}">
                <a16:creationId xmlns:a16="http://schemas.microsoft.com/office/drawing/2014/main" id="{22F471B0-AAA0-4640-BB5A-E677F85DB7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574" y="1283180"/>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4B6C38-53EE-480A-9D97-E33C22CDC1F8}"/>
              </a:ext>
            </a:extLst>
          </p:cNvPr>
          <p:cNvSpPr txBox="1"/>
          <p:nvPr/>
        </p:nvSpPr>
        <p:spPr>
          <a:xfrm>
            <a:off x="1458420" y="1361555"/>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1</a:t>
            </a:r>
          </a:p>
        </p:txBody>
      </p:sp>
      <p:sp>
        <p:nvSpPr>
          <p:cNvPr id="5" name="TextBox 4">
            <a:extLst>
              <a:ext uri="{FF2B5EF4-FFF2-40B4-BE49-F238E27FC236}">
                <a16:creationId xmlns:a16="http://schemas.microsoft.com/office/drawing/2014/main" id="{F035E836-39A1-4790-B1E8-97C97467E572}"/>
              </a:ext>
            </a:extLst>
          </p:cNvPr>
          <p:cNvSpPr txBox="1"/>
          <p:nvPr/>
        </p:nvSpPr>
        <p:spPr>
          <a:xfrm>
            <a:off x="1433032" y="2429364"/>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2</a:t>
            </a:r>
          </a:p>
        </p:txBody>
      </p:sp>
      <p:sp>
        <p:nvSpPr>
          <p:cNvPr id="20" name="TextBox 19">
            <a:extLst>
              <a:ext uri="{FF2B5EF4-FFF2-40B4-BE49-F238E27FC236}">
                <a16:creationId xmlns:a16="http://schemas.microsoft.com/office/drawing/2014/main" id="{665CFC8D-958B-449C-9597-3A2F5428BEA2}"/>
              </a:ext>
            </a:extLst>
          </p:cNvPr>
          <p:cNvSpPr txBox="1"/>
          <p:nvPr/>
        </p:nvSpPr>
        <p:spPr>
          <a:xfrm>
            <a:off x="2710266" y="1585550"/>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3</a:t>
            </a:r>
          </a:p>
        </p:txBody>
      </p:sp>
      <p:sp>
        <p:nvSpPr>
          <p:cNvPr id="21" name="TextBox 20">
            <a:extLst>
              <a:ext uri="{FF2B5EF4-FFF2-40B4-BE49-F238E27FC236}">
                <a16:creationId xmlns:a16="http://schemas.microsoft.com/office/drawing/2014/main" id="{A5393575-0B65-4DCB-8AFC-16424C0851E7}"/>
              </a:ext>
            </a:extLst>
          </p:cNvPr>
          <p:cNvSpPr txBox="1"/>
          <p:nvPr/>
        </p:nvSpPr>
        <p:spPr>
          <a:xfrm>
            <a:off x="4372658" y="1306589"/>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4</a:t>
            </a:r>
          </a:p>
        </p:txBody>
      </p:sp>
      <p:sp>
        <p:nvSpPr>
          <p:cNvPr id="23" name="TextBox 22">
            <a:extLst>
              <a:ext uri="{FF2B5EF4-FFF2-40B4-BE49-F238E27FC236}">
                <a16:creationId xmlns:a16="http://schemas.microsoft.com/office/drawing/2014/main" id="{58D0D318-6F71-4152-99B8-20BDB204393F}"/>
              </a:ext>
            </a:extLst>
          </p:cNvPr>
          <p:cNvSpPr txBox="1"/>
          <p:nvPr/>
        </p:nvSpPr>
        <p:spPr>
          <a:xfrm>
            <a:off x="4415486" y="2174337"/>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5</a:t>
            </a:r>
          </a:p>
        </p:txBody>
      </p:sp>
      <p:pic>
        <p:nvPicPr>
          <p:cNvPr id="1032" name="Picture 8" descr="Clapperboard, Film, Movie, Cut, Filmmaking, Video">
            <a:extLst>
              <a:ext uri="{FF2B5EF4-FFF2-40B4-BE49-F238E27FC236}">
                <a16:creationId xmlns:a16="http://schemas.microsoft.com/office/drawing/2014/main" id="{DFA63CB5-4BD5-4DE0-8538-E3D98673D4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7711" y="1175212"/>
            <a:ext cx="857287" cy="914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lhouette, Musical, Note, Clef, Bass, Treble, Music">
            <a:extLst>
              <a:ext uri="{FF2B5EF4-FFF2-40B4-BE49-F238E27FC236}">
                <a16:creationId xmlns:a16="http://schemas.microsoft.com/office/drawing/2014/main" id="{F7B4123C-7375-431D-AA6E-92701E3D9C3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4523" y="2368792"/>
            <a:ext cx="1202311" cy="7376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171BF57-FD2D-4FBF-92BE-42F1C734E074}"/>
              </a:ext>
            </a:extLst>
          </p:cNvPr>
          <p:cNvSpPr txBox="1"/>
          <p:nvPr/>
        </p:nvSpPr>
        <p:spPr>
          <a:xfrm>
            <a:off x="1458420" y="4515800"/>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1</a:t>
            </a:r>
          </a:p>
        </p:txBody>
      </p:sp>
      <p:sp>
        <p:nvSpPr>
          <p:cNvPr id="35" name="TextBox 34">
            <a:extLst>
              <a:ext uri="{FF2B5EF4-FFF2-40B4-BE49-F238E27FC236}">
                <a16:creationId xmlns:a16="http://schemas.microsoft.com/office/drawing/2014/main" id="{BE8720C8-CB9F-48B3-952B-7D4EB2DD56D8}"/>
              </a:ext>
            </a:extLst>
          </p:cNvPr>
          <p:cNvSpPr txBox="1"/>
          <p:nvPr/>
        </p:nvSpPr>
        <p:spPr>
          <a:xfrm>
            <a:off x="334648" y="5768563"/>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2</a:t>
            </a:r>
          </a:p>
        </p:txBody>
      </p:sp>
      <p:sp>
        <p:nvSpPr>
          <p:cNvPr id="37" name="TextBox 36">
            <a:extLst>
              <a:ext uri="{FF2B5EF4-FFF2-40B4-BE49-F238E27FC236}">
                <a16:creationId xmlns:a16="http://schemas.microsoft.com/office/drawing/2014/main" id="{87A2CC8D-3566-4C50-8A3F-91CF461C9518}"/>
              </a:ext>
            </a:extLst>
          </p:cNvPr>
          <p:cNvSpPr txBox="1"/>
          <p:nvPr/>
        </p:nvSpPr>
        <p:spPr>
          <a:xfrm>
            <a:off x="2710266" y="4739795"/>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3</a:t>
            </a:r>
          </a:p>
        </p:txBody>
      </p:sp>
      <p:sp>
        <p:nvSpPr>
          <p:cNvPr id="39" name="TextBox 38">
            <a:extLst>
              <a:ext uri="{FF2B5EF4-FFF2-40B4-BE49-F238E27FC236}">
                <a16:creationId xmlns:a16="http://schemas.microsoft.com/office/drawing/2014/main" id="{08D346B1-F503-46E6-BABB-CCB7C00053CD}"/>
              </a:ext>
            </a:extLst>
          </p:cNvPr>
          <p:cNvSpPr txBox="1"/>
          <p:nvPr/>
        </p:nvSpPr>
        <p:spPr>
          <a:xfrm>
            <a:off x="2722988" y="5700938"/>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4</a:t>
            </a:r>
          </a:p>
        </p:txBody>
      </p:sp>
      <p:sp>
        <p:nvSpPr>
          <p:cNvPr id="40" name="TextBox 39">
            <a:extLst>
              <a:ext uri="{FF2B5EF4-FFF2-40B4-BE49-F238E27FC236}">
                <a16:creationId xmlns:a16="http://schemas.microsoft.com/office/drawing/2014/main" id="{00E727D6-23D6-4DB7-A1CA-1D2F630D0D1F}"/>
              </a:ext>
            </a:extLst>
          </p:cNvPr>
          <p:cNvSpPr txBox="1"/>
          <p:nvPr/>
        </p:nvSpPr>
        <p:spPr>
          <a:xfrm>
            <a:off x="4538038" y="4920675"/>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5</a:t>
            </a:r>
          </a:p>
        </p:txBody>
      </p:sp>
      <p:pic>
        <p:nvPicPr>
          <p:cNvPr id="1048" name="Picture 24" descr="Airplane, Blueprint, Design, Transportation, Fly">
            <a:extLst>
              <a:ext uri="{FF2B5EF4-FFF2-40B4-BE49-F238E27FC236}">
                <a16:creationId xmlns:a16="http://schemas.microsoft.com/office/drawing/2014/main" id="{618F6CB6-AE32-4E9B-B1DF-311604B684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9401" y="5302660"/>
            <a:ext cx="1406068" cy="106565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chool, Paper, Plus, Test, Score, Perfect, Homework">
            <a:extLst>
              <a:ext uri="{FF2B5EF4-FFF2-40B4-BE49-F238E27FC236}">
                <a16:creationId xmlns:a16="http://schemas.microsoft.com/office/drawing/2014/main" id="{559BB992-8EE6-44C0-9C53-B08325AD0F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21264" y="4904516"/>
            <a:ext cx="846110" cy="108205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43BE641-F051-4922-BC0C-89E82502479E}"/>
              </a:ext>
            </a:extLst>
          </p:cNvPr>
          <p:cNvSpPr txBox="1"/>
          <p:nvPr/>
        </p:nvSpPr>
        <p:spPr>
          <a:xfrm>
            <a:off x="6524477" y="973141"/>
            <a:ext cx="1294027" cy="338554"/>
          </a:xfrm>
          <a:prstGeom prst="rect">
            <a:avLst/>
          </a:prstGeom>
          <a:noFill/>
        </p:spPr>
        <p:txBody>
          <a:bodyPr wrap="square" rtlCol="0">
            <a:spAutoFit/>
          </a:bodyPr>
          <a:lstStyle/>
          <a:p>
            <a:pPr lvl="0">
              <a:defRPr/>
            </a:pPr>
            <a:r>
              <a:rPr lang="en-GB" sz="1600" dirty="0" err="1">
                <a:solidFill>
                  <a:srgbClr val="4472C4">
                    <a:lumMod val="50000"/>
                  </a:srgbClr>
                </a:solidFill>
                <a:latin typeface="Century Gothic" panose="020B0502020202020204" pitchFamily="34" charset="0"/>
              </a:rPr>
              <a:t>Réponses</a:t>
            </a:r>
            <a:r>
              <a:rPr lang="en-GB" sz="1600" dirty="0">
                <a:solidFill>
                  <a:srgbClr val="4472C4">
                    <a:lumMod val="50000"/>
                  </a:srgbClr>
                </a:solidFill>
                <a:latin typeface="Century Gothic" panose="020B0502020202020204" pitchFamily="34" charset="0"/>
              </a:rPr>
              <a:t>:</a:t>
            </a:r>
          </a:p>
        </p:txBody>
      </p:sp>
      <p:sp>
        <p:nvSpPr>
          <p:cNvPr id="28" name="TextBox 27">
            <a:extLst>
              <a:ext uri="{FF2B5EF4-FFF2-40B4-BE49-F238E27FC236}">
                <a16:creationId xmlns:a16="http://schemas.microsoft.com/office/drawing/2014/main" id="{3727FC5B-9528-4418-8D93-14226387575A}"/>
              </a:ext>
            </a:extLst>
          </p:cNvPr>
          <p:cNvSpPr txBox="1"/>
          <p:nvPr/>
        </p:nvSpPr>
        <p:spPr>
          <a:xfrm>
            <a:off x="7818504" y="1062194"/>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6</a:t>
            </a:r>
          </a:p>
        </p:txBody>
      </p:sp>
      <p:sp>
        <p:nvSpPr>
          <p:cNvPr id="29" name="TextBox 28">
            <a:extLst>
              <a:ext uri="{FF2B5EF4-FFF2-40B4-BE49-F238E27FC236}">
                <a16:creationId xmlns:a16="http://schemas.microsoft.com/office/drawing/2014/main" id="{324C1F59-B527-4422-9E3E-B7438B67ECFE}"/>
              </a:ext>
            </a:extLst>
          </p:cNvPr>
          <p:cNvSpPr txBox="1"/>
          <p:nvPr/>
        </p:nvSpPr>
        <p:spPr>
          <a:xfrm>
            <a:off x="7842614" y="2129386"/>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7</a:t>
            </a:r>
          </a:p>
        </p:txBody>
      </p:sp>
      <p:sp>
        <p:nvSpPr>
          <p:cNvPr id="30" name="TextBox 29">
            <a:extLst>
              <a:ext uri="{FF2B5EF4-FFF2-40B4-BE49-F238E27FC236}">
                <a16:creationId xmlns:a16="http://schemas.microsoft.com/office/drawing/2014/main" id="{F7C9791D-BC53-4046-8E61-DB8C27E5873B}"/>
              </a:ext>
            </a:extLst>
          </p:cNvPr>
          <p:cNvSpPr txBox="1"/>
          <p:nvPr/>
        </p:nvSpPr>
        <p:spPr>
          <a:xfrm>
            <a:off x="9290797" y="926747"/>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8</a:t>
            </a:r>
          </a:p>
        </p:txBody>
      </p:sp>
      <p:sp>
        <p:nvSpPr>
          <p:cNvPr id="31" name="TextBox 30">
            <a:extLst>
              <a:ext uri="{FF2B5EF4-FFF2-40B4-BE49-F238E27FC236}">
                <a16:creationId xmlns:a16="http://schemas.microsoft.com/office/drawing/2014/main" id="{F5B72735-A2F1-484F-8E40-F5E2ADA01B2D}"/>
              </a:ext>
            </a:extLst>
          </p:cNvPr>
          <p:cNvSpPr txBox="1"/>
          <p:nvPr/>
        </p:nvSpPr>
        <p:spPr>
          <a:xfrm>
            <a:off x="9132570" y="2344689"/>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9</a:t>
            </a:r>
          </a:p>
        </p:txBody>
      </p:sp>
      <p:sp>
        <p:nvSpPr>
          <p:cNvPr id="43" name="TextBox 42">
            <a:extLst>
              <a:ext uri="{FF2B5EF4-FFF2-40B4-BE49-F238E27FC236}">
                <a16:creationId xmlns:a16="http://schemas.microsoft.com/office/drawing/2014/main" id="{D22A73B8-AD18-49FB-BE0A-0F25E454566F}"/>
              </a:ext>
            </a:extLst>
          </p:cNvPr>
          <p:cNvSpPr txBox="1"/>
          <p:nvPr/>
        </p:nvSpPr>
        <p:spPr>
          <a:xfrm>
            <a:off x="10947620" y="1466452"/>
            <a:ext cx="536676"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10</a:t>
            </a:r>
          </a:p>
        </p:txBody>
      </p:sp>
      <p:sp>
        <p:nvSpPr>
          <p:cNvPr id="80" name="TextBox 79">
            <a:extLst>
              <a:ext uri="{FF2B5EF4-FFF2-40B4-BE49-F238E27FC236}">
                <a16:creationId xmlns:a16="http://schemas.microsoft.com/office/drawing/2014/main" id="{44161356-04E0-4590-973E-7D732A7568E9}"/>
              </a:ext>
            </a:extLst>
          </p:cNvPr>
          <p:cNvSpPr txBox="1"/>
          <p:nvPr/>
        </p:nvSpPr>
        <p:spPr>
          <a:xfrm>
            <a:off x="5984381" y="4285444"/>
            <a:ext cx="5235879" cy="338554"/>
          </a:xfrm>
          <a:prstGeom prst="rect">
            <a:avLst/>
          </a:prstGeom>
          <a:noFill/>
        </p:spPr>
        <p:txBody>
          <a:bodyPr wrap="square" rtlCol="0">
            <a:spAutoFit/>
          </a:bodyPr>
          <a:lstStyle/>
          <a:p>
            <a:pPr lvl="0">
              <a:defRPr/>
            </a:pPr>
            <a:r>
              <a:rPr lang="en-GB" sz="1600" dirty="0">
                <a:solidFill>
                  <a:srgbClr val="4472C4">
                    <a:lumMod val="50000"/>
                  </a:srgbClr>
                </a:solidFill>
                <a:latin typeface="Century Gothic" panose="020B0502020202020204" pitchFamily="34" charset="0"/>
              </a:rPr>
              <a:t>Questions:</a:t>
            </a:r>
          </a:p>
        </p:txBody>
      </p:sp>
      <p:pic>
        <p:nvPicPr>
          <p:cNvPr id="81" name="Picture 80" descr="A close up of a logo&#10;&#10;Description automatically generated">
            <a:extLst>
              <a:ext uri="{FF2B5EF4-FFF2-40B4-BE49-F238E27FC236}">
                <a16:creationId xmlns:a16="http://schemas.microsoft.com/office/drawing/2014/main" id="{57D85F22-BC51-4F4D-9486-8963241FC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9091" y="4401726"/>
            <a:ext cx="1495926" cy="1495926"/>
          </a:xfrm>
          <a:prstGeom prst="rect">
            <a:avLst/>
          </a:prstGeom>
        </p:spPr>
      </p:pic>
      <p:sp>
        <p:nvSpPr>
          <p:cNvPr id="85" name="TextBox 84">
            <a:extLst>
              <a:ext uri="{FF2B5EF4-FFF2-40B4-BE49-F238E27FC236}">
                <a16:creationId xmlns:a16="http://schemas.microsoft.com/office/drawing/2014/main" id="{8521E702-0694-4E0C-B208-F59763797910}"/>
              </a:ext>
            </a:extLst>
          </p:cNvPr>
          <p:cNvSpPr txBox="1"/>
          <p:nvPr/>
        </p:nvSpPr>
        <p:spPr>
          <a:xfrm>
            <a:off x="7302518" y="5484552"/>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7</a:t>
            </a:r>
          </a:p>
        </p:txBody>
      </p:sp>
      <p:sp>
        <p:nvSpPr>
          <p:cNvPr id="87" name="TextBox 86">
            <a:extLst>
              <a:ext uri="{FF2B5EF4-FFF2-40B4-BE49-F238E27FC236}">
                <a16:creationId xmlns:a16="http://schemas.microsoft.com/office/drawing/2014/main" id="{DD97C8D0-F9C4-474B-9771-EF4D97BB4CCA}"/>
              </a:ext>
            </a:extLst>
          </p:cNvPr>
          <p:cNvSpPr txBox="1"/>
          <p:nvPr/>
        </p:nvSpPr>
        <p:spPr>
          <a:xfrm>
            <a:off x="8579752" y="4640738"/>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8</a:t>
            </a:r>
          </a:p>
        </p:txBody>
      </p:sp>
      <p:sp>
        <p:nvSpPr>
          <p:cNvPr id="88" name="TextBox 87">
            <a:extLst>
              <a:ext uri="{FF2B5EF4-FFF2-40B4-BE49-F238E27FC236}">
                <a16:creationId xmlns:a16="http://schemas.microsoft.com/office/drawing/2014/main" id="{32624635-ECB3-40F0-9F25-C9EBAEBC3CAF}"/>
              </a:ext>
            </a:extLst>
          </p:cNvPr>
          <p:cNvSpPr txBox="1"/>
          <p:nvPr/>
        </p:nvSpPr>
        <p:spPr>
          <a:xfrm>
            <a:off x="10242144" y="4361777"/>
            <a:ext cx="254705"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9</a:t>
            </a:r>
          </a:p>
        </p:txBody>
      </p:sp>
      <p:sp>
        <p:nvSpPr>
          <p:cNvPr id="89" name="TextBox 88">
            <a:extLst>
              <a:ext uri="{FF2B5EF4-FFF2-40B4-BE49-F238E27FC236}">
                <a16:creationId xmlns:a16="http://schemas.microsoft.com/office/drawing/2014/main" id="{37419D7B-DFE4-4405-ACD0-A31A5A64BB6E}"/>
              </a:ext>
            </a:extLst>
          </p:cNvPr>
          <p:cNvSpPr txBox="1"/>
          <p:nvPr/>
        </p:nvSpPr>
        <p:spPr>
          <a:xfrm>
            <a:off x="10013370" y="5229525"/>
            <a:ext cx="52630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10</a:t>
            </a:r>
          </a:p>
        </p:txBody>
      </p:sp>
      <p:pic>
        <p:nvPicPr>
          <p:cNvPr id="1056" name="Picture 32" descr="Swiss Cheese, Swiss, Cheese, Food, Yellow, Dairy, Snack">
            <a:extLst>
              <a:ext uri="{FF2B5EF4-FFF2-40B4-BE49-F238E27FC236}">
                <a16:creationId xmlns:a16="http://schemas.microsoft.com/office/drawing/2014/main" id="{A6831945-28EE-4362-B4BC-E36B37E1C8D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5920" y="5408078"/>
            <a:ext cx="976400" cy="8127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hat, Icon, Social, Network, Technology, Talk, Support">
            <a:extLst>
              <a:ext uri="{FF2B5EF4-FFF2-40B4-BE49-F238E27FC236}">
                <a16:creationId xmlns:a16="http://schemas.microsoft.com/office/drawing/2014/main" id="{CD4744C6-D1CF-4113-89A9-C0F15CD5D30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917" t="26585" r="25142" b="26981"/>
          <a:stretch/>
        </p:blipFill>
        <p:spPr bwMode="auto">
          <a:xfrm>
            <a:off x="10702902" y="3720380"/>
            <a:ext cx="702226" cy="66625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irl, Books, School, Reading, Learning, Happy">
            <a:extLst>
              <a:ext uri="{FF2B5EF4-FFF2-40B4-BE49-F238E27FC236}">
                <a16:creationId xmlns:a16="http://schemas.microsoft.com/office/drawing/2014/main" id="{465C20D4-BAFC-44C5-8E6C-D9984D9680FF}"/>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54953"/>
          <a:stretch/>
        </p:blipFill>
        <p:spPr bwMode="auto">
          <a:xfrm>
            <a:off x="10362642" y="5226745"/>
            <a:ext cx="1121654" cy="10105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oy, shirt&#10;&#10;Description automatically generated">
            <a:extLst>
              <a:ext uri="{FF2B5EF4-FFF2-40B4-BE49-F238E27FC236}">
                <a16:creationId xmlns:a16="http://schemas.microsoft.com/office/drawing/2014/main" id="{9E9F9CD6-4EE9-4D71-A929-C32A6ECA68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29916" y="4057137"/>
            <a:ext cx="678602" cy="678602"/>
          </a:xfrm>
          <a:prstGeom prst="rect">
            <a:avLst/>
          </a:prstGeom>
        </p:spPr>
      </p:pic>
      <p:pic>
        <p:nvPicPr>
          <p:cNvPr id="55" name="Picture 54" descr="A picture containing toy, shirt&#10;&#10;Description automatically generated">
            <a:extLst>
              <a:ext uri="{FF2B5EF4-FFF2-40B4-BE49-F238E27FC236}">
                <a16:creationId xmlns:a16="http://schemas.microsoft.com/office/drawing/2014/main" id="{C39A65B9-B8BC-4965-8F22-1F8CE7D7833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23341" y="2248722"/>
            <a:ext cx="678602" cy="678602"/>
          </a:xfrm>
          <a:prstGeom prst="rect">
            <a:avLst/>
          </a:prstGeom>
        </p:spPr>
      </p:pic>
      <p:pic>
        <p:nvPicPr>
          <p:cNvPr id="100" name="Picture 99" descr="A close up of a logo&#10;&#10;Description automatically generated">
            <a:extLst>
              <a:ext uri="{FF2B5EF4-FFF2-40B4-BE49-F238E27FC236}">
                <a16:creationId xmlns:a16="http://schemas.microsoft.com/office/drawing/2014/main" id="{2D925BFC-DC3A-4A47-AA6A-2CF2AB213A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67508" y="4080753"/>
            <a:ext cx="666254" cy="666254"/>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C0B68770-B8A0-4932-8CD8-39C43848E7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80323" y="2256190"/>
            <a:ext cx="666254" cy="666254"/>
          </a:xfrm>
          <a:prstGeom prst="rect">
            <a:avLst/>
          </a:prstGeom>
        </p:spPr>
      </p:pic>
      <p:cxnSp>
        <p:nvCxnSpPr>
          <p:cNvPr id="103" name="Straight Connector 102">
            <a:extLst>
              <a:ext uri="{FF2B5EF4-FFF2-40B4-BE49-F238E27FC236}">
                <a16:creationId xmlns:a16="http://schemas.microsoft.com/office/drawing/2014/main" id="{F5E50F32-B9C4-47E4-9B3E-A5ABFD08AEDB}"/>
              </a:ext>
            </a:extLst>
          </p:cNvPr>
          <p:cNvCxnSpPr>
            <a:cxnSpLocks/>
          </p:cNvCxnSpPr>
          <p:nvPr/>
        </p:nvCxnSpPr>
        <p:spPr>
          <a:xfrm>
            <a:off x="6473574" y="531517"/>
            <a:ext cx="0" cy="2331533"/>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5004DEE-69CF-4566-B38D-DC95794BBCB7}"/>
              </a:ext>
            </a:extLst>
          </p:cNvPr>
          <p:cNvCxnSpPr>
            <a:cxnSpLocks/>
          </p:cNvCxnSpPr>
          <p:nvPr/>
        </p:nvCxnSpPr>
        <p:spPr>
          <a:xfrm>
            <a:off x="5948298" y="4004392"/>
            <a:ext cx="0" cy="2331533"/>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070" name="Picture 46" descr="Pizza, Food, Fast Food, Cheesy Pizza, Slice, Snack">
            <a:extLst>
              <a:ext uri="{FF2B5EF4-FFF2-40B4-BE49-F238E27FC236}">
                <a16:creationId xmlns:a16="http://schemas.microsoft.com/office/drawing/2014/main" id="{7869EA45-E6E4-476D-A62E-A8C51B91C01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5568" y="2268406"/>
            <a:ext cx="951003" cy="63004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Football, Ball, Sport, Soccer, Round, Black And White">
            <a:extLst>
              <a:ext uri="{FF2B5EF4-FFF2-40B4-BE49-F238E27FC236}">
                <a16:creationId xmlns:a16="http://schemas.microsoft.com/office/drawing/2014/main" id="{5B2B62A9-8F39-4B85-8063-95C256586DE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8074570" y="1255594"/>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sketball, Ball, Sport, Orange Ball, Round, Cut Out">
            <a:extLst>
              <a:ext uri="{FF2B5EF4-FFF2-40B4-BE49-F238E27FC236}">
                <a16:creationId xmlns:a16="http://schemas.microsoft.com/office/drawing/2014/main" id="{871DF8EF-9BB5-45EC-A69A-485C5398F21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38726" y="1046225"/>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Bowling, Pins, Sport, Gaming, Bowling Ball">
            <a:extLst>
              <a:ext uri="{FF2B5EF4-FFF2-40B4-BE49-F238E27FC236}">
                <a16:creationId xmlns:a16="http://schemas.microsoft.com/office/drawing/2014/main" id="{712A7980-1E8A-45BE-BEDD-42F45DE931A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56437" y="1032253"/>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one, Butcher, Cow, Meat, Meat Lobe, Perfect Art, Pork">
            <a:extLst>
              <a:ext uri="{FF2B5EF4-FFF2-40B4-BE49-F238E27FC236}">
                <a16:creationId xmlns:a16="http://schemas.microsoft.com/office/drawing/2014/main" id="{ACACC1C3-7371-4BC7-9ADA-7DB7F01326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4556" y="4695833"/>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1984277-5A02-489B-A168-6C909BE2B2F9}"/>
              </a:ext>
            </a:extLst>
          </p:cNvPr>
          <p:cNvSpPr txBox="1"/>
          <p:nvPr/>
        </p:nvSpPr>
        <p:spPr>
          <a:xfrm>
            <a:off x="7342765" y="4566236"/>
            <a:ext cx="229317"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6</a:t>
            </a:r>
          </a:p>
        </p:txBody>
      </p:sp>
      <p:pic>
        <p:nvPicPr>
          <p:cNvPr id="25" name="Picture 48" descr="Football, Ball, Sport, Soccer, Round, Black And White">
            <a:extLst>
              <a:ext uri="{FF2B5EF4-FFF2-40B4-BE49-F238E27FC236}">
                <a16:creationId xmlns:a16="http://schemas.microsoft.com/office/drawing/2014/main" id="{E7E2C46C-CF2E-4DFE-ACAB-80F589A0C2F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598831" y="4759636"/>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0" descr="Basketball, Ball, Sport, Orange Ball, Round, Cut Out">
            <a:extLst>
              <a:ext uri="{FF2B5EF4-FFF2-40B4-BE49-F238E27FC236}">
                <a16:creationId xmlns:a16="http://schemas.microsoft.com/office/drawing/2014/main" id="{940ECD44-8105-49BA-BC1F-3C456311FCE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62987" y="4550267"/>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2" descr="Bowling, Pins, Sport, Gaming, Bowling Ball">
            <a:extLst>
              <a:ext uri="{FF2B5EF4-FFF2-40B4-BE49-F238E27FC236}">
                <a16:creationId xmlns:a16="http://schemas.microsoft.com/office/drawing/2014/main" id="{8AB60E2F-E4BB-4270-BDDA-ABEC565A499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80698" y="4536295"/>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Girl, Books, School, Reading, Learning, Happy">
            <a:extLst>
              <a:ext uri="{FF2B5EF4-FFF2-40B4-BE49-F238E27FC236}">
                <a16:creationId xmlns:a16="http://schemas.microsoft.com/office/drawing/2014/main" id="{70C0ED1D-63D9-4F48-B0E0-2D9F718BD463}"/>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54953"/>
          <a:stretch/>
        </p:blipFill>
        <p:spPr bwMode="auto">
          <a:xfrm>
            <a:off x="11077643" y="1792634"/>
            <a:ext cx="1121654" cy="101053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7CC9F85-A4BA-413C-A1A0-994608581FA1}"/>
              </a:ext>
            </a:extLst>
          </p:cNvPr>
          <p:cNvSpPr txBox="1"/>
          <p:nvPr/>
        </p:nvSpPr>
        <p:spPr>
          <a:xfrm>
            <a:off x="1722864" y="119570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eat</a:t>
            </a:r>
            <a:r>
              <a:rPr lang="fr-FR" sz="1400" dirty="0">
                <a:solidFill>
                  <a:schemeClr val="accent5">
                    <a:lumMod val="50000"/>
                  </a:schemeClr>
                </a:solidFill>
                <a:latin typeface="Century Gothic" panose="020B0502020202020204" pitchFamily="34" charset="0"/>
              </a:rPr>
              <a:t>]</a:t>
            </a:r>
          </a:p>
        </p:txBody>
      </p:sp>
      <p:sp>
        <p:nvSpPr>
          <p:cNvPr id="36" name="TextBox 35">
            <a:extLst>
              <a:ext uri="{FF2B5EF4-FFF2-40B4-BE49-F238E27FC236}">
                <a16:creationId xmlns:a16="http://schemas.microsoft.com/office/drawing/2014/main" id="{F938EBC9-9CF1-43CE-8EBF-DFF0766D3557}"/>
              </a:ext>
            </a:extLst>
          </p:cNvPr>
          <p:cNvSpPr txBox="1"/>
          <p:nvPr/>
        </p:nvSpPr>
        <p:spPr>
          <a:xfrm>
            <a:off x="1373489" y="2779170"/>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bring</a:t>
            </a:r>
            <a:r>
              <a:rPr lang="fr-FR" sz="1400" dirty="0">
                <a:solidFill>
                  <a:schemeClr val="accent5">
                    <a:lumMod val="50000"/>
                  </a:schemeClr>
                </a:solidFill>
                <a:latin typeface="Century Gothic" panose="020B0502020202020204" pitchFamily="34" charset="0"/>
              </a:rPr>
              <a:t>]</a:t>
            </a:r>
          </a:p>
        </p:txBody>
      </p:sp>
      <p:sp>
        <p:nvSpPr>
          <p:cNvPr id="38" name="TextBox 37">
            <a:extLst>
              <a:ext uri="{FF2B5EF4-FFF2-40B4-BE49-F238E27FC236}">
                <a16:creationId xmlns:a16="http://schemas.microsoft.com/office/drawing/2014/main" id="{35EAED47-5C88-48B7-AE1F-D82AC727FE5D}"/>
              </a:ext>
            </a:extLst>
          </p:cNvPr>
          <p:cNvSpPr txBox="1"/>
          <p:nvPr/>
        </p:nvSpPr>
        <p:spPr>
          <a:xfrm>
            <a:off x="3111673" y="178292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study</a:t>
            </a:r>
            <a:r>
              <a:rPr lang="fr-FR" sz="1400" dirty="0">
                <a:solidFill>
                  <a:schemeClr val="accent5">
                    <a:lumMod val="50000"/>
                  </a:schemeClr>
                </a:solidFill>
                <a:latin typeface="Century Gothic" panose="020B0502020202020204" pitchFamily="34" charset="0"/>
              </a:rPr>
              <a:t>]</a:t>
            </a:r>
          </a:p>
        </p:txBody>
      </p:sp>
      <p:sp>
        <p:nvSpPr>
          <p:cNvPr id="41" name="TextBox 40">
            <a:extLst>
              <a:ext uri="{FF2B5EF4-FFF2-40B4-BE49-F238E27FC236}">
                <a16:creationId xmlns:a16="http://schemas.microsoft.com/office/drawing/2014/main" id="{5A8EA3FF-86ED-40B4-8381-7454DA58CB26}"/>
              </a:ext>
            </a:extLst>
          </p:cNvPr>
          <p:cNvSpPr txBox="1"/>
          <p:nvPr/>
        </p:nvSpPr>
        <p:spPr>
          <a:xfrm>
            <a:off x="5380051" y="1214330"/>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watch</a:t>
            </a:r>
            <a:r>
              <a:rPr lang="fr-FR" sz="1400" dirty="0">
                <a:solidFill>
                  <a:schemeClr val="accent5">
                    <a:lumMod val="50000"/>
                  </a:schemeClr>
                </a:solidFill>
                <a:latin typeface="Century Gothic" panose="020B0502020202020204" pitchFamily="34" charset="0"/>
              </a:rPr>
              <a:t>]</a:t>
            </a:r>
          </a:p>
        </p:txBody>
      </p:sp>
      <p:sp>
        <p:nvSpPr>
          <p:cNvPr id="42" name="TextBox 41">
            <a:extLst>
              <a:ext uri="{FF2B5EF4-FFF2-40B4-BE49-F238E27FC236}">
                <a16:creationId xmlns:a16="http://schemas.microsoft.com/office/drawing/2014/main" id="{64C30915-AE2E-4EE8-BA4C-D6A7CDD1926E}"/>
              </a:ext>
            </a:extLst>
          </p:cNvPr>
          <p:cNvSpPr txBox="1"/>
          <p:nvPr/>
        </p:nvSpPr>
        <p:spPr>
          <a:xfrm>
            <a:off x="4790554" y="2244759"/>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listen</a:t>
            </a:r>
            <a:r>
              <a:rPr lang="fr-FR" sz="1400" dirty="0">
                <a:solidFill>
                  <a:schemeClr val="accent5">
                    <a:lumMod val="50000"/>
                  </a:schemeClr>
                </a:solidFill>
                <a:latin typeface="Century Gothic" panose="020B0502020202020204" pitchFamily="34" charset="0"/>
              </a:rPr>
              <a:t>]</a:t>
            </a:r>
          </a:p>
        </p:txBody>
      </p:sp>
      <p:sp>
        <p:nvSpPr>
          <p:cNvPr id="44" name="TextBox 43">
            <a:extLst>
              <a:ext uri="{FF2B5EF4-FFF2-40B4-BE49-F238E27FC236}">
                <a16:creationId xmlns:a16="http://schemas.microsoft.com/office/drawing/2014/main" id="{98821BD4-F38E-4213-99E1-35495C90C42D}"/>
              </a:ext>
            </a:extLst>
          </p:cNvPr>
          <p:cNvSpPr txBox="1"/>
          <p:nvPr/>
        </p:nvSpPr>
        <p:spPr>
          <a:xfrm>
            <a:off x="1645563" y="458590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eat</a:t>
            </a:r>
            <a:r>
              <a:rPr lang="fr-FR" sz="1400" dirty="0">
                <a:solidFill>
                  <a:schemeClr val="accent5">
                    <a:lumMod val="50000"/>
                  </a:schemeClr>
                </a:solidFill>
                <a:latin typeface="Century Gothic" panose="020B0502020202020204" pitchFamily="34" charset="0"/>
              </a:rPr>
              <a:t>]</a:t>
            </a:r>
          </a:p>
        </p:txBody>
      </p:sp>
      <p:sp>
        <p:nvSpPr>
          <p:cNvPr id="45" name="TextBox 44">
            <a:extLst>
              <a:ext uri="{FF2B5EF4-FFF2-40B4-BE49-F238E27FC236}">
                <a16:creationId xmlns:a16="http://schemas.microsoft.com/office/drawing/2014/main" id="{323DC99E-BAD2-4218-8074-CBAF39F601D3}"/>
              </a:ext>
            </a:extLst>
          </p:cNvPr>
          <p:cNvSpPr txBox="1"/>
          <p:nvPr/>
        </p:nvSpPr>
        <p:spPr>
          <a:xfrm>
            <a:off x="1443239" y="591032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bring</a:t>
            </a:r>
            <a:r>
              <a:rPr lang="fr-FR" sz="1400" dirty="0">
                <a:solidFill>
                  <a:schemeClr val="accent5">
                    <a:lumMod val="50000"/>
                  </a:schemeClr>
                </a:solidFill>
                <a:latin typeface="Century Gothic" panose="020B0502020202020204" pitchFamily="34" charset="0"/>
              </a:rPr>
              <a:t>]</a:t>
            </a:r>
          </a:p>
        </p:txBody>
      </p:sp>
      <p:sp>
        <p:nvSpPr>
          <p:cNvPr id="46" name="TextBox 45">
            <a:extLst>
              <a:ext uri="{FF2B5EF4-FFF2-40B4-BE49-F238E27FC236}">
                <a16:creationId xmlns:a16="http://schemas.microsoft.com/office/drawing/2014/main" id="{8D5E2AA6-451A-4814-B35A-544CE9AF1D83}"/>
              </a:ext>
            </a:extLst>
          </p:cNvPr>
          <p:cNvSpPr txBox="1"/>
          <p:nvPr/>
        </p:nvSpPr>
        <p:spPr>
          <a:xfrm>
            <a:off x="3586327" y="438805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study</a:t>
            </a:r>
            <a:r>
              <a:rPr lang="fr-FR" sz="1400" dirty="0">
                <a:solidFill>
                  <a:schemeClr val="accent5">
                    <a:lumMod val="50000"/>
                  </a:schemeClr>
                </a:solidFill>
                <a:latin typeface="Century Gothic" panose="020B0502020202020204" pitchFamily="34" charset="0"/>
              </a:rPr>
              <a:t>]</a:t>
            </a:r>
          </a:p>
        </p:txBody>
      </p:sp>
      <p:sp>
        <p:nvSpPr>
          <p:cNvPr id="47" name="TextBox 46">
            <a:extLst>
              <a:ext uri="{FF2B5EF4-FFF2-40B4-BE49-F238E27FC236}">
                <a16:creationId xmlns:a16="http://schemas.microsoft.com/office/drawing/2014/main" id="{021DC340-5F43-4925-9912-CCFAEC5A4372}"/>
              </a:ext>
            </a:extLst>
          </p:cNvPr>
          <p:cNvSpPr txBox="1"/>
          <p:nvPr/>
        </p:nvSpPr>
        <p:spPr>
          <a:xfrm>
            <a:off x="3701755" y="5631254"/>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make</a:t>
            </a:r>
            <a:r>
              <a:rPr lang="fr-FR" sz="1400" dirty="0">
                <a:solidFill>
                  <a:schemeClr val="accent5">
                    <a:lumMod val="50000"/>
                  </a:schemeClr>
                </a:solidFill>
                <a:latin typeface="Century Gothic" panose="020B0502020202020204" pitchFamily="34" charset="0"/>
              </a:rPr>
              <a:t>]</a:t>
            </a:r>
          </a:p>
        </p:txBody>
      </p:sp>
      <p:sp>
        <p:nvSpPr>
          <p:cNvPr id="48" name="TextBox 47">
            <a:extLst>
              <a:ext uri="{FF2B5EF4-FFF2-40B4-BE49-F238E27FC236}">
                <a16:creationId xmlns:a16="http://schemas.microsoft.com/office/drawing/2014/main" id="{C230D177-A2C8-48E3-80B8-92D7510D1586}"/>
              </a:ext>
            </a:extLst>
          </p:cNvPr>
          <p:cNvSpPr txBox="1"/>
          <p:nvPr/>
        </p:nvSpPr>
        <p:spPr>
          <a:xfrm>
            <a:off x="5112686" y="5898949"/>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[do]</a:t>
            </a:r>
          </a:p>
        </p:txBody>
      </p:sp>
      <p:sp>
        <p:nvSpPr>
          <p:cNvPr id="49" name="TextBox 48">
            <a:extLst>
              <a:ext uri="{FF2B5EF4-FFF2-40B4-BE49-F238E27FC236}">
                <a16:creationId xmlns:a16="http://schemas.microsoft.com/office/drawing/2014/main" id="{D74CC443-8FC5-4AD3-B0FE-C5526768764C}"/>
              </a:ext>
            </a:extLst>
          </p:cNvPr>
          <p:cNvSpPr txBox="1"/>
          <p:nvPr/>
        </p:nvSpPr>
        <p:spPr>
          <a:xfrm>
            <a:off x="8356437" y="77624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[do]</a:t>
            </a:r>
          </a:p>
        </p:txBody>
      </p:sp>
      <p:sp>
        <p:nvSpPr>
          <p:cNvPr id="50" name="TextBox 49">
            <a:extLst>
              <a:ext uri="{FF2B5EF4-FFF2-40B4-BE49-F238E27FC236}">
                <a16:creationId xmlns:a16="http://schemas.microsoft.com/office/drawing/2014/main" id="{58D9B408-2B58-4121-ABF9-BB5AB8009FD6}"/>
              </a:ext>
            </a:extLst>
          </p:cNvPr>
          <p:cNvSpPr txBox="1"/>
          <p:nvPr/>
        </p:nvSpPr>
        <p:spPr>
          <a:xfrm>
            <a:off x="8465069" y="2167371"/>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eat</a:t>
            </a:r>
            <a:r>
              <a:rPr lang="fr-FR" sz="1400" dirty="0">
                <a:solidFill>
                  <a:schemeClr val="accent5">
                    <a:lumMod val="50000"/>
                  </a:schemeClr>
                </a:solidFill>
                <a:latin typeface="Century Gothic" panose="020B0502020202020204" pitchFamily="34" charset="0"/>
              </a:rPr>
              <a:t>]</a:t>
            </a:r>
          </a:p>
        </p:txBody>
      </p:sp>
      <p:sp>
        <p:nvSpPr>
          <p:cNvPr id="51" name="TextBox 50">
            <a:extLst>
              <a:ext uri="{FF2B5EF4-FFF2-40B4-BE49-F238E27FC236}">
                <a16:creationId xmlns:a16="http://schemas.microsoft.com/office/drawing/2014/main" id="{0DCCD229-7D25-4C01-97D7-5716BDE7E235}"/>
              </a:ext>
            </a:extLst>
          </p:cNvPr>
          <p:cNvSpPr txBox="1"/>
          <p:nvPr/>
        </p:nvSpPr>
        <p:spPr>
          <a:xfrm>
            <a:off x="9387275" y="487244"/>
            <a:ext cx="1007752" cy="307777"/>
          </a:xfrm>
          <a:prstGeom prst="rect">
            <a:avLst/>
          </a:prstGeom>
          <a:noFill/>
        </p:spPr>
        <p:txBody>
          <a:bodyPr wrap="square" rtlCol="0">
            <a:spAutoFit/>
          </a:bodyPr>
          <a:lstStyle/>
          <a:p>
            <a:pPr algn="ctr"/>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play</a:t>
            </a:r>
            <a:r>
              <a:rPr lang="fr-FR" sz="1400" dirty="0">
                <a:solidFill>
                  <a:schemeClr val="accent5">
                    <a:lumMod val="50000"/>
                  </a:schemeClr>
                </a:solidFill>
                <a:latin typeface="Century Gothic" panose="020B0502020202020204" pitchFamily="34" charset="0"/>
              </a:rPr>
              <a:t>]</a:t>
            </a:r>
          </a:p>
        </p:txBody>
      </p:sp>
      <p:sp>
        <p:nvSpPr>
          <p:cNvPr id="52" name="TextBox 51">
            <a:extLst>
              <a:ext uri="{FF2B5EF4-FFF2-40B4-BE49-F238E27FC236}">
                <a16:creationId xmlns:a16="http://schemas.microsoft.com/office/drawing/2014/main" id="{C89B5121-618A-43A2-A95A-19500D6562BB}"/>
              </a:ext>
            </a:extLst>
          </p:cNvPr>
          <p:cNvSpPr txBox="1"/>
          <p:nvPr/>
        </p:nvSpPr>
        <p:spPr>
          <a:xfrm>
            <a:off x="9361980" y="1864084"/>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sing</a:t>
            </a:r>
            <a:r>
              <a:rPr lang="fr-FR" sz="1400" dirty="0">
                <a:solidFill>
                  <a:schemeClr val="accent5">
                    <a:lumMod val="50000"/>
                  </a:schemeClr>
                </a:solidFill>
                <a:latin typeface="Century Gothic" panose="020B0502020202020204" pitchFamily="34" charset="0"/>
              </a:rPr>
              <a:t>]</a:t>
            </a:r>
          </a:p>
        </p:txBody>
      </p:sp>
      <p:sp>
        <p:nvSpPr>
          <p:cNvPr id="54" name="TextBox 53">
            <a:extLst>
              <a:ext uri="{FF2B5EF4-FFF2-40B4-BE49-F238E27FC236}">
                <a16:creationId xmlns:a16="http://schemas.microsoft.com/office/drawing/2014/main" id="{7CB00CA0-B638-4DF9-8DDB-A0AB4B4B0A58}"/>
              </a:ext>
            </a:extLst>
          </p:cNvPr>
          <p:cNvSpPr txBox="1"/>
          <p:nvPr/>
        </p:nvSpPr>
        <p:spPr>
          <a:xfrm>
            <a:off x="11356120" y="1537176"/>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buy</a:t>
            </a:r>
            <a:r>
              <a:rPr lang="fr-FR" sz="1400" dirty="0">
                <a:solidFill>
                  <a:schemeClr val="accent5">
                    <a:lumMod val="50000"/>
                  </a:schemeClr>
                </a:solidFill>
                <a:latin typeface="Century Gothic" panose="020B0502020202020204" pitchFamily="34" charset="0"/>
              </a:rPr>
              <a:t>]</a:t>
            </a:r>
          </a:p>
        </p:txBody>
      </p:sp>
      <p:sp>
        <p:nvSpPr>
          <p:cNvPr id="56" name="TextBox 55">
            <a:extLst>
              <a:ext uri="{FF2B5EF4-FFF2-40B4-BE49-F238E27FC236}">
                <a16:creationId xmlns:a16="http://schemas.microsoft.com/office/drawing/2014/main" id="{DA45F9BA-19C2-447F-A0A7-6F7CB34CAE74}"/>
              </a:ext>
            </a:extLst>
          </p:cNvPr>
          <p:cNvSpPr txBox="1"/>
          <p:nvPr/>
        </p:nvSpPr>
        <p:spPr>
          <a:xfrm>
            <a:off x="7933162" y="4316343"/>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[do]</a:t>
            </a:r>
          </a:p>
        </p:txBody>
      </p:sp>
      <p:sp>
        <p:nvSpPr>
          <p:cNvPr id="57" name="TextBox 56">
            <a:extLst>
              <a:ext uri="{FF2B5EF4-FFF2-40B4-BE49-F238E27FC236}">
                <a16:creationId xmlns:a16="http://schemas.microsoft.com/office/drawing/2014/main" id="{31AA3E25-CD9F-426E-BB11-6A6BA8FC2B0C}"/>
              </a:ext>
            </a:extLst>
          </p:cNvPr>
          <p:cNvSpPr txBox="1"/>
          <p:nvPr/>
        </p:nvSpPr>
        <p:spPr>
          <a:xfrm>
            <a:off x="7457317" y="6034651"/>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eat</a:t>
            </a:r>
            <a:r>
              <a:rPr lang="fr-FR" sz="1400" dirty="0">
                <a:solidFill>
                  <a:schemeClr val="accent5">
                    <a:lumMod val="50000"/>
                  </a:schemeClr>
                </a:solidFill>
                <a:latin typeface="Century Gothic" panose="020B0502020202020204" pitchFamily="34" charset="0"/>
              </a:rPr>
              <a:t>]</a:t>
            </a:r>
          </a:p>
        </p:txBody>
      </p:sp>
      <p:sp>
        <p:nvSpPr>
          <p:cNvPr id="58" name="TextBox 57">
            <a:extLst>
              <a:ext uri="{FF2B5EF4-FFF2-40B4-BE49-F238E27FC236}">
                <a16:creationId xmlns:a16="http://schemas.microsoft.com/office/drawing/2014/main" id="{6AFAA5BF-16DD-491F-80A4-178DC8569123}"/>
              </a:ext>
            </a:extLst>
          </p:cNvPr>
          <p:cNvSpPr txBox="1"/>
          <p:nvPr/>
        </p:nvSpPr>
        <p:spPr>
          <a:xfrm>
            <a:off x="9037587" y="4434769"/>
            <a:ext cx="830939"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listen</a:t>
            </a:r>
            <a:r>
              <a:rPr lang="fr-FR" sz="1400" dirty="0">
                <a:solidFill>
                  <a:schemeClr val="accent5">
                    <a:lumMod val="50000"/>
                  </a:schemeClr>
                </a:solidFill>
                <a:latin typeface="Century Gothic" panose="020B0502020202020204" pitchFamily="34" charset="0"/>
              </a:rPr>
              <a:t>]</a:t>
            </a:r>
          </a:p>
        </p:txBody>
      </p:sp>
      <p:sp>
        <p:nvSpPr>
          <p:cNvPr id="59" name="TextBox 58">
            <a:extLst>
              <a:ext uri="{FF2B5EF4-FFF2-40B4-BE49-F238E27FC236}">
                <a16:creationId xmlns:a16="http://schemas.microsoft.com/office/drawing/2014/main" id="{63F38411-B86D-4417-A570-BC502096D958}"/>
              </a:ext>
            </a:extLst>
          </p:cNvPr>
          <p:cNvSpPr txBox="1"/>
          <p:nvPr/>
        </p:nvSpPr>
        <p:spPr>
          <a:xfrm>
            <a:off x="10692104" y="3786804"/>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[talk]</a:t>
            </a:r>
          </a:p>
        </p:txBody>
      </p:sp>
      <p:sp>
        <p:nvSpPr>
          <p:cNvPr id="60" name="TextBox 59">
            <a:extLst>
              <a:ext uri="{FF2B5EF4-FFF2-40B4-BE49-F238E27FC236}">
                <a16:creationId xmlns:a16="http://schemas.microsoft.com/office/drawing/2014/main" id="{7A9EE1B7-5CF6-4A2C-BAB3-805E0E14237D}"/>
              </a:ext>
            </a:extLst>
          </p:cNvPr>
          <p:cNvSpPr txBox="1"/>
          <p:nvPr/>
        </p:nvSpPr>
        <p:spPr>
          <a:xfrm>
            <a:off x="10107802" y="6076340"/>
            <a:ext cx="1007752" cy="307777"/>
          </a:xfrm>
          <a:prstGeom prst="rect">
            <a:avLst/>
          </a:prstGeom>
          <a:noFill/>
        </p:spPr>
        <p:txBody>
          <a:bodyPr wrap="square" rtlCol="0">
            <a:spAutoFit/>
          </a:bodyPr>
          <a:lstStyle/>
          <a:p>
            <a:pPr algn="l"/>
            <a:r>
              <a:rPr lang="fr-FR" sz="1400" dirty="0">
                <a:solidFill>
                  <a:schemeClr val="accent5">
                    <a:lumMod val="50000"/>
                  </a:schemeClr>
                </a:solidFill>
                <a:latin typeface="Century Gothic" panose="020B0502020202020204" pitchFamily="34" charset="0"/>
              </a:rPr>
              <a:t>[</a:t>
            </a:r>
            <a:r>
              <a:rPr lang="fr-FR" sz="1400" dirty="0" err="1">
                <a:solidFill>
                  <a:schemeClr val="accent5">
                    <a:lumMod val="50000"/>
                  </a:schemeClr>
                </a:solidFill>
                <a:latin typeface="Century Gothic" panose="020B0502020202020204" pitchFamily="34" charset="0"/>
              </a:rPr>
              <a:t>buy</a:t>
            </a:r>
            <a:r>
              <a:rPr lang="fr-FR" sz="1400" dirty="0">
                <a:solidFill>
                  <a:schemeClr val="accent5">
                    <a:lumMod val="50000"/>
                  </a:schemeClr>
                </a:solidFill>
                <a:latin typeface="Century Gothic" panose="020B0502020202020204" pitchFamily="34" charset="0"/>
              </a:rPr>
              <a:t>]</a:t>
            </a:r>
          </a:p>
        </p:txBody>
      </p:sp>
      <p:pic>
        <p:nvPicPr>
          <p:cNvPr id="13" name="Picture 4" descr="Chemical Lab Flasks Clip Art">
            <a:extLst>
              <a:ext uri="{FF2B5EF4-FFF2-40B4-BE49-F238E27FC236}">
                <a16:creationId xmlns:a16="http://schemas.microsoft.com/office/drawing/2014/main" id="{FE685956-AD13-4A74-AF3C-96EE9189D2A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70305" y="2223609"/>
            <a:ext cx="574288" cy="5861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ilhouette, Musical, Note, Clef, Bass, Treble, Music">
            <a:extLst>
              <a:ext uri="{FF2B5EF4-FFF2-40B4-BE49-F238E27FC236}">
                <a16:creationId xmlns:a16="http://schemas.microsoft.com/office/drawing/2014/main" id="{9208750A-86EF-4519-B593-65097C5ED6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38630" y="4585906"/>
            <a:ext cx="1202311" cy="73766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Piano, Grand Piano, Baby Grand Piano, Keyboard">
            <a:extLst>
              <a:ext uri="{FF2B5EF4-FFF2-40B4-BE49-F238E27FC236}">
                <a16:creationId xmlns:a16="http://schemas.microsoft.com/office/drawing/2014/main" id="{908BBE6C-D0B0-4BAA-A0D7-9750FCECF23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51013" y="740799"/>
            <a:ext cx="680754" cy="7032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Guitar, Music, Musical Instrument, Stringed Instrument">
            <a:extLst>
              <a:ext uri="{FF2B5EF4-FFF2-40B4-BE49-F238E27FC236}">
                <a16:creationId xmlns:a16="http://schemas.microsoft.com/office/drawing/2014/main" id="{47C5EF2D-8A2F-4B45-891F-6768AABFA83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267689">
            <a:off x="9707599" y="667257"/>
            <a:ext cx="625857" cy="7469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Trumpet, Bugle, Music, Instrument, Musical Instrument">
            <a:extLst>
              <a:ext uri="{FF2B5EF4-FFF2-40B4-BE49-F238E27FC236}">
                <a16:creationId xmlns:a16="http://schemas.microsoft.com/office/drawing/2014/main" id="{D9AEA607-0BD8-40A7-91F1-AC9D5B97187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440677" y="712035"/>
            <a:ext cx="581340" cy="290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late-apple Clip Art">
            <a:extLst>
              <a:ext uri="{FF2B5EF4-FFF2-40B4-BE49-F238E27FC236}">
                <a16:creationId xmlns:a16="http://schemas.microsoft.com/office/drawing/2014/main" id="{65E8D098-07CC-4BBE-96F8-C05AEF33C5F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10004" y="4521013"/>
            <a:ext cx="506688" cy="62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1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799"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153" y="3407963"/>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1638304" y="1263064"/>
            <a:ext cx="3751333" cy="647312"/>
          </a:xfrm>
          <a:prstGeom prst="wedgeRectCallout">
            <a:avLst>
              <a:gd name="adj1" fmla="val -64497"/>
              <a:gd name="adj2" fmla="val 79641"/>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 Léa a mangé</a:t>
            </a:r>
          </a:p>
          <a:p>
            <a:pPr algn="ctr"/>
            <a:r>
              <a:rPr lang="fr-FR" sz="2200" dirty="0">
                <a:latin typeface="Century Gothic" panose="020B0502020202020204" pitchFamily="34" charset="0"/>
              </a:rPr>
              <a:t>de la viande ?</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Partner A</a:t>
            </a:r>
          </a:p>
        </p:txBody>
      </p:sp>
      <p:sp>
        <p:nvSpPr>
          <p:cNvPr id="9" name="TextBox 8">
            <a:extLst>
              <a:ext uri="{FF2B5EF4-FFF2-40B4-BE49-F238E27FC236}">
                <a16:creationId xmlns:a16="http://schemas.microsoft.com/office/drawing/2014/main" id="{46E141DA-DAAD-47B2-876B-3B1823D811D9}"/>
              </a:ext>
            </a:extLst>
          </p:cNvPr>
          <p:cNvSpPr txBox="1"/>
          <p:nvPr/>
        </p:nvSpPr>
        <p:spPr>
          <a:xfrm>
            <a:off x="10309654" y="5999722"/>
            <a:ext cx="1705233"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Partner B</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30" y="1263064"/>
            <a:ext cx="5000334" cy="554325"/>
          </a:xfrm>
          <a:prstGeom prst="wedgeRectCallout">
            <a:avLst>
              <a:gd name="adj1" fmla="val 53054"/>
              <a:gd name="adj2" fmla="val 98589"/>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Oui, elle a mangé de la viande.</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459719" y="2207656"/>
            <a:ext cx="4929918" cy="577451"/>
          </a:xfrm>
          <a:prstGeom prst="wedgeRectCallout">
            <a:avLst>
              <a:gd name="adj1" fmla="val -53220"/>
              <a:gd name="adj2" fmla="val 88083"/>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apporté une liste?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30" y="2136674"/>
            <a:ext cx="5000334" cy="659277"/>
          </a:xfrm>
          <a:prstGeom prst="wedgeRectCallout">
            <a:avLst>
              <a:gd name="adj1" fmla="val 64252"/>
              <a:gd name="adj2" fmla="val 69350"/>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apporté une liste.</a:t>
            </a:r>
          </a:p>
          <a:p>
            <a:pPr algn="ctr"/>
            <a:r>
              <a:rPr lang="fr-FR" sz="2200" dirty="0">
                <a:latin typeface="Century Gothic" panose="020B0502020202020204" pitchFamily="34" charset="0"/>
              </a:rPr>
              <a:t>Elle a apporté une lettre.</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459719" y="3082385"/>
            <a:ext cx="4929918" cy="535035"/>
          </a:xfrm>
          <a:prstGeom prst="wedgeRectCallout">
            <a:avLst>
              <a:gd name="adj1" fmla="val -38629"/>
              <a:gd name="adj2" fmla="val 9516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étudié la science?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2986276"/>
            <a:ext cx="5257959" cy="659277"/>
          </a:xfrm>
          <a:prstGeom prst="wedgeRectCallout">
            <a:avLst>
              <a:gd name="adj1" fmla="val 43967"/>
              <a:gd name="adj2" fmla="val 8449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étudié la science.</a:t>
            </a:r>
          </a:p>
          <a:p>
            <a:pPr algn="ctr"/>
            <a:r>
              <a:rPr lang="fr-FR" sz="2200" dirty="0">
                <a:latin typeface="Century Gothic" panose="020B0502020202020204" pitchFamily="34" charset="0"/>
              </a:rPr>
              <a:t>Elle a étudié les maths.</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448758" y="3914700"/>
            <a:ext cx="2940879" cy="695602"/>
          </a:xfrm>
          <a:prstGeom prst="wedgeRectCallout">
            <a:avLst>
              <a:gd name="adj1" fmla="val -75784"/>
              <a:gd name="adj2" fmla="val 7018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a:t>
            </a:r>
          </a:p>
          <a:p>
            <a:pPr algn="ctr"/>
            <a:r>
              <a:rPr lang="fr-FR" sz="2200" dirty="0">
                <a:latin typeface="Century Gothic" panose="020B0502020202020204" pitchFamily="34" charset="0"/>
              </a:rPr>
              <a:t>regardé un film ?</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30" y="3900358"/>
            <a:ext cx="4223878" cy="735441"/>
          </a:xfrm>
          <a:prstGeom prst="wedgeRectCallout">
            <a:avLst>
              <a:gd name="adj1" fmla="val 63149"/>
              <a:gd name="adj2" fmla="val 48545"/>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regardé</a:t>
            </a:r>
          </a:p>
          <a:p>
            <a:pPr algn="ctr"/>
            <a:r>
              <a:rPr lang="fr-FR" sz="2200" dirty="0">
                <a:latin typeface="Century Gothic" panose="020B0502020202020204" pitchFamily="34" charset="0"/>
              </a:rPr>
              <a:t>un film. Elle a fait un modèle.</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4907580"/>
            <a:ext cx="3751333" cy="663897"/>
          </a:xfrm>
          <a:prstGeom prst="wedgeRectCallout">
            <a:avLst>
              <a:gd name="adj1" fmla="val -56202"/>
              <a:gd name="adj2" fmla="val -249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écouté</a:t>
            </a:r>
          </a:p>
          <a:p>
            <a:pPr algn="ctr"/>
            <a:r>
              <a:rPr lang="fr-FR" sz="2200" dirty="0">
                <a:latin typeface="Century Gothic" panose="020B0502020202020204" pitchFamily="34" charset="0"/>
              </a:rPr>
              <a:t>de la musique ?</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30" y="4890603"/>
            <a:ext cx="4633666" cy="697849"/>
          </a:xfrm>
          <a:prstGeom prst="wedgeRectCallout">
            <a:avLst>
              <a:gd name="adj1" fmla="val 58392"/>
              <a:gd name="adj2" fmla="val -2024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écouté de</a:t>
            </a:r>
          </a:p>
          <a:p>
            <a:pPr algn="ctr"/>
            <a:r>
              <a:rPr lang="fr-FR" sz="2200" dirty="0">
                <a:latin typeface="Century Gothic" panose="020B0502020202020204" pitchFamily="34" charset="0"/>
              </a:rPr>
              <a:t>la musique. Elle a fait ses devoirs.</a:t>
            </a:r>
          </a:p>
        </p:txBody>
      </p:sp>
    </p:spTree>
    <p:extLst>
      <p:ext uri="{BB962C8B-B14F-4D97-AF65-F5344CB8AC3E}">
        <p14:creationId xmlns:p14="http://schemas.microsoft.com/office/powerpoint/2010/main" val="28294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14"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4809" y="3483234"/>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868680" y="1263064"/>
            <a:ext cx="4520957" cy="554325"/>
          </a:xfrm>
          <a:prstGeom prst="wedgeRectCallout">
            <a:avLst>
              <a:gd name="adj1" fmla="val -49328"/>
              <a:gd name="adj2" fmla="val 100261"/>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 Léa a fait du sport?</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Partner B</a:t>
            </a:r>
          </a:p>
        </p:txBody>
      </p:sp>
      <p:sp>
        <p:nvSpPr>
          <p:cNvPr id="9" name="TextBox 8">
            <a:extLst>
              <a:ext uri="{FF2B5EF4-FFF2-40B4-BE49-F238E27FC236}">
                <a16:creationId xmlns:a16="http://schemas.microsoft.com/office/drawing/2014/main" id="{46E141DA-DAAD-47B2-876B-3B1823D811D9}"/>
              </a:ext>
            </a:extLst>
          </p:cNvPr>
          <p:cNvSpPr txBox="1"/>
          <p:nvPr/>
        </p:nvSpPr>
        <p:spPr>
          <a:xfrm>
            <a:off x="10421927" y="5995820"/>
            <a:ext cx="1705233"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Partner A</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29" y="1263064"/>
            <a:ext cx="4142680" cy="554325"/>
          </a:xfrm>
          <a:prstGeom prst="wedgeRectCallout">
            <a:avLst>
              <a:gd name="adj1" fmla="val 64642"/>
              <a:gd name="adj2" fmla="val 8621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Oui, elle a fait du sport.</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1463040" y="2149917"/>
            <a:ext cx="3926597" cy="715452"/>
          </a:xfrm>
          <a:prstGeom prst="wedgeRectCallout">
            <a:avLst>
              <a:gd name="adj1" fmla="val -53220"/>
              <a:gd name="adj2" fmla="val 88083"/>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mangé</a:t>
            </a:r>
          </a:p>
          <a:p>
            <a:pPr algn="ctr"/>
            <a:r>
              <a:rPr lang="fr-FR" sz="2200" dirty="0">
                <a:latin typeface="Century Gothic" panose="020B0502020202020204" pitchFamily="34" charset="0"/>
              </a:rPr>
              <a:t>du fromage?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29" y="2134960"/>
            <a:ext cx="5504993" cy="735441"/>
          </a:xfrm>
          <a:prstGeom prst="wedgeRectCallout">
            <a:avLst>
              <a:gd name="adj1" fmla="val 50133"/>
              <a:gd name="adj2" fmla="val 6935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mangé du fromage. Elle a mangé de la pizza.</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1831748" y="3161573"/>
            <a:ext cx="3557889" cy="695602"/>
          </a:xfrm>
          <a:prstGeom prst="wedgeRectCallout">
            <a:avLst>
              <a:gd name="adj1" fmla="val -55733"/>
              <a:gd name="adj2" fmla="val 8610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écouté</a:t>
            </a:r>
          </a:p>
          <a:p>
            <a:pPr algn="ctr"/>
            <a:r>
              <a:rPr lang="fr-FR" sz="2200" dirty="0">
                <a:latin typeface="Century Gothic" panose="020B0502020202020204" pitchFamily="34" charset="0"/>
              </a:rPr>
              <a:t>de la musique?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3187973"/>
            <a:ext cx="5221866" cy="659277"/>
          </a:xfrm>
          <a:prstGeom prst="wedgeRectCallout">
            <a:avLst>
              <a:gd name="adj1" fmla="val 51949"/>
              <a:gd name="adj2" fmla="val 8632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écouté de la musique. Elle a joué d’un instrument.</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080260" y="4189704"/>
            <a:ext cx="3309377" cy="695602"/>
          </a:xfrm>
          <a:prstGeom prst="wedgeRectCallout">
            <a:avLst>
              <a:gd name="adj1" fmla="val -71639"/>
              <a:gd name="adj2" fmla="val 6032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parlé avec ses amis?</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29" y="4164822"/>
            <a:ext cx="5080738" cy="735441"/>
          </a:xfrm>
          <a:prstGeom prst="wedgeRectCallout">
            <a:avLst>
              <a:gd name="adj1" fmla="val 48751"/>
              <a:gd name="adj2" fmla="val 7962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Non, elle n’a pas parlé avec ses amis. Elle a chanté avec ses amis.</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5217834"/>
            <a:ext cx="3751333" cy="771904"/>
          </a:xfrm>
          <a:prstGeom prst="wedgeRectCallout">
            <a:avLst>
              <a:gd name="adj1" fmla="val -56202"/>
              <a:gd name="adj2" fmla="val -24972"/>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Est-ce qu’elle a acheté un livre?</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29" y="5217834"/>
            <a:ext cx="4633666" cy="535529"/>
          </a:xfrm>
          <a:prstGeom prst="wedgeRectCallout">
            <a:avLst>
              <a:gd name="adj1" fmla="val 58392"/>
              <a:gd name="adj2" fmla="val -2024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Oui, elle a acheté un livre.</a:t>
            </a:r>
          </a:p>
        </p:txBody>
      </p:sp>
    </p:spTree>
    <p:extLst>
      <p:ext uri="{BB962C8B-B14F-4D97-AF65-F5344CB8AC3E}">
        <p14:creationId xmlns:p14="http://schemas.microsoft.com/office/powerpoint/2010/main" val="16655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7AEB32D0-914D-4A2B-B5AF-F6FEF2B0068F}"/>
              </a:ext>
            </a:extLst>
          </p:cNvPr>
          <p:cNvGraphicFramePr>
            <a:graphicFrameLocks noGrp="1"/>
          </p:cNvGraphicFramePr>
          <p:nvPr/>
        </p:nvGraphicFramePr>
        <p:xfrm>
          <a:off x="593809" y="4371572"/>
          <a:ext cx="11004381" cy="151247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054866596"/>
                    </a:ext>
                  </a:extLst>
                </a:gridCol>
                <a:gridCol w="5034709">
                  <a:extLst>
                    <a:ext uri="{9D8B030D-6E8A-4147-A177-3AD203B41FA5}">
                      <a16:colId xmlns:a16="http://schemas.microsoft.com/office/drawing/2014/main" val="1686067411"/>
                    </a:ext>
                  </a:extLst>
                </a:gridCol>
                <a:gridCol w="716692">
                  <a:extLst>
                    <a:ext uri="{9D8B030D-6E8A-4147-A177-3AD203B41FA5}">
                      <a16:colId xmlns:a16="http://schemas.microsoft.com/office/drawing/2014/main" val="1169737942"/>
                    </a:ext>
                  </a:extLst>
                </a:gridCol>
                <a:gridCol w="4554839">
                  <a:extLst>
                    <a:ext uri="{9D8B030D-6E8A-4147-A177-3AD203B41FA5}">
                      <a16:colId xmlns:a16="http://schemas.microsoft.com/office/drawing/2014/main" val="1917207244"/>
                    </a:ext>
                  </a:extLst>
                </a:gridCol>
              </a:tblGrid>
              <a:tr h="811435">
                <a:tc>
                  <a:txBody>
                    <a:bodyPr/>
                    <a:lstStyle/>
                    <a:p>
                      <a:pPr algn="ctr"/>
                      <a:r>
                        <a:rPr lang="en-GB" sz="2000" b="0" i="0" dirty="0">
                          <a:solidFill>
                            <a:schemeClr val="bg1"/>
                          </a:solidFill>
                          <a:latin typeface="Century Gothic" panose="020B0502020202020204" pitchFamily="34" charset="0"/>
                        </a:rPr>
                        <a:t>      </a:t>
                      </a:r>
                    </a:p>
                  </a:txBody>
                  <a:tcPr/>
                </a:tc>
                <a:tc>
                  <a:txBody>
                    <a:bodyPr/>
                    <a:lstStyle/>
                    <a:p>
                      <a:pPr algn="ctr"/>
                      <a:r>
                        <a:rPr lang="en-GB" sz="2000" b="0" i="0" dirty="0">
                          <a:solidFill>
                            <a:schemeClr val="bg1"/>
                          </a:solidFill>
                          <a:latin typeface="Century Gothic" panose="020B0502020202020204" pitchFamily="34" charset="0"/>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i="0" dirty="0">
                        <a:solidFill>
                          <a:schemeClr val="bg1"/>
                        </a:solidFill>
                        <a:latin typeface="Century Gothic" panose="020B0502020202020204" pitchFamily="34" charset="0"/>
                      </a:endParaRPr>
                    </a:p>
                  </a:txBody>
                  <a:tcPr/>
                </a:tc>
                <a:tc>
                  <a:txBody>
                    <a:bodyPr/>
                    <a:lstStyle/>
                    <a:p>
                      <a:pPr algn="ctr"/>
                      <a:r>
                        <a:rPr lang="en-GB" sz="2000" b="0" i="0" dirty="0">
                          <a:solidFill>
                            <a:schemeClr val="bg1"/>
                          </a:solidFill>
                          <a:latin typeface="Century Gothic" panose="020B0502020202020204" pitchFamily="34" charset="0"/>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3494397317"/>
                  </a:ext>
                </a:extLst>
              </a:tr>
              <a:tr h="653534">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venez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venir</a:t>
                      </a:r>
                      <a:r>
                        <a:rPr lang="en-GB" sz="2000" dirty="0">
                          <a:solidFill>
                            <a:schemeClr val="accent1">
                              <a:lumMod val="50000"/>
                            </a:schemeClr>
                          </a:solidFill>
                        </a:rPr>
                        <a:t>] de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Alice: Belgique</a:t>
                      </a:r>
                    </a:p>
                    <a:p>
                      <a:r>
                        <a:rPr lang="en-GB" sz="2000" dirty="0">
                          <a:solidFill>
                            <a:schemeClr val="accent1">
                              <a:lumMod val="50000"/>
                            </a:schemeClr>
                          </a:solidFill>
                        </a:rPr>
                        <a:t>M. Faure: Suisse</a:t>
                      </a:r>
                    </a:p>
                  </a:txBody>
                  <a:tcPr anchor="ctr"/>
                </a:tc>
                <a:extLst>
                  <a:ext uri="{0D108BD9-81ED-4DB2-BD59-A6C34878D82A}">
                    <a16:rowId xmlns:a16="http://schemas.microsoft.com/office/drawing/2014/main" val="2416356289"/>
                  </a:ext>
                </a:extLst>
              </a:tr>
            </a:tbl>
          </a:graphicData>
        </a:graphic>
      </p:graphicFrame>
      <p:sp>
        <p:nvSpPr>
          <p:cNvPr id="18" name="TextBox 17">
            <a:extLst>
              <a:ext uri="{FF2B5EF4-FFF2-40B4-BE49-F238E27FC236}">
                <a16:creationId xmlns:a16="http://schemas.microsoft.com/office/drawing/2014/main" id="{C9BF5555-0107-41FD-AAB8-01DCC321FC74}"/>
              </a:ext>
            </a:extLst>
          </p:cNvPr>
          <p:cNvSpPr txBox="1"/>
          <p:nvPr/>
        </p:nvSpPr>
        <p:spPr>
          <a:xfrm>
            <a:off x="6457245" y="327622"/>
            <a:ext cx="2132315"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Exemple</a:t>
            </a:r>
            <a:endParaRPr lang="en-GB" sz="3600" dirty="0">
              <a:solidFill>
                <a:srgbClr val="EE6000"/>
              </a:solidFill>
              <a:latin typeface="Century Gothic" panose="020B0502020202020204" pitchFamily="34" charset="0"/>
            </a:endParaRPr>
          </a:p>
        </p:txBody>
      </p:sp>
      <p:pic>
        <p:nvPicPr>
          <p:cNvPr id="9" name="Picture 8" descr="A picture containing doll, shirt&#10;&#10;Description automatically generated">
            <a:extLst>
              <a:ext uri="{FF2B5EF4-FFF2-40B4-BE49-F238E27FC236}">
                <a16:creationId xmlns:a16="http://schemas.microsoft.com/office/drawing/2014/main" id="{80E59F69-72F0-409C-BF4F-8243B2A6B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94" y="1893636"/>
            <a:ext cx="2318657" cy="2318657"/>
          </a:xfrm>
          <a:prstGeom prst="rect">
            <a:avLst/>
          </a:prstGeom>
        </p:spPr>
      </p:pic>
      <p:pic>
        <p:nvPicPr>
          <p:cNvPr id="11" name="Picture 10" descr="A close up of a logo&#10;&#10;Description automatically generated">
            <a:extLst>
              <a:ext uri="{FF2B5EF4-FFF2-40B4-BE49-F238E27FC236}">
                <a16:creationId xmlns:a16="http://schemas.microsoft.com/office/drawing/2014/main" id="{9044755C-017B-489E-B7D8-5CE53153F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483" y="2188923"/>
            <a:ext cx="2023370" cy="2023370"/>
          </a:xfrm>
          <a:prstGeom prst="rect">
            <a:avLst/>
          </a:prstGeom>
        </p:spPr>
      </p:pic>
      <p:sp>
        <p:nvSpPr>
          <p:cNvPr id="23" name="Rectangle 22">
            <a:extLst>
              <a:ext uri="{FF2B5EF4-FFF2-40B4-BE49-F238E27FC236}">
                <a16:creationId xmlns:a16="http://schemas.microsoft.com/office/drawing/2014/main" id="{600DE045-DE98-4011-9B01-D4AFD8D1B936}"/>
              </a:ext>
            </a:extLst>
          </p:cNvPr>
          <p:cNvSpPr/>
          <p:nvPr/>
        </p:nvSpPr>
        <p:spPr>
          <a:xfrm>
            <a:off x="7142656" y="5234790"/>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TextBox 23">
            <a:extLst>
              <a:ext uri="{FF2B5EF4-FFF2-40B4-BE49-F238E27FC236}">
                <a16:creationId xmlns:a16="http://schemas.microsoft.com/office/drawing/2014/main" id="{07D3B414-0BF3-478D-8066-E71AC6D92FBA}"/>
              </a:ext>
            </a:extLst>
          </p:cNvPr>
          <p:cNvSpPr txBox="1"/>
          <p:nvPr/>
        </p:nvSpPr>
        <p:spPr>
          <a:xfrm>
            <a:off x="2193354" y="5380019"/>
            <a:ext cx="87867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____</a:t>
            </a:r>
          </a:p>
        </p:txBody>
      </p:sp>
      <p:pic>
        <p:nvPicPr>
          <p:cNvPr id="12" name="Picture 2" descr="Quiet Sign Clip Art">
            <a:extLst>
              <a:ext uri="{FF2B5EF4-FFF2-40B4-BE49-F238E27FC236}">
                <a16:creationId xmlns:a16="http://schemas.microsoft.com/office/drawing/2014/main" id="{2C4DA760-2E83-475D-BB99-D9FC3B65D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845" y="4436622"/>
            <a:ext cx="460876" cy="65181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484212F5-0AEB-4D9D-BDEE-B1EA1CB0D9AF}"/>
              </a:ext>
            </a:extLst>
          </p:cNvPr>
          <p:cNvSpPr/>
          <p:nvPr/>
        </p:nvSpPr>
        <p:spPr>
          <a:xfrm>
            <a:off x="2777066" y="2013160"/>
            <a:ext cx="1930400" cy="1165653"/>
          </a:xfrm>
          <a:prstGeom prst="wedgeRoundRectCallout">
            <a:avLst>
              <a:gd name="adj1" fmla="val -30775"/>
              <a:gd name="adj2" fmla="val 6346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venez</a:t>
            </a:r>
            <a:r>
              <a:rPr lang="en-GB" sz="2000" dirty="0">
                <a:solidFill>
                  <a:schemeClr val="bg1"/>
                </a:solidFill>
                <a:latin typeface="Century Gothic" panose="020B0502020202020204" pitchFamily="34" charset="0"/>
              </a:rPr>
              <a:t> de …</a:t>
            </a:r>
          </a:p>
        </p:txBody>
      </p:sp>
      <p:sp>
        <p:nvSpPr>
          <p:cNvPr id="28" name="Speech Bubble: Rectangle with Corners Rounded 27">
            <a:extLst>
              <a:ext uri="{FF2B5EF4-FFF2-40B4-BE49-F238E27FC236}">
                <a16:creationId xmlns:a16="http://schemas.microsoft.com/office/drawing/2014/main" id="{963A80ED-54E9-4FFD-8B6B-6BB993F628AE}"/>
              </a:ext>
            </a:extLst>
          </p:cNvPr>
          <p:cNvSpPr/>
          <p:nvPr/>
        </p:nvSpPr>
        <p:spPr>
          <a:xfrm>
            <a:off x="7484534" y="2009750"/>
            <a:ext cx="1930400" cy="1165653"/>
          </a:xfrm>
          <a:prstGeom prst="wedgeRoundRectCallout">
            <a:avLst>
              <a:gd name="adj1" fmla="val 32383"/>
              <a:gd name="adj2" fmla="val 60564"/>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 Suisse !</a:t>
            </a:r>
          </a:p>
        </p:txBody>
      </p:sp>
    </p:spTree>
    <p:extLst>
      <p:ext uri="{BB962C8B-B14F-4D97-AF65-F5344CB8AC3E}">
        <p14:creationId xmlns:p14="http://schemas.microsoft.com/office/powerpoint/2010/main" val="14443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4"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6172200"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25" name="Table 4">
            <a:extLst>
              <a:ext uri="{FF2B5EF4-FFF2-40B4-BE49-F238E27FC236}">
                <a16:creationId xmlns:a16="http://schemas.microsoft.com/office/drawing/2014/main" id="{8955648C-4AFF-4F67-83A8-1D6F7B40FBCB}"/>
              </a:ext>
            </a:extLst>
          </p:cNvPr>
          <p:cNvGraphicFramePr>
            <a:graphicFrameLocks noGrp="1"/>
          </p:cNvGraphicFramePr>
          <p:nvPr/>
        </p:nvGraphicFramePr>
        <p:xfrm>
          <a:off x="6172200"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A</a:t>
            </a:r>
          </a:p>
        </p:txBody>
      </p:sp>
      <p:pic>
        <p:nvPicPr>
          <p:cNvPr id="37" name="Picture 2" descr="Quiet Sign Clip Art">
            <a:extLst>
              <a:ext uri="{FF2B5EF4-FFF2-40B4-BE49-F238E27FC236}">
                <a16:creationId xmlns:a16="http://schemas.microsoft.com/office/drawing/2014/main" id="{A6E04E15-38D1-4163-B16D-21EC312FF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iet Sign Clip Art">
            <a:extLst>
              <a:ext uri="{FF2B5EF4-FFF2-40B4-BE49-F238E27FC236}">
                <a16:creationId xmlns:a16="http://schemas.microsoft.com/office/drawing/2014/main" id="{2798F06F-7D9B-47FC-A2CE-48A780257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Quiet Sign Clip Art">
            <a:extLst>
              <a:ext uri="{FF2B5EF4-FFF2-40B4-BE49-F238E27FC236}">
                <a16:creationId xmlns:a16="http://schemas.microsoft.com/office/drawing/2014/main" id="{F256B0DB-F89C-43F0-99AF-A8BFEA004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3514425"/>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Quiet Sign Clip Art">
            <a:extLst>
              <a:ext uri="{FF2B5EF4-FFF2-40B4-BE49-F238E27FC236}">
                <a16:creationId xmlns:a16="http://schemas.microsoft.com/office/drawing/2014/main" id="{CDC1B940-43DB-49A4-84EE-7B05FC333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3514425"/>
            <a:ext cx="284363" cy="4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0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6172200"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25" name="Table 4">
            <a:extLst>
              <a:ext uri="{FF2B5EF4-FFF2-40B4-BE49-F238E27FC236}">
                <a16:creationId xmlns:a16="http://schemas.microsoft.com/office/drawing/2014/main" id="{8955648C-4AFF-4F67-83A8-1D6F7B40FBCB}"/>
              </a:ext>
            </a:extLst>
          </p:cNvPr>
          <p:cNvGraphicFramePr>
            <a:graphicFrameLocks noGrp="1"/>
          </p:cNvGraphicFramePr>
          <p:nvPr/>
        </p:nvGraphicFramePr>
        <p:xfrm>
          <a:off x="6172200"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274194">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r>
                        <a:rPr lang="en-GB" sz="1200" b="0" i="0" dirty="0">
                          <a:solidFill>
                            <a:schemeClr val="accent5">
                              <a:lumMod val="50000"/>
                            </a:schemeClr>
                          </a:solidFill>
                          <a:latin typeface="Century Gothic" panose="020B0502020202020204" pitchFamily="34" charset="0"/>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fr-FR" sz="1200" b="0" i="0" dirty="0">
                          <a:solidFill>
                            <a:schemeClr val="accent5">
                              <a:lumMod val="50000"/>
                            </a:schemeClr>
                          </a:solidFill>
                          <a:latin typeface="Century Gothic" panose="020B0502020202020204" pitchFamily="34" charset="0"/>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a:solidFill>
                            <a:schemeClr val="accent5">
                              <a:lumMod val="50000"/>
                            </a:schemeClr>
                          </a:solidFill>
                          <a:latin typeface="Century Gothic" panose="020B0502020202020204" pitchFamily="34" charset="0"/>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a:solidFill>
                            <a:schemeClr val="accent5">
                              <a:lumMod val="50000"/>
                            </a:schemeClr>
                          </a:solidFill>
                          <a:latin typeface="Century Gothic" panose="020B0502020202020204" pitchFamily="34" charset="0"/>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fr-FR" sz="1200" b="0" i="0" dirty="0">
                          <a:solidFill>
                            <a:schemeClr val="accent5">
                              <a:lumMod val="50000"/>
                            </a:schemeClr>
                          </a:solidFill>
                          <a:latin typeface="Century Gothic" panose="020B0502020202020204" pitchFamily="34" charset="0"/>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r>
                        <a:rPr lang="en-GB" sz="1200" b="0" i="0" dirty="0">
                          <a:solidFill>
                            <a:schemeClr val="accent5">
                              <a:lumMod val="50000"/>
                            </a:schemeClr>
                          </a:solidFill>
                          <a:latin typeface="Century Gothic" panose="020B0502020202020204" pitchFamily="34" charset="0"/>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B</a:t>
            </a:r>
          </a:p>
        </p:txBody>
      </p:sp>
      <p:pic>
        <p:nvPicPr>
          <p:cNvPr id="5" name="Picture 2" descr="Quiet Sign Clip Art">
            <a:extLst>
              <a:ext uri="{FF2B5EF4-FFF2-40B4-BE49-F238E27FC236}">
                <a16:creationId xmlns:a16="http://schemas.microsoft.com/office/drawing/2014/main" id="{56847F89-2424-4500-9869-007C1EA60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iet Sign Clip Art">
            <a:extLst>
              <a:ext uri="{FF2B5EF4-FFF2-40B4-BE49-F238E27FC236}">
                <a16:creationId xmlns:a16="http://schemas.microsoft.com/office/drawing/2014/main" id="{469119B5-BAB4-4C5C-B0B7-BCB8BC7C4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Quiet Sign Clip Art">
            <a:extLst>
              <a:ext uri="{FF2B5EF4-FFF2-40B4-BE49-F238E27FC236}">
                <a16:creationId xmlns:a16="http://schemas.microsoft.com/office/drawing/2014/main" id="{410B4776-B181-482E-B3A4-017895C6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3514425"/>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7D9ED1F1-842E-4D17-84C5-24095BBCF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3514425"/>
            <a:ext cx="284363" cy="4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08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593809" y="1624256"/>
          <a:ext cx="11004381" cy="431663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b="0" i="0" dirty="0">
                          <a:solidFill>
                            <a:schemeClr val="bg1"/>
                          </a:solidFill>
                          <a:latin typeface="Century Gothic" panose="020B0502020202020204" pitchFamily="34" charset="0"/>
                        </a:rPr>
                        <a:t>      </a:t>
                      </a:r>
                    </a:p>
                  </a:txBody>
                  <a:tcPr/>
                </a:tc>
                <a:tc>
                  <a:txBody>
                    <a:bodyPr/>
                    <a:lstStyle/>
                    <a:p>
                      <a:pPr algn="ctr"/>
                      <a:r>
                        <a:rPr lang="en-GB" sz="2000" b="0" i="0" dirty="0">
                          <a:solidFill>
                            <a:schemeClr val="bg1"/>
                          </a:solidFill>
                          <a:latin typeface="Century Gothic" panose="020B0502020202020204" pitchFamily="34" charset="0"/>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i="0" dirty="0">
                        <a:solidFill>
                          <a:schemeClr val="bg1"/>
                        </a:solidFill>
                        <a:latin typeface="Century Gothic" panose="020B0502020202020204" pitchFamily="34" charset="0"/>
                      </a:endParaRPr>
                    </a:p>
                  </a:txBody>
                  <a:tcPr/>
                </a:tc>
                <a:tc>
                  <a:txBody>
                    <a:bodyPr/>
                    <a:lstStyle/>
                    <a:p>
                      <a:pPr algn="ctr"/>
                      <a:r>
                        <a:rPr lang="en-GB" sz="2000" b="0" i="0" dirty="0">
                          <a:solidFill>
                            <a:schemeClr val="bg1"/>
                          </a:solidFill>
                          <a:latin typeface="Century Gothic" panose="020B0502020202020204" pitchFamily="34" charset="0"/>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avez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avoir</a:t>
                      </a:r>
                      <a:r>
                        <a:rPr lang="en-GB" sz="2000" dirty="0">
                          <a:solidFill>
                            <a:schemeClr val="accent1">
                              <a:lumMod val="50000"/>
                            </a:schemeClr>
                          </a:solidFill>
                        </a:rPr>
                        <a:t>] un nouveau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Manon: dehors</a:t>
                      </a:r>
                    </a:p>
                    <a:p>
                      <a:r>
                        <a:rPr lang="en-GB" sz="2000" dirty="0">
                          <a:solidFill>
                            <a:schemeClr val="accent1">
                              <a:lumMod val="50000"/>
                            </a:schemeClr>
                          </a:solidFill>
                        </a:rPr>
                        <a:t>M. Paquet: à la </a:t>
                      </a:r>
                      <a:r>
                        <a:rPr lang="en-GB" sz="2000" dirty="0" err="1">
                          <a:solidFill>
                            <a:schemeClr val="accent1">
                              <a:lumMod val="50000"/>
                            </a:schemeClr>
                          </a:solidFill>
                        </a:rPr>
                        <a:t>maison</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a:solidFill>
                            <a:schemeClr val="accent1">
                              <a:lumMod val="50000"/>
                            </a:schemeClr>
                          </a:solidFill>
                          <a:latin typeface="Century Gothic" panose="020B0502020202020204" pitchFamily="34" charset="0"/>
                        </a:rPr>
                        <a:t>(On) </a:t>
                      </a:r>
                      <a:r>
                        <a:rPr lang="en-GB" sz="2000" b="1" dirty="0">
                          <a:solidFill>
                            <a:srgbClr val="E65D00"/>
                          </a:solidFill>
                        </a:rPr>
                        <a:t>sort</a:t>
                      </a:r>
                      <a:r>
                        <a:rPr lang="en-GB" sz="2000" dirty="0">
                          <a:solidFill>
                            <a:schemeClr val="accent1">
                              <a:lumMod val="50000"/>
                            </a:schemeClr>
                          </a:solidFill>
                        </a:rPr>
                        <a:t> [</a:t>
                      </a:r>
                      <a:r>
                        <a:rPr lang="en-GB" sz="2000" dirty="0" err="1">
                          <a:solidFill>
                            <a:schemeClr val="accent1">
                              <a:lumMod val="50000"/>
                            </a:schemeClr>
                          </a:solidFill>
                        </a:rPr>
                        <a:t>sortir</a:t>
                      </a:r>
                      <a:r>
                        <a:rPr lang="en-GB" sz="2000" dirty="0">
                          <a:solidFill>
                            <a:schemeClr val="accent1">
                              <a:lumMod val="50000"/>
                            </a:schemeClr>
                          </a:solidFill>
                        </a:rPr>
                        <a:t>] ensemble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a:solidFill>
                            <a:schemeClr val="accent1">
                              <a:lumMod val="50000"/>
                            </a:schemeClr>
                          </a:solidFill>
                          <a:latin typeface="Century Gothic" panose="020B0502020202020204" pitchFamily="34" charset="0"/>
                        </a:rPr>
                        <a:t>Antoine et </a:t>
                      </a:r>
                      <a:r>
                        <a:rPr lang="en-GB" sz="2000" dirty="0" err="1">
                          <a:solidFill>
                            <a:schemeClr val="accent1">
                              <a:lumMod val="50000"/>
                            </a:schemeClr>
                          </a:solidFill>
                        </a:rPr>
                        <a:t>Élodie</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Gauthier: </a:t>
                      </a:r>
                      <a:r>
                        <a:rPr lang="en-GB" sz="2000" dirty="0" err="1">
                          <a:solidFill>
                            <a:schemeClr val="accent1">
                              <a:lumMod val="50000"/>
                            </a:schemeClr>
                          </a:solidFill>
                        </a:rPr>
                        <a:t>maintenant</a:t>
                      </a:r>
                      <a:endParaRPr lang="en-GB" sz="2000" dirty="0">
                        <a:solidFill>
                          <a:schemeClr val="accent1">
                            <a:lumMod val="50000"/>
                          </a:schemeClr>
                        </a:solidFill>
                      </a:endParaRPr>
                    </a:p>
                  </a:txBody>
                  <a:tcPr anchor="ctr"/>
                </a:tc>
                <a:extLst>
                  <a:ext uri="{0D108BD9-81ED-4DB2-BD59-A6C34878D82A}">
                    <a16:rowId xmlns:a16="http://schemas.microsoft.com/office/drawing/2014/main" val="2955840991"/>
                  </a:ext>
                </a:extLst>
              </a:tr>
              <a:tr h="653534">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rPr>
                        <a:t> </a:t>
                      </a:r>
                      <a:r>
                        <a:rPr lang="en-GB" sz="2000" b="1" dirty="0" err="1">
                          <a:solidFill>
                            <a:srgbClr val="E65D00"/>
                          </a:solidFill>
                        </a:rPr>
                        <a:t>partons</a:t>
                      </a:r>
                      <a:r>
                        <a:rPr lang="en-GB" sz="2000" dirty="0">
                          <a:solidFill>
                            <a:schemeClr val="accent1">
                              <a:lumMod val="50000"/>
                            </a:schemeClr>
                          </a:solidFill>
                        </a:rPr>
                        <a:t> [</a:t>
                      </a:r>
                      <a:r>
                        <a:rPr lang="en-GB" sz="2000" dirty="0" err="1">
                          <a:solidFill>
                            <a:schemeClr val="accent1">
                              <a:lumMod val="50000"/>
                            </a:schemeClr>
                          </a:solidFill>
                        </a:rPr>
                        <a:t>partir</a:t>
                      </a:r>
                      <a:r>
                        <a:rPr lang="en-GB" sz="2000" dirty="0">
                          <a:solidFill>
                            <a:schemeClr val="accent1">
                              <a:lumMod val="50000"/>
                            </a:schemeClr>
                          </a:solidFill>
                        </a:rPr>
                        <a:t>] </a:t>
                      </a:r>
                      <a:r>
                        <a:rPr lang="en-GB" sz="2000" dirty="0" err="1">
                          <a:solidFill>
                            <a:schemeClr val="accent1">
                              <a:lumMod val="50000"/>
                            </a:schemeClr>
                          </a:solidFill>
                        </a:rPr>
                        <a:t>souvent</a:t>
                      </a:r>
                      <a:r>
                        <a:rPr lang="en-GB" sz="2000" dirty="0">
                          <a:solidFill>
                            <a:schemeClr val="accent1">
                              <a:lumMod val="50000"/>
                            </a:schemeClr>
                          </a:solidFill>
                        </a:rPr>
                        <a:t>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a:solidFill>
                            <a:schemeClr val="accent1">
                              <a:lumMod val="50000"/>
                            </a:schemeClr>
                          </a:solidFill>
                          <a:latin typeface="Century Gothic" panose="020B0502020202020204" pitchFamily="34" charset="0"/>
                        </a:rPr>
                        <a:t>Sara: </a:t>
                      </a:r>
                      <a:r>
                        <a:rPr lang="en-GB" sz="2000" dirty="0" err="1">
                          <a:solidFill>
                            <a:schemeClr val="accent1">
                              <a:lumMod val="50000"/>
                            </a:schemeClr>
                          </a:solidFill>
                        </a:rPr>
                        <a:t>vélos</a:t>
                      </a:r>
                      <a:r>
                        <a:rPr lang="en-GB" sz="2000" dirty="0">
                          <a:solidFill>
                            <a:schemeClr val="accent1">
                              <a:lumMod val="50000"/>
                            </a:schemeClr>
                          </a:solidFill>
                        </a:rPr>
                        <a:t> du garage</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Sartre: documents</a:t>
                      </a:r>
                    </a:p>
                  </a:txBody>
                  <a:tcPr anchor="ctr"/>
                </a:tc>
                <a:extLst>
                  <a:ext uri="{0D108BD9-81ED-4DB2-BD59-A6C34878D82A}">
                    <a16:rowId xmlns:a16="http://schemas.microsoft.com/office/drawing/2014/main" val="670436756"/>
                  </a:ext>
                </a:extLst>
              </a:tr>
              <a:tr h="653534">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r>
                        <a:rPr lang="en-GB" sz="2000" b="0" i="0" dirty="0">
                          <a:solidFill>
                            <a:schemeClr val="accent1">
                              <a:lumMod val="50000"/>
                            </a:schemeClr>
                          </a:solidFill>
                          <a:latin typeface="Century Gothic" panose="020B0502020202020204" pitchFamily="34" charset="0"/>
                        </a:rPr>
                        <a:t>(Tu) </a:t>
                      </a:r>
                      <a:r>
                        <a:rPr lang="en-GB" sz="2000" b="1" dirty="0">
                          <a:solidFill>
                            <a:srgbClr val="E65D00"/>
                          </a:solidFill>
                        </a:rPr>
                        <a:t>organises </a:t>
                      </a:r>
                      <a:r>
                        <a:rPr lang="en-GB" sz="2000" dirty="0">
                          <a:solidFill>
                            <a:schemeClr val="accent1">
                              <a:lumMod val="50000"/>
                            </a:schemeClr>
                          </a:solidFill>
                        </a:rPr>
                        <a:t>[organiser] </a:t>
                      </a:r>
                      <a:r>
                        <a:rPr lang="en-GB" sz="2000" dirty="0" err="1">
                          <a:solidFill>
                            <a:schemeClr val="accent1">
                              <a:lumMod val="50000"/>
                            </a:schemeClr>
                          </a:solidFill>
                        </a:rPr>
                        <a:t>une</a:t>
                      </a:r>
                      <a:r>
                        <a:rPr lang="en-GB" sz="2000" dirty="0">
                          <a:solidFill>
                            <a:schemeClr val="accent1">
                              <a:lumMod val="50000"/>
                            </a:schemeClr>
                          </a:solidFill>
                        </a:rPr>
                        <a:t> fête …</a:t>
                      </a:r>
                      <a:endParaRPr lang="en-GB" sz="2000" b="1" dirty="0">
                        <a:solidFill>
                          <a:schemeClr val="accent1">
                            <a:lumMod val="50000"/>
                          </a:schemeClr>
                        </a:solidFill>
                      </a:endParaRPr>
                    </a:p>
                  </a:txBody>
                  <a:tcPr anchor="ctr"/>
                </a:tc>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r>
                        <a:rPr lang="en-GB" sz="2000" b="0" i="0" dirty="0" err="1">
                          <a:solidFill>
                            <a:schemeClr val="accent1">
                              <a:lumMod val="50000"/>
                            </a:schemeClr>
                          </a:solidFill>
                          <a:latin typeface="Century Gothic" panose="020B0502020202020204" pitchFamily="34" charset="0"/>
                        </a:rPr>
                        <a:t>Mme.</a:t>
                      </a:r>
                      <a:r>
                        <a:rPr lang="en-GB" sz="2000" dirty="0">
                          <a:solidFill>
                            <a:schemeClr val="accent1">
                              <a:lumMod val="50000"/>
                            </a:schemeClr>
                          </a:solidFill>
                        </a:rPr>
                        <a:t> Aziz: </a:t>
                      </a:r>
                      <a:r>
                        <a:rPr lang="en-GB" sz="2000" dirty="0" err="1">
                          <a:solidFill>
                            <a:schemeClr val="accent1">
                              <a:lumMod val="50000"/>
                            </a:schemeClr>
                          </a:solidFill>
                        </a:rPr>
                        <a:t>heureuse</a:t>
                      </a:r>
                      <a:endParaRPr lang="en-GB" sz="2000" dirty="0">
                        <a:solidFill>
                          <a:schemeClr val="accent1">
                            <a:lumMod val="50000"/>
                          </a:schemeClr>
                        </a:solidFill>
                      </a:endParaRPr>
                    </a:p>
                    <a:p>
                      <a:r>
                        <a:rPr lang="en-GB" sz="2000" dirty="0">
                          <a:solidFill>
                            <a:schemeClr val="accent1">
                              <a:lumMod val="50000"/>
                            </a:schemeClr>
                          </a:solidFill>
                        </a:rPr>
                        <a:t>Emilie: </a:t>
                      </a:r>
                      <a:r>
                        <a:rPr lang="en-GB" sz="2000" dirty="0" err="1">
                          <a:solidFill>
                            <a:schemeClr val="accent1">
                              <a:lumMod val="50000"/>
                            </a:schemeClr>
                          </a:solidFill>
                        </a:rPr>
                        <a:t>intelligente</a:t>
                      </a:r>
                      <a:endParaRPr lang="en-GB" sz="2000" dirty="0">
                        <a:solidFill>
                          <a:schemeClr val="accent1">
                            <a:lumMod val="50000"/>
                          </a:schemeClr>
                        </a:solidFill>
                      </a:endParaRPr>
                    </a:p>
                  </a:txBody>
                  <a:tcPr anchor="ctr"/>
                </a:tc>
                <a:extLst>
                  <a:ext uri="{0D108BD9-81ED-4DB2-BD59-A6C34878D82A}">
                    <a16:rowId xmlns:a16="http://schemas.microsoft.com/office/drawing/2014/main" val="1769829694"/>
                  </a:ext>
                </a:extLst>
              </a:tr>
              <a:tr h="653534">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devenez</a:t>
                      </a:r>
                      <a:r>
                        <a:rPr lang="en-GB" sz="2000" b="1" dirty="0">
                          <a:solidFill>
                            <a:srgbClr val="E65D00"/>
                          </a:solidFill>
                        </a:rPr>
                        <a:t> </a:t>
                      </a:r>
                      <a:r>
                        <a:rPr lang="en-GB" sz="2000" b="0" dirty="0">
                          <a:solidFill>
                            <a:schemeClr val="accent1">
                              <a:lumMod val="50000"/>
                            </a:schemeClr>
                          </a:solidFill>
                        </a:rPr>
                        <a:t>[</a:t>
                      </a:r>
                      <a:r>
                        <a:rPr lang="en-GB" sz="2000" b="0" dirty="0" err="1">
                          <a:solidFill>
                            <a:schemeClr val="accent1">
                              <a:lumMod val="50000"/>
                            </a:schemeClr>
                          </a:solidFill>
                        </a:rPr>
                        <a:t>devenir</a:t>
                      </a:r>
                      <a:r>
                        <a:rPr lang="en-GB" sz="2000" b="0" dirty="0">
                          <a:solidFill>
                            <a:schemeClr val="accent1">
                              <a:lumMod val="50000"/>
                            </a:schemeClr>
                          </a:solidFill>
                        </a:rPr>
                        <a:t>] </a:t>
                      </a:r>
                      <a:r>
                        <a:rPr lang="en-GB" sz="2000" b="0" dirty="0" err="1">
                          <a:solidFill>
                            <a:schemeClr val="accent1">
                              <a:lumMod val="50000"/>
                            </a:schemeClr>
                          </a:solidFill>
                        </a:rPr>
                        <a:t>rarement</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a:solidFill>
                            <a:schemeClr val="accent1">
                              <a:lumMod val="50000"/>
                            </a:schemeClr>
                          </a:solidFill>
                          <a:latin typeface="Century Gothic" panose="020B0502020202020204" pitchFamily="34" charset="0"/>
                        </a:rPr>
                        <a:t>Amir: </a:t>
                      </a:r>
                      <a:r>
                        <a:rPr lang="en-GB" sz="2000" dirty="0" err="1">
                          <a:solidFill>
                            <a:schemeClr val="accent1">
                              <a:lumMod val="50000"/>
                            </a:schemeClr>
                          </a:solidFill>
                        </a:rPr>
                        <a:t>guitare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Meunier: </a:t>
                      </a:r>
                      <a:r>
                        <a:rPr lang="en-GB" sz="2000" dirty="0" err="1">
                          <a:solidFill>
                            <a:schemeClr val="accent1">
                              <a:lumMod val="50000"/>
                            </a:schemeClr>
                          </a:solidFill>
                        </a:rPr>
                        <a:t>flûte</a:t>
                      </a:r>
                      <a:endParaRPr lang="en-GB" sz="2000" dirty="0">
                        <a:solidFill>
                          <a:schemeClr val="accent1">
                            <a:lumMod val="50000"/>
                          </a:schemeClr>
                        </a:solidFill>
                      </a:endParaRPr>
                    </a:p>
                  </a:txBody>
                  <a:tcPr anchor="ctr"/>
                </a:tc>
                <a:extLst>
                  <a:ext uri="{0D108BD9-81ED-4DB2-BD59-A6C34878D82A}">
                    <a16:rowId xmlns:a16="http://schemas.microsoft.com/office/drawing/2014/main" val="1700562450"/>
                  </a:ext>
                </a:extLst>
              </a:tr>
            </a:tbl>
          </a:graphicData>
        </a:graphic>
      </p:graphicFrame>
      <p:sp>
        <p:nvSpPr>
          <p:cNvPr id="16" name="TextBox 15">
            <a:extLst>
              <a:ext uri="{FF2B5EF4-FFF2-40B4-BE49-F238E27FC236}">
                <a16:creationId xmlns:a16="http://schemas.microsoft.com/office/drawing/2014/main" id="{59FFE205-4368-4EFA-862D-3EE896F4B71F}"/>
              </a:ext>
            </a:extLst>
          </p:cNvPr>
          <p:cNvSpPr txBox="1"/>
          <p:nvPr/>
        </p:nvSpPr>
        <p:spPr>
          <a:xfrm>
            <a:off x="1878076" y="4762839"/>
            <a:ext cx="1255542"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17" name="TextBox 16">
            <a:extLst>
              <a:ext uri="{FF2B5EF4-FFF2-40B4-BE49-F238E27FC236}">
                <a16:creationId xmlns:a16="http://schemas.microsoft.com/office/drawing/2014/main" id="{8F43C7DB-65F1-4091-B345-FC32B1D39273}"/>
              </a:ext>
            </a:extLst>
          </p:cNvPr>
          <p:cNvSpPr txBox="1"/>
          <p:nvPr/>
        </p:nvSpPr>
        <p:spPr>
          <a:xfrm>
            <a:off x="2248346" y="5440103"/>
            <a:ext cx="1101792"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(A)</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 descr="Quiet Sign Clip Art">
            <a:extLst>
              <a:ext uri="{FF2B5EF4-FFF2-40B4-BE49-F238E27FC236}">
                <a16:creationId xmlns:a16="http://schemas.microsoft.com/office/drawing/2014/main" id="{690314C7-C3BE-46D0-9744-104483516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CCBCC5E-CDB0-4E8B-9865-FAFC3AC3CD55}"/>
              </a:ext>
            </a:extLst>
          </p:cNvPr>
          <p:cNvSpPr/>
          <p:nvPr/>
        </p:nvSpPr>
        <p:spPr>
          <a:xfrm>
            <a:off x="7143077" y="2807744"/>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a:extLst>
              <a:ext uri="{FF2B5EF4-FFF2-40B4-BE49-F238E27FC236}">
                <a16:creationId xmlns:a16="http://schemas.microsoft.com/office/drawing/2014/main" id="{0C4C342D-28C6-485C-B498-D19B2C8E8006}"/>
              </a:ext>
            </a:extLst>
          </p:cNvPr>
          <p:cNvSpPr/>
          <p:nvPr/>
        </p:nvSpPr>
        <p:spPr>
          <a:xfrm>
            <a:off x="7049847" y="3511425"/>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9" name="Rectangle 38">
            <a:extLst>
              <a:ext uri="{FF2B5EF4-FFF2-40B4-BE49-F238E27FC236}">
                <a16:creationId xmlns:a16="http://schemas.microsoft.com/office/drawing/2014/main" id="{B244EBDF-3E4F-454F-B5E7-752D26425A96}"/>
              </a:ext>
            </a:extLst>
          </p:cNvPr>
          <p:cNvSpPr/>
          <p:nvPr/>
        </p:nvSpPr>
        <p:spPr>
          <a:xfrm>
            <a:off x="7143077" y="3900439"/>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 name="TextBox 4">
            <a:extLst>
              <a:ext uri="{FF2B5EF4-FFF2-40B4-BE49-F238E27FC236}">
                <a16:creationId xmlns:a16="http://schemas.microsoft.com/office/drawing/2014/main" id="{96505262-A12F-4E4A-BFF0-CFDDA363BF12}"/>
              </a:ext>
            </a:extLst>
          </p:cNvPr>
          <p:cNvSpPr txBox="1"/>
          <p:nvPr/>
        </p:nvSpPr>
        <p:spPr>
          <a:xfrm>
            <a:off x="2248348" y="2576911"/>
            <a:ext cx="61318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13" name="TextBox 12">
            <a:extLst>
              <a:ext uri="{FF2B5EF4-FFF2-40B4-BE49-F238E27FC236}">
                <a16:creationId xmlns:a16="http://schemas.microsoft.com/office/drawing/2014/main" id="{C128FB4E-A96B-4D45-B2EA-4D2A3CB9C13C}"/>
              </a:ext>
            </a:extLst>
          </p:cNvPr>
          <p:cNvSpPr txBox="1"/>
          <p:nvPr/>
        </p:nvSpPr>
        <p:spPr>
          <a:xfrm>
            <a:off x="1998232" y="3292709"/>
            <a:ext cx="500231" cy="369332"/>
          </a:xfrm>
          <a:prstGeom prst="rect">
            <a:avLst/>
          </a:prstGeom>
          <a:solidFill>
            <a:srgbClr val="FCECE8"/>
          </a:solidFill>
        </p:spPr>
        <p:txBody>
          <a:bodyPr wrap="square" lIns="0" tIns="0" rIns="0" bIns="0" rtlCol="0">
            <a:spAutoFit/>
          </a:bodyPr>
          <a:lstStyle/>
          <a:p>
            <a:pPr algn="l"/>
            <a:r>
              <a:rPr lang="en-GB" sz="2400" dirty="0">
                <a:solidFill>
                  <a:schemeClr val="accent1">
                    <a:lumMod val="50000"/>
                  </a:schemeClr>
                </a:solidFill>
                <a:latin typeface="Century Gothic" panose="020B0502020202020204" pitchFamily="34" charset="0"/>
              </a:rPr>
              <a:t>___</a:t>
            </a:r>
          </a:p>
        </p:txBody>
      </p:sp>
      <p:sp>
        <p:nvSpPr>
          <p:cNvPr id="15" name="TextBox 14">
            <a:extLst>
              <a:ext uri="{FF2B5EF4-FFF2-40B4-BE49-F238E27FC236}">
                <a16:creationId xmlns:a16="http://schemas.microsoft.com/office/drawing/2014/main" id="{FB634765-9DEF-4698-9219-F857A79F8D88}"/>
              </a:ext>
            </a:extLst>
          </p:cNvPr>
          <p:cNvSpPr txBox="1"/>
          <p:nvPr/>
        </p:nvSpPr>
        <p:spPr>
          <a:xfrm>
            <a:off x="2248346" y="4008507"/>
            <a:ext cx="968190"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44" name="Rectangle 43">
            <a:extLst>
              <a:ext uri="{FF2B5EF4-FFF2-40B4-BE49-F238E27FC236}">
                <a16:creationId xmlns:a16="http://schemas.microsoft.com/office/drawing/2014/main" id="{70187B4B-38FD-4381-B2FD-F601807EEEAD}"/>
              </a:ext>
            </a:extLst>
          </p:cNvPr>
          <p:cNvSpPr/>
          <p:nvPr/>
        </p:nvSpPr>
        <p:spPr>
          <a:xfrm>
            <a:off x="7143076" y="4586243"/>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5" name="Rectangle 44">
            <a:extLst>
              <a:ext uri="{FF2B5EF4-FFF2-40B4-BE49-F238E27FC236}">
                <a16:creationId xmlns:a16="http://schemas.microsoft.com/office/drawing/2014/main" id="{5FF46020-7EC3-4084-B578-12B64776CB60}"/>
              </a:ext>
            </a:extLst>
          </p:cNvPr>
          <p:cNvSpPr/>
          <p:nvPr/>
        </p:nvSpPr>
        <p:spPr>
          <a:xfrm>
            <a:off x="7049847" y="5283592"/>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spTree>
    <p:extLst>
      <p:ext uri="{BB962C8B-B14F-4D97-AF65-F5344CB8AC3E}">
        <p14:creationId xmlns:p14="http://schemas.microsoft.com/office/powerpoint/2010/main" val="9649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2" grpId="0" animBg="1"/>
      <p:bldP spid="33" grpId="0" animBg="1"/>
      <p:bldP spid="39" grpId="0" animBg="1"/>
      <p:bldP spid="5" grpId="0" animBg="1"/>
      <p:bldP spid="13" grpId="0" animBg="1"/>
      <p:bldP spid="15" grpId="0" animBg="1"/>
      <p:bldP spid="44" grpId="0" animBg="1"/>
      <p:bldP spid="45"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(B)</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8" name="Table 4">
            <a:extLst>
              <a:ext uri="{FF2B5EF4-FFF2-40B4-BE49-F238E27FC236}">
                <a16:creationId xmlns:a16="http://schemas.microsoft.com/office/drawing/2014/main" id="{CAD0BD54-AE71-4AA4-B35D-3DE0493E1671}"/>
              </a:ext>
            </a:extLst>
          </p:cNvPr>
          <p:cNvGraphicFramePr>
            <a:graphicFrameLocks noGrp="1"/>
          </p:cNvGraphicFramePr>
          <p:nvPr/>
        </p:nvGraphicFramePr>
        <p:xfrm>
          <a:off x="593809" y="1624256"/>
          <a:ext cx="11004381" cy="431663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b="0" i="0" dirty="0">
                          <a:solidFill>
                            <a:schemeClr val="bg1"/>
                          </a:solidFill>
                          <a:latin typeface="Century Gothic" panose="020B0502020202020204" pitchFamily="34" charset="0"/>
                        </a:rPr>
                        <a:t>      </a:t>
                      </a:r>
                    </a:p>
                  </a:txBody>
                  <a:tcPr/>
                </a:tc>
                <a:tc>
                  <a:txBody>
                    <a:bodyPr/>
                    <a:lstStyle/>
                    <a:p>
                      <a:pPr algn="ctr"/>
                      <a:r>
                        <a:rPr lang="en-GB" sz="2000" b="0" i="0" dirty="0">
                          <a:solidFill>
                            <a:schemeClr val="bg1"/>
                          </a:solidFill>
                          <a:latin typeface="Century Gothic" panose="020B0502020202020204" pitchFamily="34" charset="0"/>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i="0" dirty="0">
                        <a:solidFill>
                          <a:schemeClr val="bg1"/>
                        </a:solidFill>
                        <a:latin typeface="Century Gothic" panose="020B0502020202020204" pitchFamily="34" charset="0"/>
                      </a:endParaRPr>
                    </a:p>
                  </a:txBody>
                  <a:tcPr/>
                </a:tc>
                <a:tc>
                  <a:txBody>
                    <a:bodyPr/>
                    <a:lstStyle/>
                    <a:p>
                      <a:pPr algn="ctr"/>
                      <a:r>
                        <a:rPr lang="en-GB" sz="2000" b="0" i="0" dirty="0">
                          <a:solidFill>
                            <a:schemeClr val="bg1"/>
                          </a:solidFill>
                          <a:latin typeface="Century Gothic" panose="020B0502020202020204" pitchFamily="34" charset="0"/>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(Tu)</a:t>
                      </a:r>
                      <a:r>
                        <a:rPr lang="en-GB" sz="2000" dirty="0">
                          <a:solidFill>
                            <a:schemeClr val="accent1">
                              <a:lumMod val="50000"/>
                            </a:schemeClr>
                          </a:solidFill>
                        </a:rPr>
                        <a:t> </a:t>
                      </a:r>
                      <a:r>
                        <a:rPr lang="en-GB" sz="2000" b="1" dirty="0" err="1">
                          <a:solidFill>
                            <a:srgbClr val="E65D00"/>
                          </a:solidFill>
                        </a:rPr>
                        <a:t>dors</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dormir</a:t>
                      </a:r>
                      <a:r>
                        <a:rPr lang="en-GB" sz="2000" dirty="0">
                          <a:solidFill>
                            <a:schemeClr val="accent1">
                              <a:lumMod val="50000"/>
                            </a:schemeClr>
                          </a:solidFill>
                        </a:rPr>
                        <a:t>] bien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a:solidFill>
                            <a:schemeClr val="accent1">
                              <a:lumMod val="50000"/>
                            </a:schemeClr>
                          </a:solidFill>
                          <a:latin typeface="Century Gothic" panose="020B0502020202020204" pitchFamily="34" charset="0"/>
                        </a:rPr>
                        <a:t>M. Faure: piano</a:t>
                      </a:r>
                    </a:p>
                    <a:p>
                      <a:r>
                        <a:rPr lang="en-GB" sz="2000" dirty="0">
                          <a:solidFill>
                            <a:schemeClr val="accent1">
                              <a:lumMod val="50000"/>
                            </a:schemeClr>
                          </a:solidFill>
                        </a:rPr>
                        <a:t>Amélie: bureau                </a:t>
                      </a:r>
                    </a:p>
                  </a:txBody>
                  <a:tcPr anchor="ctr"/>
                </a:tc>
                <a:extLst>
                  <a:ext uri="{0D108BD9-81ED-4DB2-BD59-A6C34878D82A}">
                    <a16:rowId xmlns:a16="http://schemas.microsoft.com/office/drawing/2014/main" val="3084039764"/>
                  </a:ext>
                </a:extLst>
              </a:tr>
              <a:tr h="653534">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a:solidFill>
                            <a:schemeClr val="accent1">
                              <a:lumMod val="50000"/>
                            </a:schemeClr>
                          </a:solidFill>
                          <a:latin typeface="Century Gothic" panose="020B0502020202020204" pitchFamily="34" charset="0"/>
                        </a:rPr>
                        <a:t>(On) </a:t>
                      </a:r>
                      <a:r>
                        <a:rPr lang="en-GB" sz="2000" b="1" dirty="0" err="1">
                          <a:solidFill>
                            <a:srgbClr val="E65D00"/>
                          </a:solidFill>
                        </a:rPr>
                        <a:t>revient</a:t>
                      </a:r>
                      <a:r>
                        <a:rPr lang="en-GB" sz="2000" dirty="0">
                          <a:solidFill>
                            <a:schemeClr val="accent1">
                              <a:lumMod val="50000"/>
                            </a:schemeClr>
                          </a:solidFill>
                        </a:rPr>
                        <a:t> [</a:t>
                      </a:r>
                      <a:r>
                        <a:rPr lang="en-GB" sz="2000" dirty="0" err="1">
                          <a:solidFill>
                            <a:schemeClr val="accent1">
                              <a:lumMod val="50000"/>
                            </a:schemeClr>
                          </a:solidFill>
                        </a:rPr>
                        <a:t>revenir</a:t>
                      </a:r>
                      <a:r>
                        <a:rPr lang="en-GB" sz="2000" dirty="0">
                          <a:solidFill>
                            <a:schemeClr val="accent1">
                              <a:lumMod val="50000"/>
                            </a:schemeClr>
                          </a:solidFill>
                        </a:rPr>
                        <a:t>] de la </a:t>
                      </a:r>
                      <a:r>
                        <a:rPr lang="en-GB" sz="2000" dirty="0" err="1">
                          <a:solidFill>
                            <a:schemeClr val="accent1">
                              <a:lumMod val="50000"/>
                            </a:schemeClr>
                          </a:solidFill>
                        </a:rPr>
                        <a:t>plage</a:t>
                      </a:r>
                      <a:r>
                        <a:rPr lang="en-GB" sz="2000" dirty="0">
                          <a:solidFill>
                            <a:schemeClr val="accent1">
                              <a:lumMod val="50000"/>
                            </a:schemeClr>
                          </a:solidFill>
                        </a:rPr>
                        <a:t>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a:solidFill>
                            <a:schemeClr val="accent1">
                              <a:lumMod val="50000"/>
                            </a:schemeClr>
                          </a:solidFill>
                          <a:latin typeface="Century Gothic" panose="020B0502020202020204" pitchFamily="34" charset="0"/>
                        </a:rPr>
                        <a:t>Kirsten et Natalie: </a:t>
                      </a:r>
                      <a:r>
                        <a:rPr lang="en-GB" sz="2000" dirty="0" err="1">
                          <a:solidFill>
                            <a:schemeClr val="accent1">
                              <a:lumMod val="50000"/>
                            </a:schemeClr>
                          </a:solidFill>
                        </a:rPr>
                        <a:t>aujourd’hui</a:t>
                      </a:r>
                      <a:endParaRPr lang="en-GB" sz="2000" dirty="0">
                        <a:solidFill>
                          <a:schemeClr val="accent1">
                            <a:lumMod val="50000"/>
                          </a:schemeClr>
                        </a:solidFill>
                      </a:endParaRP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Laurent: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2955840991"/>
                  </a:ext>
                </a:extLst>
              </a:tr>
              <a:tr h="653534">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a:solidFill>
                            <a:schemeClr val="accent1">
                              <a:lumMod val="50000"/>
                            </a:schemeClr>
                          </a:solidFill>
                          <a:latin typeface="Century Gothic" panose="020B0502020202020204" pitchFamily="34" charset="0"/>
                        </a:rPr>
                        <a:t>(Nous) </a:t>
                      </a:r>
                      <a:r>
                        <a:rPr lang="en-GB" sz="2000" b="1" dirty="0" err="1">
                          <a:solidFill>
                            <a:srgbClr val="E65D00"/>
                          </a:solidFill>
                        </a:rPr>
                        <a:t>sortons</a:t>
                      </a:r>
                      <a:r>
                        <a:rPr lang="en-GB" sz="2000" b="0" dirty="0">
                          <a:solidFill>
                            <a:schemeClr val="accent1">
                              <a:lumMod val="50000"/>
                            </a:schemeClr>
                          </a:solidFill>
                        </a:rPr>
                        <a:t> [</a:t>
                      </a:r>
                      <a:r>
                        <a:rPr lang="en-GB" sz="2000" b="0" dirty="0" err="1">
                          <a:solidFill>
                            <a:schemeClr val="accent1">
                              <a:lumMod val="50000"/>
                            </a:schemeClr>
                          </a:solidFill>
                        </a:rPr>
                        <a:t>sortir</a:t>
                      </a:r>
                      <a:r>
                        <a:rPr lang="en-GB" sz="2000" b="0" dirty="0">
                          <a:solidFill>
                            <a:schemeClr val="accent1">
                              <a:lumMod val="50000"/>
                            </a:schemeClr>
                          </a:solidFill>
                        </a:rPr>
                        <a:t>] les …</a:t>
                      </a:r>
                      <a:endParaRPr lang="en-GB" sz="2000" b="1" dirty="0">
                        <a:solidFill>
                          <a:schemeClr val="accent1">
                            <a:lumMod val="50000"/>
                          </a:schemeClr>
                        </a:solidFill>
                      </a:endParaRPr>
                    </a:p>
                  </a:txBody>
                  <a:tcPr anchor="ctr"/>
                </a:tc>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a:solidFill>
                            <a:schemeClr val="accent1">
                              <a:lumMod val="50000"/>
                            </a:schemeClr>
                          </a:solidFill>
                          <a:latin typeface="Century Gothic" panose="020B0502020202020204" pitchFamily="34" charset="0"/>
                        </a:rPr>
                        <a:t>Amir et </a:t>
                      </a: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retard                       </a:t>
                      </a:r>
                    </a:p>
                    <a:p>
                      <a:r>
                        <a:rPr lang="en-GB" sz="2000" dirty="0">
                          <a:solidFill>
                            <a:schemeClr val="accent1">
                              <a:lumMod val="50000"/>
                            </a:schemeClr>
                          </a:solidFill>
                        </a:rPr>
                        <a:t>M. Page et M. Barre:  pour 3 </a:t>
                      </a:r>
                      <a:r>
                        <a:rPr lang="en-GB" sz="2000" dirty="0" err="1">
                          <a:solidFill>
                            <a:schemeClr val="accent1">
                              <a:lumMod val="50000"/>
                            </a:schemeClr>
                          </a:solidFill>
                        </a:rPr>
                        <a:t>jours</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r>
                        <a:rPr lang="en-GB" sz="2000" b="0" i="0" dirty="0">
                          <a:solidFill>
                            <a:schemeClr val="accent1">
                              <a:lumMod val="50000"/>
                            </a:schemeClr>
                          </a:solidFill>
                          <a:latin typeface="Century Gothic" panose="020B0502020202020204" pitchFamily="34" charset="0"/>
                        </a:rPr>
                        <a:t>(Tu) </a:t>
                      </a:r>
                      <a:r>
                        <a:rPr lang="en-GB" sz="2000" b="1" dirty="0">
                          <a:solidFill>
                            <a:srgbClr val="E65D00"/>
                          </a:solidFill>
                        </a:rPr>
                        <a:t>es   </a:t>
                      </a:r>
                      <a:r>
                        <a:rPr lang="en-GB" sz="2000" dirty="0">
                          <a:solidFill>
                            <a:schemeClr val="accent1">
                              <a:lumMod val="50000"/>
                            </a:schemeClr>
                          </a:solidFill>
                        </a:rPr>
                        <a:t>[</a:t>
                      </a:r>
                      <a:r>
                        <a:rPr lang="en-GB" sz="2000" dirty="0" err="1">
                          <a:solidFill>
                            <a:schemeClr val="accent1">
                              <a:lumMod val="50000"/>
                            </a:schemeClr>
                          </a:solidFill>
                        </a:rPr>
                        <a:t>être</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personne</a:t>
                      </a:r>
                      <a:r>
                        <a:rPr lang="en-GB" sz="200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r>
                        <a:rPr lang="en-GB" sz="2000" b="0" i="0" dirty="0" err="1">
                          <a:solidFill>
                            <a:schemeClr val="accent1">
                              <a:lumMod val="50000"/>
                            </a:schemeClr>
                          </a:solidFill>
                          <a:latin typeface="Century Gothic" panose="020B0502020202020204" pitchFamily="34" charset="0"/>
                        </a:rPr>
                        <a:t>Léa</a:t>
                      </a:r>
                      <a:r>
                        <a:rPr lang="en-GB" sz="2000" dirty="0">
                          <a:solidFill>
                            <a:schemeClr val="accent1">
                              <a:lumMod val="50000"/>
                            </a:schemeClr>
                          </a:solidFill>
                        </a:rPr>
                        <a:t>: pour ton </a:t>
                      </a:r>
                      <a:r>
                        <a:rPr lang="en-GB" sz="2000" dirty="0" err="1">
                          <a:solidFill>
                            <a:schemeClr val="accent1">
                              <a:lumMod val="50000"/>
                            </a:schemeClr>
                          </a:solidFill>
                        </a:rPr>
                        <a:t>anniversaire</a:t>
                      </a:r>
                      <a:r>
                        <a:rPr lang="en-GB" sz="2000" dirty="0">
                          <a:solidFill>
                            <a:schemeClr val="accent1">
                              <a:lumMod val="50000"/>
                            </a:schemeClr>
                          </a:solidFill>
                        </a:rPr>
                        <a:t>.</a:t>
                      </a:r>
                    </a:p>
                    <a:p>
                      <a:r>
                        <a:rPr lang="en-GB" sz="2000" dirty="0">
                          <a:solidFill>
                            <a:schemeClr val="accent1">
                              <a:lumMod val="50000"/>
                            </a:schemeClr>
                          </a:solidFill>
                        </a:rPr>
                        <a:t>M. Blanchard: pour Antoine.</a:t>
                      </a:r>
                    </a:p>
                  </a:txBody>
                  <a:tcPr anchor="ctr"/>
                </a:tc>
                <a:extLst>
                  <a:ext uri="{0D108BD9-81ED-4DB2-BD59-A6C34878D82A}">
                    <a16:rowId xmlns:a16="http://schemas.microsoft.com/office/drawing/2014/main" val="1769829694"/>
                  </a:ext>
                </a:extLst>
              </a:tr>
              <a:tr h="653534">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jouez</a:t>
                      </a:r>
                      <a:r>
                        <a:rPr lang="en-GB" sz="2000" b="0" dirty="0">
                          <a:solidFill>
                            <a:schemeClr val="accent1">
                              <a:lumMod val="50000"/>
                            </a:schemeClr>
                          </a:solidFill>
                        </a:rPr>
                        <a:t> [</a:t>
                      </a:r>
                      <a:r>
                        <a:rPr lang="en-GB" sz="2000" b="0" dirty="0" err="1">
                          <a:solidFill>
                            <a:schemeClr val="accent1">
                              <a:lumMod val="50000"/>
                            </a:schemeClr>
                          </a:solidFill>
                        </a:rPr>
                        <a:t>jouer</a:t>
                      </a:r>
                      <a:r>
                        <a:rPr lang="en-GB" sz="2000" b="0" dirty="0">
                          <a:solidFill>
                            <a:schemeClr val="accent1">
                              <a:lumMod val="50000"/>
                            </a:schemeClr>
                          </a:solidFill>
                        </a:rPr>
                        <a:t>] de la …</a:t>
                      </a:r>
                      <a:endParaRPr lang="en-GB" sz="2000" b="1" dirty="0">
                        <a:solidFill>
                          <a:schemeClr val="accent1">
                            <a:lumMod val="50000"/>
                          </a:schemeClr>
                        </a:solidFill>
                      </a:endParaRPr>
                    </a:p>
                  </a:txBody>
                  <a:tcPr anchor="ctr"/>
                </a:tc>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a:solidFill>
                            <a:schemeClr val="accent1">
                              <a:lumMod val="50000"/>
                            </a:schemeClr>
                          </a:solidFill>
                          <a:latin typeface="Century Gothic" panose="020B0502020202020204" pitchFamily="34" charset="0"/>
                        </a:rPr>
                        <a:t>Sophie: </a:t>
                      </a:r>
                      <a:r>
                        <a:rPr lang="en-GB" sz="2000" dirty="0" err="1">
                          <a:solidFill>
                            <a:schemeClr val="accent1">
                              <a:lumMod val="50000"/>
                            </a:schemeClr>
                          </a:solidFill>
                        </a:rPr>
                        <a:t>malade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sp>
        <p:nvSpPr>
          <p:cNvPr id="7" name="Rectangle 6">
            <a:extLst>
              <a:ext uri="{FF2B5EF4-FFF2-40B4-BE49-F238E27FC236}">
                <a16:creationId xmlns:a16="http://schemas.microsoft.com/office/drawing/2014/main" id="{DD48DFC1-2C90-424D-86AE-5974CA88285D}"/>
              </a:ext>
            </a:extLst>
          </p:cNvPr>
          <p:cNvSpPr/>
          <p:nvPr/>
        </p:nvSpPr>
        <p:spPr>
          <a:xfrm>
            <a:off x="8098574" y="2838227"/>
            <a:ext cx="2743200" cy="29045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60" name="Picture 2" descr="Quiet Sign Clip Art">
            <a:extLst>
              <a:ext uri="{FF2B5EF4-FFF2-40B4-BE49-F238E27FC236}">
                <a16:creationId xmlns:a16="http://schemas.microsoft.com/office/drawing/2014/main" id="{994F5370-11AA-4284-9644-60B659632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9D78579B-A37B-469F-AC35-A2426E239194}"/>
              </a:ext>
            </a:extLst>
          </p:cNvPr>
          <p:cNvSpPr/>
          <p:nvPr/>
        </p:nvSpPr>
        <p:spPr>
          <a:xfrm>
            <a:off x="7143077" y="3515063"/>
            <a:ext cx="4424633" cy="290457"/>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2" name="Rectangle 61">
            <a:extLst>
              <a:ext uri="{FF2B5EF4-FFF2-40B4-BE49-F238E27FC236}">
                <a16:creationId xmlns:a16="http://schemas.microsoft.com/office/drawing/2014/main" id="{AEB2F573-DF8D-4B1C-AB2A-5442DAA4AEEF}"/>
              </a:ext>
            </a:extLst>
          </p:cNvPr>
          <p:cNvSpPr/>
          <p:nvPr/>
        </p:nvSpPr>
        <p:spPr>
          <a:xfrm>
            <a:off x="7143077" y="3869297"/>
            <a:ext cx="3119717" cy="34695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3" name="Rectangle 62">
            <a:extLst>
              <a:ext uri="{FF2B5EF4-FFF2-40B4-BE49-F238E27FC236}">
                <a16:creationId xmlns:a16="http://schemas.microsoft.com/office/drawing/2014/main" id="{3E0A564C-0171-4352-A0F4-91B3E9F426E6}"/>
              </a:ext>
            </a:extLst>
          </p:cNvPr>
          <p:cNvSpPr/>
          <p:nvPr/>
        </p:nvSpPr>
        <p:spPr>
          <a:xfrm>
            <a:off x="7051638" y="4923569"/>
            <a:ext cx="4424633" cy="290457"/>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5" name="Rectangle 64">
            <a:extLst>
              <a:ext uri="{FF2B5EF4-FFF2-40B4-BE49-F238E27FC236}">
                <a16:creationId xmlns:a16="http://schemas.microsoft.com/office/drawing/2014/main" id="{365A4BA0-D759-4668-9024-B00B10F6894F}"/>
              </a:ext>
            </a:extLst>
          </p:cNvPr>
          <p:cNvSpPr/>
          <p:nvPr/>
        </p:nvSpPr>
        <p:spPr>
          <a:xfrm>
            <a:off x="7143077" y="5318162"/>
            <a:ext cx="3119717" cy="29045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0" name="TextBox 69">
            <a:extLst>
              <a:ext uri="{FF2B5EF4-FFF2-40B4-BE49-F238E27FC236}">
                <a16:creationId xmlns:a16="http://schemas.microsoft.com/office/drawing/2014/main" id="{4D04A527-E7FB-4B93-B15A-1550FFEF8C03}"/>
              </a:ext>
            </a:extLst>
          </p:cNvPr>
          <p:cNvSpPr txBox="1"/>
          <p:nvPr/>
        </p:nvSpPr>
        <p:spPr>
          <a:xfrm>
            <a:off x="1878075" y="2593061"/>
            <a:ext cx="61318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71" name="TextBox 70">
            <a:extLst>
              <a:ext uri="{FF2B5EF4-FFF2-40B4-BE49-F238E27FC236}">
                <a16:creationId xmlns:a16="http://schemas.microsoft.com/office/drawing/2014/main" id="{19A7E00C-3A64-4F49-94C3-BBDC7D6C5778}"/>
              </a:ext>
            </a:extLst>
          </p:cNvPr>
          <p:cNvSpPr txBox="1"/>
          <p:nvPr/>
        </p:nvSpPr>
        <p:spPr>
          <a:xfrm>
            <a:off x="1998232" y="3292709"/>
            <a:ext cx="865284"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72" name="TextBox 71">
            <a:extLst>
              <a:ext uri="{FF2B5EF4-FFF2-40B4-BE49-F238E27FC236}">
                <a16:creationId xmlns:a16="http://schemas.microsoft.com/office/drawing/2014/main" id="{F17E5CF9-98E6-4FD2-AF86-697C05D01BDA}"/>
              </a:ext>
            </a:extLst>
          </p:cNvPr>
          <p:cNvSpPr txBox="1"/>
          <p:nvPr/>
        </p:nvSpPr>
        <p:spPr>
          <a:xfrm>
            <a:off x="2248346" y="4008507"/>
            <a:ext cx="968190"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73" name="TextBox 72">
            <a:extLst>
              <a:ext uri="{FF2B5EF4-FFF2-40B4-BE49-F238E27FC236}">
                <a16:creationId xmlns:a16="http://schemas.microsoft.com/office/drawing/2014/main" id="{685F5793-E483-4674-B8E8-69D41C03A437}"/>
              </a:ext>
            </a:extLst>
          </p:cNvPr>
          <p:cNvSpPr txBox="1"/>
          <p:nvPr/>
        </p:nvSpPr>
        <p:spPr>
          <a:xfrm>
            <a:off x="1878075" y="4724305"/>
            <a:ext cx="504177"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74" name="TextBox 73">
            <a:extLst>
              <a:ext uri="{FF2B5EF4-FFF2-40B4-BE49-F238E27FC236}">
                <a16:creationId xmlns:a16="http://schemas.microsoft.com/office/drawing/2014/main" id="{3BFD76E0-2919-4A16-8AA9-11EA9889B3B1}"/>
              </a:ext>
            </a:extLst>
          </p:cNvPr>
          <p:cNvSpPr txBox="1"/>
          <p:nvPr/>
        </p:nvSpPr>
        <p:spPr>
          <a:xfrm>
            <a:off x="2180121" y="5423953"/>
            <a:ext cx="731522"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latin typeface="Century Gothic" panose="020B0502020202020204" pitchFamily="34" charset="0"/>
              </a:rPr>
              <a:t>___</a:t>
            </a:r>
          </a:p>
        </p:txBody>
      </p:sp>
      <p:sp>
        <p:nvSpPr>
          <p:cNvPr id="17" name="TextBox 16">
            <a:extLst>
              <a:ext uri="{FF2B5EF4-FFF2-40B4-BE49-F238E27FC236}">
                <a16:creationId xmlns:a16="http://schemas.microsoft.com/office/drawing/2014/main" id="{3D72F058-89C8-48FB-831E-714B9AF9F75D}"/>
              </a:ext>
            </a:extLst>
          </p:cNvPr>
          <p:cNvSpPr txBox="1"/>
          <p:nvPr/>
        </p:nvSpPr>
        <p:spPr>
          <a:xfrm>
            <a:off x="6457245" y="327622"/>
            <a:ext cx="2326278"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spTree>
    <p:extLst>
      <p:ext uri="{BB962C8B-B14F-4D97-AF65-F5344CB8AC3E}">
        <p14:creationId xmlns:p14="http://schemas.microsoft.com/office/powerpoint/2010/main" val="40816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 grpId="0" animBg="1"/>
      <p:bldP spid="62" grpId="0" animBg="1"/>
      <p:bldP spid="63" grpId="0" animBg="1"/>
      <p:bldP spid="65" grpId="0" animBg="1"/>
      <p:bldP spid="70" grpId="0" animBg="1"/>
      <p:bldP spid="71" grpId="0" animBg="1"/>
      <p:bldP spid="72" grpId="0" animBg="1"/>
      <p:bldP spid="73" grpId="0" animBg="1"/>
      <p:bldP spid="74"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au </a:t>
            </a:r>
            <a:r>
              <a:rPr lang="en-GB" sz="3600" b="1" dirty="0" err="1">
                <a:solidFill>
                  <a:schemeClr val="bg1"/>
                </a:solidFill>
              </a:rPr>
              <a:t>collège</a:t>
            </a:r>
            <a:endParaRPr lang="en-GB" sz="3600" b="1" dirty="0">
              <a:solidFill>
                <a:schemeClr val="bg1"/>
              </a:solidFill>
            </a:endParaRPr>
          </a:p>
        </p:txBody>
      </p:sp>
      <p:graphicFrame>
        <p:nvGraphicFramePr>
          <p:cNvPr id="2" name="Table 1"/>
          <p:cNvGraphicFramePr>
            <a:graphicFrameLocks noGrp="1"/>
          </p:cNvGraphicFramePr>
          <p:nvPr/>
        </p:nvGraphicFramePr>
        <p:xfrm>
          <a:off x="187965" y="1957620"/>
          <a:ext cx="5957856" cy="3322320"/>
        </p:xfrm>
        <a:graphic>
          <a:graphicData uri="http://schemas.openxmlformats.org/drawingml/2006/table">
            <a:tbl>
              <a:tblPr firstRow="1" bandRow="1">
                <a:tableStyleId>{5C22544A-7EE6-4342-B048-85BDC9FD1C3A}</a:tableStyleId>
              </a:tblPr>
              <a:tblGrid>
                <a:gridCol w="3806519">
                  <a:extLst>
                    <a:ext uri="{9D8B030D-6E8A-4147-A177-3AD203B41FA5}">
                      <a16:colId xmlns:a16="http://schemas.microsoft.com/office/drawing/2014/main" val="1248832195"/>
                    </a:ext>
                  </a:extLst>
                </a:gridCol>
                <a:gridCol w="1106905">
                  <a:extLst>
                    <a:ext uri="{9D8B030D-6E8A-4147-A177-3AD203B41FA5}">
                      <a16:colId xmlns:a16="http://schemas.microsoft.com/office/drawing/2014/main" val="3779959429"/>
                    </a:ext>
                  </a:extLst>
                </a:gridCol>
                <a:gridCol w="1044432">
                  <a:extLst>
                    <a:ext uri="{9D8B030D-6E8A-4147-A177-3AD203B41FA5}">
                      <a16:colId xmlns:a16="http://schemas.microsoft.com/office/drawing/2014/main" val="1023897782"/>
                    </a:ext>
                  </a:extLst>
                </a:gridCol>
              </a:tblGrid>
              <a:tr h="370840">
                <a:tc>
                  <a:txBody>
                    <a:bodyPr/>
                    <a:lstStyle/>
                    <a:p>
                      <a:r>
                        <a:rPr lang="en-GB" sz="2200" b="0" i="0" dirty="0">
                          <a:solidFill>
                            <a:schemeClr val="accent5">
                              <a:lumMod val="50000"/>
                            </a:schemeClr>
                          </a:solidFill>
                          <a:latin typeface="Century Gothic" panose="020B0502020202020204" pitchFamily="34" charset="0"/>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b="0" i="0" dirty="0">
                          <a:solidFill>
                            <a:schemeClr val="accent5">
                              <a:lumMod val="50000"/>
                            </a:schemeClr>
                          </a:solidFill>
                          <a:latin typeface="Century Gothic" panose="020B0502020202020204" pitchFamily="34" charset="0"/>
                        </a:rPr>
                        <a:t>is choosing English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solidFill>
                            <a:schemeClr val="accent5">
                              <a:lumMod val="50000"/>
                            </a:schemeClr>
                          </a:solidFill>
                          <a:latin typeface="Century Gothic" panose="020B0502020202020204" pitchFamily="34" charset="0"/>
                        </a:rPr>
                        <a:t>is passing</a:t>
                      </a:r>
                      <a:r>
                        <a:rPr lang="en-GB" sz="2200" baseline="0" dirty="0">
                          <a:solidFill>
                            <a:schemeClr val="accent5">
                              <a:lumMod val="50000"/>
                            </a:schemeClr>
                          </a:solidFill>
                        </a:rPr>
                        <a:t> a guitar exam</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0" i="0" dirty="0">
                          <a:solidFill>
                            <a:schemeClr val="accent5">
                              <a:lumMod val="50000"/>
                            </a:schemeClr>
                          </a:solidFill>
                          <a:latin typeface="Century Gothic" panose="020B0502020202020204" pitchFamily="34" charset="0"/>
                        </a:rPr>
                        <a:t>is defining English words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b="0" i="0" dirty="0">
                          <a:solidFill>
                            <a:schemeClr val="accent5">
                              <a:lumMod val="50000"/>
                            </a:schemeClr>
                          </a:solidFill>
                          <a:latin typeface="Century Gothic" panose="020B0502020202020204" pitchFamily="34" charset="0"/>
                        </a:rPr>
                        <a:t>is choosing German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b="0" i="0" dirty="0">
                          <a:solidFill>
                            <a:schemeClr val="accent5">
                              <a:lumMod val="50000"/>
                            </a:schemeClr>
                          </a:solidFill>
                          <a:latin typeface="Century Gothic" panose="020B0502020202020204" pitchFamily="34" charset="0"/>
                        </a:rPr>
                        <a:t>is filling in the gaps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r>
                        <a:rPr lang="en-GB" sz="2200" b="0" i="0" dirty="0">
                          <a:solidFill>
                            <a:schemeClr val="accent5">
                              <a:lumMod val="50000"/>
                            </a:schemeClr>
                          </a:solidFill>
                          <a:latin typeface="Century Gothic" panose="020B0502020202020204" pitchFamily="34" charset="0"/>
                        </a:rPr>
                        <a:t>is defining German</a:t>
                      </a:r>
                      <a:r>
                        <a:rPr lang="en-GB" sz="2200" baseline="0" dirty="0">
                          <a:solidFill>
                            <a:schemeClr val="accent5">
                              <a:lumMod val="50000"/>
                            </a:schemeClr>
                          </a:solidFill>
                        </a:rPr>
                        <a:t> vocabulary*</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91678" y="1266377"/>
            <a:ext cx="1351175" cy="135912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98300" y="1376622"/>
            <a:ext cx="1209676" cy="1216789"/>
          </a:xfrm>
          <a:prstGeom prst="rect">
            <a:avLst/>
          </a:prstGeom>
        </p:spPr>
      </p:pic>
      <p:sp>
        <p:nvSpPr>
          <p:cNvPr id="11" name="TextBox 10"/>
          <p:cNvSpPr txBox="1"/>
          <p:nvPr/>
        </p:nvSpPr>
        <p:spPr>
          <a:xfrm>
            <a:off x="190281" y="1234291"/>
            <a:ext cx="2271745" cy="461665"/>
          </a:xfrm>
          <a:prstGeom prst="rect">
            <a:avLst/>
          </a:prstGeom>
          <a:noFill/>
          <a:ln>
            <a:solidFill>
              <a:schemeClr val="accent5">
                <a:lumMod val="50000"/>
              </a:schemeClr>
            </a:solidFill>
          </a:ln>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Personne</a:t>
            </a:r>
            <a:r>
              <a:rPr lang="en-GB" sz="2400" dirty="0">
                <a:solidFill>
                  <a:schemeClr val="accent5">
                    <a:lumMod val="50000"/>
                  </a:schemeClr>
                </a:solidFill>
                <a:latin typeface="Century Gothic" panose="020B0502020202020204" pitchFamily="34" charset="0"/>
              </a:rPr>
              <a:t> B</a:t>
            </a:r>
          </a:p>
        </p:txBody>
      </p:sp>
      <p:graphicFrame>
        <p:nvGraphicFramePr>
          <p:cNvPr id="12" name="Table 11"/>
          <p:cNvGraphicFramePr>
            <a:graphicFrameLocks noGrp="1"/>
          </p:cNvGraphicFramePr>
          <p:nvPr/>
        </p:nvGraphicFramePr>
        <p:xfrm>
          <a:off x="6300537" y="1957620"/>
          <a:ext cx="5609384" cy="3937000"/>
        </p:xfrm>
        <a:graphic>
          <a:graphicData uri="http://schemas.openxmlformats.org/drawingml/2006/table">
            <a:tbl>
              <a:tblPr firstRow="1" bandRow="1">
                <a:tableStyleId>{5C22544A-7EE6-4342-B048-85BDC9FD1C3A}</a:tableStyleId>
              </a:tblPr>
              <a:tblGrid>
                <a:gridCol w="3890210">
                  <a:extLst>
                    <a:ext uri="{9D8B030D-6E8A-4147-A177-3AD203B41FA5}">
                      <a16:colId xmlns:a16="http://schemas.microsoft.com/office/drawing/2014/main" val="1248832195"/>
                    </a:ext>
                  </a:extLst>
                </a:gridCol>
                <a:gridCol w="830179">
                  <a:extLst>
                    <a:ext uri="{9D8B030D-6E8A-4147-A177-3AD203B41FA5}">
                      <a16:colId xmlns:a16="http://schemas.microsoft.com/office/drawing/2014/main" val="3779959429"/>
                    </a:ext>
                  </a:extLst>
                </a:gridCol>
                <a:gridCol w="888995">
                  <a:extLst>
                    <a:ext uri="{9D8B030D-6E8A-4147-A177-3AD203B41FA5}">
                      <a16:colId xmlns:a16="http://schemas.microsoft.com/office/drawing/2014/main" val="1023897782"/>
                    </a:ext>
                  </a:extLst>
                </a:gridCol>
              </a:tblGrid>
              <a:tr h="370840">
                <a:tc>
                  <a:txBody>
                    <a:bodyPr/>
                    <a:lstStyle/>
                    <a:p>
                      <a:r>
                        <a:rPr lang="en-GB" b="0" i="0" dirty="0">
                          <a:solidFill>
                            <a:schemeClr val="accent5">
                              <a:lumMod val="50000"/>
                            </a:schemeClr>
                          </a:solidFill>
                          <a:latin typeface="Century Gothic" panose="020B0502020202020204" pitchFamily="34" charset="0"/>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b="0" i="0" dirty="0">
                          <a:solidFill>
                            <a:schemeClr val="accent5">
                              <a:lumMod val="50000"/>
                            </a:schemeClr>
                          </a:solidFill>
                          <a:latin typeface="Century Gothic" panose="020B0502020202020204" pitchFamily="34" charset="0"/>
                        </a:rPr>
                        <a:t>is choosing</a:t>
                      </a:r>
                      <a:r>
                        <a:rPr lang="en-GB" sz="2200" baseline="0" dirty="0">
                          <a:solidFill>
                            <a:schemeClr val="accent5">
                              <a:lumMod val="50000"/>
                            </a:schemeClr>
                          </a:solidFill>
                        </a:rPr>
                        <a:t> ‘</a:t>
                      </a:r>
                      <a:r>
                        <a:rPr lang="en-GB" sz="2200" baseline="0" dirty="0" err="1">
                          <a:solidFill>
                            <a:schemeClr val="accent5">
                              <a:lumMod val="50000"/>
                            </a:schemeClr>
                          </a:solidFill>
                        </a:rPr>
                        <a:t>pétanque</a:t>
                      </a:r>
                      <a:r>
                        <a:rPr lang="en-GB" sz="2200" baseline="0" dirty="0">
                          <a:solidFill>
                            <a:schemeClr val="accent5">
                              <a:lumMod val="50000"/>
                            </a:schemeClr>
                          </a:solidFill>
                        </a:rPr>
                        <a:t>’</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r>
                        <a:rPr lang="en-GB" sz="2200" b="0" i="0" dirty="0">
                          <a:solidFill>
                            <a:schemeClr val="accent5">
                              <a:lumMod val="50000"/>
                            </a:schemeClr>
                          </a:solidFill>
                          <a:latin typeface="Century Gothic" panose="020B0502020202020204" pitchFamily="34" charset="0"/>
                        </a:rPr>
                        <a:t>is defining words for an exam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0" i="0" baseline="0" dirty="0">
                          <a:solidFill>
                            <a:schemeClr val="accent5">
                              <a:lumMod val="50000"/>
                            </a:schemeClr>
                          </a:solidFill>
                          <a:latin typeface="Century Gothic" panose="020B0502020202020204" pitchFamily="34" charset="0"/>
                        </a:rPr>
                        <a:t>is filling their exercise book with important vocabulary*</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b="0" i="0" dirty="0">
                          <a:solidFill>
                            <a:schemeClr val="accent5">
                              <a:lumMod val="50000"/>
                            </a:schemeClr>
                          </a:solidFill>
                          <a:latin typeface="Century Gothic" panose="020B0502020202020204" pitchFamily="34" charset="0"/>
                        </a:rPr>
                        <a:t>is choosing football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b="0" i="0" dirty="0">
                          <a:solidFill>
                            <a:schemeClr val="accent5">
                              <a:lumMod val="50000"/>
                            </a:schemeClr>
                          </a:solidFill>
                          <a:latin typeface="Century Gothic" panose="020B0502020202020204" pitchFamily="34" charset="0"/>
                        </a:rPr>
                        <a:t>passes difficult exams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solidFill>
                            <a:schemeClr val="accent5">
                              <a:lumMod val="50000"/>
                            </a:schemeClr>
                          </a:solidFill>
                          <a:latin typeface="Century Gothic" panose="020B0502020202020204" pitchFamily="34" charset="0"/>
                        </a:rPr>
                        <a:t>is filling their maths exercise book with answers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2032" y="1234291"/>
            <a:ext cx="1351175" cy="135912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67081" y="1349225"/>
            <a:ext cx="1209676" cy="1216789"/>
          </a:xfrm>
          <a:prstGeom prst="rect">
            <a:avLst/>
          </a:prstGeom>
        </p:spPr>
      </p:pic>
      <p:sp>
        <p:nvSpPr>
          <p:cNvPr id="15" name="TextBox 14"/>
          <p:cNvSpPr txBox="1"/>
          <p:nvPr/>
        </p:nvSpPr>
        <p:spPr>
          <a:xfrm>
            <a:off x="6300537" y="1267379"/>
            <a:ext cx="2271745" cy="461665"/>
          </a:xfrm>
          <a:prstGeom prst="rect">
            <a:avLst/>
          </a:prstGeom>
          <a:noFill/>
          <a:ln>
            <a:solidFill>
              <a:schemeClr val="accent5">
                <a:lumMod val="50000"/>
              </a:schemeClr>
            </a:solidFill>
          </a:ln>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Personne</a:t>
            </a:r>
            <a:r>
              <a:rPr lang="en-GB" sz="2400" dirty="0">
                <a:solidFill>
                  <a:schemeClr val="accent5">
                    <a:lumMod val="50000"/>
                  </a:schemeClr>
                </a:solidFill>
                <a:latin typeface="Century Gothic" panose="020B0502020202020204" pitchFamily="34" charset="0"/>
              </a:rPr>
              <a:t> A</a:t>
            </a:r>
          </a:p>
        </p:txBody>
      </p:sp>
      <p:sp>
        <p:nvSpPr>
          <p:cNvPr id="1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619251D-D0B5-4577-A58A-2075681B2A2C}"/>
              </a:ext>
            </a:extLst>
          </p:cNvPr>
          <p:cNvSpPr txBox="1"/>
          <p:nvPr/>
        </p:nvSpPr>
        <p:spPr>
          <a:xfrm>
            <a:off x="187965" y="5448822"/>
            <a:ext cx="5957856" cy="461665"/>
          </a:xfrm>
          <a:prstGeom prst="rect">
            <a:avLst/>
          </a:prstGeom>
          <a:noFill/>
          <a:ln w="19050">
            <a:solidFill>
              <a:srgbClr val="FF6600"/>
            </a:solidFill>
          </a:ln>
        </p:spPr>
        <p:txBody>
          <a:bodyPr wrap="square" rtlCol="0">
            <a:spAutoFit/>
          </a:bodyPr>
          <a:lstStyle/>
          <a:p>
            <a:pPr algn="l"/>
            <a:r>
              <a:rPr lang="en-GB" sz="2400" dirty="0">
                <a:solidFill>
                  <a:srgbClr val="FF6600"/>
                </a:solidFill>
                <a:latin typeface="Century Gothic" panose="020B0502020202020204" pitchFamily="34" charset="0"/>
              </a:rPr>
              <a:t>Example: </a:t>
            </a:r>
            <a:r>
              <a:rPr lang="en-GB" sz="2400" dirty="0">
                <a:solidFill>
                  <a:schemeClr val="accent1">
                    <a:lumMod val="50000"/>
                  </a:schemeClr>
                </a:solidFill>
                <a:latin typeface="Century Gothic" panose="020B0502020202020204" pitchFamily="34" charset="0"/>
              </a:rPr>
              <a:t>Qui </a:t>
            </a:r>
            <a:r>
              <a:rPr lang="en-GB" sz="2400" dirty="0" err="1">
                <a:solidFill>
                  <a:schemeClr val="accent1">
                    <a:lumMod val="50000"/>
                  </a:schemeClr>
                </a:solidFill>
                <a:latin typeface="Century Gothic" panose="020B0502020202020204" pitchFamily="34" charset="0"/>
              </a:rPr>
              <a:t>choisit</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l’anglais</a:t>
            </a:r>
            <a:r>
              <a:rPr lang="en-GB" sz="2400" dirty="0">
                <a:solidFill>
                  <a:schemeClr val="accent1">
                    <a:lumMod val="50000"/>
                  </a:schemeClr>
                </a:solidFill>
                <a:latin typeface="Century Gothic" panose="020B0502020202020204" pitchFamily="34" charset="0"/>
              </a:rPr>
              <a:t> ?</a:t>
            </a:r>
            <a:endParaRPr lang="en-GB" sz="2400" dirty="0">
              <a:solidFill>
                <a:srgbClr val="FF660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FB917F91-8BC6-4226-86C6-8C163D5F8570}"/>
              </a:ext>
            </a:extLst>
          </p:cNvPr>
          <p:cNvSpPr/>
          <p:nvPr/>
        </p:nvSpPr>
        <p:spPr>
          <a:xfrm>
            <a:off x="6461923" y="266920"/>
            <a:ext cx="2110359" cy="765099"/>
          </a:xfrm>
          <a:prstGeom prst="wedgeRoundRectCallout">
            <a:avLst>
              <a:gd name="adj1" fmla="val 48442"/>
              <a:gd name="adj2" fmla="val -9450"/>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*vocabulary = le </a:t>
            </a:r>
            <a:r>
              <a:rPr lang="en-GB" sz="2000" dirty="0" err="1">
                <a:latin typeface="Century Gothic" panose="020B0502020202020204" pitchFamily="34" charset="0"/>
              </a:rPr>
              <a:t>vocabulaire</a:t>
            </a:r>
            <a:endParaRPr lang="en-GB" sz="2000" dirty="0">
              <a:latin typeface="Century Gothic" panose="020B0502020202020204" pitchFamily="34" charset="0"/>
            </a:endParaRPr>
          </a:p>
        </p:txBody>
      </p:sp>
    </p:spTree>
    <p:extLst>
      <p:ext uri="{BB962C8B-B14F-4D97-AF65-F5344CB8AC3E}">
        <p14:creationId xmlns:p14="http://schemas.microsoft.com/office/powerpoint/2010/main" val="29718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au </a:t>
            </a:r>
            <a:r>
              <a:rPr lang="en-GB" sz="3600" b="1" dirty="0" err="1">
                <a:solidFill>
                  <a:schemeClr val="bg1"/>
                </a:solidFill>
              </a:rPr>
              <a:t>collège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9393" y="3326808"/>
            <a:ext cx="1916092" cy="1916092"/>
          </a:xfrm>
          <a:prstGeom prst="rect">
            <a:avLst/>
          </a:prstGeom>
        </p:spPr>
      </p:pic>
      <p:sp>
        <p:nvSpPr>
          <p:cNvPr id="2" name="Rounded Rectangular Callout 1"/>
          <p:cNvSpPr/>
          <p:nvPr/>
        </p:nvSpPr>
        <p:spPr>
          <a:xfrm>
            <a:off x="3053393" y="1408409"/>
            <a:ext cx="8856528" cy="4005802"/>
          </a:xfrm>
          <a:prstGeom prst="wedgeRoundRectCallout">
            <a:avLst>
              <a:gd name="adj1" fmla="val -56613"/>
              <a:gd name="adj2" fmla="val 26030"/>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GB" sz="2400" dirty="0">
                <a:solidFill>
                  <a:schemeClr val="accent5">
                    <a:lumMod val="50000"/>
                  </a:schemeClr>
                </a:solidFill>
                <a:latin typeface="Century Gothic" panose="020B0502020202020204" pitchFamily="34" charset="0"/>
              </a:rPr>
              <a:t>La vie au </a:t>
            </a:r>
            <a:r>
              <a:rPr lang="en-GB" sz="2400" dirty="0" err="1">
                <a:solidFill>
                  <a:schemeClr val="accent5">
                    <a:lumMod val="50000"/>
                  </a:schemeClr>
                </a:solidFill>
                <a:latin typeface="Century Gothic" panose="020B0502020202020204" pitchFamily="34" charset="0"/>
              </a:rPr>
              <a:t>collège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très</a:t>
            </a:r>
            <a:r>
              <a:rPr lang="en-GB" sz="2400" dirty="0">
                <a:solidFill>
                  <a:schemeClr val="accent5">
                    <a:lumMod val="50000"/>
                  </a:schemeClr>
                </a:solidFill>
                <a:latin typeface="Century Gothic" panose="020B0502020202020204" pitchFamily="34" charset="0"/>
              </a:rPr>
              <a:t> bien. Dans ma </a:t>
            </a:r>
            <a:r>
              <a:rPr lang="en-GB" sz="2400" dirty="0" err="1">
                <a:solidFill>
                  <a:schemeClr val="accent5">
                    <a:lumMod val="50000"/>
                  </a:schemeClr>
                </a:solidFill>
                <a:latin typeface="Century Gothic" panose="020B0502020202020204" pitchFamily="34" charset="0"/>
              </a:rPr>
              <a:t>famille</a:t>
            </a:r>
            <a:r>
              <a:rPr lang="en-GB" sz="2400" dirty="0">
                <a:solidFill>
                  <a:schemeClr val="accent5">
                    <a:lumMod val="50000"/>
                  </a:schemeClr>
                </a:solidFill>
                <a:latin typeface="Century Gothic" panose="020B0502020202020204" pitchFamily="34" charset="0"/>
              </a:rPr>
              <a:t>, on </a:t>
            </a:r>
            <a:r>
              <a:rPr lang="en-GB" sz="2400" dirty="0" err="1">
                <a:solidFill>
                  <a:schemeClr val="accent5">
                    <a:lumMod val="50000"/>
                  </a:schemeClr>
                </a:solidFill>
                <a:latin typeface="Century Gothic" panose="020B0502020202020204" pitchFamily="34" charset="0"/>
              </a:rPr>
              <a:t>aime</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langues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étrangères</a:t>
            </a:r>
            <a:r>
              <a:rPr lang="en-GB" sz="2400" dirty="0">
                <a:solidFill>
                  <a:schemeClr val="accent5">
                    <a:lumMod val="50000"/>
                  </a:schemeClr>
                </a:solidFill>
                <a:latin typeface="Century Gothic" panose="020B0502020202020204" pitchFamily="34" charset="0"/>
              </a:rPr>
              <a:t> ! Je </a:t>
            </a:r>
            <a:r>
              <a:rPr lang="en-GB" sz="2400" dirty="0" err="1">
                <a:solidFill>
                  <a:schemeClr val="accent5">
                    <a:lumMod val="50000"/>
                  </a:schemeClr>
                </a:solidFill>
                <a:latin typeface="Century Gothic" panose="020B0502020202020204" pitchFamily="34" charset="0"/>
              </a:rPr>
              <a:t>choisis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r>
              <a:rPr lang="en-GB" sz="2400" dirty="0">
                <a:solidFill>
                  <a:schemeClr val="accent5">
                    <a:lumMod val="50000"/>
                  </a:schemeClr>
                </a:solidFill>
                <a:latin typeface="Century Gothic" panose="020B0502020202020204" pitchFamily="34" charset="0"/>
              </a:rPr>
              <a:t> et </a:t>
            </a:r>
            <a:r>
              <a:rPr lang="en-GB"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choisit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r>
              <a:rPr lang="en-GB" sz="2400" dirty="0">
                <a:solidFill>
                  <a:schemeClr val="accent5">
                    <a:lumMod val="50000"/>
                  </a:schemeClr>
                </a:solidFill>
                <a:latin typeface="Century Gothic" panose="020B0502020202020204" pitchFamily="34" charset="0"/>
              </a:rPr>
              <a:t> et </a:t>
            </a:r>
            <a:r>
              <a:rPr lang="en-GB" sz="2400" dirty="0" err="1">
                <a:solidFill>
                  <a:schemeClr val="accent5">
                    <a:lumMod val="50000"/>
                  </a:schemeClr>
                </a:solidFill>
                <a:latin typeface="Century Gothic" panose="020B0502020202020204" pitchFamily="34" charset="0"/>
              </a:rPr>
              <a:t>l’allemand</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aussi</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Aujourd’hui</a:t>
            </a:r>
            <a:r>
              <a:rPr lang="en-GB" sz="2400" dirty="0">
                <a:solidFill>
                  <a:schemeClr val="accent5">
                    <a:lumMod val="50000"/>
                  </a:schemeClr>
                </a:solidFill>
                <a:latin typeface="Century Gothic" panose="020B0502020202020204" pitchFamily="34" charset="0"/>
              </a:rPr>
              <a:t> je  </a:t>
            </a:r>
            <a:r>
              <a:rPr lang="en-GB" sz="2400" dirty="0" err="1">
                <a:solidFill>
                  <a:schemeClr val="accent5">
                    <a:lumMod val="50000"/>
                  </a:schemeClr>
                </a:solidFill>
                <a:latin typeface="Century Gothic" panose="020B0502020202020204" pitchFamily="34" charset="0"/>
              </a:rPr>
              <a:t>définis</a:t>
            </a:r>
            <a:r>
              <a:rPr lang="en-GB" sz="2400" dirty="0">
                <a:solidFill>
                  <a:schemeClr val="accent5">
                    <a:lumMod val="50000"/>
                  </a:schemeClr>
                </a:solidFill>
                <a:latin typeface="Century Gothic" panose="020B0502020202020204" pitchFamily="34" charset="0"/>
              </a:rPr>
              <a:t> les mots </a:t>
            </a:r>
            <a:r>
              <a:rPr lang="en-GB" sz="2400" dirty="0" err="1">
                <a:solidFill>
                  <a:schemeClr val="accent5">
                    <a:lumMod val="50000"/>
                  </a:schemeClr>
                </a:solidFill>
                <a:latin typeface="Century Gothic" panose="020B0502020202020204" pitchFamily="34" charset="0"/>
              </a:rPr>
              <a:t>difficiles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J’ai</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bonnes</a:t>
            </a:r>
            <a:r>
              <a:rPr lang="en-GB" sz="2400" dirty="0">
                <a:solidFill>
                  <a:schemeClr val="accent5">
                    <a:lumMod val="50000"/>
                  </a:schemeClr>
                </a:solidFill>
                <a:latin typeface="Century Gothic" panose="020B0502020202020204" pitchFamily="34" charset="0"/>
              </a:rPr>
              <a:t> notes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 ! </a:t>
            </a:r>
            <a:r>
              <a:rPr lang="en-GB"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définit</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vocabulaire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allemand</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Souvent</a:t>
            </a:r>
            <a:r>
              <a:rPr lang="en-GB" sz="2400" dirty="0">
                <a:solidFill>
                  <a:schemeClr val="accent5">
                    <a:lumMod val="50000"/>
                  </a:schemeClr>
                </a:solidFill>
                <a:latin typeface="Century Gothic" panose="020B0502020202020204" pitchFamily="34" charset="0"/>
              </a:rPr>
              <a:t> je  </a:t>
            </a:r>
            <a:r>
              <a:rPr lang="en-GB" sz="2400" dirty="0" err="1">
                <a:solidFill>
                  <a:schemeClr val="accent5">
                    <a:lumMod val="50000"/>
                  </a:schemeClr>
                </a:solidFill>
                <a:latin typeface="Century Gothic" panose="020B0502020202020204" pitchFamily="34" charset="0"/>
              </a:rPr>
              <a:t>remplis</a:t>
            </a:r>
            <a:r>
              <a:rPr lang="en-GB" sz="2400" dirty="0">
                <a:solidFill>
                  <a:schemeClr val="accent5">
                    <a:lumMod val="50000"/>
                  </a:schemeClr>
                </a:solidFill>
                <a:latin typeface="Century Gothic" panose="020B0502020202020204" pitchFamily="34" charset="0"/>
              </a:rPr>
              <a:t> les </a:t>
            </a:r>
            <a:r>
              <a:rPr lang="en-GB" sz="2400" dirty="0" err="1">
                <a:solidFill>
                  <a:schemeClr val="accent5">
                    <a:lumMod val="50000"/>
                  </a:schemeClr>
                </a:solidFill>
                <a:latin typeface="Century Gothic" panose="020B0502020202020204" pitchFamily="34" charset="0"/>
              </a:rPr>
              <a:t>blancs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mais</a:t>
            </a:r>
            <a:r>
              <a:rPr lang="en-GB" sz="2400" dirty="0">
                <a:solidFill>
                  <a:schemeClr val="accent5">
                    <a:lumMod val="50000"/>
                  </a:schemeClr>
                </a:solidFill>
                <a:latin typeface="Century Gothic" panose="020B0502020202020204" pitchFamily="34" charset="0"/>
              </a:rPr>
              <a:t> je </a:t>
            </a:r>
            <a:r>
              <a:rPr lang="en-GB" sz="2400" dirty="0" err="1">
                <a:solidFill>
                  <a:schemeClr val="accent5">
                    <a:lumMod val="50000"/>
                  </a:schemeClr>
                </a:solidFill>
                <a:latin typeface="Century Gothic" panose="020B0502020202020204" pitchFamily="34" charset="0"/>
              </a:rPr>
              <a:t>préfère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écrire</a:t>
            </a:r>
            <a:r>
              <a:rPr lang="en-GB" sz="2400" dirty="0">
                <a:solidFill>
                  <a:schemeClr val="accent5">
                    <a:lumMod val="50000"/>
                  </a:schemeClr>
                </a:solidFill>
                <a:latin typeface="Century Gothic" panose="020B0502020202020204" pitchFamily="34" charset="0"/>
              </a:rPr>
              <a:t> des phrases </a:t>
            </a:r>
            <a:r>
              <a:rPr lang="en-GB" sz="2400" dirty="0" err="1">
                <a:solidFill>
                  <a:schemeClr val="accent5">
                    <a:lumMod val="50000"/>
                  </a:schemeClr>
                </a:solidFill>
                <a:latin typeface="Century Gothic" panose="020B0502020202020204" pitchFamily="34" charset="0"/>
              </a:rPr>
              <a:t>complètes</a:t>
            </a:r>
            <a:r>
              <a:rPr lang="en-GB" sz="2400"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Léa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reussit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l’examen</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guitare</a:t>
            </a:r>
            <a:r>
              <a:rPr lang="en-GB" sz="2400" dirty="0">
                <a:solidFill>
                  <a:schemeClr val="accent5">
                    <a:lumMod val="50000"/>
                  </a:schemeClr>
                </a:solidFill>
                <a:latin typeface="Century Gothic" panose="020B0502020202020204" pitchFamily="34" charset="0"/>
              </a:rPr>
              <a:t>.  Elle adore la musique. Je </a:t>
            </a:r>
            <a:r>
              <a:rPr lang="en-GB" sz="2400" dirty="0" err="1">
                <a:solidFill>
                  <a:schemeClr val="accent5">
                    <a:lumMod val="50000"/>
                  </a:schemeClr>
                </a:solidFill>
                <a:latin typeface="Century Gothic" panose="020B0502020202020204" pitchFamily="34" charset="0"/>
              </a:rPr>
              <a:t>veux</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jouer</a:t>
            </a:r>
            <a:r>
              <a:rPr lang="en-GB" sz="2400" dirty="0">
                <a:solidFill>
                  <a:schemeClr val="accent5">
                    <a:lumMod val="50000"/>
                  </a:schemeClr>
                </a:solidFill>
                <a:latin typeface="Century Gothic" panose="020B0502020202020204" pitchFamily="34" charset="0"/>
              </a:rPr>
              <a:t> d’un instrument </a:t>
            </a:r>
            <a:r>
              <a:rPr lang="en-GB" sz="2400" dirty="0" err="1">
                <a:solidFill>
                  <a:schemeClr val="accent5">
                    <a:lumMod val="50000"/>
                  </a:schemeClr>
                </a:solidFill>
                <a:latin typeface="Century Gothic" panose="020B0502020202020204" pitchFamily="34" charset="0"/>
              </a:rPr>
              <a:t>aussi</a:t>
            </a:r>
            <a:r>
              <a:rPr lang="en-GB" sz="2400" dirty="0">
                <a:solidFill>
                  <a:schemeClr val="accent5">
                    <a:lumMod val="50000"/>
                  </a:schemeClr>
                </a:solidFill>
                <a:latin typeface="Century Gothic" panose="020B0502020202020204" pitchFamily="34" charset="0"/>
              </a:rPr>
              <a:t> !   </a:t>
            </a:r>
          </a:p>
        </p:txBody>
      </p:sp>
      <p:sp>
        <p:nvSpPr>
          <p:cNvPr id="3" name="TextBox 2"/>
          <p:cNvSpPr txBox="1"/>
          <p:nvPr/>
        </p:nvSpPr>
        <p:spPr>
          <a:xfrm>
            <a:off x="204537" y="1408409"/>
            <a:ext cx="2271745" cy="461665"/>
          </a:xfrm>
          <a:prstGeom prst="rect">
            <a:avLst/>
          </a:prstGeom>
          <a:noFill/>
          <a:ln>
            <a:solidFill>
              <a:schemeClr val="accent5">
                <a:lumMod val="50000"/>
              </a:schemeClr>
            </a:solidFill>
          </a:ln>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Partenaire</a:t>
            </a:r>
            <a:r>
              <a:rPr lang="en-GB" sz="2400" dirty="0">
                <a:solidFill>
                  <a:schemeClr val="accent5">
                    <a:lumMod val="50000"/>
                  </a:schemeClr>
                </a:solidFill>
                <a:latin typeface="Century Gothic" panose="020B0502020202020204" pitchFamily="34" charset="0"/>
              </a:rPr>
              <a:t> A</a:t>
            </a:r>
          </a:p>
        </p:txBody>
      </p:sp>
      <p:pic>
        <p:nvPicPr>
          <p:cNvPr id="10" name="Picture 9">
            <a:extLst>
              <a:ext uri="{FF2B5EF4-FFF2-40B4-BE49-F238E27FC236}">
                <a16:creationId xmlns:a16="http://schemas.microsoft.com/office/drawing/2014/main" id="{4828EBC9-A8E1-4B27-A6FE-13720D433076}"/>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7955430" y="2282103"/>
            <a:ext cx="482359" cy="506627"/>
          </a:xfrm>
          <a:prstGeom prst="rect">
            <a:avLst/>
          </a:prstGeom>
        </p:spPr>
      </p:pic>
      <p:pic>
        <p:nvPicPr>
          <p:cNvPr id="12" name="Picture 11">
            <a:extLst>
              <a:ext uri="{FF2B5EF4-FFF2-40B4-BE49-F238E27FC236}">
                <a16:creationId xmlns:a16="http://schemas.microsoft.com/office/drawing/2014/main" id="{867EAA29-E60D-4123-ACB3-6659E31E5602}"/>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11133019" y="2282103"/>
            <a:ext cx="482359" cy="506627"/>
          </a:xfrm>
          <a:prstGeom prst="rect">
            <a:avLst/>
          </a:prstGeom>
        </p:spPr>
      </p:pic>
      <p:pic>
        <p:nvPicPr>
          <p:cNvPr id="13" name="Picture 12">
            <a:extLst>
              <a:ext uri="{FF2B5EF4-FFF2-40B4-BE49-F238E27FC236}">
                <a16:creationId xmlns:a16="http://schemas.microsoft.com/office/drawing/2014/main" id="{D9A8F0B9-41E7-465F-8665-C39BE4D06D5D}"/>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10812351" y="2634529"/>
            <a:ext cx="482359" cy="506627"/>
          </a:xfrm>
          <a:prstGeom prst="rect">
            <a:avLst/>
          </a:prstGeom>
        </p:spPr>
      </p:pic>
      <p:pic>
        <p:nvPicPr>
          <p:cNvPr id="14" name="Picture 13">
            <a:extLst>
              <a:ext uri="{FF2B5EF4-FFF2-40B4-BE49-F238E27FC236}">
                <a16:creationId xmlns:a16="http://schemas.microsoft.com/office/drawing/2014/main" id="{B0CE1EB0-7085-4A76-BC2D-B379D0FE4967}"/>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6216065" y="3411310"/>
            <a:ext cx="482359" cy="506627"/>
          </a:xfrm>
          <a:prstGeom prst="rect">
            <a:avLst/>
          </a:prstGeom>
        </p:spPr>
      </p:pic>
      <p:pic>
        <p:nvPicPr>
          <p:cNvPr id="15" name="Picture 14">
            <a:extLst>
              <a:ext uri="{FF2B5EF4-FFF2-40B4-BE49-F238E27FC236}">
                <a16:creationId xmlns:a16="http://schemas.microsoft.com/office/drawing/2014/main" id="{2F91029E-4AEE-4A6C-B9D4-D5BF10036AD2}"/>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4677695" y="3778227"/>
            <a:ext cx="482359" cy="506627"/>
          </a:xfrm>
          <a:prstGeom prst="rect">
            <a:avLst/>
          </a:prstGeom>
        </p:spPr>
      </p:pic>
      <p:pic>
        <p:nvPicPr>
          <p:cNvPr id="16" name="Picture 15">
            <a:extLst>
              <a:ext uri="{FF2B5EF4-FFF2-40B4-BE49-F238E27FC236}">
                <a16:creationId xmlns:a16="http://schemas.microsoft.com/office/drawing/2014/main" id="{F67E5785-895C-4EC7-931C-6B4C3AEB1528}"/>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6359046" y="4117828"/>
            <a:ext cx="482359" cy="506627"/>
          </a:xfrm>
          <a:prstGeom prst="rect">
            <a:avLst/>
          </a:prstGeom>
        </p:spPr>
      </p:pic>
    </p:spTree>
    <p:extLst>
      <p:ext uri="{BB962C8B-B14F-4D97-AF65-F5344CB8AC3E}">
        <p14:creationId xmlns:p14="http://schemas.microsoft.com/office/powerpoint/2010/main" val="425468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85183" cy="707849"/>
          </a:xfrm>
        </p:spPr>
        <p:txBody>
          <a:bodyPr>
            <a:normAutofit/>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(A)</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159400"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0" i="0" dirty="0">
                          <a:solidFill>
                            <a:schemeClr val="accent5">
                              <a:lumMod val="50000"/>
                            </a:schemeClr>
                          </a:solidFill>
                          <a:latin typeface="Century Gothic" panose="020B0502020202020204" pitchFamily="34" charset="0"/>
                        </a:rPr>
                        <a:t>A</a:t>
                      </a:r>
                    </a:p>
                  </a:txBody>
                  <a:tcPr anchor="ctr"/>
                </a:tc>
                <a:tc>
                  <a:txBody>
                    <a:bodyPr/>
                    <a:lstStyle/>
                    <a:p>
                      <a:pPr algn="ctr"/>
                      <a:r>
                        <a:rPr lang="en-GB" b="0" i="0" dirty="0">
                          <a:solidFill>
                            <a:schemeClr val="accent5">
                              <a:lumMod val="50000"/>
                            </a:schemeClr>
                          </a:solidFill>
                          <a:latin typeface="Century Gothic" panose="020B0502020202020204" pitchFamily="34" charset="0"/>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b="0" i="0" dirty="0" err="1">
                          <a:solidFill>
                            <a:schemeClr val="accent5">
                              <a:lumMod val="50000"/>
                            </a:schemeClr>
                          </a:solidFill>
                          <a:latin typeface="Century Gothic" panose="020B0502020202020204" pitchFamily="34" charset="0"/>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901804851"/>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491565871"/>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660116022"/>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508255625"/>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213801784"/>
                  </a:ext>
                </a:extLst>
              </a:tr>
            </a:tbl>
          </a:graphicData>
        </a:graphic>
      </p:graphicFrame>
      <p:pic>
        <p:nvPicPr>
          <p:cNvPr id="3074" name="Picture 2" descr="Football Ball Clip Art">
            <a:extLst>
              <a:ext uri="{FF2B5EF4-FFF2-40B4-BE49-F238E27FC236}">
                <a16:creationId xmlns:a16="http://schemas.microsoft.com/office/drawing/2014/main" id="{8AB197A2-5FDD-40A3-A2B0-06EE87E920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55" y="2218996"/>
            <a:ext cx="591918" cy="5939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828" y="2353327"/>
            <a:ext cx="282522" cy="294294"/>
          </a:xfrm>
          <a:prstGeom prst="rect">
            <a:avLst/>
          </a:prstGeom>
        </p:spPr>
      </p:pic>
      <p:pic>
        <p:nvPicPr>
          <p:cNvPr id="3076" name="Picture 4" descr="Television Clip Art">
            <a:extLst>
              <a:ext uri="{FF2B5EF4-FFF2-40B4-BE49-F238E27FC236}">
                <a16:creationId xmlns:a16="http://schemas.microsoft.com/office/drawing/2014/main" id="{0008F11A-2F33-421D-8102-70B133D166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188" y="3002489"/>
            <a:ext cx="612279" cy="5939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55" y="5171334"/>
            <a:ext cx="817397" cy="60759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992" y="4399122"/>
            <a:ext cx="781278" cy="658878"/>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296" y="3801459"/>
            <a:ext cx="806669" cy="544169"/>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977" y="5346524"/>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956" y="3803116"/>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536" y="4581414"/>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0" i="0" dirty="0">
                          <a:solidFill>
                            <a:schemeClr val="accent5">
                              <a:lumMod val="50000"/>
                            </a:schemeClr>
                          </a:solidFill>
                          <a:latin typeface="Century Gothic" panose="020B0502020202020204" pitchFamily="34" charset="0"/>
                        </a:rPr>
                        <a:t>B</a:t>
                      </a:r>
                    </a:p>
                  </a:txBody>
                  <a:tcPr anchor="ctr"/>
                </a:tc>
                <a:tc>
                  <a:txBody>
                    <a:bodyPr/>
                    <a:lstStyle/>
                    <a:p>
                      <a:pPr algn="ctr"/>
                      <a:r>
                        <a:rPr lang="en-GB" b="0" i="0" dirty="0">
                          <a:solidFill>
                            <a:schemeClr val="accent5">
                              <a:lumMod val="50000"/>
                            </a:schemeClr>
                          </a:solidFill>
                          <a:latin typeface="Century Gothic" panose="020B0502020202020204" pitchFamily="34" charset="0"/>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b="0" i="0" dirty="0" err="1">
                          <a:solidFill>
                            <a:schemeClr val="accent5">
                              <a:lumMod val="50000"/>
                            </a:schemeClr>
                          </a:solidFill>
                          <a:latin typeface="Century Gothic" panose="020B0502020202020204" pitchFamily="34" charset="0"/>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0" i="0" dirty="0">
                          <a:solidFill>
                            <a:schemeClr val="accent5">
                              <a:lumMod val="50000"/>
                            </a:schemeClr>
                          </a:solidFill>
                          <a:latin typeface="Century Gothic" panose="020B0502020202020204" pitchFamily="34" charset="0"/>
                        </a:rPr>
                        <a:t>1.</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901804851"/>
                  </a:ext>
                </a:extLst>
              </a:tr>
              <a:tr h="729920">
                <a:tc>
                  <a:txBody>
                    <a:bodyPr/>
                    <a:lstStyle/>
                    <a:p>
                      <a:pPr algn="ctr"/>
                      <a:r>
                        <a:rPr lang="en-GB" sz="4000" b="0" i="0" dirty="0">
                          <a:solidFill>
                            <a:schemeClr val="accent5">
                              <a:lumMod val="50000"/>
                            </a:schemeClr>
                          </a:solidFill>
                          <a:latin typeface="Century Gothic" panose="020B0502020202020204" pitchFamily="34" charset="0"/>
                        </a:rPr>
                        <a:t>2.</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491565871"/>
                  </a:ext>
                </a:extLst>
              </a:tr>
              <a:tr h="729920">
                <a:tc>
                  <a:txBody>
                    <a:bodyPr/>
                    <a:lstStyle/>
                    <a:p>
                      <a:pPr algn="ctr"/>
                      <a:r>
                        <a:rPr lang="en-GB" sz="4000" b="0" i="0" dirty="0">
                          <a:solidFill>
                            <a:schemeClr val="accent5">
                              <a:lumMod val="50000"/>
                            </a:schemeClr>
                          </a:solidFill>
                          <a:latin typeface="Century Gothic" panose="020B0502020202020204" pitchFamily="34" charset="0"/>
                        </a:rPr>
                        <a:t>3.</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660116022"/>
                  </a:ext>
                </a:extLst>
              </a:tr>
              <a:tr h="729920">
                <a:tc>
                  <a:txBody>
                    <a:bodyPr/>
                    <a:lstStyle/>
                    <a:p>
                      <a:pPr algn="ctr"/>
                      <a:r>
                        <a:rPr lang="en-GB" sz="4000" b="0" i="0" dirty="0">
                          <a:solidFill>
                            <a:schemeClr val="accent5">
                              <a:lumMod val="50000"/>
                            </a:schemeClr>
                          </a:solidFill>
                          <a:latin typeface="Century Gothic" panose="020B0502020202020204" pitchFamily="34" charset="0"/>
                        </a:rPr>
                        <a:t>4.</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508255625"/>
                  </a:ext>
                </a:extLst>
              </a:tr>
              <a:tr h="729920">
                <a:tc>
                  <a:txBody>
                    <a:bodyPr/>
                    <a:lstStyle/>
                    <a:p>
                      <a:pPr algn="ctr"/>
                      <a:r>
                        <a:rPr lang="en-GB" sz="4000" b="0" i="0" dirty="0">
                          <a:solidFill>
                            <a:schemeClr val="accent5">
                              <a:lumMod val="50000"/>
                            </a:schemeClr>
                          </a:solidFill>
                          <a:latin typeface="Century Gothic" panose="020B0502020202020204" pitchFamily="34" charset="0"/>
                        </a:rPr>
                        <a:t>5.</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213801784"/>
                  </a:ext>
                </a:extLst>
              </a:tr>
            </a:tbl>
          </a:graphicData>
        </a:graphic>
      </p:graphicFrame>
    </p:spTree>
    <p:extLst>
      <p:ext uri="{BB962C8B-B14F-4D97-AF65-F5344CB8AC3E}">
        <p14:creationId xmlns:p14="http://schemas.microsoft.com/office/powerpoint/2010/main" val="2519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au </a:t>
            </a:r>
            <a:r>
              <a:rPr lang="fr-FR" sz="3600" b="1" dirty="0">
                <a:solidFill>
                  <a:schemeClr val="bg1"/>
                </a:solidFill>
              </a:rPr>
              <a:t>collège</a:t>
            </a:r>
          </a:p>
        </p:txBody>
      </p:sp>
      <p:sp>
        <p:nvSpPr>
          <p:cNvPr id="2" name="Rounded Rectangular Callout 1"/>
          <p:cNvSpPr/>
          <p:nvPr/>
        </p:nvSpPr>
        <p:spPr>
          <a:xfrm>
            <a:off x="2969173" y="1639241"/>
            <a:ext cx="8940748" cy="3777202"/>
          </a:xfrm>
          <a:prstGeom prst="wedgeRoundRectCallout">
            <a:avLst>
              <a:gd name="adj1" fmla="val -56613"/>
              <a:gd name="adj2" fmla="val 26030"/>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fr-FR" sz="2400" dirty="0">
                <a:solidFill>
                  <a:schemeClr val="accent5">
                    <a:lumMod val="50000"/>
                  </a:schemeClr>
                </a:solidFill>
                <a:latin typeface="Century Gothic" panose="020B0502020202020204" pitchFamily="34" charset="0"/>
              </a:rPr>
              <a:t>La vie au collège est assez bien. Dans ma famille, on n’aime pas beaucoup faire du sport, mais je  choisis le foot et </a:t>
            </a:r>
            <a:r>
              <a:rPr lang="fr-FR" sz="1600" dirty="0">
                <a:solidFill>
                  <a:schemeClr val="accent5">
                    <a:lumMod val="50000"/>
                  </a:schemeClr>
                </a:solidFill>
                <a:latin typeface="Century Gothic" panose="020B0502020202020204" pitchFamily="34" charset="0"/>
              </a:rPr>
              <a:t>Amir</a:t>
            </a:r>
            <a:r>
              <a:rPr lang="fr-FR" sz="2400" dirty="0">
                <a:solidFill>
                  <a:schemeClr val="accent5">
                    <a:lumMod val="50000"/>
                  </a:schemeClr>
                </a:solidFill>
                <a:latin typeface="Century Gothic" panose="020B0502020202020204" pitchFamily="34" charset="0"/>
              </a:rPr>
              <a:t> choisit la pétanque. En ce moment  je définis les mots pour réussir les examen d’anglais. En allemand, je remplis mon cahier avec le vocabulaire important. Amir est intelligent -   il  réussit les examens difficiles.</a:t>
            </a:r>
            <a:br>
              <a:rPr lang="fr-FR" sz="2400" dirty="0">
                <a:solidFill>
                  <a:schemeClr val="accent5">
                    <a:lumMod val="50000"/>
                  </a:schemeClr>
                </a:solidFill>
                <a:latin typeface="Century Gothic" panose="020B0502020202020204" pitchFamily="34" charset="0"/>
              </a:rPr>
            </a:br>
            <a:r>
              <a:rPr lang="fr-FR" sz="2400" dirty="0">
                <a:solidFill>
                  <a:schemeClr val="accent5">
                    <a:lumMod val="50000"/>
                  </a:schemeClr>
                </a:solidFill>
                <a:latin typeface="Century Gothic" panose="020B0502020202020204" pitchFamily="34" charset="0"/>
              </a:rPr>
              <a:t> Il remplit son cahier de maths avec les réponses aux problèmes difficiles. Il adore les maths – c’est bizarre !</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2677" y="3545380"/>
            <a:ext cx="1675463" cy="1675463"/>
          </a:xfrm>
          <a:prstGeom prst="rect">
            <a:avLst/>
          </a:prstGeom>
        </p:spPr>
      </p:pic>
      <p:sp>
        <p:nvSpPr>
          <p:cNvPr id="9" name="TextBox 8"/>
          <p:cNvSpPr txBox="1"/>
          <p:nvPr/>
        </p:nvSpPr>
        <p:spPr>
          <a:xfrm>
            <a:off x="204537" y="1408409"/>
            <a:ext cx="2271745" cy="461665"/>
          </a:xfrm>
          <a:prstGeom prst="rect">
            <a:avLst/>
          </a:prstGeom>
          <a:noFill/>
          <a:ln>
            <a:solidFill>
              <a:schemeClr val="accent5">
                <a:lumMod val="50000"/>
              </a:schemeClr>
            </a:solidFill>
          </a:ln>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Partenaire</a:t>
            </a:r>
            <a:r>
              <a:rPr lang="en-GB" sz="2400" dirty="0">
                <a:solidFill>
                  <a:schemeClr val="accent5">
                    <a:lumMod val="50000"/>
                  </a:schemeClr>
                </a:solidFill>
                <a:latin typeface="Century Gothic" panose="020B0502020202020204" pitchFamily="34" charset="0"/>
              </a:rPr>
              <a:t> B</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7F16B77E-4FF8-4938-AEDA-A504E09FBA65}"/>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4385655" y="2775635"/>
            <a:ext cx="510195" cy="535863"/>
          </a:xfrm>
          <a:prstGeom prst="rect">
            <a:avLst/>
          </a:prstGeom>
        </p:spPr>
      </p:pic>
      <p:pic>
        <p:nvPicPr>
          <p:cNvPr id="13" name="Picture 12">
            <a:extLst>
              <a:ext uri="{FF2B5EF4-FFF2-40B4-BE49-F238E27FC236}">
                <a16:creationId xmlns:a16="http://schemas.microsoft.com/office/drawing/2014/main" id="{2BBB61DB-F520-435C-A465-429E0A3A71E2}"/>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9662505" y="2412454"/>
            <a:ext cx="510195" cy="535863"/>
          </a:xfrm>
          <a:prstGeom prst="rect">
            <a:avLst/>
          </a:prstGeom>
        </p:spPr>
      </p:pic>
      <p:pic>
        <p:nvPicPr>
          <p:cNvPr id="14" name="Picture 13">
            <a:extLst>
              <a:ext uri="{FF2B5EF4-FFF2-40B4-BE49-F238E27FC236}">
                <a16:creationId xmlns:a16="http://schemas.microsoft.com/office/drawing/2014/main" id="{BF35E584-75D8-41FE-82EC-D7B59CFAEE21}"/>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10172700" y="2775636"/>
            <a:ext cx="510195" cy="535863"/>
          </a:xfrm>
          <a:prstGeom prst="rect">
            <a:avLst/>
          </a:prstGeom>
        </p:spPr>
      </p:pic>
      <p:pic>
        <p:nvPicPr>
          <p:cNvPr id="15" name="Picture 14">
            <a:extLst>
              <a:ext uri="{FF2B5EF4-FFF2-40B4-BE49-F238E27FC236}">
                <a16:creationId xmlns:a16="http://schemas.microsoft.com/office/drawing/2014/main" id="{5B80ED6C-BF60-4751-A601-F90ED4B35FA1}"/>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3356955" y="3527842"/>
            <a:ext cx="510195" cy="535863"/>
          </a:xfrm>
          <a:prstGeom prst="rect">
            <a:avLst/>
          </a:prstGeom>
        </p:spPr>
      </p:pic>
      <p:pic>
        <p:nvPicPr>
          <p:cNvPr id="16" name="Picture 15">
            <a:extLst>
              <a:ext uri="{FF2B5EF4-FFF2-40B4-BE49-F238E27FC236}">
                <a16:creationId xmlns:a16="http://schemas.microsoft.com/office/drawing/2014/main" id="{01278D22-C0CE-4099-8ACA-94D81A08F79C}"/>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6581070" y="3847248"/>
            <a:ext cx="510195" cy="535863"/>
          </a:xfrm>
          <a:prstGeom prst="rect">
            <a:avLst/>
          </a:prstGeom>
        </p:spPr>
      </p:pic>
      <p:pic>
        <p:nvPicPr>
          <p:cNvPr id="17" name="Picture 16">
            <a:extLst>
              <a:ext uri="{FF2B5EF4-FFF2-40B4-BE49-F238E27FC236}">
                <a16:creationId xmlns:a16="http://schemas.microsoft.com/office/drawing/2014/main" id="{A7AF2982-B8D3-449A-AF74-DAD168D7A9E0}"/>
              </a:ext>
            </a:extLst>
          </p:cNvPr>
          <p:cNvPicPr>
            <a:picLocks noChangeAspect="1"/>
          </p:cNvPicPr>
          <p:nvPr/>
        </p:nvPicPr>
        <p:blipFill rotWithShape="1">
          <a:blip r:embed="rId5">
            <a:extLst>
              <a:ext uri="{28A0092B-C50C-407E-A947-70E740481C1C}">
                <a14:useLocalDpi xmlns:a14="http://schemas.microsoft.com/office/drawing/2010/main" val="0"/>
              </a:ext>
            </a:extLst>
          </a:blip>
          <a:srcRect r="67856" b="28168"/>
          <a:stretch/>
        </p:blipFill>
        <p:spPr>
          <a:xfrm>
            <a:off x="3356955" y="4204210"/>
            <a:ext cx="510195" cy="535863"/>
          </a:xfrm>
          <a:prstGeom prst="rect">
            <a:avLst/>
          </a:prstGeom>
        </p:spPr>
      </p:pic>
    </p:spTree>
    <p:extLst>
      <p:ext uri="{BB962C8B-B14F-4D97-AF65-F5344CB8AC3E}">
        <p14:creationId xmlns:p14="http://schemas.microsoft.com/office/powerpoint/2010/main" val="3838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au </a:t>
            </a:r>
            <a:r>
              <a:rPr lang="en-GB" sz="3600" b="1" dirty="0" err="1">
                <a:solidFill>
                  <a:schemeClr val="bg1"/>
                </a:solidFill>
              </a:rPr>
              <a:t>collège</a:t>
            </a:r>
            <a:endParaRPr lang="en-GB" sz="3600" b="1" dirty="0">
              <a:solidFill>
                <a:schemeClr val="bg1"/>
              </a:solidFill>
            </a:endParaRPr>
          </a:p>
        </p:txBody>
      </p:sp>
      <p:graphicFrame>
        <p:nvGraphicFramePr>
          <p:cNvPr id="2" name="Table 1"/>
          <p:cNvGraphicFramePr>
            <a:graphicFrameLocks noGrp="1"/>
          </p:cNvGraphicFramePr>
          <p:nvPr/>
        </p:nvGraphicFramePr>
        <p:xfrm>
          <a:off x="187965" y="1957620"/>
          <a:ext cx="5957856" cy="3322320"/>
        </p:xfrm>
        <a:graphic>
          <a:graphicData uri="http://schemas.openxmlformats.org/drawingml/2006/table">
            <a:tbl>
              <a:tblPr firstRow="1" bandRow="1">
                <a:tableStyleId>{5C22544A-7EE6-4342-B048-85BDC9FD1C3A}</a:tableStyleId>
              </a:tblPr>
              <a:tblGrid>
                <a:gridCol w="3806519">
                  <a:extLst>
                    <a:ext uri="{9D8B030D-6E8A-4147-A177-3AD203B41FA5}">
                      <a16:colId xmlns:a16="http://schemas.microsoft.com/office/drawing/2014/main" val="1248832195"/>
                    </a:ext>
                  </a:extLst>
                </a:gridCol>
                <a:gridCol w="1106905">
                  <a:extLst>
                    <a:ext uri="{9D8B030D-6E8A-4147-A177-3AD203B41FA5}">
                      <a16:colId xmlns:a16="http://schemas.microsoft.com/office/drawing/2014/main" val="3779959429"/>
                    </a:ext>
                  </a:extLst>
                </a:gridCol>
                <a:gridCol w="1044432">
                  <a:extLst>
                    <a:ext uri="{9D8B030D-6E8A-4147-A177-3AD203B41FA5}">
                      <a16:colId xmlns:a16="http://schemas.microsoft.com/office/drawing/2014/main" val="1023897782"/>
                    </a:ext>
                  </a:extLst>
                </a:gridCol>
              </a:tblGrid>
              <a:tr h="370840">
                <a:tc>
                  <a:txBody>
                    <a:bodyPr/>
                    <a:lstStyle/>
                    <a:p>
                      <a:r>
                        <a:rPr lang="en-GB" sz="2200" b="0" i="0" dirty="0">
                          <a:solidFill>
                            <a:schemeClr val="accent5">
                              <a:lumMod val="50000"/>
                            </a:schemeClr>
                          </a:solidFill>
                          <a:latin typeface="Century Gothic" panose="020B0502020202020204" pitchFamily="34" charset="0"/>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b="0" i="0" dirty="0">
                          <a:solidFill>
                            <a:schemeClr val="accent5">
                              <a:lumMod val="50000"/>
                            </a:schemeClr>
                          </a:solidFill>
                          <a:latin typeface="Century Gothic" panose="020B0502020202020204" pitchFamily="34" charset="0"/>
                        </a:rPr>
                        <a:t>is choosing English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solidFill>
                            <a:schemeClr val="accent5">
                              <a:lumMod val="50000"/>
                            </a:schemeClr>
                          </a:solidFill>
                          <a:latin typeface="Century Gothic" panose="020B0502020202020204" pitchFamily="34" charset="0"/>
                        </a:rPr>
                        <a:t>is passing</a:t>
                      </a:r>
                      <a:r>
                        <a:rPr lang="en-GB" sz="2200" baseline="0" dirty="0">
                          <a:solidFill>
                            <a:schemeClr val="accent5">
                              <a:lumMod val="50000"/>
                            </a:schemeClr>
                          </a:solidFill>
                        </a:rPr>
                        <a:t> a guitar exam</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0" i="0" dirty="0">
                          <a:solidFill>
                            <a:schemeClr val="accent5">
                              <a:lumMod val="50000"/>
                            </a:schemeClr>
                          </a:solidFill>
                          <a:latin typeface="Century Gothic" panose="020B0502020202020204" pitchFamily="34" charset="0"/>
                        </a:rPr>
                        <a:t>is defining English words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b="0" i="0" dirty="0">
                          <a:solidFill>
                            <a:schemeClr val="accent5">
                              <a:lumMod val="50000"/>
                            </a:schemeClr>
                          </a:solidFill>
                          <a:latin typeface="Century Gothic" panose="020B0502020202020204" pitchFamily="34" charset="0"/>
                        </a:rPr>
                        <a:t>is choosing German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b="0" i="0" dirty="0">
                          <a:solidFill>
                            <a:schemeClr val="accent5">
                              <a:lumMod val="50000"/>
                            </a:schemeClr>
                          </a:solidFill>
                          <a:latin typeface="Century Gothic" panose="020B0502020202020204" pitchFamily="34" charset="0"/>
                        </a:rPr>
                        <a:t>is filling in the gaps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r>
                        <a:rPr lang="en-GB" sz="2200" b="0" i="0" dirty="0">
                          <a:solidFill>
                            <a:schemeClr val="accent5">
                              <a:lumMod val="50000"/>
                            </a:schemeClr>
                          </a:solidFill>
                          <a:latin typeface="Century Gothic" panose="020B0502020202020204" pitchFamily="34" charset="0"/>
                        </a:rPr>
                        <a:t>is defining German</a:t>
                      </a:r>
                      <a:r>
                        <a:rPr lang="en-GB" sz="2200" baseline="0" dirty="0">
                          <a:solidFill>
                            <a:schemeClr val="accent5">
                              <a:lumMod val="50000"/>
                            </a:schemeClr>
                          </a:solidFill>
                        </a:rPr>
                        <a:t> vocabulary</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91678" y="1266377"/>
            <a:ext cx="1351175" cy="135912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98300" y="1376622"/>
            <a:ext cx="1209676" cy="1216789"/>
          </a:xfrm>
          <a:prstGeom prst="rect">
            <a:avLst/>
          </a:prstGeom>
        </p:spPr>
      </p:pic>
      <p:sp>
        <p:nvSpPr>
          <p:cNvPr id="11" name="TextBox 10"/>
          <p:cNvSpPr txBox="1"/>
          <p:nvPr/>
        </p:nvSpPr>
        <p:spPr>
          <a:xfrm>
            <a:off x="190281" y="1234291"/>
            <a:ext cx="2271745" cy="461665"/>
          </a:xfrm>
          <a:prstGeom prst="rect">
            <a:avLst/>
          </a:prstGeom>
          <a:noFill/>
          <a:ln>
            <a:solidFill>
              <a:schemeClr val="accent5">
                <a:lumMod val="50000"/>
              </a:schemeClr>
            </a:solidFill>
          </a:ln>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Partenaire</a:t>
            </a:r>
            <a:r>
              <a:rPr lang="en-GB" sz="2400" dirty="0">
                <a:solidFill>
                  <a:schemeClr val="accent5">
                    <a:lumMod val="50000"/>
                  </a:schemeClr>
                </a:solidFill>
                <a:latin typeface="Century Gothic" panose="020B0502020202020204" pitchFamily="34" charset="0"/>
              </a:rPr>
              <a:t> B</a:t>
            </a:r>
          </a:p>
        </p:txBody>
      </p:sp>
      <p:graphicFrame>
        <p:nvGraphicFramePr>
          <p:cNvPr id="12" name="Table 11"/>
          <p:cNvGraphicFramePr>
            <a:graphicFrameLocks noGrp="1"/>
          </p:cNvGraphicFramePr>
          <p:nvPr/>
        </p:nvGraphicFramePr>
        <p:xfrm>
          <a:off x="6300537" y="1957620"/>
          <a:ext cx="5609384" cy="3937000"/>
        </p:xfrm>
        <a:graphic>
          <a:graphicData uri="http://schemas.openxmlformats.org/drawingml/2006/table">
            <a:tbl>
              <a:tblPr firstRow="1" bandRow="1">
                <a:tableStyleId>{5C22544A-7EE6-4342-B048-85BDC9FD1C3A}</a:tableStyleId>
              </a:tblPr>
              <a:tblGrid>
                <a:gridCol w="3890210">
                  <a:extLst>
                    <a:ext uri="{9D8B030D-6E8A-4147-A177-3AD203B41FA5}">
                      <a16:colId xmlns:a16="http://schemas.microsoft.com/office/drawing/2014/main" val="1248832195"/>
                    </a:ext>
                  </a:extLst>
                </a:gridCol>
                <a:gridCol w="830179">
                  <a:extLst>
                    <a:ext uri="{9D8B030D-6E8A-4147-A177-3AD203B41FA5}">
                      <a16:colId xmlns:a16="http://schemas.microsoft.com/office/drawing/2014/main" val="3779959429"/>
                    </a:ext>
                  </a:extLst>
                </a:gridCol>
                <a:gridCol w="888995">
                  <a:extLst>
                    <a:ext uri="{9D8B030D-6E8A-4147-A177-3AD203B41FA5}">
                      <a16:colId xmlns:a16="http://schemas.microsoft.com/office/drawing/2014/main" val="1023897782"/>
                    </a:ext>
                  </a:extLst>
                </a:gridCol>
              </a:tblGrid>
              <a:tr h="370840">
                <a:tc>
                  <a:txBody>
                    <a:bodyPr/>
                    <a:lstStyle/>
                    <a:p>
                      <a:r>
                        <a:rPr lang="en-GB" b="0" i="0" dirty="0">
                          <a:solidFill>
                            <a:schemeClr val="accent5">
                              <a:lumMod val="50000"/>
                            </a:schemeClr>
                          </a:solidFill>
                          <a:latin typeface="Century Gothic" panose="020B0502020202020204" pitchFamily="34" charset="0"/>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b="0" i="0" dirty="0">
                          <a:solidFill>
                            <a:schemeClr val="accent5">
                              <a:lumMod val="50000"/>
                            </a:schemeClr>
                          </a:solidFill>
                          <a:latin typeface="Century Gothic" panose="020B0502020202020204" pitchFamily="34" charset="0"/>
                        </a:rPr>
                        <a:t>is choosing</a:t>
                      </a:r>
                      <a:r>
                        <a:rPr lang="en-GB" sz="2200" baseline="0" dirty="0">
                          <a:solidFill>
                            <a:schemeClr val="accent5">
                              <a:lumMod val="50000"/>
                            </a:schemeClr>
                          </a:solidFill>
                        </a:rPr>
                        <a:t> ‘</a:t>
                      </a:r>
                      <a:r>
                        <a:rPr lang="en-GB" sz="2200" baseline="0" dirty="0" err="1">
                          <a:solidFill>
                            <a:schemeClr val="accent5">
                              <a:lumMod val="50000"/>
                            </a:schemeClr>
                          </a:solidFill>
                        </a:rPr>
                        <a:t>pétanque</a:t>
                      </a:r>
                      <a:r>
                        <a:rPr lang="en-GB" sz="2200" baseline="0" dirty="0">
                          <a:solidFill>
                            <a:schemeClr val="accent5">
                              <a:lumMod val="50000"/>
                            </a:schemeClr>
                          </a:solidFill>
                        </a:rPr>
                        <a:t>’</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r>
                        <a:rPr lang="en-GB" sz="2200" b="0" i="0" dirty="0">
                          <a:solidFill>
                            <a:schemeClr val="accent5">
                              <a:lumMod val="50000"/>
                            </a:schemeClr>
                          </a:solidFill>
                          <a:latin typeface="Century Gothic" panose="020B0502020202020204" pitchFamily="34" charset="0"/>
                        </a:rPr>
                        <a:t>is defining words for an exam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0" i="0" baseline="0" dirty="0">
                          <a:solidFill>
                            <a:schemeClr val="accent5">
                              <a:lumMod val="50000"/>
                            </a:schemeClr>
                          </a:solidFill>
                          <a:latin typeface="Century Gothic" panose="020B0502020202020204" pitchFamily="34" charset="0"/>
                        </a:rPr>
                        <a:t>is filling their exercise book with important vocabulary</a:t>
                      </a:r>
                      <a:endParaRPr lang="en-GB" sz="22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b="0" i="0" dirty="0">
                          <a:solidFill>
                            <a:schemeClr val="accent5">
                              <a:lumMod val="50000"/>
                            </a:schemeClr>
                          </a:solidFill>
                          <a:latin typeface="Century Gothic" panose="020B0502020202020204" pitchFamily="34" charset="0"/>
                        </a:rPr>
                        <a:t>is choosing football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b="0" i="0" dirty="0">
                          <a:solidFill>
                            <a:schemeClr val="accent5">
                              <a:lumMod val="50000"/>
                            </a:schemeClr>
                          </a:solidFill>
                          <a:latin typeface="Century Gothic" panose="020B0502020202020204" pitchFamily="34" charset="0"/>
                        </a:rPr>
                        <a:t>passes difficult exams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solidFill>
                            <a:schemeClr val="accent5">
                              <a:lumMod val="50000"/>
                            </a:schemeClr>
                          </a:solidFill>
                          <a:latin typeface="Century Gothic" panose="020B0502020202020204" pitchFamily="34" charset="0"/>
                        </a:rPr>
                        <a:t>is filling their maths exercise book with answers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2032" y="1234291"/>
            <a:ext cx="1351175" cy="135912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67081" y="1349225"/>
            <a:ext cx="1209676" cy="1216789"/>
          </a:xfrm>
          <a:prstGeom prst="rect">
            <a:avLst/>
          </a:prstGeom>
        </p:spPr>
      </p:pic>
      <p:sp>
        <p:nvSpPr>
          <p:cNvPr id="15" name="TextBox 14"/>
          <p:cNvSpPr txBox="1"/>
          <p:nvPr/>
        </p:nvSpPr>
        <p:spPr>
          <a:xfrm>
            <a:off x="6300537" y="1267379"/>
            <a:ext cx="2271745" cy="461665"/>
          </a:xfrm>
          <a:prstGeom prst="rect">
            <a:avLst/>
          </a:prstGeom>
          <a:noFill/>
          <a:ln>
            <a:solidFill>
              <a:schemeClr val="accent5">
                <a:lumMod val="50000"/>
              </a:schemeClr>
            </a:solidFill>
          </a:ln>
        </p:spPr>
        <p:txBody>
          <a:bodyPr wrap="square" rtlCol="0">
            <a:spAutoFit/>
          </a:bodyPr>
          <a:lstStyle/>
          <a:p>
            <a:r>
              <a:rPr lang="en-GB" sz="2400" dirty="0" err="1">
                <a:solidFill>
                  <a:schemeClr val="accent5">
                    <a:lumMod val="50000"/>
                  </a:schemeClr>
                </a:solidFill>
                <a:latin typeface="Century Gothic" panose="020B0502020202020204" pitchFamily="34" charset="0"/>
              </a:rPr>
              <a:t>Partenaire</a:t>
            </a:r>
            <a:r>
              <a:rPr lang="en-GB" sz="2400" dirty="0">
                <a:solidFill>
                  <a:schemeClr val="accent5">
                    <a:lumMod val="50000"/>
                  </a:schemeClr>
                </a:solidFill>
                <a:latin typeface="Century Gothic" panose="020B0502020202020204" pitchFamily="34" charset="0"/>
              </a:rPr>
              <a:t> A</a:t>
            </a:r>
          </a:p>
        </p:txBody>
      </p:sp>
      <p:sp>
        <p:nvSpPr>
          <p:cNvPr id="1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F1194A-953A-4FC0-9171-57C7575063C2}"/>
              </a:ext>
            </a:extLst>
          </p:cNvPr>
          <p:cNvSpPr txBox="1"/>
          <p:nvPr/>
        </p:nvSpPr>
        <p:spPr>
          <a:xfrm>
            <a:off x="6300537" y="346587"/>
            <a:ext cx="2326278" cy="646331"/>
          </a:xfrm>
          <a:prstGeom prst="rect">
            <a:avLst/>
          </a:prstGeom>
          <a:noFill/>
        </p:spPr>
        <p:txBody>
          <a:bodyPr wrap="none" rtlCol="0">
            <a:spAutoFit/>
          </a:bodyPr>
          <a:lstStyle/>
          <a:p>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pic>
        <p:nvPicPr>
          <p:cNvPr id="19" name="Picture 18"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3338" y="2363371"/>
            <a:ext cx="441676" cy="460080"/>
          </a:xfrm>
          <a:prstGeom prst="rect">
            <a:avLst/>
          </a:prstGeom>
        </p:spPr>
      </p:pic>
      <p:pic>
        <p:nvPicPr>
          <p:cNvPr id="20" name="Picture 19"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2586" y="3583151"/>
            <a:ext cx="441676" cy="460080"/>
          </a:xfrm>
          <a:prstGeom prst="rect">
            <a:avLst/>
          </a:prstGeom>
        </p:spPr>
      </p:pic>
      <p:pic>
        <p:nvPicPr>
          <p:cNvPr id="21" name="Picture 2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3338" y="3206495"/>
            <a:ext cx="441676" cy="460080"/>
          </a:xfrm>
          <a:prstGeom prst="rect">
            <a:avLst/>
          </a:prstGeom>
        </p:spPr>
      </p:pic>
      <p:pic>
        <p:nvPicPr>
          <p:cNvPr id="22" name="Picture 21"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2586" y="4671610"/>
            <a:ext cx="441676" cy="460080"/>
          </a:xfrm>
          <a:prstGeom prst="rect">
            <a:avLst/>
          </a:prstGeom>
        </p:spPr>
      </p:pic>
      <p:pic>
        <p:nvPicPr>
          <p:cNvPr id="23" name="Picture 22"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2586" y="2822390"/>
            <a:ext cx="441676" cy="460080"/>
          </a:xfrm>
          <a:prstGeom prst="rect">
            <a:avLst/>
          </a:prstGeom>
        </p:spPr>
      </p:pic>
      <p:pic>
        <p:nvPicPr>
          <p:cNvPr id="24" name="Picture 2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3338" y="4049619"/>
            <a:ext cx="441676" cy="460080"/>
          </a:xfrm>
          <a:prstGeom prst="rect">
            <a:avLst/>
          </a:prstGeom>
        </p:spPr>
      </p:pic>
      <p:pic>
        <p:nvPicPr>
          <p:cNvPr id="25" name="Picture 24"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9318" y="2335693"/>
            <a:ext cx="441676" cy="460080"/>
          </a:xfrm>
          <a:prstGeom prst="rect">
            <a:avLst/>
          </a:prstGeom>
        </p:spPr>
      </p:pic>
      <p:pic>
        <p:nvPicPr>
          <p:cNvPr id="26" name="Picture 25"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8305" y="2944369"/>
            <a:ext cx="441676" cy="460080"/>
          </a:xfrm>
          <a:prstGeom prst="rect">
            <a:avLst/>
          </a:prstGeom>
        </p:spPr>
      </p:pic>
      <p:pic>
        <p:nvPicPr>
          <p:cNvPr id="27" name="Picture 26"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8305" y="3627953"/>
            <a:ext cx="441676" cy="460080"/>
          </a:xfrm>
          <a:prstGeom prst="rect">
            <a:avLst/>
          </a:prstGeom>
        </p:spPr>
      </p:pic>
      <p:pic>
        <p:nvPicPr>
          <p:cNvPr id="28" name="Picture 2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8305" y="4260019"/>
            <a:ext cx="441676" cy="460080"/>
          </a:xfrm>
          <a:prstGeom prst="rect">
            <a:avLst/>
          </a:prstGeom>
        </p:spPr>
      </p:pic>
      <p:pic>
        <p:nvPicPr>
          <p:cNvPr id="29" name="Picture 28"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9318" y="4709351"/>
            <a:ext cx="441676" cy="460080"/>
          </a:xfrm>
          <a:prstGeom prst="rect">
            <a:avLst/>
          </a:prstGeom>
        </p:spPr>
      </p:pic>
      <p:pic>
        <p:nvPicPr>
          <p:cNvPr id="30" name="Picture 29" descr="green checkmark">
            <a:extLst>
              <a:ext uri="{FF2B5EF4-FFF2-40B4-BE49-F238E27FC236}">
                <a16:creationId xmlns:a16="http://schemas.microsoft.com/office/drawing/2014/main" id="{BEA48408-6454-443D-9F14-530DE0CD6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9318" y="5305234"/>
            <a:ext cx="441676" cy="460080"/>
          </a:xfrm>
          <a:prstGeom prst="rect">
            <a:avLst/>
          </a:prstGeom>
        </p:spPr>
      </p:pic>
      <p:pic>
        <p:nvPicPr>
          <p:cNvPr id="31" name="Picture 30" descr="green checkmark">
            <a:extLst>
              <a:ext uri="{FF2B5EF4-FFF2-40B4-BE49-F238E27FC236}">
                <a16:creationId xmlns:a16="http://schemas.microsoft.com/office/drawing/2014/main" id="{EFC741A8-43D1-4062-AA1C-2ADF96AD0C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3785" y="2395457"/>
            <a:ext cx="441676" cy="460080"/>
          </a:xfrm>
          <a:prstGeom prst="rect">
            <a:avLst/>
          </a:prstGeom>
        </p:spPr>
      </p:pic>
    </p:spTree>
    <p:extLst>
      <p:ext uri="{BB962C8B-B14F-4D97-AF65-F5344CB8AC3E}">
        <p14:creationId xmlns:p14="http://schemas.microsoft.com/office/powerpoint/2010/main" val="15864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76503"/>
            <a:ext cx="5265384" cy="707849"/>
          </a:xfrm>
        </p:spPr>
        <p:txBody>
          <a:bodyPr>
            <a:normAutofit/>
          </a:bodyPr>
          <a:lstStyle/>
          <a:p>
            <a:r>
              <a:rPr lang="en-GB" sz="3600" dirty="0" err="1">
                <a:solidFill>
                  <a:schemeClr val="bg1"/>
                </a:solidFill>
              </a:rPr>
              <a:t>Vous</a:t>
            </a:r>
            <a:r>
              <a:rPr lang="en-GB" sz="3600" dirty="0">
                <a:solidFill>
                  <a:schemeClr val="bg1"/>
                </a:solidFill>
              </a:rPr>
              <a:t> </a:t>
            </a:r>
            <a:r>
              <a:rPr lang="en-GB" sz="3600" dirty="0" err="1">
                <a:solidFill>
                  <a:schemeClr val="bg1"/>
                </a:solidFill>
              </a:rPr>
              <a:t>faites</a:t>
            </a:r>
            <a:r>
              <a:rPr lang="en-GB" sz="3600" dirty="0">
                <a:solidFill>
                  <a:schemeClr val="bg1"/>
                </a:solidFill>
              </a:rPr>
              <a:t> quoi ?</a:t>
            </a:r>
          </a:p>
        </p:txBody>
      </p:sp>
      <p:sp>
        <p:nvSpPr>
          <p:cNvPr id="2" name="Rounded Rectangle 46">
            <a:extLst>
              <a:ext uri="{FF2B5EF4-FFF2-40B4-BE49-F238E27FC236}">
                <a16:creationId xmlns:a16="http://schemas.microsoft.com/office/drawing/2014/main" id="{47275628-AA69-43B1-AA7A-F9C56A324E91}"/>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0F31A347-1FC1-4750-990D-509D923ED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873" y="1977949"/>
            <a:ext cx="1735303" cy="1735303"/>
          </a:xfrm>
          <a:prstGeom prst="rect">
            <a:avLst/>
          </a:prstGeom>
        </p:spPr>
      </p:pic>
      <p:pic>
        <p:nvPicPr>
          <p:cNvPr id="9" name="Picture 8" descr="A picture containing doll, shirt&#10;&#10;Description automatically generated">
            <a:extLst>
              <a:ext uri="{FF2B5EF4-FFF2-40B4-BE49-F238E27FC236}">
                <a16:creationId xmlns:a16="http://schemas.microsoft.com/office/drawing/2014/main" id="{307513CD-9DB4-4E3E-9D83-B745FA14B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869" y="1821504"/>
            <a:ext cx="1891748" cy="1891748"/>
          </a:xfrm>
          <a:prstGeom prst="rect">
            <a:avLst/>
          </a:prstGeom>
        </p:spPr>
      </p:pic>
      <p:graphicFrame>
        <p:nvGraphicFramePr>
          <p:cNvPr id="10" name="Table 9">
            <a:extLst>
              <a:ext uri="{FF2B5EF4-FFF2-40B4-BE49-F238E27FC236}">
                <a16:creationId xmlns:a16="http://schemas.microsoft.com/office/drawing/2014/main" id="{B6BD4620-3642-4F7C-82CF-0FFD6C6ABBDD}"/>
              </a:ext>
            </a:extLst>
          </p:cNvPr>
          <p:cNvGraphicFramePr>
            <a:graphicFrameLocks noGrp="1"/>
          </p:cNvGraphicFramePr>
          <p:nvPr/>
        </p:nvGraphicFramePr>
        <p:xfrm>
          <a:off x="7255246" y="3871913"/>
          <a:ext cx="3760367" cy="1706880"/>
        </p:xfrm>
        <a:graphic>
          <a:graphicData uri="http://schemas.openxmlformats.org/drawingml/2006/table">
            <a:tbl>
              <a:tblPr firstRow="1" bandRow="1">
                <a:tableStyleId>{5940675A-B579-460E-94D1-54222C63F5DA}</a:tableStyleId>
              </a:tblPr>
              <a:tblGrid>
                <a:gridCol w="487973">
                  <a:extLst>
                    <a:ext uri="{9D8B030D-6E8A-4147-A177-3AD203B41FA5}">
                      <a16:colId xmlns:a16="http://schemas.microsoft.com/office/drawing/2014/main" val="2260883222"/>
                    </a:ext>
                  </a:extLst>
                </a:gridCol>
                <a:gridCol w="3272394">
                  <a:extLst>
                    <a:ext uri="{9D8B030D-6E8A-4147-A177-3AD203B41FA5}">
                      <a16:colId xmlns:a16="http://schemas.microsoft.com/office/drawing/2014/main" val="399874207"/>
                    </a:ext>
                  </a:extLst>
                </a:gridCol>
              </a:tblGrid>
              <a:tr h="1224501">
                <a:tc>
                  <a:txBody>
                    <a:bodyPr/>
                    <a:lstStyle/>
                    <a:p>
                      <a:pPr algn="ctr"/>
                      <a:r>
                        <a:rPr lang="en-GB" sz="2000" b="0" i="0" dirty="0">
                          <a:solidFill>
                            <a:schemeClr val="accent5">
                              <a:lumMod val="50000"/>
                            </a:schemeClr>
                          </a:solidFill>
                          <a:latin typeface="Century Gothic" panose="020B0502020202020204" pitchFamily="34" charset="0"/>
                        </a:rPr>
                        <a:t>      </a:t>
                      </a:r>
                    </a:p>
                  </a:txBody>
                  <a:tcPr/>
                </a:tc>
                <a:tc>
                  <a:txBody>
                    <a:bodyPr/>
                    <a:lstStyle/>
                    <a:p>
                      <a:pPr algn="ctr"/>
                      <a:r>
                        <a:rPr lang="en-GB" sz="2000" b="0" i="0" dirty="0">
                          <a:solidFill>
                            <a:schemeClr val="accent5">
                              <a:lumMod val="50000"/>
                            </a:schemeClr>
                          </a:solidFill>
                          <a:latin typeface="Century Gothic" panose="020B0502020202020204" pitchFamily="34" charset="0"/>
                        </a:rPr>
                        <a:t>Tell your partners </a:t>
                      </a:r>
                      <a:r>
                        <a:rPr lang="en-GB" sz="2000" dirty="0">
                          <a:solidFill>
                            <a:schemeClr val="accent5">
                              <a:lumMod val="50000"/>
                            </a:schemeClr>
                          </a:solidFill>
                        </a:rPr>
                        <a:t>you are doing this (nous)</a:t>
                      </a:r>
                      <a:endParaRPr lang="en-GB" sz="2000" b="0" dirty="0">
                        <a:solidFill>
                          <a:schemeClr val="accent5">
                            <a:lumMod val="50000"/>
                          </a:schemeClr>
                        </a:solidFill>
                      </a:endParaRPr>
                    </a:p>
                  </a:txBody>
                  <a:tcPr/>
                </a:tc>
                <a:extLst>
                  <a:ext uri="{0D108BD9-81ED-4DB2-BD59-A6C34878D82A}">
                    <a16:rowId xmlns:a16="http://schemas.microsoft.com/office/drawing/2014/main" val="1902444225"/>
                  </a:ext>
                </a:extLst>
              </a:tr>
              <a:tr h="482379">
                <a:tc>
                  <a:txBody>
                    <a:bodyPr/>
                    <a:lstStyle/>
                    <a:p>
                      <a:pPr algn="ctr"/>
                      <a:r>
                        <a:rPr lang="en-GB" sz="20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chemeClr val="accent5">
                              <a:lumMod val="50000"/>
                            </a:schemeClr>
                          </a:solidFill>
                          <a:latin typeface="Century Gothic" panose="020B0502020202020204" pitchFamily="34" charset="0"/>
                        </a:rPr>
                        <a:t>nourrir</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tortue</a:t>
                      </a:r>
                      <a:endParaRPr lang="en-GB" sz="2000" dirty="0">
                        <a:solidFill>
                          <a:schemeClr val="accent5">
                            <a:lumMod val="50000"/>
                          </a:schemeClr>
                        </a:solidFill>
                      </a:endParaRPr>
                    </a:p>
                  </a:txBody>
                  <a:tcPr anchor="ctr"/>
                </a:tc>
                <a:extLst>
                  <a:ext uri="{0D108BD9-81ED-4DB2-BD59-A6C34878D82A}">
                    <a16:rowId xmlns:a16="http://schemas.microsoft.com/office/drawing/2014/main" val="1569905847"/>
                  </a:ext>
                </a:extLst>
              </a:tr>
            </a:tbl>
          </a:graphicData>
        </a:graphic>
      </p:graphicFrame>
      <p:pic>
        <p:nvPicPr>
          <p:cNvPr id="12" name="Picture 11" descr="A picture containing toy, shirt&#10;&#10;Description automatically generated">
            <a:extLst>
              <a:ext uri="{FF2B5EF4-FFF2-40B4-BE49-F238E27FC236}">
                <a16:creationId xmlns:a16="http://schemas.microsoft.com/office/drawing/2014/main" id="{51E902D2-02BF-4704-BCC0-61B684D53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595" y="2006373"/>
            <a:ext cx="1706880" cy="1706880"/>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E382CBE1-7FB9-4AC8-8E2A-FBDF5128F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6570" y="1962485"/>
            <a:ext cx="1750767" cy="1750767"/>
          </a:xfrm>
          <a:prstGeom prst="rect">
            <a:avLst/>
          </a:prstGeom>
        </p:spPr>
      </p:pic>
      <p:graphicFrame>
        <p:nvGraphicFramePr>
          <p:cNvPr id="15" name="Table 14">
            <a:extLst>
              <a:ext uri="{FF2B5EF4-FFF2-40B4-BE49-F238E27FC236}">
                <a16:creationId xmlns:a16="http://schemas.microsoft.com/office/drawing/2014/main" id="{AB53506F-1042-4A85-80D0-B0C651564C17}"/>
              </a:ext>
            </a:extLst>
          </p:cNvPr>
          <p:cNvGraphicFramePr>
            <a:graphicFrameLocks noGrp="1"/>
          </p:cNvGraphicFramePr>
          <p:nvPr/>
        </p:nvGraphicFramePr>
        <p:xfrm>
          <a:off x="1176389" y="3885086"/>
          <a:ext cx="3760367" cy="1706880"/>
        </p:xfrm>
        <a:graphic>
          <a:graphicData uri="http://schemas.openxmlformats.org/drawingml/2006/table">
            <a:tbl>
              <a:tblPr firstRow="1" bandRow="1">
                <a:tableStyleId>{5940675A-B579-460E-94D1-54222C63F5DA}</a:tableStyleId>
              </a:tblPr>
              <a:tblGrid>
                <a:gridCol w="461574">
                  <a:extLst>
                    <a:ext uri="{9D8B030D-6E8A-4147-A177-3AD203B41FA5}">
                      <a16:colId xmlns:a16="http://schemas.microsoft.com/office/drawing/2014/main" val="507407420"/>
                    </a:ext>
                  </a:extLst>
                </a:gridCol>
                <a:gridCol w="3298793">
                  <a:extLst>
                    <a:ext uri="{9D8B030D-6E8A-4147-A177-3AD203B41FA5}">
                      <a16:colId xmlns:a16="http://schemas.microsoft.com/office/drawing/2014/main" val="1218034853"/>
                    </a:ext>
                  </a:extLst>
                </a:gridCol>
              </a:tblGrid>
              <a:tr h="268775">
                <a:tc>
                  <a:txBody>
                    <a:bodyPr/>
                    <a:lstStyle/>
                    <a:p>
                      <a:pPr algn="ctr"/>
                      <a:endParaRPr lang="en-GB" sz="2000" b="0" i="0" dirty="0">
                        <a:solidFill>
                          <a:schemeClr val="accent5">
                            <a:lumMod val="50000"/>
                          </a:schemeClr>
                        </a:solidFill>
                        <a:latin typeface="Century Gothic" panose="020B0502020202020204" pitchFamily="34" charset="0"/>
                      </a:endParaRPr>
                    </a:p>
                  </a:txBody>
                  <a:tcPr/>
                </a:tc>
                <a:tc>
                  <a:txBody>
                    <a:bodyPr/>
                    <a:lstStyle/>
                    <a:p>
                      <a:pPr algn="ctr"/>
                      <a:r>
                        <a:rPr lang="en-GB" sz="2000" b="0" i="0" dirty="0">
                          <a:solidFill>
                            <a:schemeClr val="accent5">
                              <a:lumMod val="50000"/>
                            </a:schemeClr>
                          </a:solidFill>
                          <a:latin typeface="Century Gothic" panose="020B0502020202020204" pitchFamily="34" charset="0"/>
                        </a:rPr>
                        <a:t>Ask </a:t>
                      </a:r>
                      <a:r>
                        <a:rPr lang="en-GB" sz="2000" b="0" dirty="0">
                          <a:solidFill>
                            <a:schemeClr val="accent5">
                              <a:lumMod val="50000"/>
                            </a:schemeClr>
                          </a:solidFill>
                        </a:rPr>
                        <a:t>your partners a question (</a:t>
                      </a:r>
                      <a:r>
                        <a:rPr lang="en-GB" sz="2000" b="0" dirty="0" err="1">
                          <a:solidFill>
                            <a:schemeClr val="accent5">
                              <a:lumMod val="50000"/>
                            </a:schemeClr>
                          </a:solidFill>
                        </a:rPr>
                        <a:t>vous</a:t>
                      </a:r>
                      <a:r>
                        <a:rPr lang="en-GB" sz="2000" b="0" dirty="0">
                          <a:solidFill>
                            <a:schemeClr val="accent5">
                              <a:lumMod val="50000"/>
                            </a:schemeClr>
                          </a:solidFill>
                        </a:rPr>
                        <a:t>) and </a:t>
                      </a:r>
                      <a:r>
                        <a:rPr lang="en-GB" sz="2000" b="1" dirty="0">
                          <a:solidFill>
                            <a:schemeClr val="accent5">
                              <a:lumMod val="50000"/>
                            </a:schemeClr>
                          </a:solidFill>
                        </a:rPr>
                        <a:t>write </a:t>
                      </a:r>
                      <a:r>
                        <a:rPr lang="en-GB" sz="2000" b="0" dirty="0">
                          <a:solidFill>
                            <a:schemeClr val="accent5">
                              <a:lumMod val="50000"/>
                            </a:schemeClr>
                          </a:solidFill>
                        </a:rPr>
                        <a:t>a sentence (</a:t>
                      </a:r>
                      <a:r>
                        <a:rPr lang="en-GB" sz="2000" b="0" dirty="0" err="1">
                          <a:solidFill>
                            <a:schemeClr val="accent5">
                              <a:lumMod val="50000"/>
                            </a:schemeClr>
                          </a:solidFill>
                        </a:rPr>
                        <a:t>ils</a:t>
                      </a:r>
                      <a:r>
                        <a:rPr lang="en-GB" sz="2000" b="0" dirty="0">
                          <a:solidFill>
                            <a:schemeClr val="accent5">
                              <a:lumMod val="50000"/>
                            </a:schemeClr>
                          </a:solidFill>
                        </a:rPr>
                        <a:t>/</a:t>
                      </a:r>
                      <a:r>
                        <a:rPr lang="en-GB" sz="2000" b="0" dirty="0" err="1">
                          <a:solidFill>
                            <a:schemeClr val="accent5">
                              <a:lumMod val="50000"/>
                            </a:schemeClr>
                          </a:solidFill>
                        </a:rPr>
                        <a:t>elles</a:t>
                      </a:r>
                      <a:r>
                        <a:rPr lang="en-GB" sz="2000" b="0" dirty="0">
                          <a:solidFill>
                            <a:schemeClr val="accent5">
                              <a:lumMod val="50000"/>
                            </a:schemeClr>
                          </a:solidFill>
                        </a:rPr>
                        <a:t>)</a:t>
                      </a:r>
                    </a:p>
                  </a:txBody>
                  <a:tcPr/>
                </a:tc>
                <a:extLst>
                  <a:ext uri="{0D108BD9-81ED-4DB2-BD59-A6C34878D82A}">
                    <a16:rowId xmlns:a16="http://schemas.microsoft.com/office/drawing/2014/main" val="3371230406"/>
                  </a:ext>
                </a:extLst>
              </a:tr>
              <a:tr h="270361">
                <a:tc>
                  <a:txBody>
                    <a:bodyPr/>
                    <a:lstStyle/>
                    <a:p>
                      <a:pPr algn="ctr"/>
                      <a:r>
                        <a:rPr lang="en-GB" sz="20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chemeClr val="accent5">
                              <a:lumMod val="50000"/>
                            </a:schemeClr>
                          </a:solidFill>
                          <a:latin typeface="Century Gothic" panose="020B0502020202020204" pitchFamily="34" charset="0"/>
                        </a:rPr>
                        <a:t>nourrir</a:t>
                      </a:r>
                      <a:r>
                        <a:rPr lang="en-GB" sz="2000" b="0" dirty="0">
                          <a:solidFill>
                            <a:schemeClr val="accent5">
                              <a:lumMod val="50000"/>
                            </a:schemeClr>
                          </a:solidFill>
                        </a:rPr>
                        <a:t> ________________________</a:t>
                      </a:r>
                    </a:p>
                  </a:txBody>
                  <a:tcPr anchor="ctr"/>
                </a:tc>
                <a:extLst>
                  <a:ext uri="{0D108BD9-81ED-4DB2-BD59-A6C34878D82A}">
                    <a16:rowId xmlns:a16="http://schemas.microsoft.com/office/drawing/2014/main" val="3733760608"/>
                  </a:ext>
                </a:extLst>
              </a:tr>
            </a:tbl>
          </a:graphicData>
        </a:graphic>
      </p:graphicFrame>
      <p:pic>
        <p:nvPicPr>
          <p:cNvPr id="8194" name="Picture 2" descr="Turtle Clip Art">
            <a:extLst>
              <a:ext uri="{FF2B5EF4-FFF2-40B4-BE49-F238E27FC236}">
                <a16:creationId xmlns:a16="http://schemas.microsoft.com/office/drawing/2014/main" id="{42A8EB50-B683-4701-AE81-C669BF38C3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350148" y="4725353"/>
            <a:ext cx="1330926" cy="1259517"/>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B279EB2-BC34-4117-B834-B887123E4C5B}"/>
              </a:ext>
            </a:extLst>
          </p:cNvPr>
          <p:cNvSpPr/>
          <p:nvPr/>
        </p:nvSpPr>
        <p:spPr>
          <a:xfrm>
            <a:off x="3978577" y="1669698"/>
            <a:ext cx="2170968" cy="1037968"/>
          </a:xfrm>
          <a:prstGeom prst="wedgeRoundRectCallout">
            <a:avLst>
              <a:gd name="adj1" fmla="val -39047"/>
              <a:gd name="adj2" fmla="val 69772"/>
              <a:gd name="adj3" fmla="val 16667"/>
            </a:avLst>
          </a:prstGeom>
          <a:solidFill>
            <a:srgbClr val="104F7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Vous</a:t>
            </a:r>
            <a:r>
              <a:rPr lang="en-GB" sz="2000" dirty="0">
                <a:latin typeface="Century Gothic" panose="020B0502020202020204" pitchFamily="34" charset="0"/>
              </a:rPr>
              <a:t> </a:t>
            </a:r>
            <a:r>
              <a:rPr lang="en-GB" sz="2000" dirty="0" err="1">
                <a:latin typeface="Century Gothic" panose="020B0502020202020204" pitchFamily="34" charset="0"/>
              </a:rPr>
              <a:t>nourrissez</a:t>
            </a:r>
            <a:r>
              <a:rPr lang="en-GB" sz="2000" dirty="0">
                <a:latin typeface="Century Gothic" panose="020B0502020202020204" pitchFamily="34" charset="0"/>
              </a:rPr>
              <a:t> quoi ?</a:t>
            </a:r>
          </a:p>
        </p:txBody>
      </p:sp>
      <p:sp>
        <p:nvSpPr>
          <p:cNvPr id="17" name="Speech Bubble: Rectangle with Corners Rounded 16">
            <a:extLst>
              <a:ext uri="{FF2B5EF4-FFF2-40B4-BE49-F238E27FC236}">
                <a16:creationId xmlns:a16="http://schemas.microsoft.com/office/drawing/2014/main" id="{61395882-C147-4FBD-8AEB-5B75E6AA3A47}"/>
              </a:ext>
            </a:extLst>
          </p:cNvPr>
          <p:cNvSpPr/>
          <p:nvPr/>
        </p:nvSpPr>
        <p:spPr>
          <a:xfrm>
            <a:off x="5570188" y="2347342"/>
            <a:ext cx="2170968" cy="1037968"/>
          </a:xfrm>
          <a:prstGeom prst="wedgeRoundRectCallout">
            <a:avLst>
              <a:gd name="adj1" fmla="val -343"/>
              <a:gd name="adj2" fmla="val 62629"/>
              <a:gd name="adj3" fmla="val 16667"/>
            </a:avLst>
          </a:prstGeom>
          <a:solidFill>
            <a:srgbClr val="104F7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GB" sz="2000" dirty="0">
                <a:latin typeface="Century Gothic" panose="020B0502020202020204" pitchFamily="34" charset="0"/>
              </a:rPr>
              <a:t>Nous </a:t>
            </a:r>
            <a:r>
              <a:rPr lang="en-GB" sz="2000" dirty="0" err="1">
                <a:latin typeface="Century Gothic" panose="020B0502020202020204" pitchFamily="34" charset="0"/>
              </a:rPr>
              <a:t>nourrissons</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a:t>
            </a:r>
            <a:r>
              <a:rPr lang="en-GB" sz="2000" dirty="0" err="1">
                <a:latin typeface="Century Gothic" panose="020B0502020202020204" pitchFamily="34" charset="0"/>
              </a:rPr>
              <a:t>tortue</a:t>
            </a:r>
            <a:r>
              <a:rPr lang="en-GB" sz="2000" dirty="0">
                <a:latin typeface="Century Gothic" panose="020B0502020202020204" pitchFamily="34" charset="0"/>
              </a:rPr>
              <a:t> !</a:t>
            </a:r>
          </a:p>
        </p:txBody>
      </p:sp>
      <p:sp>
        <p:nvSpPr>
          <p:cNvPr id="19" name="TextBox 18">
            <a:extLst>
              <a:ext uri="{FF2B5EF4-FFF2-40B4-BE49-F238E27FC236}">
                <a16:creationId xmlns:a16="http://schemas.microsoft.com/office/drawing/2014/main" id="{E1185100-BB7F-453B-BF2F-B1162CA06CFD}"/>
              </a:ext>
            </a:extLst>
          </p:cNvPr>
          <p:cNvSpPr txBox="1"/>
          <p:nvPr/>
        </p:nvSpPr>
        <p:spPr>
          <a:xfrm>
            <a:off x="1620140" y="5178683"/>
            <a:ext cx="3669957" cy="400110"/>
          </a:xfrm>
          <a:prstGeom prst="rect">
            <a:avLst/>
          </a:prstGeom>
          <a:noFill/>
        </p:spPr>
        <p:txBody>
          <a:bodyPr wrap="square" rtlCol="0">
            <a:spAutoFit/>
          </a:bodyPr>
          <a:lstStyle/>
          <a:p>
            <a:r>
              <a:rPr lang="en-GB" sz="2000" b="1" dirty="0" err="1">
                <a:solidFill>
                  <a:schemeClr val="accent5">
                    <a:lumMod val="50000"/>
                  </a:schemeClr>
                </a:solidFill>
                <a:latin typeface="Ink Free" panose="03080402000500000000" pitchFamily="66" charset="0"/>
              </a:rPr>
              <a:t>Ils</a:t>
            </a:r>
            <a:r>
              <a:rPr lang="en-GB" sz="2000" b="1" dirty="0">
                <a:solidFill>
                  <a:schemeClr val="accent5">
                    <a:lumMod val="50000"/>
                  </a:schemeClr>
                </a:solidFill>
                <a:latin typeface="Ink Free" panose="03080402000500000000" pitchFamily="66" charset="0"/>
              </a:rPr>
              <a:t> </a:t>
            </a:r>
            <a:r>
              <a:rPr lang="en-GB" sz="2000" dirty="0" err="1">
                <a:solidFill>
                  <a:schemeClr val="accent5">
                    <a:lumMod val="50000"/>
                  </a:schemeClr>
                </a:solidFill>
                <a:latin typeface="Ink Free" panose="03080402000500000000" pitchFamily="66" charset="0"/>
              </a:rPr>
              <a:t>nourriss</a:t>
            </a:r>
            <a:r>
              <a:rPr lang="en-GB" sz="2000" b="1" dirty="0" err="1">
                <a:solidFill>
                  <a:schemeClr val="accent5">
                    <a:lumMod val="50000"/>
                  </a:schemeClr>
                </a:solidFill>
                <a:latin typeface="Ink Free" panose="03080402000500000000" pitchFamily="66" charset="0"/>
              </a:rPr>
              <a:t>ent</a:t>
            </a:r>
            <a:r>
              <a:rPr lang="en-GB" sz="2000" dirty="0">
                <a:solidFill>
                  <a:schemeClr val="accent5">
                    <a:lumMod val="50000"/>
                  </a:schemeClr>
                </a:solidFill>
                <a:latin typeface="Ink Free" panose="03080402000500000000" pitchFamily="66" charset="0"/>
              </a:rPr>
              <a:t> </a:t>
            </a:r>
            <a:r>
              <a:rPr lang="en-GB" sz="2000" dirty="0" err="1">
                <a:solidFill>
                  <a:schemeClr val="accent5">
                    <a:lumMod val="50000"/>
                  </a:schemeClr>
                </a:solidFill>
                <a:latin typeface="Ink Free" panose="03080402000500000000" pitchFamily="66" charset="0"/>
              </a:rPr>
              <a:t>une</a:t>
            </a:r>
            <a:r>
              <a:rPr lang="en-GB" sz="2000" dirty="0">
                <a:solidFill>
                  <a:schemeClr val="accent5">
                    <a:lumMod val="50000"/>
                  </a:schemeClr>
                </a:solidFill>
                <a:latin typeface="Ink Free" panose="03080402000500000000" pitchFamily="66" charset="0"/>
              </a:rPr>
              <a:t> </a:t>
            </a:r>
            <a:r>
              <a:rPr lang="en-GB" sz="2000" dirty="0" err="1">
                <a:solidFill>
                  <a:schemeClr val="accent5">
                    <a:lumMod val="50000"/>
                  </a:schemeClr>
                </a:solidFill>
                <a:latin typeface="Ink Free" panose="03080402000500000000" pitchFamily="66" charset="0"/>
              </a:rPr>
              <a:t>tortue</a:t>
            </a:r>
            <a:r>
              <a:rPr lang="en-GB" sz="2000" dirty="0">
                <a:solidFill>
                  <a:schemeClr val="accent5">
                    <a:lumMod val="50000"/>
                  </a:schemeClr>
                </a:solidFill>
                <a:latin typeface="Ink Free" panose="03080402000500000000" pitchFamily="66" charset="0"/>
              </a:rPr>
              <a:t>.</a:t>
            </a:r>
            <a:endParaRPr lang="en-GB" sz="2000" b="1" dirty="0">
              <a:solidFill>
                <a:schemeClr val="accent5">
                  <a:lumMod val="50000"/>
                </a:schemeClr>
              </a:solidFill>
              <a:latin typeface="Ink Free" panose="03080402000500000000" pitchFamily="66" charset="0"/>
            </a:endParaRPr>
          </a:p>
        </p:txBody>
      </p:sp>
      <p:pic>
        <p:nvPicPr>
          <p:cNvPr id="8196" name="Picture 4" descr="Pencil 3 Clip Art">
            <a:extLst>
              <a:ext uri="{FF2B5EF4-FFF2-40B4-BE49-F238E27FC236}">
                <a16:creationId xmlns:a16="http://schemas.microsoft.com/office/drawing/2014/main" id="{D265E179-E43E-497B-9274-D2574D3B01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712652">
            <a:off x="4916340" y="4844669"/>
            <a:ext cx="506962" cy="77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nvGraphicFramePr>
        <p:xfrm>
          <a:off x="355600" y="216016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devoirs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dirty="0">
                          <a:solidFill>
                            <a:schemeClr val="accent5">
                              <a:lumMod val="50000"/>
                            </a:schemeClr>
                          </a:solidFill>
                        </a:rPr>
                        <a:t>, les mots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a:t>
                      </a:r>
                      <a:r>
                        <a:rPr lang="en-GB" sz="1200" baseline="0" dirty="0">
                          <a:solidFill>
                            <a:schemeClr val="accent5">
                              <a:lumMod val="50000"/>
                            </a:schemeClr>
                          </a:solidFill>
                        </a:rPr>
                        <a:t> les </a:t>
                      </a:r>
                      <a:r>
                        <a:rPr lang="en-GB" sz="1200" baseline="0" dirty="0" err="1">
                          <a:solidFill>
                            <a:schemeClr val="accent5">
                              <a:lumMod val="50000"/>
                            </a:schemeClr>
                          </a:solidFill>
                        </a:rPr>
                        <a:t>verres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a:t>
                      </a:r>
                      <a:r>
                        <a:rPr lang="en-GB" sz="1200" baseline="0" dirty="0">
                          <a:solidFill>
                            <a:schemeClr val="accent5">
                              <a:lumMod val="50000"/>
                            </a:schemeClr>
                          </a:solidFill>
                        </a:rPr>
                        <a:t> des livres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2467099049"/>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Autofit/>
          </a:bodyPr>
          <a:lstStyle/>
          <a:p>
            <a:r>
              <a:rPr lang="en-GB" sz="2000" dirty="0">
                <a:latin typeface="+mj-lt"/>
              </a:rPr>
              <a:t>Printable </a:t>
            </a:r>
            <a:r>
              <a:rPr lang="en-GB" sz="2000" dirty="0" err="1">
                <a:latin typeface="+mj-lt"/>
              </a:rPr>
              <a:t>rolecards</a:t>
            </a:r>
            <a:r>
              <a:rPr lang="en-GB" sz="2000" dirty="0">
                <a:latin typeface="+mj-lt"/>
              </a:rPr>
              <a:t> – Group A</a:t>
            </a:r>
          </a:p>
        </p:txBody>
      </p:sp>
      <p:graphicFrame>
        <p:nvGraphicFramePr>
          <p:cNvPr id="8" name="Table 4">
            <a:extLst>
              <a:ext uri="{FF2B5EF4-FFF2-40B4-BE49-F238E27FC236}">
                <a16:creationId xmlns:a16="http://schemas.microsoft.com/office/drawing/2014/main" id="{60AA3B74-D712-47A4-BB06-DEEF336EADED}"/>
              </a:ext>
            </a:extLst>
          </p:cNvPr>
          <p:cNvGraphicFramePr>
            <a:graphicFrameLocks noGrp="1"/>
          </p:cNvGraphicFramePr>
          <p:nvPr/>
        </p:nvGraphicFramePr>
        <p:xfrm>
          <a:off x="355600" y="4277284"/>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devoirs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dirty="0">
                          <a:solidFill>
                            <a:schemeClr val="accent5">
                              <a:lumMod val="50000"/>
                            </a:schemeClr>
                          </a:solidFill>
                        </a:rPr>
                        <a:t>, les mots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a:t>
                      </a:r>
                      <a:r>
                        <a:rPr lang="en-GB" sz="1200" baseline="0" dirty="0">
                          <a:solidFill>
                            <a:schemeClr val="accent5">
                              <a:lumMod val="50000"/>
                            </a:schemeClr>
                          </a:solidFill>
                        </a:rPr>
                        <a:t> les </a:t>
                      </a:r>
                      <a:r>
                        <a:rPr lang="en-GB" sz="1200" baseline="0" dirty="0" err="1">
                          <a:solidFill>
                            <a:schemeClr val="accent5">
                              <a:lumMod val="50000"/>
                            </a:schemeClr>
                          </a:solidFill>
                        </a:rPr>
                        <a:t>verres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a:t>
                      </a:r>
                      <a:r>
                        <a:rPr lang="en-GB" sz="1200" baseline="0" dirty="0">
                          <a:solidFill>
                            <a:schemeClr val="accent5">
                              <a:lumMod val="50000"/>
                            </a:schemeClr>
                          </a:solidFill>
                        </a:rPr>
                        <a:t> des livres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2" name="Table 4">
            <a:extLst>
              <a:ext uri="{FF2B5EF4-FFF2-40B4-BE49-F238E27FC236}">
                <a16:creationId xmlns:a16="http://schemas.microsoft.com/office/drawing/2014/main" id="{D485298F-7451-4E1C-8833-2BCC72670E3E}"/>
              </a:ext>
            </a:extLst>
          </p:cNvPr>
          <p:cNvGraphicFramePr>
            <a:graphicFrameLocks noGrp="1"/>
          </p:cNvGraphicFramePr>
          <p:nvPr/>
        </p:nvGraphicFramePr>
        <p:xfrm>
          <a:off x="6273115" y="216016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devoirs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dirty="0">
                          <a:solidFill>
                            <a:schemeClr val="accent5">
                              <a:lumMod val="50000"/>
                            </a:schemeClr>
                          </a:solidFill>
                        </a:rPr>
                        <a:t>, les mots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a:t>
                      </a:r>
                      <a:r>
                        <a:rPr lang="en-GB" sz="1200" baseline="0" dirty="0">
                          <a:solidFill>
                            <a:schemeClr val="accent5">
                              <a:lumMod val="50000"/>
                            </a:schemeClr>
                          </a:solidFill>
                        </a:rPr>
                        <a:t> les </a:t>
                      </a:r>
                      <a:r>
                        <a:rPr lang="en-GB" sz="1200" baseline="0" dirty="0" err="1">
                          <a:solidFill>
                            <a:schemeClr val="accent5">
                              <a:lumMod val="50000"/>
                            </a:schemeClr>
                          </a:solidFill>
                        </a:rPr>
                        <a:t>verres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a:t>
                      </a:r>
                      <a:r>
                        <a:rPr lang="en-GB" sz="1200" baseline="0" dirty="0">
                          <a:solidFill>
                            <a:schemeClr val="accent5">
                              <a:lumMod val="50000"/>
                            </a:schemeClr>
                          </a:solidFill>
                        </a:rPr>
                        <a:t> des livres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4" name="Table 4">
            <a:extLst>
              <a:ext uri="{FF2B5EF4-FFF2-40B4-BE49-F238E27FC236}">
                <a16:creationId xmlns:a16="http://schemas.microsoft.com/office/drawing/2014/main" id="{DC52D9A2-6703-451B-9AC5-4DF864A9163A}"/>
              </a:ext>
            </a:extLst>
          </p:cNvPr>
          <p:cNvGraphicFramePr>
            <a:graphicFrameLocks noGrp="1"/>
          </p:cNvGraphicFramePr>
          <p:nvPr/>
        </p:nvGraphicFramePr>
        <p:xfrm>
          <a:off x="6273115" y="4277284"/>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devoirs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dirty="0">
                          <a:solidFill>
                            <a:schemeClr val="accent5">
                              <a:lumMod val="50000"/>
                            </a:schemeClr>
                          </a:solidFill>
                        </a:rPr>
                        <a:t>, les mots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a:t>
                      </a:r>
                      <a:r>
                        <a:rPr lang="en-GB" sz="1200" baseline="0" dirty="0">
                          <a:solidFill>
                            <a:schemeClr val="accent5">
                              <a:lumMod val="50000"/>
                            </a:schemeClr>
                          </a:solidFill>
                        </a:rPr>
                        <a:t> les </a:t>
                      </a:r>
                      <a:r>
                        <a:rPr lang="en-GB" sz="1200" baseline="0" dirty="0" err="1">
                          <a:solidFill>
                            <a:schemeClr val="accent5">
                              <a:lumMod val="50000"/>
                            </a:schemeClr>
                          </a:solidFill>
                        </a:rPr>
                        <a:t>verres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a:t>
                      </a:r>
                      <a:r>
                        <a:rPr lang="en-GB" sz="1200" baseline="0" dirty="0">
                          <a:solidFill>
                            <a:schemeClr val="accent5">
                              <a:lumMod val="50000"/>
                            </a:schemeClr>
                          </a:solidFill>
                        </a:rPr>
                        <a:t> des livres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6" name="Table 4">
            <a:extLst>
              <a:ext uri="{FF2B5EF4-FFF2-40B4-BE49-F238E27FC236}">
                <a16:creationId xmlns:a16="http://schemas.microsoft.com/office/drawing/2014/main" id="{ED6501D4-4C36-47DA-89E7-1E147395A50B}"/>
              </a:ext>
            </a:extLst>
          </p:cNvPr>
          <p:cNvGraphicFramePr>
            <a:graphicFrameLocks noGrp="1"/>
          </p:cNvGraphicFramePr>
          <p:nvPr/>
        </p:nvGraphicFramePr>
        <p:xfrm>
          <a:off x="6273115" y="97972"/>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devoirs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dirty="0">
                          <a:solidFill>
                            <a:schemeClr val="accent5">
                              <a:lumMod val="50000"/>
                            </a:schemeClr>
                          </a:solidFill>
                        </a:rPr>
                        <a:t>, les mots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a:t>
                      </a:r>
                      <a:r>
                        <a:rPr lang="en-GB" sz="1200" baseline="0" dirty="0">
                          <a:solidFill>
                            <a:schemeClr val="accent5">
                              <a:lumMod val="50000"/>
                            </a:schemeClr>
                          </a:solidFill>
                        </a:rPr>
                        <a:t> les </a:t>
                      </a:r>
                      <a:r>
                        <a:rPr lang="en-GB" sz="1200" baseline="0" dirty="0" err="1">
                          <a:solidFill>
                            <a:schemeClr val="accent5">
                              <a:lumMod val="50000"/>
                            </a:schemeClr>
                          </a:solidFill>
                        </a:rPr>
                        <a:t>verres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a:t>
                      </a:r>
                      <a:r>
                        <a:rPr lang="en-GB" sz="1200" baseline="0" dirty="0">
                          <a:solidFill>
                            <a:schemeClr val="accent5">
                              <a:lumMod val="50000"/>
                            </a:schemeClr>
                          </a:solidFill>
                        </a:rPr>
                        <a:t> des livres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2467099049"/>
                  </a:ext>
                </a:extLst>
              </a:tr>
            </a:tbl>
          </a:graphicData>
        </a:graphic>
      </p:graphicFrame>
    </p:spTree>
    <p:extLst>
      <p:ext uri="{BB962C8B-B14F-4D97-AF65-F5344CB8AC3E}">
        <p14:creationId xmlns:p14="http://schemas.microsoft.com/office/powerpoint/2010/main" val="3545372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Autofit/>
          </a:bodyPr>
          <a:lstStyle/>
          <a:p>
            <a:r>
              <a:rPr lang="en-GB" sz="2000" dirty="0">
                <a:latin typeface="+mj-lt"/>
              </a:rPr>
              <a:t>Printable </a:t>
            </a:r>
            <a:r>
              <a:rPr lang="en-GB" sz="2000" dirty="0" err="1">
                <a:latin typeface="+mj-lt"/>
              </a:rPr>
              <a:t>rolecards</a:t>
            </a:r>
            <a:r>
              <a:rPr lang="en-GB" sz="2000" dirty="0">
                <a:latin typeface="+mj-lt"/>
              </a:rPr>
              <a:t> – Group B</a:t>
            </a:r>
          </a:p>
        </p:txBody>
      </p:sp>
      <p:graphicFrame>
        <p:nvGraphicFramePr>
          <p:cNvPr id="2" name="Table 4">
            <a:extLst>
              <a:ext uri="{FF2B5EF4-FFF2-40B4-BE49-F238E27FC236}">
                <a16:creationId xmlns:a16="http://schemas.microsoft.com/office/drawing/2014/main" id="{8B79F960-C154-4712-920C-1A19B72B7C68}"/>
              </a:ext>
            </a:extLst>
          </p:cNvPr>
          <p:cNvGraphicFramePr>
            <a:graphicFrameLocks noGrp="1"/>
          </p:cNvGraphicFramePr>
          <p:nvPr/>
        </p:nvGraphicFramePr>
        <p:xfrm>
          <a:off x="281460" y="427607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chats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b="0" i="0" dirty="0">
                          <a:solidFill>
                            <a:schemeClr val="accent5">
                              <a:lumMod val="50000"/>
                            </a:schemeClr>
                          </a:solidFill>
                          <a:latin typeface="Century Gothic" panose="020B0502020202020204" pitchFamily="34" charset="0"/>
                        </a:rPr>
                        <a:t>, les cahiers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baseline="0" dirty="0">
                          <a:solidFill>
                            <a:schemeClr val="accent5">
                              <a:lumMod val="50000"/>
                            </a:schemeClr>
                          </a:solidFill>
                        </a:rPr>
                        <a:t> 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a:t>
                      </a:r>
                      <a:r>
                        <a:rPr lang="en-GB" sz="1200" baseline="0" dirty="0">
                          <a:solidFill>
                            <a:schemeClr val="accent5">
                              <a:lumMod val="50000"/>
                            </a:schemeClr>
                          </a:solidFill>
                        </a:rPr>
                        <a:t> </a:t>
                      </a:r>
                      <a:r>
                        <a:rPr lang="en-GB" sz="1200" baseline="0" dirty="0" err="1">
                          <a:solidFill>
                            <a:schemeClr val="accent5">
                              <a:lumMod val="50000"/>
                            </a:schemeClr>
                          </a:solidFill>
                        </a:rPr>
                        <a:t>nos</a:t>
                      </a:r>
                      <a:r>
                        <a:rPr lang="en-GB" sz="1200" baseline="0" dirty="0">
                          <a:solidFill>
                            <a:schemeClr val="accent5">
                              <a:lumMod val="50000"/>
                            </a:schemeClr>
                          </a:solidFill>
                        </a:rPr>
                        <a:t> examens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le ménage</a:t>
                      </a:r>
                    </a:p>
                  </a:txBody>
                  <a:tcPr anchor="ctr"/>
                </a:tc>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0" name="Table 4">
            <a:extLst>
              <a:ext uri="{FF2B5EF4-FFF2-40B4-BE49-F238E27FC236}">
                <a16:creationId xmlns:a16="http://schemas.microsoft.com/office/drawing/2014/main" id="{7A97031F-D4E6-41BC-BD87-8F3B00D8F669}"/>
              </a:ext>
            </a:extLst>
          </p:cNvPr>
          <p:cNvGraphicFramePr>
            <a:graphicFrameLocks noGrp="1"/>
          </p:cNvGraphicFramePr>
          <p:nvPr/>
        </p:nvGraphicFramePr>
        <p:xfrm>
          <a:off x="281460" y="218333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chats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b="0" i="0" dirty="0">
                          <a:solidFill>
                            <a:schemeClr val="accent5">
                              <a:lumMod val="50000"/>
                            </a:schemeClr>
                          </a:solidFill>
                          <a:latin typeface="Century Gothic" panose="020B0502020202020204" pitchFamily="34" charset="0"/>
                        </a:rPr>
                        <a:t>, les cahiers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baseline="0" dirty="0">
                          <a:solidFill>
                            <a:schemeClr val="accent5">
                              <a:lumMod val="50000"/>
                            </a:schemeClr>
                          </a:solidFill>
                        </a:rPr>
                        <a:t> 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a:t>
                      </a:r>
                      <a:r>
                        <a:rPr lang="en-GB" sz="1200" baseline="0" dirty="0">
                          <a:solidFill>
                            <a:schemeClr val="accent5">
                              <a:lumMod val="50000"/>
                            </a:schemeClr>
                          </a:solidFill>
                        </a:rPr>
                        <a:t> </a:t>
                      </a:r>
                      <a:r>
                        <a:rPr lang="en-GB" sz="1200" baseline="0" dirty="0" err="1">
                          <a:solidFill>
                            <a:schemeClr val="accent5">
                              <a:lumMod val="50000"/>
                            </a:schemeClr>
                          </a:solidFill>
                        </a:rPr>
                        <a:t>nos</a:t>
                      </a:r>
                      <a:r>
                        <a:rPr lang="en-GB" sz="1200" baseline="0" dirty="0">
                          <a:solidFill>
                            <a:schemeClr val="accent5">
                              <a:lumMod val="50000"/>
                            </a:schemeClr>
                          </a:solidFill>
                        </a:rPr>
                        <a:t> examens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le ménage</a:t>
                      </a:r>
                    </a:p>
                  </a:txBody>
                  <a:tcPr anchor="ctr"/>
                </a:tc>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2" name="Table 4">
            <a:extLst>
              <a:ext uri="{FF2B5EF4-FFF2-40B4-BE49-F238E27FC236}">
                <a16:creationId xmlns:a16="http://schemas.microsoft.com/office/drawing/2014/main" id="{9732F0E9-E4C7-4C82-B2E0-5EC32FD01409}"/>
              </a:ext>
            </a:extLst>
          </p:cNvPr>
          <p:cNvGraphicFramePr>
            <a:graphicFrameLocks noGrp="1"/>
          </p:cNvGraphicFramePr>
          <p:nvPr/>
        </p:nvGraphicFramePr>
        <p:xfrm>
          <a:off x="6170140" y="427607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chats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b="0" i="0" dirty="0">
                          <a:solidFill>
                            <a:schemeClr val="accent5">
                              <a:lumMod val="50000"/>
                            </a:schemeClr>
                          </a:solidFill>
                          <a:latin typeface="Century Gothic" panose="020B0502020202020204" pitchFamily="34" charset="0"/>
                        </a:rPr>
                        <a:t>, les cahiers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baseline="0" dirty="0">
                          <a:solidFill>
                            <a:schemeClr val="accent5">
                              <a:lumMod val="50000"/>
                            </a:schemeClr>
                          </a:solidFill>
                        </a:rPr>
                        <a:t> 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a:t>
                      </a:r>
                      <a:r>
                        <a:rPr lang="en-GB" sz="1200" baseline="0" dirty="0">
                          <a:solidFill>
                            <a:schemeClr val="accent5">
                              <a:lumMod val="50000"/>
                            </a:schemeClr>
                          </a:solidFill>
                        </a:rPr>
                        <a:t> </a:t>
                      </a:r>
                      <a:r>
                        <a:rPr lang="en-GB" sz="1200" baseline="0" dirty="0" err="1">
                          <a:solidFill>
                            <a:schemeClr val="accent5">
                              <a:lumMod val="50000"/>
                            </a:schemeClr>
                          </a:solidFill>
                        </a:rPr>
                        <a:t>nos</a:t>
                      </a:r>
                      <a:r>
                        <a:rPr lang="en-GB" sz="1200" baseline="0" dirty="0">
                          <a:solidFill>
                            <a:schemeClr val="accent5">
                              <a:lumMod val="50000"/>
                            </a:schemeClr>
                          </a:solidFill>
                        </a:rPr>
                        <a:t> examens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le ménage</a:t>
                      </a:r>
                    </a:p>
                  </a:txBody>
                  <a:tcPr anchor="ctr"/>
                </a:tc>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4" name="Table 4">
            <a:extLst>
              <a:ext uri="{FF2B5EF4-FFF2-40B4-BE49-F238E27FC236}">
                <a16:creationId xmlns:a16="http://schemas.microsoft.com/office/drawing/2014/main" id="{F40C4AE1-2E47-4671-A826-28F77B355805}"/>
              </a:ext>
            </a:extLst>
          </p:cNvPr>
          <p:cNvGraphicFramePr>
            <a:graphicFrameLocks noGrp="1"/>
          </p:cNvGraphicFramePr>
          <p:nvPr/>
        </p:nvGraphicFramePr>
        <p:xfrm>
          <a:off x="6170140" y="218333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chats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b="0" i="0" dirty="0">
                          <a:solidFill>
                            <a:schemeClr val="accent5">
                              <a:lumMod val="50000"/>
                            </a:schemeClr>
                          </a:solidFill>
                          <a:latin typeface="Century Gothic" panose="020B0502020202020204" pitchFamily="34" charset="0"/>
                        </a:rPr>
                        <a:t>, les cahiers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baseline="0" dirty="0">
                          <a:solidFill>
                            <a:schemeClr val="accent5">
                              <a:lumMod val="50000"/>
                            </a:schemeClr>
                          </a:solidFill>
                        </a:rPr>
                        <a:t> 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a:t>
                      </a:r>
                      <a:r>
                        <a:rPr lang="en-GB" sz="1200" baseline="0" dirty="0">
                          <a:solidFill>
                            <a:schemeClr val="accent5">
                              <a:lumMod val="50000"/>
                            </a:schemeClr>
                          </a:solidFill>
                        </a:rPr>
                        <a:t> </a:t>
                      </a:r>
                      <a:r>
                        <a:rPr lang="en-GB" sz="1200" baseline="0" dirty="0" err="1">
                          <a:solidFill>
                            <a:schemeClr val="accent5">
                              <a:lumMod val="50000"/>
                            </a:schemeClr>
                          </a:solidFill>
                        </a:rPr>
                        <a:t>nos</a:t>
                      </a:r>
                      <a:r>
                        <a:rPr lang="en-GB" sz="1200" baseline="0" dirty="0">
                          <a:solidFill>
                            <a:schemeClr val="accent5">
                              <a:lumMod val="50000"/>
                            </a:schemeClr>
                          </a:solidFill>
                        </a:rPr>
                        <a:t> examens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le ménage</a:t>
                      </a:r>
                    </a:p>
                  </a:txBody>
                  <a:tcPr anchor="ctr"/>
                </a:tc>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6" name="Table 4">
            <a:extLst>
              <a:ext uri="{FF2B5EF4-FFF2-40B4-BE49-F238E27FC236}">
                <a16:creationId xmlns:a16="http://schemas.microsoft.com/office/drawing/2014/main" id="{DF3B783B-0F57-454C-8C1E-0EA37801257A}"/>
              </a:ext>
            </a:extLst>
          </p:cNvPr>
          <p:cNvGraphicFramePr>
            <a:graphicFrameLocks noGrp="1"/>
          </p:cNvGraphicFramePr>
          <p:nvPr/>
        </p:nvGraphicFramePr>
        <p:xfrm>
          <a:off x="6170140" y="9058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b="0" i="0" dirty="0">
                          <a:solidFill>
                            <a:schemeClr val="accent5">
                              <a:lumMod val="50000"/>
                            </a:schemeClr>
                          </a:solidFill>
                          <a:latin typeface="Century Gothic" panose="020B0502020202020204" pitchFamily="34" charset="0"/>
                        </a:rPr>
                        <a:t>      </a:t>
                      </a:r>
                    </a:p>
                  </a:txBody>
                  <a:tcPr/>
                </a:tc>
                <a:tc>
                  <a:txBody>
                    <a:bodyPr/>
                    <a:lstStyle/>
                    <a:p>
                      <a:pPr algn="ctr"/>
                      <a:r>
                        <a:rPr lang="en-GB" sz="1200" b="0" i="0" dirty="0">
                          <a:solidFill>
                            <a:schemeClr val="accent5">
                              <a:lumMod val="50000"/>
                            </a:schemeClr>
                          </a:solidFill>
                          <a:latin typeface="Century Gothic" panose="020B0502020202020204" pitchFamily="34" charset="0"/>
                        </a:rPr>
                        <a:t>Tell your partners </a:t>
                      </a:r>
                      <a:r>
                        <a:rPr lang="en-GB" sz="1200" dirty="0">
                          <a:solidFill>
                            <a:schemeClr val="accent5">
                              <a:lumMod val="50000"/>
                            </a:schemeClr>
                          </a:solidFill>
                        </a:rPr>
                        <a:t>you are doing this (nous)</a:t>
                      </a:r>
                      <a:endParaRPr lang="en-GB" sz="1200" b="0" dirty="0">
                        <a:solidFill>
                          <a:schemeClr val="accent5">
                            <a:lumMod val="50000"/>
                          </a:schemeClr>
                        </a:solidFill>
                      </a:endParaRPr>
                    </a:p>
                  </a:txBody>
                  <a:tcPr/>
                </a:tc>
                <a:tc>
                  <a:txBody>
                    <a:bodyPr/>
                    <a:lstStyle/>
                    <a:p>
                      <a:pPr algn="ctr"/>
                      <a:endParaRPr lang="en-GB" sz="1200" b="0" i="0" dirty="0">
                        <a:solidFill>
                          <a:schemeClr val="accent5">
                            <a:lumMod val="50000"/>
                          </a:schemeClr>
                        </a:solidFill>
                        <a:latin typeface="Century Gothic" panose="020B0502020202020204" pitchFamily="34" charset="0"/>
                      </a:endParaRPr>
                    </a:p>
                  </a:txBody>
                  <a:tcPr/>
                </a:tc>
                <a:tc>
                  <a:txBody>
                    <a:bodyPr/>
                    <a:lstStyle/>
                    <a:p>
                      <a:pPr algn="ctr"/>
                      <a:r>
                        <a:rPr lang="en-GB" sz="1200" b="0" i="0" dirty="0">
                          <a:solidFill>
                            <a:schemeClr val="accent5">
                              <a:lumMod val="50000"/>
                            </a:schemeClr>
                          </a:solidFill>
                          <a:latin typeface="Century Gothic" panose="020B0502020202020204" pitchFamily="34" charset="0"/>
                        </a:rPr>
                        <a:t>Ask </a:t>
                      </a:r>
                      <a:r>
                        <a:rPr lang="en-GB" sz="1200" b="0" dirty="0">
                          <a:solidFill>
                            <a:schemeClr val="accent5">
                              <a:lumMod val="50000"/>
                            </a:schemeClr>
                          </a:solidFill>
                        </a:rPr>
                        <a:t>your partners a question (</a:t>
                      </a:r>
                      <a:r>
                        <a:rPr lang="en-GB" sz="1200" b="0" dirty="0" err="1">
                          <a:solidFill>
                            <a:schemeClr val="accent5">
                              <a:lumMod val="50000"/>
                            </a:schemeClr>
                          </a:solidFill>
                        </a:rPr>
                        <a:t>vous</a:t>
                      </a:r>
                      <a:r>
                        <a:rPr lang="en-GB" sz="1200" b="0" dirty="0">
                          <a:solidFill>
                            <a:schemeClr val="accent5">
                              <a:lumMod val="50000"/>
                            </a:schemeClr>
                          </a:solidFill>
                        </a:rPr>
                        <a:t>) and </a:t>
                      </a:r>
                      <a:r>
                        <a:rPr lang="en-GB" sz="1200" b="1" dirty="0">
                          <a:solidFill>
                            <a:schemeClr val="accent5">
                              <a:lumMod val="50000"/>
                            </a:schemeClr>
                          </a:solidFill>
                        </a:rPr>
                        <a:t>write </a:t>
                      </a:r>
                      <a:r>
                        <a:rPr lang="en-GB" sz="1200" b="0" dirty="0">
                          <a:solidFill>
                            <a:schemeClr val="accent5">
                              <a:lumMod val="50000"/>
                            </a:schemeClr>
                          </a:solidFill>
                        </a:rPr>
                        <a:t>a sentence (</a:t>
                      </a:r>
                      <a:r>
                        <a:rPr lang="en-GB" sz="1200" b="0" dirty="0" err="1">
                          <a:solidFill>
                            <a:schemeClr val="accent5">
                              <a:lumMod val="50000"/>
                            </a:schemeClr>
                          </a:solidFill>
                        </a:rPr>
                        <a:t>ils</a:t>
                      </a:r>
                      <a:r>
                        <a:rPr lang="en-GB" sz="1200" b="0" dirty="0">
                          <a:solidFill>
                            <a:schemeClr val="accent5">
                              <a:lumMod val="50000"/>
                            </a:schemeClr>
                          </a:solidFill>
                        </a:rPr>
                        <a:t>/</a:t>
                      </a:r>
                      <a:r>
                        <a:rPr lang="en-GB" sz="1200" b="0" dirty="0" err="1">
                          <a:solidFill>
                            <a:schemeClr val="accent5">
                              <a:lumMod val="50000"/>
                            </a:schemeClr>
                          </a:solidFill>
                        </a:rPr>
                        <a:t>elles</a:t>
                      </a:r>
                      <a:r>
                        <a:rPr lang="en-GB" sz="1200" b="0" dirty="0">
                          <a:solidFill>
                            <a:schemeClr val="accent5">
                              <a:lumMod val="50000"/>
                            </a:schemeClr>
                          </a:solidFill>
                        </a:rPr>
                        <a:t>)</a:t>
                      </a:r>
                    </a:p>
                  </a:txBody>
                  <a:tcPr/>
                </a:tc>
                <a:extLst>
                  <a:ext uri="{0D108BD9-81ED-4DB2-BD59-A6C34878D82A}">
                    <a16:rowId xmlns:a16="http://schemas.microsoft.com/office/drawing/2014/main" val="465209129"/>
                  </a:ext>
                </a:extLst>
              </a:tr>
              <a:tr h="387513">
                <a:tc>
                  <a:txBody>
                    <a:bodyPr/>
                    <a:lstStyle/>
                    <a:p>
                      <a:pPr algn="ctr"/>
                      <a:r>
                        <a:rPr lang="en-GB" sz="1200" b="0" i="0" dirty="0">
                          <a:solidFill>
                            <a:schemeClr val="accent5">
                              <a:lumMod val="50000"/>
                            </a:schemeClr>
                          </a:solidFill>
                          <a:latin typeface="Century Gothic" panose="020B0502020202020204" pitchFamily="34" charset="0"/>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nourrir</a:t>
                      </a:r>
                      <a:r>
                        <a:rPr lang="en-GB" sz="1200" dirty="0">
                          <a:solidFill>
                            <a:schemeClr val="accent5">
                              <a:lumMod val="50000"/>
                            </a:schemeClr>
                          </a:solidFill>
                        </a:rPr>
                        <a:t>, </a:t>
                      </a:r>
                      <a:r>
                        <a:rPr lang="en-GB" sz="1200" dirty="0" err="1">
                          <a:solidFill>
                            <a:schemeClr val="accent5">
                              <a:lumMod val="50000"/>
                            </a:schemeClr>
                          </a:solidFill>
                        </a:rPr>
                        <a:t>nos</a:t>
                      </a:r>
                      <a:r>
                        <a:rPr lang="en-GB" sz="1200" dirty="0">
                          <a:solidFill>
                            <a:schemeClr val="accent5">
                              <a:lumMod val="50000"/>
                            </a:schemeClr>
                          </a:solidFill>
                        </a:rPr>
                        <a:t> chats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finir</a:t>
                      </a:r>
                      <a:r>
                        <a:rPr lang="en-GB" sz="1200" b="0" dirty="0">
                          <a:solidFill>
                            <a:schemeClr val="accent5">
                              <a:lumMod val="50000"/>
                            </a:schemeClr>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b="0" i="0" dirty="0">
                          <a:solidFill>
                            <a:schemeClr val="accent5">
                              <a:lumMod val="50000"/>
                            </a:schemeClr>
                          </a:solidFill>
                          <a:latin typeface="Century Gothic" panose="020B0502020202020204" pitchFamily="34" charset="0"/>
                        </a:rPr>
                        <a:t>B.</a:t>
                      </a:r>
                    </a:p>
                  </a:txBody>
                  <a:tcPr anchor="ctr"/>
                </a:tc>
                <a:tc>
                  <a:txBody>
                    <a:bodyPr/>
                    <a:lstStyle/>
                    <a:p>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les cahiers</a:t>
                      </a:r>
                    </a:p>
                  </a:txBody>
                  <a:tcPr anchor="ctr"/>
                </a:tc>
                <a:tc>
                  <a:txBody>
                    <a:bodyPr/>
                    <a:lstStyle/>
                    <a:p>
                      <a:pPr algn="ctr"/>
                      <a:r>
                        <a:rPr lang="en-GB" sz="1200" b="0" i="0" dirty="0">
                          <a:solidFill>
                            <a:schemeClr val="accent5">
                              <a:lumMod val="50000"/>
                            </a:schemeClr>
                          </a:solidFill>
                          <a:latin typeface="Century Gothic" panose="020B0502020202020204" pitchFamily="34" charset="0"/>
                        </a:rPr>
                        <a:t>F.</a:t>
                      </a:r>
                    </a:p>
                  </a:txBody>
                  <a:tcPr anchor="ctr"/>
                </a:tc>
                <a:tc>
                  <a:txBody>
                    <a:bodyPr/>
                    <a:lstStyle/>
                    <a:p>
                      <a:r>
                        <a:rPr lang="en-GB" sz="1200" b="0" i="0" dirty="0" err="1">
                          <a:solidFill>
                            <a:schemeClr val="accent5">
                              <a:lumMod val="50000"/>
                            </a:schemeClr>
                          </a:solidFill>
                          <a:latin typeface="Century Gothic" panose="020B0502020202020204" pitchFamily="34" charset="0"/>
                        </a:rPr>
                        <a:t>définir</a:t>
                      </a:r>
                      <a:r>
                        <a:rPr lang="en-GB" sz="1200" baseline="0" dirty="0">
                          <a:solidFill>
                            <a:schemeClr val="accent5">
                              <a:lumMod val="50000"/>
                            </a:schemeClr>
                          </a:solidFill>
                        </a:rPr>
                        <a:t> 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b="0" i="0" dirty="0">
                          <a:solidFill>
                            <a:schemeClr val="accent5">
                              <a:lumMod val="50000"/>
                            </a:schemeClr>
                          </a:solidFill>
                          <a:latin typeface="Century Gothic" panose="020B0502020202020204" pitchFamily="34" charset="0"/>
                        </a:rPr>
                        <a:t>C.</a:t>
                      </a:r>
                    </a:p>
                  </a:txBody>
                  <a:tcPr anchor="ctr"/>
                </a:tc>
                <a:tc>
                  <a:txBody>
                    <a:bodyPr/>
                    <a:lstStyle/>
                    <a:p>
                      <a:r>
                        <a:rPr lang="en-GB" sz="1200" b="0" i="0" dirty="0" err="1">
                          <a:solidFill>
                            <a:schemeClr val="accent5">
                              <a:lumMod val="50000"/>
                            </a:schemeClr>
                          </a:solidFill>
                          <a:latin typeface="Century Gothic" panose="020B0502020202020204" pitchFamily="34" charset="0"/>
                        </a:rPr>
                        <a:t>réussir</a:t>
                      </a:r>
                      <a:r>
                        <a:rPr lang="en-GB" sz="1200" dirty="0">
                          <a:solidFill>
                            <a:schemeClr val="accent5">
                              <a:lumMod val="50000"/>
                            </a:schemeClr>
                          </a:solidFill>
                        </a:rPr>
                        <a:t>,</a:t>
                      </a:r>
                      <a:r>
                        <a:rPr lang="en-GB" sz="1200" baseline="0" dirty="0">
                          <a:solidFill>
                            <a:schemeClr val="accent5">
                              <a:lumMod val="50000"/>
                            </a:schemeClr>
                          </a:solidFill>
                        </a:rPr>
                        <a:t> </a:t>
                      </a:r>
                      <a:r>
                        <a:rPr lang="en-GB" sz="1200" baseline="0" dirty="0" err="1">
                          <a:solidFill>
                            <a:schemeClr val="accent5">
                              <a:lumMod val="50000"/>
                            </a:schemeClr>
                          </a:solidFill>
                        </a:rPr>
                        <a:t>nos</a:t>
                      </a:r>
                      <a:r>
                        <a:rPr lang="en-GB" sz="1200" baseline="0" dirty="0">
                          <a:solidFill>
                            <a:schemeClr val="accent5">
                              <a:lumMod val="50000"/>
                            </a:schemeClr>
                          </a:solidFill>
                        </a:rPr>
                        <a:t> examens</a:t>
                      </a:r>
                      <a:endParaRPr lang="en-GB" sz="1200" dirty="0">
                        <a:solidFill>
                          <a:schemeClr val="accent5">
                            <a:lumMod val="50000"/>
                          </a:schemeClr>
                        </a:solidFill>
                      </a:endParaRPr>
                    </a:p>
                  </a:txBody>
                  <a:tcPr anchor="ctr"/>
                </a:tc>
                <a:tc>
                  <a:txBody>
                    <a:bodyPr/>
                    <a:lstStyle/>
                    <a:p>
                      <a:pPr algn="ctr"/>
                      <a:r>
                        <a:rPr lang="en-GB" sz="1200" b="0" i="0" dirty="0">
                          <a:solidFill>
                            <a:schemeClr val="accent5">
                              <a:lumMod val="50000"/>
                            </a:schemeClr>
                          </a:solidFill>
                          <a:latin typeface="Century Gothic" panose="020B0502020202020204" pitchFamily="34" charset="0"/>
                        </a:rPr>
                        <a:t>G.</a:t>
                      </a:r>
                    </a:p>
                  </a:txBody>
                  <a:tcPr anchor="ctr"/>
                </a:tc>
                <a:tc>
                  <a:txBody>
                    <a:bodyPr/>
                    <a:lstStyle/>
                    <a:p>
                      <a:r>
                        <a:rPr lang="en-GB" sz="1200" b="0" i="0" dirty="0" err="1">
                          <a:solidFill>
                            <a:schemeClr val="accent5">
                              <a:lumMod val="50000"/>
                            </a:schemeClr>
                          </a:solidFill>
                          <a:latin typeface="Century Gothic" panose="020B0502020202020204" pitchFamily="34" charset="0"/>
                        </a:rPr>
                        <a:t>remplir</a:t>
                      </a:r>
                      <a:r>
                        <a:rPr lang="en-GB" sz="1200" dirty="0">
                          <a:solidFill>
                            <a:schemeClr val="accent5">
                              <a:lumMod val="50000"/>
                            </a:schemeClr>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b="0" i="0" dirty="0">
                          <a:solidFill>
                            <a:schemeClr val="accent5">
                              <a:lumMod val="50000"/>
                            </a:schemeClr>
                          </a:solidFill>
                          <a:latin typeface="Century Gothic" panose="020B0502020202020204" pitchFamily="34" charset="0"/>
                        </a:rPr>
                        <a:t>D.</a:t>
                      </a:r>
                    </a:p>
                  </a:txBody>
                  <a:tcPr anchor="ctr"/>
                </a:tc>
                <a:tc>
                  <a:txBody>
                    <a:bodyPr/>
                    <a:lstStyle/>
                    <a:p>
                      <a:r>
                        <a:rPr lang="en-GB" sz="1200" b="0" i="0" dirty="0" err="1">
                          <a:solidFill>
                            <a:schemeClr val="accent5">
                              <a:lumMod val="50000"/>
                            </a:schemeClr>
                          </a:solidFill>
                          <a:latin typeface="Century Gothic" panose="020B0502020202020204" pitchFamily="34" charset="0"/>
                        </a:rPr>
                        <a:t>finir</a:t>
                      </a:r>
                      <a:r>
                        <a:rPr lang="en-GB" sz="1200" dirty="0">
                          <a:solidFill>
                            <a:schemeClr val="accent5">
                              <a:lumMod val="50000"/>
                            </a:schemeClr>
                          </a:solidFill>
                        </a:rPr>
                        <a:t>, le ménage</a:t>
                      </a:r>
                    </a:p>
                  </a:txBody>
                  <a:tcPr anchor="ctr"/>
                </a:tc>
                <a:tc>
                  <a:txBody>
                    <a:bodyPr/>
                    <a:lstStyle/>
                    <a:p>
                      <a:pPr algn="ctr"/>
                      <a:r>
                        <a:rPr lang="en-GB" sz="1200" b="0" i="0" dirty="0">
                          <a:solidFill>
                            <a:schemeClr val="accent5">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accent5">
                              <a:lumMod val="50000"/>
                            </a:schemeClr>
                          </a:solidFill>
                          <a:latin typeface="Century Gothic" panose="020B0502020202020204" pitchFamily="34" charset="0"/>
                        </a:rPr>
                        <a:t>choisir</a:t>
                      </a:r>
                      <a:r>
                        <a:rPr lang="en-GB" sz="1200" dirty="0">
                          <a:solidFill>
                            <a:schemeClr val="accent5">
                              <a:lumMod val="50000"/>
                            </a:schemeClr>
                          </a:solidFill>
                        </a:rPr>
                        <a:t> </a:t>
                      </a:r>
                      <a:r>
                        <a:rPr lang="en-GB" sz="1200" b="0" dirty="0">
                          <a:solidFill>
                            <a:schemeClr val="accent5">
                              <a:lumMod val="50000"/>
                            </a:schemeClr>
                          </a:solidFill>
                        </a:rPr>
                        <a:t>_________________________</a:t>
                      </a:r>
                      <a:endParaRPr lang="en-GB" sz="1200" dirty="0">
                        <a:solidFill>
                          <a:schemeClr val="accent5">
                            <a:lumMod val="50000"/>
                          </a:schemeClr>
                        </a:solidFill>
                      </a:endParaRPr>
                    </a:p>
                  </a:txBody>
                  <a:tcPr anchor="ctr"/>
                </a:tc>
                <a:extLst>
                  <a:ext uri="{0D108BD9-81ED-4DB2-BD59-A6C34878D82A}">
                    <a16:rowId xmlns:a16="http://schemas.microsoft.com/office/drawing/2014/main" val="3812225336"/>
                  </a:ext>
                </a:extLst>
              </a:tr>
            </a:tbl>
          </a:graphicData>
        </a:graphic>
      </p:graphicFrame>
    </p:spTree>
    <p:extLst>
      <p:ext uri="{BB962C8B-B14F-4D97-AF65-F5344CB8AC3E}">
        <p14:creationId xmlns:p14="http://schemas.microsoft.com/office/powerpoint/2010/main" val="1665432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593809" y="1624256"/>
          <a:ext cx="11004381" cy="3425571"/>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b="0" i="0" dirty="0">
                          <a:solidFill>
                            <a:schemeClr val="bg1"/>
                          </a:solidFill>
                          <a:latin typeface="Century Gothic" panose="020B0502020202020204" pitchFamily="34" charset="0"/>
                        </a:rPr>
                        <a:t>      </a:t>
                      </a:r>
                    </a:p>
                  </a:txBody>
                  <a:tcPr/>
                </a:tc>
                <a:tc>
                  <a:txBody>
                    <a:bodyPr/>
                    <a:lstStyle/>
                    <a:p>
                      <a:pPr algn="ctr"/>
                      <a:endParaRPr lang="en-GB" sz="2000" b="0" i="0" dirty="0">
                        <a:solidFill>
                          <a:schemeClr val="bg1"/>
                        </a:solidFill>
                        <a:latin typeface="Century Gothic" panose="020B0502020202020204" pitchFamily="34" charset="0"/>
                      </a:endParaRPr>
                    </a:p>
                    <a:p>
                      <a:pPr algn="ctr"/>
                      <a:r>
                        <a:rPr lang="en-GB" sz="2000" dirty="0">
                          <a:solidFill>
                            <a:schemeClr val="bg1"/>
                          </a:solidFill>
                        </a:rPr>
                        <a:t>Ask the questions</a:t>
                      </a:r>
                      <a:endParaRPr lang="en-GB" sz="2000" b="0" dirty="0">
                        <a:solidFill>
                          <a:schemeClr val="bg1"/>
                        </a:solidFill>
                      </a:endParaRPr>
                    </a:p>
                  </a:txBody>
                  <a:tcPr/>
                </a:tc>
                <a:tc>
                  <a:txBody>
                    <a:bodyPr/>
                    <a:lstStyle/>
                    <a:p>
                      <a:pPr algn="ctr"/>
                      <a:endParaRPr lang="en-GB" sz="2000" b="0" i="0" dirty="0">
                        <a:solidFill>
                          <a:schemeClr val="bg1"/>
                        </a:solidFill>
                        <a:latin typeface="Century Gothic" panose="020B0502020202020204" pitchFamily="34" charset="0"/>
                      </a:endParaRPr>
                    </a:p>
                  </a:txBody>
                  <a:tcPr/>
                </a:tc>
                <a:tc>
                  <a:txBody>
                    <a:bodyPr/>
                    <a:lstStyle/>
                    <a:p>
                      <a:pPr algn="ctr"/>
                      <a:endParaRPr lang="en-GB" sz="2000" b="0" i="0" dirty="0">
                        <a:solidFill>
                          <a:schemeClr val="bg1"/>
                        </a:solidFill>
                        <a:latin typeface="Century Gothic" panose="020B0502020202020204" pitchFamily="34" charset="0"/>
                      </a:endParaRPr>
                    </a:p>
                    <a:p>
                      <a:pPr algn="ctr"/>
                      <a:r>
                        <a:rPr lang="en-GB" sz="2000" b="1" dirty="0">
                          <a:solidFill>
                            <a:schemeClr val="bg1"/>
                          </a:solidFill>
                        </a:rPr>
                        <a:t>Write your partners’ answers</a:t>
                      </a:r>
                    </a:p>
                  </a:txBody>
                  <a:tcPr/>
                </a:tc>
                <a:extLst>
                  <a:ext uri="{0D108BD9-81ED-4DB2-BD59-A6C34878D82A}">
                    <a16:rowId xmlns:a16="http://schemas.microsoft.com/office/drawing/2014/main" val="465209129"/>
                  </a:ext>
                </a:extLst>
              </a:tr>
              <a:tr h="653534">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nourrissez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nourrir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A.</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nourrissent</a:t>
                      </a:r>
                      <a:r>
                        <a:rPr lang="en-GB" sz="2000" baseline="0" dirty="0">
                          <a:solidFill>
                            <a:schemeClr val="accent1">
                              <a:lumMod val="50000"/>
                            </a:schemeClr>
                          </a:solidFill>
                        </a:rPr>
                        <a:t> un chat.</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rgbClr val="ED7D31"/>
                          </a:solidFill>
                        </a:rPr>
                        <a:t> </a:t>
                      </a:r>
                      <a:r>
                        <a:rPr lang="en-GB" sz="2000" b="1" dirty="0" err="1">
                          <a:solidFill>
                            <a:srgbClr val="ED7D31"/>
                          </a:solidFill>
                        </a:rPr>
                        <a:t>choisissez</a:t>
                      </a:r>
                      <a:r>
                        <a:rPr lang="en-GB" sz="2000" b="1" dirty="0">
                          <a:solidFill>
                            <a:srgbClr val="ED7D31"/>
                          </a:solidFill>
                        </a:rPr>
                        <a:t> </a:t>
                      </a:r>
                      <a:r>
                        <a:rPr lang="en-GB" sz="2000" dirty="0">
                          <a:solidFill>
                            <a:schemeClr val="accent1">
                              <a:lumMod val="50000"/>
                            </a:schemeClr>
                          </a:solidFill>
                        </a:rPr>
                        <a:t>[</a:t>
                      </a:r>
                      <a:r>
                        <a:rPr lang="en-GB" sz="2000" dirty="0" err="1">
                          <a:solidFill>
                            <a:schemeClr val="accent1">
                              <a:lumMod val="50000"/>
                            </a:schemeClr>
                          </a:solidFill>
                        </a:rPr>
                        <a:t>choisir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B.</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choisissent</a:t>
                      </a:r>
                      <a:r>
                        <a:rPr lang="en-GB" sz="2000" dirty="0">
                          <a:solidFill>
                            <a:schemeClr val="accent1">
                              <a:lumMod val="50000"/>
                            </a:schemeClr>
                          </a:solidFill>
                        </a:rPr>
                        <a:t> un lycée.</a:t>
                      </a:r>
                    </a:p>
                  </a:txBody>
                  <a:tcPr anchor="ctr"/>
                </a:tc>
                <a:extLst>
                  <a:ext uri="{0D108BD9-81ED-4DB2-BD59-A6C34878D82A}">
                    <a16:rowId xmlns:a16="http://schemas.microsoft.com/office/drawing/2014/main" val="2955840991"/>
                  </a:ext>
                </a:extLst>
              </a:tr>
              <a:tr h="653534">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réussissez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réussir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C.</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réussissent</a:t>
                      </a:r>
                      <a:r>
                        <a:rPr lang="en-GB" sz="2000" dirty="0">
                          <a:solidFill>
                            <a:schemeClr val="accent1">
                              <a:lumMod val="50000"/>
                            </a:schemeClr>
                          </a:solidFill>
                        </a:rPr>
                        <a:t> </a:t>
                      </a:r>
                      <a:r>
                        <a:rPr lang="en-GB" sz="2000" dirty="0" err="1">
                          <a:solidFill>
                            <a:schemeClr val="accent1">
                              <a:lumMod val="50000"/>
                            </a:schemeClr>
                          </a:solidFill>
                        </a:rPr>
                        <a:t>l’examen</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finissez</a:t>
                      </a:r>
                      <a:r>
                        <a:rPr lang="en-GB" sz="2000" b="1" dirty="0">
                          <a:solidFill>
                            <a:srgbClr val="E65D00"/>
                          </a:solidFill>
                        </a:rPr>
                        <a:t> </a:t>
                      </a:r>
                      <a:r>
                        <a:rPr lang="en-GB" sz="2000" b="1" dirty="0">
                          <a:solidFill>
                            <a:schemeClr val="accent1">
                              <a:lumMod val="50000"/>
                            </a:schemeClr>
                          </a:solidFill>
                        </a:rPr>
                        <a:t> </a:t>
                      </a:r>
                      <a:r>
                        <a:rPr lang="en-GB" sz="2000" dirty="0">
                          <a:solidFill>
                            <a:schemeClr val="accent1">
                              <a:lumMod val="50000"/>
                            </a:schemeClr>
                          </a:solidFill>
                        </a:rPr>
                        <a:t>[</a:t>
                      </a:r>
                      <a:r>
                        <a:rPr lang="en-GB" sz="2000" dirty="0" err="1">
                          <a:solidFill>
                            <a:schemeClr val="accent1">
                              <a:lumMod val="50000"/>
                            </a:schemeClr>
                          </a:solidFill>
                        </a:rPr>
                        <a:t>finir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D.</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finissent</a:t>
                      </a:r>
                      <a:r>
                        <a:rPr lang="en-GB" sz="2000" b="1" dirty="0">
                          <a:solidFill>
                            <a:srgbClr val="ED7D31"/>
                          </a:solidFill>
                        </a:rPr>
                        <a:t> </a:t>
                      </a:r>
                      <a:r>
                        <a:rPr lang="en-GB" sz="2000" dirty="0">
                          <a:solidFill>
                            <a:schemeClr val="accent5">
                              <a:lumMod val="50000"/>
                            </a:schemeClr>
                          </a:solidFill>
                        </a:rPr>
                        <a:t>le ménage.</a:t>
                      </a:r>
                      <a:endParaRPr lang="en-GB" sz="2000" dirty="0">
                        <a:solidFill>
                          <a:schemeClr val="accent1">
                            <a:lumMod val="50000"/>
                          </a:schemeClr>
                        </a:solidFill>
                      </a:endParaRPr>
                    </a:p>
                  </a:txBody>
                  <a:tcPr anchor="ctr"/>
                </a:tc>
                <a:extLst>
                  <a:ext uri="{0D108BD9-81ED-4DB2-BD59-A6C34878D82A}">
                    <a16:rowId xmlns:a16="http://schemas.microsoft.com/office/drawing/2014/main" val="403564907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89250"/>
            <a:ext cx="5265384" cy="707849"/>
          </a:xfrm>
        </p:spPr>
        <p:txBody>
          <a:bodyPr>
            <a:normAutofit/>
          </a:bodyPr>
          <a:lstStyle/>
          <a:p>
            <a:r>
              <a:rPr lang="en-GB" sz="3600" b="1" dirty="0" err="1">
                <a:solidFill>
                  <a:schemeClr val="bg1"/>
                </a:solidFill>
                <a:latin typeface="+mj-lt"/>
              </a:rPr>
              <a:t>Vous</a:t>
            </a:r>
            <a:r>
              <a:rPr lang="en-GB" sz="3600" b="1" dirty="0">
                <a:solidFill>
                  <a:schemeClr val="bg1"/>
                </a:solidFill>
                <a:latin typeface="+mj-lt"/>
              </a:rPr>
              <a:t> </a:t>
            </a:r>
            <a:r>
              <a:rPr lang="en-GB" sz="3600" b="1" dirty="0" err="1">
                <a:solidFill>
                  <a:schemeClr val="bg1"/>
                </a:solidFill>
                <a:latin typeface="+mj-lt"/>
              </a:rPr>
              <a:t>faites</a:t>
            </a:r>
            <a:r>
              <a:rPr lang="en-GB" sz="3600" b="1" dirty="0">
                <a:solidFill>
                  <a:schemeClr val="bg1"/>
                </a:solidFill>
                <a:latin typeface="+mj-lt"/>
              </a:rPr>
              <a:t> quoi ? (A)</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6CCBCC5E-CDB0-4E8B-9865-FAFC3AC3CD55}"/>
              </a:ext>
            </a:extLst>
          </p:cNvPr>
          <p:cNvSpPr/>
          <p:nvPr/>
        </p:nvSpPr>
        <p:spPr>
          <a:xfrm>
            <a:off x="7103837" y="2593494"/>
            <a:ext cx="3273132" cy="357721"/>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C4C342D-28C6-485C-B498-D19B2C8E8006}"/>
              </a:ext>
            </a:extLst>
          </p:cNvPr>
          <p:cNvSpPr/>
          <p:nvPr/>
        </p:nvSpPr>
        <p:spPr>
          <a:xfrm>
            <a:off x="7103837" y="3250551"/>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244EBDF-3E4F-454F-B5E7-752D26425A96}"/>
              </a:ext>
            </a:extLst>
          </p:cNvPr>
          <p:cNvSpPr/>
          <p:nvPr/>
        </p:nvSpPr>
        <p:spPr>
          <a:xfrm>
            <a:off x="7070115" y="3920453"/>
            <a:ext cx="3644193" cy="33526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6505262-A12F-4E4A-BFF0-CFDDA363BF12}"/>
              </a:ext>
            </a:extLst>
          </p:cNvPr>
          <p:cNvSpPr txBox="1"/>
          <p:nvPr/>
        </p:nvSpPr>
        <p:spPr>
          <a:xfrm>
            <a:off x="2006253" y="2564409"/>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6505262-A12F-4E4A-BFF0-CFDDA363BF12}"/>
              </a:ext>
            </a:extLst>
          </p:cNvPr>
          <p:cNvSpPr txBox="1"/>
          <p:nvPr/>
        </p:nvSpPr>
        <p:spPr>
          <a:xfrm>
            <a:off x="2006253" y="3834463"/>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1" name="Rectangle 20">
            <a:extLst>
              <a:ext uri="{FF2B5EF4-FFF2-40B4-BE49-F238E27FC236}">
                <a16:creationId xmlns:a16="http://schemas.microsoft.com/office/drawing/2014/main" id="{0C4C342D-28C6-485C-B498-D19B2C8E8006}"/>
              </a:ext>
            </a:extLst>
          </p:cNvPr>
          <p:cNvSpPr/>
          <p:nvPr/>
        </p:nvSpPr>
        <p:spPr>
          <a:xfrm>
            <a:off x="1979749" y="3196087"/>
            <a:ext cx="1293538" cy="422551"/>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latin typeface="Century Gothic" panose="020B0502020202020204" pitchFamily="34" charset="0"/>
              </a:rPr>
              <a:t>_______</a:t>
            </a:r>
          </a:p>
        </p:txBody>
      </p:sp>
      <p:sp>
        <p:nvSpPr>
          <p:cNvPr id="13" name="Rectangle 12">
            <a:extLst>
              <a:ext uri="{FF2B5EF4-FFF2-40B4-BE49-F238E27FC236}">
                <a16:creationId xmlns:a16="http://schemas.microsoft.com/office/drawing/2014/main" id="{A588B339-76CC-4FEF-9D58-DD2B0B84EEB3}"/>
              </a:ext>
            </a:extLst>
          </p:cNvPr>
          <p:cNvSpPr/>
          <p:nvPr/>
        </p:nvSpPr>
        <p:spPr>
          <a:xfrm>
            <a:off x="2006253" y="4525991"/>
            <a:ext cx="998229" cy="34872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latin typeface="Century Gothic" panose="020B0502020202020204" pitchFamily="34" charset="0"/>
              </a:rPr>
              <a:t>_____</a:t>
            </a:r>
          </a:p>
        </p:txBody>
      </p:sp>
      <p:sp>
        <p:nvSpPr>
          <p:cNvPr id="14" name="Rectangle 13">
            <a:extLst>
              <a:ext uri="{FF2B5EF4-FFF2-40B4-BE49-F238E27FC236}">
                <a16:creationId xmlns:a16="http://schemas.microsoft.com/office/drawing/2014/main" id="{E3128EFA-FDED-4194-97D2-2678C4B98DCB}"/>
              </a:ext>
            </a:extLst>
          </p:cNvPr>
          <p:cNvSpPr/>
          <p:nvPr/>
        </p:nvSpPr>
        <p:spPr>
          <a:xfrm>
            <a:off x="7103837" y="4525991"/>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316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5" grpId="0" animBg="1"/>
      <p:bldP spid="20" grpId="0" animBg="1"/>
      <p:bldP spid="21"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593809" y="1637508"/>
          <a:ext cx="10989182" cy="3425571"/>
        </p:xfrm>
        <a:graphic>
          <a:graphicData uri="http://schemas.openxmlformats.org/drawingml/2006/table">
            <a:tbl>
              <a:tblPr firstRow="1" bandRow="1">
                <a:tableStyleId>{21E4AEA4-8DFA-4A89-87EB-49C32662AFE0}</a:tableStyleId>
              </a:tblPr>
              <a:tblGrid>
                <a:gridCol w="682942">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b="0" i="0" dirty="0">
                          <a:solidFill>
                            <a:schemeClr val="bg1"/>
                          </a:solidFill>
                          <a:latin typeface="Century Gothic" panose="020B0502020202020204" pitchFamily="34" charset="0"/>
                        </a:rPr>
                        <a:t>      </a:t>
                      </a:r>
                    </a:p>
                  </a:txBody>
                  <a:tcPr/>
                </a:tc>
                <a:tc>
                  <a:txBody>
                    <a:bodyPr/>
                    <a:lstStyle/>
                    <a:p>
                      <a:pPr algn="ctr"/>
                      <a:endParaRPr lang="en-GB" sz="2000" b="0" i="0" dirty="0">
                        <a:solidFill>
                          <a:schemeClr val="bg1"/>
                        </a:solidFill>
                        <a:latin typeface="Century Gothic" panose="020B0502020202020204" pitchFamily="34" charset="0"/>
                      </a:endParaRPr>
                    </a:p>
                    <a:p>
                      <a:pPr algn="ctr"/>
                      <a:r>
                        <a:rPr lang="en-GB" sz="2000" dirty="0">
                          <a:solidFill>
                            <a:schemeClr val="bg1"/>
                          </a:solidFill>
                        </a:rPr>
                        <a:t>Ask the questions</a:t>
                      </a:r>
                      <a:endParaRPr lang="en-GB" sz="2000" b="0" dirty="0">
                        <a:solidFill>
                          <a:schemeClr val="bg1"/>
                        </a:solidFill>
                      </a:endParaRPr>
                    </a:p>
                  </a:txBody>
                  <a:tcPr/>
                </a:tc>
                <a:tc>
                  <a:txBody>
                    <a:bodyPr/>
                    <a:lstStyle/>
                    <a:p>
                      <a:pPr algn="ctr"/>
                      <a:endParaRPr lang="en-GB" sz="2000" b="0" i="0" dirty="0">
                        <a:solidFill>
                          <a:schemeClr val="bg1"/>
                        </a:solidFill>
                        <a:latin typeface="Century Gothic" panose="020B0502020202020204" pitchFamily="34" charset="0"/>
                      </a:endParaRPr>
                    </a:p>
                  </a:txBody>
                  <a:tcPr/>
                </a:tc>
                <a:tc>
                  <a:txBody>
                    <a:bodyPr/>
                    <a:lstStyle/>
                    <a:p>
                      <a:pPr algn="ctr"/>
                      <a:endParaRPr lang="en-GB" sz="2000" b="0" i="0" dirty="0">
                        <a:solidFill>
                          <a:schemeClr val="bg1"/>
                        </a:solidFill>
                        <a:latin typeface="Century Gothic" panose="020B0502020202020204" pitchFamily="34" charset="0"/>
                      </a:endParaRPr>
                    </a:p>
                    <a:p>
                      <a:pPr algn="ctr"/>
                      <a:r>
                        <a:rPr lang="en-GB" sz="2000" b="1" dirty="0">
                          <a:solidFill>
                            <a:schemeClr val="bg1"/>
                          </a:solidFill>
                        </a:rPr>
                        <a:t>Write your partners’ answers</a:t>
                      </a:r>
                    </a:p>
                  </a:txBody>
                  <a:tcPr/>
                </a:tc>
                <a:extLst>
                  <a:ext uri="{0D108BD9-81ED-4DB2-BD59-A6C34878D82A}">
                    <a16:rowId xmlns:a16="http://schemas.microsoft.com/office/drawing/2014/main" val="465209129"/>
                  </a:ext>
                </a:extLst>
              </a:tr>
              <a:tr h="653534">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finissez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finir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E.</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finissent</a:t>
                      </a:r>
                      <a:r>
                        <a:rPr lang="en-GB" sz="2000" baseline="0" dirty="0">
                          <a:solidFill>
                            <a:schemeClr val="accent1">
                              <a:lumMod val="50000"/>
                            </a:schemeClr>
                          </a:solidFill>
                        </a:rPr>
                        <a:t> les devoirs.</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b="0" i="0" dirty="0">
                          <a:solidFill>
                            <a:schemeClr val="accent1">
                              <a:lumMod val="50000"/>
                            </a:schemeClr>
                          </a:solidFill>
                          <a:latin typeface="Century Gothic" panose="020B0502020202020204" pitchFamily="34" charset="0"/>
                        </a:rPr>
                        <a:t>F.</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définissez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définir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F.</a:t>
                      </a:r>
                    </a:p>
                  </a:txBody>
                  <a:tcPr anchor="ctr"/>
                </a:tc>
                <a:tc>
                  <a:txBody>
                    <a:bodyPr/>
                    <a:lstStyle/>
                    <a:p>
                      <a:r>
                        <a:rPr lang="en-GB" sz="2000" b="0" i="0" dirty="0">
                          <a:solidFill>
                            <a:schemeClr val="accent1">
                              <a:lumMod val="50000"/>
                            </a:schemeClr>
                          </a:solidFill>
                          <a:latin typeface="Century Gothic" panose="020B0502020202020204" pitchFamily="34" charset="0"/>
                        </a:rPr>
                        <a:t>Nous </a:t>
                      </a:r>
                      <a:r>
                        <a:rPr lang="en-GB" sz="2000" b="1" dirty="0" err="1">
                          <a:solidFill>
                            <a:srgbClr val="ED7D31"/>
                          </a:solidFill>
                        </a:rPr>
                        <a:t>définissent</a:t>
                      </a:r>
                      <a:r>
                        <a:rPr lang="en-GB" sz="2000" dirty="0">
                          <a:solidFill>
                            <a:schemeClr val="accent1">
                              <a:lumMod val="50000"/>
                            </a:schemeClr>
                          </a:solidFill>
                        </a:rPr>
                        <a:t> le mot.</a:t>
                      </a:r>
                    </a:p>
                  </a:txBody>
                  <a:tcPr anchor="ctr"/>
                </a:tc>
                <a:extLst>
                  <a:ext uri="{0D108BD9-81ED-4DB2-BD59-A6C34878D82A}">
                    <a16:rowId xmlns:a16="http://schemas.microsoft.com/office/drawing/2014/main" val="2955840991"/>
                  </a:ext>
                </a:extLst>
              </a:tr>
              <a:tr h="653534">
                <a:tc>
                  <a:txBody>
                    <a:bodyPr/>
                    <a:lstStyle/>
                    <a:p>
                      <a:pPr algn="ctr"/>
                      <a:r>
                        <a:rPr lang="en-GB" sz="2000" b="0" i="0" dirty="0">
                          <a:solidFill>
                            <a:schemeClr val="accent1">
                              <a:lumMod val="50000"/>
                            </a:schemeClr>
                          </a:solidFill>
                          <a:latin typeface="Century Gothic" panose="020B0502020202020204" pitchFamily="34" charset="0"/>
                        </a:rPr>
                        <a:t>G.</a:t>
                      </a:r>
                    </a:p>
                  </a:txBody>
                  <a:tcPr anchor="ctr"/>
                </a:tc>
                <a:tc>
                  <a:txBody>
                    <a:bodyPr/>
                    <a:lstStyle/>
                    <a:p>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remplissez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remplir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G.</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dirty="0">
                          <a:solidFill>
                            <a:schemeClr val="accent1">
                              <a:lumMod val="50000"/>
                            </a:schemeClr>
                          </a:solidFill>
                        </a:rPr>
                        <a:t> </a:t>
                      </a:r>
                      <a:r>
                        <a:rPr lang="en-GB" sz="2000" b="1" dirty="0" err="1">
                          <a:solidFill>
                            <a:srgbClr val="ED7D31"/>
                          </a:solidFill>
                        </a:rPr>
                        <a:t>remplissent</a:t>
                      </a:r>
                      <a:r>
                        <a:rPr lang="en-GB" sz="2000" dirty="0">
                          <a:solidFill>
                            <a:schemeClr val="accent1">
                              <a:lumMod val="50000"/>
                            </a:schemeClr>
                          </a:solidFill>
                        </a:rPr>
                        <a:t> les </a:t>
                      </a:r>
                      <a:r>
                        <a:rPr lang="en-GB" sz="2000" dirty="0" err="1">
                          <a:solidFill>
                            <a:schemeClr val="accent1">
                              <a:lumMod val="50000"/>
                            </a:schemeClr>
                          </a:solidFill>
                        </a:rPr>
                        <a:t>blancs</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b="0" i="0" dirty="0">
                          <a:solidFill>
                            <a:schemeClr val="accent1">
                              <a:lumMod val="50000"/>
                            </a:schemeClr>
                          </a:solidFill>
                          <a:latin typeface="Century Gothic" panose="020B0502020202020204" pitchFamily="34" charset="0"/>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rPr>
                        <a:t> </a:t>
                      </a:r>
                      <a:r>
                        <a:rPr lang="en-GB" sz="2000" b="1" dirty="0" err="1">
                          <a:solidFill>
                            <a:srgbClr val="ED7D31"/>
                          </a:solidFill>
                        </a:rPr>
                        <a:t>choississez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choisir</a:t>
                      </a:r>
                      <a:r>
                        <a:rPr lang="en-GB" sz="2000" dirty="0">
                          <a:solidFill>
                            <a:schemeClr val="accent1">
                              <a:lumMod val="50000"/>
                            </a:schemeClr>
                          </a:solidFill>
                        </a:rPr>
                        <a:t>] quoi ?</a:t>
                      </a:r>
                    </a:p>
                  </a:txBody>
                  <a:tcPr anchor="ctr"/>
                </a:tc>
                <a:tc>
                  <a:txBody>
                    <a:bodyPr/>
                    <a:lstStyle/>
                    <a:p>
                      <a:pPr algn="ctr"/>
                      <a:r>
                        <a:rPr lang="en-GB" sz="2000" b="0" i="0" dirty="0">
                          <a:solidFill>
                            <a:schemeClr val="accent1">
                              <a:lumMod val="50000"/>
                            </a:schemeClr>
                          </a:solidFill>
                          <a:latin typeface="Century Gothic" panose="020B0502020202020204" pitchFamily="34" charset="0"/>
                        </a:rPr>
                        <a:t>H.</a:t>
                      </a:r>
                    </a:p>
                  </a:txBody>
                  <a:tcPr anchor="ctr"/>
                </a:tc>
                <a:tc>
                  <a:txBody>
                    <a:bodyPr/>
                    <a:lstStyle/>
                    <a:p>
                      <a:r>
                        <a:rPr lang="en-GB" sz="2000" b="0" i="0" dirty="0" err="1">
                          <a:solidFill>
                            <a:schemeClr val="accent1">
                              <a:lumMod val="50000"/>
                            </a:schemeClr>
                          </a:solidFill>
                          <a:latin typeface="Century Gothic" panose="020B0502020202020204" pitchFamily="34" charset="0"/>
                        </a:rPr>
                        <a:t>Ils</a:t>
                      </a:r>
                      <a:r>
                        <a:rPr lang="en-GB" sz="2000" b="1" dirty="0">
                          <a:solidFill>
                            <a:schemeClr val="accent1">
                              <a:lumMod val="50000"/>
                            </a:schemeClr>
                          </a:solidFill>
                        </a:rPr>
                        <a:t> </a:t>
                      </a:r>
                      <a:r>
                        <a:rPr lang="en-GB" sz="2000" b="1" dirty="0" err="1">
                          <a:solidFill>
                            <a:srgbClr val="E87D1E"/>
                          </a:solidFill>
                        </a:rPr>
                        <a:t>choississent</a:t>
                      </a:r>
                      <a:r>
                        <a:rPr lang="en-GB" sz="2000" b="1" dirty="0">
                          <a:solidFill>
                            <a:srgbClr val="E87D1E"/>
                          </a:solidFill>
                        </a:rPr>
                        <a:t> </a:t>
                      </a:r>
                      <a:r>
                        <a:rPr lang="en-GB" sz="2000" b="0" dirty="0">
                          <a:solidFill>
                            <a:srgbClr val="104F75"/>
                          </a:solidFill>
                        </a:rPr>
                        <a:t>des livres.</a:t>
                      </a:r>
                    </a:p>
                  </a:txBody>
                  <a:tcPr anchor="ctr"/>
                </a:tc>
                <a:extLst>
                  <a:ext uri="{0D108BD9-81ED-4DB2-BD59-A6C34878D82A}">
                    <a16:rowId xmlns:a16="http://schemas.microsoft.com/office/drawing/2014/main" val="415938942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89250"/>
            <a:ext cx="5265384" cy="707849"/>
          </a:xfrm>
        </p:spPr>
        <p:txBody>
          <a:bodyPr>
            <a:normAutofit/>
          </a:bodyPr>
          <a:lstStyle/>
          <a:p>
            <a:r>
              <a:rPr lang="en-GB" sz="3600" b="1" dirty="0" err="1">
                <a:solidFill>
                  <a:schemeClr val="bg1"/>
                </a:solidFill>
                <a:latin typeface="+mj-lt"/>
              </a:rPr>
              <a:t>Vous</a:t>
            </a:r>
            <a:r>
              <a:rPr lang="en-GB" sz="3600" b="1" dirty="0">
                <a:solidFill>
                  <a:schemeClr val="bg1"/>
                </a:solidFill>
                <a:latin typeface="+mj-lt"/>
              </a:rPr>
              <a:t> </a:t>
            </a:r>
            <a:r>
              <a:rPr lang="en-GB" sz="3600" b="1" dirty="0" err="1">
                <a:solidFill>
                  <a:schemeClr val="bg1"/>
                </a:solidFill>
                <a:latin typeface="+mj-lt"/>
              </a:rPr>
              <a:t>faites</a:t>
            </a:r>
            <a:r>
              <a:rPr lang="en-GB" sz="3600" b="1" dirty="0">
                <a:solidFill>
                  <a:schemeClr val="bg1"/>
                </a:solidFill>
                <a:latin typeface="+mj-lt"/>
              </a:rPr>
              <a:t> quoi ? (B)</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6CCBCC5E-CDB0-4E8B-9865-FAFC3AC3CD55}"/>
              </a:ext>
            </a:extLst>
          </p:cNvPr>
          <p:cNvSpPr/>
          <p:nvPr/>
        </p:nvSpPr>
        <p:spPr>
          <a:xfrm>
            <a:off x="7079210" y="2642896"/>
            <a:ext cx="3273132" cy="357721"/>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C4C342D-28C6-485C-B498-D19B2C8E8006}"/>
              </a:ext>
            </a:extLst>
          </p:cNvPr>
          <p:cNvSpPr/>
          <p:nvPr/>
        </p:nvSpPr>
        <p:spPr>
          <a:xfrm>
            <a:off x="7079210" y="3257474"/>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244EBDF-3E4F-454F-B5E7-752D26425A96}"/>
              </a:ext>
            </a:extLst>
          </p:cNvPr>
          <p:cNvSpPr/>
          <p:nvPr/>
        </p:nvSpPr>
        <p:spPr>
          <a:xfrm>
            <a:off x="7079210" y="3921029"/>
            <a:ext cx="3496091" cy="33526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6505262-A12F-4E4A-BFF0-CFDDA363BF12}"/>
              </a:ext>
            </a:extLst>
          </p:cNvPr>
          <p:cNvSpPr txBox="1"/>
          <p:nvPr/>
        </p:nvSpPr>
        <p:spPr>
          <a:xfrm>
            <a:off x="2024681" y="2629908"/>
            <a:ext cx="909226"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6505262-A12F-4E4A-BFF0-CFDDA363BF12}"/>
              </a:ext>
            </a:extLst>
          </p:cNvPr>
          <p:cNvSpPr txBox="1"/>
          <p:nvPr/>
        </p:nvSpPr>
        <p:spPr>
          <a:xfrm>
            <a:off x="2046010" y="3886965"/>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1" name="Rectangle 20">
            <a:extLst>
              <a:ext uri="{FF2B5EF4-FFF2-40B4-BE49-F238E27FC236}">
                <a16:creationId xmlns:a16="http://schemas.microsoft.com/office/drawing/2014/main" id="{0C4C342D-28C6-485C-B498-D19B2C8E8006}"/>
              </a:ext>
            </a:extLst>
          </p:cNvPr>
          <p:cNvSpPr/>
          <p:nvPr/>
        </p:nvSpPr>
        <p:spPr>
          <a:xfrm>
            <a:off x="1993001" y="3240175"/>
            <a:ext cx="1293538" cy="422551"/>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latin typeface="Century Gothic" panose="020B0502020202020204" pitchFamily="34" charset="0"/>
              </a:rPr>
              <a:t>_______</a:t>
            </a:r>
          </a:p>
        </p:txBody>
      </p:sp>
      <p:sp>
        <p:nvSpPr>
          <p:cNvPr id="13" name="Rectangle 12">
            <a:extLst>
              <a:ext uri="{FF2B5EF4-FFF2-40B4-BE49-F238E27FC236}">
                <a16:creationId xmlns:a16="http://schemas.microsoft.com/office/drawing/2014/main" id="{39CFFFF3-EC90-4D85-A98E-D874716ABBC2}"/>
              </a:ext>
            </a:extLst>
          </p:cNvPr>
          <p:cNvSpPr/>
          <p:nvPr/>
        </p:nvSpPr>
        <p:spPr>
          <a:xfrm>
            <a:off x="2046010" y="4439488"/>
            <a:ext cx="1389168" cy="480364"/>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latin typeface="Century Gothic" panose="020B0502020202020204" pitchFamily="34" charset="0"/>
              </a:rPr>
              <a:t>_______</a:t>
            </a:r>
          </a:p>
        </p:txBody>
      </p:sp>
      <p:sp>
        <p:nvSpPr>
          <p:cNvPr id="14" name="Rectangle 13">
            <a:extLst>
              <a:ext uri="{FF2B5EF4-FFF2-40B4-BE49-F238E27FC236}">
                <a16:creationId xmlns:a16="http://schemas.microsoft.com/office/drawing/2014/main" id="{7E87FC0A-2BB7-4A00-A636-9979777FF0C8}"/>
              </a:ext>
            </a:extLst>
          </p:cNvPr>
          <p:cNvSpPr/>
          <p:nvPr/>
        </p:nvSpPr>
        <p:spPr>
          <a:xfrm>
            <a:off x="7079210" y="4589054"/>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5" grpId="0" animBg="1"/>
      <p:bldP spid="18" grpId="0"/>
      <p:bldP spid="20" grpId="0" animBg="1"/>
      <p:bldP spid="2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interview</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Un(e) </a:t>
            </a:r>
            <a:r>
              <a:rPr lang="en-US" sz="2800" dirty="0" err="1">
                <a:solidFill>
                  <a:srgbClr val="4472C4">
                    <a:lumMod val="50000"/>
                  </a:srgbClr>
                </a:solidFill>
                <a:latin typeface="Century Gothic" panose="020F0302020204030204"/>
              </a:rPr>
              <a:t>journaliste</a:t>
            </a:r>
            <a:r>
              <a:rPr lang="en-US" sz="2800" dirty="0">
                <a:solidFill>
                  <a:srgbClr val="4472C4">
                    <a:lumMod val="50000"/>
                  </a:srgbClr>
                </a:solidFill>
                <a:latin typeface="Century Gothic" panose="020F0302020204030204"/>
              </a:rPr>
              <a:t> fait </a:t>
            </a:r>
            <a:r>
              <a:rPr lang="en-US" sz="2800" dirty="0" err="1">
                <a:solidFill>
                  <a:srgbClr val="4472C4">
                    <a:lumMod val="50000"/>
                  </a:srgbClr>
                </a:solidFill>
                <a:latin typeface="Century Gothic" panose="020F0302020204030204"/>
              </a:rPr>
              <a:t>une</a:t>
            </a:r>
            <a:r>
              <a:rPr lang="en-US" sz="2800" dirty="0">
                <a:solidFill>
                  <a:srgbClr val="4472C4">
                    <a:lumMod val="50000"/>
                  </a:srgbClr>
                </a:solidFill>
                <a:latin typeface="Century Gothic" panose="020F0302020204030204"/>
              </a:rPr>
              <a:t> interview avec des </a:t>
            </a:r>
            <a:r>
              <a:rPr lang="en-US" sz="2800" dirty="0" err="1">
                <a:solidFill>
                  <a:srgbClr val="4472C4">
                    <a:lumMod val="50000"/>
                  </a:srgbClr>
                </a:solidFill>
                <a:latin typeface="Century Gothic" panose="020F0302020204030204"/>
              </a:rPr>
              <a:t>visiteurs</a:t>
            </a:r>
            <a:r>
              <a:rPr lang="en-US" sz="2800" dirty="0">
                <a:solidFill>
                  <a:srgbClr val="4472C4">
                    <a:lumMod val="50000"/>
                  </a:srgbClr>
                </a:solidFill>
                <a:latin typeface="Century Gothic" panose="020F0302020204030204"/>
              </a:rPr>
              <a:t> au zoo.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4472C4">
                    <a:lumMod val="50000"/>
                  </a:srgbClr>
                </a:solidFill>
                <a:latin typeface="Century Gothic" panose="020F0302020204030204"/>
              </a:rPr>
              <a:t>Partenaire</a:t>
            </a:r>
            <a:r>
              <a:rPr lang="en-US" sz="2800" b="1" dirty="0">
                <a:solidFill>
                  <a:srgbClr val="4472C4">
                    <a:lumMod val="50000"/>
                  </a:srgbClr>
                </a:solidFill>
                <a:latin typeface="Century Gothic" panose="020F0302020204030204"/>
              </a:rPr>
              <a:t> A [le/la </a:t>
            </a:r>
            <a:r>
              <a:rPr lang="en-US" sz="2800" b="1" dirty="0" err="1">
                <a:solidFill>
                  <a:srgbClr val="4472C4">
                    <a:lumMod val="50000"/>
                  </a:srgbClr>
                </a:solidFill>
                <a:latin typeface="Century Gothic" panose="020F0302020204030204"/>
              </a:rPr>
              <a:t>journaliste</a:t>
            </a:r>
            <a:r>
              <a:rPr lang="en-US" sz="28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 zoo </a:t>
            </a:r>
            <a:r>
              <a:rPr lang="en-US" sz="2800" dirty="0" err="1">
                <a:solidFill>
                  <a:srgbClr val="4472C4">
                    <a:lumMod val="50000"/>
                  </a:srgbClr>
                </a:solidFill>
                <a:latin typeface="Century Gothic" panose="020F0302020204030204"/>
              </a:rPr>
              <a:t>est</a:t>
            </a:r>
            <a:r>
              <a:rPr lang="en-US" sz="2800" dirty="0">
                <a:solidFill>
                  <a:srgbClr val="4472C4">
                    <a:lumMod val="50000"/>
                  </a:srgbClr>
                </a:solidFill>
                <a:latin typeface="Century Gothic" panose="020F0302020204030204"/>
              </a:rPr>
              <a:t> comment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4472C4">
                    <a:lumMod val="50000"/>
                  </a:srgbClr>
                </a:solidFill>
                <a:latin typeface="Century Gothic" panose="020F0302020204030204"/>
              </a:rPr>
              <a:t>Partenaire</a:t>
            </a:r>
            <a:r>
              <a:rPr lang="en-US" sz="2800" b="1" dirty="0">
                <a:solidFill>
                  <a:srgbClr val="4472C4">
                    <a:lumMod val="50000"/>
                  </a:srgbClr>
                </a:solidFill>
                <a:latin typeface="Century Gothic" panose="020F0302020204030204"/>
              </a:rPr>
              <a:t> B [le </a:t>
            </a:r>
            <a:r>
              <a:rPr lang="en-US" sz="2800" b="1" dirty="0" err="1">
                <a:solidFill>
                  <a:srgbClr val="4472C4">
                    <a:lumMod val="50000"/>
                  </a:srgbClr>
                </a:solidFill>
                <a:latin typeface="Century Gothic" panose="020F0302020204030204"/>
              </a:rPr>
              <a:t>visiteur</a:t>
            </a:r>
            <a:r>
              <a:rPr lang="en-US" sz="2800" b="1" dirty="0">
                <a:solidFill>
                  <a:srgbClr val="4472C4">
                    <a:lumMod val="50000"/>
                  </a:srgbClr>
                </a:solidFill>
                <a:latin typeface="Century Gothic" panose="020F0302020204030204"/>
              </a:rPr>
              <a:t>/la </a:t>
            </a:r>
            <a:r>
              <a:rPr lang="en-US" sz="2800" b="1" dirty="0" err="1">
                <a:solidFill>
                  <a:srgbClr val="4472C4">
                    <a:lumMod val="50000"/>
                  </a:srgbClr>
                </a:solidFill>
                <a:latin typeface="Century Gothic" panose="020F0302020204030204"/>
              </a:rPr>
              <a:t>visiteuse</a:t>
            </a:r>
            <a:r>
              <a:rPr lang="en-US" sz="2800" b="1" dirty="0">
                <a:solidFill>
                  <a:srgbClr val="4472C4">
                    <a:lumMod val="50000"/>
                  </a:srgbClr>
                </a:solidFill>
                <a:latin typeface="Century Gothic" panose="020F0302020204030204"/>
              </a:rPr>
              <a:t>] : </a:t>
            </a:r>
            <a:r>
              <a:rPr lang="en-US" sz="2800" b="1" dirty="0" err="1">
                <a:solidFill>
                  <a:srgbClr val="4472C4">
                    <a:lumMod val="50000"/>
                  </a:srgbClr>
                </a:solidFill>
                <a:latin typeface="Century Gothic" panose="020F0302020204030204"/>
              </a:rPr>
              <a:t>idéal</a:t>
            </a:r>
            <a:r>
              <a:rPr lang="en-US" sz="2800" b="1" dirty="0">
                <a:solidFill>
                  <a:srgbClr val="4472C4">
                    <a:lumMod val="50000"/>
                  </a:srgbClr>
                </a:solidFill>
                <a:latin typeface="Century Gothic" panose="020F0302020204030204"/>
              </a:rPr>
              <a:t>/</a:t>
            </a:r>
            <a:r>
              <a:rPr lang="en-US" sz="2800" b="1" dirty="0" err="1">
                <a:solidFill>
                  <a:srgbClr val="4472C4">
                    <a:lumMod val="50000"/>
                  </a:srgbClr>
                </a:solidFill>
                <a:latin typeface="Century Gothic" panose="020F0302020204030204"/>
              </a:rPr>
              <a:t>locaux</a:t>
            </a:r>
            <a:endParaRPr lang="en-US" sz="28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 zoo </a:t>
            </a:r>
            <a:r>
              <a:rPr lang="en-US" sz="2800" dirty="0" err="1">
                <a:solidFill>
                  <a:srgbClr val="4472C4">
                    <a:lumMod val="50000"/>
                  </a:srgbClr>
                </a:solidFill>
                <a:latin typeface="Century Gothic" panose="020F0302020204030204"/>
              </a:rPr>
              <a:t>est</a:t>
            </a:r>
            <a:r>
              <a:rPr lang="en-US" sz="2800" dirty="0">
                <a:solidFill>
                  <a:srgbClr val="4472C4">
                    <a:lumMod val="50000"/>
                  </a:srgbClr>
                </a:solidFill>
                <a:latin typeface="Century Gothic" panose="020F0302020204030204"/>
              </a:rPr>
              <a:t> </a:t>
            </a:r>
            <a:r>
              <a:rPr lang="en-US" sz="2800" dirty="0" err="1">
                <a:solidFill>
                  <a:srgbClr val="4472C4">
                    <a:lumMod val="50000"/>
                  </a:srgbClr>
                </a:solidFill>
                <a:latin typeface="Century Gothic" panose="020F0302020204030204"/>
              </a:rPr>
              <a:t>idéal</a:t>
            </a:r>
            <a:r>
              <a:rPr lang="en-US" sz="28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p:txBody>
      </p:sp>
      <p:grpSp>
        <p:nvGrpSpPr>
          <p:cNvPr id="2" name="Group 1">
            <a:extLst>
              <a:ext uri="{FF2B5EF4-FFF2-40B4-BE49-F238E27FC236}">
                <a16:creationId xmlns:a16="http://schemas.microsoft.com/office/drawing/2014/main" id="{F1FE0A61-4ED4-4ED7-AF93-5DB8D7799CEF}"/>
              </a:ext>
            </a:extLst>
          </p:cNvPr>
          <p:cNvGrpSpPr/>
          <p:nvPr/>
        </p:nvGrpSpPr>
        <p:grpSpPr>
          <a:xfrm>
            <a:off x="6096000" y="2194986"/>
            <a:ext cx="2293278" cy="1457128"/>
            <a:chOff x="6730468" y="2855974"/>
            <a:chExt cx="2293278" cy="1457128"/>
          </a:xfrm>
        </p:grpSpPr>
        <p:pic>
          <p:nvPicPr>
            <p:cNvPr id="24" name="Picture 23">
              <a:extLst>
                <a:ext uri="{FF2B5EF4-FFF2-40B4-BE49-F238E27FC236}">
                  <a16:creationId xmlns:a16="http://schemas.microsoft.com/office/drawing/2014/main" id="{F558BF20-2460-43D5-AC7E-872A8D4A8C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76115" y="3181071"/>
              <a:ext cx="2070000" cy="1132031"/>
            </a:xfrm>
            <a:prstGeom prst="rect">
              <a:avLst/>
            </a:prstGeom>
          </p:spPr>
        </p:pic>
        <p:pic>
          <p:nvPicPr>
            <p:cNvPr id="25" name="Picture 24">
              <a:extLst>
                <a:ext uri="{FF2B5EF4-FFF2-40B4-BE49-F238E27FC236}">
                  <a16:creationId xmlns:a16="http://schemas.microsoft.com/office/drawing/2014/main" id="{3E3D2279-2D16-4FF0-AE3A-2594AE891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821" y="3478695"/>
              <a:ext cx="994644" cy="795715"/>
            </a:xfrm>
            <a:prstGeom prst="rect">
              <a:avLst/>
            </a:prstGeom>
          </p:spPr>
        </p:pic>
        <p:pic>
          <p:nvPicPr>
            <p:cNvPr id="26" name="Picture 25">
              <a:extLst>
                <a:ext uri="{FF2B5EF4-FFF2-40B4-BE49-F238E27FC236}">
                  <a16:creationId xmlns:a16="http://schemas.microsoft.com/office/drawing/2014/main" id="{1AE15992-F272-4F44-BD5C-2DF155F80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814" y="3493090"/>
              <a:ext cx="994644" cy="795715"/>
            </a:xfrm>
            <a:prstGeom prst="rect">
              <a:avLst/>
            </a:prstGeom>
          </p:spPr>
        </p:pic>
        <p:sp>
          <p:nvSpPr>
            <p:cNvPr id="21" name="Rounded Rectangle 13">
              <a:extLst>
                <a:ext uri="{FF2B5EF4-FFF2-40B4-BE49-F238E27FC236}">
                  <a16:creationId xmlns:a16="http://schemas.microsoft.com/office/drawing/2014/main" id="{1A602D7E-BC39-4961-812C-217DAE25E23D}"/>
                </a:ext>
              </a:extLst>
            </p:cNvPr>
            <p:cNvSpPr/>
            <p:nvPr/>
          </p:nvSpPr>
          <p:spPr>
            <a:xfrm>
              <a:off x="7058044" y="2855975"/>
              <a:ext cx="1732810" cy="449711"/>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F0302020204030204"/>
                  <a:ea typeface="+mn-ea"/>
                  <a:cs typeface="+mn-cs"/>
                </a:rPr>
                <a:t>ZOO</a:t>
              </a:r>
            </a:p>
          </p:txBody>
        </p:sp>
        <p:sp>
          <p:nvSpPr>
            <p:cNvPr id="22" name="Diagonal Stripe 21">
              <a:extLst>
                <a:ext uri="{FF2B5EF4-FFF2-40B4-BE49-F238E27FC236}">
                  <a16:creationId xmlns:a16="http://schemas.microsoft.com/office/drawing/2014/main" id="{3E282F5F-7CD7-4BB4-B23D-EDC3D9E5EAA2}"/>
                </a:ext>
              </a:extLst>
            </p:cNvPr>
            <p:cNvSpPr/>
            <p:nvPr/>
          </p:nvSpPr>
          <p:spPr>
            <a:xfrm>
              <a:off x="6730468" y="2855975"/>
              <a:ext cx="510197" cy="1299579"/>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3" name="Diagonal Stripe 22">
              <a:extLst>
                <a:ext uri="{FF2B5EF4-FFF2-40B4-BE49-F238E27FC236}">
                  <a16:creationId xmlns:a16="http://schemas.microsoft.com/office/drawing/2014/main" id="{88DE89D1-6D5C-44AF-8CBB-04F8A4AA8003}"/>
                </a:ext>
              </a:extLst>
            </p:cNvPr>
            <p:cNvSpPr/>
            <p:nvPr/>
          </p:nvSpPr>
          <p:spPr>
            <a:xfrm flipH="1">
              <a:off x="8475358" y="2855974"/>
              <a:ext cx="548388" cy="1299579"/>
            </a:xfrm>
            <a:prstGeom prst="diagStrip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895617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8">
            <a:extLst>
              <a:ext uri="{FF2B5EF4-FFF2-40B4-BE49-F238E27FC236}">
                <a16:creationId xmlns:a16="http://schemas.microsoft.com/office/drawing/2014/main" id="{1182FF27-CD21-45CA-8F3C-E5806AF8EF91}"/>
              </a:ext>
            </a:extLst>
          </p:cNvPr>
          <p:cNvGraphicFramePr>
            <a:graphicFrameLocks noGrp="1"/>
          </p:cNvGraphicFramePr>
          <p:nvPr/>
        </p:nvGraphicFramePr>
        <p:xfrm>
          <a:off x="189075" y="1311898"/>
          <a:ext cx="6709030" cy="4960566"/>
        </p:xfrm>
        <a:graphic>
          <a:graphicData uri="http://schemas.openxmlformats.org/drawingml/2006/table">
            <a:tbl>
              <a:tblPr firstRow="1" bandRow="1">
                <a:tableStyleId>{2D5ABB26-0587-4C30-8999-92F81FD0307C}</a:tableStyleId>
              </a:tblPr>
              <a:tblGrid>
                <a:gridCol w="2220493">
                  <a:extLst>
                    <a:ext uri="{9D8B030D-6E8A-4147-A177-3AD203B41FA5}">
                      <a16:colId xmlns:a16="http://schemas.microsoft.com/office/drawing/2014/main" val="4131900992"/>
                    </a:ext>
                  </a:extLst>
                </a:gridCol>
                <a:gridCol w="4488537">
                  <a:extLst>
                    <a:ext uri="{9D8B030D-6E8A-4147-A177-3AD203B41FA5}">
                      <a16:colId xmlns:a16="http://schemas.microsoft.com/office/drawing/2014/main" val="783171901"/>
                    </a:ext>
                  </a:extLst>
                </a:gridCol>
              </a:tblGrid>
              <a:tr h="1653522">
                <a:tc>
                  <a:txBody>
                    <a:bodyPr/>
                    <a:lstStyle/>
                    <a:p>
                      <a:r>
                        <a:rPr lang="fr-FR" sz="2000" b="0" i="0" dirty="0">
                          <a:solidFill>
                            <a:srgbClr val="002060"/>
                          </a:solidFill>
                          <a:latin typeface="Century Gothic" panose="020B0502020202020204" pitchFamily="34" charset="0"/>
                        </a:rPr>
                        <a:t>1.</a:t>
                      </a:r>
                    </a:p>
                  </a:txBody>
                  <a:tcPr/>
                </a:tc>
                <a:tc>
                  <a:txBody>
                    <a:bodyPr/>
                    <a:lstStyle/>
                    <a:p>
                      <a:r>
                        <a:rPr lang="fr-FR" sz="2000" b="0" i="0" dirty="0">
                          <a:solidFill>
                            <a:srgbClr val="002060"/>
                          </a:solidFill>
                          <a:latin typeface="Century Gothic" panose="020B0502020202020204" pitchFamily="34" charset="0"/>
                        </a:rPr>
                        <a:t>4. </a:t>
                      </a:r>
                    </a:p>
                  </a:txBody>
                  <a:tcPr/>
                </a:tc>
                <a:extLst>
                  <a:ext uri="{0D108BD9-81ED-4DB2-BD59-A6C34878D82A}">
                    <a16:rowId xmlns:a16="http://schemas.microsoft.com/office/drawing/2014/main" val="210058757"/>
                  </a:ext>
                </a:extLst>
              </a:tr>
              <a:tr h="1653522">
                <a:tc>
                  <a:txBody>
                    <a:bodyPr/>
                    <a:lstStyle/>
                    <a:p>
                      <a:r>
                        <a:rPr lang="fr-FR" sz="2000" b="0" i="0" dirty="0">
                          <a:solidFill>
                            <a:srgbClr val="002060"/>
                          </a:solidFill>
                          <a:latin typeface="Century Gothic" panose="020B0502020202020204" pitchFamily="34" charset="0"/>
                        </a:rPr>
                        <a:t>2. [le lion]</a:t>
                      </a:r>
                    </a:p>
                  </a:txBody>
                  <a:tcPr/>
                </a:tc>
                <a:tc>
                  <a:txBody>
                    <a:bodyPr/>
                    <a:lstStyle/>
                    <a:p>
                      <a:r>
                        <a:rPr lang="fr-FR" sz="2000" b="0" i="0" dirty="0">
                          <a:solidFill>
                            <a:srgbClr val="002060"/>
                          </a:solidFill>
                          <a:latin typeface="Century Gothic" panose="020B0502020202020204" pitchFamily="34" charset="0"/>
                        </a:rPr>
                        <a:t>5. </a:t>
                      </a:r>
                    </a:p>
                  </a:txBody>
                  <a:tcPr/>
                </a:tc>
                <a:extLst>
                  <a:ext uri="{0D108BD9-81ED-4DB2-BD59-A6C34878D82A}">
                    <a16:rowId xmlns:a16="http://schemas.microsoft.com/office/drawing/2014/main" val="4210277411"/>
                  </a:ext>
                </a:extLst>
              </a:tr>
              <a:tr h="1653522">
                <a:tc>
                  <a:txBody>
                    <a:bodyPr/>
                    <a:lstStyle/>
                    <a:p>
                      <a:r>
                        <a:rPr lang="fr-FR" sz="2000" b="0" i="0" dirty="0">
                          <a:solidFill>
                            <a:srgbClr val="002060"/>
                          </a:solidFill>
                          <a:latin typeface="Century Gothic" panose="020B0502020202020204" pitchFamily="34" charset="0"/>
                        </a:rPr>
                        <a:t>3. [les visiteurs]</a:t>
                      </a:r>
                    </a:p>
                  </a:txBody>
                  <a:tcPr/>
                </a:tc>
                <a:tc>
                  <a:txBody>
                    <a:bodyPr/>
                    <a:lstStyle/>
                    <a:p>
                      <a:endParaRPr lang="fr-FR" sz="20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2354996572"/>
                  </a:ext>
                </a:extLst>
              </a:tr>
            </a:tbl>
          </a:graphicData>
        </a:graphic>
      </p:graphicFrame>
      <p:pic>
        <p:nvPicPr>
          <p:cNvPr id="18" name="Picture 17">
            <a:extLst>
              <a:ext uri="{FF2B5EF4-FFF2-40B4-BE49-F238E27FC236}">
                <a16:creationId xmlns:a16="http://schemas.microsoft.com/office/drawing/2014/main" id="{97ECC046-F868-49EF-A5AE-9034E867FB48}"/>
              </a:ext>
            </a:extLst>
          </p:cNvPr>
          <p:cNvPicPr>
            <a:picLocks noChangeAspect="1"/>
          </p:cNvPicPr>
          <p:nvPr/>
        </p:nvPicPr>
        <p:blipFill rotWithShape="1">
          <a:blip r:embed="rId3">
            <a:extLst>
              <a:ext uri="{28A0092B-C50C-407E-A947-70E740481C1C}">
                <a14:useLocalDpi xmlns:a14="http://schemas.microsoft.com/office/drawing/2010/main" val="0"/>
              </a:ext>
            </a:extLst>
          </a:blip>
          <a:srcRect l="3217" t="3643" r="44731" b="44475"/>
          <a:stretch/>
        </p:blipFill>
        <p:spPr>
          <a:xfrm>
            <a:off x="1278443" y="5037716"/>
            <a:ext cx="1238793" cy="123474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101B886E-F66B-4258-80CD-7D13BDD528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5780" y="1398697"/>
            <a:ext cx="833616" cy="1186911"/>
          </a:xfrm>
          <a:prstGeom prst="rect">
            <a:avLst/>
          </a:prstGeom>
        </p:spPr>
      </p:pic>
      <p:pic>
        <p:nvPicPr>
          <p:cNvPr id="12" name="Picture 11">
            <a:extLst>
              <a:ext uri="{FF2B5EF4-FFF2-40B4-BE49-F238E27FC236}">
                <a16:creationId xmlns:a16="http://schemas.microsoft.com/office/drawing/2014/main" id="{28BB323E-79C5-4255-9C5B-9CAB6BFA4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101" y="1691751"/>
            <a:ext cx="1657618" cy="968670"/>
          </a:xfrm>
          <a:prstGeom prst="rect">
            <a:avLst/>
          </a:prstGeom>
        </p:spPr>
      </p:pic>
      <p:pic>
        <p:nvPicPr>
          <p:cNvPr id="16" name="Picture 15">
            <a:extLst>
              <a:ext uri="{FF2B5EF4-FFF2-40B4-BE49-F238E27FC236}">
                <a16:creationId xmlns:a16="http://schemas.microsoft.com/office/drawing/2014/main" id="{66544DE0-4B1F-4C9D-8DDE-37AC2C835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271" y="3469113"/>
            <a:ext cx="1146949" cy="931000"/>
          </a:xfrm>
          <a:prstGeom prst="rect">
            <a:avLst/>
          </a:prstGeom>
        </p:spPr>
      </p:pic>
      <p:pic>
        <p:nvPicPr>
          <p:cNvPr id="20" name="Picture 19">
            <a:extLst>
              <a:ext uri="{FF2B5EF4-FFF2-40B4-BE49-F238E27FC236}">
                <a16:creationId xmlns:a16="http://schemas.microsoft.com/office/drawing/2014/main" id="{998B362E-B922-4CA6-A506-0E50AAB42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7697" y="3346173"/>
            <a:ext cx="881318" cy="1080543"/>
          </a:xfrm>
          <a:prstGeom prst="rect">
            <a:avLst/>
          </a:prstGeom>
        </p:spPr>
      </p:pic>
      <p:pic>
        <p:nvPicPr>
          <p:cNvPr id="22" name="Picture 21">
            <a:extLst>
              <a:ext uri="{FF2B5EF4-FFF2-40B4-BE49-F238E27FC236}">
                <a16:creationId xmlns:a16="http://schemas.microsoft.com/office/drawing/2014/main" id="{E603767A-095E-4B2D-A15E-42F49712A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7963" y="4829550"/>
            <a:ext cx="1238793" cy="920707"/>
          </a:xfrm>
          <a:prstGeom prst="rect">
            <a:avLst/>
          </a:prstGeom>
        </p:spPr>
      </p:pic>
      <p:pic>
        <p:nvPicPr>
          <p:cNvPr id="24" name="Picture 23">
            <a:extLst>
              <a:ext uri="{FF2B5EF4-FFF2-40B4-BE49-F238E27FC236}">
                <a16:creationId xmlns:a16="http://schemas.microsoft.com/office/drawing/2014/main" id="{CF9EEEB0-D5CE-4293-B5E5-BB6DB1CD44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0891" y="3208995"/>
            <a:ext cx="1316397" cy="1266004"/>
          </a:xfrm>
          <a:prstGeom prst="rect">
            <a:avLst/>
          </a:prstGeom>
        </p:spPr>
      </p:pic>
      <p:graphicFrame>
        <p:nvGraphicFramePr>
          <p:cNvPr id="27" name="Table 25">
            <a:extLst>
              <a:ext uri="{FF2B5EF4-FFF2-40B4-BE49-F238E27FC236}">
                <a16:creationId xmlns:a16="http://schemas.microsoft.com/office/drawing/2014/main" id="{AC8D33CD-1034-46D7-BD3E-F7B3E0DD4839}"/>
              </a:ext>
            </a:extLst>
          </p:cNvPr>
          <p:cNvGraphicFramePr>
            <a:graphicFrameLocks noGrp="1"/>
          </p:cNvGraphicFramePr>
          <p:nvPr/>
        </p:nvGraphicFramePr>
        <p:xfrm>
          <a:off x="6860909" y="3726237"/>
          <a:ext cx="4968355" cy="2286000"/>
        </p:xfrm>
        <a:graphic>
          <a:graphicData uri="http://schemas.openxmlformats.org/drawingml/2006/table">
            <a:tbl>
              <a:tblPr firstRow="1" bandRow="1">
                <a:tableStyleId>{5940675A-B579-460E-94D1-54222C63F5DA}</a:tableStyleId>
              </a:tblPr>
              <a:tblGrid>
                <a:gridCol w="4968355">
                  <a:extLst>
                    <a:ext uri="{9D8B030D-6E8A-4147-A177-3AD203B41FA5}">
                      <a16:colId xmlns:a16="http://schemas.microsoft.com/office/drawing/2014/main" val="1118139577"/>
                    </a:ext>
                  </a:extLst>
                </a:gridCol>
              </a:tblGrid>
              <a:tr h="370840">
                <a:tc>
                  <a:txBody>
                    <a:bodyPr/>
                    <a:lstStyle/>
                    <a:p>
                      <a:r>
                        <a:rPr lang="fr-FR" sz="2400" b="0" i="0" dirty="0">
                          <a:solidFill>
                            <a:srgbClr val="002060"/>
                          </a:solidFill>
                          <a:latin typeface="Century Gothic" panose="020B0502020202020204" pitchFamily="34" charset="0"/>
                        </a:rPr>
                        <a:t>6. heureux/difficile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5669946"/>
                  </a:ext>
                </a:extLst>
              </a:tr>
              <a:tr h="370840">
                <a:tc>
                  <a:txBody>
                    <a:bodyPr/>
                    <a:lstStyle/>
                    <a:p>
                      <a:r>
                        <a:rPr lang="fr-FR" sz="2400" b="0" i="0" dirty="0">
                          <a:solidFill>
                            <a:srgbClr val="002060"/>
                          </a:solidFill>
                          <a:latin typeface="Century Gothic" panose="020B0502020202020204" pitchFamily="34" charset="0"/>
                        </a:rPr>
                        <a:t>7. idéal/internationaux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919240"/>
                  </a:ext>
                </a:extLst>
              </a:tr>
              <a:tr h="370840">
                <a:tc>
                  <a:txBody>
                    <a:bodyPr/>
                    <a:lstStyle/>
                    <a:p>
                      <a:r>
                        <a:rPr lang="fr-FR" sz="2400" b="0" i="0" dirty="0">
                          <a:solidFill>
                            <a:srgbClr val="002060"/>
                          </a:solidFill>
                          <a:latin typeface="Century Gothic" panose="020B0502020202020204" pitchFamily="34" charset="0"/>
                        </a:rPr>
                        <a:t>8. local/orientaux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5584261"/>
                  </a:ext>
                </a:extLst>
              </a:tr>
              <a:tr h="370840">
                <a:tc>
                  <a:txBody>
                    <a:bodyPr/>
                    <a:lstStyle/>
                    <a:p>
                      <a:r>
                        <a:rPr lang="fr-FR" sz="2400" b="0" i="0" dirty="0">
                          <a:solidFill>
                            <a:srgbClr val="002060"/>
                          </a:solidFill>
                          <a:latin typeface="Century Gothic" panose="020B0502020202020204" pitchFamily="34" charset="0"/>
                        </a:rPr>
                        <a:t>9. jeunes/local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521081"/>
                  </a:ext>
                </a:extLst>
              </a:tr>
              <a:tr h="370840">
                <a:tc>
                  <a:txBody>
                    <a:bodyPr/>
                    <a:lstStyle/>
                    <a:p>
                      <a:r>
                        <a:rPr lang="fr-FR" sz="2400" b="0" i="0" dirty="0">
                          <a:solidFill>
                            <a:srgbClr val="002060"/>
                          </a:solidFill>
                          <a:latin typeface="Century Gothic" panose="020B0502020202020204" pitchFamily="34" charset="0"/>
                        </a:rPr>
                        <a:t>10. fondamentaux/commercial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1862009"/>
                  </a:ext>
                </a:extLst>
              </a:tr>
            </a:tbl>
          </a:graphicData>
        </a:graphic>
      </p:graphicFrame>
      <p:sp>
        <p:nvSpPr>
          <p:cNvPr id="2" name="TextBox 1">
            <a:extLst>
              <a:ext uri="{FF2B5EF4-FFF2-40B4-BE49-F238E27FC236}">
                <a16:creationId xmlns:a16="http://schemas.microsoft.com/office/drawing/2014/main" id="{03222689-7F81-4372-8964-0516D6728A96}"/>
              </a:ext>
            </a:extLst>
          </p:cNvPr>
          <p:cNvSpPr txBox="1"/>
          <p:nvPr/>
        </p:nvSpPr>
        <p:spPr>
          <a:xfrm>
            <a:off x="6133357" y="1157464"/>
            <a:ext cx="4479403"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sym typeface="Wingdings" panose="05000000000000000000" pitchFamily="2" charset="2"/>
              </a:rPr>
              <a:t> Ask your partner about these things.</a:t>
            </a:r>
            <a:endParaRPr lang="fr-FR" sz="2400" dirty="0">
              <a:solidFill>
                <a:schemeClr val="accent5">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E6133C26-76D9-49A7-80F7-DA25B10C32B3}"/>
              </a:ext>
            </a:extLst>
          </p:cNvPr>
          <p:cNvSpPr txBox="1"/>
          <p:nvPr/>
        </p:nvSpPr>
        <p:spPr>
          <a:xfrm>
            <a:off x="6750476" y="2329969"/>
            <a:ext cx="5071319" cy="1200329"/>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sym typeface="Wingdings" panose="05000000000000000000" pitchFamily="2" charset="2"/>
              </a:rPr>
              <a:t>↓ Answer your partner’s question using the adjective which matches the noun. </a:t>
            </a:r>
            <a:endParaRPr lang="fr-FR" sz="2400" dirty="0">
              <a:solidFill>
                <a:schemeClr val="accent5">
                  <a:lumMod val="50000"/>
                </a:schemeClr>
              </a:solidFill>
              <a:latin typeface="Century Gothic" panose="020B0502020202020204" pitchFamily="34" charset="0"/>
            </a:endParaRPr>
          </a:p>
        </p:txBody>
      </p:sp>
      <p:pic>
        <p:nvPicPr>
          <p:cNvPr id="19" name="Picture 18">
            <a:extLst>
              <a:ext uri="{FF2B5EF4-FFF2-40B4-BE49-F238E27FC236}">
                <a16:creationId xmlns:a16="http://schemas.microsoft.com/office/drawing/2014/main" id="{0B7C5BB7-EFC4-4960-9D82-1AA66E7EB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888" y="1632623"/>
            <a:ext cx="1657618" cy="968670"/>
          </a:xfrm>
          <a:prstGeom prst="rect">
            <a:avLst/>
          </a:prstGeom>
        </p:spPr>
      </p:pic>
    </p:spTree>
    <p:extLst>
      <p:ext uri="{BB962C8B-B14F-4D97-AF65-F5344CB8AC3E}">
        <p14:creationId xmlns:p14="http://schemas.microsoft.com/office/powerpoint/2010/main" val="374035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76E75C3-69FB-40D4-90CA-56F7F8867223}"/>
              </a:ext>
            </a:extLst>
          </p:cNvPr>
          <p:cNvGraphicFramePr>
            <a:graphicFrameLocks noGrp="1"/>
          </p:cNvGraphicFramePr>
          <p:nvPr/>
        </p:nvGraphicFramePr>
        <p:xfrm>
          <a:off x="267368" y="1376370"/>
          <a:ext cx="8128000" cy="4767756"/>
        </p:xfrm>
        <a:graphic>
          <a:graphicData uri="http://schemas.openxmlformats.org/drawingml/2006/table">
            <a:tbl>
              <a:tblPr firstRow="1" bandRow="1">
                <a:tableStyleId>{5940675A-B579-460E-94D1-54222C63F5DA}</a:tableStyleId>
              </a:tblPr>
              <a:tblGrid>
                <a:gridCol w="3277937">
                  <a:extLst>
                    <a:ext uri="{9D8B030D-6E8A-4147-A177-3AD203B41FA5}">
                      <a16:colId xmlns:a16="http://schemas.microsoft.com/office/drawing/2014/main" val="47627541"/>
                    </a:ext>
                  </a:extLst>
                </a:gridCol>
                <a:gridCol w="4850063">
                  <a:extLst>
                    <a:ext uri="{9D8B030D-6E8A-4147-A177-3AD203B41FA5}">
                      <a16:colId xmlns:a16="http://schemas.microsoft.com/office/drawing/2014/main" val="1033914806"/>
                    </a:ext>
                  </a:extLst>
                </a:gridCol>
              </a:tblGrid>
              <a:tr h="1589252">
                <a:tc>
                  <a:txBody>
                    <a:bodyPr/>
                    <a:lstStyle/>
                    <a:p>
                      <a:r>
                        <a:rPr lang="fr-FR" sz="2000" b="0" i="0" dirty="0">
                          <a:solidFill>
                            <a:srgbClr val="002060"/>
                          </a:solidFill>
                          <a:latin typeface="Century Gothic" panose="020B0502020202020204" pitchFamily="34" charset="0"/>
                        </a:rPr>
                        <a:t>6. [la situation]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0" i="0" dirty="0">
                          <a:solidFill>
                            <a:srgbClr val="002060"/>
                          </a:solidFill>
                          <a:latin typeface="Century Gothic" panose="020B0502020202020204" pitchFamily="34" charset="0"/>
                        </a:rPr>
                        <a:t>9. [les pandas]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1413533"/>
                  </a:ext>
                </a:extLst>
              </a:tr>
              <a:tr h="1589252">
                <a:tc>
                  <a:txBody>
                    <a:bodyPr/>
                    <a:lstStyle/>
                    <a:p>
                      <a:r>
                        <a:rPr lang="fr-FR" sz="2000" b="0" i="0" dirty="0">
                          <a:solidFill>
                            <a:srgbClr val="002060"/>
                          </a:solidFill>
                          <a:latin typeface="Century Gothic" panose="020B0502020202020204" pitchFamily="34" charset="0"/>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2000" b="0" i="0" dirty="0">
                        <a:solidFill>
                          <a:srgbClr val="002060"/>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409990"/>
                  </a:ext>
                </a:extLst>
              </a:tr>
              <a:tr h="1589252">
                <a:tc>
                  <a:txBody>
                    <a:bodyPr/>
                    <a:lstStyle/>
                    <a:p>
                      <a:r>
                        <a:rPr lang="fr-FR" sz="2000" b="0" i="0" dirty="0">
                          <a:solidFill>
                            <a:srgbClr val="002060"/>
                          </a:solidFill>
                          <a:latin typeface="Century Gothic" panose="020B0502020202020204" pitchFamily="34" charset="0"/>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0" i="0" dirty="0">
                          <a:solidFill>
                            <a:srgbClr val="002060"/>
                          </a:solidFill>
                          <a:latin typeface="Century Gothic" panose="020B0502020202020204" pitchFamily="34" charset="0"/>
                        </a:rPr>
                        <a:t>10. [</a:t>
                      </a:r>
                      <a:r>
                        <a:rPr lang="fr-FR" sz="2000" dirty="0" err="1">
                          <a:solidFill>
                            <a:srgbClr val="002060"/>
                          </a:solidFill>
                        </a:rPr>
                        <a:t>works</a:t>
                      </a:r>
                      <a:r>
                        <a:rPr lang="fr-FR" sz="2000" dirty="0">
                          <a:solidFill>
                            <a:srgbClr val="002060"/>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929424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4" descr="Facebook, Flat, Flat Icon, Social, Icon, Design, Web">
            <a:extLst>
              <a:ext uri="{FF2B5EF4-FFF2-40B4-BE49-F238E27FC236}">
                <a16:creationId xmlns:a16="http://schemas.microsoft.com/office/drawing/2014/main" id="{4E4B88B2-D464-4018-BB78-06AE8462F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992" y="3438345"/>
            <a:ext cx="576486" cy="5764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witter, Social Media, Icon, Social, Internet, Media">
            <a:extLst>
              <a:ext uri="{FF2B5EF4-FFF2-40B4-BE49-F238E27FC236}">
                <a16:creationId xmlns:a16="http://schemas.microsoft.com/office/drawing/2014/main" id="{3D42DFDB-C59E-4689-A00F-7448FBC40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125" y="3242471"/>
            <a:ext cx="576486" cy="576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nstagram, Insta Logo, New Images">
            <a:extLst>
              <a:ext uri="{FF2B5EF4-FFF2-40B4-BE49-F238E27FC236}">
                <a16:creationId xmlns:a16="http://schemas.microsoft.com/office/drawing/2014/main" id="{1910F49E-5433-4DC9-AF9E-1C5B24C2C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9604" y="3640842"/>
            <a:ext cx="513153" cy="520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E8EE41-A816-4062-AF7A-E783614D9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236" y="4914447"/>
            <a:ext cx="1283779" cy="1005627"/>
          </a:xfrm>
          <a:prstGeom prst="rect">
            <a:avLst/>
          </a:prstGeom>
        </p:spPr>
      </p:pic>
      <p:pic>
        <p:nvPicPr>
          <p:cNvPr id="16" name="Picture 15">
            <a:extLst>
              <a:ext uri="{FF2B5EF4-FFF2-40B4-BE49-F238E27FC236}">
                <a16:creationId xmlns:a16="http://schemas.microsoft.com/office/drawing/2014/main" id="{BE2FFBDC-9E07-404D-94BA-F1C2863EB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332" y="4718198"/>
            <a:ext cx="2050452" cy="1365900"/>
          </a:xfrm>
          <a:prstGeom prst="rect">
            <a:avLst/>
          </a:prstGeom>
        </p:spPr>
      </p:pic>
      <p:pic>
        <p:nvPicPr>
          <p:cNvPr id="18" name="Picture 17">
            <a:extLst>
              <a:ext uri="{FF2B5EF4-FFF2-40B4-BE49-F238E27FC236}">
                <a16:creationId xmlns:a16="http://schemas.microsoft.com/office/drawing/2014/main" id="{8F12A466-4A65-4D44-B4A2-D8B4616681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0845" y="2303711"/>
            <a:ext cx="1615427" cy="1620491"/>
          </a:xfrm>
          <a:prstGeom prst="rect">
            <a:avLst/>
          </a:prstGeom>
        </p:spPr>
      </p:pic>
      <p:pic>
        <p:nvPicPr>
          <p:cNvPr id="20" name="Picture 19">
            <a:extLst>
              <a:ext uri="{FF2B5EF4-FFF2-40B4-BE49-F238E27FC236}">
                <a16:creationId xmlns:a16="http://schemas.microsoft.com/office/drawing/2014/main" id="{575210DC-1DD6-436B-8115-B03C99D1B9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1015" y="2004383"/>
            <a:ext cx="1444516" cy="1620491"/>
          </a:xfrm>
          <a:prstGeom prst="rect">
            <a:avLst/>
          </a:prstGeom>
        </p:spPr>
      </p:pic>
      <p:grpSp>
        <p:nvGrpSpPr>
          <p:cNvPr id="21" name="Group 20">
            <a:extLst>
              <a:ext uri="{FF2B5EF4-FFF2-40B4-BE49-F238E27FC236}">
                <a16:creationId xmlns:a16="http://schemas.microsoft.com/office/drawing/2014/main" id="{BE203B4A-8D9D-4FDF-9717-76320593F7E9}"/>
              </a:ext>
            </a:extLst>
          </p:cNvPr>
          <p:cNvGrpSpPr/>
          <p:nvPr/>
        </p:nvGrpSpPr>
        <p:grpSpPr>
          <a:xfrm>
            <a:off x="3923314" y="5048969"/>
            <a:ext cx="2362958" cy="1095157"/>
            <a:chOff x="9854398" y="5318595"/>
            <a:chExt cx="1824371" cy="857795"/>
          </a:xfrm>
        </p:grpSpPr>
        <p:pic>
          <p:nvPicPr>
            <p:cNvPr id="22" name="Picture 21">
              <a:extLst>
                <a:ext uri="{FF2B5EF4-FFF2-40B4-BE49-F238E27FC236}">
                  <a16:creationId xmlns:a16="http://schemas.microsoft.com/office/drawing/2014/main" id="{7AD9C99A-921F-43F1-890F-1ADAD3B10A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4398" y="5331216"/>
              <a:ext cx="845174" cy="845174"/>
            </a:xfrm>
            <a:prstGeom prst="rect">
              <a:avLst/>
            </a:prstGeom>
          </p:spPr>
        </p:pic>
        <p:pic>
          <p:nvPicPr>
            <p:cNvPr id="23" name="Picture 22">
              <a:extLst>
                <a:ext uri="{FF2B5EF4-FFF2-40B4-BE49-F238E27FC236}">
                  <a16:creationId xmlns:a16="http://schemas.microsoft.com/office/drawing/2014/main" id="{B62821F7-B342-4393-B05A-C0A8D22EB0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008" y="5318595"/>
              <a:ext cx="845174" cy="845174"/>
            </a:xfrm>
            <a:prstGeom prst="rect">
              <a:avLst/>
            </a:prstGeom>
          </p:spPr>
        </p:pic>
        <p:pic>
          <p:nvPicPr>
            <p:cNvPr id="24" name="Picture 23">
              <a:extLst>
                <a:ext uri="{FF2B5EF4-FFF2-40B4-BE49-F238E27FC236}">
                  <a16:creationId xmlns:a16="http://schemas.microsoft.com/office/drawing/2014/main" id="{921CD5B3-5DC6-4224-B551-F1EBB7987B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595" y="5318595"/>
              <a:ext cx="845174" cy="845174"/>
            </a:xfrm>
            <a:prstGeom prst="rect">
              <a:avLst/>
            </a:prstGeom>
          </p:spPr>
        </p:pic>
      </p:grpSp>
      <p:graphicFrame>
        <p:nvGraphicFramePr>
          <p:cNvPr id="26" name="Table 25">
            <a:extLst>
              <a:ext uri="{FF2B5EF4-FFF2-40B4-BE49-F238E27FC236}">
                <a16:creationId xmlns:a16="http://schemas.microsoft.com/office/drawing/2014/main" id="{EE11B043-48BA-43D6-B12D-FA988280EB0F}"/>
              </a:ext>
            </a:extLst>
          </p:cNvPr>
          <p:cNvGraphicFramePr>
            <a:graphicFrameLocks noGrp="1"/>
          </p:cNvGraphicFramePr>
          <p:nvPr/>
        </p:nvGraphicFramePr>
        <p:xfrm>
          <a:off x="6852449" y="3773624"/>
          <a:ext cx="4695085" cy="2286000"/>
        </p:xfrm>
        <a:graphic>
          <a:graphicData uri="http://schemas.openxmlformats.org/drawingml/2006/table">
            <a:tbl>
              <a:tblPr firstRow="1" bandRow="1">
                <a:tableStyleId>{5940675A-B579-460E-94D1-54222C63F5DA}</a:tableStyleId>
              </a:tblPr>
              <a:tblGrid>
                <a:gridCol w="4695085">
                  <a:extLst>
                    <a:ext uri="{9D8B030D-6E8A-4147-A177-3AD203B41FA5}">
                      <a16:colId xmlns:a16="http://schemas.microsoft.com/office/drawing/2014/main" val="1118139577"/>
                    </a:ext>
                  </a:extLst>
                </a:gridCol>
              </a:tblGrid>
              <a:tr h="370840">
                <a:tc>
                  <a:txBody>
                    <a:bodyPr/>
                    <a:lstStyle/>
                    <a:p>
                      <a:r>
                        <a:rPr lang="fr-FR" sz="2400" b="0" i="0" dirty="0">
                          <a:solidFill>
                            <a:srgbClr val="002060"/>
                          </a:solidFill>
                          <a:latin typeface="Century Gothic" panose="020B0502020202020204" pitchFamily="34" charset="0"/>
                        </a:rPr>
                        <a:t>1. dangereux/grande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5669946"/>
                  </a:ext>
                </a:extLst>
              </a:tr>
              <a:tr h="370840">
                <a:tc>
                  <a:txBody>
                    <a:bodyPr/>
                    <a:lstStyle/>
                    <a:p>
                      <a:r>
                        <a:rPr lang="fr-FR" sz="2400" b="0" i="0" dirty="0">
                          <a:solidFill>
                            <a:srgbClr val="002060"/>
                          </a:solidFill>
                          <a:latin typeface="Century Gothic" panose="020B0502020202020204" pitchFamily="34" charset="0"/>
                        </a:rPr>
                        <a:t>2. royal/dangereuse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919240"/>
                  </a:ext>
                </a:extLst>
              </a:tr>
              <a:tr h="370840">
                <a:tc>
                  <a:txBody>
                    <a:bodyPr/>
                    <a:lstStyle/>
                    <a:p>
                      <a:r>
                        <a:rPr lang="fr-FR" sz="2400" b="0" i="0" dirty="0">
                          <a:solidFill>
                            <a:srgbClr val="002060"/>
                          </a:solidFill>
                          <a:latin typeface="Century Gothic" panose="020B0502020202020204" pitchFamily="34" charset="0"/>
                        </a:rPr>
                        <a:t>3. royal/internationaux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5584261"/>
                  </a:ext>
                </a:extLst>
              </a:tr>
              <a:tr h="370840">
                <a:tc>
                  <a:txBody>
                    <a:bodyPr/>
                    <a:lstStyle/>
                    <a:p>
                      <a:r>
                        <a:rPr lang="fr-FR" sz="2400" b="0" i="0" dirty="0">
                          <a:solidFill>
                            <a:srgbClr val="002060"/>
                          </a:solidFill>
                          <a:latin typeface="Century Gothic" panose="020B0502020202020204" pitchFamily="34" charset="0"/>
                        </a:rPr>
                        <a:t>4. local/énormes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521081"/>
                  </a:ext>
                </a:extLst>
              </a:tr>
              <a:tr h="370840">
                <a:tc>
                  <a:txBody>
                    <a:bodyPr/>
                    <a:lstStyle/>
                    <a:p>
                      <a:r>
                        <a:rPr lang="fr-FR" sz="2400" b="0" i="0" dirty="0">
                          <a:solidFill>
                            <a:srgbClr val="002060"/>
                          </a:solidFill>
                          <a:latin typeface="Century Gothic" panose="020B0502020202020204" pitchFamily="34" charset="0"/>
                        </a:rPr>
                        <a:t>5. tropical/exotiques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1862009"/>
                  </a:ext>
                </a:extLst>
              </a:tr>
            </a:tbl>
          </a:graphicData>
        </a:graphic>
      </p:graphicFrame>
      <p:sp>
        <p:nvSpPr>
          <p:cNvPr id="19" name="TextBox 18">
            <a:extLst>
              <a:ext uri="{FF2B5EF4-FFF2-40B4-BE49-F238E27FC236}">
                <a16:creationId xmlns:a16="http://schemas.microsoft.com/office/drawing/2014/main" id="{001D6101-CBB7-485D-9B92-7D0B119B3054}"/>
              </a:ext>
            </a:extLst>
          </p:cNvPr>
          <p:cNvSpPr txBox="1"/>
          <p:nvPr/>
        </p:nvSpPr>
        <p:spPr>
          <a:xfrm>
            <a:off x="6133357" y="1157464"/>
            <a:ext cx="4479403"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sym typeface="Wingdings" panose="05000000000000000000" pitchFamily="2" charset="2"/>
              </a:rPr>
              <a:t> Ask your partner about these things.</a:t>
            </a:r>
            <a:endParaRPr lang="fr-FR" sz="2400" dirty="0">
              <a:solidFill>
                <a:schemeClr val="accent5">
                  <a:lumMod val="50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BC945AF0-46C3-411D-9DB7-67AB8B782CFB}"/>
              </a:ext>
            </a:extLst>
          </p:cNvPr>
          <p:cNvSpPr txBox="1"/>
          <p:nvPr/>
        </p:nvSpPr>
        <p:spPr>
          <a:xfrm>
            <a:off x="6750476" y="2329969"/>
            <a:ext cx="5071319" cy="1200329"/>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sym typeface="Wingdings" panose="05000000000000000000" pitchFamily="2" charset="2"/>
              </a:rPr>
              <a:t>↓ Answer your partner’s question using the adjective which matches the noun. </a:t>
            </a:r>
            <a:endParaRPr lang="fr-FR"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50230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(B)</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159400" y="1349215"/>
          <a:ext cx="5105984" cy="4480085"/>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0" i="0" dirty="0">
                          <a:solidFill>
                            <a:schemeClr val="accent1">
                              <a:lumMod val="50000"/>
                            </a:schemeClr>
                          </a:solidFill>
                          <a:latin typeface="Century Gothic" panose="020B0502020202020204" pitchFamily="34" charset="0"/>
                        </a:rPr>
                        <a:t>B</a:t>
                      </a:r>
                    </a:p>
                  </a:txBody>
                  <a:tcPr anchor="ctr"/>
                </a:tc>
                <a:tc>
                  <a:txBody>
                    <a:bodyPr/>
                    <a:lstStyle/>
                    <a:p>
                      <a:pPr algn="ctr"/>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b="0" i="0" dirty="0" err="1">
                          <a:solidFill>
                            <a:schemeClr val="accent1">
                              <a:lumMod val="50000"/>
                            </a:schemeClr>
                          </a:solidFill>
                          <a:latin typeface="Century Gothic" panose="020B0502020202020204" pitchFamily="34" charset="0"/>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901804851"/>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491565871"/>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660116022"/>
                  </a:ext>
                </a:extLst>
              </a:tr>
              <a:tr h="729920">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508255625"/>
                  </a:ext>
                </a:extLst>
              </a:tr>
              <a:tr h="717727">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213801784"/>
                  </a:ext>
                </a:extLst>
              </a:tr>
            </a:tbl>
          </a:graphicData>
        </a:graphic>
      </p:graphicFrame>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533" y="2281872"/>
            <a:ext cx="282522" cy="294294"/>
          </a:xfrm>
          <a:prstGeom prst="rect">
            <a:avLst/>
          </a:prstGeom>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1" name="Picture 10">
            <a:extLst>
              <a:ext uri="{FF2B5EF4-FFF2-40B4-BE49-F238E27FC236}">
                <a16:creationId xmlns:a16="http://schemas.microsoft.com/office/drawing/2014/main" id="{1E43D90D-75BE-4333-87BD-8D439F9961F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9784" y="3713553"/>
            <a:ext cx="1047541" cy="58369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99" y="2171343"/>
            <a:ext cx="948376" cy="68750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85" y="2993798"/>
            <a:ext cx="893303" cy="598168"/>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4699" y="5314086"/>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066" y="3799508"/>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225" y="4589102"/>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0" i="0" dirty="0">
                          <a:solidFill>
                            <a:schemeClr val="accent1">
                              <a:lumMod val="50000"/>
                            </a:schemeClr>
                          </a:solidFill>
                          <a:latin typeface="Century Gothic" panose="020B0502020202020204" pitchFamily="34" charset="0"/>
                        </a:rPr>
                        <a:t>A</a:t>
                      </a:r>
                    </a:p>
                  </a:txBody>
                  <a:tcPr anchor="ctr"/>
                </a:tc>
                <a:tc>
                  <a:txBody>
                    <a:bodyPr/>
                    <a:lstStyle/>
                    <a:p>
                      <a:pPr algn="ctr"/>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b="0" i="0" dirty="0" err="1">
                          <a:solidFill>
                            <a:schemeClr val="accent1">
                              <a:lumMod val="50000"/>
                            </a:schemeClr>
                          </a:solidFill>
                          <a:latin typeface="Century Gothic" panose="020B0502020202020204" pitchFamily="34" charset="0"/>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0" i="0" dirty="0">
                          <a:solidFill>
                            <a:schemeClr val="accent5">
                              <a:lumMod val="50000"/>
                            </a:schemeClr>
                          </a:solidFill>
                          <a:latin typeface="Century Gothic" panose="020B0502020202020204" pitchFamily="34" charset="0"/>
                        </a:rPr>
                        <a:t>1.</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901804851"/>
                  </a:ext>
                </a:extLst>
              </a:tr>
              <a:tr h="729920">
                <a:tc>
                  <a:txBody>
                    <a:bodyPr/>
                    <a:lstStyle/>
                    <a:p>
                      <a:pPr algn="ctr"/>
                      <a:r>
                        <a:rPr lang="en-GB" sz="4000" b="0" i="0" dirty="0">
                          <a:solidFill>
                            <a:schemeClr val="accent5">
                              <a:lumMod val="50000"/>
                            </a:schemeClr>
                          </a:solidFill>
                          <a:latin typeface="Century Gothic" panose="020B0502020202020204" pitchFamily="34" charset="0"/>
                        </a:rPr>
                        <a:t>2.</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491565871"/>
                  </a:ext>
                </a:extLst>
              </a:tr>
              <a:tr h="729920">
                <a:tc>
                  <a:txBody>
                    <a:bodyPr/>
                    <a:lstStyle/>
                    <a:p>
                      <a:pPr algn="ctr"/>
                      <a:r>
                        <a:rPr lang="en-GB" sz="4000" b="0" i="0" dirty="0">
                          <a:solidFill>
                            <a:schemeClr val="accent5">
                              <a:lumMod val="50000"/>
                            </a:schemeClr>
                          </a:solidFill>
                          <a:latin typeface="Century Gothic" panose="020B0502020202020204" pitchFamily="34" charset="0"/>
                        </a:rPr>
                        <a:t>3.</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660116022"/>
                  </a:ext>
                </a:extLst>
              </a:tr>
              <a:tr h="729920">
                <a:tc>
                  <a:txBody>
                    <a:bodyPr/>
                    <a:lstStyle/>
                    <a:p>
                      <a:pPr algn="ctr"/>
                      <a:r>
                        <a:rPr lang="en-GB" sz="4000" b="0" i="0" dirty="0">
                          <a:solidFill>
                            <a:schemeClr val="accent5">
                              <a:lumMod val="50000"/>
                            </a:schemeClr>
                          </a:solidFill>
                          <a:latin typeface="Century Gothic" panose="020B0502020202020204" pitchFamily="34" charset="0"/>
                        </a:rPr>
                        <a:t>4.</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508255625"/>
                  </a:ext>
                </a:extLst>
              </a:tr>
              <a:tr h="729920">
                <a:tc>
                  <a:txBody>
                    <a:bodyPr/>
                    <a:lstStyle/>
                    <a:p>
                      <a:pPr algn="ctr"/>
                      <a:r>
                        <a:rPr lang="en-GB" sz="4000" b="0" i="0" dirty="0">
                          <a:solidFill>
                            <a:schemeClr val="accent5">
                              <a:lumMod val="50000"/>
                            </a:schemeClr>
                          </a:solidFill>
                          <a:latin typeface="Century Gothic" panose="020B0502020202020204" pitchFamily="34" charset="0"/>
                        </a:rPr>
                        <a:t>5.</a:t>
                      </a: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213801784"/>
                  </a:ext>
                </a:extLst>
              </a:tr>
            </a:tbl>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802" y="4394790"/>
            <a:ext cx="1029523" cy="68291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788" y="5136087"/>
            <a:ext cx="861200" cy="693213"/>
          </a:xfrm>
          <a:prstGeom prst="rect">
            <a:avLst/>
          </a:prstGeom>
        </p:spPr>
      </p:pic>
    </p:spTree>
    <p:extLst>
      <p:ext uri="{BB962C8B-B14F-4D97-AF65-F5344CB8AC3E}">
        <p14:creationId xmlns:p14="http://schemas.microsoft.com/office/powerpoint/2010/main" val="1442669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601" y="4932815"/>
            <a:ext cx="252484" cy="263004"/>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1540" y="4973774"/>
            <a:ext cx="222045" cy="2220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9123" y="185853"/>
            <a:ext cx="1803285" cy="1110147"/>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Une</a:t>
            </a:r>
            <a:r>
              <a:rPr lang="en-GB" sz="3600" b="1" dirty="0">
                <a:solidFill>
                  <a:schemeClr val="bg1"/>
                </a:solidFill>
              </a:rPr>
              <a:t> </a:t>
            </a:r>
            <a:r>
              <a:rPr lang="en-GB" sz="3600" b="1" dirty="0" err="1">
                <a:solidFill>
                  <a:schemeClr val="bg1"/>
                </a:solidFill>
              </a:rPr>
              <a:t>visite</a:t>
            </a:r>
            <a:r>
              <a:rPr lang="en-GB" sz="3600" b="1" dirty="0">
                <a:solidFill>
                  <a:schemeClr val="bg1"/>
                </a:solidFill>
              </a:rPr>
              <a:t> à </a:t>
            </a:r>
            <a:r>
              <a:rPr lang="en-GB" sz="3600" b="1" dirty="0" err="1">
                <a:solidFill>
                  <a:schemeClr val="bg1"/>
                </a:solidFill>
              </a:rPr>
              <a:t>l’étranger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Tu vas </a:t>
            </a:r>
            <a:r>
              <a:rPr lang="en-US" sz="2600" dirty="0" err="1">
                <a:solidFill>
                  <a:srgbClr val="4472C4">
                    <a:lumMod val="50000"/>
                  </a:srgbClr>
                </a:solidFill>
                <a:latin typeface="Century Gothic" panose="020F0302020204030204"/>
              </a:rPr>
              <a:t>visiter</a:t>
            </a:r>
            <a:r>
              <a:rPr lang="en-US" sz="2600" dirty="0">
                <a:solidFill>
                  <a:srgbClr val="4472C4">
                    <a:lumMod val="50000"/>
                  </a:srgbClr>
                </a:solidFill>
                <a:latin typeface="Century Gothic" panose="020F0302020204030204"/>
              </a:rPr>
              <a:t> un nouveau pays. Ton/ta </a:t>
            </a:r>
            <a:r>
              <a:rPr lang="en-US" sz="2600" dirty="0" err="1">
                <a:solidFill>
                  <a:srgbClr val="4472C4">
                    <a:lumMod val="50000"/>
                  </a:srgbClr>
                </a:solidFill>
                <a:latin typeface="Century Gothic" panose="020F0302020204030204"/>
              </a:rPr>
              <a:t>partenaire</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va</a:t>
            </a:r>
            <a:r>
              <a:rPr lang="en-US" sz="2600" dirty="0">
                <a:solidFill>
                  <a:srgbClr val="4472C4">
                    <a:lumMod val="50000"/>
                  </a:srgbClr>
                </a:solidFill>
                <a:latin typeface="Century Gothic" panose="020F0302020204030204"/>
              </a:rPr>
              <a:t> poser des questions pour savoir les </a:t>
            </a:r>
            <a:r>
              <a:rPr lang="en-US" sz="2600" dirty="0" err="1">
                <a:solidFill>
                  <a:srgbClr val="4472C4">
                    <a:lumMod val="50000"/>
                  </a:srgbClr>
                </a:solidFill>
                <a:latin typeface="Century Gothic" panose="020F0302020204030204"/>
              </a:rPr>
              <a:t>détails</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Réponds</a:t>
            </a:r>
            <a:r>
              <a:rPr lang="en-US" sz="2600" dirty="0">
                <a:solidFill>
                  <a:srgbClr val="4472C4">
                    <a:lumMod val="50000"/>
                  </a:srgbClr>
                </a:solidFill>
                <a:latin typeface="Century Gothic" panose="020F0302020204030204"/>
              </a:rPr>
              <a:t> aux questions avec </a:t>
            </a:r>
            <a:r>
              <a:rPr lang="en-US" sz="2600" dirty="0" err="1">
                <a:solidFill>
                  <a:srgbClr val="4472C4">
                    <a:lumMod val="50000"/>
                  </a:srgbClr>
                </a:solidFill>
                <a:latin typeface="Century Gothic" panose="020F0302020204030204"/>
              </a:rPr>
              <a:t>l’information</a:t>
            </a:r>
            <a:r>
              <a:rPr lang="en-US" sz="2600" dirty="0">
                <a:solidFill>
                  <a:srgbClr val="4472C4">
                    <a:lumMod val="50000"/>
                  </a:srgbClr>
                </a:solidFill>
                <a:latin typeface="Century Gothic" panose="020F0302020204030204"/>
              </a:rPr>
              <a:t> sur ta carte. </a:t>
            </a:r>
            <a:r>
              <a:rPr lang="en-US" sz="2600" dirty="0" err="1">
                <a:solidFill>
                  <a:srgbClr val="4472C4">
                    <a:lumMod val="50000"/>
                  </a:srgbClr>
                </a:solidFill>
                <a:latin typeface="Century Gothic" panose="020F0302020204030204"/>
              </a:rPr>
              <a:t>Utilise</a:t>
            </a:r>
            <a:r>
              <a:rPr lang="en-US" sz="2600" dirty="0">
                <a:solidFill>
                  <a:srgbClr val="4472C4">
                    <a:lumMod val="50000"/>
                  </a:srgbClr>
                </a:solidFill>
                <a:latin typeface="Century Gothic" panose="020F0302020204030204"/>
              </a:rPr>
              <a:t> </a:t>
            </a:r>
            <a:r>
              <a:rPr lang="en-US" sz="2600" dirty="0" err="1">
                <a:solidFill>
                  <a:srgbClr val="4472C4">
                    <a:lumMod val="50000"/>
                  </a:srgbClr>
                </a:solidFill>
                <a:latin typeface="Century Gothic" panose="020F0302020204030204"/>
              </a:rPr>
              <a:t>seulement</a:t>
            </a:r>
            <a:r>
              <a:rPr lang="en-US" sz="2600" dirty="0">
                <a:solidFill>
                  <a:srgbClr val="4472C4">
                    <a:lumMod val="50000"/>
                  </a:srgbClr>
                </a:solidFill>
                <a:latin typeface="Century Gothic" panose="020F0302020204030204"/>
              </a:rPr>
              <a:t> des phrases </a:t>
            </a:r>
            <a:r>
              <a:rPr lang="en-US" sz="2600" dirty="0" err="1">
                <a:solidFill>
                  <a:srgbClr val="4472C4">
                    <a:lumMod val="50000"/>
                  </a:srgbClr>
                </a:solidFill>
                <a:latin typeface="Century Gothic" panose="020F0302020204030204"/>
              </a:rPr>
              <a:t>négatives</a:t>
            </a:r>
            <a:r>
              <a:rPr lang="en-US" sz="2600" dirty="0">
                <a:solidFill>
                  <a:srgbClr val="4472C4">
                    <a:lumMod val="50000"/>
                  </a:srgbClr>
                </a:solidFill>
                <a:latin typeface="Century Gothic" panose="020F0302020204030204"/>
              </a:rPr>
              <a: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6817" y="112780"/>
            <a:ext cx="790779" cy="107338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9078" y="233016"/>
            <a:ext cx="915598" cy="91774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1077" y="219292"/>
            <a:ext cx="1036474" cy="898817"/>
          </a:xfrm>
          <a:prstGeom prst="rect">
            <a:avLst/>
          </a:prstGeom>
        </p:spPr>
      </p:pic>
      <p:graphicFrame>
        <p:nvGraphicFramePr>
          <p:cNvPr id="15" name="Table 14"/>
          <p:cNvGraphicFramePr>
            <a:graphicFrameLocks noGrp="1"/>
          </p:cNvGraphicFramePr>
          <p:nvPr/>
        </p:nvGraphicFramePr>
        <p:xfrm>
          <a:off x="230831" y="3235192"/>
          <a:ext cx="5995581" cy="201168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0" i="0" dirty="0" err="1">
                          <a:solidFill>
                            <a:schemeClr val="accent5">
                              <a:lumMod val="50000"/>
                            </a:schemeClr>
                          </a:solidFill>
                          <a:latin typeface="Century Gothic" panose="020B0502020202020204" pitchFamily="34" charset="0"/>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0" i="0" dirty="0" err="1">
                          <a:solidFill>
                            <a:schemeClr val="accent5">
                              <a:lumMod val="50000"/>
                            </a:schemeClr>
                          </a:solidFill>
                          <a:latin typeface="Century Gothic" panose="020B0502020202020204" pitchFamily="34" charset="0"/>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err="1">
                          <a:solidFill>
                            <a:schemeClr val="accent5">
                              <a:lumMod val="50000"/>
                            </a:schemeClr>
                          </a:solidFill>
                        </a:rPr>
                        <a:t>l’année</a:t>
                      </a:r>
                      <a:r>
                        <a:rPr lang="en-GB" sz="2000" dirty="0">
                          <a:solidFill>
                            <a:schemeClr val="accent5">
                              <a:lumMod val="50000"/>
                            </a:schemeClr>
                          </a:solidFill>
                        </a:rPr>
                        <a:t> </a:t>
                      </a:r>
                      <a:r>
                        <a:rPr lang="en-GB" sz="2000" dirty="0" err="1">
                          <a:solidFill>
                            <a:schemeClr val="accent5">
                              <a:lumMod val="50000"/>
                            </a:schemeClr>
                          </a:solidFill>
                        </a:rPr>
                        <a:t>prochaine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bl>
          </a:graphicData>
        </a:graphic>
      </p:graphicFrame>
      <p:graphicFrame>
        <p:nvGraphicFramePr>
          <p:cNvPr id="16" name="Table 15"/>
          <p:cNvGraphicFramePr>
            <a:graphicFrameLocks noGrp="1"/>
          </p:cNvGraphicFramePr>
          <p:nvPr/>
        </p:nvGraphicFramePr>
        <p:xfrm>
          <a:off x="7997145" y="3235192"/>
          <a:ext cx="3997054" cy="201168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err="1">
                          <a:solidFill>
                            <a:schemeClr val="accent5">
                              <a:lumMod val="50000"/>
                            </a:schemeClr>
                          </a:solidFill>
                        </a:rPr>
                        <a:t>l’année</a:t>
                      </a:r>
                      <a:r>
                        <a:rPr lang="en-GB" sz="2000" dirty="0">
                          <a:solidFill>
                            <a:schemeClr val="accent5">
                              <a:lumMod val="50000"/>
                            </a:schemeClr>
                          </a:solidFill>
                        </a:rPr>
                        <a:t> </a:t>
                      </a:r>
                      <a:r>
                        <a:rPr lang="en-GB" sz="2000" dirty="0" err="1">
                          <a:solidFill>
                            <a:schemeClr val="accent5">
                              <a:lumMod val="50000"/>
                            </a:schemeClr>
                          </a:solidFill>
                        </a:rPr>
                        <a:t>prochaine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bl>
          </a:graphicData>
        </a:graphic>
      </p:graphicFrame>
      <p:sp>
        <p:nvSpPr>
          <p:cNvPr id="17" name="TextBox 16">
            <a:extLst>
              <a:ext uri="{FF2B5EF4-FFF2-40B4-BE49-F238E27FC236}">
                <a16:creationId xmlns:a16="http://schemas.microsoft.com/office/drawing/2014/main" id="{28084BE4-A4AF-364C-B8E5-ED6D583A6685}"/>
              </a:ext>
            </a:extLst>
          </p:cNvPr>
          <p:cNvSpPr txBox="1"/>
          <p:nvPr/>
        </p:nvSpPr>
        <p:spPr>
          <a:xfrm>
            <a:off x="7997145" y="2601515"/>
            <a:ext cx="4194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R</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de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B:</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28084BE4-A4AF-364C-B8E5-ED6D583A6685}"/>
              </a:ext>
            </a:extLst>
          </p:cNvPr>
          <p:cNvSpPr txBox="1"/>
          <p:nvPr/>
        </p:nvSpPr>
        <p:spPr>
          <a:xfrm>
            <a:off x="180000" y="2601515"/>
            <a:ext cx="4194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noProof="0" dirty="0">
                <a:solidFill>
                  <a:srgbClr val="4472C4">
                    <a:lumMod val="50000"/>
                  </a:srgbClr>
                </a:solidFill>
                <a:latin typeface="Century Gothic" panose="020F0302020204030204"/>
              </a:rPr>
              <a:t>Question</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de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9177" y="3323746"/>
            <a:ext cx="1372413" cy="844892"/>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8444" y="3301160"/>
            <a:ext cx="929892" cy="80639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9936" y="3346332"/>
            <a:ext cx="1372413" cy="844892"/>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9203" y="3323746"/>
            <a:ext cx="929892" cy="80639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7289" y="3905634"/>
            <a:ext cx="252484" cy="263004"/>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1228" y="3946593"/>
            <a:ext cx="222045" cy="22204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8281" y="4858986"/>
            <a:ext cx="252484" cy="26300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7875" y="4909219"/>
            <a:ext cx="222045" cy="222045"/>
          </a:xfrm>
          <a:prstGeom prst="rect">
            <a:avLst/>
          </a:prstGeom>
        </p:spPr>
      </p:pic>
      <p:sp>
        <p:nvSpPr>
          <p:cNvPr id="5" name="Rounded Rectangular Callout 4"/>
          <p:cNvSpPr/>
          <p:nvPr/>
        </p:nvSpPr>
        <p:spPr>
          <a:xfrm>
            <a:off x="2354662" y="3952675"/>
            <a:ext cx="3797104" cy="1823593"/>
          </a:xfrm>
          <a:prstGeom prst="wedgeRoundRectCallout">
            <a:avLst>
              <a:gd name="adj1" fmla="val -49955"/>
              <a:gd name="adj2" fmla="val -65772"/>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Vas-</a:t>
            </a:r>
            <a:r>
              <a:rPr lang="en-GB" sz="2800" dirty="0" err="1">
                <a:latin typeface="Century Gothic" panose="020B0502020202020204" pitchFamily="34" charset="0"/>
              </a:rPr>
              <a:t>tu</a:t>
            </a:r>
            <a:r>
              <a:rPr lang="en-GB" sz="2800" dirty="0">
                <a:latin typeface="Century Gothic" panose="020B0502020202020204" pitchFamily="34" charset="0"/>
              </a:rPr>
              <a:t> </a:t>
            </a:r>
            <a:r>
              <a:rPr lang="en-GB" sz="2800" dirty="0" err="1">
                <a:latin typeface="Century Gothic" panose="020B0502020202020204" pitchFamily="34" charset="0"/>
              </a:rPr>
              <a:t>aller</a:t>
            </a:r>
            <a:r>
              <a:rPr lang="en-GB" sz="2800" dirty="0">
                <a:latin typeface="Century Gothic" panose="020B0502020202020204" pitchFamily="34" charset="0"/>
              </a:rPr>
              <a:t> </a:t>
            </a:r>
            <a:r>
              <a:rPr lang="en-GB" sz="2800" dirty="0" err="1">
                <a:latin typeface="Century Gothic" panose="020B0502020202020204" pitchFamily="34" charset="0"/>
              </a:rPr>
              <a:t>en</a:t>
            </a:r>
            <a:r>
              <a:rPr lang="en-GB" sz="2800" dirty="0">
                <a:latin typeface="Century Gothic" panose="020B0502020202020204" pitchFamily="34" charset="0"/>
              </a:rPr>
              <a:t> France </a:t>
            </a:r>
            <a:r>
              <a:rPr lang="en-GB" sz="2800" dirty="0" err="1">
                <a:latin typeface="Century Gothic" panose="020B0502020202020204" pitchFamily="34" charset="0"/>
              </a:rPr>
              <a:t>ou</a:t>
            </a:r>
            <a:r>
              <a:rPr lang="en-GB" sz="2800" dirty="0">
                <a:latin typeface="Century Gothic" panose="020B0502020202020204" pitchFamily="34" charset="0"/>
              </a:rPr>
              <a:t> aux </a:t>
            </a:r>
            <a:r>
              <a:rPr lang="en-GB" sz="2800" dirty="0" err="1">
                <a:latin typeface="Century Gothic" panose="020B0502020202020204" pitchFamily="34" charset="0"/>
              </a:rPr>
              <a:t>États</a:t>
            </a:r>
            <a:r>
              <a:rPr lang="en-GB" sz="2800" dirty="0">
                <a:latin typeface="Century Gothic" panose="020B0502020202020204" pitchFamily="34" charset="0"/>
              </a:rPr>
              <a:t>-Unis?</a:t>
            </a:r>
          </a:p>
        </p:txBody>
      </p:sp>
      <p:sp>
        <p:nvSpPr>
          <p:cNvPr id="27" name="Rounded Rectangular Callout 26"/>
          <p:cNvSpPr/>
          <p:nvPr/>
        </p:nvSpPr>
        <p:spPr>
          <a:xfrm>
            <a:off x="7492274" y="4141698"/>
            <a:ext cx="3797104" cy="1823593"/>
          </a:xfrm>
          <a:prstGeom prst="wedgeRoundRectCallout">
            <a:avLst>
              <a:gd name="adj1" fmla="val 23970"/>
              <a:gd name="adj2" fmla="val -71603"/>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Je ne </a:t>
            </a:r>
            <a:r>
              <a:rPr lang="en-GB" sz="2800" dirty="0" err="1">
                <a:latin typeface="Century Gothic" panose="020B0502020202020204" pitchFamily="34" charset="0"/>
              </a:rPr>
              <a:t>vais</a:t>
            </a:r>
            <a:r>
              <a:rPr lang="en-GB" sz="2800" dirty="0">
                <a:latin typeface="Century Gothic" panose="020B0502020202020204" pitchFamily="34" charset="0"/>
              </a:rPr>
              <a:t> pas </a:t>
            </a:r>
            <a:r>
              <a:rPr lang="en-GB" sz="2800" dirty="0" err="1">
                <a:latin typeface="Century Gothic" panose="020B0502020202020204" pitchFamily="34" charset="0"/>
              </a:rPr>
              <a:t>aller</a:t>
            </a:r>
            <a:r>
              <a:rPr lang="en-GB" sz="2800" dirty="0">
                <a:latin typeface="Century Gothic" panose="020B0502020202020204" pitchFamily="34" charset="0"/>
              </a:rPr>
              <a:t> aux </a:t>
            </a:r>
            <a:r>
              <a:rPr lang="en-GB" sz="2800" dirty="0" err="1">
                <a:latin typeface="Century Gothic" panose="020B0502020202020204" pitchFamily="34" charset="0"/>
              </a:rPr>
              <a:t>États-Unis</a:t>
            </a:r>
            <a:r>
              <a:rPr lang="en-GB" sz="2800" dirty="0">
                <a:latin typeface="Century Gothic" panose="020B0502020202020204" pitchFamily="34" charset="0"/>
              </a:rPr>
              <a:t>.</a:t>
            </a:r>
          </a:p>
        </p:txBody>
      </p:sp>
      <p:sp>
        <p:nvSpPr>
          <p:cNvPr id="28" name="Rounded Rectangular Callout 27"/>
          <p:cNvSpPr/>
          <p:nvPr/>
        </p:nvSpPr>
        <p:spPr>
          <a:xfrm>
            <a:off x="2557697" y="4478152"/>
            <a:ext cx="3797104" cy="1823593"/>
          </a:xfrm>
          <a:prstGeom prst="wedgeRoundRectCallout">
            <a:avLst>
              <a:gd name="adj1" fmla="val -49955"/>
              <a:gd name="adj2" fmla="val -65772"/>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Vas-</a:t>
            </a:r>
            <a:r>
              <a:rPr lang="en-GB" sz="2800" dirty="0" err="1">
                <a:latin typeface="Century Gothic" panose="020B0502020202020204" pitchFamily="34" charset="0"/>
              </a:rPr>
              <a:t>tu</a:t>
            </a:r>
            <a:r>
              <a:rPr lang="en-GB" sz="2800" dirty="0">
                <a:latin typeface="Century Gothic" panose="020B0502020202020204" pitchFamily="34" charset="0"/>
              </a:rPr>
              <a:t> voyager </a:t>
            </a:r>
            <a:r>
              <a:rPr lang="en-GB" sz="2800" dirty="0" err="1">
                <a:latin typeface="Century Gothic" panose="020B0502020202020204" pitchFamily="34" charset="0"/>
              </a:rPr>
              <a:t>demain</a:t>
            </a:r>
            <a:r>
              <a:rPr lang="en-GB" sz="2800" dirty="0">
                <a:latin typeface="Century Gothic" panose="020B0502020202020204" pitchFamily="34" charset="0"/>
              </a:rPr>
              <a:t> </a:t>
            </a:r>
            <a:r>
              <a:rPr lang="en-GB" sz="2800" dirty="0" err="1">
                <a:latin typeface="Century Gothic" panose="020B0502020202020204" pitchFamily="34" charset="0"/>
              </a:rPr>
              <a:t>ou</a:t>
            </a:r>
            <a:r>
              <a:rPr lang="en-GB" sz="2800" dirty="0">
                <a:latin typeface="Century Gothic" panose="020B0502020202020204" pitchFamily="34" charset="0"/>
              </a:rPr>
              <a:t> </a:t>
            </a:r>
            <a:r>
              <a:rPr lang="en-GB" sz="2800" dirty="0" err="1">
                <a:latin typeface="Century Gothic" panose="020B0502020202020204" pitchFamily="34" charset="0"/>
              </a:rPr>
              <a:t>l’année</a:t>
            </a:r>
            <a:r>
              <a:rPr lang="en-GB" sz="2800" dirty="0">
                <a:latin typeface="Century Gothic" panose="020B0502020202020204" pitchFamily="34" charset="0"/>
              </a:rPr>
              <a:t> </a:t>
            </a:r>
            <a:r>
              <a:rPr lang="en-GB" sz="2800" dirty="0" err="1">
                <a:latin typeface="Century Gothic" panose="020B0502020202020204" pitchFamily="34" charset="0"/>
              </a:rPr>
              <a:t>prochaine</a:t>
            </a:r>
            <a:r>
              <a:rPr lang="en-GB" sz="2800" dirty="0">
                <a:latin typeface="Century Gothic" panose="020B0502020202020204" pitchFamily="34" charset="0"/>
              </a:rPr>
              <a:t>?</a:t>
            </a:r>
          </a:p>
        </p:txBody>
      </p:sp>
      <p:sp>
        <p:nvSpPr>
          <p:cNvPr id="29" name="Rounded Rectangular Callout 28"/>
          <p:cNvSpPr/>
          <p:nvPr/>
        </p:nvSpPr>
        <p:spPr>
          <a:xfrm>
            <a:off x="7506365" y="4477023"/>
            <a:ext cx="3797104" cy="1823593"/>
          </a:xfrm>
          <a:prstGeom prst="wedgeRoundRectCallout">
            <a:avLst>
              <a:gd name="adj1" fmla="val 23970"/>
              <a:gd name="adj2" fmla="val -71603"/>
              <a:gd name="adj3" fmla="val 16667"/>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Je ne </a:t>
            </a:r>
            <a:r>
              <a:rPr lang="en-GB" sz="2800" dirty="0" err="1">
                <a:latin typeface="Century Gothic" panose="020B0502020202020204" pitchFamily="34" charset="0"/>
              </a:rPr>
              <a:t>vais</a:t>
            </a:r>
            <a:r>
              <a:rPr lang="en-GB" sz="2800" dirty="0">
                <a:latin typeface="Century Gothic" panose="020B0502020202020204" pitchFamily="34" charset="0"/>
              </a:rPr>
              <a:t> pas voyager </a:t>
            </a:r>
            <a:r>
              <a:rPr lang="en-GB" sz="2800" dirty="0" err="1">
                <a:latin typeface="Century Gothic" panose="020B0502020202020204" pitchFamily="34" charset="0"/>
              </a:rPr>
              <a:t>l’année</a:t>
            </a:r>
            <a:r>
              <a:rPr lang="en-GB" sz="2800" dirty="0">
                <a:latin typeface="Century Gothic" panose="020B0502020202020204" pitchFamily="34" charset="0"/>
              </a:rPr>
              <a:t> </a:t>
            </a:r>
            <a:r>
              <a:rPr lang="en-GB" sz="2800" dirty="0" err="1">
                <a:latin typeface="Century Gothic" panose="020B0502020202020204" pitchFamily="34" charset="0"/>
              </a:rPr>
              <a:t>prochaine</a:t>
            </a:r>
            <a:r>
              <a:rPr lang="en-GB" sz="2800" dirty="0">
                <a:latin typeface="Century Gothic" panose="020B0502020202020204" pitchFamily="34" charset="0"/>
              </a:rPr>
              <a:t>.</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5616" y="3812183"/>
            <a:ext cx="252484" cy="26300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555" y="3853142"/>
            <a:ext cx="222045" cy="222045"/>
          </a:xfrm>
          <a:prstGeom prst="rect">
            <a:avLst/>
          </a:prstGeom>
        </p:spPr>
      </p:pic>
    </p:spTree>
    <p:extLst>
      <p:ext uri="{BB962C8B-B14F-4D97-AF65-F5344CB8AC3E}">
        <p14:creationId xmlns:p14="http://schemas.microsoft.com/office/powerpoint/2010/main" val="12555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7" grpId="0" animBg="1"/>
      <p:bldP spid="27" grpId="1" animBg="1"/>
      <p:bldP spid="28" grpId="0" animBg="1"/>
      <p:bldP spid="28" grpId="1" animBg="1"/>
      <p:bldP spid="29" grpId="0" animBg="1"/>
      <p:bldP spid="2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b="60944"/>
          <a:stretch/>
        </p:blipFill>
        <p:spPr>
          <a:xfrm>
            <a:off x="9906356" y="5441554"/>
            <a:ext cx="1947101" cy="669213"/>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7855331" y="311541"/>
            <a:ext cx="3698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Donne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r>
              <a:rPr lang="en-US" sz="2000" b="1" dirty="0">
                <a:solidFill>
                  <a:srgbClr val="4472C4">
                    <a:lumMod val="50000"/>
                  </a:srgbClr>
                </a:solidFill>
                <a:latin typeface="Century Gothic" panose="020F0302020204030204"/>
              </a:rPr>
              <a:t>le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réponses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à ton/ta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5" name="Table 4"/>
          <p:cNvGraphicFramePr>
            <a:graphicFrameLocks noGrp="1"/>
          </p:cNvGraphicFramePr>
          <p:nvPr/>
        </p:nvGraphicFramePr>
        <p:xfrm>
          <a:off x="194977" y="1264315"/>
          <a:ext cx="5995581"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0" i="0" dirty="0" err="1">
                          <a:solidFill>
                            <a:schemeClr val="accent5">
                              <a:lumMod val="50000"/>
                            </a:schemeClr>
                          </a:solidFill>
                          <a:latin typeface="Century Gothic" panose="020B0502020202020204" pitchFamily="34" charset="0"/>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0" i="0" dirty="0" err="1">
                          <a:solidFill>
                            <a:schemeClr val="accent5">
                              <a:lumMod val="50000"/>
                            </a:schemeClr>
                          </a:solidFill>
                          <a:latin typeface="Century Gothic" panose="020B0502020202020204" pitchFamily="34" charset="0"/>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a:solidFill>
                            <a:schemeClr val="accent5">
                              <a:lumMod val="50000"/>
                            </a:schemeClr>
                          </a:solidFill>
                        </a:rPr>
                        <a:t>le week-end prochain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r>
                        <a:rPr lang="en-GB" sz="2000" b="0" i="0" dirty="0">
                          <a:solidFill>
                            <a:schemeClr val="accent5">
                              <a:lumMod val="50000"/>
                            </a:schemeClr>
                          </a:solidFill>
                          <a:latin typeface="Century Gothic" panose="020B0502020202020204" pitchFamily="34" charset="0"/>
                        </a:rPr>
                        <a:t>Comment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r>
                        <a:rPr lang="en-GB" sz="2000" b="0" i="0" dirty="0">
                          <a:solidFill>
                            <a:schemeClr val="accent5">
                              <a:lumMod val="50000"/>
                            </a:schemeClr>
                          </a:solidFill>
                          <a:latin typeface="Century Gothic" panose="020B0502020202020204" pitchFamily="34" charset="0"/>
                        </a:rPr>
                        <a:t>Samedi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Dimanche ?</a:t>
                      </a:r>
                    </a:p>
                    <a:p>
                      <a:pPr algn="ct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541" y="1439034"/>
            <a:ext cx="1128065" cy="6944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765" y="1330197"/>
            <a:ext cx="909999" cy="91213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4631" y="3538491"/>
            <a:ext cx="1567981" cy="48084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2292" y="3355700"/>
            <a:ext cx="1746184" cy="87309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2687" y="4420409"/>
            <a:ext cx="1120157" cy="778096"/>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2541" y="4370042"/>
            <a:ext cx="1184937" cy="878829"/>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50" y="5248871"/>
            <a:ext cx="1349710" cy="94029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6859" y="5559405"/>
            <a:ext cx="568684" cy="62976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1942" y="5409816"/>
            <a:ext cx="568684" cy="629765"/>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65384" y="5310789"/>
            <a:ext cx="568684" cy="629765"/>
          </a:xfrm>
          <a:prstGeom prst="rect">
            <a:avLst/>
          </a:prstGeom>
        </p:spPr>
      </p:pic>
      <p:graphicFrame>
        <p:nvGraphicFramePr>
          <p:cNvPr id="25" name="Table 24"/>
          <p:cNvGraphicFramePr>
            <a:graphicFrameLocks noGrp="1"/>
          </p:cNvGraphicFramePr>
          <p:nvPr/>
        </p:nvGraphicFramePr>
        <p:xfrm>
          <a:off x="7937694" y="1190300"/>
          <a:ext cx="3997054"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a:solidFill>
                            <a:schemeClr val="accent5">
                              <a:lumMod val="50000"/>
                            </a:schemeClr>
                          </a:solidFill>
                        </a:rPr>
                        <a:t>à </a:t>
                      </a:r>
                      <a:r>
                        <a:rPr lang="en-GB" sz="2000" dirty="0" err="1">
                          <a:solidFill>
                            <a:schemeClr val="accent5">
                              <a:lumMod val="50000"/>
                            </a:schemeClr>
                          </a:solidFill>
                        </a:rPr>
                        <a:t>l’avenir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1622" y="1825052"/>
            <a:ext cx="252484" cy="263004"/>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53430" y="1866011"/>
            <a:ext cx="222045" cy="222045"/>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72652" y="2841181"/>
            <a:ext cx="252484" cy="263004"/>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7060" y="2889946"/>
            <a:ext cx="222045" cy="222045"/>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99402" y="3863362"/>
            <a:ext cx="252484" cy="263004"/>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35793" y="3904321"/>
            <a:ext cx="222045" cy="222045"/>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9651" y="4926503"/>
            <a:ext cx="222045" cy="222045"/>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72652" y="5860713"/>
            <a:ext cx="252484" cy="263004"/>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0059" y="5901672"/>
            <a:ext cx="222045" cy="222045"/>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08523" y="1218432"/>
            <a:ext cx="625609" cy="849183"/>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82651" y="1264315"/>
            <a:ext cx="1387408" cy="85412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7273" y="3142251"/>
            <a:ext cx="1746184" cy="873092"/>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4033" y="3301825"/>
            <a:ext cx="1850097" cy="81905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69347" y="4157642"/>
            <a:ext cx="960616" cy="1164746"/>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89836" y="4510696"/>
            <a:ext cx="782144" cy="624901"/>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1980" y="4510697"/>
            <a:ext cx="782144" cy="62490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6626" y="5371966"/>
            <a:ext cx="1120157" cy="778096"/>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00973" y="4861992"/>
            <a:ext cx="252484" cy="263004"/>
          </a:xfrm>
          <a:prstGeom prst="rect">
            <a:avLst/>
          </a:prstGeom>
        </p:spPr>
      </p:pic>
    </p:spTree>
    <p:extLst>
      <p:ext uri="{BB962C8B-B14F-4D97-AF65-F5344CB8AC3E}">
        <p14:creationId xmlns:p14="http://schemas.microsoft.com/office/powerpoint/2010/main" val="455445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nvGraphicFramePr>
        <p:xfrm>
          <a:off x="7937694" y="1190300"/>
          <a:ext cx="3997054"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a:solidFill>
                            <a:schemeClr val="accent5">
                              <a:lumMod val="50000"/>
                            </a:schemeClr>
                          </a:solidFill>
                        </a:rPr>
                        <a:t>le week-end prochain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903" y="1338711"/>
            <a:ext cx="1128065" cy="69446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127" y="1229874"/>
            <a:ext cx="909999" cy="91213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993" y="3438168"/>
            <a:ext cx="1567981" cy="48084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654" y="3255377"/>
            <a:ext cx="1746184" cy="87309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2049" y="4320086"/>
            <a:ext cx="1120157" cy="77809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1903" y="4269719"/>
            <a:ext cx="1184937" cy="878829"/>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1912" y="5148548"/>
            <a:ext cx="1349710" cy="940299"/>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6221" y="5459082"/>
            <a:ext cx="568684" cy="62976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81304" y="5309493"/>
            <a:ext cx="568684" cy="62976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84746" y="5210466"/>
            <a:ext cx="568684" cy="629765"/>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21622" y="1825052"/>
            <a:ext cx="252484" cy="263004"/>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53430" y="1866011"/>
            <a:ext cx="222045" cy="222045"/>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72652" y="2841181"/>
            <a:ext cx="252484" cy="26300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7060" y="2889946"/>
            <a:ext cx="222045" cy="222045"/>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9402" y="3863362"/>
            <a:ext cx="252484" cy="263004"/>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35793" y="3904321"/>
            <a:ext cx="222045" cy="222045"/>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00973" y="4861992"/>
            <a:ext cx="252484" cy="263004"/>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9651" y="4926503"/>
            <a:ext cx="222045" cy="222045"/>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72652" y="5860713"/>
            <a:ext cx="252484" cy="263004"/>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70059" y="5901672"/>
            <a:ext cx="222045" cy="222045"/>
          </a:xfrm>
          <a:prstGeom prst="rect">
            <a:avLst/>
          </a:prstGeom>
        </p:spPr>
      </p:pic>
      <p:graphicFrame>
        <p:nvGraphicFramePr>
          <p:cNvPr id="31" name="Table 30"/>
          <p:cNvGraphicFramePr>
            <a:graphicFrameLocks noGrp="1"/>
          </p:cNvGraphicFramePr>
          <p:nvPr/>
        </p:nvGraphicFramePr>
        <p:xfrm>
          <a:off x="194977" y="1264315"/>
          <a:ext cx="5995581" cy="5029200"/>
        </p:xfrm>
        <a:graphic>
          <a:graphicData uri="http://schemas.openxmlformats.org/drawingml/2006/table">
            <a:tbl>
              <a:tblPr firstRow="1" bandRow="1">
                <a:tableStyleId>{5C22544A-7EE6-4342-B048-85BDC9FD1C3A}</a:tableStyleId>
              </a:tblPr>
              <a:tblGrid>
                <a:gridCol w="1998527">
                  <a:extLst>
                    <a:ext uri="{9D8B030D-6E8A-4147-A177-3AD203B41FA5}">
                      <a16:colId xmlns:a16="http://schemas.microsoft.com/office/drawing/2014/main" val="1861531459"/>
                    </a:ext>
                  </a:extLst>
                </a:gridCol>
                <a:gridCol w="1998527">
                  <a:extLst>
                    <a:ext uri="{9D8B030D-6E8A-4147-A177-3AD203B41FA5}">
                      <a16:colId xmlns:a16="http://schemas.microsoft.com/office/drawing/2014/main" val="2706424430"/>
                    </a:ext>
                  </a:extLst>
                </a:gridCol>
                <a:gridCol w="1998527">
                  <a:extLst>
                    <a:ext uri="{9D8B030D-6E8A-4147-A177-3AD203B41FA5}">
                      <a16:colId xmlns:a16="http://schemas.microsoft.com/office/drawing/2014/main" val="4709687"/>
                    </a:ext>
                  </a:extLst>
                </a:gridCol>
              </a:tblGrid>
              <a:tr h="370840">
                <a:tc>
                  <a:txBody>
                    <a:bodyPr/>
                    <a:lstStyle/>
                    <a:p>
                      <a:pPr algn="ctr"/>
                      <a:r>
                        <a:rPr lang="en-GB" sz="2000" b="0" i="0" dirty="0" err="1">
                          <a:solidFill>
                            <a:schemeClr val="accent5">
                              <a:lumMod val="50000"/>
                            </a:schemeClr>
                          </a:solidFill>
                          <a:latin typeface="Century Gothic" panose="020B0502020202020204" pitchFamily="34" charset="0"/>
                        </a:rPr>
                        <a:t>Où</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3507"/>
                  </a:ext>
                </a:extLst>
              </a:tr>
              <a:tr h="370840">
                <a:tc>
                  <a:txBody>
                    <a:bodyPr/>
                    <a:lstStyle/>
                    <a:p>
                      <a:pPr algn="ctr"/>
                      <a:r>
                        <a:rPr lang="en-GB" sz="2000" b="0" i="0" dirty="0" err="1">
                          <a:solidFill>
                            <a:schemeClr val="accent5">
                              <a:lumMod val="50000"/>
                            </a:schemeClr>
                          </a:solidFill>
                          <a:latin typeface="Century Gothic" panose="020B0502020202020204" pitchFamily="34" charset="0"/>
                        </a:rPr>
                        <a:t>Quand</a:t>
                      </a:r>
                      <a:r>
                        <a:rPr lang="en-GB" sz="2000" b="1"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r>
                        <a:rPr lang="en-GB" sz="2000" dirty="0" err="1">
                          <a:solidFill>
                            <a:schemeClr val="accent5">
                              <a:lumMod val="50000"/>
                            </a:schemeClr>
                          </a:solidFill>
                        </a:rPr>
                        <a:t>demain</a:t>
                      </a:r>
                      <a:endParaRPr lang="en-GB" sz="2000" dirty="0">
                        <a:solidFill>
                          <a:schemeClr val="accent5">
                            <a:lumMod val="50000"/>
                          </a:schemeClr>
                        </a:solidFill>
                      </a:endParaRPr>
                    </a:p>
                    <a:p>
                      <a:pPr algn="ct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Century Gothic" panose="020B0502020202020204" pitchFamily="34" charset="0"/>
                        </a:rPr>
                        <a:t> </a:t>
                      </a:r>
                    </a:p>
                    <a:p>
                      <a:pPr algn="ctr"/>
                      <a:r>
                        <a:rPr lang="en-GB" sz="2000" dirty="0">
                          <a:solidFill>
                            <a:schemeClr val="accent5">
                              <a:lumMod val="50000"/>
                            </a:schemeClr>
                          </a:solidFill>
                        </a:rPr>
                        <a:t>à </a:t>
                      </a:r>
                      <a:r>
                        <a:rPr lang="en-GB" sz="2000" dirty="0" err="1">
                          <a:solidFill>
                            <a:schemeClr val="accent5">
                              <a:lumMod val="50000"/>
                            </a:schemeClr>
                          </a:solidFill>
                        </a:rPr>
                        <a:t>l’avenir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662911"/>
                  </a:ext>
                </a:extLst>
              </a:tr>
              <a:tr h="370840">
                <a:tc>
                  <a:txBody>
                    <a:bodyPr/>
                    <a:lstStyle/>
                    <a:p>
                      <a:pPr algn="ctr"/>
                      <a:r>
                        <a:rPr lang="en-GB" sz="2000" b="0" i="0" dirty="0">
                          <a:solidFill>
                            <a:schemeClr val="accent5">
                              <a:lumMod val="50000"/>
                            </a:schemeClr>
                          </a:solidFill>
                          <a:latin typeface="Century Gothic" panose="020B0502020202020204" pitchFamily="34" charset="0"/>
                        </a:rPr>
                        <a:t>Comment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8314590"/>
                  </a:ext>
                </a:extLst>
              </a:tr>
              <a:tr h="370840">
                <a:tc>
                  <a:txBody>
                    <a:bodyPr/>
                    <a:lstStyle/>
                    <a:p>
                      <a:pPr algn="ctr"/>
                      <a:r>
                        <a:rPr lang="en-GB" sz="2000" b="0" i="0" dirty="0">
                          <a:solidFill>
                            <a:schemeClr val="accent5">
                              <a:lumMod val="50000"/>
                            </a:schemeClr>
                          </a:solidFill>
                          <a:latin typeface="Century Gothic" panose="020B0502020202020204" pitchFamily="34" charset="0"/>
                        </a:rPr>
                        <a:t>Samedi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4325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Dimanche ?</a:t>
                      </a:r>
                    </a:p>
                    <a:p>
                      <a:pPr algn="ct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p>
                      <a:pPr algn="ctr"/>
                      <a:endParaRPr lang="en-GB" sz="2000" dirty="0"/>
                    </a:p>
                    <a:p>
                      <a:pPr algn="ctr"/>
                      <a:endParaRPr lang="en-GB" sz="20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829623"/>
                  </a:ext>
                </a:extLst>
              </a:tr>
            </a:tbl>
          </a:graphicData>
        </a:graphic>
      </p:graphicFrame>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0790" y="1292828"/>
            <a:ext cx="625609" cy="849183"/>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34918" y="1338711"/>
            <a:ext cx="1387408" cy="854123"/>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5530" y="3216978"/>
            <a:ext cx="1746184" cy="873092"/>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21087" y="3313159"/>
            <a:ext cx="1850097" cy="819053"/>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5409" y="4170592"/>
            <a:ext cx="960616" cy="1164746"/>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25898" y="4523646"/>
            <a:ext cx="782144" cy="624901"/>
          </a:xfrm>
          <a:prstGeom prst="rect">
            <a:avLst/>
          </a:prstGeom>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08042" y="4523647"/>
            <a:ext cx="782144" cy="624901"/>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2688" y="5384916"/>
            <a:ext cx="1120157" cy="778096"/>
          </a:xfrm>
          <a:prstGeom prst="rect">
            <a:avLst/>
          </a:prstGeom>
        </p:spPr>
      </p:pic>
      <p:pic>
        <p:nvPicPr>
          <p:cNvPr id="40" name="Picture 39"/>
          <p:cNvPicPr>
            <a:picLocks noChangeAspect="1"/>
          </p:cNvPicPr>
          <p:nvPr/>
        </p:nvPicPr>
        <p:blipFill rotWithShape="1">
          <a:blip r:embed="rId19">
            <a:extLst>
              <a:ext uri="{28A0092B-C50C-407E-A947-70E740481C1C}">
                <a14:useLocalDpi xmlns:a14="http://schemas.microsoft.com/office/drawing/2010/main" val="0"/>
              </a:ext>
            </a:extLst>
          </a:blip>
          <a:srcRect b="60944"/>
          <a:stretch/>
        </p:blipFill>
        <p:spPr>
          <a:xfrm>
            <a:off x="4242418" y="5454504"/>
            <a:ext cx="1947101" cy="669213"/>
          </a:xfrm>
          <a:prstGeom prst="rect">
            <a:avLst/>
          </a:prstGeom>
        </p:spPr>
      </p:pic>
      <p:sp>
        <p:nvSpPr>
          <p:cNvPr id="41" name="TextBox 40">
            <a:extLst>
              <a:ext uri="{FF2B5EF4-FFF2-40B4-BE49-F238E27FC236}">
                <a16:creationId xmlns:a16="http://schemas.microsoft.com/office/drawing/2014/main" id="{EFBC9FA2-BB68-4DDF-BA5D-08BB602EBC0E}"/>
              </a:ext>
            </a:extLst>
          </p:cNvPr>
          <p:cNvSpPr txBox="1"/>
          <p:nvPr/>
        </p:nvSpPr>
        <p:spPr>
          <a:xfrm>
            <a:off x="7855331" y="311541"/>
            <a:ext cx="3698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Donne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r>
              <a:rPr lang="en-US" sz="2000" b="1" dirty="0">
                <a:solidFill>
                  <a:srgbClr val="4472C4">
                    <a:lumMod val="50000"/>
                  </a:srgbClr>
                </a:solidFill>
                <a:latin typeface="Century Gothic" panose="020F0302020204030204"/>
              </a:rPr>
              <a:t>le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s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réponses</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à ton/ta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rPr>
              <a:t>partenaire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486449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1172992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Partenaire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 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“Nous </a:t>
            </a:r>
            <a:r>
              <a:rPr lang="en-US" sz="2800" dirty="0" err="1">
                <a:solidFill>
                  <a:srgbClr val="4472C4">
                    <a:lumMod val="50000"/>
                  </a:srgbClr>
                </a:solidFill>
                <a:latin typeface="Century Gothic" panose="020F0302020204030204"/>
              </a:rPr>
              <a:t>attendons</a:t>
            </a:r>
            <a:r>
              <a:rPr lang="en-US" sz="2800" dirty="0">
                <a:solidFill>
                  <a:srgbClr val="4472C4">
                    <a:lumMod val="50000"/>
                  </a:srgbClr>
                </a:solidFill>
                <a:latin typeface="Century Gothic" panose="020F0302020204030204"/>
              </a:rPr>
              <a:t> le train.”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295941"/>
            <a:ext cx="11729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Partenaire</a:t>
            </a:r>
            <a:r>
              <a:rPr lang="en-US" sz="2800" dirty="0">
                <a:solidFill>
                  <a:srgbClr val="4472C4">
                    <a:lumMod val="50000"/>
                  </a:srgbClr>
                </a:solidFill>
                <a:latin typeface="Century Gothic" panose="020F0302020204030204"/>
              </a:rPr>
              <a:t> B</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aseline="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4472C4">
                    <a:lumMod val="50000"/>
                  </a:srgbClr>
                </a:solidFill>
                <a:latin typeface="Century Gothic" panose="020F0302020204030204"/>
              </a:rPr>
              <a:t>“</a:t>
            </a:r>
            <a:r>
              <a:rPr lang="en-US" sz="2800" dirty="0" err="1">
                <a:solidFill>
                  <a:srgbClr val="4472C4">
                    <a:lumMod val="50000"/>
                  </a:srgbClr>
                </a:solidFill>
                <a:latin typeface="Century Gothic" panose="020F0302020204030204"/>
              </a:rPr>
              <a:t>V</a:t>
            </a:r>
            <a:r>
              <a:rPr lang="en-US" sz="2800" baseline="0" dirty="0" err="1">
                <a:solidFill>
                  <a:srgbClr val="4472C4">
                    <a:lumMod val="50000"/>
                  </a:srgbClr>
                </a:solidFill>
                <a:latin typeface="Century Gothic" panose="020F0302020204030204"/>
              </a:rPr>
              <a:t>ous</a:t>
            </a:r>
            <a:r>
              <a:rPr lang="en-US" sz="2800" baseline="0" dirty="0">
                <a:solidFill>
                  <a:srgbClr val="4472C4">
                    <a:lumMod val="50000"/>
                  </a:srgbClr>
                </a:solidFill>
                <a:latin typeface="Century Gothic" panose="020F0302020204030204"/>
              </a:rPr>
              <a:t> </a:t>
            </a:r>
            <a:r>
              <a:rPr lang="en-US" sz="2800" baseline="0" dirty="0" err="1">
                <a:solidFill>
                  <a:srgbClr val="4472C4">
                    <a:lumMod val="50000"/>
                  </a:srgbClr>
                </a:solidFill>
                <a:latin typeface="Century Gothic" panose="020F0302020204030204"/>
              </a:rPr>
              <a:t>attendez</a:t>
            </a:r>
            <a:r>
              <a:rPr lang="en-US" sz="2800" baseline="0" dirty="0">
                <a:solidFill>
                  <a:srgbClr val="4472C4">
                    <a:lumMod val="50000"/>
                  </a:srgbClr>
                </a:solidFill>
                <a:latin typeface="Century Gothic" panose="020F0302020204030204"/>
              </a:rPr>
              <a:t> quoi ?”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Rounded Rectangular Callout 1"/>
          <p:cNvSpPr/>
          <p:nvPr/>
        </p:nvSpPr>
        <p:spPr>
          <a:xfrm>
            <a:off x="8961121" y="1343419"/>
            <a:ext cx="2469966"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la </a:t>
            </a:r>
            <a:r>
              <a:rPr lang="en-GB" sz="2400" dirty="0" err="1">
                <a:latin typeface="Century Gothic" panose="020B0502020202020204" pitchFamily="34" charset="0"/>
              </a:rPr>
              <a:t>réponse</a:t>
            </a:r>
            <a:endParaRPr lang="en-GB" sz="2400" dirty="0">
              <a:latin typeface="Century Gothic" panose="020B0502020202020204" pitchFamily="34" charset="0"/>
            </a:endParaRPr>
          </a:p>
        </p:txBody>
      </p:sp>
      <p:sp>
        <p:nvSpPr>
          <p:cNvPr id="11" name="Rounded Rectangular Callout 10"/>
          <p:cNvSpPr/>
          <p:nvPr/>
        </p:nvSpPr>
        <p:spPr>
          <a:xfrm>
            <a:off x="8961122" y="3872080"/>
            <a:ext cx="2469965"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la question</a:t>
            </a:r>
          </a:p>
        </p:txBody>
      </p:sp>
      <p:sp>
        <p:nvSpPr>
          <p:cNvPr id="12" name="TextBox 11">
            <a:extLst>
              <a:ext uri="{FF2B5EF4-FFF2-40B4-BE49-F238E27FC236}">
                <a16:creationId xmlns:a16="http://schemas.microsoft.com/office/drawing/2014/main" id="{28084BE4-A4AF-364C-B8E5-ED6D583A6685}"/>
              </a:ext>
            </a:extLst>
          </p:cNvPr>
          <p:cNvSpPr txBox="1"/>
          <p:nvPr/>
        </p:nvSpPr>
        <p:spPr>
          <a:xfrm>
            <a:off x="210371" y="5429545"/>
            <a:ext cx="1172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Échangez</a:t>
            </a:r>
            <a:r>
              <a:rPr lang="en-US" sz="2800" dirty="0">
                <a:solidFill>
                  <a:srgbClr val="4472C4">
                    <a:lumMod val="50000"/>
                  </a:srgbClr>
                </a:solidFill>
                <a:latin typeface="Century Gothic" panose="020F0302020204030204"/>
              </a:rPr>
              <a:t> de </a:t>
            </a:r>
            <a:r>
              <a:rPr lang="en-US" sz="2800" dirty="0" err="1">
                <a:solidFill>
                  <a:srgbClr val="4472C4">
                    <a:lumMod val="50000"/>
                  </a:srgbClr>
                </a:solidFill>
                <a:latin typeface="Century Gothic" panose="020F0302020204030204"/>
              </a:rPr>
              <a:t>rôles</a:t>
            </a:r>
            <a:r>
              <a:rPr lang="en-US" sz="2800" dirty="0">
                <a:solidFill>
                  <a:srgbClr val="4472C4">
                    <a:lumMod val="50000"/>
                  </a:srgbClr>
                </a:solidFill>
                <a:latin typeface="Century Gothic" panose="020F0302020204030204"/>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 name="Picture 4" descr="A close up of a logo&#10;&#10;Description automatically generated">
            <a:extLst>
              <a:ext uri="{FF2B5EF4-FFF2-40B4-BE49-F238E27FC236}">
                <a16:creationId xmlns:a16="http://schemas.microsoft.com/office/drawing/2014/main" id="{197C40D3-77DE-4E91-8B19-FB3E0D3C9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4975" y="1843437"/>
            <a:ext cx="1285385" cy="1285385"/>
          </a:xfrm>
          <a:prstGeom prst="rect">
            <a:avLst/>
          </a:prstGeom>
        </p:spPr>
      </p:pic>
      <p:sp>
        <p:nvSpPr>
          <p:cNvPr id="16" name="Speech Bubble: Oval 15">
            <a:extLst>
              <a:ext uri="{FF2B5EF4-FFF2-40B4-BE49-F238E27FC236}">
                <a16:creationId xmlns:a16="http://schemas.microsoft.com/office/drawing/2014/main" id="{C9155208-D22D-40EC-86D7-94D3B47C4E43}"/>
              </a:ext>
            </a:extLst>
          </p:cNvPr>
          <p:cNvSpPr/>
          <p:nvPr/>
        </p:nvSpPr>
        <p:spPr>
          <a:xfrm>
            <a:off x="405132" y="3924369"/>
            <a:ext cx="2117627" cy="1075186"/>
          </a:xfrm>
          <a:prstGeom prst="wedgeEllipseCallout">
            <a:avLst>
              <a:gd name="adj1" fmla="val 63867"/>
              <a:gd name="adj2" fmla="val 26519"/>
            </a:avLst>
          </a:prstGeom>
          <a:solidFill>
            <a:schemeClr val="accent1">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pic>
        <p:nvPicPr>
          <p:cNvPr id="13" name="Picture 12" descr="A picture containing toy, shirt&#10;&#10;Description automatically generated">
            <a:extLst>
              <a:ext uri="{FF2B5EF4-FFF2-40B4-BE49-F238E27FC236}">
                <a16:creationId xmlns:a16="http://schemas.microsoft.com/office/drawing/2014/main" id="{FD45156E-90EB-4D93-8C55-3E85B3FE4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369" y="2021113"/>
            <a:ext cx="1105187" cy="1105187"/>
          </a:xfrm>
          <a:prstGeom prst="rect">
            <a:avLst/>
          </a:prstGeom>
        </p:spPr>
      </p:pic>
      <p:pic>
        <p:nvPicPr>
          <p:cNvPr id="3074" name="Picture 2" descr="Train, Bullet, Speed, Grey, Red, High Speed, Railroad">
            <a:extLst>
              <a:ext uri="{FF2B5EF4-FFF2-40B4-BE49-F238E27FC236}">
                <a16:creationId xmlns:a16="http://schemas.microsoft.com/office/drawing/2014/main" id="{FFB511BF-DCAE-4BC0-A9C7-031939B6E9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36278" y="2208995"/>
            <a:ext cx="1389287" cy="79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oll, shirt&#10;&#10;Description automatically generated">
            <a:extLst>
              <a:ext uri="{FF2B5EF4-FFF2-40B4-BE49-F238E27FC236}">
                <a16:creationId xmlns:a16="http://schemas.microsoft.com/office/drawing/2014/main" id="{2080AB54-6434-430D-9279-84E623159D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075" y="3491835"/>
            <a:ext cx="1713626" cy="1713626"/>
          </a:xfrm>
          <a:prstGeom prst="rect">
            <a:avLst/>
          </a:prstGeom>
        </p:spPr>
      </p:pic>
      <p:pic>
        <p:nvPicPr>
          <p:cNvPr id="3076" name="Picture 4" descr="Pocket, Clock, Watch, Tattoo, Time, Oldschool">
            <a:extLst>
              <a:ext uri="{FF2B5EF4-FFF2-40B4-BE49-F238E27FC236}">
                <a16:creationId xmlns:a16="http://schemas.microsoft.com/office/drawing/2014/main" id="{A01DB6B3-AEB9-4F71-B582-4EA8B26D32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893" y="3975079"/>
            <a:ext cx="657081" cy="892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estion Mark, Question, Punctuation Marks, Help">
            <a:extLst>
              <a:ext uri="{FF2B5EF4-FFF2-40B4-BE49-F238E27FC236}">
                <a16:creationId xmlns:a16="http://schemas.microsoft.com/office/drawing/2014/main" id="{D315E75D-22B6-437A-8840-69ED51676C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9729" y="4040532"/>
            <a:ext cx="465542" cy="6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1919A-F094-4414-8257-5A9E67968B85}"/>
              </a:ext>
            </a:extLst>
          </p:cNvPr>
          <p:cNvSpPr txBox="1"/>
          <p:nvPr/>
        </p:nvSpPr>
        <p:spPr>
          <a:xfrm>
            <a:off x="1101602"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8" name="Group 77">
            <a:extLst>
              <a:ext uri="{FF2B5EF4-FFF2-40B4-BE49-F238E27FC236}">
                <a16:creationId xmlns:a16="http://schemas.microsoft.com/office/drawing/2014/main" id="{E730E9AB-61F3-4025-854E-18A392FE13F5}"/>
              </a:ext>
            </a:extLst>
          </p:cNvPr>
          <p:cNvGrpSpPr/>
          <p:nvPr/>
        </p:nvGrpSpPr>
        <p:grpSpPr>
          <a:xfrm>
            <a:off x="1105964" y="3462075"/>
            <a:ext cx="1637658" cy="2479294"/>
            <a:chOff x="242371" y="242371"/>
            <a:chExt cx="1492830" cy="1983036"/>
          </a:xfrm>
        </p:grpSpPr>
        <p:sp>
          <p:nvSpPr>
            <p:cNvPr id="79" name="TextBox 78">
              <a:extLst>
                <a:ext uri="{FF2B5EF4-FFF2-40B4-BE49-F238E27FC236}">
                  <a16:creationId xmlns:a16="http://schemas.microsoft.com/office/drawing/2014/main" id="{A3A02D4A-A830-47A6-A473-59010FBA7C6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54146B9-3B82-4D36-9539-A1CB77A5DD34}"/>
                </a:ext>
              </a:extLst>
            </p:cNvPr>
            <p:cNvSpPr txBox="1"/>
            <p:nvPr/>
          </p:nvSpPr>
          <p:spPr>
            <a:xfrm>
              <a:off x="258941" y="837942"/>
              <a:ext cx="1476260" cy="81236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en</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ville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81" name="TextBox 80">
            <a:extLst>
              <a:ext uri="{FF2B5EF4-FFF2-40B4-BE49-F238E27FC236}">
                <a16:creationId xmlns:a16="http://schemas.microsoft.com/office/drawing/2014/main" id="{C3E5FBFB-5979-4FCB-A2E1-B50A77BC97E1}"/>
              </a:ext>
            </a:extLst>
          </p:cNvPr>
          <p:cNvSpPr txBox="1"/>
          <p:nvPr/>
        </p:nvSpPr>
        <p:spPr>
          <a:xfrm>
            <a:off x="1079153" y="561274"/>
            <a:ext cx="1619480" cy="19389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91501254-8E67-46A2-A22A-EDDC84D79BA1}"/>
              </a:ext>
            </a:extLst>
          </p:cNvPr>
          <p:cNvSpPr txBox="1"/>
          <p:nvPr/>
        </p:nvSpPr>
        <p:spPr>
          <a:xfrm>
            <a:off x="2829414" y="21551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CA6B0C97-EA73-483F-8FE1-EE6EDCF808CA}"/>
              </a:ext>
            </a:extLst>
          </p:cNvPr>
          <p:cNvGrpSpPr/>
          <p:nvPr/>
        </p:nvGrpSpPr>
        <p:grpSpPr>
          <a:xfrm>
            <a:off x="2816924" y="3446742"/>
            <a:ext cx="1619482" cy="2479294"/>
            <a:chOff x="242369" y="242371"/>
            <a:chExt cx="1476262" cy="1983036"/>
          </a:xfrm>
        </p:grpSpPr>
        <p:sp>
          <p:nvSpPr>
            <p:cNvPr id="104" name="TextBox 103">
              <a:extLst>
                <a:ext uri="{FF2B5EF4-FFF2-40B4-BE49-F238E27FC236}">
                  <a16:creationId xmlns:a16="http://schemas.microsoft.com/office/drawing/2014/main" id="{C12D60BE-8AB1-4AB0-8A8D-827951F7D3C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1B17FFD5-8855-4CAA-9EC8-ADFD88CC7DC2}"/>
                </a:ext>
              </a:extLst>
            </p:cNvPr>
            <p:cNvSpPr txBox="1"/>
            <p:nvPr/>
          </p:nvSpPr>
          <p:spPr>
            <a:xfrm>
              <a:off x="242369" y="731842"/>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F0302020204030204"/>
                </a:rPr>
                <a:t>Vous</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répondez</a:t>
              </a:r>
              <a:r>
                <a:rPr lang="en-GB" sz="2000" dirty="0">
                  <a:solidFill>
                    <a:srgbClr val="115076"/>
                  </a:solidFill>
                  <a:latin typeface="Century Gothic" panose="020F0302020204030204"/>
                </a:rPr>
                <a:t> mal à la question.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06" name="TextBox 105">
            <a:extLst>
              <a:ext uri="{FF2B5EF4-FFF2-40B4-BE49-F238E27FC236}">
                <a16:creationId xmlns:a16="http://schemas.microsoft.com/office/drawing/2014/main" id="{87612EF8-6AE9-49D0-8373-CCAC619F1172}"/>
              </a:ext>
            </a:extLst>
          </p:cNvPr>
          <p:cNvSpPr txBox="1"/>
          <p:nvPr/>
        </p:nvSpPr>
        <p:spPr>
          <a:xfrm>
            <a:off x="2810066" y="551621"/>
            <a:ext cx="1624398" cy="163121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CED83D92-1E12-4A14-964A-5B5675111BBA}"/>
              </a:ext>
            </a:extLst>
          </p:cNvPr>
          <p:cNvSpPr txBox="1"/>
          <p:nvPr/>
        </p:nvSpPr>
        <p:spPr>
          <a:xfrm>
            <a:off x="4557226"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8" name="Group 107">
            <a:extLst>
              <a:ext uri="{FF2B5EF4-FFF2-40B4-BE49-F238E27FC236}">
                <a16:creationId xmlns:a16="http://schemas.microsoft.com/office/drawing/2014/main" id="{E05959F6-F4BD-457F-B27C-E3A66DBE896B}"/>
              </a:ext>
            </a:extLst>
          </p:cNvPr>
          <p:cNvGrpSpPr/>
          <p:nvPr/>
        </p:nvGrpSpPr>
        <p:grpSpPr>
          <a:xfrm>
            <a:off x="4495683" y="3446742"/>
            <a:ext cx="1633506" cy="2479294"/>
            <a:chOff x="229585" y="242371"/>
            <a:chExt cx="1489046" cy="1983036"/>
          </a:xfrm>
        </p:grpSpPr>
        <p:sp>
          <p:nvSpPr>
            <p:cNvPr id="109" name="TextBox 108">
              <a:extLst>
                <a:ext uri="{FF2B5EF4-FFF2-40B4-BE49-F238E27FC236}">
                  <a16:creationId xmlns:a16="http://schemas.microsoft.com/office/drawing/2014/main" id="{D0BB1C35-D7E3-41F2-90C2-7CEA3A081511}"/>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3F9C102A-AAEC-4A57-9B1B-25B8BEACA5AE}"/>
                </a:ext>
              </a:extLst>
            </p:cNvPr>
            <p:cNvSpPr txBox="1"/>
            <p:nvPr/>
          </p:nvSpPr>
          <p:spPr>
            <a:xfrm>
              <a:off x="229585" y="731842"/>
              <a:ext cx="1476260" cy="10585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entendons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gros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oiseau</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1" name="TextBox 110">
            <a:extLst>
              <a:ext uri="{FF2B5EF4-FFF2-40B4-BE49-F238E27FC236}">
                <a16:creationId xmlns:a16="http://schemas.microsoft.com/office/drawing/2014/main" id="{09A6B889-F5DD-44D4-A235-25A9EC6A9B62}"/>
              </a:ext>
            </a:extLst>
          </p:cNvPr>
          <p:cNvSpPr txBox="1"/>
          <p:nvPr/>
        </p:nvSpPr>
        <p:spPr>
          <a:xfrm>
            <a:off x="4468208" y="785246"/>
            <a:ext cx="1813429"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000" dirty="0" err="1">
                <a:solidFill>
                  <a:srgbClr val="115076"/>
                </a:solidFill>
                <a:latin typeface="Century Gothic" panose="020F0302020204030204"/>
              </a:rPr>
              <a:t>moniteurs</a:t>
            </a:r>
            <a:r>
              <a:rPr lang="en-GB" sz="2000" dirty="0">
                <a:solidFill>
                  <a:srgbClr val="115076"/>
                </a:solidFill>
                <a:latin typeface="Century Gothic" panose="020F0302020204030204"/>
              </a:rPr>
              <a:t> du ski</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A6F91249-8730-467A-A003-55EB29810399}"/>
              </a:ext>
            </a:extLst>
          </p:cNvPr>
          <p:cNvSpPr txBox="1"/>
          <p:nvPr/>
        </p:nvSpPr>
        <p:spPr>
          <a:xfrm>
            <a:off x="6285038"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3" name="Group 112">
            <a:extLst>
              <a:ext uri="{FF2B5EF4-FFF2-40B4-BE49-F238E27FC236}">
                <a16:creationId xmlns:a16="http://schemas.microsoft.com/office/drawing/2014/main" id="{33E02879-FE9A-43F6-B235-42D8F1AD6BDD}"/>
              </a:ext>
            </a:extLst>
          </p:cNvPr>
          <p:cNvGrpSpPr/>
          <p:nvPr/>
        </p:nvGrpSpPr>
        <p:grpSpPr>
          <a:xfrm>
            <a:off x="6228194" y="3446742"/>
            <a:ext cx="1633506" cy="2479293"/>
            <a:chOff x="229585" y="242371"/>
            <a:chExt cx="1489046" cy="1983036"/>
          </a:xfrm>
        </p:grpSpPr>
        <p:sp>
          <p:nvSpPr>
            <p:cNvPr id="114" name="TextBox 113">
              <a:extLst>
                <a:ext uri="{FF2B5EF4-FFF2-40B4-BE49-F238E27FC236}">
                  <a16:creationId xmlns:a16="http://schemas.microsoft.com/office/drawing/2014/main" id="{BA607DCE-388C-46A8-9B53-AA71D5DEA1E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97A5426D-7975-4610-9FA8-E1D5BAAB5932}"/>
                </a:ext>
              </a:extLst>
            </p:cNvPr>
            <p:cNvSpPr txBox="1"/>
            <p:nvPr/>
          </p:nvSpPr>
          <p:spPr>
            <a:xfrm>
              <a:off x="229585" y="716460"/>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portable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6" name="TextBox 115">
            <a:extLst>
              <a:ext uri="{FF2B5EF4-FFF2-40B4-BE49-F238E27FC236}">
                <a16:creationId xmlns:a16="http://schemas.microsoft.com/office/drawing/2014/main" id="{0FEC0241-BE3D-4B4D-9A3D-534C268D6AE1}"/>
              </a:ext>
            </a:extLst>
          </p:cNvPr>
          <p:cNvSpPr txBox="1"/>
          <p:nvPr/>
        </p:nvSpPr>
        <p:spPr>
          <a:xfrm>
            <a:off x="6225721" y="947332"/>
            <a:ext cx="1709253" cy="1015663"/>
          </a:xfrm>
          <a:prstGeom prst="rect">
            <a:avLst/>
          </a:prstGeom>
          <a:noFill/>
          <a:ln w="19050">
            <a:noFill/>
          </a:ln>
        </p:spPr>
        <p:txBody>
          <a:bodyPr wrap="square" rtlCol="0">
            <a:spAutoFit/>
          </a:bodyPr>
          <a:lstStyle/>
          <a:p>
            <a:pPr lvl="0" algn="ctr">
              <a:defRPr/>
            </a:pPr>
            <a:r>
              <a:rPr lang="en-GB" sz="2000" dirty="0">
                <a:solidFill>
                  <a:srgbClr val="115076"/>
                </a:solidFill>
                <a:latin typeface="Century Gothic" panose="020B0502020202020204" pitchFamily="34" charset="0"/>
              </a:rPr>
              <a:t>Je</a:t>
            </a:r>
            <a:r>
              <a:rPr kumimoji="0" lang="en-GB" sz="200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rgbClr val="115076"/>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rgbClr val="115076"/>
                </a:solidFill>
                <a:effectLst/>
                <a:uLnTx/>
                <a:uFillTx/>
                <a:latin typeface="Century Gothic" panose="020B0502020202020204" pitchFamily="34" charset="0"/>
              </a:rPr>
              <a:t> </a:t>
            </a:r>
            <a:r>
              <a:rPr lang="en-GB" sz="2000" dirty="0">
                <a:solidFill>
                  <a:srgbClr val="115076"/>
                </a:solidFill>
                <a:latin typeface="Century Gothic" panose="020B0502020202020204" pitchFamily="34" charset="0"/>
              </a:rPr>
              <a:t>aux messages.</a:t>
            </a:r>
            <a:endParaRPr kumimoji="0" lang="en-GB" sz="200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17" name="TextBox 116">
            <a:extLst>
              <a:ext uri="{FF2B5EF4-FFF2-40B4-BE49-F238E27FC236}">
                <a16:creationId xmlns:a16="http://schemas.microsoft.com/office/drawing/2014/main" id="{369C5B2F-82B5-4AB5-A26E-FA1F0502B0B7}"/>
              </a:ext>
            </a:extLst>
          </p:cNvPr>
          <p:cNvSpPr txBox="1"/>
          <p:nvPr/>
        </p:nvSpPr>
        <p:spPr>
          <a:xfrm>
            <a:off x="8012850"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8" name="Group 117">
            <a:extLst>
              <a:ext uri="{FF2B5EF4-FFF2-40B4-BE49-F238E27FC236}">
                <a16:creationId xmlns:a16="http://schemas.microsoft.com/office/drawing/2014/main" id="{A9BF6567-9789-4D9A-8930-B80C5B13AA25}"/>
              </a:ext>
            </a:extLst>
          </p:cNvPr>
          <p:cNvGrpSpPr/>
          <p:nvPr/>
        </p:nvGrpSpPr>
        <p:grpSpPr>
          <a:xfrm>
            <a:off x="7984880" y="3446742"/>
            <a:ext cx="1736391" cy="2479294"/>
            <a:chOff x="242371" y="242371"/>
            <a:chExt cx="1582832" cy="1983036"/>
          </a:xfrm>
        </p:grpSpPr>
        <p:sp>
          <p:nvSpPr>
            <p:cNvPr id="119" name="TextBox 118">
              <a:extLst>
                <a:ext uri="{FF2B5EF4-FFF2-40B4-BE49-F238E27FC236}">
                  <a16:creationId xmlns:a16="http://schemas.microsoft.com/office/drawing/2014/main" id="{36FF6C02-F5B0-4834-9D65-5B2AF798635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B9D182E1-076F-4477-BCA7-291F81D78EEC}"/>
                </a:ext>
              </a:extLst>
            </p:cNvPr>
            <p:cNvSpPr txBox="1"/>
            <p:nvPr/>
          </p:nvSpPr>
          <p:spPr>
            <a:xfrm>
              <a:off x="250191" y="659356"/>
              <a:ext cx="1575012"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Je descends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pour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boire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café.</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21" name="TextBox 120">
            <a:extLst>
              <a:ext uri="{FF2B5EF4-FFF2-40B4-BE49-F238E27FC236}">
                <a16:creationId xmlns:a16="http://schemas.microsoft.com/office/drawing/2014/main" id="{14211D05-9E91-4A33-BBE2-4BB8E28323EA}"/>
              </a:ext>
            </a:extLst>
          </p:cNvPr>
          <p:cNvSpPr txBox="1"/>
          <p:nvPr/>
        </p:nvSpPr>
        <p:spPr>
          <a:xfrm>
            <a:off x="7993459" y="705509"/>
            <a:ext cx="1727812"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rouges.</a:t>
            </a:r>
          </a:p>
        </p:txBody>
      </p:sp>
      <p:sp>
        <p:nvSpPr>
          <p:cNvPr id="3" name="Rectangle 11"/>
          <p:cNvSpPr>
            <a:spLocks noChangeArrowheads="1"/>
          </p:cNvSpPr>
          <p:nvPr/>
        </p:nvSpPr>
        <p:spPr bwMode="auto">
          <a:xfrm>
            <a:off x="14087880" y="-2899278"/>
            <a:ext cx="60879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3E5FBFB-5979-4FCB-A2E1-B50A77BC97E1}"/>
              </a:ext>
            </a:extLst>
          </p:cNvPr>
          <p:cNvSpPr txBox="1"/>
          <p:nvPr/>
        </p:nvSpPr>
        <p:spPr>
          <a:xfrm>
            <a:off x="0" y="3416313"/>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3E5FBFB-5979-4FCB-A2E1-B50A77BC97E1}"/>
              </a:ext>
            </a:extLst>
          </p:cNvPr>
          <p:cNvSpPr txBox="1"/>
          <p:nvPr/>
        </p:nvSpPr>
        <p:spPr>
          <a:xfrm>
            <a:off x="0" y="63120"/>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a:solidFill>
                  <a:srgbClr val="5B9BD5">
                    <a:lumMod val="50000"/>
                  </a:srgbClr>
                </a:solidFill>
                <a:latin typeface="Century Gothic" panose="020F0302020204030204"/>
              </a:rPr>
              <a:t>A</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p:cNvSpPr txBox="1"/>
          <p:nvPr/>
        </p:nvSpPr>
        <p:spPr>
          <a:xfrm>
            <a:off x="819083" y="2701415"/>
            <a:ext cx="10925108" cy="400110"/>
          </a:xfrm>
          <a:prstGeom prst="rect">
            <a:avLst/>
          </a:prstGeom>
          <a:noFill/>
        </p:spPr>
        <p:txBody>
          <a:bodyPr wrap="square" rtlCol="0">
            <a:spAutoFit/>
          </a:bodyPr>
          <a:lstStyle/>
          <a:p>
            <a:pPr algn="ctr"/>
            <a:r>
              <a:rPr lang="en-US" sz="2000" dirty="0">
                <a:solidFill>
                  <a:srgbClr val="4472C4">
                    <a:lumMod val="50000"/>
                  </a:srgbClr>
                </a:solidFill>
                <a:latin typeface="Century Gothic" panose="020B0502020202020204" pitchFamily="34" charset="0"/>
              </a:rPr>
              <a:t>quoi ? </a:t>
            </a:r>
            <a:r>
              <a:rPr lang="en-GB" sz="2000" dirty="0">
                <a:solidFill>
                  <a:schemeClr val="accent5">
                    <a:lumMod val="50000"/>
                  </a:schemeClr>
                </a:solidFill>
                <a:latin typeface="Century Gothic" panose="020B0502020202020204" pitchFamily="34" charset="0"/>
              </a:rPr>
              <a:t>–</a:t>
            </a:r>
            <a:r>
              <a:rPr lang="en-US" sz="2000" dirty="0">
                <a:solidFill>
                  <a:srgbClr val="4472C4">
                    <a:lumMod val="50000"/>
                  </a:srgbClr>
                </a:solidFill>
                <a:latin typeface="Century Gothic" panose="020B0502020202020204" pitchFamily="34" charset="0"/>
              </a:rPr>
              <a:t>qui ?</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pourquoi</a:t>
            </a:r>
            <a:r>
              <a:rPr lang="en-GB" sz="2000" dirty="0">
                <a:solidFill>
                  <a:schemeClr val="accent5">
                    <a:lumMod val="50000"/>
                  </a:schemeClr>
                </a:solidFill>
                <a:latin typeface="Century Gothic" panose="020B0502020202020204" pitchFamily="34" charset="0"/>
              </a:rPr>
              <a:t> ?</a:t>
            </a:r>
          </a:p>
        </p:txBody>
      </p:sp>
      <p:sp>
        <p:nvSpPr>
          <p:cNvPr id="4" name="TextBox 3"/>
          <p:cNvSpPr txBox="1"/>
          <p:nvPr/>
        </p:nvSpPr>
        <p:spPr>
          <a:xfrm>
            <a:off x="498763" y="2889510"/>
            <a:ext cx="11177259"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t>
            </a:r>
          </a:p>
        </p:txBody>
      </p:sp>
      <p:sp>
        <p:nvSpPr>
          <p:cNvPr id="51" name="TextBox 50"/>
          <p:cNvSpPr txBox="1"/>
          <p:nvPr/>
        </p:nvSpPr>
        <p:spPr>
          <a:xfrm>
            <a:off x="652609" y="5926308"/>
            <a:ext cx="10925108"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quoi ?</a:t>
            </a:r>
            <a:r>
              <a:rPr lang="en-US" sz="2000" dirty="0">
                <a:solidFill>
                  <a:srgbClr val="4472C4">
                    <a:lumMod val="50000"/>
                  </a:srgb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t>
            </a:r>
            <a:r>
              <a:rPr lang="en-US" sz="2000" dirty="0">
                <a:solidFill>
                  <a:srgbClr val="4472C4">
                    <a:lumMod val="50000"/>
                  </a:srgbClr>
                </a:solidFill>
                <a:latin typeface="Century Gothic" panose="020B0502020202020204" pitchFamily="34" charset="0"/>
              </a:rPr>
              <a:t> qui ?</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pourquoi</a:t>
            </a:r>
            <a:r>
              <a:rPr lang="en-GB" sz="2000" dirty="0">
                <a:solidFill>
                  <a:schemeClr val="accent5">
                    <a:lumMod val="50000"/>
                  </a:schemeClr>
                </a:solidFill>
                <a:latin typeface="Century Gothic" panose="020B0502020202020204" pitchFamily="34" charset="0"/>
              </a:rPr>
              <a:t> ?</a:t>
            </a:r>
          </a:p>
        </p:txBody>
      </p:sp>
      <p:sp>
        <p:nvSpPr>
          <p:cNvPr id="34" name="TextBox 33">
            <a:extLst>
              <a:ext uri="{FF2B5EF4-FFF2-40B4-BE49-F238E27FC236}">
                <a16:creationId xmlns:a16="http://schemas.microsoft.com/office/drawing/2014/main" id="{BFD6B073-24B8-44E2-AC01-7F5026FE8C23}"/>
              </a:ext>
            </a:extLst>
          </p:cNvPr>
          <p:cNvSpPr txBox="1"/>
          <p:nvPr/>
        </p:nvSpPr>
        <p:spPr>
          <a:xfrm>
            <a:off x="9740662" y="207850"/>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D7F9B8FA-1B15-4E5C-8778-C952627B2118}"/>
              </a:ext>
            </a:extLst>
          </p:cNvPr>
          <p:cNvSpPr txBox="1"/>
          <p:nvPr/>
        </p:nvSpPr>
        <p:spPr>
          <a:xfrm>
            <a:off x="9736118" y="344674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4825C26-2A89-433E-9022-13BF4011D493}"/>
              </a:ext>
            </a:extLst>
          </p:cNvPr>
          <p:cNvSpPr txBox="1"/>
          <p:nvPr/>
        </p:nvSpPr>
        <p:spPr>
          <a:xfrm>
            <a:off x="9810212" y="1013285"/>
            <a:ext cx="1587175" cy="707886"/>
          </a:xfrm>
          <a:prstGeom prst="rect">
            <a:avLst/>
          </a:prstGeom>
          <a:noFill/>
        </p:spPr>
        <p:txBody>
          <a:bodyPr wrap="square" rtlCol="0">
            <a:spAutoFit/>
          </a:bodyPr>
          <a:lstStyle/>
          <a:p>
            <a:pPr algn="ctr"/>
            <a:r>
              <a:rPr lang="fr-FR" sz="2000" dirty="0">
                <a:solidFill>
                  <a:srgbClr val="115076"/>
                </a:solidFill>
                <a:latin typeface="Century Gothic" panose="020B0502020202020204" pitchFamily="34" charset="0"/>
              </a:rPr>
              <a:t>Elle attend la décision.</a:t>
            </a:r>
          </a:p>
        </p:txBody>
      </p:sp>
      <p:sp>
        <p:nvSpPr>
          <p:cNvPr id="6" name="TextBox 5">
            <a:extLst>
              <a:ext uri="{FF2B5EF4-FFF2-40B4-BE49-F238E27FC236}">
                <a16:creationId xmlns:a16="http://schemas.microsoft.com/office/drawing/2014/main" id="{65901F77-DDE0-4564-836B-1749071B6E55}"/>
              </a:ext>
            </a:extLst>
          </p:cNvPr>
          <p:cNvSpPr txBox="1"/>
          <p:nvPr/>
        </p:nvSpPr>
        <p:spPr>
          <a:xfrm>
            <a:off x="9722673" y="4275854"/>
            <a:ext cx="1619480" cy="707886"/>
          </a:xfrm>
          <a:prstGeom prst="rect">
            <a:avLst/>
          </a:prstGeom>
          <a:noFill/>
        </p:spPr>
        <p:txBody>
          <a:bodyPr wrap="square" rtlCol="0">
            <a:spAutoFit/>
          </a:bodyPr>
          <a:lstStyle/>
          <a:p>
            <a:pPr algn="ctr"/>
            <a:r>
              <a:rPr lang="fr-FR" sz="2000" dirty="0">
                <a:solidFill>
                  <a:srgbClr val="115076"/>
                </a:solidFill>
                <a:latin typeface="Century Gothic" panose="020B0502020202020204" pitchFamily="34" charset="0"/>
              </a:rPr>
              <a:t>Il entend l’avion.</a:t>
            </a:r>
          </a:p>
        </p:txBody>
      </p:sp>
    </p:spTree>
    <p:extLst>
      <p:ext uri="{BB962C8B-B14F-4D97-AF65-F5344CB8AC3E}">
        <p14:creationId xmlns:p14="http://schemas.microsoft.com/office/powerpoint/2010/main" val="1480148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r</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éponses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9" name="TextBox 8">
            <a:extLst>
              <a:ext uri="{FF2B5EF4-FFF2-40B4-BE49-F238E27FC236}">
                <a16:creationId xmlns:a16="http://schemas.microsoft.com/office/drawing/2014/main" id="{28084BE4-A4AF-364C-B8E5-ED6D583A6685}"/>
              </a:ext>
            </a:extLst>
          </p:cNvPr>
          <p:cNvSpPr txBox="1"/>
          <p:nvPr/>
        </p:nvSpPr>
        <p:spPr>
          <a:xfrm>
            <a:off x="6980850"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questions:</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EB32A45-7127-474B-AD07-C4E919F5A281}"/>
              </a:ext>
            </a:extLst>
          </p:cNvPr>
          <p:cNvSpPr txBox="1"/>
          <p:nvPr/>
        </p:nvSpPr>
        <p:spPr>
          <a:xfrm>
            <a:off x="210371" y="2078984"/>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37411B3-52C1-430D-8B0E-47F760CDB5DB}"/>
              </a:ext>
            </a:extLst>
          </p:cNvPr>
          <p:cNvSpPr txBox="1"/>
          <p:nvPr/>
        </p:nvSpPr>
        <p:spPr>
          <a:xfrm>
            <a:off x="210371" y="2982756"/>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9FFD700-AE3A-4687-91F9-8CD539781504}"/>
              </a:ext>
            </a:extLst>
          </p:cNvPr>
          <p:cNvSpPr txBox="1"/>
          <p:nvPr/>
        </p:nvSpPr>
        <p:spPr>
          <a:xfrm>
            <a:off x="210371"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lang="en-GB" sz="2000" dirty="0" err="1">
                <a:solidFill>
                  <a:schemeClr val="accent5">
                    <a:lumMod val="50000"/>
                  </a:schemeClr>
                </a:solidFill>
                <a:latin typeface="Century Gothic" panose="020F0302020204030204"/>
              </a:rPr>
              <a:t>moniteurs</a:t>
            </a:r>
            <a:r>
              <a:rPr lang="en-GB" sz="2000" dirty="0">
                <a:solidFill>
                  <a:schemeClr val="accent5">
                    <a:lumMod val="50000"/>
                  </a:schemeClr>
                </a:solidFill>
                <a:latin typeface="Century Gothic" panose="020F0302020204030204"/>
              </a:rPr>
              <a:t> du ski</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E9E4398-2274-4B5F-A926-1FC843E27B99}"/>
              </a:ext>
            </a:extLst>
          </p:cNvPr>
          <p:cNvSpPr txBox="1"/>
          <p:nvPr/>
        </p:nvSpPr>
        <p:spPr>
          <a:xfrm>
            <a:off x="210371" y="4470444"/>
            <a:ext cx="6191250" cy="400110"/>
          </a:xfrm>
          <a:prstGeom prst="rect">
            <a:avLst/>
          </a:prstGeom>
          <a:noFill/>
        </p:spPr>
        <p:txBody>
          <a:bodyPr wrap="square">
            <a:spAutoFit/>
          </a:bodyPr>
          <a:lstStyle/>
          <a:p>
            <a:r>
              <a:rPr lang="en-GB" sz="2000" dirty="0">
                <a:solidFill>
                  <a:schemeClr val="accent5">
                    <a:lumMod val="50000"/>
                  </a:schemeClr>
                </a:solidFill>
                <a:latin typeface="Century Gothic" panose="020B0502020202020204" pitchFamily="34" charset="0"/>
              </a:rPr>
              <a:t>Je</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aux messages.</a:t>
            </a:r>
            <a:endParaRPr lang="fr-FR" sz="2000" dirty="0">
              <a:solidFill>
                <a:schemeClr val="accent5">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4772F5DD-461A-48FD-8C10-81A5E84F3BA6}"/>
              </a:ext>
            </a:extLst>
          </p:cNvPr>
          <p:cNvSpPr txBox="1"/>
          <p:nvPr/>
        </p:nvSpPr>
        <p:spPr>
          <a:xfrm>
            <a:off x="210371" y="5114260"/>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(pl)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rouges.</a:t>
            </a:r>
          </a:p>
        </p:txBody>
      </p:sp>
      <p:sp>
        <p:nvSpPr>
          <p:cNvPr id="28" name="TextBox 27">
            <a:extLst>
              <a:ext uri="{FF2B5EF4-FFF2-40B4-BE49-F238E27FC236}">
                <a16:creationId xmlns:a16="http://schemas.microsoft.com/office/drawing/2014/main" id="{E7C5C8ED-EB54-4C07-B7ED-53E88A2684CF}"/>
              </a:ext>
            </a:extLst>
          </p:cNvPr>
          <p:cNvSpPr txBox="1"/>
          <p:nvPr/>
        </p:nvSpPr>
        <p:spPr>
          <a:xfrm>
            <a:off x="210371" y="5758077"/>
            <a:ext cx="6191250" cy="400110"/>
          </a:xfrm>
          <a:prstGeom prst="rect">
            <a:avLst/>
          </a:prstGeom>
          <a:noFill/>
        </p:spPr>
        <p:txBody>
          <a:bodyPr wrap="square">
            <a:spAutoFit/>
          </a:bodyPr>
          <a:lstStyle/>
          <a:p>
            <a:r>
              <a:rPr lang="fr-FR" sz="2000" dirty="0">
                <a:solidFill>
                  <a:schemeClr val="accent5">
                    <a:lumMod val="50000"/>
                  </a:schemeClr>
                </a:solidFill>
                <a:latin typeface="Century Gothic" panose="020B0502020202020204" pitchFamily="34" charset="0"/>
              </a:rPr>
              <a:t>Elle attend la décision.</a:t>
            </a:r>
          </a:p>
        </p:txBody>
      </p:sp>
      <p:sp>
        <p:nvSpPr>
          <p:cNvPr id="29" name="TextBox 28">
            <a:extLst>
              <a:ext uri="{FF2B5EF4-FFF2-40B4-BE49-F238E27FC236}">
                <a16:creationId xmlns:a16="http://schemas.microsoft.com/office/drawing/2014/main" id="{6344BF67-73C6-4CF6-8812-E97E2A774767}"/>
              </a:ext>
            </a:extLst>
          </p:cNvPr>
          <p:cNvSpPr txBox="1"/>
          <p:nvPr/>
        </p:nvSpPr>
        <p:spPr>
          <a:xfrm>
            <a:off x="6980850" y="2078984"/>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a:p>
            <a:pPr>
              <a:defRPr/>
            </a:pPr>
            <a:r>
              <a:rPr lang="en-GB" sz="2000" dirty="0" err="1">
                <a:solidFill>
                  <a:schemeClr val="accent5">
                    <a:lumMod val="50000"/>
                  </a:schemeClr>
                </a:solidFill>
                <a:latin typeface="Century Gothic" panose="020B0502020202020204" pitchFamily="34" charset="0"/>
              </a:rPr>
              <a:t>Vous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attendez</a:t>
            </a:r>
            <a:r>
              <a:rPr lang="en-GB" sz="2000" dirty="0">
                <a:solidFill>
                  <a:schemeClr val="accent5">
                    <a:lumMod val="50000"/>
                  </a:schemeClr>
                </a:solidFill>
                <a:latin typeface="Century Gothic" panose="020B0502020202020204" pitchFamily="34" charset="0"/>
              </a:rPr>
              <a:t> le train pour voyager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a:t>
            </a:r>
          </a:p>
        </p:txBody>
      </p:sp>
      <p:sp>
        <p:nvSpPr>
          <p:cNvPr id="30" name="TextBox 29">
            <a:extLst>
              <a:ext uri="{FF2B5EF4-FFF2-40B4-BE49-F238E27FC236}">
                <a16:creationId xmlns:a16="http://schemas.microsoft.com/office/drawing/2014/main" id="{7A2A4DD1-D1F3-43DA-9766-788943B7BC0A}"/>
              </a:ext>
            </a:extLst>
          </p:cNvPr>
          <p:cNvSpPr txBox="1"/>
          <p:nvPr/>
        </p:nvSpPr>
        <p:spPr>
          <a:xfrm>
            <a:off x="6980850" y="2982756"/>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quoi ?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a:t>
            </a:r>
            <a:r>
              <a:rPr kumimoji="0" lang="en-GB" sz="2000" u="none" strike="noStrike" kern="1200" cap="none" spc="0" normalizeH="0" noProof="0" dirty="0" err="1">
                <a:ln>
                  <a:noFill/>
                </a:ln>
                <a:solidFill>
                  <a:schemeClr val="accent5">
                    <a:lumMod val="50000"/>
                  </a:schemeClr>
                </a:solidFill>
                <a:effectLst/>
                <a:uLnTx/>
                <a:uFillTx/>
                <a:latin typeface="Century Gothic" panose="020B0502020202020204" pitchFamily="34" charset="0"/>
                <a:cs typeface="Arial" panose="020B0604020202020204" pitchFamily="34" charset="0"/>
              </a:rPr>
              <a:t>ù</a:t>
            </a:r>
            <a:r>
              <a:rPr kumimoji="0" lang="en-GB" sz="2000" u="none" strike="noStrike" kern="1200" cap="none" spc="0" normalizeH="0" noProof="0" dirty="0">
                <a:ln>
                  <a:noFill/>
                </a:ln>
                <a:solidFill>
                  <a:schemeClr val="accent5">
                    <a:lumMod val="50000"/>
                  </a:schemeClr>
                </a:solidFill>
                <a:effectLst/>
                <a:uLnTx/>
                <a:uFillTx/>
                <a:latin typeface="Century Gothic" panose="020B0502020202020204" pitchFamily="34" charset="0"/>
                <a:cs typeface="Arial" panose="020B0604020202020204" pitchFamily="34" charset="0"/>
              </a:rPr>
              <a:t> ?</a:t>
            </a:r>
            <a:endPar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3B3723C5-C897-465F-8B57-F0DBB65E6A33}"/>
              </a:ext>
            </a:extLst>
          </p:cNvPr>
          <p:cNvSpPr txBox="1"/>
          <p:nvPr/>
        </p:nvSpPr>
        <p:spPr>
          <a:xfrm>
            <a:off x="6980850"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Je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qui ?</a:t>
            </a:r>
          </a:p>
        </p:txBody>
      </p:sp>
      <p:sp>
        <p:nvSpPr>
          <p:cNvPr id="32" name="TextBox 31">
            <a:extLst>
              <a:ext uri="{FF2B5EF4-FFF2-40B4-BE49-F238E27FC236}">
                <a16:creationId xmlns:a16="http://schemas.microsoft.com/office/drawing/2014/main" id="{DC51C7EF-6F4C-45B0-A308-276463B562DF}"/>
              </a:ext>
            </a:extLst>
          </p:cNvPr>
          <p:cNvSpPr txBox="1"/>
          <p:nvPr/>
        </p:nvSpPr>
        <p:spPr>
          <a:xfrm>
            <a:off x="6980850" y="4470445"/>
            <a:ext cx="6191250" cy="400110"/>
          </a:xfrm>
          <a:prstGeom prst="rect">
            <a:avLst/>
          </a:prstGeom>
          <a:noFill/>
        </p:spPr>
        <p:txBody>
          <a:bodyPr wrap="square">
            <a:spAutoFit/>
          </a:bodyPr>
          <a:lstStyle/>
          <a:p>
            <a:r>
              <a:rPr lang="en-GB" sz="2000" dirty="0">
                <a:solidFill>
                  <a:schemeClr val="accent5">
                    <a:lumMod val="50000"/>
                  </a:schemeClr>
                </a:solidFill>
                <a:latin typeface="Century Gothic" panose="020B0502020202020204" pitchFamily="34" charset="0"/>
              </a:rPr>
              <a:t>Tu</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à quoi ?</a:t>
            </a:r>
            <a:endParaRPr lang="fr-FR" sz="20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F7930A47-2CCD-4E89-9DCB-973210760317}"/>
              </a:ext>
            </a:extLst>
          </p:cNvPr>
          <p:cNvSpPr txBox="1"/>
          <p:nvPr/>
        </p:nvSpPr>
        <p:spPr>
          <a:xfrm>
            <a:off x="6980850" y="5114262"/>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p:txBody>
      </p:sp>
      <p:sp>
        <p:nvSpPr>
          <p:cNvPr id="34" name="TextBox 33">
            <a:extLst>
              <a:ext uri="{FF2B5EF4-FFF2-40B4-BE49-F238E27FC236}">
                <a16:creationId xmlns:a16="http://schemas.microsoft.com/office/drawing/2014/main" id="{BE692906-F14A-40CC-8E4B-0F96569BEEB6}"/>
              </a:ext>
            </a:extLst>
          </p:cNvPr>
          <p:cNvSpPr txBox="1"/>
          <p:nvPr/>
        </p:nvSpPr>
        <p:spPr>
          <a:xfrm>
            <a:off x="6980850" y="5758077"/>
            <a:ext cx="6191250" cy="400110"/>
          </a:xfrm>
          <a:prstGeom prst="rect">
            <a:avLst/>
          </a:prstGeom>
          <a:noFill/>
        </p:spPr>
        <p:txBody>
          <a:bodyPr wrap="square">
            <a:spAutoFit/>
          </a:bodyPr>
          <a:lstStyle/>
          <a:p>
            <a:r>
              <a:rPr lang="fr-FR" sz="2000" dirty="0">
                <a:solidFill>
                  <a:srgbClr val="115076"/>
                </a:solidFill>
                <a:latin typeface="Century Gothic" panose="020B0502020202020204" pitchFamily="34" charset="0"/>
              </a:rPr>
              <a:t>Elle attend quoi ?</a:t>
            </a:r>
          </a:p>
        </p:txBody>
      </p:sp>
    </p:spTree>
    <p:extLst>
      <p:ext uri="{BB962C8B-B14F-4D97-AF65-F5344CB8AC3E}">
        <p14:creationId xmlns:p14="http://schemas.microsoft.com/office/powerpoint/2010/main" val="24162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parle ! (</a:t>
            </a:r>
            <a:r>
              <a:rPr lang="en-GB" sz="3600" b="1" dirty="0" err="1">
                <a:solidFill>
                  <a:schemeClr val="bg1"/>
                </a:solidFill>
              </a:rPr>
              <a:t>Exemple</a:t>
            </a:r>
            <a:r>
              <a:rPr lang="en-GB" sz="3600" b="1" dirty="0">
                <a:solidFill>
                  <a:schemeClr val="bg1"/>
                </a:solidFill>
              </a:rPr>
              <a:t>)</a:t>
            </a:r>
          </a:p>
        </p:txBody>
      </p:sp>
      <p:sp>
        <p:nvSpPr>
          <p:cNvPr id="3"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7B7AD67-C192-4595-9608-64A0659A4810}"/>
              </a:ext>
            </a:extLst>
          </p:cNvPr>
          <p:cNvSpPr txBox="1"/>
          <p:nvPr/>
        </p:nvSpPr>
        <p:spPr>
          <a:xfrm>
            <a:off x="318223" y="1197931"/>
            <a:ext cx="1172992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read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[letters].</a:t>
            </a:r>
          </a:p>
        </p:txBody>
      </p:sp>
      <p:sp>
        <p:nvSpPr>
          <p:cNvPr id="2" name="TextBox 1">
            <a:extLst>
              <a:ext uri="{FF2B5EF4-FFF2-40B4-BE49-F238E27FC236}">
                <a16:creationId xmlns:a16="http://schemas.microsoft.com/office/drawing/2014/main" id="{AB204BF4-9E04-4177-B4F6-71345824015D}"/>
              </a:ext>
            </a:extLst>
          </p:cNvPr>
          <p:cNvSpPr txBox="1"/>
          <p:nvPr/>
        </p:nvSpPr>
        <p:spPr>
          <a:xfrm>
            <a:off x="574541" y="4941596"/>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A</a:t>
            </a:r>
            <a:endParaRPr lang="fr-FR" sz="2400" dirty="0">
              <a:solidFill>
                <a:schemeClr val="accent5">
                  <a:lumMod val="50000"/>
                </a:schemeClr>
              </a:solidFill>
              <a:latin typeface="Century Gothic" panose="020B0502020202020204" pitchFamily="34" charset="0"/>
            </a:endParaRPr>
          </a:p>
        </p:txBody>
      </p:sp>
      <p:pic>
        <p:nvPicPr>
          <p:cNvPr id="7" name="Picture 2" descr="Addressed Envelope With Stamp Clip Art">
            <a:extLst>
              <a:ext uri="{FF2B5EF4-FFF2-40B4-BE49-F238E27FC236}">
                <a16:creationId xmlns:a16="http://schemas.microsoft.com/office/drawing/2014/main" id="{736B3946-ECAD-46B0-92C3-4509B4A30E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048" y="49415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dressed Envelope With Stamp Clip Art">
            <a:extLst>
              <a:ext uri="{FF2B5EF4-FFF2-40B4-BE49-F238E27FC236}">
                <a16:creationId xmlns:a16="http://schemas.microsoft.com/office/drawing/2014/main" id="{D7CD1246-B305-4020-8D41-26C81AB98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548184" y="50553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ressed Envelope With Stamp Clip Art">
            <a:extLst>
              <a:ext uri="{FF2B5EF4-FFF2-40B4-BE49-F238E27FC236}">
                <a16:creationId xmlns:a16="http://schemas.microsoft.com/office/drawing/2014/main" id="{8AF8EAE1-957B-47F6-98C2-3BE0926A4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2216619" y="520488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tack Of Books Clip Art">
            <a:extLst>
              <a:ext uri="{FF2B5EF4-FFF2-40B4-BE49-F238E27FC236}">
                <a16:creationId xmlns:a16="http://schemas.microsoft.com/office/drawing/2014/main" id="{06C8C770-1549-426E-BA3E-8983A20D1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930" y="5047997"/>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wdj\Google Drive\Primary\Y5 SoW\From Tracy\Pronouns\you.png">
            <a:extLst>
              <a:ext uri="{FF2B5EF4-FFF2-40B4-BE49-F238E27FC236}">
                <a16:creationId xmlns:a16="http://schemas.microsoft.com/office/drawing/2014/main" id="{2299A5FC-557D-47E0-96F5-5991B63576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251" y="497583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803E683-C666-494B-8B3F-1C43A0ACBFF4}"/>
              </a:ext>
            </a:extLst>
          </p:cNvPr>
          <p:cNvSpPr txBox="1"/>
          <p:nvPr/>
        </p:nvSpPr>
        <p:spPr>
          <a:xfrm>
            <a:off x="316800" y="3028955"/>
            <a:ext cx="614988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what your partner says.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picture and say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 (noun) that completes the sentence!</a:t>
            </a:r>
          </a:p>
        </p:txBody>
      </p:sp>
      <p:pic>
        <p:nvPicPr>
          <p:cNvPr id="25" name="Picture 24">
            <a:extLst>
              <a:ext uri="{FF2B5EF4-FFF2-40B4-BE49-F238E27FC236}">
                <a16:creationId xmlns:a16="http://schemas.microsoft.com/office/drawing/2014/main" id="{429593E8-C5C9-445E-B85C-8B9DBCDC83A3}"/>
              </a:ext>
            </a:extLst>
          </p:cNvPr>
          <p:cNvPicPr>
            <a:picLocks noChangeAspect="1"/>
          </p:cNvPicPr>
          <p:nvPr/>
        </p:nvPicPr>
        <p:blipFill>
          <a:blip r:embed="rId7"/>
          <a:stretch>
            <a:fillRect/>
          </a:stretch>
        </p:blipFill>
        <p:spPr>
          <a:xfrm>
            <a:off x="1222092" y="5048530"/>
            <a:ext cx="736297" cy="610181"/>
          </a:xfrm>
          <a:prstGeom prst="rect">
            <a:avLst/>
          </a:prstGeom>
        </p:spPr>
      </p:pic>
      <p:pic>
        <p:nvPicPr>
          <p:cNvPr id="27" name="Picture 26" descr="A close up of a logo&#10;&#10;Description automatically generated">
            <a:extLst>
              <a:ext uri="{FF2B5EF4-FFF2-40B4-BE49-F238E27FC236}">
                <a16:creationId xmlns:a16="http://schemas.microsoft.com/office/drawing/2014/main" id="{BE6A887E-0780-47B3-B9B5-8A59B68ED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1266" y="1268910"/>
            <a:ext cx="2168298" cy="2168298"/>
          </a:xfrm>
          <a:prstGeom prst="rect">
            <a:avLst/>
          </a:prstGeom>
        </p:spPr>
      </p:pic>
      <p:pic>
        <p:nvPicPr>
          <p:cNvPr id="29" name="Picture 28" descr="A picture containing doll, shirt&#10;&#10;Description automatically generated">
            <a:extLst>
              <a:ext uri="{FF2B5EF4-FFF2-40B4-BE49-F238E27FC236}">
                <a16:creationId xmlns:a16="http://schemas.microsoft.com/office/drawing/2014/main" id="{1B83119C-722E-48BD-84C3-6B6629108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6345" y="3332443"/>
            <a:ext cx="2601046" cy="2601046"/>
          </a:xfrm>
          <a:prstGeom prst="rect">
            <a:avLst/>
          </a:prstGeom>
        </p:spPr>
      </p:pic>
      <p:sp>
        <p:nvSpPr>
          <p:cNvPr id="30" name="Speech Bubble: Rectangle with Corners Rounded 29">
            <a:extLst>
              <a:ext uri="{FF2B5EF4-FFF2-40B4-BE49-F238E27FC236}">
                <a16:creationId xmlns:a16="http://schemas.microsoft.com/office/drawing/2014/main" id="{33988B56-9460-4E3C-9A3A-4F06D72B51E9}"/>
              </a:ext>
            </a:extLst>
          </p:cNvPr>
          <p:cNvSpPr/>
          <p:nvPr/>
        </p:nvSpPr>
        <p:spPr>
          <a:xfrm>
            <a:off x="6552430" y="2247900"/>
            <a:ext cx="2837535" cy="873006"/>
          </a:xfrm>
          <a:prstGeom prst="wedgeRoundRectCallout">
            <a:avLst>
              <a:gd name="adj1" fmla="val 70010"/>
              <a:gd name="adj2" fmla="val 12345"/>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 lisons souvent …</a:t>
            </a:r>
          </a:p>
        </p:txBody>
      </p:sp>
      <p:sp>
        <p:nvSpPr>
          <p:cNvPr id="31" name="Speech Bubble: Rectangle with Corners Rounded 30">
            <a:extLst>
              <a:ext uri="{FF2B5EF4-FFF2-40B4-BE49-F238E27FC236}">
                <a16:creationId xmlns:a16="http://schemas.microsoft.com/office/drawing/2014/main" id="{2ADADD4C-F5F0-4F18-BDED-5CDA7DFC2B02}"/>
              </a:ext>
            </a:extLst>
          </p:cNvPr>
          <p:cNvSpPr/>
          <p:nvPr/>
        </p:nvSpPr>
        <p:spPr>
          <a:xfrm>
            <a:off x="6900825" y="3879433"/>
            <a:ext cx="2837535" cy="873006"/>
          </a:xfrm>
          <a:prstGeom prst="wedgeRoundRectCallout">
            <a:avLst>
              <a:gd name="adj1" fmla="val 50681"/>
              <a:gd name="adj2" fmla="val 8686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 des lettres !</a:t>
            </a:r>
          </a:p>
        </p:txBody>
      </p:sp>
    </p:spTree>
    <p:extLst>
      <p:ext uri="{BB962C8B-B14F-4D97-AF65-F5344CB8AC3E}">
        <p14:creationId xmlns:p14="http://schemas.microsoft.com/office/powerpoint/2010/main" val="15974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23" grpId="0"/>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DFCCE918-62AD-4E26-8FF0-DCADB1C67B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603" y="296864"/>
            <a:ext cx="4904138" cy="86712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490413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5" name="TextBox 4">
            <a:extLst>
              <a:ext uri="{FF2B5EF4-FFF2-40B4-BE49-F238E27FC236}">
                <a16:creationId xmlns:a16="http://schemas.microsoft.com/office/drawing/2014/main" id="{87B7AD67-C192-4595-9608-64A0659A4810}"/>
              </a:ext>
            </a:extLst>
          </p:cNvPr>
          <p:cNvSpPr txBox="1"/>
          <p:nvPr/>
        </p:nvSpPr>
        <p:spPr>
          <a:xfrm>
            <a:off x="207894" y="1245769"/>
            <a:ext cx="609600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write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a:defRPr/>
            </a:pPr>
            <a:r>
              <a:rPr lang="en-US" sz="2000" dirty="0">
                <a:solidFill>
                  <a:srgbClr val="4472C4">
                    <a:lumMod val="50000"/>
                  </a:srgbClr>
                </a:solidFill>
                <a:latin typeface="Century Gothic" panose="020F0302020204030204"/>
              </a:rPr>
              <a:t>B. [She] </a:t>
            </a:r>
            <a:r>
              <a:rPr lang="en-US" sz="2000" b="1" dirty="0">
                <a:solidFill>
                  <a:srgbClr val="4472C4">
                    <a:lumMod val="50000"/>
                  </a:srgbClr>
                </a:solidFill>
                <a:latin typeface="Century Gothic" panose="020F0302020204030204"/>
              </a:rPr>
              <a:t>is saying ... </a:t>
            </a:r>
            <a:r>
              <a:rPr lang="en-US" sz="2000" dirty="0">
                <a:solidFill>
                  <a:srgbClr val="4472C4">
                    <a:lumMod val="50000"/>
                  </a:srgbClr>
                </a:solidFill>
                <a:latin typeface="Century Gothic" panose="020F0302020204030204"/>
              </a:rPr>
              <a:t>[hello].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C. [You (singular)] </a:t>
            </a:r>
            <a:r>
              <a:rPr lang="en-US" sz="2000" b="1" dirty="0">
                <a:solidFill>
                  <a:srgbClr val="4472C4">
                    <a:lumMod val="50000"/>
                  </a:srgbClr>
                </a:solidFill>
                <a:latin typeface="Century Gothic" panose="020F0302020204030204"/>
              </a:rPr>
              <a:t>sometimes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     translate ... </a:t>
            </a:r>
            <a:r>
              <a:rPr lang="en-US" sz="2000" dirty="0">
                <a:solidFill>
                  <a:srgbClr val="4472C4">
                    <a:lumMod val="50000"/>
                  </a:srgbClr>
                </a:solidFill>
                <a:latin typeface="Century Gothic" panose="020F0302020204030204"/>
              </a:rPr>
              <a:t>[into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000" dirty="0">
                <a:solidFill>
                  <a:srgbClr val="4472C4">
                    <a:lumMod val="50000"/>
                  </a:srgbClr>
                </a:solidFill>
                <a:latin typeface="Century Gothic" panose="020F0302020204030204"/>
              </a:rPr>
              <a:t>D</a:t>
            </a:r>
            <a:r>
              <a:rPr lang="en-US" sz="2000" noProof="0"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[They(f.pl.)] </a:t>
            </a:r>
            <a:r>
              <a:rPr lang="en-US" sz="2000" b="1" dirty="0">
                <a:solidFill>
                  <a:srgbClr val="4472C4">
                    <a:lumMod val="50000"/>
                  </a:srgbClr>
                </a:solidFill>
                <a:latin typeface="Century Gothic" panose="020F0302020204030204"/>
              </a:rPr>
              <a:t>are describing ... </a:t>
            </a:r>
            <a:r>
              <a:rPr lang="en-US" sz="2000" dirty="0">
                <a:solidFill>
                  <a:srgbClr val="4472C4">
                    <a:lumMod val="50000"/>
                  </a:srgbClr>
                </a:solidFill>
                <a:latin typeface="Century Gothic" panose="020F0302020204030204"/>
              </a:rPr>
              <a:t>[the weather].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rgbClr val="4472C4">
                    <a:lumMod val="50000"/>
                  </a:srgbClr>
                </a:solidFill>
                <a:latin typeface="Century Gothic" panose="020F0302020204030204"/>
              </a:rPr>
              <a:t>E. [You (plural)] </a:t>
            </a:r>
            <a:r>
              <a:rPr lang="en-US" sz="2000" b="1" noProof="0" dirty="0">
                <a:solidFill>
                  <a:srgbClr val="4472C4">
                    <a:lumMod val="50000"/>
                  </a:srgbClr>
                </a:solidFill>
                <a:latin typeface="Century Gothic" panose="020F0302020204030204"/>
              </a:rPr>
              <a:t>now read ...</a:t>
            </a:r>
            <a:r>
              <a:rPr lang="en-US" sz="2000" noProof="0" dirty="0">
                <a:solidFill>
                  <a:srgbClr val="4472C4">
                    <a:lumMod val="50000"/>
                  </a:srgbClr>
                </a:solidFill>
                <a:latin typeface="Century Gothic" panose="020F0302020204030204"/>
              </a:rPr>
              <a:t>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 </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F. [I] </a:t>
            </a:r>
            <a:r>
              <a:rPr lang="en-US" sz="2000" b="1" dirty="0">
                <a:solidFill>
                  <a:srgbClr val="4472C4">
                    <a:lumMod val="50000"/>
                  </a:srgbClr>
                </a:solidFill>
                <a:latin typeface="Century Gothic" panose="020F0302020204030204"/>
              </a:rPr>
              <a:t>am writing ...</a:t>
            </a:r>
            <a:r>
              <a:rPr lang="en-US" sz="2000" dirty="0">
                <a:solidFill>
                  <a:srgbClr val="4472C4">
                    <a:lumMod val="50000"/>
                  </a:srgbClr>
                </a:solidFill>
                <a:latin typeface="Century Gothic" panose="020F0302020204030204"/>
              </a:rPr>
              <a:t> [letters].</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0" name="Title 3">
            <a:extLst>
              <a:ext uri="{FF2B5EF4-FFF2-40B4-BE49-F238E27FC236}">
                <a16:creationId xmlns:a16="http://schemas.microsoft.com/office/drawing/2014/main" id="{9A094A3D-2378-416A-BEAD-05912524AE43}"/>
              </a:ext>
            </a:extLst>
          </p:cNvPr>
          <p:cNvSpPr txBox="1">
            <a:spLocks/>
          </p:cNvSpPr>
          <p:nvPr/>
        </p:nvSpPr>
        <p:spPr>
          <a:xfrm>
            <a:off x="609600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a:t>
            </a:r>
          </a:p>
        </p:txBody>
      </p:sp>
      <p:sp>
        <p:nvSpPr>
          <p:cNvPr id="25" name="TextBox 24">
            <a:extLst>
              <a:ext uri="{FF2B5EF4-FFF2-40B4-BE49-F238E27FC236}">
                <a16:creationId xmlns:a16="http://schemas.microsoft.com/office/drawing/2014/main" id="{2CE03468-749F-4D00-96FA-9B35EBD723BC}"/>
              </a:ext>
            </a:extLst>
          </p:cNvPr>
          <p:cNvSpPr txBox="1"/>
          <p:nvPr/>
        </p:nvSpPr>
        <p:spPr>
          <a:xfrm>
            <a:off x="6096000" y="1245769"/>
            <a:ext cx="656272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ONLY the words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bold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partner will say the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[You (plural)]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translate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writes well...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Spanish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[You (singular)]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describing...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reading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messages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writing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my exercise book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[They (m.pl.]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saying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[goodbye].</a:t>
            </a:r>
          </a:p>
        </p:txBody>
      </p:sp>
      <p:cxnSp>
        <p:nvCxnSpPr>
          <p:cNvPr id="27" name="Straight Connector 26">
            <a:extLst>
              <a:ext uri="{FF2B5EF4-FFF2-40B4-BE49-F238E27FC236}">
                <a16:creationId xmlns:a16="http://schemas.microsoft.com/office/drawing/2014/main" id="{D6E5BA59-2D82-4011-A8A6-0CF8E340893E}"/>
              </a:ext>
            </a:extLst>
          </p:cNvPr>
          <p:cNvCxnSpPr>
            <a:cxnSpLocks/>
          </p:cNvCxnSpPr>
          <p:nvPr/>
        </p:nvCxnSpPr>
        <p:spPr>
          <a:xfrm>
            <a:off x="5888106" y="275003"/>
            <a:ext cx="0" cy="6180750"/>
          </a:xfrm>
          <a:prstGeom prst="line">
            <a:avLst/>
          </a:prstGeom>
          <a:ln>
            <a:solidFill>
              <a:srgbClr val="115076"/>
            </a:solidFill>
            <a:prstDash val="sysDash"/>
          </a:ln>
        </p:spPr>
        <p:style>
          <a:lnRef idx="1">
            <a:schemeClr val="accent1"/>
          </a:lnRef>
          <a:fillRef idx="0">
            <a:schemeClr val="accent1"/>
          </a:fillRef>
          <a:effectRef idx="0">
            <a:schemeClr val="accent1"/>
          </a:effectRef>
          <a:fontRef idx="minor">
            <a:schemeClr val="tx1"/>
          </a:fontRef>
        </p:style>
      </p:cxnSp>
      <p:pic>
        <p:nvPicPr>
          <p:cNvPr id="9218" name="Picture 2" descr="Avatar, Avatars, Scissors">
            <a:extLst>
              <a:ext uri="{FF2B5EF4-FFF2-40B4-BE49-F238E27FC236}">
                <a16:creationId xmlns:a16="http://schemas.microsoft.com/office/drawing/2014/main" id="{7E2FA563-B788-4562-9E8A-B2D4882659C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5640610" y="37879"/>
            <a:ext cx="517970" cy="51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05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À</a:t>
            </a:r>
            <a:r>
              <a:rPr lang="en-GB" sz="3600" b="1" dirty="0">
                <a:solidFill>
                  <a:schemeClr val="bg1"/>
                </a:solidFill>
              </a:rPr>
              <a:t> </a:t>
            </a:r>
            <a:r>
              <a:rPr lang="en-GB" sz="3600" b="1" dirty="0" err="1">
                <a:solidFill>
                  <a:schemeClr val="bg1"/>
                </a:solidFill>
              </a:rPr>
              <a:t>vous</a:t>
            </a:r>
            <a:r>
              <a:rPr lang="en-GB" sz="3600" b="1" dirty="0">
                <a:solidFill>
                  <a:schemeClr val="bg1"/>
                </a:solidFill>
              </a:rPr>
              <a:t> de </a:t>
            </a:r>
            <a:r>
              <a:rPr lang="en-GB" sz="3600" b="1" dirty="0" err="1">
                <a:solidFill>
                  <a:schemeClr val="bg1"/>
                </a:solidFill>
              </a:rPr>
              <a:t>jouer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67DE81B-DAED-405B-B4DF-EEB32F31A1DF}"/>
              </a:ext>
            </a:extLst>
          </p:cNvPr>
          <p:cNvSpPr txBox="1"/>
          <p:nvPr/>
        </p:nvSpPr>
        <p:spPr>
          <a:xfrm>
            <a:off x="222794" y="1704483"/>
            <a:ext cx="2470644" cy="707886"/>
          </a:xfrm>
          <a:prstGeom prst="rect">
            <a:avLst/>
          </a:prstGeom>
          <a:noFill/>
          <a:ln w="28575">
            <a:solidFill>
              <a:srgbClr val="115076"/>
            </a:solidFill>
          </a:ln>
        </p:spPr>
        <p:txBody>
          <a:bodyPr wrap="square" lIns="7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1, 3, 5 = au présent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2, 4, 6 = au passé</a:t>
            </a:r>
          </a:p>
        </p:txBody>
      </p:sp>
      <p:sp>
        <p:nvSpPr>
          <p:cNvPr id="10" name="TextBox 9">
            <a:extLst>
              <a:ext uri="{FF2B5EF4-FFF2-40B4-BE49-F238E27FC236}">
                <a16:creationId xmlns:a16="http://schemas.microsoft.com/office/drawing/2014/main" id="{B66B23FA-37F1-4444-B079-110EBD275DF4}"/>
              </a:ext>
            </a:extLst>
          </p:cNvPr>
          <p:cNvSpPr txBox="1"/>
          <p:nvPr/>
        </p:nvSpPr>
        <p:spPr>
          <a:xfrm>
            <a:off x="2902494" y="1704483"/>
            <a:ext cx="3961632" cy="707886"/>
          </a:xfrm>
          <a:prstGeom prst="rect">
            <a:avLst/>
          </a:prstGeom>
          <a:noFill/>
          <a:ln w="28575">
            <a:solidFill>
              <a:srgbClr val="115076"/>
            </a:solidFill>
          </a:ln>
        </p:spPr>
        <p:txBody>
          <a:bodyPr wrap="square" lIns="72000" rIns="0" rtlCol="0">
            <a:spAutoFit/>
          </a:bodyPr>
          <a:lstStyle/>
          <a:p>
            <a:pPr lvl="0">
              <a:defRPr/>
            </a:pPr>
            <a:r>
              <a:rPr lang="fr-FR" sz="2000" dirty="0">
                <a:solidFill>
                  <a:srgbClr val="115076"/>
                </a:solidFill>
                <a:latin typeface="Century Gothic" panose="020B0502020202020204" pitchFamily="34" charset="0"/>
              </a:rPr>
              <a:t>1, 3, 5 = à un moment précis</a:t>
            </a:r>
          </a:p>
          <a:p>
            <a:pPr lvl="0">
              <a:defRPr/>
            </a:pPr>
            <a:r>
              <a:rPr lang="fr-FR" sz="2000" dirty="0">
                <a:solidFill>
                  <a:srgbClr val="115076"/>
                </a:solidFill>
                <a:latin typeface="Century Gothic" panose="020B0502020202020204" pitchFamily="34" charset="0"/>
              </a:rPr>
              <a:t>2, 4, 6 = à un moment imprécis</a:t>
            </a:r>
          </a:p>
        </p:txBody>
      </p:sp>
      <p:pic>
        <p:nvPicPr>
          <p:cNvPr id="33"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4530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43325"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43325"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51927"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7596"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41348"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947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0849"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6888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580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55204"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28277"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56851"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888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34723" y="433179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47825" y="234495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06149" y="434408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26768"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5949" y="435638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40446" y="230643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55204" y="4331790"/>
            <a:ext cx="1800000" cy="18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8">
            <a:extLst>
              <a:ext uri="{FF2B5EF4-FFF2-40B4-BE49-F238E27FC236}">
                <a16:creationId xmlns:a16="http://schemas.microsoft.com/office/drawing/2014/main" id="{77C210DE-D5F5-8D40-9877-2F8FDCBC4E96}"/>
              </a:ext>
            </a:extLst>
          </p:cNvPr>
          <p:cNvGraphicFramePr>
            <a:graphicFrameLocks noGrp="1"/>
          </p:cNvGraphicFramePr>
          <p:nvPr/>
        </p:nvGraphicFramePr>
        <p:xfrm>
          <a:off x="222794" y="2590226"/>
          <a:ext cx="8898549" cy="3566160"/>
        </p:xfrm>
        <a:graphic>
          <a:graphicData uri="http://schemas.openxmlformats.org/drawingml/2006/table">
            <a:tbl>
              <a:tblPr firstRow="1" bandRow="1">
                <a:tableStyleId>{21E4AEA4-8DFA-4A89-87EB-49C32662AFE0}</a:tableStyleId>
              </a:tblPr>
              <a:tblGrid>
                <a:gridCol w="2966183">
                  <a:extLst>
                    <a:ext uri="{9D8B030D-6E8A-4147-A177-3AD203B41FA5}">
                      <a16:colId xmlns:a16="http://schemas.microsoft.com/office/drawing/2014/main" val="4288042826"/>
                    </a:ext>
                  </a:extLst>
                </a:gridCol>
                <a:gridCol w="2966183">
                  <a:extLst>
                    <a:ext uri="{9D8B030D-6E8A-4147-A177-3AD203B41FA5}">
                      <a16:colId xmlns:a16="http://schemas.microsoft.com/office/drawing/2014/main" val="2563905401"/>
                    </a:ext>
                  </a:extLst>
                </a:gridCol>
                <a:gridCol w="2966183">
                  <a:extLst>
                    <a:ext uri="{9D8B030D-6E8A-4147-A177-3AD203B41FA5}">
                      <a16:colId xmlns:a16="http://schemas.microsoft.com/office/drawing/2014/main" val="2972862527"/>
                    </a:ext>
                  </a:extLst>
                </a:gridCol>
              </a:tblGrid>
              <a:tr h="370840">
                <a:tc>
                  <a:txBody>
                    <a:bodyPr/>
                    <a:lstStyle/>
                    <a:p>
                      <a:pPr algn="ctr"/>
                      <a:r>
                        <a:rPr lang="en-US" sz="2000" dirty="0" err="1">
                          <a:latin typeface="Century Gothic" panose="020B0502020202020204" pitchFamily="34" charset="0"/>
                        </a:rPr>
                        <a:t>verbes</a:t>
                      </a:r>
                      <a:endParaRPr lang="en-US" sz="2000" dirty="0">
                        <a:latin typeface="Century Gothic" panose="020B0502020202020204" pitchFamily="34" charset="0"/>
                      </a:endParaRPr>
                    </a:p>
                  </a:txBody>
                  <a:tcPr anchor="ctr"/>
                </a:tc>
                <a:tc>
                  <a:txBody>
                    <a:bodyPr/>
                    <a:lstStyle/>
                    <a:p>
                      <a:pPr algn="ctr"/>
                      <a:r>
                        <a:rPr lang="en-US" sz="2000" dirty="0" err="1">
                          <a:latin typeface="Century Gothic" panose="020B0502020202020204" pitchFamily="34" charset="0"/>
                        </a:rPr>
                        <a:t>à</a:t>
                      </a:r>
                      <a:r>
                        <a:rPr lang="en-US" sz="2000" dirty="0">
                          <a:latin typeface="Century Gothic" panose="020B0502020202020204" pitchFamily="34" charset="0"/>
                        </a:rPr>
                        <a:t> un moment précis</a:t>
                      </a:r>
                    </a:p>
                  </a:txBody>
                  <a:tcPr anchor="ctr"/>
                </a:tc>
                <a:tc>
                  <a:txBody>
                    <a:bodyPr/>
                    <a:lstStyle/>
                    <a:p>
                      <a:pPr algn="ctr"/>
                      <a:r>
                        <a:rPr lang="en-US" sz="2000" dirty="0" err="1">
                          <a:latin typeface="Century Gothic" panose="020B0502020202020204" pitchFamily="34" charset="0"/>
                        </a:rPr>
                        <a:t>à</a:t>
                      </a:r>
                      <a:r>
                        <a:rPr lang="en-US" sz="2000" dirty="0">
                          <a:latin typeface="Century Gothic" panose="020B0502020202020204" pitchFamily="34" charset="0"/>
                        </a:rPr>
                        <a:t> un moment </a:t>
                      </a:r>
                      <a:r>
                        <a:rPr lang="en-US" sz="2000" dirty="0" err="1">
                          <a:latin typeface="Century Gothic" panose="020B0502020202020204" pitchFamily="34" charset="0"/>
                        </a:rPr>
                        <a:t>imprécis</a:t>
                      </a:r>
                      <a:endParaRPr lang="en-US" sz="2000" dirty="0">
                        <a:latin typeface="Century Gothic" panose="020B0502020202020204" pitchFamily="34" charset="0"/>
                      </a:endParaRPr>
                    </a:p>
                  </a:txBody>
                  <a:tcPr anchor="ctr"/>
                </a:tc>
                <a:extLst>
                  <a:ext uri="{0D108BD9-81ED-4DB2-BD59-A6C34878D82A}">
                    <a16:rowId xmlns:a16="http://schemas.microsoft.com/office/drawing/2014/main" val="4277111504"/>
                  </a:ext>
                </a:extLst>
              </a:tr>
              <a:tr h="370840">
                <a:tc>
                  <a:txBody>
                    <a:bodyPr/>
                    <a:lstStyle/>
                    <a:p>
                      <a:pPr algn="ctr"/>
                      <a:r>
                        <a:rPr lang="fr-FR" sz="2000" noProof="0" dirty="0">
                          <a:solidFill>
                            <a:srgbClr val="115076"/>
                          </a:solidFill>
                          <a:latin typeface="Century Gothic" panose="020B0502020202020204" pitchFamily="34" charset="0"/>
                        </a:rPr>
                        <a:t>commencer (je)</a:t>
                      </a:r>
                    </a:p>
                  </a:txBody>
                  <a:tcPr anchor="ctr"/>
                </a:tc>
                <a:tc>
                  <a:txBody>
                    <a:bodyPr/>
                    <a:lstStyle/>
                    <a:p>
                      <a:pPr algn="ctr"/>
                      <a:r>
                        <a:rPr lang="fr-FR" sz="2000" noProof="0" dirty="0">
                          <a:solidFill>
                            <a:srgbClr val="115076"/>
                          </a:solidFill>
                          <a:latin typeface="Century Gothic" panose="020B0502020202020204" pitchFamily="34" charset="0"/>
                        </a:rPr>
                        <a:t>la semaine dernière</a:t>
                      </a:r>
                    </a:p>
                  </a:txBody>
                  <a:tcPr anchor="ctr"/>
                </a:tc>
                <a:tc>
                  <a:txBody>
                    <a:bodyPr/>
                    <a:lstStyle/>
                    <a:p>
                      <a:pPr algn="ctr"/>
                      <a:r>
                        <a:rPr lang="fr-FR" sz="2000" noProof="0" dirty="0">
                          <a:solidFill>
                            <a:srgbClr val="115076"/>
                          </a:solidFill>
                          <a:latin typeface="Century Gothic" panose="020B0502020202020204" pitchFamily="34" charset="0"/>
                        </a:rPr>
                        <a:t>déjà</a:t>
                      </a:r>
                    </a:p>
                  </a:txBody>
                  <a:tcPr anchor="ctr"/>
                </a:tc>
                <a:extLst>
                  <a:ext uri="{0D108BD9-81ED-4DB2-BD59-A6C34878D82A}">
                    <a16:rowId xmlns:a16="http://schemas.microsoft.com/office/drawing/2014/main" val="4244627513"/>
                  </a:ext>
                </a:extLst>
              </a:tr>
              <a:tr h="370840">
                <a:tc>
                  <a:txBody>
                    <a:bodyPr/>
                    <a:lstStyle/>
                    <a:p>
                      <a:pPr algn="ctr"/>
                      <a:r>
                        <a:rPr lang="fr-FR" sz="2000" noProof="0" dirty="0">
                          <a:solidFill>
                            <a:srgbClr val="115076"/>
                          </a:solidFill>
                          <a:latin typeface="Century Gothic" panose="020B0502020202020204" pitchFamily="34" charset="0"/>
                        </a:rPr>
                        <a:t>acheter (tu)</a:t>
                      </a:r>
                    </a:p>
                  </a:txBody>
                  <a:tcPr anchor="ctr"/>
                </a:tc>
                <a:tc>
                  <a:txBody>
                    <a:bodyPr/>
                    <a:lstStyle/>
                    <a:p>
                      <a:pPr algn="ctr"/>
                      <a:r>
                        <a:rPr lang="fr-FR" sz="2000" noProof="0" dirty="0">
                          <a:solidFill>
                            <a:srgbClr val="115076"/>
                          </a:solidFill>
                          <a:latin typeface="Century Gothic" panose="020B0502020202020204" pitchFamily="34" charset="0"/>
                        </a:rPr>
                        <a:t>en ce moment</a:t>
                      </a:r>
                    </a:p>
                  </a:txBody>
                  <a:tcPr anchor="ctr"/>
                </a:tc>
                <a:tc>
                  <a:txBody>
                    <a:bodyPr/>
                    <a:lstStyle/>
                    <a:p>
                      <a:pPr algn="ctr"/>
                      <a:r>
                        <a:rPr lang="fr-FR" sz="2000" noProof="0" dirty="0">
                          <a:solidFill>
                            <a:srgbClr val="115076"/>
                          </a:solidFill>
                          <a:latin typeface="Century Gothic" panose="020B0502020202020204" pitchFamily="34" charset="0"/>
                        </a:rPr>
                        <a:t>enfin</a:t>
                      </a:r>
                    </a:p>
                  </a:txBody>
                  <a:tcPr anchor="ctr"/>
                </a:tc>
                <a:extLst>
                  <a:ext uri="{0D108BD9-81ED-4DB2-BD59-A6C34878D82A}">
                    <a16:rowId xmlns:a16="http://schemas.microsoft.com/office/drawing/2014/main" val="3427701256"/>
                  </a:ext>
                </a:extLst>
              </a:tr>
              <a:tr h="370840">
                <a:tc>
                  <a:txBody>
                    <a:bodyPr/>
                    <a:lstStyle/>
                    <a:p>
                      <a:pPr algn="ctr"/>
                      <a:r>
                        <a:rPr lang="fr-FR" sz="2000" noProof="0" dirty="0">
                          <a:solidFill>
                            <a:srgbClr val="115076"/>
                          </a:solidFill>
                          <a:latin typeface="Century Gothic" panose="020B0502020202020204" pitchFamily="34" charset="0"/>
                        </a:rPr>
                        <a:t>expliquer (il)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hier</a:t>
                      </a:r>
                    </a:p>
                  </a:txBody>
                  <a:tcPr anchor="ctr"/>
                </a:tc>
                <a:tc>
                  <a:txBody>
                    <a:bodyPr/>
                    <a:lstStyle/>
                    <a:p>
                      <a:pPr algn="ctr"/>
                      <a:r>
                        <a:rPr lang="fr-FR" sz="2000" noProof="0" dirty="0">
                          <a:solidFill>
                            <a:srgbClr val="115076"/>
                          </a:solidFill>
                          <a:latin typeface="Century Gothic" panose="020B0502020202020204" pitchFamily="34" charset="0"/>
                        </a:rPr>
                        <a:t>toujours</a:t>
                      </a:r>
                    </a:p>
                  </a:txBody>
                  <a:tcPr anchor="ctr"/>
                </a:tc>
                <a:extLst>
                  <a:ext uri="{0D108BD9-81ED-4DB2-BD59-A6C34878D82A}">
                    <a16:rowId xmlns:a16="http://schemas.microsoft.com/office/drawing/2014/main" val="1879607115"/>
                  </a:ext>
                </a:extLst>
              </a:tr>
              <a:tr h="370840">
                <a:tc>
                  <a:txBody>
                    <a:bodyPr/>
                    <a:lstStyle/>
                    <a:p>
                      <a:pPr algn="ctr"/>
                      <a:r>
                        <a:rPr lang="fr-FR" sz="2000" noProof="0" dirty="0">
                          <a:solidFill>
                            <a:srgbClr val="115076"/>
                          </a:solidFill>
                          <a:latin typeface="Century Gothic" panose="020B0502020202020204" pitchFamily="34" charset="0"/>
                        </a:rPr>
                        <a:t>emprunter (on)</a:t>
                      </a:r>
                    </a:p>
                  </a:txBody>
                  <a:tcPr anchor="ctr"/>
                </a:tc>
                <a:tc>
                  <a:txBody>
                    <a:bodyPr/>
                    <a:lstStyle/>
                    <a:p>
                      <a:pPr algn="ctr"/>
                      <a:r>
                        <a:rPr lang="fr-FR" sz="2000" noProof="0" dirty="0">
                          <a:solidFill>
                            <a:srgbClr val="115076"/>
                          </a:solidFill>
                          <a:latin typeface="Century Gothic" panose="020B0502020202020204" pitchFamily="34" charset="0"/>
                        </a:rPr>
                        <a:t>maintenant</a:t>
                      </a:r>
                    </a:p>
                  </a:txBody>
                  <a:tcPr anchor="ctr"/>
                </a:tc>
                <a:tc>
                  <a:txBody>
                    <a:bodyPr/>
                    <a:lstStyle/>
                    <a:p>
                      <a:pPr algn="ctr"/>
                      <a:r>
                        <a:rPr lang="fr-FR" sz="2000" noProof="0" dirty="0">
                          <a:solidFill>
                            <a:srgbClr val="115076"/>
                          </a:solidFill>
                          <a:latin typeface="Century Gothic" panose="020B0502020202020204" pitchFamily="34" charset="0"/>
                        </a:rPr>
                        <a:t>souvent</a:t>
                      </a:r>
                    </a:p>
                  </a:txBody>
                  <a:tcPr anchor="ctr"/>
                </a:tc>
                <a:extLst>
                  <a:ext uri="{0D108BD9-81ED-4DB2-BD59-A6C34878D82A}">
                    <a16:rowId xmlns:a16="http://schemas.microsoft.com/office/drawing/2014/main" val="917974784"/>
                  </a:ext>
                </a:extLst>
              </a:tr>
              <a:tr h="370840">
                <a:tc>
                  <a:txBody>
                    <a:bodyPr/>
                    <a:lstStyle/>
                    <a:p>
                      <a:pPr algn="ctr"/>
                      <a:r>
                        <a:rPr lang="fr-FR" sz="2000" noProof="0" dirty="0">
                          <a:solidFill>
                            <a:srgbClr val="115076"/>
                          </a:solidFill>
                          <a:latin typeface="Century Gothic" panose="020B0502020202020204" pitchFamily="34" charset="0"/>
                        </a:rPr>
                        <a:t>quitter (nous)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le 1 novembre</a:t>
                      </a:r>
                    </a:p>
                  </a:txBody>
                  <a:tcPr anchor="ctr"/>
                </a:tc>
                <a:tc>
                  <a:txBody>
                    <a:bodyPr/>
                    <a:lstStyle/>
                    <a:p>
                      <a:pPr algn="ctr"/>
                      <a:r>
                        <a:rPr lang="fr-FR" sz="2000" noProof="0" dirty="0">
                          <a:solidFill>
                            <a:srgbClr val="115076"/>
                          </a:solidFill>
                          <a:latin typeface="Century Gothic" panose="020B0502020202020204" pitchFamily="34" charset="0"/>
                        </a:rPr>
                        <a:t>plusieurs fois</a:t>
                      </a:r>
                    </a:p>
                  </a:txBody>
                  <a:tcPr anchor="ctr"/>
                </a:tc>
                <a:extLst>
                  <a:ext uri="{0D108BD9-81ED-4DB2-BD59-A6C34878D82A}">
                    <a16:rowId xmlns:a16="http://schemas.microsoft.com/office/drawing/2014/main" val="2178191437"/>
                  </a:ext>
                </a:extLst>
              </a:tr>
              <a:tr h="370840">
                <a:tc>
                  <a:txBody>
                    <a:bodyPr/>
                    <a:lstStyle/>
                    <a:p>
                      <a:pPr algn="ctr"/>
                      <a:r>
                        <a:rPr lang="fr-FR" sz="2000" noProof="0" dirty="0">
                          <a:solidFill>
                            <a:srgbClr val="115076"/>
                          </a:solidFill>
                          <a:latin typeface="Century Gothic" panose="020B0502020202020204" pitchFamily="34" charset="0"/>
                        </a:rPr>
                        <a:t>faire (vous)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jeudi dernier</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219282646"/>
                  </a:ext>
                </a:extLst>
              </a:tr>
              <a:tr h="370840">
                <a:tc>
                  <a:txBody>
                    <a:bodyPr/>
                    <a:lstStyle/>
                    <a:p>
                      <a:pPr algn="ctr"/>
                      <a:r>
                        <a:rPr lang="fr-FR" sz="2000" noProof="0" dirty="0">
                          <a:solidFill>
                            <a:srgbClr val="115076"/>
                          </a:solidFill>
                          <a:latin typeface="Century Gothic" panose="020B0502020202020204" pitchFamily="34" charset="0"/>
                        </a:rPr>
                        <a:t>dire (elles)</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465932521"/>
                  </a:ext>
                </a:extLst>
              </a:tr>
              <a:tr h="370840">
                <a:tc>
                  <a:txBody>
                    <a:bodyPr/>
                    <a:lstStyle/>
                    <a:p>
                      <a:pPr algn="ctr"/>
                      <a:r>
                        <a:rPr lang="fr-FR" sz="2000" noProof="0" dirty="0">
                          <a:solidFill>
                            <a:srgbClr val="115076"/>
                          </a:solidFill>
                          <a:latin typeface="Century Gothic" panose="020B0502020202020204" pitchFamily="34" charset="0"/>
                        </a:rPr>
                        <a:t>manger (Amir)</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16699761"/>
                  </a:ext>
                </a:extLst>
              </a:tr>
            </a:tbl>
          </a:graphicData>
        </a:graphic>
      </p:graphicFrame>
      <p:sp>
        <p:nvSpPr>
          <p:cNvPr id="2" name="TextBox 1">
            <a:extLst>
              <a:ext uri="{FF2B5EF4-FFF2-40B4-BE49-F238E27FC236}">
                <a16:creationId xmlns:a16="http://schemas.microsoft.com/office/drawing/2014/main" id="{A3D3D27F-9FBB-294B-80A2-2779ADBA1DB1}"/>
              </a:ext>
            </a:extLst>
          </p:cNvPr>
          <p:cNvSpPr txBox="1"/>
          <p:nvPr/>
        </p:nvSpPr>
        <p:spPr>
          <a:xfrm>
            <a:off x="222794" y="1228819"/>
            <a:ext cx="954107"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Tense:</a:t>
            </a:r>
          </a:p>
        </p:txBody>
      </p:sp>
      <p:sp>
        <p:nvSpPr>
          <p:cNvPr id="36" name="TextBox 35">
            <a:extLst>
              <a:ext uri="{FF2B5EF4-FFF2-40B4-BE49-F238E27FC236}">
                <a16:creationId xmlns:a16="http://schemas.microsoft.com/office/drawing/2014/main" id="{CAEB79B3-2A59-FC44-99BF-45D94FC17F24}"/>
              </a:ext>
            </a:extLst>
          </p:cNvPr>
          <p:cNvSpPr txBox="1"/>
          <p:nvPr/>
        </p:nvSpPr>
        <p:spPr>
          <a:xfrm>
            <a:off x="2864394" y="1228819"/>
            <a:ext cx="2694969"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When did it happen:</a:t>
            </a:r>
          </a:p>
        </p:txBody>
      </p:sp>
      <p:sp>
        <p:nvSpPr>
          <p:cNvPr id="37" name="Rounded Rectangular Callout 36">
            <a:extLst>
              <a:ext uri="{FF2B5EF4-FFF2-40B4-BE49-F238E27FC236}">
                <a16:creationId xmlns:a16="http://schemas.microsoft.com/office/drawing/2014/main" id="{51D5952D-FD1C-A149-AB73-CD11437C3DDC}"/>
              </a:ext>
            </a:extLst>
          </p:cNvPr>
          <p:cNvSpPr/>
          <p:nvPr/>
        </p:nvSpPr>
        <p:spPr>
          <a:xfrm>
            <a:off x="7195431" y="224184"/>
            <a:ext cx="3307742" cy="867128"/>
          </a:xfrm>
          <a:prstGeom prst="wedgeRoundRectCallout">
            <a:avLst>
              <a:gd name="adj1" fmla="val -59261"/>
              <a:gd name="adj2" fmla="val 2439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US" sz="2000" dirty="0">
                <a:solidFill>
                  <a:srgbClr val="FFFFFF"/>
                </a:solidFill>
                <a:latin typeface="Century Gothic" panose="020B0502020202020204" pitchFamily="34" charset="0"/>
              </a:rPr>
              <a:t>Translate your partner’s sentence into English!</a:t>
            </a:r>
          </a:p>
        </p:txBody>
      </p:sp>
      <p:sp>
        <p:nvSpPr>
          <p:cNvPr id="40" name="Rounded Rectangular Callout 39">
            <a:extLst>
              <a:ext uri="{FF2B5EF4-FFF2-40B4-BE49-F238E27FC236}">
                <a16:creationId xmlns:a16="http://schemas.microsoft.com/office/drawing/2014/main" id="{41996A02-A59D-D64C-8240-5E2794EF07F0}"/>
              </a:ext>
            </a:extLst>
          </p:cNvPr>
          <p:cNvSpPr/>
          <p:nvPr/>
        </p:nvSpPr>
        <p:spPr>
          <a:xfrm>
            <a:off x="7195430" y="1189062"/>
            <a:ext cx="4714489" cy="1048883"/>
          </a:xfrm>
          <a:prstGeom prst="wedgeRoundRectCallout">
            <a:avLst>
              <a:gd name="adj1" fmla="val -58460"/>
              <a:gd name="adj2" fmla="val 19806"/>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US" sz="2000" b="1" dirty="0">
                <a:solidFill>
                  <a:srgbClr val="FFFFFF"/>
                </a:solidFill>
                <a:latin typeface="Century Gothic" panose="020B0502020202020204" pitchFamily="34" charset="0"/>
              </a:rPr>
              <a:t>Remember! </a:t>
            </a:r>
            <a:r>
              <a:rPr lang="en-US" sz="2000" dirty="0">
                <a:solidFill>
                  <a:srgbClr val="FFFFFF"/>
                </a:solidFill>
                <a:latin typeface="Century Gothic" panose="020B0502020202020204" pitchFamily="34" charset="0"/>
              </a:rPr>
              <a:t>If you know exactly when something happened, use the simple past in English. </a:t>
            </a:r>
          </a:p>
        </p:txBody>
      </p:sp>
    </p:spTree>
    <p:extLst>
      <p:ext uri="{BB962C8B-B14F-4D97-AF65-F5344CB8AC3E}">
        <p14:creationId xmlns:p14="http://schemas.microsoft.com/office/powerpoint/2010/main" val="181273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7"/>
                                        </p:tgtEl>
                                        <p:attrNameLst>
                                          <p:attrName>ppt_x</p:attrName>
                                        </p:attrNameLst>
                                      </p:cBhvr>
                                      <p:tavLst>
                                        <p:tav tm="0">
                                          <p:val>
                                            <p:strVal val="ppt_x"/>
                                          </p:val>
                                        </p:tav>
                                        <p:tav tm="100000">
                                          <p:val>
                                            <p:strVal val="ppt_x"/>
                                          </p:val>
                                        </p:tav>
                                      </p:tavLst>
                                    </p:anim>
                                    <p:anim calcmode="lin" valueType="num">
                                      <p:cBhvr additive="base">
                                        <p:cTn id="13" dur="500"/>
                                        <p:tgtEl>
                                          <p:spTgt spid="37"/>
                                        </p:tgtEl>
                                        <p:attrNameLst>
                                          <p:attrName>ppt_y</p:attrName>
                                        </p:attrNameLst>
                                      </p:cBhvr>
                                      <p:tavLst>
                                        <p:tav tm="0">
                                          <p:val>
                                            <p:strVal val="ppt_y"/>
                                          </p:val>
                                        </p:tav>
                                        <p:tav tm="100000">
                                          <p:val>
                                            <p:strVal val="1+ppt_h/2"/>
                                          </p:val>
                                        </p:tav>
                                      </p:tavLst>
                                    </p:anim>
                                    <p:set>
                                      <p:cBhvr>
                                        <p:cTn id="14" dur="1" fill="hold">
                                          <p:stCondLst>
                                            <p:cond delay="4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ppt_x"/>
                                          </p:val>
                                        </p:tav>
                                      </p:tavLst>
                                    </p:anim>
                                    <p:anim calcmode="lin" valueType="num">
                                      <p:cBhvr additive="base">
                                        <p:cTn id="25" dur="500"/>
                                        <p:tgtEl>
                                          <p:spTgt spid="40"/>
                                        </p:tgtEl>
                                        <p:attrNameLst>
                                          <p:attrName>ppt_y</p:attrName>
                                        </p:attrNameLst>
                                      </p:cBhvr>
                                      <p:tavLst>
                                        <p:tav tm="0">
                                          <p:val>
                                            <p:strVal val="ppt_y"/>
                                          </p:val>
                                        </p:tav>
                                        <p:tav tm="100000">
                                          <p:val>
                                            <p:strVal val="1+ppt_h/2"/>
                                          </p:val>
                                        </p:tav>
                                      </p:tavLst>
                                    </p:anim>
                                    <p:set>
                                      <p:cBhvr>
                                        <p:cTn id="26" dur="1" fill="hold">
                                          <p:stCondLst>
                                            <p:cond delay="499"/>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80">
                                          <p:stCondLst>
                                            <p:cond delay="0"/>
                                          </p:stCondLst>
                                        </p:cTn>
                                        <p:tgtEl>
                                          <p:spTgt spid="33"/>
                                        </p:tgtEl>
                                      </p:cBhvr>
                                    </p:animEffect>
                                    <p:anim calcmode="lin" valueType="num">
                                      <p:cBhvr>
                                        <p:cTn id="3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7" dur="26">
                                          <p:stCondLst>
                                            <p:cond delay="650"/>
                                          </p:stCondLst>
                                        </p:cTn>
                                        <p:tgtEl>
                                          <p:spTgt spid="33"/>
                                        </p:tgtEl>
                                      </p:cBhvr>
                                      <p:to x="100000" y="60000"/>
                                    </p:animScale>
                                    <p:animScale>
                                      <p:cBhvr>
                                        <p:cTn id="38" dur="166" decel="50000">
                                          <p:stCondLst>
                                            <p:cond delay="676"/>
                                          </p:stCondLst>
                                        </p:cTn>
                                        <p:tgtEl>
                                          <p:spTgt spid="33"/>
                                        </p:tgtEl>
                                      </p:cBhvr>
                                      <p:to x="100000" y="100000"/>
                                    </p:animScale>
                                    <p:animScale>
                                      <p:cBhvr>
                                        <p:cTn id="39" dur="26">
                                          <p:stCondLst>
                                            <p:cond delay="1312"/>
                                          </p:stCondLst>
                                        </p:cTn>
                                        <p:tgtEl>
                                          <p:spTgt spid="33"/>
                                        </p:tgtEl>
                                      </p:cBhvr>
                                      <p:to x="100000" y="80000"/>
                                    </p:animScale>
                                    <p:animScale>
                                      <p:cBhvr>
                                        <p:cTn id="40" dur="166" decel="50000">
                                          <p:stCondLst>
                                            <p:cond delay="1338"/>
                                          </p:stCondLst>
                                        </p:cTn>
                                        <p:tgtEl>
                                          <p:spTgt spid="33"/>
                                        </p:tgtEl>
                                      </p:cBhvr>
                                      <p:to x="100000" y="100000"/>
                                    </p:animScale>
                                    <p:animScale>
                                      <p:cBhvr>
                                        <p:cTn id="41" dur="26">
                                          <p:stCondLst>
                                            <p:cond delay="1642"/>
                                          </p:stCondLst>
                                        </p:cTn>
                                        <p:tgtEl>
                                          <p:spTgt spid="33"/>
                                        </p:tgtEl>
                                      </p:cBhvr>
                                      <p:to x="100000" y="90000"/>
                                    </p:animScale>
                                    <p:animScale>
                                      <p:cBhvr>
                                        <p:cTn id="42" dur="166" decel="50000">
                                          <p:stCondLst>
                                            <p:cond delay="1668"/>
                                          </p:stCondLst>
                                        </p:cTn>
                                        <p:tgtEl>
                                          <p:spTgt spid="33"/>
                                        </p:tgtEl>
                                      </p:cBhvr>
                                      <p:to x="100000" y="100000"/>
                                    </p:animScale>
                                    <p:animScale>
                                      <p:cBhvr>
                                        <p:cTn id="43" dur="26">
                                          <p:stCondLst>
                                            <p:cond delay="1808"/>
                                          </p:stCondLst>
                                        </p:cTn>
                                        <p:tgtEl>
                                          <p:spTgt spid="33"/>
                                        </p:tgtEl>
                                      </p:cBhvr>
                                      <p:to x="100000" y="95000"/>
                                    </p:animScale>
                                    <p:animScale>
                                      <p:cBhvr>
                                        <p:cTn id="44" dur="166" decel="50000">
                                          <p:stCondLst>
                                            <p:cond delay="1834"/>
                                          </p:stCondLst>
                                        </p:cTn>
                                        <p:tgtEl>
                                          <p:spTgt spid="3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80">
                                          <p:stCondLst>
                                            <p:cond delay="0"/>
                                          </p:stCondLst>
                                        </p:cTn>
                                        <p:tgtEl>
                                          <p:spTgt spid="34"/>
                                        </p:tgtEl>
                                      </p:cBhvr>
                                    </p:animEffect>
                                    <p:anim calcmode="lin" valueType="num">
                                      <p:cBhvr>
                                        <p:cTn id="5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5" dur="26">
                                          <p:stCondLst>
                                            <p:cond delay="650"/>
                                          </p:stCondLst>
                                        </p:cTn>
                                        <p:tgtEl>
                                          <p:spTgt spid="34"/>
                                        </p:tgtEl>
                                      </p:cBhvr>
                                      <p:to x="100000" y="60000"/>
                                    </p:animScale>
                                    <p:animScale>
                                      <p:cBhvr>
                                        <p:cTn id="56" dur="166" decel="50000">
                                          <p:stCondLst>
                                            <p:cond delay="676"/>
                                          </p:stCondLst>
                                        </p:cTn>
                                        <p:tgtEl>
                                          <p:spTgt spid="34"/>
                                        </p:tgtEl>
                                      </p:cBhvr>
                                      <p:to x="100000" y="100000"/>
                                    </p:animScale>
                                    <p:animScale>
                                      <p:cBhvr>
                                        <p:cTn id="57" dur="26">
                                          <p:stCondLst>
                                            <p:cond delay="1312"/>
                                          </p:stCondLst>
                                        </p:cTn>
                                        <p:tgtEl>
                                          <p:spTgt spid="34"/>
                                        </p:tgtEl>
                                      </p:cBhvr>
                                      <p:to x="100000" y="80000"/>
                                    </p:animScale>
                                    <p:animScale>
                                      <p:cBhvr>
                                        <p:cTn id="58" dur="166" decel="50000">
                                          <p:stCondLst>
                                            <p:cond delay="1338"/>
                                          </p:stCondLst>
                                        </p:cTn>
                                        <p:tgtEl>
                                          <p:spTgt spid="34"/>
                                        </p:tgtEl>
                                      </p:cBhvr>
                                      <p:to x="100000" y="100000"/>
                                    </p:animScale>
                                    <p:animScale>
                                      <p:cBhvr>
                                        <p:cTn id="59" dur="26">
                                          <p:stCondLst>
                                            <p:cond delay="1642"/>
                                          </p:stCondLst>
                                        </p:cTn>
                                        <p:tgtEl>
                                          <p:spTgt spid="34"/>
                                        </p:tgtEl>
                                      </p:cBhvr>
                                      <p:to x="100000" y="90000"/>
                                    </p:animScale>
                                    <p:animScale>
                                      <p:cBhvr>
                                        <p:cTn id="60" dur="166" decel="50000">
                                          <p:stCondLst>
                                            <p:cond delay="1668"/>
                                          </p:stCondLst>
                                        </p:cTn>
                                        <p:tgtEl>
                                          <p:spTgt spid="34"/>
                                        </p:tgtEl>
                                      </p:cBhvr>
                                      <p:to x="100000" y="100000"/>
                                    </p:animScale>
                                    <p:animScale>
                                      <p:cBhvr>
                                        <p:cTn id="61" dur="26">
                                          <p:stCondLst>
                                            <p:cond delay="1808"/>
                                          </p:stCondLst>
                                        </p:cTn>
                                        <p:tgtEl>
                                          <p:spTgt spid="34"/>
                                        </p:tgtEl>
                                      </p:cBhvr>
                                      <p:to x="100000" y="95000"/>
                                    </p:animScale>
                                    <p:animScale>
                                      <p:cBhvr>
                                        <p:cTn id="62" dur="166" decel="50000">
                                          <p:stCondLst>
                                            <p:cond delay="1834"/>
                                          </p:stCondLst>
                                        </p:cTn>
                                        <p:tgtEl>
                                          <p:spTgt spid="34"/>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down)">
                                      <p:cBhvr>
                                        <p:cTn id="91" dur="580">
                                          <p:stCondLst>
                                            <p:cond delay="0"/>
                                          </p:stCondLst>
                                        </p:cTn>
                                        <p:tgtEl>
                                          <p:spTgt spid="38"/>
                                        </p:tgtEl>
                                      </p:cBhvr>
                                    </p:animEffect>
                                    <p:anim calcmode="lin" valueType="num">
                                      <p:cBhvr>
                                        <p:cTn id="9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7" dur="26">
                                          <p:stCondLst>
                                            <p:cond delay="650"/>
                                          </p:stCondLst>
                                        </p:cTn>
                                        <p:tgtEl>
                                          <p:spTgt spid="38"/>
                                        </p:tgtEl>
                                      </p:cBhvr>
                                      <p:to x="100000" y="60000"/>
                                    </p:animScale>
                                    <p:animScale>
                                      <p:cBhvr>
                                        <p:cTn id="98" dur="166" decel="50000">
                                          <p:stCondLst>
                                            <p:cond delay="676"/>
                                          </p:stCondLst>
                                        </p:cTn>
                                        <p:tgtEl>
                                          <p:spTgt spid="38"/>
                                        </p:tgtEl>
                                      </p:cBhvr>
                                      <p:to x="100000" y="100000"/>
                                    </p:animScale>
                                    <p:animScale>
                                      <p:cBhvr>
                                        <p:cTn id="99" dur="26">
                                          <p:stCondLst>
                                            <p:cond delay="1312"/>
                                          </p:stCondLst>
                                        </p:cTn>
                                        <p:tgtEl>
                                          <p:spTgt spid="38"/>
                                        </p:tgtEl>
                                      </p:cBhvr>
                                      <p:to x="100000" y="80000"/>
                                    </p:animScale>
                                    <p:animScale>
                                      <p:cBhvr>
                                        <p:cTn id="100" dur="166" decel="50000">
                                          <p:stCondLst>
                                            <p:cond delay="1338"/>
                                          </p:stCondLst>
                                        </p:cTn>
                                        <p:tgtEl>
                                          <p:spTgt spid="38"/>
                                        </p:tgtEl>
                                      </p:cBhvr>
                                      <p:to x="100000" y="100000"/>
                                    </p:animScale>
                                    <p:animScale>
                                      <p:cBhvr>
                                        <p:cTn id="101" dur="26">
                                          <p:stCondLst>
                                            <p:cond delay="1642"/>
                                          </p:stCondLst>
                                        </p:cTn>
                                        <p:tgtEl>
                                          <p:spTgt spid="38"/>
                                        </p:tgtEl>
                                      </p:cBhvr>
                                      <p:to x="100000" y="90000"/>
                                    </p:animScale>
                                    <p:animScale>
                                      <p:cBhvr>
                                        <p:cTn id="102" dur="166" decel="50000">
                                          <p:stCondLst>
                                            <p:cond delay="1668"/>
                                          </p:stCondLst>
                                        </p:cTn>
                                        <p:tgtEl>
                                          <p:spTgt spid="38"/>
                                        </p:tgtEl>
                                      </p:cBhvr>
                                      <p:to x="100000" y="100000"/>
                                    </p:animScale>
                                    <p:animScale>
                                      <p:cBhvr>
                                        <p:cTn id="103" dur="26">
                                          <p:stCondLst>
                                            <p:cond delay="1808"/>
                                          </p:stCondLst>
                                        </p:cTn>
                                        <p:tgtEl>
                                          <p:spTgt spid="38"/>
                                        </p:tgtEl>
                                      </p:cBhvr>
                                      <p:to x="100000" y="95000"/>
                                    </p:animScale>
                                    <p:animScale>
                                      <p:cBhvr>
                                        <p:cTn id="104" dur="166" decel="50000">
                                          <p:stCondLst>
                                            <p:cond delay="1834"/>
                                          </p:stCondLst>
                                        </p:cTn>
                                        <p:tgtEl>
                                          <p:spTgt spid="38"/>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35"/>
                                        </p:tgtEl>
                                        <p:attrNameLst>
                                          <p:attrName>style.visibility</p:attrName>
                                        </p:attrNameLst>
                                      </p:cBhvr>
                                      <p:to>
                                        <p:strVal val="hidden"/>
                                      </p:to>
                                    </p:set>
                                  </p:childTnLst>
                                </p:cTn>
                              </p:par>
                            </p:childTnLst>
                          </p:cTn>
                        </p:par>
                        <p:par>
                          <p:cTn id="109" fill="hold">
                            <p:stCondLst>
                              <p:cond delay="0"/>
                            </p:stCondLst>
                            <p:childTnLst>
                              <p:par>
                                <p:cTn id="110" presetID="1" presetClass="exit" presetSubtype="0" fill="hold" nodeType="afterEffect">
                                  <p:stCondLst>
                                    <p:cond delay="0"/>
                                  </p:stCondLst>
                                  <p:childTnLst>
                                    <p:set>
                                      <p:cBhvr>
                                        <p:cTn id="111" dur="1" fill="hold">
                                          <p:stCondLst>
                                            <p:cond delay="0"/>
                                          </p:stCondLst>
                                        </p:cTn>
                                        <p:tgtEl>
                                          <p:spTgt spid="3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80">
                                          <p:stCondLst>
                                            <p:cond delay="0"/>
                                          </p:stCondLst>
                                        </p:cTn>
                                        <p:tgtEl>
                                          <p:spTgt spid="39"/>
                                        </p:tgtEl>
                                      </p:cBhvr>
                                    </p:animEffect>
                                    <p:anim calcmode="lin" valueType="num">
                                      <p:cBhvr>
                                        <p:cTn id="11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2" dur="26">
                                          <p:stCondLst>
                                            <p:cond delay="650"/>
                                          </p:stCondLst>
                                        </p:cTn>
                                        <p:tgtEl>
                                          <p:spTgt spid="39"/>
                                        </p:tgtEl>
                                      </p:cBhvr>
                                      <p:to x="100000" y="60000"/>
                                    </p:animScale>
                                    <p:animScale>
                                      <p:cBhvr>
                                        <p:cTn id="123" dur="166" decel="50000">
                                          <p:stCondLst>
                                            <p:cond delay="676"/>
                                          </p:stCondLst>
                                        </p:cTn>
                                        <p:tgtEl>
                                          <p:spTgt spid="39"/>
                                        </p:tgtEl>
                                      </p:cBhvr>
                                      <p:to x="100000" y="100000"/>
                                    </p:animScale>
                                    <p:animScale>
                                      <p:cBhvr>
                                        <p:cTn id="124" dur="26">
                                          <p:stCondLst>
                                            <p:cond delay="1312"/>
                                          </p:stCondLst>
                                        </p:cTn>
                                        <p:tgtEl>
                                          <p:spTgt spid="39"/>
                                        </p:tgtEl>
                                      </p:cBhvr>
                                      <p:to x="100000" y="80000"/>
                                    </p:animScale>
                                    <p:animScale>
                                      <p:cBhvr>
                                        <p:cTn id="125" dur="166" decel="50000">
                                          <p:stCondLst>
                                            <p:cond delay="1338"/>
                                          </p:stCondLst>
                                        </p:cTn>
                                        <p:tgtEl>
                                          <p:spTgt spid="39"/>
                                        </p:tgtEl>
                                      </p:cBhvr>
                                      <p:to x="100000" y="100000"/>
                                    </p:animScale>
                                    <p:animScale>
                                      <p:cBhvr>
                                        <p:cTn id="126" dur="26">
                                          <p:stCondLst>
                                            <p:cond delay="1642"/>
                                          </p:stCondLst>
                                        </p:cTn>
                                        <p:tgtEl>
                                          <p:spTgt spid="39"/>
                                        </p:tgtEl>
                                      </p:cBhvr>
                                      <p:to x="100000" y="90000"/>
                                    </p:animScale>
                                    <p:animScale>
                                      <p:cBhvr>
                                        <p:cTn id="127" dur="166" decel="50000">
                                          <p:stCondLst>
                                            <p:cond delay="1668"/>
                                          </p:stCondLst>
                                        </p:cTn>
                                        <p:tgtEl>
                                          <p:spTgt spid="39"/>
                                        </p:tgtEl>
                                      </p:cBhvr>
                                      <p:to x="100000" y="100000"/>
                                    </p:animScale>
                                    <p:animScale>
                                      <p:cBhvr>
                                        <p:cTn id="128" dur="26">
                                          <p:stCondLst>
                                            <p:cond delay="1808"/>
                                          </p:stCondLst>
                                        </p:cTn>
                                        <p:tgtEl>
                                          <p:spTgt spid="39"/>
                                        </p:tgtEl>
                                      </p:cBhvr>
                                      <p:to x="100000" y="95000"/>
                                    </p:animScale>
                                    <p:animScale>
                                      <p:cBhvr>
                                        <p:cTn id="129" dur="166" decel="50000">
                                          <p:stCondLst>
                                            <p:cond delay="1834"/>
                                          </p:stCondLst>
                                        </p:cTn>
                                        <p:tgtEl>
                                          <p:spTgt spid="39"/>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wipe(down)">
                                      <p:cBhvr>
                                        <p:cTn id="134" dur="580">
                                          <p:stCondLst>
                                            <p:cond delay="0"/>
                                          </p:stCondLst>
                                        </p:cTn>
                                        <p:tgtEl>
                                          <p:spTgt spid="42"/>
                                        </p:tgtEl>
                                      </p:cBhvr>
                                    </p:animEffect>
                                    <p:anim calcmode="lin" valueType="num">
                                      <p:cBhvr>
                                        <p:cTn id="13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40" dur="26">
                                          <p:stCondLst>
                                            <p:cond delay="650"/>
                                          </p:stCondLst>
                                        </p:cTn>
                                        <p:tgtEl>
                                          <p:spTgt spid="42"/>
                                        </p:tgtEl>
                                      </p:cBhvr>
                                      <p:to x="100000" y="60000"/>
                                    </p:animScale>
                                    <p:animScale>
                                      <p:cBhvr>
                                        <p:cTn id="141" dur="166" decel="50000">
                                          <p:stCondLst>
                                            <p:cond delay="676"/>
                                          </p:stCondLst>
                                        </p:cTn>
                                        <p:tgtEl>
                                          <p:spTgt spid="42"/>
                                        </p:tgtEl>
                                      </p:cBhvr>
                                      <p:to x="100000" y="100000"/>
                                    </p:animScale>
                                    <p:animScale>
                                      <p:cBhvr>
                                        <p:cTn id="142" dur="26">
                                          <p:stCondLst>
                                            <p:cond delay="1312"/>
                                          </p:stCondLst>
                                        </p:cTn>
                                        <p:tgtEl>
                                          <p:spTgt spid="42"/>
                                        </p:tgtEl>
                                      </p:cBhvr>
                                      <p:to x="100000" y="80000"/>
                                    </p:animScale>
                                    <p:animScale>
                                      <p:cBhvr>
                                        <p:cTn id="143" dur="166" decel="50000">
                                          <p:stCondLst>
                                            <p:cond delay="1338"/>
                                          </p:stCondLst>
                                        </p:cTn>
                                        <p:tgtEl>
                                          <p:spTgt spid="42"/>
                                        </p:tgtEl>
                                      </p:cBhvr>
                                      <p:to x="100000" y="100000"/>
                                    </p:animScale>
                                    <p:animScale>
                                      <p:cBhvr>
                                        <p:cTn id="144" dur="26">
                                          <p:stCondLst>
                                            <p:cond delay="1642"/>
                                          </p:stCondLst>
                                        </p:cTn>
                                        <p:tgtEl>
                                          <p:spTgt spid="42"/>
                                        </p:tgtEl>
                                      </p:cBhvr>
                                      <p:to x="100000" y="90000"/>
                                    </p:animScale>
                                    <p:animScale>
                                      <p:cBhvr>
                                        <p:cTn id="145" dur="166" decel="50000">
                                          <p:stCondLst>
                                            <p:cond delay="1668"/>
                                          </p:stCondLst>
                                        </p:cTn>
                                        <p:tgtEl>
                                          <p:spTgt spid="42"/>
                                        </p:tgtEl>
                                      </p:cBhvr>
                                      <p:to x="100000" y="100000"/>
                                    </p:animScale>
                                    <p:animScale>
                                      <p:cBhvr>
                                        <p:cTn id="146" dur="26">
                                          <p:stCondLst>
                                            <p:cond delay="1808"/>
                                          </p:stCondLst>
                                        </p:cTn>
                                        <p:tgtEl>
                                          <p:spTgt spid="42"/>
                                        </p:tgtEl>
                                      </p:cBhvr>
                                      <p:to x="100000" y="95000"/>
                                    </p:animScale>
                                    <p:animScale>
                                      <p:cBhvr>
                                        <p:cTn id="147" dur="166" decel="50000">
                                          <p:stCondLst>
                                            <p:cond delay="1834"/>
                                          </p:stCondLst>
                                        </p:cTn>
                                        <p:tgtEl>
                                          <p:spTgt spid="42"/>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39"/>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nodeType="clickEffect">
                                  <p:stCondLst>
                                    <p:cond delay="0"/>
                                  </p:stCondLst>
                                  <p:childTnLst>
                                    <p:set>
                                      <p:cBhvr>
                                        <p:cTn id="157" dur="1" fill="hold">
                                          <p:stCondLst>
                                            <p:cond delay="0"/>
                                          </p:stCondLst>
                                        </p:cTn>
                                        <p:tgtEl>
                                          <p:spTgt spid="43"/>
                                        </p:tgtEl>
                                        <p:attrNameLst>
                                          <p:attrName>style.visibility</p:attrName>
                                        </p:attrNameLst>
                                      </p:cBhvr>
                                      <p:to>
                                        <p:strVal val="visible"/>
                                      </p:to>
                                    </p:set>
                                    <p:animEffect transition="in" filter="wipe(down)">
                                      <p:cBhvr>
                                        <p:cTn id="158" dur="580">
                                          <p:stCondLst>
                                            <p:cond delay="0"/>
                                          </p:stCondLst>
                                        </p:cTn>
                                        <p:tgtEl>
                                          <p:spTgt spid="43"/>
                                        </p:tgtEl>
                                      </p:cBhvr>
                                    </p:animEffect>
                                    <p:anim calcmode="lin" valueType="num">
                                      <p:cBhvr>
                                        <p:cTn id="15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4" dur="26">
                                          <p:stCondLst>
                                            <p:cond delay="650"/>
                                          </p:stCondLst>
                                        </p:cTn>
                                        <p:tgtEl>
                                          <p:spTgt spid="43"/>
                                        </p:tgtEl>
                                      </p:cBhvr>
                                      <p:to x="100000" y="60000"/>
                                    </p:animScale>
                                    <p:animScale>
                                      <p:cBhvr>
                                        <p:cTn id="165" dur="166" decel="50000">
                                          <p:stCondLst>
                                            <p:cond delay="676"/>
                                          </p:stCondLst>
                                        </p:cTn>
                                        <p:tgtEl>
                                          <p:spTgt spid="43"/>
                                        </p:tgtEl>
                                      </p:cBhvr>
                                      <p:to x="100000" y="100000"/>
                                    </p:animScale>
                                    <p:animScale>
                                      <p:cBhvr>
                                        <p:cTn id="166" dur="26">
                                          <p:stCondLst>
                                            <p:cond delay="1312"/>
                                          </p:stCondLst>
                                        </p:cTn>
                                        <p:tgtEl>
                                          <p:spTgt spid="43"/>
                                        </p:tgtEl>
                                      </p:cBhvr>
                                      <p:to x="100000" y="80000"/>
                                    </p:animScale>
                                    <p:animScale>
                                      <p:cBhvr>
                                        <p:cTn id="167" dur="166" decel="50000">
                                          <p:stCondLst>
                                            <p:cond delay="1338"/>
                                          </p:stCondLst>
                                        </p:cTn>
                                        <p:tgtEl>
                                          <p:spTgt spid="43"/>
                                        </p:tgtEl>
                                      </p:cBhvr>
                                      <p:to x="100000" y="100000"/>
                                    </p:animScale>
                                    <p:animScale>
                                      <p:cBhvr>
                                        <p:cTn id="168" dur="26">
                                          <p:stCondLst>
                                            <p:cond delay="1642"/>
                                          </p:stCondLst>
                                        </p:cTn>
                                        <p:tgtEl>
                                          <p:spTgt spid="43"/>
                                        </p:tgtEl>
                                      </p:cBhvr>
                                      <p:to x="100000" y="90000"/>
                                    </p:animScale>
                                    <p:animScale>
                                      <p:cBhvr>
                                        <p:cTn id="169" dur="166" decel="50000">
                                          <p:stCondLst>
                                            <p:cond delay="1668"/>
                                          </p:stCondLst>
                                        </p:cTn>
                                        <p:tgtEl>
                                          <p:spTgt spid="43"/>
                                        </p:tgtEl>
                                      </p:cBhvr>
                                      <p:to x="100000" y="100000"/>
                                    </p:animScale>
                                    <p:animScale>
                                      <p:cBhvr>
                                        <p:cTn id="170" dur="26">
                                          <p:stCondLst>
                                            <p:cond delay="1808"/>
                                          </p:stCondLst>
                                        </p:cTn>
                                        <p:tgtEl>
                                          <p:spTgt spid="43"/>
                                        </p:tgtEl>
                                      </p:cBhvr>
                                      <p:to x="100000" y="95000"/>
                                    </p:animScale>
                                    <p:animScale>
                                      <p:cBhvr>
                                        <p:cTn id="171" dur="166" decel="50000">
                                          <p:stCondLst>
                                            <p:cond delay="1834"/>
                                          </p:stCondLst>
                                        </p:cTn>
                                        <p:tgtEl>
                                          <p:spTgt spid="43"/>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nodeType="clickEffect">
                                  <p:stCondLst>
                                    <p:cond delay="0"/>
                                  </p:stCondLst>
                                  <p:childTnLst>
                                    <p:set>
                                      <p:cBhvr>
                                        <p:cTn id="175" dur="1" fill="hold">
                                          <p:stCondLst>
                                            <p:cond delay="0"/>
                                          </p:stCondLst>
                                        </p:cTn>
                                        <p:tgtEl>
                                          <p:spTgt spid="46"/>
                                        </p:tgtEl>
                                        <p:attrNameLst>
                                          <p:attrName>style.visibility</p:attrName>
                                        </p:attrNameLst>
                                      </p:cBhvr>
                                      <p:to>
                                        <p:strVal val="visible"/>
                                      </p:to>
                                    </p:set>
                                    <p:animEffect transition="in" filter="wipe(down)">
                                      <p:cBhvr>
                                        <p:cTn id="176" dur="580">
                                          <p:stCondLst>
                                            <p:cond delay="0"/>
                                          </p:stCondLst>
                                        </p:cTn>
                                        <p:tgtEl>
                                          <p:spTgt spid="46"/>
                                        </p:tgtEl>
                                      </p:cBhvr>
                                    </p:animEffect>
                                    <p:anim calcmode="lin" valueType="num">
                                      <p:cBhvr>
                                        <p:cTn id="17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82" dur="26">
                                          <p:stCondLst>
                                            <p:cond delay="650"/>
                                          </p:stCondLst>
                                        </p:cTn>
                                        <p:tgtEl>
                                          <p:spTgt spid="46"/>
                                        </p:tgtEl>
                                      </p:cBhvr>
                                      <p:to x="100000" y="60000"/>
                                    </p:animScale>
                                    <p:animScale>
                                      <p:cBhvr>
                                        <p:cTn id="183" dur="166" decel="50000">
                                          <p:stCondLst>
                                            <p:cond delay="676"/>
                                          </p:stCondLst>
                                        </p:cTn>
                                        <p:tgtEl>
                                          <p:spTgt spid="46"/>
                                        </p:tgtEl>
                                      </p:cBhvr>
                                      <p:to x="100000" y="100000"/>
                                    </p:animScale>
                                    <p:animScale>
                                      <p:cBhvr>
                                        <p:cTn id="184" dur="26">
                                          <p:stCondLst>
                                            <p:cond delay="1312"/>
                                          </p:stCondLst>
                                        </p:cTn>
                                        <p:tgtEl>
                                          <p:spTgt spid="46"/>
                                        </p:tgtEl>
                                      </p:cBhvr>
                                      <p:to x="100000" y="80000"/>
                                    </p:animScale>
                                    <p:animScale>
                                      <p:cBhvr>
                                        <p:cTn id="185" dur="166" decel="50000">
                                          <p:stCondLst>
                                            <p:cond delay="1338"/>
                                          </p:stCondLst>
                                        </p:cTn>
                                        <p:tgtEl>
                                          <p:spTgt spid="46"/>
                                        </p:tgtEl>
                                      </p:cBhvr>
                                      <p:to x="100000" y="100000"/>
                                    </p:animScale>
                                    <p:animScale>
                                      <p:cBhvr>
                                        <p:cTn id="186" dur="26">
                                          <p:stCondLst>
                                            <p:cond delay="1642"/>
                                          </p:stCondLst>
                                        </p:cTn>
                                        <p:tgtEl>
                                          <p:spTgt spid="46"/>
                                        </p:tgtEl>
                                      </p:cBhvr>
                                      <p:to x="100000" y="90000"/>
                                    </p:animScale>
                                    <p:animScale>
                                      <p:cBhvr>
                                        <p:cTn id="187" dur="166" decel="50000">
                                          <p:stCondLst>
                                            <p:cond delay="1668"/>
                                          </p:stCondLst>
                                        </p:cTn>
                                        <p:tgtEl>
                                          <p:spTgt spid="46"/>
                                        </p:tgtEl>
                                      </p:cBhvr>
                                      <p:to x="100000" y="100000"/>
                                    </p:animScale>
                                    <p:animScale>
                                      <p:cBhvr>
                                        <p:cTn id="188" dur="26">
                                          <p:stCondLst>
                                            <p:cond delay="1808"/>
                                          </p:stCondLst>
                                        </p:cTn>
                                        <p:tgtEl>
                                          <p:spTgt spid="46"/>
                                        </p:tgtEl>
                                      </p:cBhvr>
                                      <p:to x="100000" y="95000"/>
                                    </p:animScale>
                                    <p:animScale>
                                      <p:cBhvr>
                                        <p:cTn id="189" dur="166" decel="50000">
                                          <p:stCondLst>
                                            <p:cond delay="1834"/>
                                          </p:stCondLst>
                                        </p:cTn>
                                        <p:tgtEl>
                                          <p:spTgt spid="46"/>
                                        </p:tgtEl>
                                      </p:cBhvr>
                                      <p:to x="100000" y="100000"/>
                                    </p:animScale>
                                  </p:childTnLst>
                                </p:cTn>
                              </p:par>
                            </p:childTnLst>
                          </p:cTn>
                        </p:par>
                      </p:childTnLst>
                    </p:cTn>
                  </p:par>
                  <p:par>
                    <p:cTn id="190" fill="hold">
                      <p:stCondLst>
                        <p:cond delay="indefinite"/>
                      </p:stCondLst>
                      <p:childTnLst>
                        <p:par>
                          <p:cTn id="191" fill="hold">
                            <p:stCondLst>
                              <p:cond delay="0"/>
                            </p:stCondLst>
                            <p:childTnLst>
                              <p:par>
                                <p:cTn id="192" presetID="1" presetClass="exit" presetSubtype="0" fill="hold" nodeType="clickEffect">
                                  <p:stCondLst>
                                    <p:cond delay="0"/>
                                  </p:stCondLst>
                                  <p:childTnLst>
                                    <p:set>
                                      <p:cBhvr>
                                        <p:cTn id="193" dur="1" fill="hold">
                                          <p:stCondLst>
                                            <p:cond delay="0"/>
                                          </p:stCondLst>
                                        </p:cTn>
                                        <p:tgtEl>
                                          <p:spTgt spid="43"/>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46"/>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26" presetClass="entr" presetSubtype="0" fill="hold" nodeType="click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wipe(down)">
                                      <p:cBhvr>
                                        <p:cTn id="200" dur="580">
                                          <p:stCondLst>
                                            <p:cond delay="0"/>
                                          </p:stCondLst>
                                        </p:cTn>
                                        <p:tgtEl>
                                          <p:spTgt spid="50"/>
                                        </p:tgtEl>
                                      </p:cBhvr>
                                    </p:animEffect>
                                    <p:anim calcmode="lin" valueType="num">
                                      <p:cBhvr>
                                        <p:cTn id="20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06" dur="26">
                                          <p:stCondLst>
                                            <p:cond delay="650"/>
                                          </p:stCondLst>
                                        </p:cTn>
                                        <p:tgtEl>
                                          <p:spTgt spid="50"/>
                                        </p:tgtEl>
                                      </p:cBhvr>
                                      <p:to x="100000" y="60000"/>
                                    </p:animScale>
                                    <p:animScale>
                                      <p:cBhvr>
                                        <p:cTn id="207" dur="166" decel="50000">
                                          <p:stCondLst>
                                            <p:cond delay="676"/>
                                          </p:stCondLst>
                                        </p:cTn>
                                        <p:tgtEl>
                                          <p:spTgt spid="50"/>
                                        </p:tgtEl>
                                      </p:cBhvr>
                                      <p:to x="100000" y="100000"/>
                                    </p:animScale>
                                    <p:animScale>
                                      <p:cBhvr>
                                        <p:cTn id="208" dur="26">
                                          <p:stCondLst>
                                            <p:cond delay="1312"/>
                                          </p:stCondLst>
                                        </p:cTn>
                                        <p:tgtEl>
                                          <p:spTgt spid="50"/>
                                        </p:tgtEl>
                                      </p:cBhvr>
                                      <p:to x="100000" y="80000"/>
                                    </p:animScale>
                                    <p:animScale>
                                      <p:cBhvr>
                                        <p:cTn id="209" dur="166" decel="50000">
                                          <p:stCondLst>
                                            <p:cond delay="1338"/>
                                          </p:stCondLst>
                                        </p:cTn>
                                        <p:tgtEl>
                                          <p:spTgt spid="50"/>
                                        </p:tgtEl>
                                      </p:cBhvr>
                                      <p:to x="100000" y="100000"/>
                                    </p:animScale>
                                    <p:animScale>
                                      <p:cBhvr>
                                        <p:cTn id="210" dur="26">
                                          <p:stCondLst>
                                            <p:cond delay="1642"/>
                                          </p:stCondLst>
                                        </p:cTn>
                                        <p:tgtEl>
                                          <p:spTgt spid="50"/>
                                        </p:tgtEl>
                                      </p:cBhvr>
                                      <p:to x="100000" y="90000"/>
                                    </p:animScale>
                                    <p:animScale>
                                      <p:cBhvr>
                                        <p:cTn id="211" dur="166" decel="50000">
                                          <p:stCondLst>
                                            <p:cond delay="1668"/>
                                          </p:stCondLst>
                                        </p:cTn>
                                        <p:tgtEl>
                                          <p:spTgt spid="50"/>
                                        </p:tgtEl>
                                      </p:cBhvr>
                                      <p:to x="100000" y="100000"/>
                                    </p:animScale>
                                    <p:animScale>
                                      <p:cBhvr>
                                        <p:cTn id="212" dur="26">
                                          <p:stCondLst>
                                            <p:cond delay="1808"/>
                                          </p:stCondLst>
                                        </p:cTn>
                                        <p:tgtEl>
                                          <p:spTgt spid="50"/>
                                        </p:tgtEl>
                                      </p:cBhvr>
                                      <p:to x="100000" y="95000"/>
                                    </p:animScale>
                                    <p:animScale>
                                      <p:cBhvr>
                                        <p:cTn id="213" dur="166" decel="50000">
                                          <p:stCondLst>
                                            <p:cond delay="1834"/>
                                          </p:stCondLst>
                                        </p:cTn>
                                        <p:tgtEl>
                                          <p:spTgt spid="50"/>
                                        </p:tgtEl>
                                      </p:cBhvr>
                                      <p:to x="100000" y="100000"/>
                                    </p:animScale>
                                  </p:childTnLst>
                                </p:cTn>
                              </p:par>
                            </p:childTnLst>
                          </p:cTn>
                        </p:par>
                      </p:childTnLst>
                    </p:cTn>
                  </p:par>
                  <p:par>
                    <p:cTn id="214" fill="hold">
                      <p:stCondLst>
                        <p:cond delay="indefinite"/>
                      </p:stCondLst>
                      <p:childTnLst>
                        <p:par>
                          <p:cTn id="215" fill="hold">
                            <p:stCondLst>
                              <p:cond delay="0"/>
                            </p:stCondLst>
                            <p:childTnLst>
                              <p:par>
                                <p:cTn id="216" presetID="26" presetClass="entr" presetSubtype="0" fill="hold" nodeType="click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wipe(down)">
                                      <p:cBhvr>
                                        <p:cTn id="218" dur="580">
                                          <p:stCondLst>
                                            <p:cond delay="0"/>
                                          </p:stCondLst>
                                        </p:cTn>
                                        <p:tgtEl>
                                          <p:spTgt spid="51"/>
                                        </p:tgtEl>
                                      </p:cBhvr>
                                    </p:animEffect>
                                    <p:anim calcmode="lin" valueType="num">
                                      <p:cBhvr>
                                        <p:cTn id="21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2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2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2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2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4" dur="26">
                                          <p:stCondLst>
                                            <p:cond delay="650"/>
                                          </p:stCondLst>
                                        </p:cTn>
                                        <p:tgtEl>
                                          <p:spTgt spid="51"/>
                                        </p:tgtEl>
                                      </p:cBhvr>
                                      <p:to x="100000" y="60000"/>
                                    </p:animScale>
                                    <p:animScale>
                                      <p:cBhvr>
                                        <p:cTn id="225" dur="166" decel="50000">
                                          <p:stCondLst>
                                            <p:cond delay="676"/>
                                          </p:stCondLst>
                                        </p:cTn>
                                        <p:tgtEl>
                                          <p:spTgt spid="51"/>
                                        </p:tgtEl>
                                      </p:cBhvr>
                                      <p:to x="100000" y="100000"/>
                                    </p:animScale>
                                    <p:animScale>
                                      <p:cBhvr>
                                        <p:cTn id="226" dur="26">
                                          <p:stCondLst>
                                            <p:cond delay="1312"/>
                                          </p:stCondLst>
                                        </p:cTn>
                                        <p:tgtEl>
                                          <p:spTgt spid="51"/>
                                        </p:tgtEl>
                                      </p:cBhvr>
                                      <p:to x="100000" y="80000"/>
                                    </p:animScale>
                                    <p:animScale>
                                      <p:cBhvr>
                                        <p:cTn id="227" dur="166" decel="50000">
                                          <p:stCondLst>
                                            <p:cond delay="1338"/>
                                          </p:stCondLst>
                                        </p:cTn>
                                        <p:tgtEl>
                                          <p:spTgt spid="51"/>
                                        </p:tgtEl>
                                      </p:cBhvr>
                                      <p:to x="100000" y="100000"/>
                                    </p:animScale>
                                    <p:animScale>
                                      <p:cBhvr>
                                        <p:cTn id="228" dur="26">
                                          <p:stCondLst>
                                            <p:cond delay="1642"/>
                                          </p:stCondLst>
                                        </p:cTn>
                                        <p:tgtEl>
                                          <p:spTgt spid="51"/>
                                        </p:tgtEl>
                                      </p:cBhvr>
                                      <p:to x="100000" y="90000"/>
                                    </p:animScale>
                                    <p:animScale>
                                      <p:cBhvr>
                                        <p:cTn id="229" dur="166" decel="50000">
                                          <p:stCondLst>
                                            <p:cond delay="1668"/>
                                          </p:stCondLst>
                                        </p:cTn>
                                        <p:tgtEl>
                                          <p:spTgt spid="51"/>
                                        </p:tgtEl>
                                      </p:cBhvr>
                                      <p:to x="100000" y="100000"/>
                                    </p:animScale>
                                    <p:animScale>
                                      <p:cBhvr>
                                        <p:cTn id="230" dur="26">
                                          <p:stCondLst>
                                            <p:cond delay="1808"/>
                                          </p:stCondLst>
                                        </p:cTn>
                                        <p:tgtEl>
                                          <p:spTgt spid="51"/>
                                        </p:tgtEl>
                                      </p:cBhvr>
                                      <p:to x="100000" y="95000"/>
                                    </p:animScale>
                                    <p:animScale>
                                      <p:cBhvr>
                                        <p:cTn id="231" dur="166" decel="50000">
                                          <p:stCondLst>
                                            <p:cond delay="1834"/>
                                          </p:stCondLst>
                                        </p:cTn>
                                        <p:tgtEl>
                                          <p:spTgt spid="51"/>
                                        </p:tgtEl>
                                      </p:cBhvr>
                                      <p:to x="100000" y="100000"/>
                                    </p:animScale>
                                  </p:childTnLst>
                                </p:cTn>
                              </p:par>
                            </p:childTnLst>
                          </p:cTn>
                        </p:par>
                      </p:childTnLst>
                    </p:cTn>
                  </p:par>
                  <p:par>
                    <p:cTn id="232" fill="hold">
                      <p:stCondLst>
                        <p:cond delay="indefinite"/>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50"/>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51"/>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26" presetClass="entr" presetSubtype="0" fill="hold" nodeType="clickEffect">
                                  <p:stCondLst>
                                    <p:cond delay="0"/>
                                  </p:stCondLst>
                                  <p:childTnLst>
                                    <p:set>
                                      <p:cBhvr>
                                        <p:cTn id="241" dur="1" fill="hold">
                                          <p:stCondLst>
                                            <p:cond delay="0"/>
                                          </p:stCondLst>
                                        </p:cTn>
                                        <p:tgtEl>
                                          <p:spTgt spid="52"/>
                                        </p:tgtEl>
                                        <p:attrNameLst>
                                          <p:attrName>style.visibility</p:attrName>
                                        </p:attrNameLst>
                                      </p:cBhvr>
                                      <p:to>
                                        <p:strVal val="visible"/>
                                      </p:to>
                                    </p:set>
                                    <p:animEffect transition="in" filter="wipe(down)">
                                      <p:cBhvr>
                                        <p:cTn id="242" dur="580">
                                          <p:stCondLst>
                                            <p:cond delay="0"/>
                                          </p:stCondLst>
                                        </p:cTn>
                                        <p:tgtEl>
                                          <p:spTgt spid="52"/>
                                        </p:tgtEl>
                                      </p:cBhvr>
                                    </p:animEffect>
                                    <p:anim calcmode="lin" valueType="num">
                                      <p:cBhvr>
                                        <p:cTn id="24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4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4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4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48" dur="26">
                                          <p:stCondLst>
                                            <p:cond delay="650"/>
                                          </p:stCondLst>
                                        </p:cTn>
                                        <p:tgtEl>
                                          <p:spTgt spid="52"/>
                                        </p:tgtEl>
                                      </p:cBhvr>
                                      <p:to x="100000" y="60000"/>
                                    </p:animScale>
                                    <p:animScale>
                                      <p:cBhvr>
                                        <p:cTn id="249" dur="166" decel="50000">
                                          <p:stCondLst>
                                            <p:cond delay="676"/>
                                          </p:stCondLst>
                                        </p:cTn>
                                        <p:tgtEl>
                                          <p:spTgt spid="52"/>
                                        </p:tgtEl>
                                      </p:cBhvr>
                                      <p:to x="100000" y="100000"/>
                                    </p:animScale>
                                    <p:animScale>
                                      <p:cBhvr>
                                        <p:cTn id="250" dur="26">
                                          <p:stCondLst>
                                            <p:cond delay="1312"/>
                                          </p:stCondLst>
                                        </p:cTn>
                                        <p:tgtEl>
                                          <p:spTgt spid="52"/>
                                        </p:tgtEl>
                                      </p:cBhvr>
                                      <p:to x="100000" y="80000"/>
                                    </p:animScale>
                                    <p:animScale>
                                      <p:cBhvr>
                                        <p:cTn id="251" dur="166" decel="50000">
                                          <p:stCondLst>
                                            <p:cond delay="1338"/>
                                          </p:stCondLst>
                                        </p:cTn>
                                        <p:tgtEl>
                                          <p:spTgt spid="52"/>
                                        </p:tgtEl>
                                      </p:cBhvr>
                                      <p:to x="100000" y="100000"/>
                                    </p:animScale>
                                    <p:animScale>
                                      <p:cBhvr>
                                        <p:cTn id="252" dur="26">
                                          <p:stCondLst>
                                            <p:cond delay="1642"/>
                                          </p:stCondLst>
                                        </p:cTn>
                                        <p:tgtEl>
                                          <p:spTgt spid="52"/>
                                        </p:tgtEl>
                                      </p:cBhvr>
                                      <p:to x="100000" y="90000"/>
                                    </p:animScale>
                                    <p:animScale>
                                      <p:cBhvr>
                                        <p:cTn id="253" dur="166" decel="50000">
                                          <p:stCondLst>
                                            <p:cond delay="1668"/>
                                          </p:stCondLst>
                                        </p:cTn>
                                        <p:tgtEl>
                                          <p:spTgt spid="52"/>
                                        </p:tgtEl>
                                      </p:cBhvr>
                                      <p:to x="100000" y="100000"/>
                                    </p:animScale>
                                    <p:animScale>
                                      <p:cBhvr>
                                        <p:cTn id="254" dur="26">
                                          <p:stCondLst>
                                            <p:cond delay="1808"/>
                                          </p:stCondLst>
                                        </p:cTn>
                                        <p:tgtEl>
                                          <p:spTgt spid="52"/>
                                        </p:tgtEl>
                                      </p:cBhvr>
                                      <p:to x="100000" y="95000"/>
                                    </p:animScale>
                                    <p:animScale>
                                      <p:cBhvr>
                                        <p:cTn id="255" dur="166" decel="50000">
                                          <p:stCondLst>
                                            <p:cond delay="1834"/>
                                          </p:stCondLst>
                                        </p:cTn>
                                        <p:tgtEl>
                                          <p:spTgt spid="52"/>
                                        </p:tgtEl>
                                      </p:cBhvr>
                                      <p:to x="100000" y="100000"/>
                                    </p:animScale>
                                  </p:childTnLst>
                                </p:cTn>
                              </p:par>
                            </p:childTnLst>
                          </p:cTn>
                        </p:par>
                      </p:childTnLst>
                    </p:cTn>
                  </p:par>
                  <p:par>
                    <p:cTn id="256" fill="hold">
                      <p:stCondLst>
                        <p:cond delay="indefinite"/>
                      </p:stCondLst>
                      <p:childTnLst>
                        <p:par>
                          <p:cTn id="257" fill="hold">
                            <p:stCondLst>
                              <p:cond delay="0"/>
                            </p:stCondLst>
                            <p:childTnLst>
                              <p:par>
                                <p:cTn id="258" presetID="26" presetClass="entr" presetSubtype="0" fill="hold" nodeType="clickEffect">
                                  <p:stCondLst>
                                    <p:cond delay="0"/>
                                  </p:stCondLst>
                                  <p:childTnLst>
                                    <p:set>
                                      <p:cBhvr>
                                        <p:cTn id="259" dur="1" fill="hold">
                                          <p:stCondLst>
                                            <p:cond delay="0"/>
                                          </p:stCondLst>
                                        </p:cTn>
                                        <p:tgtEl>
                                          <p:spTgt spid="53"/>
                                        </p:tgtEl>
                                        <p:attrNameLst>
                                          <p:attrName>style.visibility</p:attrName>
                                        </p:attrNameLst>
                                      </p:cBhvr>
                                      <p:to>
                                        <p:strVal val="visible"/>
                                      </p:to>
                                    </p:set>
                                    <p:animEffect transition="in" filter="wipe(down)">
                                      <p:cBhvr>
                                        <p:cTn id="260" dur="580">
                                          <p:stCondLst>
                                            <p:cond delay="0"/>
                                          </p:stCondLst>
                                        </p:cTn>
                                        <p:tgtEl>
                                          <p:spTgt spid="53"/>
                                        </p:tgtEl>
                                      </p:cBhvr>
                                    </p:animEffect>
                                    <p:anim calcmode="lin" valueType="num">
                                      <p:cBhvr>
                                        <p:cTn id="261"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62"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3"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64"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5"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66" dur="26">
                                          <p:stCondLst>
                                            <p:cond delay="650"/>
                                          </p:stCondLst>
                                        </p:cTn>
                                        <p:tgtEl>
                                          <p:spTgt spid="53"/>
                                        </p:tgtEl>
                                      </p:cBhvr>
                                      <p:to x="100000" y="60000"/>
                                    </p:animScale>
                                    <p:animScale>
                                      <p:cBhvr>
                                        <p:cTn id="267" dur="166" decel="50000">
                                          <p:stCondLst>
                                            <p:cond delay="676"/>
                                          </p:stCondLst>
                                        </p:cTn>
                                        <p:tgtEl>
                                          <p:spTgt spid="53"/>
                                        </p:tgtEl>
                                      </p:cBhvr>
                                      <p:to x="100000" y="100000"/>
                                    </p:animScale>
                                    <p:animScale>
                                      <p:cBhvr>
                                        <p:cTn id="268" dur="26">
                                          <p:stCondLst>
                                            <p:cond delay="1312"/>
                                          </p:stCondLst>
                                        </p:cTn>
                                        <p:tgtEl>
                                          <p:spTgt spid="53"/>
                                        </p:tgtEl>
                                      </p:cBhvr>
                                      <p:to x="100000" y="80000"/>
                                    </p:animScale>
                                    <p:animScale>
                                      <p:cBhvr>
                                        <p:cTn id="269" dur="166" decel="50000">
                                          <p:stCondLst>
                                            <p:cond delay="1338"/>
                                          </p:stCondLst>
                                        </p:cTn>
                                        <p:tgtEl>
                                          <p:spTgt spid="53"/>
                                        </p:tgtEl>
                                      </p:cBhvr>
                                      <p:to x="100000" y="100000"/>
                                    </p:animScale>
                                    <p:animScale>
                                      <p:cBhvr>
                                        <p:cTn id="270" dur="26">
                                          <p:stCondLst>
                                            <p:cond delay="1642"/>
                                          </p:stCondLst>
                                        </p:cTn>
                                        <p:tgtEl>
                                          <p:spTgt spid="53"/>
                                        </p:tgtEl>
                                      </p:cBhvr>
                                      <p:to x="100000" y="90000"/>
                                    </p:animScale>
                                    <p:animScale>
                                      <p:cBhvr>
                                        <p:cTn id="271" dur="166" decel="50000">
                                          <p:stCondLst>
                                            <p:cond delay="1668"/>
                                          </p:stCondLst>
                                        </p:cTn>
                                        <p:tgtEl>
                                          <p:spTgt spid="53"/>
                                        </p:tgtEl>
                                      </p:cBhvr>
                                      <p:to x="100000" y="100000"/>
                                    </p:animScale>
                                    <p:animScale>
                                      <p:cBhvr>
                                        <p:cTn id="272" dur="26">
                                          <p:stCondLst>
                                            <p:cond delay="1808"/>
                                          </p:stCondLst>
                                        </p:cTn>
                                        <p:tgtEl>
                                          <p:spTgt spid="53"/>
                                        </p:tgtEl>
                                      </p:cBhvr>
                                      <p:to x="100000" y="95000"/>
                                    </p:animScale>
                                    <p:animScale>
                                      <p:cBhvr>
                                        <p:cTn id="273" dur="166" decel="50000">
                                          <p:stCondLst>
                                            <p:cond delay="1834"/>
                                          </p:stCondLst>
                                        </p:cTn>
                                        <p:tgtEl>
                                          <p:spTgt spid="53"/>
                                        </p:tgtEl>
                                      </p:cBhvr>
                                      <p:to x="100000" y="100000"/>
                                    </p:animScale>
                                  </p:childTnLst>
                                </p:cTn>
                              </p:par>
                            </p:childTnLst>
                          </p:cTn>
                        </p:par>
                      </p:childTnLst>
                    </p:cTn>
                  </p:par>
                  <p:par>
                    <p:cTn id="274" fill="hold">
                      <p:stCondLst>
                        <p:cond delay="indefinite"/>
                      </p:stCondLst>
                      <p:childTnLst>
                        <p:par>
                          <p:cTn id="275" fill="hold">
                            <p:stCondLst>
                              <p:cond delay="0"/>
                            </p:stCondLst>
                            <p:childTnLst>
                              <p:par>
                                <p:cTn id="276" presetID="1" presetClass="exit" presetSubtype="0" fill="hold" nodeType="clickEffect">
                                  <p:stCondLst>
                                    <p:cond delay="0"/>
                                  </p:stCondLst>
                                  <p:childTnLst>
                                    <p:set>
                                      <p:cBhvr>
                                        <p:cTn id="277" dur="1" fill="hold">
                                          <p:stCondLst>
                                            <p:cond delay="0"/>
                                          </p:stCondLst>
                                        </p:cTn>
                                        <p:tgtEl>
                                          <p:spTgt spid="52"/>
                                        </p:tgtEl>
                                        <p:attrNameLst>
                                          <p:attrName>style.visibility</p:attrName>
                                        </p:attrNameLst>
                                      </p:cBhvr>
                                      <p:to>
                                        <p:strVal val="hidden"/>
                                      </p:to>
                                    </p:set>
                                  </p:childTnLst>
                                </p:cTn>
                              </p:par>
                              <p:par>
                                <p:cTn id="278" presetID="1" presetClass="exit" presetSubtype="0" fill="hold" nodeType="withEffect">
                                  <p:stCondLst>
                                    <p:cond delay="0"/>
                                  </p:stCondLst>
                                  <p:childTnLst>
                                    <p:set>
                                      <p:cBhvr>
                                        <p:cTn id="279" dur="1" fill="hold">
                                          <p:stCondLst>
                                            <p:cond delay="0"/>
                                          </p:stCondLst>
                                        </p:cTn>
                                        <p:tgtEl>
                                          <p:spTgt spid="53"/>
                                        </p:tgtEl>
                                        <p:attrNameLst>
                                          <p:attrName>style.visibility</p:attrName>
                                        </p:attrNameLst>
                                      </p:cBhvr>
                                      <p:to>
                                        <p:strVal val="hidden"/>
                                      </p:to>
                                    </p:set>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55"/>
                                        </p:tgtEl>
                                        <p:attrNameLst>
                                          <p:attrName>style.visibility</p:attrName>
                                        </p:attrNameLst>
                                      </p:cBhvr>
                                      <p:to>
                                        <p:strVal val="visible"/>
                                      </p:to>
                                    </p:set>
                                    <p:animEffect transition="in" filter="wipe(down)">
                                      <p:cBhvr>
                                        <p:cTn id="284" dur="580">
                                          <p:stCondLst>
                                            <p:cond delay="0"/>
                                          </p:stCondLst>
                                        </p:cTn>
                                        <p:tgtEl>
                                          <p:spTgt spid="55"/>
                                        </p:tgtEl>
                                      </p:cBhvr>
                                    </p:animEffect>
                                    <p:anim calcmode="lin" valueType="num">
                                      <p:cBhvr>
                                        <p:cTn id="285"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90" dur="26">
                                          <p:stCondLst>
                                            <p:cond delay="650"/>
                                          </p:stCondLst>
                                        </p:cTn>
                                        <p:tgtEl>
                                          <p:spTgt spid="55"/>
                                        </p:tgtEl>
                                      </p:cBhvr>
                                      <p:to x="100000" y="60000"/>
                                    </p:animScale>
                                    <p:animScale>
                                      <p:cBhvr>
                                        <p:cTn id="291" dur="166" decel="50000">
                                          <p:stCondLst>
                                            <p:cond delay="676"/>
                                          </p:stCondLst>
                                        </p:cTn>
                                        <p:tgtEl>
                                          <p:spTgt spid="55"/>
                                        </p:tgtEl>
                                      </p:cBhvr>
                                      <p:to x="100000" y="100000"/>
                                    </p:animScale>
                                    <p:animScale>
                                      <p:cBhvr>
                                        <p:cTn id="292" dur="26">
                                          <p:stCondLst>
                                            <p:cond delay="1312"/>
                                          </p:stCondLst>
                                        </p:cTn>
                                        <p:tgtEl>
                                          <p:spTgt spid="55"/>
                                        </p:tgtEl>
                                      </p:cBhvr>
                                      <p:to x="100000" y="80000"/>
                                    </p:animScale>
                                    <p:animScale>
                                      <p:cBhvr>
                                        <p:cTn id="293" dur="166" decel="50000">
                                          <p:stCondLst>
                                            <p:cond delay="1338"/>
                                          </p:stCondLst>
                                        </p:cTn>
                                        <p:tgtEl>
                                          <p:spTgt spid="55"/>
                                        </p:tgtEl>
                                      </p:cBhvr>
                                      <p:to x="100000" y="100000"/>
                                    </p:animScale>
                                    <p:animScale>
                                      <p:cBhvr>
                                        <p:cTn id="294" dur="26">
                                          <p:stCondLst>
                                            <p:cond delay="1642"/>
                                          </p:stCondLst>
                                        </p:cTn>
                                        <p:tgtEl>
                                          <p:spTgt spid="55"/>
                                        </p:tgtEl>
                                      </p:cBhvr>
                                      <p:to x="100000" y="90000"/>
                                    </p:animScale>
                                    <p:animScale>
                                      <p:cBhvr>
                                        <p:cTn id="295" dur="166" decel="50000">
                                          <p:stCondLst>
                                            <p:cond delay="1668"/>
                                          </p:stCondLst>
                                        </p:cTn>
                                        <p:tgtEl>
                                          <p:spTgt spid="55"/>
                                        </p:tgtEl>
                                      </p:cBhvr>
                                      <p:to x="100000" y="100000"/>
                                    </p:animScale>
                                    <p:animScale>
                                      <p:cBhvr>
                                        <p:cTn id="296" dur="26">
                                          <p:stCondLst>
                                            <p:cond delay="1808"/>
                                          </p:stCondLst>
                                        </p:cTn>
                                        <p:tgtEl>
                                          <p:spTgt spid="55"/>
                                        </p:tgtEl>
                                      </p:cBhvr>
                                      <p:to x="100000" y="95000"/>
                                    </p:animScale>
                                    <p:animScale>
                                      <p:cBhvr>
                                        <p:cTn id="297" dur="166" decel="50000">
                                          <p:stCondLst>
                                            <p:cond delay="1834"/>
                                          </p:stCondLst>
                                        </p:cTn>
                                        <p:tgtEl>
                                          <p:spTgt spid="55"/>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26" presetClass="entr" presetSubtype="0" fill="hold" nodeType="clickEffect">
                                  <p:stCondLst>
                                    <p:cond delay="100"/>
                                  </p:stCondLst>
                                  <p:childTnLst>
                                    <p:set>
                                      <p:cBhvr>
                                        <p:cTn id="301" dur="1" fill="hold">
                                          <p:stCondLst>
                                            <p:cond delay="0"/>
                                          </p:stCondLst>
                                        </p:cTn>
                                        <p:tgtEl>
                                          <p:spTgt spid="56"/>
                                        </p:tgtEl>
                                        <p:attrNameLst>
                                          <p:attrName>style.visibility</p:attrName>
                                        </p:attrNameLst>
                                      </p:cBhvr>
                                      <p:to>
                                        <p:strVal val="visible"/>
                                      </p:to>
                                    </p:set>
                                    <p:animEffect transition="in" filter="wipe(down)">
                                      <p:cBhvr>
                                        <p:cTn id="302" dur="580">
                                          <p:stCondLst>
                                            <p:cond delay="0"/>
                                          </p:stCondLst>
                                        </p:cTn>
                                        <p:tgtEl>
                                          <p:spTgt spid="56"/>
                                        </p:tgtEl>
                                      </p:cBhvr>
                                    </p:animEffect>
                                    <p:anim calcmode="lin" valueType="num">
                                      <p:cBhvr>
                                        <p:cTn id="303"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304"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305"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306"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307"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308" dur="26">
                                          <p:stCondLst>
                                            <p:cond delay="650"/>
                                          </p:stCondLst>
                                        </p:cTn>
                                        <p:tgtEl>
                                          <p:spTgt spid="56"/>
                                        </p:tgtEl>
                                      </p:cBhvr>
                                      <p:to x="100000" y="60000"/>
                                    </p:animScale>
                                    <p:animScale>
                                      <p:cBhvr>
                                        <p:cTn id="309" dur="166" decel="50000">
                                          <p:stCondLst>
                                            <p:cond delay="676"/>
                                          </p:stCondLst>
                                        </p:cTn>
                                        <p:tgtEl>
                                          <p:spTgt spid="56"/>
                                        </p:tgtEl>
                                      </p:cBhvr>
                                      <p:to x="100000" y="100000"/>
                                    </p:animScale>
                                    <p:animScale>
                                      <p:cBhvr>
                                        <p:cTn id="310" dur="26">
                                          <p:stCondLst>
                                            <p:cond delay="1312"/>
                                          </p:stCondLst>
                                        </p:cTn>
                                        <p:tgtEl>
                                          <p:spTgt spid="56"/>
                                        </p:tgtEl>
                                      </p:cBhvr>
                                      <p:to x="100000" y="80000"/>
                                    </p:animScale>
                                    <p:animScale>
                                      <p:cBhvr>
                                        <p:cTn id="311" dur="166" decel="50000">
                                          <p:stCondLst>
                                            <p:cond delay="1338"/>
                                          </p:stCondLst>
                                        </p:cTn>
                                        <p:tgtEl>
                                          <p:spTgt spid="56"/>
                                        </p:tgtEl>
                                      </p:cBhvr>
                                      <p:to x="100000" y="100000"/>
                                    </p:animScale>
                                    <p:animScale>
                                      <p:cBhvr>
                                        <p:cTn id="312" dur="26">
                                          <p:stCondLst>
                                            <p:cond delay="1642"/>
                                          </p:stCondLst>
                                        </p:cTn>
                                        <p:tgtEl>
                                          <p:spTgt spid="56"/>
                                        </p:tgtEl>
                                      </p:cBhvr>
                                      <p:to x="100000" y="90000"/>
                                    </p:animScale>
                                    <p:animScale>
                                      <p:cBhvr>
                                        <p:cTn id="313" dur="166" decel="50000">
                                          <p:stCondLst>
                                            <p:cond delay="1668"/>
                                          </p:stCondLst>
                                        </p:cTn>
                                        <p:tgtEl>
                                          <p:spTgt spid="56"/>
                                        </p:tgtEl>
                                      </p:cBhvr>
                                      <p:to x="100000" y="100000"/>
                                    </p:animScale>
                                    <p:animScale>
                                      <p:cBhvr>
                                        <p:cTn id="314" dur="26">
                                          <p:stCondLst>
                                            <p:cond delay="1808"/>
                                          </p:stCondLst>
                                        </p:cTn>
                                        <p:tgtEl>
                                          <p:spTgt spid="56"/>
                                        </p:tgtEl>
                                      </p:cBhvr>
                                      <p:to x="100000" y="95000"/>
                                    </p:animScale>
                                    <p:animScale>
                                      <p:cBhvr>
                                        <p:cTn id="315" dur="166" decel="50000">
                                          <p:stCondLst>
                                            <p:cond delay="1834"/>
                                          </p:stCondLst>
                                        </p:cTn>
                                        <p:tgtEl>
                                          <p:spTgt spid="56"/>
                                        </p:tgtEl>
                                      </p:cBhvr>
                                      <p:to x="100000" y="100000"/>
                                    </p:animScale>
                                  </p:childTnLst>
                                </p:cTn>
                              </p:par>
                            </p:childTnLst>
                          </p:cTn>
                        </p:par>
                      </p:childTnLst>
                    </p:cTn>
                  </p:par>
                  <p:par>
                    <p:cTn id="316" fill="hold">
                      <p:stCondLst>
                        <p:cond delay="indefinite"/>
                      </p:stCondLst>
                      <p:childTnLst>
                        <p:par>
                          <p:cTn id="317" fill="hold">
                            <p:stCondLst>
                              <p:cond delay="0"/>
                            </p:stCondLst>
                            <p:childTnLst>
                              <p:par>
                                <p:cTn id="318" presetID="1" presetClass="exit" presetSubtype="0" fill="hold" nodeType="clickEffect">
                                  <p:stCondLst>
                                    <p:cond delay="0"/>
                                  </p:stCondLst>
                                  <p:childTnLst>
                                    <p:set>
                                      <p:cBhvr>
                                        <p:cTn id="319" dur="1" fill="hold">
                                          <p:stCondLst>
                                            <p:cond delay="0"/>
                                          </p:stCondLst>
                                        </p:cTn>
                                        <p:tgtEl>
                                          <p:spTgt spid="55"/>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56"/>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26" presetClass="entr" presetSubtype="0" fill="hold" nodeType="clickEffect">
                                  <p:stCondLst>
                                    <p:cond delay="0"/>
                                  </p:stCondLst>
                                  <p:childTnLst>
                                    <p:set>
                                      <p:cBhvr>
                                        <p:cTn id="325" dur="1" fill="hold">
                                          <p:stCondLst>
                                            <p:cond delay="0"/>
                                          </p:stCondLst>
                                        </p:cTn>
                                        <p:tgtEl>
                                          <p:spTgt spid="57"/>
                                        </p:tgtEl>
                                        <p:attrNameLst>
                                          <p:attrName>style.visibility</p:attrName>
                                        </p:attrNameLst>
                                      </p:cBhvr>
                                      <p:to>
                                        <p:strVal val="visible"/>
                                      </p:to>
                                    </p:set>
                                    <p:animEffect transition="in" filter="wipe(down)">
                                      <p:cBhvr>
                                        <p:cTn id="326" dur="580">
                                          <p:stCondLst>
                                            <p:cond delay="0"/>
                                          </p:stCondLst>
                                        </p:cTn>
                                        <p:tgtEl>
                                          <p:spTgt spid="57"/>
                                        </p:tgtEl>
                                      </p:cBhvr>
                                    </p:animEffect>
                                    <p:anim calcmode="lin" valueType="num">
                                      <p:cBhvr>
                                        <p:cTn id="327"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28"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29"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30"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31"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32" dur="26">
                                          <p:stCondLst>
                                            <p:cond delay="650"/>
                                          </p:stCondLst>
                                        </p:cTn>
                                        <p:tgtEl>
                                          <p:spTgt spid="57"/>
                                        </p:tgtEl>
                                      </p:cBhvr>
                                      <p:to x="100000" y="60000"/>
                                    </p:animScale>
                                    <p:animScale>
                                      <p:cBhvr>
                                        <p:cTn id="333" dur="166" decel="50000">
                                          <p:stCondLst>
                                            <p:cond delay="676"/>
                                          </p:stCondLst>
                                        </p:cTn>
                                        <p:tgtEl>
                                          <p:spTgt spid="57"/>
                                        </p:tgtEl>
                                      </p:cBhvr>
                                      <p:to x="100000" y="100000"/>
                                    </p:animScale>
                                    <p:animScale>
                                      <p:cBhvr>
                                        <p:cTn id="334" dur="26">
                                          <p:stCondLst>
                                            <p:cond delay="1312"/>
                                          </p:stCondLst>
                                        </p:cTn>
                                        <p:tgtEl>
                                          <p:spTgt spid="57"/>
                                        </p:tgtEl>
                                      </p:cBhvr>
                                      <p:to x="100000" y="80000"/>
                                    </p:animScale>
                                    <p:animScale>
                                      <p:cBhvr>
                                        <p:cTn id="335" dur="166" decel="50000">
                                          <p:stCondLst>
                                            <p:cond delay="1338"/>
                                          </p:stCondLst>
                                        </p:cTn>
                                        <p:tgtEl>
                                          <p:spTgt spid="57"/>
                                        </p:tgtEl>
                                      </p:cBhvr>
                                      <p:to x="100000" y="100000"/>
                                    </p:animScale>
                                    <p:animScale>
                                      <p:cBhvr>
                                        <p:cTn id="336" dur="26">
                                          <p:stCondLst>
                                            <p:cond delay="1642"/>
                                          </p:stCondLst>
                                        </p:cTn>
                                        <p:tgtEl>
                                          <p:spTgt spid="57"/>
                                        </p:tgtEl>
                                      </p:cBhvr>
                                      <p:to x="100000" y="90000"/>
                                    </p:animScale>
                                    <p:animScale>
                                      <p:cBhvr>
                                        <p:cTn id="337" dur="166" decel="50000">
                                          <p:stCondLst>
                                            <p:cond delay="1668"/>
                                          </p:stCondLst>
                                        </p:cTn>
                                        <p:tgtEl>
                                          <p:spTgt spid="57"/>
                                        </p:tgtEl>
                                      </p:cBhvr>
                                      <p:to x="100000" y="100000"/>
                                    </p:animScale>
                                    <p:animScale>
                                      <p:cBhvr>
                                        <p:cTn id="338" dur="26">
                                          <p:stCondLst>
                                            <p:cond delay="1808"/>
                                          </p:stCondLst>
                                        </p:cTn>
                                        <p:tgtEl>
                                          <p:spTgt spid="57"/>
                                        </p:tgtEl>
                                      </p:cBhvr>
                                      <p:to x="100000" y="95000"/>
                                    </p:animScale>
                                    <p:animScale>
                                      <p:cBhvr>
                                        <p:cTn id="339" dur="166" decel="50000">
                                          <p:stCondLst>
                                            <p:cond delay="1834"/>
                                          </p:stCondLst>
                                        </p:cTn>
                                        <p:tgtEl>
                                          <p:spTgt spid="57"/>
                                        </p:tgtEl>
                                      </p:cBhvr>
                                      <p:to x="100000" y="100000"/>
                                    </p:animScale>
                                  </p:childTnLst>
                                </p:cTn>
                              </p:par>
                            </p:childTnLst>
                          </p:cTn>
                        </p:par>
                      </p:childTnLst>
                    </p:cTn>
                  </p:par>
                  <p:par>
                    <p:cTn id="340" fill="hold">
                      <p:stCondLst>
                        <p:cond delay="indefinite"/>
                      </p:stCondLst>
                      <p:childTnLst>
                        <p:par>
                          <p:cTn id="341" fill="hold">
                            <p:stCondLst>
                              <p:cond delay="0"/>
                            </p:stCondLst>
                            <p:childTnLst>
                              <p:par>
                                <p:cTn id="342" presetID="26" presetClass="entr" presetSubtype="0" fill="hold" nodeType="clickEffect">
                                  <p:stCondLst>
                                    <p:cond delay="0"/>
                                  </p:stCondLst>
                                  <p:childTnLst>
                                    <p:set>
                                      <p:cBhvr>
                                        <p:cTn id="343" dur="1" fill="hold">
                                          <p:stCondLst>
                                            <p:cond delay="0"/>
                                          </p:stCondLst>
                                        </p:cTn>
                                        <p:tgtEl>
                                          <p:spTgt spid="58"/>
                                        </p:tgtEl>
                                        <p:attrNameLst>
                                          <p:attrName>style.visibility</p:attrName>
                                        </p:attrNameLst>
                                      </p:cBhvr>
                                      <p:to>
                                        <p:strVal val="visible"/>
                                      </p:to>
                                    </p:set>
                                    <p:animEffect transition="in" filter="wipe(down)">
                                      <p:cBhvr>
                                        <p:cTn id="344" dur="580">
                                          <p:stCondLst>
                                            <p:cond delay="0"/>
                                          </p:stCondLst>
                                        </p:cTn>
                                        <p:tgtEl>
                                          <p:spTgt spid="58"/>
                                        </p:tgtEl>
                                      </p:cBhvr>
                                    </p:animEffect>
                                    <p:anim calcmode="lin" valueType="num">
                                      <p:cBhvr>
                                        <p:cTn id="34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4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4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4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4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50" dur="26">
                                          <p:stCondLst>
                                            <p:cond delay="650"/>
                                          </p:stCondLst>
                                        </p:cTn>
                                        <p:tgtEl>
                                          <p:spTgt spid="58"/>
                                        </p:tgtEl>
                                      </p:cBhvr>
                                      <p:to x="100000" y="60000"/>
                                    </p:animScale>
                                    <p:animScale>
                                      <p:cBhvr>
                                        <p:cTn id="351" dur="166" decel="50000">
                                          <p:stCondLst>
                                            <p:cond delay="676"/>
                                          </p:stCondLst>
                                        </p:cTn>
                                        <p:tgtEl>
                                          <p:spTgt spid="58"/>
                                        </p:tgtEl>
                                      </p:cBhvr>
                                      <p:to x="100000" y="100000"/>
                                    </p:animScale>
                                    <p:animScale>
                                      <p:cBhvr>
                                        <p:cTn id="352" dur="26">
                                          <p:stCondLst>
                                            <p:cond delay="1312"/>
                                          </p:stCondLst>
                                        </p:cTn>
                                        <p:tgtEl>
                                          <p:spTgt spid="58"/>
                                        </p:tgtEl>
                                      </p:cBhvr>
                                      <p:to x="100000" y="80000"/>
                                    </p:animScale>
                                    <p:animScale>
                                      <p:cBhvr>
                                        <p:cTn id="353" dur="166" decel="50000">
                                          <p:stCondLst>
                                            <p:cond delay="1338"/>
                                          </p:stCondLst>
                                        </p:cTn>
                                        <p:tgtEl>
                                          <p:spTgt spid="58"/>
                                        </p:tgtEl>
                                      </p:cBhvr>
                                      <p:to x="100000" y="100000"/>
                                    </p:animScale>
                                    <p:animScale>
                                      <p:cBhvr>
                                        <p:cTn id="354" dur="26">
                                          <p:stCondLst>
                                            <p:cond delay="1642"/>
                                          </p:stCondLst>
                                        </p:cTn>
                                        <p:tgtEl>
                                          <p:spTgt spid="58"/>
                                        </p:tgtEl>
                                      </p:cBhvr>
                                      <p:to x="100000" y="90000"/>
                                    </p:animScale>
                                    <p:animScale>
                                      <p:cBhvr>
                                        <p:cTn id="355" dur="166" decel="50000">
                                          <p:stCondLst>
                                            <p:cond delay="1668"/>
                                          </p:stCondLst>
                                        </p:cTn>
                                        <p:tgtEl>
                                          <p:spTgt spid="58"/>
                                        </p:tgtEl>
                                      </p:cBhvr>
                                      <p:to x="100000" y="100000"/>
                                    </p:animScale>
                                    <p:animScale>
                                      <p:cBhvr>
                                        <p:cTn id="356" dur="26">
                                          <p:stCondLst>
                                            <p:cond delay="1808"/>
                                          </p:stCondLst>
                                        </p:cTn>
                                        <p:tgtEl>
                                          <p:spTgt spid="58"/>
                                        </p:tgtEl>
                                      </p:cBhvr>
                                      <p:to x="100000" y="95000"/>
                                    </p:animScale>
                                    <p:animScale>
                                      <p:cBhvr>
                                        <p:cTn id="357" dur="166" decel="50000">
                                          <p:stCondLst>
                                            <p:cond delay="1834"/>
                                          </p:stCondLst>
                                        </p:cTn>
                                        <p:tgtEl>
                                          <p:spTgt spid="58"/>
                                        </p:tgtEl>
                                      </p:cBhvr>
                                      <p:to x="100000" y="100000"/>
                                    </p:animScale>
                                  </p:childTnLst>
                                </p:cTn>
                              </p:par>
                            </p:childTnLst>
                          </p:cTn>
                        </p:par>
                      </p:childTnLst>
                    </p:cTn>
                  </p:par>
                  <p:par>
                    <p:cTn id="358" fill="hold">
                      <p:stCondLst>
                        <p:cond delay="indefinite"/>
                      </p:stCondLst>
                      <p:childTnLst>
                        <p:par>
                          <p:cTn id="359" fill="hold">
                            <p:stCondLst>
                              <p:cond delay="0"/>
                            </p:stCondLst>
                            <p:childTnLst>
                              <p:par>
                                <p:cTn id="360" presetID="1" presetClass="exit" presetSubtype="0" fill="hold" nodeType="clickEffect">
                                  <p:stCondLst>
                                    <p:cond delay="0"/>
                                  </p:stCondLst>
                                  <p:childTnLst>
                                    <p:set>
                                      <p:cBhvr>
                                        <p:cTn id="361" dur="1" fill="hold">
                                          <p:stCondLst>
                                            <p:cond delay="0"/>
                                          </p:stCondLst>
                                        </p:cTn>
                                        <p:tgtEl>
                                          <p:spTgt spid="57"/>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58"/>
                                        </p:tgtEl>
                                        <p:attrNameLst>
                                          <p:attrName>style.visibility</p:attrName>
                                        </p:attrNameLst>
                                      </p:cBhvr>
                                      <p:to>
                                        <p:strVal val="hidden"/>
                                      </p:to>
                                    </p:set>
                                  </p:childTnLst>
                                </p:cTn>
                              </p:par>
                            </p:childTnLst>
                          </p:cTn>
                        </p:par>
                      </p:childTnLst>
                    </p:cTn>
                  </p:par>
                  <p:par>
                    <p:cTn id="364" fill="hold">
                      <p:stCondLst>
                        <p:cond delay="indefinite"/>
                      </p:stCondLst>
                      <p:childTnLst>
                        <p:par>
                          <p:cTn id="365" fill="hold">
                            <p:stCondLst>
                              <p:cond delay="0"/>
                            </p:stCondLst>
                            <p:childTnLst>
                              <p:par>
                                <p:cTn id="366" presetID="26" presetClass="entr" presetSubtype="0" fill="hold" nodeType="clickEffect">
                                  <p:stCondLst>
                                    <p:cond delay="0"/>
                                  </p:stCondLst>
                                  <p:childTnLst>
                                    <p:set>
                                      <p:cBhvr>
                                        <p:cTn id="367" dur="1" fill="hold">
                                          <p:stCondLst>
                                            <p:cond delay="0"/>
                                          </p:stCondLst>
                                        </p:cTn>
                                        <p:tgtEl>
                                          <p:spTgt spid="59"/>
                                        </p:tgtEl>
                                        <p:attrNameLst>
                                          <p:attrName>style.visibility</p:attrName>
                                        </p:attrNameLst>
                                      </p:cBhvr>
                                      <p:to>
                                        <p:strVal val="visible"/>
                                      </p:to>
                                    </p:set>
                                    <p:animEffect transition="in" filter="wipe(down)">
                                      <p:cBhvr>
                                        <p:cTn id="368" dur="580">
                                          <p:stCondLst>
                                            <p:cond delay="0"/>
                                          </p:stCondLst>
                                        </p:cTn>
                                        <p:tgtEl>
                                          <p:spTgt spid="59"/>
                                        </p:tgtEl>
                                      </p:cBhvr>
                                    </p:animEffect>
                                    <p:anim calcmode="lin" valueType="num">
                                      <p:cBhvr>
                                        <p:cTn id="369"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370"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371"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372"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373"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374" dur="26">
                                          <p:stCondLst>
                                            <p:cond delay="650"/>
                                          </p:stCondLst>
                                        </p:cTn>
                                        <p:tgtEl>
                                          <p:spTgt spid="59"/>
                                        </p:tgtEl>
                                      </p:cBhvr>
                                      <p:to x="100000" y="60000"/>
                                    </p:animScale>
                                    <p:animScale>
                                      <p:cBhvr>
                                        <p:cTn id="375" dur="166" decel="50000">
                                          <p:stCondLst>
                                            <p:cond delay="676"/>
                                          </p:stCondLst>
                                        </p:cTn>
                                        <p:tgtEl>
                                          <p:spTgt spid="59"/>
                                        </p:tgtEl>
                                      </p:cBhvr>
                                      <p:to x="100000" y="100000"/>
                                    </p:animScale>
                                    <p:animScale>
                                      <p:cBhvr>
                                        <p:cTn id="376" dur="26">
                                          <p:stCondLst>
                                            <p:cond delay="1312"/>
                                          </p:stCondLst>
                                        </p:cTn>
                                        <p:tgtEl>
                                          <p:spTgt spid="59"/>
                                        </p:tgtEl>
                                      </p:cBhvr>
                                      <p:to x="100000" y="80000"/>
                                    </p:animScale>
                                    <p:animScale>
                                      <p:cBhvr>
                                        <p:cTn id="377" dur="166" decel="50000">
                                          <p:stCondLst>
                                            <p:cond delay="1338"/>
                                          </p:stCondLst>
                                        </p:cTn>
                                        <p:tgtEl>
                                          <p:spTgt spid="59"/>
                                        </p:tgtEl>
                                      </p:cBhvr>
                                      <p:to x="100000" y="100000"/>
                                    </p:animScale>
                                    <p:animScale>
                                      <p:cBhvr>
                                        <p:cTn id="378" dur="26">
                                          <p:stCondLst>
                                            <p:cond delay="1642"/>
                                          </p:stCondLst>
                                        </p:cTn>
                                        <p:tgtEl>
                                          <p:spTgt spid="59"/>
                                        </p:tgtEl>
                                      </p:cBhvr>
                                      <p:to x="100000" y="90000"/>
                                    </p:animScale>
                                    <p:animScale>
                                      <p:cBhvr>
                                        <p:cTn id="379" dur="166" decel="50000">
                                          <p:stCondLst>
                                            <p:cond delay="1668"/>
                                          </p:stCondLst>
                                        </p:cTn>
                                        <p:tgtEl>
                                          <p:spTgt spid="59"/>
                                        </p:tgtEl>
                                      </p:cBhvr>
                                      <p:to x="100000" y="100000"/>
                                    </p:animScale>
                                    <p:animScale>
                                      <p:cBhvr>
                                        <p:cTn id="380" dur="26">
                                          <p:stCondLst>
                                            <p:cond delay="1808"/>
                                          </p:stCondLst>
                                        </p:cTn>
                                        <p:tgtEl>
                                          <p:spTgt spid="59"/>
                                        </p:tgtEl>
                                      </p:cBhvr>
                                      <p:to x="100000" y="95000"/>
                                    </p:animScale>
                                    <p:animScale>
                                      <p:cBhvr>
                                        <p:cTn id="381" dur="166" decel="50000">
                                          <p:stCondLst>
                                            <p:cond delay="1834"/>
                                          </p:stCondLst>
                                        </p:cTn>
                                        <p:tgtEl>
                                          <p:spTgt spid="59"/>
                                        </p:tgtEl>
                                      </p:cBhvr>
                                      <p:to x="100000" y="100000"/>
                                    </p:animScale>
                                  </p:childTnLst>
                                </p:cTn>
                              </p:par>
                            </p:childTnLst>
                          </p:cTn>
                        </p:par>
                      </p:childTnLst>
                    </p:cTn>
                  </p:par>
                  <p:par>
                    <p:cTn id="382" fill="hold">
                      <p:stCondLst>
                        <p:cond delay="indefinite"/>
                      </p:stCondLst>
                      <p:childTnLst>
                        <p:par>
                          <p:cTn id="383" fill="hold">
                            <p:stCondLst>
                              <p:cond delay="0"/>
                            </p:stCondLst>
                            <p:childTnLst>
                              <p:par>
                                <p:cTn id="384" presetID="26" presetClass="entr" presetSubtype="0" fill="hold" nodeType="clickEffect">
                                  <p:stCondLst>
                                    <p:cond delay="0"/>
                                  </p:stCondLst>
                                  <p:childTnLst>
                                    <p:set>
                                      <p:cBhvr>
                                        <p:cTn id="385" dur="1" fill="hold">
                                          <p:stCondLst>
                                            <p:cond delay="0"/>
                                          </p:stCondLst>
                                        </p:cTn>
                                        <p:tgtEl>
                                          <p:spTgt spid="60"/>
                                        </p:tgtEl>
                                        <p:attrNameLst>
                                          <p:attrName>style.visibility</p:attrName>
                                        </p:attrNameLst>
                                      </p:cBhvr>
                                      <p:to>
                                        <p:strVal val="visible"/>
                                      </p:to>
                                    </p:set>
                                    <p:animEffect transition="in" filter="wipe(down)">
                                      <p:cBhvr>
                                        <p:cTn id="386" dur="580">
                                          <p:stCondLst>
                                            <p:cond delay="0"/>
                                          </p:stCondLst>
                                        </p:cTn>
                                        <p:tgtEl>
                                          <p:spTgt spid="60"/>
                                        </p:tgtEl>
                                      </p:cBhvr>
                                    </p:animEffect>
                                    <p:anim calcmode="lin" valueType="num">
                                      <p:cBhvr>
                                        <p:cTn id="38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8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38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39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39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392" dur="26">
                                          <p:stCondLst>
                                            <p:cond delay="650"/>
                                          </p:stCondLst>
                                        </p:cTn>
                                        <p:tgtEl>
                                          <p:spTgt spid="60"/>
                                        </p:tgtEl>
                                      </p:cBhvr>
                                      <p:to x="100000" y="60000"/>
                                    </p:animScale>
                                    <p:animScale>
                                      <p:cBhvr>
                                        <p:cTn id="393" dur="166" decel="50000">
                                          <p:stCondLst>
                                            <p:cond delay="676"/>
                                          </p:stCondLst>
                                        </p:cTn>
                                        <p:tgtEl>
                                          <p:spTgt spid="60"/>
                                        </p:tgtEl>
                                      </p:cBhvr>
                                      <p:to x="100000" y="100000"/>
                                    </p:animScale>
                                    <p:animScale>
                                      <p:cBhvr>
                                        <p:cTn id="394" dur="26">
                                          <p:stCondLst>
                                            <p:cond delay="1312"/>
                                          </p:stCondLst>
                                        </p:cTn>
                                        <p:tgtEl>
                                          <p:spTgt spid="60"/>
                                        </p:tgtEl>
                                      </p:cBhvr>
                                      <p:to x="100000" y="80000"/>
                                    </p:animScale>
                                    <p:animScale>
                                      <p:cBhvr>
                                        <p:cTn id="395" dur="166" decel="50000">
                                          <p:stCondLst>
                                            <p:cond delay="1338"/>
                                          </p:stCondLst>
                                        </p:cTn>
                                        <p:tgtEl>
                                          <p:spTgt spid="60"/>
                                        </p:tgtEl>
                                      </p:cBhvr>
                                      <p:to x="100000" y="100000"/>
                                    </p:animScale>
                                    <p:animScale>
                                      <p:cBhvr>
                                        <p:cTn id="396" dur="26">
                                          <p:stCondLst>
                                            <p:cond delay="1642"/>
                                          </p:stCondLst>
                                        </p:cTn>
                                        <p:tgtEl>
                                          <p:spTgt spid="60"/>
                                        </p:tgtEl>
                                      </p:cBhvr>
                                      <p:to x="100000" y="90000"/>
                                    </p:animScale>
                                    <p:animScale>
                                      <p:cBhvr>
                                        <p:cTn id="397" dur="166" decel="50000">
                                          <p:stCondLst>
                                            <p:cond delay="1668"/>
                                          </p:stCondLst>
                                        </p:cTn>
                                        <p:tgtEl>
                                          <p:spTgt spid="60"/>
                                        </p:tgtEl>
                                      </p:cBhvr>
                                      <p:to x="100000" y="100000"/>
                                    </p:animScale>
                                    <p:animScale>
                                      <p:cBhvr>
                                        <p:cTn id="398" dur="26">
                                          <p:stCondLst>
                                            <p:cond delay="1808"/>
                                          </p:stCondLst>
                                        </p:cTn>
                                        <p:tgtEl>
                                          <p:spTgt spid="60"/>
                                        </p:tgtEl>
                                      </p:cBhvr>
                                      <p:to x="100000" y="95000"/>
                                    </p:animScale>
                                    <p:animScale>
                                      <p:cBhvr>
                                        <p:cTn id="399" dur="166" decel="50000">
                                          <p:stCondLst>
                                            <p:cond delay="1834"/>
                                          </p:stCondLst>
                                        </p:cTn>
                                        <p:tgtEl>
                                          <p:spTgt spid="60"/>
                                        </p:tgtEl>
                                      </p:cBhvr>
                                      <p:to x="100000" y="100000"/>
                                    </p:animScale>
                                  </p:childTnLst>
                                </p:cTn>
                              </p:par>
                            </p:childTnLst>
                          </p:cTn>
                        </p:par>
                      </p:childTnLst>
                    </p:cTn>
                  </p:par>
                  <p:par>
                    <p:cTn id="400" fill="hold">
                      <p:stCondLst>
                        <p:cond delay="indefinite"/>
                      </p:stCondLst>
                      <p:childTnLst>
                        <p:par>
                          <p:cTn id="401" fill="hold">
                            <p:stCondLst>
                              <p:cond delay="0"/>
                            </p:stCondLst>
                            <p:childTnLst>
                              <p:par>
                                <p:cTn id="402" presetID="1" presetClass="exit" presetSubtype="0" fill="hold" nodeType="clickEffect">
                                  <p:stCondLst>
                                    <p:cond delay="0"/>
                                  </p:stCondLst>
                                  <p:childTnLst>
                                    <p:set>
                                      <p:cBhvr>
                                        <p:cTn id="403" dur="1" fill="hold">
                                          <p:stCondLst>
                                            <p:cond delay="0"/>
                                          </p:stCondLst>
                                        </p:cTn>
                                        <p:tgtEl>
                                          <p:spTgt spid="59"/>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60"/>
                                        </p:tgtEl>
                                        <p:attrNameLst>
                                          <p:attrName>style.visibility</p:attrName>
                                        </p:attrNameLst>
                                      </p:cBhvr>
                                      <p:to>
                                        <p:strVal val="hidden"/>
                                      </p:to>
                                    </p:set>
                                  </p:childTnLst>
                                </p:cTn>
                              </p:par>
                            </p:childTnLst>
                          </p:cTn>
                        </p:par>
                      </p:childTnLst>
                    </p:cTn>
                  </p:par>
                  <p:par>
                    <p:cTn id="406" fill="hold">
                      <p:stCondLst>
                        <p:cond delay="indefinite"/>
                      </p:stCondLst>
                      <p:childTnLst>
                        <p:par>
                          <p:cTn id="407" fill="hold">
                            <p:stCondLst>
                              <p:cond delay="0"/>
                            </p:stCondLst>
                            <p:childTnLst>
                              <p:par>
                                <p:cTn id="408" presetID="26" presetClass="entr" presetSubtype="0" fill="hold" nodeType="clickEffect">
                                  <p:stCondLst>
                                    <p:cond delay="0"/>
                                  </p:stCondLst>
                                  <p:childTnLst>
                                    <p:set>
                                      <p:cBhvr>
                                        <p:cTn id="409" dur="1" fill="hold">
                                          <p:stCondLst>
                                            <p:cond delay="0"/>
                                          </p:stCondLst>
                                        </p:cTn>
                                        <p:tgtEl>
                                          <p:spTgt spid="61"/>
                                        </p:tgtEl>
                                        <p:attrNameLst>
                                          <p:attrName>style.visibility</p:attrName>
                                        </p:attrNameLst>
                                      </p:cBhvr>
                                      <p:to>
                                        <p:strVal val="visible"/>
                                      </p:to>
                                    </p:set>
                                    <p:animEffect transition="in" filter="wipe(down)">
                                      <p:cBhvr>
                                        <p:cTn id="410" dur="580">
                                          <p:stCondLst>
                                            <p:cond delay="0"/>
                                          </p:stCondLst>
                                        </p:cTn>
                                        <p:tgtEl>
                                          <p:spTgt spid="61"/>
                                        </p:tgtEl>
                                      </p:cBhvr>
                                    </p:animEffect>
                                    <p:anim calcmode="lin" valueType="num">
                                      <p:cBhvr>
                                        <p:cTn id="411"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12"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13"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14"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15"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16" dur="26">
                                          <p:stCondLst>
                                            <p:cond delay="650"/>
                                          </p:stCondLst>
                                        </p:cTn>
                                        <p:tgtEl>
                                          <p:spTgt spid="61"/>
                                        </p:tgtEl>
                                      </p:cBhvr>
                                      <p:to x="100000" y="60000"/>
                                    </p:animScale>
                                    <p:animScale>
                                      <p:cBhvr>
                                        <p:cTn id="417" dur="166" decel="50000">
                                          <p:stCondLst>
                                            <p:cond delay="676"/>
                                          </p:stCondLst>
                                        </p:cTn>
                                        <p:tgtEl>
                                          <p:spTgt spid="61"/>
                                        </p:tgtEl>
                                      </p:cBhvr>
                                      <p:to x="100000" y="100000"/>
                                    </p:animScale>
                                    <p:animScale>
                                      <p:cBhvr>
                                        <p:cTn id="418" dur="26">
                                          <p:stCondLst>
                                            <p:cond delay="1312"/>
                                          </p:stCondLst>
                                        </p:cTn>
                                        <p:tgtEl>
                                          <p:spTgt spid="61"/>
                                        </p:tgtEl>
                                      </p:cBhvr>
                                      <p:to x="100000" y="80000"/>
                                    </p:animScale>
                                    <p:animScale>
                                      <p:cBhvr>
                                        <p:cTn id="419" dur="166" decel="50000">
                                          <p:stCondLst>
                                            <p:cond delay="1338"/>
                                          </p:stCondLst>
                                        </p:cTn>
                                        <p:tgtEl>
                                          <p:spTgt spid="61"/>
                                        </p:tgtEl>
                                      </p:cBhvr>
                                      <p:to x="100000" y="100000"/>
                                    </p:animScale>
                                    <p:animScale>
                                      <p:cBhvr>
                                        <p:cTn id="420" dur="26">
                                          <p:stCondLst>
                                            <p:cond delay="1642"/>
                                          </p:stCondLst>
                                        </p:cTn>
                                        <p:tgtEl>
                                          <p:spTgt spid="61"/>
                                        </p:tgtEl>
                                      </p:cBhvr>
                                      <p:to x="100000" y="90000"/>
                                    </p:animScale>
                                    <p:animScale>
                                      <p:cBhvr>
                                        <p:cTn id="421" dur="166" decel="50000">
                                          <p:stCondLst>
                                            <p:cond delay="1668"/>
                                          </p:stCondLst>
                                        </p:cTn>
                                        <p:tgtEl>
                                          <p:spTgt spid="61"/>
                                        </p:tgtEl>
                                      </p:cBhvr>
                                      <p:to x="100000" y="100000"/>
                                    </p:animScale>
                                    <p:animScale>
                                      <p:cBhvr>
                                        <p:cTn id="422" dur="26">
                                          <p:stCondLst>
                                            <p:cond delay="1808"/>
                                          </p:stCondLst>
                                        </p:cTn>
                                        <p:tgtEl>
                                          <p:spTgt spid="61"/>
                                        </p:tgtEl>
                                      </p:cBhvr>
                                      <p:to x="100000" y="95000"/>
                                    </p:animScale>
                                    <p:animScale>
                                      <p:cBhvr>
                                        <p:cTn id="423" dur="166" decel="50000">
                                          <p:stCondLst>
                                            <p:cond delay="1834"/>
                                          </p:stCondLst>
                                        </p:cTn>
                                        <p:tgtEl>
                                          <p:spTgt spid="61"/>
                                        </p:tgtEl>
                                      </p:cBhvr>
                                      <p:to x="100000" y="100000"/>
                                    </p:animScale>
                                  </p:childTnLst>
                                </p:cTn>
                              </p:par>
                            </p:childTnLst>
                          </p:cTn>
                        </p:par>
                      </p:childTnLst>
                    </p:cTn>
                  </p:par>
                  <p:par>
                    <p:cTn id="424" fill="hold">
                      <p:stCondLst>
                        <p:cond delay="indefinite"/>
                      </p:stCondLst>
                      <p:childTnLst>
                        <p:par>
                          <p:cTn id="425" fill="hold">
                            <p:stCondLst>
                              <p:cond delay="0"/>
                            </p:stCondLst>
                            <p:childTnLst>
                              <p:par>
                                <p:cTn id="426" presetID="26" presetClass="entr" presetSubtype="0" fill="hold" nodeType="clickEffect">
                                  <p:stCondLst>
                                    <p:cond delay="0"/>
                                  </p:stCondLst>
                                  <p:childTnLst>
                                    <p:set>
                                      <p:cBhvr>
                                        <p:cTn id="427" dur="1" fill="hold">
                                          <p:stCondLst>
                                            <p:cond delay="0"/>
                                          </p:stCondLst>
                                        </p:cTn>
                                        <p:tgtEl>
                                          <p:spTgt spid="62"/>
                                        </p:tgtEl>
                                        <p:attrNameLst>
                                          <p:attrName>style.visibility</p:attrName>
                                        </p:attrNameLst>
                                      </p:cBhvr>
                                      <p:to>
                                        <p:strVal val="visible"/>
                                      </p:to>
                                    </p:set>
                                    <p:animEffect transition="in" filter="wipe(down)">
                                      <p:cBhvr>
                                        <p:cTn id="428" dur="580">
                                          <p:stCondLst>
                                            <p:cond delay="0"/>
                                          </p:stCondLst>
                                        </p:cTn>
                                        <p:tgtEl>
                                          <p:spTgt spid="62"/>
                                        </p:tgtEl>
                                      </p:cBhvr>
                                    </p:animEffect>
                                    <p:anim calcmode="lin" valueType="num">
                                      <p:cBhvr>
                                        <p:cTn id="429"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434" dur="26">
                                          <p:stCondLst>
                                            <p:cond delay="650"/>
                                          </p:stCondLst>
                                        </p:cTn>
                                        <p:tgtEl>
                                          <p:spTgt spid="62"/>
                                        </p:tgtEl>
                                      </p:cBhvr>
                                      <p:to x="100000" y="60000"/>
                                    </p:animScale>
                                    <p:animScale>
                                      <p:cBhvr>
                                        <p:cTn id="435" dur="166" decel="50000">
                                          <p:stCondLst>
                                            <p:cond delay="676"/>
                                          </p:stCondLst>
                                        </p:cTn>
                                        <p:tgtEl>
                                          <p:spTgt spid="62"/>
                                        </p:tgtEl>
                                      </p:cBhvr>
                                      <p:to x="100000" y="100000"/>
                                    </p:animScale>
                                    <p:animScale>
                                      <p:cBhvr>
                                        <p:cTn id="436" dur="26">
                                          <p:stCondLst>
                                            <p:cond delay="1312"/>
                                          </p:stCondLst>
                                        </p:cTn>
                                        <p:tgtEl>
                                          <p:spTgt spid="62"/>
                                        </p:tgtEl>
                                      </p:cBhvr>
                                      <p:to x="100000" y="80000"/>
                                    </p:animScale>
                                    <p:animScale>
                                      <p:cBhvr>
                                        <p:cTn id="437" dur="166" decel="50000">
                                          <p:stCondLst>
                                            <p:cond delay="1338"/>
                                          </p:stCondLst>
                                        </p:cTn>
                                        <p:tgtEl>
                                          <p:spTgt spid="62"/>
                                        </p:tgtEl>
                                      </p:cBhvr>
                                      <p:to x="100000" y="100000"/>
                                    </p:animScale>
                                    <p:animScale>
                                      <p:cBhvr>
                                        <p:cTn id="438" dur="26">
                                          <p:stCondLst>
                                            <p:cond delay="1642"/>
                                          </p:stCondLst>
                                        </p:cTn>
                                        <p:tgtEl>
                                          <p:spTgt spid="62"/>
                                        </p:tgtEl>
                                      </p:cBhvr>
                                      <p:to x="100000" y="90000"/>
                                    </p:animScale>
                                    <p:animScale>
                                      <p:cBhvr>
                                        <p:cTn id="439" dur="166" decel="50000">
                                          <p:stCondLst>
                                            <p:cond delay="1668"/>
                                          </p:stCondLst>
                                        </p:cTn>
                                        <p:tgtEl>
                                          <p:spTgt spid="62"/>
                                        </p:tgtEl>
                                      </p:cBhvr>
                                      <p:to x="100000" y="100000"/>
                                    </p:animScale>
                                    <p:animScale>
                                      <p:cBhvr>
                                        <p:cTn id="440" dur="26">
                                          <p:stCondLst>
                                            <p:cond delay="1808"/>
                                          </p:stCondLst>
                                        </p:cTn>
                                        <p:tgtEl>
                                          <p:spTgt spid="62"/>
                                        </p:tgtEl>
                                      </p:cBhvr>
                                      <p:to x="100000" y="95000"/>
                                    </p:animScale>
                                    <p:animScale>
                                      <p:cBhvr>
                                        <p:cTn id="441" dur="166" decel="50000">
                                          <p:stCondLst>
                                            <p:cond delay="1834"/>
                                          </p:stCondLst>
                                        </p:cTn>
                                        <p:tgtEl>
                                          <p:spTgt spid="62"/>
                                        </p:tgtEl>
                                      </p:cBhvr>
                                      <p:to x="100000" y="100000"/>
                                    </p:animScale>
                                  </p:childTnLst>
                                </p:cTn>
                              </p:par>
                            </p:childTnLst>
                          </p:cTn>
                        </p:par>
                      </p:childTnLst>
                    </p:cTn>
                  </p:par>
                  <p:par>
                    <p:cTn id="442" fill="hold">
                      <p:stCondLst>
                        <p:cond delay="indefinite"/>
                      </p:stCondLst>
                      <p:childTnLst>
                        <p:par>
                          <p:cTn id="443" fill="hold">
                            <p:stCondLst>
                              <p:cond delay="0"/>
                            </p:stCondLst>
                            <p:childTnLst>
                              <p:par>
                                <p:cTn id="444" presetID="1" presetClass="exit" presetSubtype="0" fill="hold" nodeType="clickEffect">
                                  <p:stCondLst>
                                    <p:cond delay="0"/>
                                  </p:stCondLst>
                                  <p:childTnLst>
                                    <p:set>
                                      <p:cBhvr>
                                        <p:cTn id="445" dur="1" fill="hold">
                                          <p:stCondLst>
                                            <p:cond delay="0"/>
                                          </p:stCondLst>
                                        </p:cTn>
                                        <p:tgtEl>
                                          <p:spTgt spid="61"/>
                                        </p:tgtEl>
                                        <p:attrNameLst>
                                          <p:attrName>style.visibility</p:attrName>
                                        </p:attrNameLst>
                                      </p:cBhvr>
                                      <p:to>
                                        <p:strVal val="hidden"/>
                                      </p:to>
                                    </p:set>
                                  </p:childTnLst>
                                </p:cTn>
                              </p:par>
                              <p:par>
                                <p:cTn id="446" presetID="1" presetClass="exit" presetSubtype="0" fill="hold" nodeType="withEffect">
                                  <p:stCondLst>
                                    <p:cond delay="0"/>
                                  </p:stCondLst>
                                  <p:childTnLst>
                                    <p:set>
                                      <p:cBhvr>
                                        <p:cTn id="447" dur="1" fill="hold">
                                          <p:stCondLst>
                                            <p:cond delay="0"/>
                                          </p:stCondLst>
                                        </p:cTn>
                                        <p:tgtEl>
                                          <p:spTgt spid="62"/>
                                        </p:tgtEl>
                                        <p:attrNameLst>
                                          <p:attrName>style.visibility</p:attrName>
                                        </p:attrNameLst>
                                      </p:cBhvr>
                                      <p:to>
                                        <p:strVal val="hidden"/>
                                      </p:to>
                                    </p:set>
                                  </p:childTnLst>
                                </p:cTn>
                              </p:par>
                            </p:childTnLst>
                          </p:cTn>
                        </p:par>
                      </p:childTnLst>
                    </p:cTn>
                  </p:par>
                  <p:par>
                    <p:cTn id="448" fill="hold">
                      <p:stCondLst>
                        <p:cond delay="indefinite"/>
                      </p:stCondLst>
                      <p:childTnLst>
                        <p:par>
                          <p:cTn id="449" fill="hold">
                            <p:stCondLst>
                              <p:cond delay="0"/>
                            </p:stCondLst>
                            <p:childTnLst>
                              <p:par>
                                <p:cTn id="450" presetID="26" presetClass="entr" presetSubtype="0" fill="hold" nodeType="clickEffect">
                                  <p:stCondLst>
                                    <p:cond delay="0"/>
                                  </p:stCondLst>
                                  <p:childTnLst>
                                    <p:set>
                                      <p:cBhvr>
                                        <p:cTn id="451" dur="1" fill="hold">
                                          <p:stCondLst>
                                            <p:cond delay="0"/>
                                          </p:stCondLst>
                                        </p:cTn>
                                        <p:tgtEl>
                                          <p:spTgt spid="64"/>
                                        </p:tgtEl>
                                        <p:attrNameLst>
                                          <p:attrName>style.visibility</p:attrName>
                                        </p:attrNameLst>
                                      </p:cBhvr>
                                      <p:to>
                                        <p:strVal val="visible"/>
                                      </p:to>
                                    </p:set>
                                    <p:animEffect transition="in" filter="wipe(down)">
                                      <p:cBhvr>
                                        <p:cTn id="452" dur="580">
                                          <p:stCondLst>
                                            <p:cond delay="0"/>
                                          </p:stCondLst>
                                        </p:cTn>
                                        <p:tgtEl>
                                          <p:spTgt spid="64"/>
                                        </p:tgtEl>
                                      </p:cBhvr>
                                    </p:animEffect>
                                    <p:anim calcmode="lin" valueType="num">
                                      <p:cBhvr>
                                        <p:cTn id="45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5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5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5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5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58" dur="26">
                                          <p:stCondLst>
                                            <p:cond delay="650"/>
                                          </p:stCondLst>
                                        </p:cTn>
                                        <p:tgtEl>
                                          <p:spTgt spid="64"/>
                                        </p:tgtEl>
                                      </p:cBhvr>
                                      <p:to x="100000" y="60000"/>
                                    </p:animScale>
                                    <p:animScale>
                                      <p:cBhvr>
                                        <p:cTn id="459" dur="166" decel="50000">
                                          <p:stCondLst>
                                            <p:cond delay="676"/>
                                          </p:stCondLst>
                                        </p:cTn>
                                        <p:tgtEl>
                                          <p:spTgt spid="64"/>
                                        </p:tgtEl>
                                      </p:cBhvr>
                                      <p:to x="100000" y="100000"/>
                                    </p:animScale>
                                    <p:animScale>
                                      <p:cBhvr>
                                        <p:cTn id="460" dur="26">
                                          <p:stCondLst>
                                            <p:cond delay="1312"/>
                                          </p:stCondLst>
                                        </p:cTn>
                                        <p:tgtEl>
                                          <p:spTgt spid="64"/>
                                        </p:tgtEl>
                                      </p:cBhvr>
                                      <p:to x="100000" y="80000"/>
                                    </p:animScale>
                                    <p:animScale>
                                      <p:cBhvr>
                                        <p:cTn id="461" dur="166" decel="50000">
                                          <p:stCondLst>
                                            <p:cond delay="1338"/>
                                          </p:stCondLst>
                                        </p:cTn>
                                        <p:tgtEl>
                                          <p:spTgt spid="64"/>
                                        </p:tgtEl>
                                      </p:cBhvr>
                                      <p:to x="100000" y="100000"/>
                                    </p:animScale>
                                    <p:animScale>
                                      <p:cBhvr>
                                        <p:cTn id="462" dur="26">
                                          <p:stCondLst>
                                            <p:cond delay="1642"/>
                                          </p:stCondLst>
                                        </p:cTn>
                                        <p:tgtEl>
                                          <p:spTgt spid="64"/>
                                        </p:tgtEl>
                                      </p:cBhvr>
                                      <p:to x="100000" y="90000"/>
                                    </p:animScale>
                                    <p:animScale>
                                      <p:cBhvr>
                                        <p:cTn id="463" dur="166" decel="50000">
                                          <p:stCondLst>
                                            <p:cond delay="1668"/>
                                          </p:stCondLst>
                                        </p:cTn>
                                        <p:tgtEl>
                                          <p:spTgt spid="64"/>
                                        </p:tgtEl>
                                      </p:cBhvr>
                                      <p:to x="100000" y="100000"/>
                                    </p:animScale>
                                    <p:animScale>
                                      <p:cBhvr>
                                        <p:cTn id="464" dur="26">
                                          <p:stCondLst>
                                            <p:cond delay="1808"/>
                                          </p:stCondLst>
                                        </p:cTn>
                                        <p:tgtEl>
                                          <p:spTgt spid="64"/>
                                        </p:tgtEl>
                                      </p:cBhvr>
                                      <p:to x="100000" y="95000"/>
                                    </p:animScale>
                                    <p:animScale>
                                      <p:cBhvr>
                                        <p:cTn id="465" dur="166" decel="50000">
                                          <p:stCondLst>
                                            <p:cond delay="1834"/>
                                          </p:stCondLst>
                                        </p:cTn>
                                        <p:tgtEl>
                                          <p:spTgt spid="64"/>
                                        </p:tgtEl>
                                      </p:cBhvr>
                                      <p:to x="100000" y="100000"/>
                                    </p:animScale>
                                  </p:childTnLst>
                                </p:cTn>
                              </p:par>
                            </p:childTnLst>
                          </p:cTn>
                        </p:par>
                      </p:childTnLst>
                    </p:cTn>
                  </p:par>
                  <p:par>
                    <p:cTn id="466" fill="hold">
                      <p:stCondLst>
                        <p:cond delay="indefinite"/>
                      </p:stCondLst>
                      <p:childTnLst>
                        <p:par>
                          <p:cTn id="467" fill="hold">
                            <p:stCondLst>
                              <p:cond delay="0"/>
                            </p:stCondLst>
                            <p:childTnLst>
                              <p:par>
                                <p:cTn id="468" presetID="26" presetClass="entr" presetSubtype="0" fill="hold" nodeType="clickEffect">
                                  <p:stCondLst>
                                    <p:cond delay="0"/>
                                  </p:stCondLst>
                                  <p:childTnLst>
                                    <p:set>
                                      <p:cBhvr>
                                        <p:cTn id="469" dur="1" fill="hold">
                                          <p:stCondLst>
                                            <p:cond delay="0"/>
                                          </p:stCondLst>
                                        </p:cTn>
                                        <p:tgtEl>
                                          <p:spTgt spid="65"/>
                                        </p:tgtEl>
                                        <p:attrNameLst>
                                          <p:attrName>style.visibility</p:attrName>
                                        </p:attrNameLst>
                                      </p:cBhvr>
                                      <p:to>
                                        <p:strVal val="visible"/>
                                      </p:to>
                                    </p:set>
                                    <p:animEffect transition="in" filter="wipe(down)">
                                      <p:cBhvr>
                                        <p:cTn id="470" dur="580">
                                          <p:stCondLst>
                                            <p:cond delay="0"/>
                                          </p:stCondLst>
                                        </p:cTn>
                                        <p:tgtEl>
                                          <p:spTgt spid="65"/>
                                        </p:tgtEl>
                                      </p:cBhvr>
                                    </p:animEffect>
                                    <p:anim calcmode="lin" valueType="num">
                                      <p:cBhvr>
                                        <p:cTn id="471"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72"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73"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74"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75"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76" dur="26">
                                          <p:stCondLst>
                                            <p:cond delay="650"/>
                                          </p:stCondLst>
                                        </p:cTn>
                                        <p:tgtEl>
                                          <p:spTgt spid="65"/>
                                        </p:tgtEl>
                                      </p:cBhvr>
                                      <p:to x="100000" y="60000"/>
                                    </p:animScale>
                                    <p:animScale>
                                      <p:cBhvr>
                                        <p:cTn id="477" dur="166" decel="50000">
                                          <p:stCondLst>
                                            <p:cond delay="676"/>
                                          </p:stCondLst>
                                        </p:cTn>
                                        <p:tgtEl>
                                          <p:spTgt spid="65"/>
                                        </p:tgtEl>
                                      </p:cBhvr>
                                      <p:to x="100000" y="100000"/>
                                    </p:animScale>
                                    <p:animScale>
                                      <p:cBhvr>
                                        <p:cTn id="478" dur="26">
                                          <p:stCondLst>
                                            <p:cond delay="1312"/>
                                          </p:stCondLst>
                                        </p:cTn>
                                        <p:tgtEl>
                                          <p:spTgt spid="65"/>
                                        </p:tgtEl>
                                      </p:cBhvr>
                                      <p:to x="100000" y="80000"/>
                                    </p:animScale>
                                    <p:animScale>
                                      <p:cBhvr>
                                        <p:cTn id="479" dur="166" decel="50000">
                                          <p:stCondLst>
                                            <p:cond delay="1338"/>
                                          </p:stCondLst>
                                        </p:cTn>
                                        <p:tgtEl>
                                          <p:spTgt spid="65"/>
                                        </p:tgtEl>
                                      </p:cBhvr>
                                      <p:to x="100000" y="100000"/>
                                    </p:animScale>
                                    <p:animScale>
                                      <p:cBhvr>
                                        <p:cTn id="480" dur="26">
                                          <p:stCondLst>
                                            <p:cond delay="1642"/>
                                          </p:stCondLst>
                                        </p:cTn>
                                        <p:tgtEl>
                                          <p:spTgt spid="65"/>
                                        </p:tgtEl>
                                      </p:cBhvr>
                                      <p:to x="100000" y="90000"/>
                                    </p:animScale>
                                    <p:animScale>
                                      <p:cBhvr>
                                        <p:cTn id="481" dur="166" decel="50000">
                                          <p:stCondLst>
                                            <p:cond delay="1668"/>
                                          </p:stCondLst>
                                        </p:cTn>
                                        <p:tgtEl>
                                          <p:spTgt spid="65"/>
                                        </p:tgtEl>
                                      </p:cBhvr>
                                      <p:to x="100000" y="100000"/>
                                    </p:animScale>
                                    <p:animScale>
                                      <p:cBhvr>
                                        <p:cTn id="482" dur="26">
                                          <p:stCondLst>
                                            <p:cond delay="1808"/>
                                          </p:stCondLst>
                                        </p:cTn>
                                        <p:tgtEl>
                                          <p:spTgt spid="65"/>
                                        </p:tgtEl>
                                      </p:cBhvr>
                                      <p:to x="100000" y="95000"/>
                                    </p:animScale>
                                    <p:animScale>
                                      <p:cBhvr>
                                        <p:cTn id="483" dur="166" decel="50000">
                                          <p:stCondLst>
                                            <p:cond delay="1834"/>
                                          </p:stCondLst>
                                        </p:cTn>
                                        <p:tgtEl>
                                          <p:spTgt spid="65"/>
                                        </p:tgtEl>
                                      </p:cBhvr>
                                      <p:to x="100000" y="100000"/>
                                    </p:animScale>
                                  </p:childTnLst>
                                </p:cTn>
                              </p:par>
                            </p:childTnLst>
                          </p:cTn>
                        </p:par>
                      </p:childTnLst>
                    </p:cTn>
                  </p:par>
                  <p:par>
                    <p:cTn id="484" fill="hold">
                      <p:stCondLst>
                        <p:cond delay="indefinite"/>
                      </p:stCondLst>
                      <p:childTnLst>
                        <p:par>
                          <p:cTn id="485" fill="hold">
                            <p:stCondLst>
                              <p:cond delay="0"/>
                            </p:stCondLst>
                            <p:childTnLst>
                              <p:par>
                                <p:cTn id="486" presetID="1" presetClass="exit" presetSubtype="0" fill="hold" nodeType="clickEffect">
                                  <p:stCondLst>
                                    <p:cond delay="0"/>
                                  </p:stCondLst>
                                  <p:childTnLst>
                                    <p:set>
                                      <p:cBhvr>
                                        <p:cTn id="487" dur="1" fill="hold">
                                          <p:stCondLst>
                                            <p:cond delay="0"/>
                                          </p:stCondLst>
                                        </p:cTn>
                                        <p:tgtEl>
                                          <p:spTgt spid="64"/>
                                        </p:tgtEl>
                                        <p:attrNameLst>
                                          <p:attrName>style.visibility</p:attrName>
                                        </p:attrNameLst>
                                      </p:cBhvr>
                                      <p:to>
                                        <p:strVal val="hidden"/>
                                      </p:to>
                                    </p:set>
                                  </p:childTnLst>
                                </p:cTn>
                              </p:par>
                              <p:par>
                                <p:cTn id="488" presetID="1" presetClass="exit" presetSubtype="0" fill="hold" nodeType="withEffect">
                                  <p:stCondLst>
                                    <p:cond delay="0"/>
                                  </p:stCondLst>
                                  <p:childTnLst>
                                    <p:set>
                                      <p:cBhvr>
                                        <p:cTn id="489" dur="1" fill="hold">
                                          <p:stCondLst>
                                            <p:cond delay="0"/>
                                          </p:stCondLst>
                                        </p:cTn>
                                        <p:tgtEl>
                                          <p:spTgt spid="65"/>
                                        </p:tgtEl>
                                        <p:attrNameLst>
                                          <p:attrName>style.visibility</p:attrName>
                                        </p:attrNameLst>
                                      </p:cBhvr>
                                      <p:to>
                                        <p:strVal val="hidden"/>
                                      </p:to>
                                    </p:set>
                                  </p:childTnLst>
                                </p:cTn>
                              </p:par>
                            </p:childTnLst>
                          </p:cTn>
                        </p:par>
                      </p:childTnLst>
                    </p:cTn>
                  </p:par>
                  <p:par>
                    <p:cTn id="490" fill="hold">
                      <p:stCondLst>
                        <p:cond delay="indefinite"/>
                      </p:stCondLst>
                      <p:childTnLst>
                        <p:par>
                          <p:cTn id="491" fill="hold">
                            <p:stCondLst>
                              <p:cond delay="0"/>
                            </p:stCondLst>
                            <p:childTnLst>
                              <p:par>
                                <p:cTn id="492" presetID="26" presetClass="entr" presetSubtype="0" fill="hold" nodeType="clickEffect">
                                  <p:stCondLst>
                                    <p:cond delay="0"/>
                                  </p:stCondLst>
                                  <p:childTnLst>
                                    <p:set>
                                      <p:cBhvr>
                                        <p:cTn id="493" dur="1" fill="hold">
                                          <p:stCondLst>
                                            <p:cond delay="0"/>
                                          </p:stCondLst>
                                        </p:cTn>
                                        <p:tgtEl>
                                          <p:spTgt spid="66"/>
                                        </p:tgtEl>
                                        <p:attrNameLst>
                                          <p:attrName>style.visibility</p:attrName>
                                        </p:attrNameLst>
                                      </p:cBhvr>
                                      <p:to>
                                        <p:strVal val="visible"/>
                                      </p:to>
                                    </p:set>
                                    <p:animEffect transition="in" filter="wipe(down)">
                                      <p:cBhvr>
                                        <p:cTn id="494" dur="580">
                                          <p:stCondLst>
                                            <p:cond delay="0"/>
                                          </p:stCondLst>
                                        </p:cTn>
                                        <p:tgtEl>
                                          <p:spTgt spid="66"/>
                                        </p:tgtEl>
                                      </p:cBhvr>
                                    </p:animEffect>
                                    <p:anim calcmode="lin" valueType="num">
                                      <p:cBhvr>
                                        <p:cTn id="495"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96"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7"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98"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99"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00" dur="26">
                                          <p:stCondLst>
                                            <p:cond delay="650"/>
                                          </p:stCondLst>
                                        </p:cTn>
                                        <p:tgtEl>
                                          <p:spTgt spid="66"/>
                                        </p:tgtEl>
                                      </p:cBhvr>
                                      <p:to x="100000" y="60000"/>
                                    </p:animScale>
                                    <p:animScale>
                                      <p:cBhvr>
                                        <p:cTn id="501" dur="166" decel="50000">
                                          <p:stCondLst>
                                            <p:cond delay="676"/>
                                          </p:stCondLst>
                                        </p:cTn>
                                        <p:tgtEl>
                                          <p:spTgt spid="66"/>
                                        </p:tgtEl>
                                      </p:cBhvr>
                                      <p:to x="100000" y="100000"/>
                                    </p:animScale>
                                    <p:animScale>
                                      <p:cBhvr>
                                        <p:cTn id="502" dur="26">
                                          <p:stCondLst>
                                            <p:cond delay="1312"/>
                                          </p:stCondLst>
                                        </p:cTn>
                                        <p:tgtEl>
                                          <p:spTgt spid="66"/>
                                        </p:tgtEl>
                                      </p:cBhvr>
                                      <p:to x="100000" y="80000"/>
                                    </p:animScale>
                                    <p:animScale>
                                      <p:cBhvr>
                                        <p:cTn id="503" dur="166" decel="50000">
                                          <p:stCondLst>
                                            <p:cond delay="1338"/>
                                          </p:stCondLst>
                                        </p:cTn>
                                        <p:tgtEl>
                                          <p:spTgt spid="66"/>
                                        </p:tgtEl>
                                      </p:cBhvr>
                                      <p:to x="100000" y="100000"/>
                                    </p:animScale>
                                    <p:animScale>
                                      <p:cBhvr>
                                        <p:cTn id="504" dur="26">
                                          <p:stCondLst>
                                            <p:cond delay="1642"/>
                                          </p:stCondLst>
                                        </p:cTn>
                                        <p:tgtEl>
                                          <p:spTgt spid="66"/>
                                        </p:tgtEl>
                                      </p:cBhvr>
                                      <p:to x="100000" y="90000"/>
                                    </p:animScale>
                                    <p:animScale>
                                      <p:cBhvr>
                                        <p:cTn id="505" dur="166" decel="50000">
                                          <p:stCondLst>
                                            <p:cond delay="1668"/>
                                          </p:stCondLst>
                                        </p:cTn>
                                        <p:tgtEl>
                                          <p:spTgt spid="66"/>
                                        </p:tgtEl>
                                      </p:cBhvr>
                                      <p:to x="100000" y="100000"/>
                                    </p:animScale>
                                    <p:animScale>
                                      <p:cBhvr>
                                        <p:cTn id="506" dur="26">
                                          <p:stCondLst>
                                            <p:cond delay="1808"/>
                                          </p:stCondLst>
                                        </p:cTn>
                                        <p:tgtEl>
                                          <p:spTgt spid="66"/>
                                        </p:tgtEl>
                                      </p:cBhvr>
                                      <p:to x="100000" y="95000"/>
                                    </p:animScale>
                                    <p:animScale>
                                      <p:cBhvr>
                                        <p:cTn id="507" dur="166" decel="50000">
                                          <p:stCondLst>
                                            <p:cond delay="1834"/>
                                          </p:stCondLst>
                                        </p:cTn>
                                        <p:tgtEl>
                                          <p:spTgt spid="66"/>
                                        </p:tgtEl>
                                      </p:cBhvr>
                                      <p:to x="100000" y="100000"/>
                                    </p:animScale>
                                  </p:childTnLst>
                                </p:cTn>
                              </p:par>
                            </p:childTnLst>
                          </p:cTn>
                        </p:par>
                      </p:childTnLst>
                    </p:cTn>
                  </p:par>
                  <p:par>
                    <p:cTn id="508" fill="hold">
                      <p:stCondLst>
                        <p:cond delay="indefinite"/>
                      </p:stCondLst>
                      <p:childTnLst>
                        <p:par>
                          <p:cTn id="509" fill="hold">
                            <p:stCondLst>
                              <p:cond delay="0"/>
                            </p:stCondLst>
                            <p:childTnLst>
                              <p:par>
                                <p:cTn id="510" presetID="26" presetClass="entr" presetSubtype="0" fill="hold" nodeType="clickEffect">
                                  <p:stCondLst>
                                    <p:cond delay="0"/>
                                  </p:stCondLst>
                                  <p:childTnLst>
                                    <p:set>
                                      <p:cBhvr>
                                        <p:cTn id="511" dur="1" fill="hold">
                                          <p:stCondLst>
                                            <p:cond delay="0"/>
                                          </p:stCondLst>
                                        </p:cTn>
                                        <p:tgtEl>
                                          <p:spTgt spid="67"/>
                                        </p:tgtEl>
                                        <p:attrNameLst>
                                          <p:attrName>style.visibility</p:attrName>
                                        </p:attrNameLst>
                                      </p:cBhvr>
                                      <p:to>
                                        <p:strVal val="visible"/>
                                      </p:to>
                                    </p:set>
                                    <p:animEffect transition="in" filter="wipe(down)">
                                      <p:cBhvr>
                                        <p:cTn id="512" dur="580">
                                          <p:stCondLst>
                                            <p:cond delay="0"/>
                                          </p:stCondLst>
                                        </p:cTn>
                                        <p:tgtEl>
                                          <p:spTgt spid="67"/>
                                        </p:tgtEl>
                                      </p:cBhvr>
                                    </p:animEffect>
                                    <p:anim calcmode="lin" valueType="num">
                                      <p:cBhvr>
                                        <p:cTn id="513"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514"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515"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516"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517"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518" dur="26">
                                          <p:stCondLst>
                                            <p:cond delay="650"/>
                                          </p:stCondLst>
                                        </p:cTn>
                                        <p:tgtEl>
                                          <p:spTgt spid="67"/>
                                        </p:tgtEl>
                                      </p:cBhvr>
                                      <p:to x="100000" y="60000"/>
                                    </p:animScale>
                                    <p:animScale>
                                      <p:cBhvr>
                                        <p:cTn id="519" dur="166" decel="50000">
                                          <p:stCondLst>
                                            <p:cond delay="676"/>
                                          </p:stCondLst>
                                        </p:cTn>
                                        <p:tgtEl>
                                          <p:spTgt spid="67"/>
                                        </p:tgtEl>
                                      </p:cBhvr>
                                      <p:to x="100000" y="100000"/>
                                    </p:animScale>
                                    <p:animScale>
                                      <p:cBhvr>
                                        <p:cTn id="520" dur="26">
                                          <p:stCondLst>
                                            <p:cond delay="1312"/>
                                          </p:stCondLst>
                                        </p:cTn>
                                        <p:tgtEl>
                                          <p:spTgt spid="67"/>
                                        </p:tgtEl>
                                      </p:cBhvr>
                                      <p:to x="100000" y="80000"/>
                                    </p:animScale>
                                    <p:animScale>
                                      <p:cBhvr>
                                        <p:cTn id="521" dur="166" decel="50000">
                                          <p:stCondLst>
                                            <p:cond delay="1338"/>
                                          </p:stCondLst>
                                        </p:cTn>
                                        <p:tgtEl>
                                          <p:spTgt spid="67"/>
                                        </p:tgtEl>
                                      </p:cBhvr>
                                      <p:to x="100000" y="100000"/>
                                    </p:animScale>
                                    <p:animScale>
                                      <p:cBhvr>
                                        <p:cTn id="522" dur="26">
                                          <p:stCondLst>
                                            <p:cond delay="1642"/>
                                          </p:stCondLst>
                                        </p:cTn>
                                        <p:tgtEl>
                                          <p:spTgt spid="67"/>
                                        </p:tgtEl>
                                      </p:cBhvr>
                                      <p:to x="100000" y="90000"/>
                                    </p:animScale>
                                    <p:animScale>
                                      <p:cBhvr>
                                        <p:cTn id="523" dur="166" decel="50000">
                                          <p:stCondLst>
                                            <p:cond delay="1668"/>
                                          </p:stCondLst>
                                        </p:cTn>
                                        <p:tgtEl>
                                          <p:spTgt spid="67"/>
                                        </p:tgtEl>
                                      </p:cBhvr>
                                      <p:to x="100000" y="100000"/>
                                    </p:animScale>
                                    <p:animScale>
                                      <p:cBhvr>
                                        <p:cTn id="524" dur="26">
                                          <p:stCondLst>
                                            <p:cond delay="1808"/>
                                          </p:stCondLst>
                                        </p:cTn>
                                        <p:tgtEl>
                                          <p:spTgt spid="67"/>
                                        </p:tgtEl>
                                      </p:cBhvr>
                                      <p:to x="100000" y="95000"/>
                                    </p:animScale>
                                    <p:animScale>
                                      <p:cBhvr>
                                        <p:cTn id="525" dur="166" decel="50000">
                                          <p:stCondLst>
                                            <p:cond delay="1834"/>
                                          </p:stCondLst>
                                        </p:cTn>
                                        <p:tgtEl>
                                          <p:spTgt spid="67"/>
                                        </p:tgtEl>
                                      </p:cBhvr>
                                      <p:to x="100000" y="100000"/>
                                    </p:animScale>
                                  </p:childTnLst>
                                </p:cTn>
                              </p:par>
                            </p:childTnLst>
                          </p:cTn>
                        </p:par>
                      </p:childTnLst>
                    </p:cTn>
                  </p:par>
                  <p:par>
                    <p:cTn id="526" fill="hold">
                      <p:stCondLst>
                        <p:cond delay="indefinite"/>
                      </p:stCondLst>
                      <p:childTnLst>
                        <p:par>
                          <p:cTn id="527" fill="hold">
                            <p:stCondLst>
                              <p:cond delay="0"/>
                            </p:stCondLst>
                            <p:childTnLst>
                              <p:par>
                                <p:cTn id="528" presetID="1" presetClass="exit" presetSubtype="0" fill="hold" nodeType="clickEffect">
                                  <p:stCondLst>
                                    <p:cond delay="0"/>
                                  </p:stCondLst>
                                  <p:childTnLst>
                                    <p:set>
                                      <p:cBhvr>
                                        <p:cTn id="529" dur="1" fill="hold">
                                          <p:stCondLst>
                                            <p:cond delay="0"/>
                                          </p:stCondLst>
                                        </p:cTn>
                                        <p:tgtEl>
                                          <p:spTgt spid="66"/>
                                        </p:tgtEl>
                                        <p:attrNameLst>
                                          <p:attrName>style.visibility</p:attrName>
                                        </p:attrNameLst>
                                      </p:cBhvr>
                                      <p:to>
                                        <p:strVal val="hidden"/>
                                      </p:to>
                                    </p:set>
                                  </p:childTnLst>
                                </p:cTn>
                              </p:par>
                              <p:par>
                                <p:cTn id="530" presetID="1" presetClass="exit" presetSubtype="0" fill="hold" nodeType="withEffect">
                                  <p:stCondLst>
                                    <p:cond delay="0"/>
                                  </p:stCondLst>
                                  <p:childTnLst>
                                    <p:set>
                                      <p:cBhvr>
                                        <p:cTn id="531"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0" grpId="0" animBg="1"/>
      <p:bldP spid="4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08297FC-6430-4994-A7ED-E1F3BB16D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0162" y="2429674"/>
            <a:ext cx="2124312" cy="212431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551330"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A picture containing doll&#10;&#10;Description automatically generated">
            <a:extLst>
              <a:ext uri="{FF2B5EF4-FFF2-40B4-BE49-F238E27FC236}">
                <a16:creationId xmlns:a16="http://schemas.microsoft.com/office/drawing/2014/main" id="{983CCEC8-97B7-C843-AF9B-791F923C1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617" y="2459869"/>
            <a:ext cx="2379436" cy="2379436"/>
          </a:xfrm>
          <a:prstGeom prst="rect">
            <a:avLst/>
          </a:prstGeom>
        </p:spPr>
      </p:pic>
      <p:pic>
        <p:nvPicPr>
          <p:cNvPr id="23" name="Picture 22" descr="A picture containing toy, doll&#10;&#10;Description automatically generated">
            <a:extLst>
              <a:ext uri="{FF2B5EF4-FFF2-40B4-BE49-F238E27FC236}">
                <a16:creationId xmlns:a16="http://schemas.microsoft.com/office/drawing/2014/main" id="{CA1C13AA-F57E-8F43-A745-F8AF3935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44" y="3490308"/>
            <a:ext cx="2134849" cy="2134849"/>
          </a:xfrm>
          <a:prstGeom prst="rect">
            <a:avLst/>
          </a:prstGeom>
        </p:spPr>
      </p:pic>
      <p:sp>
        <p:nvSpPr>
          <p:cNvPr id="24" name="Rounded Rectangular Callout 23">
            <a:extLst>
              <a:ext uri="{FF2B5EF4-FFF2-40B4-BE49-F238E27FC236}">
                <a16:creationId xmlns:a16="http://schemas.microsoft.com/office/drawing/2014/main" id="{69A7294C-AE3E-CF46-B354-654A726CA9E5}"/>
              </a:ext>
            </a:extLst>
          </p:cNvPr>
          <p:cNvSpPr/>
          <p:nvPr/>
        </p:nvSpPr>
        <p:spPr>
          <a:xfrm>
            <a:off x="3310108" y="2695223"/>
            <a:ext cx="2772751" cy="1158741"/>
          </a:xfrm>
          <a:prstGeom prst="wedgeRoundRectCallout">
            <a:avLst>
              <a:gd name="adj1" fmla="val -63511"/>
              <a:gd name="adj2" fmla="val 21263"/>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Century Gothic" panose="020B0502020202020204" pitchFamily="34" charset="0"/>
              </a:rPr>
              <a:t>Vous</a:t>
            </a:r>
            <a:r>
              <a:rPr lang="en-US" sz="2200" dirty="0">
                <a:latin typeface="Century Gothic" panose="020B0502020202020204" pitchFamily="34" charset="0"/>
              </a:rPr>
              <a:t> </a:t>
            </a:r>
            <a:r>
              <a:rPr lang="en-US" sz="2200" dirty="0" err="1">
                <a:latin typeface="Century Gothic" panose="020B0502020202020204" pitchFamily="34" charset="0"/>
              </a:rPr>
              <a:t>avez</a:t>
            </a:r>
            <a:r>
              <a:rPr lang="en-US" sz="2200" dirty="0">
                <a:latin typeface="Century Gothic" panose="020B0502020202020204" pitchFamily="34" charset="0"/>
              </a:rPr>
              <a:t> frappé à quoi ? </a:t>
            </a:r>
          </a:p>
        </p:txBody>
      </p:sp>
      <p:sp>
        <p:nvSpPr>
          <p:cNvPr id="25" name="Rounded Rectangular Callout 24">
            <a:extLst>
              <a:ext uri="{FF2B5EF4-FFF2-40B4-BE49-F238E27FC236}">
                <a16:creationId xmlns:a16="http://schemas.microsoft.com/office/drawing/2014/main" id="{54253EFB-5EA9-9141-8C09-0C7E173232A6}"/>
              </a:ext>
            </a:extLst>
          </p:cNvPr>
          <p:cNvSpPr/>
          <p:nvPr/>
        </p:nvSpPr>
        <p:spPr>
          <a:xfrm>
            <a:off x="6274907" y="2695223"/>
            <a:ext cx="2772751" cy="1158741"/>
          </a:xfrm>
          <a:prstGeom prst="wedgeRoundRectCallout">
            <a:avLst>
              <a:gd name="adj1" fmla="val 64037"/>
              <a:gd name="adj2" fmla="val 20232"/>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Century Gothic" panose="020B0502020202020204" pitchFamily="34" charset="0"/>
              </a:rPr>
              <a:t>Nous </a:t>
            </a:r>
            <a:r>
              <a:rPr lang="en-US" sz="2200" dirty="0" err="1">
                <a:latin typeface="Century Gothic" panose="020B0502020202020204" pitchFamily="34" charset="0"/>
              </a:rPr>
              <a:t>avons</a:t>
            </a:r>
            <a:r>
              <a:rPr lang="en-US" sz="2200" dirty="0">
                <a:latin typeface="Century Gothic" panose="020B0502020202020204" pitchFamily="34" charset="0"/>
              </a:rPr>
              <a:t> frappé à la </a:t>
            </a:r>
            <a:r>
              <a:rPr lang="en-US" sz="2200" dirty="0" err="1">
                <a:latin typeface="Century Gothic" panose="020B0502020202020204" pitchFamily="34" charset="0"/>
              </a:rPr>
              <a:t>porte</a:t>
            </a:r>
            <a:r>
              <a:rPr lang="en-US" sz="2200" dirty="0">
                <a:latin typeface="Century Gothic" panose="020B0502020202020204" pitchFamily="34" charset="0"/>
              </a:rPr>
              <a:t>.</a:t>
            </a:r>
          </a:p>
        </p:txBody>
      </p:sp>
      <p:sp>
        <p:nvSpPr>
          <p:cNvPr id="26" name="TextBox 25">
            <a:extLst>
              <a:ext uri="{FF2B5EF4-FFF2-40B4-BE49-F238E27FC236}">
                <a16:creationId xmlns:a16="http://schemas.microsoft.com/office/drawing/2014/main" id="{5994999B-CF2A-DF47-9F01-157EEBDE6DC2}"/>
              </a:ext>
            </a:extLst>
          </p:cNvPr>
          <p:cNvSpPr txBox="1"/>
          <p:nvPr/>
        </p:nvSpPr>
        <p:spPr>
          <a:xfrm>
            <a:off x="-1" y="5710972"/>
            <a:ext cx="12192001" cy="523220"/>
          </a:xfrm>
          <a:prstGeom prst="rect">
            <a:avLst/>
          </a:prstGeom>
          <a:noFill/>
        </p:spPr>
        <p:txBody>
          <a:bodyPr wrap="square" rtlCol="0">
            <a:spAutoFit/>
          </a:bodyPr>
          <a:lstStyle/>
          <a:p>
            <a:pPr algn="ctr"/>
            <a:r>
              <a:rPr lang="fr-FR" sz="2800" dirty="0">
                <a:solidFill>
                  <a:schemeClr val="accent5">
                    <a:lumMod val="50000"/>
                  </a:schemeClr>
                </a:solidFill>
                <a:latin typeface="Century Gothic" panose="020B0502020202020204" pitchFamily="34" charset="0"/>
              </a:rPr>
              <a:t>Ils/elles ont frappé à la porte. </a:t>
            </a:r>
          </a:p>
        </p:txBody>
      </p:sp>
      <p:sp>
        <p:nvSpPr>
          <p:cNvPr id="27" name="TextBox 26">
            <a:extLst>
              <a:ext uri="{FF2B5EF4-FFF2-40B4-BE49-F238E27FC236}">
                <a16:creationId xmlns:a16="http://schemas.microsoft.com/office/drawing/2014/main" id="{BB6A2C91-7DAF-3B44-AE0B-F3BFBBD3116F}"/>
              </a:ext>
            </a:extLst>
          </p:cNvPr>
          <p:cNvSpPr txBox="1"/>
          <p:nvPr/>
        </p:nvSpPr>
        <p:spPr>
          <a:xfrm>
            <a:off x="113102" y="1232377"/>
            <a:ext cx="11796819" cy="1200329"/>
          </a:xfrm>
          <a:prstGeom prst="rect">
            <a:avLst/>
          </a:prstGeom>
          <a:noFill/>
        </p:spPr>
        <p:txBody>
          <a:bodyPr wrap="none" rtlCol="0">
            <a:spAutoFit/>
          </a:bodyPr>
          <a:lstStyle/>
          <a:p>
            <a:pPr algn="l"/>
            <a:r>
              <a:rPr lang="en-US" sz="2400" dirty="0" err="1">
                <a:solidFill>
                  <a:schemeClr val="accent5">
                    <a:lumMod val="50000"/>
                  </a:schemeClr>
                </a:solidFill>
                <a:latin typeface="Century Gothic" panose="020B0502020202020204" pitchFamily="34" charset="0"/>
              </a:rPr>
              <a:t>Tes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partenaires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visité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vieille</a:t>
            </a:r>
            <a:r>
              <a:rPr lang="en-US" sz="2400" dirty="0">
                <a:solidFill>
                  <a:schemeClr val="accent5">
                    <a:lumMod val="50000"/>
                  </a:schemeClr>
                </a:solidFill>
                <a:latin typeface="Century Gothic" panose="020B0502020202020204" pitchFamily="34" charset="0"/>
              </a:rPr>
              <a:t> femme dans la </a:t>
            </a:r>
            <a:r>
              <a:rPr lang="en-US" sz="2400" dirty="0" err="1">
                <a:solidFill>
                  <a:schemeClr val="accent5">
                    <a:lumMod val="50000"/>
                  </a:schemeClr>
                </a:solidFill>
                <a:latin typeface="Century Gothic" panose="020B0502020202020204" pitchFamily="34" charset="0"/>
              </a:rPr>
              <a:t>forêt</a:t>
            </a:r>
            <a:r>
              <a:rPr lang="en-US" sz="2400" dirty="0">
                <a:solidFill>
                  <a:schemeClr val="accent5">
                    <a:lumMod val="50000"/>
                  </a:schemeClr>
                </a:solidFill>
                <a:latin typeface="Century Gothic" panose="020B0502020202020204" pitchFamily="34" charset="0"/>
              </a:rPr>
              <a:t>.</a:t>
            </a:r>
          </a:p>
          <a:p>
            <a:pPr algn="l"/>
            <a:r>
              <a:rPr lang="en-US" sz="2400" dirty="0">
                <a:solidFill>
                  <a:schemeClr val="accent5">
                    <a:lumMod val="50000"/>
                  </a:schemeClr>
                </a:solidFill>
                <a:latin typeface="Century Gothic" panose="020B0502020202020204" pitchFamily="34" charset="0"/>
              </a:rPr>
              <a:t>Use the role play card to ask them questions about their visit in the past tense. </a:t>
            </a:r>
          </a:p>
          <a:p>
            <a:pPr algn="l"/>
            <a:r>
              <a:rPr lang="en-US" sz="2400" dirty="0">
                <a:solidFill>
                  <a:schemeClr val="accent5">
                    <a:lumMod val="50000"/>
                  </a:schemeClr>
                </a:solidFill>
                <a:latin typeface="Century Gothic" panose="020B0502020202020204" pitchFamily="34" charset="0"/>
              </a:rPr>
              <a:t>Make notes (in the third person) on what you hear.</a:t>
            </a:r>
          </a:p>
        </p:txBody>
      </p:sp>
      <p:sp>
        <p:nvSpPr>
          <p:cNvPr id="16" name="Rounded Rectangle 12">
            <a:extLst>
              <a:ext uri="{FF2B5EF4-FFF2-40B4-BE49-F238E27FC236}">
                <a16:creationId xmlns:a16="http://schemas.microsoft.com/office/drawing/2014/main" id="{FCC76B6D-DDF2-4D6C-82A4-D736D4BA6CE5}"/>
              </a:ext>
            </a:extLst>
          </p:cNvPr>
          <p:cNvSpPr/>
          <p:nvPr/>
        </p:nvSpPr>
        <p:spPr>
          <a:xfrm>
            <a:off x="5551329" y="259895"/>
            <a:ext cx="3737494" cy="41271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*le conte de fees = fairy tale </a:t>
            </a:r>
          </a:p>
        </p:txBody>
      </p:sp>
      <p:graphicFrame>
        <p:nvGraphicFramePr>
          <p:cNvPr id="20" name="Table 13">
            <a:extLst>
              <a:ext uri="{FF2B5EF4-FFF2-40B4-BE49-F238E27FC236}">
                <a16:creationId xmlns:a16="http://schemas.microsoft.com/office/drawing/2014/main" id="{2CE7239C-4B9D-4D41-8DFB-157E9686DA9E}"/>
              </a:ext>
            </a:extLst>
          </p:cNvPr>
          <p:cNvGraphicFramePr>
            <a:graphicFrameLocks noGrp="1"/>
          </p:cNvGraphicFramePr>
          <p:nvPr/>
        </p:nvGraphicFramePr>
        <p:xfrm>
          <a:off x="1791409" y="4183476"/>
          <a:ext cx="2314573" cy="1096543"/>
        </p:xfrm>
        <a:graphic>
          <a:graphicData uri="http://schemas.openxmlformats.org/drawingml/2006/table">
            <a:tbl>
              <a:tblPr firstRow="1" bandRow="1">
                <a:tableStyleId>{5940675A-B579-460E-94D1-54222C63F5DA}</a:tableStyleId>
              </a:tblPr>
              <a:tblGrid>
                <a:gridCol w="2314573">
                  <a:extLst>
                    <a:ext uri="{9D8B030D-6E8A-4147-A177-3AD203B41FA5}">
                      <a16:colId xmlns:a16="http://schemas.microsoft.com/office/drawing/2014/main" val="501637136"/>
                    </a:ext>
                  </a:extLst>
                </a:gridCol>
              </a:tblGrid>
              <a:tr h="1096543">
                <a:tc>
                  <a:txBody>
                    <a:bodyPr/>
                    <a:lstStyle/>
                    <a:p>
                      <a:r>
                        <a:rPr lang="en-US" sz="2200" b="0" i="0" dirty="0" err="1">
                          <a:solidFill>
                            <a:schemeClr val="accent5">
                              <a:lumMod val="50000"/>
                            </a:schemeClr>
                          </a:solidFill>
                          <a:latin typeface="Century Gothic" panose="020B0502020202020204" pitchFamily="34" charset="0"/>
                        </a:rPr>
                        <a:t>frapper</a:t>
                      </a:r>
                      <a:r>
                        <a:rPr lang="en-US" sz="2200" b="1" i="1" dirty="0">
                          <a:solidFill>
                            <a:schemeClr val="accent5">
                              <a:lumMod val="50000"/>
                            </a:schemeClr>
                          </a:solidFill>
                        </a:rPr>
                        <a:t> à quoi </a:t>
                      </a:r>
                      <a:r>
                        <a:rPr lang="en-US" sz="2200" dirty="0" err="1">
                          <a:solidFill>
                            <a:schemeClr val="accent5">
                              <a:lumMod val="50000"/>
                            </a:schemeClr>
                          </a:solidFill>
                        </a:rPr>
                        <a:t>Vous</a:t>
                      </a:r>
                      <a:r>
                        <a:rPr lang="en-US" sz="2200" dirty="0">
                          <a:solidFill>
                            <a:schemeClr val="accent5">
                              <a:lumMod val="50000"/>
                            </a:schemeClr>
                          </a:solidFill>
                        </a:rPr>
                        <a:t> _______ ?</a:t>
                      </a:r>
                    </a:p>
                  </a:txBody>
                  <a:tcPr>
                    <a:solidFill>
                      <a:schemeClr val="bg1"/>
                    </a:solidFill>
                  </a:tcPr>
                </a:tc>
                <a:extLst>
                  <a:ext uri="{0D108BD9-81ED-4DB2-BD59-A6C34878D82A}">
                    <a16:rowId xmlns:a16="http://schemas.microsoft.com/office/drawing/2014/main" val="3447780790"/>
                  </a:ext>
                </a:extLst>
              </a:tr>
            </a:tbl>
          </a:graphicData>
        </a:graphic>
      </p:graphicFrame>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6828681" y="4188452"/>
          <a:ext cx="3773637" cy="1033200"/>
        </p:xfrm>
        <a:graphic>
          <a:graphicData uri="http://schemas.openxmlformats.org/drawingml/2006/table">
            <a:tbl>
              <a:tblPr firstRow="1" bandRow="1">
                <a:tableStyleId>{5940675A-B579-460E-94D1-54222C63F5DA}</a:tableStyleId>
              </a:tblPr>
              <a:tblGrid>
                <a:gridCol w="1504988">
                  <a:extLst>
                    <a:ext uri="{9D8B030D-6E8A-4147-A177-3AD203B41FA5}">
                      <a16:colId xmlns:a16="http://schemas.microsoft.com/office/drawing/2014/main" val="3619309063"/>
                    </a:ext>
                  </a:extLst>
                </a:gridCol>
                <a:gridCol w="2268649">
                  <a:extLst>
                    <a:ext uri="{9D8B030D-6E8A-4147-A177-3AD203B41FA5}">
                      <a16:colId xmlns:a16="http://schemas.microsoft.com/office/drawing/2014/main" val="501637136"/>
                    </a:ext>
                  </a:extLst>
                </a:gridCol>
              </a:tblGrid>
              <a:tr h="1033200">
                <a:tc>
                  <a:txBody>
                    <a:bodyPr/>
                    <a:lstStyle/>
                    <a:p>
                      <a:endParaRPr lang="en-US" sz="2200" b="0" i="0" dirty="0">
                        <a:solidFill>
                          <a:schemeClr val="accent5">
                            <a:lumMod val="50000"/>
                          </a:schemeClr>
                        </a:solidFill>
                        <a:latin typeface="Century Gothic" panose="020B0502020202020204" pitchFamily="34" charset="0"/>
                      </a:endParaRPr>
                    </a:p>
                  </a:txBody>
                  <a:tcPr>
                    <a:solidFill>
                      <a:schemeClr val="bg1"/>
                    </a:solidFill>
                  </a:tcPr>
                </a:tc>
                <a:tc>
                  <a:txBody>
                    <a:bodyPr/>
                    <a:lstStyle/>
                    <a:p>
                      <a:r>
                        <a:rPr lang="en-US" sz="2200" b="0" i="0" dirty="0" err="1">
                          <a:solidFill>
                            <a:schemeClr val="accent5">
                              <a:lumMod val="50000"/>
                            </a:schemeClr>
                          </a:solidFill>
                          <a:latin typeface="Century Gothic" panose="020B0502020202020204" pitchFamily="34" charset="0"/>
                        </a:rPr>
                        <a:t>frapper</a:t>
                      </a:r>
                      <a:r>
                        <a:rPr lang="en-US" sz="2200" b="1" i="1" dirty="0">
                          <a:solidFill>
                            <a:schemeClr val="accent5">
                              <a:lumMod val="50000"/>
                            </a:schemeClr>
                          </a:solidFill>
                        </a:rPr>
                        <a:t> </a:t>
                      </a:r>
                      <a:r>
                        <a:rPr lang="en-US" sz="2200" b="1" i="1" dirty="0" err="1">
                          <a:solidFill>
                            <a:schemeClr val="accent5">
                              <a:lumMod val="50000"/>
                            </a:schemeClr>
                          </a:solidFill>
                        </a:rPr>
                        <a:t>à</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Nous ______ .</a:t>
                      </a:r>
                    </a:p>
                  </a:txBody>
                  <a:tcPr>
                    <a:solidFill>
                      <a:schemeClr val="bg1"/>
                    </a:solidFill>
                  </a:tcPr>
                </a:tc>
                <a:extLst>
                  <a:ext uri="{0D108BD9-81ED-4DB2-BD59-A6C34878D82A}">
                    <a16:rowId xmlns:a16="http://schemas.microsoft.com/office/drawing/2014/main" val="3447780790"/>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8216" y="4091888"/>
            <a:ext cx="1219595" cy="1325197"/>
          </a:xfrm>
          <a:prstGeom prst="rect">
            <a:avLst/>
          </a:prstGeom>
        </p:spPr>
      </p:pic>
      <p:pic>
        <p:nvPicPr>
          <p:cNvPr id="3" name="Picture 2">
            <a:extLst>
              <a:ext uri="{FF2B5EF4-FFF2-40B4-BE49-F238E27FC236}">
                <a16:creationId xmlns:a16="http://schemas.microsoft.com/office/drawing/2014/main" id="{94FA25BD-F4EE-4DBC-897F-7FBCC158B3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391" y="3559497"/>
            <a:ext cx="1961814" cy="1961814"/>
          </a:xfrm>
          <a:prstGeom prst="rect">
            <a:avLst/>
          </a:prstGeom>
        </p:spPr>
      </p:pic>
      <p:pic>
        <p:nvPicPr>
          <p:cNvPr id="3074" name="Picture 2" descr="Hand, Pencil, Pen, Edit, Eraser, Write">
            <a:extLst>
              <a:ext uri="{FF2B5EF4-FFF2-40B4-BE49-F238E27FC236}">
                <a16:creationId xmlns:a16="http://schemas.microsoft.com/office/drawing/2014/main" id="{E62829B5-203D-4C85-895D-D953200DA8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806483">
            <a:off x="2636408" y="5601227"/>
            <a:ext cx="797164" cy="71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22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912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Amandine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nvGraphicFramePr>
        <p:xfrm>
          <a:off x="4092000" y="1442950"/>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a:solidFill>
                            <a:schemeClr val="bg1"/>
                          </a:solidFill>
                          <a:latin typeface="Century Gothic" panose="020B0502020202020204" pitchFamily="34" charset="0"/>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quand</a:t>
                      </a:r>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r>
                        <a:rPr lang="en-GB" sz="2000" b="0" i="0" dirty="0">
                          <a:solidFill>
                            <a:schemeClr val="accent1">
                              <a:lumMod val="50000"/>
                            </a:schemeClr>
                          </a:solidFill>
                          <a:latin typeface="Century Gothic" panose="020B0502020202020204" pitchFamily="34" charset="0"/>
                        </a:rPr>
                        <a:t>_________ un </a:t>
                      </a:r>
                      <a:r>
                        <a:rPr lang="en-GB" sz="2000" dirty="0" err="1">
                          <a:solidFill>
                            <a:schemeClr val="accent1">
                              <a:lumMod val="50000"/>
                            </a:schemeClr>
                          </a:solidFill>
                        </a:rPr>
                        <a:t>hôtel</a:t>
                      </a:r>
                      <a:r>
                        <a:rPr lang="en-GB" sz="2000" dirty="0">
                          <a:solidFill>
                            <a:schemeClr val="accent1">
                              <a:lumMod val="50000"/>
                            </a:schemeClr>
                          </a:solidFill>
                        </a:rPr>
                        <a:t> à Genève. </a:t>
                      </a:r>
                      <a:r>
                        <a:rPr lang="en-GB" sz="2000" b="1" dirty="0">
                          <a:solidFill>
                            <a:schemeClr val="accent1">
                              <a:lumMod val="50000"/>
                            </a:schemeClr>
                          </a:solidFill>
                        </a:rPr>
                        <a:t>(</a:t>
                      </a:r>
                      <a:r>
                        <a:rPr lang="en-GB" sz="2000" b="1" dirty="0" err="1">
                          <a:solidFill>
                            <a:schemeClr val="accent1">
                              <a:lumMod val="50000"/>
                            </a:schemeClr>
                          </a:solidFill>
                        </a:rPr>
                        <a:t>trouver</a:t>
                      </a:r>
                      <a:r>
                        <a:rPr lang="en-GB" sz="2000" b="1" dirty="0">
                          <a:solidFill>
                            <a:schemeClr val="accent1">
                              <a:lumMod val="50000"/>
                            </a:schemeClr>
                          </a:solidFill>
                        </a:rPr>
                        <a:t>)</a:t>
                      </a:r>
                      <a:r>
                        <a:rPr lang="en-GB" sz="2000" dirty="0">
                          <a:solidFill>
                            <a:schemeClr val="accent1">
                              <a:lumMod val="50000"/>
                            </a:schemeClr>
                          </a:solidFill>
                        </a:rPr>
                        <a:t>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chemeClr val="accent1">
                              <a:lumMod val="50000"/>
                            </a:schemeClr>
                          </a:solidFill>
                          <a:latin typeface="Century Gothic" panose="020B0502020202020204" pitchFamily="34" charset="0"/>
                        </a:rPr>
                        <a:t>_________ </a:t>
                      </a:r>
                      <a:r>
                        <a:rPr lang="en-GB" sz="2000" b="0" dirty="0" err="1">
                          <a:solidFill>
                            <a:schemeClr val="accent1">
                              <a:lumMod val="50000"/>
                            </a:schemeClr>
                          </a:solidFill>
                        </a:rPr>
                        <a:t>une</a:t>
                      </a:r>
                      <a:r>
                        <a:rPr lang="en-GB" sz="2000" b="0" dirty="0">
                          <a:solidFill>
                            <a:schemeClr val="accent1">
                              <a:lumMod val="50000"/>
                            </a:schemeClr>
                          </a:solidFill>
                        </a:rPr>
                        <a:t> amie </a:t>
                      </a:r>
                      <a:r>
                        <a:rPr lang="en-GB" sz="2000" b="0" dirty="0" err="1">
                          <a:solidFill>
                            <a:schemeClr val="accent1">
                              <a:lumMod val="50000"/>
                            </a:schemeClr>
                          </a:solidFill>
                        </a:rPr>
                        <a:t>suisse</a:t>
                      </a:r>
                      <a:r>
                        <a:rPr lang="en-GB" sz="2000" b="0" dirty="0">
                          <a:solidFill>
                            <a:schemeClr val="accent1">
                              <a:lumMod val="50000"/>
                            </a:schemeClr>
                          </a:solidFill>
                        </a:rPr>
                        <a:t>. </a:t>
                      </a:r>
                      <a:r>
                        <a:rPr lang="en-GB" sz="2000" b="1" dirty="0">
                          <a:solidFill>
                            <a:schemeClr val="accent1">
                              <a:lumMod val="50000"/>
                            </a:schemeClr>
                          </a:solidFill>
                        </a:rPr>
                        <a:t>(</a:t>
                      </a:r>
                      <a:r>
                        <a:rPr lang="en-GB" sz="2000" b="1" dirty="0" err="1">
                          <a:solidFill>
                            <a:schemeClr val="accent1">
                              <a:lumMod val="50000"/>
                            </a:schemeClr>
                          </a:solidFill>
                        </a:rPr>
                        <a:t>visiter</a:t>
                      </a:r>
                      <a:r>
                        <a:rPr lang="en-GB" sz="2000" b="1" dirty="0">
                          <a:solidFill>
                            <a:schemeClr val="accent1">
                              <a:lumMod val="50000"/>
                            </a:schemeClr>
                          </a:solidFill>
                        </a:rPr>
                        <a:t>)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chemeClr val="accent1">
                              <a:lumMod val="50000"/>
                            </a:schemeClr>
                          </a:solidFill>
                          <a:latin typeface="Century Gothic" panose="020B0502020202020204" pitchFamily="34" charset="0"/>
                        </a:rPr>
                        <a:t>_________ </a:t>
                      </a:r>
                      <a:r>
                        <a:rPr lang="en-GB" sz="2000" b="0" dirty="0">
                          <a:solidFill>
                            <a:schemeClr val="accent1">
                              <a:lumMod val="50000"/>
                            </a:schemeClr>
                          </a:solidFill>
                        </a:rPr>
                        <a:t>un livre au parc. </a:t>
                      </a:r>
                      <a:r>
                        <a:rPr lang="en-GB" sz="2000" b="1" dirty="0">
                          <a:solidFill>
                            <a:schemeClr val="accent1">
                              <a:lumMod val="50000"/>
                            </a:schemeClr>
                          </a:solidFill>
                        </a:rPr>
                        <a:t>(</a:t>
                      </a:r>
                      <a:r>
                        <a:rPr lang="en-GB" sz="2000" b="1" dirty="0" err="1">
                          <a:solidFill>
                            <a:schemeClr val="accent1">
                              <a:lumMod val="50000"/>
                            </a:schemeClr>
                          </a:solidFill>
                        </a:rPr>
                        <a:t>emporter</a:t>
                      </a:r>
                      <a:r>
                        <a:rPr lang="en-GB" sz="2000" b="1" dirty="0">
                          <a:solidFill>
                            <a:schemeClr val="accent1">
                              <a:lumMod val="50000"/>
                            </a:schemeClr>
                          </a:solidFill>
                        </a:rPr>
                        <a:t>)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r>
                        <a:rPr lang="en-GB" sz="2000" b="0" i="0" dirty="0">
                          <a:solidFill>
                            <a:schemeClr val="accent1">
                              <a:lumMod val="50000"/>
                            </a:schemeClr>
                          </a:solidFill>
                          <a:latin typeface="Century Gothic" panose="020B0502020202020204" pitchFamily="34" charset="0"/>
                        </a:rPr>
                        <a:t>_________ </a:t>
                      </a:r>
                      <a:r>
                        <a:rPr lang="en-GB" sz="2000" b="0" dirty="0" err="1">
                          <a:solidFill>
                            <a:schemeClr val="accent1">
                              <a:lumMod val="50000"/>
                            </a:schemeClr>
                          </a:solidFill>
                        </a:rPr>
                        <a:t>une</a:t>
                      </a:r>
                      <a:r>
                        <a:rPr lang="en-GB" sz="2000" b="0" dirty="0">
                          <a:solidFill>
                            <a:schemeClr val="accent1">
                              <a:lumMod val="50000"/>
                            </a:schemeClr>
                          </a:solidFill>
                        </a:rPr>
                        <a:t> promenade. </a:t>
                      </a:r>
                      <a:r>
                        <a:rPr lang="en-GB" sz="2000" b="1" dirty="0">
                          <a:solidFill>
                            <a:schemeClr val="accent1">
                              <a:lumMod val="50000"/>
                            </a:schemeClr>
                          </a:solidFill>
                        </a:rPr>
                        <a:t>(proposer)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6">
            <a:extLst>
              <a:ext uri="{FF2B5EF4-FFF2-40B4-BE49-F238E27FC236}">
                <a16:creationId xmlns:a16="http://schemas.microsoft.com/office/drawing/2014/main" id="{08ADEC9C-129C-4943-9699-82334A544A14}"/>
              </a:ext>
            </a:extLst>
          </p:cNvPr>
          <p:cNvGraphicFramePr>
            <a:graphicFrameLocks noGrp="1"/>
          </p:cNvGraphicFramePr>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err="1">
                          <a:solidFill>
                            <a:schemeClr val="bg1"/>
                          </a:solidFill>
                          <a:latin typeface="Century Gothic" panose="020B0502020202020204" pitchFamily="34" charset="0"/>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excellentes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a:t>
                      </a:r>
                      <a:r>
                        <a:rPr lang="fr-FR" sz="2000" dirty="0">
                          <a:solidFill>
                            <a:schemeClr val="accent1">
                              <a:lumMod val="50000"/>
                            </a:schemeClr>
                          </a:solidFill>
                        </a:rPr>
                        <a:t>il y avait un 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25DE7645-BF02-4B2A-86D3-FC37BECC2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1132438"/>
            <a:ext cx="720000" cy="720000"/>
          </a:xfrm>
          <a:prstGeom prst="rect">
            <a:avLst/>
          </a:prstGeom>
        </p:spPr>
      </p:pic>
      <p:pic>
        <p:nvPicPr>
          <p:cNvPr id="15" name="Picture 14">
            <a:extLst>
              <a:ext uri="{FF2B5EF4-FFF2-40B4-BE49-F238E27FC236}">
                <a16:creationId xmlns:a16="http://schemas.microsoft.com/office/drawing/2014/main" id="{1BF077C9-D099-4F3B-9C0D-58969246E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000" y="3861230"/>
            <a:ext cx="720000" cy="720000"/>
          </a:xfrm>
          <a:prstGeom prst="rect">
            <a:avLst/>
          </a:prstGeom>
        </p:spPr>
      </p:pic>
      <p:sp>
        <p:nvSpPr>
          <p:cNvPr id="16" name="TextBox 15">
            <a:extLst>
              <a:ext uri="{FF2B5EF4-FFF2-40B4-BE49-F238E27FC236}">
                <a16:creationId xmlns:a16="http://schemas.microsoft.com/office/drawing/2014/main" id="{3FE9C52F-07B9-413E-8904-F0AE4EF809A1}"/>
              </a:ext>
            </a:extLst>
          </p:cNvPr>
          <p:cNvSpPr txBox="1"/>
          <p:nvPr/>
        </p:nvSpPr>
        <p:spPr>
          <a:xfrm>
            <a:off x="6457245" y="401906"/>
            <a:ext cx="2969083" cy="646331"/>
          </a:xfrm>
          <a:prstGeom prst="rect">
            <a:avLst/>
          </a:prstGeom>
          <a:noFill/>
        </p:spPr>
        <p:txBody>
          <a:bodyPr wrap="none" rtlCol="0">
            <a:spAutoFit/>
          </a:bodyPr>
          <a:lstStyle/>
          <a:p>
            <a:pPr algn="l"/>
            <a:r>
              <a:rPr lang="en-GB" sz="3600" dirty="0" err="1">
                <a:solidFill>
                  <a:srgbClr val="203864"/>
                </a:solidFill>
                <a:latin typeface="Century Gothic" panose="020B0502020202020204" pitchFamily="34" charset="0"/>
              </a:rPr>
              <a:t>Partenaire</a:t>
            </a:r>
            <a:r>
              <a:rPr lang="en-GB" sz="3600" dirty="0">
                <a:solidFill>
                  <a:srgbClr val="203864"/>
                </a:solidFill>
                <a:latin typeface="Century Gothic" panose="020B0502020202020204" pitchFamily="34" charset="0"/>
              </a:rPr>
              <a:t> A</a:t>
            </a:r>
          </a:p>
        </p:txBody>
      </p:sp>
    </p:spTree>
    <p:extLst>
      <p:ext uri="{BB962C8B-B14F-4D97-AF65-F5344CB8AC3E}">
        <p14:creationId xmlns:p14="http://schemas.microsoft.com/office/powerpoint/2010/main" val="6452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(A)</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1795257" y="1004713"/>
          <a:ext cx="8831554" cy="5166000"/>
        </p:xfrm>
        <a:graphic>
          <a:graphicData uri="http://schemas.openxmlformats.org/drawingml/2006/table">
            <a:tbl>
              <a:tblPr firstRow="1" bandRow="1">
                <a:tableStyleId>{5940675A-B579-460E-94D1-54222C63F5DA}</a:tableStyleId>
              </a:tblPr>
              <a:tblGrid>
                <a:gridCol w="4208552">
                  <a:extLst>
                    <a:ext uri="{9D8B030D-6E8A-4147-A177-3AD203B41FA5}">
                      <a16:colId xmlns:a16="http://schemas.microsoft.com/office/drawing/2014/main" val="501637136"/>
                    </a:ext>
                  </a:extLst>
                </a:gridCol>
                <a:gridCol w="1360818">
                  <a:extLst>
                    <a:ext uri="{9D8B030D-6E8A-4147-A177-3AD203B41FA5}">
                      <a16:colId xmlns:a16="http://schemas.microsoft.com/office/drawing/2014/main" val="1623536413"/>
                    </a:ext>
                  </a:extLst>
                </a:gridCol>
                <a:gridCol w="3262184">
                  <a:extLst>
                    <a:ext uri="{9D8B030D-6E8A-4147-A177-3AD203B41FA5}">
                      <a16:colId xmlns:a16="http://schemas.microsoft.com/office/drawing/2014/main" val="3538021386"/>
                    </a:ext>
                  </a:extLst>
                </a:gridCol>
              </a:tblGrid>
              <a:tr h="1033200">
                <a:tc>
                  <a:txBody>
                    <a:bodyPr/>
                    <a:lstStyle/>
                    <a:p>
                      <a:r>
                        <a:rPr lang="en-US" sz="2200" b="0" i="0" dirty="0">
                          <a:solidFill>
                            <a:schemeClr val="accent5">
                              <a:lumMod val="50000"/>
                            </a:schemeClr>
                          </a:solidFill>
                          <a:latin typeface="Century Gothic" panose="020B0502020202020204" pitchFamily="34" charset="0"/>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200" b="0" i="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200" b="0" i="0" dirty="0">
                          <a:solidFill>
                            <a:schemeClr val="accent5">
                              <a:lumMod val="50000"/>
                            </a:schemeClr>
                          </a:solidFill>
                          <a:latin typeface="Century Gothic" panose="020B0502020202020204" pitchFamily="34" charset="0"/>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211222"/>
                  </a:ext>
                </a:extLst>
              </a:tr>
              <a:tr h="1033200">
                <a:tc>
                  <a:txBody>
                    <a:bodyPr/>
                    <a:lstStyle/>
                    <a:p>
                      <a:r>
                        <a:rPr lang="en-US" sz="2200" b="0" i="0" dirty="0">
                          <a:solidFill>
                            <a:schemeClr val="accent5">
                              <a:lumMod val="50000"/>
                            </a:schemeClr>
                          </a:solidFill>
                          <a:latin typeface="Century Gothic" panose="020B0502020202020204" pitchFamily="34" charset="0"/>
                        </a:rPr>
                        <a:t>1. </a:t>
                      </a:r>
                      <a:r>
                        <a:rPr lang="en-US" sz="2200" b="1" i="1" dirty="0" err="1">
                          <a:solidFill>
                            <a:schemeClr val="accent5">
                              <a:lumMod val="50000"/>
                            </a:schemeClr>
                          </a:solidFill>
                        </a:rPr>
                        <a:t>frapper</a:t>
                      </a:r>
                      <a:r>
                        <a:rPr lang="en-US" sz="2200" b="1" i="1" dirty="0">
                          <a:solidFill>
                            <a:schemeClr val="accent5">
                              <a:lumMod val="50000"/>
                            </a:schemeClr>
                          </a:solidFill>
                        </a:rPr>
                        <a:t> à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tc>
                  <a:txBody>
                    <a:bodyPr/>
                    <a:lstStyle/>
                    <a:p>
                      <a:endParaRPr lang="en-US" sz="2200" b="0" i="0" dirty="0">
                        <a:solidFill>
                          <a:schemeClr val="accent5">
                            <a:lumMod val="50000"/>
                          </a:schemeClr>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l"/>
                      <a:r>
                        <a:rPr lang="en-US" sz="2200" b="0" i="0" dirty="0">
                          <a:solidFill>
                            <a:schemeClr val="accent5">
                              <a:lumMod val="50000"/>
                            </a:schemeClr>
                          </a:solidFill>
                          <a:latin typeface="Century Gothic" panose="020B0502020202020204" pitchFamily="34" charset="0"/>
                        </a:rPr>
                        <a:t>5. </a:t>
                      </a:r>
                      <a:r>
                        <a:rPr lang="en-US" sz="2200" b="1" i="1" dirty="0" err="1">
                          <a:solidFill>
                            <a:schemeClr val="accent5">
                              <a:lumMod val="50000"/>
                            </a:schemeClr>
                          </a:solidFill>
                        </a:rPr>
                        <a:t>écouter</a:t>
                      </a:r>
                      <a:r>
                        <a:rPr lang="en-US" sz="2200" b="1" i="1" dirty="0">
                          <a:solidFill>
                            <a:schemeClr val="accent5">
                              <a:lumMod val="50000"/>
                            </a:schemeClr>
                          </a:solidFill>
                        </a:rPr>
                        <a:t> la femme</a:t>
                      </a:r>
                    </a:p>
                    <a:p>
                      <a:pPr algn="l"/>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r>
                        <a:rPr lang="en-US" sz="2200" b="0" i="0" dirty="0">
                          <a:solidFill>
                            <a:schemeClr val="accent5">
                              <a:lumMod val="50000"/>
                            </a:schemeClr>
                          </a:solidFill>
                          <a:latin typeface="Century Gothic" panose="020B0502020202020204" pitchFamily="34" charset="0"/>
                        </a:rPr>
                        <a:t>2. </a:t>
                      </a:r>
                      <a:r>
                        <a:rPr lang="en-US" sz="2200" b="1" i="1" dirty="0" err="1">
                          <a:solidFill>
                            <a:schemeClr val="accent5">
                              <a:lumMod val="50000"/>
                            </a:schemeClr>
                          </a:solidFill>
                        </a:rPr>
                        <a:t>parler</a:t>
                      </a:r>
                      <a:r>
                        <a:rPr lang="en-US" sz="2200" b="1" i="1" dirty="0">
                          <a:solidFill>
                            <a:schemeClr val="accent5">
                              <a:lumMod val="50000"/>
                            </a:schemeClr>
                          </a:solidFill>
                        </a:rPr>
                        <a:t> à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6. </a:t>
                      </a:r>
                      <a:r>
                        <a:rPr lang="en-US" sz="2200" b="1" i="1" dirty="0">
                          <a:solidFill>
                            <a:schemeClr val="accent5">
                              <a:lumMod val="50000"/>
                            </a:schemeClr>
                          </a:solidFill>
                        </a:rPr>
                        <a:t>manger du fromage</a:t>
                      </a: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4016953329"/>
                  </a:ext>
                </a:extLst>
              </a:tr>
              <a:tr h="1033200">
                <a:tc>
                  <a:txBody>
                    <a:bodyPr/>
                    <a:lstStyle/>
                    <a:p>
                      <a:r>
                        <a:rPr lang="en-US" sz="2200" b="0" i="0" dirty="0">
                          <a:solidFill>
                            <a:schemeClr val="accent5">
                              <a:lumMod val="50000"/>
                            </a:schemeClr>
                          </a:solidFill>
                          <a:latin typeface="Century Gothic" panose="020B0502020202020204" pitchFamily="34" charset="0"/>
                        </a:rPr>
                        <a:t>3. </a:t>
                      </a:r>
                      <a:r>
                        <a:rPr lang="en-US" sz="2200" b="1" i="1" dirty="0" err="1">
                          <a:solidFill>
                            <a:schemeClr val="accent5">
                              <a:lumMod val="50000"/>
                            </a:schemeClr>
                          </a:solidFill>
                        </a:rPr>
                        <a:t>expliquer</a:t>
                      </a:r>
                      <a:r>
                        <a:rPr lang="en-US" sz="2200" b="1" i="1" dirty="0">
                          <a:solidFill>
                            <a:schemeClr val="accent5">
                              <a:lumMod val="50000"/>
                            </a:schemeClr>
                          </a:solidFill>
                        </a:rPr>
                        <a:t>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7.</a:t>
                      </a:r>
                      <a:r>
                        <a:rPr lang="en-US" sz="2200" b="1" i="1" dirty="0">
                          <a:solidFill>
                            <a:schemeClr val="accent5">
                              <a:lumMod val="50000"/>
                            </a:schemeClr>
                          </a:solidFill>
                        </a:rPr>
                        <a:t> quitter </a:t>
                      </a:r>
                      <a:r>
                        <a:rPr lang="en-US" sz="2200" b="1" i="1" dirty="0" err="1">
                          <a:solidFill>
                            <a:schemeClr val="accent5">
                              <a:lumMod val="50000"/>
                            </a:schemeClr>
                          </a:solidFill>
                        </a:rPr>
                        <a:t>sa</a:t>
                      </a:r>
                      <a:r>
                        <a:rPr lang="en-US" sz="2200" b="1" i="1" dirty="0">
                          <a:solidFill>
                            <a:schemeClr val="accent5">
                              <a:lumMod val="50000"/>
                            </a:schemeClr>
                          </a:solidFill>
                        </a:rPr>
                        <a:t> </a:t>
                      </a:r>
                      <a:r>
                        <a:rPr lang="en-US" sz="2200" b="1" i="1" dirty="0" err="1">
                          <a:solidFill>
                            <a:schemeClr val="accent5">
                              <a:lumMod val="50000"/>
                            </a:schemeClr>
                          </a:solidFill>
                        </a:rPr>
                        <a:t>maison</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417490719"/>
                  </a:ext>
                </a:extLst>
              </a:tr>
              <a:tr h="1033200">
                <a:tc>
                  <a:txBody>
                    <a:bodyPr/>
                    <a:lstStyle/>
                    <a:p>
                      <a:r>
                        <a:rPr lang="en-US" sz="2200" b="0" i="0" dirty="0">
                          <a:solidFill>
                            <a:schemeClr val="accent5">
                              <a:lumMod val="50000"/>
                            </a:schemeClr>
                          </a:solidFill>
                          <a:latin typeface="Century Gothic" panose="020B0502020202020204" pitchFamily="34" charset="0"/>
                        </a:rPr>
                        <a:t>4. </a:t>
                      </a:r>
                      <a:r>
                        <a:rPr lang="en-US" sz="2200" b="1" i="1" dirty="0">
                          <a:solidFill>
                            <a:schemeClr val="accent5">
                              <a:lumMod val="50000"/>
                            </a:schemeClr>
                          </a:solidFill>
                        </a:rPr>
                        <a:t>donner quoi à la femme?</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8. </a:t>
                      </a:r>
                      <a:r>
                        <a:rPr lang="en-US" sz="2200" b="1" i="1" dirty="0" err="1">
                          <a:solidFill>
                            <a:schemeClr val="accent5">
                              <a:lumMod val="50000"/>
                            </a:schemeClr>
                          </a:solidFill>
                        </a:rPr>
                        <a:t>fermer</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188231585"/>
                  </a:ext>
                </a:extLst>
              </a:tr>
            </a:tbl>
          </a:graphicData>
        </a:graphic>
      </p:graphicFrame>
      <p:pic>
        <p:nvPicPr>
          <p:cNvPr id="14" name="Picture 13" descr="Logo, icon&#10;&#10;Description automatically generated">
            <a:extLst>
              <a:ext uri="{FF2B5EF4-FFF2-40B4-BE49-F238E27FC236}">
                <a16:creationId xmlns:a16="http://schemas.microsoft.com/office/drawing/2014/main" id="{A38D08C3-B6C7-D144-B585-53D04A0CB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855" y="1959169"/>
            <a:ext cx="1219595" cy="121959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7E1EF0FA-8D8C-ED4B-B624-9385453E0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115760"/>
            <a:ext cx="1055304" cy="1055304"/>
          </a:xfrm>
          <a:prstGeom prst="rect">
            <a:avLst/>
          </a:prstGeom>
        </p:spPr>
      </p:pic>
      <p:pic>
        <p:nvPicPr>
          <p:cNvPr id="16" name="Picture 15" descr="A yellow logo with a black background&#10;&#10;Description automatically generated with low confidence">
            <a:extLst>
              <a:ext uri="{FF2B5EF4-FFF2-40B4-BE49-F238E27FC236}">
                <a16:creationId xmlns:a16="http://schemas.microsoft.com/office/drawing/2014/main" id="{1818A7E7-9BF0-544D-AE6D-CF3F095AC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854" y="4088684"/>
            <a:ext cx="1059826" cy="1059826"/>
          </a:xfrm>
          <a:prstGeom prst="rect">
            <a:avLst/>
          </a:prstGeom>
        </p:spPr>
      </p:pic>
      <p:pic>
        <p:nvPicPr>
          <p:cNvPr id="17" name="Picture 16">
            <a:extLst>
              <a:ext uri="{FF2B5EF4-FFF2-40B4-BE49-F238E27FC236}">
                <a16:creationId xmlns:a16="http://schemas.microsoft.com/office/drawing/2014/main" id="{8E96102B-79AD-9E48-A37C-4056F693B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5003192"/>
            <a:ext cx="1219595" cy="1325197"/>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137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(B)</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1796051" y="1004713"/>
          <a:ext cx="9003753" cy="5166000"/>
        </p:xfrm>
        <a:graphic>
          <a:graphicData uri="http://schemas.openxmlformats.org/drawingml/2006/table">
            <a:tbl>
              <a:tblPr firstRow="1" bandRow="1">
                <a:tableStyleId>{5940675A-B579-460E-94D1-54222C63F5DA}</a:tableStyleId>
              </a:tblPr>
              <a:tblGrid>
                <a:gridCol w="1884529">
                  <a:extLst>
                    <a:ext uri="{9D8B030D-6E8A-4147-A177-3AD203B41FA5}">
                      <a16:colId xmlns:a16="http://schemas.microsoft.com/office/drawing/2014/main" val="3619309063"/>
                    </a:ext>
                  </a:extLst>
                </a:gridCol>
                <a:gridCol w="4189256">
                  <a:extLst>
                    <a:ext uri="{9D8B030D-6E8A-4147-A177-3AD203B41FA5}">
                      <a16:colId xmlns:a16="http://schemas.microsoft.com/office/drawing/2014/main" val="501637136"/>
                    </a:ext>
                  </a:extLst>
                </a:gridCol>
                <a:gridCol w="2929968">
                  <a:extLst>
                    <a:ext uri="{9D8B030D-6E8A-4147-A177-3AD203B41FA5}">
                      <a16:colId xmlns:a16="http://schemas.microsoft.com/office/drawing/2014/main" val="3538021386"/>
                    </a:ext>
                  </a:extLst>
                </a:gridCol>
              </a:tblGrid>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b="0" i="0" dirty="0">
                          <a:solidFill>
                            <a:schemeClr val="accent5">
                              <a:lumMod val="50000"/>
                            </a:schemeClr>
                          </a:solidFill>
                          <a:latin typeface="Century Gothic" panose="020B0502020202020204" pitchFamily="34" charset="0"/>
                        </a:rPr>
                      </a:br>
                      <a:r>
                        <a:rPr lang="en-US" sz="2200" b="0" i="0" dirty="0">
                          <a:solidFill>
                            <a:schemeClr val="accent5">
                              <a:lumMod val="50000"/>
                            </a:schemeClr>
                          </a:solidFill>
                          <a:latin typeface="Century Gothic" panose="020B0502020202020204" pitchFamily="34" charset="0"/>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b="0" i="0" dirty="0">
                          <a:solidFill>
                            <a:schemeClr val="accent5">
                              <a:lumMod val="50000"/>
                            </a:schemeClr>
                          </a:solidFill>
                          <a:latin typeface="Century Gothic" panose="020B0502020202020204" pitchFamily="34" charset="0"/>
                        </a:rPr>
                      </a:br>
                      <a:r>
                        <a:rPr lang="en-US" sz="2200" b="0" i="0" dirty="0">
                          <a:solidFill>
                            <a:schemeClr val="accent5">
                              <a:lumMod val="50000"/>
                            </a:schemeClr>
                          </a:solidFill>
                          <a:latin typeface="Century Gothic" panose="020B0502020202020204" pitchFamily="34" charset="0"/>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4968945"/>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2200" b="0" i="0" dirty="0">
                          <a:solidFill>
                            <a:schemeClr val="accent5">
                              <a:lumMod val="50000"/>
                            </a:schemeClr>
                          </a:solidFill>
                          <a:latin typeface="Century Gothic" panose="020B0502020202020204" pitchFamily="34" charset="0"/>
                        </a:rPr>
                        <a:t>5. </a:t>
                      </a:r>
                      <a:r>
                        <a:rPr lang="en-US" sz="2200" b="1" i="1" dirty="0" err="1">
                          <a:solidFill>
                            <a:schemeClr val="accent5">
                              <a:lumMod val="50000"/>
                            </a:schemeClr>
                          </a:solidFill>
                        </a:rPr>
                        <a:t>frapper</a:t>
                      </a:r>
                      <a:r>
                        <a:rPr lang="en-US" sz="2200" b="1" i="1" dirty="0">
                          <a:solidFill>
                            <a:schemeClr val="accent5">
                              <a:lumMod val="50000"/>
                            </a:schemeClr>
                          </a:solidFill>
                        </a:rPr>
                        <a:t> à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tc>
                  <a:txBody>
                    <a:bodyPr/>
                    <a:lstStyle/>
                    <a:p>
                      <a:pPr algn="l"/>
                      <a:r>
                        <a:rPr lang="en-US" sz="2200" b="0" i="0" dirty="0">
                          <a:solidFill>
                            <a:schemeClr val="accent5">
                              <a:lumMod val="50000"/>
                            </a:schemeClr>
                          </a:solidFill>
                          <a:latin typeface="Century Gothic" panose="020B0502020202020204" pitchFamily="34" charset="0"/>
                        </a:rPr>
                        <a:t>1. </a:t>
                      </a:r>
                      <a:r>
                        <a:rPr lang="en-US" sz="2200" b="1" i="1" dirty="0" err="1">
                          <a:solidFill>
                            <a:schemeClr val="accent5">
                              <a:lumMod val="50000"/>
                            </a:schemeClr>
                          </a:solidFill>
                        </a:rPr>
                        <a:t>écouter</a:t>
                      </a:r>
                      <a:r>
                        <a:rPr lang="en-US" sz="2200" b="1" i="1" dirty="0">
                          <a:solidFill>
                            <a:schemeClr val="accent5">
                              <a:lumMod val="50000"/>
                            </a:schemeClr>
                          </a:solidFill>
                        </a:rPr>
                        <a:t>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6. </a:t>
                      </a:r>
                      <a:r>
                        <a:rPr lang="en-US" sz="2200" b="1" i="1" dirty="0" err="1">
                          <a:solidFill>
                            <a:schemeClr val="accent5">
                              <a:lumMod val="50000"/>
                            </a:schemeClr>
                          </a:solidFill>
                        </a:rPr>
                        <a:t>parler</a:t>
                      </a:r>
                      <a:r>
                        <a:rPr lang="en-US" sz="2200" b="1" i="1" dirty="0">
                          <a:solidFill>
                            <a:schemeClr val="accent5">
                              <a:lumMod val="50000"/>
                            </a:schemeClr>
                          </a:solidFill>
                        </a:rPr>
                        <a:t> à la femme</a:t>
                      </a: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2. </a:t>
                      </a:r>
                      <a:r>
                        <a:rPr lang="en-US" sz="2200" b="1" i="1" dirty="0">
                          <a:solidFill>
                            <a:schemeClr val="accent5">
                              <a:lumMod val="50000"/>
                            </a:schemeClr>
                          </a:solidFill>
                        </a:rPr>
                        <a:t>manger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4016953329"/>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7. </a:t>
                      </a:r>
                      <a:r>
                        <a:rPr lang="en-US" sz="2200" b="1" i="1" dirty="0" err="1">
                          <a:solidFill>
                            <a:schemeClr val="accent5">
                              <a:lumMod val="50000"/>
                            </a:schemeClr>
                          </a:solidFill>
                        </a:rPr>
                        <a:t>expliquer</a:t>
                      </a:r>
                      <a:r>
                        <a:rPr lang="en-US" sz="2200" b="1" i="1" dirty="0">
                          <a:solidFill>
                            <a:schemeClr val="accent5">
                              <a:lumMod val="50000"/>
                            </a:schemeClr>
                          </a:solidFill>
                        </a:rPr>
                        <a:t> </a:t>
                      </a:r>
                      <a:r>
                        <a:rPr lang="en-US" sz="2200" b="1" i="1" dirty="0" err="1">
                          <a:solidFill>
                            <a:schemeClr val="accent5">
                              <a:lumMod val="50000"/>
                            </a:schemeClr>
                          </a:solidFill>
                        </a:rPr>
                        <a:t>l’histoire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3. </a:t>
                      </a:r>
                      <a:r>
                        <a:rPr lang="en-US" sz="2200" b="1" i="1" dirty="0">
                          <a:solidFill>
                            <a:schemeClr val="accent5">
                              <a:lumMod val="50000"/>
                            </a:schemeClr>
                          </a:solidFill>
                        </a:rPr>
                        <a:t>quitter </a:t>
                      </a:r>
                      <a:r>
                        <a:rPr lang="en-US" sz="2200" b="1" i="1" dirty="0" err="1">
                          <a:solidFill>
                            <a:schemeClr val="accent5">
                              <a:lumMod val="50000"/>
                            </a:schemeClr>
                          </a:solidFill>
                        </a:rPr>
                        <a:t>où</a:t>
                      </a:r>
                      <a:r>
                        <a:rPr lang="en-US" sz="2200" b="1" i="1" dirty="0">
                          <a:solidFill>
                            <a:schemeClr val="accent5">
                              <a:lumMod val="50000"/>
                            </a:schemeClr>
                          </a:solidFill>
                        </a:rPr>
                        <a:t>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417490719"/>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8. </a:t>
                      </a:r>
                      <a:r>
                        <a:rPr lang="en-US" sz="2200" b="1" i="1" dirty="0">
                          <a:solidFill>
                            <a:schemeClr val="accent5">
                              <a:lumMod val="50000"/>
                            </a:schemeClr>
                          </a:solidFill>
                        </a:rPr>
                        <a:t>donner le livre à la femme</a:t>
                      </a: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4. </a:t>
                      </a:r>
                      <a:r>
                        <a:rPr lang="en-US" sz="2200" b="1" i="1" dirty="0" err="1">
                          <a:solidFill>
                            <a:schemeClr val="accent5">
                              <a:lumMod val="50000"/>
                            </a:schemeClr>
                          </a:solidFill>
                        </a:rPr>
                        <a:t>fermer</a:t>
                      </a:r>
                      <a:r>
                        <a:rPr lang="en-US" sz="2200" b="1" i="1" dirty="0">
                          <a:solidFill>
                            <a:schemeClr val="accent5">
                              <a:lumMod val="50000"/>
                            </a:schemeClr>
                          </a:solidFill>
                        </a:rPr>
                        <a:t>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188231585"/>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38" y="1932832"/>
            <a:ext cx="1219595" cy="1325197"/>
          </a:xfrm>
          <a:prstGeom prst="rect">
            <a:avLst/>
          </a:prstGeom>
        </p:spPr>
      </p:pic>
      <p:pic>
        <p:nvPicPr>
          <p:cNvPr id="11" name="Picture 10" descr="Icon&#10;&#10;Description automatically generated">
            <a:extLst>
              <a:ext uri="{FF2B5EF4-FFF2-40B4-BE49-F238E27FC236}">
                <a16:creationId xmlns:a16="http://schemas.microsoft.com/office/drawing/2014/main" id="{60C4E173-9439-964E-A846-DCCB2253A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738" y="3073553"/>
            <a:ext cx="1219595" cy="1219595"/>
          </a:xfrm>
          <a:prstGeom prst="rect">
            <a:avLst/>
          </a:prstGeom>
        </p:spPr>
      </p:pic>
      <p:pic>
        <p:nvPicPr>
          <p:cNvPr id="12" name="Picture 11" descr="Logo&#10;&#10;Description automatically generated">
            <a:extLst>
              <a:ext uri="{FF2B5EF4-FFF2-40B4-BE49-F238E27FC236}">
                <a16:creationId xmlns:a16="http://schemas.microsoft.com/office/drawing/2014/main" id="{99A290B2-5559-B445-9825-BBBCF5AC97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3262" y="4404429"/>
            <a:ext cx="1219595" cy="628853"/>
          </a:xfrm>
          <a:prstGeom prst="rect">
            <a:avLst/>
          </a:prstGeom>
        </p:spPr>
      </p:pic>
      <p:pic>
        <p:nvPicPr>
          <p:cNvPr id="13" name="Picture 12">
            <a:extLst>
              <a:ext uri="{FF2B5EF4-FFF2-40B4-BE49-F238E27FC236}">
                <a16:creationId xmlns:a16="http://schemas.microsoft.com/office/drawing/2014/main" id="{01E76E99-93C0-1D46-AC65-5DF9495ACF9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77713" y="5349002"/>
            <a:ext cx="750691" cy="567451"/>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043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01390" cy="707849"/>
          </a:xfrm>
        </p:spPr>
        <p:txBody>
          <a:bodyPr>
            <a:normAutofit/>
          </a:bodyPr>
          <a:lstStyle/>
          <a:p>
            <a:r>
              <a:rPr lang="en-GB" sz="3000" b="1" dirty="0">
                <a:solidFill>
                  <a:schemeClr val="bg1"/>
                </a:solidFill>
              </a:rPr>
              <a:t>Un conte de </a:t>
            </a:r>
            <a:r>
              <a:rPr lang="en-GB" sz="3000" b="1" dirty="0" err="1">
                <a:solidFill>
                  <a:schemeClr val="bg1"/>
                </a:solidFill>
              </a:rPr>
              <a:t>fées</a:t>
            </a:r>
            <a:r>
              <a:rPr lang="en-GB" sz="3000" b="1" dirty="0">
                <a:solidFill>
                  <a:schemeClr val="bg1"/>
                </a:solidFill>
              </a:rPr>
              <a:t> (</a:t>
            </a:r>
            <a:r>
              <a:rPr lang="en-GB" sz="3000" b="1" dirty="0" err="1">
                <a:solidFill>
                  <a:schemeClr val="bg1"/>
                </a:solidFill>
              </a:rPr>
              <a:t>réponses</a:t>
            </a:r>
            <a:r>
              <a:rPr lang="en-GB" sz="30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C4EF37B6-D67A-4FEB-8850-DC85393C4D6D}"/>
              </a:ext>
            </a:extLst>
          </p:cNvPr>
          <p:cNvSpPr txBox="1"/>
          <p:nvPr/>
        </p:nvSpPr>
        <p:spPr>
          <a:xfrm>
            <a:off x="200935" y="1342533"/>
            <a:ext cx="11708986" cy="2677656"/>
          </a:xfrm>
          <a:prstGeom prst="rect">
            <a:avLst/>
          </a:prstGeom>
          <a:noFill/>
        </p:spPr>
        <p:txBody>
          <a:bodyPr wrap="square" rtlCol="0">
            <a:spAutoFit/>
          </a:bodyPr>
          <a:lstStyle/>
          <a:p>
            <a:pPr algn="l"/>
            <a:r>
              <a:rPr lang="en-US" sz="2400" dirty="0">
                <a:solidFill>
                  <a:schemeClr val="accent5">
                    <a:lumMod val="50000"/>
                  </a:schemeClr>
                </a:solidFill>
                <a:latin typeface="Century Gothic" panose="020B0502020202020204" pitchFamily="34" charset="0"/>
              </a:rPr>
              <a:t>Groupe A</a:t>
            </a:r>
          </a:p>
          <a:p>
            <a:pPr algn="l"/>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écouté</a:t>
            </a:r>
            <a:r>
              <a:rPr lang="en-US" sz="2400" dirty="0">
                <a:solidFill>
                  <a:schemeClr val="accent5">
                    <a:lumMod val="50000"/>
                  </a:schemeClr>
                </a:solidFill>
                <a:latin typeface="Century Gothic" panose="020B0502020202020204" pitchFamily="34" charset="0"/>
              </a:rPr>
              <a:t> la femme.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mangé</a:t>
            </a:r>
            <a:r>
              <a:rPr lang="en-US" sz="2400" dirty="0">
                <a:solidFill>
                  <a:schemeClr val="accent5">
                    <a:lumMod val="50000"/>
                  </a:schemeClr>
                </a:solidFill>
                <a:latin typeface="Century Gothic" panose="020B0502020202020204" pitchFamily="34" charset="0"/>
              </a:rPr>
              <a:t> du fromage.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quitté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maison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fermé la </a:t>
            </a:r>
            <a:r>
              <a:rPr lang="en-US" sz="2400" dirty="0" err="1">
                <a:solidFill>
                  <a:schemeClr val="accent5">
                    <a:lumMod val="50000"/>
                  </a:schemeClr>
                </a:solidFill>
                <a:latin typeface="Century Gothic" panose="020B0502020202020204" pitchFamily="34" charset="0"/>
              </a:rPr>
              <a:t>porte</a:t>
            </a:r>
            <a:r>
              <a:rPr lang="en-US" sz="2400" dirty="0">
                <a:solidFill>
                  <a:schemeClr val="accent5">
                    <a:lumMod val="50000"/>
                  </a:schemeClr>
                </a:solidFill>
                <a:latin typeface="Century Gothic" panose="020B0502020202020204" pitchFamily="34" charset="0"/>
              </a:rPr>
              <a:t>.  </a:t>
            </a:r>
          </a:p>
          <a:p>
            <a:pPr algn="l"/>
            <a:endParaRPr lang="en-US" sz="2400" dirty="0">
              <a:solidFill>
                <a:schemeClr val="accent5">
                  <a:lumMod val="50000"/>
                </a:schemeClr>
              </a:solidFill>
              <a:latin typeface="Century Gothic" panose="020B0502020202020204" pitchFamily="34" charset="0"/>
            </a:endParaRPr>
          </a:p>
          <a:p>
            <a:pPr algn="l"/>
            <a:r>
              <a:rPr lang="en-US" sz="2400" dirty="0">
                <a:solidFill>
                  <a:schemeClr val="accent5">
                    <a:lumMod val="50000"/>
                  </a:schemeClr>
                </a:solidFill>
                <a:latin typeface="Century Gothic" panose="020B0502020202020204" pitchFamily="34" charset="0"/>
              </a:rPr>
              <a:t>Groupe B</a:t>
            </a:r>
          </a:p>
          <a:p>
            <a:pPr algn="l"/>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frappé à la </a:t>
            </a:r>
            <a:r>
              <a:rPr lang="en-US" sz="2400" dirty="0" err="1">
                <a:solidFill>
                  <a:schemeClr val="accent5">
                    <a:lumMod val="50000"/>
                  </a:schemeClr>
                </a:solidFill>
                <a:latin typeface="Century Gothic" panose="020B0502020202020204" pitchFamily="34" charset="0"/>
              </a:rPr>
              <a:t>porte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parlé</a:t>
            </a:r>
            <a:r>
              <a:rPr lang="en-US" sz="2400" dirty="0">
                <a:solidFill>
                  <a:schemeClr val="accent5">
                    <a:lumMod val="50000"/>
                  </a:schemeClr>
                </a:solidFill>
                <a:latin typeface="Century Gothic" panose="020B0502020202020204" pitchFamily="34" charset="0"/>
              </a:rPr>
              <a:t> à la femme.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expliqué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l’histoire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donné</a:t>
            </a:r>
            <a:r>
              <a:rPr lang="en-US" sz="2400" dirty="0">
                <a:solidFill>
                  <a:schemeClr val="accent5">
                    <a:lumMod val="50000"/>
                  </a:schemeClr>
                </a:solidFill>
                <a:latin typeface="Century Gothic" panose="020B0502020202020204" pitchFamily="34" charset="0"/>
              </a:rPr>
              <a:t> le livre à la femme.</a:t>
            </a:r>
          </a:p>
        </p:txBody>
      </p:sp>
    </p:spTree>
    <p:extLst>
      <p:ext uri="{BB962C8B-B14F-4D97-AF65-F5344CB8AC3E}">
        <p14:creationId xmlns:p14="http://schemas.microsoft.com/office/powerpoint/2010/main" val="3754142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Amir et </a:t>
            </a:r>
            <a:r>
              <a:rPr lang="en-GB" sz="3600" b="1" dirty="0" err="1">
                <a:solidFill>
                  <a:schemeClr val="bg1"/>
                </a:solidFill>
              </a:rPr>
              <a:t>ses</a:t>
            </a:r>
            <a:r>
              <a:rPr lang="en-GB" sz="3600" b="1" dirty="0">
                <a:solidFill>
                  <a:schemeClr val="bg1"/>
                </a:solidFill>
              </a:rPr>
              <a:t> </a:t>
            </a:r>
            <a:r>
              <a:rPr lang="en-GB" sz="3600" b="1" dirty="0" err="1">
                <a:solidFill>
                  <a:schemeClr val="bg1"/>
                </a:solidFill>
              </a:rPr>
              <a:t>professeurs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21F8019-88CB-384B-85CA-C647E3231B3C}"/>
              </a:ext>
            </a:extLst>
          </p:cNvPr>
          <p:cNvSpPr txBox="1"/>
          <p:nvPr/>
        </p:nvSpPr>
        <p:spPr>
          <a:xfrm>
            <a:off x="135000" y="1340181"/>
            <a:ext cx="11922000" cy="830997"/>
          </a:xfrm>
          <a:prstGeom prst="rect">
            <a:avLst/>
          </a:prstGeom>
          <a:noFill/>
        </p:spPr>
        <p:txBody>
          <a:bodyPr wrap="square" rtlCol="0">
            <a:spAutoFit/>
          </a:bodyPr>
          <a:lstStyle/>
          <a:p>
            <a:pPr lvl="0">
              <a:defRPr/>
            </a:pPr>
            <a:r>
              <a:rPr lang="fr-FR" sz="2400" dirty="0">
                <a:solidFill>
                  <a:schemeClr val="accent5">
                    <a:lumMod val="50000"/>
                  </a:schemeClr>
                </a:solidFill>
                <a:latin typeface="Century Gothic" panose="020B0502020202020204" pitchFamily="34" charset="0"/>
              </a:rPr>
              <a:t>Continue la conversation entre Amir et son professeur. Dis des questions et des réponses au passé composé. Voici des verbes que vous pouvez utiliser.</a:t>
            </a:r>
          </a:p>
        </p:txBody>
      </p:sp>
      <p:sp>
        <p:nvSpPr>
          <p:cNvPr id="26" name="TextBox 25">
            <a:extLst>
              <a:ext uri="{FF2B5EF4-FFF2-40B4-BE49-F238E27FC236}">
                <a16:creationId xmlns:a16="http://schemas.microsoft.com/office/drawing/2014/main" id="{D807747B-0272-1948-9328-F929E2EDC309}"/>
              </a:ext>
            </a:extLst>
          </p:cNvPr>
          <p:cNvSpPr txBox="1"/>
          <p:nvPr/>
        </p:nvSpPr>
        <p:spPr>
          <a:xfrm>
            <a:off x="0" y="2347368"/>
            <a:ext cx="12012000" cy="2790892"/>
          </a:xfrm>
          <a:prstGeom prst="rect">
            <a:avLst/>
          </a:prstGeom>
          <a:noFill/>
        </p:spPr>
        <p:txBody>
          <a:bodyPr wrap="square" numCol="3" rtlCol="0">
            <a:spAutoFit/>
          </a:bodyPr>
          <a:lstStyle/>
          <a:p>
            <a:pPr lvl="0" algn="ctr">
              <a:lnSpc>
                <a:spcPct val="150000"/>
              </a:lnSpc>
              <a:defRPr/>
            </a:pPr>
            <a:r>
              <a:rPr lang="fr-FR" sz="2400" dirty="0">
                <a:solidFill>
                  <a:srgbClr val="E65D02"/>
                </a:solidFill>
                <a:latin typeface="Century Gothic" panose="020B0502020202020204" pitchFamily="34" charset="0"/>
              </a:rPr>
              <a:t>organiser</a:t>
            </a:r>
          </a:p>
          <a:p>
            <a:pPr lvl="0" algn="ctr">
              <a:lnSpc>
                <a:spcPct val="150000"/>
              </a:lnSpc>
              <a:defRPr/>
            </a:pPr>
            <a:r>
              <a:rPr lang="fr-FR" sz="2400" dirty="0">
                <a:solidFill>
                  <a:srgbClr val="E65D02"/>
                </a:solidFill>
                <a:latin typeface="Century Gothic" panose="020B0502020202020204" pitchFamily="34" charset="0"/>
              </a:rPr>
              <a:t>envoyer</a:t>
            </a:r>
          </a:p>
          <a:p>
            <a:pPr lvl="0" algn="ctr">
              <a:lnSpc>
                <a:spcPct val="150000"/>
              </a:lnSpc>
              <a:defRPr/>
            </a:pPr>
            <a:r>
              <a:rPr lang="fr-FR" sz="2400" dirty="0">
                <a:solidFill>
                  <a:srgbClr val="E65D02"/>
                </a:solidFill>
                <a:latin typeface="Century Gothic" panose="020B0502020202020204" pitchFamily="34" charset="0"/>
              </a:rPr>
              <a:t>utiliser</a:t>
            </a:r>
          </a:p>
          <a:p>
            <a:pPr lvl="0" algn="ctr">
              <a:lnSpc>
                <a:spcPct val="150000"/>
              </a:lnSpc>
              <a:defRPr/>
            </a:pPr>
            <a:r>
              <a:rPr lang="fr-FR" sz="2400" dirty="0">
                <a:solidFill>
                  <a:srgbClr val="E65D02"/>
                </a:solidFill>
                <a:latin typeface="Century Gothic" panose="020B0502020202020204" pitchFamily="34" charset="0"/>
              </a:rPr>
              <a:t>proposer</a:t>
            </a:r>
          </a:p>
          <a:p>
            <a:pPr lvl="0" algn="ctr">
              <a:lnSpc>
                <a:spcPct val="150000"/>
              </a:lnSpc>
              <a:defRPr/>
            </a:pPr>
            <a:r>
              <a:rPr lang="fr-FR" sz="2400" dirty="0">
                <a:solidFill>
                  <a:srgbClr val="E65D02"/>
                </a:solidFill>
                <a:latin typeface="Century Gothic" panose="020B0502020202020204" pitchFamily="34" charset="0"/>
              </a:rPr>
              <a:t>commencer</a:t>
            </a:r>
          </a:p>
          <a:p>
            <a:pPr lvl="0" algn="ctr">
              <a:lnSpc>
                <a:spcPct val="150000"/>
              </a:lnSpc>
              <a:defRPr/>
            </a:pPr>
            <a:r>
              <a:rPr lang="fr-FR" sz="2400" dirty="0">
                <a:solidFill>
                  <a:srgbClr val="E65D02"/>
                </a:solidFill>
                <a:latin typeface="Century Gothic" panose="020B0502020202020204" pitchFamily="34" charset="0"/>
              </a:rPr>
              <a:t>expliquer</a:t>
            </a:r>
          </a:p>
          <a:p>
            <a:pPr lvl="0" algn="ctr">
              <a:lnSpc>
                <a:spcPct val="150000"/>
              </a:lnSpc>
              <a:defRPr/>
            </a:pPr>
            <a:r>
              <a:rPr lang="fr-FR" sz="2400" dirty="0">
                <a:solidFill>
                  <a:srgbClr val="E65D02"/>
                </a:solidFill>
                <a:latin typeface="Century Gothic" panose="020B0502020202020204" pitchFamily="34" charset="0"/>
              </a:rPr>
              <a:t>écouter</a:t>
            </a:r>
          </a:p>
          <a:p>
            <a:pPr lvl="0" algn="ctr">
              <a:lnSpc>
                <a:spcPct val="150000"/>
              </a:lnSpc>
              <a:defRPr/>
            </a:pPr>
            <a:r>
              <a:rPr lang="fr-FR" sz="2400" dirty="0">
                <a:solidFill>
                  <a:srgbClr val="E65D02"/>
                </a:solidFill>
                <a:latin typeface="Century Gothic" panose="020B0502020202020204" pitchFamily="34" charset="0"/>
              </a:rPr>
              <a:t>parler</a:t>
            </a:r>
          </a:p>
          <a:p>
            <a:pPr lvl="0" algn="ctr">
              <a:lnSpc>
                <a:spcPct val="150000"/>
              </a:lnSpc>
              <a:defRPr/>
            </a:pPr>
            <a:r>
              <a:rPr lang="fr-FR" sz="2400" dirty="0">
                <a:solidFill>
                  <a:srgbClr val="E65D02"/>
                </a:solidFill>
                <a:latin typeface="Century Gothic" panose="020B0502020202020204" pitchFamily="34" charset="0"/>
              </a:rPr>
              <a:t>trouver</a:t>
            </a:r>
          </a:p>
          <a:p>
            <a:pPr lvl="0" algn="ctr">
              <a:lnSpc>
                <a:spcPct val="150000"/>
              </a:lnSpc>
              <a:defRPr/>
            </a:pPr>
            <a:r>
              <a:rPr lang="fr-FR" sz="2400" dirty="0">
                <a:solidFill>
                  <a:srgbClr val="E65D02"/>
                </a:solidFill>
                <a:latin typeface="Century Gothic" panose="020B0502020202020204" pitchFamily="34" charset="0"/>
              </a:rPr>
              <a:t>montrer</a:t>
            </a:r>
          </a:p>
          <a:p>
            <a:pPr lvl="0" algn="ctr">
              <a:lnSpc>
                <a:spcPct val="150000"/>
              </a:lnSpc>
              <a:defRPr/>
            </a:pPr>
            <a:r>
              <a:rPr lang="fr-FR" sz="2400" dirty="0">
                <a:solidFill>
                  <a:srgbClr val="E65D02"/>
                </a:solidFill>
                <a:latin typeface="Century Gothic" panose="020B0502020202020204" pitchFamily="34" charset="0"/>
              </a:rPr>
              <a:t>penser à</a:t>
            </a:r>
          </a:p>
          <a:p>
            <a:pPr lvl="0" algn="ctr">
              <a:lnSpc>
                <a:spcPct val="150000"/>
              </a:lnSpc>
              <a:defRPr/>
            </a:pPr>
            <a:r>
              <a:rPr lang="fr-FR" sz="2400" dirty="0">
                <a:solidFill>
                  <a:srgbClr val="E65D02"/>
                </a:solidFill>
                <a:latin typeface="Century Gothic" panose="020B0502020202020204" pitchFamily="34" charset="0"/>
              </a:rPr>
              <a:t>travailler</a:t>
            </a:r>
          </a:p>
          <a:p>
            <a:pPr lvl="0" algn="ctr">
              <a:lnSpc>
                <a:spcPct val="150000"/>
              </a:lnSpc>
              <a:defRPr/>
            </a:pPr>
            <a:r>
              <a:rPr lang="fr-FR" sz="2400" dirty="0">
                <a:solidFill>
                  <a:srgbClr val="E65D02"/>
                </a:solidFill>
                <a:latin typeface="Century Gothic" panose="020B0502020202020204" pitchFamily="34" charset="0"/>
              </a:rPr>
              <a:t>chercher</a:t>
            </a:r>
          </a:p>
          <a:p>
            <a:pPr lvl="0" algn="ctr">
              <a:lnSpc>
                <a:spcPct val="150000"/>
              </a:lnSpc>
              <a:defRPr/>
            </a:pPr>
            <a:r>
              <a:rPr lang="fr-FR" sz="2400" dirty="0">
                <a:solidFill>
                  <a:srgbClr val="E65D02"/>
                </a:solidFill>
                <a:latin typeface="Century Gothic" panose="020B0502020202020204" pitchFamily="34" charset="0"/>
              </a:rPr>
              <a:t>partager</a:t>
            </a:r>
          </a:p>
          <a:p>
            <a:pPr lvl="0" algn="ctr">
              <a:lnSpc>
                <a:spcPct val="150000"/>
              </a:lnSpc>
              <a:defRPr/>
            </a:pPr>
            <a:r>
              <a:rPr lang="fr-FR" sz="2400" dirty="0">
                <a:solidFill>
                  <a:srgbClr val="E65D02"/>
                </a:solidFill>
                <a:latin typeface="Century Gothic" panose="020B0502020202020204" pitchFamily="34" charset="0"/>
              </a:rPr>
              <a:t>visiter</a:t>
            </a:r>
          </a:p>
        </p:txBody>
      </p:sp>
      <p:pic>
        <p:nvPicPr>
          <p:cNvPr id="27" name="Picture 26" descr="A picture containing doll&#10;&#10;Description automatically generated">
            <a:extLst>
              <a:ext uri="{FF2B5EF4-FFF2-40B4-BE49-F238E27FC236}">
                <a16:creationId xmlns:a16="http://schemas.microsoft.com/office/drawing/2014/main" id="{DE37921B-89E0-6949-8ED1-901EC296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5487" y="4161536"/>
            <a:ext cx="2238113" cy="2238113"/>
          </a:xfrm>
          <a:prstGeom prst="rect">
            <a:avLst/>
          </a:prstGeom>
        </p:spPr>
      </p:pic>
      <p:pic>
        <p:nvPicPr>
          <p:cNvPr id="10" name="Picture 9">
            <a:extLst>
              <a:ext uri="{FF2B5EF4-FFF2-40B4-BE49-F238E27FC236}">
                <a16:creationId xmlns:a16="http://schemas.microsoft.com/office/drawing/2014/main" id="{6CFB322B-68D5-435A-BCEB-C96055536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64297"/>
            <a:ext cx="1557339" cy="1557339"/>
          </a:xfrm>
          <a:prstGeom prst="rect">
            <a:avLst/>
          </a:prstGeom>
        </p:spPr>
      </p:pic>
    </p:spTree>
    <p:extLst>
      <p:ext uri="{BB962C8B-B14F-4D97-AF65-F5344CB8AC3E}">
        <p14:creationId xmlns:p14="http://schemas.microsoft.com/office/powerpoint/2010/main" val="1623548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76">
            <a:extLst>
              <a:ext uri="{FF2B5EF4-FFF2-40B4-BE49-F238E27FC236}">
                <a16:creationId xmlns:a16="http://schemas.microsoft.com/office/drawing/2014/main" id="{05038391-2680-4048-9450-C3D197361729}"/>
              </a:ext>
            </a:extLst>
          </p:cNvPr>
          <p:cNvSpPr/>
          <p:nvPr/>
        </p:nvSpPr>
        <p:spPr>
          <a:xfrm>
            <a:off x="7457527" y="5230877"/>
            <a:ext cx="4521661" cy="869951"/>
          </a:xfrm>
          <a:prstGeom prst="wedgeRoundRectCallout">
            <a:avLst>
              <a:gd name="adj1" fmla="val -37178"/>
              <a:gd name="adj2" fmla="val -130988"/>
              <a:gd name="adj3" fmla="val 16667"/>
            </a:avLst>
          </a:prstGeom>
          <a:solidFill>
            <a:srgbClr val="E3EAFD"/>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Oui</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lang="en-GB" sz="2800" b="1" dirty="0">
                <a:solidFill>
                  <a:srgbClr val="1E3764"/>
                </a:solidFill>
                <a:latin typeface="Century Gothic" panose="020F0302020204030204"/>
              </a:rPr>
              <a:t>nous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entendons</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l’annonce</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a:t>
            </a:r>
          </a:p>
        </p:txBody>
      </p:sp>
      <p:sp>
        <p:nvSpPr>
          <p:cNvPr id="19" name="Speech Bubble: Rectangle with Corners Rounded 76">
            <a:extLst>
              <a:ext uri="{FF2B5EF4-FFF2-40B4-BE49-F238E27FC236}">
                <a16:creationId xmlns:a16="http://schemas.microsoft.com/office/drawing/2014/main" id="{05038391-2680-4048-9450-C3D197361729}"/>
              </a:ext>
            </a:extLst>
          </p:cNvPr>
          <p:cNvSpPr/>
          <p:nvPr/>
        </p:nvSpPr>
        <p:spPr>
          <a:xfrm>
            <a:off x="7457528" y="5230878"/>
            <a:ext cx="4521661" cy="869950"/>
          </a:xfrm>
          <a:prstGeom prst="wedgeRoundRectCallout">
            <a:avLst>
              <a:gd name="adj1" fmla="val -37178"/>
              <a:gd name="adj2" fmla="val -130988"/>
              <a:gd name="adj3" fmla="val 16667"/>
            </a:avLst>
          </a:prstGeom>
          <a:solidFill>
            <a:srgbClr val="E3EAFD"/>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Non, nous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prenons</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le</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bus.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les </a:t>
            </a:r>
            <a:r>
              <a:rPr lang="en-GB" sz="3600" b="1" dirty="0" err="1">
                <a:solidFill>
                  <a:schemeClr val="bg1"/>
                </a:solidFill>
              </a:rPr>
              <a:t>paires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2" name="Group 11"/>
          <p:cNvGrpSpPr/>
          <p:nvPr/>
        </p:nvGrpSpPr>
        <p:grpSpPr>
          <a:xfrm>
            <a:off x="3533065" y="1636454"/>
            <a:ext cx="1868985" cy="1969628"/>
            <a:chOff x="4588505" y="449670"/>
            <a:chExt cx="4455721" cy="445572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505" y="449670"/>
              <a:ext cx="4455721" cy="4455721"/>
            </a:xfrm>
            <a:prstGeom prst="rect">
              <a:avLst/>
            </a:prstGeom>
          </p:spPr>
        </p:pic>
        <p:sp>
          <p:nvSpPr>
            <p:cNvPr id="5" name="Oval 4"/>
            <p:cNvSpPr/>
            <p:nvPr/>
          </p:nvSpPr>
          <p:spPr>
            <a:xfrm>
              <a:off x="6076420" y="4135704"/>
              <a:ext cx="1718292" cy="769687"/>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566" y="4000553"/>
              <a:ext cx="894328" cy="894328"/>
            </a:xfrm>
            <a:prstGeom prst="rect">
              <a:avLst/>
            </a:prstGeom>
          </p:spPr>
        </p:pic>
      </p:grpSp>
      <p:sp>
        <p:nvSpPr>
          <p:cNvPr id="15" name="TextBox 14">
            <a:extLst>
              <a:ext uri="{FF2B5EF4-FFF2-40B4-BE49-F238E27FC236}">
                <a16:creationId xmlns:a16="http://schemas.microsoft.com/office/drawing/2014/main" id="{A061E8A4-B156-BA48-9EA1-341CBA0EC9A8}"/>
              </a:ext>
            </a:extLst>
          </p:cNvPr>
          <p:cNvSpPr txBox="1"/>
          <p:nvPr/>
        </p:nvSpPr>
        <p:spPr>
          <a:xfrm>
            <a:off x="1921132" y="1405622"/>
            <a:ext cx="1636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Groupe A</a:t>
            </a:r>
          </a:p>
        </p:txBody>
      </p:sp>
      <p:sp>
        <p:nvSpPr>
          <p:cNvPr id="16" name="Speech Bubble: Rectangle with Corners Rounded 76">
            <a:extLst>
              <a:ext uri="{FF2B5EF4-FFF2-40B4-BE49-F238E27FC236}">
                <a16:creationId xmlns:a16="http://schemas.microsoft.com/office/drawing/2014/main" id="{223A44C2-8C70-ED40-ACFE-2C144552C09D}"/>
              </a:ext>
            </a:extLst>
          </p:cNvPr>
          <p:cNvSpPr/>
          <p:nvPr/>
        </p:nvSpPr>
        <p:spPr>
          <a:xfrm>
            <a:off x="302892" y="5230878"/>
            <a:ext cx="4798137" cy="869951"/>
          </a:xfrm>
          <a:prstGeom prst="wedgeRoundRectCallout">
            <a:avLst>
              <a:gd name="adj1" fmla="val 30769"/>
              <a:gd name="adj2" fmla="val -12666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panose="020F0302020204030204"/>
              </a:rPr>
              <a:t>Vous</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prenez</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le train</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6DF3D07-6969-6E46-8280-FADB0DADFB07}"/>
              </a:ext>
            </a:extLst>
          </p:cNvPr>
          <p:cNvSpPr txBox="1"/>
          <p:nvPr/>
        </p:nvSpPr>
        <p:spPr>
          <a:xfrm>
            <a:off x="8729231" y="1392077"/>
            <a:ext cx="1587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Groupe B</a:t>
            </a:r>
          </a:p>
        </p:txBody>
      </p:sp>
      <p:grpSp>
        <p:nvGrpSpPr>
          <p:cNvPr id="23" name="Group 22"/>
          <p:cNvGrpSpPr/>
          <p:nvPr/>
        </p:nvGrpSpPr>
        <p:grpSpPr>
          <a:xfrm>
            <a:off x="8836616" y="1960055"/>
            <a:ext cx="1763485" cy="2188028"/>
            <a:chOff x="8836616" y="1960055"/>
            <a:chExt cx="1763485" cy="2188028"/>
          </a:xfrm>
        </p:grpSpPr>
        <p:sp>
          <p:nvSpPr>
            <p:cNvPr id="17" name="Rectangle 16">
              <a:extLst>
                <a:ext uri="{FF2B5EF4-FFF2-40B4-BE49-F238E27FC236}">
                  <a16:creationId xmlns:a16="http://schemas.microsoft.com/office/drawing/2014/main" id="{BBA12E7E-FACE-BC4A-8219-02618DD85860}"/>
                </a:ext>
              </a:extLst>
            </p:cNvPr>
            <p:cNvSpPr/>
            <p:nvPr/>
          </p:nvSpPr>
          <p:spPr>
            <a:xfrm>
              <a:off x="8836616" y="196005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takes the bus</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191" y="2246788"/>
              <a:ext cx="920855" cy="1129279"/>
            </a:xfrm>
            <a:prstGeom prst="rect">
              <a:avLst/>
            </a:prstGeom>
          </p:spPr>
        </p:pic>
      </p:grpSp>
      <p:grpSp>
        <p:nvGrpSpPr>
          <p:cNvPr id="22" name="Group 21"/>
          <p:cNvGrpSpPr/>
          <p:nvPr/>
        </p:nvGrpSpPr>
        <p:grpSpPr>
          <a:xfrm>
            <a:off x="2023446" y="1960055"/>
            <a:ext cx="1763485" cy="2188028"/>
            <a:chOff x="2023446" y="1960055"/>
            <a:chExt cx="1763485" cy="2188028"/>
          </a:xfrm>
        </p:grpSpPr>
        <p:sp>
          <p:nvSpPr>
            <p:cNvPr id="13" name="Rectangle 12">
              <a:extLst>
                <a:ext uri="{FF2B5EF4-FFF2-40B4-BE49-F238E27FC236}">
                  <a16:creationId xmlns:a16="http://schemas.microsoft.com/office/drawing/2014/main" id="{59C5A7BA-2A1F-5840-BB26-CAC5D2A17939}"/>
                </a:ext>
              </a:extLst>
            </p:cNvPr>
            <p:cNvSpPr/>
            <p:nvPr/>
          </p:nvSpPr>
          <p:spPr>
            <a:xfrm>
              <a:off x="2023446" y="196005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takes the train</a:t>
              </a:r>
            </a:p>
          </p:txBody>
        </p:sp>
        <p:pic>
          <p:nvPicPr>
            <p:cNvPr id="21" name="Picture 2" descr="http://www.clker.com/cliparts/5/1/9/b/1240845884245780857Anonymous_aiga_rail_transportation.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220" y="2099500"/>
              <a:ext cx="848189" cy="1276567"/>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Speech Bubble: Rectangle with Corners Rounded 76">
            <a:extLst>
              <a:ext uri="{FF2B5EF4-FFF2-40B4-BE49-F238E27FC236}">
                <a16:creationId xmlns:a16="http://schemas.microsoft.com/office/drawing/2014/main" id="{223A44C2-8C70-ED40-ACFE-2C144552C09D}"/>
              </a:ext>
            </a:extLst>
          </p:cNvPr>
          <p:cNvSpPr/>
          <p:nvPr/>
        </p:nvSpPr>
        <p:spPr>
          <a:xfrm>
            <a:off x="203141" y="5174460"/>
            <a:ext cx="5011216" cy="926369"/>
          </a:xfrm>
          <a:prstGeom prst="wedgeRoundRectCallout">
            <a:avLst>
              <a:gd name="adj1" fmla="val 30769"/>
              <a:gd name="adj2" fmla="val -12666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Vous</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entendez</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l’annonce</a:t>
            </a:r>
            <a:r>
              <a:rPr lang="en-GB" sz="2800" b="1" dirty="0">
                <a:solidFill>
                  <a:prstClr val="white"/>
                </a:solidFill>
                <a:latin typeface="Century Gothic" panose="020F0302020204030204"/>
              </a:rPr>
              <a:t> ?</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120" name="Group 5119"/>
          <p:cNvGrpSpPr/>
          <p:nvPr/>
        </p:nvGrpSpPr>
        <p:grpSpPr>
          <a:xfrm>
            <a:off x="1692322" y="1960055"/>
            <a:ext cx="2094609" cy="2188028"/>
            <a:chOff x="1692322" y="1960055"/>
            <a:chExt cx="2094609" cy="2188028"/>
          </a:xfrm>
        </p:grpSpPr>
        <p:sp>
          <p:nvSpPr>
            <p:cNvPr id="30" name="Rectangle 29">
              <a:extLst>
                <a:ext uri="{FF2B5EF4-FFF2-40B4-BE49-F238E27FC236}">
                  <a16:creationId xmlns:a16="http://schemas.microsoft.com/office/drawing/2014/main" id="{59C5A7BA-2A1F-5840-BB26-CAC5D2A17939}"/>
                </a:ext>
              </a:extLst>
            </p:cNvPr>
            <p:cNvSpPr/>
            <p:nvPr/>
          </p:nvSpPr>
          <p:spPr>
            <a:xfrm>
              <a:off x="1692322" y="1960055"/>
              <a:ext cx="2094609"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a:t>
              </a:r>
            </a:p>
          </p:txBody>
        </p:sp>
        <p:pic>
          <p:nvPicPr>
            <p:cNvPr id="5122" name="Picture 2" descr="http://www.clker.com/cliparts/T/B/M/c/B/E/right-ea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0909" y="2164017"/>
              <a:ext cx="1194887" cy="1206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21" name="Group 5120"/>
          <p:cNvGrpSpPr/>
          <p:nvPr/>
        </p:nvGrpSpPr>
        <p:grpSpPr>
          <a:xfrm>
            <a:off x="8445656" y="1960055"/>
            <a:ext cx="2154445" cy="2188028"/>
            <a:chOff x="8445656" y="1960055"/>
            <a:chExt cx="2154445" cy="2188028"/>
          </a:xfrm>
        </p:grpSpPr>
        <p:sp>
          <p:nvSpPr>
            <p:cNvPr id="27" name="Rectangle 26">
              <a:extLst>
                <a:ext uri="{FF2B5EF4-FFF2-40B4-BE49-F238E27FC236}">
                  <a16:creationId xmlns:a16="http://schemas.microsoft.com/office/drawing/2014/main" id="{BBA12E7E-FACE-BC4A-8219-02618DD85860}"/>
                </a:ext>
              </a:extLst>
            </p:cNvPr>
            <p:cNvSpPr/>
            <p:nvPr/>
          </p:nvSpPr>
          <p:spPr>
            <a:xfrm>
              <a:off x="8445656" y="1960055"/>
              <a:ext cx="215444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a:t>
              </a:r>
            </a:p>
          </p:txBody>
        </p:sp>
        <p:pic>
          <p:nvPicPr>
            <p:cNvPr id="35" name="Picture 2" descr="http://www.clker.com/cliparts/T/B/M/c/B/E/right-ea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8587" y="2164017"/>
              <a:ext cx="1194887" cy="120695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descr="A picture containing shirt&#10;&#10;Description automatically generated">
            <a:extLst>
              <a:ext uri="{FF2B5EF4-FFF2-40B4-BE49-F238E27FC236}">
                <a16:creationId xmlns:a16="http://schemas.microsoft.com/office/drawing/2014/main" id="{3F59638A-0828-452E-9383-F062BA95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1934" y="2246788"/>
            <a:ext cx="1901295" cy="1901295"/>
          </a:xfrm>
          <a:prstGeom prst="rect">
            <a:avLst/>
          </a:prstGeom>
        </p:spPr>
      </p:pic>
      <p:pic>
        <p:nvPicPr>
          <p:cNvPr id="6" name="Picture 5" descr="A close up of a logo&#10;&#10;Description automatically generated">
            <a:extLst>
              <a:ext uri="{FF2B5EF4-FFF2-40B4-BE49-F238E27FC236}">
                <a16:creationId xmlns:a16="http://schemas.microsoft.com/office/drawing/2014/main" id="{17FDC88A-D990-4EA3-AD71-A7596CB647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2036" y="1845859"/>
            <a:ext cx="1763485" cy="1763485"/>
          </a:xfrm>
          <a:prstGeom prst="rect">
            <a:avLst/>
          </a:prstGeom>
        </p:spPr>
      </p:pic>
      <p:pic>
        <p:nvPicPr>
          <p:cNvPr id="11" name="Picture 10" descr="A picture containing toy, shirt&#10;&#10;Description automatically generated">
            <a:extLst>
              <a:ext uri="{FF2B5EF4-FFF2-40B4-BE49-F238E27FC236}">
                <a16:creationId xmlns:a16="http://schemas.microsoft.com/office/drawing/2014/main" id="{1051FB15-3E97-459A-8B85-339BDD30D4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3229" y="2246787"/>
            <a:ext cx="1901295" cy="1901295"/>
          </a:xfrm>
          <a:prstGeom prst="rect">
            <a:avLst/>
          </a:prstGeom>
        </p:spPr>
      </p:pic>
    </p:spTree>
    <p:extLst>
      <p:ext uri="{BB962C8B-B14F-4D97-AF65-F5344CB8AC3E}">
        <p14:creationId xmlns:p14="http://schemas.microsoft.com/office/powerpoint/2010/main" val="22135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19" grpId="1" animBg="1"/>
      <p:bldP spid="16" grpId="0" animBg="1"/>
      <p:bldP spid="16" grpId="1"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9355" cy="707849"/>
          </a:xfrm>
        </p:spPr>
        <p:txBody>
          <a:bodyPr>
            <a:normAutofit/>
          </a:bodyPr>
          <a:lstStyle/>
          <a:p>
            <a:r>
              <a:rPr lang="en-GB" sz="3000" b="1" dirty="0" err="1">
                <a:solidFill>
                  <a:schemeClr val="bg1"/>
                </a:solidFill>
              </a:rPr>
              <a:t>Trouve</a:t>
            </a:r>
            <a:r>
              <a:rPr lang="en-GB" sz="3000" b="1" dirty="0">
                <a:solidFill>
                  <a:schemeClr val="bg1"/>
                </a:solidFill>
              </a:rPr>
              <a:t> les </a:t>
            </a:r>
            <a:r>
              <a:rPr lang="en-GB" sz="3000" b="1" dirty="0" err="1">
                <a:solidFill>
                  <a:schemeClr val="bg1"/>
                </a:solidFill>
              </a:rPr>
              <a:t>paires</a:t>
            </a:r>
            <a:r>
              <a:rPr lang="en-GB" sz="3000" b="1" dirty="0">
                <a:solidFill>
                  <a:schemeClr val="bg1"/>
                </a:solidFill>
              </a:rPr>
              <a:t> – </a:t>
            </a:r>
            <a:r>
              <a:rPr lang="en-GB" sz="3000" b="1" dirty="0" err="1">
                <a:solidFill>
                  <a:schemeClr val="bg1"/>
                </a:solidFill>
              </a:rPr>
              <a:t>groupe</a:t>
            </a:r>
            <a:r>
              <a:rPr lang="en-GB" sz="30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depend on a mobile</a:t>
              </a: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learn new Spanish words</a:t>
              </a: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take the car</a:t>
              </a: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br>
                <a:rPr lang="en-US" b="1" dirty="0">
                  <a:solidFill>
                    <a:srgbClr val="1E3764"/>
                  </a:solidFill>
                  <a:latin typeface="Century Gothic" panose="020F0302020204030204"/>
                </a:rPr>
              </a:b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reply to messages</a:t>
              </a: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understand the conversations</a:t>
              </a: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US" b="1" dirty="0">
                  <a:solidFill>
                    <a:srgbClr val="1E3764"/>
                  </a:solidFill>
                  <a:latin typeface="Century Gothic" panose="020F0302020204030204"/>
                </a:rPr>
                <a:t>go down the ski slope</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announcements</a:t>
              </a: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wait for a boat</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625" y="1670825"/>
            <a:ext cx="1055713" cy="1055713"/>
          </a:xfrm>
          <a:prstGeom prst="rect">
            <a:avLst/>
          </a:prstGeom>
        </p:spPr>
      </p:pic>
      <p:pic>
        <p:nvPicPr>
          <p:cNvPr id="3076" name="Picture 4" descr="http://www.clker.com/cliparts/P/4/q/u/2/y/icon-mobile-phone-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432" y="3942139"/>
            <a:ext cx="459678" cy="10547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lker.com/cliparts/l/i/L/g/d/e/talk-radio-microphone-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7304" y="1603807"/>
            <a:ext cx="673639" cy="112273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Head with gears">
            <a:extLst>
              <a:ext uri="{FF2B5EF4-FFF2-40B4-BE49-F238E27FC236}">
                <a16:creationId xmlns:a16="http://schemas.microsoft.com/office/drawing/2014/main" id="{92EA9780-652C-9346-9982-FD8A49A194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9246" y="1627938"/>
            <a:ext cx="1114306" cy="1114306"/>
          </a:xfrm>
          <a:prstGeom prst="rect">
            <a:avLst/>
          </a:prstGeom>
        </p:spPr>
      </p:pic>
      <p:grpSp>
        <p:nvGrpSpPr>
          <p:cNvPr id="39" name="Group 38"/>
          <p:cNvGrpSpPr/>
          <p:nvPr/>
        </p:nvGrpSpPr>
        <p:grpSpPr>
          <a:xfrm>
            <a:off x="4669976" y="4022109"/>
            <a:ext cx="804460" cy="1240210"/>
            <a:chOff x="9392819" y="1661928"/>
            <a:chExt cx="804460" cy="1240210"/>
          </a:xfrm>
        </p:grpSpPr>
        <p:pic>
          <p:nvPicPr>
            <p:cNvPr id="3088" name="Picture 16" descr="http://www.clker.com/cliparts/0/S/I/T/9/w/uphone-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819" y="1661928"/>
              <a:ext cx="804460" cy="124021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p:cNvSpPr/>
            <p:nvPr/>
          </p:nvSpPr>
          <p:spPr>
            <a:xfrm rot="21377202">
              <a:off x="9453149" y="1828158"/>
              <a:ext cx="683799" cy="366469"/>
            </a:xfrm>
            <a:prstGeom prst="wedgeRoundRectCallout">
              <a:avLst>
                <a:gd name="adj1" fmla="val -39246"/>
                <a:gd name="adj2" fmla="val 68573"/>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9" name="Rounded Rectangular Callout 48"/>
            <p:cNvSpPr/>
            <p:nvPr/>
          </p:nvSpPr>
          <p:spPr>
            <a:xfrm rot="160060">
              <a:off x="9481991" y="2336117"/>
              <a:ext cx="666107" cy="244843"/>
            </a:xfrm>
            <a:prstGeom prst="wedgeRoundRectCallout">
              <a:avLst>
                <a:gd name="adj1" fmla="val 38593"/>
                <a:gd name="adj2" fmla="val 6484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grpSp>
      <p:pic>
        <p:nvPicPr>
          <p:cNvPr id="6" name="Picture 5">
            <a:extLst>
              <a:ext uri="{FF2B5EF4-FFF2-40B4-BE49-F238E27FC236}">
                <a16:creationId xmlns:a16="http://schemas.microsoft.com/office/drawing/2014/main" id="{5AA2C1C5-2C8B-4114-9905-34A989609B1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105" b="95349" l="10000" r="93226">
                        <a14:foregroundMark x1="23548" y1="6395" x2="23548" y2="6395"/>
                        <a14:foregroundMark x1="93548" y1="63081" x2="93548" y2="63081"/>
                        <a14:foregroundMark x1="39032" y1="95349" x2="39032" y2="95349"/>
                        <a14:foregroundMark x1="11935" y1="94767" x2="11935" y2="94767"/>
                      </a14:backgroundRemoval>
                    </a14:imgEffect>
                  </a14:imgLayer>
                </a14:imgProps>
              </a:ext>
            </a:extLst>
          </a:blip>
          <a:stretch>
            <a:fillRect/>
          </a:stretch>
        </p:blipFill>
        <p:spPr>
          <a:xfrm>
            <a:off x="6587976" y="3838220"/>
            <a:ext cx="1330741" cy="1476693"/>
          </a:xfrm>
          <a:prstGeom prst="rect">
            <a:avLst/>
          </a:prstGeom>
        </p:spPr>
      </p:pic>
      <p:pic>
        <p:nvPicPr>
          <p:cNvPr id="1030" name="Picture 6" descr="Boat, Marine, Ocean, Sailboat, Sea, Ship, Silhouette">
            <a:extLst>
              <a:ext uri="{FF2B5EF4-FFF2-40B4-BE49-F238E27FC236}">
                <a16:creationId xmlns:a16="http://schemas.microsoft.com/office/drawing/2014/main" id="{C5D6A5B1-30AF-450A-A725-28DE7A4739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04633" y="3942139"/>
            <a:ext cx="1275504" cy="15129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utomobile, Car, Drive, Porsche, Silhouette">
            <a:extLst>
              <a:ext uri="{FF2B5EF4-FFF2-40B4-BE49-F238E27FC236}">
                <a16:creationId xmlns:a16="http://schemas.microsoft.com/office/drawing/2014/main" id="{0313CE48-33F9-498D-A316-FA6BE9D92B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3354" y="1822812"/>
            <a:ext cx="1441228" cy="72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64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9355" cy="707849"/>
          </a:xfrm>
        </p:spPr>
        <p:txBody>
          <a:bodyPr>
            <a:normAutofit/>
          </a:bodyPr>
          <a:lstStyle/>
          <a:p>
            <a:r>
              <a:rPr lang="en-GB" sz="3000" b="1" dirty="0" err="1">
                <a:solidFill>
                  <a:schemeClr val="bg1"/>
                </a:solidFill>
              </a:rPr>
              <a:t>Trouve</a:t>
            </a:r>
            <a:r>
              <a:rPr lang="en-GB" sz="3000" b="1" dirty="0">
                <a:solidFill>
                  <a:schemeClr val="bg1"/>
                </a:solidFill>
              </a:rPr>
              <a:t> les </a:t>
            </a:r>
            <a:r>
              <a:rPr lang="en-GB" sz="3000" b="1" dirty="0" err="1">
                <a:solidFill>
                  <a:schemeClr val="bg1"/>
                </a:solidFill>
              </a:rPr>
              <a:t>paires</a:t>
            </a:r>
            <a:r>
              <a:rPr lang="en-GB" sz="3000" b="1" dirty="0">
                <a:solidFill>
                  <a:schemeClr val="bg1"/>
                </a:solidFill>
              </a:rPr>
              <a:t> – </a:t>
            </a:r>
            <a:r>
              <a:rPr lang="en-GB" sz="3000" b="1" dirty="0" err="1">
                <a:solidFill>
                  <a:schemeClr val="bg1"/>
                </a:solidFill>
              </a:rPr>
              <a:t>groupe</a:t>
            </a:r>
            <a:r>
              <a:rPr lang="en-GB" sz="30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950B6CA-B525-4EA7-ADEF-88BEE3548F91}"/>
              </a:ext>
            </a:extLst>
          </p:cNvPr>
          <p:cNvGrpSpPr/>
          <p:nvPr/>
        </p:nvGrpSpPr>
        <p:grpSpPr>
          <a:xfrm>
            <a:off x="1913522" y="1400899"/>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depend on social media</a:t>
              </a: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learn difficult Spanish words</a:t>
              </a: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take the train</a:t>
              </a: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reply to messages</a:t>
              </a: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understand the conversations</a:t>
              </a: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US" b="1" dirty="0">
                  <a:solidFill>
                    <a:srgbClr val="1E3764"/>
                  </a:solidFill>
                  <a:latin typeface="Century Gothic" panose="020F0302020204030204"/>
                </a:rPr>
                <a:t>go down the street</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announcements</a:t>
              </a: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E3764"/>
                  </a:solidFill>
                  <a:latin typeface="Century Gothic" panose="020F0302020204030204"/>
                </a:rPr>
                <a:t>wait for a plane</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3074" name="Picture 2" descr="http://www.clker.com/cliparts/5/1/9/b/1240845884245780857Anonymous_aiga_rail_transportati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904" y="1628076"/>
            <a:ext cx="752642" cy="11327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735" y="1705127"/>
            <a:ext cx="1055713" cy="1055713"/>
          </a:xfrm>
          <a:prstGeom prst="rect">
            <a:avLst/>
          </a:prstGeom>
        </p:spPr>
      </p:pic>
      <p:pic>
        <p:nvPicPr>
          <p:cNvPr id="3078" name="Picture 6" descr="http://www.clker.com/cliparts/l/i/L/g/d/e/talk-radio-microphone-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9414" y="1638109"/>
            <a:ext cx="673639" cy="112273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Head with gears">
            <a:extLst>
              <a:ext uri="{FF2B5EF4-FFF2-40B4-BE49-F238E27FC236}">
                <a16:creationId xmlns:a16="http://schemas.microsoft.com/office/drawing/2014/main" id="{92EA9780-652C-9346-9982-FD8A49A194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356" y="1662240"/>
            <a:ext cx="1114306" cy="1114306"/>
          </a:xfrm>
          <a:prstGeom prst="rect">
            <a:avLst/>
          </a:prstGeom>
        </p:spPr>
      </p:pic>
      <p:grpSp>
        <p:nvGrpSpPr>
          <p:cNvPr id="39" name="Group 38"/>
          <p:cNvGrpSpPr/>
          <p:nvPr/>
        </p:nvGrpSpPr>
        <p:grpSpPr>
          <a:xfrm>
            <a:off x="4482086" y="3971605"/>
            <a:ext cx="804460" cy="1240210"/>
            <a:chOff x="9392819" y="1661928"/>
            <a:chExt cx="804460" cy="1240210"/>
          </a:xfrm>
        </p:grpSpPr>
        <p:pic>
          <p:nvPicPr>
            <p:cNvPr id="3088" name="Picture 16" descr="http://www.clker.com/cliparts/0/S/I/T/9/w/uphone-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819" y="1661928"/>
              <a:ext cx="804460" cy="124021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p:cNvSpPr/>
            <p:nvPr/>
          </p:nvSpPr>
          <p:spPr>
            <a:xfrm rot="21377202">
              <a:off x="9453149" y="1828158"/>
              <a:ext cx="683799" cy="366469"/>
            </a:xfrm>
            <a:prstGeom prst="wedgeRoundRectCallout">
              <a:avLst>
                <a:gd name="adj1" fmla="val -39246"/>
                <a:gd name="adj2" fmla="val 68573"/>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9" name="Rounded Rectangular Callout 48"/>
            <p:cNvSpPr/>
            <p:nvPr/>
          </p:nvSpPr>
          <p:spPr>
            <a:xfrm rot="160060">
              <a:off x="9481991" y="2336117"/>
              <a:ext cx="666107" cy="244843"/>
            </a:xfrm>
            <a:prstGeom prst="wedgeRoundRectCallout">
              <a:avLst>
                <a:gd name="adj1" fmla="val 38593"/>
                <a:gd name="adj2" fmla="val 6484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grpSp>
      <p:pic>
        <p:nvPicPr>
          <p:cNvPr id="2050" name="Picture 2" descr="Asphalt, Drive, Road, Highway, Anywhere, Transport">
            <a:extLst>
              <a:ext uri="{FF2B5EF4-FFF2-40B4-BE49-F238E27FC236}">
                <a16:creationId xmlns:a16="http://schemas.microsoft.com/office/drawing/2014/main" id="{1F663A61-398E-4479-9031-955B475154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6825" y="4323812"/>
            <a:ext cx="1715160" cy="8575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e Silhouet Clip Art">
            <a:extLst>
              <a:ext uri="{FF2B5EF4-FFF2-40B4-BE49-F238E27FC236}">
                <a16:creationId xmlns:a16="http://schemas.microsoft.com/office/drawing/2014/main" id="{D2C454E7-04C8-4D05-8D8D-CFC2C4DDC0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0472" y="4127335"/>
            <a:ext cx="1391199" cy="1122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itter Clip Art">
            <a:extLst>
              <a:ext uri="{FF2B5EF4-FFF2-40B4-BE49-F238E27FC236}">
                <a16:creationId xmlns:a16="http://schemas.microsoft.com/office/drawing/2014/main" id="{F8783FB0-91E9-4FAD-8C26-55A3598C51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4327" y="4068346"/>
            <a:ext cx="1240211" cy="124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91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1172992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Partenaire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 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“Nous </a:t>
            </a:r>
            <a:r>
              <a:rPr lang="en-US" sz="2800" dirty="0" err="1">
                <a:solidFill>
                  <a:srgbClr val="4472C4">
                    <a:lumMod val="50000"/>
                  </a:srgbClr>
                </a:solidFill>
                <a:latin typeface="Century Gothic" panose="020F0302020204030204"/>
              </a:rPr>
              <a:t>attendons</a:t>
            </a:r>
            <a:r>
              <a:rPr lang="en-US" sz="2800" dirty="0">
                <a:solidFill>
                  <a:srgbClr val="4472C4">
                    <a:lumMod val="50000"/>
                  </a:srgbClr>
                </a:solidFill>
                <a:latin typeface="Century Gothic" panose="020F0302020204030204"/>
              </a:rPr>
              <a:t> le train.”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295941"/>
            <a:ext cx="11729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Partenaire</a:t>
            </a:r>
            <a:r>
              <a:rPr lang="en-US" sz="2800" dirty="0">
                <a:solidFill>
                  <a:srgbClr val="4472C4">
                    <a:lumMod val="50000"/>
                  </a:srgbClr>
                </a:solidFill>
                <a:latin typeface="Century Gothic" panose="020F0302020204030204"/>
              </a:rPr>
              <a:t> B</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aseline="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4472C4">
                    <a:lumMod val="50000"/>
                  </a:srgbClr>
                </a:solidFill>
                <a:latin typeface="Century Gothic" panose="020F0302020204030204"/>
              </a:rPr>
              <a:t>“</a:t>
            </a:r>
            <a:r>
              <a:rPr lang="en-US" sz="2800" dirty="0" err="1">
                <a:solidFill>
                  <a:srgbClr val="4472C4">
                    <a:lumMod val="50000"/>
                  </a:srgbClr>
                </a:solidFill>
                <a:latin typeface="Century Gothic" panose="020F0302020204030204"/>
              </a:rPr>
              <a:t>V</a:t>
            </a:r>
            <a:r>
              <a:rPr lang="en-US" sz="2800" baseline="0" dirty="0" err="1">
                <a:solidFill>
                  <a:srgbClr val="4472C4">
                    <a:lumMod val="50000"/>
                  </a:srgbClr>
                </a:solidFill>
                <a:latin typeface="Century Gothic" panose="020F0302020204030204"/>
              </a:rPr>
              <a:t>ous</a:t>
            </a:r>
            <a:r>
              <a:rPr lang="en-US" sz="2800" baseline="0" dirty="0">
                <a:solidFill>
                  <a:srgbClr val="4472C4">
                    <a:lumMod val="50000"/>
                  </a:srgbClr>
                </a:solidFill>
                <a:latin typeface="Century Gothic" panose="020F0302020204030204"/>
              </a:rPr>
              <a:t> </a:t>
            </a:r>
            <a:r>
              <a:rPr lang="en-US" sz="2800" baseline="0" dirty="0" err="1">
                <a:solidFill>
                  <a:srgbClr val="4472C4">
                    <a:lumMod val="50000"/>
                  </a:srgbClr>
                </a:solidFill>
                <a:latin typeface="Century Gothic" panose="020F0302020204030204"/>
              </a:rPr>
              <a:t>attendez</a:t>
            </a:r>
            <a:r>
              <a:rPr lang="en-US" sz="2800" baseline="0" dirty="0">
                <a:solidFill>
                  <a:srgbClr val="4472C4">
                    <a:lumMod val="50000"/>
                  </a:srgbClr>
                </a:solidFill>
                <a:latin typeface="Century Gothic" panose="020F0302020204030204"/>
              </a:rPr>
              <a:t> quoi ?”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Rounded Rectangular Callout 1"/>
          <p:cNvSpPr/>
          <p:nvPr/>
        </p:nvSpPr>
        <p:spPr>
          <a:xfrm>
            <a:off x="8961121" y="1343419"/>
            <a:ext cx="2469966"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la </a:t>
            </a:r>
            <a:r>
              <a:rPr lang="en-GB" sz="2400" dirty="0" err="1">
                <a:latin typeface="Century Gothic" panose="020B0502020202020204" pitchFamily="34" charset="0"/>
              </a:rPr>
              <a:t>réponse</a:t>
            </a:r>
            <a:endParaRPr lang="en-GB" sz="2400" dirty="0">
              <a:latin typeface="Century Gothic" panose="020B0502020202020204" pitchFamily="34" charset="0"/>
            </a:endParaRPr>
          </a:p>
        </p:txBody>
      </p:sp>
      <p:sp>
        <p:nvSpPr>
          <p:cNvPr id="11" name="Rounded Rectangular Callout 10"/>
          <p:cNvSpPr/>
          <p:nvPr/>
        </p:nvSpPr>
        <p:spPr>
          <a:xfrm>
            <a:off x="8961122" y="3872080"/>
            <a:ext cx="2469965"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la question</a:t>
            </a:r>
          </a:p>
        </p:txBody>
      </p:sp>
      <p:sp>
        <p:nvSpPr>
          <p:cNvPr id="12" name="TextBox 11">
            <a:extLst>
              <a:ext uri="{FF2B5EF4-FFF2-40B4-BE49-F238E27FC236}">
                <a16:creationId xmlns:a16="http://schemas.microsoft.com/office/drawing/2014/main" id="{28084BE4-A4AF-364C-B8E5-ED6D583A6685}"/>
              </a:ext>
            </a:extLst>
          </p:cNvPr>
          <p:cNvSpPr txBox="1"/>
          <p:nvPr/>
        </p:nvSpPr>
        <p:spPr>
          <a:xfrm>
            <a:off x="210371" y="5429545"/>
            <a:ext cx="1172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Échangez</a:t>
            </a:r>
            <a:r>
              <a:rPr lang="en-US" sz="2800" dirty="0">
                <a:solidFill>
                  <a:srgbClr val="4472C4">
                    <a:lumMod val="50000"/>
                  </a:srgbClr>
                </a:solidFill>
                <a:latin typeface="Century Gothic" panose="020F0302020204030204"/>
              </a:rPr>
              <a:t> de </a:t>
            </a:r>
            <a:r>
              <a:rPr lang="en-US" sz="2800" dirty="0" err="1">
                <a:solidFill>
                  <a:srgbClr val="4472C4">
                    <a:lumMod val="50000"/>
                  </a:srgbClr>
                </a:solidFill>
                <a:latin typeface="Century Gothic" panose="020F0302020204030204"/>
              </a:rPr>
              <a:t>rôles</a:t>
            </a:r>
            <a:r>
              <a:rPr lang="en-US" sz="2800" dirty="0">
                <a:solidFill>
                  <a:srgbClr val="4472C4">
                    <a:lumMod val="50000"/>
                  </a:srgbClr>
                </a:solidFill>
                <a:latin typeface="Century Gothic" panose="020F0302020204030204"/>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 name="Picture 4" descr="A close up of a logo&#10;&#10;Description automatically generated">
            <a:extLst>
              <a:ext uri="{FF2B5EF4-FFF2-40B4-BE49-F238E27FC236}">
                <a16:creationId xmlns:a16="http://schemas.microsoft.com/office/drawing/2014/main" id="{197C40D3-77DE-4E91-8B19-FB3E0D3C9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4975" y="1843437"/>
            <a:ext cx="1285385" cy="1285385"/>
          </a:xfrm>
          <a:prstGeom prst="rect">
            <a:avLst/>
          </a:prstGeom>
        </p:spPr>
      </p:pic>
      <p:sp>
        <p:nvSpPr>
          <p:cNvPr id="16" name="Speech Bubble: Oval 15">
            <a:extLst>
              <a:ext uri="{FF2B5EF4-FFF2-40B4-BE49-F238E27FC236}">
                <a16:creationId xmlns:a16="http://schemas.microsoft.com/office/drawing/2014/main" id="{C9155208-D22D-40EC-86D7-94D3B47C4E43}"/>
              </a:ext>
            </a:extLst>
          </p:cNvPr>
          <p:cNvSpPr/>
          <p:nvPr/>
        </p:nvSpPr>
        <p:spPr>
          <a:xfrm>
            <a:off x="405132" y="3924369"/>
            <a:ext cx="2117627" cy="1075186"/>
          </a:xfrm>
          <a:prstGeom prst="wedgeEllipseCallout">
            <a:avLst>
              <a:gd name="adj1" fmla="val 63867"/>
              <a:gd name="adj2" fmla="val 26519"/>
            </a:avLst>
          </a:prstGeom>
          <a:solidFill>
            <a:schemeClr val="accent1">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pic>
        <p:nvPicPr>
          <p:cNvPr id="13" name="Picture 12" descr="A picture containing toy, shirt&#10;&#10;Description automatically generated">
            <a:extLst>
              <a:ext uri="{FF2B5EF4-FFF2-40B4-BE49-F238E27FC236}">
                <a16:creationId xmlns:a16="http://schemas.microsoft.com/office/drawing/2014/main" id="{FD45156E-90EB-4D93-8C55-3E85B3FE4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369" y="2021113"/>
            <a:ext cx="1105187" cy="1105187"/>
          </a:xfrm>
          <a:prstGeom prst="rect">
            <a:avLst/>
          </a:prstGeom>
        </p:spPr>
      </p:pic>
      <p:pic>
        <p:nvPicPr>
          <p:cNvPr id="3074" name="Picture 2" descr="Train, Bullet, Speed, Grey, Red, High Speed, Railroad">
            <a:extLst>
              <a:ext uri="{FF2B5EF4-FFF2-40B4-BE49-F238E27FC236}">
                <a16:creationId xmlns:a16="http://schemas.microsoft.com/office/drawing/2014/main" id="{FFB511BF-DCAE-4BC0-A9C7-031939B6E9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36278" y="2208995"/>
            <a:ext cx="1389287" cy="79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oll, shirt&#10;&#10;Description automatically generated">
            <a:extLst>
              <a:ext uri="{FF2B5EF4-FFF2-40B4-BE49-F238E27FC236}">
                <a16:creationId xmlns:a16="http://schemas.microsoft.com/office/drawing/2014/main" id="{2080AB54-6434-430D-9279-84E623159D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075" y="3491835"/>
            <a:ext cx="1713626" cy="1713626"/>
          </a:xfrm>
          <a:prstGeom prst="rect">
            <a:avLst/>
          </a:prstGeom>
        </p:spPr>
      </p:pic>
      <p:pic>
        <p:nvPicPr>
          <p:cNvPr id="3076" name="Picture 4" descr="Pocket, Clock, Watch, Tattoo, Time, Oldschool">
            <a:extLst>
              <a:ext uri="{FF2B5EF4-FFF2-40B4-BE49-F238E27FC236}">
                <a16:creationId xmlns:a16="http://schemas.microsoft.com/office/drawing/2014/main" id="{A01DB6B3-AEB9-4F71-B582-4EA8B26D32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893" y="3975079"/>
            <a:ext cx="657081" cy="892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estion Mark, Question, Punctuation Marks, Help">
            <a:extLst>
              <a:ext uri="{FF2B5EF4-FFF2-40B4-BE49-F238E27FC236}">
                <a16:creationId xmlns:a16="http://schemas.microsoft.com/office/drawing/2014/main" id="{D315E75D-22B6-437A-8840-69ED51676C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9729" y="4040532"/>
            <a:ext cx="465542" cy="6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8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1919A-F094-4414-8257-5A9E67968B85}"/>
              </a:ext>
            </a:extLst>
          </p:cNvPr>
          <p:cNvSpPr txBox="1"/>
          <p:nvPr/>
        </p:nvSpPr>
        <p:spPr>
          <a:xfrm>
            <a:off x="1101602"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8" name="Group 77">
            <a:extLst>
              <a:ext uri="{FF2B5EF4-FFF2-40B4-BE49-F238E27FC236}">
                <a16:creationId xmlns:a16="http://schemas.microsoft.com/office/drawing/2014/main" id="{E730E9AB-61F3-4025-854E-18A392FE13F5}"/>
              </a:ext>
            </a:extLst>
          </p:cNvPr>
          <p:cNvGrpSpPr/>
          <p:nvPr/>
        </p:nvGrpSpPr>
        <p:grpSpPr>
          <a:xfrm>
            <a:off x="1105964" y="3462075"/>
            <a:ext cx="1637658" cy="2479294"/>
            <a:chOff x="242371" y="242371"/>
            <a:chExt cx="1492830" cy="1983036"/>
          </a:xfrm>
        </p:grpSpPr>
        <p:sp>
          <p:nvSpPr>
            <p:cNvPr id="79" name="TextBox 78">
              <a:extLst>
                <a:ext uri="{FF2B5EF4-FFF2-40B4-BE49-F238E27FC236}">
                  <a16:creationId xmlns:a16="http://schemas.microsoft.com/office/drawing/2014/main" id="{A3A02D4A-A830-47A6-A473-59010FBA7C6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54146B9-3B82-4D36-9539-A1CB77A5DD34}"/>
                </a:ext>
              </a:extLst>
            </p:cNvPr>
            <p:cNvSpPr txBox="1"/>
            <p:nvPr/>
          </p:nvSpPr>
          <p:spPr>
            <a:xfrm>
              <a:off x="258941" y="837942"/>
              <a:ext cx="1476260" cy="81236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en</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ville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81" name="TextBox 80">
            <a:extLst>
              <a:ext uri="{FF2B5EF4-FFF2-40B4-BE49-F238E27FC236}">
                <a16:creationId xmlns:a16="http://schemas.microsoft.com/office/drawing/2014/main" id="{C3E5FBFB-5979-4FCB-A2E1-B50A77BC97E1}"/>
              </a:ext>
            </a:extLst>
          </p:cNvPr>
          <p:cNvSpPr txBox="1"/>
          <p:nvPr/>
        </p:nvSpPr>
        <p:spPr>
          <a:xfrm>
            <a:off x="1079153" y="561274"/>
            <a:ext cx="1619480" cy="19389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91501254-8E67-46A2-A22A-EDDC84D79BA1}"/>
              </a:ext>
            </a:extLst>
          </p:cNvPr>
          <p:cNvSpPr txBox="1"/>
          <p:nvPr/>
        </p:nvSpPr>
        <p:spPr>
          <a:xfrm>
            <a:off x="2829414" y="21551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CA6B0C97-EA73-483F-8FE1-EE6EDCF808CA}"/>
              </a:ext>
            </a:extLst>
          </p:cNvPr>
          <p:cNvGrpSpPr/>
          <p:nvPr/>
        </p:nvGrpSpPr>
        <p:grpSpPr>
          <a:xfrm>
            <a:off x="2816924" y="3446742"/>
            <a:ext cx="1619482" cy="2479294"/>
            <a:chOff x="242369" y="242371"/>
            <a:chExt cx="1476262" cy="1983036"/>
          </a:xfrm>
        </p:grpSpPr>
        <p:sp>
          <p:nvSpPr>
            <p:cNvPr id="104" name="TextBox 103">
              <a:extLst>
                <a:ext uri="{FF2B5EF4-FFF2-40B4-BE49-F238E27FC236}">
                  <a16:creationId xmlns:a16="http://schemas.microsoft.com/office/drawing/2014/main" id="{C12D60BE-8AB1-4AB0-8A8D-827951F7D3C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1B17FFD5-8855-4CAA-9EC8-ADFD88CC7DC2}"/>
                </a:ext>
              </a:extLst>
            </p:cNvPr>
            <p:cNvSpPr txBox="1"/>
            <p:nvPr/>
          </p:nvSpPr>
          <p:spPr>
            <a:xfrm>
              <a:off x="242369" y="731842"/>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F0302020204030204"/>
                </a:rPr>
                <a:t>Vous</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répondez</a:t>
              </a:r>
              <a:r>
                <a:rPr lang="en-GB" sz="2000" dirty="0">
                  <a:solidFill>
                    <a:srgbClr val="115076"/>
                  </a:solidFill>
                  <a:latin typeface="Century Gothic" panose="020F0302020204030204"/>
                </a:rPr>
                <a:t> mal à la question.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06" name="TextBox 105">
            <a:extLst>
              <a:ext uri="{FF2B5EF4-FFF2-40B4-BE49-F238E27FC236}">
                <a16:creationId xmlns:a16="http://schemas.microsoft.com/office/drawing/2014/main" id="{87612EF8-6AE9-49D0-8373-CCAC619F1172}"/>
              </a:ext>
            </a:extLst>
          </p:cNvPr>
          <p:cNvSpPr txBox="1"/>
          <p:nvPr/>
        </p:nvSpPr>
        <p:spPr>
          <a:xfrm>
            <a:off x="2810066" y="551621"/>
            <a:ext cx="1624398" cy="163121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CED83D92-1E12-4A14-964A-5B5675111BBA}"/>
              </a:ext>
            </a:extLst>
          </p:cNvPr>
          <p:cNvSpPr txBox="1"/>
          <p:nvPr/>
        </p:nvSpPr>
        <p:spPr>
          <a:xfrm>
            <a:off x="4557226"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8" name="Group 107">
            <a:extLst>
              <a:ext uri="{FF2B5EF4-FFF2-40B4-BE49-F238E27FC236}">
                <a16:creationId xmlns:a16="http://schemas.microsoft.com/office/drawing/2014/main" id="{E05959F6-F4BD-457F-B27C-E3A66DBE896B}"/>
              </a:ext>
            </a:extLst>
          </p:cNvPr>
          <p:cNvGrpSpPr/>
          <p:nvPr/>
        </p:nvGrpSpPr>
        <p:grpSpPr>
          <a:xfrm>
            <a:off x="4495683" y="3446742"/>
            <a:ext cx="1633506" cy="2479294"/>
            <a:chOff x="229585" y="242371"/>
            <a:chExt cx="1489046" cy="1983036"/>
          </a:xfrm>
        </p:grpSpPr>
        <p:sp>
          <p:nvSpPr>
            <p:cNvPr id="109" name="TextBox 108">
              <a:extLst>
                <a:ext uri="{FF2B5EF4-FFF2-40B4-BE49-F238E27FC236}">
                  <a16:creationId xmlns:a16="http://schemas.microsoft.com/office/drawing/2014/main" id="{D0BB1C35-D7E3-41F2-90C2-7CEA3A081511}"/>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3F9C102A-AAEC-4A57-9B1B-25B8BEACA5AE}"/>
                </a:ext>
              </a:extLst>
            </p:cNvPr>
            <p:cNvSpPr txBox="1"/>
            <p:nvPr/>
          </p:nvSpPr>
          <p:spPr>
            <a:xfrm>
              <a:off x="229585" y="731842"/>
              <a:ext cx="1476260" cy="10585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entendons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gros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oiseau</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1" name="TextBox 110">
            <a:extLst>
              <a:ext uri="{FF2B5EF4-FFF2-40B4-BE49-F238E27FC236}">
                <a16:creationId xmlns:a16="http://schemas.microsoft.com/office/drawing/2014/main" id="{09A6B889-F5DD-44D4-A235-25A9EC6A9B62}"/>
              </a:ext>
            </a:extLst>
          </p:cNvPr>
          <p:cNvSpPr txBox="1"/>
          <p:nvPr/>
        </p:nvSpPr>
        <p:spPr>
          <a:xfrm>
            <a:off x="4468208" y="785246"/>
            <a:ext cx="1813429"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000" dirty="0" err="1">
                <a:solidFill>
                  <a:srgbClr val="115076"/>
                </a:solidFill>
                <a:latin typeface="Century Gothic" panose="020F0302020204030204"/>
              </a:rPr>
              <a:t>moniteurs</a:t>
            </a:r>
            <a:r>
              <a:rPr lang="en-GB" sz="2000" dirty="0">
                <a:solidFill>
                  <a:srgbClr val="115076"/>
                </a:solidFill>
                <a:latin typeface="Century Gothic" panose="020F0302020204030204"/>
              </a:rPr>
              <a:t> du ski</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A6F91249-8730-467A-A003-55EB29810399}"/>
              </a:ext>
            </a:extLst>
          </p:cNvPr>
          <p:cNvSpPr txBox="1"/>
          <p:nvPr/>
        </p:nvSpPr>
        <p:spPr>
          <a:xfrm>
            <a:off x="6285038"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3" name="Group 112">
            <a:extLst>
              <a:ext uri="{FF2B5EF4-FFF2-40B4-BE49-F238E27FC236}">
                <a16:creationId xmlns:a16="http://schemas.microsoft.com/office/drawing/2014/main" id="{33E02879-FE9A-43F6-B235-42D8F1AD6BDD}"/>
              </a:ext>
            </a:extLst>
          </p:cNvPr>
          <p:cNvGrpSpPr/>
          <p:nvPr/>
        </p:nvGrpSpPr>
        <p:grpSpPr>
          <a:xfrm>
            <a:off x="6228194" y="3446742"/>
            <a:ext cx="1633506" cy="2479293"/>
            <a:chOff x="229585" y="242371"/>
            <a:chExt cx="1489046" cy="1983036"/>
          </a:xfrm>
        </p:grpSpPr>
        <p:sp>
          <p:nvSpPr>
            <p:cNvPr id="114" name="TextBox 113">
              <a:extLst>
                <a:ext uri="{FF2B5EF4-FFF2-40B4-BE49-F238E27FC236}">
                  <a16:creationId xmlns:a16="http://schemas.microsoft.com/office/drawing/2014/main" id="{BA607DCE-388C-46A8-9B53-AA71D5DEA1E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97A5426D-7975-4610-9FA8-E1D5BAAB5932}"/>
                </a:ext>
              </a:extLst>
            </p:cNvPr>
            <p:cNvSpPr txBox="1"/>
            <p:nvPr/>
          </p:nvSpPr>
          <p:spPr>
            <a:xfrm>
              <a:off x="229585" y="716460"/>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portable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6" name="TextBox 115">
            <a:extLst>
              <a:ext uri="{FF2B5EF4-FFF2-40B4-BE49-F238E27FC236}">
                <a16:creationId xmlns:a16="http://schemas.microsoft.com/office/drawing/2014/main" id="{0FEC0241-BE3D-4B4D-9A3D-534C268D6AE1}"/>
              </a:ext>
            </a:extLst>
          </p:cNvPr>
          <p:cNvSpPr txBox="1"/>
          <p:nvPr/>
        </p:nvSpPr>
        <p:spPr>
          <a:xfrm>
            <a:off x="6225721" y="947332"/>
            <a:ext cx="1709253" cy="1015663"/>
          </a:xfrm>
          <a:prstGeom prst="rect">
            <a:avLst/>
          </a:prstGeom>
          <a:noFill/>
          <a:ln w="19050">
            <a:noFill/>
          </a:ln>
        </p:spPr>
        <p:txBody>
          <a:bodyPr wrap="square" rtlCol="0">
            <a:spAutoFit/>
          </a:bodyPr>
          <a:lstStyle/>
          <a:p>
            <a:pPr lvl="0" algn="ctr">
              <a:defRPr/>
            </a:pPr>
            <a:r>
              <a:rPr lang="en-GB" sz="2000" dirty="0">
                <a:solidFill>
                  <a:srgbClr val="115076"/>
                </a:solidFill>
                <a:latin typeface="Century Gothic" panose="020B0502020202020204" pitchFamily="34" charset="0"/>
              </a:rPr>
              <a:t>Je</a:t>
            </a:r>
            <a:r>
              <a:rPr kumimoji="0" lang="en-GB" sz="200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rgbClr val="115076"/>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rgbClr val="115076"/>
                </a:solidFill>
                <a:effectLst/>
                <a:uLnTx/>
                <a:uFillTx/>
                <a:latin typeface="Century Gothic" panose="020B0502020202020204" pitchFamily="34" charset="0"/>
              </a:rPr>
              <a:t> </a:t>
            </a:r>
            <a:r>
              <a:rPr lang="en-GB" sz="2000" dirty="0">
                <a:solidFill>
                  <a:srgbClr val="115076"/>
                </a:solidFill>
                <a:latin typeface="Century Gothic" panose="020B0502020202020204" pitchFamily="34" charset="0"/>
              </a:rPr>
              <a:t>aux messages.</a:t>
            </a:r>
            <a:endParaRPr kumimoji="0" lang="en-GB" sz="200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17" name="TextBox 116">
            <a:extLst>
              <a:ext uri="{FF2B5EF4-FFF2-40B4-BE49-F238E27FC236}">
                <a16:creationId xmlns:a16="http://schemas.microsoft.com/office/drawing/2014/main" id="{369C5B2F-82B5-4AB5-A26E-FA1F0502B0B7}"/>
              </a:ext>
            </a:extLst>
          </p:cNvPr>
          <p:cNvSpPr txBox="1"/>
          <p:nvPr/>
        </p:nvSpPr>
        <p:spPr>
          <a:xfrm>
            <a:off x="8012850"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8" name="Group 117">
            <a:extLst>
              <a:ext uri="{FF2B5EF4-FFF2-40B4-BE49-F238E27FC236}">
                <a16:creationId xmlns:a16="http://schemas.microsoft.com/office/drawing/2014/main" id="{A9BF6567-9789-4D9A-8930-B80C5B13AA25}"/>
              </a:ext>
            </a:extLst>
          </p:cNvPr>
          <p:cNvGrpSpPr/>
          <p:nvPr/>
        </p:nvGrpSpPr>
        <p:grpSpPr>
          <a:xfrm>
            <a:off x="7984880" y="3446742"/>
            <a:ext cx="1736391" cy="2479294"/>
            <a:chOff x="242371" y="242371"/>
            <a:chExt cx="1582832" cy="1983036"/>
          </a:xfrm>
        </p:grpSpPr>
        <p:sp>
          <p:nvSpPr>
            <p:cNvPr id="119" name="TextBox 118">
              <a:extLst>
                <a:ext uri="{FF2B5EF4-FFF2-40B4-BE49-F238E27FC236}">
                  <a16:creationId xmlns:a16="http://schemas.microsoft.com/office/drawing/2014/main" id="{36FF6C02-F5B0-4834-9D65-5B2AF798635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B9D182E1-076F-4477-BCA7-291F81D78EEC}"/>
                </a:ext>
              </a:extLst>
            </p:cNvPr>
            <p:cNvSpPr txBox="1"/>
            <p:nvPr/>
          </p:nvSpPr>
          <p:spPr>
            <a:xfrm>
              <a:off x="250191" y="659356"/>
              <a:ext cx="1575012"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Je descends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pour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boire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café.</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21" name="TextBox 120">
            <a:extLst>
              <a:ext uri="{FF2B5EF4-FFF2-40B4-BE49-F238E27FC236}">
                <a16:creationId xmlns:a16="http://schemas.microsoft.com/office/drawing/2014/main" id="{14211D05-9E91-4A33-BBE2-4BB8E28323EA}"/>
              </a:ext>
            </a:extLst>
          </p:cNvPr>
          <p:cNvSpPr txBox="1"/>
          <p:nvPr/>
        </p:nvSpPr>
        <p:spPr>
          <a:xfrm>
            <a:off x="7993459" y="705509"/>
            <a:ext cx="1727812"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rouges.</a:t>
            </a:r>
          </a:p>
        </p:txBody>
      </p:sp>
      <p:sp>
        <p:nvSpPr>
          <p:cNvPr id="3" name="Rectangle 11"/>
          <p:cNvSpPr>
            <a:spLocks noChangeArrowheads="1"/>
          </p:cNvSpPr>
          <p:nvPr/>
        </p:nvSpPr>
        <p:spPr bwMode="auto">
          <a:xfrm>
            <a:off x="14087880" y="-2899278"/>
            <a:ext cx="60879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3E5FBFB-5979-4FCB-A2E1-B50A77BC97E1}"/>
              </a:ext>
            </a:extLst>
          </p:cNvPr>
          <p:cNvSpPr txBox="1"/>
          <p:nvPr/>
        </p:nvSpPr>
        <p:spPr>
          <a:xfrm>
            <a:off x="0" y="3416313"/>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3E5FBFB-5979-4FCB-A2E1-B50A77BC97E1}"/>
              </a:ext>
            </a:extLst>
          </p:cNvPr>
          <p:cNvSpPr txBox="1"/>
          <p:nvPr/>
        </p:nvSpPr>
        <p:spPr>
          <a:xfrm>
            <a:off x="0" y="63120"/>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a:solidFill>
                  <a:srgbClr val="5B9BD5">
                    <a:lumMod val="50000"/>
                  </a:srgbClr>
                </a:solidFill>
                <a:latin typeface="Century Gothic" panose="020F0302020204030204"/>
              </a:rPr>
              <a:t>A</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p:cNvSpPr txBox="1"/>
          <p:nvPr/>
        </p:nvSpPr>
        <p:spPr>
          <a:xfrm>
            <a:off x="819083" y="2701415"/>
            <a:ext cx="10925108" cy="400110"/>
          </a:xfrm>
          <a:prstGeom prst="rect">
            <a:avLst/>
          </a:prstGeom>
          <a:noFill/>
        </p:spPr>
        <p:txBody>
          <a:bodyPr wrap="square" rtlCol="0">
            <a:spAutoFit/>
          </a:bodyPr>
          <a:lstStyle/>
          <a:p>
            <a:pPr algn="ctr"/>
            <a:r>
              <a:rPr lang="en-US" sz="2000" dirty="0">
                <a:solidFill>
                  <a:srgbClr val="4472C4">
                    <a:lumMod val="50000"/>
                  </a:srgbClr>
                </a:solidFill>
                <a:latin typeface="Century Gothic" panose="020B0502020202020204" pitchFamily="34" charset="0"/>
              </a:rPr>
              <a:t>quoi ? </a:t>
            </a:r>
            <a:r>
              <a:rPr lang="en-GB" sz="2000" dirty="0">
                <a:solidFill>
                  <a:schemeClr val="accent5">
                    <a:lumMod val="50000"/>
                  </a:schemeClr>
                </a:solidFill>
                <a:latin typeface="Century Gothic" panose="020B0502020202020204" pitchFamily="34" charset="0"/>
              </a:rPr>
              <a:t>–</a:t>
            </a:r>
            <a:r>
              <a:rPr lang="en-US" sz="2000" dirty="0">
                <a:solidFill>
                  <a:srgbClr val="4472C4">
                    <a:lumMod val="50000"/>
                  </a:srgbClr>
                </a:solidFill>
                <a:latin typeface="Century Gothic" panose="020B0502020202020204" pitchFamily="34" charset="0"/>
              </a:rPr>
              <a:t>qui ?</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pourquoi</a:t>
            </a:r>
            <a:r>
              <a:rPr lang="en-GB" sz="2000" dirty="0">
                <a:solidFill>
                  <a:schemeClr val="accent5">
                    <a:lumMod val="50000"/>
                  </a:schemeClr>
                </a:solidFill>
                <a:latin typeface="Century Gothic" panose="020B0502020202020204" pitchFamily="34" charset="0"/>
              </a:rPr>
              <a:t> ?</a:t>
            </a:r>
          </a:p>
        </p:txBody>
      </p:sp>
      <p:sp>
        <p:nvSpPr>
          <p:cNvPr id="4" name="TextBox 3"/>
          <p:cNvSpPr txBox="1"/>
          <p:nvPr/>
        </p:nvSpPr>
        <p:spPr>
          <a:xfrm>
            <a:off x="498763" y="2889510"/>
            <a:ext cx="11177259"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t>
            </a:r>
          </a:p>
        </p:txBody>
      </p:sp>
      <p:sp>
        <p:nvSpPr>
          <p:cNvPr id="51" name="TextBox 50"/>
          <p:cNvSpPr txBox="1"/>
          <p:nvPr/>
        </p:nvSpPr>
        <p:spPr>
          <a:xfrm>
            <a:off x="652609" y="5926308"/>
            <a:ext cx="10925108"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quoi ?</a:t>
            </a:r>
            <a:r>
              <a:rPr lang="en-US" sz="2000" dirty="0">
                <a:solidFill>
                  <a:srgbClr val="4472C4">
                    <a:lumMod val="50000"/>
                  </a:srgb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t>
            </a:r>
            <a:r>
              <a:rPr lang="en-US" sz="2000" dirty="0">
                <a:solidFill>
                  <a:srgbClr val="4472C4">
                    <a:lumMod val="50000"/>
                  </a:srgbClr>
                </a:solidFill>
                <a:latin typeface="Century Gothic" panose="020B0502020202020204" pitchFamily="34" charset="0"/>
              </a:rPr>
              <a:t> qui ?</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 </a:t>
            </a:r>
            <a:r>
              <a:rPr lang="en-GB" sz="2000" dirty="0" err="1">
                <a:solidFill>
                  <a:schemeClr val="accent5">
                    <a:lumMod val="50000"/>
                  </a:schemeClr>
                </a:solidFill>
                <a:latin typeface="Century Gothic" panose="020B0502020202020204" pitchFamily="34" charset="0"/>
              </a:rPr>
              <a:t>pourquoi</a:t>
            </a:r>
            <a:r>
              <a:rPr lang="en-GB" sz="2000" dirty="0">
                <a:solidFill>
                  <a:schemeClr val="accent5">
                    <a:lumMod val="50000"/>
                  </a:schemeClr>
                </a:solidFill>
                <a:latin typeface="Century Gothic" panose="020B0502020202020204" pitchFamily="34" charset="0"/>
              </a:rPr>
              <a:t> ?</a:t>
            </a:r>
          </a:p>
        </p:txBody>
      </p:sp>
      <p:sp>
        <p:nvSpPr>
          <p:cNvPr id="34" name="TextBox 33">
            <a:extLst>
              <a:ext uri="{FF2B5EF4-FFF2-40B4-BE49-F238E27FC236}">
                <a16:creationId xmlns:a16="http://schemas.microsoft.com/office/drawing/2014/main" id="{BFD6B073-24B8-44E2-AC01-7F5026FE8C23}"/>
              </a:ext>
            </a:extLst>
          </p:cNvPr>
          <p:cNvSpPr txBox="1"/>
          <p:nvPr/>
        </p:nvSpPr>
        <p:spPr>
          <a:xfrm>
            <a:off x="9740662" y="207850"/>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D7F9B8FA-1B15-4E5C-8778-C952627B2118}"/>
              </a:ext>
            </a:extLst>
          </p:cNvPr>
          <p:cNvSpPr txBox="1"/>
          <p:nvPr/>
        </p:nvSpPr>
        <p:spPr>
          <a:xfrm>
            <a:off x="9736118" y="344674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4825C26-2A89-433E-9022-13BF4011D493}"/>
              </a:ext>
            </a:extLst>
          </p:cNvPr>
          <p:cNvSpPr txBox="1"/>
          <p:nvPr/>
        </p:nvSpPr>
        <p:spPr>
          <a:xfrm>
            <a:off x="9810212" y="1013285"/>
            <a:ext cx="1587175" cy="707886"/>
          </a:xfrm>
          <a:prstGeom prst="rect">
            <a:avLst/>
          </a:prstGeom>
          <a:noFill/>
        </p:spPr>
        <p:txBody>
          <a:bodyPr wrap="square" rtlCol="0">
            <a:spAutoFit/>
          </a:bodyPr>
          <a:lstStyle/>
          <a:p>
            <a:pPr algn="ctr"/>
            <a:r>
              <a:rPr lang="fr-FR" sz="2000" dirty="0">
                <a:solidFill>
                  <a:srgbClr val="115076"/>
                </a:solidFill>
                <a:latin typeface="Century Gothic" panose="020B0502020202020204" pitchFamily="34" charset="0"/>
              </a:rPr>
              <a:t>Elle attend la décision.</a:t>
            </a:r>
          </a:p>
        </p:txBody>
      </p:sp>
      <p:sp>
        <p:nvSpPr>
          <p:cNvPr id="6" name="TextBox 5">
            <a:extLst>
              <a:ext uri="{FF2B5EF4-FFF2-40B4-BE49-F238E27FC236}">
                <a16:creationId xmlns:a16="http://schemas.microsoft.com/office/drawing/2014/main" id="{65901F77-DDE0-4564-836B-1749071B6E55}"/>
              </a:ext>
            </a:extLst>
          </p:cNvPr>
          <p:cNvSpPr txBox="1"/>
          <p:nvPr/>
        </p:nvSpPr>
        <p:spPr>
          <a:xfrm>
            <a:off x="9722673" y="4275854"/>
            <a:ext cx="1619480" cy="707886"/>
          </a:xfrm>
          <a:prstGeom prst="rect">
            <a:avLst/>
          </a:prstGeom>
          <a:noFill/>
        </p:spPr>
        <p:txBody>
          <a:bodyPr wrap="square" rtlCol="0">
            <a:spAutoFit/>
          </a:bodyPr>
          <a:lstStyle/>
          <a:p>
            <a:pPr algn="ctr"/>
            <a:r>
              <a:rPr lang="fr-FR" sz="2000" dirty="0">
                <a:solidFill>
                  <a:srgbClr val="115076"/>
                </a:solidFill>
                <a:latin typeface="Century Gothic" panose="020B0502020202020204" pitchFamily="34" charset="0"/>
              </a:rPr>
              <a:t>Il entend l’avion.</a:t>
            </a:r>
          </a:p>
        </p:txBody>
      </p:sp>
    </p:spTree>
    <p:extLst>
      <p:ext uri="{BB962C8B-B14F-4D97-AF65-F5344CB8AC3E}">
        <p14:creationId xmlns:p14="http://schemas.microsoft.com/office/powerpoint/2010/main" val="2709626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r</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éponses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9" name="TextBox 8">
            <a:extLst>
              <a:ext uri="{FF2B5EF4-FFF2-40B4-BE49-F238E27FC236}">
                <a16:creationId xmlns:a16="http://schemas.microsoft.com/office/drawing/2014/main" id="{28084BE4-A4AF-364C-B8E5-ED6D583A6685}"/>
              </a:ext>
            </a:extLst>
          </p:cNvPr>
          <p:cNvSpPr txBox="1"/>
          <p:nvPr/>
        </p:nvSpPr>
        <p:spPr>
          <a:xfrm>
            <a:off x="6980850"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questions:</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EB32A45-7127-474B-AD07-C4E919F5A281}"/>
              </a:ext>
            </a:extLst>
          </p:cNvPr>
          <p:cNvSpPr txBox="1"/>
          <p:nvPr/>
        </p:nvSpPr>
        <p:spPr>
          <a:xfrm>
            <a:off x="210371" y="2078984"/>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37411B3-52C1-430D-8B0E-47F760CDB5DB}"/>
              </a:ext>
            </a:extLst>
          </p:cNvPr>
          <p:cNvSpPr txBox="1"/>
          <p:nvPr/>
        </p:nvSpPr>
        <p:spPr>
          <a:xfrm>
            <a:off x="210371" y="2982756"/>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9FFD700-AE3A-4687-91F9-8CD539781504}"/>
              </a:ext>
            </a:extLst>
          </p:cNvPr>
          <p:cNvSpPr txBox="1"/>
          <p:nvPr/>
        </p:nvSpPr>
        <p:spPr>
          <a:xfrm>
            <a:off x="210371"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lang="en-GB" sz="2000" dirty="0" err="1">
                <a:solidFill>
                  <a:schemeClr val="accent5">
                    <a:lumMod val="50000"/>
                  </a:schemeClr>
                </a:solidFill>
                <a:latin typeface="Century Gothic" panose="020F0302020204030204"/>
              </a:rPr>
              <a:t>moniteurs</a:t>
            </a:r>
            <a:r>
              <a:rPr lang="en-GB" sz="2000" dirty="0">
                <a:solidFill>
                  <a:schemeClr val="accent5">
                    <a:lumMod val="50000"/>
                  </a:schemeClr>
                </a:solidFill>
                <a:latin typeface="Century Gothic" panose="020F0302020204030204"/>
              </a:rPr>
              <a:t> du ski</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E9E4398-2274-4B5F-A926-1FC843E27B99}"/>
              </a:ext>
            </a:extLst>
          </p:cNvPr>
          <p:cNvSpPr txBox="1"/>
          <p:nvPr/>
        </p:nvSpPr>
        <p:spPr>
          <a:xfrm>
            <a:off x="210371" y="4470444"/>
            <a:ext cx="6191250" cy="400110"/>
          </a:xfrm>
          <a:prstGeom prst="rect">
            <a:avLst/>
          </a:prstGeom>
          <a:noFill/>
        </p:spPr>
        <p:txBody>
          <a:bodyPr wrap="square">
            <a:spAutoFit/>
          </a:bodyPr>
          <a:lstStyle/>
          <a:p>
            <a:r>
              <a:rPr lang="en-GB" sz="2000" dirty="0">
                <a:solidFill>
                  <a:schemeClr val="accent5">
                    <a:lumMod val="50000"/>
                  </a:schemeClr>
                </a:solidFill>
                <a:latin typeface="Century Gothic" panose="020B0502020202020204" pitchFamily="34" charset="0"/>
              </a:rPr>
              <a:t>Je</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aux messages.</a:t>
            </a:r>
            <a:endParaRPr lang="fr-FR" sz="2000" dirty="0">
              <a:solidFill>
                <a:schemeClr val="accent5">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4772F5DD-461A-48FD-8C10-81A5E84F3BA6}"/>
              </a:ext>
            </a:extLst>
          </p:cNvPr>
          <p:cNvSpPr txBox="1"/>
          <p:nvPr/>
        </p:nvSpPr>
        <p:spPr>
          <a:xfrm>
            <a:off x="210371" y="5114260"/>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(pl)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rouges.</a:t>
            </a:r>
          </a:p>
        </p:txBody>
      </p:sp>
      <p:sp>
        <p:nvSpPr>
          <p:cNvPr id="28" name="TextBox 27">
            <a:extLst>
              <a:ext uri="{FF2B5EF4-FFF2-40B4-BE49-F238E27FC236}">
                <a16:creationId xmlns:a16="http://schemas.microsoft.com/office/drawing/2014/main" id="{E7C5C8ED-EB54-4C07-B7ED-53E88A2684CF}"/>
              </a:ext>
            </a:extLst>
          </p:cNvPr>
          <p:cNvSpPr txBox="1"/>
          <p:nvPr/>
        </p:nvSpPr>
        <p:spPr>
          <a:xfrm>
            <a:off x="210371" y="5758077"/>
            <a:ext cx="6191250" cy="400110"/>
          </a:xfrm>
          <a:prstGeom prst="rect">
            <a:avLst/>
          </a:prstGeom>
          <a:noFill/>
        </p:spPr>
        <p:txBody>
          <a:bodyPr wrap="square">
            <a:spAutoFit/>
          </a:bodyPr>
          <a:lstStyle/>
          <a:p>
            <a:r>
              <a:rPr lang="fr-FR" sz="2000" dirty="0">
                <a:solidFill>
                  <a:schemeClr val="accent5">
                    <a:lumMod val="50000"/>
                  </a:schemeClr>
                </a:solidFill>
                <a:latin typeface="Century Gothic" panose="020B0502020202020204" pitchFamily="34" charset="0"/>
              </a:rPr>
              <a:t>Elle attend la décision.</a:t>
            </a:r>
          </a:p>
        </p:txBody>
      </p:sp>
      <p:sp>
        <p:nvSpPr>
          <p:cNvPr id="29" name="TextBox 28">
            <a:extLst>
              <a:ext uri="{FF2B5EF4-FFF2-40B4-BE49-F238E27FC236}">
                <a16:creationId xmlns:a16="http://schemas.microsoft.com/office/drawing/2014/main" id="{6344BF67-73C6-4CF6-8812-E97E2A774767}"/>
              </a:ext>
            </a:extLst>
          </p:cNvPr>
          <p:cNvSpPr txBox="1"/>
          <p:nvPr/>
        </p:nvSpPr>
        <p:spPr>
          <a:xfrm>
            <a:off x="6980850" y="2078984"/>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a:p>
            <a:pPr>
              <a:defRPr/>
            </a:pPr>
            <a:r>
              <a:rPr lang="en-GB" sz="2000" dirty="0" err="1">
                <a:solidFill>
                  <a:schemeClr val="accent5">
                    <a:lumMod val="50000"/>
                  </a:schemeClr>
                </a:solidFill>
                <a:latin typeface="Century Gothic" panose="020B0502020202020204" pitchFamily="34" charset="0"/>
              </a:rPr>
              <a:t>Vous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attendez</a:t>
            </a:r>
            <a:r>
              <a:rPr lang="en-GB" sz="2000" dirty="0">
                <a:solidFill>
                  <a:schemeClr val="accent5">
                    <a:lumMod val="50000"/>
                  </a:schemeClr>
                </a:solidFill>
                <a:latin typeface="Century Gothic" panose="020B0502020202020204" pitchFamily="34" charset="0"/>
              </a:rPr>
              <a:t> le train pour voyager </a:t>
            </a:r>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a:t>
            </a:r>
          </a:p>
        </p:txBody>
      </p:sp>
      <p:sp>
        <p:nvSpPr>
          <p:cNvPr id="30" name="TextBox 29">
            <a:extLst>
              <a:ext uri="{FF2B5EF4-FFF2-40B4-BE49-F238E27FC236}">
                <a16:creationId xmlns:a16="http://schemas.microsoft.com/office/drawing/2014/main" id="{7A2A4DD1-D1F3-43DA-9766-788943B7BC0A}"/>
              </a:ext>
            </a:extLst>
          </p:cNvPr>
          <p:cNvSpPr txBox="1"/>
          <p:nvPr/>
        </p:nvSpPr>
        <p:spPr>
          <a:xfrm>
            <a:off x="6980850" y="2982756"/>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quoi ?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a:t>
            </a:r>
            <a:r>
              <a:rPr kumimoji="0" lang="en-GB" sz="2000" u="none" strike="noStrike" kern="1200" cap="none" spc="0" normalizeH="0" noProof="0" dirty="0" err="1">
                <a:ln>
                  <a:noFill/>
                </a:ln>
                <a:solidFill>
                  <a:schemeClr val="accent5">
                    <a:lumMod val="50000"/>
                  </a:schemeClr>
                </a:solidFill>
                <a:effectLst/>
                <a:uLnTx/>
                <a:uFillTx/>
                <a:latin typeface="Century Gothic" panose="020B0502020202020204" pitchFamily="34" charset="0"/>
                <a:cs typeface="Arial" panose="020B0604020202020204" pitchFamily="34" charset="0"/>
              </a:rPr>
              <a:t>ù</a:t>
            </a:r>
            <a:r>
              <a:rPr kumimoji="0" lang="en-GB" sz="2000" u="none" strike="noStrike" kern="1200" cap="none" spc="0" normalizeH="0" noProof="0" dirty="0">
                <a:ln>
                  <a:noFill/>
                </a:ln>
                <a:solidFill>
                  <a:schemeClr val="accent5">
                    <a:lumMod val="50000"/>
                  </a:schemeClr>
                </a:solidFill>
                <a:effectLst/>
                <a:uLnTx/>
                <a:uFillTx/>
                <a:latin typeface="Century Gothic" panose="020B0502020202020204" pitchFamily="34" charset="0"/>
                <a:cs typeface="Arial" panose="020B0604020202020204" pitchFamily="34" charset="0"/>
              </a:rPr>
              <a:t> ?</a:t>
            </a:r>
            <a:endPar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3B3723C5-C897-465F-8B57-F0DBB65E6A33}"/>
              </a:ext>
            </a:extLst>
          </p:cNvPr>
          <p:cNvSpPr txBox="1"/>
          <p:nvPr/>
        </p:nvSpPr>
        <p:spPr>
          <a:xfrm>
            <a:off x="6980850"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Je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qui ?</a:t>
            </a:r>
          </a:p>
        </p:txBody>
      </p:sp>
      <p:sp>
        <p:nvSpPr>
          <p:cNvPr id="32" name="TextBox 31">
            <a:extLst>
              <a:ext uri="{FF2B5EF4-FFF2-40B4-BE49-F238E27FC236}">
                <a16:creationId xmlns:a16="http://schemas.microsoft.com/office/drawing/2014/main" id="{DC51C7EF-6F4C-45B0-A308-276463B562DF}"/>
              </a:ext>
            </a:extLst>
          </p:cNvPr>
          <p:cNvSpPr txBox="1"/>
          <p:nvPr/>
        </p:nvSpPr>
        <p:spPr>
          <a:xfrm>
            <a:off x="6980850" y="4470445"/>
            <a:ext cx="6191250" cy="400110"/>
          </a:xfrm>
          <a:prstGeom prst="rect">
            <a:avLst/>
          </a:prstGeom>
          <a:noFill/>
        </p:spPr>
        <p:txBody>
          <a:bodyPr wrap="square">
            <a:spAutoFit/>
          </a:bodyPr>
          <a:lstStyle/>
          <a:p>
            <a:r>
              <a:rPr lang="en-GB" sz="2000" dirty="0">
                <a:solidFill>
                  <a:schemeClr val="accent5">
                    <a:lumMod val="50000"/>
                  </a:schemeClr>
                </a:solidFill>
                <a:latin typeface="Century Gothic" panose="020B0502020202020204" pitchFamily="34" charset="0"/>
              </a:rPr>
              <a:t>Tu</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réponds</a:t>
            </a:r>
            <a:r>
              <a:rPr kumimoji="0" lang="en-GB" sz="20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à quoi ?</a:t>
            </a:r>
            <a:endParaRPr lang="fr-FR" sz="20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F7930A47-2CCD-4E89-9DCB-973210760317}"/>
              </a:ext>
            </a:extLst>
          </p:cNvPr>
          <p:cNvSpPr txBox="1"/>
          <p:nvPr/>
        </p:nvSpPr>
        <p:spPr>
          <a:xfrm>
            <a:off x="6980850" y="5114262"/>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p:txBody>
      </p:sp>
      <p:sp>
        <p:nvSpPr>
          <p:cNvPr id="34" name="TextBox 33">
            <a:extLst>
              <a:ext uri="{FF2B5EF4-FFF2-40B4-BE49-F238E27FC236}">
                <a16:creationId xmlns:a16="http://schemas.microsoft.com/office/drawing/2014/main" id="{BE692906-F14A-40CC-8E4B-0F96569BEEB6}"/>
              </a:ext>
            </a:extLst>
          </p:cNvPr>
          <p:cNvSpPr txBox="1"/>
          <p:nvPr/>
        </p:nvSpPr>
        <p:spPr>
          <a:xfrm>
            <a:off x="6980850" y="5758077"/>
            <a:ext cx="6191250" cy="400110"/>
          </a:xfrm>
          <a:prstGeom prst="rect">
            <a:avLst/>
          </a:prstGeom>
          <a:noFill/>
        </p:spPr>
        <p:txBody>
          <a:bodyPr wrap="square">
            <a:spAutoFit/>
          </a:bodyPr>
          <a:lstStyle/>
          <a:p>
            <a:r>
              <a:rPr lang="fr-FR" sz="2000" dirty="0">
                <a:solidFill>
                  <a:srgbClr val="115076"/>
                </a:solidFill>
                <a:latin typeface="Century Gothic" panose="020B0502020202020204" pitchFamily="34" charset="0"/>
              </a:rPr>
              <a:t>Elle attend quoi ?</a:t>
            </a:r>
          </a:p>
        </p:txBody>
      </p:sp>
    </p:spTree>
    <p:extLst>
      <p:ext uri="{BB962C8B-B14F-4D97-AF65-F5344CB8AC3E}">
        <p14:creationId xmlns:p14="http://schemas.microsoft.com/office/powerpoint/2010/main" val="16519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05649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Bilal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nvGraphicFramePr>
        <p:xfrm>
          <a:off x="3140242" y="1450604"/>
          <a:ext cx="8871760" cy="1981200"/>
        </p:xfrm>
        <a:graphic>
          <a:graphicData uri="http://schemas.openxmlformats.org/drawingml/2006/table">
            <a:tbl>
              <a:tblPr firstRow="1" bandRow="1">
                <a:tableStyleId>{21E4AEA4-8DFA-4A89-87EB-49C32662AFE0}</a:tableStyleId>
              </a:tblPr>
              <a:tblGrid>
                <a:gridCol w="409074">
                  <a:extLst>
                    <a:ext uri="{9D8B030D-6E8A-4147-A177-3AD203B41FA5}">
                      <a16:colId xmlns:a16="http://schemas.microsoft.com/office/drawing/2014/main" val="2607353726"/>
                    </a:ext>
                  </a:extLst>
                </a:gridCol>
                <a:gridCol w="6412831">
                  <a:extLst>
                    <a:ext uri="{9D8B030D-6E8A-4147-A177-3AD203B41FA5}">
                      <a16:colId xmlns:a16="http://schemas.microsoft.com/office/drawing/2014/main" val="1600817978"/>
                    </a:ext>
                  </a:extLst>
                </a:gridCol>
                <a:gridCol w="2049855">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a:solidFill>
                            <a:schemeClr val="bg1"/>
                          </a:solidFill>
                          <a:latin typeface="Century Gothic" panose="020B0502020202020204" pitchFamily="34" charset="0"/>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quand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r>
                        <a:rPr lang="en-GB" sz="2000" b="0" i="0" dirty="0">
                          <a:solidFill>
                            <a:schemeClr val="accent1">
                              <a:lumMod val="50000"/>
                            </a:schemeClr>
                          </a:solidFill>
                          <a:latin typeface="Century Gothic" panose="020B0502020202020204" pitchFamily="34" charset="0"/>
                        </a:rPr>
                        <a:t>_________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r>
                        <a:rPr lang="en-GB" sz="2000" b="0" dirty="0">
                          <a:solidFill>
                            <a:schemeClr val="accent1">
                              <a:lumMod val="50000"/>
                            </a:schemeClr>
                          </a:solidFill>
                        </a:rPr>
                        <a:t>. </a:t>
                      </a:r>
                      <a:r>
                        <a:rPr lang="en-GB" sz="2000" b="1" dirty="0">
                          <a:solidFill>
                            <a:schemeClr val="accent1">
                              <a:lumMod val="50000"/>
                            </a:schemeClr>
                          </a:solidFill>
                        </a:rPr>
                        <a:t>(organiser)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chemeClr val="accent1">
                              <a:lumMod val="50000"/>
                            </a:schemeClr>
                          </a:solidFill>
                          <a:latin typeface="Century Gothic" panose="020B0502020202020204" pitchFamily="34" charset="0"/>
                        </a:rPr>
                        <a:t>_________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voiture. </a:t>
                      </a:r>
                      <a:r>
                        <a:rPr lang="en-GB" sz="2000" b="1" dirty="0">
                          <a:solidFill>
                            <a:schemeClr val="accent1">
                              <a:lumMod val="50000"/>
                            </a:schemeClr>
                          </a:solidFill>
                        </a:rPr>
                        <a:t>(traverser)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chemeClr val="accent1">
                              <a:lumMod val="50000"/>
                            </a:schemeClr>
                          </a:solidFill>
                          <a:latin typeface="Century Gothic" panose="020B0502020202020204" pitchFamily="34" charset="0"/>
                        </a:rPr>
                        <a:t>_________ </a:t>
                      </a:r>
                      <a:r>
                        <a:rPr lang="en-GB" sz="2000" b="0" dirty="0" err="1">
                          <a:solidFill>
                            <a:schemeClr val="accent1">
                              <a:lumMod val="50000"/>
                            </a:schemeClr>
                          </a:solidFill>
                        </a:rPr>
                        <a:t>l’équipe</a:t>
                      </a:r>
                      <a:r>
                        <a:rPr lang="en-GB" sz="2000" b="0" dirty="0">
                          <a:solidFill>
                            <a:schemeClr val="accent1">
                              <a:lumMod val="50000"/>
                            </a:schemeClr>
                          </a:solidFill>
                        </a:rPr>
                        <a:t> de football locale. </a:t>
                      </a:r>
                      <a:r>
                        <a:rPr lang="en-GB" sz="2000" b="1" dirty="0">
                          <a:solidFill>
                            <a:schemeClr val="accent1">
                              <a:lumMod val="50000"/>
                            </a:schemeClr>
                          </a:solidFill>
                        </a:rPr>
                        <a:t>(</a:t>
                      </a:r>
                      <a:r>
                        <a:rPr lang="en-GB" sz="2000" b="1" dirty="0" err="1">
                          <a:solidFill>
                            <a:schemeClr val="accent1">
                              <a:lumMod val="50000"/>
                            </a:schemeClr>
                          </a:solidFill>
                        </a:rPr>
                        <a:t>regarder</a:t>
                      </a:r>
                      <a:r>
                        <a:rPr lang="en-GB" sz="2000" b="1" dirty="0">
                          <a:solidFill>
                            <a:schemeClr val="accent1">
                              <a:lumMod val="50000"/>
                            </a:schemeClr>
                          </a:solidFill>
                        </a:rPr>
                        <a:t>) </a:t>
                      </a: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r>
                        <a:rPr lang="en-GB" sz="2000" b="0" i="0" dirty="0">
                          <a:solidFill>
                            <a:schemeClr val="accent1">
                              <a:lumMod val="50000"/>
                            </a:schemeClr>
                          </a:solidFill>
                          <a:latin typeface="Century Gothic" panose="020B0502020202020204" pitchFamily="34" charset="0"/>
                        </a:rPr>
                        <a:t>_________ </a:t>
                      </a:r>
                      <a:r>
                        <a:rPr lang="en-GB" sz="2000" b="0" dirty="0">
                          <a:solidFill>
                            <a:schemeClr val="accent1">
                              <a:lumMod val="50000"/>
                            </a:schemeClr>
                          </a:solidFill>
                        </a:rPr>
                        <a:t>à Lausanne. </a:t>
                      </a:r>
                      <a:r>
                        <a:rPr lang="en-GB" sz="2000" b="1" dirty="0">
                          <a:solidFill>
                            <a:schemeClr val="accent1">
                              <a:lumMod val="50000"/>
                            </a:schemeClr>
                          </a:solidFill>
                        </a:rPr>
                        <a:t>(voyager)</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b="0" i="0" dirty="0" err="1">
                          <a:solidFill>
                            <a:schemeClr val="accent1">
                              <a:lumMod val="50000"/>
                            </a:schemeClr>
                          </a:solidFill>
                          <a:latin typeface="Century Gothic" panose="020B0502020202020204" pitchFamily="34" charset="0"/>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d’Amandine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2BE246A5-A2F5-48EC-BB03-D4035A8C5E6D}"/>
              </a:ext>
            </a:extLst>
          </p:cNvPr>
          <p:cNvGraphicFramePr>
            <a:graphicFrameLocks noGrp="1"/>
          </p:cNvGraphicFramePr>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err="1">
                          <a:solidFill>
                            <a:schemeClr val="bg1"/>
                          </a:solidFill>
                          <a:latin typeface="Century Gothic" panose="020B0502020202020204" pitchFamily="34" charset="0"/>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chambre</a:t>
                      </a:r>
                      <a:r>
                        <a:rPr lang="en-GB" sz="2000" dirty="0">
                          <a:solidFill>
                            <a:schemeClr val="accent1">
                              <a:lumMod val="50000"/>
                            </a:schemeClr>
                          </a:solidFill>
                        </a:rPr>
                        <a:t>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r>
                        <a:rPr lang="en-GB" sz="2000" b="0" i="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3843416"/>
            <a:ext cx="720000" cy="720000"/>
          </a:xfrm>
          <a:prstGeom prst="rect">
            <a:avLst/>
          </a:prstGeom>
        </p:spPr>
      </p:pic>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000" y="1127958"/>
            <a:ext cx="720000" cy="720000"/>
          </a:xfrm>
          <a:prstGeom prst="rect">
            <a:avLst/>
          </a:prstGeom>
        </p:spPr>
      </p:pic>
      <p:sp>
        <p:nvSpPr>
          <p:cNvPr id="16" name="TextBox 15">
            <a:extLst>
              <a:ext uri="{FF2B5EF4-FFF2-40B4-BE49-F238E27FC236}">
                <a16:creationId xmlns:a16="http://schemas.microsoft.com/office/drawing/2014/main" id="{C979400B-8C4C-43F8-B7E8-2F4C0F814751}"/>
              </a:ext>
            </a:extLst>
          </p:cNvPr>
          <p:cNvSpPr txBox="1"/>
          <p:nvPr/>
        </p:nvSpPr>
        <p:spPr>
          <a:xfrm>
            <a:off x="6457245" y="401906"/>
            <a:ext cx="2933816" cy="646331"/>
          </a:xfrm>
          <a:prstGeom prst="rect">
            <a:avLst/>
          </a:prstGeom>
          <a:noFill/>
        </p:spPr>
        <p:txBody>
          <a:bodyPr wrap="none" rtlCol="0">
            <a:spAutoFit/>
          </a:bodyPr>
          <a:lstStyle/>
          <a:p>
            <a:pPr algn="l"/>
            <a:r>
              <a:rPr lang="en-GB" sz="3600" dirty="0" err="1">
                <a:solidFill>
                  <a:srgbClr val="203864"/>
                </a:solidFill>
                <a:latin typeface="Century Gothic" panose="020B0502020202020204" pitchFamily="34" charset="0"/>
              </a:rPr>
              <a:t>Partenaire</a:t>
            </a:r>
            <a:r>
              <a:rPr lang="en-GB" sz="3600" dirty="0">
                <a:solidFill>
                  <a:srgbClr val="203864"/>
                </a:solidFill>
                <a:latin typeface="Century Gothic" panose="020B0502020202020204" pitchFamily="34" charset="0"/>
              </a:rPr>
              <a:t> B</a:t>
            </a:r>
          </a:p>
        </p:txBody>
      </p:sp>
    </p:spTree>
    <p:extLst>
      <p:ext uri="{BB962C8B-B14F-4D97-AF65-F5344CB8AC3E}">
        <p14:creationId xmlns:p14="http://schemas.microsoft.com/office/powerpoint/2010/main" val="26193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r</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éponses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9" name="TextBox 8">
            <a:extLst>
              <a:ext uri="{FF2B5EF4-FFF2-40B4-BE49-F238E27FC236}">
                <a16:creationId xmlns:a16="http://schemas.microsoft.com/office/drawing/2014/main" id="{28084BE4-A4AF-364C-B8E5-ED6D583A6685}"/>
              </a:ext>
            </a:extLst>
          </p:cNvPr>
          <p:cNvSpPr txBox="1"/>
          <p:nvPr/>
        </p:nvSpPr>
        <p:spPr>
          <a:xfrm>
            <a:off x="6526054"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questions:</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EB32A45-7127-474B-AD07-C4E919F5A281}"/>
              </a:ext>
            </a:extLst>
          </p:cNvPr>
          <p:cNvSpPr txBox="1"/>
          <p:nvPr/>
        </p:nvSpPr>
        <p:spPr>
          <a:xfrm>
            <a:off x="210371" y="2078984"/>
            <a:ext cx="6191250" cy="400110"/>
          </a:xfrm>
          <a:prstGeom prst="rect">
            <a:avLst/>
          </a:prstGeom>
          <a:noFill/>
        </p:spPr>
        <p:txBody>
          <a:bodyPr wrap="square">
            <a:spAutoFit/>
          </a:bodyPr>
          <a:lstStyle/>
          <a:p>
            <a:pPr lvl="0">
              <a:defRPr/>
            </a:pPr>
            <a:r>
              <a:rPr lang="en-GB" sz="2000" dirty="0" err="1">
                <a:solidFill>
                  <a:schemeClr val="accent5">
                    <a:lumMod val="50000"/>
                  </a:schemeClr>
                </a:solidFill>
                <a:latin typeface="Century Gothic" panose="020B0502020202020204" pitchFamily="34" charset="0"/>
              </a:rPr>
              <a:t>Ils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attendent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ville</a:t>
            </a:r>
            <a:r>
              <a:rPr lang="en-GB" sz="2000" dirty="0">
                <a:solidFill>
                  <a:schemeClr val="accent5">
                    <a:lumMod val="50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937411B3-52C1-430D-8B0E-47F760CDB5DB}"/>
              </a:ext>
            </a:extLst>
          </p:cNvPr>
          <p:cNvSpPr txBox="1"/>
          <p:nvPr/>
        </p:nvSpPr>
        <p:spPr>
          <a:xfrm>
            <a:off x="210371" y="2722801"/>
            <a:ext cx="6191250" cy="400110"/>
          </a:xfrm>
          <a:prstGeom prst="rect">
            <a:avLst/>
          </a:prstGeom>
          <a:noFill/>
        </p:spPr>
        <p:txBody>
          <a:bodyPr wrap="square">
            <a:spAutoFit/>
          </a:bodyPr>
          <a:lstStyle/>
          <a:p>
            <a:pPr lvl="0">
              <a:defRPr/>
            </a:pPr>
            <a:r>
              <a:rPr lang="en-GB" sz="2000" dirty="0" err="1">
                <a:solidFill>
                  <a:schemeClr val="accent5">
                    <a:lumMod val="50000"/>
                  </a:schemeClr>
                </a:solidFill>
                <a:latin typeface="Century Gothic" panose="020B0502020202020204" pitchFamily="34" charset="0"/>
              </a:rPr>
              <a:t>Vous</a:t>
            </a:r>
            <a:r>
              <a:rPr lang="en-GB" sz="2000" dirty="0">
                <a:solidFill>
                  <a:schemeClr val="accent5">
                    <a:lumMod val="50000"/>
                  </a:schemeClr>
                </a:solidFill>
                <a:latin typeface="Century Gothic" panose="020B0502020202020204" pitchFamily="34" charset="0"/>
              </a:rPr>
              <a:t> (pl) </a:t>
            </a:r>
            <a:r>
              <a:rPr lang="en-GB" sz="2000" dirty="0" err="1">
                <a:solidFill>
                  <a:schemeClr val="accent5">
                    <a:lumMod val="50000"/>
                  </a:schemeClr>
                </a:solidFill>
                <a:latin typeface="Century Gothic" panose="020B0502020202020204" pitchFamily="34" charset="0"/>
              </a:rPr>
              <a:t>répondez</a:t>
            </a:r>
            <a:r>
              <a:rPr lang="en-GB" sz="2000" dirty="0">
                <a:solidFill>
                  <a:schemeClr val="accent5">
                    <a:lumMod val="50000"/>
                  </a:schemeClr>
                </a:solidFill>
                <a:latin typeface="Century Gothic" panose="020B0502020202020204" pitchFamily="34" charset="0"/>
              </a:rPr>
              <a:t> mal à la question.</a:t>
            </a:r>
          </a:p>
        </p:txBody>
      </p:sp>
      <p:sp>
        <p:nvSpPr>
          <p:cNvPr id="22" name="TextBox 21">
            <a:extLst>
              <a:ext uri="{FF2B5EF4-FFF2-40B4-BE49-F238E27FC236}">
                <a16:creationId xmlns:a16="http://schemas.microsoft.com/office/drawing/2014/main" id="{29FFD700-AE3A-4687-91F9-8CD539781504}"/>
              </a:ext>
            </a:extLst>
          </p:cNvPr>
          <p:cNvSpPr txBox="1"/>
          <p:nvPr/>
        </p:nvSpPr>
        <p:spPr>
          <a:xfrm>
            <a:off x="210371" y="3535035"/>
            <a:ext cx="6191250" cy="400110"/>
          </a:xfrm>
          <a:prstGeom prst="rect">
            <a:avLst/>
          </a:prstGeom>
          <a:noFill/>
        </p:spPr>
        <p:txBody>
          <a:bodyPr wrap="square">
            <a:spAutoFit/>
          </a:bodyPr>
          <a:lstStyle/>
          <a:p>
            <a:pPr lvl="0">
              <a:defRPr/>
            </a:pPr>
            <a:r>
              <a:rPr lang="en-GB" sz="2000" dirty="0">
                <a:solidFill>
                  <a:schemeClr val="accent5">
                    <a:lumMod val="50000"/>
                  </a:schemeClr>
                </a:solidFill>
                <a:latin typeface="Century Gothic" panose="020B0502020202020204" pitchFamily="34" charset="0"/>
              </a:rPr>
              <a:t>Nous </a:t>
            </a:r>
            <a:r>
              <a:rPr lang="en-GB" sz="2000" dirty="0" err="1">
                <a:solidFill>
                  <a:schemeClr val="accent5">
                    <a:lumMod val="50000"/>
                  </a:schemeClr>
                </a:solidFill>
                <a:latin typeface="Century Gothic" panose="020B0502020202020204" pitchFamily="34" charset="0"/>
              </a:rPr>
              <a:t>entendons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gros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oiseau</a:t>
            </a:r>
            <a:r>
              <a:rPr lang="en-GB" sz="2000" dirty="0">
                <a:solidFill>
                  <a:schemeClr val="accent5">
                    <a:lumMod val="50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3E9E4398-2274-4B5F-A926-1FC843E27B99}"/>
              </a:ext>
            </a:extLst>
          </p:cNvPr>
          <p:cNvSpPr txBox="1"/>
          <p:nvPr/>
        </p:nvSpPr>
        <p:spPr>
          <a:xfrm>
            <a:off x="210371" y="4178852"/>
            <a:ext cx="6191250" cy="400110"/>
          </a:xfrm>
          <a:prstGeom prst="rect">
            <a:avLst/>
          </a:prstGeom>
          <a:noFill/>
        </p:spPr>
        <p:txBody>
          <a:bodyPr wrap="square">
            <a:spAutoFit/>
          </a:bodyPr>
          <a:lstStyle/>
          <a:p>
            <a:pPr lvl="0">
              <a:defRPr/>
            </a:pPr>
            <a:r>
              <a:rPr lang="en-GB" sz="2000" dirty="0">
                <a:solidFill>
                  <a:schemeClr val="accent5">
                    <a:lumMod val="50000"/>
                  </a:schemeClr>
                </a:solidFill>
                <a:latin typeface="Century Gothic" panose="020B0502020202020204" pitchFamily="34" charset="0"/>
              </a:rPr>
              <a:t>Tu </a:t>
            </a:r>
            <a:r>
              <a:rPr lang="en-GB" sz="2000" dirty="0" err="1">
                <a:solidFill>
                  <a:schemeClr val="accent5">
                    <a:lumMod val="50000"/>
                  </a:schemeClr>
                </a:solidFill>
                <a:latin typeface="Century Gothic" panose="020B0502020202020204" pitchFamily="34" charset="0"/>
              </a:rPr>
              <a:t>dépends</a:t>
            </a:r>
            <a:r>
              <a:rPr lang="en-GB" sz="2000" dirty="0">
                <a:solidFill>
                  <a:schemeClr val="accent5">
                    <a:lumMod val="50000"/>
                  </a:schemeClr>
                </a:solidFill>
                <a:latin typeface="Century Gothic" panose="020B0502020202020204" pitchFamily="34" charset="0"/>
              </a:rPr>
              <a:t> du portable.</a:t>
            </a:r>
          </a:p>
        </p:txBody>
      </p:sp>
      <p:sp>
        <p:nvSpPr>
          <p:cNvPr id="26" name="TextBox 25">
            <a:extLst>
              <a:ext uri="{FF2B5EF4-FFF2-40B4-BE49-F238E27FC236}">
                <a16:creationId xmlns:a16="http://schemas.microsoft.com/office/drawing/2014/main" id="{4772F5DD-461A-48FD-8C10-81A5E84F3BA6}"/>
              </a:ext>
            </a:extLst>
          </p:cNvPr>
          <p:cNvSpPr txBox="1"/>
          <p:nvPr/>
        </p:nvSpPr>
        <p:spPr>
          <a:xfrm>
            <a:off x="210371" y="4822669"/>
            <a:ext cx="6191250" cy="400110"/>
          </a:xfrm>
          <a:prstGeom prst="rect">
            <a:avLst/>
          </a:prstGeom>
          <a:noFill/>
        </p:spPr>
        <p:txBody>
          <a:bodyPr wrap="square">
            <a:spAutoFit/>
          </a:bodyPr>
          <a:lstStyle/>
          <a:p>
            <a:pPr lvl="0">
              <a:defRPr/>
            </a:pPr>
            <a:r>
              <a:rPr lang="en-GB" sz="2000" dirty="0">
                <a:solidFill>
                  <a:schemeClr val="accent5">
                    <a:lumMod val="50000"/>
                  </a:schemeClr>
                </a:solidFill>
                <a:latin typeface="Century Gothic" panose="020B0502020202020204" pitchFamily="34" charset="0"/>
              </a:rPr>
              <a:t>Je descends pour </a:t>
            </a:r>
            <a:r>
              <a:rPr lang="en-GB" sz="2000" dirty="0" err="1">
                <a:solidFill>
                  <a:schemeClr val="accent5">
                    <a:lumMod val="50000"/>
                  </a:schemeClr>
                </a:solidFill>
                <a:latin typeface="Century Gothic" panose="020B0502020202020204" pitchFamily="34" charset="0"/>
              </a:rPr>
              <a:t>boire</a:t>
            </a:r>
            <a:r>
              <a:rPr lang="en-GB" sz="2000" dirty="0">
                <a:solidFill>
                  <a:schemeClr val="accent5">
                    <a:lumMod val="50000"/>
                  </a:schemeClr>
                </a:solidFill>
                <a:latin typeface="Century Gothic" panose="020B0502020202020204" pitchFamily="34" charset="0"/>
              </a:rPr>
              <a:t> un café.</a:t>
            </a:r>
          </a:p>
        </p:txBody>
      </p:sp>
      <p:sp>
        <p:nvSpPr>
          <p:cNvPr id="28" name="TextBox 27">
            <a:extLst>
              <a:ext uri="{FF2B5EF4-FFF2-40B4-BE49-F238E27FC236}">
                <a16:creationId xmlns:a16="http://schemas.microsoft.com/office/drawing/2014/main" id="{E7C5C8ED-EB54-4C07-B7ED-53E88A2684CF}"/>
              </a:ext>
            </a:extLst>
          </p:cNvPr>
          <p:cNvSpPr txBox="1"/>
          <p:nvPr/>
        </p:nvSpPr>
        <p:spPr>
          <a:xfrm>
            <a:off x="210371" y="5530555"/>
            <a:ext cx="6191250" cy="400110"/>
          </a:xfrm>
          <a:prstGeom prst="rect">
            <a:avLst/>
          </a:prstGeom>
          <a:noFill/>
        </p:spPr>
        <p:txBody>
          <a:bodyPr wrap="square">
            <a:spAutoFit/>
          </a:bodyPr>
          <a:lstStyle/>
          <a:p>
            <a:r>
              <a:rPr lang="fr-FR" sz="2000" dirty="0">
                <a:solidFill>
                  <a:schemeClr val="accent5">
                    <a:lumMod val="50000"/>
                  </a:schemeClr>
                </a:solidFill>
                <a:latin typeface="Century Gothic" panose="020B0502020202020204" pitchFamily="34" charset="0"/>
              </a:rPr>
              <a:t>Il entend l’avion.</a:t>
            </a:r>
          </a:p>
        </p:txBody>
      </p:sp>
      <p:sp>
        <p:nvSpPr>
          <p:cNvPr id="29" name="TextBox 28">
            <a:extLst>
              <a:ext uri="{FF2B5EF4-FFF2-40B4-BE49-F238E27FC236}">
                <a16:creationId xmlns:a16="http://schemas.microsoft.com/office/drawing/2014/main" id="{6344BF67-73C6-4CF6-8812-E97E2A774767}"/>
              </a:ext>
            </a:extLst>
          </p:cNvPr>
          <p:cNvSpPr txBox="1"/>
          <p:nvPr/>
        </p:nvSpPr>
        <p:spPr>
          <a:xfrm>
            <a:off x="6526054" y="2078984"/>
            <a:ext cx="6191250" cy="400110"/>
          </a:xfrm>
          <a:prstGeom prst="rect">
            <a:avLst/>
          </a:prstGeom>
          <a:noFill/>
        </p:spPr>
        <p:txBody>
          <a:bodyPr wrap="square">
            <a:spAutoFit/>
          </a:bodyPr>
          <a:lstStyle/>
          <a:p>
            <a:pPr lvl="0">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attendent</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GB" sz="2000" dirty="0" err="1">
                <a:solidFill>
                  <a:schemeClr val="accent5">
                    <a:lumMod val="50000"/>
                  </a:schemeClr>
                </a:solidFill>
                <a:latin typeface="Century Gothic" panose="020B0502020202020204" pitchFamily="34" charset="0"/>
              </a:rPr>
              <a:t>o</a:t>
            </a:r>
            <a:r>
              <a:rPr lang="en-GB" sz="2000" dirty="0" err="1">
                <a:solidFill>
                  <a:schemeClr val="accent5">
                    <a:lumMod val="50000"/>
                  </a:schemeClr>
                </a:solidFill>
                <a:latin typeface="Century Gothic" panose="020B0502020202020204" pitchFamily="34" charset="0"/>
                <a:cs typeface="Arial" panose="020B0604020202020204" pitchFamily="34" charset="0"/>
              </a:rPr>
              <a:t>ù</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30" name="TextBox 29">
            <a:extLst>
              <a:ext uri="{FF2B5EF4-FFF2-40B4-BE49-F238E27FC236}">
                <a16:creationId xmlns:a16="http://schemas.microsoft.com/office/drawing/2014/main" id="{7A2A4DD1-D1F3-43DA-9766-788943B7BC0A}"/>
              </a:ext>
            </a:extLst>
          </p:cNvPr>
          <p:cNvSpPr txBox="1"/>
          <p:nvPr/>
        </p:nvSpPr>
        <p:spPr>
          <a:xfrm>
            <a:off x="6526054" y="2722801"/>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Nous </a:t>
            </a:r>
            <a:r>
              <a:rPr lang="en-GB" sz="2000" dirty="0" err="1">
                <a:solidFill>
                  <a:schemeClr val="accent5">
                    <a:lumMod val="50000"/>
                  </a:schemeClr>
                </a:solidFill>
                <a:latin typeface="Century Gothic" panose="020F0302020204030204"/>
              </a:rPr>
              <a:t>répondons</a:t>
            </a:r>
            <a:r>
              <a:rPr lang="en-GB" sz="2000" dirty="0">
                <a:solidFill>
                  <a:schemeClr val="accent5">
                    <a:lumMod val="50000"/>
                  </a:schemeClr>
                </a:solidFill>
                <a:latin typeface="Century Gothic" panose="020F0302020204030204"/>
              </a:rPr>
              <a:t> mal à </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quoi ?</a:t>
            </a:r>
          </a:p>
          <a:p>
            <a:pPr>
              <a:defRPr/>
            </a:pPr>
            <a:r>
              <a:rPr lang="en-GB" sz="2000" dirty="0">
                <a:solidFill>
                  <a:schemeClr val="accent5">
                    <a:lumMod val="50000"/>
                  </a:schemeClr>
                </a:solidFill>
                <a:latin typeface="Century Gothic" panose="020B0502020202020204" pitchFamily="34" charset="0"/>
              </a:rPr>
              <a:t>Nous </a:t>
            </a:r>
            <a:r>
              <a:rPr lang="en-GB" sz="2000" dirty="0" err="1">
                <a:solidFill>
                  <a:schemeClr val="accent5">
                    <a:lumMod val="50000"/>
                  </a:schemeClr>
                </a:solidFill>
                <a:latin typeface="Century Gothic" panose="020B0502020202020204" pitchFamily="34" charset="0"/>
              </a:rPr>
              <a:t>répondons</a:t>
            </a:r>
            <a:r>
              <a:rPr lang="en-GB" sz="2000" dirty="0">
                <a:solidFill>
                  <a:schemeClr val="accent5">
                    <a:lumMod val="50000"/>
                  </a:schemeClr>
                </a:solidFill>
                <a:latin typeface="Century Gothic" panose="020B0502020202020204" pitchFamily="34" charset="0"/>
              </a:rPr>
              <a:t> comment à la question ?</a:t>
            </a:r>
          </a:p>
        </p:txBody>
      </p:sp>
      <p:sp>
        <p:nvSpPr>
          <p:cNvPr id="31" name="TextBox 30">
            <a:extLst>
              <a:ext uri="{FF2B5EF4-FFF2-40B4-BE49-F238E27FC236}">
                <a16:creationId xmlns:a16="http://schemas.microsoft.com/office/drawing/2014/main" id="{3B3723C5-C897-465F-8B57-F0DBB65E6A33}"/>
              </a:ext>
            </a:extLst>
          </p:cNvPr>
          <p:cNvSpPr txBox="1"/>
          <p:nvPr/>
        </p:nvSpPr>
        <p:spPr>
          <a:xfrm>
            <a:off x="6526054" y="3535035"/>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F0302020204030204"/>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p:txBody>
      </p:sp>
      <p:sp>
        <p:nvSpPr>
          <p:cNvPr id="32" name="TextBox 31">
            <a:extLst>
              <a:ext uri="{FF2B5EF4-FFF2-40B4-BE49-F238E27FC236}">
                <a16:creationId xmlns:a16="http://schemas.microsoft.com/office/drawing/2014/main" id="{DC51C7EF-6F4C-45B0-A308-276463B562DF}"/>
              </a:ext>
            </a:extLst>
          </p:cNvPr>
          <p:cNvSpPr txBox="1"/>
          <p:nvPr/>
        </p:nvSpPr>
        <p:spPr>
          <a:xfrm>
            <a:off x="6526054" y="4178852"/>
            <a:ext cx="6191250" cy="400110"/>
          </a:xfrm>
          <a:prstGeom prst="rect">
            <a:avLst/>
          </a:prstGeom>
          <a:noFill/>
        </p:spPr>
        <p:txBody>
          <a:bodyPr wrap="square">
            <a:spAutoFit/>
          </a:bodyPr>
          <a:lstStyle/>
          <a:p>
            <a:r>
              <a:rPr lang="en-GB" sz="2000" dirty="0">
                <a:solidFill>
                  <a:schemeClr val="accent5">
                    <a:lumMod val="50000"/>
                  </a:schemeClr>
                </a:solidFill>
                <a:latin typeface="Century Gothic" panose="020B0502020202020204" pitchFamily="34" charset="0"/>
              </a:rPr>
              <a:t>Je </a:t>
            </a:r>
            <a:r>
              <a:rPr lang="en-GB" sz="2000" dirty="0" err="1">
                <a:solidFill>
                  <a:schemeClr val="accent5">
                    <a:lumMod val="50000"/>
                  </a:schemeClr>
                </a:solidFill>
                <a:latin typeface="Century Gothic" panose="020B0502020202020204" pitchFamily="34" charset="0"/>
              </a:rPr>
              <a:t>dépends</a:t>
            </a:r>
            <a:r>
              <a:rPr lang="en-GB" sz="2000" dirty="0">
                <a:solidFill>
                  <a:schemeClr val="accent5">
                    <a:lumMod val="50000"/>
                  </a:schemeClr>
                </a:solidFill>
                <a:latin typeface="Century Gothic" panose="020B0502020202020204" pitchFamily="34" charset="0"/>
              </a:rPr>
              <a:t> de quoi ?</a:t>
            </a:r>
            <a:endParaRPr lang="fr-FR" sz="20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F7930A47-2CCD-4E89-9DCB-973210760317}"/>
              </a:ext>
            </a:extLst>
          </p:cNvPr>
          <p:cNvSpPr txBox="1"/>
          <p:nvPr/>
        </p:nvSpPr>
        <p:spPr>
          <a:xfrm>
            <a:off x="6526054" y="4822669"/>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Tu descends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pourquoi</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a:p>
            <a:pPr>
              <a:defRPr/>
            </a:pPr>
            <a:r>
              <a:rPr lang="en-GB" sz="2000" dirty="0">
                <a:solidFill>
                  <a:schemeClr val="accent5">
                    <a:lumMod val="50000"/>
                  </a:schemeClr>
                </a:solidFill>
                <a:latin typeface="Century Gothic" panose="020B0502020202020204" pitchFamily="34" charset="0"/>
              </a:rPr>
              <a:t>Tu descends pour </a:t>
            </a:r>
            <a:r>
              <a:rPr lang="en-GB" sz="2000" dirty="0" err="1">
                <a:solidFill>
                  <a:schemeClr val="accent5">
                    <a:lumMod val="50000"/>
                  </a:schemeClr>
                </a:solidFill>
                <a:latin typeface="Century Gothic" panose="020B0502020202020204" pitchFamily="34" charset="0"/>
              </a:rPr>
              <a:t>boire</a:t>
            </a:r>
            <a:r>
              <a:rPr lang="en-GB" sz="2000" dirty="0">
                <a:solidFill>
                  <a:schemeClr val="accent5">
                    <a:lumMod val="50000"/>
                  </a:schemeClr>
                </a:solidFill>
                <a:latin typeface="Century Gothic" panose="020B0502020202020204" pitchFamily="34" charset="0"/>
              </a:rPr>
              <a:t> quoi ?</a:t>
            </a:r>
          </a:p>
        </p:txBody>
      </p:sp>
      <p:sp>
        <p:nvSpPr>
          <p:cNvPr id="34" name="TextBox 33">
            <a:extLst>
              <a:ext uri="{FF2B5EF4-FFF2-40B4-BE49-F238E27FC236}">
                <a16:creationId xmlns:a16="http://schemas.microsoft.com/office/drawing/2014/main" id="{BE692906-F14A-40CC-8E4B-0F96569BEEB6}"/>
              </a:ext>
            </a:extLst>
          </p:cNvPr>
          <p:cNvSpPr txBox="1"/>
          <p:nvPr/>
        </p:nvSpPr>
        <p:spPr>
          <a:xfrm>
            <a:off x="6526054" y="5530555"/>
            <a:ext cx="6191250" cy="400110"/>
          </a:xfrm>
          <a:prstGeom prst="rect">
            <a:avLst/>
          </a:prstGeom>
          <a:noFill/>
        </p:spPr>
        <p:txBody>
          <a:bodyPr wrap="square">
            <a:spAutoFit/>
          </a:bodyPr>
          <a:lstStyle/>
          <a:p>
            <a:r>
              <a:rPr lang="fr-FR" sz="2000" dirty="0">
                <a:solidFill>
                  <a:schemeClr val="accent5">
                    <a:lumMod val="50000"/>
                  </a:schemeClr>
                </a:solidFill>
                <a:latin typeface="Century Gothic" panose="020B0502020202020204" pitchFamily="34" charset="0"/>
              </a:rPr>
              <a:t>Il entend quoi ?</a:t>
            </a:r>
          </a:p>
        </p:txBody>
      </p:sp>
    </p:spTree>
    <p:extLst>
      <p:ext uri="{BB962C8B-B14F-4D97-AF65-F5344CB8AC3E}">
        <p14:creationId xmlns:p14="http://schemas.microsoft.com/office/powerpoint/2010/main" val="71206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parle ! (</a:t>
            </a:r>
            <a:r>
              <a:rPr lang="en-GB" sz="3600" b="1" dirty="0" err="1">
                <a:solidFill>
                  <a:schemeClr val="bg1"/>
                </a:solidFill>
              </a:rPr>
              <a:t>Exemple</a:t>
            </a:r>
            <a:r>
              <a:rPr lang="en-GB" sz="3600" b="1" dirty="0">
                <a:solidFill>
                  <a:schemeClr val="bg1"/>
                </a:solidFill>
              </a:rPr>
              <a:t>)</a:t>
            </a:r>
          </a:p>
        </p:txBody>
      </p:sp>
      <p:sp>
        <p:nvSpPr>
          <p:cNvPr id="3"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7B7AD67-C192-4595-9608-64A0659A4810}"/>
              </a:ext>
            </a:extLst>
          </p:cNvPr>
          <p:cNvSpPr txBox="1"/>
          <p:nvPr/>
        </p:nvSpPr>
        <p:spPr>
          <a:xfrm>
            <a:off x="318223" y="1197931"/>
            <a:ext cx="1172992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read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[letters].</a:t>
            </a:r>
          </a:p>
        </p:txBody>
      </p:sp>
      <p:sp>
        <p:nvSpPr>
          <p:cNvPr id="2" name="TextBox 1">
            <a:extLst>
              <a:ext uri="{FF2B5EF4-FFF2-40B4-BE49-F238E27FC236}">
                <a16:creationId xmlns:a16="http://schemas.microsoft.com/office/drawing/2014/main" id="{AB204BF4-9E04-4177-B4F6-71345824015D}"/>
              </a:ext>
            </a:extLst>
          </p:cNvPr>
          <p:cNvSpPr txBox="1"/>
          <p:nvPr/>
        </p:nvSpPr>
        <p:spPr>
          <a:xfrm>
            <a:off x="574541" y="4941596"/>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A</a:t>
            </a:r>
            <a:endParaRPr lang="fr-FR" sz="2400" dirty="0">
              <a:solidFill>
                <a:schemeClr val="accent5">
                  <a:lumMod val="50000"/>
                </a:schemeClr>
              </a:solidFill>
              <a:latin typeface="Century Gothic" panose="020B0502020202020204" pitchFamily="34" charset="0"/>
            </a:endParaRPr>
          </a:p>
        </p:txBody>
      </p:sp>
      <p:pic>
        <p:nvPicPr>
          <p:cNvPr id="7" name="Picture 2" descr="Addressed Envelope With Stamp Clip Art">
            <a:extLst>
              <a:ext uri="{FF2B5EF4-FFF2-40B4-BE49-F238E27FC236}">
                <a16:creationId xmlns:a16="http://schemas.microsoft.com/office/drawing/2014/main" id="{736B3946-ECAD-46B0-92C3-4509B4A30E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048" y="49415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dressed Envelope With Stamp Clip Art">
            <a:extLst>
              <a:ext uri="{FF2B5EF4-FFF2-40B4-BE49-F238E27FC236}">
                <a16:creationId xmlns:a16="http://schemas.microsoft.com/office/drawing/2014/main" id="{D7CD1246-B305-4020-8D41-26C81AB98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548184" y="50553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ressed Envelope With Stamp Clip Art">
            <a:extLst>
              <a:ext uri="{FF2B5EF4-FFF2-40B4-BE49-F238E27FC236}">
                <a16:creationId xmlns:a16="http://schemas.microsoft.com/office/drawing/2014/main" id="{8AF8EAE1-957B-47F6-98C2-3BE0926A4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2216619" y="520488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tack Of Books Clip Art">
            <a:extLst>
              <a:ext uri="{FF2B5EF4-FFF2-40B4-BE49-F238E27FC236}">
                <a16:creationId xmlns:a16="http://schemas.microsoft.com/office/drawing/2014/main" id="{06C8C770-1549-426E-BA3E-8983A20D1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930" y="5047997"/>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wdj\Google Drive\Primary\Y5 SoW\From Tracy\Pronouns\you.png">
            <a:extLst>
              <a:ext uri="{FF2B5EF4-FFF2-40B4-BE49-F238E27FC236}">
                <a16:creationId xmlns:a16="http://schemas.microsoft.com/office/drawing/2014/main" id="{2299A5FC-557D-47E0-96F5-5991B63576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251" y="497583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803E683-C666-494B-8B3F-1C43A0ACBFF4}"/>
              </a:ext>
            </a:extLst>
          </p:cNvPr>
          <p:cNvSpPr txBox="1"/>
          <p:nvPr/>
        </p:nvSpPr>
        <p:spPr>
          <a:xfrm>
            <a:off x="316800" y="3028955"/>
            <a:ext cx="614988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what your partner says.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picture and say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 (noun) that completes the sentence!</a:t>
            </a:r>
          </a:p>
        </p:txBody>
      </p:sp>
      <p:pic>
        <p:nvPicPr>
          <p:cNvPr id="25" name="Picture 24">
            <a:extLst>
              <a:ext uri="{FF2B5EF4-FFF2-40B4-BE49-F238E27FC236}">
                <a16:creationId xmlns:a16="http://schemas.microsoft.com/office/drawing/2014/main" id="{429593E8-C5C9-445E-B85C-8B9DBCDC83A3}"/>
              </a:ext>
            </a:extLst>
          </p:cNvPr>
          <p:cNvPicPr>
            <a:picLocks noChangeAspect="1"/>
          </p:cNvPicPr>
          <p:nvPr/>
        </p:nvPicPr>
        <p:blipFill>
          <a:blip r:embed="rId7"/>
          <a:stretch>
            <a:fillRect/>
          </a:stretch>
        </p:blipFill>
        <p:spPr>
          <a:xfrm>
            <a:off x="1222092" y="5048530"/>
            <a:ext cx="736297" cy="610181"/>
          </a:xfrm>
          <a:prstGeom prst="rect">
            <a:avLst/>
          </a:prstGeom>
        </p:spPr>
      </p:pic>
      <p:pic>
        <p:nvPicPr>
          <p:cNvPr id="27" name="Picture 26" descr="A close up of a logo&#10;&#10;Description automatically generated">
            <a:extLst>
              <a:ext uri="{FF2B5EF4-FFF2-40B4-BE49-F238E27FC236}">
                <a16:creationId xmlns:a16="http://schemas.microsoft.com/office/drawing/2014/main" id="{BE6A887E-0780-47B3-B9B5-8A59B68ED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1266" y="1268910"/>
            <a:ext cx="2168298" cy="2168298"/>
          </a:xfrm>
          <a:prstGeom prst="rect">
            <a:avLst/>
          </a:prstGeom>
        </p:spPr>
      </p:pic>
      <p:pic>
        <p:nvPicPr>
          <p:cNvPr id="29" name="Picture 28" descr="A picture containing doll, shirt&#10;&#10;Description automatically generated">
            <a:extLst>
              <a:ext uri="{FF2B5EF4-FFF2-40B4-BE49-F238E27FC236}">
                <a16:creationId xmlns:a16="http://schemas.microsoft.com/office/drawing/2014/main" id="{1B83119C-722E-48BD-84C3-6B6629108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6345" y="3332443"/>
            <a:ext cx="2601046" cy="2601046"/>
          </a:xfrm>
          <a:prstGeom prst="rect">
            <a:avLst/>
          </a:prstGeom>
        </p:spPr>
      </p:pic>
      <p:sp>
        <p:nvSpPr>
          <p:cNvPr id="30" name="Speech Bubble: Rectangle with Corners Rounded 29">
            <a:extLst>
              <a:ext uri="{FF2B5EF4-FFF2-40B4-BE49-F238E27FC236}">
                <a16:creationId xmlns:a16="http://schemas.microsoft.com/office/drawing/2014/main" id="{33988B56-9460-4E3C-9A3A-4F06D72B51E9}"/>
              </a:ext>
            </a:extLst>
          </p:cNvPr>
          <p:cNvSpPr/>
          <p:nvPr/>
        </p:nvSpPr>
        <p:spPr>
          <a:xfrm>
            <a:off x="6552430" y="2247900"/>
            <a:ext cx="2837535" cy="873006"/>
          </a:xfrm>
          <a:prstGeom prst="wedgeRoundRectCallout">
            <a:avLst>
              <a:gd name="adj1" fmla="val 70010"/>
              <a:gd name="adj2" fmla="val 12345"/>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 lisons souvent …</a:t>
            </a:r>
          </a:p>
        </p:txBody>
      </p:sp>
      <p:sp>
        <p:nvSpPr>
          <p:cNvPr id="31" name="Speech Bubble: Rectangle with Corners Rounded 30">
            <a:extLst>
              <a:ext uri="{FF2B5EF4-FFF2-40B4-BE49-F238E27FC236}">
                <a16:creationId xmlns:a16="http://schemas.microsoft.com/office/drawing/2014/main" id="{2ADADD4C-F5F0-4F18-BDED-5CDA7DFC2B02}"/>
              </a:ext>
            </a:extLst>
          </p:cNvPr>
          <p:cNvSpPr/>
          <p:nvPr/>
        </p:nvSpPr>
        <p:spPr>
          <a:xfrm>
            <a:off x="6900825" y="3879433"/>
            <a:ext cx="2837535" cy="873006"/>
          </a:xfrm>
          <a:prstGeom prst="wedgeRoundRectCallout">
            <a:avLst>
              <a:gd name="adj1" fmla="val 50681"/>
              <a:gd name="adj2" fmla="val 8686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latin typeface="Century Gothic" panose="020B0502020202020204" pitchFamily="34" charset="0"/>
              </a:rPr>
              <a:t>… des lettres !</a:t>
            </a:r>
          </a:p>
        </p:txBody>
      </p:sp>
    </p:spTree>
    <p:extLst>
      <p:ext uri="{BB962C8B-B14F-4D97-AF65-F5344CB8AC3E}">
        <p14:creationId xmlns:p14="http://schemas.microsoft.com/office/powerpoint/2010/main" val="95192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23" grpId="0"/>
      <p:bldP spid="30" grpId="0" animBg="1"/>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DFCCE918-62AD-4E26-8FF0-DCADB1C67B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603" y="296864"/>
            <a:ext cx="4904138" cy="86712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490413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5" name="TextBox 4">
            <a:extLst>
              <a:ext uri="{FF2B5EF4-FFF2-40B4-BE49-F238E27FC236}">
                <a16:creationId xmlns:a16="http://schemas.microsoft.com/office/drawing/2014/main" id="{87B7AD67-C192-4595-9608-64A0659A4810}"/>
              </a:ext>
            </a:extLst>
          </p:cNvPr>
          <p:cNvSpPr txBox="1"/>
          <p:nvPr/>
        </p:nvSpPr>
        <p:spPr>
          <a:xfrm>
            <a:off x="207894" y="1245769"/>
            <a:ext cx="609600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write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a:defRPr/>
            </a:pPr>
            <a:r>
              <a:rPr lang="en-US" sz="2000" dirty="0">
                <a:solidFill>
                  <a:srgbClr val="4472C4">
                    <a:lumMod val="50000"/>
                  </a:srgbClr>
                </a:solidFill>
                <a:latin typeface="Century Gothic" panose="020F0302020204030204"/>
              </a:rPr>
              <a:t>B. [She] </a:t>
            </a:r>
            <a:r>
              <a:rPr lang="en-US" sz="2000" b="1" dirty="0">
                <a:solidFill>
                  <a:srgbClr val="4472C4">
                    <a:lumMod val="50000"/>
                  </a:srgbClr>
                </a:solidFill>
                <a:latin typeface="Century Gothic" panose="020F0302020204030204"/>
              </a:rPr>
              <a:t>is saying ... </a:t>
            </a:r>
            <a:r>
              <a:rPr lang="en-US" sz="2000" dirty="0">
                <a:solidFill>
                  <a:srgbClr val="4472C4">
                    <a:lumMod val="50000"/>
                  </a:srgbClr>
                </a:solidFill>
                <a:latin typeface="Century Gothic" panose="020F0302020204030204"/>
              </a:rPr>
              <a:t>[hello].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C. [You (singular)] </a:t>
            </a:r>
            <a:r>
              <a:rPr lang="en-US" sz="2000" b="1" dirty="0">
                <a:solidFill>
                  <a:srgbClr val="4472C4">
                    <a:lumMod val="50000"/>
                  </a:srgbClr>
                </a:solidFill>
                <a:latin typeface="Century Gothic" panose="020F0302020204030204"/>
              </a:rPr>
              <a:t>sometimes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     translate ... </a:t>
            </a:r>
            <a:r>
              <a:rPr lang="en-US" sz="2000" dirty="0">
                <a:solidFill>
                  <a:srgbClr val="4472C4">
                    <a:lumMod val="50000"/>
                  </a:srgbClr>
                </a:solidFill>
                <a:latin typeface="Century Gothic" panose="020F0302020204030204"/>
              </a:rPr>
              <a:t>[into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000" dirty="0">
                <a:solidFill>
                  <a:srgbClr val="4472C4">
                    <a:lumMod val="50000"/>
                  </a:srgbClr>
                </a:solidFill>
                <a:latin typeface="Century Gothic" panose="020F0302020204030204"/>
              </a:rPr>
              <a:t>D</a:t>
            </a:r>
            <a:r>
              <a:rPr lang="en-US" sz="2000" noProof="0"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[They(f.pl.)] </a:t>
            </a:r>
            <a:r>
              <a:rPr lang="en-US" sz="2000" b="1" dirty="0">
                <a:solidFill>
                  <a:srgbClr val="4472C4">
                    <a:lumMod val="50000"/>
                  </a:srgbClr>
                </a:solidFill>
                <a:latin typeface="Century Gothic" panose="020F0302020204030204"/>
              </a:rPr>
              <a:t>are describing ... </a:t>
            </a:r>
            <a:r>
              <a:rPr lang="en-US" sz="2000" dirty="0">
                <a:solidFill>
                  <a:srgbClr val="4472C4">
                    <a:lumMod val="50000"/>
                  </a:srgbClr>
                </a:solidFill>
                <a:latin typeface="Century Gothic" panose="020F0302020204030204"/>
              </a:rPr>
              <a:t>[the weather].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rgbClr val="4472C4">
                    <a:lumMod val="50000"/>
                  </a:srgbClr>
                </a:solidFill>
                <a:latin typeface="Century Gothic" panose="020F0302020204030204"/>
              </a:rPr>
              <a:t>E. [You (plural)] </a:t>
            </a:r>
            <a:r>
              <a:rPr lang="en-US" sz="2000" b="1" noProof="0" dirty="0">
                <a:solidFill>
                  <a:srgbClr val="4472C4">
                    <a:lumMod val="50000"/>
                  </a:srgbClr>
                </a:solidFill>
                <a:latin typeface="Century Gothic" panose="020F0302020204030204"/>
              </a:rPr>
              <a:t>now read ...</a:t>
            </a:r>
            <a:r>
              <a:rPr lang="en-US" sz="2000" noProof="0" dirty="0">
                <a:solidFill>
                  <a:srgbClr val="4472C4">
                    <a:lumMod val="50000"/>
                  </a:srgbClr>
                </a:solidFill>
                <a:latin typeface="Century Gothic" panose="020F0302020204030204"/>
              </a:rPr>
              <a:t>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 </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F. [I] </a:t>
            </a:r>
            <a:r>
              <a:rPr lang="en-US" sz="2000" b="1" dirty="0">
                <a:solidFill>
                  <a:srgbClr val="4472C4">
                    <a:lumMod val="50000"/>
                  </a:srgbClr>
                </a:solidFill>
                <a:latin typeface="Century Gothic" panose="020F0302020204030204"/>
              </a:rPr>
              <a:t>am writing ...</a:t>
            </a:r>
            <a:r>
              <a:rPr lang="en-US" sz="2000" dirty="0">
                <a:solidFill>
                  <a:srgbClr val="4472C4">
                    <a:lumMod val="50000"/>
                  </a:srgbClr>
                </a:solidFill>
                <a:latin typeface="Century Gothic" panose="020F0302020204030204"/>
              </a:rPr>
              <a:t> [letters].</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0" name="Title 3">
            <a:extLst>
              <a:ext uri="{FF2B5EF4-FFF2-40B4-BE49-F238E27FC236}">
                <a16:creationId xmlns:a16="http://schemas.microsoft.com/office/drawing/2014/main" id="{9A094A3D-2378-416A-BEAD-05912524AE43}"/>
              </a:ext>
            </a:extLst>
          </p:cNvPr>
          <p:cNvSpPr txBox="1">
            <a:spLocks/>
          </p:cNvSpPr>
          <p:nvPr/>
        </p:nvSpPr>
        <p:spPr>
          <a:xfrm>
            <a:off x="609600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a:t>
            </a:r>
          </a:p>
        </p:txBody>
      </p:sp>
      <p:sp>
        <p:nvSpPr>
          <p:cNvPr id="25" name="TextBox 24">
            <a:extLst>
              <a:ext uri="{FF2B5EF4-FFF2-40B4-BE49-F238E27FC236}">
                <a16:creationId xmlns:a16="http://schemas.microsoft.com/office/drawing/2014/main" id="{2CE03468-749F-4D00-96FA-9B35EBD723BC}"/>
              </a:ext>
            </a:extLst>
          </p:cNvPr>
          <p:cNvSpPr txBox="1"/>
          <p:nvPr/>
        </p:nvSpPr>
        <p:spPr>
          <a:xfrm>
            <a:off x="6096000" y="1245769"/>
            <a:ext cx="656272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ONLY the words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bold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partner will say the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[You (plural)]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translate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writes well...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Spanish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[You (singular)]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describing...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reading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messages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writing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my exercise book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[They (m.pl.]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saying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[goodbye].</a:t>
            </a:r>
          </a:p>
        </p:txBody>
      </p:sp>
      <p:cxnSp>
        <p:nvCxnSpPr>
          <p:cNvPr id="27" name="Straight Connector 26">
            <a:extLst>
              <a:ext uri="{FF2B5EF4-FFF2-40B4-BE49-F238E27FC236}">
                <a16:creationId xmlns:a16="http://schemas.microsoft.com/office/drawing/2014/main" id="{D6E5BA59-2D82-4011-A8A6-0CF8E340893E}"/>
              </a:ext>
            </a:extLst>
          </p:cNvPr>
          <p:cNvCxnSpPr>
            <a:cxnSpLocks/>
          </p:cNvCxnSpPr>
          <p:nvPr/>
        </p:nvCxnSpPr>
        <p:spPr>
          <a:xfrm>
            <a:off x="5888106" y="275003"/>
            <a:ext cx="0" cy="6180750"/>
          </a:xfrm>
          <a:prstGeom prst="line">
            <a:avLst/>
          </a:prstGeom>
          <a:ln>
            <a:solidFill>
              <a:srgbClr val="115076"/>
            </a:solidFill>
            <a:prstDash val="sysDash"/>
          </a:ln>
        </p:spPr>
        <p:style>
          <a:lnRef idx="1">
            <a:schemeClr val="accent1"/>
          </a:lnRef>
          <a:fillRef idx="0">
            <a:schemeClr val="accent1"/>
          </a:fillRef>
          <a:effectRef idx="0">
            <a:schemeClr val="accent1"/>
          </a:effectRef>
          <a:fontRef idx="minor">
            <a:schemeClr val="tx1"/>
          </a:fontRef>
        </p:style>
      </p:cxnSp>
      <p:pic>
        <p:nvPicPr>
          <p:cNvPr id="9218" name="Picture 2" descr="Avatar, Avatars, Scissors">
            <a:extLst>
              <a:ext uri="{FF2B5EF4-FFF2-40B4-BE49-F238E27FC236}">
                <a16:creationId xmlns:a16="http://schemas.microsoft.com/office/drawing/2014/main" id="{7E2FA563-B788-4562-9E8A-B2D4882659C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5640610" y="37879"/>
            <a:ext cx="517970" cy="51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60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284"/>
            <a:ext cx="6457246" cy="867128"/>
          </a:xfrm>
          <a:prstGeom prst="rect">
            <a:avLst/>
          </a:prstGeom>
        </p:spPr>
      </p:pic>
      <p:sp>
        <p:nvSpPr>
          <p:cNvPr id="4" name="Title 3"/>
          <p:cNvSpPr>
            <a:spLocks noGrp="1"/>
          </p:cNvSpPr>
          <p:nvPr>
            <p:ph type="title"/>
          </p:nvPr>
        </p:nvSpPr>
        <p:spPr>
          <a:xfrm>
            <a:off x="-13982" y="249460"/>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 name="TextBox 1">
            <a:extLst>
              <a:ext uri="{FF2B5EF4-FFF2-40B4-BE49-F238E27FC236}">
                <a16:creationId xmlns:a16="http://schemas.microsoft.com/office/drawing/2014/main" id="{204F919A-56D0-4F6D-A9E7-BBC2907909E1}"/>
              </a:ext>
            </a:extLst>
          </p:cNvPr>
          <p:cNvSpPr txBox="1"/>
          <p:nvPr/>
        </p:nvSpPr>
        <p:spPr>
          <a:xfrm>
            <a:off x="256478"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A</a:t>
            </a:r>
            <a:endParaRPr lang="fr-FR" sz="2400" dirty="0">
              <a:solidFill>
                <a:schemeClr val="accent5">
                  <a:lumMod val="50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74E2534B-ECAD-4D64-9B00-405E0E29CF70}"/>
              </a:ext>
            </a:extLst>
          </p:cNvPr>
          <p:cNvPicPr>
            <a:picLocks noChangeAspect="1"/>
          </p:cNvPicPr>
          <p:nvPr/>
        </p:nvPicPr>
        <p:blipFill>
          <a:blip r:embed="rId4"/>
          <a:stretch>
            <a:fillRect/>
          </a:stretch>
        </p:blipFill>
        <p:spPr>
          <a:xfrm>
            <a:off x="868285" y="3215204"/>
            <a:ext cx="736297" cy="610181"/>
          </a:xfrm>
          <a:prstGeom prst="rect">
            <a:avLst/>
          </a:prstGeom>
        </p:spPr>
      </p:pic>
      <p:sp>
        <p:nvSpPr>
          <p:cNvPr id="14" name="TextBox 13">
            <a:extLst>
              <a:ext uri="{FF2B5EF4-FFF2-40B4-BE49-F238E27FC236}">
                <a16:creationId xmlns:a16="http://schemas.microsoft.com/office/drawing/2014/main" id="{8B38A49F-E11E-424C-90E2-D15CD6617025}"/>
              </a:ext>
            </a:extLst>
          </p:cNvPr>
          <p:cNvSpPr txBox="1"/>
          <p:nvPr/>
        </p:nvSpPr>
        <p:spPr>
          <a:xfrm>
            <a:off x="256478" y="4250341"/>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B</a:t>
            </a:r>
            <a:endParaRPr lang="fr-FR" sz="2400"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9DF770A0-B1B8-43DE-A3BF-3771FB12AE48}"/>
              </a:ext>
            </a:extLst>
          </p:cNvPr>
          <p:cNvSpPr txBox="1"/>
          <p:nvPr/>
        </p:nvSpPr>
        <p:spPr>
          <a:xfrm>
            <a:off x="4545981"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C</a:t>
            </a:r>
            <a:endParaRPr lang="fr-FR" sz="2400" dirty="0">
              <a:solidFill>
                <a:schemeClr val="accent5">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BCC173DA-F309-4456-ABAF-B4D3962F8170}"/>
              </a:ext>
            </a:extLst>
          </p:cNvPr>
          <p:cNvSpPr txBox="1"/>
          <p:nvPr/>
        </p:nvSpPr>
        <p:spPr>
          <a:xfrm>
            <a:off x="4545981"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D</a:t>
            </a:r>
            <a:endParaRPr lang="fr-FR" sz="2400" dirty="0">
              <a:solidFill>
                <a:schemeClr val="accent5">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9847796-89AD-46C3-BCE5-3F3DEA5D807E}"/>
              </a:ext>
            </a:extLst>
          </p:cNvPr>
          <p:cNvSpPr txBox="1"/>
          <p:nvPr/>
        </p:nvSpPr>
        <p:spPr>
          <a:xfrm>
            <a:off x="8344830"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a:t>
            </a:r>
            <a:endParaRPr lang="fr-FR" sz="2400" dirty="0">
              <a:solidFill>
                <a:schemeClr val="accent5">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FFE9C876-9CDE-4902-BD3A-EE1DA050829C}"/>
              </a:ext>
            </a:extLst>
          </p:cNvPr>
          <p:cNvSpPr txBox="1"/>
          <p:nvPr/>
        </p:nvSpPr>
        <p:spPr>
          <a:xfrm>
            <a:off x="8344830"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F</a:t>
            </a:r>
            <a:endParaRPr lang="fr-FR" sz="2400" dirty="0">
              <a:solidFill>
                <a:schemeClr val="accent5">
                  <a:lumMod val="50000"/>
                </a:schemeClr>
              </a:solidFill>
              <a:latin typeface="Century Gothic" panose="020B0502020202020204" pitchFamily="34" charset="0"/>
            </a:endParaRPr>
          </a:p>
        </p:txBody>
      </p:sp>
      <p:pic>
        <p:nvPicPr>
          <p:cNvPr id="2052"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628" y="2000491"/>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7408" y="200049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99750" y="3215204"/>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1016" y="3171713"/>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0921" y="31717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wdj\Google Drive\Primary\Y5 SoW\From Tracy\Pronouns\h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408" y="4332718"/>
            <a:ext cx="797539"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485221" y="5509491"/>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49163" y="43538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57718">
            <a:off x="10937299" y="44676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95521">
            <a:off x="10605734" y="4617100"/>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524" y="55463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wdj\Google Drive\Primary\Y5 SoW\From Tracy\Pronouns\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75962" y="4285342"/>
            <a:ext cx="310368" cy="7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9258666" y="5546313"/>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705" y="5466027"/>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Callout 49"/>
          <p:cNvSpPr/>
          <p:nvPr/>
        </p:nvSpPr>
        <p:spPr>
          <a:xfrm>
            <a:off x="1998160" y="4327256"/>
            <a:ext cx="1652683"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Bonjour !</a:t>
            </a:r>
          </a:p>
        </p:txBody>
      </p:sp>
      <p:sp>
        <p:nvSpPr>
          <p:cNvPr id="51" name="Oval Callout 50"/>
          <p:cNvSpPr/>
          <p:nvPr/>
        </p:nvSpPr>
        <p:spPr>
          <a:xfrm>
            <a:off x="1935121" y="5509491"/>
            <a:ext cx="1871335"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Au revoir !</a:t>
            </a:r>
          </a:p>
        </p:txBody>
      </p:sp>
      <p:sp>
        <p:nvSpPr>
          <p:cNvPr id="6" name="TextBox 5"/>
          <p:cNvSpPr txBox="1"/>
          <p:nvPr/>
        </p:nvSpPr>
        <p:spPr>
          <a:xfrm>
            <a:off x="124535" y="1145515"/>
            <a:ext cx="11555590"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Listen carefully to what partner A says. Choose the correct picture and say the word (noun) that completes the sentence!</a:t>
            </a:r>
          </a:p>
        </p:txBody>
      </p:sp>
      <p:sp>
        <p:nvSpPr>
          <p:cNvPr id="47"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8" descr="Letters, Email, Newsletter, Write, Post, Message">
            <a:extLst>
              <a:ext uri="{FF2B5EF4-FFF2-40B4-BE49-F238E27FC236}">
                <a16:creationId xmlns:a16="http://schemas.microsoft.com/office/drawing/2014/main" id="{8BE60FE5-5305-407B-A4A1-6E20604A51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51792" y="1795165"/>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184997-30B2-4A82-A094-28181191999B}"/>
              </a:ext>
            </a:extLst>
          </p:cNvPr>
          <p:cNvSpPr txBox="1"/>
          <p:nvPr/>
        </p:nvSpPr>
        <p:spPr>
          <a:xfrm>
            <a:off x="10461586" y="2014808"/>
            <a:ext cx="316296" cy="461665"/>
          </a:xfrm>
          <a:prstGeom prst="rect">
            <a:avLst/>
          </a:prstGeom>
          <a:noFill/>
        </p:spPr>
        <p:txBody>
          <a:bodyPr wrap="square" rtlCol="0">
            <a:spAutoFit/>
          </a:bodyPr>
          <a:lstStyle/>
          <a:p>
            <a:pPr algn="l"/>
            <a:r>
              <a:rPr lang="fr-FR" sz="2400" dirty="0">
                <a:solidFill>
                  <a:schemeClr val="bg1"/>
                </a:solidFill>
                <a:latin typeface="Century Gothic" panose="020B0502020202020204" pitchFamily="34" charset="0"/>
              </a:rPr>
              <a:t>@</a:t>
            </a:r>
          </a:p>
        </p:txBody>
      </p:sp>
      <p:pic>
        <p:nvPicPr>
          <p:cNvPr id="9" name="Picture 8" descr="Letters, Email, Newsletter, Write, Post, Message">
            <a:extLst>
              <a:ext uri="{FF2B5EF4-FFF2-40B4-BE49-F238E27FC236}">
                <a16:creationId xmlns:a16="http://schemas.microsoft.com/office/drawing/2014/main" id="{8967E082-65C6-4C02-BA4B-AEB66A15D2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20534" y="3018691"/>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893658-138A-4DCF-AB65-0DA911B1176A}"/>
              </a:ext>
            </a:extLst>
          </p:cNvPr>
          <p:cNvSpPr txBox="1"/>
          <p:nvPr/>
        </p:nvSpPr>
        <p:spPr>
          <a:xfrm>
            <a:off x="2330328" y="3238334"/>
            <a:ext cx="316296" cy="461665"/>
          </a:xfrm>
          <a:prstGeom prst="rect">
            <a:avLst/>
          </a:prstGeom>
          <a:noFill/>
        </p:spPr>
        <p:txBody>
          <a:bodyPr wrap="square" rtlCol="0">
            <a:spAutoFit/>
          </a:bodyPr>
          <a:lstStyle/>
          <a:p>
            <a:pPr algn="l"/>
            <a:r>
              <a:rPr lang="fr-FR" sz="2400" dirty="0">
                <a:solidFill>
                  <a:schemeClr val="bg1"/>
                </a:solidFill>
                <a:latin typeface="Century Gothic" panose="020B0502020202020204" pitchFamily="34" charset="0"/>
              </a:rPr>
              <a:t>@</a:t>
            </a:r>
          </a:p>
        </p:txBody>
      </p:sp>
      <p:pic>
        <p:nvPicPr>
          <p:cNvPr id="23" name="Picture 22">
            <a:extLst>
              <a:ext uri="{FF2B5EF4-FFF2-40B4-BE49-F238E27FC236}">
                <a16:creationId xmlns:a16="http://schemas.microsoft.com/office/drawing/2014/main" id="{8D18396E-A531-4BC7-8BEC-BDC6362695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04234" y="2011134"/>
            <a:ext cx="952681" cy="738328"/>
          </a:xfrm>
          <a:prstGeom prst="rect">
            <a:avLst/>
          </a:prstGeom>
        </p:spPr>
      </p:pic>
      <p:pic>
        <p:nvPicPr>
          <p:cNvPr id="27" name="Picture 26">
            <a:extLst>
              <a:ext uri="{FF2B5EF4-FFF2-40B4-BE49-F238E27FC236}">
                <a16:creationId xmlns:a16="http://schemas.microsoft.com/office/drawing/2014/main" id="{C98CFBC5-D4F6-4D1C-8C25-34593C70D6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84501" y="3136651"/>
            <a:ext cx="1063491" cy="707886"/>
          </a:xfrm>
          <a:prstGeom prst="rect">
            <a:avLst/>
          </a:prstGeom>
        </p:spPr>
      </p:pic>
      <p:pic>
        <p:nvPicPr>
          <p:cNvPr id="29" name="Picture 28">
            <a:extLst>
              <a:ext uri="{FF2B5EF4-FFF2-40B4-BE49-F238E27FC236}">
                <a16:creationId xmlns:a16="http://schemas.microsoft.com/office/drawing/2014/main" id="{E4F69395-F627-433C-85EC-C7965B7985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5281" y="5454916"/>
            <a:ext cx="835273" cy="694321"/>
          </a:xfrm>
          <a:prstGeom prst="rect">
            <a:avLst/>
          </a:prstGeom>
        </p:spPr>
      </p:pic>
      <p:pic>
        <p:nvPicPr>
          <p:cNvPr id="53" name="Picture 6" descr="Cat, Pet, Animal, Tabby Cat, Domestic Cat, Feline">
            <a:extLst>
              <a:ext uri="{FF2B5EF4-FFF2-40B4-BE49-F238E27FC236}">
                <a16:creationId xmlns:a16="http://schemas.microsoft.com/office/drawing/2014/main" id="{EB2EDB05-B28B-432D-A512-310F5D8F669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9261" y="4327256"/>
            <a:ext cx="641293" cy="72828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6C4D222-FAA8-481A-9242-03E3ABE85CA6}"/>
              </a:ext>
            </a:extLst>
          </p:cNvPr>
          <p:cNvSpPr txBox="1"/>
          <p:nvPr/>
        </p:nvSpPr>
        <p:spPr>
          <a:xfrm>
            <a:off x="6242244" y="5993643"/>
            <a:ext cx="2157366" cy="461665"/>
          </a:xfrm>
          <a:prstGeom prst="rect">
            <a:avLst/>
          </a:prstGeom>
          <a:noFill/>
        </p:spPr>
        <p:txBody>
          <a:bodyPr wrap="square" rtlCol="0">
            <a:spAutoFit/>
          </a:bodyPr>
          <a:lstStyle/>
          <a:p>
            <a:pPr algn="l"/>
            <a:r>
              <a:rPr lang="fr-FR" sz="2000" dirty="0">
                <a:solidFill>
                  <a:schemeClr val="accent5">
                    <a:lumMod val="50000"/>
                  </a:schemeClr>
                </a:solidFill>
                <a:latin typeface="Century Gothic" panose="020B0502020202020204" pitchFamily="34" charset="0"/>
              </a:rPr>
              <a:t>[the </a:t>
            </a:r>
            <a:r>
              <a:rPr lang="fr-FR" sz="2000" dirty="0" err="1">
                <a:solidFill>
                  <a:schemeClr val="accent5">
                    <a:lumMod val="50000"/>
                  </a:schemeClr>
                </a:solidFill>
                <a:latin typeface="Century Gothic" panose="020B0502020202020204" pitchFamily="34" charset="0"/>
              </a:rPr>
              <a:t>weather</a:t>
            </a:r>
            <a:r>
              <a:rPr lang="fr-FR" sz="2400" dirty="0">
                <a:solidFill>
                  <a:schemeClr val="accent5">
                    <a:lumMod val="50000"/>
                  </a:schemeClr>
                </a:solidFill>
                <a:latin typeface="Century Gothic" panose="020B0502020202020204" pitchFamily="34" charset="0"/>
              </a:rPr>
              <a:t>]</a:t>
            </a:r>
          </a:p>
        </p:txBody>
      </p:sp>
      <p:pic>
        <p:nvPicPr>
          <p:cNvPr id="52" name="Picture 2">
            <a:extLst>
              <a:ext uri="{FF2B5EF4-FFF2-40B4-BE49-F238E27FC236}">
                <a16:creationId xmlns:a16="http://schemas.microsoft.com/office/drawing/2014/main" id="{F42B23C6-ED51-468D-84C5-8E60AB995BC2}"/>
              </a:ext>
            </a:extLst>
          </p:cNvPr>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887125" y="1859656"/>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C:\Users\wdj\Google Drive\Primary\Y5 SoW\From Tracy\Pronouns\you.png">
            <a:extLst>
              <a:ext uri="{FF2B5EF4-FFF2-40B4-BE49-F238E27FC236}">
                <a16:creationId xmlns:a16="http://schemas.microsoft.com/office/drawing/2014/main" id="{EB77BC42-C5B3-48D6-BC14-CD20AFD92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8000" y="1941908"/>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EC27250-E92B-4B61-AC2E-CF1F549C3E08}"/>
              </a:ext>
            </a:extLst>
          </p:cNvPr>
          <p:cNvSpPr/>
          <p:nvPr/>
        </p:nvSpPr>
        <p:spPr>
          <a:xfrm>
            <a:off x="868285" y="2394338"/>
            <a:ext cx="922047"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vous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46" name="Rectangle 45">
            <a:extLst>
              <a:ext uri="{FF2B5EF4-FFF2-40B4-BE49-F238E27FC236}">
                <a16:creationId xmlns:a16="http://schemas.microsoft.com/office/drawing/2014/main" id="{0BB04DDF-6808-4848-8F30-D14DD4161E5C}"/>
              </a:ext>
            </a:extLst>
          </p:cNvPr>
          <p:cNvSpPr/>
          <p:nvPr/>
        </p:nvSpPr>
        <p:spPr>
          <a:xfrm>
            <a:off x="793950" y="3747418"/>
            <a:ext cx="934871"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[nous] </a:t>
            </a:r>
            <a:endParaRPr lang="en-GB" dirty="0">
              <a:latin typeface="Century Gothic" panose="020B0502020202020204" pitchFamily="34" charset="0"/>
            </a:endParaRPr>
          </a:p>
        </p:txBody>
      </p:sp>
      <p:sp>
        <p:nvSpPr>
          <p:cNvPr id="56" name="Rectangle 55">
            <a:extLst>
              <a:ext uri="{FF2B5EF4-FFF2-40B4-BE49-F238E27FC236}">
                <a16:creationId xmlns:a16="http://schemas.microsoft.com/office/drawing/2014/main" id="{B42A4444-01F9-4D90-A7FD-D1CE8453B6EE}"/>
              </a:ext>
            </a:extLst>
          </p:cNvPr>
          <p:cNvSpPr/>
          <p:nvPr/>
        </p:nvSpPr>
        <p:spPr>
          <a:xfrm>
            <a:off x="1202909" y="5949549"/>
            <a:ext cx="595035"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7" name="Rectangle 56">
            <a:extLst>
              <a:ext uri="{FF2B5EF4-FFF2-40B4-BE49-F238E27FC236}">
                <a16:creationId xmlns:a16="http://schemas.microsoft.com/office/drawing/2014/main" id="{7693AB44-F55B-43F1-8C3B-0E8875125BB9}"/>
              </a:ext>
            </a:extLst>
          </p:cNvPr>
          <p:cNvSpPr/>
          <p:nvPr/>
        </p:nvSpPr>
        <p:spPr>
          <a:xfrm>
            <a:off x="5595590" y="2589587"/>
            <a:ext cx="631904"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8" name="Rectangle 57">
            <a:extLst>
              <a:ext uri="{FF2B5EF4-FFF2-40B4-BE49-F238E27FC236}">
                <a16:creationId xmlns:a16="http://schemas.microsoft.com/office/drawing/2014/main" id="{51481BAA-2552-42FD-8DA3-C29924B168FA}"/>
              </a:ext>
            </a:extLst>
          </p:cNvPr>
          <p:cNvSpPr/>
          <p:nvPr/>
        </p:nvSpPr>
        <p:spPr>
          <a:xfrm>
            <a:off x="5411144" y="3709719"/>
            <a:ext cx="922047"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vous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60" name="Rectangle 59">
            <a:extLst>
              <a:ext uri="{FF2B5EF4-FFF2-40B4-BE49-F238E27FC236}">
                <a16:creationId xmlns:a16="http://schemas.microsoft.com/office/drawing/2014/main" id="{80833DF5-688F-4ABC-93DB-4615FCC2D1DD}"/>
              </a:ext>
            </a:extLst>
          </p:cNvPr>
          <p:cNvSpPr/>
          <p:nvPr/>
        </p:nvSpPr>
        <p:spPr>
          <a:xfrm>
            <a:off x="5735907" y="4817646"/>
            <a:ext cx="505267"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[il] </a:t>
            </a:r>
            <a:endParaRPr lang="en-GB" dirty="0">
              <a:latin typeface="Century Gothic" panose="020B0502020202020204" pitchFamily="34" charset="0"/>
            </a:endParaRPr>
          </a:p>
        </p:txBody>
      </p:sp>
      <p:sp>
        <p:nvSpPr>
          <p:cNvPr id="61" name="Rectangle 60">
            <a:extLst>
              <a:ext uri="{FF2B5EF4-FFF2-40B4-BE49-F238E27FC236}">
                <a16:creationId xmlns:a16="http://schemas.microsoft.com/office/drawing/2014/main" id="{34418C01-C48B-43EA-8CD0-AE42C566A064}"/>
              </a:ext>
            </a:extLst>
          </p:cNvPr>
          <p:cNvSpPr/>
          <p:nvPr/>
        </p:nvSpPr>
        <p:spPr>
          <a:xfrm>
            <a:off x="5515153" y="5983979"/>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elles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62" name="Rectangle 61">
            <a:extLst>
              <a:ext uri="{FF2B5EF4-FFF2-40B4-BE49-F238E27FC236}">
                <a16:creationId xmlns:a16="http://schemas.microsoft.com/office/drawing/2014/main" id="{52868648-4B05-4887-AEAB-EB2A1C529B58}"/>
              </a:ext>
            </a:extLst>
          </p:cNvPr>
          <p:cNvSpPr/>
          <p:nvPr/>
        </p:nvSpPr>
        <p:spPr>
          <a:xfrm>
            <a:off x="9318146" y="2539043"/>
            <a:ext cx="631904"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63" name="Rectangle 62">
            <a:extLst>
              <a:ext uri="{FF2B5EF4-FFF2-40B4-BE49-F238E27FC236}">
                <a16:creationId xmlns:a16="http://schemas.microsoft.com/office/drawing/2014/main" id="{27BDDD53-54D6-4FF6-B1C4-13C0A75E68FF}"/>
              </a:ext>
            </a:extLst>
          </p:cNvPr>
          <p:cNvSpPr/>
          <p:nvPr/>
        </p:nvSpPr>
        <p:spPr>
          <a:xfrm>
            <a:off x="9422560" y="3640719"/>
            <a:ext cx="595035"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64" name="Rectangle 63">
            <a:extLst>
              <a:ext uri="{FF2B5EF4-FFF2-40B4-BE49-F238E27FC236}">
                <a16:creationId xmlns:a16="http://schemas.microsoft.com/office/drawing/2014/main" id="{FE6D96AF-7E98-48F4-A4F1-C909D348E106}"/>
              </a:ext>
            </a:extLst>
          </p:cNvPr>
          <p:cNvSpPr/>
          <p:nvPr/>
        </p:nvSpPr>
        <p:spPr>
          <a:xfrm>
            <a:off x="9490120" y="4923965"/>
            <a:ext cx="609462"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[je] </a:t>
            </a:r>
            <a:endParaRPr lang="en-GB" dirty="0">
              <a:latin typeface="Century Gothic" panose="020B0502020202020204" pitchFamily="34" charset="0"/>
            </a:endParaRPr>
          </a:p>
        </p:txBody>
      </p:sp>
      <p:sp>
        <p:nvSpPr>
          <p:cNvPr id="65" name="Rectangle 64">
            <a:extLst>
              <a:ext uri="{FF2B5EF4-FFF2-40B4-BE49-F238E27FC236}">
                <a16:creationId xmlns:a16="http://schemas.microsoft.com/office/drawing/2014/main" id="{29EE72A0-9FC4-4CB9-AE27-FFEBC2A9194E}"/>
              </a:ext>
            </a:extLst>
          </p:cNvPr>
          <p:cNvSpPr/>
          <p:nvPr/>
        </p:nvSpPr>
        <p:spPr>
          <a:xfrm>
            <a:off x="9333827" y="6004331"/>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elles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pic>
        <p:nvPicPr>
          <p:cNvPr id="66" name="Picture 2" descr="C:\Users\wdj\Google Drive\Primary\Y5 SoW\From Tracy\Pronouns\he.png">
            <a:extLst>
              <a:ext uri="{FF2B5EF4-FFF2-40B4-BE49-F238E27FC236}">
                <a16:creationId xmlns:a16="http://schemas.microsoft.com/office/drawing/2014/main" id="{23F6EA19-6AD3-485A-BCAD-89010715051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081"/>
          <a:stretch/>
        </p:blipFill>
        <p:spPr bwMode="auto">
          <a:xfrm>
            <a:off x="1500781" y="4266920"/>
            <a:ext cx="374197"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997364B6-D719-4441-BEC9-091086F0E73E}"/>
              </a:ext>
            </a:extLst>
          </p:cNvPr>
          <p:cNvSpPr/>
          <p:nvPr/>
        </p:nvSpPr>
        <p:spPr>
          <a:xfrm>
            <a:off x="1040028" y="4781051"/>
            <a:ext cx="806631"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elle</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pic>
        <p:nvPicPr>
          <p:cNvPr id="68" name="Picture 2" descr="C:\Users\wdj\Google Drive\Primary\Y5 SoW\From Tracy\Pronouns\you.png">
            <a:extLst>
              <a:ext uri="{FF2B5EF4-FFF2-40B4-BE49-F238E27FC236}">
                <a16:creationId xmlns:a16="http://schemas.microsoft.com/office/drawing/2014/main" id="{81DE00B6-AA1E-46A1-8457-5F55D4CE0D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04" y="4209712"/>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742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284"/>
            <a:ext cx="6457246" cy="867128"/>
          </a:xfrm>
          <a:prstGeom prst="rect">
            <a:avLst/>
          </a:prstGeom>
        </p:spPr>
      </p:pic>
      <p:sp>
        <p:nvSpPr>
          <p:cNvPr id="4" name="Title 3"/>
          <p:cNvSpPr>
            <a:spLocks noGrp="1"/>
          </p:cNvSpPr>
          <p:nvPr>
            <p:ph type="title"/>
          </p:nvPr>
        </p:nvSpPr>
        <p:spPr>
          <a:xfrm>
            <a:off x="-13982" y="249460"/>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2" name="TextBox 1">
            <a:extLst>
              <a:ext uri="{FF2B5EF4-FFF2-40B4-BE49-F238E27FC236}">
                <a16:creationId xmlns:a16="http://schemas.microsoft.com/office/drawing/2014/main" id="{204F919A-56D0-4F6D-A9E7-BBC2907909E1}"/>
              </a:ext>
            </a:extLst>
          </p:cNvPr>
          <p:cNvSpPr txBox="1"/>
          <p:nvPr/>
        </p:nvSpPr>
        <p:spPr>
          <a:xfrm>
            <a:off x="256478"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A</a:t>
            </a:r>
            <a:endParaRPr lang="fr-FR"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8B38A49F-E11E-424C-90E2-D15CD6617025}"/>
              </a:ext>
            </a:extLst>
          </p:cNvPr>
          <p:cNvSpPr txBox="1"/>
          <p:nvPr/>
        </p:nvSpPr>
        <p:spPr>
          <a:xfrm>
            <a:off x="256478" y="4250341"/>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B</a:t>
            </a:r>
            <a:endParaRPr lang="fr-FR" sz="2400"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9DF770A0-B1B8-43DE-A3BF-3771FB12AE48}"/>
              </a:ext>
            </a:extLst>
          </p:cNvPr>
          <p:cNvSpPr txBox="1"/>
          <p:nvPr/>
        </p:nvSpPr>
        <p:spPr>
          <a:xfrm>
            <a:off x="4545981"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C</a:t>
            </a:r>
            <a:endParaRPr lang="fr-FR" sz="2400" dirty="0">
              <a:solidFill>
                <a:schemeClr val="accent5">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BCC173DA-F309-4456-ABAF-B4D3962F8170}"/>
              </a:ext>
            </a:extLst>
          </p:cNvPr>
          <p:cNvSpPr txBox="1"/>
          <p:nvPr/>
        </p:nvSpPr>
        <p:spPr>
          <a:xfrm>
            <a:off x="4545981"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D</a:t>
            </a:r>
            <a:endParaRPr lang="fr-FR" sz="2400" dirty="0">
              <a:solidFill>
                <a:schemeClr val="accent5">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9847796-89AD-46C3-BCE5-3F3DEA5D807E}"/>
              </a:ext>
            </a:extLst>
          </p:cNvPr>
          <p:cNvSpPr txBox="1"/>
          <p:nvPr/>
        </p:nvSpPr>
        <p:spPr>
          <a:xfrm>
            <a:off x="8344830"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a:t>
            </a:r>
            <a:endParaRPr lang="fr-FR" sz="2400" dirty="0">
              <a:solidFill>
                <a:schemeClr val="accent5">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FFE9C876-9CDE-4902-BD3A-EE1DA050829C}"/>
              </a:ext>
            </a:extLst>
          </p:cNvPr>
          <p:cNvSpPr txBox="1"/>
          <p:nvPr/>
        </p:nvSpPr>
        <p:spPr>
          <a:xfrm>
            <a:off x="8344830"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F</a:t>
            </a:r>
            <a:endParaRPr lang="fr-FR" sz="2400" dirty="0">
              <a:solidFill>
                <a:schemeClr val="accent5">
                  <a:lumMod val="50000"/>
                </a:schemeClr>
              </a:solidFill>
              <a:latin typeface="Century Gothic" panose="020B0502020202020204" pitchFamily="34" charset="0"/>
            </a:endParaRPr>
          </a:p>
        </p:txBody>
      </p:sp>
      <p:pic>
        <p:nvPicPr>
          <p:cNvPr id="2050"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985" y="19792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230121" y="20930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898556" y="2242500"/>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319" y="31717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7408" y="200049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99750" y="3215204"/>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5006" y="5416078"/>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3923" y="314280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10502059" y="325660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0228421" y="343415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wdj\Google Drive\Primary\Y5 SoW\From Tracy\Pronouns\h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112" y="5459169"/>
            <a:ext cx="740744" cy="54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8993692" y="3124428"/>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5645" y="5345891"/>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6863781" y="5459691"/>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6532216" y="560918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wdj\Google Drive\Primary\Y5 SoW\From Tracy\Pronoun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28857" y="1872638"/>
            <a:ext cx="310368" cy="7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640" y="4337446"/>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Callout 49"/>
          <p:cNvSpPr/>
          <p:nvPr/>
        </p:nvSpPr>
        <p:spPr>
          <a:xfrm>
            <a:off x="10257237" y="5381556"/>
            <a:ext cx="1652683"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Bonjour !</a:t>
            </a:r>
          </a:p>
        </p:txBody>
      </p:sp>
      <p:sp>
        <p:nvSpPr>
          <p:cNvPr id="51" name="Oval Callout 50"/>
          <p:cNvSpPr/>
          <p:nvPr/>
        </p:nvSpPr>
        <p:spPr>
          <a:xfrm>
            <a:off x="10064187" y="4430376"/>
            <a:ext cx="1871335"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Au revoir !</a:t>
            </a:r>
          </a:p>
        </p:txBody>
      </p:sp>
      <p:sp>
        <p:nvSpPr>
          <p:cNvPr id="6" name="TextBox 5"/>
          <p:cNvSpPr txBox="1"/>
          <p:nvPr/>
        </p:nvSpPr>
        <p:spPr>
          <a:xfrm>
            <a:off x="124535" y="1145515"/>
            <a:ext cx="11555590"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Listen carefully to what partner B says. Choose the correct picture and say the word (noun) that completes the sentence!</a:t>
            </a:r>
          </a:p>
        </p:txBody>
      </p:sp>
      <p:sp>
        <p:nvSpPr>
          <p:cNvPr id="47"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2" descr="C:\Users\wdj\Google Drive\Primary\Y5 SoW\From Tracy\Pronouns\you.png">
            <a:extLst>
              <a:ext uri="{FF2B5EF4-FFF2-40B4-BE49-F238E27FC236}">
                <a16:creationId xmlns:a16="http://schemas.microsoft.com/office/drawing/2014/main" id="{2D8F7E48-61CC-4443-B0F0-01AFFB8FB2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583" y="1872638"/>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Addressed Envelope With Stamp Clip Art">
            <a:extLst>
              <a:ext uri="{FF2B5EF4-FFF2-40B4-BE49-F238E27FC236}">
                <a16:creationId xmlns:a16="http://schemas.microsoft.com/office/drawing/2014/main" id="{151FC4B3-F459-4664-BF86-C43B035783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0524" y="428534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ressed Envelope With Stamp Clip Art">
            <a:extLst>
              <a:ext uri="{FF2B5EF4-FFF2-40B4-BE49-F238E27FC236}">
                <a16:creationId xmlns:a16="http://schemas.microsoft.com/office/drawing/2014/main" id="{79069DBF-EE28-4425-92B4-80E2B12D91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288660" y="439914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ddressed Envelope With Stamp Clip Art">
            <a:extLst>
              <a:ext uri="{FF2B5EF4-FFF2-40B4-BE49-F238E27FC236}">
                <a16:creationId xmlns:a16="http://schemas.microsoft.com/office/drawing/2014/main" id="{C92AC6E9-5FA6-4065-B95D-EA91DD3EDA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957095" y="4548633"/>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og, Animal, Corgi, Beagle, Bolonka, Spitz, Pitbull">
            <a:extLst>
              <a:ext uri="{FF2B5EF4-FFF2-40B4-BE49-F238E27FC236}">
                <a16:creationId xmlns:a16="http://schemas.microsoft.com/office/drawing/2014/main" id="{844B58D1-865C-4BA1-BB54-F97DA0D491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75563" b="60243"/>
          <a:stretch/>
        </p:blipFill>
        <p:spPr bwMode="auto">
          <a:xfrm>
            <a:off x="6421472" y="3115778"/>
            <a:ext cx="1060845" cy="8935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wdj\Google Drive\Primary\Y5 SoW\From Tracy\Pronouns\you-plural.png">
            <a:extLst>
              <a:ext uri="{FF2B5EF4-FFF2-40B4-BE49-F238E27FC236}">
                <a16:creationId xmlns:a16="http://schemas.microsoft.com/office/drawing/2014/main" id="{7BF1BB15-A5D5-47C8-84AF-259659CA32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56334" y="4279225"/>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D5EAC95-91B2-4D8F-AE5A-D537293DC440}"/>
              </a:ext>
            </a:extLst>
          </p:cNvPr>
          <p:cNvPicPr>
            <a:picLocks noChangeAspect="1"/>
          </p:cNvPicPr>
          <p:nvPr/>
        </p:nvPicPr>
        <p:blipFill>
          <a:blip r:embed="rId12"/>
          <a:stretch>
            <a:fillRect/>
          </a:stretch>
        </p:blipFill>
        <p:spPr>
          <a:xfrm>
            <a:off x="5455064" y="4300960"/>
            <a:ext cx="736297" cy="610181"/>
          </a:xfrm>
          <a:prstGeom prst="rect">
            <a:avLst/>
          </a:prstGeom>
        </p:spPr>
      </p:pic>
      <p:pic>
        <p:nvPicPr>
          <p:cNvPr id="8200" name="Picture 8" descr="Letters, Email, Newsletter, Write, Post, Message">
            <a:extLst>
              <a:ext uri="{FF2B5EF4-FFF2-40B4-BE49-F238E27FC236}">
                <a16:creationId xmlns:a16="http://schemas.microsoft.com/office/drawing/2014/main" id="{CD423A27-0BAE-4EDF-8744-A8CFBB29A6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65934" y="4190127"/>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6F51269-378B-4BA3-BCB9-633B36C5805F}"/>
              </a:ext>
            </a:extLst>
          </p:cNvPr>
          <p:cNvSpPr txBox="1"/>
          <p:nvPr/>
        </p:nvSpPr>
        <p:spPr>
          <a:xfrm>
            <a:off x="6775728" y="4409770"/>
            <a:ext cx="316296" cy="461665"/>
          </a:xfrm>
          <a:prstGeom prst="rect">
            <a:avLst/>
          </a:prstGeom>
          <a:noFill/>
        </p:spPr>
        <p:txBody>
          <a:bodyPr wrap="square" rtlCol="0">
            <a:spAutoFit/>
          </a:bodyPr>
          <a:lstStyle/>
          <a:p>
            <a:pPr algn="l"/>
            <a:r>
              <a:rPr lang="fr-FR" sz="2400" dirty="0">
                <a:solidFill>
                  <a:schemeClr val="bg1"/>
                </a:solidFill>
                <a:latin typeface="Century Gothic" panose="020B0502020202020204" pitchFamily="34" charset="0"/>
              </a:rPr>
              <a:t>@</a:t>
            </a:r>
          </a:p>
        </p:txBody>
      </p:sp>
      <p:pic>
        <p:nvPicPr>
          <p:cNvPr id="46" name="Picture 45">
            <a:extLst>
              <a:ext uri="{FF2B5EF4-FFF2-40B4-BE49-F238E27FC236}">
                <a16:creationId xmlns:a16="http://schemas.microsoft.com/office/drawing/2014/main" id="{1587DA77-7755-4379-9179-6F3322544C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7319" y="5444152"/>
            <a:ext cx="1063491" cy="707886"/>
          </a:xfrm>
          <a:prstGeom prst="rect">
            <a:avLst/>
          </a:prstGeom>
        </p:spPr>
      </p:pic>
      <p:pic>
        <p:nvPicPr>
          <p:cNvPr id="5" name="Picture 4">
            <a:extLst>
              <a:ext uri="{FF2B5EF4-FFF2-40B4-BE49-F238E27FC236}">
                <a16:creationId xmlns:a16="http://schemas.microsoft.com/office/drawing/2014/main" id="{1E0980DF-B4BF-48FD-A5E3-37886665F0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51326" y="1817352"/>
            <a:ext cx="684023" cy="915846"/>
          </a:xfrm>
          <a:prstGeom prst="rect">
            <a:avLst/>
          </a:prstGeom>
        </p:spPr>
      </p:pic>
      <p:pic>
        <p:nvPicPr>
          <p:cNvPr id="12" name="Picture 11">
            <a:extLst>
              <a:ext uri="{FF2B5EF4-FFF2-40B4-BE49-F238E27FC236}">
                <a16:creationId xmlns:a16="http://schemas.microsoft.com/office/drawing/2014/main" id="{70F6873F-2F34-4665-83A4-601DCAB4E6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7300" y="1753954"/>
            <a:ext cx="1221025" cy="1207670"/>
          </a:xfrm>
          <a:prstGeom prst="rect">
            <a:avLst/>
          </a:prstGeom>
        </p:spPr>
      </p:pic>
      <p:sp>
        <p:nvSpPr>
          <p:cNvPr id="48" name="Rectangle 47">
            <a:extLst>
              <a:ext uri="{FF2B5EF4-FFF2-40B4-BE49-F238E27FC236}">
                <a16:creationId xmlns:a16="http://schemas.microsoft.com/office/drawing/2014/main" id="{7DF73810-DDC6-43AD-A6C1-D29DD3EABCC4}"/>
              </a:ext>
            </a:extLst>
          </p:cNvPr>
          <p:cNvSpPr/>
          <p:nvPr/>
        </p:nvSpPr>
        <p:spPr>
          <a:xfrm>
            <a:off x="1043608" y="2459776"/>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3" name="Rectangle 52">
            <a:extLst>
              <a:ext uri="{FF2B5EF4-FFF2-40B4-BE49-F238E27FC236}">
                <a16:creationId xmlns:a16="http://schemas.microsoft.com/office/drawing/2014/main" id="{3D89F14B-9537-460E-8AF9-1FC8086E1879}"/>
              </a:ext>
            </a:extLst>
          </p:cNvPr>
          <p:cNvSpPr/>
          <p:nvPr/>
        </p:nvSpPr>
        <p:spPr>
          <a:xfrm>
            <a:off x="1027583" y="4796627"/>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4" name="Rectangle 53">
            <a:extLst>
              <a:ext uri="{FF2B5EF4-FFF2-40B4-BE49-F238E27FC236}">
                <a16:creationId xmlns:a16="http://schemas.microsoft.com/office/drawing/2014/main" id="{D75D5A44-E4FC-47F6-86A3-C103DB430C8A}"/>
              </a:ext>
            </a:extLst>
          </p:cNvPr>
          <p:cNvSpPr/>
          <p:nvPr/>
        </p:nvSpPr>
        <p:spPr>
          <a:xfrm>
            <a:off x="1072155" y="5933812"/>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5" name="Rectangle 54">
            <a:extLst>
              <a:ext uri="{FF2B5EF4-FFF2-40B4-BE49-F238E27FC236}">
                <a16:creationId xmlns:a16="http://schemas.microsoft.com/office/drawing/2014/main" id="{C7B1369E-EF04-495A-A86B-97C52256BEA1}"/>
              </a:ext>
            </a:extLst>
          </p:cNvPr>
          <p:cNvSpPr/>
          <p:nvPr/>
        </p:nvSpPr>
        <p:spPr>
          <a:xfrm>
            <a:off x="5630795" y="2581217"/>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6" name="Rectangle 55">
            <a:extLst>
              <a:ext uri="{FF2B5EF4-FFF2-40B4-BE49-F238E27FC236}">
                <a16:creationId xmlns:a16="http://schemas.microsoft.com/office/drawing/2014/main" id="{FA9B2326-3693-4325-94B5-0138B96D0555}"/>
              </a:ext>
            </a:extLst>
          </p:cNvPr>
          <p:cNvSpPr/>
          <p:nvPr/>
        </p:nvSpPr>
        <p:spPr>
          <a:xfrm>
            <a:off x="5503086" y="3695957"/>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elles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7" name="Rectangle 56">
            <a:extLst>
              <a:ext uri="{FF2B5EF4-FFF2-40B4-BE49-F238E27FC236}">
                <a16:creationId xmlns:a16="http://schemas.microsoft.com/office/drawing/2014/main" id="{3071374F-31B6-4066-A3F8-A6949EA71109}"/>
              </a:ext>
            </a:extLst>
          </p:cNvPr>
          <p:cNvSpPr/>
          <p:nvPr/>
        </p:nvSpPr>
        <p:spPr>
          <a:xfrm>
            <a:off x="5399750" y="4826487"/>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[nous] </a:t>
            </a:r>
            <a:endParaRPr lang="en-GB" dirty="0">
              <a:latin typeface="Century Gothic" panose="020B0502020202020204" pitchFamily="34" charset="0"/>
            </a:endParaRPr>
          </a:p>
        </p:txBody>
      </p:sp>
      <p:sp>
        <p:nvSpPr>
          <p:cNvPr id="58" name="Rectangle 57">
            <a:extLst>
              <a:ext uri="{FF2B5EF4-FFF2-40B4-BE49-F238E27FC236}">
                <a16:creationId xmlns:a16="http://schemas.microsoft.com/office/drawing/2014/main" id="{0F85D1B5-CB12-48A9-92E9-E967C779A11F}"/>
              </a:ext>
            </a:extLst>
          </p:cNvPr>
          <p:cNvSpPr/>
          <p:nvPr/>
        </p:nvSpPr>
        <p:spPr>
          <a:xfrm>
            <a:off x="5630795" y="5886616"/>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59" name="Rectangle 58">
            <a:extLst>
              <a:ext uri="{FF2B5EF4-FFF2-40B4-BE49-F238E27FC236}">
                <a16:creationId xmlns:a16="http://schemas.microsoft.com/office/drawing/2014/main" id="{419617D9-5771-45DA-B8DE-72E7F11EF472}"/>
              </a:ext>
            </a:extLst>
          </p:cNvPr>
          <p:cNvSpPr/>
          <p:nvPr/>
        </p:nvSpPr>
        <p:spPr>
          <a:xfrm>
            <a:off x="9249802" y="2542789"/>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[je] </a:t>
            </a:r>
            <a:endParaRPr lang="en-GB" dirty="0">
              <a:latin typeface="Century Gothic" panose="020B0502020202020204" pitchFamily="34" charset="0"/>
            </a:endParaRPr>
          </a:p>
        </p:txBody>
      </p:sp>
      <p:sp>
        <p:nvSpPr>
          <p:cNvPr id="60" name="Rectangle 59">
            <a:extLst>
              <a:ext uri="{FF2B5EF4-FFF2-40B4-BE49-F238E27FC236}">
                <a16:creationId xmlns:a16="http://schemas.microsoft.com/office/drawing/2014/main" id="{D7182465-73BE-40BB-B669-A53D3B444EC6}"/>
              </a:ext>
            </a:extLst>
          </p:cNvPr>
          <p:cNvSpPr/>
          <p:nvPr/>
        </p:nvSpPr>
        <p:spPr>
          <a:xfrm>
            <a:off x="9015956" y="3637585"/>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vous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
        <p:nvSpPr>
          <p:cNvPr id="61" name="Rectangle 60">
            <a:extLst>
              <a:ext uri="{FF2B5EF4-FFF2-40B4-BE49-F238E27FC236}">
                <a16:creationId xmlns:a16="http://schemas.microsoft.com/office/drawing/2014/main" id="{07983568-4337-4BDB-ABB7-BC0D8FB60282}"/>
              </a:ext>
            </a:extLst>
          </p:cNvPr>
          <p:cNvSpPr/>
          <p:nvPr/>
        </p:nvSpPr>
        <p:spPr>
          <a:xfrm>
            <a:off x="9249801" y="4762196"/>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ils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pic>
        <p:nvPicPr>
          <p:cNvPr id="63" name="Picture 2" descr="C:\Users\wdj\Google Drive\Primary\Y5 SoW\From Tracy\Pronouns\he.png">
            <a:extLst>
              <a:ext uri="{FF2B5EF4-FFF2-40B4-BE49-F238E27FC236}">
                <a16:creationId xmlns:a16="http://schemas.microsoft.com/office/drawing/2014/main" id="{764D6850-A159-4AE1-8738-3D78DEB1C13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3081"/>
          <a:stretch/>
        </p:blipFill>
        <p:spPr bwMode="auto">
          <a:xfrm>
            <a:off x="9623580" y="5385530"/>
            <a:ext cx="374197"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342990EF-F127-4219-A3CC-FD8E8335CC40}"/>
              </a:ext>
            </a:extLst>
          </p:cNvPr>
          <p:cNvSpPr/>
          <p:nvPr/>
        </p:nvSpPr>
        <p:spPr>
          <a:xfrm>
            <a:off x="9162827" y="5899661"/>
            <a:ext cx="806631" cy="369332"/>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elle</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pic>
        <p:nvPicPr>
          <p:cNvPr id="65" name="Picture 2" descr="C:\Users\wdj\Google Drive\Primary\Y5 SoW\From Tracy\Pronouns\you.png">
            <a:extLst>
              <a:ext uri="{FF2B5EF4-FFF2-40B4-BE49-F238E27FC236}">
                <a16:creationId xmlns:a16="http://schemas.microsoft.com/office/drawing/2014/main" id="{76460C94-6B74-4831-AD61-679BDD8E24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6903" y="5328322"/>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a:extLst>
              <a:ext uri="{FF2B5EF4-FFF2-40B4-BE49-F238E27FC236}">
                <a16:creationId xmlns:a16="http://schemas.microsoft.com/office/drawing/2014/main" id="{30F68D1E-551C-4415-A24A-F62829E0AC4D}"/>
              </a:ext>
            </a:extLst>
          </p:cNvPr>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914575" y="3062931"/>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9387BAB1-8834-4C67-AB3D-C4F3E7043B23}"/>
              </a:ext>
            </a:extLst>
          </p:cNvPr>
          <p:cNvSpPr/>
          <p:nvPr/>
        </p:nvSpPr>
        <p:spPr>
          <a:xfrm>
            <a:off x="989736" y="3520949"/>
            <a:ext cx="922047" cy="369332"/>
          </a:xfrm>
          <a:prstGeom prst="rect">
            <a:avLst/>
          </a:prstGeom>
        </p:spPr>
        <p:txBody>
          <a:bodyPr wrap="square">
            <a:spAutoFit/>
          </a:bodyPr>
          <a:lstStyle/>
          <a:p>
            <a:r>
              <a:rPr lang="en-GB" dirty="0">
                <a:solidFill>
                  <a:schemeClr val="accent5">
                    <a:lumMod val="50000"/>
                  </a:schemeClr>
                </a:solidFill>
                <a:latin typeface="Century Gothic" panose="020B0502020202020204" pitchFamily="34" charset="0"/>
              </a:rPr>
              <a:t>[</a:t>
            </a:r>
            <a:r>
              <a:rPr lang="en-GB" dirty="0" err="1">
                <a:solidFill>
                  <a:schemeClr val="accent5">
                    <a:lumMod val="50000"/>
                  </a:schemeClr>
                </a:solidFill>
                <a:latin typeface="Century Gothic" panose="020B0502020202020204" pitchFamily="34" charset="0"/>
              </a:rPr>
              <a:t>vous</a:t>
            </a:r>
            <a:r>
              <a:rPr lang="en-GB" dirty="0">
                <a:solidFill>
                  <a:schemeClr val="accent5">
                    <a:lumMod val="50000"/>
                  </a:schemeClr>
                </a:solidFill>
                <a:latin typeface="Century Gothic" panose="020B0502020202020204" pitchFamily="34" charset="0"/>
              </a:rPr>
              <a:t>] </a:t>
            </a:r>
            <a:endParaRPr lang="en-GB" dirty="0">
              <a:latin typeface="Century Gothic" panose="020B0502020202020204" pitchFamily="34" charset="0"/>
            </a:endParaRPr>
          </a:p>
        </p:txBody>
      </p:sp>
    </p:spTree>
    <p:extLst>
      <p:ext uri="{BB962C8B-B14F-4D97-AF65-F5344CB8AC3E}">
        <p14:creationId xmlns:p14="http://schemas.microsoft.com/office/powerpoint/2010/main" val="298963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parle ! (</a:t>
            </a:r>
            <a:r>
              <a:rPr lang="en-GB" sz="3600" b="1" dirty="0" err="1">
                <a:solidFill>
                  <a:schemeClr val="bg1"/>
                </a:solidFill>
              </a:rPr>
              <a:t>réponses</a:t>
            </a:r>
            <a:r>
              <a:rPr lang="en-GB" sz="3600" b="1" dirty="0">
                <a:solidFill>
                  <a:schemeClr val="bg1"/>
                </a:solidFill>
              </a:rPr>
              <a:t>)</a:t>
            </a:r>
          </a:p>
        </p:txBody>
      </p:sp>
      <p:sp>
        <p:nvSpPr>
          <p:cNvPr id="3"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7B7AD67-C192-4595-9608-64A0659A4810}"/>
              </a:ext>
            </a:extLst>
          </p:cNvPr>
          <p:cNvSpPr txBox="1"/>
          <p:nvPr/>
        </p:nvSpPr>
        <p:spPr>
          <a:xfrm>
            <a:off x="281307" y="1536378"/>
            <a:ext cx="595700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dirty="0" err="1">
                <a:solidFill>
                  <a:srgbClr val="4472C4">
                    <a:lumMod val="50000"/>
                  </a:srgbClr>
                </a:solidFill>
                <a:latin typeface="Century Gothic" panose="020F0302020204030204"/>
              </a:rPr>
              <a:t>écrivons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souvent</a:t>
            </a:r>
            <a:r>
              <a:rPr lang="en-US" sz="2400" dirty="0">
                <a:solidFill>
                  <a:srgbClr val="4472C4">
                    <a:lumMod val="50000"/>
                  </a:srgbClr>
                </a:solidFill>
                <a:latin typeface="Century Gothic" panose="020F0302020204030204"/>
              </a:rPr>
              <a:t> des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Elle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bonjour.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traduis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parfois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anglais</a:t>
            </a:r>
            <a:r>
              <a:rPr lang="en-US" sz="2400" dirty="0">
                <a:solidFill>
                  <a:srgbClr val="4472C4">
                    <a:lumMod val="50000"/>
                  </a:srgbClr>
                </a:solidFill>
                <a:latin typeface="Century Gothic" panose="020F0302020204030204"/>
              </a:rPr>
              <a:t>.</a:t>
            </a:r>
          </a:p>
          <a:p>
            <a:pPr lvl="0">
              <a:defRPr/>
            </a:pPr>
            <a:r>
              <a:rPr lang="en-US" sz="2400" dirty="0" err="1">
                <a:solidFill>
                  <a:srgbClr val="4472C4">
                    <a:lumMod val="50000"/>
                  </a:srgbClr>
                </a:solidFill>
                <a:latin typeface="Century Gothic" panose="020B0502020202020204" pitchFamily="34" charset="0"/>
              </a:rPr>
              <a:t>Elles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décrivent</a:t>
            </a:r>
            <a:r>
              <a:rPr lang="en-US" sz="2400" dirty="0">
                <a:solidFill>
                  <a:srgbClr val="4472C4">
                    <a:lumMod val="50000"/>
                  </a:srgbClr>
                </a:solidFill>
                <a:latin typeface="Century Gothic" panose="020B0502020202020204" pitchFamily="34" charset="0"/>
              </a:rPr>
              <a:t> le temps.</a:t>
            </a:r>
          </a:p>
          <a:p>
            <a:pPr lvl="0">
              <a:defRPr/>
            </a:pPr>
            <a:r>
              <a:rPr lang="en-US" sz="2400" dirty="0" err="1">
                <a:solidFill>
                  <a:srgbClr val="4472C4">
                    <a:lumMod val="50000"/>
                  </a:srgbClr>
                </a:solidFill>
                <a:latin typeface="Century Gothic" panose="020B0502020202020204" pitchFamily="34" charset="0"/>
              </a:rPr>
              <a:t>Vous</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lisez</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maintenent</a:t>
            </a:r>
            <a:r>
              <a:rPr lang="en-US" sz="2400" dirty="0">
                <a:solidFill>
                  <a:srgbClr val="4472C4">
                    <a:lumMod val="50000"/>
                  </a:srgbClr>
                </a:solidFill>
                <a:latin typeface="Century Gothic" panose="020B0502020202020204" pitchFamily="34" charset="0"/>
              </a:rPr>
              <a:t> des livres.</a:t>
            </a:r>
          </a:p>
          <a:p>
            <a:pPr lvl="0">
              <a:defRPr/>
            </a:pPr>
            <a:r>
              <a:rPr lang="en-US" sz="2400" dirty="0" err="1">
                <a:solidFill>
                  <a:srgbClr val="4472C4">
                    <a:lumMod val="50000"/>
                  </a:srgbClr>
                </a:solidFill>
                <a:latin typeface="Century Gothic" panose="020B0502020202020204" pitchFamily="34" charset="0"/>
              </a:rPr>
              <a:t>J’écris</a:t>
            </a:r>
            <a:r>
              <a:rPr lang="en-US" sz="2400" dirty="0">
                <a:solidFill>
                  <a:srgbClr val="4472C4">
                    <a:lumMod val="50000"/>
                  </a:srgbClr>
                </a:solidFill>
                <a:latin typeface="Century Gothic" panose="020B0502020202020204" pitchFamily="34" charset="0"/>
              </a:rPr>
              <a:t> des </a:t>
            </a:r>
            <a:r>
              <a:rPr lang="en-US" sz="2400" dirty="0" err="1">
                <a:solidFill>
                  <a:srgbClr val="4472C4">
                    <a:lumMod val="50000"/>
                  </a:srgbClr>
                </a:solidFill>
                <a:latin typeface="Century Gothic" panose="020B0502020202020204" pitchFamily="34" charset="0"/>
              </a:rPr>
              <a:t>lettres</a:t>
            </a:r>
            <a:r>
              <a:rPr lang="en-US" sz="2400" dirty="0">
                <a:solidFill>
                  <a:srgbClr val="4472C4">
                    <a:lumMod val="50000"/>
                  </a:srgbClr>
                </a:solidFill>
                <a:latin typeface="Century Gothic" panose="020B0502020202020204" pitchFamily="34" charset="0"/>
              </a:rPr>
              <a:t>.</a:t>
            </a:r>
          </a:p>
        </p:txBody>
      </p:sp>
      <p:pic>
        <p:nvPicPr>
          <p:cNvPr id="27" name="Picture 26" descr="A close up of a logo&#10;&#10;Description automatically generated">
            <a:extLst>
              <a:ext uri="{FF2B5EF4-FFF2-40B4-BE49-F238E27FC236}">
                <a16:creationId xmlns:a16="http://schemas.microsoft.com/office/drawing/2014/main" id="{BE6A887E-0780-47B3-B9B5-8A59B68ED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000" y="3644988"/>
            <a:ext cx="2677656" cy="2677656"/>
          </a:xfrm>
          <a:prstGeom prst="rect">
            <a:avLst/>
          </a:prstGeom>
        </p:spPr>
      </p:pic>
      <p:pic>
        <p:nvPicPr>
          <p:cNvPr id="29" name="Picture 28" descr="A picture containing doll, shirt&#10;&#10;Description automatically generated">
            <a:extLst>
              <a:ext uri="{FF2B5EF4-FFF2-40B4-BE49-F238E27FC236}">
                <a16:creationId xmlns:a16="http://schemas.microsoft.com/office/drawing/2014/main" id="{1B83119C-722E-48BD-84C3-6B66291084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7107" y="3429000"/>
            <a:ext cx="2893693" cy="2893693"/>
          </a:xfrm>
          <a:prstGeom prst="rect">
            <a:avLst/>
          </a:prstGeom>
        </p:spPr>
      </p:pic>
      <p:sp>
        <p:nvSpPr>
          <p:cNvPr id="21" name="TextBox 20">
            <a:extLst>
              <a:ext uri="{FF2B5EF4-FFF2-40B4-BE49-F238E27FC236}">
                <a16:creationId xmlns:a16="http://schemas.microsoft.com/office/drawing/2014/main" id="{25FC99BA-5929-4511-A9CA-FCB6B1974CC3}"/>
              </a:ext>
            </a:extLst>
          </p:cNvPr>
          <p:cNvSpPr txBox="1"/>
          <p:nvPr/>
        </p:nvSpPr>
        <p:spPr>
          <a:xfrm>
            <a:off x="6238307" y="1484947"/>
            <a:ext cx="6197600" cy="27392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traduisez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livres.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espagnol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soleil.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mon cahier.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revoir.</a:t>
            </a:r>
          </a:p>
        </p:txBody>
      </p:sp>
    </p:spTree>
    <p:extLst>
      <p:ext uri="{BB962C8B-B14F-4D97-AF65-F5344CB8AC3E}">
        <p14:creationId xmlns:p14="http://schemas.microsoft.com/office/powerpoint/2010/main" val="4149526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08297FC-6430-4994-A7ED-E1F3BB16D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0162" y="2429674"/>
            <a:ext cx="2124312" cy="212431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551330"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A picture containing doll&#10;&#10;Description automatically generated">
            <a:extLst>
              <a:ext uri="{FF2B5EF4-FFF2-40B4-BE49-F238E27FC236}">
                <a16:creationId xmlns:a16="http://schemas.microsoft.com/office/drawing/2014/main" id="{983CCEC8-97B7-C843-AF9B-791F923C1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617" y="2459869"/>
            <a:ext cx="2379436" cy="2379436"/>
          </a:xfrm>
          <a:prstGeom prst="rect">
            <a:avLst/>
          </a:prstGeom>
        </p:spPr>
      </p:pic>
      <p:pic>
        <p:nvPicPr>
          <p:cNvPr id="23" name="Picture 22" descr="A picture containing toy, doll&#10;&#10;Description automatically generated">
            <a:extLst>
              <a:ext uri="{FF2B5EF4-FFF2-40B4-BE49-F238E27FC236}">
                <a16:creationId xmlns:a16="http://schemas.microsoft.com/office/drawing/2014/main" id="{CA1C13AA-F57E-8F43-A745-F8AF3935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44" y="3490308"/>
            <a:ext cx="2134849" cy="2134849"/>
          </a:xfrm>
          <a:prstGeom prst="rect">
            <a:avLst/>
          </a:prstGeom>
        </p:spPr>
      </p:pic>
      <p:sp>
        <p:nvSpPr>
          <p:cNvPr id="24" name="Rounded Rectangular Callout 23">
            <a:extLst>
              <a:ext uri="{FF2B5EF4-FFF2-40B4-BE49-F238E27FC236}">
                <a16:creationId xmlns:a16="http://schemas.microsoft.com/office/drawing/2014/main" id="{69A7294C-AE3E-CF46-B354-654A726CA9E5}"/>
              </a:ext>
            </a:extLst>
          </p:cNvPr>
          <p:cNvSpPr/>
          <p:nvPr/>
        </p:nvSpPr>
        <p:spPr>
          <a:xfrm>
            <a:off x="3310108" y="2695223"/>
            <a:ext cx="2772751" cy="1158741"/>
          </a:xfrm>
          <a:prstGeom prst="wedgeRoundRectCallout">
            <a:avLst>
              <a:gd name="adj1" fmla="val -63511"/>
              <a:gd name="adj2" fmla="val 21263"/>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Century Gothic" panose="020B0502020202020204" pitchFamily="34" charset="0"/>
              </a:rPr>
              <a:t>Vous</a:t>
            </a:r>
            <a:r>
              <a:rPr lang="en-US" sz="2200" dirty="0">
                <a:latin typeface="Century Gothic" panose="020B0502020202020204" pitchFamily="34" charset="0"/>
              </a:rPr>
              <a:t> </a:t>
            </a:r>
            <a:r>
              <a:rPr lang="en-US" sz="2200" dirty="0" err="1">
                <a:latin typeface="Century Gothic" panose="020B0502020202020204" pitchFamily="34" charset="0"/>
              </a:rPr>
              <a:t>avez</a:t>
            </a:r>
            <a:r>
              <a:rPr lang="en-US" sz="2200" dirty="0">
                <a:latin typeface="Century Gothic" panose="020B0502020202020204" pitchFamily="34" charset="0"/>
              </a:rPr>
              <a:t> frappé à quoi ? </a:t>
            </a:r>
          </a:p>
        </p:txBody>
      </p:sp>
      <p:sp>
        <p:nvSpPr>
          <p:cNvPr id="25" name="Rounded Rectangular Callout 24">
            <a:extLst>
              <a:ext uri="{FF2B5EF4-FFF2-40B4-BE49-F238E27FC236}">
                <a16:creationId xmlns:a16="http://schemas.microsoft.com/office/drawing/2014/main" id="{54253EFB-5EA9-9141-8C09-0C7E173232A6}"/>
              </a:ext>
            </a:extLst>
          </p:cNvPr>
          <p:cNvSpPr/>
          <p:nvPr/>
        </p:nvSpPr>
        <p:spPr>
          <a:xfrm>
            <a:off x="6274907" y="2695223"/>
            <a:ext cx="2772751" cy="1158741"/>
          </a:xfrm>
          <a:prstGeom prst="wedgeRoundRectCallout">
            <a:avLst>
              <a:gd name="adj1" fmla="val 64037"/>
              <a:gd name="adj2" fmla="val 20232"/>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Century Gothic" panose="020B0502020202020204" pitchFamily="34" charset="0"/>
              </a:rPr>
              <a:t>Nous </a:t>
            </a:r>
            <a:r>
              <a:rPr lang="en-US" sz="2200" dirty="0" err="1">
                <a:latin typeface="Century Gothic" panose="020B0502020202020204" pitchFamily="34" charset="0"/>
              </a:rPr>
              <a:t>avons</a:t>
            </a:r>
            <a:r>
              <a:rPr lang="en-US" sz="2200" dirty="0">
                <a:latin typeface="Century Gothic" panose="020B0502020202020204" pitchFamily="34" charset="0"/>
              </a:rPr>
              <a:t> frappé à la </a:t>
            </a:r>
            <a:r>
              <a:rPr lang="en-US" sz="2200" dirty="0" err="1">
                <a:latin typeface="Century Gothic" panose="020B0502020202020204" pitchFamily="34" charset="0"/>
              </a:rPr>
              <a:t>porte</a:t>
            </a:r>
            <a:r>
              <a:rPr lang="en-US" sz="2200" dirty="0">
                <a:latin typeface="Century Gothic" panose="020B0502020202020204" pitchFamily="34" charset="0"/>
              </a:rPr>
              <a:t>.</a:t>
            </a:r>
          </a:p>
        </p:txBody>
      </p:sp>
      <p:sp>
        <p:nvSpPr>
          <p:cNvPr id="26" name="TextBox 25">
            <a:extLst>
              <a:ext uri="{FF2B5EF4-FFF2-40B4-BE49-F238E27FC236}">
                <a16:creationId xmlns:a16="http://schemas.microsoft.com/office/drawing/2014/main" id="{5994999B-CF2A-DF47-9F01-157EEBDE6DC2}"/>
              </a:ext>
            </a:extLst>
          </p:cNvPr>
          <p:cNvSpPr txBox="1"/>
          <p:nvPr/>
        </p:nvSpPr>
        <p:spPr>
          <a:xfrm>
            <a:off x="-1" y="5710972"/>
            <a:ext cx="12192001" cy="523220"/>
          </a:xfrm>
          <a:prstGeom prst="rect">
            <a:avLst/>
          </a:prstGeom>
          <a:noFill/>
        </p:spPr>
        <p:txBody>
          <a:bodyPr wrap="square" rtlCol="0">
            <a:spAutoFit/>
          </a:bodyPr>
          <a:lstStyle/>
          <a:p>
            <a:pPr algn="ctr"/>
            <a:r>
              <a:rPr lang="fr-FR" sz="2800" dirty="0">
                <a:solidFill>
                  <a:schemeClr val="accent5">
                    <a:lumMod val="50000"/>
                  </a:schemeClr>
                </a:solidFill>
                <a:latin typeface="Century Gothic" panose="020B0502020202020204" pitchFamily="34" charset="0"/>
              </a:rPr>
              <a:t>Ils/elles ont frappé à la porte. </a:t>
            </a:r>
          </a:p>
        </p:txBody>
      </p:sp>
      <p:sp>
        <p:nvSpPr>
          <p:cNvPr id="27" name="TextBox 26">
            <a:extLst>
              <a:ext uri="{FF2B5EF4-FFF2-40B4-BE49-F238E27FC236}">
                <a16:creationId xmlns:a16="http://schemas.microsoft.com/office/drawing/2014/main" id="{BB6A2C91-7DAF-3B44-AE0B-F3BFBBD3116F}"/>
              </a:ext>
            </a:extLst>
          </p:cNvPr>
          <p:cNvSpPr txBox="1"/>
          <p:nvPr/>
        </p:nvSpPr>
        <p:spPr>
          <a:xfrm>
            <a:off x="113102" y="1232377"/>
            <a:ext cx="11796819" cy="1200329"/>
          </a:xfrm>
          <a:prstGeom prst="rect">
            <a:avLst/>
          </a:prstGeom>
          <a:noFill/>
        </p:spPr>
        <p:txBody>
          <a:bodyPr wrap="none" rtlCol="0">
            <a:spAutoFit/>
          </a:bodyPr>
          <a:lstStyle/>
          <a:p>
            <a:pPr algn="l"/>
            <a:r>
              <a:rPr lang="en-US" sz="2400" dirty="0" err="1">
                <a:solidFill>
                  <a:schemeClr val="accent5">
                    <a:lumMod val="50000"/>
                  </a:schemeClr>
                </a:solidFill>
                <a:latin typeface="Century Gothic" panose="020B0502020202020204" pitchFamily="34" charset="0"/>
              </a:rPr>
              <a:t>Tes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partenaires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visité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vieille</a:t>
            </a:r>
            <a:r>
              <a:rPr lang="en-US" sz="2400" dirty="0">
                <a:solidFill>
                  <a:schemeClr val="accent5">
                    <a:lumMod val="50000"/>
                  </a:schemeClr>
                </a:solidFill>
                <a:latin typeface="Century Gothic" panose="020B0502020202020204" pitchFamily="34" charset="0"/>
              </a:rPr>
              <a:t> femme dans la </a:t>
            </a:r>
            <a:r>
              <a:rPr lang="en-US" sz="2400" dirty="0" err="1">
                <a:solidFill>
                  <a:schemeClr val="accent5">
                    <a:lumMod val="50000"/>
                  </a:schemeClr>
                </a:solidFill>
                <a:latin typeface="Century Gothic" panose="020B0502020202020204" pitchFamily="34" charset="0"/>
              </a:rPr>
              <a:t>forêt</a:t>
            </a:r>
            <a:r>
              <a:rPr lang="en-US" sz="2400" dirty="0">
                <a:solidFill>
                  <a:schemeClr val="accent5">
                    <a:lumMod val="50000"/>
                  </a:schemeClr>
                </a:solidFill>
                <a:latin typeface="Century Gothic" panose="020B0502020202020204" pitchFamily="34" charset="0"/>
              </a:rPr>
              <a:t>.</a:t>
            </a:r>
          </a:p>
          <a:p>
            <a:pPr algn="l"/>
            <a:r>
              <a:rPr lang="en-US" sz="2400" dirty="0">
                <a:solidFill>
                  <a:schemeClr val="accent5">
                    <a:lumMod val="50000"/>
                  </a:schemeClr>
                </a:solidFill>
                <a:latin typeface="Century Gothic" panose="020B0502020202020204" pitchFamily="34" charset="0"/>
              </a:rPr>
              <a:t>Use the role play card to ask them questions about their visit in the past tense. </a:t>
            </a:r>
          </a:p>
          <a:p>
            <a:pPr algn="l"/>
            <a:r>
              <a:rPr lang="en-US" sz="2400" dirty="0">
                <a:solidFill>
                  <a:schemeClr val="accent5">
                    <a:lumMod val="50000"/>
                  </a:schemeClr>
                </a:solidFill>
                <a:latin typeface="Century Gothic" panose="020B0502020202020204" pitchFamily="34" charset="0"/>
              </a:rPr>
              <a:t>Make notes (in the third person) on what you hear.</a:t>
            </a:r>
          </a:p>
        </p:txBody>
      </p:sp>
      <p:sp>
        <p:nvSpPr>
          <p:cNvPr id="16" name="Rounded Rectangle 12">
            <a:extLst>
              <a:ext uri="{FF2B5EF4-FFF2-40B4-BE49-F238E27FC236}">
                <a16:creationId xmlns:a16="http://schemas.microsoft.com/office/drawing/2014/main" id="{FCC76B6D-DDF2-4D6C-82A4-D736D4BA6CE5}"/>
              </a:ext>
            </a:extLst>
          </p:cNvPr>
          <p:cNvSpPr/>
          <p:nvPr/>
        </p:nvSpPr>
        <p:spPr>
          <a:xfrm>
            <a:off x="5551329" y="259895"/>
            <a:ext cx="3737494" cy="41271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*le conte de fees = fairy tale </a:t>
            </a:r>
          </a:p>
        </p:txBody>
      </p:sp>
      <p:graphicFrame>
        <p:nvGraphicFramePr>
          <p:cNvPr id="20" name="Table 13">
            <a:extLst>
              <a:ext uri="{FF2B5EF4-FFF2-40B4-BE49-F238E27FC236}">
                <a16:creationId xmlns:a16="http://schemas.microsoft.com/office/drawing/2014/main" id="{2CE7239C-4B9D-4D41-8DFB-157E9686DA9E}"/>
              </a:ext>
            </a:extLst>
          </p:cNvPr>
          <p:cNvGraphicFramePr>
            <a:graphicFrameLocks noGrp="1"/>
          </p:cNvGraphicFramePr>
          <p:nvPr/>
        </p:nvGraphicFramePr>
        <p:xfrm>
          <a:off x="1791409" y="4183476"/>
          <a:ext cx="2314573" cy="1096543"/>
        </p:xfrm>
        <a:graphic>
          <a:graphicData uri="http://schemas.openxmlformats.org/drawingml/2006/table">
            <a:tbl>
              <a:tblPr firstRow="1" bandRow="1">
                <a:tableStyleId>{5940675A-B579-460E-94D1-54222C63F5DA}</a:tableStyleId>
              </a:tblPr>
              <a:tblGrid>
                <a:gridCol w="2314573">
                  <a:extLst>
                    <a:ext uri="{9D8B030D-6E8A-4147-A177-3AD203B41FA5}">
                      <a16:colId xmlns:a16="http://schemas.microsoft.com/office/drawing/2014/main" val="501637136"/>
                    </a:ext>
                  </a:extLst>
                </a:gridCol>
              </a:tblGrid>
              <a:tr h="1096543">
                <a:tc>
                  <a:txBody>
                    <a:bodyPr/>
                    <a:lstStyle/>
                    <a:p>
                      <a:r>
                        <a:rPr lang="en-US" sz="2200" b="0" i="0" dirty="0" err="1">
                          <a:solidFill>
                            <a:schemeClr val="accent5">
                              <a:lumMod val="50000"/>
                            </a:schemeClr>
                          </a:solidFill>
                          <a:latin typeface="Century Gothic" panose="020B0502020202020204" pitchFamily="34" charset="0"/>
                        </a:rPr>
                        <a:t>frapper</a:t>
                      </a:r>
                      <a:r>
                        <a:rPr lang="en-US" sz="2200" b="1" i="1" dirty="0">
                          <a:solidFill>
                            <a:schemeClr val="accent5">
                              <a:lumMod val="50000"/>
                            </a:schemeClr>
                          </a:solidFill>
                        </a:rPr>
                        <a:t> à quoi </a:t>
                      </a:r>
                      <a:r>
                        <a:rPr lang="en-US" sz="2200" dirty="0" err="1">
                          <a:solidFill>
                            <a:schemeClr val="accent5">
                              <a:lumMod val="50000"/>
                            </a:schemeClr>
                          </a:solidFill>
                        </a:rPr>
                        <a:t>Vous</a:t>
                      </a:r>
                      <a:r>
                        <a:rPr lang="en-US" sz="2200" dirty="0">
                          <a:solidFill>
                            <a:schemeClr val="accent5">
                              <a:lumMod val="50000"/>
                            </a:schemeClr>
                          </a:solidFill>
                        </a:rPr>
                        <a:t> _______ ?</a:t>
                      </a:r>
                    </a:p>
                  </a:txBody>
                  <a:tcPr>
                    <a:solidFill>
                      <a:schemeClr val="bg1"/>
                    </a:solidFill>
                  </a:tcPr>
                </a:tc>
                <a:extLst>
                  <a:ext uri="{0D108BD9-81ED-4DB2-BD59-A6C34878D82A}">
                    <a16:rowId xmlns:a16="http://schemas.microsoft.com/office/drawing/2014/main" val="3447780790"/>
                  </a:ext>
                </a:extLst>
              </a:tr>
            </a:tbl>
          </a:graphicData>
        </a:graphic>
      </p:graphicFrame>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6828681" y="4188452"/>
          <a:ext cx="3773637" cy="1033200"/>
        </p:xfrm>
        <a:graphic>
          <a:graphicData uri="http://schemas.openxmlformats.org/drawingml/2006/table">
            <a:tbl>
              <a:tblPr firstRow="1" bandRow="1">
                <a:tableStyleId>{5940675A-B579-460E-94D1-54222C63F5DA}</a:tableStyleId>
              </a:tblPr>
              <a:tblGrid>
                <a:gridCol w="1504988">
                  <a:extLst>
                    <a:ext uri="{9D8B030D-6E8A-4147-A177-3AD203B41FA5}">
                      <a16:colId xmlns:a16="http://schemas.microsoft.com/office/drawing/2014/main" val="3619309063"/>
                    </a:ext>
                  </a:extLst>
                </a:gridCol>
                <a:gridCol w="2268649">
                  <a:extLst>
                    <a:ext uri="{9D8B030D-6E8A-4147-A177-3AD203B41FA5}">
                      <a16:colId xmlns:a16="http://schemas.microsoft.com/office/drawing/2014/main" val="501637136"/>
                    </a:ext>
                  </a:extLst>
                </a:gridCol>
              </a:tblGrid>
              <a:tr h="1033200">
                <a:tc>
                  <a:txBody>
                    <a:bodyPr/>
                    <a:lstStyle/>
                    <a:p>
                      <a:endParaRPr lang="en-US" sz="2200" b="0" i="0" dirty="0">
                        <a:solidFill>
                          <a:schemeClr val="accent5">
                            <a:lumMod val="50000"/>
                          </a:schemeClr>
                        </a:solidFill>
                        <a:latin typeface="Century Gothic" panose="020B0502020202020204" pitchFamily="34" charset="0"/>
                      </a:endParaRPr>
                    </a:p>
                  </a:txBody>
                  <a:tcPr>
                    <a:solidFill>
                      <a:schemeClr val="bg1"/>
                    </a:solidFill>
                  </a:tcPr>
                </a:tc>
                <a:tc>
                  <a:txBody>
                    <a:bodyPr/>
                    <a:lstStyle/>
                    <a:p>
                      <a:r>
                        <a:rPr lang="en-US" sz="2200" b="0" i="0" dirty="0" err="1">
                          <a:solidFill>
                            <a:schemeClr val="accent5">
                              <a:lumMod val="50000"/>
                            </a:schemeClr>
                          </a:solidFill>
                          <a:latin typeface="Century Gothic" panose="020B0502020202020204" pitchFamily="34" charset="0"/>
                        </a:rPr>
                        <a:t>frapper</a:t>
                      </a:r>
                      <a:r>
                        <a:rPr lang="en-US" sz="2200" b="1" i="1" dirty="0">
                          <a:solidFill>
                            <a:schemeClr val="accent5">
                              <a:lumMod val="50000"/>
                            </a:schemeClr>
                          </a:solidFill>
                        </a:rPr>
                        <a:t> </a:t>
                      </a:r>
                      <a:r>
                        <a:rPr lang="en-US" sz="2200" b="1" i="1" dirty="0" err="1">
                          <a:solidFill>
                            <a:schemeClr val="accent5">
                              <a:lumMod val="50000"/>
                            </a:schemeClr>
                          </a:solidFill>
                        </a:rPr>
                        <a:t>à</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Nous ______ .</a:t>
                      </a:r>
                    </a:p>
                  </a:txBody>
                  <a:tcPr>
                    <a:solidFill>
                      <a:schemeClr val="bg1"/>
                    </a:solidFill>
                  </a:tcPr>
                </a:tc>
                <a:extLst>
                  <a:ext uri="{0D108BD9-81ED-4DB2-BD59-A6C34878D82A}">
                    <a16:rowId xmlns:a16="http://schemas.microsoft.com/office/drawing/2014/main" val="3447780790"/>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8216" y="4091888"/>
            <a:ext cx="1219595" cy="1325197"/>
          </a:xfrm>
          <a:prstGeom prst="rect">
            <a:avLst/>
          </a:prstGeom>
        </p:spPr>
      </p:pic>
      <p:pic>
        <p:nvPicPr>
          <p:cNvPr id="3" name="Picture 2">
            <a:extLst>
              <a:ext uri="{FF2B5EF4-FFF2-40B4-BE49-F238E27FC236}">
                <a16:creationId xmlns:a16="http://schemas.microsoft.com/office/drawing/2014/main" id="{94FA25BD-F4EE-4DBC-897F-7FBCC158B3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391" y="3559497"/>
            <a:ext cx="1961814" cy="1961814"/>
          </a:xfrm>
          <a:prstGeom prst="rect">
            <a:avLst/>
          </a:prstGeom>
        </p:spPr>
      </p:pic>
      <p:pic>
        <p:nvPicPr>
          <p:cNvPr id="3074" name="Picture 2" descr="Hand, Pencil, Pen, Edit, Eraser, Write">
            <a:extLst>
              <a:ext uri="{FF2B5EF4-FFF2-40B4-BE49-F238E27FC236}">
                <a16:creationId xmlns:a16="http://schemas.microsoft.com/office/drawing/2014/main" id="{E62829B5-203D-4C85-895D-D953200DA8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806483">
            <a:off x="2636408" y="5601227"/>
            <a:ext cx="797164" cy="71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2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(A)</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1795257" y="1004713"/>
          <a:ext cx="8831554" cy="5166000"/>
        </p:xfrm>
        <a:graphic>
          <a:graphicData uri="http://schemas.openxmlformats.org/drawingml/2006/table">
            <a:tbl>
              <a:tblPr firstRow="1" bandRow="1">
                <a:tableStyleId>{5940675A-B579-460E-94D1-54222C63F5DA}</a:tableStyleId>
              </a:tblPr>
              <a:tblGrid>
                <a:gridCol w="4208552">
                  <a:extLst>
                    <a:ext uri="{9D8B030D-6E8A-4147-A177-3AD203B41FA5}">
                      <a16:colId xmlns:a16="http://schemas.microsoft.com/office/drawing/2014/main" val="501637136"/>
                    </a:ext>
                  </a:extLst>
                </a:gridCol>
                <a:gridCol w="1360818">
                  <a:extLst>
                    <a:ext uri="{9D8B030D-6E8A-4147-A177-3AD203B41FA5}">
                      <a16:colId xmlns:a16="http://schemas.microsoft.com/office/drawing/2014/main" val="1623536413"/>
                    </a:ext>
                  </a:extLst>
                </a:gridCol>
                <a:gridCol w="3262184">
                  <a:extLst>
                    <a:ext uri="{9D8B030D-6E8A-4147-A177-3AD203B41FA5}">
                      <a16:colId xmlns:a16="http://schemas.microsoft.com/office/drawing/2014/main" val="3538021386"/>
                    </a:ext>
                  </a:extLst>
                </a:gridCol>
              </a:tblGrid>
              <a:tr h="1033200">
                <a:tc>
                  <a:txBody>
                    <a:bodyPr/>
                    <a:lstStyle/>
                    <a:p>
                      <a:r>
                        <a:rPr lang="en-US" sz="2200" b="0" i="0" dirty="0">
                          <a:solidFill>
                            <a:schemeClr val="accent5">
                              <a:lumMod val="50000"/>
                            </a:schemeClr>
                          </a:solidFill>
                          <a:latin typeface="Century Gothic" panose="020B0502020202020204" pitchFamily="34" charset="0"/>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200" b="0" i="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200" b="0" i="0" dirty="0">
                          <a:solidFill>
                            <a:schemeClr val="accent5">
                              <a:lumMod val="50000"/>
                            </a:schemeClr>
                          </a:solidFill>
                          <a:latin typeface="Century Gothic" panose="020B0502020202020204" pitchFamily="34" charset="0"/>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211222"/>
                  </a:ext>
                </a:extLst>
              </a:tr>
              <a:tr h="1033200">
                <a:tc>
                  <a:txBody>
                    <a:bodyPr/>
                    <a:lstStyle/>
                    <a:p>
                      <a:r>
                        <a:rPr lang="en-US" sz="2200" b="0" i="0" dirty="0">
                          <a:solidFill>
                            <a:schemeClr val="accent5">
                              <a:lumMod val="50000"/>
                            </a:schemeClr>
                          </a:solidFill>
                          <a:latin typeface="Century Gothic" panose="020B0502020202020204" pitchFamily="34" charset="0"/>
                        </a:rPr>
                        <a:t>1. </a:t>
                      </a:r>
                      <a:r>
                        <a:rPr lang="en-US" sz="2200" b="1" i="1" dirty="0" err="1">
                          <a:solidFill>
                            <a:schemeClr val="accent5">
                              <a:lumMod val="50000"/>
                            </a:schemeClr>
                          </a:solidFill>
                        </a:rPr>
                        <a:t>frapper</a:t>
                      </a:r>
                      <a:r>
                        <a:rPr lang="en-US" sz="2200" b="1" i="1" dirty="0">
                          <a:solidFill>
                            <a:schemeClr val="accent5">
                              <a:lumMod val="50000"/>
                            </a:schemeClr>
                          </a:solidFill>
                        </a:rPr>
                        <a:t> à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tc>
                  <a:txBody>
                    <a:bodyPr/>
                    <a:lstStyle/>
                    <a:p>
                      <a:endParaRPr lang="en-US" sz="2200" b="0" i="0" dirty="0">
                        <a:solidFill>
                          <a:schemeClr val="accent5">
                            <a:lumMod val="50000"/>
                          </a:schemeClr>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l"/>
                      <a:r>
                        <a:rPr lang="en-US" sz="2200" b="0" i="0" dirty="0">
                          <a:solidFill>
                            <a:schemeClr val="accent5">
                              <a:lumMod val="50000"/>
                            </a:schemeClr>
                          </a:solidFill>
                          <a:latin typeface="Century Gothic" panose="020B0502020202020204" pitchFamily="34" charset="0"/>
                        </a:rPr>
                        <a:t>5. </a:t>
                      </a:r>
                      <a:r>
                        <a:rPr lang="en-US" sz="2200" b="1" i="1" dirty="0" err="1">
                          <a:solidFill>
                            <a:schemeClr val="accent5">
                              <a:lumMod val="50000"/>
                            </a:schemeClr>
                          </a:solidFill>
                        </a:rPr>
                        <a:t>écouter</a:t>
                      </a:r>
                      <a:r>
                        <a:rPr lang="en-US" sz="2200" b="1" i="1" dirty="0">
                          <a:solidFill>
                            <a:schemeClr val="accent5">
                              <a:lumMod val="50000"/>
                            </a:schemeClr>
                          </a:solidFill>
                        </a:rPr>
                        <a:t> la femme</a:t>
                      </a:r>
                    </a:p>
                    <a:p>
                      <a:pPr algn="l"/>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r>
                        <a:rPr lang="en-US" sz="2200" b="0" i="0" dirty="0">
                          <a:solidFill>
                            <a:schemeClr val="accent5">
                              <a:lumMod val="50000"/>
                            </a:schemeClr>
                          </a:solidFill>
                          <a:latin typeface="Century Gothic" panose="020B0502020202020204" pitchFamily="34" charset="0"/>
                        </a:rPr>
                        <a:t>2. </a:t>
                      </a:r>
                      <a:r>
                        <a:rPr lang="en-US" sz="2200" b="1" i="1" dirty="0" err="1">
                          <a:solidFill>
                            <a:schemeClr val="accent5">
                              <a:lumMod val="50000"/>
                            </a:schemeClr>
                          </a:solidFill>
                        </a:rPr>
                        <a:t>parler</a:t>
                      </a:r>
                      <a:r>
                        <a:rPr lang="en-US" sz="2200" b="1" i="1" dirty="0">
                          <a:solidFill>
                            <a:schemeClr val="accent5">
                              <a:lumMod val="50000"/>
                            </a:schemeClr>
                          </a:solidFill>
                        </a:rPr>
                        <a:t> à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6. </a:t>
                      </a:r>
                      <a:r>
                        <a:rPr lang="en-US" sz="2200" b="1" i="1" dirty="0">
                          <a:solidFill>
                            <a:schemeClr val="accent5">
                              <a:lumMod val="50000"/>
                            </a:schemeClr>
                          </a:solidFill>
                        </a:rPr>
                        <a:t>manger du fromage</a:t>
                      </a: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4016953329"/>
                  </a:ext>
                </a:extLst>
              </a:tr>
              <a:tr h="1033200">
                <a:tc>
                  <a:txBody>
                    <a:bodyPr/>
                    <a:lstStyle/>
                    <a:p>
                      <a:r>
                        <a:rPr lang="en-US" sz="2200" b="0" i="0" dirty="0">
                          <a:solidFill>
                            <a:schemeClr val="accent5">
                              <a:lumMod val="50000"/>
                            </a:schemeClr>
                          </a:solidFill>
                          <a:latin typeface="Century Gothic" panose="020B0502020202020204" pitchFamily="34" charset="0"/>
                        </a:rPr>
                        <a:t>3. </a:t>
                      </a:r>
                      <a:r>
                        <a:rPr lang="en-US" sz="2200" b="1" i="1" dirty="0" err="1">
                          <a:solidFill>
                            <a:schemeClr val="accent5">
                              <a:lumMod val="50000"/>
                            </a:schemeClr>
                          </a:solidFill>
                        </a:rPr>
                        <a:t>expliquer</a:t>
                      </a:r>
                      <a:r>
                        <a:rPr lang="en-US" sz="2200" b="1" i="1" dirty="0">
                          <a:solidFill>
                            <a:schemeClr val="accent5">
                              <a:lumMod val="50000"/>
                            </a:schemeClr>
                          </a:solidFill>
                        </a:rPr>
                        <a:t>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7.</a:t>
                      </a:r>
                      <a:r>
                        <a:rPr lang="en-US" sz="2200" b="1" i="1" dirty="0">
                          <a:solidFill>
                            <a:schemeClr val="accent5">
                              <a:lumMod val="50000"/>
                            </a:schemeClr>
                          </a:solidFill>
                        </a:rPr>
                        <a:t> quitter </a:t>
                      </a:r>
                      <a:r>
                        <a:rPr lang="en-US" sz="2200" b="1" i="1" dirty="0" err="1">
                          <a:solidFill>
                            <a:schemeClr val="accent5">
                              <a:lumMod val="50000"/>
                            </a:schemeClr>
                          </a:solidFill>
                        </a:rPr>
                        <a:t>sa</a:t>
                      </a:r>
                      <a:r>
                        <a:rPr lang="en-US" sz="2200" b="1" i="1" dirty="0">
                          <a:solidFill>
                            <a:schemeClr val="accent5">
                              <a:lumMod val="50000"/>
                            </a:schemeClr>
                          </a:solidFill>
                        </a:rPr>
                        <a:t> </a:t>
                      </a:r>
                      <a:r>
                        <a:rPr lang="en-US" sz="2200" b="1" i="1" dirty="0" err="1">
                          <a:solidFill>
                            <a:schemeClr val="accent5">
                              <a:lumMod val="50000"/>
                            </a:schemeClr>
                          </a:solidFill>
                        </a:rPr>
                        <a:t>maison</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417490719"/>
                  </a:ext>
                </a:extLst>
              </a:tr>
              <a:tr h="1033200">
                <a:tc>
                  <a:txBody>
                    <a:bodyPr/>
                    <a:lstStyle/>
                    <a:p>
                      <a:r>
                        <a:rPr lang="en-US" sz="2200" b="0" i="0" dirty="0">
                          <a:solidFill>
                            <a:schemeClr val="accent5">
                              <a:lumMod val="50000"/>
                            </a:schemeClr>
                          </a:solidFill>
                          <a:latin typeface="Century Gothic" panose="020B0502020202020204" pitchFamily="34" charset="0"/>
                        </a:rPr>
                        <a:t>4. </a:t>
                      </a:r>
                      <a:r>
                        <a:rPr lang="en-US" sz="2200" b="1" i="1" dirty="0">
                          <a:solidFill>
                            <a:schemeClr val="accent5">
                              <a:lumMod val="50000"/>
                            </a:schemeClr>
                          </a:solidFill>
                        </a:rPr>
                        <a:t>donner quoi à la femme?</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8. </a:t>
                      </a:r>
                      <a:r>
                        <a:rPr lang="en-US" sz="2200" b="1" i="1" dirty="0" err="1">
                          <a:solidFill>
                            <a:schemeClr val="accent5">
                              <a:lumMod val="50000"/>
                            </a:schemeClr>
                          </a:solidFill>
                        </a:rPr>
                        <a:t>fermer</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188231585"/>
                  </a:ext>
                </a:extLst>
              </a:tr>
            </a:tbl>
          </a:graphicData>
        </a:graphic>
      </p:graphicFrame>
      <p:pic>
        <p:nvPicPr>
          <p:cNvPr id="14" name="Picture 13" descr="Logo, icon&#10;&#10;Description automatically generated">
            <a:extLst>
              <a:ext uri="{FF2B5EF4-FFF2-40B4-BE49-F238E27FC236}">
                <a16:creationId xmlns:a16="http://schemas.microsoft.com/office/drawing/2014/main" id="{A38D08C3-B6C7-D144-B585-53D04A0CB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855" y="1959169"/>
            <a:ext cx="1219595" cy="121959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7E1EF0FA-8D8C-ED4B-B624-9385453E0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115760"/>
            <a:ext cx="1055304" cy="1055304"/>
          </a:xfrm>
          <a:prstGeom prst="rect">
            <a:avLst/>
          </a:prstGeom>
        </p:spPr>
      </p:pic>
      <p:pic>
        <p:nvPicPr>
          <p:cNvPr id="16" name="Picture 15" descr="A yellow logo with a black background&#10;&#10;Description automatically generated with low confidence">
            <a:extLst>
              <a:ext uri="{FF2B5EF4-FFF2-40B4-BE49-F238E27FC236}">
                <a16:creationId xmlns:a16="http://schemas.microsoft.com/office/drawing/2014/main" id="{1818A7E7-9BF0-544D-AE6D-CF3F095AC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854" y="4088684"/>
            <a:ext cx="1059826" cy="1059826"/>
          </a:xfrm>
          <a:prstGeom prst="rect">
            <a:avLst/>
          </a:prstGeom>
        </p:spPr>
      </p:pic>
      <p:pic>
        <p:nvPicPr>
          <p:cNvPr id="17" name="Picture 16">
            <a:extLst>
              <a:ext uri="{FF2B5EF4-FFF2-40B4-BE49-F238E27FC236}">
                <a16:creationId xmlns:a16="http://schemas.microsoft.com/office/drawing/2014/main" id="{8E96102B-79AD-9E48-A37C-4056F693B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5003192"/>
            <a:ext cx="1219595" cy="1325197"/>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9361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(B)</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nvGraphicFramePr>
        <p:xfrm>
          <a:off x="1796051" y="1004713"/>
          <a:ext cx="9003753" cy="5166000"/>
        </p:xfrm>
        <a:graphic>
          <a:graphicData uri="http://schemas.openxmlformats.org/drawingml/2006/table">
            <a:tbl>
              <a:tblPr firstRow="1" bandRow="1">
                <a:tableStyleId>{5940675A-B579-460E-94D1-54222C63F5DA}</a:tableStyleId>
              </a:tblPr>
              <a:tblGrid>
                <a:gridCol w="1884529">
                  <a:extLst>
                    <a:ext uri="{9D8B030D-6E8A-4147-A177-3AD203B41FA5}">
                      <a16:colId xmlns:a16="http://schemas.microsoft.com/office/drawing/2014/main" val="3619309063"/>
                    </a:ext>
                  </a:extLst>
                </a:gridCol>
                <a:gridCol w="4189256">
                  <a:extLst>
                    <a:ext uri="{9D8B030D-6E8A-4147-A177-3AD203B41FA5}">
                      <a16:colId xmlns:a16="http://schemas.microsoft.com/office/drawing/2014/main" val="501637136"/>
                    </a:ext>
                  </a:extLst>
                </a:gridCol>
                <a:gridCol w="2929968">
                  <a:extLst>
                    <a:ext uri="{9D8B030D-6E8A-4147-A177-3AD203B41FA5}">
                      <a16:colId xmlns:a16="http://schemas.microsoft.com/office/drawing/2014/main" val="3538021386"/>
                    </a:ext>
                  </a:extLst>
                </a:gridCol>
              </a:tblGrid>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b="0" i="0" dirty="0">
                          <a:solidFill>
                            <a:schemeClr val="accent5">
                              <a:lumMod val="50000"/>
                            </a:schemeClr>
                          </a:solidFill>
                          <a:latin typeface="Century Gothic" panose="020B0502020202020204" pitchFamily="34" charset="0"/>
                        </a:rPr>
                      </a:br>
                      <a:r>
                        <a:rPr lang="en-US" sz="2200" b="0" i="0" dirty="0">
                          <a:solidFill>
                            <a:schemeClr val="accent5">
                              <a:lumMod val="50000"/>
                            </a:schemeClr>
                          </a:solidFill>
                          <a:latin typeface="Century Gothic" panose="020B0502020202020204" pitchFamily="34" charset="0"/>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b="0" i="0" dirty="0">
                          <a:solidFill>
                            <a:schemeClr val="accent5">
                              <a:lumMod val="50000"/>
                            </a:schemeClr>
                          </a:solidFill>
                          <a:latin typeface="Century Gothic" panose="020B0502020202020204" pitchFamily="34" charset="0"/>
                        </a:rPr>
                      </a:br>
                      <a:r>
                        <a:rPr lang="en-US" sz="2200" b="0" i="0" dirty="0">
                          <a:solidFill>
                            <a:schemeClr val="accent5">
                              <a:lumMod val="50000"/>
                            </a:schemeClr>
                          </a:solidFill>
                          <a:latin typeface="Century Gothic" panose="020B0502020202020204" pitchFamily="34" charset="0"/>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4968945"/>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2200" b="0" i="0" dirty="0">
                          <a:solidFill>
                            <a:schemeClr val="accent5">
                              <a:lumMod val="50000"/>
                            </a:schemeClr>
                          </a:solidFill>
                          <a:latin typeface="Century Gothic" panose="020B0502020202020204" pitchFamily="34" charset="0"/>
                        </a:rPr>
                        <a:t>5. </a:t>
                      </a:r>
                      <a:r>
                        <a:rPr lang="en-US" sz="2200" b="1" i="1" dirty="0" err="1">
                          <a:solidFill>
                            <a:schemeClr val="accent5">
                              <a:lumMod val="50000"/>
                            </a:schemeClr>
                          </a:solidFill>
                        </a:rPr>
                        <a:t>frapper</a:t>
                      </a:r>
                      <a:r>
                        <a:rPr lang="en-US" sz="2200" b="1" i="1" dirty="0">
                          <a:solidFill>
                            <a:schemeClr val="accent5">
                              <a:lumMod val="50000"/>
                            </a:schemeClr>
                          </a:solidFill>
                        </a:rPr>
                        <a:t> à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tc>
                  <a:txBody>
                    <a:bodyPr/>
                    <a:lstStyle/>
                    <a:p>
                      <a:pPr algn="l"/>
                      <a:r>
                        <a:rPr lang="en-US" sz="2200" b="0" i="0" dirty="0">
                          <a:solidFill>
                            <a:schemeClr val="accent5">
                              <a:lumMod val="50000"/>
                            </a:schemeClr>
                          </a:solidFill>
                          <a:latin typeface="Century Gothic" panose="020B0502020202020204" pitchFamily="34" charset="0"/>
                        </a:rPr>
                        <a:t>1. </a:t>
                      </a:r>
                      <a:r>
                        <a:rPr lang="en-US" sz="2200" b="1" i="1" dirty="0" err="1">
                          <a:solidFill>
                            <a:schemeClr val="accent5">
                              <a:lumMod val="50000"/>
                            </a:schemeClr>
                          </a:solidFill>
                        </a:rPr>
                        <a:t>écouter</a:t>
                      </a:r>
                      <a:r>
                        <a:rPr lang="en-US" sz="2200" b="1" i="1" dirty="0">
                          <a:solidFill>
                            <a:schemeClr val="accent5">
                              <a:lumMod val="50000"/>
                            </a:schemeClr>
                          </a:solidFill>
                        </a:rPr>
                        <a:t>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6. </a:t>
                      </a:r>
                      <a:r>
                        <a:rPr lang="en-US" sz="2200" b="1" i="1" dirty="0" err="1">
                          <a:solidFill>
                            <a:schemeClr val="accent5">
                              <a:lumMod val="50000"/>
                            </a:schemeClr>
                          </a:solidFill>
                        </a:rPr>
                        <a:t>parler</a:t>
                      </a:r>
                      <a:r>
                        <a:rPr lang="en-US" sz="2200" b="1" i="1" dirty="0">
                          <a:solidFill>
                            <a:schemeClr val="accent5">
                              <a:lumMod val="50000"/>
                            </a:schemeClr>
                          </a:solidFill>
                        </a:rPr>
                        <a:t> à la femme</a:t>
                      </a: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2. </a:t>
                      </a:r>
                      <a:r>
                        <a:rPr lang="en-US" sz="2200" b="1" i="1" dirty="0">
                          <a:solidFill>
                            <a:schemeClr val="accent5">
                              <a:lumMod val="50000"/>
                            </a:schemeClr>
                          </a:solidFill>
                        </a:rPr>
                        <a:t>manger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4016953329"/>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7. </a:t>
                      </a:r>
                      <a:r>
                        <a:rPr lang="en-US" sz="2200" b="1" i="1" dirty="0" err="1">
                          <a:solidFill>
                            <a:schemeClr val="accent5">
                              <a:lumMod val="50000"/>
                            </a:schemeClr>
                          </a:solidFill>
                        </a:rPr>
                        <a:t>expliquer</a:t>
                      </a:r>
                      <a:r>
                        <a:rPr lang="en-US" sz="2200" b="1" i="1" dirty="0">
                          <a:solidFill>
                            <a:schemeClr val="accent5">
                              <a:lumMod val="50000"/>
                            </a:schemeClr>
                          </a:solidFill>
                        </a:rPr>
                        <a:t> </a:t>
                      </a:r>
                      <a:r>
                        <a:rPr lang="en-US" sz="2200" b="1" i="1" dirty="0" err="1">
                          <a:solidFill>
                            <a:schemeClr val="accent5">
                              <a:lumMod val="50000"/>
                            </a:schemeClr>
                          </a:solidFill>
                        </a:rPr>
                        <a:t>l’histoire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3. </a:t>
                      </a:r>
                      <a:r>
                        <a:rPr lang="en-US" sz="2200" b="1" i="1" dirty="0">
                          <a:solidFill>
                            <a:schemeClr val="accent5">
                              <a:lumMod val="50000"/>
                            </a:schemeClr>
                          </a:solidFill>
                        </a:rPr>
                        <a:t>quitter </a:t>
                      </a:r>
                      <a:r>
                        <a:rPr lang="en-US" sz="2200" b="1" i="1" dirty="0" err="1">
                          <a:solidFill>
                            <a:schemeClr val="accent5">
                              <a:lumMod val="50000"/>
                            </a:schemeClr>
                          </a:solidFill>
                        </a:rPr>
                        <a:t>où</a:t>
                      </a:r>
                      <a:r>
                        <a:rPr lang="en-US" sz="2200" b="1" i="1" dirty="0">
                          <a:solidFill>
                            <a:schemeClr val="accent5">
                              <a:lumMod val="50000"/>
                            </a:schemeClr>
                          </a:solidFill>
                        </a:rPr>
                        <a:t>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417490719"/>
                  </a:ext>
                </a:extLst>
              </a:tr>
              <a:tr h="1033200">
                <a:tc>
                  <a:txBody>
                    <a:bodyPr/>
                    <a:lstStyle/>
                    <a:p>
                      <a:endParaRPr lang="en-US" sz="2200" b="0" i="0" dirty="0">
                        <a:solidFill>
                          <a:schemeClr val="accent5">
                            <a:lumMod val="50000"/>
                          </a:schemeClr>
                        </a:solidFill>
                        <a:latin typeface="Century Gothic" panose="020B0502020202020204" pitchFamily="34" charset="0"/>
                      </a:endParaRPr>
                    </a:p>
                  </a:txBody>
                  <a:tcPr anchor="ctr"/>
                </a:tc>
                <a:tc>
                  <a:txBody>
                    <a:bodyPr/>
                    <a:lstStyle/>
                    <a:p>
                      <a:r>
                        <a:rPr lang="en-US" sz="2200" b="0" i="0" dirty="0">
                          <a:solidFill>
                            <a:schemeClr val="accent5">
                              <a:lumMod val="50000"/>
                            </a:schemeClr>
                          </a:solidFill>
                          <a:latin typeface="Century Gothic" panose="020B0502020202020204" pitchFamily="34" charset="0"/>
                        </a:rPr>
                        <a:t>8. </a:t>
                      </a:r>
                      <a:r>
                        <a:rPr lang="en-US" sz="2200" b="1" i="1" dirty="0">
                          <a:solidFill>
                            <a:schemeClr val="accent5">
                              <a:lumMod val="50000"/>
                            </a:schemeClr>
                          </a:solidFill>
                        </a:rPr>
                        <a:t>donner le livre à la femme</a:t>
                      </a:r>
                    </a:p>
                    <a:p>
                      <a:r>
                        <a:rPr lang="en-US" sz="2200" dirty="0">
                          <a:solidFill>
                            <a:schemeClr val="accent5">
                              <a:lumMod val="50000"/>
                            </a:schemeClr>
                          </a:solidFill>
                        </a:rPr>
                        <a:t>    Nous ______ .</a:t>
                      </a:r>
                    </a:p>
                  </a:txBody>
                  <a:tcPr anchor="ctr"/>
                </a:tc>
                <a:tc>
                  <a:txBody>
                    <a:bodyPr/>
                    <a:lstStyle/>
                    <a:p>
                      <a:r>
                        <a:rPr lang="en-US" sz="2200" b="0" i="0" dirty="0">
                          <a:solidFill>
                            <a:schemeClr val="accent5">
                              <a:lumMod val="50000"/>
                            </a:schemeClr>
                          </a:solidFill>
                          <a:latin typeface="Century Gothic" panose="020B0502020202020204" pitchFamily="34" charset="0"/>
                        </a:rPr>
                        <a:t>4. </a:t>
                      </a:r>
                      <a:r>
                        <a:rPr lang="en-US" sz="2200" b="1" i="1" dirty="0" err="1">
                          <a:solidFill>
                            <a:schemeClr val="accent5">
                              <a:lumMod val="50000"/>
                            </a:schemeClr>
                          </a:solidFill>
                        </a:rPr>
                        <a:t>fermer</a:t>
                      </a:r>
                      <a:r>
                        <a:rPr lang="en-US" sz="2200" b="1" i="1" dirty="0">
                          <a:solidFill>
                            <a:schemeClr val="accent5">
                              <a:lumMod val="50000"/>
                            </a:schemeClr>
                          </a:solidFill>
                        </a:rPr>
                        <a:t>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188231585"/>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38" y="1932832"/>
            <a:ext cx="1219595" cy="1325197"/>
          </a:xfrm>
          <a:prstGeom prst="rect">
            <a:avLst/>
          </a:prstGeom>
        </p:spPr>
      </p:pic>
      <p:pic>
        <p:nvPicPr>
          <p:cNvPr id="11" name="Picture 10" descr="Icon&#10;&#10;Description automatically generated">
            <a:extLst>
              <a:ext uri="{FF2B5EF4-FFF2-40B4-BE49-F238E27FC236}">
                <a16:creationId xmlns:a16="http://schemas.microsoft.com/office/drawing/2014/main" id="{60C4E173-9439-964E-A846-DCCB2253A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738" y="3073553"/>
            <a:ext cx="1219595" cy="1219595"/>
          </a:xfrm>
          <a:prstGeom prst="rect">
            <a:avLst/>
          </a:prstGeom>
        </p:spPr>
      </p:pic>
      <p:pic>
        <p:nvPicPr>
          <p:cNvPr id="12" name="Picture 11" descr="Logo&#10;&#10;Description automatically generated">
            <a:extLst>
              <a:ext uri="{FF2B5EF4-FFF2-40B4-BE49-F238E27FC236}">
                <a16:creationId xmlns:a16="http://schemas.microsoft.com/office/drawing/2014/main" id="{99A290B2-5559-B445-9825-BBBCF5AC97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3262" y="4404429"/>
            <a:ext cx="1219595" cy="628853"/>
          </a:xfrm>
          <a:prstGeom prst="rect">
            <a:avLst/>
          </a:prstGeom>
        </p:spPr>
      </p:pic>
      <p:pic>
        <p:nvPicPr>
          <p:cNvPr id="13" name="Picture 12">
            <a:extLst>
              <a:ext uri="{FF2B5EF4-FFF2-40B4-BE49-F238E27FC236}">
                <a16:creationId xmlns:a16="http://schemas.microsoft.com/office/drawing/2014/main" id="{01E76E99-93C0-1D46-AC65-5DF9495ACF9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77713" y="5349002"/>
            <a:ext cx="750691" cy="567451"/>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7201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01390" cy="707849"/>
          </a:xfrm>
        </p:spPr>
        <p:txBody>
          <a:bodyPr>
            <a:normAutofit/>
          </a:bodyPr>
          <a:lstStyle/>
          <a:p>
            <a:r>
              <a:rPr lang="en-GB" sz="3000" b="1" dirty="0">
                <a:solidFill>
                  <a:schemeClr val="bg1"/>
                </a:solidFill>
              </a:rPr>
              <a:t>Un conte de </a:t>
            </a:r>
            <a:r>
              <a:rPr lang="en-GB" sz="3000" b="1" dirty="0" err="1">
                <a:solidFill>
                  <a:schemeClr val="bg1"/>
                </a:solidFill>
              </a:rPr>
              <a:t>fées</a:t>
            </a:r>
            <a:r>
              <a:rPr lang="en-GB" sz="3000" b="1" dirty="0">
                <a:solidFill>
                  <a:schemeClr val="bg1"/>
                </a:solidFill>
              </a:rPr>
              <a:t> (</a:t>
            </a:r>
            <a:r>
              <a:rPr lang="en-GB" sz="3000" b="1" dirty="0" err="1">
                <a:solidFill>
                  <a:schemeClr val="bg1"/>
                </a:solidFill>
              </a:rPr>
              <a:t>réponses</a:t>
            </a:r>
            <a:r>
              <a:rPr lang="en-GB" sz="30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C4EF37B6-D67A-4FEB-8850-DC85393C4D6D}"/>
              </a:ext>
            </a:extLst>
          </p:cNvPr>
          <p:cNvSpPr txBox="1"/>
          <p:nvPr/>
        </p:nvSpPr>
        <p:spPr>
          <a:xfrm>
            <a:off x="200935" y="1342533"/>
            <a:ext cx="11708986" cy="2677656"/>
          </a:xfrm>
          <a:prstGeom prst="rect">
            <a:avLst/>
          </a:prstGeom>
          <a:noFill/>
        </p:spPr>
        <p:txBody>
          <a:bodyPr wrap="square" rtlCol="0">
            <a:spAutoFit/>
          </a:bodyPr>
          <a:lstStyle/>
          <a:p>
            <a:pPr algn="l"/>
            <a:r>
              <a:rPr lang="en-US" sz="2400" dirty="0">
                <a:solidFill>
                  <a:schemeClr val="accent5">
                    <a:lumMod val="50000"/>
                  </a:schemeClr>
                </a:solidFill>
                <a:latin typeface="Century Gothic" panose="020B0502020202020204" pitchFamily="34" charset="0"/>
              </a:rPr>
              <a:t>Groupe A</a:t>
            </a:r>
          </a:p>
          <a:p>
            <a:pPr algn="l"/>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écouté</a:t>
            </a:r>
            <a:r>
              <a:rPr lang="en-US" sz="2400" dirty="0">
                <a:solidFill>
                  <a:schemeClr val="accent5">
                    <a:lumMod val="50000"/>
                  </a:schemeClr>
                </a:solidFill>
                <a:latin typeface="Century Gothic" panose="020B0502020202020204" pitchFamily="34" charset="0"/>
              </a:rPr>
              <a:t> la femme.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mangé</a:t>
            </a:r>
            <a:r>
              <a:rPr lang="en-US" sz="2400" dirty="0">
                <a:solidFill>
                  <a:schemeClr val="accent5">
                    <a:lumMod val="50000"/>
                  </a:schemeClr>
                </a:solidFill>
                <a:latin typeface="Century Gothic" panose="020B0502020202020204" pitchFamily="34" charset="0"/>
              </a:rPr>
              <a:t> du fromage.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quitté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maison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fermé la </a:t>
            </a:r>
            <a:r>
              <a:rPr lang="en-US" sz="2400" dirty="0" err="1">
                <a:solidFill>
                  <a:schemeClr val="accent5">
                    <a:lumMod val="50000"/>
                  </a:schemeClr>
                </a:solidFill>
                <a:latin typeface="Century Gothic" panose="020B0502020202020204" pitchFamily="34" charset="0"/>
              </a:rPr>
              <a:t>porte</a:t>
            </a:r>
            <a:r>
              <a:rPr lang="en-US" sz="2400" dirty="0">
                <a:solidFill>
                  <a:schemeClr val="accent5">
                    <a:lumMod val="50000"/>
                  </a:schemeClr>
                </a:solidFill>
                <a:latin typeface="Century Gothic" panose="020B0502020202020204" pitchFamily="34" charset="0"/>
              </a:rPr>
              <a:t>.  </a:t>
            </a:r>
          </a:p>
          <a:p>
            <a:pPr algn="l"/>
            <a:endParaRPr lang="en-US" sz="2400" dirty="0">
              <a:solidFill>
                <a:schemeClr val="accent5">
                  <a:lumMod val="50000"/>
                </a:schemeClr>
              </a:solidFill>
              <a:latin typeface="Century Gothic" panose="020B0502020202020204" pitchFamily="34" charset="0"/>
            </a:endParaRPr>
          </a:p>
          <a:p>
            <a:pPr algn="l"/>
            <a:r>
              <a:rPr lang="en-US" sz="2400" dirty="0">
                <a:solidFill>
                  <a:schemeClr val="accent5">
                    <a:lumMod val="50000"/>
                  </a:schemeClr>
                </a:solidFill>
                <a:latin typeface="Century Gothic" panose="020B0502020202020204" pitchFamily="34" charset="0"/>
              </a:rPr>
              <a:t>Groupe B</a:t>
            </a:r>
          </a:p>
          <a:p>
            <a:pPr algn="l"/>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frappé à la </a:t>
            </a:r>
            <a:r>
              <a:rPr lang="en-US" sz="2400" dirty="0" err="1">
                <a:solidFill>
                  <a:schemeClr val="accent5">
                    <a:lumMod val="50000"/>
                  </a:schemeClr>
                </a:solidFill>
                <a:latin typeface="Century Gothic" panose="020B0502020202020204" pitchFamily="34" charset="0"/>
              </a:rPr>
              <a:t>porte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parlé</a:t>
            </a:r>
            <a:r>
              <a:rPr lang="en-US" sz="2400" dirty="0">
                <a:solidFill>
                  <a:schemeClr val="accent5">
                    <a:lumMod val="50000"/>
                  </a:schemeClr>
                </a:solidFill>
                <a:latin typeface="Century Gothic" panose="020B0502020202020204" pitchFamily="34" charset="0"/>
              </a:rPr>
              <a:t> à la femme.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expliqué</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l’histoire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Ils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ont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donné</a:t>
            </a:r>
            <a:r>
              <a:rPr lang="en-US" sz="2400" dirty="0">
                <a:solidFill>
                  <a:schemeClr val="accent5">
                    <a:lumMod val="50000"/>
                  </a:schemeClr>
                </a:solidFill>
                <a:latin typeface="Century Gothic" panose="020B0502020202020204" pitchFamily="34" charset="0"/>
              </a:rPr>
              <a:t> le livre à la femme.</a:t>
            </a:r>
          </a:p>
        </p:txBody>
      </p:sp>
    </p:spTree>
    <p:extLst>
      <p:ext uri="{BB962C8B-B14F-4D97-AF65-F5344CB8AC3E}">
        <p14:creationId xmlns:p14="http://schemas.microsoft.com/office/powerpoint/2010/main" val="420440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4332FBD-2ED5-480E-96CB-ACC5BE18CEE4}"/>
              </a:ext>
            </a:extLst>
          </p:cNvPr>
          <p:cNvSpPr txBox="1"/>
          <p:nvPr/>
        </p:nvSpPr>
        <p:spPr>
          <a:xfrm>
            <a:off x="6457245" y="327622"/>
            <a:ext cx="2326278" cy="646331"/>
          </a:xfrm>
          <a:prstGeom prst="rect">
            <a:avLst/>
          </a:prstGeom>
          <a:noFill/>
        </p:spPr>
        <p:txBody>
          <a:bodyPr wrap="none" rtlCol="0">
            <a:spAutoFit/>
          </a:bodyPr>
          <a:lstStyle/>
          <a:p>
            <a:pPr algn="l"/>
            <a:r>
              <a:rPr lang="en-GB" sz="3600" dirty="0" err="1">
                <a:solidFill>
                  <a:srgbClr val="EE6000"/>
                </a:solidFill>
                <a:latin typeface="Century Gothic" panose="020B0502020202020204" pitchFamily="34" charset="0"/>
              </a:rPr>
              <a:t>Réponses</a:t>
            </a:r>
            <a:endParaRPr lang="en-GB" sz="3600" dirty="0">
              <a:solidFill>
                <a:srgbClr val="EE6000"/>
              </a:solidFill>
              <a:latin typeface="Century Gothic" panose="020B0502020202020204" pitchFamily="34" charset="0"/>
            </a:endParaRPr>
          </a:p>
        </p:txBody>
      </p:sp>
      <p:graphicFrame>
        <p:nvGraphicFramePr>
          <p:cNvPr id="15" name="Table 6">
            <a:extLst>
              <a:ext uri="{FF2B5EF4-FFF2-40B4-BE49-F238E27FC236}">
                <a16:creationId xmlns:a16="http://schemas.microsoft.com/office/drawing/2014/main" id="{904DDBDE-D48F-4F63-BF01-44AD19011AC6}"/>
              </a:ext>
            </a:extLst>
          </p:cNvPr>
          <p:cNvGraphicFramePr>
            <a:graphicFrameLocks noGrp="1"/>
          </p:cNvGraphicFramePr>
          <p:nvPr/>
        </p:nvGraphicFramePr>
        <p:xfrm>
          <a:off x="336000" y="1536524"/>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a:solidFill>
                            <a:schemeClr val="bg1"/>
                          </a:solidFill>
                          <a:latin typeface="Century Gothic" panose="020B0502020202020204" pitchFamily="34" charset="0"/>
                        </a:rPr>
                        <a:t>A</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r>
                        <a:rPr lang="en-GB" sz="2000" b="0" i="0" dirty="0">
                          <a:solidFill>
                            <a:srgbClr val="E65D00"/>
                          </a:solidFill>
                          <a:latin typeface="Century Gothic" panose="020B0502020202020204" pitchFamily="34" charset="0"/>
                        </a:rPr>
                        <a:t>Elle a trouvé</a:t>
                      </a:r>
                      <a:r>
                        <a:rPr lang="en-GB" sz="2000" b="0" dirty="0">
                          <a:solidFill>
                            <a:srgbClr val="E65D00"/>
                          </a:solidFill>
                        </a:rPr>
                        <a:t> </a:t>
                      </a:r>
                      <a:r>
                        <a:rPr lang="en-GB" sz="2000" b="0" dirty="0">
                          <a:solidFill>
                            <a:schemeClr val="accent1">
                              <a:lumMod val="50000"/>
                            </a:schemeClr>
                          </a:solidFill>
                        </a:rPr>
                        <a:t>un </a:t>
                      </a:r>
                      <a:r>
                        <a:rPr lang="en-GB" sz="2000" b="0" dirty="0" err="1">
                          <a:solidFill>
                            <a:schemeClr val="accent1">
                              <a:lumMod val="50000"/>
                            </a:schemeClr>
                          </a:solidFill>
                        </a:rPr>
                        <a:t>hôtel</a:t>
                      </a:r>
                      <a:r>
                        <a:rPr lang="en-GB" sz="2000" b="0" dirty="0">
                          <a:solidFill>
                            <a:schemeClr val="accent1">
                              <a:lumMod val="50000"/>
                            </a:schemeClr>
                          </a:solidFill>
                        </a:rPr>
                        <a:t> à Genève.</a:t>
                      </a:r>
                      <a:endParaRPr lang="en-GB" sz="2000" b="1" dirty="0">
                        <a:solidFill>
                          <a:schemeClr val="accent1">
                            <a:lumMod val="50000"/>
                          </a:schemeClr>
                        </a:solidFill>
                      </a:endParaRPr>
                    </a:p>
                  </a:txBody>
                  <a:tcPr anchor="ctr"/>
                </a:tc>
                <a:tc>
                  <a:txBody>
                    <a:bodyPr/>
                    <a:lstStyle/>
                    <a:p>
                      <a:pPr algn="l"/>
                      <a:r>
                        <a:rPr lang="en-GB" sz="2000" b="0" i="0" dirty="0">
                          <a:solidFill>
                            <a:srgbClr val="E65D00"/>
                          </a:solidFill>
                          <a:latin typeface="Century Gothic" panose="020B0502020202020204" pitchFamily="34" charset="0"/>
                        </a:rPr>
                        <a:t>Il y </a:t>
                      </a:r>
                      <a:r>
                        <a:rPr lang="en-GB" sz="2000" b="1" dirty="0" err="1">
                          <a:solidFill>
                            <a:srgbClr val="E65D00"/>
                          </a:solidFill>
                        </a:rPr>
                        <a:t>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chambre</a:t>
                      </a:r>
                      <a:r>
                        <a:rPr lang="en-GB" sz="2000" dirty="0">
                          <a:solidFill>
                            <a:schemeClr val="accent1">
                              <a:lumMod val="50000"/>
                            </a:schemeClr>
                          </a:solidFill>
                        </a:rPr>
                        <a:t>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Elle a </a:t>
                      </a:r>
                      <a:r>
                        <a:rPr lang="en-GB" sz="2000" b="1" dirty="0" err="1">
                          <a:solidFill>
                            <a:srgbClr val="E65D00"/>
                          </a:solidFill>
                        </a:rPr>
                        <a:t>visité</a:t>
                      </a:r>
                      <a:r>
                        <a:rPr lang="en-GB" sz="2000" b="1" dirty="0">
                          <a:solidFill>
                            <a:srgbClr val="E65D00"/>
                          </a:solidFill>
                        </a:rPr>
                        <a:t> </a:t>
                      </a:r>
                      <a:r>
                        <a:rPr lang="en-GB" sz="2000" b="0" dirty="0" err="1">
                          <a:solidFill>
                            <a:schemeClr val="accent1">
                              <a:lumMod val="50000"/>
                            </a:schemeClr>
                          </a:solidFill>
                        </a:rPr>
                        <a:t>une</a:t>
                      </a:r>
                      <a:r>
                        <a:rPr lang="en-GB" sz="2000" b="0" dirty="0">
                          <a:solidFill>
                            <a:schemeClr val="accent1">
                              <a:lumMod val="50000"/>
                            </a:schemeClr>
                          </a:solidFill>
                        </a:rPr>
                        <a:t> </a:t>
                      </a:r>
                      <a:r>
                        <a:rPr lang="en-GB" sz="2000" b="0" dirty="0" err="1">
                          <a:solidFill>
                            <a:schemeClr val="accent1">
                              <a:lumMod val="50000"/>
                            </a:schemeClr>
                          </a:solidFill>
                        </a:rPr>
                        <a:t>amie</a:t>
                      </a:r>
                      <a:r>
                        <a:rPr lang="en-GB" sz="2000" b="0" dirty="0">
                          <a:solidFill>
                            <a:schemeClr val="accent1">
                              <a:lumMod val="50000"/>
                            </a:schemeClr>
                          </a:solidFill>
                        </a:rPr>
                        <a:t> </a:t>
                      </a:r>
                      <a:r>
                        <a:rPr lang="en-GB" sz="2000" b="0" dirty="0" err="1">
                          <a:solidFill>
                            <a:schemeClr val="accent1">
                              <a:lumMod val="50000"/>
                            </a:schemeClr>
                          </a:solidFill>
                        </a:rPr>
                        <a:t>suisse</a:t>
                      </a:r>
                      <a:r>
                        <a:rPr lang="en-GB" sz="2000" b="0" dirty="0">
                          <a:solidFill>
                            <a:schemeClr val="accent1">
                              <a:lumMod val="50000"/>
                            </a:schemeClr>
                          </a:solidFill>
                        </a:rPr>
                        <a:t>.</a:t>
                      </a:r>
                      <a:endParaRPr lang="en-GB" sz="2000" b="1" dirty="0">
                        <a:solidFill>
                          <a:schemeClr val="accent1">
                            <a:lumMod val="50000"/>
                          </a:schemeClr>
                        </a:solidFill>
                      </a:endParaRPr>
                    </a:p>
                  </a:txBody>
                  <a:tcPr anchor="ctr"/>
                </a:tc>
                <a:tc>
                  <a:txBody>
                    <a:bodyPr/>
                    <a:lstStyle/>
                    <a:p>
                      <a:r>
                        <a:rPr lang="en-GB" sz="2000" b="0" i="0" dirty="0">
                          <a:solidFill>
                            <a:srgbClr val="E65D00"/>
                          </a:solidFill>
                          <a:latin typeface="Century Gothic" panose="020B0502020202020204" pitchFamily="34" charset="0"/>
                        </a:rPr>
                        <a:t>Il y </a:t>
                      </a:r>
                      <a:r>
                        <a:rPr lang="en-GB" sz="2000" b="1" dirty="0" err="1">
                          <a:solidFill>
                            <a:srgbClr val="E65D00"/>
                          </a:solidFill>
                        </a:rPr>
                        <a:t>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Elle </a:t>
                      </a:r>
                      <a:r>
                        <a:rPr lang="en-GB" sz="2000" b="1" dirty="0" err="1">
                          <a:solidFill>
                            <a:srgbClr val="E65D00"/>
                          </a:solidFill>
                        </a:rPr>
                        <a:t>emporte</a:t>
                      </a:r>
                      <a:r>
                        <a:rPr lang="en-GB" sz="2000" b="1" dirty="0">
                          <a:solidFill>
                            <a:srgbClr val="E65D00"/>
                          </a:solidFill>
                        </a:rPr>
                        <a:t> </a:t>
                      </a:r>
                      <a:r>
                        <a:rPr lang="en-GB" sz="2000" b="0" dirty="0">
                          <a:solidFill>
                            <a:schemeClr val="accent1">
                              <a:lumMod val="50000"/>
                            </a:schemeClr>
                          </a:solidFill>
                        </a:rPr>
                        <a:t>un livre au parc.</a:t>
                      </a:r>
                      <a:endParaRPr lang="en-GB" sz="2000" b="1" dirty="0">
                        <a:solidFill>
                          <a:schemeClr val="accent1">
                            <a:lumMod val="50000"/>
                          </a:schemeClr>
                        </a:solidFill>
                      </a:endParaRPr>
                    </a:p>
                  </a:txBody>
                  <a:tcPr anchor="ctr"/>
                </a:tc>
                <a:tc>
                  <a:txBody>
                    <a:bodyPr/>
                    <a:lstStyle/>
                    <a:p>
                      <a:r>
                        <a:rPr lang="en-GB" sz="2000" b="0" i="0" dirty="0">
                          <a:solidFill>
                            <a:srgbClr val="E65D00"/>
                          </a:solidFill>
                          <a:latin typeface="Century Gothic" panose="020B0502020202020204" pitchFamily="34" charset="0"/>
                        </a:rPr>
                        <a:t>Il y a</a:t>
                      </a:r>
                      <a:r>
                        <a:rPr lang="en-GB" sz="2000" dirty="0">
                          <a:solidFill>
                            <a:srgbClr val="E65D00"/>
                          </a:solidFill>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r>
                        <a:rPr lang="en-GB" sz="2000" b="0" i="0" dirty="0">
                          <a:solidFill>
                            <a:srgbClr val="E65D00"/>
                          </a:solidFill>
                          <a:latin typeface="Century Gothic" panose="020B0502020202020204" pitchFamily="34" charset="0"/>
                        </a:rPr>
                        <a:t>Elle propose </a:t>
                      </a:r>
                      <a:r>
                        <a:rPr lang="en-GB" sz="2000" b="0" dirty="0" err="1">
                          <a:solidFill>
                            <a:schemeClr val="accent1">
                              <a:lumMod val="50000"/>
                            </a:schemeClr>
                          </a:solidFill>
                        </a:rPr>
                        <a:t>une</a:t>
                      </a:r>
                      <a:r>
                        <a:rPr lang="en-GB" sz="2000" b="0" dirty="0">
                          <a:solidFill>
                            <a:schemeClr val="accent1">
                              <a:lumMod val="50000"/>
                            </a:schemeClr>
                          </a:solidFill>
                        </a:rPr>
                        <a:t> promenade.</a:t>
                      </a:r>
                      <a:endParaRPr lang="en-GB" sz="2000" b="1" dirty="0">
                        <a:solidFill>
                          <a:schemeClr val="accent1">
                            <a:lumMod val="50000"/>
                          </a:schemeClr>
                        </a:solidFill>
                      </a:endParaRPr>
                    </a:p>
                  </a:txBody>
                  <a:tcPr anchor="ctr"/>
                </a:tc>
                <a:tc>
                  <a:txBody>
                    <a:bodyPr/>
                    <a:lstStyle/>
                    <a:p>
                      <a:r>
                        <a:rPr lang="en-GB" sz="2000" b="0" i="0" dirty="0">
                          <a:solidFill>
                            <a:srgbClr val="E65D00"/>
                          </a:solidFill>
                          <a:latin typeface="Century Gothic" panose="020B0502020202020204" pitchFamily="34" charset="0"/>
                        </a:rPr>
                        <a:t>Il y a</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00" y="1211801"/>
            <a:ext cx="720000" cy="720000"/>
          </a:xfrm>
          <a:prstGeom prst="rect">
            <a:avLst/>
          </a:prstGeom>
        </p:spPr>
      </p:pic>
      <p:graphicFrame>
        <p:nvGraphicFramePr>
          <p:cNvPr id="17" name="Table 6">
            <a:extLst>
              <a:ext uri="{FF2B5EF4-FFF2-40B4-BE49-F238E27FC236}">
                <a16:creationId xmlns:a16="http://schemas.microsoft.com/office/drawing/2014/main" id="{717C4436-5750-4857-AE03-DCAAA6706879}"/>
              </a:ext>
            </a:extLst>
          </p:cNvPr>
          <p:cNvGraphicFramePr>
            <a:graphicFrameLocks noGrp="1"/>
          </p:cNvGraphicFramePr>
          <p:nvPr/>
        </p:nvGraphicFramePr>
        <p:xfrm>
          <a:off x="336000" y="3890256"/>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chor="ctr">
                    <a:solidFill>
                      <a:schemeClr val="bg1"/>
                    </a:solidFill>
                  </a:tcPr>
                </a:tc>
                <a:tc>
                  <a:txBody>
                    <a:bodyPr/>
                    <a:lstStyle/>
                    <a:p>
                      <a:pPr algn="ctr"/>
                      <a:r>
                        <a:rPr lang="en-GB" sz="2000" b="0" i="0" dirty="0">
                          <a:solidFill>
                            <a:schemeClr val="bg1"/>
                          </a:solidFill>
                          <a:latin typeface="Century Gothic" panose="020B0502020202020204" pitchFamily="34" charset="0"/>
                        </a:rPr>
                        <a:t>B</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a:txBody>
                  <a:tcPr anchor="ctr"/>
                </a:tc>
                <a:extLst>
                  <a:ext uri="{0D108BD9-81ED-4DB2-BD59-A6C34878D82A}">
                    <a16:rowId xmlns:a16="http://schemas.microsoft.com/office/drawing/2014/main" val="1153431983"/>
                  </a:ext>
                </a:extLst>
              </a:tr>
              <a:tr h="370840">
                <a:tc>
                  <a:txBody>
                    <a:bodyPr/>
                    <a:lstStyle/>
                    <a:p>
                      <a:pPr algn="ctr"/>
                      <a:r>
                        <a:rPr lang="en-GB" sz="2000" b="0" i="0" dirty="0">
                          <a:solidFill>
                            <a:schemeClr val="accent1">
                              <a:lumMod val="50000"/>
                            </a:schemeClr>
                          </a:solidFill>
                          <a:latin typeface="Century Gothic" panose="020B0502020202020204" pitchFamily="34" charset="0"/>
                        </a:rPr>
                        <a:t>1.</a:t>
                      </a:r>
                    </a:p>
                  </a:txBody>
                  <a:tcPr anchor="ctr"/>
                </a:tc>
                <a:tc>
                  <a:txBody>
                    <a:bodyPr/>
                    <a:lstStyle/>
                    <a:p>
                      <a:r>
                        <a:rPr lang="en-GB" sz="2000" b="0" i="0" dirty="0">
                          <a:solidFill>
                            <a:srgbClr val="E65D00"/>
                          </a:solidFill>
                          <a:latin typeface="Century Gothic" panose="020B0502020202020204" pitchFamily="34" charset="0"/>
                        </a:rPr>
                        <a:t>Il organise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endParaRPr lang="en-GB" sz="2000" b="1" dirty="0">
                        <a:solidFill>
                          <a:schemeClr val="accent1">
                            <a:lumMod val="50000"/>
                          </a:schemeClr>
                        </a:solidFill>
                      </a:endParaRPr>
                    </a:p>
                  </a:txBody>
                  <a:tcPr anchor="ctr"/>
                </a:tc>
                <a:tc>
                  <a:txBody>
                    <a:bodyPr/>
                    <a:lstStyle/>
                    <a:p>
                      <a:r>
                        <a:rPr lang="en-GB" sz="2000" b="0" i="0" dirty="0">
                          <a:solidFill>
                            <a:srgbClr val="E65D00"/>
                          </a:solidFill>
                          <a:latin typeface="Century Gothic" panose="020B0502020202020204" pitchFamily="34" charset="0"/>
                        </a:rPr>
                        <a:t>Il y a</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1171492714"/>
                  </a:ext>
                </a:extLst>
              </a:tr>
              <a:tr h="370840">
                <a:tc>
                  <a:txBody>
                    <a:bodyPr/>
                    <a:lstStyle/>
                    <a:p>
                      <a:pPr algn="ctr"/>
                      <a:r>
                        <a:rPr lang="en-GB" sz="2000" b="0" i="0" dirty="0">
                          <a:solidFill>
                            <a:schemeClr val="accent1">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Il a </a:t>
                      </a:r>
                      <a:r>
                        <a:rPr lang="en-GB" sz="2000" b="1" dirty="0" err="1">
                          <a:solidFill>
                            <a:srgbClr val="E65D00"/>
                          </a:solidFill>
                        </a:rPr>
                        <a:t>traversé</a:t>
                      </a:r>
                      <a:r>
                        <a:rPr lang="en-GB" sz="2000" b="1" dirty="0">
                          <a:solidFill>
                            <a:srgbClr val="E65D00"/>
                          </a:solidFill>
                        </a:rPr>
                        <a:t>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a:t>
                      </a:r>
                      <a:r>
                        <a:rPr lang="en-GB" sz="2000" b="0" dirty="0" err="1">
                          <a:solidFill>
                            <a:schemeClr val="accent1">
                              <a:lumMod val="50000"/>
                            </a:schemeClr>
                          </a:solidFill>
                        </a:rPr>
                        <a:t>voiture</a:t>
                      </a:r>
                      <a:r>
                        <a:rPr lang="en-GB" sz="2000" b="0" dirty="0">
                          <a:solidFill>
                            <a:schemeClr val="accent1">
                              <a:lumMod val="50000"/>
                            </a:schemeClr>
                          </a:solidFill>
                        </a:rPr>
                        <a:t>.</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Il y </a:t>
                      </a:r>
                      <a:r>
                        <a:rPr lang="en-GB" sz="2000" b="1" dirty="0" err="1">
                          <a:solidFill>
                            <a:srgbClr val="E65D00"/>
                          </a:solidFill>
                        </a:rPr>
                        <a:t>avait</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0" i="0" dirty="0">
                          <a:solidFill>
                            <a:schemeClr val="accent1">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Il </a:t>
                      </a:r>
                      <a:r>
                        <a:rPr lang="en-GB" sz="2000" b="1" dirty="0" err="1">
                          <a:solidFill>
                            <a:srgbClr val="E65D00"/>
                          </a:solidFill>
                        </a:rPr>
                        <a:t>regarde</a:t>
                      </a:r>
                      <a:r>
                        <a:rPr lang="en-GB" sz="2000" b="1" dirty="0">
                          <a:solidFill>
                            <a:srgbClr val="E65D00"/>
                          </a:solidFill>
                        </a:rPr>
                        <a:t> </a:t>
                      </a:r>
                      <a:r>
                        <a:rPr lang="en-GB" sz="2000" b="0" dirty="0" err="1">
                          <a:solidFill>
                            <a:schemeClr val="accent1">
                              <a:lumMod val="50000"/>
                            </a:schemeClr>
                          </a:solidFill>
                        </a:rPr>
                        <a:t>l’équipe</a:t>
                      </a:r>
                      <a:r>
                        <a:rPr lang="en-GB" sz="2000" b="0" dirty="0">
                          <a:solidFill>
                            <a:schemeClr val="accent1">
                              <a:lumMod val="50000"/>
                            </a:schemeClr>
                          </a:solidFill>
                        </a:rPr>
                        <a:t> de football locale.</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Il y a</a:t>
                      </a:r>
                      <a:r>
                        <a:rPr lang="en-GB" sz="2000" dirty="0">
                          <a:solidFill>
                            <a:srgbClr val="E65D00"/>
                          </a:solidFill>
                        </a:rPr>
                        <a:t> </a:t>
                      </a:r>
                      <a:r>
                        <a:rPr lang="en-GB" sz="2000" dirty="0">
                          <a:solidFill>
                            <a:schemeClr val="accent1">
                              <a:lumMod val="50000"/>
                            </a:schemeClr>
                          </a:solidFill>
                        </a:rPr>
                        <a:t>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0" i="0" dirty="0">
                          <a:solidFill>
                            <a:schemeClr val="accent1">
                              <a:lumMod val="50000"/>
                            </a:schemeClr>
                          </a:solidFill>
                          <a:latin typeface="Century Gothic" panose="020B0502020202020204" pitchFamily="34" charset="0"/>
                        </a:rPr>
                        <a:t>4.</a:t>
                      </a:r>
                    </a:p>
                  </a:txBody>
                  <a:tcPr anchor="ctr"/>
                </a:tc>
                <a:tc>
                  <a:txBody>
                    <a:bodyPr/>
                    <a:lstStyle/>
                    <a:p>
                      <a:r>
                        <a:rPr lang="en-GB" sz="2000" b="0" i="0" dirty="0">
                          <a:solidFill>
                            <a:srgbClr val="E65D00"/>
                          </a:solidFill>
                          <a:latin typeface="Century Gothic" panose="020B0502020202020204" pitchFamily="34" charset="0"/>
                        </a:rPr>
                        <a:t>Il a </a:t>
                      </a:r>
                      <a:r>
                        <a:rPr lang="en-GB" sz="2000" b="1" dirty="0" err="1">
                          <a:solidFill>
                            <a:srgbClr val="E65D00"/>
                          </a:solidFill>
                        </a:rPr>
                        <a:t>voyagé</a:t>
                      </a:r>
                      <a:r>
                        <a:rPr lang="en-GB" sz="2000" b="0" dirty="0">
                          <a:solidFill>
                            <a:srgbClr val="E65D00"/>
                          </a:solidFill>
                        </a:rPr>
                        <a:t> </a:t>
                      </a:r>
                      <a:r>
                        <a:rPr lang="en-GB" sz="2000" b="0" dirty="0">
                          <a:solidFill>
                            <a:schemeClr val="accent1">
                              <a:lumMod val="50000"/>
                            </a:schemeClr>
                          </a:solidFill>
                        </a:rPr>
                        <a:t>à Lausanne.</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E65D00"/>
                          </a:solidFill>
                          <a:latin typeface="Century Gothic" panose="020B0502020202020204" pitchFamily="34" charset="0"/>
                        </a:rPr>
                        <a:t>Il y </a:t>
                      </a:r>
                      <a:r>
                        <a:rPr lang="en-GB" sz="2000" b="1" dirty="0" err="1">
                          <a:solidFill>
                            <a:srgbClr val="E65D00"/>
                          </a:solidFill>
                        </a:rPr>
                        <a:t>avait</a:t>
                      </a:r>
                      <a:r>
                        <a:rPr lang="en-GB" sz="2000" dirty="0">
                          <a:solidFill>
                            <a:srgbClr val="E65D00"/>
                          </a:solidFill>
                        </a:rPr>
                        <a:t> </a:t>
                      </a:r>
                      <a:r>
                        <a:rPr lang="en-GB" sz="2000" dirty="0">
                          <a:solidFill>
                            <a:schemeClr val="accent1">
                              <a:lumMod val="50000"/>
                            </a:schemeClr>
                          </a:solidFill>
                        </a:rPr>
                        <a:t>un</a:t>
                      </a:r>
                      <a:r>
                        <a:rPr lang="en-GB" sz="2000" dirty="0">
                          <a:solidFill>
                            <a:srgbClr val="E65D00"/>
                          </a:solidFill>
                        </a:rPr>
                        <a:t> </a:t>
                      </a:r>
                      <a:r>
                        <a:rPr lang="fr-FR" sz="2000" dirty="0">
                          <a:solidFill>
                            <a:schemeClr val="accent1">
                              <a:lumMod val="50000"/>
                            </a:schemeClr>
                          </a:solidFill>
                        </a:rPr>
                        <a:t>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00" y="3566398"/>
            <a:ext cx="720000" cy="720000"/>
          </a:xfrm>
          <a:prstGeom prst="rect">
            <a:avLst/>
          </a:prstGeom>
        </p:spPr>
      </p:pic>
    </p:spTree>
    <p:extLst>
      <p:ext uri="{BB962C8B-B14F-4D97-AF65-F5344CB8AC3E}">
        <p14:creationId xmlns:p14="http://schemas.microsoft.com/office/powerpoint/2010/main" val="2905551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Amir et </a:t>
            </a:r>
            <a:r>
              <a:rPr lang="en-GB" sz="3600" b="1" dirty="0" err="1">
                <a:solidFill>
                  <a:schemeClr val="bg1"/>
                </a:solidFill>
              </a:rPr>
              <a:t>ses</a:t>
            </a:r>
            <a:r>
              <a:rPr lang="en-GB" sz="3600" b="1" dirty="0">
                <a:solidFill>
                  <a:schemeClr val="bg1"/>
                </a:solidFill>
              </a:rPr>
              <a:t> </a:t>
            </a:r>
            <a:r>
              <a:rPr lang="en-GB" sz="3600" b="1" dirty="0" err="1">
                <a:solidFill>
                  <a:schemeClr val="bg1"/>
                </a:solidFill>
              </a:rPr>
              <a:t>professeurs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21F8019-88CB-384B-85CA-C647E3231B3C}"/>
              </a:ext>
            </a:extLst>
          </p:cNvPr>
          <p:cNvSpPr txBox="1"/>
          <p:nvPr/>
        </p:nvSpPr>
        <p:spPr>
          <a:xfrm>
            <a:off x="135000" y="1340181"/>
            <a:ext cx="11922000" cy="830997"/>
          </a:xfrm>
          <a:prstGeom prst="rect">
            <a:avLst/>
          </a:prstGeom>
          <a:noFill/>
        </p:spPr>
        <p:txBody>
          <a:bodyPr wrap="square" rtlCol="0">
            <a:spAutoFit/>
          </a:bodyPr>
          <a:lstStyle/>
          <a:p>
            <a:pPr lvl="0">
              <a:defRPr/>
            </a:pPr>
            <a:r>
              <a:rPr lang="fr-FR" sz="2400" dirty="0">
                <a:solidFill>
                  <a:schemeClr val="accent5">
                    <a:lumMod val="50000"/>
                  </a:schemeClr>
                </a:solidFill>
                <a:latin typeface="Century Gothic" panose="020B0502020202020204" pitchFamily="34" charset="0"/>
              </a:rPr>
              <a:t>Continue la conversation entre Amir et son professeur. Dis des questions et des réponses au passé composé. Voici des verbes que vous pouvez utiliser.</a:t>
            </a:r>
          </a:p>
        </p:txBody>
      </p:sp>
      <p:sp>
        <p:nvSpPr>
          <p:cNvPr id="26" name="TextBox 25">
            <a:extLst>
              <a:ext uri="{FF2B5EF4-FFF2-40B4-BE49-F238E27FC236}">
                <a16:creationId xmlns:a16="http://schemas.microsoft.com/office/drawing/2014/main" id="{D807747B-0272-1948-9328-F929E2EDC309}"/>
              </a:ext>
            </a:extLst>
          </p:cNvPr>
          <p:cNvSpPr txBox="1"/>
          <p:nvPr/>
        </p:nvSpPr>
        <p:spPr>
          <a:xfrm>
            <a:off x="0" y="2347368"/>
            <a:ext cx="12012000" cy="2790892"/>
          </a:xfrm>
          <a:prstGeom prst="rect">
            <a:avLst/>
          </a:prstGeom>
          <a:noFill/>
        </p:spPr>
        <p:txBody>
          <a:bodyPr wrap="square" numCol="3" rtlCol="0">
            <a:spAutoFit/>
          </a:bodyPr>
          <a:lstStyle/>
          <a:p>
            <a:pPr lvl="0" algn="ctr">
              <a:lnSpc>
                <a:spcPct val="150000"/>
              </a:lnSpc>
              <a:defRPr/>
            </a:pPr>
            <a:r>
              <a:rPr lang="fr-FR" sz="2400" dirty="0">
                <a:solidFill>
                  <a:srgbClr val="E65D02"/>
                </a:solidFill>
                <a:latin typeface="Century Gothic" panose="020B0502020202020204" pitchFamily="34" charset="0"/>
              </a:rPr>
              <a:t>organiser</a:t>
            </a:r>
          </a:p>
          <a:p>
            <a:pPr lvl="0" algn="ctr">
              <a:lnSpc>
                <a:spcPct val="150000"/>
              </a:lnSpc>
              <a:defRPr/>
            </a:pPr>
            <a:r>
              <a:rPr lang="fr-FR" sz="2400" dirty="0">
                <a:solidFill>
                  <a:srgbClr val="E65D02"/>
                </a:solidFill>
                <a:latin typeface="Century Gothic" panose="020B0502020202020204" pitchFamily="34" charset="0"/>
              </a:rPr>
              <a:t>envoyer</a:t>
            </a:r>
          </a:p>
          <a:p>
            <a:pPr lvl="0" algn="ctr">
              <a:lnSpc>
                <a:spcPct val="150000"/>
              </a:lnSpc>
              <a:defRPr/>
            </a:pPr>
            <a:r>
              <a:rPr lang="fr-FR" sz="2400" dirty="0">
                <a:solidFill>
                  <a:srgbClr val="E65D02"/>
                </a:solidFill>
                <a:latin typeface="Century Gothic" panose="020B0502020202020204" pitchFamily="34" charset="0"/>
              </a:rPr>
              <a:t>utiliser</a:t>
            </a:r>
          </a:p>
          <a:p>
            <a:pPr lvl="0" algn="ctr">
              <a:lnSpc>
                <a:spcPct val="150000"/>
              </a:lnSpc>
              <a:defRPr/>
            </a:pPr>
            <a:r>
              <a:rPr lang="fr-FR" sz="2400" dirty="0">
                <a:solidFill>
                  <a:srgbClr val="E65D02"/>
                </a:solidFill>
                <a:latin typeface="Century Gothic" panose="020B0502020202020204" pitchFamily="34" charset="0"/>
              </a:rPr>
              <a:t>proposer</a:t>
            </a:r>
          </a:p>
          <a:p>
            <a:pPr lvl="0" algn="ctr">
              <a:lnSpc>
                <a:spcPct val="150000"/>
              </a:lnSpc>
              <a:defRPr/>
            </a:pPr>
            <a:r>
              <a:rPr lang="fr-FR" sz="2400" dirty="0">
                <a:solidFill>
                  <a:srgbClr val="E65D02"/>
                </a:solidFill>
                <a:latin typeface="Century Gothic" panose="020B0502020202020204" pitchFamily="34" charset="0"/>
              </a:rPr>
              <a:t>commencer</a:t>
            </a:r>
          </a:p>
          <a:p>
            <a:pPr lvl="0" algn="ctr">
              <a:lnSpc>
                <a:spcPct val="150000"/>
              </a:lnSpc>
              <a:defRPr/>
            </a:pPr>
            <a:r>
              <a:rPr lang="fr-FR" sz="2400" dirty="0">
                <a:solidFill>
                  <a:srgbClr val="E65D02"/>
                </a:solidFill>
                <a:latin typeface="Century Gothic" panose="020B0502020202020204" pitchFamily="34" charset="0"/>
              </a:rPr>
              <a:t>expliquer</a:t>
            </a:r>
          </a:p>
          <a:p>
            <a:pPr lvl="0" algn="ctr">
              <a:lnSpc>
                <a:spcPct val="150000"/>
              </a:lnSpc>
              <a:defRPr/>
            </a:pPr>
            <a:r>
              <a:rPr lang="fr-FR" sz="2400" dirty="0">
                <a:solidFill>
                  <a:srgbClr val="E65D02"/>
                </a:solidFill>
                <a:latin typeface="Century Gothic" panose="020B0502020202020204" pitchFamily="34" charset="0"/>
              </a:rPr>
              <a:t>écouter</a:t>
            </a:r>
          </a:p>
          <a:p>
            <a:pPr lvl="0" algn="ctr">
              <a:lnSpc>
                <a:spcPct val="150000"/>
              </a:lnSpc>
              <a:defRPr/>
            </a:pPr>
            <a:r>
              <a:rPr lang="fr-FR" sz="2400" dirty="0">
                <a:solidFill>
                  <a:srgbClr val="E65D02"/>
                </a:solidFill>
                <a:latin typeface="Century Gothic" panose="020B0502020202020204" pitchFamily="34" charset="0"/>
              </a:rPr>
              <a:t>parler</a:t>
            </a:r>
          </a:p>
          <a:p>
            <a:pPr lvl="0" algn="ctr">
              <a:lnSpc>
                <a:spcPct val="150000"/>
              </a:lnSpc>
              <a:defRPr/>
            </a:pPr>
            <a:r>
              <a:rPr lang="fr-FR" sz="2400" dirty="0">
                <a:solidFill>
                  <a:srgbClr val="E65D02"/>
                </a:solidFill>
                <a:latin typeface="Century Gothic" panose="020B0502020202020204" pitchFamily="34" charset="0"/>
              </a:rPr>
              <a:t>trouver</a:t>
            </a:r>
          </a:p>
          <a:p>
            <a:pPr lvl="0" algn="ctr">
              <a:lnSpc>
                <a:spcPct val="150000"/>
              </a:lnSpc>
              <a:defRPr/>
            </a:pPr>
            <a:r>
              <a:rPr lang="fr-FR" sz="2400" dirty="0">
                <a:solidFill>
                  <a:srgbClr val="E65D02"/>
                </a:solidFill>
                <a:latin typeface="Century Gothic" panose="020B0502020202020204" pitchFamily="34" charset="0"/>
              </a:rPr>
              <a:t>montrer</a:t>
            </a:r>
          </a:p>
          <a:p>
            <a:pPr lvl="0" algn="ctr">
              <a:lnSpc>
                <a:spcPct val="150000"/>
              </a:lnSpc>
              <a:defRPr/>
            </a:pPr>
            <a:r>
              <a:rPr lang="fr-FR" sz="2400" dirty="0">
                <a:solidFill>
                  <a:srgbClr val="E65D02"/>
                </a:solidFill>
                <a:latin typeface="Century Gothic" panose="020B0502020202020204" pitchFamily="34" charset="0"/>
              </a:rPr>
              <a:t>penser à</a:t>
            </a:r>
          </a:p>
          <a:p>
            <a:pPr lvl="0" algn="ctr">
              <a:lnSpc>
                <a:spcPct val="150000"/>
              </a:lnSpc>
              <a:defRPr/>
            </a:pPr>
            <a:r>
              <a:rPr lang="fr-FR" sz="2400" dirty="0">
                <a:solidFill>
                  <a:srgbClr val="E65D02"/>
                </a:solidFill>
                <a:latin typeface="Century Gothic" panose="020B0502020202020204" pitchFamily="34" charset="0"/>
              </a:rPr>
              <a:t>travailler</a:t>
            </a:r>
          </a:p>
          <a:p>
            <a:pPr lvl="0" algn="ctr">
              <a:lnSpc>
                <a:spcPct val="150000"/>
              </a:lnSpc>
              <a:defRPr/>
            </a:pPr>
            <a:r>
              <a:rPr lang="fr-FR" sz="2400" dirty="0">
                <a:solidFill>
                  <a:srgbClr val="E65D02"/>
                </a:solidFill>
                <a:latin typeface="Century Gothic" panose="020B0502020202020204" pitchFamily="34" charset="0"/>
              </a:rPr>
              <a:t>chercher</a:t>
            </a:r>
          </a:p>
          <a:p>
            <a:pPr lvl="0" algn="ctr">
              <a:lnSpc>
                <a:spcPct val="150000"/>
              </a:lnSpc>
              <a:defRPr/>
            </a:pPr>
            <a:r>
              <a:rPr lang="fr-FR" sz="2400" dirty="0">
                <a:solidFill>
                  <a:srgbClr val="E65D02"/>
                </a:solidFill>
                <a:latin typeface="Century Gothic" panose="020B0502020202020204" pitchFamily="34" charset="0"/>
              </a:rPr>
              <a:t>partager</a:t>
            </a:r>
          </a:p>
          <a:p>
            <a:pPr lvl="0" algn="ctr">
              <a:lnSpc>
                <a:spcPct val="150000"/>
              </a:lnSpc>
              <a:defRPr/>
            </a:pPr>
            <a:r>
              <a:rPr lang="fr-FR" sz="2400" dirty="0">
                <a:solidFill>
                  <a:srgbClr val="E65D02"/>
                </a:solidFill>
                <a:latin typeface="Century Gothic" panose="020B0502020202020204" pitchFamily="34" charset="0"/>
              </a:rPr>
              <a:t>visiter</a:t>
            </a:r>
          </a:p>
        </p:txBody>
      </p:sp>
      <p:pic>
        <p:nvPicPr>
          <p:cNvPr id="27" name="Picture 26" descr="A picture containing doll&#10;&#10;Description automatically generated">
            <a:extLst>
              <a:ext uri="{FF2B5EF4-FFF2-40B4-BE49-F238E27FC236}">
                <a16:creationId xmlns:a16="http://schemas.microsoft.com/office/drawing/2014/main" id="{DE37921B-89E0-6949-8ED1-901EC296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5487" y="4161536"/>
            <a:ext cx="2238113" cy="2238113"/>
          </a:xfrm>
          <a:prstGeom prst="rect">
            <a:avLst/>
          </a:prstGeom>
        </p:spPr>
      </p:pic>
      <p:pic>
        <p:nvPicPr>
          <p:cNvPr id="10" name="Picture 9">
            <a:extLst>
              <a:ext uri="{FF2B5EF4-FFF2-40B4-BE49-F238E27FC236}">
                <a16:creationId xmlns:a16="http://schemas.microsoft.com/office/drawing/2014/main" id="{6CFB322B-68D5-435A-BCEB-C96055536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64297"/>
            <a:ext cx="1557339" cy="1557339"/>
          </a:xfrm>
          <a:prstGeom prst="rect">
            <a:avLst/>
          </a:prstGeom>
        </p:spPr>
      </p:pic>
    </p:spTree>
    <p:extLst>
      <p:ext uri="{BB962C8B-B14F-4D97-AF65-F5344CB8AC3E}">
        <p14:creationId xmlns:p14="http://schemas.microsoft.com/office/powerpoint/2010/main" val="134298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885038" cy="707849"/>
          </a:xfrm>
        </p:spPr>
        <p:txBody>
          <a:bodyPr>
            <a:noAutofit/>
          </a:bodyPr>
          <a:lstStyle/>
          <a:p>
            <a:r>
              <a:rPr lang="en-GB" sz="2900" b="1" dirty="0">
                <a:solidFill>
                  <a:schemeClr val="bg1"/>
                </a:solidFill>
              </a:rPr>
              <a:t>Est-</a:t>
            </a:r>
            <a:r>
              <a:rPr lang="en-GB" sz="2900" b="1" dirty="0" err="1">
                <a:solidFill>
                  <a:schemeClr val="bg1"/>
                </a:solidFill>
              </a:rPr>
              <a:t>ce</a:t>
            </a:r>
            <a:r>
              <a:rPr lang="en-GB" sz="2900" b="1" dirty="0">
                <a:solidFill>
                  <a:schemeClr val="bg1"/>
                </a:solidFill>
              </a:rPr>
              <a:t> que </a:t>
            </a:r>
            <a:r>
              <a:rPr lang="en-GB" sz="2900" b="1" dirty="0" err="1">
                <a:solidFill>
                  <a:schemeClr val="bg1"/>
                </a:solidFill>
              </a:rPr>
              <a:t>c’est</a:t>
            </a:r>
            <a:r>
              <a:rPr lang="en-GB" sz="2900" b="1" dirty="0">
                <a:solidFill>
                  <a:schemeClr val="bg1"/>
                </a:solidFill>
              </a:rPr>
              <a:t> </a:t>
            </a:r>
            <a:r>
              <a:rPr lang="en-GB" sz="2900" b="1" dirty="0" err="1">
                <a:solidFill>
                  <a:schemeClr val="bg1"/>
                </a:solidFill>
              </a:rPr>
              <a:t>une</a:t>
            </a:r>
            <a:r>
              <a:rPr lang="en-GB" sz="2900" b="1" dirty="0">
                <a:solidFill>
                  <a:schemeClr val="bg1"/>
                </a:solidFill>
              </a:rPr>
              <a:t> question?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1318438"/>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Travaille à deux pour faire des </a:t>
            </a:r>
            <a:r>
              <a:rPr lang="fr-FR" sz="2400" dirty="0">
                <a:solidFill>
                  <a:srgbClr val="4472C4">
                    <a:lumMod val="50000"/>
                  </a:srgbClr>
                </a:solidFill>
                <a:latin typeface="Century Gothic" panose="020F0302020204030204"/>
              </a:rPr>
              <a:t>phrases ensemble.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A utilise sa carte* pour dire la première partie* de la phrase. </a:t>
            </a: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B utilise sa carte pour compléter la phrase. </a:t>
            </a:r>
          </a:p>
        </p:txBody>
      </p:sp>
      <p:pic>
        <p:nvPicPr>
          <p:cNvPr id="9" name="Picture 8">
            <a:extLst>
              <a:ext uri="{FF2B5EF4-FFF2-40B4-BE49-F238E27FC236}">
                <a16:creationId xmlns:a16="http://schemas.microsoft.com/office/drawing/2014/main" id="{751B3E82-47B3-1549-B89C-5A2D9A4ED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026" y="2832363"/>
            <a:ext cx="2822400" cy="2822400"/>
          </a:xfrm>
          <a:prstGeom prst="rect">
            <a:avLst/>
          </a:prstGeom>
        </p:spPr>
      </p:pic>
      <p:pic>
        <p:nvPicPr>
          <p:cNvPr id="10" name="Picture 9">
            <a:extLst>
              <a:ext uri="{FF2B5EF4-FFF2-40B4-BE49-F238E27FC236}">
                <a16:creationId xmlns:a16="http://schemas.microsoft.com/office/drawing/2014/main" id="{E16070FB-43FA-984A-BB52-7E5D1398C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764" y="2832363"/>
            <a:ext cx="2821384" cy="2821384"/>
          </a:xfrm>
          <a:prstGeom prst="rect">
            <a:avLst/>
          </a:prstGeom>
        </p:spPr>
      </p:pic>
      <p:sp>
        <p:nvSpPr>
          <p:cNvPr id="2" name="Rounded Rectangular Callout 1">
            <a:extLst>
              <a:ext uri="{FF2B5EF4-FFF2-40B4-BE49-F238E27FC236}">
                <a16:creationId xmlns:a16="http://schemas.microsoft.com/office/drawing/2014/main" id="{D8FC75AF-8880-4B4D-826B-106838F7EE83}"/>
              </a:ext>
            </a:extLst>
          </p:cNvPr>
          <p:cNvSpPr/>
          <p:nvPr/>
        </p:nvSpPr>
        <p:spPr>
          <a:xfrm>
            <a:off x="3533401" y="3663391"/>
            <a:ext cx="1452282" cy="570156"/>
          </a:xfrm>
          <a:prstGeom prst="wedgeRoundRectCallout">
            <a:avLst>
              <a:gd name="adj1" fmla="val -68326"/>
              <a:gd name="adj2" fmla="val -24700"/>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Elle a …</a:t>
            </a:r>
          </a:p>
        </p:txBody>
      </p:sp>
      <p:sp>
        <p:nvSpPr>
          <p:cNvPr id="11" name="Rounded Rectangular Callout 10">
            <a:extLst>
              <a:ext uri="{FF2B5EF4-FFF2-40B4-BE49-F238E27FC236}">
                <a16:creationId xmlns:a16="http://schemas.microsoft.com/office/drawing/2014/main" id="{DDAFBC93-1763-8D4D-9E00-E66C63CDB999}"/>
              </a:ext>
            </a:extLst>
          </p:cNvPr>
          <p:cNvSpPr/>
          <p:nvPr/>
        </p:nvSpPr>
        <p:spPr>
          <a:xfrm>
            <a:off x="5492626" y="3663391"/>
            <a:ext cx="2822400" cy="883377"/>
          </a:xfrm>
          <a:prstGeom prst="wedgeRoundRectCallout">
            <a:avLst>
              <a:gd name="adj1" fmla="val 64554"/>
              <a:gd name="adj2" fmla="val -22934"/>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fait </a:t>
            </a:r>
            <a:r>
              <a:rPr lang="en-US" sz="2400" dirty="0" err="1">
                <a:latin typeface="Century Gothic" panose="020B0502020202020204" pitchFamily="34" charset="0"/>
              </a:rPr>
              <a:t>ses</a:t>
            </a:r>
            <a:r>
              <a:rPr lang="en-US" sz="2400" dirty="0">
                <a:latin typeface="Century Gothic" panose="020B0502020202020204" pitchFamily="34" charset="0"/>
              </a:rPr>
              <a:t> devoirs.</a:t>
            </a:r>
          </a:p>
          <a:p>
            <a:pPr algn="ctr"/>
            <a:r>
              <a:rPr lang="en-US" sz="2400" dirty="0">
                <a:latin typeface="Century Gothic" panose="020B0502020202020204" pitchFamily="34" charset="0"/>
              </a:rPr>
              <a:t>(statement)</a:t>
            </a:r>
          </a:p>
        </p:txBody>
      </p:sp>
      <p:sp>
        <p:nvSpPr>
          <p:cNvPr id="13" name="Rounded Rectangular Callout 12">
            <a:extLst>
              <a:ext uri="{FF2B5EF4-FFF2-40B4-BE49-F238E27FC236}">
                <a16:creationId xmlns:a16="http://schemas.microsoft.com/office/drawing/2014/main" id="{A87C8C85-89F3-BB41-A850-968FB1B56B72}"/>
              </a:ext>
            </a:extLst>
          </p:cNvPr>
          <p:cNvSpPr/>
          <p:nvPr/>
        </p:nvSpPr>
        <p:spPr>
          <a:xfrm>
            <a:off x="5525840" y="4659077"/>
            <a:ext cx="2789186" cy="883377"/>
          </a:xfrm>
          <a:prstGeom prst="wedgeRoundRectCallout">
            <a:avLst>
              <a:gd name="adj1" fmla="val 64554"/>
              <a:gd name="adj2" fmla="val -22934"/>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fait </a:t>
            </a:r>
            <a:r>
              <a:rPr lang="en-US" sz="2400" dirty="0" err="1">
                <a:latin typeface="Century Gothic" panose="020B0502020202020204" pitchFamily="34" charset="0"/>
              </a:rPr>
              <a:t>ses</a:t>
            </a:r>
            <a:r>
              <a:rPr lang="en-US" sz="2400" dirty="0">
                <a:latin typeface="Century Gothic" panose="020B0502020202020204" pitchFamily="34" charset="0"/>
              </a:rPr>
              <a:t> devoirs ?</a:t>
            </a:r>
          </a:p>
          <a:p>
            <a:pPr algn="ctr"/>
            <a:r>
              <a:rPr lang="en-US" sz="2400" dirty="0">
                <a:latin typeface="Century Gothic" panose="020B0502020202020204" pitchFamily="34" charset="0"/>
              </a:rPr>
              <a:t>(question)</a:t>
            </a:r>
          </a:p>
        </p:txBody>
      </p:sp>
      <p:sp>
        <p:nvSpPr>
          <p:cNvPr id="12" name="Rounded Rectangular Callout 10">
            <a:extLst>
              <a:ext uri="{FF2B5EF4-FFF2-40B4-BE49-F238E27FC236}">
                <a16:creationId xmlns:a16="http://schemas.microsoft.com/office/drawing/2014/main" id="{8A51D63C-41CC-4CAB-9261-48B3C2B63D79}"/>
              </a:ext>
            </a:extLst>
          </p:cNvPr>
          <p:cNvSpPr/>
          <p:nvPr/>
        </p:nvSpPr>
        <p:spPr>
          <a:xfrm>
            <a:off x="7078222" y="247047"/>
            <a:ext cx="2939969" cy="707850"/>
          </a:xfrm>
          <a:prstGeom prst="wedgeRoundRectCallout">
            <a:avLst>
              <a:gd name="adj1" fmla="val 49380"/>
              <a:gd name="adj2" fmla="val -16383"/>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*la carte = card</a:t>
            </a:r>
          </a:p>
          <a:p>
            <a:pPr algn="ctr"/>
            <a:r>
              <a:rPr lang="en-US" sz="2000" dirty="0">
                <a:latin typeface="Century Gothic" panose="020B0502020202020204" pitchFamily="34" charset="0"/>
              </a:rPr>
              <a:t>*la </a:t>
            </a:r>
            <a:r>
              <a:rPr lang="en-US" sz="2000" dirty="0" err="1">
                <a:latin typeface="Century Gothic" panose="020B0502020202020204" pitchFamily="34" charset="0"/>
              </a:rPr>
              <a:t>partie</a:t>
            </a:r>
            <a:r>
              <a:rPr lang="en-US" sz="2000" dirty="0">
                <a:latin typeface="Century Gothic" panose="020B0502020202020204" pitchFamily="34" charset="0"/>
              </a:rPr>
              <a:t> = part</a:t>
            </a:r>
          </a:p>
        </p:txBody>
      </p:sp>
    </p:spTree>
    <p:extLst>
      <p:ext uri="{BB962C8B-B14F-4D97-AF65-F5344CB8AC3E}">
        <p14:creationId xmlns:p14="http://schemas.microsoft.com/office/powerpoint/2010/main" val="134106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Question or Statement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9AF40BC7-A7BF-C744-92ED-DA109F6CCED0}"/>
              </a:ext>
            </a:extLst>
          </p:cNvPr>
          <p:cNvGraphicFramePr>
            <a:graphicFrameLocks noGrp="1"/>
          </p:cNvGraphicFramePr>
          <p:nvPr/>
        </p:nvGraphicFramePr>
        <p:xfrm>
          <a:off x="917856" y="16340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200" b="0" i="0" noProof="0" dirty="0">
                          <a:solidFill>
                            <a:schemeClr val="accent5">
                              <a:lumMod val="50000"/>
                            </a:schemeClr>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200" b="0" i="0" noProof="0" dirty="0">
                          <a:solidFill>
                            <a:schemeClr val="accent5">
                              <a:lumMod val="50000"/>
                            </a:schemeClr>
                          </a:solidFill>
                          <a:latin typeface="Century Gothic" panose="020B0502020202020204" pitchFamily="34" charset="0"/>
                        </a:rPr>
                        <a:t>Il a …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r>
                        <a:rPr lang="fr-FR" sz="1200" b="0" i="0" noProof="0" dirty="0">
                          <a:solidFill>
                            <a:schemeClr val="accent5">
                              <a:lumMod val="50000"/>
                            </a:schemeClr>
                          </a:solidFill>
                          <a:latin typeface="Century Gothic" panose="020B0502020202020204" pitchFamily="34" charset="0"/>
                        </a:rPr>
                        <a:t>Elle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r>
                        <a:rPr lang="fr-FR" sz="1200" b="0" i="0" noProof="0" dirty="0">
                          <a:solidFill>
                            <a:schemeClr val="accent5">
                              <a:lumMod val="50000"/>
                            </a:schemeClr>
                          </a:solidFill>
                          <a:latin typeface="Century Gothic" panose="020B0502020202020204" pitchFamily="34" charset="0"/>
                        </a:rPr>
                        <a:t>Est-ce qu’on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1" name="Table 4">
            <a:extLst>
              <a:ext uri="{FF2B5EF4-FFF2-40B4-BE49-F238E27FC236}">
                <a16:creationId xmlns:a16="http://schemas.microsoft.com/office/drawing/2014/main" id="{6BD262DD-C52D-904F-B699-E38D71039D0E}"/>
              </a:ext>
            </a:extLst>
          </p:cNvPr>
          <p:cNvGraphicFramePr>
            <a:graphicFrameLocks noGrp="1"/>
          </p:cNvGraphicFramePr>
          <p:nvPr/>
        </p:nvGraphicFramePr>
        <p:xfrm>
          <a:off x="6084216" y="16340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r>
                        <a:rPr lang="fr-FR" sz="1200" b="0" i="0" noProof="0" dirty="0">
                          <a:solidFill>
                            <a:schemeClr val="accent5">
                              <a:lumMod val="50000"/>
                            </a:schemeClr>
                          </a:solidFill>
                          <a:latin typeface="Century Gothic" panose="020B0502020202020204" pitchFamily="34" charset="0"/>
                        </a:rPr>
                        <a:t>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r>
                        <a:rPr lang="fr-FR" sz="1200" b="0" i="0" noProof="0" dirty="0">
                          <a:solidFill>
                            <a:schemeClr val="accent5">
                              <a:lumMod val="50000"/>
                            </a:schemeClr>
                          </a:solidFill>
                          <a:latin typeface="Century Gothic" panose="020B0502020202020204" pitchFamily="34" charset="0"/>
                        </a:rPr>
                        <a:t>Est-ce qu’il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200" b="0" i="0" noProof="0" dirty="0">
                          <a:solidFill>
                            <a:schemeClr val="accent5">
                              <a:lumMod val="50000"/>
                            </a:schemeClr>
                          </a:solidFill>
                          <a:latin typeface="Century Gothic" panose="020B0502020202020204" pitchFamily="34" charset="0"/>
                        </a:rPr>
                        <a:t>Est-ce qu’elle 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200" b="0" i="0" noProof="0" dirty="0">
                          <a:solidFill>
                            <a:schemeClr val="accent5">
                              <a:lumMod val="50000"/>
                            </a:schemeClr>
                          </a:solidFill>
                          <a:latin typeface="Century Gothic" panose="020B0502020202020204" pitchFamily="34" charset="0"/>
                        </a:rPr>
                        <a:t>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5" name="Table 4">
            <a:extLst>
              <a:ext uri="{FF2B5EF4-FFF2-40B4-BE49-F238E27FC236}">
                <a16:creationId xmlns:a16="http://schemas.microsoft.com/office/drawing/2014/main" id="{0EB12FC9-3DBB-9243-8F77-076F08BC1249}"/>
              </a:ext>
            </a:extLst>
          </p:cNvPr>
          <p:cNvGraphicFramePr>
            <a:graphicFrameLocks noGrp="1"/>
          </p:cNvGraphicFramePr>
          <p:nvPr/>
        </p:nvGraphicFramePr>
        <p:xfrm>
          <a:off x="917856" y="40724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200" b="0" i="0" noProof="0" dirty="0">
                          <a:solidFill>
                            <a:schemeClr val="accent5">
                              <a:lumMod val="50000"/>
                            </a:schemeClr>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200" b="0" i="0" noProof="0" dirty="0">
                          <a:solidFill>
                            <a:schemeClr val="accent5">
                              <a:lumMod val="50000"/>
                            </a:schemeClr>
                          </a:solidFill>
                          <a:latin typeface="Century Gothic" panose="020B0502020202020204" pitchFamily="34" charset="0"/>
                        </a:rPr>
                        <a:t>Il a …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r>
                        <a:rPr lang="fr-FR" sz="1200" b="0" i="0" noProof="0" dirty="0">
                          <a:solidFill>
                            <a:schemeClr val="accent5">
                              <a:lumMod val="50000"/>
                            </a:schemeClr>
                          </a:solidFill>
                          <a:latin typeface="Century Gothic" panose="020B0502020202020204" pitchFamily="34" charset="0"/>
                        </a:rPr>
                        <a:t>Elle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r>
                        <a:rPr lang="fr-FR" sz="1200" b="0" i="0" noProof="0" dirty="0">
                          <a:solidFill>
                            <a:schemeClr val="accent5">
                              <a:lumMod val="50000"/>
                            </a:schemeClr>
                          </a:solidFill>
                          <a:latin typeface="Century Gothic" panose="020B0502020202020204" pitchFamily="34" charset="0"/>
                        </a:rPr>
                        <a:t>Est-ce qu’on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noProof="0" dirty="0">
                          <a:solidFill>
                            <a:schemeClr val="accent5">
                              <a:lumMod val="50000"/>
                            </a:schemeClr>
                          </a:solidFill>
                          <a:latin typeface="Century Gothic" panose="020B0502020202020204" pitchFamily="34" charset="0"/>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6" name="Table 4">
            <a:extLst>
              <a:ext uri="{FF2B5EF4-FFF2-40B4-BE49-F238E27FC236}">
                <a16:creationId xmlns:a16="http://schemas.microsoft.com/office/drawing/2014/main" id="{DE5BCB34-3929-A840-83CF-62548E9CD012}"/>
              </a:ext>
            </a:extLst>
          </p:cNvPr>
          <p:cNvGraphicFramePr>
            <a:graphicFrameLocks noGrp="1"/>
          </p:cNvGraphicFramePr>
          <p:nvPr/>
        </p:nvGraphicFramePr>
        <p:xfrm>
          <a:off x="6084216" y="40724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b="0" i="0" noProof="0" dirty="0">
                          <a:solidFill>
                            <a:schemeClr val="accent5">
                              <a:lumMod val="50000"/>
                            </a:schemeClr>
                          </a:solidFill>
                          <a:latin typeface="Century Gothic" panose="020B0502020202020204" pitchFamily="34" charset="0"/>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r>
                        <a:rPr lang="fr-FR" sz="1200" b="0" i="0" noProof="0" dirty="0">
                          <a:solidFill>
                            <a:schemeClr val="accent5">
                              <a:lumMod val="50000"/>
                            </a:schemeClr>
                          </a:solidFill>
                          <a:latin typeface="Century Gothic" panose="020B0502020202020204" pitchFamily="34" charset="0"/>
                        </a:rPr>
                        <a:t>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r>
                        <a:rPr lang="fr-FR" sz="1200" b="0" i="0" noProof="0" dirty="0">
                          <a:solidFill>
                            <a:schemeClr val="accent5">
                              <a:lumMod val="50000"/>
                            </a:schemeClr>
                          </a:solidFill>
                          <a:latin typeface="Century Gothic" panose="020B0502020202020204" pitchFamily="34" charset="0"/>
                        </a:rPr>
                        <a:t>Est-ce qu’il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200" b="0" i="0" noProof="0" dirty="0">
                          <a:solidFill>
                            <a:schemeClr val="accent5">
                              <a:lumMod val="50000"/>
                            </a:schemeClr>
                          </a:solidFill>
                          <a:latin typeface="Century Gothic" panose="020B0502020202020204" pitchFamily="34" charset="0"/>
                        </a:rPr>
                        <a:t>Est-ce qu’elle 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200" b="0" i="0" noProof="0" dirty="0">
                          <a:solidFill>
                            <a:schemeClr val="accent5">
                              <a:lumMod val="50000"/>
                            </a:schemeClr>
                          </a:solidFill>
                          <a:latin typeface="Century Gothic" panose="020B0502020202020204" pitchFamily="34" charset="0"/>
                        </a:rPr>
                        <a:t>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noProof="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sp>
        <p:nvSpPr>
          <p:cNvPr id="5" name="TextBox 4">
            <a:extLst>
              <a:ext uri="{FF2B5EF4-FFF2-40B4-BE49-F238E27FC236}">
                <a16:creationId xmlns:a16="http://schemas.microsoft.com/office/drawing/2014/main" id="{A85B1FFC-747D-D248-AEF6-911BF12E7A8D}"/>
              </a:ext>
            </a:extLst>
          </p:cNvPr>
          <p:cNvSpPr txBox="1"/>
          <p:nvPr/>
        </p:nvSpPr>
        <p:spPr>
          <a:xfrm>
            <a:off x="917855" y="1131660"/>
            <a:ext cx="4926648" cy="461665"/>
          </a:xfrm>
          <a:prstGeom prst="rect">
            <a:avLst/>
          </a:prstGeom>
          <a:noFill/>
        </p:spPr>
        <p:txBody>
          <a:bodyPr wrap="square" rtlCol="0">
            <a:spAutoFit/>
          </a:bodyPr>
          <a:lstStyle/>
          <a:p>
            <a:pPr algn="ctr"/>
            <a:r>
              <a:rPr lang="en-US" sz="2400" dirty="0">
                <a:solidFill>
                  <a:schemeClr val="accent5">
                    <a:lumMod val="50000"/>
                  </a:schemeClr>
                </a:solidFill>
                <a:latin typeface="Century Gothic" panose="020B0502020202020204" pitchFamily="34" charset="0"/>
              </a:rPr>
              <a:t>Partner A </a:t>
            </a:r>
          </a:p>
        </p:txBody>
      </p:sp>
      <p:sp>
        <p:nvSpPr>
          <p:cNvPr id="17" name="TextBox 16">
            <a:extLst>
              <a:ext uri="{FF2B5EF4-FFF2-40B4-BE49-F238E27FC236}">
                <a16:creationId xmlns:a16="http://schemas.microsoft.com/office/drawing/2014/main" id="{B517AFE3-7A2B-0544-95A5-13423B7272FF}"/>
              </a:ext>
            </a:extLst>
          </p:cNvPr>
          <p:cNvSpPr txBox="1"/>
          <p:nvPr/>
        </p:nvSpPr>
        <p:spPr>
          <a:xfrm>
            <a:off x="6096000" y="1131660"/>
            <a:ext cx="4926648" cy="461665"/>
          </a:xfrm>
          <a:prstGeom prst="rect">
            <a:avLst/>
          </a:prstGeom>
          <a:noFill/>
        </p:spPr>
        <p:txBody>
          <a:bodyPr wrap="square" rtlCol="0">
            <a:spAutoFit/>
          </a:bodyPr>
          <a:lstStyle/>
          <a:p>
            <a:pPr algn="ctr"/>
            <a:r>
              <a:rPr lang="en-US" sz="2400" dirty="0">
                <a:solidFill>
                  <a:schemeClr val="accent5">
                    <a:lumMod val="50000"/>
                  </a:schemeClr>
                </a:solidFill>
                <a:latin typeface="Century Gothic" panose="020B0502020202020204" pitchFamily="34" charset="0"/>
              </a:rPr>
              <a:t>Partner B </a:t>
            </a:r>
          </a:p>
        </p:txBody>
      </p:sp>
    </p:spTree>
    <p:extLst>
      <p:ext uri="{BB962C8B-B14F-4D97-AF65-F5344CB8AC3E}">
        <p14:creationId xmlns:p14="http://schemas.microsoft.com/office/powerpoint/2010/main" val="3926642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14462</Words>
  <Application>Microsoft Macintosh PowerPoint</Application>
  <PresentationFormat>Widescreen</PresentationFormat>
  <Paragraphs>2304</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vt:lpstr>
      <vt:lpstr>Calibri</vt:lpstr>
      <vt:lpstr>Calibri Light</vt:lpstr>
      <vt:lpstr>Century Gothic</vt:lpstr>
      <vt:lpstr>Georgia</vt:lpstr>
      <vt:lpstr>Ink Free</vt:lpstr>
      <vt:lpstr>Office Theme</vt:lpstr>
      <vt:lpstr>Examples</vt:lpstr>
      <vt:lpstr>Puissance 4! (Connect 4)</vt:lpstr>
      <vt:lpstr>Tu fais quoi ? Tu as fait quoi ? (A)</vt:lpstr>
      <vt:lpstr>Tu fais quoi ? Tu as fait quoi ? (B)</vt:lpstr>
      <vt:lpstr>Que font les parents ?</vt:lpstr>
      <vt:lpstr>Que font les parents ?</vt:lpstr>
      <vt:lpstr>Que font les parents ?</vt:lpstr>
      <vt:lpstr>Est-ce que c’est une question?</vt:lpstr>
      <vt:lpstr>Question or Statement ?</vt:lpstr>
      <vt:lpstr>Vrai ou faux ?</vt:lpstr>
      <vt:lpstr>Vrai ou faux ?</vt:lpstr>
      <vt:lpstr>Qui fait quoi ? (A)</vt:lpstr>
      <vt:lpstr>Qui fait quoi ? (B)</vt:lpstr>
      <vt:lpstr>Qui fait quoi ?</vt:lpstr>
      <vt:lpstr>Qui fait quoi ?</vt:lpstr>
      <vt:lpstr>Parle en français ! (A)</vt:lpstr>
      <vt:lpstr>Parle en français ! (B)</vt:lpstr>
      <vt:lpstr>Parle en français !</vt:lpstr>
      <vt:lpstr>Qu’est-ce que Léa a fait ? </vt:lpstr>
      <vt:lpstr>Partenaire A </vt:lpstr>
      <vt:lpstr>Qu’est-ce que Léa a fait ? </vt:lpstr>
      <vt:lpstr>Qu’est-ce que Léa a fait ? </vt:lpstr>
      <vt:lpstr>Qui fait quoi ?</vt:lpstr>
      <vt:lpstr>Printable rolecards – Partner A</vt:lpstr>
      <vt:lpstr>Printable rolecards – Partner B</vt:lpstr>
      <vt:lpstr>Qui fait quoi ? (A)</vt:lpstr>
      <vt:lpstr>Qui fait quoi ? (B)</vt:lpstr>
      <vt:lpstr>La vie au collège</vt:lpstr>
      <vt:lpstr>La vie au collège</vt:lpstr>
      <vt:lpstr>La vie au collège</vt:lpstr>
      <vt:lpstr>La vie au collège</vt:lpstr>
      <vt:lpstr>Vous faites quoi ?</vt:lpstr>
      <vt:lpstr>Printable rolecards – Group A</vt:lpstr>
      <vt:lpstr>Printable rolecards – Group B</vt:lpstr>
      <vt:lpstr>Vous faites quoi ? (A)</vt:lpstr>
      <vt:lpstr>Vous faites quoi ? (B)</vt:lpstr>
      <vt:lpstr>Une interview</vt:lpstr>
      <vt:lpstr>Partenaire A</vt:lpstr>
      <vt:lpstr>Partenaire B</vt:lpstr>
      <vt:lpstr>Une visite à l’étranger !</vt:lpstr>
      <vt:lpstr>Partenaire A: questions</vt:lpstr>
      <vt:lpstr>Partenaire B: questions</vt:lpstr>
      <vt:lpstr>Quelle est la question ?</vt:lpstr>
      <vt:lpstr>PowerPoint Presentation</vt:lpstr>
      <vt:lpstr>Quelle est la question ?</vt:lpstr>
      <vt:lpstr>On parle ! (Exemple)</vt:lpstr>
      <vt:lpstr>Partenaire A</vt:lpstr>
      <vt:lpstr>À vous de jouer !</vt:lpstr>
      <vt:lpstr>Un conte de fées*</vt:lpstr>
      <vt:lpstr>Un conte de fées (A)</vt:lpstr>
      <vt:lpstr>Un conte de fées (B)</vt:lpstr>
      <vt:lpstr>Un conte de fées (réponses)</vt:lpstr>
      <vt:lpstr>Amir et ses professeurs</vt:lpstr>
      <vt:lpstr>Trouve les paires</vt:lpstr>
      <vt:lpstr>Trouve les paires – groupe A</vt:lpstr>
      <vt:lpstr>Trouve les paires – groupe B</vt:lpstr>
      <vt:lpstr>Quelle est la question ?</vt:lpstr>
      <vt:lpstr>PowerPoint Presentation</vt:lpstr>
      <vt:lpstr>Quelle est la question ?</vt:lpstr>
      <vt:lpstr>Quelle est la question ?</vt:lpstr>
      <vt:lpstr>On parle ! (Exemple)</vt:lpstr>
      <vt:lpstr>Partenaire A</vt:lpstr>
      <vt:lpstr>Partenaire B</vt:lpstr>
      <vt:lpstr>Partenaire A</vt:lpstr>
      <vt:lpstr>On parle ! (réponses)</vt:lpstr>
      <vt:lpstr>Un conte de fées*</vt:lpstr>
      <vt:lpstr>Un conte de fées (A)</vt:lpstr>
      <vt:lpstr>Un conte de fées (B)</vt:lpstr>
      <vt:lpstr>Un conte de fées (réponses)</vt:lpstr>
      <vt:lpstr>Amir et ses professeurs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7</cp:revision>
  <dcterms:created xsi:type="dcterms:W3CDTF">2022-06-21T15:15:07Z</dcterms:created>
  <dcterms:modified xsi:type="dcterms:W3CDTF">2022-07-12T14:02:21Z</dcterms:modified>
</cp:coreProperties>
</file>