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350" r:id="rId2"/>
    <p:sldId id="290" r:id="rId3"/>
    <p:sldId id="289" r:id="rId4"/>
    <p:sldId id="352" r:id="rId5"/>
    <p:sldId id="548" r:id="rId6"/>
    <p:sldId id="549" r:id="rId7"/>
    <p:sldId id="550" r:id="rId8"/>
    <p:sldId id="405" r:id="rId9"/>
    <p:sldId id="404" r:id="rId10"/>
    <p:sldId id="407" r:id="rId11"/>
    <p:sldId id="533" r:id="rId12"/>
    <p:sldId id="530" r:id="rId13"/>
    <p:sldId id="554" r:id="rId14"/>
    <p:sldId id="525" r:id="rId15"/>
    <p:sldId id="526" r:id="rId16"/>
    <p:sldId id="527" r:id="rId17"/>
    <p:sldId id="528" r:id="rId18"/>
    <p:sldId id="359" r:id="rId19"/>
    <p:sldId id="358" r:id="rId20"/>
    <p:sldId id="628" r:id="rId21"/>
    <p:sldId id="535" r:id="rId22"/>
    <p:sldId id="537" r:id="rId23"/>
    <p:sldId id="630" r:id="rId24"/>
    <p:sldId id="536" r:id="rId25"/>
    <p:sldId id="53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2085"/>
  </p:normalViewPr>
  <p:slideViewPr>
    <p:cSldViewPr snapToGrid="0" snapToObjects="1">
      <p:cViewPr varScale="1">
        <p:scale>
          <a:sx n="89" d="100"/>
          <a:sy n="89" d="100"/>
        </p:scale>
        <p:origin x="23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entury Gothic" panose="020B0502020202020204" pitchFamily="34" charset="0"/>
              </a:defRPr>
            </a:lvl1pPr>
          </a:lstStyle>
          <a:p>
            <a:fld id="{A2A328EF-BBFB-5D4C-B69E-2CF87DA0501F}" type="datetimeFigureOut">
              <a:rPr lang="en-US" smtClean="0"/>
              <a:pPr/>
              <a:t>7/12/22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entury Gothic" panose="020B0502020202020204" pitchFamily="34" charset="0"/>
              </a:defRPr>
            </a:lvl1pPr>
          </a:lstStyle>
          <a:p>
            <a:fld id="{25BCB534-AE23-714F-B1B2-5AA155F8AB86}" type="slidenum">
              <a:rPr lang="en-US" smtClean="0"/>
              <a:pPr/>
              <a:t>‹#›</a:t>
            </a:fld>
            <a:endParaRPr lang="en-US" dirty="0"/>
          </a:p>
        </p:txBody>
      </p:sp>
    </p:spTree>
    <p:extLst>
      <p:ext uri="{BB962C8B-B14F-4D97-AF65-F5344CB8AC3E}">
        <p14:creationId xmlns:p14="http://schemas.microsoft.com/office/powerpoint/2010/main" val="1613916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entury Gothic" panose="020B0502020202020204" pitchFamily="34" charset="0"/>
        <a:ea typeface="+mn-ea"/>
        <a:cs typeface="+mn-cs"/>
      </a:defRPr>
    </a:lvl1pPr>
    <a:lvl2pPr marL="457200" algn="l" defTabSz="914400" rtl="0" eaLnBrk="1" latinLnBrk="0" hangingPunct="1">
      <a:defRPr sz="1200" b="0" i="0" kern="1200">
        <a:solidFill>
          <a:schemeClr val="tx1"/>
        </a:solidFill>
        <a:latin typeface="Century Gothic" panose="020B0502020202020204" pitchFamily="34" charset="0"/>
        <a:ea typeface="+mn-ea"/>
        <a:cs typeface="+mn-cs"/>
      </a:defRPr>
    </a:lvl2pPr>
    <a:lvl3pPr marL="914400" algn="l" defTabSz="914400" rtl="0" eaLnBrk="1" latinLnBrk="0" hangingPunct="1">
      <a:defRPr sz="1200" b="0" i="0" kern="1200">
        <a:solidFill>
          <a:schemeClr val="tx1"/>
        </a:solidFill>
        <a:latin typeface="Century Gothic" panose="020B0502020202020204" pitchFamily="34" charset="0"/>
        <a:ea typeface="+mn-ea"/>
        <a:cs typeface="+mn-cs"/>
      </a:defRPr>
    </a:lvl3pPr>
    <a:lvl4pPr marL="1371600" algn="l" defTabSz="914400" rtl="0" eaLnBrk="1" latinLnBrk="0" hangingPunct="1">
      <a:defRPr sz="1200" b="0" i="0" kern="1200">
        <a:solidFill>
          <a:schemeClr val="tx1"/>
        </a:solidFill>
        <a:latin typeface="Century Gothic" panose="020B0502020202020204" pitchFamily="34" charset="0"/>
        <a:ea typeface="+mn-ea"/>
        <a:cs typeface="+mn-cs"/>
      </a:defRPr>
    </a:lvl4pPr>
    <a:lvl5pPr marL="1828800" algn="l" defTabSz="914400" rtl="0" eaLnBrk="1" latinLnBrk="0" hangingPunct="1">
      <a:defRPr sz="1200" b="0" i="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7.1.1.1</a:t>
            </a:r>
          </a:p>
          <a:p>
            <a:r>
              <a:rPr lang="en-US" b="1" dirty="0"/>
              <a:t>Speaking activity</a:t>
            </a:r>
          </a:p>
          <a:p>
            <a:endParaRPr lang="en-US" b="1" dirty="0"/>
          </a:p>
          <a:p>
            <a:r>
              <a:rPr lang="en-US" b="1" dirty="0"/>
              <a:t>Timing: </a:t>
            </a:r>
            <a:r>
              <a:rPr lang="en-US" b="0" dirty="0"/>
              <a:t>10 minutes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use sentences with ‘estoy’ and ‘está’ in oral production</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See separate set of cards (word doc)</a:t>
            </a:r>
            <a:br>
              <a:rPr lang="en-GB" baseline="0" dirty="0"/>
            </a:br>
            <a:br>
              <a:rPr lang="en-GB" baseline="0" dirty="0"/>
            </a:br>
            <a:r>
              <a:rPr lang="en-GB" baseline="0" dirty="0"/>
              <a:t>Students play the game as described below:</a:t>
            </a:r>
          </a:p>
          <a:p>
            <a:pPr marL="0" indent="0">
              <a:buNone/>
            </a:pPr>
            <a:r>
              <a:rPr lang="en-GB" baseline="0" dirty="0"/>
              <a:t>1 Separate the cards into two piles – verbs and cities.</a:t>
            </a:r>
          </a:p>
          <a:p>
            <a:pPr marL="0" indent="0">
              <a:buNone/>
            </a:pPr>
            <a:r>
              <a:rPr lang="en-GB" baseline="0" dirty="0"/>
              <a:t>2 Partner A picks a verb and then a city, says the Spanish sentence.</a:t>
            </a:r>
            <a:br>
              <a:rPr lang="en-GB" baseline="0" dirty="0"/>
            </a:br>
            <a:r>
              <a:rPr lang="en-GB" baseline="0" dirty="0"/>
              <a:t>3 Partner B translates into English.  </a:t>
            </a:r>
            <a:br>
              <a:rPr lang="en-GB" baseline="0" dirty="0"/>
            </a:br>
            <a:r>
              <a:rPr lang="en-GB" baseline="0" dirty="0"/>
              <a:t>4 Players then swap roles.  </a:t>
            </a:r>
            <a:br>
              <a:rPr lang="en-GB" baseline="0" dirty="0"/>
            </a:br>
            <a:r>
              <a:rPr lang="en-GB" baseline="0" dirty="0"/>
              <a:t>If pairs time themselves, they can then repeat the activity to see how quickly they can complete all the sentences and translations.  With each new game, different sentences will be generated.</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r>
              <a:rPr lang="en-GB" baseline="0" dirty="0"/>
              <a:t>Students could make these cards themselves i.e. fold A4 paper so it makes 12 rectangles - write 'I' x 3, he/she x 3, </a:t>
            </a:r>
            <a:r>
              <a:rPr lang="en-GB" sz="1200" kern="1200" dirty="0">
                <a:solidFill>
                  <a:schemeClr val="tx1"/>
                </a:solidFill>
                <a:effectLst/>
                <a:ea typeface="+mn-ea"/>
                <a:cs typeface="+mn-cs"/>
              </a:rPr>
              <a:t>(this will be a cue/prompt to recall the correct verb in Spanish), </a:t>
            </a:r>
            <a:r>
              <a:rPr lang="en-GB" baseline="0" dirty="0"/>
              <a:t>then 6 cities that they remember.  </a:t>
            </a:r>
            <a:br>
              <a:rPr lang="en-GB" baseline="0" dirty="0"/>
            </a:br>
            <a:r>
              <a:rPr lang="en-GB" baseline="0" dirty="0"/>
              <a:t>They could all do this so that they have 24 playing cards in total, when put together. This is good practice for spelling / memory / sounding out city names as they write them.</a:t>
            </a:r>
            <a:br>
              <a:rPr lang="en-GB" baseline="0" dirty="0"/>
            </a:br>
            <a:endParaRPr lang="en-GB" baseline="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Answer slide</a:t>
            </a:r>
            <a:r>
              <a:rPr lang="en-GB" sz="1200" b="0" kern="1200" dirty="0">
                <a:solidFill>
                  <a:schemeClr val="tx1"/>
                </a:solidFill>
                <a:effectLst/>
                <a:latin typeface="+mn-lt"/>
                <a:ea typeface="+mn-ea"/>
                <a:cs typeface="+mn-cs"/>
              </a:rPr>
              <a:t>: students click to hear what they should have said, and read Amir’s answers.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TRANSCRIPT</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Ma chanteuse </a:t>
            </a:r>
            <a:r>
              <a:rPr lang="en-GB" sz="1200" b="0" kern="1200" dirty="0" err="1">
                <a:solidFill>
                  <a:schemeClr val="tx1"/>
                </a:solidFill>
                <a:effectLst/>
                <a:latin typeface="+mn-lt"/>
                <a:ea typeface="+mn-ea"/>
                <a:cs typeface="+mn-cs"/>
              </a:rPr>
              <a:t>préférée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Suzane</a:t>
            </a:r>
            <a:r>
              <a:rPr lang="en-GB" sz="1200" b="0" kern="1200" dirty="0">
                <a:solidFill>
                  <a:schemeClr val="tx1"/>
                </a:solidFill>
                <a:effectLst/>
                <a:latin typeface="+mn-lt"/>
                <a:ea typeface="+mn-ea"/>
                <a:cs typeface="+mn-cs"/>
              </a:rPr>
              <a:t>. b) Elle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chanteuse </a:t>
            </a:r>
            <a:r>
              <a:rPr lang="en-GB" sz="1200" b="0" kern="1200" dirty="0" err="1">
                <a:solidFill>
                  <a:schemeClr val="tx1"/>
                </a:solidFill>
                <a:effectLst/>
                <a:latin typeface="+mn-lt"/>
                <a:ea typeface="+mn-ea"/>
                <a:cs typeface="+mn-cs"/>
              </a:rPr>
              <a:t>intelligente</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actrice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Audrey Tatou. b) Elle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une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actrice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sympa</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magasin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Zara.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un </a:t>
            </a:r>
            <a:r>
              <a:rPr lang="en-GB" sz="1200" b="0" kern="1200" dirty="0" err="1">
                <a:solidFill>
                  <a:schemeClr val="tx1"/>
                </a:solidFill>
                <a:effectLst/>
                <a:latin typeface="+mn-lt"/>
                <a:ea typeface="+mn-ea"/>
                <a:cs typeface="+mn-cs"/>
              </a:rPr>
              <a:t>magasin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moderne</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numéro</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sept.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un </a:t>
            </a:r>
            <a:r>
              <a:rPr lang="en-GB" sz="1200" b="0" kern="1200" dirty="0" err="1">
                <a:solidFill>
                  <a:schemeClr val="tx1"/>
                </a:solidFill>
                <a:effectLst/>
                <a:latin typeface="+mn-lt"/>
                <a:ea typeface="+mn-ea"/>
                <a:cs typeface="+mn-cs"/>
              </a:rPr>
              <a:t>numéro</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intéressant</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qui ton </a:t>
            </a:r>
            <a:r>
              <a:rPr lang="en-GB" sz="1200" b="0" kern="1200" dirty="0" err="1">
                <a:solidFill>
                  <a:schemeClr val="tx1"/>
                </a:solidFill>
                <a:effectLst/>
                <a:latin typeface="+mn-lt"/>
                <a:ea typeface="+mn-ea"/>
                <a:cs typeface="+mn-cs"/>
              </a:rPr>
              <a:t>footballeur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qui ton </a:t>
            </a:r>
            <a:r>
              <a:rPr lang="en-GB" sz="1200" b="0" kern="1200" dirty="0" err="1">
                <a:solidFill>
                  <a:schemeClr val="tx1"/>
                </a:solidFill>
                <a:effectLst/>
                <a:latin typeface="+mn-lt"/>
                <a:ea typeface="+mn-ea"/>
                <a:cs typeface="+mn-cs"/>
              </a:rPr>
              <a:t>rappeur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ton livre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ton film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9587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t>7.2.2.1 (2 slides)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This paired speaking activity practices asking</a:t>
            </a:r>
            <a:r>
              <a:rPr lang="en-US" baseline="0" dirty="0"/>
              <a:t> and answering questions using </a:t>
            </a:r>
            <a:r>
              <a:rPr lang="en-GB" sz="1200" b="1" dirty="0" err="1">
                <a:solidFill>
                  <a:srgbClr val="002060"/>
                </a:solidFill>
                <a:latin typeface="Century Gothic" panose="020B0502020202020204" pitchFamily="34" charset="0"/>
              </a:rPr>
              <a:t>où</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 </a:t>
            </a:r>
            <a:r>
              <a:rPr lang="en-GB" sz="1200" b="1" dirty="0">
                <a:solidFill>
                  <a:srgbClr val="002060"/>
                </a:solidFill>
                <a:latin typeface="Century Gothic" panose="020B0502020202020204" pitchFamily="34" charset="0"/>
              </a:rPr>
              <a:t>comment ? </a:t>
            </a:r>
            <a:r>
              <a:rPr lang="en-GB" sz="1200" b="0" dirty="0">
                <a:solidFill>
                  <a:srgbClr val="002060"/>
                </a:solidFill>
                <a:latin typeface="Century Gothic" panose="020B0502020202020204" pitchFamily="34" charset="0"/>
              </a:rPr>
              <a:t>and</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quand</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002060"/>
                </a:solidFill>
                <a:latin typeface="Century Gothic" panose="020B0502020202020204" pitchFamily="34" charset="0"/>
              </a:rPr>
              <a:t>The answers involve</a:t>
            </a:r>
            <a:r>
              <a:rPr lang="en-GB" sz="1200" b="0" baseline="0" dirty="0">
                <a:solidFill>
                  <a:srgbClr val="002060"/>
                </a:solidFill>
                <a:latin typeface="Century Gothic" panose="020B0502020202020204" pitchFamily="34" charset="0"/>
              </a:rPr>
              <a:t> the correct use of the previously-presented vocabulary and the preposition à with the definite article, as practised earlier.</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002060"/>
                </a:solidFill>
                <a:latin typeface="Century Gothic" panose="020B0502020202020204" pitchFamily="34" charset="0"/>
              </a:rPr>
              <a:t>Partner A</a:t>
            </a:r>
            <a:r>
              <a:rPr lang="en-GB" sz="1200" b="0" baseline="0" dirty="0">
                <a:solidFill>
                  <a:srgbClr val="002060"/>
                </a:solidFill>
                <a:latin typeface="Century Gothic" panose="020B0502020202020204" pitchFamily="34" charset="0"/>
              </a:rPr>
              <a:t> asks Partner B the following questions (allowing Partner B to answer each time):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baseline="0" dirty="0">
                <a:solidFill>
                  <a:srgbClr val="002060"/>
                </a:solidFill>
                <a:latin typeface="Century Gothic" panose="020B0502020202020204" pitchFamily="34" charset="0"/>
              </a:rPr>
              <a:t>Je </a:t>
            </a:r>
            <a:r>
              <a:rPr lang="en-GB" sz="1200" b="1" baseline="0" dirty="0" err="1">
                <a:solidFill>
                  <a:srgbClr val="002060"/>
                </a:solidFill>
                <a:latin typeface="Century Gothic" panose="020B0502020202020204" pitchFamily="34" charset="0"/>
              </a:rPr>
              <a:t>vais</a:t>
            </a:r>
            <a:r>
              <a:rPr lang="en-GB" sz="1200" b="1" baseline="0" dirty="0">
                <a:solidFill>
                  <a:srgbClr val="002060"/>
                </a:solidFill>
                <a:latin typeface="Century Gothic" panose="020B0502020202020204" pitchFamily="34" charset="0"/>
              </a:rPr>
              <a:t> </a:t>
            </a:r>
            <a:r>
              <a:rPr lang="en-GB" sz="1200" b="1" baseline="0" dirty="0" err="1">
                <a:solidFill>
                  <a:srgbClr val="002060"/>
                </a:solidFill>
                <a:latin typeface="Century Gothic" panose="020B0502020202020204" pitchFamily="34" charset="0"/>
              </a:rPr>
              <a:t>o</a:t>
            </a:r>
            <a:r>
              <a:rPr lang="en-GB" sz="1200" b="1" dirty="0" err="1">
                <a:solidFill>
                  <a:srgbClr val="002060"/>
                </a:solidFill>
                <a:latin typeface="Century Gothic" panose="020B0502020202020204" pitchFamily="34" charset="0"/>
              </a:rPr>
              <a:t>ù</a:t>
            </a:r>
            <a:r>
              <a:rPr lang="en-GB" sz="1200" b="1" dirty="0">
                <a:solidFill>
                  <a:srgbClr val="002060"/>
                </a:solidFill>
                <a:latin typeface="Century Gothic" panose="020B0502020202020204" pitchFamily="34" charset="0"/>
              </a:rPr>
              <a:t> ? Je </a:t>
            </a:r>
            <a:r>
              <a:rPr lang="en-GB" sz="1200" b="1" dirty="0" err="1">
                <a:solidFill>
                  <a:srgbClr val="002060"/>
                </a:solidFill>
                <a:latin typeface="Century Gothic" panose="020B0502020202020204" pitchFamily="34" charset="0"/>
              </a:rPr>
              <a:t>vais</a:t>
            </a:r>
            <a:r>
              <a:rPr lang="en-GB" sz="1200" b="1" baseline="0" dirty="0">
                <a:solidFill>
                  <a:srgbClr val="002060"/>
                </a:solidFill>
                <a:latin typeface="Century Gothic" panose="020B0502020202020204" pitchFamily="34" charset="0"/>
              </a:rPr>
              <a:t> comment ? Je </a:t>
            </a:r>
            <a:r>
              <a:rPr lang="en-GB" sz="1200" b="1" baseline="0" dirty="0" err="1">
                <a:solidFill>
                  <a:srgbClr val="002060"/>
                </a:solidFill>
                <a:latin typeface="Century Gothic" panose="020B0502020202020204" pitchFamily="34" charset="0"/>
              </a:rPr>
              <a:t>vais</a:t>
            </a:r>
            <a:r>
              <a:rPr lang="en-GB" sz="1200" b="1" baseline="0" dirty="0">
                <a:solidFill>
                  <a:srgbClr val="002060"/>
                </a:solidFill>
                <a:latin typeface="Century Gothic" panose="020B0502020202020204" pitchFamily="34" charset="0"/>
              </a:rPr>
              <a:t> </a:t>
            </a:r>
            <a:r>
              <a:rPr lang="en-GB" sz="1200" b="1" baseline="0" dirty="0" err="1">
                <a:solidFill>
                  <a:srgbClr val="002060"/>
                </a:solidFill>
                <a:latin typeface="Century Gothic" panose="020B0502020202020204" pitchFamily="34" charset="0"/>
              </a:rPr>
              <a:t>quand</a:t>
            </a:r>
            <a:r>
              <a:rPr lang="en-GB" sz="1200" b="1" baseline="0" dirty="0">
                <a:solidFill>
                  <a:srgbClr val="002060"/>
                </a:solidFill>
                <a:latin typeface="Century Gothic" panose="020B0502020202020204" pitchFamily="34" charset="0"/>
              </a:rPr>
              <a:t> ?</a:t>
            </a:r>
            <a:endParaRPr lang="en-GB" sz="1200" b="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002060"/>
                </a:solidFill>
                <a:latin typeface="Century Gothic" panose="020B0502020202020204" pitchFamily="34" charset="0"/>
              </a:rPr>
              <a:t>Partner A then writes down Partner B’s answers to each question in turn, in note form in English, in the spaces</a:t>
            </a:r>
            <a:r>
              <a:rPr lang="en-GB" sz="1200" b="0" baseline="0" dirty="0">
                <a:solidFill>
                  <a:srgbClr val="002060"/>
                </a:solidFill>
                <a:latin typeface="Century Gothic" panose="020B0502020202020204" pitchFamily="34" charset="0"/>
              </a:rPr>
              <a:t> provided in the table </a:t>
            </a:r>
            <a:r>
              <a:rPr lang="en-US" baseline="0" dirty="0"/>
              <a:t>(see Partner B’s information on the next slide).</a:t>
            </a:r>
            <a:endParaRPr lang="en-GB" sz="1200" b="0" baseline="0"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002060"/>
                </a:solidFill>
                <a:latin typeface="Century Gothic" panose="020B0502020202020204" pitchFamily="34" charset="0"/>
              </a:rPr>
              <a:t>Partner A then does the same with the second row of the table, asking</a:t>
            </a:r>
            <a:r>
              <a:rPr lang="en-GB" sz="1200" b="0" baseline="0"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Tu</a:t>
            </a:r>
            <a:r>
              <a:rPr lang="en-GB" sz="1200" b="1" dirty="0">
                <a:solidFill>
                  <a:srgbClr val="002060"/>
                </a:solidFill>
                <a:latin typeface="Century Gothic" panose="020B0502020202020204" pitchFamily="34" charset="0"/>
              </a:rPr>
              <a:t> vas </a:t>
            </a:r>
            <a:r>
              <a:rPr lang="en-GB" sz="1200" b="1" baseline="0" dirty="0" err="1">
                <a:solidFill>
                  <a:srgbClr val="002060"/>
                </a:solidFill>
                <a:latin typeface="Century Gothic" panose="020B0502020202020204" pitchFamily="34" charset="0"/>
              </a:rPr>
              <a:t>o</a:t>
            </a:r>
            <a:r>
              <a:rPr lang="en-GB" sz="1200" b="1" dirty="0" err="1">
                <a:solidFill>
                  <a:srgbClr val="002060"/>
                </a:solidFill>
                <a:latin typeface="Century Gothic" panose="020B0502020202020204" pitchFamily="34" charset="0"/>
              </a:rPr>
              <a:t>ù</a:t>
            </a:r>
            <a:r>
              <a:rPr lang="en-GB" sz="1200" b="1" dirty="0">
                <a:solidFill>
                  <a:srgbClr val="002060"/>
                </a:solidFill>
                <a:latin typeface="Century Gothic" panose="020B0502020202020204" pitchFamily="34" charset="0"/>
              </a:rPr>
              <a:t> ? (etc.)</a:t>
            </a:r>
            <a:endParaRPr lang="en-GB" sz="1200" b="0" dirty="0">
              <a:solidFill>
                <a:srgbClr val="002060"/>
              </a:solidFill>
              <a:latin typeface="Century Gothic" panose="020B0502020202020204" pitchFamily="34" charset="0"/>
            </a:endParaRPr>
          </a:p>
          <a:p>
            <a:pPr marL="0" indent="0"/>
            <a:endParaRPr lang="en-US" dirty="0"/>
          </a:p>
          <a:p>
            <a:pPr marL="0" indent="0"/>
            <a:r>
              <a:rPr lang="en-US" dirty="0"/>
              <a:t>Partner</a:t>
            </a:r>
            <a:r>
              <a:rPr lang="en-US" baseline="0" dirty="0"/>
              <a:t> B then asks the same questions about the third and fourth lines of the table, saying </a:t>
            </a:r>
            <a:r>
              <a:rPr lang="en-US" b="1" baseline="0" dirty="0"/>
              <a:t>Il </a:t>
            </a:r>
            <a:r>
              <a:rPr lang="en-US" b="1" baseline="0" dirty="0" err="1"/>
              <a:t>va</a:t>
            </a:r>
            <a:r>
              <a:rPr lang="en-US" b="1" baseline="0" dirty="0"/>
              <a:t> </a:t>
            </a:r>
            <a:r>
              <a:rPr lang="en-GB" sz="1200" b="1" baseline="0" dirty="0" err="1">
                <a:solidFill>
                  <a:srgbClr val="002060"/>
                </a:solidFill>
                <a:latin typeface="Century Gothic" panose="020B0502020202020204" pitchFamily="34" charset="0"/>
              </a:rPr>
              <a:t>o</a:t>
            </a:r>
            <a:r>
              <a:rPr lang="en-GB" sz="1200" b="1" dirty="0" err="1">
                <a:solidFill>
                  <a:srgbClr val="002060"/>
                </a:solidFill>
                <a:latin typeface="Century Gothic" panose="020B0502020202020204" pitchFamily="34" charset="0"/>
              </a:rPr>
              <a:t>ù</a:t>
            </a:r>
            <a:r>
              <a:rPr lang="en-GB" sz="1200" b="1" dirty="0">
                <a:solidFill>
                  <a:srgbClr val="002060"/>
                </a:solidFill>
                <a:latin typeface="Century Gothic" panose="020B0502020202020204" pitchFamily="34" charset="0"/>
              </a:rPr>
              <a:t> ? </a:t>
            </a:r>
            <a:r>
              <a:rPr lang="en-GB" sz="1200" b="0" dirty="0">
                <a:solidFill>
                  <a:srgbClr val="002060"/>
                </a:solidFill>
                <a:latin typeface="Century Gothic" panose="020B0502020202020204" pitchFamily="34" charset="0"/>
              </a:rPr>
              <a:t>and </a:t>
            </a:r>
            <a:r>
              <a:rPr lang="en-GB" sz="1200" b="1" dirty="0">
                <a:solidFill>
                  <a:srgbClr val="002060"/>
                </a:solidFill>
                <a:latin typeface="Century Gothic" panose="020B0502020202020204" pitchFamily="34" charset="0"/>
              </a:rPr>
              <a:t>Elle </a:t>
            </a:r>
            <a:r>
              <a:rPr lang="en-GB" sz="1200" b="1" dirty="0" err="1">
                <a:solidFill>
                  <a:srgbClr val="002060"/>
                </a:solidFill>
                <a:latin typeface="Century Gothic" panose="020B0502020202020204" pitchFamily="34" charset="0"/>
              </a:rPr>
              <a:t>va</a:t>
            </a:r>
            <a:r>
              <a:rPr lang="en-GB" sz="1200" b="1" dirty="0">
                <a:solidFill>
                  <a:srgbClr val="002060"/>
                </a:solidFill>
                <a:latin typeface="Century Gothic" panose="020B0502020202020204" pitchFamily="34" charset="0"/>
              </a:rPr>
              <a:t> </a:t>
            </a:r>
            <a:r>
              <a:rPr lang="en-GB" sz="1200" b="1" baseline="0" dirty="0" err="1">
                <a:solidFill>
                  <a:srgbClr val="002060"/>
                </a:solidFill>
                <a:latin typeface="Century Gothic" panose="020B0502020202020204" pitchFamily="34" charset="0"/>
              </a:rPr>
              <a:t>o</a:t>
            </a:r>
            <a:r>
              <a:rPr lang="en-GB" sz="1200" b="1" dirty="0" err="1">
                <a:solidFill>
                  <a:srgbClr val="002060"/>
                </a:solidFill>
                <a:latin typeface="Century Gothic" panose="020B0502020202020204" pitchFamily="34" charset="0"/>
              </a:rPr>
              <a:t>ù</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 for example.</a:t>
            </a:r>
          </a:p>
          <a:p>
            <a:pPr marL="0" indent="0"/>
            <a:r>
              <a:rPr lang="en-GB" sz="1200" b="0" dirty="0">
                <a:solidFill>
                  <a:srgbClr val="002060"/>
                </a:solidFill>
                <a:latin typeface="Century Gothic" panose="020B0502020202020204" pitchFamily="34" charset="0"/>
              </a:rPr>
              <a:t>Partner A gives the relevant information as shown on this slide,</a:t>
            </a:r>
            <a:r>
              <a:rPr lang="en-GB" sz="1200" b="0" baseline="0" dirty="0">
                <a:solidFill>
                  <a:srgbClr val="002060"/>
                </a:solidFill>
                <a:latin typeface="Century Gothic" panose="020B0502020202020204" pitchFamily="34" charset="0"/>
              </a:rPr>
              <a:t> which Partner B writes down.</a:t>
            </a:r>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720914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US" dirty="0"/>
              <a:t>This activity is explained on the previous slide.</a:t>
            </a:r>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767531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r>
              <a:rPr lang="en-GB" b="1" dirty="0"/>
              <a:t>7.2.2.1</a:t>
            </a:r>
          </a:p>
          <a:p>
            <a:pPr marL="0" indent="0"/>
            <a:endParaRPr lang="en-GB" dirty="0"/>
          </a:p>
          <a:p>
            <a:pPr marL="0" indent="0"/>
            <a:r>
              <a:rPr lang="en-GB" b="1" dirty="0"/>
              <a:t>Timing: 5 minutes</a:t>
            </a:r>
          </a:p>
          <a:p>
            <a:pPr marL="0" indent="0"/>
            <a:endParaRPr lang="en-GB" b="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1" dirty="0"/>
              <a:t>Aim: </a:t>
            </a:r>
            <a:r>
              <a:rPr lang="en-US" b="0" dirty="0"/>
              <a:t>Written production of questions with </a:t>
            </a:r>
            <a:r>
              <a:rPr lang="en-GB" sz="1200" b="1" dirty="0" err="1">
                <a:solidFill>
                  <a:srgbClr val="002060"/>
                </a:solidFill>
                <a:latin typeface="Century Gothic" panose="020B0502020202020204" pitchFamily="34" charset="0"/>
              </a:rPr>
              <a:t>où</a:t>
            </a:r>
            <a:r>
              <a:rPr lang="en-GB" sz="1200" b="1" dirty="0">
                <a:solidFill>
                  <a:srgbClr val="002060"/>
                </a:solidFill>
                <a:latin typeface="Century Gothic" panose="020B0502020202020204" pitchFamily="34" charset="0"/>
              </a:rPr>
              <a:t> ?</a:t>
            </a:r>
            <a:r>
              <a:rPr lang="en-GB" sz="1200" b="0" dirty="0">
                <a:solidFill>
                  <a:srgbClr val="002060"/>
                </a:solidFill>
                <a:latin typeface="Century Gothic" panose="020B0502020202020204" pitchFamily="34" charset="0"/>
              </a:rPr>
              <a:t>, </a:t>
            </a:r>
            <a:r>
              <a:rPr lang="en-GB" sz="1200" b="1" dirty="0">
                <a:solidFill>
                  <a:srgbClr val="002060"/>
                </a:solidFill>
                <a:latin typeface="Century Gothic" panose="020B0502020202020204" pitchFamily="34" charset="0"/>
              </a:rPr>
              <a:t>comment ? </a:t>
            </a:r>
            <a:r>
              <a:rPr lang="en-GB" sz="1200" b="0" dirty="0">
                <a:solidFill>
                  <a:srgbClr val="002060"/>
                </a:solidFill>
                <a:latin typeface="Century Gothic" panose="020B0502020202020204" pitchFamily="34" charset="0"/>
              </a:rPr>
              <a:t>and</a:t>
            </a:r>
            <a:r>
              <a:rPr lang="en-GB" sz="1200" b="1" dirty="0">
                <a:solidFill>
                  <a:srgbClr val="002060"/>
                </a:solidFill>
                <a:latin typeface="Century Gothic" panose="020B0502020202020204" pitchFamily="34" charset="0"/>
              </a:rPr>
              <a:t> </a:t>
            </a:r>
            <a:r>
              <a:rPr lang="en-GB" sz="1200" b="1" dirty="0" err="1">
                <a:solidFill>
                  <a:srgbClr val="002060"/>
                </a:solidFill>
                <a:latin typeface="Century Gothic" panose="020B0502020202020204" pitchFamily="34" charset="0"/>
              </a:rPr>
              <a:t>quand</a:t>
            </a:r>
            <a:r>
              <a:rPr lang="en-GB" sz="1200" b="1" dirty="0">
                <a:solidFill>
                  <a:srgbClr val="002060"/>
                </a:solidFill>
                <a:latin typeface="Century Gothic" panose="020B0502020202020204" pitchFamily="34" charset="0"/>
              </a:rPr>
              <a:t> </a:t>
            </a:r>
            <a:r>
              <a:rPr lang="en-GB" sz="1200" b="1" i="0" dirty="0">
                <a:solidFill>
                  <a:srgbClr val="002060"/>
                </a:solidFill>
                <a:latin typeface="Century Gothic" panose="020B0502020202020204" pitchFamily="34" charset="0"/>
              </a:rPr>
              <a:t>? </a:t>
            </a:r>
            <a:r>
              <a:rPr lang="en-GB" sz="1200" b="0" i="0" dirty="0">
                <a:solidFill>
                  <a:srgbClr val="002060"/>
                </a:solidFill>
                <a:latin typeface="Century Gothic" panose="020B0502020202020204" pitchFamily="34" charset="0"/>
              </a:rPr>
              <a:t>and answers with </a:t>
            </a:r>
            <a:r>
              <a:rPr lang="en-GB" sz="1200" b="0" i="1" dirty="0">
                <a:solidFill>
                  <a:srgbClr val="002060"/>
                </a:solidFill>
                <a:latin typeface="Century Gothic" panose="020B0502020202020204" pitchFamily="34" charset="0"/>
              </a:rPr>
              <a:t>aux/</a:t>
            </a:r>
            <a:r>
              <a:rPr lang="en-US" i="1" baseline="0" dirty="0"/>
              <a:t>à l’ </a:t>
            </a:r>
            <a:r>
              <a:rPr lang="en-US" i="0" baseline="0" dirty="0"/>
              <a:t>and adverbs of frequency/time.</a:t>
            </a:r>
            <a:endParaRPr lang="en-US" b="1" i="1" dirty="0"/>
          </a:p>
          <a:p>
            <a:pPr marL="0" indent="0"/>
            <a:endParaRPr lang="en-GB" b="1" dirty="0"/>
          </a:p>
          <a:p>
            <a:pPr marL="0" indent="0"/>
            <a:r>
              <a:rPr lang="en-GB" b="1" dirty="0"/>
              <a:t>Procedure:</a:t>
            </a:r>
          </a:p>
          <a:p>
            <a:pPr marL="228600" indent="-228600">
              <a:buAutoNum type="arabicPeriod"/>
            </a:pPr>
            <a:r>
              <a:rPr lang="en-US" dirty="0"/>
              <a:t>Teachers</a:t>
            </a:r>
            <a:r>
              <a:rPr lang="en-US" baseline="0" dirty="0"/>
              <a:t> could choose to add a speaking element to this activity for higher ability pupils.  After preparing the questions, students take turns to ask each other the questions.  The student listening has to say their response in a full sentence, striving for grammatical accuracy.  Partner A would write down partner B’s response in English on their sheet.  A back translation task could follow whereby the sentence in English is translated back into French by the listener.</a:t>
            </a:r>
            <a:endParaRPr lang="en-US" b="0" i="0" baseline="0" dirty="0"/>
          </a:p>
          <a:p>
            <a:pPr marL="228600" indent="-228600">
              <a:buAutoNum type="arabicPeriod"/>
            </a:pPr>
            <a:r>
              <a:rPr lang="en-GB" b="0" i="0" dirty="0"/>
              <a:t>Students will need</a:t>
            </a:r>
            <a:r>
              <a:rPr lang="en-GB" b="0" i="0" baseline="0" dirty="0"/>
              <a:t> to be reminded of the position of the adverbs: </a:t>
            </a:r>
            <a:r>
              <a:rPr lang="en-GB" b="0" i="0" baseline="0" dirty="0" err="1"/>
              <a:t>rarement</a:t>
            </a:r>
            <a:r>
              <a:rPr lang="en-GB" b="0" i="0" baseline="0" dirty="0"/>
              <a:t>/</a:t>
            </a:r>
            <a:r>
              <a:rPr lang="en-GB" b="0" i="0" baseline="0" dirty="0" err="1"/>
              <a:t>souvent</a:t>
            </a:r>
            <a:r>
              <a:rPr lang="en-GB" b="0" i="0" baseline="0" dirty="0"/>
              <a:t> after the verb; le week-end / </a:t>
            </a:r>
            <a:r>
              <a:rPr lang="en-GB" b="0" i="0" baseline="0" dirty="0" err="1"/>
              <a:t>aujourd’hui</a:t>
            </a:r>
            <a:r>
              <a:rPr lang="en-GB" b="0" i="0" baseline="0" dirty="0"/>
              <a:t> / </a:t>
            </a:r>
            <a:r>
              <a:rPr lang="en-GB" b="0" i="0" baseline="0" dirty="0" err="1"/>
              <a:t>chaque</a:t>
            </a:r>
            <a:r>
              <a:rPr lang="en-GB" b="0" i="0" baseline="0" dirty="0"/>
              <a:t> </a:t>
            </a:r>
            <a:r>
              <a:rPr lang="en-GB" b="0" i="0" baseline="0" dirty="0" err="1"/>
              <a:t>semaine</a:t>
            </a:r>
            <a:r>
              <a:rPr lang="en-GB" b="0" i="0" baseline="0" dirty="0"/>
              <a:t> at the end of the sentence.</a:t>
            </a:r>
          </a:p>
          <a:p>
            <a:pPr marL="228600" indent="-228600">
              <a:buAutoNum type="arabicPeriod"/>
            </a:pPr>
            <a:r>
              <a:rPr lang="en-GB" b="0" i="0" baseline="0" dirty="0"/>
              <a:t>This also offers the teacher the chance to remind students of the two different translations into English of the present tense: I go / am going; you go/are going.</a:t>
            </a:r>
            <a:endParaRPr lang="en-GB"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846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latin typeface="Century Gothic" panose="020B0502020202020204" pitchFamily="34" charset="0"/>
              </a:rPr>
              <a:t>7.3.1.1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latin typeface="Century Gothic" panose="020B0502020202020204" pitchFamily="34" charset="0"/>
              </a:rPr>
              <a:t>In-class version (NB: a self-study version of this activity is provided on slide 59)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latin typeface="Century Gothic" panose="020B0502020202020204" pitchFamily="34" charset="0"/>
              </a:rPr>
              <a:t>Timing: 10 minutes </a:t>
            </a:r>
            <a:r>
              <a:rPr lang="en-GB" sz="1200" b="0" dirty="0">
                <a:solidFill>
                  <a:schemeClr val="accent5">
                    <a:lumMod val="50000"/>
                  </a:schemeClr>
                </a:solidFill>
                <a:latin typeface="Century Gothic" panose="020B0502020202020204" pitchFamily="34" charset="0"/>
              </a:rPr>
              <a:t>(4 slides)</a:t>
            </a:r>
            <a:endParaRPr lang="en-GB" sz="1200" b="1"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latin typeface="Century Gothic" panose="020B0502020202020204" pitchFamily="34" charset="0"/>
              </a:rPr>
              <a:t>Aim: </a:t>
            </a:r>
            <a:r>
              <a:rPr lang="en-GB" sz="1200" b="0" dirty="0">
                <a:solidFill>
                  <a:schemeClr val="accent5">
                    <a:lumMod val="50000"/>
                  </a:schemeClr>
                </a:solidFill>
                <a:latin typeface="Century Gothic" panose="020B0502020202020204" pitchFamily="34" charset="0"/>
              </a:rPr>
              <a:t>Oral production of statements and inversion questions.</a:t>
            </a:r>
            <a:endParaRPr lang="en-GB" sz="1200" b="1"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solidFill>
                <a:schemeClr val="accent5">
                  <a:lumMod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5">
                    <a:lumMod val="50000"/>
                  </a:schemeClr>
                </a:solidFill>
                <a:latin typeface="Century Gothic" panose="020B0502020202020204" pitchFamily="34" charset="0"/>
              </a:rPr>
              <a:t>Procedure (Partner 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5">
                    <a:lumMod val="50000"/>
                  </a:schemeClr>
                </a:solidFill>
                <a:latin typeface="Century Gothic" panose="020B0502020202020204" pitchFamily="34" charset="0"/>
              </a:rPr>
              <a:t>Where there is a question mark, students use the words provided to ask their partner a question.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5">
                    <a:lumMod val="50000"/>
                  </a:schemeClr>
                </a:solidFill>
                <a:latin typeface="Century Gothic" panose="020B0502020202020204" pitchFamily="34" charset="0"/>
              </a:rPr>
              <a:t>Where there is no question mark, they use the words to make a statement about what their partner does/is doing.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5">
                    <a:lumMod val="50000"/>
                  </a:schemeClr>
                </a:solidFill>
                <a:latin typeface="Century Gothic" panose="020B0502020202020204" pitchFamily="34" charset="0"/>
              </a:rPr>
              <a:t>They say</a:t>
            </a:r>
            <a:r>
              <a:rPr lang="en-GB" sz="1200" baseline="0" dirty="0">
                <a:solidFill>
                  <a:schemeClr val="accent5">
                    <a:lumMod val="50000"/>
                  </a:schemeClr>
                </a:solidFill>
                <a:latin typeface="Century Gothic" panose="020B0502020202020204" pitchFamily="34" charset="0"/>
              </a:rPr>
              <a:t> thei</a:t>
            </a:r>
            <a:r>
              <a:rPr lang="en-GB" sz="1200" dirty="0">
                <a:solidFill>
                  <a:schemeClr val="accent5">
                    <a:lumMod val="50000"/>
                  </a:schemeClr>
                </a:solidFill>
                <a:latin typeface="Century Gothic" panose="020B0502020202020204" pitchFamily="34" charset="0"/>
              </a:rPr>
              <a:t>r questions/ statements to their partner to get his/her response.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5">
                    <a:lumMod val="50000"/>
                  </a:schemeClr>
                </a:solidFill>
                <a:latin typeface="Century Gothic" panose="020B0502020202020204" pitchFamily="34" charset="0"/>
              </a:rPr>
              <a:t>They then write them down in French.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1" dirty="0">
                <a:solidFill>
                  <a:schemeClr val="accent5">
                    <a:lumMod val="50000"/>
                  </a:schemeClr>
                </a:solidFill>
                <a:latin typeface="Century Gothic" panose="020B0502020202020204" pitchFamily="34" charset="0"/>
              </a:rPr>
              <a:t>Remind them to use subject-verb inversion to make their questions</a:t>
            </a:r>
            <a:r>
              <a:rPr lang="en-GB" sz="1200" b="0" baseline="0" dirty="0">
                <a:solidFill>
                  <a:schemeClr val="accent5">
                    <a:lumMod val="50000"/>
                  </a:schemeClr>
                </a:solidFill>
                <a:latin typeface="Century Gothic" panose="020B0502020202020204" pitchFamily="34" charset="0"/>
              </a:rPr>
              <a:t> (rather than just intonation alone).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i="0" baseline="0" dirty="0"/>
              <a:t>The answers (i.e. what Partner A should have said/written) are animated and appear upon successive mouse clicks.</a:t>
            </a:r>
            <a:endParaRPr lang="en-GB" sz="1200" b="0" baseline="0" dirty="0">
              <a:solidFill>
                <a:schemeClr val="accent5">
                  <a:lumMod val="50000"/>
                </a:schemeClr>
              </a:solidFill>
              <a:latin typeface="Century Gothic" panose="020B0502020202020204" pitchFamily="34" charset="0"/>
            </a:endParaRPr>
          </a:p>
          <a:p>
            <a:pPr marL="0" indent="0"/>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380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baseline="0" dirty="0">
                <a:solidFill>
                  <a:schemeClr val="accent5">
                    <a:lumMod val="50000"/>
                  </a:schemeClr>
                </a:solidFill>
                <a:latin typeface="Century Gothic" panose="020B0502020202020204" pitchFamily="34" charset="0"/>
              </a:rPr>
              <a:t>Procedure (Partner B):</a:t>
            </a:r>
          </a:p>
          <a:p>
            <a:pPr marL="228600" indent="-228600">
              <a:buAutoNum type="arabicPeriod"/>
            </a:pPr>
            <a:r>
              <a:rPr lang="en-GB" sz="1200" b="0" baseline="0" dirty="0">
                <a:solidFill>
                  <a:schemeClr val="accent5">
                    <a:lumMod val="50000"/>
                  </a:schemeClr>
                </a:solidFill>
                <a:latin typeface="Century Gothic" panose="020B0502020202020204" pitchFamily="34" charset="0"/>
              </a:rPr>
              <a:t>Students listen to their Partner and determine whether s/he is asking a question or making a statement for each item 1-5.</a:t>
            </a:r>
          </a:p>
          <a:p>
            <a:pPr marL="228600" indent="-228600">
              <a:buAutoNum type="arabicPeriod"/>
            </a:pPr>
            <a:r>
              <a:rPr lang="en-GB" sz="1200" b="0" baseline="0" dirty="0">
                <a:solidFill>
                  <a:schemeClr val="accent5">
                    <a:lumMod val="50000"/>
                  </a:schemeClr>
                </a:solidFill>
                <a:latin typeface="Century Gothic" panose="020B0502020202020204" pitchFamily="34" charset="0"/>
              </a:rPr>
              <a:t>They write a question mark if it is a question, answering yes/no, as they feel, in French. They simply say ‘OK’ in response to the statements.</a:t>
            </a:r>
          </a:p>
          <a:p>
            <a:pPr marL="228600" indent="-228600">
              <a:buAutoNum type="arabicPeriod"/>
            </a:pPr>
            <a:r>
              <a:rPr lang="en-GB" sz="1200" b="0" baseline="0" dirty="0">
                <a:solidFill>
                  <a:schemeClr val="accent5">
                    <a:lumMod val="50000"/>
                  </a:schemeClr>
                </a:solidFill>
                <a:latin typeface="Century Gothic" panose="020B0502020202020204" pitchFamily="34" charset="0"/>
              </a:rPr>
              <a:t>They then translate the question/statement into English.</a:t>
            </a:r>
          </a:p>
          <a:p>
            <a:pPr marL="0" indent="0"/>
            <a:endParaRPr lang="en-GB" sz="1200" b="0" baseline="0" dirty="0">
              <a:solidFill>
                <a:schemeClr val="accent5">
                  <a:lumMod val="50000"/>
                </a:schemeClr>
              </a:solidFill>
              <a:latin typeface="Century Gothic" panose="020B0502020202020204" pitchFamily="34" charset="0"/>
            </a:endParaRPr>
          </a:p>
          <a:p>
            <a:r>
              <a:rPr lang="en-US" b="0" i="0" baseline="0" dirty="0"/>
              <a:t>The statements and questions (i.e. what Partner A should have said in French) are animated and appear upon successive mouse clicks, as do the English translations and the question mark for the question items.</a:t>
            </a:r>
          </a:p>
          <a:p>
            <a:pPr marL="0" indent="0"/>
            <a:endParaRPr lang="en-GB" sz="1200" b="0" baseline="0" dirty="0">
              <a:solidFill>
                <a:schemeClr val="accent5">
                  <a:lumMod val="50000"/>
                </a:schemeClr>
              </a:solidFill>
              <a:latin typeface="Century Gothic" panose="020B0502020202020204" pitchFamily="34" charset="0"/>
            </a:endParaRPr>
          </a:p>
          <a:p>
            <a:pPr marL="0" indent="0"/>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295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accent5">
                    <a:lumMod val="50000"/>
                  </a:schemeClr>
                </a:solidFill>
                <a:latin typeface="Century Gothic" panose="020B0502020202020204" pitchFamily="34" charset="0"/>
              </a:rPr>
              <a:t>Partners swap roles for this second version of the task.</a:t>
            </a:r>
          </a:p>
          <a:p>
            <a:pPr marL="0" indent="0"/>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75688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endParaRPr lang="en-GB" sz="1200" b="0" baseline="0" dirty="0">
              <a:solidFill>
                <a:schemeClr val="accent5">
                  <a:lumMod val="50000"/>
                </a:schemeClr>
              </a:solidFill>
              <a:latin typeface="Century Gothic" panose="020B0502020202020204" pitchFamily="34" charset="0"/>
            </a:endParaRPr>
          </a:p>
          <a:p>
            <a:pPr marL="0" indent="0"/>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893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In-class version </a:t>
            </a:r>
            <a:r>
              <a:rPr lang="en-GB" b="0" dirty="0"/>
              <a:t>(NB: a home-learning version of this activity can be found on slides 34-37).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10 minutes </a:t>
            </a:r>
            <a:r>
              <a:rPr lang="en-GB" b="0" dirty="0"/>
              <a:t>for three slides</a:t>
            </a:r>
            <a:endParaRPr lang="en-GB" b="1"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 </a:t>
            </a:r>
          </a:p>
          <a:p>
            <a:pPr marL="0" indent="0">
              <a:buFont typeface="Arial" panose="020B0604020202020204" pitchFamily="34" charset="0"/>
              <a:buNone/>
            </a:pPr>
            <a:r>
              <a:rPr lang="en-GB" b="0" dirty="0"/>
              <a:t>1. Print copies of the accompanying worksheet for this task can be found on the portal alongside this resource. </a:t>
            </a:r>
            <a:r>
              <a:rPr lang="en-US" b="1" dirty="0"/>
              <a:t> </a:t>
            </a:r>
            <a:r>
              <a:rPr lang="en-US" b="0" dirty="0"/>
              <a:t>NB: worksheet contents = 2x answer grids, 2x different version of desks: partner B round 1 &amp; 2. Single-sided printing.</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2. Use this and the following slide to explain the task.</a:t>
            </a:r>
          </a:p>
          <a:p>
            <a:pPr marL="228600" indent="-228600">
              <a:buFont typeface="+mj-lt"/>
              <a:buAutoNum type="arabicPeriod"/>
            </a:pPr>
            <a:r>
              <a:rPr lang="en-GB" b="0" i="1" dirty="0"/>
              <a:t>Round 1: </a:t>
            </a:r>
          </a:p>
          <a:p>
            <a:pPr marL="685800" lvl="1" indent="-228600">
              <a:buFont typeface="Arial" panose="020B0604020202020204" pitchFamily="34" charset="0"/>
              <a:buChar char="•"/>
            </a:pPr>
            <a:r>
              <a:rPr lang="en-GB" b="0" dirty="0"/>
              <a:t>1 student (Partner</a:t>
            </a:r>
            <a:r>
              <a:rPr lang="en-GB" b="1" dirty="0"/>
              <a:t> A</a:t>
            </a:r>
            <a:r>
              <a:rPr lang="en-GB" b="0" dirty="0"/>
              <a:t>) </a:t>
            </a:r>
            <a:r>
              <a:rPr lang="en-GB" b="1" dirty="0"/>
              <a:t>asks</a:t>
            </a:r>
            <a:r>
              <a:rPr lang="en-GB" b="0" dirty="0"/>
              <a:t> where 10 items are on desk</a:t>
            </a:r>
          </a:p>
          <a:p>
            <a:pPr marL="685800" lvl="1" indent="-228600">
              <a:buFont typeface="Arial" panose="020B0604020202020204" pitchFamily="34" charset="0"/>
              <a:buChar char="•"/>
            </a:pPr>
            <a:r>
              <a:rPr lang="en-GB" b="0" dirty="0"/>
              <a:t>1 student (Partner </a:t>
            </a:r>
            <a:r>
              <a:rPr lang="en-GB" b="1" dirty="0"/>
              <a:t>B</a:t>
            </a:r>
            <a:r>
              <a:rPr lang="en-GB" b="0" dirty="0"/>
              <a:t>) </a:t>
            </a:r>
            <a:r>
              <a:rPr lang="en-GB" b="1" dirty="0"/>
              <a:t>answers</a:t>
            </a:r>
            <a:r>
              <a:rPr lang="en-GB" b="0" dirty="0"/>
              <a:t> describing where 10 items are on desk</a:t>
            </a:r>
          </a:p>
          <a:p>
            <a:pPr marL="228600" indent="-228600">
              <a:buFont typeface="+mj-lt"/>
              <a:buAutoNum type="arabicPeriod"/>
            </a:pPr>
            <a:r>
              <a:rPr lang="en-US" i="1" dirty="0"/>
              <a:t>Round 2: </a:t>
            </a:r>
            <a:r>
              <a:rPr lang="en-US" dirty="0"/>
              <a:t>Exchange roles </a:t>
            </a:r>
          </a:p>
          <a:p>
            <a:pPr marL="685800" lvl="1" indent="-228600">
              <a:buFont typeface="Arial" panose="020B0604020202020204" pitchFamily="34" charset="0"/>
              <a:buChar char="•"/>
            </a:pPr>
            <a:r>
              <a:rPr lang="en-GB" b="0" dirty="0"/>
              <a:t>1 student (Partner</a:t>
            </a:r>
            <a:r>
              <a:rPr lang="en-GB" b="1" dirty="0"/>
              <a:t> B</a:t>
            </a:r>
            <a:r>
              <a:rPr lang="en-GB" b="0" dirty="0"/>
              <a:t>) </a:t>
            </a:r>
            <a:r>
              <a:rPr lang="en-GB" b="1" dirty="0"/>
              <a:t>asks</a:t>
            </a:r>
            <a:r>
              <a:rPr lang="en-GB" b="0" dirty="0"/>
              <a:t> where 10 items are on desk</a:t>
            </a:r>
          </a:p>
          <a:p>
            <a:pPr marL="685800" lvl="1" indent="-228600">
              <a:buFont typeface="Arial" panose="020B0604020202020204" pitchFamily="34" charset="0"/>
              <a:buChar char="•"/>
            </a:pPr>
            <a:r>
              <a:rPr lang="en-GB" b="0" dirty="0"/>
              <a:t>1 student (Partner </a:t>
            </a:r>
            <a:r>
              <a:rPr lang="en-GB" b="1" dirty="0"/>
              <a:t>A</a:t>
            </a:r>
            <a:r>
              <a:rPr lang="en-GB" b="0" dirty="0"/>
              <a:t>) </a:t>
            </a:r>
            <a:r>
              <a:rPr lang="en-GB" b="1" dirty="0"/>
              <a:t>answers</a:t>
            </a:r>
            <a:r>
              <a:rPr lang="en-GB" b="0" dirty="0"/>
              <a:t> describing where 10 items are on desk</a:t>
            </a:r>
          </a:p>
          <a:p>
            <a:pPr marL="228600" indent="-228600">
              <a:buFont typeface="+mj-lt"/>
              <a:buAutoNum type="arabicPeriod"/>
            </a:pPr>
            <a:r>
              <a:rPr lang="en-GB" b="0" i="1" dirty="0"/>
              <a:t>Correction</a:t>
            </a:r>
            <a:r>
              <a:rPr lang="en-GB" b="0" dirty="0"/>
              <a:t> – see </a:t>
            </a:r>
            <a:r>
              <a:rPr lang="en-GB" b="1" dirty="0"/>
              <a:t>slide 36 </a:t>
            </a:r>
          </a:p>
          <a:p>
            <a:pPr marL="457200" marR="0" lvl="1" indent="0" algn="l" defTabSz="914400" rtl="0" eaLnBrk="1" fontAlgn="auto" latinLnBrk="0" hangingPunct="1">
              <a:lnSpc>
                <a:spcPct val="100000"/>
              </a:lnSpc>
              <a:spcBef>
                <a:spcPts val="0"/>
              </a:spcBef>
              <a:spcAft>
                <a:spcPts val="0"/>
              </a:spcAft>
              <a:buClrTx/>
              <a:buSzTx/>
              <a:buFont typeface="+mj-lt"/>
              <a:buNone/>
              <a:tabLst/>
              <a:defRPr/>
            </a:pP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804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7.3.1.4</a:t>
            </a:r>
          </a:p>
          <a:p>
            <a:endParaRPr lang="en-GB" b="1" dirty="0"/>
          </a:p>
          <a:p>
            <a:r>
              <a:rPr lang="en-GB" b="1" dirty="0"/>
              <a:t>Model Q&amp;A</a:t>
            </a:r>
            <a:endParaRPr lang="en-US" dirty="0"/>
          </a:p>
          <a:p>
            <a:r>
              <a:rPr lang="en-US" dirty="0"/>
              <a:t>Teacher clarifies task for each partner</a:t>
            </a:r>
          </a:p>
          <a:p>
            <a:pPr marL="171450" indent="-171450">
              <a:buFont typeface="Arial" panose="020B0604020202020204" pitchFamily="34" charset="0"/>
              <a:buChar char="•"/>
            </a:pPr>
            <a:r>
              <a:rPr lang="en-US" dirty="0"/>
              <a:t>Partner A: Question formation</a:t>
            </a:r>
          </a:p>
          <a:p>
            <a:pPr marL="171450" indent="-171450">
              <a:buFont typeface="Arial" panose="020B0604020202020204" pitchFamily="34" charset="0"/>
              <a:buChar char="•"/>
            </a:pPr>
            <a:r>
              <a:rPr lang="en-US" dirty="0"/>
              <a:t>Partner B: Sentence formation, with particular attention paid to prepositions</a:t>
            </a:r>
          </a:p>
          <a:p>
            <a:pPr marL="171450" indent="-171450">
              <a:buFont typeface="Arial" panose="020B0604020202020204" pitchFamily="34" charset="0"/>
              <a:buChar char="•"/>
            </a:pPr>
            <a:r>
              <a:rPr lang="en-US" dirty="0"/>
              <a:t>Partner A: ticks preposition heard and writes sentence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086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t>7.1.1.4 </a:t>
            </a:r>
          </a:p>
          <a:p>
            <a:r>
              <a:rPr lang="en-GB" b="1" i="0" dirty="0"/>
              <a:t>Timing: 6 minutes</a:t>
            </a:r>
          </a:p>
          <a:p>
            <a:endParaRPr lang="en-GB" b="1" i="0" dirty="0"/>
          </a:p>
          <a:p>
            <a:r>
              <a:rPr lang="en-GB" b="1" i="0" dirty="0"/>
              <a:t>Aim: </a:t>
            </a:r>
            <a:r>
              <a:rPr lang="en-GB" b="0" i="0" dirty="0"/>
              <a:t>Oral production of intonation questions and statements about having in the first and second person singular.</a:t>
            </a:r>
            <a:endParaRPr lang="en-GB" b="1" i="0" dirty="0"/>
          </a:p>
          <a:p>
            <a:endParaRPr lang="en-GB" b="1" i="0" dirty="0"/>
          </a:p>
          <a:p>
            <a:r>
              <a:rPr lang="en-GB" b="1" i="0" dirty="0"/>
              <a:t>Procedure:</a:t>
            </a:r>
          </a:p>
          <a:p>
            <a:pPr marL="228600" indent="-228600">
              <a:buAutoNum type="arabicPeriod"/>
            </a:pPr>
            <a:r>
              <a:rPr lang="en-GB" b="0" i="0" dirty="0"/>
              <a:t>Print and distribute small copies of this slide (recommend 2 slides/per page) or have students take turns to look at this slide and the next to write down what they need to ask about and what they have before turning away.</a:t>
            </a:r>
          </a:p>
          <a:p>
            <a:pPr marL="228600" indent="-228600">
              <a:buAutoNum type="arabicPeriod"/>
            </a:pPr>
            <a:r>
              <a:rPr lang="en-GB" i="0" baseline="0" dirty="0"/>
              <a:t>Check students remember how to say ‘you have’. Then check they know how to ask it as a question -&gt; ‘do you have’ = </a:t>
            </a:r>
            <a:r>
              <a:rPr lang="en-GB" i="0" baseline="0" dirty="0" err="1"/>
              <a:t>tu</a:t>
            </a:r>
            <a:r>
              <a:rPr lang="en-GB" i="0" baseline="0" dirty="0"/>
              <a:t> as ? Remind them about raising the pitch of their voice. </a:t>
            </a:r>
            <a:r>
              <a:rPr lang="en-GB" b="1" i="0" baseline="0" dirty="0"/>
              <a:t>NB: </a:t>
            </a:r>
            <a:r>
              <a:rPr lang="en-GB" i="0" dirty="0"/>
              <a:t>In fact, both partners have all of the items</a:t>
            </a:r>
            <a:r>
              <a:rPr lang="en-GB" i="0" baseline="0" dirty="0"/>
              <a:t> about which they are to be asked – however, they will not know this at the outset! This avoids the problem of needing to express the negative, which has not yet been covered.</a:t>
            </a:r>
          </a:p>
          <a:p>
            <a:pPr marL="228600" indent="-228600">
              <a:buAutoNum type="arabicPeriod"/>
            </a:pPr>
            <a:r>
              <a:rPr lang="en-GB" i="0" baseline="0" dirty="0"/>
              <a:t>Check students remember how to say ‘I have’ -&gt; J’ai. Many learners will just say ‘</a:t>
            </a:r>
            <a:r>
              <a:rPr lang="en-GB" i="0" baseline="0" dirty="0" err="1"/>
              <a:t>oui</a:t>
            </a:r>
            <a:r>
              <a:rPr lang="en-GB" i="0" baseline="0" dirty="0"/>
              <a:t>’ and ‘non’, which is also fine as this is most natural in conversation.</a:t>
            </a:r>
          </a:p>
          <a:p>
            <a:pPr marL="228600" indent="-228600">
              <a:buAutoNum type="arabicPeriod"/>
            </a:pPr>
            <a:r>
              <a:rPr lang="en-GB" i="0" baseline="0" dirty="0"/>
              <a:t>Students take turns to ask and answer questions.</a:t>
            </a:r>
          </a:p>
          <a:p>
            <a:pPr marL="228600" indent="-228600">
              <a:buAutoNum type="arabicPeriod"/>
            </a:pPr>
            <a:r>
              <a:rPr lang="en-GB" i="0" baseline="0" dirty="0"/>
              <a:t>Possible extension if time allows: </a:t>
            </a:r>
            <a:r>
              <a:rPr lang="en-GB" b="0" i="0" baseline="0" dirty="0"/>
              <a:t>In whole class, the teacher asks </a:t>
            </a:r>
            <a:r>
              <a:rPr lang="en-GB" i="0" baseline="0" dirty="0"/>
              <a:t>individuals to say what they have ‘</a:t>
            </a:r>
            <a:r>
              <a:rPr lang="en-GB" i="0" baseline="0" dirty="0" err="1"/>
              <a:t>J’ai</a:t>
            </a:r>
            <a:r>
              <a:rPr lang="en-GB" i="0" baseline="0" dirty="0"/>
              <a:t> un / </a:t>
            </a:r>
            <a:r>
              <a:rPr lang="en-GB" i="0" baseline="0" dirty="0" err="1"/>
              <a:t>une</a:t>
            </a:r>
            <a:r>
              <a:rPr lang="en-GB" i="0" baseline="0" dirty="0"/>
              <a:t>…’ Ask individuals to say what their partner has ‘Il a / Elle a  un / </a:t>
            </a:r>
            <a:r>
              <a:rPr lang="en-GB" i="0" baseline="0" dirty="0" err="1"/>
              <a:t>une</a:t>
            </a:r>
            <a:r>
              <a:rPr lang="en-GB" i="0" baseline="0" dirty="0"/>
              <a:t>  …’ This revises grammar from previous lessons.</a:t>
            </a:r>
          </a:p>
          <a:p>
            <a:pPr marL="228600" indent="-228600">
              <a:buAutoNum type="arabicPeriod"/>
            </a:pPr>
            <a:r>
              <a:rPr lang="en-GB" b="0" i="0" baseline="0" dirty="0"/>
              <a:t>Extension for more advanced levels: Ask learners to also add an adjective when they reply. Their partner has to make a note in English about this on their sheet next to each image.</a:t>
            </a:r>
            <a:endParaRPr lang="en-GB" i="0" baseline="0" dirty="0"/>
          </a:p>
        </p:txBody>
      </p:sp>
      <p:sp>
        <p:nvSpPr>
          <p:cNvPr id="4" name="Slide Number Placeholder 3"/>
          <p:cNvSpPr>
            <a:spLocks noGrp="1"/>
          </p:cNvSpPr>
          <p:nvPr>
            <p:ph type="sldNum" sz="quarter" idx="10"/>
          </p:nvPr>
        </p:nvSpPr>
        <p:spPr/>
        <p:txBody>
          <a:bodyPr/>
          <a:lstStyle/>
          <a:p>
            <a:fld id="{4064E2A9-A970-48BE-B31A-B4EAD540047D}" type="slidenum">
              <a:rPr lang="en-GB" smtClean="0"/>
              <a:t>2</a:t>
            </a:fld>
            <a:endParaRPr lang="en-GB" dirty="0"/>
          </a:p>
        </p:txBody>
      </p:sp>
    </p:spTree>
    <p:extLst>
      <p:ext uri="{BB962C8B-B14F-4D97-AF65-F5344CB8AC3E}">
        <p14:creationId xmlns:p14="http://schemas.microsoft.com/office/powerpoint/2010/main" val="4050175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ANSWERS</a:t>
            </a:r>
          </a:p>
          <a:p>
            <a:endParaRPr lang="en-GB" b="1" dirty="0"/>
          </a:p>
          <a:p>
            <a:pPr marL="0" indent="0">
              <a:buFont typeface="+mj-lt"/>
              <a:buNone/>
            </a:pPr>
            <a:r>
              <a:rPr lang="en-GB" b="0" i="1" dirty="0"/>
              <a:t>Correction procedure</a:t>
            </a:r>
            <a:r>
              <a:rPr lang="en-GB" b="0" dirty="0"/>
              <a:t> – Teacher displays desks for students to check their answers individually</a:t>
            </a:r>
          </a:p>
          <a:p>
            <a:pPr marL="228600" indent="-228600">
              <a:buFont typeface="+mj-lt"/>
              <a:buAutoNum type="arabicPeriod"/>
            </a:pPr>
            <a:r>
              <a:rPr lang="en-GB" b="0" dirty="0"/>
              <a:t>‘Round 1’ desk displayed on left hand-side for Partner </a:t>
            </a:r>
            <a:r>
              <a:rPr lang="en-GB" b="1" dirty="0"/>
              <a:t>A</a:t>
            </a:r>
            <a:r>
              <a:rPr lang="en-GB" b="0" dirty="0"/>
              <a:t> to check where items were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‘Round 2’ desk displayed on right hand-side for Partner </a:t>
            </a:r>
            <a:r>
              <a:rPr lang="en-GB" b="1" dirty="0"/>
              <a:t>B</a:t>
            </a:r>
            <a:r>
              <a:rPr lang="en-GB" b="0" dirty="0"/>
              <a:t> to check where items were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85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b="1" dirty="0"/>
              <a:t>7.3.1.5</a:t>
            </a:r>
          </a:p>
          <a:p>
            <a:pPr marL="0" marR="0" lvl="0" indent="0" algn="l" defTabSz="914400" rtl="0" eaLnBrk="1" fontAlgn="auto" latinLnBrk="0" hangingPunct="1">
              <a:lnSpc>
                <a:spcPct val="100000"/>
              </a:lnSpc>
              <a:spcBef>
                <a:spcPct val="0"/>
              </a:spcBef>
              <a:spcAft>
                <a:spcPts val="0"/>
              </a:spcAft>
              <a:buClrTx/>
              <a:buSzTx/>
              <a:buFontTx/>
              <a:buNone/>
              <a:tabLst/>
              <a:defRPr/>
            </a:pPr>
            <a:r>
              <a:rPr lang="en-GB" b="1" dirty="0"/>
              <a:t>In-class version </a:t>
            </a:r>
            <a:r>
              <a:rPr lang="en-GB" b="0" dirty="0"/>
              <a:t>(NB: a self-study version of this activity can be found on slides 37-39).</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ct val="0"/>
              </a:spcBef>
              <a:spcAft>
                <a:spcPts val="0"/>
              </a:spcAft>
              <a:buClrTx/>
              <a:buSzTx/>
              <a:buFontTx/>
              <a:buNone/>
              <a:tabLst/>
              <a:defRPr/>
            </a:pPr>
            <a:r>
              <a:rPr lang="en-GB" b="1" dirty="0"/>
              <a:t>Timing: 12 minutes</a:t>
            </a:r>
          </a:p>
          <a:p>
            <a:pPr eaLnBrk="1" hangingPunct="1">
              <a:spcBef>
                <a:spcPct val="0"/>
              </a:spcBef>
            </a:pPr>
            <a:endParaRPr lang="en-GB" sz="1200" kern="1200" dirty="0">
              <a:solidFill>
                <a:schemeClr val="tx1"/>
              </a:solidFill>
              <a:effectLst/>
              <a:latin typeface="+mn-lt"/>
              <a:ea typeface="+mn-ea"/>
              <a:cs typeface="+mn-cs"/>
            </a:endParaRPr>
          </a:p>
          <a:p>
            <a:pPr eaLnBrk="1" hangingPunct="1">
              <a:spcBef>
                <a:spcPct val="0"/>
              </a:spcBef>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Oral production of affirmative and negative sentences </a:t>
            </a:r>
            <a:r>
              <a:rPr lang="en-GB" sz="1200" kern="1200" dirty="0">
                <a:solidFill>
                  <a:schemeClr val="tx1"/>
                </a:solidFill>
                <a:effectLst/>
                <a:latin typeface="+mn-lt"/>
                <a:ea typeface="+mn-ea"/>
                <a:cs typeface="+mn-cs"/>
              </a:rPr>
              <a:t>with </a:t>
            </a:r>
            <a:r>
              <a:rPr lang="en-GB" sz="1200" i="1" kern="1200" dirty="0" err="1">
                <a:solidFill>
                  <a:schemeClr val="tx1"/>
                </a:solidFill>
                <a:effectLst/>
                <a:latin typeface="+mn-lt"/>
                <a:ea typeface="+mn-ea"/>
                <a:cs typeface="+mn-cs"/>
              </a:rPr>
              <a:t>avoir</a:t>
            </a:r>
            <a:r>
              <a:rPr lang="en-GB" sz="1200" i="1" kern="1200" dirty="0">
                <a:solidFill>
                  <a:schemeClr val="tx1"/>
                </a:solidFill>
                <a:effectLst/>
                <a:latin typeface="+mn-lt"/>
                <a:ea typeface="+mn-ea"/>
                <a:cs typeface="+mn-cs"/>
              </a:rPr>
              <a:t> </a:t>
            </a:r>
            <a:r>
              <a:rPr lang="en-GB" sz="1200" i="0" kern="1200" dirty="0">
                <a:solidFill>
                  <a:schemeClr val="tx1"/>
                </a:solidFill>
                <a:effectLst/>
                <a:latin typeface="+mn-lt"/>
                <a:ea typeface="+mn-ea"/>
                <a:cs typeface="+mn-cs"/>
              </a:rPr>
              <a:t>+ noun, and this week’s new vocabulary.</a:t>
            </a:r>
            <a:endParaRPr lang="en-GB" sz="1200" kern="1200" dirty="0">
              <a:solidFill>
                <a:schemeClr val="tx1"/>
              </a:solidFill>
              <a:effectLst/>
              <a:latin typeface="+mn-lt"/>
              <a:ea typeface="+mn-ea"/>
              <a:cs typeface="+mn-cs"/>
            </a:endParaRPr>
          </a:p>
          <a:p>
            <a:pPr eaLnBrk="1" hangingPunct="1">
              <a:spcBef>
                <a:spcPct val="0"/>
              </a:spcBef>
            </a:pPr>
            <a:endParaRPr lang="en-GB" sz="1200" i="0" kern="1200" dirty="0">
              <a:solidFill>
                <a:schemeClr val="tx1"/>
              </a:solidFill>
              <a:effectLst/>
              <a:latin typeface="+mn-lt"/>
              <a:ea typeface="+mn-ea"/>
              <a:cs typeface="+mn-cs"/>
            </a:endParaRPr>
          </a:p>
          <a:p>
            <a:pPr eaLnBrk="1" hangingPunct="1">
              <a:spcBef>
                <a:spcPct val="0"/>
              </a:spcBef>
            </a:pPr>
            <a:r>
              <a:rPr lang="en-GB" sz="1200" b="1" i="0" kern="1200" dirty="0">
                <a:solidFill>
                  <a:schemeClr val="tx1"/>
                </a:solidFill>
                <a:effectLst/>
                <a:latin typeface="+mn-lt"/>
                <a:ea typeface="+mn-ea"/>
                <a:cs typeface="+mn-cs"/>
              </a:rPr>
              <a:t>Procedure:</a:t>
            </a:r>
          </a:p>
          <a:p>
            <a:pPr eaLnBrk="1" hangingPunct="1">
              <a:spcBef>
                <a:spcPct val="0"/>
              </a:spcBef>
            </a:pPr>
            <a:r>
              <a:rPr lang="en-GB" sz="1200" i="0" kern="1200" dirty="0">
                <a:solidFill>
                  <a:schemeClr val="tx1"/>
                </a:solidFill>
                <a:effectLst/>
                <a:latin typeface="+mn-lt"/>
                <a:ea typeface="+mn-ea"/>
                <a:cs typeface="+mn-cs"/>
              </a:rPr>
              <a:t>1. Use this slide to model the task.</a:t>
            </a:r>
          </a:p>
          <a:p>
            <a:pPr eaLnBrk="1" hangingPunct="1">
              <a:spcBef>
                <a:spcPct val="0"/>
              </a:spcBef>
            </a:pPr>
            <a:r>
              <a:rPr lang="en-GB" sz="1200" i="0" kern="1200" dirty="0">
                <a:solidFill>
                  <a:schemeClr val="tx1"/>
                </a:solidFill>
                <a:effectLst/>
                <a:latin typeface="+mn-lt"/>
                <a:ea typeface="+mn-ea"/>
                <a:cs typeface="+mn-cs"/>
              </a:rPr>
              <a:t>2. Tell students they will work in pairs to ask and answer questions about different towns, using the role cards provided (slides 33-36).</a:t>
            </a:r>
          </a:p>
          <a:p>
            <a:pPr eaLnBrk="1" hangingPunct="1">
              <a:spcBef>
                <a:spcPct val="0"/>
              </a:spcBef>
            </a:pPr>
            <a:r>
              <a:rPr lang="en-GB" sz="1200" i="0" kern="1200" dirty="0">
                <a:solidFill>
                  <a:schemeClr val="tx1"/>
                </a:solidFill>
                <a:effectLst/>
                <a:latin typeface="+mn-lt"/>
                <a:ea typeface="+mn-ea"/>
                <a:cs typeface="+mn-cs"/>
              </a:rPr>
              <a:t>3. Either print the </a:t>
            </a:r>
            <a:r>
              <a:rPr lang="en-GB" sz="1200" i="0" kern="1200" dirty="0" err="1">
                <a:solidFill>
                  <a:schemeClr val="tx1"/>
                </a:solidFill>
                <a:effectLst/>
                <a:latin typeface="+mn-lt"/>
                <a:ea typeface="+mn-ea"/>
                <a:cs typeface="+mn-cs"/>
              </a:rPr>
              <a:t>rolecards</a:t>
            </a:r>
            <a:r>
              <a:rPr lang="en-GB" sz="1200" i="0" kern="1200" dirty="0">
                <a:solidFill>
                  <a:schemeClr val="tx1"/>
                </a:solidFill>
                <a:effectLst/>
                <a:latin typeface="+mn-lt"/>
                <a:ea typeface="+mn-ea"/>
                <a:cs typeface="+mn-cs"/>
              </a:rPr>
              <a:t> (we four role cards per page) or have students sketch the grids on slides 33 and 35.</a:t>
            </a:r>
          </a:p>
          <a:p>
            <a:pPr eaLnBrk="1" hangingPunct="1">
              <a:spcBef>
                <a:spcPct val="0"/>
              </a:spcBef>
            </a:pPr>
            <a:r>
              <a:rPr lang="en-GB" sz="1200" i="0" kern="1200" dirty="0">
                <a:solidFill>
                  <a:schemeClr val="tx1"/>
                </a:solidFill>
                <a:effectLst/>
                <a:latin typeface="+mn-lt"/>
                <a:ea typeface="+mn-ea"/>
                <a:cs typeface="+mn-cs"/>
              </a:rPr>
              <a:t>4. Display the slide with the map. Partner B faces the board, partner A turns away from the board.</a:t>
            </a:r>
          </a:p>
          <a:p>
            <a:pPr eaLnBrk="1" hangingPunct="1">
              <a:spcBef>
                <a:spcPct val="0"/>
              </a:spcBef>
            </a:pPr>
            <a:r>
              <a:rPr lang="en-GB" sz="1200" i="0" kern="1200" dirty="0">
                <a:solidFill>
                  <a:schemeClr val="tx1"/>
                </a:solidFill>
                <a:effectLst/>
                <a:latin typeface="+mn-lt"/>
                <a:ea typeface="+mn-ea"/>
                <a:cs typeface="+mn-cs"/>
              </a:rPr>
              <a:t>5. Partner A asks questions with </a:t>
            </a:r>
            <a:r>
              <a:rPr lang="en-GB" sz="1200" i="1" kern="1200" dirty="0" err="1">
                <a:solidFill>
                  <a:schemeClr val="tx1"/>
                </a:solidFill>
                <a:effectLst/>
                <a:latin typeface="+mn-lt"/>
                <a:ea typeface="+mn-ea"/>
                <a:cs typeface="+mn-cs"/>
              </a:rPr>
              <a:t>il</a:t>
            </a:r>
            <a:r>
              <a:rPr lang="en-GB" sz="1200" i="1" kern="1200" dirty="0">
                <a:solidFill>
                  <a:schemeClr val="tx1"/>
                </a:solidFill>
                <a:effectLst/>
                <a:latin typeface="+mn-lt"/>
                <a:ea typeface="+mn-ea"/>
                <a:cs typeface="+mn-cs"/>
              </a:rPr>
              <a:t> y a </a:t>
            </a:r>
            <a:r>
              <a:rPr lang="en-GB" sz="1200" i="0" kern="1200" dirty="0">
                <a:solidFill>
                  <a:schemeClr val="tx1"/>
                </a:solidFill>
                <a:effectLst/>
                <a:latin typeface="+mn-lt"/>
                <a:ea typeface="+mn-ea"/>
                <a:cs typeface="+mn-cs"/>
              </a:rPr>
              <a:t>about the places on their </a:t>
            </a:r>
            <a:r>
              <a:rPr lang="en-GB" sz="1200" i="0" kern="1200" dirty="0" err="1">
                <a:solidFill>
                  <a:schemeClr val="tx1"/>
                </a:solidFill>
                <a:effectLst/>
                <a:latin typeface="+mn-lt"/>
                <a:ea typeface="+mn-ea"/>
                <a:cs typeface="+mn-cs"/>
              </a:rPr>
              <a:t>rolecard</a:t>
            </a:r>
            <a:r>
              <a:rPr lang="en-GB" sz="1200" i="0" kern="1200" dirty="0">
                <a:solidFill>
                  <a:schemeClr val="tx1"/>
                </a:solidFill>
                <a:effectLst/>
                <a:latin typeface="+mn-lt"/>
                <a:ea typeface="+mn-ea"/>
                <a:cs typeface="+mn-cs"/>
              </a:rPr>
              <a:t> using </a:t>
            </a:r>
            <a:r>
              <a:rPr lang="en-GB" sz="1200" i="1" kern="1200" dirty="0" err="1">
                <a:solidFill>
                  <a:schemeClr val="tx1"/>
                </a:solidFill>
                <a:effectLst/>
                <a:latin typeface="+mn-lt"/>
                <a:ea typeface="+mn-ea"/>
                <a:cs typeface="+mn-cs"/>
              </a:rPr>
              <a:t>il</a:t>
            </a:r>
            <a:r>
              <a:rPr lang="en-GB" sz="1200" i="1" kern="1200" dirty="0">
                <a:solidFill>
                  <a:schemeClr val="tx1"/>
                </a:solidFill>
                <a:effectLst/>
                <a:latin typeface="+mn-lt"/>
                <a:ea typeface="+mn-ea"/>
                <a:cs typeface="+mn-cs"/>
              </a:rPr>
              <a:t> y a </a:t>
            </a:r>
            <a:r>
              <a:rPr lang="en-GB" sz="1200" i="0" kern="1200" dirty="0">
                <a:solidFill>
                  <a:schemeClr val="tx1"/>
                </a:solidFill>
                <a:effectLst/>
                <a:latin typeface="+mn-lt"/>
                <a:ea typeface="+mn-ea"/>
                <a:cs typeface="+mn-cs"/>
              </a:rPr>
              <a:t>with raised intonation.</a:t>
            </a:r>
          </a:p>
          <a:p>
            <a:pPr eaLnBrk="1" hangingPunct="1">
              <a:spcBef>
                <a:spcPct val="0"/>
              </a:spcBef>
            </a:pPr>
            <a:r>
              <a:rPr lang="en-GB" sz="1200" i="0" kern="1200" dirty="0">
                <a:solidFill>
                  <a:schemeClr val="tx1"/>
                </a:solidFill>
                <a:effectLst/>
                <a:latin typeface="+mn-lt"/>
                <a:ea typeface="+mn-ea"/>
                <a:cs typeface="+mn-cs"/>
              </a:rPr>
              <a:t>6. Partner B responds with an affirmative sentence or a negative sentence, taking care to use the correct article. For affirmative sentences, partner B gives more information using prepositions.</a:t>
            </a:r>
          </a:p>
          <a:p>
            <a:pPr eaLnBrk="1" hangingPunct="1">
              <a:spcBef>
                <a:spcPct val="0"/>
              </a:spcBef>
            </a:pPr>
            <a:r>
              <a:rPr lang="en-GB" sz="1200" i="0" kern="1200" dirty="0">
                <a:solidFill>
                  <a:schemeClr val="tx1"/>
                </a:solidFill>
                <a:effectLst/>
                <a:latin typeface="+mn-lt"/>
                <a:ea typeface="+mn-ea"/>
                <a:cs typeface="+mn-cs"/>
              </a:rPr>
              <a:t>7. Partners swap roles and repeat steps 5 and 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5075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04311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5107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15186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663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7.1.1.4 </a:t>
            </a:r>
          </a:p>
          <a:p>
            <a:endParaRPr lang="en-GB" i="0" dirty="0"/>
          </a:p>
          <a:p>
            <a:r>
              <a:rPr lang="en-GB" i="0" dirty="0"/>
              <a:t>This is partner B’s </a:t>
            </a:r>
            <a:r>
              <a:rPr lang="en-GB" i="0" dirty="0" err="1"/>
              <a:t>rolecard</a:t>
            </a:r>
            <a:r>
              <a:rPr lang="en-GB" i="0" dirty="0"/>
              <a:t> for the activity described on the previous slide.</a:t>
            </a:r>
          </a:p>
        </p:txBody>
      </p:sp>
      <p:sp>
        <p:nvSpPr>
          <p:cNvPr id="4" name="Slide Number Placeholder 3"/>
          <p:cNvSpPr>
            <a:spLocks noGrp="1"/>
          </p:cNvSpPr>
          <p:nvPr>
            <p:ph type="sldNum" sz="quarter" idx="10"/>
          </p:nvPr>
        </p:nvSpPr>
        <p:spPr/>
        <p:txBody>
          <a:bodyPr/>
          <a:lstStyle/>
          <a:p>
            <a:fld id="{4064E2A9-A970-48BE-B31A-B4EAD540047D}" type="slidenum">
              <a:rPr lang="en-GB" smtClean="0"/>
              <a:t>3</a:t>
            </a:fld>
            <a:endParaRPr lang="en-GB" dirty="0"/>
          </a:p>
        </p:txBody>
      </p:sp>
    </p:spTree>
    <p:extLst>
      <p:ext uri="{BB962C8B-B14F-4D97-AF65-F5344CB8AC3E}">
        <p14:creationId xmlns:p14="http://schemas.microsoft.com/office/powerpoint/2010/main" val="2855327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baseline="0" dirty="0"/>
              <a:t>7.1.2.4 Timing: 10 minutes</a:t>
            </a:r>
          </a:p>
          <a:p>
            <a:endParaRPr lang="en-GB" i="0" baseline="0" dirty="0"/>
          </a:p>
          <a:p>
            <a:r>
              <a:rPr lang="en-GB" b="1" i="0" baseline="0" dirty="0"/>
              <a:t>Aim: </a:t>
            </a:r>
            <a:r>
              <a:rPr lang="en-GB" b="0" i="0" baseline="0" dirty="0"/>
              <a:t>oral and written production of sentences with –ER verbs which do and don’t take preposition </a:t>
            </a:r>
            <a:r>
              <a:rPr lang="en-GB" sz="1200" i="0" dirty="0">
                <a:solidFill>
                  <a:schemeClr val="accent5">
                    <a:lumMod val="50000"/>
                  </a:schemeClr>
                </a:solidFill>
                <a:latin typeface="Century Gothic" panose="020B0502020202020204" pitchFamily="34" charset="0"/>
              </a:rPr>
              <a:t>à</a:t>
            </a:r>
            <a:r>
              <a:rPr lang="en-GB" sz="1200" i="1" dirty="0">
                <a:solidFill>
                  <a:schemeClr val="accent5">
                    <a:lumMod val="50000"/>
                  </a:schemeClr>
                </a:solidFill>
                <a:latin typeface="Century Gothic" panose="020B0502020202020204" pitchFamily="34" charset="0"/>
              </a:rPr>
              <a:t>.</a:t>
            </a:r>
            <a:endParaRPr lang="en-GB" b="0" i="0" baseline="0" dirty="0"/>
          </a:p>
          <a:p>
            <a:endParaRPr lang="en-GB" b="0" i="0" baseline="0" dirty="0"/>
          </a:p>
          <a:p>
            <a:r>
              <a:rPr lang="en-GB" b="1" i="0"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NB: </a:t>
            </a:r>
            <a:r>
              <a:rPr lang="en-GB" i="0" baseline="0" dirty="0"/>
              <a:t>The role cards may be printed, or students can complete the task in their books/mini whiteboards.</a:t>
            </a:r>
            <a:endParaRPr lang="en-GB" b="1" i="0" baseline="0" dirty="0"/>
          </a:p>
          <a:p>
            <a:r>
              <a:rPr lang="en-GB" i="0" baseline="0" dirty="0"/>
              <a:t>1. In Task 1, partner A speaks, and partner B writes down a sentence in French for each thing Partner A says. Partner A states what s/he does, and also what his/her partner does. This means that Partner B has to use the ‘</a:t>
            </a:r>
            <a:r>
              <a:rPr lang="en-GB" i="0" baseline="0" dirty="0" err="1"/>
              <a:t>il</a:t>
            </a:r>
            <a:r>
              <a:rPr lang="en-GB" i="0" baseline="0" dirty="0"/>
              <a:t>/</a:t>
            </a:r>
            <a:r>
              <a:rPr lang="en-GB" i="0" baseline="0" dirty="0" err="1"/>
              <a:t>elle</a:t>
            </a:r>
            <a:r>
              <a:rPr lang="en-GB" i="0" baseline="0" dirty="0"/>
              <a:t>’ form for writing the sentences about Partner A, and the ‘je’ form for writing the sentences about himself/herself.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a:t>3. The partners then swap roles for Task 2. </a:t>
            </a:r>
          </a:p>
          <a:p>
            <a:endParaRPr lang="en-GB" i="0" baseline="0" dirty="0"/>
          </a:p>
          <a:p>
            <a:r>
              <a:rPr lang="en-GB" i="0" baseline="0" dirty="0"/>
              <a:t>Students should think carefully about whether they need to use the article only, or article plus a preposition, with the nouns and verbs intended to prompt each sentence. They may need some guidance with this.</a:t>
            </a:r>
          </a:p>
          <a:p>
            <a:endParaRPr lang="en-GB"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used(1 is the most frequent word in French): </a:t>
            </a:r>
            <a:br>
              <a:rPr lang="en-GB" baseline="0" dirty="0"/>
            </a:br>
            <a:r>
              <a:rPr lang="en-GB" baseline="0" dirty="0"/>
              <a:t>conversation [1747], </a:t>
            </a:r>
            <a:r>
              <a:rPr lang="en-GB" sz="1200" b="0" dirty="0" err="1">
                <a:solidFill>
                  <a:schemeClr val="bg1"/>
                </a:solidFill>
              </a:rPr>
              <a:t>t</a:t>
            </a:r>
            <a:r>
              <a:rPr lang="en-GB" sz="1200" b="0" kern="0" dirty="0" err="1">
                <a:solidFill>
                  <a:prstClr val="white"/>
                </a:solidFill>
                <a:latin typeface="Century Gothic" panose="020B0502020202020204" pitchFamily="34" charset="0"/>
              </a:rPr>
              <a:t>éléphonique</a:t>
            </a:r>
            <a:r>
              <a:rPr lang="en-GB" sz="1200" b="0" kern="0" baseline="0" dirty="0">
                <a:solidFill>
                  <a:prstClr val="white"/>
                </a:solidFill>
                <a:latin typeface="Century Gothic" panose="020B0502020202020204" pitchFamily="34" charset="0"/>
              </a:rPr>
              <a:t> [2356]</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fld id="{4064E2A9-A970-48BE-B31A-B4EAD540047D}" type="slidenum">
              <a:rPr lang="en-GB" smtClean="0"/>
              <a:t>4</a:t>
            </a:fld>
            <a:endParaRPr lang="en-GB" dirty="0"/>
          </a:p>
        </p:txBody>
      </p:sp>
    </p:spTree>
    <p:extLst>
      <p:ext uri="{BB962C8B-B14F-4D97-AF65-F5344CB8AC3E}">
        <p14:creationId xmlns:p14="http://schemas.microsoft.com/office/powerpoint/2010/main" val="3570264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dirty="0">
                <a:solidFill>
                  <a:schemeClr val="tx1"/>
                </a:solidFill>
                <a:effectLst/>
                <a:latin typeface="+mn-lt"/>
                <a:ea typeface="+mn-ea"/>
                <a:cs typeface="+mn-cs"/>
              </a:rPr>
              <a:t>7.2.1.5 (5 slides)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dirty="0">
                <a:solidFill>
                  <a:schemeClr val="tx1"/>
                </a:solidFill>
                <a:effectLst/>
                <a:latin typeface="+mn-lt"/>
                <a:ea typeface="+mn-ea"/>
                <a:cs typeface="+mn-cs"/>
              </a:rPr>
              <a:t>In-class version </a:t>
            </a:r>
            <a:r>
              <a:rPr lang="en-GB" sz="1200" b="0" kern="1200" dirty="0">
                <a:solidFill>
                  <a:schemeClr val="tx1"/>
                </a:solidFill>
                <a:effectLst/>
                <a:latin typeface="+mn-lt"/>
                <a:ea typeface="+mn-ea"/>
                <a:cs typeface="+mn-cs"/>
              </a:rPr>
              <a:t>(NB: a self-study version of this activity can be found on slides 25-27)</a:t>
            </a: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10 minutes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consolidate the lesson’s work on agreement with possessive and other adjectives, whilst providing additional practise in adjective placement.</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Print a </a:t>
            </a:r>
            <a:r>
              <a:rPr lang="en-GB" sz="1200" b="0" kern="1200" dirty="0" err="1">
                <a:solidFill>
                  <a:schemeClr val="tx1"/>
                </a:solidFill>
                <a:effectLst/>
                <a:latin typeface="+mn-lt"/>
                <a:ea typeface="+mn-ea"/>
                <a:cs typeface="+mn-cs"/>
              </a:rPr>
              <a:t>rolecard</a:t>
            </a:r>
            <a:r>
              <a:rPr lang="en-GB" sz="1200" b="0" kern="1200" dirty="0">
                <a:solidFill>
                  <a:schemeClr val="tx1"/>
                </a:solidFill>
                <a:effectLst/>
                <a:latin typeface="+mn-lt"/>
                <a:ea typeface="+mn-ea"/>
                <a:cs typeface="+mn-cs"/>
              </a:rPr>
              <a:t> (slides 22-23) for each student, working in pairs as A and B.</a:t>
            </a:r>
          </a:p>
          <a:p>
            <a:pPr marL="228600" indent="-228600">
              <a:buFont typeface="+mj-lt"/>
              <a:buAutoNum type="arabicPeriod"/>
            </a:pPr>
            <a:r>
              <a:rPr lang="en-GB" sz="1200" b="0" kern="1200" dirty="0">
                <a:solidFill>
                  <a:schemeClr val="tx1"/>
                </a:solidFill>
                <a:effectLst/>
                <a:latin typeface="+mn-lt"/>
                <a:ea typeface="+mn-ea"/>
                <a:cs typeface="+mn-cs"/>
              </a:rPr>
              <a:t>Partner A has Amir’s answers and Partner B has </a:t>
            </a:r>
            <a:r>
              <a:rPr lang="en-GB" sz="1200" b="0" kern="1200" dirty="0" err="1">
                <a:solidFill>
                  <a:schemeClr val="tx1"/>
                </a:solidFill>
                <a:effectLst/>
                <a:latin typeface="+mn-lt"/>
                <a:ea typeface="+mn-ea"/>
                <a:cs typeface="+mn-cs"/>
              </a:rPr>
              <a:t>Léa’s</a:t>
            </a:r>
            <a:r>
              <a:rPr lang="en-GB" sz="1200" b="0" kern="1200" dirty="0">
                <a:solidFill>
                  <a:schemeClr val="tx1"/>
                </a:solidFill>
                <a:effectLst/>
                <a:latin typeface="+mn-lt"/>
                <a:ea typeface="+mn-ea"/>
                <a:cs typeface="+mn-cs"/>
              </a:rPr>
              <a:t> answers – they ask questions in turn, following the examples provided, to complete the information about their partner. </a:t>
            </a:r>
          </a:p>
          <a:p>
            <a:pPr marL="228600" indent="-228600">
              <a:buFont typeface="+mj-lt"/>
              <a:buAutoNum type="arabicPeriod"/>
            </a:pPr>
            <a:r>
              <a:rPr lang="en-GB" sz="1200" b="0" kern="1200" dirty="0">
                <a:solidFill>
                  <a:schemeClr val="tx1"/>
                </a:solidFill>
                <a:effectLst/>
                <a:latin typeface="+mn-lt"/>
                <a:ea typeface="+mn-ea"/>
                <a:cs typeface="+mn-cs"/>
              </a:rPr>
              <a:t>To extend the activity, students complete the tables with their own answers and ask questions about each other.</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b="1" baseline="0" dirty="0"/>
              <a:t>Word frequency (1 is the most frequent word in French): </a:t>
            </a:r>
          </a:p>
          <a:p>
            <a:pPr marL="0" indent="0">
              <a:buFont typeface="+mj-lt"/>
              <a:buNone/>
            </a:pPr>
            <a:r>
              <a:rPr lang="en-GB" sz="1200" b="0" i="1" kern="1200" dirty="0" err="1">
                <a:solidFill>
                  <a:schemeClr val="tx1"/>
                </a:solidFill>
                <a:effectLst/>
                <a:latin typeface="+mn-lt"/>
                <a:ea typeface="+mn-ea"/>
                <a:cs typeface="+mn-cs"/>
              </a:rPr>
              <a:t>footballeur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and </a:t>
            </a:r>
            <a:r>
              <a:rPr lang="en-GB" sz="1200" b="0" i="1" kern="1200" dirty="0" err="1">
                <a:solidFill>
                  <a:schemeClr val="tx1"/>
                </a:solidFill>
                <a:effectLst/>
                <a:latin typeface="+mn-lt"/>
                <a:ea typeface="+mn-ea"/>
                <a:cs typeface="+mn-cs"/>
              </a:rPr>
              <a:t>rappeur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t>
            </a:r>
            <a:r>
              <a:rPr lang="en-GB" sz="1200" b="0" i="1" kern="1200" dirty="0">
                <a:solidFill>
                  <a:schemeClr val="tx1"/>
                </a:solidFill>
                <a:effectLst/>
                <a:latin typeface="+mn-lt"/>
                <a:ea typeface="+mn-ea"/>
                <a:cs typeface="+mn-cs"/>
              </a:rPr>
              <a:t>interview</a:t>
            </a:r>
            <a:r>
              <a:rPr lang="en-GB" sz="1200" b="0" i="0" kern="1200" dirty="0">
                <a:solidFill>
                  <a:schemeClr val="tx1"/>
                </a:solidFill>
                <a:effectLst/>
                <a:latin typeface="+mn-lt"/>
                <a:ea typeface="+mn-ea"/>
                <a:cs typeface="+mn-cs"/>
              </a:rPr>
              <a:t> [3186]</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483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0" kern="1200" dirty="0">
                <a:solidFill>
                  <a:schemeClr val="tx1"/>
                </a:solidFill>
                <a:effectLst/>
                <a:latin typeface="+mn-lt"/>
                <a:ea typeface="+mn-ea"/>
                <a:cs typeface="+mn-cs"/>
              </a:rPr>
              <a:t>Role card 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155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0" kern="1200" dirty="0">
                <a:solidFill>
                  <a:schemeClr val="tx1"/>
                </a:solidFill>
                <a:effectLst/>
                <a:latin typeface="+mn-lt"/>
                <a:ea typeface="+mn-ea"/>
                <a:cs typeface="+mn-cs"/>
              </a:rPr>
              <a:t>Role card 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516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Self-study version </a:t>
            </a:r>
            <a:r>
              <a:rPr lang="en-GB" sz="1200" b="0" kern="1200" dirty="0">
                <a:solidFill>
                  <a:schemeClr val="tx1"/>
                </a:solidFill>
                <a:effectLst/>
                <a:latin typeface="+mn-lt"/>
                <a:ea typeface="+mn-ea"/>
                <a:cs typeface="+mn-cs"/>
              </a:rPr>
              <a:t>(NB: an in-class version of this activity can be found on slides 22-24)</a:t>
            </a:r>
            <a:endParaRPr lang="en-GB" sz="1200" b="1" kern="1200" dirty="0">
              <a:solidFill>
                <a:schemeClr val="tx1"/>
              </a:solidFill>
              <a:effectLst/>
              <a:latin typeface="+mn-lt"/>
              <a:ea typeface="+mn-ea"/>
              <a:cs typeface="+mn-cs"/>
            </a:endParaRPr>
          </a:p>
          <a:p>
            <a:pPr marL="0" indent="0">
              <a:buFont typeface="+mj-lt"/>
              <a:buNone/>
            </a:pPr>
            <a:endParaRPr lang="en-GB" sz="1200" b="1"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Timing</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10 minutes</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Aim: </a:t>
            </a:r>
            <a:r>
              <a:rPr lang="en-GB" sz="1200" b="0" kern="1200" dirty="0">
                <a:solidFill>
                  <a:schemeClr val="tx1"/>
                </a:solidFill>
                <a:effectLst/>
                <a:latin typeface="+mn-lt"/>
                <a:ea typeface="+mn-ea"/>
                <a:cs typeface="+mn-cs"/>
              </a:rPr>
              <a:t>Consolidate the lesson’s work on agreement with possessive and other adjectives, whilst providing additional practice in adjective placement.</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Procedure:</a:t>
            </a:r>
          </a:p>
          <a:p>
            <a:pPr marL="228600" indent="-228600">
              <a:buFont typeface="+mj-lt"/>
              <a:buAutoNum type="arabicPeriod"/>
            </a:pPr>
            <a:r>
              <a:rPr lang="en-GB" sz="1200" b="0" kern="1200" dirty="0">
                <a:solidFill>
                  <a:schemeClr val="tx1"/>
                </a:solidFill>
                <a:effectLst/>
                <a:latin typeface="+mn-lt"/>
                <a:ea typeface="+mn-ea"/>
                <a:cs typeface="+mn-cs"/>
              </a:rPr>
              <a:t>Students click numbers 1-4 to listen to the questions, and say their answers following the examples provided. </a:t>
            </a:r>
          </a:p>
          <a:p>
            <a:pPr marL="228600" indent="-228600">
              <a:buFont typeface="+mj-lt"/>
              <a:buAutoNum type="arabicPeriod"/>
            </a:pPr>
            <a:r>
              <a:rPr lang="en-GB" sz="1200" b="0" kern="1200" dirty="0">
                <a:solidFill>
                  <a:schemeClr val="tx1"/>
                </a:solidFill>
                <a:effectLst/>
                <a:latin typeface="+mn-lt"/>
                <a:ea typeface="+mn-ea"/>
                <a:cs typeface="+mn-cs"/>
              </a:rPr>
              <a:t>They then ask questions to complete the information about their partner, clicking numbers 5-8 to hear the answers. </a:t>
            </a:r>
          </a:p>
          <a:p>
            <a:pPr marL="0" indent="0">
              <a:buFont typeface="+mj-lt"/>
              <a:buNone/>
            </a:pPr>
            <a:endParaRPr lang="en-GB" sz="1200" b="0" kern="1200" dirty="0">
              <a:solidFill>
                <a:schemeClr val="tx1"/>
              </a:solidFill>
              <a:effectLst/>
              <a:latin typeface="+mn-lt"/>
              <a:ea typeface="+mn-ea"/>
              <a:cs typeface="+mn-cs"/>
            </a:endParaRPr>
          </a:p>
          <a:p>
            <a:pPr marL="0" indent="0">
              <a:buFont typeface="+mj-lt"/>
              <a:buNone/>
            </a:pPr>
            <a:r>
              <a:rPr lang="en-GB" sz="1200" b="1" kern="1200" dirty="0">
                <a:solidFill>
                  <a:schemeClr val="tx1"/>
                </a:solidFill>
                <a:effectLst/>
                <a:latin typeface="+mn-lt"/>
                <a:ea typeface="+mn-ea"/>
                <a:cs typeface="+mn-cs"/>
              </a:rPr>
              <a:t>Word frequency (1 is the most frequent word in </a:t>
            </a:r>
            <a:r>
              <a:rPr lang="en-GB" sz="1200" b="1" kern="1200" dirty="0" err="1">
                <a:solidFill>
                  <a:schemeClr val="tx1"/>
                </a:solidFill>
                <a:effectLst/>
                <a:latin typeface="+mn-lt"/>
                <a:ea typeface="+mn-ea"/>
                <a:cs typeface="+mn-cs"/>
              </a:rPr>
              <a:t>Franch</a:t>
            </a:r>
            <a:r>
              <a:rPr lang="en-GB" sz="1200" b="1" kern="1200" dirty="0">
                <a:solidFill>
                  <a:schemeClr val="tx1"/>
                </a:solidFill>
                <a:effectLst/>
                <a:latin typeface="+mn-lt"/>
                <a:ea typeface="+mn-ea"/>
                <a:cs typeface="+mn-cs"/>
              </a:rPr>
              <a:t>);</a:t>
            </a:r>
          </a:p>
          <a:p>
            <a:pPr marL="0" indent="0">
              <a:buFont typeface="+mj-lt"/>
              <a:buNone/>
            </a:pPr>
            <a:r>
              <a:rPr lang="en-GB" sz="1200" b="0" i="1" kern="1200" dirty="0" err="1">
                <a:solidFill>
                  <a:schemeClr val="tx1"/>
                </a:solidFill>
                <a:effectLst/>
                <a:latin typeface="+mn-lt"/>
                <a:ea typeface="+mn-ea"/>
                <a:cs typeface="+mn-cs"/>
              </a:rPr>
              <a:t>footballeur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t>
            </a:r>
            <a:r>
              <a:rPr lang="en-GB" sz="1200" b="0" i="1" kern="1200" dirty="0" err="1">
                <a:solidFill>
                  <a:schemeClr val="tx1"/>
                </a:solidFill>
                <a:effectLst/>
                <a:latin typeface="+mn-lt"/>
                <a:ea typeface="+mn-ea"/>
                <a:cs typeface="+mn-cs"/>
              </a:rPr>
              <a:t>rappeur</a:t>
            </a:r>
            <a:r>
              <a:rPr lang="en-GB" sz="1200" b="0" i="1"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[&gt;5000], </a:t>
            </a:r>
            <a:r>
              <a:rPr lang="en-GB" sz="1200" b="0" i="1" kern="1200" dirty="0">
                <a:solidFill>
                  <a:schemeClr val="tx1"/>
                </a:solidFill>
                <a:effectLst/>
                <a:latin typeface="+mn-lt"/>
                <a:ea typeface="+mn-ea"/>
                <a:cs typeface="+mn-cs"/>
              </a:rPr>
              <a:t>interview</a:t>
            </a:r>
            <a:r>
              <a:rPr lang="en-GB" sz="1200" b="0" i="0" kern="1200" dirty="0">
                <a:solidFill>
                  <a:schemeClr val="tx1"/>
                </a:solidFill>
                <a:effectLst/>
                <a:latin typeface="+mn-lt"/>
                <a:ea typeface="+mn-ea"/>
                <a:cs typeface="+mn-cs"/>
              </a:rPr>
              <a:t> [3186]</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indent="0">
              <a:buFont typeface="+mj-lt"/>
              <a:buNone/>
            </a:pP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056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GB" sz="1200" b="1" kern="1200" dirty="0">
                <a:solidFill>
                  <a:schemeClr val="tx1"/>
                </a:solidFill>
                <a:effectLst/>
                <a:latin typeface="+mn-lt"/>
                <a:ea typeface="+mn-ea"/>
                <a:cs typeface="+mn-cs"/>
              </a:rPr>
              <a:t>Transcript</a:t>
            </a:r>
            <a:endParaRPr lang="en-GB" sz="1200" b="0" kern="1200" dirty="0">
              <a:solidFill>
                <a:schemeClr val="tx1"/>
              </a:solidFill>
              <a:effectLst/>
              <a:latin typeface="+mn-lt"/>
              <a:ea typeface="+mn-ea"/>
              <a:cs typeface="+mn-cs"/>
            </a:endParaRP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qui ta chanteuse </a:t>
            </a:r>
            <a:r>
              <a:rPr lang="en-GB" sz="1200" b="0" kern="1200" dirty="0" err="1">
                <a:solidFill>
                  <a:schemeClr val="tx1"/>
                </a:solidFill>
                <a:effectLst/>
                <a:latin typeface="+mn-lt"/>
                <a:ea typeface="+mn-ea"/>
                <a:cs typeface="+mn-cs"/>
              </a:rPr>
              <a:t>préférée</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qui ton </a:t>
            </a:r>
            <a:r>
              <a:rPr lang="en-GB" sz="1200" b="0" kern="1200" dirty="0" err="1">
                <a:solidFill>
                  <a:schemeClr val="tx1"/>
                </a:solidFill>
                <a:effectLst/>
                <a:latin typeface="+mn-lt"/>
                <a:ea typeface="+mn-ea"/>
                <a:cs typeface="+mn-cs"/>
              </a:rPr>
              <a:t>actrice</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préférée</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ton </a:t>
            </a:r>
            <a:r>
              <a:rPr lang="en-GB" sz="1200" b="0" kern="1200" dirty="0" err="1">
                <a:solidFill>
                  <a:schemeClr val="tx1"/>
                </a:solidFill>
                <a:effectLst/>
                <a:latin typeface="+mn-lt"/>
                <a:ea typeface="+mn-ea"/>
                <a:cs typeface="+mn-cs"/>
              </a:rPr>
              <a:t>magasin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ton </a:t>
            </a:r>
            <a:r>
              <a:rPr lang="en-GB" sz="1200" b="0" kern="1200" dirty="0" err="1">
                <a:solidFill>
                  <a:schemeClr val="tx1"/>
                </a:solidFill>
                <a:effectLst/>
                <a:latin typeface="+mn-lt"/>
                <a:ea typeface="+mn-ea"/>
                <a:cs typeface="+mn-cs"/>
              </a:rPr>
              <a:t>numéro</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 b) </a:t>
            </a:r>
            <a:r>
              <a:rPr lang="en-GB" sz="1200" b="0" kern="1200" dirty="0" err="1">
                <a:solidFill>
                  <a:schemeClr val="tx1"/>
                </a:solidFill>
                <a:effectLst/>
                <a:latin typeface="+mn-lt"/>
                <a:ea typeface="+mn-ea"/>
                <a:cs typeface="+mn-cs"/>
              </a:rPr>
              <a:t>C’est</a:t>
            </a:r>
            <a:r>
              <a:rPr lang="en-GB" sz="1200" b="0" kern="1200" dirty="0">
                <a:solidFill>
                  <a:schemeClr val="tx1"/>
                </a:solidFill>
                <a:effectLst/>
                <a:latin typeface="+mn-lt"/>
                <a:ea typeface="+mn-ea"/>
                <a:cs typeface="+mn-cs"/>
              </a:rPr>
              <a:t> quoi la raison ?</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footballeur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Kylian</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Mbappé</a:t>
            </a:r>
            <a:r>
              <a:rPr lang="en-GB" sz="1200" b="0" kern="1200" dirty="0">
                <a:solidFill>
                  <a:schemeClr val="tx1"/>
                </a:solidFill>
                <a:effectLst/>
                <a:latin typeface="+mn-lt"/>
                <a:ea typeface="+mn-ea"/>
                <a:cs typeface="+mn-cs"/>
              </a:rPr>
              <a:t>. b) Il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un </a:t>
            </a:r>
            <a:r>
              <a:rPr lang="en-GB" sz="1200" b="0" kern="1200" dirty="0" err="1">
                <a:solidFill>
                  <a:schemeClr val="tx1"/>
                </a:solidFill>
                <a:effectLst/>
                <a:latin typeface="+mn-lt"/>
                <a:ea typeface="+mn-ea"/>
                <a:cs typeface="+mn-cs"/>
              </a:rPr>
              <a:t>footballeur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français</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a:t>
            </a:r>
            <a:r>
              <a:rPr lang="en-GB" sz="1200" b="0" kern="1200" dirty="0" err="1">
                <a:solidFill>
                  <a:schemeClr val="tx1"/>
                </a:solidFill>
                <a:effectLst/>
                <a:latin typeface="+mn-lt"/>
                <a:ea typeface="+mn-ea"/>
                <a:cs typeface="+mn-cs"/>
              </a:rPr>
              <a:t>rappeur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Sofiane. b) Il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un </a:t>
            </a:r>
            <a:r>
              <a:rPr lang="en-GB" sz="1200" b="0" kern="1200" dirty="0" err="1">
                <a:solidFill>
                  <a:schemeClr val="tx1"/>
                </a:solidFill>
                <a:effectLst/>
                <a:latin typeface="+mn-lt"/>
                <a:ea typeface="+mn-ea"/>
                <a:cs typeface="+mn-cs"/>
              </a:rPr>
              <a:t>rappeur</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rapide</a:t>
            </a:r>
            <a:r>
              <a:rPr lang="en-GB" sz="1200" b="0" kern="1200" dirty="0">
                <a:solidFill>
                  <a:schemeClr val="tx1"/>
                </a:solidFill>
                <a:effectLst/>
                <a:latin typeface="+mn-lt"/>
                <a:ea typeface="+mn-ea"/>
                <a:cs typeface="+mn-cs"/>
              </a:rPr>
              <a:t>.</a:t>
            </a:r>
          </a:p>
          <a:p>
            <a:pPr marL="228600" indent="-228600">
              <a:buFont typeface="+mj-lt"/>
              <a:buAutoNum type="arabicPeriod"/>
            </a:pPr>
            <a:r>
              <a:rPr lang="en-GB" sz="1200" b="0" kern="1200" dirty="0">
                <a:solidFill>
                  <a:schemeClr val="tx1"/>
                </a:solidFill>
                <a:effectLst/>
                <a:latin typeface="+mn-lt"/>
                <a:ea typeface="+mn-ea"/>
                <a:cs typeface="+mn-cs"/>
              </a:rPr>
              <a:t>a) Mon livre </a:t>
            </a:r>
            <a:r>
              <a:rPr lang="en-GB" sz="1200" b="0" kern="1200" dirty="0" err="1">
                <a:solidFill>
                  <a:schemeClr val="tx1"/>
                </a:solidFill>
                <a:effectLst/>
                <a:latin typeface="+mn-lt"/>
                <a:ea typeface="+mn-ea"/>
                <a:cs typeface="+mn-cs"/>
              </a:rPr>
              <a:t>préféré</a:t>
            </a:r>
            <a:r>
              <a:rPr lang="en-GB" sz="1200" b="0" kern="1200" dirty="0">
                <a:solidFill>
                  <a:schemeClr val="tx1"/>
                </a:solidFill>
                <a:effectLst/>
                <a:latin typeface="+mn-lt"/>
                <a:ea typeface="+mn-ea"/>
                <a:cs typeface="+mn-cs"/>
              </a:rPr>
              <a:t> </a:t>
            </a:r>
            <a:r>
              <a:rPr lang="en-GB" sz="1200" b="0" kern="1200" dirty="0" err="1">
                <a:solidFill>
                  <a:schemeClr val="tx1"/>
                </a:solidFill>
                <a:effectLst/>
                <a:latin typeface="+mn-lt"/>
                <a:ea typeface="+mn-ea"/>
                <a:cs typeface="+mn-cs"/>
              </a:rPr>
              <a:t>est</a:t>
            </a:r>
            <a:r>
              <a:rPr lang="en-GB" sz="1200" b="0"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Kiffe</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kiffe</a:t>
            </a:r>
            <a:r>
              <a:rPr lang="en-GB" sz="1200" b="0" i="1" kern="1200" dirty="0">
                <a:solidFill>
                  <a:schemeClr val="tx1"/>
                </a:solidFill>
                <a:effectLst/>
                <a:latin typeface="+mn-lt"/>
                <a:ea typeface="+mn-ea"/>
                <a:cs typeface="+mn-cs"/>
              </a:rPr>
              <a:t> </a:t>
            </a:r>
            <a:r>
              <a:rPr lang="en-GB" sz="1200" b="0" i="1" kern="1200" dirty="0" err="1">
                <a:solidFill>
                  <a:schemeClr val="tx1"/>
                </a:solidFill>
                <a:effectLst/>
                <a:latin typeface="+mn-lt"/>
                <a:ea typeface="+mn-ea"/>
                <a:cs typeface="+mn-cs"/>
              </a:rPr>
              <a:t>demain</a:t>
            </a:r>
            <a:r>
              <a:rPr lang="en-GB" sz="1200" b="0" i="0" kern="1200" dirty="0">
                <a:solidFill>
                  <a:schemeClr val="tx1"/>
                </a:solidFill>
                <a:effectLst/>
                <a:latin typeface="+mn-lt"/>
                <a:ea typeface="+mn-ea"/>
                <a:cs typeface="+mn-cs"/>
              </a:rPr>
              <a:t>. b) </a:t>
            </a:r>
            <a:r>
              <a:rPr lang="en-GB" sz="1200" b="0" i="0" kern="1200" dirty="0" err="1">
                <a:solidFill>
                  <a:schemeClr val="tx1"/>
                </a:solidFill>
                <a:effectLst/>
                <a:latin typeface="+mn-lt"/>
                <a:ea typeface="+mn-ea"/>
                <a:cs typeface="+mn-cs"/>
              </a:rPr>
              <a:t>C’est</a:t>
            </a:r>
            <a:r>
              <a:rPr lang="en-GB" sz="1200" b="0" i="0" kern="1200" dirty="0">
                <a:solidFill>
                  <a:schemeClr val="tx1"/>
                </a:solidFill>
                <a:effectLst/>
                <a:latin typeface="+mn-lt"/>
                <a:ea typeface="+mn-ea"/>
                <a:cs typeface="+mn-cs"/>
              </a:rPr>
              <a:t> un livre excellent.</a:t>
            </a:r>
          </a:p>
          <a:p>
            <a:pPr marL="228600" indent="-228600">
              <a:buFont typeface="+mj-lt"/>
              <a:buAutoNum type="arabicPeriod"/>
            </a:pPr>
            <a:r>
              <a:rPr lang="en-GB" sz="1200" b="0" i="0" kern="1200" dirty="0">
                <a:solidFill>
                  <a:schemeClr val="tx1"/>
                </a:solidFill>
                <a:effectLst/>
                <a:latin typeface="+mn-lt"/>
                <a:ea typeface="+mn-ea"/>
                <a:cs typeface="+mn-cs"/>
              </a:rPr>
              <a:t>a) Mon film </a:t>
            </a:r>
            <a:r>
              <a:rPr lang="en-GB" sz="1200" b="0" i="0" kern="1200" dirty="0" err="1">
                <a:solidFill>
                  <a:schemeClr val="tx1"/>
                </a:solidFill>
                <a:effectLst/>
                <a:latin typeface="+mn-lt"/>
                <a:ea typeface="+mn-ea"/>
                <a:cs typeface="+mn-cs"/>
              </a:rPr>
              <a:t>préféré</a:t>
            </a:r>
            <a:r>
              <a:rPr lang="en-GB" sz="1200" b="0" i="0" kern="1200" dirty="0">
                <a:solidFill>
                  <a:schemeClr val="tx1"/>
                </a:solidFill>
                <a:effectLst/>
                <a:latin typeface="+mn-lt"/>
                <a:ea typeface="+mn-ea"/>
                <a:cs typeface="+mn-cs"/>
              </a:rPr>
              <a:t> </a:t>
            </a:r>
            <a:r>
              <a:rPr lang="en-GB" sz="1200" b="0" i="0" kern="1200" dirty="0" err="1">
                <a:solidFill>
                  <a:schemeClr val="tx1"/>
                </a:solidFill>
                <a:effectLst/>
                <a:latin typeface="+mn-lt"/>
                <a:ea typeface="+mn-ea"/>
                <a:cs typeface="+mn-cs"/>
              </a:rPr>
              <a:t>est</a:t>
            </a:r>
            <a:r>
              <a:rPr lang="en-GB" sz="1200" b="0" i="0" kern="120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Moi, César</a:t>
            </a:r>
            <a:r>
              <a:rPr lang="en-GB" sz="1200" b="0" i="0" kern="1200" dirty="0">
                <a:solidFill>
                  <a:schemeClr val="tx1"/>
                </a:solidFill>
                <a:effectLst/>
                <a:latin typeface="+mn-lt"/>
                <a:ea typeface="+mn-ea"/>
                <a:cs typeface="+mn-cs"/>
              </a:rPr>
              <a:t>. b) </a:t>
            </a:r>
            <a:r>
              <a:rPr lang="en-GB" sz="1200" b="0" i="0" kern="1200" dirty="0" err="1">
                <a:solidFill>
                  <a:schemeClr val="tx1"/>
                </a:solidFill>
                <a:effectLst/>
                <a:latin typeface="+mn-lt"/>
                <a:ea typeface="+mn-ea"/>
                <a:cs typeface="+mn-cs"/>
              </a:rPr>
              <a:t>C’est</a:t>
            </a:r>
            <a:r>
              <a:rPr lang="en-GB" sz="1200" b="0" i="0" kern="1200" dirty="0">
                <a:solidFill>
                  <a:schemeClr val="tx1"/>
                </a:solidFill>
                <a:effectLst/>
                <a:latin typeface="+mn-lt"/>
                <a:ea typeface="+mn-ea"/>
                <a:cs typeface="+mn-cs"/>
              </a:rPr>
              <a:t> un film </a:t>
            </a:r>
            <a:r>
              <a:rPr lang="en-GB" sz="1200" b="0" i="0" kern="1200" dirty="0" err="1">
                <a:solidFill>
                  <a:schemeClr val="tx1"/>
                </a:solidFill>
                <a:effectLst/>
                <a:latin typeface="+mn-lt"/>
                <a:ea typeface="+mn-ea"/>
                <a:cs typeface="+mn-cs"/>
              </a:rPr>
              <a:t>amusant</a:t>
            </a:r>
            <a:r>
              <a:rPr lang="en-GB" sz="1200" b="0" i="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68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6C131-54F1-D6EE-B961-5709BAE3AE24}"/>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B508A686-9D91-359A-23C3-6DBF9BB046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4" name="Date Placeholder 3">
            <a:extLst>
              <a:ext uri="{FF2B5EF4-FFF2-40B4-BE49-F238E27FC236}">
                <a16:creationId xmlns:a16="http://schemas.microsoft.com/office/drawing/2014/main" id="{52821832-2034-2B4B-B98F-897F904D8227}"/>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BE5E288D-2283-43B5-3D95-FB8FD0AE51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8A5455-6543-D433-A98F-ECFC1B3FC130}"/>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2304977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B4A7C-1AC1-7450-7E59-707AA0DE7949}"/>
              </a:ext>
            </a:extLst>
          </p:cNvPr>
          <p:cNvSpPr>
            <a:spLocks noGrp="1"/>
          </p:cNvSpPr>
          <p:nvPr>
            <p:ph type="title"/>
          </p:nvPr>
        </p:nvSpPr>
        <p:spPr/>
        <p:txBody>
          <a:body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DB25DCF1-7ECC-BA31-0811-47633976FCEB}"/>
              </a:ext>
            </a:extLst>
          </p:cNvPr>
          <p:cNvSpPr>
            <a:spLocks noGrp="1"/>
          </p:cNvSpPr>
          <p:nvPr>
            <p:ph type="body" orient="vert" idx="1"/>
          </p:nvPr>
        </p:nvSpPr>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33EC84DF-5E83-D46A-27C0-41A5BC499088}"/>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63F9F6C3-91BC-BF9C-899E-5A7D10B02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310BBA-EEBB-2B45-5A2F-0646A27536B5}"/>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224321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39D3C8-39E7-7BB3-631F-09B1382CEA50}"/>
              </a:ext>
            </a:extLst>
          </p:cNvPr>
          <p:cNvSpPr>
            <a:spLocks noGrp="1"/>
          </p:cNvSpPr>
          <p:nvPr>
            <p:ph type="title" orient="vert"/>
          </p:nvPr>
        </p:nvSpPr>
        <p:spPr>
          <a:xfrm>
            <a:off x="8724900" y="365125"/>
            <a:ext cx="2628900" cy="5811838"/>
          </a:xfrm>
        </p:spPr>
        <p:txBody>
          <a:bodyPr vert="eaVert"/>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3A81F832-33BF-483E-5105-426085E1B1AB}"/>
              </a:ext>
            </a:extLst>
          </p:cNvPr>
          <p:cNvSpPr>
            <a:spLocks noGrp="1"/>
          </p:cNvSpPr>
          <p:nvPr>
            <p:ph type="body" orient="vert" idx="1"/>
          </p:nvPr>
        </p:nvSpPr>
        <p:spPr>
          <a:xfrm>
            <a:off x="838200" y="365125"/>
            <a:ext cx="7734300" cy="5811838"/>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0CF5228-715D-CC1C-AD1E-67F4EB1BA34F}"/>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48FC300E-22A5-FAB7-7C47-072E8B37A0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3258E6-168E-4B51-A965-F66F43963FCF}"/>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601608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62318-1709-A543-9A6E-F93DD63128F5}"/>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F4545B6-588F-8857-B917-0691681B14B9}"/>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4892E9F8-5169-506D-2F26-2402745CEC00}"/>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436DAE64-E17E-3611-D6E6-912DDFFC2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EB1E44-2879-D57B-3109-A9022F200B04}"/>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329636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9E3BF-9D9B-7244-CB09-1DB724B01A9F}"/>
              </a:ext>
            </a:extLst>
          </p:cNvPr>
          <p:cNvSpPr>
            <a:spLocks noGrp="1"/>
          </p:cNvSpPr>
          <p:nvPr>
            <p:ph type="title"/>
          </p:nvPr>
        </p:nvSpPr>
        <p:spPr>
          <a:xfrm>
            <a:off x="831850" y="1709738"/>
            <a:ext cx="10515600"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36157DF4-87A8-4BE5-0224-B6B46D4F0E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F65C4F35-FAD6-9FA5-4A1E-3C1A52DAB72B}"/>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5" name="Footer Placeholder 4">
            <a:extLst>
              <a:ext uri="{FF2B5EF4-FFF2-40B4-BE49-F238E27FC236}">
                <a16:creationId xmlns:a16="http://schemas.microsoft.com/office/drawing/2014/main" id="{1DA344BC-72B4-FEBD-0C1F-82494D5B5C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2A17F7-596A-BDA4-FD18-2A148616C010}"/>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707713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F1624-9ED5-3CA2-2B03-0505CA2529E5}"/>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FA77F73-FEC8-4779-3D5E-54C3D7EE4D0E}"/>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0993B797-7141-2CDB-0682-FDEB2EDECC26}"/>
              </a:ext>
            </a:extLst>
          </p:cNvPr>
          <p:cNvSpPr>
            <a:spLocks noGrp="1"/>
          </p:cNvSpPr>
          <p:nvPr>
            <p:ph sz="half" idx="2"/>
          </p:nvPr>
        </p:nvSpPr>
        <p:spPr>
          <a:xfrm>
            <a:off x="6172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DA316C8C-AFB7-0E4A-328D-9FC80CCF8787}"/>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6" name="Footer Placeholder 5">
            <a:extLst>
              <a:ext uri="{FF2B5EF4-FFF2-40B4-BE49-F238E27FC236}">
                <a16:creationId xmlns:a16="http://schemas.microsoft.com/office/drawing/2014/main" id="{344671AF-209D-61E8-FBF8-436EAA6F8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224C9D-9A55-F479-9AAF-7EBC6A719958}"/>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2304918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CA1E3-C879-63B4-D114-F549AB09928B}"/>
              </a:ext>
            </a:extLst>
          </p:cNvPr>
          <p:cNvSpPr>
            <a:spLocks noGrp="1"/>
          </p:cNvSpPr>
          <p:nvPr>
            <p:ph type="title"/>
          </p:nvPr>
        </p:nvSpPr>
        <p:spPr>
          <a:xfrm>
            <a:off x="839788" y="365125"/>
            <a:ext cx="105156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E869B4D-6FD5-C931-587F-BD7DE9D122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27F990B0-DC3C-AEAD-ADA1-34EEE0987136}"/>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CE4D06EE-0247-923F-18BB-6B5A10F133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E72F7118-A979-D023-9F67-85CD13889A46}"/>
              </a:ext>
            </a:extLst>
          </p:cNvPr>
          <p:cNvSpPr>
            <a:spLocks noGrp="1"/>
          </p:cNvSpPr>
          <p:nvPr>
            <p:ph sz="quarter" idx="4"/>
          </p:nvPr>
        </p:nvSpPr>
        <p:spPr>
          <a:xfrm>
            <a:off x="6172200" y="2505075"/>
            <a:ext cx="5183188"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7" name="Date Placeholder 6">
            <a:extLst>
              <a:ext uri="{FF2B5EF4-FFF2-40B4-BE49-F238E27FC236}">
                <a16:creationId xmlns:a16="http://schemas.microsoft.com/office/drawing/2014/main" id="{A9E909B6-470B-B321-6D87-FC0DE246A863}"/>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8" name="Footer Placeholder 7">
            <a:extLst>
              <a:ext uri="{FF2B5EF4-FFF2-40B4-BE49-F238E27FC236}">
                <a16:creationId xmlns:a16="http://schemas.microsoft.com/office/drawing/2014/main" id="{CC51FC38-A07C-F2D8-A92B-EB7587EC81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B9ECD50-CACA-2185-104C-50A3515A5140}"/>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5025976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38090-CE79-11D9-8E75-AA405D9E20E2}"/>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213FA7C8-1A4E-86CC-E984-2E6F519A7653}"/>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4" name="Footer Placeholder 3">
            <a:extLst>
              <a:ext uri="{FF2B5EF4-FFF2-40B4-BE49-F238E27FC236}">
                <a16:creationId xmlns:a16="http://schemas.microsoft.com/office/drawing/2014/main" id="{BF00A3A8-4D12-6F3B-B6F1-B13DD35855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32C0823-1CEB-F35C-57DA-04B871F23ADE}"/>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56482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9DFDC8-6716-E913-D623-22BEBC0695BC}"/>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3" name="Footer Placeholder 2">
            <a:extLst>
              <a:ext uri="{FF2B5EF4-FFF2-40B4-BE49-F238E27FC236}">
                <a16:creationId xmlns:a16="http://schemas.microsoft.com/office/drawing/2014/main" id="{93027CDC-5D32-4815-7FC7-8DC9BC0F29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C58FA72-365B-1C72-1C45-9FEF186EB41D}"/>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34029488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3698A-C5F4-0454-8B5F-A03C697A17AB}"/>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403ED5E-396A-4B92-F489-97B5AECA84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A7C8C418-C798-3F05-7541-E0C2C43CE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C453015F-342F-C769-2133-3E119E87A779}"/>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6" name="Footer Placeholder 5">
            <a:extLst>
              <a:ext uri="{FF2B5EF4-FFF2-40B4-BE49-F238E27FC236}">
                <a16:creationId xmlns:a16="http://schemas.microsoft.com/office/drawing/2014/main" id="{62ACEB96-7E72-5F28-7073-DD26901734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EDA754-9EA5-0709-D7E8-0AA0F90A2FFF}"/>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4293396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E0352-84DD-2BE7-9B22-2B1E7C518E14}"/>
              </a:ext>
            </a:extLst>
          </p:cNvPr>
          <p:cNvSpPr>
            <a:spLocks noGrp="1"/>
          </p:cNvSpPr>
          <p:nvPr>
            <p:ph type="title"/>
          </p:nvPr>
        </p:nvSpPr>
        <p:spPr>
          <a:xfrm>
            <a:off x="839788" y="457200"/>
            <a:ext cx="3932237" cy="1600200"/>
          </a:xfrm>
        </p:spPr>
        <p:txBody>
          <a:bodyPr anchor="b"/>
          <a:lstStyle>
            <a:lvl1pPr>
              <a:defRPr sz="3200"/>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D34ABA03-486B-CF3E-F143-1B5060E724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D3971D08-ABBE-CFB9-CE9B-913121B93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D758BA22-7B43-132E-EE7E-1335949329A2}"/>
              </a:ext>
            </a:extLst>
          </p:cNvPr>
          <p:cNvSpPr>
            <a:spLocks noGrp="1"/>
          </p:cNvSpPr>
          <p:nvPr>
            <p:ph type="dt" sz="half" idx="10"/>
          </p:nvPr>
        </p:nvSpPr>
        <p:spPr/>
        <p:txBody>
          <a:bodyPr/>
          <a:lstStyle/>
          <a:p>
            <a:fld id="{A011D9F3-DBA5-F24A-B4D2-484B65555B35}" type="datetimeFigureOut">
              <a:rPr lang="en-US" smtClean="0"/>
              <a:t>7/12/22</a:t>
            </a:fld>
            <a:endParaRPr lang="en-US"/>
          </a:p>
        </p:txBody>
      </p:sp>
      <p:sp>
        <p:nvSpPr>
          <p:cNvPr id="6" name="Footer Placeholder 5">
            <a:extLst>
              <a:ext uri="{FF2B5EF4-FFF2-40B4-BE49-F238E27FC236}">
                <a16:creationId xmlns:a16="http://schemas.microsoft.com/office/drawing/2014/main" id="{731CF020-315E-DA91-8D60-4C385B6391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AB2878-767D-71F2-8DDD-FA3CA0B2ADB3}"/>
              </a:ext>
            </a:extLst>
          </p:cNvPr>
          <p:cNvSpPr>
            <a:spLocks noGrp="1"/>
          </p:cNvSpPr>
          <p:nvPr>
            <p:ph type="sldNum" sz="quarter" idx="12"/>
          </p:nvPr>
        </p:nvSpPr>
        <p:spPr/>
        <p:txBody>
          <a:bodyPr/>
          <a:lstStyle/>
          <a:p>
            <a:fld id="{0A5FF78A-D007-8D4E-8688-22906099605A}" type="slidenum">
              <a:rPr lang="en-US" smtClean="0"/>
              <a:t>‹#›</a:t>
            </a:fld>
            <a:endParaRPr lang="en-US"/>
          </a:p>
        </p:txBody>
      </p:sp>
    </p:spTree>
    <p:extLst>
      <p:ext uri="{BB962C8B-B14F-4D97-AF65-F5344CB8AC3E}">
        <p14:creationId xmlns:p14="http://schemas.microsoft.com/office/powerpoint/2010/main" val="1776136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EF4D6F-35D4-C62A-4B6C-B8776AE73A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6D820BE9-6216-FA39-A2EF-D7B26490D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D8346C6E-2295-B99C-0225-0E77CB7BF9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Century Gothic" panose="020B0502020202020204" pitchFamily="34" charset="0"/>
              </a:defRPr>
            </a:lvl1pPr>
          </a:lstStyle>
          <a:p>
            <a:fld id="{A011D9F3-DBA5-F24A-B4D2-484B65555B35}" type="datetimeFigureOut">
              <a:rPr lang="en-US" smtClean="0"/>
              <a:pPr/>
              <a:t>7/12/22</a:t>
            </a:fld>
            <a:endParaRPr lang="en-US" dirty="0"/>
          </a:p>
        </p:txBody>
      </p:sp>
      <p:sp>
        <p:nvSpPr>
          <p:cNvPr id="5" name="Footer Placeholder 4">
            <a:extLst>
              <a:ext uri="{FF2B5EF4-FFF2-40B4-BE49-F238E27FC236}">
                <a16:creationId xmlns:a16="http://schemas.microsoft.com/office/drawing/2014/main" id="{F7846D4D-1898-C31B-752E-0DF1123CE6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CEBDB988-434D-F91E-D064-690BBDBD9C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Century Gothic" panose="020B0502020202020204" pitchFamily="34" charset="0"/>
              </a:defRPr>
            </a:lvl1pPr>
          </a:lstStyle>
          <a:p>
            <a:fld id="{0A5FF78A-D007-8D4E-8688-22906099605A}" type="slidenum">
              <a:rPr lang="en-US" smtClean="0"/>
              <a:pPr/>
              <a:t>‹#›</a:t>
            </a:fld>
            <a:endParaRPr lang="en-US" dirty="0"/>
          </a:p>
        </p:txBody>
      </p:sp>
    </p:spTree>
    <p:extLst>
      <p:ext uri="{BB962C8B-B14F-4D97-AF65-F5344CB8AC3E}">
        <p14:creationId xmlns:p14="http://schemas.microsoft.com/office/powerpoint/2010/main" val="1572059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audio19.wav"/><Relationship Id="rId13" Type="http://schemas.openxmlformats.org/officeDocument/2006/relationships/audio" Target="../media/audio22.wav"/><Relationship Id="rId18" Type="http://schemas.openxmlformats.org/officeDocument/2006/relationships/image" Target="../media/image1.png"/><Relationship Id="rId3" Type="http://schemas.openxmlformats.org/officeDocument/2006/relationships/audio" Target="../media/audio14.wav"/><Relationship Id="rId7" Type="http://schemas.openxmlformats.org/officeDocument/2006/relationships/audio" Target="../media/audio18.wav"/><Relationship Id="rId12" Type="http://schemas.openxmlformats.org/officeDocument/2006/relationships/image" Target="../media/image13.png"/><Relationship Id="rId17" Type="http://schemas.openxmlformats.org/officeDocument/2006/relationships/audio" Target="../media/audio9.wav"/><Relationship Id="rId2" Type="http://schemas.openxmlformats.org/officeDocument/2006/relationships/notesSlide" Target="../notesSlides/notesSlide10.xml"/><Relationship Id="rId16" Type="http://schemas.openxmlformats.org/officeDocument/2006/relationships/audio" Target="../media/audio25.wav"/><Relationship Id="rId1" Type="http://schemas.openxmlformats.org/officeDocument/2006/relationships/slideLayout" Target="../slideLayouts/slideLayout2.xml"/><Relationship Id="rId6" Type="http://schemas.openxmlformats.org/officeDocument/2006/relationships/audio" Target="../media/audio17.wav"/><Relationship Id="rId11" Type="http://schemas.openxmlformats.org/officeDocument/2006/relationships/image" Target="../media/image12.png"/><Relationship Id="rId5" Type="http://schemas.openxmlformats.org/officeDocument/2006/relationships/audio" Target="../media/audio16.wav"/><Relationship Id="rId15" Type="http://schemas.openxmlformats.org/officeDocument/2006/relationships/audio" Target="../media/audio24.wav"/><Relationship Id="rId10" Type="http://schemas.openxmlformats.org/officeDocument/2006/relationships/audio" Target="../media/audio21.wav"/><Relationship Id="rId4" Type="http://schemas.openxmlformats.org/officeDocument/2006/relationships/audio" Target="../media/audio15.wav"/><Relationship Id="rId9" Type="http://schemas.openxmlformats.org/officeDocument/2006/relationships/audio" Target="../media/audio20.wav"/><Relationship Id="rId14" Type="http://schemas.openxmlformats.org/officeDocument/2006/relationships/audio" Target="../media/audio23.wav"/></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18" Type="http://schemas.openxmlformats.org/officeDocument/2006/relationships/image" Target="../media/image1.png"/><Relationship Id="rId3" Type="http://schemas.openxmlformats.org/officeDocument/2006/relationships/image" Target="../media/image21.png"/><Relationship Id="rId7" Type="http://schemas.openxmlformats.org/officeDocument/2006/relationships/image" Target="../media/image23.png"/><Relationship Id="rId12" Type="http://schemas.microsoft.com/office/2007/relationships/hdphoto" Target="../media/hdphoto4.wdp"/><Relationship Id="rId17" Type="http://schemas.microsoft.com/office/2007/relationships/hdphoto" Target="../media/hdphoto5.wdp"/><Relationship Id="rId2" Type="http://schemas.openxmlformats.org/officeDocument/2006/relationships/notesSlide" Target="../notesSlides/notesSlide18.xml"/><Relationship Id="rId16" Type="http://schemas.openxmlformats.org/officeDocument/2006/relationships/image" Target="../media/image30.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26.png"/><Relationship Id="rId5" Type="http://schemas.openxmlformats.org/officeDocument/2006/relationships/image" Target="../media/image22.png"/><Relationship Id="rId15" Type="http://schemas.openxmlformats.org/officeDocument/2006/relationships/image" Target="../media/image29.png"/><Relationship Id="rId10" Type="http://schemas.openxmlformats.org/officeDocument/2006/relationships/image" Target="../media/image25.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1.pn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9.png"/><Relationship Id="rId5" Type="http://schemas.openxmlformats.org/officeDocument/2006/relationships/image" Target="../media/image4.png"/><Relationship Id="rId10" Type="http://schemas.openxmlformats.org/officeDocument/2006/relationships/image" Target="../media/image8.png"/><Relationship Id="rId4" Type="http://schemas.openxmlformats.org/officeDocument/2006/relationships/image" Target="../media/image3.png"/><Relationship Id="rId9"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9.png"/><Relationship Id="rId18" Type="http://schemas.openxmlformats.org/officeDocument/2006/relationships/image" Target="../media/image1.png"/><Relationship Id="rId3" Type="http://schemas.openxmlformats.org/officeDocument/2006/relationships/image" Target="../media/image31.png"/><Relationship Id="rId7" Type="http://schemas.microsoft.com/office/2007/relationships/hdphoto" Target="../media/hdphoto2.wdp"/><Relationship Id="rId12" Type="http://schemas.microsoft.com/office/2007/relationships/hdphoto" Target="../media/hdphoto4.wdp"/><Relationship Id="rId17" Type="http://schemas.openxmlformats.org/officeDocument/2006/relationships/image" Target="../media/image27.png"/><Relationship Id="rId2" Type="http://schemas.openxmlformats.org/officeDocument/2006/relationships/notesSlide" Target="../notesSlides/notesSlide20.xml"/><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6.png"/><Relationship Id="rId5" Type="http://schemas.microsoft.com/office/2007/relationships/hdphoto" Target="../media/hdphoto1.wdp"/><Relationship Id="rId15" Type="http://schemas.openxmlformats.org/officeDocument/2006/relationships/image" Target="../media/image28.png"/><Relationship Id="rId10" Type="http://schemas.microsoft.com/office/2007/relationships/hdphoto" Target="../media/hdphoto3.wdp"/><Relationship Id="rId4" Type="http://schemas.openxmlformats.org/officeDocument/2006/relationships/image" Target="../media/image21.png"/><Relationship Id="rId9" Type="http://schemas.openxmlformats.org/officeDocument/2006/relationships/image" Target="../media/image24.png"/><Relationship Id="rId14"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eg"/><Relationship Id="rId12"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jpe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38.png"/><Relationship Id="rId18" Type="http://schemas.openxmlformats.org/officeDocument/2006/relationships/image" Target="../media/image41.png"/><Relationship Id="rId3" Type="http://schemas.openxmlformats.org/officeDocument/2006/relationships/image" Target="../media/image33.jpeg"/><Relationship Id="rId7" Type="http://schemas.microsoft.com/office/2007/relationships/hdphoto" Target="../media/hdphoto7.wdp"/><Relationship Id="rId12" Type="http://schemas.openxmlformats.org/officeDocument/2006/relationships/image" Target="../media/image34.jpeg"/><Relationship Id="rId17" Type="http://schemas.openxmlformats.org/officeDocument/2006/relationships/image" Target="../media/image49.png"/><Relationship Id="rId2" Type="http://schemas.openxmlformats.org/officeDocument/2006/relationships/notesSlide" Target="../notesSlides/notesSlide23.xm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6.png"/><Relationship Id="rId5" Type="http://schemas.microsoft.com/office/2007/relationships/hdphoto" Target="../media/hdphoto6.wdp"/><Relationship Id="rId15" Type="http://schemas.openxmlformats.org/officeDocument/2006/relationships/image" Target="../media/image48.jpeg"/><Relationship Id="rId10" Type="http://schemas.microsoft.com/office/2007/relationships/hdphoto" Target="../media/hdphoto8.wdp"/><Relationship Id="rId19" Type="http://schemas.openxmlformats.org/officeDocument/2006/relationships/image" Target="../media/image1.png"/><Relationship Id="rId4" Type="http://schemas.openxmlformats.org/officeDocument/2006/relationships/image" Target="../media/image42.png"/><Relationship Id="rId9" Type="http://schemas.openxmlformats.org/officeDocument/2006/relationships/image" Target="../media/image45.png"/><Relationship Id="rId1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1.png"/><Relationship Id="rId18" Type="http://schemas.openxmlformats.org/officeDocument/2006/relationships/image" Target="../media/image41.png"/><Relationship Id="rId3" Type="http://schemas.openxmlformats.org/officeDocument/2006/relationships/image" Target="../media/image33.jpeg"/><Relationship Id="rId7" Type="http://schemas.openxmlformats.org/officeDocument/2006/relationships/image" Target="../media/image39.png"/><Relationship Id="rId12" Type="http://schemas.microsoft.com/office/2007/relationships/hdphoto" Target="../media/hdphoto8.wdp"/><Relationship Id="rId17" Type="http://schemas.microsoft.com/office/2007/relationships/hdphoto" Target="../media/hdphoto7.wdp"/><Relationship Id="rId2" Type="http://schemas.openxmlformats.org/officeDocument/2006/relationships/notesSlide" Target="../notesSlides/notesSlide25.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45.png"/><Relationship Id="rId5" Type="http://schemas.openxmlformats.org/officeDocument/2006/relationships/image" Target="../media/image38.png"/><Relationship Id="rId15" Type="http://schemas.microsoft.com/office/2007/relationships/hdphoto" Target="../media/hdphoto6.wdp"/><Relationship Id="rId10" Type="http://schemas.openxmlformats.org/officeDocument/2006/relationships/image" Target="../media/image44.jpeg"/><Relationship Id="rId19" Type="http://schemas.openxmlformats.org/officeDocument/2006/relationships/image" Target="../media/image1.png"/><Relationship Id="rId4" Type="http://schemas.openxmlformats.org/officeDocument/2006/relationships/image" Target="../media/image34.jpeg"/><Relationship Id="rId9" Type="http://schemas.openxmlformats.org/officeDocument/2006/relationships/image" Target="../media/image50.jpeg"/><Relationship Id="rId1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audio" Target="../media/audio9.wav"/><Relationship Id="rId18" Type="http://schemas.openxmlformats.org/officeDocument/2006/relationships/image" Target="../media/image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13.png"/><Relationship Id="rId17" Type="http://schemas.openxmlformats.org/officeDocument/2006/relationships/audio" Target="../media/audio13.wav"/><Relationship Id="rId2" Type="http://schemas.openxmlformats.org/officeDocument/2006/relationships/notesSlide" Target="../notesSlides/notesSlide9.xml"/><Relationship Id="rId16" Type="http://schemas.openxmlformats.org/officeDocument/2006/relationships/audio" Target="../media/audio12.wav"/><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image" Target="../media/image12.png"/><Relationship Id="rId5" Type="http://schemas.openxmlformats.org/officeDocument/2006/relationships/audio" Target="../media/audio3.wav"/><Relationship Id="rId15" Type="http://schemas.openxmlformats.org/officeDocument/2006/relationships/audio" Target="../media/audio11.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10.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latin typeface="Century Gothic" panose="020B0502020202020204" pitchFamily="34" charset="0"/>
              </a:rPr>
              <a:t>Examples</a:t>
            </a:r>
          </a:p>
        </p:txBody>
      </p:sp>
      <p:sp>
        <p:nvSpPr>
          <p:cNvPr id="6" name="Rounded Rectangle 46">
            <a:extLst>
              <a:ext uri="{FF2B5EF4-FFF2-40B4-BE49-F238E27FC236}">
                <a16:creationId xmlns:a16="http://schemas.microsoft.com/office/drawing/2014/main" id="{8043CB92-76B0-7531-FF1D-D9BBA9F7FFEE}"/>
              </a:ext>
            </a:extLst>
          </p:cNvPr>
          <p:cNvSpPr/>
          <p:nvPr/>
        </p:nvSpPr>
        <p:spPr>
          <a:xfrm>
            <a:off x="10115550" y="249870"/>
            <a:ext cx="1794370" cy="39783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production</a:t>
            </a:r>
          </a:p>
        </p:txBody>
      </p:sp>
      <p:pic>
        <p:nvPicPr>
          <p:cNvPr id="7" name="Picture 6" descr="background rectangle">
            <a:extLst>
              <a:ext uri="{FF2B5EF4-FFF2-40B4-BE49-F238E27FC236}">
                <a16:creationId xmlns:a16="http://schemas.microsoft.com/office/drawing/2014/main" id="{7177447C-7B22-5DDD-3925-C60920C1768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4AFD5A5F-6C78-4BE2-02E5-B6A6A53A5903}"/>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lvl="0">
              <a:defRPr/>
            </a:pPr>
            <a:r>
              <a:rPr lang="en-GB" sz="3600" b="1" dirty="0">
                <a:solidFill>
                  <a:sysClr val="window" lastClr="FFFFFF"/>
                </a:solidFill>
              </a:rPr>
              <a:t>Examples</a:t>
            </a:r>
          </a:p>
        </p:txBody>
      </p:sp>
      <p:sp>
        <p:nvSpPr>
          <p:cNvPr id="9" name="TextBox 8">
            <a:extLst>
              <a:ext uri="{FF2B5EF4-FFF2-40B4-BE49-F238E27FC236}">
                <a16:creationId xmlns:a16="http://schemas.microsoft.com/office/drawing/2014/main" id="{7ACE0235-5944-BE7F-5A5E-8C813E6E45B3}"/>
              </a:ext>
            </a:extLst>
          </p:cNvPr>
          <p:cNvSpPr txBox="1"/>
          <p:nvPr/>
        </p:nvSpPr>
        <p:spPr>
          <a:xfrm>
            <a:off x="907617" y="1720840"/>
            <a:ext cx="10376766" cy="3416320"/>
          </a:xfrm>
          <a:prstGeom prst="rect">
            <a:avLst/>
          </a:prstGeom>
          <a:noFill/>
        </p:spPr>
        <p:txBody>
          <a:bodyPr wrap="square" rtlCol="0">
            <a:spAutoFit/>
          </a:bodyPr>
          <a:lstStyle/>
          <a:p>
            <a:pPr lvl="0" algn="ctr">
              <a:defRPr/>
            </a:pPr>
            <a:r>
              <a:rPr lang="en-US" sz="7200" b="1" dirty="0">
                <a:solidFill>
                  <a:srgbClr val="4472C4">
                    <a:lumMod val="50000"/>
                  </a:srgbClr>
                </a:solidFill>
                <a:latin typeface="Century Gothic" panose="020B0502020202020204" pitchFamily="34" charset="0"/>
              </a:rPr>
              <a:t>Role play tasks (including transactional)</a:t>
            </a:r>
          </a:p>
        </p:txBody>
      </p:sp>
    </p:spTree>
    <p:extLst>
      <p:ext uri="{BB962C8B-B14F-4D97-AF65-F5344CB8AC3E}">
        <p14:creationId xmlns:p14="http://schemas.microsoft.com/office/powerpoint/2010/main" val="411394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2F00789A-2237-44A7-ACF0-6BAD950CDF81}"/>
              </a:ext>
            </a:extLst>
          </p:cNvPr>
          <p:cNvGraphicFramePr>
            <a:graphicFrameLocks noGrp="1"/>
          </p:cNvGraphicFramePr>
          <p:nvPr/>
        </p:nvGraphicFramePr>
        <p:xfrm>
          <a:off x="3552000" y="3840285"/>
          <a:ext cx="864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720000">
                  <a:extLst>
                    <a:ext uri="{9D8B030D-6E8A-4147-A177-3AD203B41FA5}">
                      <a16:colId xmlns:a16="http://schemas.microsoft.com/office/drawing/2014/main" val="428262761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footballeur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Kylian</a:t>
                      </a:r>
                      <a:r>
                        <a:rPr lang="en-GB" sz="2400" dirty="0">
                          <a:solidFill>
                            <a:srgbClr val="115076"/>
                          </a:solidFill>
                        </a:rPr>
                        <a:t> </a:t>
                      </a:r>
                      <a:r>
                        <a:rPr lang="en-GB" sz="2400" dirty="0" err="1">
                          <a:solidFill>
                            <a:srgbClr val="115076"/>
                          </a:solidFill>
                        </a:rPr>
                        <a:t>Mbappé</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français</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rappeur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Sofiane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rapide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livre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i="1" dirty="0" err="1">
                          <a:solidFill>
                            <a:srgbClr val="115076"/>
                          </a:solidFill>
                        </a:rPr>
                        <a:t>Kiffe</a:t>
                      </a:r>
                      <a:r>
                        <a:rPr lang="en-GB" sz="2400" i="1" dirty="0">
                          <a:solidFill>
                            <a:srgbClr val="115076"/>
                          </a:solidFill>
                        </a:rPr>
                        <a:t> </a:t>
                      </a:r>
                      <a:r>
                        <a:rPr lang="en-GB" sz="2400" i="1" dirty="0" err="1">
                          <a:solidFill>
                            <a:srgbClr val="115076"/>
                          </a:solidFill>
                        </a:rPr>
                        <a:t>kiffe</a:t>
                      </a:r>
                      <a:r>
                        <a:rPr lang="en-GB" sz="2400" i="1" dirty="0">
                          <a:solidFill>
                            <a:srgbClr val="115076"/>
                          </a:solidFill>
                        </a:rPr>
                        <a:t> </a:t>
                      </a:r>
                      <a:r>
                        <a:rPr lang="en-GB" sz="2400" i="1" dirty="0" err="1">
                          <a:solidFill>
                            <a:srgbClr val="115076"/>
                          </a:solidFill>
                        </a:rPr>
                        <a:t>demain</a:t>
                      </a:r>
                      <a:endParaRPr lang="en-GB" sz="2400" i="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excellent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i="1" dirty="0">
                          <a:solidFill>
                            <a:srgbClr val="115076"/>
                          </a:solidFill>
                        </a:rPr>
                        <a:t>Moi, César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amusant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graphicFrame>
        <p:nvGraphicFramePr>
          <p:cNvPr id="2" name="Table 1">
            <a:extLst>
              <a:ext uri="{FF2B5EF4-FFF2-40B4-BE49-F238E27FC236}">
                <a16:creationId xmlns:a16="http://schemas.microsoft.com/office/drawing/2014/main" id="{C4BF3E61-AFDC-4336-9217-91864FA81A7B}"/>
              </a:ext>
            </a:extLst>
          </p:cNvPr>
          <p:cNvGraphicFramePr>
            <a:graphicFrameLocks noGrp="1"/>
          </p:cNvGraphicFramePr>
          <p:nvPr/>
        </p:nvGraphicFramePr>
        <p:xfrm>
          <a:off x="3552000" y="1163992"/>
          <a:ext cx="864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720000">
                  <a:extLst>
                    <a:ext uri="{9D8B030D-6E8A-4147-A177-3AD203B41FA5}">
                      <a16:colId xmlns:a16="http://schemas.microsoft.com/office/drawing/2014/main" val="428262761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chanteuse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Suzane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intelligent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actrice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Audrey </a:t>
                      </a:r>
                      <a:r>
                        <a:rPr lang="en-GB" sz="2400" dirty="0" err="1">
                          <a:solidFill>
                            <a:srgbClr val="115076"/>
                          </a:solidFill>
                        </a:rPr>
                        <a:t>Tautou</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sympa</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magasin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Zara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moderne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numéro</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intéressant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sp>
        <p:nvSpPr>
          <p:cNvPr id="14" name="Action Button: Custom 66" descr="number 1">
            <a:hlinkClick r:id="" action="ppaction://noaction" highlightClick="1">
              <a:snd r:embed="rId3" name="ma chanteuse.wav"/>
            </a:hlinkClick>
            <a:extLst>
              <a:ext uri="{FF2B5EF4-FFF2-40B4-BE49-F238E27FC236}">
                <a16:creationId xmlns:a16="http://schemas.microsoft.com/office/drawing/2014/main" id="{44B904CF-29BB-4678-A3A8-C672666A7CE5}"/>
              </a:ext>
            </a:extLst>
          </p:cNvPr>
          <p:cNvSpPr/>
          <p:nvPr/>
        </p:nvSpPr>
        <p:spPr>
          <a:xfrm>
            <a:off x="3645960" y="1680285"/>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1a</a:t>
            </a:r>
          </a:p>
        </p:txBody>
      </p:sp>
      <p:sp>
        <p:nvSpPr>
          <p:cNvPr id="15" name="Action Button: Custom 69" descr="number 2">
            <a:hlinkClick r:id="" action="ppaction://noaction" highlightClick="1">
              <a:snd r:embed="rId4" name="mon actrice.wav"/>
            </a:hlinkClick>
            <a:extLst>
              <a:ext uri="{FF2B5EF4-FFF2-40B4-BE49-F238E27FC236}">
                <a16:creationId xmlns:a16="http://schemas.microsoft.com/office/drawing/2014/main" id="{58E0409C-A567-4546-A459-C3508F54997C}"/>
              </a:ext>
            </a:extLst>
          </p:cNvPr>
          <p:cNvSpPr/>
          <p:nvPr/>
        </p:nvSpPr>
        <p:spPr>
          <a:xfrm>
            <a:off x="3645960" y="2134399"/>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2a</a:t>
            </a:r>
          </a:p>
        </p:txBody>
      </p:sp>
      <p:sp>
        <p:nvSpPr>
          <p:cNvPr id="16" name="Action Button: Custom 72" descr="number 3">
            <a:hlinkClick r:id="" action="ppaction://noaction" highlightClick="1">
              <a:snd r:embed="rId5" name="mon magasin.wav"/>
            </a:hlinkClick>
            <a:extLst>
              <a:ext uri="{FF2B5EF4-FFF2-40B4-BE49-F238E27FC236}">
                <a16:creationId xmlns:a16="http://schemas.microsoft.com/office/drawing/2014/main" id="{B22D80CE-24B9-42C8-87C6-83F2424CF039}"/>
              </a:ext>
            </a:extLst>
          </p:cNvPr>
          <p:cNvSpPr/>
          <p:nvPr/>
        </p:nvSpPr>
        <p:spPr>
          <a:xfrm>
            <a:off x="3645960" y="2588513"/>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3a</a:t>
            </a:r>
          </a:p>
        </p:txBody>
      </p:sp>
      <p:sp>
        <p:nvSpPr>
          <p:cNvPr id="17" name="Action Button: Custom 75" descr="number 4">
            <a:hlinkClick r:id="" action="ppaction://noaction" highlightClick="1">
              <a:snd r:embed="rId6" name="mon numero.wav"/>
            </a:hlinkClick>
            <a:extLst>
              <a:ext uri="{FF2B5EF4-FFF2-40B4-BE49-F238E27FC236}">
                <a16:creationId xmlns:a16="http://schemas.microsoft.com/office/drawing/2014/main" id="{4D71168A-F044-4F31-884E-4C4CF59E8F75}"/>
              </a:ext>
            </a:extLst>
          </p:cNvPr>
          <p:cNvSpPr/>
          <p:nvPr/>
        </p:nvSpPr>
        <p:spPr>
          <a:xfrm>
            <a:off x="3645960" y="304262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4a</a:t>
            </a:r>
          </a:p>
        </p:txBody>
      </p:sp>
      <p:sp>
        <p:nvSpPr>
          <p:cNvPr id="18" name="Action Button: Custom 78" descr="number 5">
            <a:hlinkClick r:id="" action="ppaction://noaction" highlightClick="1">
              <a:snd r:embed="rId7" name="ton footballeur prefere.wav"/>
            </a:hlinkClick>
            <a:extLst>
              <a:ext uri="{FF2B5EF4-FFF2-40B4-BE49-F238E27FC236}">
                <a16:creationId xmlns:a16="http://schemas.microsoft.com/office/drawing/2014/main" id="{157CCBE3-474F-4D7A-8995-3432579065E3}"/>
              </a:ext>
            </a:extLst>
          </p:cNvPr>
          <p:cNvSpPr/>
          <p:nvPr/>
        </p:nvSpPr>
        <p:spPr>
          <a:xfrm>
            <a:off x="3645960" y="4339882"/>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5a</a:t>
            </a:r>
          </a:p>
        </p:txBody>
      </p:sp>
      <p:sp>
        <p:nvSpPr>
          <p:cNvPr id="19" name="Action Button: Custom 81" descr="number 6">
            <a:hlinkClick r:id="" action="ppaction://noaction" highlightClick="1">
              <a:snd r:embed="rId8" name="ton rappeur prefere.wav"/>
            </a:hlinkClick>
            <a:extLst>
              <a:ext uri="{FF2B5EF4-FFF2-40B4-BE49-F238E27FC236}">
                <a16:creationId xmlns:a16="http://schemas.microsoft.com/office/drawing/2014/main" id="{51D1A4AB-79E6-4536-B176-B5E0B9B6E894}"/>
              </a:ext>
            </a:extLst>
          </p:cNvPr>
          <p:cNvSpPr/>
          <p:nvPr/>
        </p:nvSpPr>
        <p:spPr>
          <a:xfrm>
            <a:off x="3645960" y="478005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6a</a:t>
            </a:r>
          </a:p>
        </p:txBody>
      </p:sp>
      <p:sp>
        <p:nvSpPr>
          <p:cNvPr id="20" name="Action Button: Custom 84" descr="number 7">
            <a:hlinkClick r:id="" action="ppaction://noaction" highlightClick="1">
              <a:snd r:embed="rId9" name="ton livre prefere.wav"/>
            </a:hlinkClick>
            <a:extLst>
              <a:ext uri="{FF2B5EF4-FFF2-40B4-BE49-F238E27FC236}">
                <a16:creationId xmlns:a16="http://schemas.microsoft.com/office/drawing/2014/main" id="{337E0199-FC0C-4079-BA95-317B76BAA413}"/>
              </a:ext>
            </a:extLst>
          </p:cNvPr>
          <p:cNvSpPr/>
          <p:nvPr/>
        </p:nvSpPr>
        <p:spPr>
          <a:xfrm>
            <a:off x="3645960" y="5239200"/>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7a</a:t>
            </a:r>
          </a:p>
        </p:txBody>
      </p:sp>
      <p:sp>
        <p:nvSpPr>
          <p:cNvPr id="21" name="Action Button: Custom 87" descr="number 8">
            <a:hlinkClick r:id="" action="ppaction://noaction" highlightClick="1">
              <a:snd r:embed="rId10" name="ton film prefere.wav"/>
            </a:hlinkClick>
            <a:extLst>
              <a:ext uri="{FF2B5EF4-FFF2-40B4-BE49-F238E27FC236}">
                <a16:creationId xmlns:a16="http://schemas.microsoft.com/office/drawing/2014/main" id="{49A58B0E-2ABB-4AB4-898D-68363B8A7759}"/>
              </a:ext>
            </a:extLst>
          </p:cNvPr>
          <p:cNvSpPr/>
          <p:nvPr/>
        </p:nvSpPr>
        <p:spPr>
          <a:xfrm>
            <a:off x="3645960" y="570340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8a</a:t>
            </a:r>
          </a:p>
        </p:txBody>
      </p:sp>
      <p:pic>
        <p:nvPicPr>
          <p:cNvPr id="7" name="Picture 6">
            <a:extLst>
              <a:ext uri="{FF2B5EF4-FFF2-40B4-BE49-F238E27FC236}">
                <a16:creationId xmlns:a16="http://schemas.microsoft.com/office/drawing/2014/main" id="{B207B401-6D1C-4381-B153-2302B568294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58055" y="1234399"/>
            <a:ext cx="2160000" cy="2160000"/>
          </a:xfrm>
          <a:prstGeom prst="rect">
            <a:avLst/>
          </a:prstGeom>
        </p:spPr>
      </p:pic>
      <p:pic>
        <p:nvPicPr>
          <p:cNvPr id="23" name="Picture 22">
            <a:extLst>
              <a:ext uri="{FF2B5EF4-FFF2-40B4-BE49-F238E27FC236}">
                <a16:creationId xmlns:a16="http://schemas.microsoft.com/office/drawing/2014/main" id="{415463C9-5BA3-4D50-B96D-0F2C57D06C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4089" y="3981100"/>
            <a:ext cx="2160000" cy="2160000"/>
          </a:xfrm>
          <a:prstGeom prst="rect">
            <a:avLst/>
          </a:prstGeom>
        </p:spPr>
      </p:pic>
      <p:sp>
        <p:nvSpPr>
          <p:cNvPr id="26" name="TextBox 25">
            <a:extLst>
              <a:ext uri="{FF2B5EF4-FFF2-40B4-BE49-F238E27FC236}">
                <a16:creationId xmlns:a16="http://schemas.microsoft.com/office/drawing/2014/main" id="{078B0A91-1554-4A26-BB97-72B774FD5E02}"/>
              </a:ext>
            </a:extLst>
          </p:cNvPr>
          <p:cNvSpPr txBox="1"/>
          <p:nvPr/>
        </p:nvSpPr>
        <p:spPr>
          <a:xfrm>
            <a:off x="74020" y="1287529"/>
            <a:ext cx="1999628" cy="2145268"/>
          </a:xfrm>
          <a:prstGeom prst="wedgeRoundRectCallout">
            <a:avLst>
              <a:gd name="adj1" fmla="val 62282"/>
              <a:gd name="adj2" fmla="val 22758"/>
              <a:gd name="adj3" fmla="val 16667"/>
            </a:avLst>
          </a:prstGeom>
          <a:solidFill>
            <a:schemeClr val="bg1"/>
          </a:solidFill>
          <a:ln>
            <a:solidFill>
              <a:srgbClr val="115076"/>
            </a:solidFill>
          </a:ln>
        </p:spPr>
        <p:txBody>
          <a:bodyPr wrap="square" rtlCol="0">
            <a:spAutoFit/>
          </a:bodyPr>
          <a:lstStyle/>
          <a:p>
            <a:r>
              <a:rPr lang="en-GB" sz="2000" dirty="0" err="1">
                <a:solidFill>
                  <a:schemeClr val="accent5">
                    <a:lumMod val="50000"/>
                  </a:schemeClr>
                </a:solidFill>
              </a:rPr>
              <a:t>C’est</a:t>
            </a:r>
            <a:r>
              <a:rPr lang="en-GB" sz="2000" dirty="0">
                <a:solidFill>
                  <a:schemeClr val="accent5">
                    <a:lumMod val="50000"/>
                  </a:schemeClr>
                </a:solidFill>
              </a:rPr>
              <a:t> qui ton </a:t>
            </a:r>
            <a:r>
              <a:rPr lang="en-GB" sz="2000" dirty="0" err="1">
                <a:solidFill>
                  <a:schemeClr val="accent5">
                    <a:lumMod val="50000"/>
                  </a:schemeClr>
                </a:solidFill>
              </a:rPr>
              <a:t>footballeur</a:t>
            </a:r>
            <a:r>
              <a:rPr lang="en-GB" sz="2000" dirty="0">
                <a:solidFill>
                  <a:schemeClr val="accent5">
                    <a:lumMod val="50000"/>
                  </a:schemeClr>
                </a:solidFill>
              </a:rPr>
              <a:t> </a:t>
            </a:r>
            <a:r>
              <a:rPr lang="en-GB" sz="2000" dirty="0" err="1">
                <a:solidFill>
                  <a:schemeClr val="accent5">
                    <a:lumMod val="50000"/>
                  </a:schemeClr>
                </a:solidFill>
              </a:rPr>
              <a:t>préféré</a:t>
            </a:r>
            <a:r>
              <a:rPr lang="en-GB" sz="2000" dirty="0">
                <a:solidFill>
                  <a:schemeClr val="accent5">
                    <a:lumMod val="50000"/>
                  </a:schemeClr>
                </a:solidFill>
              </a:rPr>
              <a:t> ?</a:t>
            </a:r>
          </a:p>
          <a:p>
            <a:endParaRPr lang="en-GB" sz="2000" dirty="0">
              <a:solidFill>
                <a:schemeClr val="accent5">
                  <a:lumMod val="50000"/>
                </a:schemeClr>
              </a:solidFill>
            </a:endParaRPr>
          </a:p>
          <a:p>
            <a:r>
              <a:rPr lang="en-GB" sz="2000" dirty="0" err="1">
                <a:solidFill>
                  <a:schemeClr val="accent5">
                    <a:lumMod val="50000"/>
                  </a:schemeClr>
                </a:solidFill>
              </a:rPr>
              <a:t>C’est</a:t>
            </a:r>
            <a:r>
              <a:rPr lang="en-GB" sz="2000" dirty="0">
                <a:solidFill>
                  <a:schemeClr val="accent5">
                    <a:lumMod val="50000"/>
                  </a:schemeClr>
                </a:solidFill>
              </a:rPr>
              <a:t> quoi la raison ?</a:t>
            </a:r>
          </a:p>
        </p:txBody>
      </p:sp>
      <p:sp>
        <p:nvSpPr>
          <p:cNvPr id="22" name="Action Button: Custom 66" descr="number 1">
            <a:hlinkClick r:id="" action="ppaction://noaction" highlightClick="1">
              <a:snd r:embed="rId13" name="une chanteuse intelligente.wav"/>
            </a:hlinkClick>
            <a:extLst>
              <a:ext uri="{FF2B5EF4-FFF2-40B4-BE49-F238E27FC236}">
                <a16:creationId xmlns:a16="http://schemas.microsoft.com/office/drawing/2014/main" id="{7CE02178-9BB5-41D7-9486-7EDA2584E72B}"/>
              </a:ext>
            </a:extLst>
          </p:cNvPr>
          <p:cNvSpPr/>
          <p:nvPr/>
        </p:nvSpPr>
        <p:spPr>
          <a:xfrm>
            <a:off x="4354110" y="168019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1b</a:t>
            </a:r>
          </a:p>
        </p:txBody>
      </p:sp>
      <p:sp>
        <p:nvSpPr>
          <p:cNvPr id="25" name="Action Button: Custom 69" descr="number 2">
            <a:hlinkClick r:id="" action="ppaction://noaction" highlightClick="1">
              <a:snd r:embed="rId14" name="une actrice sympa.wav"/>
            </a:hlinkClick>
            <a:extLst>
              <a:ext uri="{FF2B5EF4-FFF2-40B4-BE49-F238E27FC236}">
                <a16:creationId xmlns:a16="http://schemas.microsoft.com/office/drawing/2014/main" id="{6A5B7FC2-8F46-4464-91A7-1DFC2A756F63}"/>
              </a:ext>
            </a:extLst>
          </p:cNvPr>
          <p:cNvSpPr/>
          <p:nvPr/>
        </p:nvSpPr>
        <p:spPr>
          <a:xfrm>
            <a:off x="4354110" y="2134311"/>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2b</a:t>
            </a:r>
          </a:p>
        </p:txBody>
      </p:sp>
      <p:sp>
        <p:nvSpPr>
          <p:cNvPr id="27" name="Action Button: Custom 72" descr="number 3">
            <a:hlinkClick r:id="" action="ppaction://noaction" highlightClick="1">
              <a:snd r:embed="rId15" name="un magasin modern.wav"/>
            </a:hlinkClick>
            <a:extLst>
              <a:ext uri="{FF2B5EF4-FFF2-40B4-BE49-F238E27FC236}">
                <a16:creationId xmlns:a16="http://schemas.microsoft.com/office/drawing/2014/main" id="{E0BF922A-E2A5-4BD0-8249-79BBE057E959}"/>
              </a:ext>
            </a:extLst>
          </p:cNvPr>
          <p:cNvSpPr/>
          <p:nvPr/>
        </p:nvSpPr>
        <p:spPr>
          <a:xfrm>
            <a:off x="4354110" y="2588425"/>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3b</a:t>
            </a:r>
          </a:p>
        </p:txBody>
      </p:sp>
      <p:sp>
        <p:nvSpPr>
          <p:cNvPr id="28" name="Action Button: Custom 75" descr="number 4">
            <a:hlinkClick r:id="" action="ppaction://noaction" highlightClick="1">
              <a:snd r:embed="rId16" name="un numero interessant.wav"/>
            </a:hlinkClick>
            <a:extLst>
              <a:ext uri="{FF2B5EF4-FFF2-40B4-BE49-F238E27FC236}">
                <a16:creationId xmlns:a16="http://schemas.microsoft.com/office/drawing/2014/main" id="{734D8607-D440-441B-8789-510E77CB1990}"/>
              </a:ext>
            </a:extLst>
          </p:cNvPr>
          <p:cNvSpPr/>
          <p:nvPr/>
        </p:nvSpPr>
        <p:spPr>
          <a:xfrm>
            <a:off x="4354110" y="3042539"/>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4b</a:t>
            </a:r>
          </a:p>
        </p:txBody>
      </p:sp>
      <p:sp>
        <p:nvSpPr>
          <p:cNvPr id="30" name="Action Button: Custom 78" descr="number 5">
            <a:hlinkClick r:id="" action="ppaction://noaction" highlightClick="1">
              <a:snd r:embed="rId17" name="la raison.wav"/>
            </a:hlinkClick>
            <a:extLst>
              <a:ext uri="{FF2B5EF4-FFF2-40B4-BE49-F238E27FC236}">
                <a16:creationId xmlns:a16="http://schemas.microsoft.com/office/drawing/2014/main" id="{CBDEDEAC-EDDF-4147-B576-9D8DE91BA9A0}"/>
              </a:ext>
            </a:extLst>
          </p:cNvPr>
          <p:cNvSpPr/>
          <p:nvPr/>
        </p:nvSpPr>
        <p:spPr>
          <a:xfrm>
            <a:off x="4369860" y="4339882"/>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5b</a:t>
            </a:r>
          </a:p>
        </p:txBody>
      </p:sp>
      <p:sp>
        <p:nvSpPr>
          <p:cNvPr id="31" name="Action Button: Custom 81" descr="number 6">
            <a:hlinkClick r:id="" action="ppaction://noaction" highlightClick="1">
              <a:snd r:embed="rId17" name="la raison.wav"/>
            </a:hlinkClick>
            <a:extLst>
              <a:ext uri="{FF2B5EF4-FFF2-40B4-BE49-F238E27FC236}">
                <a16:creationId xmlns:a16="http://schemas.microsoft.com/office/drawing/2014/main" id="{3D8AEE68-10F6-41EB-A0DF-18C9834B2950}"/>
              </a:ext>
            </a:extLst>
          </p:cNvPr>
          <p:cNvSpPr/>
          <p:nvPr/>
        </p:nvSpPr>
        <p:spPr>
          <a:xfrm>
            <a:off x="4369860" y="478005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6b</a:t>
            </a:r>
          </a:p>
        </p:txBody>
      </p:sp>
      <p:sp>
        <p:nvSpPr>
          <p:cNvPr id="32" name="Action Button: Custom 84" descr="number 7">
            <a:hlinkClick r:id="" action="ppaction://noaction" highlightClick="1">
              <a:snd r:embed="rId17" name="la raison.wav"/>
            </a:hlinkClick>
            <a:extLst>
              <a:ext uri="{FF2B5EF4-FFF2-40B4-BE49-F238E27FC236}">
                <a16:creationId xmlns:a16="http://schemas.microsoft.com/office/drawing/2014/main" id="{39472A1E-69D2-45DF-B7C4-03FE0AAF127B}"/>
              </a:ext>
            </a:extLst>
          </p:cNvPr>
          <p:cNvSpPr/>
          <p:nvPr/>
        </p:nvSpPr>
        <p:spPr>
          <a:xfrm>
            <a:off x="4369860" y="5239200"/>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7b</a:t>
            </a:r>
          </a:p>
        </p:txBody>
      </p:sp>
      <p:sp>
        <p:nvSpPr>
          <p:cNvPr id="33" name="Action Button: Custom 87" descr="number 8">
            <a:hlinkClick r:id="" action="ppaction://noaction" highlightClick="1">
              <a:snd r:embed="rId17" name="la raison.wav"/>
            </a:hlinkClick>
            <a:extLst>
              <a:ext uri="{FF2B5EF4-FFF2-40B4-BE49-F238E27FC236}">
                <a16:creationId xmlns:a16="http://schemas.microsoft.com/office/drawing/2014/main" id="{53B4BCEE-0C8E-4032-83C8-688517846458}"/>
              </a:ext>
            </a:extLst>
          </p:cNvPr>
          <p:cNvSpPr/>
          <p:nvPr/>
        </p:nvSpPr>
        <p:spPr>
          <a:xfrm>
            <a:off x="4369860" y="570340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8b</a:t>
            </a:r>
          </a:p>
        </p:txBody>
      </p:sp>
      <p:sp>
        <p:nvSpPr>
          <p:cNvPr id="34" name="TextBox 33">
            <a:extLst>
              <a:ext uri="{FF2B5EF4-FFF2-40B4-BE49-F238E27FC236}">
                <a16:creationId xmlns:a16="http://schemas.microsoft.com/office/drawing/2014/main" id="{C45B6AE7-1DBC-4F05-BDBB-4931F807D959}"/>
              </a:ext>
            </a:extLst>
          </p:cNvPr>
          <p:cNvSpPr txBox="1"/>
          <p:nvPr/>
        </p:nvSpPr>
        <p:spPr>
          <a:xfrm>
            <a:off x="6786781" y="327622"/>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
        <p:nvSpPr>
          <p:cNvPr id="6" name="Title 5">
            <a:extLst>
              <a:ext uri="{FF2B5EF4-FFF2-40B4-BE49-F238E27FC236}">
                <a16:creationId xmlns:a16="http://schemas.microsoft.com/office/drawing/2014/main" id="{49A9D318-69D8-400F-9441-1EB93B278EAA}"/>
              </a:ext>
            </a:extLst>
          </p:cNvPr>
          <p:cNvSpPr>
            <a:spLocks noGrp="1"/>
          </p:cNvSpPr>
          <p:nvPr>
            <p:ph type="title"/>
          </p:nvPr>
        </p:nvSpPr>
        <p:spPr>
          <a:xfrm>
            <a:off x="838200" y="443073"/>
            <a:ext cx="5265384" cy="514797"/>
          </a:xfrm>
        </p:spPr>
        <p:txBody>
          <a:bodyPr>
            <a:normAutofit fontScale="90000"/>
          </a:bodyPr>
          <a:lstStyle/>
          <a:p>
            <a:r>
              <a:rPr lang="fr-FR" dirty="0"/>
              <a:t>Fais une interview</a:t>
            </a:r>
          </a:p>
        </p:txBody>
      </p:sp>
      <p:sp>
        <p:nvSpPr>
          <p:cNvPr id="35" name="Title 2">
            <a:extLst>
              <a:ext uri="{FF2B5EF4-FFF2-40B4-BE49-F238E27FC236}">
                <a16:creationId xmlns:a16="http://schemas.microsoft.com/office/drawing/2014/main" id="{D2520F26-6020-4546-B111-D66486773300}"/>
              </a:ext>
            </a:extLst>
          </p:cNvPr>
          <p:cNvSpPr txBox="1">
            <a:spLocks/>
          </p:cNvSpPr>
          <p:nvPr/>
        </p:nvSpPr>
        <p:spPr>
          <a:xfrm>
            <a:off x="838200" y="443074"/>
            <a:ext cx="5043616" cy="46166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Fais un interview</a:t>
            </a:r>
            <a:endParaRPr lang="fr-FR" dirty="0"/>
          </a:p>
        </p:txBody>
      </p:sp>
      <p:pic>
        <p:nvPicPr>
          <p:cNvPr id="36" name="Picture 35" descr="background rectangle">
            <a:extLst>
              <a:ext uri="{FF2B5EF4-FFF2-40B4-BE49-F238E27FC236}">
                <a16:creationId xmlns:a16="http://schemas.microsoft.com/office/drawing/2014/main" id="{3B1FADE5-A7D3-4060-A4AB-D13C5DFD3EDE}"/>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7" name="Title 3">
            <a:extLst>
              <a:ext uri="{FF2B5EF4-FFF2-40B4-BE49-F238E27FC236}">
                <a16:creationId xmlns:a16="http://schemas.microsoft.com/office/drawing/2014/main" id="{EAE826EB-AE13-4D81-B139-65E2E64BD25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Fais</a:t>
            </a:r>
            <a:r>
              <a:rPr lang="en-GB" sz="3600" b="1" dirty="0">
                <a:solidFill>
                  <a:schemeClr val="bg1"/>
                </a:solidFill>
              </a:rPr>
              <a:t> </a:t>
            </a:r>
            <a:r>
              <a:rPr lang="en-GB" sz="3600" b="1" dirty="0" err="1">
                <a:solidFill>
                  <a:schemeClr val="bg1"/>
                </a:solidFill>
              </a:rPr>
              <a:t>une</a:t>
            </a:r>
            <a:r>
              <a:rPr lang="en-GB" sz="3600" b="1" dirty="0">
                <a:solidFill>
                  <a:schemeClr val="bg1"/>
                </a:solidFill>
              </a:rPr>
              <a:t> interview !</a:t>
            </a:r>
          </a:p>
        </p:txBody>
      </p:sp>
      <p:sp>
        <p:nvSpPr>
          <p:cNvPr id="38" name="Rounded Rectangle 46">
            <a:extLst>
              <a:ext uri="{FF2B5EF4-FFF2-40B4-BE49-F238E27FC236}">
                <a16:creationId xmlns:a16="http://schemas.microsoft.com/office/drawing/2014/main" id="{73279E68-31DE-4F0E-9CFE-6EE741CB769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56688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46" descr="background rectangle">
            <a:extLst>
              <a:ext uri="{FF2B5EF4-FFF2-40B4-BE49-F238E27FC236}">
                <a16:creationId xmlns:a16="http://schemas.microsoft.com/office/drawing/2014/main" id="{CB238838-6A9D-47A3-BE4F-676D1EC3BD53}"/>
              </a:ext>
            </a:extLst>
          </p:cNvPr>
          <p:cNvSpPr/>
          <p:nvPr/>
        </p:nvSpPr>
        <p:spPr>
          <a:xfrm>
            <a:off x="8824442" y="-21584"/>
            <a:ext cx="3367558" cy="57054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nvGraphicFramePr>
        <p:xfrm>
          <a:off x="4108019" y="989001"/>
          <a:ext cx="7531975" cy="5245768"/>
        </p:xfrm>
        <a:graphic>
          <a:graphicData uri="http://schemas.openxmlformats.org/drawingml/2006/table">
            <a:tbl>
              <a:tblPr firstRow="1" bandRow="1">
                <a:tableStyleId>{BC89EF96-8CEA-46FF-86C4-4CE0E7609802}</a:tableStyleId>
              </a:tblPr>
              <a:tblGrid>
                <a:gridCol w="4145078">
                  <a:extLst>
                    <a:ext uri="{9D8B030D-6E8A-4147-A177-3AD203B41FA5}">
                      <a16:colId xmlns:a16="http://schemas.microsoft.com/office/drawing/2014/main" val="2218395770"/>
                    </a:ext>
                  </a:extLst>
                </a:gridCol>
                <a:gridCol w="3386897">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graphicFrame>
        <p:nvGraphicFramePr>
          <p:cNvPr id="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nvGraphicFramePr>
        <p:xfrm>
          <a:off x="213262" y="994610"/>
          <a:ext cx="3865247" cy="5245768"/>
        </p:xfrm>
        <a:graphic>
          <a:graphicData uri="http://schemas.openxmlformats.org/drawingml/2006/table">
            <a:tbl>
              <a:tblPr firstRow="1" bandRow="1">
                <a:tableStyleId>{BC89EF96-8CEA-46FF-86C4-4CE0E7609802}</a:tableStyleId>
              </a:tblPr>
              <a:tblGrid>
                <a:gridCol w="1234389">
                  <a:extLst>
                    <a:ext uri="{9D8B030D-6E8A-4147-A177-3AD203B41FA5}">
                      <a16:colId xmlns:a16="http://schemas.microsoft.com/office/drawing/2014/main" val="2218395770"/>
                    </a:ext>
                  </a:extLst>
                </a:gridCol>
                <a:gridCol w="2630858">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87" name="TextBox 86"/>
          <p:cNvSpPr txBox="1"/>
          <p:nvPr/>
        </p:nvSpPr>
        <p:spPr>
          <a:xfrm>
            <a:off x="449430" y="1282162"/>
            <a:ext cx="779775" cy="707886"/>
          </a:xfrm>
          <a:prstGeom prst="rect">
            <a:avLst/>
          </a:prstGeom>
          <a:solidFill>
            <a:srgbClr val="FFC000"/>
          </a:solidFill>
        </p:spPr>
        <p:txBody>
          <a:bodyPr wrap="square" rtlCol="0">
            <a:spAutoFit/>
          </a:bodyPr>
          <a:lstStyle/>
          <a:p>
            <a:pPr algn="ctr"/>
            <a:r>
              <a:rPr lang="en-GB" sz="4000" b="1" dirty="0">
                <a:solidFill>
                  <a:schemeClr val="bg1"/>
                </a:solidFill>
                <a:latin typeface="Century Gothic" panose="020B0502020202020204" pitchFamily="34" charset="0"/>
              </a:rPr>
              <a:t>je</a:t>
            </a:r>
          </a:p>
        </p:txBody>
      </p:sp>
      <p:sp>
        <p:nvSpPr>
          <p:cNvPr id="88" name="TextBox 87"/>
          <p:cNvSpPr txBox="1"/>
          <p:nvPr/>
        </p:nvSpPr>
        <p:spPr>
          <a:xfrm>
            <a:off x="426248" y="2602888"/>
            <a:ext cx="782102" cy="707886"/>
          </a:xfrm>
          <a:prstGeom prst="rect">
            <a:avLst/>
          </a:prstGeom>
          <a:solidFill>
            <a:srgbClr val="FFC000"/>
          </a:solidFill>
        </p:spPr>
        <p:txBody>
          <a:bodyPr wrap="square" rtlCol="0">
            <a:spAutoFit/>
          </a:bodyPr>
          <a:lstStyle/>
          <a:p>
            <a:pPr algn="ctr"/>
            <a:r>
              <a:rPr lang="en-GB" sz="4000" b="1" dirty="0" err="1">
                <a:solidFill>
                  <a:schemeClr val="bg1"/>
                </a:solidFill>
                <a:latin typeface="Century Gothic" panose="020B0502020202020204" pitchFamily="34" charset="0"/>
              </a:rPr>
              <a:t>tu</a:t>
            </a:r>
            <a:endParaRPr lang="en-GB" sz="4000" b="1" dirty="0">
              <a:solidFill>
                <a:schemeClr val="bg1"/>
              </a:solidFill>
              <a:latin typeface="Century Gothic" panose="020B0502020202020204" pitchFamily="34" charset="0"/>
            </a:endParaRPr>
          </a:p>
        </p:txBody>
      </p:sp>
      <p:sp>
        <p:nvSpPr>
          <p:cNvPr id="89" name="TextBox 88"/>
          <p:cNvSpPr txBox="1"/>
          <p:nvPr/>
        </p:nvSpPr>
        <p:spPr>
          <a:xfrm>
            <a:off x="391932" y="3923614"/>
            <a:ext cx="794936" cy="707886"/>
          </a:xfrm>
          <a:prstGeom prst="rect">
            <a:avLst/>
          </a:prstGeom>
          <a:solidFill>
            <a:srgbClr val="FFC000"/>
          </a:solidFill>
        </p:spPr>
        <p:txBody>
          <a:bodyPr wrap="square" rtlCol="0">
            <a:spAutoFit/>
          </a:bodyPr>
          <a:lstStyle/>
          <a:p>
            <a:pPr algn="ctr"/>
            <a:r>
              <a:rPr lang="en-GB" sz="4000" b="1" dirty="0" err="1">
                <a:solidFill>
                  <a:schemeClr val="bg1"/>
                </a:solidFill>
                <a:latin typeface="Century Gothic" panose="020B0502020202020204" pitchFamily="34" charset="0"/>
              </a:rPr>
              <a:t>il</a:t>
            </a:r>
            <a:endParaRPr lang="en-GB" sz="4000" b="1" dirty="0">
              <a:solidFill>
                <a:schemeClr val="bg1"/>
              </a:solidFill>
              <a:latin typeface="Century Gothic" panose="020B0502020202020204" pitchFamily="34" charset="0"/>
            </a:endParaRPr>
          </a:p>
        </p:txBody>
      </p:sp>
      <p:sp>
        <p:nvSpPr>
          <p:cNvPr id="90" name="TextBox 89"/>
          <p:cNvSpPr txBox="1"/>
          <p:nvPr/>
        </p:nvSpPr>
        <p:spPr>
          <a:xfrm>
            <a:off x="199658" y="5239425"/>
            <a:ext cx="1281292" cy="707886"/>
          </a:xfrm>
          <a:prstGeom prst="rect">
            <a:avLst/>
          </a:prstGeom>
          <a:solidFill>
            <a:srgbClr val="FFC000"/>
          </a:solidFill>
        </p:spPr>
        <p:txBody>
          <a:bodyPr wrap="square" rtlCol="0">
            <a:spAutoFit/>
          </a:bodyPr>
          <a:lstStyle/>
          <a:p>
            <a:pPr algn="ctr"/>
            <a:r>
              <a:rPr lang="en-GB" sz="4000" b="1" dirty="0" err="1">
                <a:solidFill>
                  <a:schemeClr val="bg1"/>
                </a:solidFill>
                <a:latin typeface="Century Gothic" panose="020B0502020202020204" pitchFamily="34" charset="0"/>
              </a:rPr>
              <a:t>elle</a:t>
            </a:r>
            <a:endParaRPr lang="en-GB" sz="3200" b="1" dirty="0">
              <a:solidFill>
                <a:schemeClr val="bg1"/>
              </a:solidFill>
              <a:latin typeface="Century Gothic" panose="020B0502020202020204" pitchFamily="34" charset="0"/>
            </a:endParaRPr>
          </a:p>
        </p:txBody>
      </p:sp>
      <p:sp>
        <p:nvSpPr>
          <p:cNvPr id="97" name="TextBox 96"/>
          <p:cNvSpPr txBox="1"/>
          <p:nvPr/>
        </p:nvSpPr>
        <p:spPr>
          <a:xfrm>
            <a:off x="199658" y="-35308"/>
            <a:ext cx="4998720"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Partenaire</a:t>
            </a:r>
            <a:r>
              <a:rPr lang="en-GB" sz="3200" b="1" dirty="0">
                <a:solidFill>
                  <a:srgbClr val="002060"/>
                </a:solidFill>
                <a:latin typeface="Century Gothic" panose="020B0502020202020204" pitchFamily="34" charset="0"/>
              </a:rPr>
              <a:t> A</a:t>
            </a:r>
          </a:p>
        </p:txBody>
      </p:sp>
      <p:sp>
        <p:nvSpPr>
          <p:cNvPr id="107" name="TextBox 106"/>
          <p:cNvSpPr txBox="1"/>
          <p:nvPr/>
        </p:nvSpPr>
        <p:spPr>
          <a:xfrm>
            <a:off x="350914" y="575409"/>
            <a:ext cx="1267752" cy="523220"/>
          </a:xfrm>
          <a:prstGeom prst="rect">
            <a:avLst/>
          </a:prstGeom>
          <a:noFill/>
        </p:spPr>
        <p:txBody>
          <a:bodyPr wrap="square" rtlCol="0">
            <a:spAutoFit/>
          </a:bodyPr>
          <a:lstStyle/>
          <a:p>
            <a:r>
              <a:rPr lang="en-GB" sz="2800" b="1" dirty="0">
                <a:solidFill>
                  <a:srgbClr val="FFC000"/>
                </a:solidFill>
                <a:latin typeface="Century Gothic" panose="020B0502020202020204" pitchFamily="34" charset="0"/>
              </a:rPr>
              <a:t>Qui ?</a:t>
            </a:r>
          </a:p>
        </p:txBody>
      </p:sp>
      <p:sp>
        <p:nvSpPr>
          <p:cNvPr id="108" name="TextBox 107"/>
          <p:cNvSpPr txBox="1"/>
          <p:nvPr/>
        </p:nvSpPr>
        <p:spPr>
          <a:xfrm>
            <a:off x="2030850" y="554904"/>
            <a:ext cx="1584599"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 </a:t>
            </a:r>
            <a:r>
              <a:rPr lang="en-GB" sz="2800" b="1" dirty="0" err="1">
                <a:solidFill>
                  <a:srgbClr val="002060"/>
                </a:solidFill>
                <a:latin typeface="Century Gothic" panose="020B0502020202020204" pitchFamily="34" charset="0"/>
              </a:rPr>
              <a:t>Où</a:t>
            </a:r>
            <a:r>
              <a:rPr lang="en-GB" sz="2800" b="1" dirty="0">
                <a:solidFill>
                  <a:srgbClr val="002060"/>
                </a:solidFill>
                <a:latin typeface="Century Gothic" panose="020B0502020202020204" pitchFamily="34" charset="0"/>
              </a:rPr>
              <a:t> ?</a:t>
            </a:r>
          </a:p>
        </p:txBody>
      </p:sp>
      <p:sp>
        <p:nvSpPr>
          <p:cNvPr id="109" name="TextBox 108"/>
          <p:cNvSpPr txBox="1"/>
          <p:nvPr/>
        </p:nvSpPr>
        <p:spPr>
          <a:xfrm>
            <a:off x="4889694" y="548965"/>
            <a:ext cx="296858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2. Comment ?</a:t>
            </a:r>
          </a:p>
        </p:txBody>
      </p:sp>
      <p:sp>
        <p:nvSpPr>
          <p:cNvPr id="110" name="TextBox 109"/>
          <p:cNvSpPr txBox="1"/>
          <p:nvPr/>
        </p:nvSpPr>
        <p:spPr>
          <a:xfrm>
            <a:off x="8955145" y="535089"/>
            <a:ext cx="252225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3. </a:t>
            </a:r>
            <a:r>
              <a:rPr lang="en-GB" sz="2800" b="1" dirty="0" err="1">
                <a:solidFill>
                  <a:srgbClr val="002060"/>
                </a:solidFill>
                <a:latin typeface="Century Gothic" panose="020B0502020202020204" pitchFamily="34" charset="0"/>
              </a:rPr>
              <a:t>Quand</a:t>
            </a:r>
            <a:r>
              <a:rPr lang="en-GB" sz="2800" b="1" dirty="0">
                <a:solidFill>
                  <a:srgbClr val="002060"/>
                </a:solidFill>
                <a:latin typeface="Century Gothic" panose="020B0502020202020204" pitchFamily="34" charset="0"/>
              </a:rPr>
              <a:t> ?</a:t>
            </a:r>
          </a:p>
        </p:txBody>
      </p:sp>
      <p:pic>
        <p:nvPicPr>
          <p:cNvPr id="52" name="Picture 5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9669" y="4929398"/>
            <a:ext cx="1735641" cy="1327940"/>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45453" y="5374288"/>
            <a:ext cx="581539" cy="884499"/>
          </a:xfrm>
          <a:prstGeom prst="rect">
            <a:avLst/>
          </a:prstGeom>
        </p:spPr>
      </p:pic>
      <p:pic>
        <p:nvPicPr>
          <p:cNvPr id="54" name="Picture 5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44793" y="3638955"/>
            <a:ext cx="1848761" cy="1232507"/>
          </a:xfrm>
          <a:prstGeom prst="rect">
            <a:avLst/>
          </a:prstGeom>
        </p:spPr>
      </p:pic>
      <p:sp>
        <p:nvSpPr>
          <p:cNvPr id="42" name="TextBox 41"/>
          <p:cNvSpPr txBox="1"/>
          <p:nvPr/>
        </p:nvSpPr>
        <p:spPr>
          <a:xfrm>
            <a:off x="8955145" y="4078603"/>
            <a:ext cx="2038020" cy="1200329"/>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ourier New" panose="02070309020205020404" pitchFamily="49" charset="0"/>
              </a:rPr>
              <a:t>each week</a:t>
            </a:r>
            <a:endParaRPr lang="en-GB" sz="2400" dirty="0">
              <a:solidFill>
                <a:schemeClr val="accent5">
                  <a:lumMod val="50000"/>
                </a:schemeClr>
              </a:solidFill>
              <a:latin typeface="Century Gothic" panose="020B0502020202020204" pitchFamily="34" charset="0"/>
            </a:endParaRPr>
          </a:p>
          <a:p>
            <a:endParaRPr lang="en-GB" sz="2400" dirty="0">
              <a:solidFill>
                <a:schemeClr val="accent5">
                  <a:lumMod val="50000"/>
                </a:schemeClr>
              </a:solidFill>
              <a:latin typeface="Century Gothic" panose="020B0502020202020204" pitchFamily="34" charset="0"/>
            </a:endParaRPr>
          </a:p>
          <a:p>
            <a:endParaRPr lang="en-GB" sz="2400" dirty="0">
              <a:solidFill>
                <a:schemeClr val="accent5">
                  <a:lumMod val="50000"/>
                </a:schemeClr>
              </a:solidFill>
              <a:latin typeface="Century Gothic" panose="020B0502020202020204" pitchFamily="34" charset="0"/>
              <a:cs typeface="Courier New" panose="02070309020205020404" pitchFamily="49" charset="0"/>
            </a:endParaRPr>
          </a:p>
        </p:txBody>
      </p:sp>
      <p:sp>
        <p:nvSpPr>
          <p:cNvPr id="43" name="TextBox 42"/>
          <p:cNvSpPr txBox="1"/>
          <p:nvPr/>
        </p:nvSpPr>
        <p:spPr>
          <a:xfrm>
            <a:off x="9301398" y="5342004"/>
            <a:ext cx="2038020" cy="830997"/>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cs typeface="Courier New" panose="02070309020205020404" pitchFamily="49" charset="0"/>
              </a:rPr>
              <a:t>today</a:t>
            </a:r>
            <a:endParaRPr lang="en-GB" sz="2400" dirty="0">
              <a:solidFill>
                <a:schemeClr val="accent5">
                  <a:lumMod val="50000"/>
                </a:schemeClr>
              </a:solidFill>
              <a:latin typeface="Century Gothic" panose="020B0502020202020204" pitchFamily="34" charset="0"/>
            </a:endParaRPr>
          </a:p>
          <a:p>
            <a:endParaRPr lang="en-GB" sz="2400" dirty="0">
              <a:solidFill>
                <a:schemeClr val="accent5">
                  <a:lumMod val="50000"/>
                </a:schemeClr>
              </a:solidFill>
              <a:latin typeface="Century Gothic" panose="020B0502020202020204" pitchFamily="34" charset="0"/>
              <a:cs typeface="Courier New" panose="02070309020205020404" pitchFamily="49" charset="0"/>
            </a:endParaRPr>
          </a:p>
        </p:txBody>
      </p:sp>
      <p:pic>
        <p:nvPicPr>
          <p:cNvPr id="29" name="Picture 28">
            <a:extLst>
              <a:ext uri="{FF2B5EF4-FFF2-40B4-BE49-F238E27FC236}">
                <a16:creationId xmlns:a16="http://schemas.microsoft.com/office/drawing/2014/main" id="{6521F42D-80B5-41FB-BEDA-8A177280C20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9694" y="3777605"/>
            <a:ext cx="2618634" cy="798060"/>
          </a:xfrm>
          <a:prstGeom prst="rect">
            <a:avLst/>
          </a:prstGeom>
        </p:spPr>
      </p:pic>
      <p:pic>
        <p:nvPicPr>
          <p:cNvPr id="31" name="Picture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08750" y="4982626"/>
            <a:ext cx="1274712" cy="1274712"/>
          </a:xfrm>
          <a:prstGeom prst="rect">
            <a:avLst/>
          </a:prstGeom>
        </p:spPr>
      </p:pic>
      <p:sp>
        <p:nvSpPr>
          <p:cNvPr id="33" name="Title 1">
            <a:extLst>
              <a:ext uri="{FF2B5EF4-FFF2-40B4-BE49-F238E27FC236}">
                <a16:creationId xmlns:a16="http://schemas.microsoft.com/office/drawing/2014/main" id="{E80F86C4-99FC-7443-A605-C9F1CE10427C}"/>
              </a:ext>
            </a:extLst>
          </p:cNvPr>
          <p:cNvSpPr>
            <a:spLocks noGrp="1"/>
          </p:cNvSpPr>
          <p:nvPr>
            <p:ph type="title"/>
          </p:nvPr>
        </p:nvSpPr>
        <p:spPr>
          <a:xfrm>
            <a:off x="9149666" y="66347"/>
            <a:ext cx="2717110" cy="405670"/>
          </a:xfrm>
        </p:spPr>
        <p:txBody>
          <a:bodyPr>
            <a:noAutofit/>
          </a:bodyPr>
          <a:lstStyle/>
          <a:p>
            <a:pPr lvl="0" algn="ctr">
              <a:lnSpc>
                <a:spcPct val="100000"/>
              </a:lnSpc>
              <a:defRPr/>
            </a:pPr>
            <a:r>
              <a:rPr lang="en-GB" sz="1600" b="1" dirty="0" err="1">
                <a:solidFill>
                  <a:schemeClr val="bg1"/>
                </a:solidFill>
                <a:ea typeface="+mn-ea"/>
                <a:cs typeface="+mn-cs"/>
              </a:rPr>
              <a:t>écouter</a:t>
            </a:r>
            <a:r>
              <a:rPr lang="en-GB" sz="1600" b="1" dirty="0">
                <a:solidFill>
                  <a:schemeClr val="bg1"/>
                </a:solidFill>
                <a:ea typeface="+mn-ea"/>
                <a:cs typeface="+mn-cs"/>
              </a:rPr>
              <a:t> / </a:t>
            </a:r>
            <a:r>
              <a:rPr lang="en-GB" sz="1600" b="1" dirty="0" err="1">
                <a:solidFill>
                  <a:schemeClr val="bg1"/>
                </a:solidFill>
                <a:ea typeface="+mn-ea"/>
                <a:cs typeface="+mn-cs"/>
              </a:rPr>
              <a:t>parler</a:t>
            </a:r>
            <a:r>
              <a:rPr lang="en-GB" sz="1600" b="1" dirty="0">
                <a:solidFill>
                  <a:schemeClr val="bg1"/>
                </a:solidFill>
                <a:ea typeface="+mn-ea"/>
                <a:cs typeface="+mn-cs"/>
              </a:rPr>
              <a:t> /</a:t>
            </a:r>
            <a:r>
              <a:rPr lang="en-GB" sz="1600" dirty="0">
                <a:solidFill>
                  <a:schemeClr val="bg1"/>
                </a:solidFill>
                <a:ea typeface="+mn-ea"/>
                <a:cs typeface="+mn-cs"/>
              </a:rPr>
              <a:t> </a:t>
            </a:r>
            <a:r>
              <a:rPr lang="en-GB" sz="1600" b="1" dirty="0" err="1">
                <a:solidFill>
                  <a:schemeClr val="bg1"/>
                </a:solidFill>
              </a:rPr>
              <a:t>écrire</a:t>
            </a:r>
            <a:endParaRPr lang="en-US" sz="1600" b="1" dirty="0">
              <a:solidFill>
                <a:schemeClr val="bg1"/>
              </a:solidFill>
            </a:endParaRPr>
          </a:p>
        </p:txBody>
      </p:sp>
    </p:spTree>
    <p:extLst>
      <p:ext uri="{BB962C8B-B14F-4D97-AF65-F5344CB8AC3E}">
        <p14:creationId xmlns:p14="http://schemas.microsoft.com/office/powerpoint/2010/main" val="37616926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descr="background rectangle">
            <a:extLst>
              <a:ext uri="{FF2B5EF4-FFF2-40B4-BE49-F238E27FC236}">
                <a16:creationId xmlns:a16="http://schemas.microsoft.com/office/drawing/2014/main" id="{CB238838-6A9D-47A3-BE4F-676D1EC3BD53}"/>
              </a:ext>
            </a:extLst>
          </p:cNvPr>
          <p:cNvSpPr/>
          <p:nvPr/>
        </p:nvSpPr>
        <p:spPr>
          <a:xfrm>
            <a:off x="8800156" y="-33516"/>
            <a:ext cx="3367558" cy="57054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1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nvGraphicFramePr>
        <p:xfrm>
          <a:off x="4108019" y="989001"/>
          <a:ext cx="7531975" cy="5245768"/>
        </p:xfrm>
        <a:graphic>
          <a:graphicData uri="http://schemas.openxmlformats.org/drawingml/2006/table">
            <a:tbl>
              <a:tblPr firstRow="1" bandRow="1">
                <a:tableStyleId>{BC89EF96-8CEA-46FF-86C4-4CE0E7609802}</a:tableStyleId>
              </a:tblPr>
              <a:tblGrid>
                <a:gridCol w="4145078">
                  <a:extLst>
                    <a:ext uri="{9D8B030D-6E8A-4147-A177-3AD203B41FA5}">
                      <a16:colId xmlns:a16="http://schemas.microsoft.com/office/drawing/2014/main" val="2218395770"/>
                    </a:ext>
                  </a:extLst>
                </a:gridCol>
                <a:gridCol w="3386897">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graphicFrame>
        <p:nvGraphicFramePr>
          <p:cNvPr id="5" name="Table 24" descr="Table for exercises">
            <a:extLst>
              <a:ext uri="{FF2B5EF4-FFF2-40B4-BE49-F238E27FC236}">
                <a16:creationId xmlns:a16="http://schemas.microsoft.com/office/drawing/2014/main" id="{1E39B82F-41F3-4CE0-B621-32FEC791372C}"/>
              </a:ext>
            </a:extLst>
          </p:cNvPr>
          <p:cNvGraphicFramePr>
            <a:graphicFrameLocks noGrp="1"/>
          </p:cNvGraphicFramePr>
          <p:nvPr/>
        </p:nvGraphicFramePr>
        <p:xfrm>
          <a:off x="213262" y="994610"/>
          <a:ext cx="3865247" cy="5245768"/>
        </p:xfrm>
        <a:graphic>
          <a:graphicData uri="http://schemas.openxmlformats.org/drawingml/2006/table">
            <a:tbl>
              <a:tblPr firstRow="1" bandRow="1">
                <a:tableStyleId>{BC89EF96-8CEA-46FF-86C4-4CE0E7609802}</a:tableStyleId>
              </a:tblPr>
              <a:tblGrid>
                <a:gridCol w="1234389">
                  <a:extLst>
                    <a:ext uri="{9D8B030D-6E8A-4147-A177-3AD203B41FA5}">
                      <a16:colId xmlns:a16="http://schemas.microsoft.com/office/drawing/2014/main" val="2218395770"/>
                    </a:ext>
                  </a:extLst>
                </a:gridCol>
                <a:gridCol w="2630858">
                  <a:extLst>
                    <a:ext uri="{9D8B030D-6E8A-4147-A177-3AD203B41FA5}">
                      <a16:colId xmlns:a16="http://schemas.microsoft.com/office/drawing/2014/main" val="4057324009"/>
                    </a:ext>
                  </a:extLst>
                </a:gridCol>
              </a:tblGrid>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r>
                        <a:rPr lang="en-GB" sz="1800" dirty="0"/>
                        <a:t>       </a:t>
                      </a:r>
                      <a:endParaRPr lang="en-GB" sz="1800" dirty="0">
                        <a:latin typeface="Century" panose="02040604050505020304" pitchFamily="18" charset="0"/>
                      </a:endParaRPr>
                    </a:p>
                  </a:txBody>
                  <a:tcPr/>
                </a:tc>
                <a:extLst>
                  <a:ext uri="{0D108BD9-81ED-4DB2-BD59-A6C34878D82A}">
                    <a16:rowId xmlns:a16="http://schemas.microsoft.com/office/drawing/2014/main" val="2314955753"/>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3434331294"/>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2668564831"/>
                  </a:ext>
                </a:extLst>
              </a:tr>
              <a:tr h="1311442">
                <a:tc>
                  <a:txBody>
                    <a:bodyPr/>
                    <a:lstStyle/>
                    <a:p>
                      <a:pPr>
                        <a:lnSpc>
                          <a:spcPct val="200000"/>
                        </a:lnSpc>
                      </a:pPr>
                      <a:endParaRPr lang="en-GB" sz="1800" dirty="0">
                        <a:latin typeface="Century" panose="02040604050505020304" pitchFamily="18" charset="0"/>
                      </a:endParaRPr>
                    </a:p>
                    <a:p>
                      <a:pPr>
                        <a:lnSpc>
                          <a:spcPct val="200000"/>
                        </a:lnSpc>
                      </a:pPr>
                      <a:endParaRPr lang="en-GB" sz="1800" dirty="0">
                        <a:latin typeface="Century" panose="02040604050505020304" pitchFamily="18" charset="0"/>
                      </a:endParaRPr>
                    </a:p>
                  </a:txBody>
                  <a:tcPr/>
                </a:tc>
                <a:tc>
                  <a:txBody>
                    <a:bodyPr/>
                    <a:lstStyle/>
                    <a:p>
                      <a:pPr>
                        <a:lnSpc>
                          <a:spcPct val="200000"/>
                        </a:lnSpc>
                      </a:pPr>
                      <a:endParaRPr lang="en-GB" sz="1800" dirty="0">
                        <a:latin typeface="Century" panose="02040604050505020304" pitchFamily="18" charset="0"/>
                      </a:endParaRPr>
                    </a:p>
                  </a:txBody>
                  <a:tcPr/>
                </a:tc>
                <a:extLst>
                  <a:ext uri="{0D108BD9-81ED-4DB2-BD59-A6C34878D82A}">
                    <a16:rowId xmlns:a16="http://schemas.microsoft.com/office/drawing/2014/main" val="1163184148"/>
                  </a:ext>
                </a:extLst>
              </a:tr>
            </a:tbl>
          </a:graphicData>
        </a:graphic>
      </p:graphicFrame>
      <p:sp>
        <p:nvSpPr>
          <p:cNvPr id="87" name="TextBox 86"/>
          <p:cNvSpPr txBox="1"/>
          <p:nvPr/>
        </p:nvSpPr>
        <p:spPr>
          <a:xfrm>
            <a:off x="449430" y="1282162"/>
            <a:ext cx="779775" cy="707886"/>
          </a:xfrm>
          <a:prstGeom prst="rect">
            <a:avLst/>
          </a:prstGeom>
          <a:solidFill>
            <a:srgbClr val="FFC000"/>
          </a:solidFill>
        </p:spPr>
        <p:txBody>
          <a:bodyPr wrap="square" rtlCol="0">
            <a:spAutoFit/>
          </a:bodyPr>
          <a:lstStyle/>
          <a:p>
            <a:pPr algn="ctr"/>
            <a:r>
              <a:rPr lang="en-GB" sz="4000" b="1" dirty="0">
                <a:solidFill>
                  <a:schemeClr val="bg1"/>
                </a:solidFill>
                <a:latin typeface="Century Gothic" panose="020B0502020202020204" pitchFamily="34" charset="0"/>
              </a:rPr>
              <a:t>je</a:t>
            </a:r>
          </a:p>
        </p:txBody>
      </p:sp>
      <p:sp>
        <p:nvSpPr>
          <p:cNvPr id="88" name="TextBox 87"/>
          <p:cNvSpPr txBox="1"/>
          <p:nvPr/>
        </p:nvSpPr>
        <p:spPr>
          <a:xfrm>
            <a:off x="426248" y="2602888"/>
            <a:ext cx="782102" cy="707886"/>
          </a:xfrm>
          <a:prstGeom prst="rect">
            <a:avLst/>
          </a:prstGeom>
          <a:solidFill>
            <a:srgbClr val="FFC000"/>
          </a:solidFill>
        </p:spPr>
        <p:txBody>
          <a:bodyPr wrap="square" rtlCol="0">
            <a:spAutoFit/>
          </a:bodyPr>
          <a:lstStyle/>
          <a:p>
            <a:pPr algn="ctr"/>
            <a:r>
              <a:rPr lang="en-GB" sz="4000" b="1" dirty="0" err="1">
                <a:solidFill>
                  <a:schemeClr val="bg1"/>
                </a:solidFill>
                <a:latin typeface="Century Gothic" panose="020B0502020202020204" pitchFamily="34" charset="0"/>
              </a:rPr>
              <a:t>tu</a:t>
            </a:r>
            <a:endParaRPr lang="en-GB" sz="4000" b="1" dirty="0">
              <a:solidFill>
                <a:schemeClr val="bg1"/>
              </a:solidFill>
              <a:latin typeface="Century Gothic" panose="020B0502020202020204" pitchFamily="34" charset="0"/>
            </a:endParaRPr>
          </a:p>
        </p:txBody>
      </p:sp>
      <p:sp>
        <p:nvSpPr>
          <p:cNvPr id="89" name="TextBox 88"/>
          <p:cNvSpPr txBox="1"/>
          <p:nvPr/>
        </p:nvSpPr>
        <p:spPr>
          <a:xfrm>
            <a:off x="391932" y="3923614"/>
            <a:ext cx="794936" cy="707886"/>
          </a:xfrm>
          <a:prstGeom prst="rect">
            <a:avLst/>
          </a:prstGeom>
          <a:solidFill>
            <a:srgbClr val="FFC000"/>
          </a:solidFill>
        </p:spPr>
        <p:txBody>
          <a:bodyPr wrap="square" rtlCol="0">
            <a:spAutoFit/>
          </a:bodyPr>
          <a:lstStyle/>
          <a:p>
            <a:pPr algn="ctr"/>
            <a:r>
              <a:rPr lang="en-GB" sz="4000" b="1" dirty="0" err="1">
                <a:solidFill>
                  <a:schemeClr val="bg1"/>
                </a:solidFill>
                <a:latin typeface="Century Gothic" panose="020B0502020202020204" pitchFamily="34" charset="0"/>
              </a:rPr>
              <a:t>il</a:t>
            </a:r>
            <a:endParaRPr lang="en-GB" sz="4000" b="1" dirty="0">
              <a:solidFill>
                <a:schemeClr val="bg1"/>
              </a:solidFill>
              <a:latin typeface="Century Gothic" panose="020B0502020202020204" pitchFamily="34" charset="0"/>
            </a:endParaRPr>
          </a:p>
        </p:txBody>
      </p:sp>
      <p:sp>
        <p:nvSpPr>
          <p:cNvPr id="90" name="TextBox 89"/>
          <p:cNvSpPr txBox="1"/>
          <p:nvPr/>
        </p:nvSpPr>
        <p:spPr>
          <a:xfrm>
            <a:off x="199658" y="5244340"/>
            <a:ext cx="1267752" cy="707886"/>
          </a:xfrm>
          <a:prstGeom prst="rect">
            <a:avLst/>
          </a:prstGeom>
          <a:solidFill>
            <a:srgbClr val="FFC000"/>
          </a:solidFill>
        </p:spPr>
        <p:txBody>
          <a:bodyPr wrap="square" rtlCol="0">
            <a:spAutoFit/>
          </a:bodyPr>
          <a:lstStyle/>
          <a:p>
            <a:pPr algn="ctr"/>
            <a:r>
              <a:rPr lang="en-GB" sz="4000" b="1" dirty="0" err="1">
                <a:solidFill>
                  <a:schemeClr val="bg1"/>
                </a:solidFill>
                <a:latin typeface="Century Gothic" panose="020B0502020202020204" pitchFamily="34" charset="0"/>
              </a:rPr>
              <a:t>elle</a:t>
            </a:r>
            <a:endParaRPr lang="en-GB" sz="4000" b="1" dirty="0">
              <a:solidFill>
                <a:schemeClr val="bg1"/>
              </a:solidFill>
              <a:latin typeface="Century Gothic" panose="020B0502020202020204" pitchFamily="34" charset="0"/>
            </a:endParaRPr>
          </a:p>
        </p:txBody>
      </p:sp>
      <p:sp>
        <p:nvSpPr>
          <p:cNvPr id="97" name="TextBox 96"/>
          <p:cNvSpPr txBox="1"/>
          <p:nvPr/>
        </p:nvSpPr>
        <p:spPr>
          <a:xfrm>
            <a:off x="199658" y="-35308"/>
            <a:ext cx="3111400" cy="584775"/>
          </a:xfrm>
          <a:prstGeom prst="rect">
            <a:avLst/>
          </a:prstGeom>
          <a:noFill/>
        </p:spPr>
        <p:txBody>
          <a:bodyPr wrap="square" rtlCol="0">
            <a:spAutoFit/>
          </a:bodyPr>
          <a:lstStyle/>
          <a:p>
            <a:r>
              <a:rPr lang="en-GB" sz="3200" b="1" dirty="0" err="1">
                <a:solidFill>
                  <a:srgbClr val="002060"/>
                </a:solidFill>
                <a:latin typeface="Century Gothic" panose="020B0502020202020204" pitchFamily="34" charset="0"/>
              </a:rPr>
              <a:t>Partenaire</a:t>
            </a:r>
            <a:r>
              <a:rPr lang="en-GB" sz="3200" b="1" dirty="0">
                <a:solidFill>
                  <a:srgbClr val="002060"/>
                </a:solidFill>
                <a:latin typeface="Century Gothic" panose="020B0502020202020204" pitchFamily="34" charset="0"/>
              </a:rPr>
              <a:t> B</a:t>
            </a:r>
          </a:p>
        </p:txBody>
      </p:sp>
      <p:sp>
        <p:nvSpPr>
          <p:cNvPr id="3" name="TextBox 2"/>
          <p:cNvSpPr txBox="1"/>
          <p:nvPr/>
        </p:nvSpPr>
        <p:spPr>
          <a:xfrm>
            <a:off x="9067775" y="1413433"/>
            <a:ext cx="2038020" cy="1200329"/>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each week</a:t>
            </a:r>
          </a:p>
          <a:p>
            <a:endParaRPr lang="en-GB" sz="2400" dirty="0">
              <a:solidFill>
                <a:schemeClr val="accent5">
                  <a:lumMod val="50000"/>
                </a:schemeClr>
              </a:solidFill>
              <a:latin typeface="Century Gothic" panose="020B0502020202020204" pitchFamily="34" charset="0"/>
            </a:endParaRPr>
          </a:p>
          <a:p>
            <a:endParaRPr lang="en-GB" sz="2400" dirty="0">
              <a:solidFill>
                <a:schemeClr val="accent5">
                  <a:lumMod val="50000"/>
                </a:schemeClr>
              </a:solidFill>
              <a:latin typeface="Century Gothic" panose="020B0502020202020204" pitchFamily="34" charset="0"/>
              <a:cs typeface="Courier New" panose="02070309020205020404" pitchFamily="49" charset="0"/>
            </a:endParaRPr>
          </a:p>
        </p:txBody>
      </p:sp>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861" y="2212565"/>
            <a:ext cx="1703470" cy="1368454"/>
          </a:xfrm>
          <a:prstGeom prst="rect">
            <a:avLst/>
          </a:prstGeom>
        </p:spPr>
      </p:pic>
      <p:pic>
        <p:nvPicPr>
          <p:cNvPr id="57" name="Picture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7099" y="1011187"/>
            <a:ext cx="1368995" cy="1300545"/>
          </a:xfrm>
          <a:prstGeom prst="rect">
            <a:avLst/>
          </a:prstGeom>
        </p:spPr>
      </p:pic>
      <p:sp>
        <p:nvSpPr>
          <p:cNvPr id="41" name="TextBox 40"/>
          <p:cNvSpPr txBox="1"/>
          <p:nvPr/>
        </p:nvSpPr>
        <p:spPr>
          <a:xfrm>
            <a:off x="9464925" y="2719908"/>
            <a:ext cx="2038020" cy="830997"/>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today</a:t>
            </a:r>
          </a:p>
          <a:p>
            <a:endParaRPr lang="en-GB" sz="2400" dirty="0">
              <a:solidFill>
                <a:schemeClr val="accent5">
                  <a:lumMod val="50000"/>
                </a:schemeClr>
              </a:solidFill>
              <a:latin typeface="Century Gothic" panose="020B0502020202020204" pitchFamily="34" charset="0"/>
              <a:cs typeface="Courier New" panose="02070309020205020404" pitchFamily="49" charset="0"/>
            </a:endParaRPr>
          </a:p>
        </p:txBody>
      </p:sp>
      <p:pic>
        <p:nvPicPr>
          <p:cNvPr id="29" name="Picture 28">
            <a:extLst>
              <a:ext uri="{FF2B5EF4-FFF2-40B4-BE49-F238E27FC236}">
                <a16:creationId xmlns:a16="http://schemas.microsoft.com/office/drawing/2014/main" id="{6521F42D-80B5-41FB-BEDA-8A177280C2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6789" y="1134366"/>
            <a:ext cx="2618634" cy="798060"/>
          </a:xfrm>
          <a:prstGeom prst="rect">
            <a:avLst/>
          </a:prstGeom>
        </p:spPr>
      </p:pic>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98378" y="2311732"/>
            <a:ext cx="1896400" cy="1264267"/>
          </a:xfrm>
          <a:prstGeom prst="rect">
            <a:avLst/>
          </a:prstGeom>
        </p:spPr>
      </p:pic>
      <p:sp>
        <p:nvSpPr>
          <p:cNvPr id="7" name="Title 6"/>
          <p:cNvSpPr>
            <a:spLocks noGrp="1"/>
          </p:cNvSpPr>
          <p:nvPr>
            <p:ph type="title"/>
          </p:nvPr>
        </p:nvSpPr>
        <p:spPr>
          <a:xfrm>
            <a:off x="9174988" y="-167787"/>
            <a:ext cx="2617894" cy="839089"/>
          </a:xfrm>
        </p:spPr>
        <p:txBody>
          <a:bodyPr>
            <a:normAutofit/>
          </a:bodyPr>
          <a:lstStyle/>
          <a:p>
            <a:pPr>
              <a:lnSpc>
                <a:spcPct val="100000"/>
              </a:lnSpc>
              <a:defRPr/>
            </a:pPr>
            <a:r>
              <a:rPr lang="en-GB" sz="1600" b="1" dirty="0" err="1">
                <a:solidFill>
                  <a:schemeClr val="bg1"/>
                </a:solidFill>
              </a:rPr>
              <a:t>écouter</a:t>
            </a:r>
            <a:r>
              <a:rPr lang="en-GB" sz="1600" b="1" dirty="0">
                <a:solidFill>
                  <a:schemeClr val="bg1"/>
                </a:solidFill>
              </a:rPr>
              <a:t> / </a:t>
            </a:r>
            <a:r>
              <a:rPr lang="en-GB" sz="1600" b="1" dirty="0" err="1">
                <a:solidFill>
                  <a:schemeClr val="bg1"/>
                </a:solidFill>
              </a:rPr>
              <a:t>parler</a:t>
            </a:r>
            <a:r>
              <a:rPr lang="en-GB" sz="1600" b="1" dirty="0">
                <a:solidFill>
                  <a:schemeClr val="bg1"/>
                </a:solidFill>
              </a:rPr>
              <a:t> /</a:t>
            </a:r>
            <a:r>
              <a:rPr lang="en-GB" sz="1600" dirty="0">
                <a:solidFill>
                  <a:schemeClr val="bg1"/>
                </a:solidFill>
              </a:rPr>
              <a:t> </a:t>
            </a:r>
            <a:r>
              <a:rPr lang="en-GB" sz="1600" b="1" dirty="0" err="1">
                <a:solidFill>
                  <a:schemeClr val="bg1"/>
                </a:solidFill>
              </a:rPr>
              <a:t>écrire</a:t>
            </a:r>
            <a:endParaRPr lang="en-US" sz="1600" b="1" dirty="0">
              <a:solidFill>
                <a:schemeClr val="bg1"/>
              </a:solidFill>
            </a:endParaRPr>
          </a:p>
        </p:txBody>
      </p:sp>
      <p:sp>
        <p:nvSpPr>
          <p:cNvPr id="49" name="TextBox 48"/>
          <p:cNvSpPr txBox="1"/>
          <p:nvPr/>
        </p:nvSpPr>
        <p:spPr>
          <a:xfrm>
            <a:off x="350914" y="575409"/>
            <a:ext cx="1267752" cy="523220"/>
          </a:xfrm>
          <a:prstGeom prst="rect">
            <a:avLst/>
          </a:prstGeom>
          <a:noFill/>
        </p:spPr>
        <p:txBody>
          <a:bodyPr wrap="square" rtlCol="0">
            <a:spAutoFit/>
          </a:bodyPr>
          <a:lstStyle/>
          <a:p>
            <a:r>
              <a:rPr lang="en-GB" sz="2800" b="1" dirty="0">
                <a:solidFill>
                  <a:srgbClr val="FFC000"/>
                </a:solidFill>
                <a:latin typeface="Century Gothic" panose="020B0502020202020204" pitchFamily="34" charset="0"/>
              </a:rPr>
              <a:t>Qui ?</a:t>
            </a:r>
          </a:p>
        </p:txBody>
      </p:sp>
      <p:sp>
        <p:nvSpPr>
          <p:cNvPr id="50" name="TextBox 49"/>
          <p:cNvSpPr txBox="1"/>
          <p:nvPr/>
        </p:nvSpPr>
        <p:spPr>
          <a:xfrm>
            <a:off x="2030850" y="554904"/>
            <a:ext cx="1584599"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1. </a:t>
            </a:r>
            <a:r>
              <a:rPr lang="en-GB" sz="2800" b="1" dirty="0" err="1">
                <a:solidFill>
                  <a:srgbClr val="002060"/>
                </a:solidFill>
                <a:latin typeface="Century Gothic" panose="020B0502020202020204" pitchFamily="34" charset="0"/>
              </a:rPr>
              <a:t>Où</a:t>
            </a:r>
            <a:r>
              <a:rPr lang="en-GB" sz="2800" b="1" dirty="0">
                <a:solidFill>
                  <a:srgbClr val="002060"/>
                </a:solidFill>
                <a:latin typeface="Century Gothic" panose="020B0502020202020204" pitchFamily="34" charset="0"/>
              </a:rPr>
              <a:t> ?</a:t>
            </a:r>
          </a:p>
        </p:txBody>
      </p:sp>
      <p:sp>
        <p:nvSpPr>
          <p:cNvPr id="51" name="TextBox 50"/>
          <p:cNvSpPr txBox="1"/>
          <p:nvPr/>
        </p:nvSpPr>
        <p:spPr>
          <a:xfrm>
            <a:off x="4889694" y="548965"/>
            <a:ext cx="2968584"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2. Comment ?</a:t>
            </a:r>
          </a:p>
        </p:txBody>
      </p:sp>
      <p:sp>
        <p:nvSpPr>
          <p:cNvPr id="55" name="TextBox 54"/>
          <p:cNvSpPr txBox="1"/>
          <p:nvPr/>
        </p:nvSpPr>
        <p:spPr>
          <a:xfrm>
            <a:off x="8955145" y="535089"/>
            <a:ext cx="2522253"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3. </a:t>
            </a:r>
            <a:r>
              <a:rPr lang="en-GB" sz="2800" b="1" dirty="0" err="1">
                <a:solidFill>
                  <a:srgbClr val="002060"/>
                </a:solidFill>
                <a:latin typeface="Century Gothic" panose="020B0502020202020204" pitchFamily="34" charset="0"/>
              </a:rPr>
              <a:t>Quand</a:t>
            </a:r>
            <a:r>
              <a:rPr lang="en-GB" sz="2800" b="1" dirty="0">
                <a:solidFill>
                  <a:srgbClr val="002060"/>
                </a:solidFill>
                <a:latin typeface="Century Gothic" panose="020B0502020202020204" pitchFamily="34" charset="0"/>
              </a:rPr>
              <a:t> ?</a:t>
            </a:r>
          </a:p>
        </p:txBody>
      </p:sp>
    </p:spTree>
    <p:extLst>
      <p:ext uri="{BB962C8B-B14F-4D97-AF65-F5344CB8AC3E}">
        <p14:creationId xmlns:p14="http://schemas.microsoft.com/office/powerpoint/2010/main" val="765473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8942" y="296864"/>
            <a:ext cx="5265384" cy="707849"/>
          </a:xfrm>
        </p:spPr>
        <p:txBody>
          <a:bodyPr>
            <a:normAutofit/>
          </a:bodyPr>
          <a:lstStyle/>
          <a:p>
            <a:r>
              <a:rPr lang="en-GB" sz="3600" b="1" kern="0" dirty="0" err="1">
                <a:solidFill>
                  <a:srgbClr val="FFFFFF"/>
                </a:solidFill>
                <a:sym typeface="Century Gothic"/>
              </a:rPr>
              <a:t>Écris</a:t>
            </a:r>
            <a:r>
              <a:rPr lang="en-GB" sz="3600" b="1" kern="0" dirty="0">
                <a:solidFill>
                  <a:srgbClr val="FFFFFF"/>
                </a:solidFill>
                <a:sym typeface="Century Gothic"/>
              </a:rPr>
              <a:t> </a:t>
            </a:r>
            <a:r>
              <a:rPr lang="en-GB" sz="3600" b="1" kern="0" dirty="0" err="1">
                <a:solidFill>
                  <a:srgbClr val="FFFFFF"/>
                </a:solidFill>
                <a:sym typeface="Century Gothic"/>
              </a:rPr>
              <a:t>en</a:t>
            </a:r>
            <a:r>
              <a:rPr lang="en-GB" sz="3600" b="1" kern="0" dirty="0">
                <a:solidFill>
                  <a:srgbClr val="FFFFFF"/>
                </a:solidFill>
                <a:sym typeface="Century Gothic"/>
              </a:rPr>
              <a:t> </a:t>
            </a:r>
            <a:r>
              <a:rPr lang="en-GB" sz="3600" b="1" kern="0" dirty="0" err="1">
                <a:solidFill>
                  <a:srgbClr val="FFFFFF"/>
                </a:solidFill>
                <a:sym typeface="Century Gothic"/>
              </a:rPr>
              <a:t>fran</a:t>
            </a:r>
            <a:r>
              <a:rPr lang="en-GB" sz="3600" b="1" kern="0" dirty="0" err="1">
                <a:solidFill>
                  <a:srgbClr val="FFFFFF"/>
                </a:solidFill>
                <a:cs typeface="Calibri" panose="020F0502020204030204" pitchFamily="34" charset="0"/>
                <a:sym typeface="Century Gothic"/>
              </a:rPr>
              <a:t>çais</a:t>
            </a:r>
            <a:r>
              <a:rPr lang="en-GB" sz="3600" b="1" kern="0" dirty="0">
                <a:solidFill>
                  <a:srgbClr val="FFFFFF"/>
                </a:solidFill>
                <a:cs typeface="Calibri" panose="020F0502020204030204" pitchFamily="34" charset="0"/>
                <a:sym typeface="Century Gothic"/>
              </a:rPr>
              <a:t> !</a:t>
            </a:r>
            <a:endParaRPr lang="en-GB" sz="3600" b="1" dirty="0">
              <a:solidFill>
                <a:schemeClr val="bg1"/>
              </a:solidFill>
            </a:endParaRPr>
          </a:p>
        </p:txBody>
      </p:sp>
      <p:sp>
        <p:nvSpPr>
          <p:cNvPr id="7" name="TextBox 6"/>
          <p:cNvSpPr txBox="1"/>
          <p:nvPr/>
        </p:nvSpPr>
        <p:spPr>
          <a:xfrm>
            <a:off x="372339" y="2083682"/>
            <a:ext cx="625716"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1.</a:t>
            </a:r>
          </a:p>
        </p:txBody>
      </p:sp>
      <p:sp>
        <p:nvSpPr>
          <p:cNvPr id="9" name="TextBox 8"/>
          <p:cNvSpPr txBox="1"/>
          <p:nvPr/>
        </p:nvSpPr>
        <p:spPr>
          <a:xfrm>
            <a:off x="692652" y="1643984"/>
            <a:ext cx="11436165" cy="400110"/>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où</a:t>
            </a:r>
            <a:r>
              <a:rPr lang="en-GB" sz="2000" dirty="0">
                <a:solidFill>
                  <a:schemeClr val="accent5">
                    <a:lumMod val="50000"/>
                  </a:schemeClr>
                </a:solidFill>
                <a:latin typeface="Century Gothic" panose="020B0502020202020204" pitchFamily="34" charset="0"/>
              </a:rPr>
              <a:t> – comment – </a:t>
            </a:r>
            <a:r>
              <a:rPr lang="en-GB" sz="2000" dirty="0" err="1">
                <a:solidFill>
                  <a:schemeClr val="accent5">
                    <a:lumMod val="50000"/>
                  </a:schemeClr>
                </a:solidFill>
                <a:latin typeface="Century Gothic" panose="020B0502020202020204" pitchFamily="34" charset="0"/>
              </a:rPr>
              <a:t>quand</a:t>
            </a:r>
            <a:r>
              <a:rPr lang="en-GB" sz="2000" dirty="0">
                <a:solidFill>
                  <a:schemeClr val="accent5">
                    <a:lumMod val="50000"/>
                  </a:schemeClr>
                </a:solidFill>
                <a:latin typeface="Century Gothic" panose="020B0502020202020204" pitchFamily="34" charset="0"/>
              </a:rPr>
              <a:t>  - à </a:t>
            </a:r>
            <a:r>
              <a:rPr lang="en-GB" sz="2000" dirty="0" err="1">
                <a:solidFill>
                  <a:schemeClr val="accent5">
                    <a:lumMod val="50000"/>
                  </a:schemeClr>
                </a:solidFill>
                <a:latin typeface="Century Gothic" panose="020B0502020202020204" pitchFamily="34" charset="0"/>
              </a:rPr>
              <a:t>l’étranger</a:t>
            </a:r>
            <a:r>
              <a:rPr lang="en-GB" sz="2000" dirty="0">
                <a:solidFill>
                  <a:schemeClr val="accent5">
                    <a:lumMod val="50000"/>
                  </a:schemeClr>
                </a:solidFill>
                <a:latin typeface="Century Gothic" panose="020B0502020202020204" pitchFamily="34" charset="0"/>
              </a:rPr>
              <a:t> – aux </a:t>
            </a:r>
            <a:r>
              <a:rPr lang="en-GB" sz="2000" dirty="0" err="1">
                <a:solidFill>
                  <a:schemeClr val="accent5">
                    <a:lumMod val="50000"/>
                  </a:schemeClr>
                </a:solidFill>
                <a:latin typeface="Century Gothic" panose="020B0502020202020204" pitchFamily="34" charset="0"/>
              </a:rPr>
              <a:t>magasins</a:t>
            </a:r>
            <a:r>
              <a:rPr lang="en-GB" sz="2000" dirty="0">
                <a:solidFill>
                  <a:schemeClr val="accent5">
                    <a:lumMod val="50000"/>
                  </a:schemeClr>
                </a:solidFill>
                <a:latin typeface="Century Gothic" panose="020B0502020202020204" pitchFamily="34" charset="0"/>
              </a:rPr>
              <a:t> – au </a:t>
            </a:r>
            <a:r>
              <a:rPr lang="en-GB" sz="2000" dirty="0" err="1">
                <a:solidFill>
                  <a:schemeClr val="accent5">
                    <a:lumMod val="50000"/>
                  </a:schemeClr>
                </a:solidFill>
                <a:latin typeface="Century Gothic" panose="020B0502020202020204" pitchFamily="34" charset="0"/>
              </a:rPr>
              <a:t>coll</a:t>
            </a:r>
            <a:r>
              <a:rPr lang="en-GB" sz="2000" dirty="0" err="1">
                <a:solidFill>
                  <a:schemeClr val="accent5">
                    <a:lumMod val="50000"/>
                  </a:schemeClr>
                </a:solidFill>
                <a:latin typeface="Century Gothic" panose="020B0502020202020204" pitchFamily="34" charset="0"/>
                <a:cs typeface="Calibri" panose="020F0502020204030204" pitchFamily="34" charset="0"/>
              </a:rPr>
              <a:t>ège</a:t>
            </a:r>
            <a:r>
              <a:rPr lang="en-GB" sz="2000" dirty="0">
                <a:solidFill>
                  <a:schemeClr val="accent5">
                    <a:lumMod val="50000"/>
                  </a:schemeClr>
                </a:solidFill>
                <a:latin typeface="Century Gothic" panose="020B0502020202020204" pitchFamily="34" charset="0"/>
                <a:cs typeface="Calibri" panose="020F0502020204030204" pitchFamily="34" charset="0"/>
              </a:rPr>
              <a:t> - </a:t>
            </a:r>
            <a:r>
              <a:rPr lang="en-GB" sz="2000" dirty="0">
                <a:solidFill>
                  <a:schemeClr val="accent5">
                    <a:lumMod val="50000"/>
                  </a:schemeClr>
                </a:solidFill>
                <a:latin typeface="Century Gothic" panose="020B0502020202020204" pitchFamily="34" charset="0"/>
              </a:rPr>
              <a:t>à la </a:t>
            </a:r>
            <a:r>
              <a:rPr lang="en-GB" sz="2000" dirty="0" err="1">
                <a:solidFill>
                  <a:schemeClr val="accent5">
                    <a:lumMod val="50000"/>
                  </a:schemeClr>
                </a:solidFill>
                <a:latin typeface="Century Gothic" panose="020B0502020202020204" pitchFamily="34" charset="0"/>
              </a:rPr>
              <a:t>maison</a:t>
            </a:r>
            <a:r>
              <a:rPr lang="en-GB" sz="2000" dirty="0">
                <a:solidFill>
                  <a:schemeClr val="accent5">
                    <a:lumMod val="50000"/>
                  </a:schemeClr>
                </a:solidFill>
                <a:latin typeface="Century Gothic" panose="020B0502020202020204" pitchFamily="34" charset="0"/>
                <a:cs typeface="Calibri" panose="020F0502020204030204" pitchFamily="34" charset="0"/>
              </a:rPr>
              <a:t> </a:t>
            </a:r>
            <a:r>
              <a:rPr lang="en-GB" sz="2000" dirty="0">
                <a:solidFill>
                  <a:schemeClr val="accent5">
                    <a:lumMod val="50000"/>
                  </a:schemeClr>
                </a:solidFill>
                <a:latin typeface="Century Gothic" panose="020B0502020202020204" pitchFamily="34" charset="0"/>
              </a:rPr>
              <a:t>  </a:t>
            </a:r>
          </a:p>
        </p:txBody>
      </p:sp>
      <p:sp>
        <p:nvSpPr>
          <p:cNvPr id="10" name="Rectangle 9"/>
          <p:cNvSpPr/>
          <p:nvPr/>
        </p:nvSpPr>
        <p:spPr>
          <a:xfrm>
            <a:off x="1800680" y="1204990"/>
            <a:ext cx="11406190" cy="400110"/>
          </a:xfrm>
          <a:prstGeom prst="rect">
            <a:avLst/>
          </a:prstGeom>
        </p:spPr>
        <p:txBody>
          <a:bodyPr wrap="square">
            <a:spAutoFit/>
          </a:bodyPr>
          <a:lstStyle/>
          <a:p>
            <a:r>
              <a:rPr lang="en-GB" sz="2000" b="1" dirty="0">
                <a:solidFill>
                  <a:schemeClr val="accent5">
                    <a:lumMod val="50000"/>
                  </a:schemeClr>
                </a:solidFill>
                <a:latin typeface="Century Gothic" panose="020B0502020202020204" pitchFamily="34" charset="0"/>
              </a:rPr>
              <a:t>Write 3 different questions in French for your partner, using the words below:</a:t>
            </a:r>
            <a:endParaRPr lang="en-GB" sz="2000" dirty="0">
              <a:solidFill>
                <a:schemeClr val="accent5">
                  <a:lumMod val="50000"/>
                </a:schemeClr>
              </a:solidFill>
              <a:latin typeface="Century Gothic" panose="020B0502020202020204" pitchFamily="34" charset="0"/>
            </a:endParaRPr>
          </a:p>
        </p:txBody>
      </p:sp>
      <p:sp>
        <p:nvSpPr>
          <p:cNvPr id="11" name="TextBox 10"/>
          <p:cNvSpPr txBox="1"/>
          <p:nvPr/>
        </p:nvSpPr>
        <p:spPr>
          <a:xfrm>
            <a:off x="379794" y="2531384"/>
            <a:ext cx="625716"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2.</a:t>
            </a:r>
          </a:p>
        </p:txBody>
      </p:sp>
      <p:sp>
        <p:nvSpPr>
          <p:cNvPr id="12" name="TextBox 11"/>
          <p:cNvSpPr txBox="1"/>
          <p:nvPr/>
        </p:nvSpPr>
        <p:spPr>
          <a:xfrm>
            <a:off x="303198" y="2985752"/>
            <a:ext cx="778907"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3.</a:t>
            </a:r>
          </a:p>
        </p:txBody>
      </p:sp>
      <p:sp>
        <p:nvSpPr>
          <p:cNvPr id="13" name="TextBox 12"/>
          <p:cNvSpPr txBox="1"/>
          <p:nvPr/>
        </p:nvSpPr>
        <p:spPr>
          <a:xfrm>
            <a:off x="372339" y="5104517"/>
            <a:ext cx="625716"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1.</a:t>
            </a:r>
          </a:p>
        </p:txBody>
      </p:sp>
      <p:sp>
        <p:nvSpPr>
          <p:cNvPr id="14" name="TextBox 13"/>
          <p:cNvSpPr txBox="1"/>
          <p:nvPr/>
        </p:nvSpPr>
        <p:spPr>
          <a:xfrm>
            <a:off x="372339" y="5519756"/>
            <a:ext cx="625716"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2.</a:t>
            </a:r>
          </a:p>
        </p:txBody>
      </p:sp>
      <p:sp>
        <p:nvSpPr>
          <p:cNvPr id="15" name="TextBox 14"/>
          <p:cNvSpPr txBox="1"/>
          <p:nvPr/>
        </p:nvSpPr>
        <p:spPr>
          <a:xfrm>
            <a:off x="379794" y="5934995"/>
            <a:ext cx="625716" cy="461665"/>
          </a:xfrm>
          <a:prstGeom prst="rect">
            <a:avLst/>
          </a:prstGeom>
          <a:noFill/>
        </p:spPr>
        <p:txBody>
          <a:bodyPr wrap="square" rtlCol="0">
            <a:spAutoFit/>
          </a:bodyPr>
          <a:lstStyle/>
          <a:p>
            <a:pPr algn="ctr"/>
            <a:r>
              <a:rPr lang="en-GB" sz="2400" dirty="0">
                <a:solidFill>
                  <a:schemeClr val="accent5">
                    <a:lumMod val="50000"/>
                  </a:schemeClr>
                </a:solidFill>
                <a:latin typeface="Century Gothic" panose="020B0502020202020204" pitchFamily="34" charset="0"/>
              </a:rPr>
              <a:t>3.</a:t>
            </a:r>
          </a:p>
        </p:txBody>
      </p:sp>
      <p:sp>
        <p:nvSpPr>
          <p:cNvPr id="16" name="TextBox 15"/>
          <p:cNvSpPr txBox="1"/>
          <p:nvPr/>
        </p:nvSpPr>
        <p:spPr>
          <a:xfrm>
            <a:off x="2468285" y="4779054"/>
            <a:ext cx="8715514" cy="400110"/>
          </a:xfrm>
          <a:prstGeom prst="rect">
            <a:avLst/>
          </a:prstGeom>
          <a:noFill/>
        </p:spPr>
        <p:txBody>
          <a:bodyPr wrap="square" rtlCol="0">
            <a:spAutoFit/>
          </a:bodyPr>
          <a:lstStyle/>
          <a:p>
            <a:r>
              <a:rPr lang="en-GB" sz="2000" dirty="0" err="1">
                <a:solidFill>
                  <a:schemeClr val="accent5">
                    <a:lumMod val="50000"/>
                  </a:schemeClr>
                </a:solidFill>
                <a:latin typeface="Century Gothic" panose="020B0502020202020204" pitchFamily="34" charset="0"/>
              </a:rPr>
              <a:t>souvent</a:t>
            </a:r>
            <a:r>
              <a:rPr lang="en-GB" sz="2000" dirty="0">
                <a:solidFill>
                  <a:schemeClr val="accent5">
                    <a:lumMod val="50000"/>
                  </a:schemeClr>
                </a:solidFill>
                <a:latin typeface="Century Gothic" panose="020B0502020202020204" pitchFamily="34" charset="0"/>
              </a:rPr>
              <a:t> – </a:t>
            </a:r>
            <a:r>
              <a:rPr lang="en-GB" sz="2000" dirty="0" err="1">
                <a:solidFill>
                  <a:schemeClr val="accent5">
                    <a:lumMod val="50000"/>
                  </a:schemeClr>
                </a:solidFill>
                <a:latin typeface="Century Gothic" panose="020B0502020202020204" pitchFamily="34" charset="0"/>
              </a:rPr>
              <a:t>rarement</a:t>
            </a:r>
            <a:r>
              <a:rPr lang="en-GB" sz="2000" dirty="0">
                <a:solidFill>
                  <a:schemeClr val="accent5">
                    <a:lumMod val="50000"/>
                  </a:schemeClr>
                </a:solidFill>
                <a:latin typeface="Century Gothic" panose="020B0502020202020204" pitchFamily="34" charset="0"/>
              </a:rPr>
              <a:t> – </a:t>
            </a:r>
            <a:r>
              <a:rPr lang="en-GB" sz="2000" dirty="0" err="1">
                <a:solidFill>
                  <a:schemeClr val="accent5">
                    <a:lumMod val="50000"/>
                  </a:schemeClr>
                </a:solidFill>
                <a:latin typeface="Century Gothic" panose="020B0502020202020204" pitchFamily="34" charset="0"/>
              </a:rPr>
              <a:t>chaque</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semaine</a:t>
            </a:r>
            <a:r>
              <a:rPr lang="en-GB" sz="2000" dirty="0">
                <a:solidFill>
                  <a:schemeClr val="accent5">
                    <a:lumMod val="50000"/>
                  </a:schemeClr>
                </a:solidFill>
                <a:latin typeface="Century Gothic" panose="020B0502020202020204" pitchFamily="34" charset="0"/>
              </a:rPr>
              <a:t> – </a:t>
            </a:r>
            <a:r>
              <a:rPr lang="en-GB" sz="2000" dirty="0" err="1">
                <a:solidFill>
                  <a:schemeClr val="accent5">
                    <a:lumMod val="50000"/>
                  </a:schemeClr>
                </a:solidFill>
                <a:latin typeface="Century Gothic" panose="020B0502020202020204" pitchFamily="34" charset="0"/>
              </a:rPr>
              <a:t>aujourd’hui</a:t>
            </a:r>
            <a:r>
              <a:rPr lang="en-GB" sz="2000" dirty="0">
                <a:solidFill>
                  <a:schemeClr val="accent5">
                    <a:lumMod val="50000"/>
                  </a:schemeClr>
                </a:solidFill>
                <a:latin typeface="Century Gothic" panose="020B0502020202020204" pitchFamily="34" charset="0"/>
              </a:rPr>
              <a:t> – le week-end </a:t>
            </a:r>
          </a:p>
        </p:txBody>
      </p:sp>
      <p:sp>
        <p:nvSpPr>
          <p:cNvPr id="17" name="Rectangle 16"/>
          <p:cNvSpPr/>
          <p:nvPr/>
        </p:nvSpPr>
        <p:spPr>
          <a:xfrm>
            <a:off x="322670" y="3945237"/>
            <a:ext cx="13109886" cy="400110"/>
          </a:xfrm>
          <a:prstGeom prst="rect">
            <a:avLst/>
          </a:prstGeom>
        </p:spPr>
        <p:txBody>
          <a:bodyPr wrap="square">
            <a:spAutoFit/>
          </a:bodyPr>
          <a:lstStyle/>
          <a:p>
            <a:r>
              <a:rPr lang="en-GB" sz="2000" b="1" dirty="0">
                <a:solidFill>
                  <a:schemeClr val="accent5">
                    <a:lumMod val="50000"/>
                  </a:schemeClr>
                </a:solidFill>
                <a:latin typeface="Century Gothic" panose="020B0502020202020204" pitchFamily="34" charset="0"/>
              </a:rPr>
              <a:t>Answer in French (in full sentences) the 3 questions which your partner has prepared for you!</a:t>
            </a:r>
            <a:endParaRPr lang="en-GB" sz="2000" dirty="0">
              <a:solidFill>
                <a:schemeClr val="accent5">
                  <a:lumMod val="50000"/>
                </a:schemeClr>
              </a:solidFill>
              <a:latin typeface="Century Gothic" panose="020B0502020202020204" pitchFamily="34" charset="0"/>
            </a:endParaRPr>
          </a:p>
        </p:txBody>
      </p:sp>
      <p:sp>
        <p:nvSpPr>
          <p:cNvPr id="18" name="Rectangle 17"/>
          <p:cNvSpPr/>
          <p:nvPr/>
        </p:nvSpPr>
        <p:spPr>
          <a:xfrm>
            <a:off x="2708140" y="4352911"/>
            <a:ext cx="8790091" cy="400110"/>
          </a:xfrm>
          <a:prstGeom prst="rect">
            <a:avLst/>
          </a:prstGeom>
        </p:spPr>
        <p:txBody>
          <a:bodyPr wrap="square">
            <a:spAutoFit/>
          </a:bodyPr>
          <a:lstStyle/>
          <a:p>
            <a:r>
              <a:rPr lang="en-GB" sz="2000" b="1" dirty="0">
                <a:solidFill>
                  <a:schemeClr val="accent5">
                    <a:lumMod val="50000"/>
                  </a:schemeClr>
                </a:solidFill>
                <a:latin typeface="Century Gothic" panose="020B0502020202020204" pitchFamily="34" charset="0"/>
              </a:rPr>
              <a:t>Here are some other words you may find useful:</a:t>
            </a:r>
            <a:endParaRPr lang="en-GB" sz="2000" dirty="0">
              <a:solidFill>
                <a:schemeClr val="accent5">
                  <a:lumMod val="50000"/>
                </a:schemeClr>
              </a:solidFill>
              <a:latin typeface="Century Gothic" panose="020B0502020202020204" pitchFamily="34" charset="0"/>
            </a:endParaRPr>
          </a:p>
        </p:txBody>
      </p:sp>
      <p:sp>
        <p:nvSpPr>
          <p:cNvPr id="19" name="TextBox 18"/>
          <p:cNvSpPr txBox="1"/>
          <p:nvPr/>
        </p:nvSpPr>
        <p:spPr>
          <a:xfrm>
            <a:off x="-105188" y="1144474"/>
            <a:ext cx="2181413" cy="461665"/>
          </a:xfrm>
          <a:prstGeom prst="rect">
            <a:avLst/>
          </a:prstGeom>
          <a:noFill/>
        </p:spPr>
        <p:txBody>
          <a:bodyPr wrap="square" rtlCol="0">
            <a:spAutoFit/>
          </a:bodyPr>
          <a:lstStyle/>
          <a:p>
            <a:pPr algn="ctr"/>
            <a:r>
              <a:rPr lang="en-GB" sz="2400" b="1" u="sng" dirty="0">
                <a:solidFill>
                  <a:schemeClr val="accent5">
                    <a:lumMod val="50000"/>
                  </a:schemeClr>
                </a:solidFill>
                <a:latin typeface="Century Gothic" panose="020B0502020202020204" pitchFamily="34" charset="0"/>
              </a:rPr>
              <a:t>Questions</a:t>
            </a:r>
          </a:p>
        </p:txBody>
      </p:sp>
      <p:sp>
        <p:nvSpPr>
          <p:cNvPr id="20" name="TextBox 19"/>
          <p:cNvSpPr txBox="1"/>
          <p:nvPr/>
        </p:nvSpPr>
        <p:spPr>
          <a:xfrm>
            <a:off x="66935" y="3465037"/>
            <a:ext cx="1837168" cy="461665"/>
          </a:xfrm>
          <a:prstGeom prst="rect">
            <a:avLst/>
          </a:prstGeom>
          <a:noFill/>
        </p:spPr>
        <p:txBody>
          <a:bodyPr wrap="square" rtlCol="0">
            <a:spAutoFit/>
          </a:bodyPr>
          <a:lstStyle/>
          <a:p>
            <a:r>
              <a:rPr lang="en-GB" sz="2400" b="1" u="sng" dirty="0" err="1">
                <a:solidFill>
                  <a:schemeClr val="accent5">
                    <a:lumMod val="50000"/>
                  </a:schemeClr>
                </a:solidFill>
                <a:latin typeface="Century Gothic" panose="020B0502020202020204" pitchFamily="34" charset="0"/>
              </a:rPr>
              <a:t>Réponses</a:t>
            </a:r>
            <a:endParaRPr lang="en-GB" sz="2400" b="1" u="sng" dirty="0">
              <a:solidFill>
                <a:schemeClr val="accent5">
                  <a:lumMod val="50000"/>
                </a:schemeClr>
              </a:solidFill>
              <a:latin typeface="Century Gothic" panose="020B0502020202020204" pitchFamily="34" charset="0"/>
            </a:endParaRPr>
          </a:p>
        </p:txBody>
      </p:sp>
      <p:sp>
        <p:nvSpPr>
          <p:cNvPr id="21" name="TextBox 20"/>
          <p:cNvSpPr txBox="1"/>
          <p:nvPr/>
        </p:nvSpPr>
        <p:spPr>
          <a:xfrm>
            <a:off x="896699" y="2139037"/>
            <a:ext cx="10556380" cy="646331"/>
          </a:xfrm>
          <a:prstGeom prst="rect">
            <a:avLst/>
          </a:prstGeom>
          <a:solidFill>
            <a:srgbClr val="FFC000"/>
          </a:solidFill>
        </p:spPr>
        <p:txBody>
          <a:bodyPr wrap="square" rtlCol="0">
            <a:spAutoFit/>
          </a:bodyPr>
          <a:lstStyle/>
          <a:p>
            <a:r>
              <a:rPr lang="en-GB" sz="3600" b="1" dirty="0">
                <a:solidFill>
                  <a:schemeClr val="bg1"/>
                </a:solidFill>
                <a:latin typeface="Century Gothic" panose="020B0502020202020204" pitchFamily="34" charset="0"/>
              </a:rPr>
              <a:t>E.g. </a:t>
            </a:r>
            <a:r>
              <a:rPr lang="en-GB" sz="3600" b="1" dirty="0" err="1">
                <a:solidFill>
                  <a:schemeClr val="bg1"/>
                </a:solidFill>
                <a:latin typeface="Century Gothic" panose="020B0502020202020204" pitchFamily="34" charset="0"/>
              </a:rPr>
              <a:t>Tu</a:t>
            </a:r>
            <a:r>
              <a:rPr lang="en-GB" sz="3600" b="1" dirty="0">
                <a:solidFill>
                  <a:schemeClr val="bg1"/>
                </a:solidFill>
                <a:latin typeface="Century Gothic" panose="020B0502020202020204" pitchFamily="34" charset="0"/>
              </a:rPr>
              <a:t> vas </a:t>
            </a:r>
            <a:r>
              <a:rPr lang="en-GB" sz="3600" b="1" dirty="0" err="1">
                <a:solidFill>
                  <a:schemeClr val="bg1"/>
                </a:solidFill>
                <a:latin typeface="Century Gothic" panose="020B0502020202020204" pitchFamily="34" charset="0"/>
              </a:rPr>
              <a:t>où</a:t>
            </a:r>
            <a:r>
              <a:rPr lang="en-GB" sz="3600" b="1" dirty="0">
                <a:solidFill>
                  <a:schemeClr val="bg1"/>
                </a:solidFill>
                <a:latin typeface="Century Gothic" panose="020B0502020202020204" pitchFamily="34" charset="0"/>
              </a:rPr>
              <a:t> ?</a:t>
            </a:r>
          </a:p>
        </p:txBody>
      </p:sp>
      <p:sp>
        <p:nvSpPr>
          <p:cNvPr id="22" name="TextBox 21"/>
          <p:cNvSpPr txBox="1"/>
          <p:nvPr/>
        </p:nvSpPr>
        <p:spPr>
          <a:xfrm>
            <a:off x="896699" y="5127470"/>
            <a:ext cx="10556380" cy="646331"/>
          </a:xfrm>
          <a:prstGeom prst="rect">
            <a:avLst/>
          </a:prstGeom>
          <a:solidFill>
            <a:srgbClr val="FFC000"/>
          </a:solidFill>
        </p:spPr>
        <p:txBody>
          <a:bodyPr wrap="square" rtlCol="0">
            <a:spAutoFit/>
          </a:bodyPr>
          <a:lstStyle/>
          <a:p>
            <a:r>
              <a:rPr lang="en-GB" sz="3600" b="1" dirty="0">
                <a:solidFill>
                  <a:schemeClr val="bg1"/>
                </a:solidFill>
                <a:latin typeface="Century Gothic" panose="020B0502020202020204" pitchFamily="34" charset="0"/>
              </a:rPr>
              <a:t>E.g. Je </a:t>
            </a:r>
            <a:r>
              <a:rPr lang="en-GB" sz="3600" b="1" dirty="0" err="1">
                <a:solidFill>
                  <a:schemeClr val="bg1"/>
                </a:solidFill>
                <a:latin typeface="Century Gothic" panose="020B0502020202020204" pitchFamily="34" charset="0"/>
              </a:rPr>
              <a:t>vais</a:t>
            </a:r>
            <a:r>
              <a:rPr lang="en-GB" sz="3600" b="1" dirty="0">
                <a:solidFill>
                  <a:schemeClr val="bg1"/>
                </a:solidFill>
                <a:latin typeface="Century Gothic" panose="020B0502020202020204" pitchFamily="34" charset="0"/>
              </a:rPr>
              <a:t> au </a:t>
            </a:r>
            <a:r>
              <a:rPr lang="en-GB" sz="3600" b="1" dirty="0" err="1">
                <a:solidFill>
                  <a:schemeClr val="bg1"/>
                </a:solidFill>
                <a:latin typeface="Century Gothic" panose="020B0502020202020204" pitchFamily="34" charset="0"/>
              </a:rPr>
              <a:t>collège</a:t>
            </a:r>
            <a:r>
              <a:rPr lang="en-GB" sz="3600" b="1" dirty="0">
                <a:solidFill>
                  <a:schemeClr val="bg1"/>
                </a:solidFill>
                <a:latin typeface="Century Gothic" panose="020B0502020202020204" pitchFamily="34" charset="0"/>
              </a:rPr>
              <a:t>.</a:t>
            </a:r>
          </a:p>
        </p:txBody>
      </p:sp>
      <p:sp>
        <p:nvSpPr>
          <p:cNvPr id="23" name="TextBox 22"/>
          <p:cNvSpPr txBox="1"/>
          <p:nvPr/>
        </p:nvSpPr>
        <p:spPr>
          <a:xfrm>
            <a:off x="896699" y="2077326"/>
            <a:ext cx="10556380" cy="646331"/>
          </a:xfrm>
          <a:prstGeom prst="rect">
            <a:avLst/>
          </a:prstGeom>
          <a:solidFill>
            <a:srgbClr val="FFC000"/>
          </a:solidFill>
        </p:spPr>
        <p:txBody>
          <a:bodyPr wrap="square" rtlCol="0">
            <a:spAutoFit/>
          </a:bodyPr>
          <a:lstStyle/>
          <a:p>
            <a:r>
              <a:rPr lang="en-GB" sz="3600" b="1" dirty="0">
                <a:solidFill>
                  <a:schemeClr val="bg1"/>
                </a:solidFill>
                <a:latin typeface="Century Gothic" panose="020B0502020202020204" pitchFamily="34" charset="0"/>
              </a:rPr>
              <a:t>E.g. </a:t>
            </a:r>
            <a:r>
              <a:rPr lang="en-GB" sz="3600" b="1" dirty="0" err="1">
                <a:solidFill>
                  <a:schemeClr val="bg1"/>
                </a:solidFill>
                <a:latin typeface="Century Gothic" panose="020B0502020202020204" pitchFamily="34" charset="0"/>
              </a:rPr>
              <a:t>Tu</a:t>
            </a:r>
            <a:r>
              <a:rPr lang="en-GB" sz="3600" b="1" dirty="0">
                <a:solidFill>
                  <a:schemeClr val="bg1"/>
                </a:solidFill>
                <a:latin typeface="Century Gothic" panose="020B0502020202020204" pitchFamily="34" charset="0"/>
              </a:rPr>
              <a:t> vas aux </a:t>
            </a:r>
            <a:r>
              <a:rPr lang="en-GB" sz="3600" b="1" dirty="0" err="1">
                <a:solidFill>
                  <a:schemeClr val="bg1"/>
                </a:solidFill>
                <a:latin typeface="Century Gothic" panose="020B0502020202020204" pitchFamily="34" charset="0"/>
              </a:rPr>
              <a:t>magasins</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quand</a:t>
            </a:r>
            <a:r>
              <a:rPr lang="en-GB" sz="3600" b="1" dirty="0">
                <a:solidFill>
                  <a:schemeClr val="bg1"/>
                </a:solidFill>
                <a:latin typeface="Century Gothic" panose="020B0502020202020204" pitchFamily="34" charset="0"/>
              </a:rPr>
              <a:t> ?</a:t>
            </a:r>
          </a:p>
        </p:txBody>
      </p:sp>
      <p:sp>
        <p:nvSpPr>
          <p:cNvPr id="24" name="TextBox 23"/>
          <p:cNvSpPr txBox="1"/>
          <p:nvPr/>
        </p:nvSpPr>
        <p:spPr>
          <a:xfrm>
            <a:off x="885646" y="5058521"/>
            <a:ext cx="10556380" cy="646331"/>
          </a:xfrm>
          <a:prstGeom prst="rect">
            <a:avLst/>
          </a:prstGeom>
          <a:solidFill>
            <a:srgbClr val="FFC000"/>
          </a:solidFill>
        </p:spPr>
        <p:txBody>
          <a:bodyPr wrap="square" rtlCol="0">
            <a:spAutoFit/>
          </a:bodyPr>
          <a:lstStyle/>
          <a:p>
            <a:r>
              <a:rPr lang="en-GB" sz="3600" b="1" dirty="0">
                <a:solidFill>
                  <a:schemeClr val="bg1"/>
                </a:solidFill>
                <a:latin typeface="Century Gothic" panose="020B0502020202020204" pitchFamily="34" charset="0"/>
              </a:rPr>
              <a:t>E.g. Je </a:t>
            </a:r>
            <a:r>
              <a:rPr lang="en-GB" sz="3600" b="1" dirty="0" err="1">
                <a:solidFill>
                  <a:schemeClr val="bg1"/>
                </a:solidFill>
                <a:latin typeface="Century Gothic" panose="020B0502020202020204" pitchFamily="34" charset="0"/>
              </a:rPr>
              <a:t>vais</a:t>
            </a:r>
            <a:r>
              <a:rPr lang="en-GB" sz="3600" b="1" dirty="0">
                <a:solidFill>
                  <a:schemeClr val="bg1"/>
                </a:solidFill>
                <a:latin typeface="Century Gothic" panose="020B0502020202020204" pitchFamily="34" charset="0"/>
              </a:rPr>
              <a:t> aux </a:t>
            </a:r>
            <a:r>
              <a:rPr lang="en-GB" sz="3600" b="1" dirty="0" err="1">
                <a:solidFill>
                  <a:schemeClr val="bg1"/>
                </a:solidFill>
                <a:latin typeface="Century Gothic" panose="020B0502020202020204" pitchFamily="34" charset="0"/>
              </a:rPr>
              <a:t>magasins</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chaque</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semaine</a:t>
            </a:r>
            <a:r>
              <a:rPr lang="en-GB" sz="3600" b="1" dirty="0">
                <a:solidFill>
                  <a:schemeClr val="bg1"/>
                </a:solidFill>
                <a:latin typeface="Century Gothic" panose="020B0502020202020204" pitchFamily="34" charset="0"/>
              </a:rPr>
              <a:t>.</a:t>
            </a:r>
          </a:p>
        </p:txBody>
      </p:sp>
      <p:sp>
        <p:nvSpPr>
          <p:cNvPr id="27" name="TextBox 26"/>
          <p:cNvSpPr txBox="1"/>
          <p:nvPr/>
        </p:nvSpPr>
        <p:spPr>
          <a:xfrm>
            <a:off x="907752" y="2081896"/>
            <a:ext cx="10556380" cy="646331"/>
          </a:xfrm>
          <a:prstGeom prst="rect">
            <a:avLst/>
          </a:prstGeom>
          <a:solidFill>
            <a:srgbClr val="EE6000"/>
          </a:solidFill>
        </p:spPr>
        <p:txBody>
          <a:bodyPr wrap="square" rtlCol="0">
            <a:spAutoFit/>
          </a:bodyPr>
          <a:lstStyle/>
          <a:p>
            <a:r>
              <a:rPr lang="en-GB" sz="3600" b="1" dirty="0">
                <a:solidFill>
                  <a:schemeClr val="bg1"/>
                </a:solidFill>
                <a:latin typeface="Century Gothic" panose="020B0502020202020204" pitchFamily="34" charset="0"/>
              </a:rPr>
              <a:t>E.g. </a:t>
            </a:r>
            <a:r>
              <a:rPr lang="en-GB" sz="3600" b="1" dirty="0" err="1">
                <a:solidFill>
                  <a:schemeClr val="bg1"/>
                </a:solidFill>
                <a:latin typeface="Century Gothic" panose="020B0502020202020204" pitchFamily="34" charset="0"/>
              </a:rPr>
              <a:t>Tu</a:t>
            </a:r>
            <a:r>
              <a:rPr lang="en-GB" sz="3600" b="1" dirty="0">
                <a:solidFill>
                  <a:schemeClr val="bg1"/>
                </a:solidFill>
                <a:latin typeface="Century Gothic" panose="020B0502020202020204" pitchFamily="34" charset="0"/>
              </a:rPr>
              <a:t> vas à la </a:t>
            </a:r>
            <a:r>
              <a:rPr lang="en-GB" sz="3600" b="1" dirty="0" err="1">
                <a:solidFill>
                  <a:schemeClr val="bg1"/>
                </a:solidFill>
                <a:latin typeface="Century Gothic" panose="020B0502020202020204" pitchFamily="34" charset="0"/>
              </a:rPr>
              <a:t>maison</a:t>
            </a:r>
            <a:r>
              <a:rPr lang="en-GB" sz="3600" b="1" dirty="0">
                <a:solidFill>
                  <a:schemeClr val="bg1"/>
                </a:solidFill>
                <a:latin typeface="Century Gothic" panose="020B0502020202020204" pitchFamily="34" charset="0"/>
              </a:rPr>
              <a:t> comment ?</a:t>
            </a:r>
          </a:p>
        </p:txBody>
      </p:sp>
      <p:sp>
        <p:nvSpPr>
          <p:cNvPr id="28" name="TextBox 27"/>
          <p:cNvSpPr txBox="1"/>
          <p:nvPr/>
        </p:nvSpPr>
        <p:spPr>
          <a:xfrm>
            <a:off x="941851" y="5058521"/>
            <a:ext cx="10556380" cy="646331"/>
          </a:xfrm>
          <a:prstGeom prst="rect">
            <a:avLst/>
          </a:prstGeom>
          <a:solidFill>
            <a:srgbClr val="EE6000"/>
          </a:solidFill>
        </p:spPr>
        <p:txBody>
          <a:bodyPr wrap="square" rtlCol="0">
            <a:spAutoFit/>
          </a:bodyPr>
          <a:lstStyle/>
          <a:p>
            <a:r>
              <a:rPr lang="en-GB" sz="3600" b="1" dirty="0">
                <a:solidFill>
                  <a:schemeClr val="bg1"/>
                </a:solidFill>
                <a:latin typeface="Century Gothic" panose="020B0502020202020204" pitchFamily="34" charset="0"/>
              </a:rPr>
              <a:t>E.g. Je </a:t>
            </a:r>
            <a:r>
              <a:rPr lang="en-GB" sz="3600" b="1" dirty="0" err="1">
                <a:solidFill>
                  <a:schemeClr val="bg1"/>
                </a:solidFill>
                <a:latin typeface="Century Gothic" panose="020B0502020202020204" pitchFamily="34" charset="0"/>
              </a:rPr>
              <a:t>vais</a:t>
            </a:r>
            <a:r>
              <a:rPr lang="en-GB" sz="3600" b="1" dirty="0">
                <a:solidFill>
                  <a:schemeClr val="bg1"/>
                </a:solidFill>
                <a:latin typeface="Century Gothic" panose="020B0502020202020204" pitchFamily="34" charset="0"/>
              </a:rPr>
              <a:t> à la </a:t>
            </a:r>
            <a:r>
              <a:rPr lang="en-GB" sz="3600" b="1" dirty="0" err="1">
                <a:solidFill>
                  <a:schemeClr val="bg1"/>
                </a:solidFill>
                <a:latin typeface="Century Gothic" panose="020B0502020202020204" pitchFamily="34" charset="0"/>
              </a:rPr>
              <a:t>maison</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en</a:t>
            </a:r>
            <a:r>
              <a:rPr lang="en-GB" sz="3600" b="1" dirty="0">
                <a:solidFill>
                  <a:schemeClr val="bg1"/>
                </a:solidFill>
                <a:latin typeface="Century Gothic" panose="020B0502020202020204" pitchFamily="34" charset="0"/>
              </a:rPr>
              <a:t> </a:t>
            </a:r>
            <a:r>
              <a:rPr lang="en-GB" sz="3600" b="1" dirty="0" err="1">
                <a:solidFill>
                  <a:schemeClr val="bg1"/>
                </a:solidFill>
                <a:latin typeface="Century Gothic" panose="020B0502020202020204" pitchFamily="34" charset="0"/>
              </a:rPr>
              <a:t>vélo</a:t>
            </a:r>
            <a:r>
              <a:rPr lang="en-GB" sz="3600" b="1" dirty="0">
                <a:solidFill>
                  <a:schemeClr val="bg1"/>
                </a:solidFill>
                <a:latin typeface="Century Gothic" panose="020B0502020202020204" pitchFamily="34" charset="0"/>
              </a:rPr>
              <a:t>.</a:t>
            </a:r>
          </a:p>
        </p:txBody>
      </p:sp>
      <p:sp>
        <p:nvSpPr>
          <p:cNvPr id="29" name="TextBox 28"/>
          <p:cNvSpPr txBox="1"/>
          <p:nvPr/>
        </p:nvSpPr>
        <p:spPr>
          <a:xfrm>
            <a:off x="896699" y="2773052"/>
            <a:ext cx="10556380" cy="646331"/>
          </a:xfrm>
          <a:prstGeom prst="rect">
            <a:avLst/>
          </a:prstGeom>
          <a:solidFill>
            <a:schemeClr val="accent5">
              <a:lumMod val="60000"/>
              <a:lumOff val="40000"/>
            </a:schemeClr>
          </a:solidFill>
        </p:spPr>
        <p:txBody>
          <a:bodyPr wrap="square" rtlCol="0">
            <a:spAutoFit/>
          </a:bodyPr>
          <a:lstStyle/>
          <a:p>
            <a:r>
              <a:rPr lang="en-GB" sz="3600" b="1" dirty="0">
                <a:solidFill>
                  <a:schemeClr val="bg1"/>
                </a:solidFill>
                <a:latin typeface="Century Gothic" panose="020B0502020202020204" pitchFamily="34" charset="0"/>
              </a:rPr>
              <a:t>E.g. Where are you going?</a:t>
            </a:r>
          </a:p>
        </p:txBody>
      </p:sp>
      <p:sp>
        <p:nvSpPr>
          <p:cNvPr id="30" name="TextBox 29"/>
          <p:cNvSpPr txBox="1"/>
          <p:nvPr/>
        </p:nvSpPr>
        <p:spPr>
          <a:xfrm>
            <a:off x="907752" y="5750329"/>
            <a:ext cx="10556380" cy="646331"/>
          </a:xfrm>
          <a:prstGeom prst="rect">
            <a:avLst/>
          </a:prstGeom>
          <a:solidFill>
            <a:schemeClr val="accent5">
              <a:lumMod val="60000"/>
              <a:lumOff val="40000"/>
            </a:schemeClr>
          </a:solidFill>
        </p:spPr>
        <p:txBody>
          <a:bodyPr wrap="square" rtlCol="0">
            <a:spAutoFit/>
          </a:bodyPr>
          <a:lstStyle/>
          <a:p>
            <a:r>
              <a:rPr lang="en-GB" sz="3600" b="1" dirty="0">
                <a:solidFill>
                  <a:schemeClr val="bg1"/>
                </a:solidFill>
                <a:latin typeface="Century Gothic" panose="020B0502020202020204" pitchFamily="34" charset="0"/>
              </a:rPr>
              <a:t>E.g. I am going to school.</a:t>
            </a:r>
          </a:p>
        </p:txBody>
      </p:sp>
      <p:sp>
        <p:nvSpPr>
          <p:cNvPr id="31" name="TextBox 30"/>
          <p:cNvSpPr txBox="1"/>
          <p:nvPr/>
        </p:nvSpPr>
        <p:spPr>
          <a:xfrm>
            <a:off x="907752" y="2789938"/>
            <a:ext cx="10556380" cy="646331"/>
          </a:xfrm>
          <a:prstGeom prst="rect">
            <a:avLst/>
          </a:prstGeom>
          <a:solidFill>
            <a:schemeClr val="accent5">
              <a:lumMod val="60000"/>
              <a:lumOff val="40000"/>
            </a:schemeClr>
          </a:solidFill>
        </p:spPr>
        <p:txBody>
          <a:bodyPr wrap="square" rtlCol="0">
            <a:spAutoFit/>
          </a:bodyPr>
          <a:lstStyle/>
          <a:p>
            <a:r>
              <a:rPr lang="en-GB" sz="3600" b="1" dirty="0">
                <a:solidFill>
                  <a:schemeClr val="bg1"/>
                </a:solidFill>
                <a:latin typeface="Century Gothic" panose="020B0502020202020204" pitchFamily="34" charset="0"/>
              </a:rPr>
              <a:t>E.g. When do you go to the shops?</a:t>
            </a:r>
          </a:p>
        </p:txBody>
      </p:sp>
      <p:sp>
        <p:nvSpPr>
          <p:cNvPr id="32" name="TextBox 31"/>
          <p:cNvSpPr txBox="1"/>
          <p:nvPr/>
        </p:nvSpPr>
        <p:spPr>
          <a:xfrm>
            <a:off x="896699" y="5738852"/>
            <a:ext cx="10556380" cy="646331"/>
          </a:xfrm>
          <a:prstGeom prst="rect">
            <a:avLst/>
          </a:prstGeom>
          <a:solidFill>
            <a:schemeClr val="accent5">
              <a:lumMod val="60000"/>
              <a:lumOff val="40000"/>
            </a:schemeClr>
          </a:solidFill>
        </p:spPr>
        <p:txBody>
          <a:bodyPr wrap="square" rtlCol="0">
            <a:spAutoFit/>
          </a:bodyPr>
          <a:lstStyle/>
          <a:p>
            <a:r>
              <a:rPr lang="en-GB" sz="3600" b="1" dirty="0">
                <a:solidFill>
                  <a:schemeClr val="bg1"/>
                </a:solidFill>
                <a:latin typeface="Century Gothic" panose="020B0502020202020204" pitchFamily="34" charset="0"/>
              </a:rPr>
              <a:t>E.g. I go to the shops every week.</a:t>
            </a:r>
          </a:p>
        </p:txBody>
      </p:sp>
      <p:sp>
        <p:nvSpPr>
          <p:cNvPr id="33" name="TextBox 32"/>
          <p:cNvSpPr txBox="1"/>
          <p:nvPr/>
        </p:nvSpPr>
        <p:spPr>
          <a:xfrm>
            <a:off x="896699" y="2724762"/>
            <a:ext cx="10556380" cy="646331"/>
          </a:xfrm>
          <a:prstGeom prst="rect">
            <a:avLst/>
          </a:prstGeom>
          <a:solidFill>
            <a:srgbClr val="115076"/>
          </a:solidFill>
        </p:spPr>
        <p:txBody>
          <a:bodyPr wrap="square" rtlCol="0">
            <a:spAutoFit/>
          </a:bodyPr>
          <a:lstStyle/>
          <a:p>
            <a:r>
              <a:rPr lang="en-GB" sz="3600" b="1" dirty="0">
                <a:solidFill>
                  <a:schemeClr val="bg1"/>
                </a:solidFill>
                <a:latin typeface="Century Gothic" panose="020B0502020202020204" pitchFamily="34" charset="0"/>
              </a:rPr>
              <a:t>E.g. How do you go (get) home?</a:t>
            </a:r>
          </a:p>
        </p:txBody>
      </p:sp>
      <p:sp>
        <p:nvSpPr>
          <p:cNvPr id="34" name="TextBox 33"/>
          <p:cNvSpPr txBox="1"/>
          <p:nvPr/>
        </p:nvSpPr>
        <p:spPr>
          <a:xfrm>
            <a:off x="941851" y="5703732"/>
            <a:ext cx="10556380" cy="646331"/>
          </a:xfrm>
          <a:prstGeom prst="rect">
            <a:avLst/>
          </a:prstGeom>
          <a:solidFill>
            <a:srgbClr val="115076"/>
          </a:solidFill>
        </p:spPr>
        <p:txBody>
          <a:bodyPr wrap="square" rtlCol="0">
            <a:spAutoFit/>
          </a:bodyPr>
          <a:lstStyle/>
          <a:p>
            <a:r>
              <a:rPr lang="en-GB" sz="3600" b="1" dirty="0">
                <a:solidFill>
                  <a:schemeClr val="bg1"/>
                </a:solidFill>
                <a:latin typeface="Century Gothic" panose="020B0502020202020204" pitchFamily="34" charset="0"/>
              </a:rPr>
              <a:t>E.g. I go (get) home by bike.</a:t>
            </a:r>
          </a:p>
        </p:txBody>
      </p:sp>
      <p:pic>
        <p:nvPicPr>
          <p:cNvPr id="35" name="Picture 34" descr="background rectangle">
            <a:extLst>
              <a:ext uri="{FF2B5EF4-FFF2-40B4-BE49-F238E27FC236}">
                <a16:creationId xmlns:a16="http://schemas.microsoft.com/office/drawing/2014/main" id="{4FDC5F3E-5045-4253-9FFC-0EDC363242E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6" name="Title 3">
            <a:extLst>
              <a:ext uri="{FF2B5EF4-FFF2-40B4-BE49-F238E27FC236}">
                <a16:creationId xmlns:a16="http://schemas.microsoft.com/office/drawing/2014/main" id="{AB8F3025-D50F-4D5C-BF33-C634F082E23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Écris en français !</a:t>
            </a:r>
            <a:endParaRPr lang="en-GB" sz="3600" b="1" dirty="0">
              <a:solidFill>
                <a:schemeClr val="bg1"/>
              </a:solidFill>
            </a:endParaRPr>
          </a:p>
        </p:txBody>
      </p:sp>
      <p:sp>
        <p:nvSpPr>
          <p:cNvPr id="37" name="Rounded Rectangle 46">
            <a:extLst>
              <a:ext uri="{FF2B5EF4-FFF2-40B4-BE49-F238E27FC236}">
                <a16:creationId xmlns:a16="http://schemas.microsoft.com/office/drawing/2014/main" id="{8050F7D5-03D5-40AE-AD1F-7E975B3C8F04}"/>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9271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2"/>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3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3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2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4"/>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1"/>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1" nodeType="clickEffect">
                                  <p:stCondLst>
                                    <p:cond delay="0"/>
                                  </p:stCondLst>
                                  <p:childTnLst>
                                    <p:set>
                                      <p:cBhvr>
                                        <p:cTn id="74" dur="1" fill="hold">
                                          <p:stCondLst>
                                            <p:cond delay="0"/>
                                          </p:stCondLst>
                                        </p:cTn>
                                        <p:tgtEl>
                                          <p:spTgt spid="27"/>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8"/>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33"/>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97" y="279972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1.</a:t>
            </a:r>
          </a:p>
        </p:txBody>
      </p:sp>
      <p:sp>
        <p:nvSpPr>
          <p:cNvPr id="6" name="Rectangle 5"/>
          <p:cNvSpPr/>
          <p:nvPr/>
        </p:nvSpPr>
        <p:spPr>
          <a:xfrm>
            <a:off x="6267885" y="460018"/>
            <a:ext cx="32321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Partnenaire A Task 1</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14" name="TextBox 13"/>
          <p:cNvSpPr txBox="1"/>
          <p:nvPr/>
        </p:nvSpPr>
        <p:spPr>
          <a:xfrm>
            <a:off x="700807" y="3529344"/>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2.</a:t>
            </a:r>
          </a:p>
        </p:txBody>
      </p:sp>
      <p:sp>
        <p:nvSpPr>
          <p:cNvPr id="16" name="TextBox 15"/>
          <p:cNvSpPr txBox="1"/>
          <p:nvPr/>
        </p:nvSpPr>
        <p:spPr>
          <a:xfrm>
            <a:off x="616756" y="4310114"/>
            <a:ext cx="7789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3.</a:t>
            </a:r>
          </a:p>
        </p:txBody>
      </p:sp>
      <p:sp>
        <p:nvSpPr>
          <p:cNvPr id="23" name="TextBox 22"/>
          <p:cNvSpPr txBox="1"/>
          <p:nvPr/>
        </p:nvSpPr>
        <p:spPr>
          <a:xfrm>
            <a:off x="685897" y="5003363"/>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4.</a:t>
            </a:r>
          </a:p>
        </p:txBody>
      </p:sp>
      <p:sp>
        <p:nvSpPr>
          <p:cNvPr id="25" name="TextBox 24"/>
          <p:cNvSpPr txBox="1"/>
          <p:nvPr/>
        </p:nvSpPr>
        <p:spPr>
          <a:xfrm>
            <a:off x="685897" y="574858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5.</a:t>
            </a:r>
          </a:p>
        </p:txBody>
      </p:sp>
      <p:sp>
        <p:nvSpPr>
          <p:cNvPr id="2" name="TextBox 1"/>
          <p:cNvSpPr txBox="1"/>
          <p:nvPr/>
        </p:nvSpPr>
        <p:spPr>
          <a:xfrm>
            <a:off x="1354821" y="2827672"/>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apprendre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Calibri" panose="020F0502020204030204" pitchFamily="34" charset="0"/>
              </a:rPr>
              <a:t>çais</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endParaRPr>
          </a:p>
        </p:txBody>
      </p:sp>
      <p:sp>
        <p:nvSpPr>
          <p:cNvPr id="20" name="TextBox 19"/>
          <p:cNvSpPr txBox="1"/>
          <p:nvPr/>
        </p:nvSpPr>
        <p:spPr>
          <a:xfrm>
            <a:off x="1362276" y="3552115"/>
            <a:ext cx="52910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être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jeune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1" name="TextBox 20"/>
          <p:cNvSpPr txBox="1"/>
          <p:nvPr/>
        </p:nvSpPr>
        <p:spPr>
          <a:xfrm>
            <a:off x="1347366" y="5015774"/>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comprendre – la question</a:t>
            </a:r>
          </a:p>
        </p:txBody>
      </p:sp>
      <p:sp>
        <p:nvSpPr>
          <p:cNvPr id="22" name="TextBox 21"/>
          <p:cNvSpPr txBox="1"/>
          <p:nvPr/>
        </p:nvSpPr>
        <p:spPr>
          <a:xfrm>
            <a:off x="1354821" y="4327705"/>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aller</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au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p:cNvSpPr txBox="1"/>
          <p:nvPr/>
        </p:nvSpPr>
        <p:spPr>
          <a:xfrm>
            <a:off x="1347366" y="5755812"/>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prendre – le déjeuner</a:t>
            </a:r>
          </a:p>
        </p:txBody>
      </p:sp>
      <p:sp>
        <p:nvSpPr>
          <p:cNvPr id="31" name="TextBox 30"/>
          <p:cNvSpPr txBox="1"/>
          <p:nvPr/>
        </p:nvSpPr>
        <p:spPr>
          <a:xfrm>
            <a:off x="6729960" y="2842288"/>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Apprends-tu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Calibri" panose="020F0502020204030204" pitchFamily="34" charset="0"/>
              </a:rPr>
              <a:t>çais ?</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5" name="TextBox 34"/>
          <p:cNvSpPr txBox="1"/>
          <p:nvPr/>
        </p:nvSpPr>
        <p:spPr>
          <a:xfrm>
            <a:off x="6729960" y="3564282"/>
            <a:ext cx="5540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es jeune.</a:t>
            </a:r>
          </a:p>
        </p:txBody>
      </p:sp>
      <p:sp>
        <p:nvSpPr>
          <p:cNvPr id="36" name="TextBox 35"/>
          <p:cNvSpPr txBox="1"/>
          <p:nvPr/>
        </p:nvSpPr>
        <p:spPr>
          <a:xfrm>
            <a:off x="6736344" y="4327705"/>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vas</a:t>
            </a:r>
            <a:r>
              <a:rPr kumimoji="0" lang="fr-FR" sz="2400" b="0" i="0" u="none" strike="noStrike" kern="1200" cap="none" spc="0" normalizeH="0" noProof="0" dirty="0">
                <a:ln>
                  <a:noFill/>
                </a:ln>
                <a:solidFill>
                  <a:srgbClr val="115076"/>
                </a:solidFill>
                <a:effectLst/>
                <a:uLnTx/>
                <a:uFillTx/>
                <a:latin typeface="Century Gothic" panose="020F0302020204030204"/>
                <a:ea typeface="+mn-ea"/>
                <a:cs typeface="+mn-cs"/>
              </a:rPr>
              <a:t> au collège</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p:cNvSpPr txBox="1"/>
          <p:nvPr/>
        </p:nvSpPr>
        <p:spPr>
          <a:xfrm>
            <a:off x="6736345" y="5000465"/>
            <a:ext cx="5852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Comprends-tu la question ?</a:t>
            </a:r>
          </a:p>
        </p:txBody>
      </p:sp>
      <p:sp>
        <p:nvSpPr>
          <p:cNvPr id="38" name="TextBox 37"/>
          <p:cNvSpPr txBox="1"/>
          <p:nvPr/>
        </p:nvSpPr>
        <p:spPr>
          <a:xfrm>
            <a:off x="6736345" y="5688536"/>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 sz="2400" b="0" i="0" u="none" strike="noStrike" kern="1200" cap="none" spc="0" normalizeH="0" baseline="0" dirty="0">
                <a:ln>
                  <a:noFill/>
                </a:ln>
                <a:solidFill>
                  <a:srgbClr val="115076"/>
                </a:solidFill>
                <a:effectLst/>
                <a:uLnTx/>
                <a:uFillTx/>
                <a:latin typeface="Century Gothic" panose="020F0302020204030204"/>
                <a:ea typeface="+mn-ea"/>
                <a:cs typeface="+mn-cs"/>
              </a:rPr>
              <a:t>Prends-tu le déjeuner ?</a:t>
            </a:r>
          </a:p>
        </p:txBody>
      </p:sp>
      <p:sp>
        <p:nvSpPr>
          <p:cNvPr id="4" name="Title 3"/>
          <p:cNvSpPr>
            <a:spLocks noGrp="1"/>
          </p:cNvSpPr>
          <p:nvPr>
            <p:ph type="title"/>
          </p:nvPr>
        </p:nvSpPr>
        <p:spPr>
          <a:xfrm>
            <a:off x="0" y="-66520"/>
            <a:ext cx="10515600" cy="1325563"/>
          </a:xfrm>
        </p:spPr>
        <p:txBody>
          <a:bodyPr/>
          <a:lstStyle/>
          <a:p>
            <a:pPr rtl="0" eaLnBrk="1" latinLnBrk="0" hangingPunct="1"/>
            <a:r>
              <a:rPr lang="en-GB" sz="36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Parle</a:t>
            </a:r>
            <a:r>
              <a:rPr lang="en-GB" sz="3200" b="1" i="0" spc="0" dirty="0">
                <a:ln>
                  <a:noFill/>
                </a:ln>
                <a:solidFill>
                  <a:srgbClr val="FFFFFF"/>
                </a:solidFill>
                <a:effectLst/>
                <a:latin typeface="Century Gothic" panose="020B0502020202020204" pitchFamily="34" charset="0"/>
                <a:ea typeface="+mn-ea"/>
                <a:cs typeface="+mn-cs"/>
              </a:rPr>
              <a:t> et </a:t>
            </a:r>
            <a:r>
              <a:rPr lang="en-GB" sz="3200" b="1" i="0" spc="0" dirty="0" err="1">
                <a:ln>
                  <a:noFill/>
                </a:ln>
                <a:solidFill>
                  <a:srgbClr val="FFFFFF"/>
                </a:solidFill>
                <a:effectLst/>
                <a:latin typeface="Century Gothic" panose="020B0502020202020204" pitchFamily="34" charset="0"/>
                <a:ea typeface="+mn-ea"/>
                <a:cs typeface="+mn-cs"/>
              </a:rPr>
              <a:t>é</a:t>
            </a:r>
            <a:r>
              <a:rPr lang="en-GB" sz="3200" b="1" i="0" spc="0" baseline="0" dirty="0" err="1">
                <a:ln>
                  <a:noFill/>
                </a:ln>
                <a:solidFill>
                  <a:srgbClr val="FFFFFF"/>
                </a:solidFill>
                <a:effectLst/>
                <a:latin typeface="Century Gothic" panose="020B0502020202020204" pitchFamily="34" charset="0"/>
                <a:ea typeface="+mn-ea"/>
                <a:cs typeface="+mn-cs"/>
              </a:rPr>
              <a:t>cris</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en</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fran</a:t>
            </a:r>
            <a:r>
              <a:rPr lang="en-GB" sz="3200" b="1" i="0" spc="0" baseline="0" err="1">
                <a:ln>
                  <a:noFill/>
                </a:ln>
                <a:solidFill>
                  <a:srgbClr val="FFFFFF"/>
                </a:solidFill>
                <a:effectLst/>
                <a:latin typeface="Century Gothic" panose="020B0502020202020204" pitchFamily="34" charset="0"/>
                <a:ea typeface="+mn-ea"/>
                <a:cs typeface="Calibri" panose="020F0502020204030204" pitchFamily="34" charset="0"/>
              </a:rPr>
              <a:t>çais</a:t>
            </a:r>
            <a:r>
              <a:rPr lang="en-GB" sz="3200" b="1" i="0" spc="0" baseline="0">
                <a:ln>
                  <a:noFill/>
                </a:ln>
                <a:solidFill>
                  <a:srgbClr val="FFFFFF"/>
                </a:solidFill>
                <a:effectLst/>
                <a:latin typeface="Century Gothic" panose="020B0502020202020204" pitchFamily="34" charset="0"/>
                <a:ea typeface="+mn-ea"/>
                <a:cs typeface="Calibri" panose="020F0502020204030204" pitchFamily="34" charset="0"/>
              </a:rPr>
              <a:t> !</a:t>
            </a:r>
            <a:endParaRPr lang="en-GB" sz="4000" dirty="0">
              <a:effectLst/>
            </a:endParaRPr>
          </a:p>
        </p:txBody>
      </p:sp>
      <p:sp>
        <p:nvSpPr>
          <p:cNvPr id="3" name="TextBox 2"/>
          <p:cNvSpPr txBox="1"/>
          <p:nvPr/>
        </p:nvSpPr>
        <p:spPr>
          <a:xfrm>
            <a:off x="4690807" y="5656247"/>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29" name="TextBox 28"/>
          <p:cNvSpPr txBox="1"/>
          <p:nvPr/>
        </p:nvSpPr>
        <p:spPr>
          <a:xfrm>
            <a:off x="5231348" y="4908131"/>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30" name="TextBox 29"/>
          <p:cNvSpPr txBox="1"/>
          <p:nvPr/>
        </p:nvSpPr>
        <p:spPr>
          <a:xfrm>
            <a:off x="4889912" y="2684292"/>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33" name="Rectangle 32"/>
          <p:cNvSpPr/>
          <p:nvPr/>
        </p:nvSpPr>
        <p:spPr>
          <a:xfrm>
            <a:off x="6267885" y="844903"/>
            <a:ext cx="22779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Réponses:</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26" name="Rectangle 25"/>
          <p:cNvSpPr/>
          <p:nvPr/>
        </p:nvSpPr>
        <p:spPr>
          <a:xfrm>
            <a:off x="203141" y="1162102"/>
            <a:ext cx="11988859"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Exemples</a:t>
            </a:r>
            <a:endPar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A: Fais-tu l’activité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B: oui / non (you can be truthful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A: Tu fais les devoirs.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B: D’accord (‘Okay’). </a:t>
            </a:r>
          </a:p>
        </p:txBody>
      </p:sp>
      <p:pic>
        <p:nvPicPr>
          <p:cNvPr id="27" name="Picture 26" descr="background rectangle">
            <a:extLst>
              <a:ext uri="{FF2B5EF4-FFF2-40B4-BE49-F238E27FC236}">
                <a16:creationId xmlns:a16="http://schemas.microsoft.com/office/drawing/2014/main" id="{2506B7FF-BFBF-4669-9528-DB727139C14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C1DC5EAA-6864-4993-B418-42E394EC03B8}"/>
              </a:ext>
            </a:extLst>
          </p:cNvPr>
          <p:cNvSpPr txBox="1">
            <a:spLocks/>
          </p:cNvSpPr>
          <p:nvPr/>
        </p:nvSpPr>
        <p:spPr>
          <a:xfrm>
            <a:off x="0" y="296864"/>
            <a:ext cx="5265384"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Parle et écris en français !</a:t>
            </a:r>
            <a:endParaRPr lang="en-GB" sz="3600" b="1" dirty="0">
              <a:solidFill>
                <a:schemeClr val="bg1"/>
              </a:solidFill>
            </a:endParaRPr>
          </a:p>
        </p:txBody>
      </p:sp>
      <p:sp>
        <p:nvSpPr>
          <p:cNvPr id="32" name="Rounded Rectangle 46">
            <a:extLst>
              <a:ext uri="{FF2B5EF4-FFF2-40B4-BE49-F238E27FC236}">
                <a16:creationId xmlns:a16="http://schemas.microsoft.com/office/drawing/2014/main" id="{81836AD9-572F-4051-B741-1BAA9822690F}"/>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6831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P spid="37" grpId="0"/>
      <p:bldP spid="38"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97" y="279972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1.</a:t>
            </a:r>
          </a:p>
        </p:txBody>
      </p:sp>
      <p:sp>
        <p:nvSpPr>
          <p:cNvPr id="14" name="TextBox 13"/>
          <p:cNvSpPr txBox="1"/>
          <p:nvPr/>
        </p:nvSpPr>
        <p:spPr>
          <a:xfrm>
            <a:off x="700807" y="3529344"/>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2.</a:t>
            </a:r>
          </a:p>
        </p:txBody>
      </p:sp>
      <p:sp>
        <p:nvSpPr>
          <p:cNvPr id="16" name="TextBox 15"/>
          <p:cNvSpPr txBox="1"/>
          <p:nvPr/>
        </p:nvSpPr>
        <p:spPr>
          <a:xfrm>
            <a:off x="616756" y="4310114"/>
            <a:ext cx="7789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3.</a:t>
            </a:r>
          </a:p>
        </p:txBody>
      </p:sp>
      <p:sp>
        <p:nvSpPr>
          <p:cNvPr id="23" name="TextBox 22"/>
          <p:cNvSpPr txBox="1"/>
          <p:nvPr/>
        </p:nvSpPr>
        <p:spPr>
          <a:xfrm>
            <a:off x="685897" y="5003363"/>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4.</a:t>
            </a:r>
          </a:p>
        </p:txBody>
      </p:sp>
      <p:sp>
        <p:nvSpPr>
          <p:cNvPr id="25" name="TextBox 24"/>
          <p:cNvSpPr txBox="1"/>
          <p:nvPr/>
        </p:nvSpPr>
        <p:spPr>
          <a:xfrm>
            <a:off x="685897" y="574858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5.</a:t>
            </a:r>
          </a:p>
        </p:txBody>
      </p:sp>
      <p:sp>
        <p:nvSpPr>
          <p:cNvPr id="31" name="TextBox 30"/>
          <p:cNvSpPr txBox="1"/>
          <p:nvPr/>
        </p:nvSpPr>
        <p:spPr>
          <a:xfrm>
            <a:off x="7883979" y="2825215"/>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Apprends-tu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fran</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Calibri" panose="020F0502020204030204" pitchFamily="34" charset="0"/>
              </a:rPr>
              <a:t>çais ?</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35" name="TextBox 34"/>
          <p:cNvSpPr txBox="1"/>
          <p:nvPr/>
        </p:nvSpPr>
        <p:spPr>
          <a:xfrm>
            <a:off x="7883979" y="3564917"/>
            <a:ext cx="30767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es jeune.</a:t>
            </a:r>
          </a:p>
        </p:txBody>
      </p:sp>
      <p:sp>
        <p:nvSpPr>
          <p:cNvPr id="36" name="TextBox 35"/>
          <p:cNvSpPr txBox="1"/>
          <p:nvPr/>
        </p:nvSpPr>
        <p:spPr>
          <a:xfrm>
            <a:off x="7897686" y="4312394"/>
            <a:ext cx="3049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vas au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collège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7" name="TextBox 36"/>
          <p:cNvSpPr txBox="1"/>
          <p:nvPr/>
        </p:nvSpPr>
        <p:spPr>
          <a:xfrm>
            <a:off x="7837494" y="5000465"/>
            <a:ext cx="44610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Comprends-tu la question ?</a:t>
            </a:r>
          </a:p>
        </p:txBody>
      </p:sp>
      <p:sp>
        <p:nvSpPr>
          <p:cNvPr id="38" name="TextBox 37"/>
          <p:cNvSpPr txBox="1"/>
          <p:nvPr/>
        </p:nvSpPr>
        <p:spPr>
          <a:xfrm>
            <a:off x="7897686" y="5701174"/>
            <a:ext cx="360841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Prends-tu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déjeuner</a:t>
            </a:r>
            <a:r>
              <a:rPr kumimoji="0" lang="en-GB" sz="2400" b="0" i="0" u="none" strike="noStrike" kern="1200" cap="none" spc="0" normalizeH="0" noProof="0" dirty="0">
                <a:ln>
                  <a:noFill/>
                </a:ln>
                <a:solidFill>
                  <a:srgbClr val="115076"/>
                </a:solidFill>
                <a:effectLst/>
                <a:uLnTx/>
                <a:uFillTx/>
                <a:latin typeface="Century Gothic" panose="020F0302020204030204"/>
                <a:ea typeface="+mn-ea"/>
                <a:cs typeface="+mn-cs"/>
              </a:rPr>
              <a:t> ?</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 name="Title 3"/>
          <p:cNvSpPr>
            <a:spLocks noGrp="1"/>
          </p:cNvSpPr>
          <p:nvPr>
            <p:ph type="title"/>
          </p:nvPr>
        </p:nvSpPr>
        <p:spPr>
          <a:xfrm>
            <a:off x="0" y="-66520"/>
            <a:ext cx="10515600" cy="1325563"/>
          </a:xfrm>
        </p:spPr>
        <p:txBody>
          <a:bodyPr/>
          <a:lstStyle/>
          <a:p>
            <a:pPr rtl="0" eaLnBrk="1" latinLnBrk="0" hangingPunct="1"/>
            <a:r>
              <a:rPr lang="en-GB" sz="36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Parle</a:t>
            </a:r>
            <a:r>
              <a:rPr lang="en-GB" sz="3200" b="1" i="0" spc="0" dirty="0">
                <a:ln>
                  <a:noFill/>
                </a:ln>
                <a:solidFill>
                  <a:srgbClr val="FFFFFF"/>
                </a:solidFill>
                <a:effectLst/>
                <a:latin typeface="Century Gothic" panose="020B0502020202020204" pitchFamily="34" charset="0"/>
                <a:ea typeface="+mn-ea"/>
                <a:cs typeface="+mn-cs"/>
              </a:rPr>
              <a:t> et </a:t>
            </a:r>
            <a:r>
              <a:rPr lang="en-GB" sz="3200" b="1" i="0" spc="0" dirty="0" err="1">
                <a:ln>
                  <a:noFill/>
                </a:ln>
                <a:solidFill>
                  <a:srgbClr val="FFFFFF"/>
                </a:solidFill>
                <a:effectLst/>
                <a:latin typeface="Century Gothic" panose="020B0502020202020204" pitchFamily="34" charset="0"/>
                <a:ea typeface="+mn-ea"/>
                <a:cs typeface="+mn-cs"/>
              </a:rPr>
              <a:t>é</a:t>
            </a:r>
            <a:r>
              <a:rPr lang="en-GB" sz="3200" b="1" i="0" spc="0" baseline="0" dirty="0" err="1">
                <a:ln>
                  <a:noFill/>
                </a:ln>
                <a:solidFill>
                  <a:srgbClr val="FFFFFF"/>
                </a:solidFill>
                <a:effectLst/>
                <a:latin typeface="Century Gothic" panose="020B0502020202020204" pitchFamily="34" charset="0"/>
                <a:ea typeface="+mn-ea"/>
                <a:cs typeface="+mn-cs"/>
              </a:rPr>
              <a:t>cris</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en</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fran</a:t>
            </a:r>
            <a:r>
              <a:rPr lang="en-GB" sz="3200" b="1" i="0" spc="0" baseline="0" err="1">
                <a:ln>
                  <a:noFill/>
                </a:ln>
                <a:solidFill>
                  <a:srgbClr val="FFFFFF"/>
                </a:solidFill>
                <a:effectLst/>
                <a:latin typeface="Century Gothic" panose="020B0502020202020204" pitchFamily="34" charset="0"/>
                <a:ea typeface="+mn-ea"/>
                <a:cs typeface="Calibri" panose="020F0502020204030204" pitchFamily="34" charset="0"/>
              </a:rPr>
              <a:t>çais</a:t>
            </a:r>
            <a:r>
              <a:rPr lang="en-GB" sz="3200" b="1" i="0" spc="0" baseline="0">
                <a:ln>
                  <a:noFill/>
                </a:ln>
                <a:solidFill>
                  <a:srgbClr val="FFFFFF"/>
                </a:solidFill>
                <a:effectLst/>
                <a:latin typeface="Century Gothic" panose="020B0502020202020204" pitchFamily="34" charset="0"/>
                <a:ea typeface="+mn-ea"/>
                <a:cs typeface="Calibri" panose="020F0502020204030204" pitchFamily="34" charset="0"/>
              </a:rPr>
              <a:t> !</a:t>
            </a:r>
            <a:endParaRPr lang="en-GB" sz="4000" dirty="0">
              <a:effectLst/>
            </a:endParaRPr>
          </a:p>
        </p:txBody>
      </p:sp>
      <p:sp>
        <p:nvSpPr>
          <p:cNvPr id="3" name="TextBox 2"/>
          <p:cNvSpPr txBox="1"/>
          <p:nvPr/>
        </p:nvSpPr>
        <p:spPr>
          <a:xfrm>
            <a:off x="1227220" y="5649575"/>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26" name="TextBox 25"/>
          <p:cNvSpPr txBox="1"/>
          <p:nvPr/>
        </p:nvSpPr>
        <p:spPr>
          <a:xfrm>
            <a:off x="1227220" y="4911694"/>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27" name="TextBox 26"/>
          <p:cNvSpPr txBox="1"/>
          <p:nvPr/>
        </p:nvSpPr>
        <p:spPr>
          <a:xfrm>
            <a:off x="1158081" y="2707387"/>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32" name="Rectangle 31"/>
          <p:cNvSpPr/>
          <p:nvPr/>
        </p:nvSpPr>
        <p:spPr>
          <a:xfrm>
            <a:off x="6267885" y="460018"/>
            <a:ext cx="32321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Partnenaire B Task 1</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39" name="Rectangle 38"/>
          <p:cNvSpPr/>
          <p:nvPr/>
        </p:nvSpPr>
        <p:spPr>
          <a:xfrm>
            <a:off x="6267885" y="844903"/>
            <a:ext cx="22779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Réponses:</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40" name="TextBox 39"/>
          <p:cNvSpPr txBox="1"/>
          <p:nvPr/>
        </p:nvSpPr>
        <p:spPr>
          <a:xfrm>
            <a:off x="1819557" y="5026286"/>
            <a:ext cx="53512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Do you understand the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41" name="TextBox 40"/>
          <p:cNvSpPr txBox="1"/>
          <p:nvPr/>
        </p:nvSpPr>
        <p:spPr>
          <a:xfrm>
            <a:off x="1764241" y="2859205"/>
            <a:ext cx="64493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Are you learning/do you learn French</a:t>
            </a: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Calibri" panose="020F0502020204030204" pitchFamily="34" charset="0"/>
              </a:rPr>
              <a: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42" name="TextBox 41"/>
          <p:cNvSpPr txBox="1"/>
          <p:nvPr/>
        </p:nvSpPr>
        <p:spPr>
          <a:xfrm>
            <a:off x="1870867" y="3575510"/>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You are young.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43" name="TextBox 42"/>
          <p:cNvSpPr txBox="1"/>
          <p:nvPr/>
        </p:nvSpPr>
        <p:spPr>
          <a:xfrm>
            <a:off x="1845212" y="4332665"/>
            <a:ext cx="573979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115076"/>
                </a:solidFill>
                <a:latin typeface="Century Gothic" panose="020F0302020204030204"/>
              </a:rPr>
              <a:t>You are going/you go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to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44" name="TextBox 43"/>
          <p:cNvSpPr txBox="1"/>
          <p:nvPr/>
        </p:nvSpPr>
        <p:spPr>
          <a:xfrm>
            <a:off x="1852936" y="5688536"/>
            <a:ext cx="57320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Are you having/do you have</a:t>
            </a:r>
            <a:r>
              <a:rPr kumimoji="0" lang="en-GB" sz="2400" b="0" i="0" u="none" strike="noStrike" kern="1200" cap="none" spc="0" normalizeH="0" noProof="0" dirty="0">
                <a:ln>
                  <a:noFill/>
                </a:ln>
                <a:solidFill>
                  <a:srgbClr val="115076"/>
                </a:solidFill>
                <a:effectLst/>
                <a:uLnTx/>
                <a:uFillTx/>
                <a:latin typeface="Century Gothic" panose="020F0302020204030204"/>
                <a:ea typeface="+mn-ea"/>
                <a:cs typeface="+mn-cs"/>
              </a:rPr>
              <a:t> lunch?</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29" name="Rectangle 28"/>
          <p:cNvSpPr/>
          <p:nvPr/>
        </p:nvSpPr>
        <p:spPr>
          <a:xfrm>
            <a:off x="203141" y="1162102"/>
            <a:ext cx="11988859"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Exemples</a:t>
            </a:r>
            <a:endPar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A: Fais-tu l’activité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B:</a:t>
            </a: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Oui</a:t>
            </a: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non</a:t>
            </a: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(you can be truthful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A: Tu fais les devoirs.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B:</a:t>
            </a: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D’accord</a:t>
            </a:r>
            <a:r>
              <a:rPr kumimoji="0" lang="en-GB" sz="20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 (‘Okay’). </a:t>
            </a:r>
          </a:p>
        </p:txBody>
      </p:sp>
      <p:pic>
        <p:nvPicPr>
          <p:cNvPr id="28" name="Picture 27" descr="background rectangle">
            <a:extLst>
              <a:ext uri="{FF2B5EF4-FFF2-40B4-BE49-F238E27FC236}">
                <a16:creationId xmlns:a16="http://schemas.microsoft.com/office/drawing/2014/main" id="{AF1C97E2-0C7D-42D9-83CB-CD2D3614A25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1F28FF91-ED35-4F4B-928F-72BE7887A02E}"/>
              </a:ext>
            </a:extLst>
          </p:cNvPr>
          <p:cNvSpPr txBox="1">
            <a:spLocks/>
          </p:cNvSpPr>
          <p:nvPr/>
        </p:nvSpPr>
        <p:spPr>
          <a:xfrm>
            <a:off x="0" y="296864"/>
            <a:ext cx="5265384"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Parle et écris en français !</a:t>
            </a:r>
            <a:endParaRPr lang="en-GB" sz="3600" b="1" dirty="0">
              <a:solidFill>
                <a:schemeClr val="bg1"/>
              </a:solidFill>
            </a:endParaRPr>
          </a:p>
        </p:txBody>
      </p:sp>
      <p:sp>
        <p:nvSpPr>
          <p:cNvPr id="33" name="Rounded Rectangle 46">
            <a:extLst>
              <a:ext uri="{FF2B5EF4-FFF2-40B4-BE49-F238E27FC236}">
                <a16:creationId xmlns:a16="http://schemas.microsoft.com/office/drawing/2014/main" id="{2E510F68-3BC7-4B21-BE3B-6978E2A2C0D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92613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P spid="37" grpId="0"/>
      <p:bldP spid="38" grpId="0"/>
      <p:bldP spid="3" grpId="0"/>
      <p:bldP spid="26" grpId="0"/>
      <p:bldP spid="27" grpId="0"/>
      <p:bldP spid="39" grpId="0"/>
      <p:bldP spid="40" grpId="0"/>
      <p:bldP spid="41" grpId="0"/>
      <p:bldP spid="42" grpId="0"/>
      <p:bldP spid="43" grpId="0"/>
      <p:bldP spid="4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97" y="286624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1.</a:t>
            </a:r>
          </a:p>
        </p:txBody>
      </p:sp>
      <p:sp>
        <p:nvSpPr>
          <p:cNvPr id="6" name="Rectangle 5"/>
          <p:cNvSpPr/>
          <p:nvPr/>
        </p:nvSpPr>
        <p:spPr>
          <a:xfrm>
            <a:off x="6267885" y="526538"/>
            <a:ext cx="32321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Partnenaire B Task 2</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14" name="TextBox 13"/>
          <p:cNvSpPr txBox="1"/>
          <p:nvPr/>
        </p:nvSpPr>
        <p:spPr>
          <a:xfrm>
            <a:off x="700807" y="3595864"/>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2.</a:t>
            </a:r>
          </a:p>
        </p:txBody>
      </p:sp>
      <p:sp>
        <p:nvSpPr>
          <p:cNvPr id="16" name="TextBox 15"/>
          <p:cNvSpPr txBox="1"/>
          <p:nvPr/>
        </p:nvSpPr>
        <p:spPr>
          <a:xfrm>
            <a:off x="616756" y="4376634"/>
            <a:ext cx="7789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3.</a:t>
            </a:r>
          </a:p>
        </p:txBody>
      </p:sp>
      <p:sp>
        <p:nvSpPr>
          <p:cNvPr id="23" name="TextBox 22"/>
          <p:cNvSpPr txBox="1"/>
          <p:nvPr/>
        </p:nvSpPr>
        <p:spPr>
          <a:xfrm>
            <a:off x="685897" y="5069883"/>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4.</a:t>
            </a:r>
          </a:p>
        </p:txBody>
      </p:sp>
      <p:sp>
        <p:nvSpPr>
          <p:cNvPr id="25" name="TextBox 24"/>
          <p:cNvSpPr txBox="1"/>
          <p:nvPr/>
        </p:nvSpPr>
        <p:spPr>
          <a:xfrm>
            <a:off x="685897" y="581510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5.</a:t>
            </a:r>
          </a:p>
        </p:txBody>
      </p:sp>
      <p:sp>
        <p:nvSpPr>
          <p:cNvPr id="2" name="TextBox 1"/>
          <p:cNvSpPr txBox="1"/>
          <p:nvPr/>
        </p:nvSpPr>
        <p:spPr>
          <a:xfrm>
            <a:off x="1354821" y="2894192"/>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apprendre – l’anglais</a:t>
            </a:r>
          </a:p>
        </p:txBody>
      </p:sp>
      <p:sp>
        <p:nvSpPr>
          <p:cNvPr id="20" name="TextBox 19"/>
          <p:cNvSpPr txBox="1"/>
          <p:nvPr/>
        </p:nvSpPr>
        <p:spPr>
          <a:xfrm>
            <a:off x="1362276" y="3618635"/>
            <a:ext cx="52910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être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sage</a:t>
            </a:r>
          </a:p>
        </p:txBody>
      </p:sp>
      <p:sp>
        <p:nvSpPr>
          <p:cNvPr id="21" name="TextBox 20"/>
          <p:cNvSpPr txBox="1"/>
          <p:nvPr/>
        </p:nvSpPr>
        <p:spPr>
          <a:xfrm>
            <a:off x="1347366" y="5082294"/>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comprendre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 le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professeur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2" name="TextBox 21"/>
          <p:cNvSpPr txBox="1"/>
          <p:nvPr/>
        </p:nvSpPr>
        <p:spPr>
          <a:xfrm>
            <a:off x="1354821" y="4394225"/>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aimer –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l’histoire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4" name="TextBox 23"/>
          <p:cNvSpPr txBox="1"/>
          <p:nvPr/>
        </p:nvSpPr>
        <p:spPr>
          <a:xfrm>
            <a:off x="1347366" y="5822332"/>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prendre – train</a:t>
            </a:r>
          </a:p>
        </p:txBody>
      </p:sp>
      <p:sp>
        <p:nvSpPr>
          <p:cNvPr id="31" name="TextBox 30"/>
          <p:cNvSpPr txBox="1"/>
          <p:nvPr/>
        </p:nvSpPr>
        <p:spPr>
          <a:xfrm>
            <a:off x="6729960" y="2908808"/>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Tu apprends l’anglais.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35" name="TextBox 34"/>
          <p:cNvSpPr txBox="1"/>
          <p:nvPr/>
        </p:nvSpPr>
        <p:spPr>
          <a:xfrm>
            <a:off x="6729960" y="3630802"/>
            <a:ext cx="55402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Es-tu</a:t>
            </a:r>
            <a:r>
              <a:rPr kumimoji="0" lang="fr-FR" sz="2400" b="0" i="0" u="none" strike="noStrike" kern="1200" cap="none" spc="0" normalizeH="0" noProof="0" dirty="0">
                <a:ln>
                  <a:noFill/>
                </a:ln>
                <a:solidFill>
                  <a:srgbClr val="115076"/>
                </a:solidFill>
                <a:effectLst/>
                <a:uLnTx/>
                <a:uFillTx/>
                <a:latin typeface="Century Gothic" panose="020F0302020204030204"/>
                <a:ea typeface="+mn-ea"/>
                <a:cs typeface="+mn-cs"/>
              </a:rPr>
              <a:t> sage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6" name="TextBox 35"/>
          <p:cNvSpPr txBox="1"/>
          <p:nvPr/>
        </p:nvSpPr>
        <p:spPr>
          <a:xfrm>
            <a:off x="6736344" y="4394225"/>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Aimes-tu l’histoire ?</a:t>
            </a:r>
          </a:p>
        </p:txBody>
      </p:sp>
      <p:sp>
        <p:nvSpPr>
          <p:cNvPr id="37" name="TextBox 36"/>
          <p:cNvSpPr txBox="1"/>
          <p:nvPr/>
        </p:nvSpPr>
        <p:spPr>
          <a:xfrm>
            <a:off x="6736345" y="5066985"/>
            <a:ext cx="5852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a:t>
            </a:r>
            <a:r>
              <a:rPr kumimoji="0" lang="fr-FR" sz="2400" b="0" i="0" u="none" strike="noStrike" kern="1200" cap="none" spc="0" normalizeH="0" noProof="0" dirty="0">
                <a:ln>
                  <a:noFill/>
                </a:ln>
                <a:solidFill>
                  <a:srgbClr val="115076"/>
                </a:solidFill>
                <a:effectLst/>
                <a:uLnTx/>
                <a:uFillTx/>
                <a:latin typeface="Century Gothic" panose="020F0302020204030204"/>
                <a:ea typeface="+mn-ea"/>
                <a:cs typeface="+mn-cs"/>
              </a:rPr>
              <a:t> comprends le professeur.</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8" name="TextBox 37"/>
          <p:cNvSpPr txBox="1"/>
          <p:nvPr/>
        </p:nvSpPr>
        <p:spPr>
          <a:xfrm>
            <a:off x="6736344" y="5731419"/>
            <a:ext cx="47130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Prends-tu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le train ?</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 name="Title 3"/>
          <p:cNvSpPr>
            <a:spLocks noGrp="1"/>
          </p:cNvSpPr>
          <p:nvPr>
            <p:ph type="title"/>
          </p:nvPr>
        </p:nvSpPr>
        <p:spPr>
          <a:xfrm>
            <a:off x="0" y="0"/>
            <a:ext cx="10515600" cy="1325563"/>
          </a:xfrm>
        </p:spPr>
        <p:txBody>
          <a:bodyPr/>
          <a:lstStyle/>
          <a:p>
            <a:pPr rtl="0" eaLnBrk="1" latinLnBrk="0" hangingPunct="1"/>
            <a:r>
              <a:rPr lang="en-GB" sz="36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Parle</a:t>
            </a:r>
            <a:r>
              <a:rPr lang="en-GB" sz="3200" b="1" i="0" spc="0" dirty="0">
                <a:ln>
                  <a:noFill/>
                </a:ln>
                <a:solidFill>
                  <a:srgbClr val="FFFFFF"/>
                </a:solidFill>
                <a:effectLst/>
                <a:latin typeface="Century Gothic" panose="020B0502020202020204" pitchFamily="34" charset="0"/>
                <a:ea typeface="+mn-ea"/>
                <a:cs typeface="+mn-cs"/>
              </a:rPr>
              <a:t> et </a:t>
            </a:r>
            <a:r>
              <a:rPr lang="en-GB" sz="3200" b="1" i="0" spc="0" dirty="0" err="1">
                <a:ln>
                  <a:noFill/>
                </a:ln>
                <a:solidFill>
                  <a:srgbClr val="FFFFFF"/>
                </a:solidFill>
                <a:effectLst/>
                <a:latin typeface="Century Gothic" panose="020B0502020202020204" pitchFamily="34" charset="0"/>
                <a:ea typeface="+mn-ea"/>
                <a:cs typeface="+mn-cs"/>
              </a:rPr>
              <a:t>é</a:t>
            </a:r>
            <a:r>
              <a:rPr lang="en-GB" sz="3200" b="1" i="0" spc="0" baseline="0" dirty="0" err="1">
                <a:ln>
                  <a:noFill/>
                </a:ln>
                <a:solidFill>
                  <a:srgbClr val="FFFFFF"/>
                </a:solidFill>
                <a:effectLst/>
                <a:latin typeface="Century Gothic" panose="020B0502020202020204" pitchFamily="34" charset="0"/>
                <a:ea typeface="+mn-ea"/>
                <a:cs typeface="+mn-cs"/>
              </a:rPr>
              <a:t>cris</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en</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fran</a:t>
            </a:r>
            <a:r>
              <a:rPr lang="en-GB" sz="3200" b="1" i="0" spc="0" baseline="0" err="1">
                <a:ln>
                  <a:noFill/>
                </a:ln>
                <a:solidFill>
                  <a:srgbClr val="FFFFFF"/>
                </a:solidFill>
                <a:effectLst/>
                <a:latin typeface="Century Gothic" panose="020B0502020202020204" pitchFamily="34" charset="0"/>
                <a:ea typeface="+mn-ea"/>
                <a:cs typeface="Calibri" panose="020F0502020204030204" pitchFamily="34" charset="0"/>
              </a:rPr>
              <a:t>çais</a:t>
            </a:r>
            <a:r>
              <a:rPr lang="en-GB" sz="3200" b="1" i="0" spc="0" baseline="0">
                <a:ln>
                  <a:noFill/>
                </a:ln>
                <a:solidFill>
                  <a:srgbClr val="FFFFFF"/>
                </a:solidFill>
                <a:effectLst/>
                <a:latin typeface="Century Gothic" panose="020B0502020202020204" pitchFamily="34" charset="0"/>
                <a:ea typeface="+mn-ea"/>
                <a:cs typeface="Calibri" panose="020F0502020204030204" pitchFamily="34" charset="0"/>
              </a:rPr>
              <a:t> !</a:t>
            </a:r>
            <a:endParaRPr lang="en-GB" sz="4000" dirty="0">
              <a:effectLst/>
            </a:endParaRPr>
          </a:p>
        </p:txBody>
      </p:sp>
      <p:sp>
        <p:nvSpPr>
          <p:cNvPr id="3" name="TextBox 2"/>
          <p:cNvSpPr txBox="1"/>
          <p:nvPr/>
        </p:nvSpPr>
        <p:spPr>
          <a:xfrm>
            <a:off x="3642561" y="5731419"/>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29" name="TextBox 28"/>
          <p:cNvSpPr txBox="1"/>
          <p:nvPr/>
        </p:nvSpPr>
        <p:spPr>
          <a:xfrm>
            <a:off x="3855068" y="4267760"/>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30" name="TextBox 29"/>
          <p:cNvSpPr txBox="1"/>
          <p:nvPr/>
        </p:nvSpPr>
        <p:spPr>
          <a:xfrm>
            <a:off x="3289783" y="3495520"/>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33" name="Rectangle 32"/>
          <p:cNvSpPr/>
          <p:nvPr/>
        </p:nvSpPr>
        <p:spPr>
          <a:xfrm>
            <a:off x="6267885" y="911423"/>
            <a:ext cx="22779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Réponses:</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26" name="Rectangle 25"/>
          <p:cNvSpPr/>
          <p:nvPr/>
        </p:nvSpPr>
        <p:spPr>
          <a:xfrm>
            <a:off x="203141" y="1228622"/>
            <a:ext cx="11988859"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Exemples</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Fais-tu</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l’activité</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Oui</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 non (you can be truthful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Tu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les devoirs.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D’accord</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(‘Okay’). </a:t>
            </a:r>
          </a:p>
        </p:txBody>
      </p:sp>
      <p:pic>
        <p:nvPicPr>
          <p:cNvPr id="27" name="Picture 26" descr="background rectangle">
            <a:extLst>
              <a:ext uri="{FF2B5EF4-FFF2-40B4-BE49-F238E27FC236}">
                <a16:creationId xmlns:a16="http://schemas.microsoft.com/office/drawing/2014/main" id="{F4D8429F-52B2-4F11-B299-C115B62A8C4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8" name="Title 3">
            <a:extLst>
              <a:ext uri="{FF2B5EF4-FFF2-40B4-BE49-F238E27FC236}">
                <a16:creationId xmlns:a16="http://schemas.microsoft.com/office/drawing/2014/main" id="{43F2BBB2-7988-45F9-BAE7-BAB47733CCF3}"/>
              </a:ext>
            </a:extLst>
          </p:cNvPr>
          <p:cNvSpPr txBox="1">
            <a:spLocks/>
          </p:cNvSpPr>
          <p:nvPr/>
        </p:nvSpPr>
        <p:spPr>
          <a:xfrm>
            <a:off x="0" y="296864"/>
            <a:ext cx="5265384"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Parle et écris en français !</a:t>
            </a:r>
            <a:endParaRPr lang="en-GB" sz="3600" b="1" dirty="0">
              <a:solidFill>
                <a:schemeClr val="bg1"/>
              </a:solidFill>
            </a:endParaRPr>
          </a:p>
        </p:txBody>
      </p:sp>
      <p:sp>
        <p:nvSpPr>
          <p:cNvPr id="32" name="Rounded Rectangle 46">
            <a:extLst>
              <a:ext uri="{FF2B5EF4-FFF2-40B4-BE49-F238E27FC236}">
                <a16:creationId xmlns:a16="http://schemas.microsoft.com/office/drawing/2014/main" id="{FE8BCB9B-D82E-4DB1-A0FA-8C331FE8B217}"/>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6484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P spid="37" grpId="0"/>
      <p:bldP spid="38" grpId="0"/>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97" y="279972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1.</a:t>
            </a:r>
          </a:p>
        </p:txBody>
      </p:sp>
      <p:sp>
        <p:nvSpPr>
          <p:cNvPr id="14" name="TextBox 13"/>
          <p:cNvSpPr txBox="1"/>
          <p:nvPr/>
        </p:nvSpPr>
        <p:spPr>
          <a:xfrm>
            <a:off x="700807" y="3529344"/>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2.</a:t>
            </a:r>
          </a:p>
        </p:txBody>
      </p:sp>
      <p:sp>
        <p:nvSpPr>
          <p:cNvPr id="16" name="TextBox 15"/>
          <p:cNvSpPr txBox="1"/>
          <p:nvPr/>
        </p:nvSpPr>
        <p:spPr>
          <a:xfrm>
            <a:off x="616756" y="4310114"/>
            <a:ext cx="7789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3.</a:t>
            </a:r>
          </a:p>
        </p:txBody>
      </p:sp>
      <p:sp>
        <p:nvSpPr>
          <p:cNvPr id="23" name="TextBox 22"/>
          <p:cNvSpPr txBox="1"/>
          <p:nvPr/>
        </p:nvSpPr>
        <p:spPr>
          <a:xfrm>
            <a:off x="685897" y="5003363"/>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4.</a:t>
            </a:r>
          </a:p>
        </p:txBody>
      </p:sp>
      <p:sp>
        <p:nvSpPr>
          <p:cNvPr id="25" name="TextBox 24"/>
          <p:cNvSpPr txBox="1"/>
          <p:nvPr/>
        </p:nvSpPr>
        <p:spPr>
          <a:xfrm>
            <a:off x="685897" y="5748581"/>
            <a:ext cx="6257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5.</a:t>
            </a:r>
          </a:p>
        </p:txBody>
      </p:sp>
      <p:sp>
        <p:nvSpPr>
          <p:cNvPr id="31" name="TextBox 30"/>
          <p:cNvSpPr txBox="1"/>
          <p:nvPr/>
        </p:nvSpPr>
        <p:spPr>
          <a:xfrm>
            <a:off x="7883979" y="2825215"/>
            <a:ext cx="34049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Tu apprends l’anglais.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35" name="TextBox 34"/>
          <p:cNvSpPr txBox="1"/>
          <p:nvPr/>
        </p:nvSpPr>
        <p:spPr>
          <a:xfrm>
            <a:off x="7883979" y="3564917"/>
            <a:ext cx="30767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Es-tu</a:t>
            </a:r>
            <a:r>
              <a:rPr kumimoji="0" lang="fr-FR" sz="2400" b="0" i="0" u="none" strike="noStrike" kern="1200" cap="none" spc="0" normalizeH="0" noProof="0" dirty="0">
                <a:ln>
                  <a:noFill/>
                </a:ln>
                <a:solidFill>
                  <a:srgbClr val="115076"/>
                </a:solidFill>
                <a:effectLst/>
                <a:uLnTx/>
                <a:uFillTx/>
                <a:latin typeface="Century Gothic" panose="020F0302020204030204"/>
                <a:ea typeface="+mn-ea"/>
                <a:cs typeface="+mn-cs"/>
              </a:rPr>
              <a:t> sage ?</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6" name="TextBox 35"/>
          <p:cNvSpPr txBox="1"/>
          <p:nvPr/>
        </p:nvSpPr>
        <p:spPr>
          <a:xfrm>
            <a:off x="7897686" y="4312394"/>
            <a:ext cx="3049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Aimes-tu l’histoire ?</a:t>
            </a:r>
          </a:p>
        </p:txBody>
      </p:sp>
      <p:sp>
        <p:nvSpPr>
          <p:cNvPr id="37" name="TextBox 36"/>
          <p:cNvSpPr txBox="1"/>
          <p:nvPr/>
        </p:nvSpPr>
        <p:spPr>
          <a:xfrm>
            <a:off x="7897686" y="5003362"/>
            <a:ext cx="44848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Tu comprends le</a:t>
            </a:r>
            <a:r>
              <a:rPr kumimoji="0" lang="fr-FR" sz="2400" b="0" i="0" u="none" strike="noStrike" kern="1200" cap="none" spc="0" normalizeH="0" noProof="0" dirty="0">
                <a:ln>
                  <a:noFill/>
                </a:ln>
                <a:solidFill>
                  <a:srgbClr val="115076"/>
                </a:solidFill>
                <a:effectLst/>
                <a:uLnTx/>
                <a:uFillTx/>
                <a:latin typeface="Century Gothic" panose="020F0302020204030204"/>
                <a:ea typeface="+mn-ea"/>
                <a:cs typeface="+mn-cs"/>
              </a:rPr>
              <a:t> professeur.</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8" name="TextBox 37"/>
          <p:cNvSpPr txBox="1"/>
          <p:nvPr/>
        </p:nvSpPr>
        <p:spPr>
          <a:xfrm>
            <a:off x="7897686" y="5701174"/>
            <a:ext cx="29283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Prend</a:t>
            </a:r>
            <a:r>
              <a:rPr lang="en-GB" sz="2400" dirty="0">
                <a:solidFill>
                  <a:srgbClr val="115076"/>
                </a:solidFill>
                <a:latin typeface="Century Gothic" panose="020F0302020204030204"/>
              </a:rPr>
              <a:t>s-</a:t>
            </a:r>
            <a:r>
              <a:rPr lang="en-GB" sz="2400" dirty="0" err="1">
                <a:solidFill>
                  <a:srgbClr val="115076"/>
                </a:solidFill>
                <a:latin typeface="Century Gothic" panose="020F0302020204030204"/>
              </a:rPr>
              <a:t>tu</a:t>
            </a:r>
            <a:r>
              <a:rPr lang="en-GB" sz="2400" dirty="0">
                <a:solidFill>
                  <a:srgbClr val="115076"/>
                </a:solidFill>
                <a:latin typeface="Century Gothic" panose="020F0302020204030204"/>
              </a:rPr>
              <a:t> le train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 name="Title 3"/>
          <p:cNvSpPr>
            <a:spLocks noGrp="1"/>
          </p:cNvSpPr>
          <p:nvPr>
            <p:ph type="title"/>
          </p:nvPr>
        </p:nvSpPr>
        <p:spPr>
          <a:xfrm>
            <a:off x="0" y="-66520"/>
            <a:ext cx="10515600" cy="1325563"/>
          </a:xfrm>
        </p:spPr>
        <p:txBody>
          <a:bodyPr/>
          <a:lstStyle/>
          <a:p>
            <a:pPr rtl="0" eaLnBrk="1" latinLnBrk="0" hangingPunct="1"/>
            <a:r>
              <a:rPr lang="en-GB" sz="36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Parle</a:t>
            </a:r>
            <a:r>
              <a:rPr lang="en-GB" sz="3200" b="1" i="0" spc="0" dirty="0">
                <a:ln>
                  <a:noFill/>
                </a:ln>
                <a:solidFill>
                  <a:srgbClr val="FFFFFF"/>
                </a:solidFill>
                <a:effectLst/>
                <a:latin typeface="Century Gothic" panose="020B0502020202020204" pitchFamily="34" charset="0"/>
                <a:ea typeface="+mn-ea"/>
                <a:cs typeface="+mn-cs"/>
              </a:rPr>
              <a:t> et </a:t>
            </a:r>
            <a:r>
              <a:rPr lang="en-GB" sz="3200" b="1" i="0" spc="0" dirty="0" err="1">
                <a:ln>
                  <a:noFill/>
                </a:ln>
                <a:solidFill>
                  <a:srgbClr val="FFFFFF"/>
                </a:solidFill>
                <a:effectLst/>
                <a:latin typeface="Century Gothic" panose="020B0502020202020204" pitchFamily="34" charset="0"/>
                <a:ea typeface="+mn-ea"/>
                <a:cs typeface="+mn-cs"/>
              </a:rPr>
              <a:t>é</a:t>
            </a:r>
            <a:r>
              <a:rPr lang="en-GB" sz="3200" b="1" i="0" spc="0" baseline="0" dirty="0" err="1">
                <a:ln>
                  <a:noFill/>
                </a:ln>
                <a:solidFill>
                  <a:srgbClr val="FFFFFF"/>
                </a:solidFill>
                <a:effectLst/>
                <a:latin typeface="Century Gothic" panose="020B0502020202020204" pitchFamily="34" charset="0"/>
                <a:ea typeface="+mn-ea"/>
                <a:cs typeface="+mn-cs"/>
              </a:rPr>
              <a:t>cris</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en</a:t>
            </a:r>
            <a:r>
              <a:rPr lang="en-GB" sz="3200" b="1" i="0" spc="0" baseline="0" dirty="0">
                <a:ln>
                  <a:noFill/>
                </a:ln>
                <a:solidFill>
                  <a:srgbClr val="FFFFFF"/>
                </a:solidFill>
                <a:effectLst/>
                <a:latin typeface="Century Gothic" panose="020B0502020202020204" pitchFamily="34" charset="0"/>
                <a:ea typeface="+mn-ea"/>
                <a:cs typeface="+mn-cs"/>
              </a:rPr>
              <a:t> </a:t>
            </a:r>
            <a:r>
              <a:rPr lang="en-GB" sz="3200" b="1" i="0" spc="0" baseline="0" dirty="0" err="1">
                <a:ln>
                  <a:noFill/>
                </a:ln>
                <a:solidFill>
                  <a:srgbClr val="FFFFFF"/>
                </a:solidFill>
                <a:effectLst/>
                <a:latin typeface="Century Gothic" panose="020B0502020202020204" pitchFamily="34" charset="0"/>
                <a:ea typeface="+mn-ea"/>
                <a:cs typeface="+mn-cs"/>
              </a:rPr>
              <a:t>fran</a:t>
            </a:r>
            <a:r>
              <a:rPr lang="en-GB" sz="3200" b="1" i="0" spc="0" baseline="0" dirty="0" err="1">
                <a:ln>
                  <a:noFill/>
                </a:ln>
                <a:solidFill>
                  <a:srgbClr val="FFFFFF"/>
                </a:solidFill>
                <a:effectLst/>
                <a:latin typeface="Century Gothic" panose="020B0502020202020204" pitchFamily="34" charset="0"/>
                <a:ea typeface="+mn-ea"/>
                <a:cs typeface="Calibri" panose="020F0502020204030204" pitchFamily="34" charset="0"/>
              </a:rPr>
              <a:t>çais</a:t>
            </a:r>
            <a:r>
              <a:rPr lang="en-GB" sz="3200" b="1" i="0" spc="0" baseline="0" dirty="0">
                <a:ln>
                  <a:noFill/>
                </a:ln>
                <a:solidFill>
                  <a:srgbClr val="FFFFFF"/>
                </a:solidFill>
                <a:effectLst/>
                <a:latin typeface="Century Gothic" panose="020B0502020202020204" pitchFamily="34" charset="0"/>
                <a:ea typeface="+mn-ea"/>
                <a:cs typeface="Calibri" panose="020F0502020204030204" pitchFamily="34" charset="0"/>
              </a:rPr>
              <a:t> !</a:t>
            </a:r>
            <a:endParaRPr lang="en-GB" sz="4000" dirty="0">
              <a:effectLst/>
            </a:endParaRPr>
          </a:p>
        </p:txBody>
      </p:sp>
      <p:sp>
        <p:nvSpPr>
          <p:cNvPr id="28" name="Rectangle 27"/>
          <p:cNvSpPr/>
          <p:nvPr/>
        </p:nvSpPr>
        <p:spPr>
          <a:xfrm>
            <a:off x="203141" y="1162102"/>
            <a:ext cx="11988859" cy="16312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Exemples</a:t>
            </a:r>
            <a:endPar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Fais-tu</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l’activité</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Oui</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non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(you can be truthful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 Tu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fais</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les devoirs.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D’accord</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(‘Okay’). </a:t>
            </a:r>
          </a:p>
        </p:txBody>
      </p:sp>
      <p:sp>
        <p:nvSpPr>
          <p:cNvPr id="3" name="TextBox 2"/>
          <p:cNvSpPr txBox="1"/>
          <p:nvPr/>
        </p:nvSpPr>
        <p:spPr>
          <a:xfrm>
            <a:off x="1227220" y="5649575"/>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26" name="TextBox 25"/>
          <p:cNvSpPr txBox="1"/>
          <p:nvPr/>
        </p:nvSpPr>
        <p:spPr>
          <a:xfrm>
            <a:off x="1201445" y="4215255"/>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EE6000"/>
                </a:solidFill>
                <a:effectLst/>
                <a:uLnTx/>
                <a:uFillTx/>
                <a:latin typeface="Century Gothic" panose="020F0302020204030204"/>
                <a:ea typeface="+mn-ea"/>
                <a:cs typeface="+mn-cs"/>
              </a:rPr>
              <a:t>?</a:t>
            </a:r>
          </a:p>
        </p:txBody>
      </p:sp>
      <p:sp>
        <p:nvSpPr>
          <p:cNvPr id="27" name="TextBox 26"/>
          <p:cNvSpPr txBox="1"/>
          <p:nvPr/>
        </p:nvSpPr>
        <p:spPr>
          <a:xfrm>
            <a:off x="1201445" y="3487392"/>
            <a:ext cx="3368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mn-cs"/>
              </a:rPr>
              <a:t>?</a:t>
            </a:r>
          </a:p>
        </p:txBody>
      </p:sp>
      <p:sp>
        <p:nvSpPr>
          <p:cNvPr id="32" name="Rectangle 31"/>
          <p:cNvSpPr/>
          <p:nvPr/>
        </p:nvSpPr>
        <p:spPr>
          <a:xfrm>
            <a:off x="6267885" y="460018"/>
            <a:ext cx="323218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Partnenaire A Task 2</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39" name="Rectangle 38"/>
          <p:cNvSpPr/>
          <p:nvPr/>
        </p:nvSpPr>
        <p:spPr>
          <a:xfrm>
            <a:off x="6267885" y="844903"/>
            <a:ext cx="227798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15076"/>
                </a:solidFill>
                <a:effectLst/>
                <a:uLnTx/>
                <a:uFillTx/>
                <a:latin typeface="Century Gothic" panose="020B0502020202020204" pitchFamily="34" charset="0"/>
                <a:ea typeface="+mn-ea"/>
                <a:cs typeface="+mn-cs"/>
              </a:rPr>
              <a:t>Réponses:</a:t>
            </a:r>
            <a:endParaRPr kumimoji="0" lang="en-GB" sz="2400" b="0" i="0" u="none" strike="noStrike" kern="1200" cap="none" spc="0" normalizeH="0" baseline="0" noProof="0">
              <a:ln>
                <a:noFill/>
              </a:ln>
              <a:solidFill>
                <a:srgbClr val="115076"/>
              </a:solidFill>
              <a:effectLst/>
              <a:uLnTx/>
              <a:uFillTx/>
              <a:latin typeface="Century Gothic" panose="020B0502020202020204" pitchFamily="34" charset="0"/>
              <a:ea typeface="+mn-ea"/>
              <a:cs typeface="+mn-cs"/>
            </a:endParaRPr>
          </a:p>
        </p:txBody>
      </p:sp>
      <p:sp>
        <p:nvSpPr>
          <p:cNvPr id="40" name="TextBox 39"/>
          <p:cNvSpPr txBox="1"/>
          <p:nvPr/>
        </p:nvSpPr>
        <p:spPr>
          <a:xfrm>
            <a:off x="1819557" y="5026286"/>
            <a:ext cx="535126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You understand the teacher.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41" name="TextBox 40"/>
          <p:cNvSpPr txBox="1"/>
          <p:nvPr/>
        </p:nvSpPr>
        <p:spPr>
          <a:xfrm>
            <a:off x="1764241" y="2859205"/>
            <a:ext cx="644931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You are learning/you</a:t>
            </a:r>
            <a:r>
              <a:rPr kumimoji="0" lang="en-GB" sz="24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learn English.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42" name="TextBox 41"/>
          <p:cNvSpPr txBox="1"/>
          <p:nvPr/>
        </p:nvSpPr>
        <p:spPr>
          <a:xfrm>
            <a:off x="1870867" y="3575510"/>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Are you well-behaved?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sp>
        <p:nvSpPr>
          <p:cNvPr id="43" name="TextBox 42"/>
          <p:cNvSpPr txBox="1"/>
          <p:nvPr/>
        </p:nvSpPr>
        <p:spPr>
          <a:xfrm>
            <a:off x="1845212" y="4332665"/>
            <a:ext cx="47130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15076"/>
                </a:solidFill>
                <a:effectLst/>
                <a:uLnTx/>
                <a:uFillTx/>
                <a:latin typeface="Century Gothic" panose="020F0302020204030204"/>
                <a:ea typeface="+mn-ea"/>
                <a:cs typeface="+mn-cs"/>
              </a:rPr>
              <a:t>Do you like history?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a:ln>
                  <a:noFill/>
                </a:ln>
                <a:solidFill>
                  <a:srgbClr val="115076"/>
                </a:solidFill>
                <a:effectLst/>
                <a:uLnTx/>
                <a:uFillTx/>
                <a:latin typeface="Century Gothic" panose="020F0302020204030204"/>
                <a:ea typeface="+mn-ea"/>
                <a:cs typeface="+mn-cs"/>
              </a:rPr>
              <a:t> </a:t>
            </a:r>
          </a:p>
        </p:txBody>
      </p:sp>
      <p:sp>
        <p:nvSpPr>
          <p:cNvPr id="44" name="TextBox 43"/>
          <p:cNvSpPr txBox="1"/>
          <p:nvPr/>
        </p:nvSpPr>
        <p:spPr>
          <a:xfrm>
            <a:off x="1852936" y="5688536"/>
            <a:ext cx="579226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Are you taking/</a:t>
            </a:r>
            <a:r>
              <a:rPr lang="en-GB" sz="2400" dirty="0">
                <a:solidFill>
                  <a:srgbClr val="115076"/>
                </a:solidFill>
                <a:latin typeface="Century Gothic" panose="020F0302020204030204"/>
              </a:rPr>
              <a:t>do you take the train?</a:t>
            </a:r>
            <a:endParaRPr kumimoji="0" lang="en-GB" sz="2400" b="0" i="0" u="none" strike="noStrike" kern="1200" cap="none" spc="0" normalizeH="0" baseline="0" noProof="0" dirty="0">
              <a:ln>
                <a:noFill/>
              </a:ln>
              <a:solidFill>
                <a:srgbClr val="115076"/>
              </a:solidFill>
              <a:effectLst/>
              <a:uLnTx/>
              <a:uFillTx/>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p:txBody>
      </p:sp>
      <p:pic>
        <p:nvPicPr>
          <p:cNvPr id="29" name="Picture 28" descr="background rectangle">
            <a:extLst>
              <a:ext uri="{FF2B5EF4-FFF2-40B4-BE49-F238E27FC236}">
                <a16:creationId xmlns:a16="http://schemas.microsoft.com/office/drawing/2014/main" id="{3BCBB7C9-F875-448D-8328-D0C7C2CB0CA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4C5E379F-D57E-4D30-A7A4-2647705BD361}"/>
              </a:ext>
            </a:extLst>
          </p:cNvPr>
          <p:cNvSpPr txBox="1">
            <a:spLocks/>
          </p:cNvSpPr>
          <p:nvPr/>
        </p:nvSpPr>
        <p:spPr>
          <a:xfrm>
            <a:off x="0" y="296864"/>
            <a:ext cx="5265384"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Parle et écris en français !</a:t>
            </a:r>
            <a:endParaRPr lang="en-GB" sz="3600" b="1" dirty="0">
              <a:solidFill>
                <a:schemeClr val="bg1"/>
              </a:solidFill>
            </a:endParaRPr>
          </a:p>
        </p:txBody>
      </p:sp>
      <p:sp>
        <p:nvSpPr>
          <p:cNvPr id="33" name="Rounded Rectangle 46">
            <a:extLst>
              <a:ext uri="{FF2B5EF4-FFF2-40B4-BE49-F238E27FC236}">
                <a16:creationId xmlns:a16="http://schemas.microsoft.com/office/drawing/2014/main" id="{E433170D-CE06-451F-917F-07E681AB1064}"/>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4544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36" grpId="0"/>
      <p:bldP spid="37" grpId="0"/>
      <p:bldP spid="38" grpId="0"/>
      <p:bldP spid="3" grpId="0"/>
      <p:bldP spid="26" grpId="0"/>
      <p:bldP spid="27" grpId="0"/>
      <p:bldP spid="39" grpId="0"/>
      <p:bldP spid="40" grpId="0"/>
      <p:bldP spid="41" grpId="0"/>
      <p:bldP spid="42" grpId="0"/>
      <p:bldP spid="43" grpId="0"/>
      <p:bldP spid="4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grpSp>
        <p:nvGrpSpPr>
          <p:cNvPr id="3" name="Group 2">
            <a:extLst>
              <a:ext uri="{FF2B5EF4-FFF2-40B4-BE49-F238E27FC236}">
                <a16:creationId xmlns:a16="http://schemas.microsoft.com/office/drawing/2014/main" id="{E71C6E8C-C9E8-44E6-8E0C-3EFD08BCEB4B}"/>
              </a:ext>
            </a:extLst>
          </p:cNvPr>
          <p:cNvGrpSpPr/>
          <p:nvPr/>
        </p:nvGrpSpPr>
        <p:grpSpPr>
          <a:xfrm>
            <a:off x="6096000" y="2360463"/>
            <a:ext cx="5227476" cy="2324254"/>
            <a:chOff x="6689312" y="1829567"/>
            <a:chExt cx="5227476" cy="2324254"/>
          </a:xfrm>
        </p:grpSpPr>
        <p:pic>
          <p:nvPicPr>
            <p:cNvPr id="10" name="Picture 9" descr="Pc, Computer, Screen, Monitor, Ad">
              <a:extLst>
                <a:ext uri="{FF2B5EF4-FFF2-40B4-BE49-F238E27FC236}">
                  <a16:creationId xmlns:a16="http://schemas.microsoft.com/office/drawing/2014/main" id="{C7C489C0-D2F9-4E58-9DCC-88024160BECC}"/>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687" t="19511" r="12633" b="19505"/>
            <a:stretch/>
          </p:blipFill>
          <p:spPr bwMode="auto">
            <a:xfrm>
              <a:off x="9079755" y="3341974"/>
              <a:ext cx="868486" cy="709295"/>
            </a:xfrm>
            <a:prstGeom prst="rect">
              <a:avLst/>
            </a:prstGeom>
            <a:noFill/>
            <a:ln>
              <a:noFill/>
            </a:ln>
            <a:extLst>
              <a:ext uri="{53640926-AAD7-44D8-BBD7-CCE9431645EC}">
                <a14:shadowObscured xmlns:a14="http://schemas.microsoft.com/office/drawing/2010/main"/>
              </a:ext>
            </a:extLst>
          </p:spPr>
        </p:pic>
        <p:pic>
          <p:nvPicPr>
            <p:cNvPr id="11" name="Picture 10" descr="Ruler Clip Art">
              <a:extLst>
                <a:ext uri="{FF2B5EF4-FFF2-40B4-BE49-F238E27FC236}">
                  <a16:creationId xmlns:a16="http://schemas.microsoft.com/office/drawing/2014/main" id="{8E74AAF7-D779-466C-BFFB-FEE3CF066D79}"/>
                </a:ext>
              </a:extLst>
            </p:cNvPr>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625606">
              <a:off x="8335766" y="2185361"/>
              <a:ext cx="1852252" cy="815094"/>
            </a:xfrm>
            <a:prstGeom prst="rect">
              <a:avLst/>
            </a:prstGeom>
            <a:noFill/>
            <a:ln>
              <a:noFill/>
            </a:ln>
          </p:spPr>
        </p:pic>
        <p:pic>
          <p:nvPicPr>
            <p:cNvPr id="12" name="Picture 11" descr="Kolo Clip Art">
              <a:extLst>
                <a:ext uri="{FF2B5EF4-FFF2-40B4-BE49-F238E27FC236}">
                  <a16:creationId xmlns:a16="http://schemas.microsoft.com/office/drawing/2014/main" id="{506F8571-FBAE-4D48-AEA8-FCC733B8246B}"/>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0964288" y="3140871"/>
              <a:ext cx="952500" cy="581025"/>
            </a:xfrm>
            <a:prstGeom prst="rect">
              <a:avLst/>
            </a:prstGeom>
            <a:noFill/>
            <a:ln>
              <a:noFill/>
            </a:ln>
          </p:spPr>
        </p:pic>
        <p:pic>
          <p:nvPicPr>
            <p:cNvPr id="13" name="Picture 12" descr="Kiddy Train Clip Art">
              <a:extLst>
                <a:ext uri="{FF2B5EF4-FFF2-40B4-BE49-F238E27FC236}">
                  <a16:creationId xmlns:a16="http://schemas.microsoft.com/office/drawing/2014/main" id="{2AD06FEB-FB8A-4433-A7C0-3D2A502B26FF}"/>
                </a:ext>
              </a:extLst>
            </p:cNvPr>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689312" y="3226683"/>
              <a:ext cx="952500" cy="838200"/>
            </a:xfrm>
            <a:prstGeom prst="rect">
              <a:avLst/>
            </a:prstGeom>
            <a:noFill/>
            <a:ln>
              <a:noFill/>
            </a:ln>
          </p:spPr>
        </p:pic>
        <p:pic>
          <p:nvPicPr>
            <p:cNvPr id="14" name="Picture 13" descr="Girl And Boy Clip Art">
              <a:extLst>
                <a:ext uri="{FF2B5EF4-FFF2-40B4-BE49-F238E27FC236}">
                  <a16:creationId xmlns:a16="http://schemas.microsoft.com/office/drawing/2014/main" id="{E80ADE8E-A490-48E9-AEE8-183B0799616E}"/>
                </a:ext>
              </a:extLst>
            </p:cNvPr>
            <p:cNvPicPr/>
            <p:nvPr/>
          </p:nvPicPr>
          <p:blipFill rotWithShape="1">
            <a:blip r:embed="rId10">
              <a:extLst>
                <a:ext uri="{28A0092B-C50C-407E-A947-70E740481C1C}">
                  <a14:useLocalDpi xmlns:a14="http://schemas.microsoft.com/office/drawing/2010/main" val="0"/>
                </a:ext>
              </a:extLst>
            </a:blip>
            <a:srcRect l="50000"/>
            <a:stretch/>
          </p:blipFill>
          <p:spPr bwMode="auto">
            <a:xfrm>
              <a:off x="6743550" y="2061329"/>
              <a:ext cx="390525" cy="942975"/>
            </a:xfrm>
            <a:prstGeom prst="rect">
              <a:avLst/>
            </a:prstGeom>
            <a:noFill/>
            <a:ln>
              <a:noFill/>
            </a:ln>
            <a:extLst>
              <a:ext uri="{53640926-AAD7-44D8-BBD7-CCE9431645EC}">
                <a14:shadowObscured xmlns:a14="http://schemas.microsoft.com/office/drawing/2010/main"/>
              </a:ext>
            </a:extLst>
          </p:spPr>
        </p:pic>
        <p:pic>
          <p:nvPicPr>
            <p:cNvPr id="15" name="Picture 14" descr="Sailing Boat Clip Art">
              <a:extLst>
                <a:ext uri="{FF2B5EF4-FFF2-40B4-BE49-F238E27FC236}">
                  <a16:creationId xmlns:a16="http://schemas.microsoft.com/office/drawing/2014/main" id="{24547628-8DFA-48E6-937C-F70BCBC28E10}"/>
                </a:ext>
              </a:extLst>
            </p:cNvPr>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970974" y="1829567"/>
              <a:ext cx="952500" cy="904875"/>
            </a:xfrm>
            <a:prstGeom prst="rect">
              <a:avLst/>
            </a:prstGeom>
            <a:noFill/>
            <a:ln>
              <a:noFill/>
            </a:ln>
          </p:spPr>
        </p:pic>
        <p:pic>
          <p:nvPicPr>
            <p:cNvPr id="16" name="Picture 15" descr="Dog 03 Drawn With Straight Lines Clip Art">
              <a:extLst>
                <a:ext uri="{FF2B5EF4-FFF2-40B4-BE49-F238E27FC236}">
                  <a16:creationId xmlns:a16="http://schemas.microsoft.com/office/drawing/2014/main" id="{AAA88C6C-FF73-4BFA-99C6-2CE64A7A1647}"/>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a:off x="10089944" y="3239421"/>
              <a:ext cx="952500" cy="914400"/>
            </a:xfrm>
            <a:prstGeom prst="rect">
              <a:avLst/>
            </a:prstGeom>
            <a:noFill/>
            <a:ln>
              <a:noFill/>
            </a:ln>
          </p:spPr>
        </p:pic>
        <p:pic>
          <p:nvPicPr>
            <p:cNvPr id="17" name="Picture 16" descr="Present Clip Art">
              <a:extLst>
                <a:ext uri="{FF2B5EF4-FFF2-40B4-BE49-F238E27FC236}">
                  <a16:creationId xmlns:a16="http://schemas.microsoft.com/office/drawing/2014/main" id="{11E76EAE-DCB5-43C2-88F7-14C25E0E9B8C}"/>
                </a:ext>
              </a:extLst>
            </p:cNvPr>
            <p:cNvPicPr/>
            <p:nvPr/>
          </p:nvPicPr>
          <p:blipFill>
            <a:blip r:embed="rId14">
              <a:extLst>
                <a:ext uri="{28A0092B-C50C-407E-A947-70E740481C1C}">
                  <a14:useLocalDpi xmlns:a14="http://schemas.microsoft.com/office/drawing/2010/main" val="0"/>
                </a:ext>
              </a:extLst>
            </a:blip>
            <a:srcRect/>
            <a:stretch>
              <a:fillRect/>
            </a:stretch>
          </p:blipFill>
          <p:spPr bwMode="auto">
            <a:xfrm>
              <a:off x="7404207" y="2114076"/>
              <a:ext cx="857250" cy="942975"/>
            </a:xfrm>
            <a:prstGeom prst="rect">
              <a:avLst/>
            </a:prstGeom>
            <a:noFill/>
            <a:ln>
              <a:noFill/>
            </a:ln>
          </p:spPr>
        </p:pic>
        <p:pic>
          <p:nvPicPr>
            <p:cNvPr id="18" name="Picture 17" descr="Open Bible 01 Clip Art">
              <a:extLst>
                <a:ext uri="{FF2B5EF4-FFF2-40B4-BE49-F238E27FC236}">
                  <a16:creationId xmlns:a16="http://schemas.microsoft.com/office/drawing/2014/main" id="{E6C880CC-2BCE-4F61-84C5-1FC68C732433}"/>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7858532" y="3277025"/>
              <a:ext cx="952500" cy="676275"/>
            </a:xfrm>
            <a:prstGeom prst="rect">
              <a:avLst/>
            </a:prstGeom>
            <a:noFill/>
            <a:ln>
              <a:noFill/>
            </a:ln>
          </p:spPr>
        </p:pic>
        <p:pic>
          <p:nvPicPr>
            <p:cNvPr id="19" name="Picture 18" descr="Girl And Boy Clip Art">
              <a:extLst>
                <a:ext uri="{FF2B5EF4-FFF2-40B4-BE49-F238E27FC236}">
                  <a16:creationId xmlns:a16="http://schemas.microsoft.com/office/drawing/2014/main" id="{8DB2F19A-C81D-434A-9791-CA5B17460027}"/>
                </a:ext>
              </a:extLst>
            </p:cNvPr>
            <p:cNvPicPr/>
            <p:nvPr/>
          </p:nvPicPr>
          <p:blipFill rotWithShape="1">
            <a:blip r:embed="rId10">
              <a:extLst>
                <a:ext uri="{28A0092B-C50C-407E-A947-70E740481C1C}">
                  <a14:useLocalDpi xmlns:a14="http://schemas.microsoft.com/office/drawing/2010/main" val="0"/>
                </a:ext>
              </a:extLst>
            </a:blip>
            <a:srcRect r="45122"/>
            <a:stretch/>
          </p:blipFill>
          <p:spPr bwMode="auto">
            <a:xfrm>
              <a:off x="11226226" y="2024481"/>
              <a:ext cx="428625" cy="942975"/>
            </a:xfrm>
            <a:prstGeom prst="rect">
              <a:avLst/>
            </a:prstGeom>
            <a:noFill/>
            <a:ln>
              <a:noFill/>
            </a:ln>
            <a:extLst>
              <a:ext uri="{53640926-AAD7-44D8-BBD7-CCE9431645EC}">
                <a14:shadowObscured xmlns:a14="http://schemas.microsoft.com/office/drawing/2010/main"/>
              </a:ext>
            </a:extLst>
          </p:spPr>
        </p:pic>
      </p:grpSp>
      <p:sp>
        <p:nvSpPr>
          <p:cNvPr id="20" name="TextBox 19">
            <a:extLst>
              <a:ext uri="{FF2B5EF4-FFF2-40B4-BE49-F238E27FC236}">
                <a16:creationId xmlns:a16="http://schemas.microsoft.com/office/drawing/2014/main" id="{62878EA2-181B-4D72-A722-C713C3DFAEFB}"/>
              </a:ext>
            </a:extLst>
          </p:cNvPr>
          <p:cNvSpPr txBox="1"/>
          <p:nvPr/>
        </p:nvSpPr>
        <p:spPr>
          <a:xfrm>
            <a:off x="255595" y="1282222"/>
            <a:ext cx="54089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9933"/>
                </a:solidFill>
                <a:effectLst/>
                <a:uLnTx/>
                <a:uFillTx/>
                <a:latin typeface="Century Gothic" panose="020B0502020202020204" pitchFamily="34" charset="0"/>
                <a:ea typeface="+mn-ea"/>
                <a:cs typeface="+mn-cs"/>
              </a:rPr>
              <a:t>Partner A</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lang="en-GB" sz="2200" dirty="0">
                <a:solidFill>
                  <a:srgbClr val="1F4E79"/>
                </a:solidFill>
                <a:latin typeface="Century Gothic" panose="020B0502020202020204" pitchFamily="34" charset="0"/>
              </a:rPr>
              <a:t>Ask your partner where things are on the desk</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6E684ED7-823D-4041-8B41-0AF600272A2D}"/>
              </a:ext>
            </a:extLst>
          </p:cNvPr>
          <p:cNvSpPr txBox="1"/>
          <p:nvPr/>
        </p:nvSpPr>
        <p:spPr>
          <a:xfrm>
            <a:off x="5819654" y="1122256"/>
            <a:ext cx="625510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9933"/>
                </a:solidFill>
                <a:effectLst/>
                <a:uLnTx/>
                <a:uFillTx/>
                <a:latin typeface="Century Gothic" panose="020B0502020202020204" pitchFamily="34" charset="0"/>
                <a:ea typeface="+mn-ea"/>
                <a:cs typeface="+mn-cs"/>
              </a:rPr>
              <a:t>Partner B</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describe where objects are on your desk using the correct</a:t>
            </a:r>
            <a:r>
              <a:rPr kumimoji="0" lang="en-GB" sz="2200" b="0" i="0" u="none" strike="noStrike" kern="1200" cap="none" spc="0" normalizeH="0" noProof="0" dirty="0">
                <a:ln>
                  <a:noFill/>
                </a:ln>
                <a:solidFill>
                  <a:srgbClr val="1F4E79"/>
                </a:solidFill>
                <a:effectLst/>
                <a:uLnTx/>
                <a:uFillTx/>
                <a:latin typeface="Century Gothic" panose="020B0502020202020204" pitchFamily="34" charset="0"/>
                <a:ea typeface="+mn-ea"/>
                <a:cs typeface="+mn-cs"/>
              </a:rPr>
              <a:t> prepositions. </a:t>
            </a:r>
          </a:p>
        </p:txBody>
      </p:sp>
      <p:pic>
        <p:nvPicPr>
          <p:cNvPr id="22" name="Picture 21" descr="Desk, Furniture, Workspace, Brown, Wood">
            <a:extLst>
              <a:ext uri="{FF2B5EF4-FFF2-40B4-BE49-F238E27FC236}">
                <a16:creationId xmlns:a16="http://schemas.microsoft.com/office/drawing/2014/main" id="{7FC70BE2-708E-447B-B809-5137AA0515E5}"/>
              </a:ext>
            </a:extLst>
          </p:cNvPr>
          <p:cNvPicPr/>
          <p:nvPr/>
        </p:nvPicPr>
        <p:blipFill>
          <a:blip r:embed="rId16">
            <a:extLst>
              <a:ext uri="{BEBA8EAE-BF5A-486C-A8C5-ECC9F3942E4B}">
                <a14:imgProps xmlns:a14="http://schemas.microsoft.com/office/drawing/2010/main">
                  <a14:imgLayer r:embed="rId17">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76048" y="2759014"/>
            <a:ext cx="5133975" cy="3238500"/>
          </a:xfrm>
          <a:prstGeom prst="rect">
            <a:avLst/>
          </a:prstGeom>
          <a:noFill/>
          <a:ln>
            <a:noFill/>
          </a:ln>
        </p:spPr>
      </p:pic>
      <p:sp>
        <p:nvSpPr>
          <p:cNvPr id="24" name="Title 3">
            <a:extLst>
              <a:ext uri="{FF2B5EF4-FFF2-40B4-BE49-F238E27FC236}">
                <a16:creationId xmlns:a16="http://schemas.microsoft.com/office/drawing/2014/main" id="{D10F74B2-D822-4DB9-91FE-1EB68572A0C6}"/>
              </a:ext>
            </a:extLst>
          </p:cNvPr>
          <p:cNvSpPr>
            <a:spLocks noGrp="1"/>
          </p:cNvSpPr>
          <p:nvPr>
            <p:ph type="title"/>
          </p:nvPr>
        </p:nvSpPr>
        <p:spPr>
          <a:xfrm>
            <a:off x="188913" y="296863"/>
            <a:ext cx="5630862" cy="712787"/>
          </a:xfrm>
        </p:spPr>
        <p:txBody>
          <a:bodyPr>
            <a:noAutofit/>
          </a:bodyPr>
          <a:lstStyle/>
          <a:p>
            <a:r>
              <a:rPr lang="fr-FR" sz="2800" b="1" dirty="0">
                <a:solidFill>
                  <a:schemeClr val="bg1"/>
                </a:solidFill>
                <a:latin typeface="Century Gothic" panose="020B0502020202020204" pitchFamily="34" charset="0"/>
              </a:rPr>
              <a:t>Vocabulaire - sur, dans, sous </a:t>
            </a:r>
          </a:p>
        </p:txBody>
      </p:sp>
      <p:sp>
        <p:nvSpPr>
          <p:cNvPr id="4" name="Speech Bubble: Rectangle with Corners Rounded 3">
            <a:extLst>
              <a:ext uri="{FF2B5EF4-FFF2-40B4-BE49-F238E27FC236}">
                <a16:creationId xmlns:a16="http://schemas.microsoft.com/office/drawing/2014/main" id="{97B8B84F-58FF-4256-940C-594E52C24213}"/>
              </a:ext>
            </a:extLst>
          </p:cNvPr>
          <p:cNvSpPr/>
          <p:nvPr/>
        </p:nvSpPr>
        <p:spPr>
          <a:xfrm>
            <a:off x="3314700" y="2051663"/>
            <a:ext cx="1057275" cy="553009"/>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a:t>
            </a:r>
          </a:p>
        </p:txBody>
      </p:sp>
      <p:sp>
        <p:nvSpPr>
          <p:cNvPr id="27" name="Speech Bubble: Rectangle with Corners Rounded 26">
            <a:extLst>
              <a:ext uri="{FF2B5EF4-FFF2-40B4-BE49-F238E27FC236}">
                <a16:creationId xmlns:a16="http://schemas.microsoft.com/office/drawing/2014/main" id="{73C8CD74-2C4A-4111-A695-5D852762CC7F}"/>
              </a:ext>
            </a:extLst>
          </p:cNvPr>
          <p:cNvSpPr/>
          <p:nvPr/>
        </p:nvSpPr>
        <p:spPr>
          <a:xfrm>
            <a:off x="10590835" y="4684717"/>
            <a:ext cx="1057275" cy="553009"/>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sous</a:t>
            </a:r>
          </a:p>
        </p:txBody>
      </p:sp>
      <p:sp>
        <p:nvSpPr>
          <p:cNvPr id="28" name="Speech Bubble: Rectangle with Corners Rounded 27">
            <a:extLst>
              <a:ext uri="{FF2B5EF4-FFF2-40B4-BE49-F238E27FC236}">
                <a16:creationId xmlns:a16="http://schemas.microsoft.com/office/drawing/2014/main" id="{3BE586A0-67B6-480A-BCB5-1B65B632A2A5}"/>
              </a:ext>
            </a:extLst>
          </p:cNvPr>
          <p:cNvSpPr/>
          <p:nvPr/>
        </p:nvSpPr>
        <p:spPr>
          <a:xfrm>
            <a:off x="8486443" y="5273820"/>
            <a:ext cx="1057275" cy="553009"/>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dans</a:t>
            </a:r>
          </a:p>
        </p:txBody>
      </p:sp>
      <p:sp>
        <p:nvSpPr>
          <p:cNvPr id="29" name="Speech Bubble: Rectangle with Corners Rounded 28">
            <a:extLst>
              <a:ext uri="{FF2B5EF4-FFF2-40B4-BE49-F238E27FC236}">
                <a16:creationId xmlns:a16="http://schemas.microsoft.com/office/drawing/2014/main" id="{B4D90FD7-EFAE-477F-BD76-05981BADA111}"/>
              </a:ext>
            </a:extLst>
          </p:cNvPr>
          <p:cNvSpPr/>
          <p:nvPr/>
        </p:nvSpPr>
        <p:spPr>
          <a:xfrm>
            <a:off x="6344169" y="4765411"/>
            <a:ext cx="1057275" cy="553009"/>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sur</a:t>
            </a:r>
          </a:p>
        </p:txBody>
      </p:sp>
      <p:pic>
        <p:nvPicPr>
          <p:cNvPr id="25" name="Picture 24" descr="background rectangle">
            <a:extLst>
              <a:ext uri="{FF2B5EF4-FFF2-40B4-BE49-F238E27FC236}">
                <a16:creationId xmlns:a16="http://schemas.microsoft.com/office/drawing/2014/main" id="{E48EE1BE-3DDE-4C8E-B09F-9C0E255C5FC2}"/>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0" name="Title 3">
            <a:extLst>
              <a:ext uri="{FF2B5EF4-FFF2-40B4-BE49-F238E27FC236}">
                <a16:creationId xmlns:a16="http://schemas.microsoft.com/office/drawing/2014/main" id="{9C865AD4-E4A9-4A34-BD46-AE95BE8C175B}"/>
              </a:ext>
            </a:extLst>
          </p:cNvPr>
          <p:cNvSpPr txBox="1">
            <a:spLocks/>
          </p:cNvSpPr>
          <p:nvPr/>
        </p:nvSpPr>
        <p:spPr>
          <a:xfrm>
            <a:off x="0" y="296864"/>
            <a:ext cx="6096000" cy="70784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Vocabulaire: sur, dans, sous</a:t>
            </a:r>
            <a:endParaRPr lang="en-GB" sz="3600" b="1" dirty="0">
              <a:solidFill>
                <a:schemeClr val="bg1"/>
              </a:solidFill>
            </a:endParaRPr>
          </a:p>
        </p:txBody>
      </p:sp>
      <p:sp>
        <p:nvSpPr>
          <p:cNvPr id="31" name="Rounded Rectangle 46">
            <a:extLst>
              <a:ext uri="{FF2B5EF4-FFF2-40B4-BE49-F238E27FC236}">
                <a16:creationId xmlns:a16="http://schemas.microsoft.com/office/drawing/2014/main" id="{88D5517E-0FAE-4E20-98D9-CA5CE0EE002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4151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4" grpId="0" animBg="1"/>
      <p:bldP spid="27" grpId="0" animBg="1"/>
      <p:bldP spid="28" grpId="0" animBg="1"/>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14" name="TextBox 13">
            <a:extLst>
              <a:ext uri="{FF2B5EF4-FFF2-40B4-BE49-F238E27FC236}">
                <a16:creationId xmlns:a16="http://schemas.microsoft.com/office/drawing/2014/main" id="{6151994F-9745-4C63-9ECE-BCA2654951D0}"/>
              </a:ext>
            </a:extLst>
          </p:cNvPr>
          <p:cNvSpPr txBox="1"/>
          <p:nvPr/>
        </p:nvSpPr>
        <p:spPr>
          <a:xfrm>
            <a:off x="9728421" y="1204770"/>
            <a:ext cx="160279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9933"/>
                </a:solidFill>
                <a:effectLst/>
                <a:uLnTx/>
                <a:uFillTx/>
                <a:latin typeface="Century Gothic" panose="020B0502020202020204" pitchFamily="34" charset="0"/>
                <a:ea typeface="+mn-ea"/>
                <a:cs typeface="+mn-cs"/>
              </a:rPr>
              <a:t>Partner B</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93F9EBD9-4006-4E79-895D-0015921AE65A}"/>
              </a:ext>
            </a:extLst>
          </p:cNvPr>
          <p:cNvSpPr txBox="1"/>
          <p:nvPr/>
        </p:nvSpPr>
        <p:spPr>
          <a:xfrm>
            <a:off x="188913" y="1237725"/>
            <a:ext cx="154733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FF9933"/>
                </a:solidFill>
                <a:effectLst/>
                <a:uLnTx/>
                <a:uFillTx/>
                <a:latin typeface="Century Gothic" panose="020B0502020202020204" pitchFamily="34" charset="0"/>
                <a:ea typeface="+mn-ea"/>
                <a:cs typeface="+mn-cs"/>
              </a:rPr>
              <a:t>Partner A</a:t>
            </a: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pic>
        <p:nvPicPr>
          <p:cNvPr id="16" name="Picture 15" descr="Desk, Furniture, Workspace, Brown, Wood">
            <a:extLst>
              <a:ext uri="{FF2B5EF4-FFF2-40B4-BE49-F238E27FC236}">
                <a16:creationId xmlns:a16="http://schemas.microsoft.com/office/drawing/2014/main" id="{3F9C0816-777E-44E6-AE1D-D891BFE8D35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98312" y="3121004"/>
            <a:ext cx="5133975" cy="3238500"/>
          </a:xfrm>
          <a:prstGeom prst="rect">
            <a:avLst/>
          </a:prstGeom>
          <a:noFill/>
          <a:ln>
            <a:noFill/>
          </a:ln>
        </p:spPr>
      </p:pic>
      <p:pic>
        <p:nvPicPr>
          <p:cNvPr id="17" name="Picture 16" descr="Desk, Furniture, Workspace, Brown, Wood">
            <a:extLst>
              <a:ext uri="{FF2B5EF4-FFF2-40B4-BE49-F238E27FC236}">
                <a16:creationId xmlns:a16="http://schemas.microsoft.com/office/drawing/2014/main" id="{17F4543B-C1FE-4D65-A7C2-0B41A277CA85}"/>
              </a:ext>
            </a:extLst>
          </p:cNvPr>
          <p:cNvPicPr/>
          <p:nvPr/>
        </p:nvPicPr>
        <p:blipFill>
          <a:blip r:embed="rId4">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a:stretch>
            <a:fillRect/>
          </a:stretch>
        </p:blipFill>
        <p:spPr bwMode="auto">
          <a:xfrm>
            <a:off x="620036" y="3135565"/>
            <a:ext cx="5133975" cy="3238500"/>
          </a:xfrm>
          <a:prstGeom prst="rect">
            <a:avLst/>
          </a:prstGeom>
          <a:noFill/>
          <a:ln>
            <a:noFill/>
          </a:ln>
        </p:spPr>
      </p:pic>
      <p:pic>
        <p:nvPicPr>
          <p:cNvPr id="19" name="Picture 18" descr="Kiddy Train Clip Art">
            <a:extLst>
              <a:ext uri="{FF2B5EF4-FFF2-40B4-BE49-F238E27FC236}">
                <a16:creationId xmlns:a16="http://schemas.microsoft.com/office/drawing/2014/main" id="{6C9BA22A-2E93-4FA0-B98D-41AF34971562}"/>
              </a:ext>
            </a:extLst>
          </p:cNvPr>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9336324" y="5442611"/>
            <a:ext cx="952500" cy="838200"/>
          </a:xfrm>
          <a:prstGeom prst="rect">
            <a:avLst/>
          </a:prstGeom>
          <a:noFill/>
          <a:ln>
            <a:noFill/>
          </a:ln>
        </p:spPr>
      </p:pic>
      <p:sp>
        <p:nvSpPr>
          <p:cNvPr id="22" name="Title 3">
            <a:extLst>
              <a:ext uri="{FF2B5EF4-FFF2-40B4-BE49-F238E27FC236}">
                <a16:creationId xmlns:a16="http://schemas.microsoft.com/office/drawing/2014/main" id="{0A8D76CB-AD6A-4922-828C-FFE6AE55D242}"/>
              </a:ext>
            </a:extLst>
          </p:cNvPr>
          <p:cNvSpPr>
            <a:spLocks noGrp="1"/>
          </p:cNvSpPr>
          <p:nvPr>
            <p:ph type="title"/>
          </p:nvPr>
        </p:nvSpPr>
        <p:spPr>
          <a:xfrm>
            <a:off x="188913" y="296863"/>
            <a:ext cx="5630862" cy="712787"/>
          </a:xfrm>
        </p:spPr>
        <p:txBody>
          <a:bodyPr>
            <a:normAutofit fontScale="90000"/>
          </a:bodyPr>
          <a:lstStyle/>
          <a:p>
            <a:r>
              <a:rPr lang="en-GB" sz="3600" b="1" dirty="0">
                <a:solidFill>
                  <a:schemeClr val="bg1"/>
                </a:solidFill>
                <a:latin typeface="Century Gothic" panose="020B0502020202020204" pitchFamily="34" charset="0"/>
              </a:rPr>
              <a:t>Sur, dans, sous? </a:t>
            </a:r>
            <a:r>
              <a:rPr lang="fr-FR" sz="3600" b="1" dirty="0">
                <a:solidFill>
                  <a:srgbClr val="FF9933"/>
                </a:solidFill>
                <a:latin typeface="Century Gothic" panose="020B0502020202020204" pitchFamily="34" charset="0"/>
              </a:rPr>
              <a:t>Exemple</a:t>
            </a:r>
          </a:p>
        </p:txBody>
      </p:sp>
      <p:sp>
        <p:nvSpPr>
          <p:cNvPr id="21" name="Speech Bubble: Rectangle with Corners Rounded 20">
            <a:extLst>
              <a:ext uri="{FF2B5EF4-FFF2-40B4-BE49-F238E27FC236}">
                <a16:creationId xmlns:a16="http://schemas.microsoft.com/office/drawing/2014/main" id="{4F99B2F3-BC9C-4D90-B429-D85CE71BC4BE}"/>
              </a:ext>
            </a:extLst>
          </p:cNvPr>
          <p:cNvSpPr/>
          <p:nvPr/>
        </p:nvSpPr>
        <p:spPr>
          <a:xfrm>
            <a:off x="962582" y="1849079"/>
            <a:ext cx="4138056" cy="867128"/>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Où est le train?</a:t>
            </a:r>
          </a:p>
        </p:txBody>
      </p:sp>
      <p:sp>
        <p:nvSpPr>
          <p:cNvPr id="23" name="Speech Bubble: Rectangle with Corners Rounded 22">
            <a:extLst>
              <a:ext uri="{FF2B5EF4-FFF2-40B4-BE49-F238E27FC236}">
                <a16:creationId xmlns:a16="http://schemas.microsoft.com/office/drawing/2014/main" id="{F051714B-67E6-4DC8-BDE8-0121043B15E6}"/>
              </a:ext>
            </a:extLst>
          </p:cNvPr>
          <p:cNvSpPr/>
          <p:nvPr/>
        </p:nvSpPr>
        <p:spPr>
          <a:xfrm>
            <a:off x="7358063" y="1864595"/>
            <a:ext cx="4324350" cy="867128"/>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bg1"/>
                </a:solidFill>
              </a:rPr>
              <a:t>Le train est </a:t>
            </a:r>
            <a:r>
              <a:rPr lang="fr-FR" sz="2400" b="1" dirty="0">
                <a:solidFill>
                  <a:srgbClr val="FF6600"/>
                </a:solidFill>
              </a:rPr>
              <a:t>sous</a:t>
            </a:r>
            <a:r>
              <a:rPr lang="fr-FR" sz="2400" b="1" dirty="0">
                <a:solidFill>
                  <a:schemeClr val="bg1"/>
                </a:solidFill>
              </a:rPr>
              <a:t> le bureau.</a:t>
            </a:r>
          </a:p>
        </p:txBody>
      </p:sp>
      <p:pic>
        <p:nvPicPr>
          <p:cNvPr id="18" name="Picture 17" descr="background rectangle">
            <a:extLst>
              <a:ext uri="{FF2B5EF4-FFF2-40B4-BE49-F238E27FC236}">
                <a16:creationId xmlns:a16="http://schemas.microsoft.com/office/drawing/2014/main" id="{8BEAC373-C189-4BA9-AD13-B71A19D1FD69}"/>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D9928FAB-6D36-4854-8C9C-8405711B0A6B}"/>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a:solidFill>
                  <a:schemeClr val="bg1"/>
                </a:solidFill>
              </a:rPr>
              <a:t>Sur, dans, sous: </a:t>
            </a:r>
            <a:r>
              <a:rPr lang="en-GB" sz="3600" b="1" dirty="0" err="1">
                <a:solidFill>
                  <a:schemeClr val="bg1"/>
                </a:solidFill>
              </a:rPr>
              <a:t>exemple</a:t>
            </a:r>
            <a:endParaRPr lang="en-GB" sz="3600" b="1" dirty="0">
              <a:solidFill>
                <a:schemeClr val="bg1"/>
              </a:solidFill>
            </a:endParaRPr>
          </a:p>
        </p:txBody>
      </p:sp>
      <p:sp>
        <p:nvSpPr>
          <p:cNvPr id="24" name="Rounded Rectangle 46">
            <a:extLst>
              <a:ext uri="{FF2B5EF4-FFF2-40B4-BE49-F238E27FC236}">
                <a16:creationId xmlns:a16="http://schemas.microsoft.com/office/drawing/2014/main" id="{E455FD75-9A93-459F-8676-3ADEB335CAC3}"/>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896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76" y="3662244"/>
            <a:ext cx="894410" cy="86757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2938" y="5336467"/>
            <a:ext cx="1062593" cy="506503"/>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93039" y="5007611"/>
            <a:ext cx="1450674" cy="1018868"/>
          </a:xfrm>
          <a:prstGeom prst="rect">
            <a:avLst/>
          </a:prstGeom>
        </p:spPr>
      </p:pic>
      <p:pic>
        <p:nvPicPr>
          <p:cNvPr id="19" name="Picture 1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5362" y="5037359"/>
            <a:ext cx="1278611" cy="946172"/>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82999" y="3463102"/>
            <a:ext cx="1424802" cy="1006860"/>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73883" y="4999776"/>
            <a:ext cx="1422300" cy="948200"/>
          </a:xfrm>
          <a:prstGeom prst="rect">
            <a:avLst/>
          </a:prstGeom>
        </p:spPr>
      </p:pic>
      <p:sp>
        <p:nvSpPr>
          <p:cNvPr id="5" name="TextBox 4"/>
          <p:cNvSpPr txBox="1"/>
          <p:nvPr/>
        </p:nvSpPr>
        <p:spPr>
          <a:xfrm>
            <a:off x="6839510" y="2551206"/>
            <a:ext cx="4559121"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When asked, say you have these:</a:t>
            </a:r>
          </a:p>
        </p:txBody>
      </p:sp>
      <p:sp>
        <p:nvSpPr>
          <p:cNvPr id="15" name="TextBox 14"/>
          <p:cNvSpPr txBox="1"/>
          <p:nvPr/>
        </p:nvSpPr>
        <p:spPr>
          <a:xfrm>
            <a:off x="957381" y="2526818"/>
            <a:ext cx="4559121" cy="707886"/>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Ask your friend if s/he has these (circle the ones s/he has):</a:t>
            </a:r>
          </a:p>
        </p:txBody>
      </p:sp>
      <p:pic>
        <p:nvPicPr>
          <p:cNvPr id="24" name="Picture 23" descr="background rectangle">
            <a:extLst>
              <a:ext uri="{FF2B5EF4-FFF2-40B4-BE49-F238E27FC236}">
                <a16:creationId xmlns:a16="http://schemas.microsoft.com/office/drawing/2014/main" id="{E5F47926-D48D-4180-B5A9-EF6B2FCDA534}"/>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5" name="Title 3">
            <a:extLst>
              <a:ext uri="{FF2B5EF4-FFF2-40B4-BE49-F238E27FC236}">
                <a16:creationId xmlns:a16="http://schemas.microsoft.com/office/drawing/2014/main" id="{84E05517-4557-4D93-A558-B7E3249A860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A</a:t>
            </a:r>
          </a:p>
        </p:txBody>
      </p:sp>
      <p:pic>
        <p:nvPicPr>
          <p:cNvPr id="6146" name="Picture 2" descr="Mobile Touch Phone Clip Art">
            <a:extLst>
              <a:ext uri="{FF2B5EF4-FFF2-40B4-BE49-F238E27FC236}">
                <a16:creationId xmlns:a16="http://schemas.microsoft.com/office/drawing/2014/main" id="{B636CD53-A3A5-475B-901C-ABB78532D43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88029" y="3375525"/>
            <a:ext cx="655490" cy="1268138"/>
          </a:xfrm>
          <a:prstGeom prst="rect">
            <a:avLst/>
          </a:prstGeom>
          <a:noFill/>
          <a:extLst>
            <a:ext uri="{909E8E84-426E-40DD-AFC4-6F175D3DCCD1}">
              <a14:hiddenFill xmlns:a14="http://schemas.microsoft.com/office/drawing/2010/main">
                <a:solidFill>
                  <a:srgbClr val="FFFFFF"/>
                </a:solidFill>
              </a14:hiddenFill>
            </a:ext>
          </a:extLst>
        </p:spPr>
      </p:pic>
      <p:sp>
        <p:nvSpPr>
          <p:cNvPr id="17" name="Rounded Rectangle 46">
            <a:extLst>
              <a:ext uri="{FF2B5EF4-FFF2-40B4-BE49-F238E27FC236}">
                <a16:creationId xmlns:a16="http://schemas.microsoft.com/office/drawing/2014/main" id="{208A1C5F-32A3-43CB-8E1D-B3074E2766A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A1362061-F5A5-4C08-B298-95B238A8C077}"/>
              </a:ext>
            </a:extLst>
          </p:cNvPr>
          <p:cNvSpPr txBox="1"/>
          <p:nvPr/>
        </p:nvSpPr>
        <p:spPr>
          <a:xfrm>
            <a:off x="180000" y="1296000"/>
            <a:ext cx="1172992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are speaking to your friend on the telephone. Tell him/her what you have, and ask what s/he has. S/he will also ask you. Take turns. Partner A starts.</a:t>
            </a:r>
          </a:p>
        </p:txBody>
      </p:sp>
      <p:pic>
        <p:nvPicPr>
          <p:cNvPr id="27" name="Picture 26">
            <a:extLst>
              <a:ext uri="{FF2B5EF4-FFF2-40B4-BE49-F238E27FC236}">
                <a16:creationId xmlns:a16="http://schemas.microsoft.com/office/drawing/2014/main" id="{D2DBE580-E9E6-43B8-9DA9-BE05EFC449B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32777" y="3504329"/>
            <a:ext cx="1254853" cy="924408"/>
          </a:xfrm>
          <a:prstGeom prst="rect">
            <a:avLst/>
          </a:prstGeom>
        </p:spPr>
      </p:pic>
    </p:spTree>
    <p:extLst>
      <p:ext uri="{BB962C8B-B14F-4D97-AF65-F5344CB8AC3E}">
        <p14:creationId xmlns:p14="http://schemas.microsoft.com/office/powerpoint/2010/main" val="2946437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88942" y="296864"/>
            <a:ext cx="5631472" cy="713163"/>
          </a:xfrm>
        </p:spPr>
        <p:txBody>
          <a:bodyPr>
            <a:normAutofit fontScale="90000"/>
          </a:bodyPr>
          <a:lstStyle/>
          <a:p>
            <a:r>
              <a:rPr lang="en-GB" sz="3600" b="1" dirty="0">
                <a:solidFill>
                  <a:schemeClr val="bg1"/>
                </a:solidFill>
              </a:rPr>
              <a:t>Sur, dans, sous? </a:t>
            </a:r>
            <a:r>
              <a:rPr lang="fr-FR" sz="3600" b="1" dirty="0">
                <a:solidFill>
                  <a:srgbClr val="FF9933"/>
                </a:solidFill>
              </a:rPr>
              <a:t>Réponses</a:t>
            </a:r>
            <a:endParaRPr lang="fr-FR" sz="3600" b="1" dirty="0">
              <a:solidFill>
                <a:schemeClr val="bg1"/>
              </a:solidFill>
              <a:latin typeface="Century Gothic" panose="020B0502020202020204" pitchFamily="34" charset="0"/>
            </a:endParaRPr>
          </a:p>
        </p:txBody>
      </p:sp>
      <p:sp>
        <p:nvSpPr>
          <p:cNvPr id="5" name="Title 1">
            <a:extLst>
              <a:ext uri="{FF2B5EF4-FFF2-40B4-BE49-F238E27FC236}">
                <a16:creationId xmlns:a16="http://schemas.microsoft.com/office/drawing/2014/main" id="{16E60EBB-8771-49C3-ACDF-3562E9D2DAC5}"/>
              </a:ext>
            </a:extLst>
          </p:cNvPr>
          <p:cNvSpPr txBox="1">
            <a:spLocks/>
          </p:cNvSpPr>
          <p:nvPr/>
        </p:nvSpPr>
        <p:spPr>
          <a:xfrm>
            <a:off x="10808436" y="191302"/>
            <a:ext cx="1161402" cy="83963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parler 1/8</a:t>
            </a:r>
            <a:endParaRPr kumimoji="0" lang="fr-FR" sz="4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32" name="TextBox 31">
            <a:extLst>
              <a:ext uri="{FF2B5EF4-FFF2-40B4-BE49-F238E27FC236}">
                <a16:creationId xmlns:a16="http://schemas.microsoft.com/office/drawing/2014/main" id="{56915F02-E0C7-4FE6-9284-F7E52B47FB50}"/>
              </a:ext>
            </a:extLst>
          </p:cNvPr>
          <p:cNvSpPr txBox="1"/>
          <p:nvPr/>
        </p:nvSpPr>
        <p:spPr>
          <a:xfrm>
            <a:off x="219293" y="1382613"/>
            <a:ext cx="27166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Round 1</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A86D501E-2491-4C7B-A6AE-D8F5ABB91E31}"/>
              </a:ext>
            </a:extLst>
          </p:cNvPr>
          <p:cNvSpPr txBox="1"/>
          <p:nvPr/>
        </p:nvSpPr>
        <p:spPr>
          <a:xfrm>
            <a:off x="7328475" y="1396498"/>
            <a:ext cx="271668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Round 2</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grpSp>
        <p:nvGrpSpPr>
          <p:cNvPr id="30" name="Group 29">
            <a:extLst>
              <a:ext uri="{FF2B5EF4-FFF2-40B4-BE49-F238E27FC236}">
                <a16:creationId xmlns:a16="http://schemas.microsoft.com/office/drawing/2014/main" id="{56DE7017-195C-4223-99F9-E4EE57D85B87}"/>
              </a:ext>
            </a:extLst>
          </p:cNvPr>
          <p:cNvGrpSpPr/>
          <p:nvPr/>
        </p:nvGrpSpPr>
        <p:grpSpPr>
          <a:xfrm>
            <a:off x="191475" y="1895645"/>
            <a:ext cx="5308147" cy="4083168"/>
            <a:chOff x="238272" y="1927972"/>
            <a:chExt cx="5308147" cy="4083168"/>
          </a:xfrm>
        </p:grpSpPr>
        <p:grpSp>
          <p:nvGrpSpPr>
            <p:cNvPr id="16" name="Group 15">
              <a:extLst>
                <a:ext uri="{FF2B5EF4-FFF2-40B4-BE49-F238E27FC236}">
                  <a16:creationId xmlns:a16="http://schemas.microsoft.com/office/drawing/2014/main" id="{18E300CB-B293-410C-BAC7-378D237066CE}"/>
                </a:ext>
              </a:extLst>
            </p:cNvPr>
            <p:cNvGrpSpPr/>
            <p:nvPr/>
          </p:nvGrpSpPr>
          <p:grpSpPr>
            <a:xfrm>
              <a:off x="238272" y="1927972"/>
              <a:ext cx="5133975" cy="4066858"/>
              <a:chOff x="196143" y="2318694"/>
              <a:chExt cx="5133975" cy="4066858"/>
            </a:xfrm>
          </p:grpSpPr>
          <p:grpSp>
            <p:nvGrpSpPr>
              <p:cNvPr id="4" name="Group 3">
                <a:extLst>
                  <a:ext uri="{FF2B5EF4-FFF2-40B4-BE49-F238E27FC236}">
                    <a16:creationId xmlns:a16="http://schemas.microsoft.com/office/drawing/2014/main" id="{DB68F680-6129-42BF-A804-4D253D6D3962}"/>
                  </a:ext>
                </a:extLst>
              </p:cNvPr>
              <p:cNvGrpSpPr/>
              <p:nvPr/>
            </p:nvGrpSpPr>
            <p:grpSpPr>
              <a:xfrm>
                <a:off x="196143" y="2318694"/>
                <a:ext cx="5133975" cy="4066858"/>
                <a:chOff x="446346" y="2043153"/>
                <a:chExt cx="5133975" cy="4066858"/>
              </a:xfrm>
            </p:grpSpPr>
            <p:pic>
              <p:nvPicPr>
                <p:cNvPr id="6" name="Picture 5" descr="Desk, Furniture, Workspace, Brown, Wood">
                  <a:extLst>
                    <a:ext uri="{FF2B5EF4-FFF2-40B4-BE49-F238E27FC236}">
                      <a16:creationId xmlns:a16="http://schemas.microsoft.com/office/drawing/2014/main" id="{AE4D8210-F183-4F0D-AA9D-9F2344A00F1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46346" y="2871511"/>
                  <a:ext cx="5133975" cy="3238500"/>
                </a:xfrm>
                <a:prstGeom prst="rect">
                  <a:avLst/>
                </a:prstGeom>
                <a:noFill/>
                <a:ln>
                  <a:noFill/>
                </a:ln>
              </p:spPr>
            </p:pic>
            <p:pic>
              <p:nvPicPr>
                <p:cNvPr id="10" name="Picture 9" descr="Pc, Computer, Screen, Monitor, Ad">
                  <a:extLst>
                    <a:ext uri="{FF2B5EF4-FFF2-40B4-BE49-F238E27FC236}">
                      <a16:creationId xmlns:a16="http://schemas.microsoft.com/office/drawing/2014/main" id="{BB28A068-D45B-4E54-85B8-E7E07B999E2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687" t="19511" r="12633" b="19505"/>
                <a:stretch/>
              </p:blipFill>
              <p:spPr bwMode="auto">
                <a:xfrm>
                  <a:off x="3168852" y="3785911"/>
                  <a:ext cx="1403927" cy="849217"/>
                </a:xfrm>
                <a:prstGeom prst="rect">
                  <a:avLst/>
                </a:prstGeom>
                <a:noFill/>
                <a:ln>
                  <a:noFill/>
                </a:ln>
                <a:extLst>
                  <a:ext uri="{53640926-AAD7-44D8-BBD7-CCE9431645EC}">
                    <a14:shadowObscured xmlns:a14="http://schemas.microsoft.com/office/drawing/2010/main"/>
                  </a:ext>
                </a:extLst>
              </p:spPr>
            </p:pic>
            <p:pic>
              <p:nvPicPr>
                <p:cNvPr id="11" name="Picture 10" descr="Ruler Clip Art">
                  <a:extLst>
                    <a:ext uri="{FF2B5EF4-FFF2-40B4-BE49-F238E27FC236}">
                      <a16:creationId xmlns:a16="http://schemas.microsoft.com/office/drawing/2014/main" id="{4C22D4D3-B434-4E4F-AE8B-A638DD23F2BF}"/>
                    </a:ext>
                  </a:extLst>
                </p:cNvPr>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20577461">
                  <a:off x="2765039" y="3193872"/>
                  <a:ext cx="1366331" cy="664061"/>
                </a:xfrm>
                <a:prstGeom prst="rect">
                  <a:avLst/>
                </a:prstGeom>
                <a:noFill/>
                <a:ln>
                  <a:noFill/>
                </a:ln>
              </p:spPr>
            </p:pic>
            <p:pic>
              <p:nvPicPr>
                <p:cNvPr id="12" name="Picture 11" descr="Kolo Clip Art">
                  <a:extLst>
                    <a:ext uri="{FF2B5EF4-FFF2-40B4-BE49-F238E27FC236}">
                      <a16:creationId xmlns:a16="http://schemas.microsoft.com/office/drawing/2014/main" id="{E6F92ACA-2E68-4613-A5E2-0B9E15F3F383}"/>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556737" y="5044944"/>
                  <a:ext cx="1301745" cy="796571"/>
                </a:xfrm>
                <a:prstGeom prst="rect">
                  <a:avLst/>
                </a:prstGeom>
                <a:noFill/>
                <a:ln>
                  <a:noFill/>
                </a:ln>
              </p:spPr>
            </p:pic>
            <p:pic>
              <p:nvPicPr>
                <p:cNvPr id="13" name="Picture 12" descr="Kiddy Train Clip Art">
                  <a:extLst>
                    <a:ext uri="{FF2B5EF4-FFF2-40B4-BE49-F238E27FC236}">
                      <a16:creationId xmlns:a16="http://schemas.microsoft.com/office/drawing/2014/main" id="{5C1BCC59-EFF2-4B2B-8333-19EA04F13169}"/>
                    </a:ext>
                  </a:extLst>
                </p:cNvPr>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389243">
                  <a:off x="4319597" y="2169799"/>
                  <a:ext cx="952500" cy="838200"/>
                </a:xfrm>
                <a:prstGeom prst="rect">
                  <a:avLst/>
                </a:prstGeom>
                <a:noFill/>
                <a:ln>
                  <a:noFill/>
                </a:ln>
              </p:spPr>
            </p:pic>
            <p:pic>
              <p:nvPicPr>
                <p:cNvPr id="15" name="Picture 14" descr="Sailing Boat Clip Art">
                  <a:extLst>
                    <a:ext uri="{FF2B5EF4-FFF2-40B4-BE49-F238E27FC236}">
                      <a16:creationId xmlns:a16="http://schemas.microsoft.com/office/drawing/2014/main" id="{157AAC30-4A54-4EF0-9056-4B67F7CB4608}"/>
                    </a:ext>
                  </a:extLst>
                </p:cNvPr>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188505" y="2043153"/>
                  <a:ext cx="952500" cy="904875"/>
                </a:xfrm>
                <a:prstGeom prst="rect">
                  <a:avLst/>
                </a:prstGeom>
                <a:noFill/>
                <a:ln>
                  <a:noFill/>
                </a:ln>
              </p:spPr>
            </p:pic>
            <p:pic>
              <p:nvPicPr>
                <p:cNvPr id="18" name="Picture 17" descr="Open Bible 01 Clip Art">
                  <a:extLst>
                    <a:ext uri="{FF2B5EF4-FFF2-40B4-BE49-F238E27FC236}">
                      <a16:creationId xmlns:a16="http://schemas.microsoft.com/office/drawing/2014/main" id="{690E2326-8D31-4323-826F-1B94699928A5}"/>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rot="918380">
                  <a:off x="730920" y="2371069"/>
                  <a:ext cx="952500" cy="676275"/>
                </a:xfrm>
                <a:prstGeom prst="rect">
                  <a:avLst/>
                </a:prstGeom>
                <a:noFill/>
                <a:ln>
                  <a:noFill/>
                </a:ln>
              </p:spPr>
            </p:pic>
            <p:pic>
              <p:nvPicPr>
                <p:cNvPr id="19" name="Picture 18" descr="Girl And Boy Clip Art">
                  <a:extLst>
                    <a:ext uri="{FF2B5EF4-FFF2-40B4-BE49-F238E27FC236}">
                      <a16:creationId xmlns:a16="http://schemas.microsoft.com/office/drawing/2014/main" id="{70FC1AE8-81C6-4660-8F32-B02F8BDC8B69}"/>
                    </a:ext>
                  </a:extLst>
                </p:cNvPr>
                <p:cNvPicPr/>
                <p:nvPr/>
              </p:nvPicPr>
              <p:blipFill rotWithShape="1">
                <a:blip r:embed="rId14">
                  <a:lum bright="70000" contrast="-70000"/>
                  <a:extLst>
                    <a:ext uri="{28A0092B-C50C-407E-A947-70E740481C1C}">
                      <a14:useLocalDpi xmlns:a14="http://schemas.microsoft.com/office/drawing/2010/main" val="0"/>
                    </a:ext>
                  </a:extLst>
                </a:blip>
                <a:srcRect r="45122"/>
                <a:stretch/>
              </p:blipFill>
              <p:spPr bwMode="auto">
                <a:xfrm>
                  <a:off x="2453049" y="3529581"/>
                  <a:ext cx="428625" cy="942975"/>
                </a:xfrm>
                <a:prstGeom prst="rect">
                  <a:avLst/>
                </a:prstGeom>
                <a:noFill/>
                <a:ln>
                  <a:noFill/>
                </a:ln>
                <a:extLst>
                  <a:ext uri="{53640926-AAD7-44D8-BBD7-CCE9431645EC}">
                    <a14:shadowObscured xmlns:a14="http://schemas.microsoft.com/office/drawing/2010/main"/>
                  </a:ext>
                </a:extLst>
              </p:spPr>
            </p:pic>
          </p:grpSp>
          <p:pic>
            <p:nvPicPr>
              <p:cNvPr id="36" name="Picture 35" descr="Present Clip Art">
                <a:extLst>
                  <a:ext uri="{FF2B5EF4-FFF2-40B4-BE49-F238E27FC236}">
                    <a16:creationId xmlns:a16="http://schemas.microsoft.com/office/drawing/2014/main" id="{6C3A1DBB-7B23-438A-8146-979767B7BA61}"/>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3871079" y="5385315"/>
                <a:ext cx="562739" cy="626492"/>
              </a:xfrm>
              <a:prstGeom prst="rect">
                <a:avLst/>
              </a:prstGeom>
              <a:noFill/>
              <a:ln>
                <a:noFill/>
              </a:ln>
            </p:spPr>
          </p:pic>
          <p:pic>
            <p:nvPicPr>
              <p:cNvPr id="14" name="Picture 13">
                <a:extLst>
                  <a:ext uri="{FF2B5EF4-FFF2-40B4-BE49-F238E27FC236}">
                    <a16:creationId xmlns:a16="http://schemas.microsoft.com/office/drawing/2014/main" id="{319037C2-0EF8-457C-8947-6B71A2E46C46}"/>
                  </a:ext>
                </a:extLst>
              </p:cNvPr>
              <p:cNvPicPr>
                <a:picLocks noChangeAspect="1"/>
              </p:cNvPicPr>
              <p:nvPr/>
            </p:nvPicPr>
            <p:blipFill>
              <a:blip r:embed="rId16"/>
              <a:stretch>
                <a:fillRect/>
              </a:stretch>
            </p:blipFill>
            <p:spPr>
              <a:xfrm>
                <a:off x="1202859" y="3955475"/>
                <a:ext cx="877900" cy="871804"/>
              </a:xfrm>
              <a:prstGeom prst="rect">
                <a:avLst/>
              </a:prstGeom>
            </p:spPr>
          </p:pic>
          <p:pic>
            <p:nvPicPr>
              <p:cNvPr id="41" name="Picture 40" descr="Girl And Boy Clip Art">
                <a:extLst>
                  <a:ext uri="{FF2B5EF4-FFF2-40B4-BE49-F238E27FC236}">
                    <a16:creationId xmlns:a16="http://schemas.microsoft.com/office/drawing/2014/main" id="{0814F769-6BFD-4D4C-A163-6F473B189CBB}"/>
                  </a:ext>
                </a:extLst>
              </p:cNvPr>
              <p:cNvPicPr/>
              <p:nvPr/>
            </p:nvPicPr>
            <p:blipFill rotWithShape="1">
              <a:blip r:embed="rId14">
                <a:extLst>
                  <a:ext uri="{28A0092B-C50C-407E-A947-70E740481C1C}">
                    <a14:useLocalDpi xmlns:a14="http://schemas.microsoft.com/office/drawing/2010/main" val="0"/>
                  </a:ext>
                </a:extLst>
              </a:blip>
              <a:srcRect l="50000"/>
              <a:stretch/>
            </p:blipFill>
            <p:spPr bwMode="auto">
              <a:xfrm>
                <a:off x="2534614" y="3762495"/>
                <a:ext cx="390525" cy="942975"/>
              </a:xfrm>
              <a:prstGeom prst="rect">
                <a:avLst/>
              </a:prstGeom>
              <a:noFill/>
              <a:ln>
                <a:noFill/>
              </a:ln>
              <a:extLst>
                <a:ext uri="{53640926-AAD7-44D8-BBD7-CCE9431645EC}">
                  <a14:shadowObscured xmlns:a14="http://schemas.microsoft.com/office/drawing/2010/main"/>
                </a:ext>
              </a:extLst>
            </p:spPr>
          </p:pic>
        </p:grpSp>
        <p:sp>
          <p:nvSpPr>
            <p:cNvPr id="45" name="Speech Bubble: Rectangle with Corners Rounded 44">
              <a:extLst>
                <a:ext uri="{FF2B5EF4-FFF2-40B4-BE49-F238E27FC236}">
                  <a16:creationId xmlns:a16="http://schemas.microsoft.com/office/drawing/2014/main" id="{6B525569-4039-4859-8BC6-9EF02E5B6D70}"/>
                </a:ext>
              </a:extLst>
            </p:cNvPr>
            <p:cNvSpPr/>
            <p:nvPr/>
          </p:nvSpPr>
          <p:spPr>
            <a:xfrm>
              <a:off x="4307337" y="5467688"/>
              <a:ext cx="1111019" cy="543452"/>
            </a:xfrm>
            <a:prstGeom prst="wedgeRoundRectCallout">
              <a:avLst>
                <a:gd name="adj1" fmla="val -27263"/>
                <a:gd name="adj2" fmla="val -66322"/>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under</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6" name="Speech Bubble: Rectangle with Corners Rounded 45">
              <a:extLst>
                <a:ext uri="{FF2B5EF4-FFF2-40B4-BE49-F238E27FC236}">
                  <a16:creationId xmlns:a16="http://schemas.microsoft.com/office/drawing/2014/main" id="{F82ECE7A-EA4B-4029-9A04-3001A8A631EC}"/>
                </a:ext>
              </a:extLst>
            </p:cNvPr>
            <p:cNvSpPr/>
            <p:nvPr/>
          </p:nvSpPr>
          <p:spPr>
            <a:xfrm>
              <a:off x="4489144" y="3709826"/>
              <a:ext cx="1057275" cy="553009"/>
            </a:xfrm>
            <a:prstGeom prst="wedgeRoundRectCallout">
              <a:avLst>
                <a:gd name="adj1" fmla="val -69482"/>
                <a:gd name="adj2" fmla="val -15008"/>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in</a:t>
              </a:r>
            </a:p>
          </p:txBody>
        </p:sp>
        <p:sp>
          <p:nvSpPr>
            <p:cNvPr id="47" name="Speech Bubble: Rectangle with Corners Rounded 46">
              <a:extLst>
                <a:ext uri="{FF2B5EF4-FFF2-40B4-BE49-F238E27FC236}">
                  <a16:creationId xmlns:a16="http://schemas.microsoft.com/office/drawing/2014/main" id="{F78F02E1-0A29-4E5F-A608-5D43E1A03700}"/>
                </a:ext>
              </a:extLst>
            </p:cNvPr>
            <p:cNvSpPr/>
            <p:nvPr/>
          </p:nvSpPr>
          <p:spPr>
            <a:xfrm>
              <a:off x="1759920" y="2066130"/>
              <a:ext cx="1057275" cy="553009"/>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on</a:t>
              </a:r>
            </a:p>
          </p:txBody>
        </p:sp>
      </p:grpSp>
      <p:grpSp>
        <p:nvGrpSpPr>
          <p:cNvPr id="31" name="Group 30">
            <a:extLst>
              <a:ext uri="{FF2B5EF4-FFF2-40B4-BE49-F238E27FC236}">
                <a16:creationId xmlns:a16="http://schemas.microsoft.com/office/drawing/2014/main" id="{0CB3946C-5EB4-4065-B9A6-E6AA6C429C02}"/>
              </a:ext>
            </a:extLst>
          </p:cNvPr>
          <p:cNvGrpSpPr/>
          <p:nvPr/>
        </p:nvGrpSpPr>
        <p:grpSpPr>
          <a:xfrm>
            <a:off x="6332166" y="2033803"/>
            <a:ext cx="5518082" cy="4127584"/>
            <a:chOff x="6575745" y="2127349"/>
            <a:chExt cx="5518082" cy="4127584"/>
          </a:xfrm>
        </p:grpSpPr>
        <p:sp>
          <p:nvSpPr>
            <p:cNvPr id="64" name="Speech Bubble: Rectangle with Corners Rounded 63">
              <a:extLst>
                <a:ext uri="{FF2B5EF4-FFF2-40B4-BE49-F238E27FC236}">
                  <a16:creationId xmlns:a16="http://schemas.microsoft.com/office/drawing/2014/main" id="{80AD6E2A-7D73-4C51-BDB0-BDD547DB365C}"/>
                </a:ext>
              </a:extLst>
            </p:cNvPr>
            <p:cNvSpPr/>
            <p:nvPr/>
          </p:nvSpPr>
          <p:spPr>
            <a:xfrm>
              <a:off x="7667494" y="2284662"/>
              <a:ext cx="1057275" cy="553009"/>
            </a:xfrm>
            <a:prstGeom prst="wedgeRoundRectCallout">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on</a:t>
              </a:r>
            </a:p>
          </p:txBody>
        </p:sp>
        <p:grpSp>
          <p:nvGrpSpPr>
            <p:cNvPr id="27" name="Group 26">
              <a:extLst>
                <a:ext uri="{FF2B5EF4-FFF2-40B4-BE49-F238E27FC236}">
                  <a16:creationId xmlns:a16="http://schemas.microsoft.com/office/drawing/2014/main" id="{D765EAFD-E3AB-47F0-93E8-E13E3423D390}"/>
                </a:ext>
              </a:extLst>
            </p:cNvPr>
            <p:cNvGrpSpPr/>
            <p:nvPr/>
          </p:nvGrpSpPr>
          <p:grpSpPr>
            <a:xfrm>
              <a:off x="6575745" y="2127349"/>
              <a:ext cx="5301879" cy="4048989"/>
              <a:chOff x="6305582" y="2113362"/>
              <a:chExt cx="5301879" cy="4048989"/>
            </a:xfrm>
          </p:grpSpPr>
          <p:grpSp>
            <p:nvGrpSpPr>
              <p:cNvPr id="17" name="Group 16">
                <a:extLst>
                  <a:ext uri="{FF2B5EF4-FFF2-40B4-BE49-F238E27FC236}">
                    <a16:creationId xmlns:a16="http://schemas.microsoft.com/office/drawing/2014/main" id="{D6A76E46-BADA-401D-B56B-586475717FAB}"/>
                  </a:ext>
                </a:extLst>
              </p:cNvPr>
              <p:cNvGrpSpPr/>
              <p:nvPr/>
            </p:nvGrpSpPr>
            <p:grpSpPr>
              <a:xfrm>
                <a:off x="6305582" y="2121547"/>
                <a:ext cx="5301879" cy="4040804"/>
                <a:chOff x="6305582" y="2121547"/>
                <a:chExt cx="5301879" cy="4040804"/>
              </a:xfrm>
            </p:grpSpPr>
            <p:grpSp>
              <p:nvGrpSpPr>
                <p:cNvPr id="37" name="Group 36">
                  <a:extLst>
                    <a:ext uri="{FF2B5EF4-FFF2-40B4-BE49-F238E27FC236}">
                      <a16:creationId xmlns:a16="http://schemas.microsoft.com/office/drawing/2014/main" id="{D0195087-58FF-48E6-9DD3-5A3D51BB2011}"/>
                    </a:ext>
                  </a:extLst>
                </p:cNvPr>
                <p:cNvGrpSpPr/>
                <p:nvPr/>
              </p:nvGrpSpPr>
              <p:grpSpPr>
                <a:xfrm>
                  <a:off x="6305582" y="2121547"/>
                  <a:ext cx="5301879" cy="4040804"/>
                  <a:chOff x="7004059" y="2111575"/>
                  <a:chExt cx="5301879" cy="4040804"/>
                </a:xfrm>
              </p:grpSpPr>
              <p:pic>
                <p:nvPicPr>
                  <p:cNvPr id="34" name="Picture 33" descr="Desk, Furniture, Workspace, Brown, Wood">
                    <a:extLst>
                      <a:ext uri="{FF2B5EF4-FFF2-40B4-BE49-F238E27FC236}">
                        <a16:creationId xmlns:a16="http://schemas.microsoft.com/office/drawing/2014/main" id="{1BC77251-6A93-42F3-94F9-A17F4902D67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71963" y="2913879"/>
                    <a:ext cx="5133975" cy="3238500"/>
                  </a:xfrm>
                  <a:prstGeom prst="rect">
                    <a:avLst/>
                  </a:prstGeom>
                  <a:noFill/>
                  <a:ln>
                    <a:noFill/>
                  </a:ln>
                </p:spPr>
              </p:pic>
              <p:pic>
                <p:nvPicPr>
                  <p:cNvPr id="22" name="Picture 21" descr="Pc, Computer, Screen, Monitor, Ad">
                    <a:extLst>
                      <a:ext uri="{FF2B5EF4-FFF2-40B4-BE49-F238E27FC236}">
                        <a16:creationId xmlns:a16="http://schemas.microsoft.com/office/drawing/2014/main" id="{C591B73B-71D9-4174-B947-7A48D637EBF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12687" t="19511" r="12633" b="19505"/>
                  <a:stretch/>
                </p:blipFill>
                <p:spPr bwMode="auto">
                  <a:xfrm>
                    <a:off x="9698774" y="5169985"/>
                    <a:ext cx="1403927" cy="849217"/>
                  </a:xfrm>
                  <a:prstGeom prst="rect">
                    <a:avLst/>
                  </a:prstGeom>
                  <a:noFill/>
                  <a:ln>
                    <a:noFill/>
                  </a:ln>
                  <a:extLst>
                    <a:ext uri="{53640926-AAD7-44D8-BBD7-CCE9431645EC}">
                      <a14:shadowObscured xmlns:a14="http://schemas.microsoft.com/office/drawing/2010/main"/>
                    </a:ext>
                  </a:extLst>
                </p:spPr>
              </p:pic>
              <p:pic>
                <p:nvPicPr>
                  <p:cNvPr id="23" name="Picture 22" descr="Ruler Clip Art">
                    <a:extLst>
                      <a:ext uri="{FF2B5EF4-FFF2-40B4-BE49-F238E27FC236}">
                        <a16:creationId xmlns:a16="http://schemas.microsoft.com/office/drawing/2014/main" id="{290E19CD-4227-422B-883C-EDF7AF9A4B04}"/>
                      </a:ext>
                    </a:extLst>
                  </p:cNvPr>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8931111">
                    <a:off x="7004059" y="2544082"/>
                    <a:ext cx="1366331" cy="664061"/>
                  </a:xfrm>
                  <a:prstGeom prst="rect">
                    <a:avLst/>
                  </a:prstGeom>
                  <a:noFill/>
                  <a:ln>
                    <a:noFill/>
                  </a:ln>
                </p:spPr>
              </p:pic>
              <p:pic>
                <p:nvPicPr>
                  <p:cNvPr id="24" name="Picture 23" descr="Kolo Clip Art">
                    <a:extLst>
                      <a:ext uri="{FF2B5EF4-FFF2-40B4-BE49-F238E27FC236}">
                        <a16:creationId xmlns:a16="http://schemas.microsoft.com/office/drawing/2014/main" id="{7899E0EE-F134-457B-8A6A-5998F68B24CE}"/>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8851319" y="2235876"/>
                    <a:ext cx="1301745" cy="796571"/>
                  </a:xfrm>
                  <a:prstGeom prst="rect">
                    <a:avLst/>
                  </a:prstGeom>
                  <a:noFill/>
                  <a:ln>
                    <a:noFill/>
                  </a:ln>
                </p:spPr>
              </p:pic>
              <p:pic>
                <p:nvPicPr>
                  <p:cNvPr id="25" name="Picture 24" descr="Kiddy Train Clip Art">
                    <a:extLst>
                      <a:ext uri="{FF2B5EF4-FFF2-40B4-BE49-F238E27FC236}">
                        <a16:creationId xmlns:a16="http://schemas.microsoft.com/office/drawing/2014/main" id="{B0A2CA21-8FAF-477D-A207-44EA8AF7AAEA}"/>
                      </a:ext>
                    </a:extLst>
                  </p:cNvPr>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1468656">
                    <a:off x="10472760" y="3621594"/>
                    <a:ext cx="952500" cy="838200"/>
                  </a:xfrm>
                  <a:prstGeom prst="rect">
                    <a:avLst/>
                  </a:prstGeom>
                  <a:noFill/>
                  <a:ln>
                    <a:noFill/>
                  </a:ln>
                </p:spPr>
              </p:pic>
              <p:pic>
                <p:nvPicPr>
                  <p:cNvPr id="26" name="Picture 25" descr="Girl And Boy Clip Art">
                    <a:extLst>
                      <a:ext uri="{FF2B5EF4-FFF2-40B4-BE49-F238E27FC236}">
                        <a16:creationId xmlns:a16="http://schemas.microsoft.com/office/drawing/2014/main" id="{B754C1D9-3CB6-4BE9-9DCE-40BBA17341D1}"/>
                      </a:ext>
                    </a:extLst>
                  </p:cNvPr>
                  <p:cNvPicPr/>
                  <p:nvPr/>
                </p:nvPicPr>
                <p:blipFill rotWithShape="1">
                  <a:blip r:embed="rId14">
                    <a:extLst>
                      <a:ext uri="{28A0092B-C50C-407E-A947-70E740481C1C}">
                        <a14:useLocalDpi xmlns:a14="http://schemas.microsoft.com/office/drawing/2010/main" val="0"/>
                      </a:ext>
                    </a:extLst>
                  </a:blip>
                  <a:srcRect l="50000"/>
                  <a:stretch/>
                </p:blipFill>
                <p:spPr bwMode="auto">
                  <a:xfrm>
                    <a:off x="11057091" y="2111575"/>
                    <a:ext cx="390525" cy="942975"/>
                  </a:xfrm>
                  <a:prstGeom prst="rect">
                    <a:avLst/>
                  </a:prstGeom>
                  <a:noFill/>
                  <a:ln>
                    <a:noFill/>
                  </a:ln>
                  <a:extLst>
                    <a:ext uri="{53640926-AAD7-44D8-BBD7-CCE9431645EC}">
                      <a14:shadowObscured xmlns:a14="http://schemas.microsoft.com/office/drawing/2010/main"/>
                    </a:ext>
                  </a:extLst>
                </p:spPr>
              </p:pic>
              <p:pic>
                <p:nvPicPr>
                  <p:cNvPr id="28" name="Picture 27" descr="Dog 03 Drawn With Straight Lines Clip Art">
                    <a:extLst>
                      <a:ext uri="{FF2B5EF4-FFF2-40B4-BE49-F238E27FC236}">
                        <a16:creationId xmlns:a16="http://schemas.microsoft.com/office/drawing/2014/main" id="{4F291219-0F63-4F28-986C-844F73DCE82D}"/>
                      </a:ext>
                    </a:extLst>
                  </p:cNvPr>
                  <p:cNvPicPr/>
                  <p:nvPr/>
                </p:nvPicPr>
                <p:blipFill>
                  <a:blip r:embed="rId17">
                    <a:extLst>
                      <a:ext uri="{28A0092B-C50C-407E-A947-70E740481C1C}">
                        <a14:useLocalDpi xmlns:a14="http://schemas.microsoft.com/office/drawing/2010/main" val="0"/>
                      </a:ext>
                    </a:extLst>
                  </a:blip>
                  <a:srcRect/>
                  <a:stretch>
                    <a:fillRect/>
                  </a:stretch>
                </p:blipFill>
                <p:spPr bwMode="auto">
                  <a:xfrm rot="20567791">
                    <a:off x="9062586" y="5209435"/>
                    <a:ext cx="698015" cy="689955"/>
                  </a:xfrm>
                  <a:prstGeom prst="rect">
                    <a:avLst/>
                  </a:prstGeom>
                  <a:noFill/>
                  <a:ln>
                    <a:noFill/>
                  </a:ln>
                </p:spPr>
              </p:pic>
              <p:pic>
                <p:nvPicPr>
                  <p:cNvPr id="29" name="Picture 28" descr="Present Clip Art">
                    <a:extLst>
                      <a:ext uri="{FF2B5EF4-FFF2-40B4-BE49-F238E27FC236}">
                        <a16:creationId xmlns:a16="http://schemas.microsoft.com/office/drawing/2014/main" id="{8EB75C91-E51C-452A-B3BC-A61F390EC7CD}"/>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7969844" y="3925630"/>
                    <a:ext cx="562739" cy="626492"/>
                  </a:xfrm>
                  <a:prstGeom prst="rect">
                    <a:avLst/>
                  </a:prstGeom>
                  <a:noFill/>
                  <a:ln>
                    <a:noFill/>
                  </a:ln>
                </p:spPr>
              </p:pic>
            </p:grpSp>
            <p:pic>
              <p:nvPicPr>
                <p:cNvPr id="39" name="Picture 38" descr="Sailing Boat Clip Art">
                  <a:extLst>
                    <a:ext uri="{FF2B5EF4-FFF2-40B4-BE49-F238E27FC236}">
                      <a16:creationId xmlns:a16="http://schemas.microsoft.com/office/drawing/2014/main" id="{70E2A2B3-F55B-4338-B56D-6C90298A0A5F}"/>
                    </a:ext>
                  </a:extLst>
                </p:cNvPr>
                <p:cNvPicPr/>
                <p:nvPr/>
              </p:nvPicPr>
              <p:blipFill>
                <a:blip r:embed="rId11">
                  <a:extLst>
                    <a:ext uri="{BEBA8EAE-BF5A-486C-A8C5-ECC9F3942E4B}">
                      <a14:imgProps xmlns:a14="http://schemas.microsoft.com/office/drawing/2010/main">
                        <a14:imgLayer r:embed="rId12">
                          <a14:imgEffect>
                            <a14:saturation sat="0"/>
                          </a14:imgEffect>
                        </a14:imgLayer>
                      </a14:imgProps>
                    </a:ext>
                    <a:ext uri="{28A0092B-C50C-407E-A947-70E740481C1C}">
                      <a14:useLocalDpi xmlns:a14="http://schemas.microsoft.com/office/drawing/2010/main" val="0"/>
                    </a:ext>
                  </a:extLst>
                </a:blip>
                <a:srcRect/>
                <a:stretch>
                  <a:fillRect/>
                </a:stretch>
              </p:blipFill>
              <p:spPr bwMode="auto">
                <a:xfrm rot="1328065">
                  <a:off x="8278490" y="3665201"/>
                  <a:ext cx="952500" cy="904875"/>
                </a:xfrm>
                <a:prstGeom prst="rect">
                  <a:avLst/>
                </a:prstGeom>
                <a:noFill/>
                <a:ln>
                  <a:noFill/>
                </a:ln>
              </p:spPr>
            </p:pic>
            <p:pic>
              <p:nvPicPr>
                <p:cNvPr id="40" name="Picture 39" descr="Open Bible 01 Clip Art">
                  <a:extLst>
                    <a:ext uri="{FF2B5EF4-FFF2-40B4-BE49-F238E27FC236}">
                      <a16:creationId xmlns:a16="http://schemas.microsoft.com/office/drawing/2014/main" id="{B7096366-5E53-4C24-95E4-48426F9D7783}"/>
                    </a:ext>
                  </a:extLst>
                </p:cNvPr>
                <p:cNvPicPr/>
                <p:nvPr/>
              </p:nvPicPr>
              <p:blipFill>
                <a:blip r:embed="rId13">
                  <a:extLst>
                    <a:ext uri="{28A0092B-C50C-407E-A947-70E740481C1C}">
                      <a14:useLocalDpi xmlns:a14="http://schemas.microsoft.com/office/drawing/2010/main" val="0"/>
                    </a:ext>
                  </a:extLst>
                </a:blip>
                <a:srcRect/>
                <a:stretch>
                  <a:fillRect/>
                </a:stretch>
              </p:blipFill>
              <p:spPr bwMode="auto">
                <a:xfrm rot="918380">
                  <a:off x="9043368" y="3863780"/>
                  <a:ext cx="952500" cy="676275"/>
                </a:xfrm>
                <a:prstGeom prst="rect">
                  <a:avLst/>
                </a:prstGeom>
                <a:noFill/>
                <a:ln>
                  <a:noFill/>
                </a:ln>
              </p:spPr>
            </p:pic>
          </p:grpSp>
          <p:pic>
            <p:nvPicPr>
              <p:cNvPr id="42" name="Picture 41" descr="Girl And Boy Clip Art">
                <a:extLst>
                  <a:ext uri="{FF2B5EF4-FFF2-40B4-BE49-F238E27FC236}">
                    <a16:creationId xmlns:a16="http://schemas.microsoft.com/office/drawing/2014/main" id="{8AA029E4-EBB9-44F3-87F3-3A6C11E8095A}"/>
                  </a:ext>
                </a:extLst>
              </p:cNvPr>
              <p:cNvPicPr/>
              <p:nvPr/>
            </p:nvPicPr>
            <p:blipFill rotWithShape="1">
              <a:blip r:embed="rId14">
                <a:lum bright="70000" contrast="-70000"/>
                <a:extLst>
                  <a:ext uri="{28A0092B-C50C-407E-A947-70E740481C1C}">
                    <a14:useLocalDpi xmlns:a14="http://schemas.microsoft.com/office/drawing/2010/main" val="0"/>
                  </a:ext>
                </a:extLst>
              </a:blip>
              <a:srcRect r="45122"/>
              <a:stretch/>
            </p:blipFill>
            <p:spPr bwMode="auto">
              <a:xfrm>
                <a:off x="10062335" y="2113362"/>
                <a:ext cx="428625" cy="942975"/>
              </a:xfrm>
              <a:prstGeom prst="rect">
                <a:avLst/>
              </a:prstGeom>
              <a:noFill/>
              <a:ln>
                <a:noFill/>
              </a:ln>
              <a:extLst>
                <a:ext uri="{53640926-AAD7-44D8-BBD7-CCE9431645EC}">
                  <a14:shadowObscured xmlns:a14="http://schemas.microsoft.com/office/drawing/2010/main"/>
                </a:ext>
              </a:extLst>
            </p:spPr>
          </p:pic>
        </p:grpSp>
        <p:sp>
          <p:nvSpPr>
            <p:cNvPr id="62" name="Speech Bubble: Rectangle with Corners Rounded 61">
              <a:extLst>
                <a:ext uri="{FF2B5EF4-FFF2-40B4-BE49-F238E27FC236}">
                  <a16:creationId xmlns:a16="http://schemas.microsoft.com/office/drawing/2014/main" id="{2BD99D83-A0FB-4B3D-9D45-BD0424D9CEB1}"/>
                </a:ext>
              </a:extLst>
            </p:cNvPr>
            <p:cNvSpPr/>
            <p:nvPr/>
          </p:nvSpPr>
          <p:spPr>
            <a:xfrm>
              <a:off x="10471530" y="5711481"/>
              <a:ext cx="1111019" cy="543452"/>
            </a:xfrm>
            <a:prstGeom prst="wedgeRoundRectCallout">
              <a:avLst>
                <a:gd name="adj1" fmla="val -27263"/>
                <a:gd name="adj2" fmla="val -66322"/>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under</a:t>
              </a:r>
              <a:endPar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3" name="Speech Bubble: Rectangle with Corners Rounded 62">
              <a:extLst>
                <a:ext uri="{FF2B5EF4-FFF2-40B4-BE49-F238E27FC236}">
                  <a16:creationId xmlns:a16="http://schemas.microsoft.com/office/drawing/2014/main" id="{94E9D3F7-594F-486B-9611-E8B1309473D0}"/>
                </a:ext>
              </a:extLst>
            </p:cNvPr>
            <p:cNvSpPr/>
            <p:nvPr/>
          </p:nvSpPr>
          <p:spPr>
            <a:xfrm>
              <a:off x="11036552" y="4000655"/>
              <a:ext cx="1057275" cy="553009"/>
            </a:xfrm>
            <a:prstGeom prst="wedgeRoundRectCallout">
              <a:avLst>
                <a:gd name="adj1" fmla="val -62725"/>
                <a:gd name="adj2" fmla="val -35677"/>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white"/>
                  </a:solidFill>
                  <a:effectLst/>
                  <a:uLnTx/>
                  <a:uFillTx/>
                  <a:latin typeface="Century Gothic" panose="020F0302020204030204"/>
                  <a:ea typeface="+mn-ea"/>
                  <a:cs typeface="+mn-cs"/>
                </a:rPr>
                <a:t>in</a:t>
              </a:r>
            </a:p>
          </p:txBody>
        </p:sp>
      </p:grpSp>
      <p:pic>
        <p:nvPicPr>
          <p:cNvPr id="44" name="Picture 43" descr="background rectangle">
            <a:extLst>
              <a:ext uri="{FF2B5EF4-FFF2-40B4-BE49-F238E27FC236}">
                <a16:creationId xmlns:a16="http://schemas.microsoft.com/office/drawing/2014/main" id="{3FAA3DFC-88E3-425F-B90C-BE589A250D26}"/>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8" name="Title 3">
            <a:extLst>
              <a:ext uri="{FF2B5EF4-FFF2-40B4-BE49-F238E27FC236}">
                <a16:creationId xmlns:a16="http://schemas.microsoft.com/office/drawing/2014/main" id="{7812113E-055D-43B9-B625-5FA05F145E5F}"/>
              </a:ext>
            </a:extLst>
          </p:cNvPr>
          <p:cNvSpPr txBox="1">
            <a:spLocks/>
          </p:cNvSpPr>
          <p:nvPr/>
        </p:nvSpPr>
        <p:spPr>
          <a:xfrm>
            <a:off x="0" y="296864"/>
            <a:ext cx="6096000"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Sur, dans, sous: réponses</a:t>
            </a:r>
            <a:endParaRPr lang="en-GB" sz="3600" b="1" dirty="0">
              <a:solidFill>
                <a:schemeClr val="bg1"/>
              </a:solidFill>
            </a:endParaRPr>
          </a:p>
        </p:txBody>
      </p:sp>
      <p:sp>
        <p:nvSpPr>
          <p:cNvPr id="49" name="Rounded Rectangle 46">
            <a:extLst>
              <a:ext uri="{FF2B5EF4-FFF2-40B4-BE49-F238E27FC236}">
                <a16:creationId xmlns:a16="http://schemas.microsoft.com/office/drawing/2014/main" id="{5E58C468-CADE-41FD-8B48-ABFD1B7382D9}"/>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defRPr/>
            </a:pPr>
            <a:r>
              <a:rPr lang="en-GB" sz="2000" b="1" dirty="0" err="1">
                <a:solidFill>
                  <a:prstClr val="white"/>
                </a:solidFill>
                <a:latin typeface="Century Gothic" panose="020B0502020202020204" pitchFamily="34" charset="0"/>
              </a:rPr>
              <a:t>parler</a:t>
            </a:r>
            <a:r>
              <a:rPr lang="en-GB" sz="2000" b="1" dirty="0">
                <a:solidFill>
                  <a:prstClr val="white"/>
                </a:solidFill>
                <a:latin typeface="Century Gothic" panose="020B0502020202020204" pitchFamily="34" charset="0"/>
              </a:rPr>
              <a:t> / </a:t>
            </a:r>
            <a:r>
              <a:rPr lang="en-GB" sz="2000" b="1" dirty="0" err="1">
                <a:solidFill>
                  <a:prstClr val="white"/>
                </a:solidFill>
                <a:latin typeface="Century Gothic" panose="020B0502020202020204" pitchFamily="34" charset="0"/>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4582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600" b="1" dirty="0" err="1">
                <a:solidFill>
                  <a:schemeClr val="bg1"/>
                </a:solidFill>
              </a:rPr>
              <a:t>Parle</a:t>
            </a:r>
            <a:r>
              <a:rPr lang="en-GB" sz="3600" b="1" dirty="0">
                <a:solidFill>
                  <a:schemeClr val="bg1"/>
                </a:solidFill>
              </a:rPr>
              <a:t> </a:t>
            </a:r>
            <a:r>
              <a:rPr lang="en-GB" sz="3600" b="1" dirty="0" err="1">
                <a:solidFill>
                  <a:schemeClr val="bg1"/>
                </a:solidFill>
              </a:rPr>
              <a:t>en</a:t>
            </a:r>
            <a:r>
              <a:rPr lang="en-GB" sz="3600" b="1" dirty="0">
                <a:solidFill>
                  <a:schemeClr val="bg1"/>
                </a:solidFill>
              </a:rPr>
              <a:t> </a:t>
            </a:r>
            <a:r>
              <a:rPr lang="en-GB" sz="3600" b="1" dirty="0" err="1">
                <a:solidFill>
                  <a:schemeClr val="bg1"/>
                </a:solidFill>
              </a:rPr>
              <a:t>français</a:t>
            </a:r>
            <a:r>
              <a:rPr lang="en-GB" sz="3600" b="1" dirty="0">
                <a:solidFill>
                  <a:schemeClr val="bg1"/>
                </a:solidFill>
              </a:rPr>
              <a:t> !</a:t>
            </a:r>
          </a:p>
        </p:txBody>
      </p:sp>
      <p:sp>
        <p:nvSpPr>
          <p:cNvPr id="11" name="TextBox 10">
            <a:extLst>
              <a:ext uri="{FF2B5EF4-FFF2-40B4-BE49-F238E27FC236}">
                <a16:creationId xmlns:a16="http://schemas.microsoft.com/office/drawing/2014/main" id="{C53FAB25-A76D-4077-9DA0-139B72326E2D}"/>
              </a:ext>
            </a:extLst>
          </p:cNvPr>
          <p:cNvSpPr txBox="1"/>
          <p:nvPr/>
        </p:nvSpPr>
        <p:spPr>
          <a:xfrm>
            <a:off x="251152" y="1287661"/>
            <a:ext cx="8251676" cy="769441"/>
          </a:xfrm>
          <a:prstGeom prst="rect">
            <a:avLst/>
          </a:prstGeom>
          <a:noFill/>
        </p:spPr>
        <p:txBody>
          <a:bodyPr wrap="square" rtlCol="0">
            <a:spAutoFit/>
          </a:bodyPr>
          <a:lstStyle/>
          <a:p>
            <a:r>
              <a:rPr lang="en-GB" sz="2200" dirty="0">
                <a:solidFill>
                  <a:srgbClr val="115076"/>
                </a:solidFill>
              </a:rPr>
              <a:t>Tu arrives dans </a:t>
            </a:r>
            <a:r>
              <a:rPr lang="en-GB" sz="2200" dirty="0" err="1">
                <a:solidFill>
                  <a:srgbClr val="115076"/>
                </a:solidFill>
              </a:rPr>
              <a:t>une</a:t>
            </a:r>
            <a:r>
              <a:rPr lang="en-GB" sz="2200" dirty="0">
                <a:solidFill>
                  <a:srgbClr val="115076"/>
                </a:solidFill>
              </a:rPr>
              <a:t> </a:t>
            </a:r>
            <a:r>
              <a:rPr lang="en-GB" sz="2200" dirty="0" err="1">
                <a:solidFill>
                  <a:srgbClr val="115076"/>
                </a:solidFill>
              </a:rPr>
              <a:t>ville</a:t>
            </a:r>
            <a:r>
              <a:rPr lang="en-GB" sz="2200" dirty="0">
                <a:solidFill>
                  <a:srgbClr val="115076"/>
                </a:solidFill>
              </a:rPr>
              <a:t> à </a:t>
            </a:r>
            <a:r>
              <a:rPr lang="en-GB" sz="2200" dirty="0" err="1">
                <a:solidFill>
                  <a:srgbClr val="115076"/>
                </a:solidFill>
              </a:rPr>
              <a:t>l’étranger</a:t>
            </a:r>
            <a:r>
              <a:rPr lang="en-GB" sz="2200" dirty="0">
                <a:solidFill>
                  <a:srgbClr val="115076"/>
                </a:solidFill>
              </a:rPr>
              <a:t>.</a:t>
            </a:r>
          </a:p>
          <a:p>
            <a:r>
              <a:rPr lang="en-GB" sz="2200" dirty="0" err="1">
                <a:solidFill>
                  <a:srgbClr val="115076"/>
                </a:solidFill>
              </a:rPr>
              <a:t>Fais</a:t>
            </a:r>
            <a:r>
              <a:rPr lang="en-GB" sz="2200" dirty="0">
                <a:solidFill>
                  <a:srgbClr val="115076"/>
                </a:solidFill>
              </a:rPr>
              <a:t> des questions et </a:t>
            </a:r>
            <a:r>
              <a:rPr lang="en-GB" sz="2200" dirty="0" err="1">
                <a:solidFill>
                  <a:srgbClr val="115076"/>
                </a:solidFill>
              </a:rPr>
              <a:t>parle</a:t>
            </a:r>
            <a:r>
              <a:rPr lang="en-GB" sz="2200" dirty="0">
                <a:solidFill>
                  <a:srgbClr val="115076"/>
                </a:solidFill>
              </a:rPr>
              <a:t> avec un(e) </a:t>
            </a:r>
            <a:r>
              <a:rPr lang="en-GB" sz="2200" dirty="0" err="1">
                <a:solidFill>
                  <a:srgbClr val="115076"/>
                </a:solidFill>
              </a:rPr>
              <a:t>partenaire</a:t>
            </a:r>
            <a:r>
              <a:rPr lang="en-GB" sz="2200" dirty="0">
                <a:solidFill>
                  <a:srgbClr val="115076"/>
                </a:solidFill>
              </a:rPr>
              <a:t>.</a:t>
            </a:r>
          </a:p>
        </p:txBody>
      </p:sp>
      <p:sp>
        <p:nvSpPr>
          <p:cNvPr id="12" name="TextBox 11">
            <a:extLst>
              <a:ext uri="{FF2B5EF4-FFF2-40B4-BE49-F238E27FC236}">
                <a16:creationId xmlns:a16="http://schemas.microsoft.com/office/drawing/2014/main" id="{27623CC9-F902-445B-A8EB-D569F68764C4}"/>
              </a:ext>
            </a:extLst>
          </p:cNvPr>
          <p:cNvSpPr txBox="1"/>
          <p:nvPr/>
        </p:nvSpPr>
        <p:spPr>
          <a:xfrm>
            <a:off x="7603666" y="923058"/>
            <a:ext cx="4320000" cy="2246769"/>
          </a:xfrm>
          <a:prstGeom prst="rect">
            <a:avLst/>
          </a:prstGeom>
          <a:noFill/>
          <a:ln>
            <a:solidFill>
              <a:srgbClr val="115076"/>
            </a:solidFill>
          </a:ln>
        </p:spPr>
        <p:txBody>
          <a:bodyPr wrap="square" rtlCol="0">
            <a:spAutoFit/>
          </a:bodyPr>
          <a:lstStyle/>
          <a:p>
            <a:r>
              <a:rPr lang="en-GB" sz="2000" b="1" dirty="0" err="1">
                <a:solidFill>
                  <a:srgbClr val="115076"/>
                </a:solidFill>
              </a:rPr>
              <a:t>Exemple</a:t>
            </a:r>
            <a:r>
              <a:rPr lang="en-GB" sz="2000" b="1" dirty="0">
                <a:solidFill>
                  <a:srgbClr val="115076"/>
                </a:solidFill>
              </a:rPr>
              <a:t>:</a:t>
            </a:r>
          </a:p>
          <a:p>
            <a:endParaRPr lang="en-GB" sz="2000" dirty="0">
              <a:solidFill>
                <a:srgbClr val="115076"/>
              </a:solidFill>
            </a:endParaRPr>
          </a:p>
          <a:p>
            <a:r>
              <a:rPr lang="en-GB" sz="2000" dirty="0">
                <a:solidFill>
                  <a:srgbClr val="115076"/>
                </a:solidFill>
              </a:rPr>
              <a:t>A: Il y a </a:t>
            </a:r>
            <a:r>
              <a:rPr lang="en-GB" sz="2000" dirty="0" err="1">
                <a:solidFill>
                  <a:srgbClr val="115076"/>
                </a:solidFill>
              </a:rPr>
              <a:t>une</a:t>
            </a:r>
            <a:r>
              <a:rPr lang="en-GB" sz="2000" dirty="0">
                <a:solidFill>
                  <a:srgbClr val="115076"/>
                </a:solidFill>
              </a:rPr>
              <a:t> poste </a:t>
            </a:r>
            <a:r>
              <a:rPr lang="en-GB" sz="2000" dirty="0" err="1">
                <a:solidFill>
                  <a:srgbClr val="115076"/>
                </a:solidFill>
              </a:rPr>
              <a:t>ici</a:t>
            </a:r>
            <a:r>
              <a:rPr lang="en-GB" sz="2000" dirty="0">
                <a:solidFill>
                  <a:srgbClr val="115076"/>
                </a:solidFill>
              </a:rPr>
              <a:t> ?</a:t>
            </a:r>
          </a:p>
          <a:p>
            <a:r>
              <a:rPr lang="en-GB" sz="2000" b="1" dirty="0">
                <a:solidFill>
                  <a:srgbClr val="115076"/>
                </a:solidFill>
              </a:rPr>
              <a:t>B: </a:t>
            </a:r>
            <a:r>
              <a:rPr lang="en-GB" sz="2000" b="1" dirty="0" err="1">
                <a:solidFill>
                  <a:srgbClr val="115076"/>
                </a:solidFill>
              </a:rPr>
              <a:t>Oui</a:t>
            </a:r>
            <a:r>
              <a:rPr lang="en-GB" sz="2000" b="1" dirty="0">
                <a:solidFill>
                  <a:srgbClr val="115076"/>
                </a:solidFill>
              </a:rPr>
              <a:t>, </a:t>
            </a:r>
            <a:r>
              <a:rPr lang="en-GB" sz="2000" b="1" dirty="0" err="1">
                <a:solidFill>
                  <a:srgbClr val="115076"/>
                </a:solidFill>
              </a:rPr>
              <a:t>il</a:t>
            </a:r>
            <a:r>
              <a:rPr lang="en-GB" sz="2000" b="1" dirty="0">
                <a:solidFill>
                  <a:srgbClr val="115076"/>
                </a:solidFill>
              </a:rPr>
              <a:t> y a </a:t>
            </a:r>
            <a:r>
              <a:rPr lang="en-GB" sz="2000" b="1" dirty="0" err="1">
                <a:solidFill>
                  <a:srgbClr val="115076"/>
                </a:solidFill>
              </a:rPr>
              <a:t>une</a:t>
            </a:r>
            <a:r>
              <a:rPr lang="en-GB" sz="2000" b="1" dirty="0">
                <a:solidFill>
                  <a:srgbClr val="115076"/>
                </a:solidFill>
              </a:rPr>
              <a:t> poste entre le </a:t>
            </a:r>
            <a:r>
              <a:rPr lang="en-GB" sz="2000" b="1" dirty="0" err="1">
                <a:solidFill>
                  <a:srgbClr val="115076"/>
                </a:solidFill>
              </a:rPr>
              <a:t>magasin</a:t>
            </a:r>
            <a:r>
              <a:rPr lang="en-GB" sz="2000" b="1" dirty="0">
                <a:solidFill>
                  <a:srgbClr val="115076"/>
                </a:solidFill>
              </a:rPr>
              <a:t> et le parc.</a:t>
            </a:r>
          </a:p>
          <a:p>
            <a:r>
              <a:rPr lang="en-GB" sz="2000" dirty="0">
                <a:solidFill>
                  <a:srgbClr val="115076"/>
                </a:solidFill>
              </a:rPr>
              <a:t>A: Il y a </a:t>
            </a:r>
            <a:r>
              <a:rPr lang="en-GB" sz="2000" dirty="0" err="1">
                <a:solidFill>
                  <a:srgbClr val="115076"/>
                </a:solidFill>
              </a:rPr>
              <a:t>une</a:t>
            </a:r>
            <a:r>
              <a:rPr lang="en-GB" sz="2000" dirty="0">
                <a:solidFill>
                  <a:srgbClr val="115076"/>
                </a:solidFill>
              </a:rPr>
              <a:t> rue Moulin </a:t>
            </a:r>
            <a:r>
              <a:rPr lang="en-GB" sz="2000" dirty="0" err="1">
                <a:solidFill>
                  <a:srgbClr val="115076"/>
                </a:solidFill>
              </a:rPr>
              <a:t>ici</a:t>
            </a:r>
            <a:r>
              <a:rPr lang="en-GB" sz="2000" dirty="0">
                <a:solidFill>
                  <a:srgbClr val="115076"/>
                </a:solidFill>
              </a:rPr>
              <a:t> ?</a:t>
            </a:r>
          </a:p>
          <a:p>
            <a:r>
              <a:rPr lang="en-GB" sz="2000" b="1" dirty="0">
                <a:solidFill>
                  <a:srgbClr val="115076"/>
                </a:solidFill>
              </a:rPr>
              <a:t>B: Non, </a:t>
            </a:r>
            <a:r>
              <a:rPr lang="en-GB" sz="2000" b="1" dirty="0" err="1">
                <a:solidFill>
                  <a:srgbClr val="115076"/>
                </a:solidFill>
              </a:rPr>
              <a:t>il</a:t>
            </a:r>
            <a:r>
              <a:rPr lang="en-GB" sz="2000" b="1" dirty="0">
                <a:solidFill>
                  <a:srgbClr val="115076"/>
                </a:solidFill>
              </a:rPr>
              <a:t> </a:t>
            </a:r>
            <a:r>
              <a:rPr lang="en-GB" sz="2000" b="1" dirty="0" err="1">
                <a:solidFill>
                  <a:srgbClr val="115076"/>
                </a:solidFill>
              </a:rPr>
              <a:t>n’y</a:t>
            </a:r>
            <a:r>
              <a:rPr lang="en-GB" sz="2000" b="1" dirty="0">
                <a:solidFill>
                  <a:srgbClr val="115076"/>
                </a:solidFill>
              </a:rPr>
              <a:t> a pas de rue Moulin.</a:t>
            </a:r>
          </a:p>
        </p:txBody>
      </p:sp>
      <p:pic>
        <p:nvPicPr>
          <p:cNvPr id="13" name="Picture 22" descr="Horizontal Road Clipart">
            <a:extLst>
              <a:ext uri="{FF2B5EF4-FFF2-40B4-BE49-F238E27FC236}">
                <a16:creationId xmlns:a16="http://schemas.microsoft.com/office/drawing/2014/main" id="{B7D7BA84-A89D-4FB6-80CA-D8582F51D7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02" y="5249885"/>
            <a:ext cx="5760000" cy="7329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2" descr="Horizontal Road Clipart">
            <a:extLst>
              <a:ext uri="{FF2B5EF4-FFF2-40B4-BE49-F238E27FC236}">
                <a16:creationId xmlns:a16="http://schemas.microsoft.com/office/drawing/2014/main" id="{76F37FDD-2A57-4B5F-A4E2-C428B0660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302" y="2873480"/>
            <a:ext cx="4320000" cy="5497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2" descr="Horizontal Road Clipart">
            <a:extLst>
              <a:ext uri="{FF2B5EF4-FFF2-40B4-BE49-F238E27FC236}">
                <a16:creationId xmlns:a16="http://schemas.microsoft.com/office/drawing/2014/main" id="{37085A50-D3F4-4A9B-BD93-F96DAD2E24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218419">
            <a:off x="-978305" y="3973303"/>
            <a:ext cx="3600000" cy="4581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2" descr="Horizontal Road Clipart">
            <a:extLst>
              <a:ext uri="{FF2B5EF4-FFF2-40B4-BE49-F238E27FC236}">
                <a16:creationId xmlns:a16="http://schemas.microsoft.com/office/drawing/2014/main" id="{A48A1285-E032-4EE9-901E-51ED46A696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714442">
            <a:off x="4114128" y="3979756"/>
            <a:ext cx="3600000" cy="458124"/>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Office Clipart Government Office - Post Office Png , Transparent ">
            <a:extLst>
              <a:ext uri="{FF2B5EF4-FFF2-40B4-BE49-F238E27FC236}">
                <a16:creationId xmlns:a16="http://schemas.microsoft.com/office/drawing/2014/main" id="{9D051AEA-B5F9-4584-9B20-0BBECFAED1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56323" y="3787153"/>
            <a:ext cx="172066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Small store icon">
            <a:extLst>
              <a:ext uri="{FF2B5EF4-FFF2-40B4-BE49-F238E27FC236}">
                <a16:creationId xmlns:a16="http://schemas.microsoft.com/office/drawing/2014/main" id="{A017A157-1334-43B8-8551-8573536DEE8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08302" y="4086334"/>
            <a:ext cx="144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3014" name="Picture 6" descr="Best Park Clipart">
            <a:extLst>
              <a:ext uri="{FF2B5EF4-FFF2-40B4-BE49-F238E27FC236}">
                <a16:creationId xmlns:a16="http://schemas.microsoft.com/office/drawing/2014/main" id="{EE37B5FF-AAC8-459D-B07B-2DED20AB8C6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83053" y="4086334"/>
            <a:ext cx="1440000" cy="1080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Table 19">
            <a:extLst>
              <a:ext uri="{FF2B5EF4-FFF2-40B4-BE49-F238E27FC236}">
                <a16:creationId xmlns:a16="http://schemas.microsoft.com/office/drawing/2014/main" id="{06F9BB80-8BB9-428C-96EE-7B132C08F864}"/>
              </a:ext>
            </a:extLst>
          </p:cNvPr>
          <p:cNvGraphicFramePr>
            <a:graphicFrameLocks noGrp="1"/>
          </p:cNvGraphicFramePr>
          <p:nvPr/>
        </p:nvGraphicFramePr>
        <p:xfrm>
          <a:off x="7603666" y="3373842"/>
          <a:ext cx="4320000" cy="2520000"/>
        </p:xfrm>
        <a:graphic>
          <a:graphicData uri="http://schemas.openxmlformats.org/drawingml/2006/table">
            <a:tbl>
              <a:tblPr firstRow="1" bandRow="1">
                <a:tableStyleId>{5940675A-B579-460E-94D1-54222C63F5DA}</a:tableStyleId>
              </a:tblPr>
              <a:tblGrid>
                <a:gridCol w="4320000">
                  <a:extLst>
                    <a:ext uri="{9D8B030D-6E8A-4147-A177-3AD203B41FA5}">
                      <a16:colId xmlns:a16="http://schemas.microsoft.com/office/drawing/2014/main" val="3243753779"/>
                    </a:ext>
                  </a:extLst>
                </a:gridCol>
              </a:tblGrid>
              <a:tr h="720000">
                <a:tc>
                  <a:txBody>
                    <a:bodyPr/>
                    <a:lstStyle/>
                    <a:p>
                      <a:pPr algn="ctr"/>
                      <a:endParaRPr lang="en-GB" sz="2000" dirty="0"/>
                    </a:p>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4126473"/>
                  </a:ext>
                </a:extLst>
              </a:tr>
              <a:tr h="1800000">
                <a:tc>
                  <a:txBody>
                    <a:bodyPr/>
                    <a:lstStyle/>
                    <a:p>
                      <a:pPr algn="ctr"/>
                      <a:endParaRPr lang="en-GB" sz="2000" dirty="0"/>
                    </a:p>
                    <a:p>
                      <a:pPr algn="ctr"/>
                      <a:endParaRPr lang="en-GB" sz="2000" dirty="0"/>
                    </a:p>
                    <a:p>
                      <a:pPr algn="ctr"/>
                      <a:endParaRPr lang="en-GB" sz="2000" dirty="0"/>
                    </a:p>
                  </a:txBody>
                  <a:tcPr anchor="ctr">
                    <a:lnT w="12700" cap="flat" cmpd="sng" algn="ctr">
                      <a:solidFill>
                        <a:srgbClr val="115076"/>
                      </a:solidFill>
                      <a:prstDash val="solid"/>
                      <a:round/>
                      <a:headEnd type="none" w="med" len="med"/>
                      <a:tailEnd type="none" w="med" len="med"/>
                    </a:lnT>
                  </a:tcPr>
                </a:tc>
                <a:extLst>
                  <a:ext uri="{0D108BD9-81ED-4DB2-BD59-A6C34878D82A}">
                    <a16:rowId xmlns:a16="http://schemas.microsoft.com/office/drawing/2014/main" val="323833616"/>
                  </a:ext>
                </a:extLst>
              </a:tr>
            </a:tbl>
          </a:graphicData>
        </a:graphic>
      </p:graphicFrame>
      <p:pic>
        <p:nvPicPr>
          <p:cNvPr id="21" name="Picture 20">
            <a:extLst>
              <a:ext uri="{FF2B5EF4-FFF2-40B4-BE49-F238E27FC236}">
                <a16:creationId xmlns:a16="http://schemas.microsoft.com/office/drawing/2014/main" id="{9D0DB0B1-4B7D-4178-B69D-B9F2DC5FC4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3057" y="3373842"/>
            <a:ext cx="525176" cy="720000"/>
          </a:xfrm>
          <a:prstGeom prst="rect">
            <a:avLst/>
          </a:prstGeom>
        </p:spPr>
      </p:pic>
      <p:pic>
        <p:nvPicPr>
          <p:cNvPr id="23" name="Picture 22" descr="Street Clip Art Free">
            <a:extLst>
              <a:ext uri="{FF2B5EF4-FFF2-40B4-BE49-F238E27FC236}">
                <a16:creationId xmlns:a16="http://schemas.microsoft.com/office/drawing/2014/main" id="{DCA75F12-53B5-42F0-8890-4BB55579E93A}"/>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04616" y="4301435"/>
            <a:ext cx="1440000" cy="1440000"/>
          </a:xfrm>
          <a:prstGeom prst="rect">
            <a:avLst/>
          </a:prstGeom>
          <a:noFill/>
        </p:spPr>
      </p:pic>
      <p:sp>
        <p:nvSpPr>
          <p:cNvPr id="24" name="TextBox 23">
            <a:extLst>
              <a:ext uri="{FF2B5EF4-FFF2-40B4-BE49-F238E27FC236}">
                <a16:creationId xmlns:a16="http://schemas.microsoft.com/office/drawing/2014/main" id="{B09C952F-289F-4DD2-92AA-8057CF554163}"/>
              </a:ext>
            </a:extLst>
          </p:cNvPr>
          <p:cNvSpPr txBox="1"/>
          <p:nvPr/>
        </p:nvSpPr>
        <p:spPr>
          <a:xfrm>
            <a:off x="9918080" y="5350225"/>
            <a:ext cx="1799104" cy="400110"/>
          </a:xfrm>
          <a:prstGeom prst="rect">
            <a:avLst/>
          </a:prstGeom>
          <a:solidFill>
            <a:srgbClr val="115076"/>
          </a:solidFill>
          <a:ln>
            <a:solidFill>
              <a:schemeClr val="bg1"/>
            </a:solidFill>
          </a:ln>
        </p:spPr>
        <p:txBody>
          <a:bodyPr wrap="square" rtlCol="0" anchor="ctr">
            <a:spAutoFit/>
          </a:bodyPr>
          <a:lstStyle/>
          <a:p>
            <a:pPr algn="ctr"/>
            <a:r>
              <a:rPr lang="en-GB" sz="2000" dirty="0">
                <a:solidFill>
                  <a:schemeClr val="bg1"/>
                </a:solidFill>
                <a:latin typeface="Cambria Math" panose="02040503050406030204" pitchFamily="18" charset="0"/>
                <a:ea typeface="Cambria Math" panose="02040503050406030204" pitchFamily="18" charset="0"/>
              </a:rPr>
              <a:t>MOULIN</a:t>
            </a:r>
          </a:p>
        </p:txBody>
      </p:sp>
      <p:pic>
        <p:nvPicPr>
          <p:cNvPr id="43016" name="Picture 8" descr="School Education College Clip art - academi png download - 512*512 - Free Transparent School png Download.">
            <a:extLst>
              <a:ext uri="{FF2B5EF4-FFF2-40B4-BE49-F238E27FC236}">
                <a16:creationId xmlns:a16="http://schemas.microsoft.com/office/drawing/2014/main" id="{CB9CB215-E1AC-436A-A725-573F0F422FA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60249" y="4209873"/>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74F07C43-2DBD-4BB9-9131-AB0AE141AEB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086" y="2449827"/>
            <a:ext cx="691200" cy="720000"/>
          </a:xfrm>
          <a:prstGeom prst="rect">
            <a:avLst/>
          </a:prstGeom>
          <a:ln>
            <a:solidFill>
              <a:srgbClr val="115076"/>
            </a:solidFill>
          </a:ln>
        </p:spPr>
      </p:pic>
      <p:pic>
        <p:nvPicPr>
          <p:cNvPr id="22" name="Picture 21" descr="background rectangle">
            <a:extLst>
              <a:ext uri="{FF2B5EF4-FFF2-40B4-BE49-F238E27FC236}">
                <a16:creationId xmlns:a16="http://schemas.microsoft.com/office/drawing/2014/main" id="{C2E815AE-29FF-4AA3-BF8A-3FB8E089997D}"/>
              </a:ext>
              <a:ext uri="{C183D7F6-B498-43B3-948B-1728B52AA6E4}">
                <adec:decorative xmlns:adec="http://schemas.microsoft.com/office/drawing/2017/decorative" val="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61AAC45A-E0DA-4452-BCD6-41DAC06C8DFA}"/>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a:solidFill>
                  <a:schemeClr val="bg1"/>
                </a:solidFill>
              </a:rPr>
              <a:t>Parle en français !</a:t>
            </a:r>
            <a:endParaRPr lang="en-GB" sz="3600" b="1" dirty="0">
              <a:solidFill>
                <a:schemeClr val="bg1"/>
              </a:solidFill>
            </a:endParaRPr>
          </a:p>
        </p:txBody>
      </p:sp>
      <p:sp>
        <p:nvSpPr>
          <p:cNvPr id="27" name="Rounded Rectangle 46">
            <a:extLst>
              <a:ext uri="{FF2B5EF4-FFF2-40B4-BE49-F238E27FC236}">
                <a16:creationId xmlns:a16="http://schemas.microsoft.com/office/drawing/2014/main" id="{D232E367-C9AA-439B-AB2A-FD8A1021948B}"/>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676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600" b="1" dirty="0" err="1">
                <a:solidFill>
                  <a:schemeClr val="bg1"/>
                </a:solidFill>
              </a:rPr>
              <a:t>Partenaire</a:t>
            </a:r>
            <a:r>
              <a:rPr lang="en-GB" sz="3600" b="1" dirty="0">
                <a:solidFill>
                  <a:schemeClr val="bg1"/>
                </a:solidFill>
              </a:rPr>
              <a:t> A : questions</a:t>
            </a:r>
          </a:p>
        </p:txBody>
      </p:sp>
      <p:sp>
        <p:nvSpPr>
          <p:cNvPr id="3" name="TextBox 2">
            <a:extLst>
              <a:ext uri="{FF2B5EF4-FFF2-40B4-BE49-F238E27FC236}">
                <a16:creationId xmlns:a16="http://schemas.microsoft.com/office/drawing/2014/main" id="{ECF9164A-B0E2-4810-9F21-6F8EE1D6234F}"/>
              </a:ext>
            </a:extLst>
          </p:cNvPr>
          <p:cNvSpPr txBox="1"/>
          <p:nvPr/>
        </p:nvSpPr>
        <p:spPr>
          <a:xfrm>
            <a:off x="59340" y="1314451"/>
            <a:ext cx="11449037" cy="461665"/>
          </a:xfrm>
          <a:prstGeom prst="rect">
            <a:avLst/>
          </a:prstGeom>
          <a:noFill/>
        </p:spPr>
        <p:txBody>
          <a:bodyPr wrap="square" rtlCol="0">
            <a:spAutoFit/>
          </a:bodyPr>
          <a:lstStyle/>
          <a:p>
            <a:r>
              <a:rPr lang="en-GB" sz="2400" b="1" dirty="0" err="1">
                <a:solidFill>
                  <a:srgbClr val="115076"/>
                </a:solidFill>
              </a:rPr>
              <a:t>Fais</a:t>
            </a:r>
            <a:r>
              <a:rPr lang="en-GB" sz="2400" b="1" dirty="0">
                <a:solidFill>
                  <a:srgbClr val="115076"/>
                </a:solidFill>
              </a:rPr>
              <a:t> des questions et </a:t>
            </a:r>
            <a:r>
              <a:rPr lang="en-GB" sz="2400" b="1" dirty="0" err="1">
                <a:solidFill>
                  <a:srgbClr val="115076"/>
                </a:solidFill>
              </a:rPr>
              <a:t>parle</a:t>
            </a:r>
            <a:r>
              <a:rPr lang="en-GB" sz="2400" b="1" dirty="0">
                <a:solidFill>
                  <a:srgbClr val="115076"/>
                </a:solidFill>
              </a:rPr>
              <a:t> avec un </a:t>
            </a:r>
            <a:r>
              <a:rPr lang="en-GB" sz="2400" b="1" dirty="0" err="1">
                <a:solidFill>
                  <a:srgbClr val="115076"/>
                </a:solidFill>
              </a:rPr>
              <a:t>ou</a:t>
            </a:r>
            <a:r>
              <a:rPr lang="en-GB" sz="2400" b="1" dirty="0">
                <a:solidFill>
                  <a:srgbClr val="115076"/>
                </a:solidFill>
              </a:rPr>
              <a:t> </a:t>
            </a:r>
            <a:r>
              <a:rPr lang="en-GB" sz="2400" b="1" dirty="0" err="1">
                <a:solidFill>
                  <a:srgbClr val="115076"/>
                </a:solidFill>
              </a:rPr>
              <a:t>une</a:t>
            </a:r>
            <a:r>
              <a:rPr lang="en-GB" sz="2400" b="1" dirty="0">
                <a:solidFill>
                  <a:srgbClr val="115076"/>
                </a:solidFill>
              </a:rPr>
              <a:t> </a:t>
            </a:r>
            <a:r>
              <a:rPr lang="en-GB" sz="2400" b="1" dirty="0" err="1">
                <a:solidFill>
                  <a:srgbClr val="115076"/>
                </a:solidFill>
              </a:rPr>
              <a:t>partenaire</a:t>
            </a:r>
            <a:r>
              <a:rPr lang="en-GB" sz="2400" b="1" dirty="0">
                <a:solidFill>
                  <a:srgbClr val="115076"/>
                </a:solidFill>
              </a:rPr>
              <a:t>.</a:t>
            </a:r>
          </a:p>
        </p:txBody>
      </p:sp>
      <p:graphicFrame>
        <p:nvGraphicFramePr>
          <p:cNvPr id="10" name="Table 9">
            <a:extLst>
              <a:ext uri="{FF2B5EF4-FFF2-40B4-BE49-F238E27FC236}">
                <a16:creationId xmlns:a16="http://schemas.microsoft.com/office/drawing/2014/main" id="{B3A41D69-0A34-4A69-94E1-D47C66146509}"/>
              </a:ext>
            </a:extLst>
          </p:cNvPr>
          <p:cNvGraphicFramePr>
            <a:graphicFrameLocks noGrp="1"/>
          </p:cNvGraphicFramePr>
          <p:nvPr/>
        </p:nvGraphicFramePr>
        <p:xfrm>
          <a:off x="203200" y="1926573"/>
          <a:ext cx="10800000" cy="4114800"/>
        </p:xfrm>
        <a:graphic>
          <a:graphicData uri="http://schemas.openxmlformats.org/drawingml/2006/table">
            <a:tbl>
              <a:tblPr firstRow="1" bandRow="1">
                <a:tableStyleId>{5940675A-B579-460E-94D1-54222C63F5DA}</a:tableStyleId>
              </a:tblPr>
              <a:tblGrid>
                <a:gridCol w="3600000">
                  <a:extLst>
                    <a:ext uri="{9D8B030D-6E8A-4147-A177-3AD203B41FA5}">
                      <a16:colId xmlns:a16="http://schemas.microsoft.com/office/drawing/2014/main" val="1957929132"/>
                    </a:ext>
                  </a:extLst>
                </a:gridCol>
                <a:gridCol w="3600000">
                  <a:extLst>
                    <a:ext uri="{9D8B030D-6E8A-4147-A177-3AD203B41FA5}">
                      <a16:colId xmlns:a16="http://schemas.microsoft.com/office/drawing/2014/main" val="2604259210"/>
                    </a:ext>
                  </a:extLst>
                </a:gridCol>
                <a:gridCol w="3600000">
                  <a:extLst>
                    <a:ext uri="{9D8B030D-6E8A-4147-A177-3AD203B41FA5}">
                      <a16:colId xmlns:a16="http://schemas.microsoft.com/office/drawing/2014/main" val="2963285713"/>
                    </a:ext>
                  </a:extLst>
                </a:gridCol>
              </a:tblGrid>
              <a:tr h="370840">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a:t>
                      </a:r>
                      <a:r>
                        <a:rPr lang="en-US" sz="2400" b="1" dirty="0">
                          <a:solidFill>
                            <a:srgbClr val="115076"/>
                          </a:solidFill>
                          <a:latin typeface="Century Gothic" panose="020B0502020202020204" pitchFamily="34" charset="0"/>
                        </a:rPr>
                        <a:t>✔) </a:t>
                      </a:r>
                      <a:r>
                        <a:rPr lang="en-GB" sz="2400" b="1" dirty="0">
                          <a:solidFill>
                            <a:srgbClr val="115076"/>
                          </a:solidFill>
                        </a:rPr>
                        <a:t>(</a:t>
                      </a:r>
                      <a:r>
                        <a:rPr lang="en-US" sz="2400" b="1" dirty="0">
                          <a:solidFill>
                            <a:srgbClr val="115076"/>
                          </a:solidFill>
                          <a:latin typeface="Century Gothic" panose="020B0502020202020204" pitchFamily="34" charset="0"/>
                        </a:rPr>
                        <a:t>✖) ( ? )</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tcPr>
                </a:tc>
                <a:tc>
                  <a:txBody>
                    <a:bodyPr/>
                    <a:lstStyle/>
                    <a:p>
                      <a:pPr algn="ctr"/>
                      <a:r>
                        <a:rPr lang="en-GB" sz="2400" b="1" dirty="0" err="1">
                          <a:solidFill>
                            <a:srgbClr val="115076"/>
                          </a:solidFill>
                        </a:rPr>
                        <a:t>où</a:t>
                      </a:r>
                      <a:r>
                        <a:rPr lang="en-GB" sz="2400" b="1" dirty="0">
                          <a:solidFill>
                            <a:srgbClr val="115076"/>
                          </a:solidFill>
                        </a:rPr>
                        <a:t> ?</a:t>
                      </a:r>
                    </a:p>
                  </a:txBody>
                  <a:tcPr anchor="ctr"/>
                </a:tc>
                <a:extLst>
                  <a:ext uri="{0D108BD9-81ED-4DB2-BD59-A6C34878D82A}">
                    <a16:rowId xmlns:a16="http://schemas.microsoft.com/office/drawing/2014/main" val="1403100065"/>
                  </a:ext>
                </a:extLst>
              </a:tr>
              <a:tr h="370840">
                <a:tc>
                  <a:txBody>
                    <a:bodyPr/>
                    <a:lstStyle/>
                    <a:p>
                      <a:r>
                        <a:rPr lang="en-GB" sz="2400" dirty="0">
                          <a:solidFill>
                            <a:srgbClr val="115076"/>
                          </a:solidFill>
                        </a:rPr>
                        <a:t>un </a:t>
                      </a:r>
                      <a:r>
                        <a:rPr lang="en-GB" sz="2400" dirty="0" err="1">
                          <a:solidFill>
                            <a:srgbClr val="115076"/>
                          </a:solidFill>
                        </a:rPr>
                        <a:t>aéroport</a:t>
                      </a:r>
                      <a:endParaRPr lang="en-GB" sz="2400" dirty="0">
                        <a:solidFill>
                          <a:srgbClr val="115076"/>
                        </a:solidFill>
                      </a:endParaRPr>
                    </a:p>
                  </a:txBody>
                  <a:tcPr>
                    <a:lnT w="12700" cap="flat" cmpd="sng" algn="ctr">
                      <a:solidFill>
                        <a:srgbClr val="115076"/>
                      </a:solidFill>
                      <a:prstDash val="solid"/>
                      <a:round/>
                      <a:headEnd type="none" w="med" len="med"/>
                      <a:tailEnd type="none" w="med" len="med"/>
                    </a:lnT>
                  </a:tcPr>
                </a:tc>
                <a:tc>
                  <a:txBody>
                    <a:bodyPr/>
                    <a:lstStyle/>
                    <a:p>
                      <a:endParaRPr lang="en-GB" sz="2400" dirty="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1409289879"/>
                  </a:ext>
                </a:extLst>
              </a:tr>
              <a:tr h="370840">
                <a:tc>
                  <a:txBody>
                    <a:bodyPr/>
                    <a:lstStyle/>
                    <a:p>
                      <a:r>
                        <a:rPr lang="en-GB" sz="2400" dirty="0">
                          <a:solidFill>
                            <a:srgbClr val="115076"/>
                          </a:solidFill>
                        </a:rPr>
                        <a:t>un café</a:t>
                      </a: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3344963101"/>
                  </a:ext>
                </a:extLst>
              </a:tr>
              <a:tr h="370840">
                <a:tc>
                  <a:txBody>
                    <a:bodyPr/>
                    <a:lstStyle/>
                    <a:p>
                      <a:r>
                        <a:rPr lang="en-GB" sz="2400" dirty="0">
                          <a:solidFill>
                            <a:srgbClr val="115076"/>
                          </a:solidFill>
                        </a:rPr>
                        <a:t>un </a:t>
                      </a:r>
                      <a:r>
                        <a:rPr lang="en-GB" sz="2400" dirty="0" err="1">
                          <a:solidFill>
                            <a:srgbClr val="115076"/>
                          </a:solidFill>
                        </a:rPr>
                        <a:t>cinéma</a:t>
                      </a:r>
                      <a:endParaRPr lang="en-GB" sz="2400" dirty="0">
                        <a:solidFill>
                          <a:srgbClr val="115076"/>
                        </a:solidFill>
                      </a:endParaRP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2256020178"/>
                  </a:ext>
                </a:extLst>
              </a:tr>
              <a:tr h="370840">
                <a:tc>
                  <a:txBody>
                    <a:bodyPr/>
                    <a:lstStyle/>
                    <a:p>
                      <a:r>
                        <a:rPr lang="en-GB" sz="2400" dirty="0">
                          <a:solidFill>
                            <a:srgbClr val="115076"/>
                          </a:solidFill>
                        </a:rPr>
                        <a:t>un </a:t>
                      </a:r>
                      <a:r>
                        <a:rPr lang="en-GB" sz="2400" dirty="0" err="1">
                          <a:solidFill>
                            <a:srgbClr val="115076"/>
                          </a:solidFill>
                        </a:rPr>
                        <a:t>hôtel</a:t>
                      </a:r>
                      <a:endParaRPr lang="en-GB" sz="2400" dirty="0">
                        <a:solidFill>
                          <a:srgbClr val="115076"/>
                        </a:solidFill>
                      </a:endParaRPr>
                    </a:p>
                  </a:txBody>
                  <a:tcPr/>
                </a:tc>
                <a:tc>
                  <a:txBody>
                    <a:bodyPr/>
                    <a:lstStyle/>
                    <a:p>
                      <a:endParaRPr lang="en-GB" sz="2400" dirty="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1848984876"/>
                  </a:ext>
                </a:extLst>
              </a:tr>
              <a:tr h="370840">
                <a:tc>
                  <a:txBody>
                    <a:bodyPr/>
                    <a:lstStyle/>
                    <a:p>
                      <a:r>
                        <a:rPr lang="en-GB" sz="2400" dirty="0" err="1">
                          <a:solidFill>
                            <a:srgbClr val="115076"/>
                          </a:solidFill>
                        </a:rPr>
                        <a:t>une</a:t>
                      </a:r>
                      <a:r>
                        <a:rPr lang="en-GB" sz="2400" dirty="0">
                          <a:solidFill>
                            <a:srgbClr val="115076"/>
                          </a:solidFill>
                        </a:rPr>
                        <a:t> </a:t>
                      </a:r>
                      <a:r>
                        <a:rPr lang="en-GB" sz="2400" dirty="0" err="1">
                          <a:solidFill>
                            <a:srgbClr val="115076"/>
                          </a:solidFill>
                        </a:rPr>
                        <a:t>île</a:t>
                      </a:r>
                      <a:endParaRPr lang="en-GB" sz="2400" dirty="0">
                        <a:solidFill>
                          <a:srgbClr val="115076"/>
                        </a:solidFill>
                      </a:endParaRP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3378961620"/>
                  </a:ext>
                </a:extLst>
              </a:tr>
              <a:tr h="370840">
                <a:tc>
                  <a:txBody>
                    <a:bodyPr/>
                    <a:lstStyle/>
                    <a:p>
                      <a:r>
                        <a:rPr lang="en-GB" sz="2400" dirty="0" err="1">
                          <a:solidFill>
                            <a:srgbClr val="115076"/>
                          </a:solidFill>
                        </a:rPr>
                        <a:t>une</a:t>
                      </a:r>
                      <a:r>
                        <a:rPr lang="en-GB" sz="2400" dirty="0">
                          <a:solidFill>
                            <a:srgbClr val="115076"/>
                          </a:solidFill>
                        </a:rPr>
                        <a:t> </a:t>
                      </a:r>
                      <a:r>
                        <a:rPr lang="en-GB" sz="2400" dirty="0" err="1">
                          <a:solidFill>
                            <a:srgbClr val="115076"/>
                          </a:solidFill>
                        </a:rPr>
                        <a:t>plage</a:t>
                      </a:r>
                      <a:endParaRPr lang="en-GB" sz="2400" dirty="0">
                        <a:solidFill>
                          <a:srgbClr val="115076"/>
                        </a:solidFill>
                      </a:endParaRP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906947869"/>
                  </a:ext>
                </a:extLst>
              </a:tr>
              <a:tr h="370840">
                <a:tc>
                  <a:txBody>
                    <a:bodyPr/>
                    <a:lstStyle/>
                    <a:p>
                      <a:r>
                        <a:rPr lang="en-GB" sz="2400" dirty="0" err="1">
                          <a:solidFill>
                            <a:srgbClr val="115076"/>
                          </a:solidFill>
                        </a:rPr>
                        <a:t>une</a:t>
                      </a:r>
                      <a:r>
                        <a:rPr lang="en-GB" sz="2400" dirty="0">
                          <a:solidFill>
                            <a:srgbClr val="115076"/>
                          </a:solidFill>
                        </a:rPr>
                        <a:t> rue Pasteur</a:t>
                      </a: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107136194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15076"/>
                          </a:solidFill>
                        </a:rPr>
                        <a:t>une</a:t>
                      </a:r>
                      <a:r>
                        <a:rPr lang="en-GB" sz="2400" dirty="0">
                          <a:solidFill>
                            <a:srgbClr val="115076"/>
                          </a:solidFill>
                        </a:rPr>
                        <a:t> </a:t>
                      </a:r>
                      <a:r>
                        <a:rPr lang="en-GB" sz="2400" dirty="0" err="1">
                          <a:solidFill>
                            <a:srgbClr val="115076"/>
                          </a:solidFill>
                        </a:rPr>
                        <a:t>université</a:t>
                      </a:r>
                      <a:endParaRPr lang="en-GB" sz="2400" dirty="0">
                        <a:solidFill>
                          <a:srgbClr val="115076"/>
                        </a:solidFill>
                      </a:endParaRP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2422882678"/>
                  </a:ext>
                </a:extLst>
              </a:tr>
            </a:tbl>
          </a:graphicData>
        </a:graphic>
      </p:graphicFrame>
      <p:pic>
        <p:nvPicPr>
          <p:cNvPr id="7" name="Picture 6" descr="background rectangle">
            <a:extLst>
              <a:ext uri="{FF2B5EF4-FFF2-40B4-BE49-F238E27FC236}">
                <a16:creationId xmlns:a16="http://schemas.microsoft.com/office/drawing/2014/main" id="{94E17A6B-8AF9-48A9-A438-475547810C7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a:extLst>
              <a:ext uri="{FF2B5EF4-FFF2-40B4-BE49-F238E27FC236}">
                <a16:creationId xmlns:a16="http://schemas.microsoft.com/office/drawing/2014/main" id="{4BCE09B5-16D9-41EE-9DFA-162C15E8072B}"/>
              </a:ext>
            </a:extLst>
          </p:cNvPr>
          <p:cNvSpPr txBox="1">
            <a:spLocks/>
          </p:cNvSpPr>
          <p:nvPr/>
        </p:nvSpPr>
        <p:spPr>
          <a:xfrm>
            <a:off x="0" y="296864"/>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Partenaire</a:t>
            </a:r>
            <a:r>
              <a:rPr lang="en-GB" sz="3600" b="1" dirty="0">
                <a:solidFill>
                  <a:schemeClr val="bg1"/>
                </a:solidFill>
              </a:rPr>
              <a:t> A : questions</a:t>
            </a:r>
          </a:p>
        </p:txBody>
      </p:sp>
      <p:sp>
        <p:nvSpPr>
          <p:cNvPr id="11" name="Rounded Rectangle 46">
            <a:extLst>
              <a:ext uri="{FF2B5EF4-FFF2-40B4-BE49-F238E27FC236}">
                <a16:creationId xmlns:a16="http://schemas.microsoft.com/office/drawing/2014/main" id="{7D8E8741-2207-42EB-8E52-FDD8B003EBB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27264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600" b="1" dirty="0" err="1">
                <a:solidFill>
                  <a:schemeClr val="bg1"/>
                </a:solidFill>
              </a:rPr>
              <a:t>Partenaire</a:t>
            </a:r>
            <a:r>
              <a:rPr lang="en-GB" sz="3600" b="1" dirty="0">
                <a:solidFill>
                  <a:schemeClr val="bg1"/>
                </a:solidFill>
              </a:rPr>
              <a:t> A : </a:t>
            </a:r>
            <a:r>
              <a:rPr lang="en-GB" sz="3600" b="1" dirty="0" err="1">
                <a:solidFill>
                  <a:schemeClr val="bg1"/>
                </a:solidFill>
              </a:rPr>
              <a:t>réponses</a:t>
            </a:r>
            <a:endParaRPr lang="en-GB" sz="3600" b="1" dirty="0">
              <a:solidFill>
                <a:schemeClr val="bg1"/>
              </a:solidFill>
            </a:endParaRPr>
          </a:p>
        </p:txBody>
      </p:sp>
      <p:pic>
        <p:nvPicPr>
          <p:cNvPr id="7" name="Picture 22" descr="Horizontal Road Clipart">
            <a:extLst>
              <a:ext uri="{FF2B5EF4-FFF2-40B4-BE49-F238E27FC236}">
                <a16:creationId xmlns:a16="http://schemas.microsoft.com/office/drawing/2014/main" id="{5D09A98B-5374-409A-8981-332B55F69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02" y="5249885"/>
            <a:ext cx="5760000" cy="7329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age result for cinema cartoon&quot;">
            <a:extLst>
              <a:ext uri="{FF2B5EF4-FFF2-40B4-BE49-F238E27FC236}">
                <a16:creationId xmlns:a16="http://schemas.microsoft.com/office/drawing/2014/main" id="{122D6D9E-3442-49CA-B3CA-A27D9F1F11A0}"/>
              </a:ext>
            </a:extLst>
          </p:cNvPr>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668531" y="3753507"/>
            <a:ext cx="1439545" cy="1439545"/>
          </a:xfrm>
          <a:prstGeom prst="rect">
            <a:avLst/>
          </a:prstGeom>
          <a:noFill/>
        </p:spPr>
      </p:pic>
      <p:pic>
        <p:nvPicPr>
          <p:cNvPr id="11" name="Picture 10">
            <a:extLst>
              <a:ext uri="{FF2B5EF4-FFF2-40B4-BE49-F238E27FC236}">
                <a16:creationId xmlns:a16="http://schemas.microsoft.com/office/drawing/2014/main" id="{6B511306-AAB1-4BAA-8005-87C0D9E69F1B}"/>
              </a:ext>
            </a:extLst>
          </p:cNvPr>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025526" y="3810340"/>
            <a:ext cx="1698625" cy="1439545"/>
          </a:xfrm>
          <a:prstGeom prst="rect">
            <a:avLst/>
          </a:prstGeom>
        </p:spPr>
      </p:pic>
      <p:pic>
        <p:nvPicPr>
          <p:cNvPr id="12" name="Picture 11">
            <a:extLst>
              <a:ext uri="{FF2B5EF4-FFF2-40B4-BE49-F238E27FC236}">
                <a16:creationId xmlns:a16="http://schemas.microsoft.com/office/drawing/2014/main" id="{8C138042-4A86-4DA6-A1AA-C06FB0D1FC6C}"/>
              </a:ext>
            </a:extLst>
          </p:cNvPr>
          <p:cNvPicPr/>
          <p:nvPr/>
        </p:nvPicPr>
        <p:blipFill>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52456" y="3810341"/>
            <a:ext cx="1698625" cy="1439545"/>
          </a:xfrm>
          <a:prstGeom prst="rect">
            <a:avLst/>
          </a:prstGeom>
        </p:spPr>
      </p:pic>
      <p:pic>
        <p:nvPicPr>
          <p:cNvPr id="13" name="Picture 22" descr="Horizontal Road Clipart">
            <a:extLst>
              <a:ext uri="{FF2B5EF4-FFF2-40B4-BE49-F238E27FC236}">
                <a16:creationId xmlns:a16="http://schemas.microsoft.com/office/drawing/2014/main" id="{83D1B142-B949-4752-BDEF-3D796660B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302" y="2873480"/>
            <a:ext cx="4320000" cy="54974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EF692E43-7390-4507-B018-720F6A75D93A}"/>
              </a:ext>
            </a:extLst>
          </p:cNvPr>
          <p:cNvGrpSpPr/>
          <p:nvPr/>
        </p:nvGrpSpPr>
        <p:grpSpPr>
          <a:xfrm>
            <a:off x="4021622" y="1334930"/>
            <a:ext cx="1079500" cy="1421766"/>
            <a:chOff x="0" y="0"/>
            <a:chExt cx="2160000" cy="2501560"/>
          </a:xfrm>
        </p:grpSpPr>
        <p:pic>
          <p:nvPicPr>
            <p:cNvPr id="15" name="Picture 14" descr="Search results search results for college pictures graphics clip art">
              <a:extLst>
                <a:ext uri="{FF2B5EF4-FFF2-40B4-BE49-F238E27FC236}">
                  <a16:creationId xmlns:a16="http://schemas.microsoft.com/office/drawing/2014/main" id="{D13E1F23-8CCA-4F16-ADCF-4F5D33675F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020417"/>
              <a:ext cx="2160000" cy="14811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Education icons, +1,600 free files in PNG, EPS, SVG format">
              <a:extLst>
                <a:ext uri="{FF2B5EF4-FFF2-40B4-BE49-F238E27FC236}">
                  <a16:creationId xmlns:a16="http://schemas.microsoft.com/office/drawing/2014/main" id="{57D93337-A815-4A32-8652-A2515014164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744" b="89776" l="5431" r="92971">
                          <a14:foregroundMark x1="62460" y1="52716" x2="62460" y2="52716"/>
                          <a14:foregroundMark x1="87700" y1="75240" x2="87700" y2="75240"/>
                          <a14:foregroundMark x1="5591" y1="31629" x2="5591" y2="31629"/>
                          <a14:foregroundMark x1="92971" y1="31629" x2="92971" y2="31629"/>
                        </a14:backgroundRemoval>
                      </a14:imgEffect>
                    </a14:imgLayer>
                  </a14:imgProps>
                </a:ext>
                <a:ext uri="{28A0092B-C50C-407E-A947-70E740481C1C}">
                  <a14:useLocalDpi xmlns:a14="http://schemas.microsoft.com/office/drawing/2010/main" val="0"/>
                </a:ext>
              </a:extLst>
            </a:blip>
            <a:srcRect/>
            <a:stretch>
              <a:fillRect/>
            </a:stretch>
          </p:blipFill>
          <p:spPr bwMode="auto">
            <a:xfrm rot="1279734">
              <a:off x="377211" y="0"/>
              <a:ext cx="1440000" cy="144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16" descr="Airport">
            <a:extLst>
              <a:ext uri="{FF2B5EF4-FFF2-40B4-BE49-F238E27FC236}">
                <a16:creationId xmlns:a16="http://schemas.microsoft.com/office/drawing/2014/main" id="{6D2A4F9B-089E-483F-8FDA-46C0B683BCDD}"/>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88302" y="1726725"/>
            <a:ext cx="1079500" cy="1079500"/>
          </a:xfrm>
          <a:prstGeom prst="rect">
            <a:avLst/>
          </a:prstGeom>
          <a:noFill/>
        </p:spPr>
      </p:pic>
      <p:pic>
        <p:nvPicPr>
          <p:cNvPr id="18" name="Picture 22" descr="Horizontal Road Clipart">
            <a:extLst>
              <a:ext uri="{FF2B5EF4-FFF2-40B4-BE49-F238E27FC236}">
                <a16:creationId xmlns:a16="http://schemas.microsoft.com/office/drawing/2014/main" id="{9A172176-8363-4BB4-8312-3BED20D86FA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6218419">
            <a:off x="-978305" y="3973303"/>
            <a:ext cx="3600000" cy="4581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descr="Horizontal Road Clipart">
            <a:extLst>
              <a:ext uri="{FF2B5EF4-FFF2-40B4-BE49-F238E27FC236}">
                <a16:creationId xmlns:a16="http://schemas.microsoft.com/office/drawing/2014/main" id="{7E6F5562-268F-4BAA-922E-85AA89CE827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4714442">
            <a:off x="4114128" y="3979756"/>
            <a:ext cx="3600000" cy="4581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6F1BE237-D5CA-4100-BE35-41FA569A250F}"/>
              </a:ext>
            </a:extLst>
          </p:cNvPr>
          <p:cNvGraphicFramePr>
            <a:graphicFrameLocks noGrp="1"/>
          </p:cNvGraphicFramePr>
          <p:nvPr/>
        </p:nvGraphicFramePr>
        <p:xfrm>
          <a:off x="7391046" y="1593507"/>
          <a:ext cx="4320000" cy="4320000"/>
        </p:xfrm>
        <a:graphic>
          <a:graphicData uri="http://schemas.openxmlformats.org/drawingml/2006/table">
            <a:tbl>
              <a:tblPr firstRow="1" bandRow="1">
                <a:tableStyleId>{5940675A-B579-460E-94D1-54222C63F5DA}</a:tableStyleId>
              </a:tblPr>
              <a:tblGrid>
                <a:gridCol w="4320000">
                  <a:extLst>
                    <a:ext uri="{9D8B030D-6E8A-4147-A177-3AD203B41FA5}">
                      <a16:colId xmlns:a16="http://schemas.microsoft.com/office/drawing/2014/main" val="3243753779"/>
                    </a:ext>
                  </a:extLst>
                </a:gridCol>
              </a:tblGrid>
              <a:tr h="720000">
                <a:tc>
                  <a:txBody>
                    <a:bodyPr/>
                    <a:lstStyle/>
                    <a:p>
                      <a:pPr algn="ctr"/>
                      <a:endParaRPr lang="en-GB" sz="2000" dirty="0"/>
                    </a:p>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4126473"/>
                  </a:ext>
                </a:extLst>
              </a:tr>
              <a:tr h="3600000">
                <a:tc>
                  <a:txBody>
                    <a:bodyPr/>
                    <a:lstStyle/>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txBody>
                  <a:tcPr anchor="ctr">
                    <a:lnT w="12700" cap="flat" cmpd="sng" algn="ctr">
                      <a:solidFill>
                        <a:srgbClr val="115076"/>
                      </a:solidFill>
                      <a:prstDash val="solid"/>
                      <a:round/>
                      <a:headEnd type="none" w="med" len="med"/>
                      <a:tailEnd type="none" w="med" len="med"/>
                    </a:lnT>
                  </a:tcPr>
                </a:tc>
                <a:extLst>
                  <a:ext uri="{0D108BD9-81ED-4DB2-BD59-A6C34878D82A}">
                    <a16:rowId xmlns:a16="http://schemas.microsoft.com/office/drawing/2014/main" val="323833616"/>
                  </a:ext>
                </a:extLst>
              </a:tr>
            </a:tbl>
          </a:graphicData>
        </a:graphic>
      </p:graphicFrame>
      <p:pic>
        <p:nvPicPr>
          <p:cNvPr id="20" name="Picture 19">
            <a:extLst>
              <a:ext uri="{FF2B5EF4-FFF2-40B4-BE49-F238E27FC236}">
                <a16:creationId xmlns:a16="http://schemas.microsoft.com/office/drawing/2014/main" id="{4125B07F-40C8-4457-BAA1-A7DD6A7F49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88458" y="1593025"/>
            <a:ext cx="525176" cy="720000"/>
          </a:xfrm>
          <a:prstGeom prst="rect">
            <a:avLst/>
          </a:prstGeom>
        </p:spPr>
      </p:pic>
      <p:pic>
        <p:nvPicPr>
          <p:cNvPr id="25" name="Picture 24">
            <a:extLst>
              <a:ext uri="{FF2B5EF4-FFF2-40B4-BE49-F238E27FC236}">
                <a16:creationId xmlns:a16="http://schemas.microsoft.com/office/drawing/2014/main" id="{61FD8F45-C502-4A97-9671-4800CFAE1D17}"/>
              </a:ext>
            </a:extLst>
          </p:cNvPr>
          <p:cNvPicPr/>
          <p:nvPr/>
        </p:nvPicPr>
        <p:blipFill>
          <a:blip r:embed="rId14">
            <a:extLst>
              <a:ext uri="{28A0092B-C50C-407E-A947-70E740481C1C}">
                <a14:useLocalDpi xmlns:a14="http://schemas.microsoft.com/office/drawing/2010/main" val="0"/>
              </a:ext>
            </a:extLst>
          </a:blip>
          <a:stretch>
            <a:fillRect/>
          </a:stretch>
        </p:blipFill>
        <p:spPr>
          <a:xfrm>
            <a:off x="7766342" y="2583266"/>
            <a:ext cx="1440000" cy="1440000"/>
          </a:xfrm>
          <a:prstGeom prst="rect">
            <a:avLst/>
          </a:prstGeom>
        </p:spPr>
      </p:pic>
      <p:pic>
        <p:nvPicPr>
          <p:cNvPr id="26" name="Picture 25" descr="Island Clipart Image">
            <a:extLst>
              <a:ext uri="{FF2B5EF4-FFF2-40B4-BE49-F238E27FC236}">
                <a16:creationId xmlns:a16="http://schemas.microsoft.com/office/drawing/2014/main" id="{AE9D8C20-194C-466B-8658-3752E1E230B0}"/>
              </a:ext>
            </a:extLst>
          </p:cNvPr>
          <p:cNvPicPr/>
          <p:nvPr/>
        </p:nvPicPr>
        <p:blipFill>
          <a:blip r:embed="rId15">
            <a:extLst>
              <a:ext uri="{28A0092B-C50C-407E-A947-70E740481C1C}">
                <a14:useLocalDpi xmlns:a14="http://schemas.microsoft.com/office/drawing/2010/main" val="0"/>
              </a:ext>
            </a:extLst>
          </a:blip>
          <a:srcRect/>
          <a:stretch>
            <a:fillRect/>
          </a:stretch>
        </p:blipFill>
        <p:spPr bwMode="auto">
          <a:xfrm>
            <a:off x="7766342" y="4270311"/>
            <a:ext cx="144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Street Clip Art Free">
            <a:extLst>
              <a:ext uri="{FF2B5EF4-FFF2-40B4-BE49-F238E27FC236}">
                <a16:creationId xmlns:a16="http://schemas.microsoft.com/office/drawing/2014/main" id="{7FFC33C5-B80A-4DF5-808B-CEB2B9501CD5}"/>
              </a:ext>
            </a:extLst>
          </p:cNvPr>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883698" y="2583266"/>
            <a:ext cx="1440000" cy="1440000"/>
          </a:xfrm>
          <a:prstGeom prst="rect">
            <a:avLst/>
          </a:prstGeom>
          <a:noFill/>
        </p:spPr>
      </p:pic>
      <p:pic>
        <p:nvPicPr>
          <p:cNvPr id="28" name="Picture 27" descr="Hotel Clip Art Free">
            <a:extLst>
              <a:ext uri="{FF2B5EF4-FFF2-40B4-BE49-F238E27FC236}">
                <a16:creationId xmlns:a16="http://schemas.microsoft.com/office/drawing/2014/main" id="{4A3FD725-4E8F-46C1-91E4-7DF5304D60BE}"/>
              </a:ext>
            </a:extLst>
          </p:cNvP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883698" y="4248386"/>
            <a:ext cx="1440000" cy="1440000"/>
          </a:xfrm>
          <a:prstGeom prst="rect">
            <a:avLst/>
          </a:prstGeom>
          <a:noFill/>
        </p:spPr>
      </p:pic>
      <p:sp>
        <p:nvSpPr>
          <p:cNvPr id="29" name="TextBox 28">
            <a:extLst>
              <a:ext uri="{FF2B5EF4-FFF2-40B4-BE49-F238E27FC236}">
                <a16:creationId xmlns:a16="http://schemas.microsoft.com/office/drawing/2014/main" id="{0CABD1D0-9829-42FD-A34D-EFF778E103ED}"/>
              </a:ext>
            </a:extLst>
          </p:cNvPr>
          <p:cNvSpPr txBox="1"/>
          <p:nvPr/>
        </p:nvSpPr>
        <p:spPr>
          <a:xfrm>
            <a:off x="9697162" y="3632056"/>
            <a:ext cx="1799104" cy="400110"/>
          </a:xfrm>
          <a:prstGeom prst="rect">
            <a:avLst/>
          </a:prstGeom>
          <a:solidFill>
            <a:srgbClr val="115076"/>
          </a:solidFill>
          <a:ln>
            <a:solidFill>
              <a:schemeClr val="bg1"/>
            </a:solidFill>
          </a:ln>
        </p:spPr>
        <p:txBody>
          <a:bodyPr wrap="square" rtlCol="0" anchor="ctr">
            <a:spAutoFit/>
          </a:bodyPr>
          <a:lstStyle/>
          <a:p>
            <a:pPr algn="ctr"/>
            <a:r>
              <a:rPr lang="en-GB" sz="2000" dirty="0">
                <a:solidFill>
                  <a:schemeClr val="bg1"/>
                </a:solidFill>
                <a:latin typeface="Cambria Math" panose="02040503050406030204" pitchFamily="18" charset="0"/>
                <a:ea typeface="Cambria Math" panose="02040503050406030204" pitchFamily="18" charset="0"/>
              </a:rPr>
              <a:t>VICTOR HUGO</a:t>
            </a:r>
          </a:p>
        </p:txBody>
      </p:sp>
      <p:sp>
        <p:nvSpPr>
          <p:cNvPr id="31" name="TextBox 30">
            <a:extLst>
              <a:ext uri="{FF2B5EF4-FFF2-40B4-BE49-F238E27FC236}">
                <a16:creationId xmlns:a16="http://schemas.microsoft.com/office/drawing/2014/main" id="{A75A0C49-8B4F-4615-9FE1-0519637FA2EA}"/>
              </a:ext>
            </a:extLst>
          </p:cNvPr>
          <p:cNvSpPr txBox="1"/>
          <p:nvPr/>
        </p:nvSpPr>
        <p:spPr>
          <a:xfrm>
            <a:off x="1396074" y="4085645"/>
            <a:ext cx="1080000" cy="369332"/>
          </a:xfrm>
          <a:prstGeom prst="rect">
            <a:avLst/>
          </a:prstGeom>
          <a:solidFill>
            <a:schemeClr val="accent2">
              <a:lumMod val="50000"/>
            </a:schemeClr>
          </a:solidFill>
          <a:ln>
            <a:solidFill>
              <a:schemeClr val="bg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Monotype Corsiva" panose="03010101010201010101" pitchFamily="66" charset="0"/>
                <a:ea typeface="Cambria Math" panose="02040503050406030204" pitchFamily="18" charset="0"/>
              </a:rPr>
              <a:t>chez Clara </a:t>
            </a:r>
            <a:endParaRPr kumimoji="0" lang="en-GB" b="0" i="0" u="none" strike="noStrike" kern="1200" cap="none" spc="0" normalizeH="0" baseline="0" noProof="0" dirty="0">
              <a:ln>
                <a:noFill/>
              </a:ln>
              <a:solidFill>
                <a:prstClr val="white"/>
              </a:solidFill>
              <a:effectLst/>
              <a:uLnTx/>
              <a:uFillTx/>
              <a:latin typeface="Monotype Corsiva" panose="03010101010201010101" pitchFamily="66" charset="0"/>
              <a:ea typeface="Cambria Math" panose="02040503050406030204" pitchFamily="18" charset="0"/>
            </a:endParaRPr>
          </a:p>
        </p:txBody>
      </p:sp>
      <p:sp>
        <p:nvSpPr>
          <p:cNvPr id="32" name="TextBox 31">
            <a:extLst>
              <a:ext uri="{FF2B5EF4-FFF2-40B4-BE49-F238E27FC236}">
                <a16:creationId xmlns:a16="http://schemas.microsoft.com/office/drawing/2014/main" id="{1ED3E39F-F757-424E-A58A-0547C7D0A03E}"/>
              </a:ext>
            </a:extLst>
          </p:cNvPr>
          <p:cNvSpPr txBox="1"/>
          <p:nvPr/>
        </p:nvSpPr>
        <p:spPr>
          <a:xfrm>
            <a:off x="4350032" y="4069190"/>
            <a:ext cx="1080000" cy="369332"/>
          </a:xfrm>
          <a:prstGeom prst="rect">
            <a:avLst/>
          </a:prstGeom>
          <a:solidFill>
            <a:schemeClr val="accent2">
              <a:lumMod val="50000"/>
            </a:schemeClr>
          </a:solidFill>
          <a:ln>
            <a:solidFill>
              <a:schemeClr val="bg1"/>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prstClr val="white"/>
                </a:solidFill>
                <a:latin typeface="Monotype Corsiva" panose="03010101010201010101" pitchFamily="66" charset="0"/>
                <a:ea typeface="Cambria Math" panose="02040503050406030204" pitchFamily="18" charset="0"/>
              </a:rPr>
              <a:t>chez Alain </a:t>
            </a:r>
            <a:endParaRPr kumimoji="0" lang="en-GB" b="0" i="0" u="none" strike="noStrike" kern="1200" cap="none" spc="0" normalizeH="0" baseline="0" noProof="0" dirty="0">
              <a:ln>
                <a:noFill/>
              </a:ln>
              <a:solidFill>
                <a:prstClr val="white"/>
              </a:solidFill>
              <a:effectLst/>
              <a:uLnTx/>
              <a:uFillTx/>
              <a:latin typeface="Monotype Corsiva" panose="03010101010201010101" pitchFamily="66" charset="0"/>
              <a:ea typeface="Cambria Math" panose="02040503050406030204" pitchFamily="18" charset="0"/>
            </a:endParaRPr>
          </a:p>
        </p:txBody>
      </p:sp>
      <p:pic>
        <p:nvPicPr>
          <p:cNvPr id="30" name="Picture 29">
            <a:extLst>
              <a:ext uri="{FF2B5EF4-FFF2-40B4-BE49-F238E27FC236}">
                <a16:creationId xmlns:a16="http://schemas.microsoft.com/office/drawing/2014/main" id="{28C1D57F-7EB2-4F66-94AC-E9493F1AD79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0158" y="1593025"/>
            <a:ext cx="691200" cy="720000"/>
          </a:xfrm>
          <a:prstGeom prst="rect">
            <a:avLst/>
          </a:prstGeom>
          <a:ln>
            <a:solidFill>
              <a:srgbClr val="115076"/>
            </a:solidFill>
          </a:ln>
        </p:spPr>
      </p:pic>
      <p:pic>
        <p:nvPicPr>
          <p:cNvPr id="33" name="Picture 32" descr="background rectangle">
            <a:extLst>
              <a:ext uri="{FF2B5EF4-FFF2-40B4-BE49-F238E27FC236}">
                <a16:creationId xmlns:a16="http://schemas.microsoft.com/office/drawing/2014/main" id="{F72C247E-855D-485A-A0B0-AF94024B6B06}"/>
              </a:ext>
              <a:ext uri="{C183D7F6-B498-43B3-948B-1728B52AA6E4}">
                <adec:decorative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4" name="Title 3">
            <a:extLst>
              <a:ext uri="{FF2B5EF4-FFF2-40B4-BE49-F238E27FC236}">
                <a16:creationId xmlns:a16="http://schemas.microsoft.com/office/drawing/2014/main" id="{6523F9A8-9E8A-47C4-A7ED-7010A8E2EB7E}"/>
              </a:ext>
            </a:extLst>
          </p:cNvPr>
          <p:cNvSpPr txBox="1">
            <a:spLocks/>
          </p:cNvSpPr>
          <p:nvPr/>
        </p:nvSpPr>
        <p:spPr>
          <a:xfrm>
            <a:off x="0" y="296864"/>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Partenaire</a:t>
            </a:r>
            <a:r>
              <a:rPr lang="en-GB" sz="3600" b="1" dirty="0">
                <a:solidFill>
                  <a:schemeClr val="bg1"/>
                </a:solidFill>
              </a:rPr>
              <a:t> B</a:t>
            </a:r>
          </a:p>
        </p:txBody>
      </p:sp>
      <p:sp>
        <p:nvSpPr>
          <p:cNvPr id="35" name="Rounded Rectangle 46">
            <a:extLst>
              <a:ext uri="{FF2B5EF4-FFF2-40B4-BE49-F238E27FC236}">
                <a16:creationId xmlns:a16="http://schemas.microsoft.com/office/drawing/2014/main" id="{F46809A4-1455-45C6-8100-8570E2D99F5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03306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600" b="1" dirty="0" err="1">
                <a:solidFill>
                  <a:schemeClr val="bg1"/>
                </a:solidFill>
              </a:rPr>
              <a:t>Partenaire</a:t>
            </a:r>
            <a:r>
              <a:rPr lang="en-GB" sz="3600" b="1" dirty="0">
                <a:solidFill>
                  <a:schemeClr val="bg1"/>
                </a:solidFill>
              </a:rPr>
              <a:t> B : questions</a:t>
            </a:r>
          </a:p>
        </p:txBody>
      </p:sp>
      <p:sp>
        <p:nvSpPr>
          <p:cNvPr id="3" name="TextBox 2">
            <a:extLst>
              <a:ext uri="{FF2B5EF4-FFF2-40B4-BE49-F238E27FC236}">
                <a16:creationId xmlns:a16="http://schemas.microsoft.com/office/drawing/2014/main" id="{ECF9164A-B0E2-4810-9F21-6F8EE1D6234F}"/>
              </a:ext>
            </a:extLst>
          </p:cNvPr>
          <p:cNvSpPr txBox="1"/>
          <p:nvPr/>
        </p:nvSpPr>
        <p:spPr>
          <a:xfrm>
            <a:off x="59340" y="1314450"/>
            <a:ext cx="8252580" cy="461665"/>
          </a:xfrm>
          <a:prstGeom prst="rect">
            <a:avLst/>
          </a:prstGeom>
          <a:noFill/>
        </p:spPr>
        <p:txBody>
          <a:bodyPr wrap="none" rtlCol="0">
            <a:spAutoFit/>
          </a:bodyPr>
          <a:lstStyle/>
          <a:p>
            <a:r>
              <a:rPr lang="en-GB" sz="2400" b="1" dirty="0" err="1">
                <a:solidFill>
                  <a:srgbClr val="115076"/>
                </a:solidFill>
              </a:rPr>
              <a:t>Fais</a:t>
            </a:r>
            <a:r>
              <a:rPr lang="en-GB" sz="2400" b="1" dirty="0">
                <a:solidFill>
                  <a:srgbClr val="115076"/>
                </a:solidFill>
              </a:rPr>
              <a:t> des questions et </a:t>
            </a:r>
            <a:r>
              <a:rPr lang="en-GB" sz="2400" b="1" dirty="0" err="1">
                <a:solidFill>
                  <a:srgbClr val="115076"/>
                </a:solidFill>
              </a:rPr>
              <a:t>parle</a:t>
            </a:r>
            <a:r>
              <a:rPr lang="en-GB" sz="2400" b="1" dirty="0">
                <a:solidFill>
                  <a:srgbClr val="115076"/>
                </a:solidFill>
              </a:rPr>
              <a:t> avec un </a:t>
            </a:r>
            <a:r>
              <a:rPr lang="en-GB" sz="2400" b="1" dirty="0" err="1">
                <a:solidFill>
                  <a:srgbClr val="115076"/>
                </a:solidFill>
              </a:rPr>
              <a:t>ou</a:t>
            </a:r>
            <a:r>
              <a:rPr lang="en-GB" sz="2400" b="1" dirty="0">
                <a:solidFill>
                  <a:srgbClr val="115076"/>
                </a:solidFill>
              </a:rPr>
              <a:t> </a:t>
            </a:r>
            <a:r>
              <a:rPr lang="en-GB" sz="2400" b="1" dirty="0" err="1">
                <a:solidFill>
                  <a:srgbClr val="115076"/>
                </a:solidFill>
              </a:rPr>
              <a:t>une</a:t>
            </a:r>
            <a:r>
              <a:rPr lang="en-GB" sz="2400" b="1" dirty="0">
                <a:solidFill>
                  <a:srgbClr val="115076"/>
                </a:solidFill>
              </a:rPr>
              <a:t> </a:t>
            </a:r>
            <a:r>
              <a:rPr lang="en-GB" sz="2400" b="1" dirty="0" err="1">
                <a:solidFill>
                  <a:srgbClr val="115076"/>
                </a:solidFill>
              </a:rPr>
              <a:t>partenaire</a:t>
            </a:r>
            <a:r>
              <a:rPr lang="en-GB" sz="2400" b="1" dirty="0">
                <a:solidFill>
                  <a:srgbClr val="115076"/>
                </a:solidFill>
              </a:rPr>
              <a:t>.</a:t>
            </a:r>
          </a:p>
        </p:txBody>
      </p:sp>
      <p:graphicFrame>
        <p:nvGraphicFramePr>
          <p:cNvPr id="10" name="Table 9">
            <a:extLst>
              <a:ext uri="{FF2B5EF4-FFF2-40B4-BE49-F238E27FC236}">
                <a16:creationId xmlns:a16="http://schemas.microsoft.com/office/drawing/2014/main" id="{B3A41D69-0A34-4A69-94E1-D47C66146509}"/>
              </a:ext>
            </a:extLst>
          </p:cNvPr>
          <p:cNvGraphicFramePr>
            <a:graphicFrameLocks noGrp="1"/>
          </p:cNvGraphicFramePr>
          <p:nvPr/>
        </p:nvGraphicFramePr>
        <p:xfrm>
          <a:off x="203200" y="1926573"/>
          <a:ext cx="10800000" cy="4114800"/>
        </p:xfrm>
        <a:graphic>
          <a:graphicData uri="http://schemas.openxmlformats.org/drawingml/2006/table">
            <a:tbl>
              <a:tblPr firstRow="1" bandRow="1">
                <a:tableStyleId>{5940675A-B579-460E-94D1-54222C63F5DA}</a:tableStyleId>
              </a:tblPr>
              <a:tblGrid>
                <a:gridCol w="3600000">
                  <a:extLst>
                    <a:ext uri="{9D8B030D-6E8A-4147-A177-3AD203B41FA5}">
                      <a16:colId xmlns:a16="http://schemas.microsoft.com/office/drawing/2014/main" val="1957929132"/>
                    </a:ext>
                  </a:extLst>
                </a:gridCol>
                <a:gridCol w="3600000">
                  <a:extLst>
                    <a:ext uri="{9D8B030D-6E8A-4147-A177-3AD203B41FA5}">
                      <a16:colId xmlns:a16="http://schemas.microsoft.com/office/drawing/2014/main" val="2604259210"/>
                    </a:ext>
                  </a:extLst>
                </a:gridCol>
                <a:gridCol w="3600000">
                  <a:extLst>
                    <a:ext uri="{9D8B030D-6E8A-4147-A177-3AD203B41FA5}">
                      <a16:colId xmlns:a16="http://schemas.microsoft.com/office/drawing/2014/main" val="2963285713"/>
                    </a:ext>
                  </a:extLst>
                </a:gridCol>
              </a:tblGrid>
              <a:tr h="370840">
                <a:tc>
                  <a:txBody>
                    <a:bodyPr/>
                    <a:lstStyle/>
                    <a:p>
                      <a:endParaRPr lang="en-GB" sz="2400" dirty="0">
                        <a:solidFill>
                          <a:srgbClr val="115076"/>
                        </a:solidFill>
                      </a:endParaRPr>
                    </a:p>
                  </a:txBody>
                  <a:tcP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a:t>
                      </a:r>
                      <a:r>
                        <a:rPr lang="en-US" sz="2400" b="1" dirty="0">
                          <a:solidFill>
                            <a:srgbClr val="115076"/>
                          </a:solidFill>
                          <a:latin typeface="Century Gothic" panose="020B0502020202020204" pitchFamily="34" charset="0"/>
                        </a:rPr>
                        <a:t>✔) </a:t>
                      </a:r>
                      <a:r>
                        <a:rPr lang="en-GB" sz="2400" b="1" dirty="0">
                          <a:solidFill>
                            <a:srgbClr val="115076"/>
                          </a:solidFill>
                        </a:rPr>
                        <a:t>(</a:t>
                      </a:r>
                      <a:r>
                        <a:rPr lang="en-US" sz="2400" b="1" dirty="0">
                          <a:solidFill>
                            <a:srgbClr val="115076"/>
                          </a:solidFill>
                          <a:latin typeface="Century Gothic" panose="020B0502020202020204" pitchFamily="34" charset="0"/>
                        </a:rPr>
                        <a:t>✖) ( ? )</a:t>
                      </a:r>
                      <a:endParaRPr lang="en-GB" sz="2400" b="1" dirty="0">
                        <a:solidFill>
                          <a:srgbClr val="115076"/>
                        </a:solidFill>
                      </a:endParaRPr>
                    </a:p>
                  </a:txBody>
                  <a:tcPr anchor="ctr">
                    <a:lnL w="12700" cap="flat" cmpd="sng" algn="ctr">
                      <a:solidFill>
                        <a:srgbClr val="115076"/>
                      </a:solidFill>
                      <a:prstDash val="solid"/>
                      <a:round/>
                      <a:headEnd type="none" w="med" len="med"/>
                      <a:tailEnd type="none" w="med" len="med"/>
                    </a:lnL>
                  </a:tcPr>
                </a:tc>
                <a:tc>
                  <a:txBody>
                    <a:bodyPr/>
                    <a:lstStyle/>
                    <a:p>
                      <a:pPr algn="ctr"/>
                      <a:r>
                        <a:rPr lang="en-GB" sz="2400" b="1" dirty="0" err="1">
                          <a:solidFill>
                            <a:srgbClr val="115076"/>
                          </a:solidFill>
                        </a:rPr>
                        <a:t>où</a:t>
                      </a:r>
                      <a:r>
                        <a:rPr lang="en-GB" sz="2400" b="1" dirty="0">
                          <a:solidFill>
                            <a:srgbClr val="115076"/>
                          </a:solidFill>
                        </a:rPr>
                        <a:t> ?</a:t>
                      </a:r>
                    </a:p>
                  </a:txBody>
                  <a:tcPr anchor="ctr"/>
                </a:tc>
                <a:extLst>
                  <a:ext uri="{0D108BD9-81ED-4DB2-BD59-A6C34878D82A}">
                    <a16:rowId xmlns:a16="http://schemas.microsoft.com/office/drawing/2014/main" val="1403100065"/>
                  </a:ext>
                </a:extLst>
              </a:tr>
              <a:tr h="370840">
                <a:tc>
                  <a:txBody>
                    <a:bodyPr/>
                    <a:lstStyle/>
                    <a:p>
                      <a:r>
                        <a:rPr lang="en-GB" sz="2400" dirty="0">
                          <a:solidFill>
                            <a:srgbClr val="115076"/>
                          </a:solidFill>
                        </a:rPr>
                        <a:t>un </a:t>
                      </a:r>
                      <a:r>
                        <a:rPr lang="en-GB" sz="2400" dirty="0" err="1">
                          <a:solidFill>
                            <a:srgbClr val="115076"/>
                          </a:solidFill>
                        </a:rPr>
                        <a:t>aéroport</a:t>
                      </a:r>
                      <a:endParaRPr lang="en-GB" sz="2400" dirty="0">
                        <a:solidFill>
                          <a:srgbClr val="115076"/>
                        </a:solidFill>
                      </a:endParaRPr>
                    </a:p>
                  </a:txBody>
                  <a:tcPr>
                    <a:lnT w="12700" cap="flat" cmpd="sng" algn="ctr">
                      <a:solidFill>
                        <a:srgbClr val="115076"/>
                      </a:solidFill>
                      <a:prstDash val="solid"/>
                      <a:round/>
                      <a:headEnd type="none" w="med" len="med"/>
                      <a:tailEnd type="none" w="med" len="med"/>
                    </a:lnT>
                  </a:tcPr>
                </a:tc>
                <a:tc>
                  <a:txBody>
                    <a:bodyPr/>
                    <a:lstStyle/>
                    <a:p>
                      <a:endParaRPr lang="en-GB" sz="2400" dirty="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1409289879"/>
                  </a:ext>
                </a:extLst>
              </a:tr>
              <a:tr h="370840">
                <a:tc>
                  <a:txBody>
                    <a:bodyPr/>
                    <a:lstStyle/>
                    <a:p>
                      <a:r>
                        <a:rPr lang="en-GB" sz="2400" dirty="0">
                          <a:solidFill>
                            <a:srgbClr val="115076"/>
                          </a:solidFill>
                        </a:rPr>
                        <a:t>un café </a:t>
                      </a:r>
                      <a:r>
                        <a:rPr lang="en-GB" sz="2400" i="1" dirty="0">
                          <a:solidFill>
                            <a:srgbClr val="115076"/>
                          </a:solidFill>
                        </a:rPr>
                        <a:t>chez Alain</a:t>
                      </a:r>
                      <a:endParaRPr lang="en-GB" sz="2400" dirty="0">
                        <a:solidFill>
                          <a:srgbClr val="115076"/>
                        </a:solidFill>
                      </a:endParaRP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3344963101"/>
                  </a:ext>
                </a:extLst>
              </a:tr>
              <a:tr h="370840">
                <a:tc>
                  <a:txBody>
                    <a:bodyPr/>
                    <a:lstStyle/>
                    <a:p>
                      <a:r>
                        <a:rPr lang="en-GB" sz="2400" dirty="0">
                          <a:solidFill>
                            <a:srgbClr val="115076"/>
                          </a:solidFill>
                        </a:rPr>
                        <a:t>un </a:t>
                      </a:r>
                      <a:r>
                        <a:rPr lang="en-GB" sz="2400" dirty="0" err="1">
                          <a:solidFill>
                            <a:srgbClr val="115076"/>
                          </a:solidFill>
                        </a:rPr>
                        <a:t>cinéma</a:t>
                      </a:r>
                      <a:endParaRPr lang="en-GB" sz="2400" dirty="0">
                        <a:solidFill>
                          <a:srgbClr val="115076"/>
                        </a:solidFill>
                      </a:endParaRPr>
                    </a:p>
                  </a:txBody>
                  <a:tcPr/>
                </a:tc>
                <a:tc>
                  <a:txBody>
                    <a:bodyPr/>
                    <a:lstStyle/>
                    <a:p>
                      <a:endParaRPr lang="en-GB" sz="2400" dirty="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2256020178"/>
                  </a:ext>
                </a:extLst>
              </a:tr>
              <a:tr h="370840">
                <a:tc>
                  <a:txBody>
                    <a:bodyPr/>
                    <a:lstStyle/>
                    <a:p>
                      <a:r>
                        <a:rPr lang="en-GB" sz="2400" dirty="0">
                          <a:solidFill>
                            <a:srgbClr val="115076"/>
                          </a:solidFill>
                        </a:rPr>
                        <a:t>un </a:t>
                      </a:r>
                      <a:r>
                        <a:rPr lang="en-GB" sz="2400" dirty="0" err="1">
                          <a:solidFill>
                            <a:srgbClr val="115076"/>
                          </a:solidFill>
                        </a:rPr>
                        <a:t>hôtel</a:t>
                      </a:r>
                      <a:endParaRPr lang="en-GB" sz="2400" dirty="0">
                        <a:solidFill>
                          <a:srgbClr val="115076"/>
                        </a:solidFill>
                      </a:endParaRP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1848984876"/>
                  </a:ext>
                </a:extLst>
              </a:tr>
              <a:tr h="370840">
                <a:tc>
                  <a:txBody>
                    <a:bodyPr/>
                    <a:lstStyle/>
                    <a:p>
                      <a:r>
                        <a:rPr lang="en-GB" sz="2400" dirty="0" err="1">
                          <a:solidFill>
                            <a:srgbClr val="115076"/>
                          </a:solidFill>
                        </a:rPr>
                        <a:t>une</a:t>
                      </a:r>
                      <a:r>
                        <a:rPr lang="en-GB" sz="2400" dirty="0">
                          <a:solidFill>
                            <a:srgbClr val="115076"/>
                          </a:solidFill>
                        </a:rPr>
                        <a:t> </a:t>
                      </a:r>
                      <a:r>
                        <a:rPr lang="en-GB" sz="2400" dirty="0" err="1">
                          <a:solidFill>
                            <a:srgbClr val="115076"/>
                          </a:solidFill>
                        </a:rPr>
                        <a:t>île</a:t>
                      </a:r>
                      <a:endParaRPr lang="en-GB" sz="2400" dirty="0">
                        <a:solidFill>
                          <a:srgbClr val="115076"/>
                        </a:solidFill>
                      </a:endParaRP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3378961620"/>
                  </a:ext>
                </a:extLst>
              </a:tr>
              <a:tr h="370840">
                <a:tc>
                  <a:txBody>
                    <a:bodyPr/>
                    <a:lstStyle/>
                    <a:p>
                      <a:r>
                        <a:rPr lang="en-GB" sz="2400" dirty="0" err="1">
                          <a:solidFill>
                            <a:srgbClr val="115076"/>
                          </a:solidFill>
                        </a:rPr>
                        <a:t>une</a:t>
                      </a:r>
                      <a:r>
                        <a:rPr lang="en-GB" sz="2400" dirty="0">
                          <a:solidFill>
                            <a:srgbClr val="115076"/>
                          </a:solidFill>
                        </a:rPr>
                        <a:t> </a:t>
                      </a:r>
                      <a:r>
                        <a:rPr lang="en-GB" sz="2400" dirty="0" err="1">
                          <a:solidFill>
                            <a:srgbClr val="115076"/>
                          </a:solidFill>
                        </a:rPr>
                        <a:t>plage</a:t>
                      </a:r>
                      <a:endParaRPr lang="en-GB" sz="2400" dirty="0">
                        <a:solidFill>
                          <a:srgbClr val="115076"/>
                        </a:solidFill>
                      </a:endParaRP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906947869"/>
                  </a:ext>
                </a:extLst>
              </a:tr>
              <a:tr h="370840">
                <a:tc>
                  <a:txBody>
                    <a:bodyPr/>
                    <a:lstStyle/>
                    <a:p>
                      <a:r>
                        <a:rPr lang="en-GB" sz="2400" dirty="0" err="1">
                          <a:solidFill>
                            <a:srgbClr val="115076"/>
                          </a:solidFill>
                        </a:rPr>
                        <a:t>une</a:t>
                      </a:r>
                      <a:r>
                        <a:rPr lang="en-GB" sz="2400" dirty="0">
                          <a:solidFill>
                            <a:srgbClr val="115076"/>
                          </a:solidFill>
                        </a:rPr>
                        <a:t> rue Victor Hugo</a:t>
                      </a: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107136194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err="1">
                          <a:solidFill>
                            <a:srgbClr val="115076"/>
                          </a:solidFill>
                        </a:rPr>
                        <a:t>une</a:t>
                      </a:r>
                      <a:r>
                        <a:rPr lang="en-GB" sz="2400" dirty="0">
                          <a:solidFill>
                            <a:srgbClr val="115076"/>
                          </a:solidFill>
                        </a:rPr>
                        <a:t> </a:t>
                      </a:r>
                      <a:r>
                        <a:rPr lang="en-GB" sz="2400" dirty="0" err="1">
                          <a:solidFill>
                            <a:srgbClr val="115076"/>
                          </a:solidFill>
                        </a:rPr>
                        <a:t>université</a:t>
                      </a:r>
                      <a:endParaRPr lang="en-GB" sz="2400" dirty="0">
                        <a:solidFill>
                          <a:srgbClr val="115076"/>
                        </a:solidFill>
                      </a:endParaRPr>
                    </a:p>
                  </a:txBody>
                  <a:tcPr/>
                </a:tc>
                <a:tc>
                  <a:txBody>
                    <a:bodyPr/>
                    <a:lstStyle/>
                    <a:p>
                      <a:endParaRPr lang="en-GB" sz="2400">
                        <a:solidFill>
                          <a:srgbClr val="115076"/>
                        </a:solidFill>
                      </a:endParaRPr>
                    </a:p>
                  </a:txBody>
                  <a:tcPr/>
                </a:tc>
                <a:tc>
                  <a:txBody>
                    <a:bodyPr/>
                    <a:lstStyle/>
                    <a:p>
                      <a:endParaRPr lang="en-GB" sz="2400" dirty="0">
                        <a:solidFill>
                          <a:srgbClr val="115076"/>
                        </a:solidFill>
                      </a:endParaRPr>
                    </a:p>
                  </a:txBody>
                  <a:tcPr/>
                </a:tc>
                <a:extLst>
                  <a:ext uri="{0D108BD9-81ED-4DB2-BD59-A6C34878D82A}">
                    <a16:rowId xmlns:a16="http://schemas.microsoft.com/office/drawing/2014/main" val="2422882678"/>
                  </a:ext>
                </a:extLst>
              </a:tr>
            </a:tbl>
          </a:graphicData>
        </a:graphic>
      </p:graphicFrame>
      <p:pic>
        <p:nvPicPr>
          <p:cNvPr id="7" name="Picture 6" descr="background rectangle">
            <a:extLst>
              <a:ext uri="{FF2B5EF4-FFF2-40B4-BE49-F238E27FC236}">
                <a16:creationId xmlns:a16="http://schemas.microsoft.com/office/drawing/2014/main" id="{A56C8A97-7868-4B34-BEC4-DF4678433BA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a:extLst>
              <a:ext uri="{FF2B5EF4-FFF2-40B4-BE49-F238E27FC236}">
                <a16:creationId xmlns:a16="http://schemas.microsoft.com/office/drawing/2014/main" id="{BEB81BA7-B038-4404-AEAD-1C366BDC6D21}"/>
              </a:ext>
            </a:extLst>
          </p:cNvPr>
          <p:cNvSpPr txBox="1">
            <a:spLocks/>
          </p:cNvSpPr>
          <p:nvPr/>
        </p:nvSpPr>
        <p:spPr>
          <a:xfrm>
            <a:off x="0" y="296864"/>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Partenaire</a:t>
            </a:r>
            <a:r>
              <a:rPr lang="en-GB" sz="3600" b="1" dirty="0">
                <a:solidFill>
                  <a:schemeClr val="bg1"/>
                </a:solidFill>
              </a:rPr>
              <a:t> B : questions</a:t>
            </a:r>
          </a:p>
        </p:txBody>
      </p:sp>
      <p:sp>
        <p:nvSpPr>
          <p:cNvPr id="11" name="Rounded Rectangle 46">
            <a:extLst>
              <a:ext uri="{FF2B5EF4-FFF2-40B4-BE49-F238E27FC236}">
                <a16:creationId xmlns:a16="http://schemas.microsoft.com/office/drawing/2014/main" id="{36B458EE-7097-452E-BAA0-90A4D0D9C4A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61627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 y="296864"/>
            <a:ext cx="6268303" cy="707849"/>
          </a:xfrm>
        </p:spPr>
        <p:txBody>
          <a:bodyPr>
            <a:noAutofit/>
          </a:bodyPr>
          <a:lstStyle/>
          <a:p>
            <a:r>
              <a:rPr lang="en-GB" sz="3600" b="1" dirty="0" err="1">
                <a:solidFill>
                  <a:schemeClr val="bg1"/>
                </a:solidFill>
              </a:rPr>
              <a:t>Partenaire</a:t>
            </a:r>
            <a:r>
              <a:rPr lang="en-GB" sz="3600" b="1" dirty="0">
                <a:solidFill>
                  <a:schemeClr val="bg1"/>
                </a:solidFill>
              </a:rPr>
              <a:t> B : </a:t>
            </a:r>
            <a:r>
              <a:rPr lang="en-GB" sz="3600" b="1" dirty="0" err="1">
                <a:solidFill>
                  <a:schemeClr val="bg1"/>
                </a:solidFill>
              </a:rPr>
              <a:t>réponses</a:t>
            </a:r>
            <a:endParaRPr lang="en-GB" sz="3600" b="1" dirty="0">
              <a:solidFill>
                <a:schemeClr val="bg1"/>
              </a:solidFill>
            </a:endParaRPr>
          </a:p>
        </p:txBody>
      </p:sp>
      <p:pic>
        <p:nvPicPr>
          <p:cNvPr id="7" name="Picture 22" descr="Horizontal Road Clipart">
            <a:extLst>
              <a:ext uri="{FF2B5EF4-FFF2-40B4-BE49-F238E27FC236}">
                <a16:creationId xmlns:a16="http://schemas.microsoft.com/office/drawing/2014/main" id="{5D09A98B-5374-409A-8981-332B55F69C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302" y="5249885"/>
            <a:ext cx="5760000" cy="732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Horizontal Road Clipart">
            <a:extLst>
              <a:ext uri="{FF2B5EF4-FFF2-40B4-BE49-F238E27FC236}">
                <a16:creationId xmlns:a16="http://schemas.microsoft.com/office/drawing/2014/main" id="{83D1B142-B949-4752-BDEF-3D796660B4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8302" y="2873480"/>
            <a:ext cx="4320000" cy="54974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Horizontal Road Clipart">
            <a:extLst>
              <a:ext uri="{FF2B5EF4-FFF2-40B4-BE49-F238E27FC236}">
                <a16:creationId xmlns:a16="http://schemas.microsoft.com/office/drawing/2014/main" id="{9A172176-8363-4BB4-8312-3BED20D86F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6218419">
            <a:off x="-978305" y="3973303"/>
            <a:ext cx="3600000" cy="4581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descr="Horizontal Road Clipart">
            <a:extLst>
              <a:ext uri="{FF2B5EF4-FFF2-40B4-BE49-F238E27FC236}">
                <a16:creationId xmlns:a16="http://schemas.microsoft.com/office/drawing/2014/main" id="{7E6F5562-268F-4BAA-922E-85AA89CE82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714442">
            <a:off x="4114128" y="3979756"/>
            <a:ext cx="3600000" cy="45812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6F1BE237-D5CA-4100-BE35-41FA569A250F}"/>
              </a:ext>
            </a:extLst>
          </p:cNvPr>
          <p:cNvGraphicFramePr>
            <a:graphicFrameLocks noGrp="1"/>
          </p:cNvGraphicFramePr>
          <p:nvPr/>
        </p:nvGraphicFramePr>
        <p:xfrm>
          <a:off x="7391046" y="1593507"/>
          <a:ext cx="4320000" cy="4320000"/>
        </p:xfrm>
        <a:graphic>
          <a:graphicData uri="http://schemas.openxmlformats.org/drawingml/2006/table">
            <a:tbl>
              <a:tblPr firstRow="1" bandRow="1">
                <a:tableStyleId>{5940675A-B579-460E-94D1-54222C63F5DA}</a:tableStyleId>
              </a:tblPr>
              <a:tblGrid>
                <a:gridCol w="4320000">
                  <a:extLst>
                    <a:ext uri="{9D8B030D-6E8A-4147-A177-3AD203B41FA5}">
                      <a16:colId xmlns:a16="http://schemas.microsoft.com/office/drawing/2014/main" val="3243753779"/>
                    </a:ext>
                  </a:extLst>
                </a:gridCol>
              </a:tblGrid>
              <a:tr h="720000">
                <a:tc>
                  <a:txBody>
                    <a:bodyPr/>
                    <a:lstStyle/>
                    <a:p>
                      <a:pPr algn="ctr"/>
                      <a:endParaRPr lang="en-GB" sz="2000" dirty="0"/>
                    </a:p>
                    <a:p>
                      <a:pPr algn="ctr"/>
                      <a:endParaRPr lang="en-GB" sz="2000" dirty="0"/>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4126473"/>
                  </a:ext>
                </a:extLst>
              </a:tr>
              <a:tr h="3600000">
                <a:tc>
                  <a:txBody>
                    <a:bodyPr/>
                    <a:lstStyle/>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p>
                      <a:pPr algn="ctr"/>
                      <a:endParaRPr lang="en-GB" sz="2000" dirty="0"/>
                    </a:p>
                  </a:txBody>
                  <a:tcPr anchor="ctr">
                    <a:lnT w="12700" cap="flat" cmpd="sng" algn="ctr">
                      <a:solidFill>
                        <a:srgbClr val="115076"/>
                      </a:solidFill>
                      <a:prstDash val="solid"/>
                      <a:round/>
                      <a:headEnd type="none" w="med" len="med"/>
                      <a:tailEnd type="none" w="med" len="med"/>
                    </a:lnT>
                  </a:tcPr>
                </a:tc>
                <a:extLst>
                  <a:ext uri="{0D108BD9-81ED-4DB2-BD59-A6C34878D82A}">
                    <a16:rowId xmlns:a16="http://schemas.microsoft.com/office/drawing/2014/main" val="323833616"/>
                  </a:ext>
                </a:extLst>
              </a:tr>
            </a:tbl>
          </a:graphicData>
        </a:graphic>
      </p:graphicFrame>
      <p:pic>
        <p:nvPicPr>
          <p:cNvPr id="20" name="Picture 19">
            <a:extLst>
              <a:ext uri="{FF2B5EF4-FFF2-40B4-BE49-F238E27FC236}">
                <a16:creationId xmlns:a16="http://schemas.microsoft.com/office/drawing/2014/main" id="{4125B07F-40C8-4457-BAA1-A7DD6A7F49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8458" y="1593025"/>
            <a:ext cx="525176" cy="720000"/>
          </a:xfrm>
          <a:prstGeom prst="rect">
            <a:avLst/>
          </a:prstGeom>
        </p:spPr>
      </p:pic>
      <p:pic>
        <p:nvPicPr>
          <p:cNvPr id="30" name="Picture 29" descr="Hotel Clip Art Free">
            <a:extLst>
              <a:ext uri="{FF2B5EF4-FFF2-40B4-BE49-F238E27FC236}">
                <a16:creationId xmlns:a16="http://schemas.microsoft.com/office/drawing/2014/main" id="{0B764BE8-6F8C-4238-B884-CDC20B29BF92}"/>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32172" y="3912881"/>
            <a:ext cx="1440000" cy="1440000"/>
          </a:xfrm>
          <a:prstGeom prst="rect">
            <a:avLst/>
          </a:prstGeom>
          <a:noFill/>
        </p:spPr>
      </p:pic>
      <p:pic>
        <p:nvPicPr>
          <p:cNvPr id="31" name="Picture 30" descr="Street Clip Art Free">
            <a:extLst>
              <a:ext uri="{FF2B5EF4-FFF2-40B4-BE49-F238E27FC236}">
                <a16:creationId xmlns:a16="http://schemas.microsoft.com/office/drawing/2014/main" id="{74825DC9-BDE3-41C9-B02B-1B9CC268796D}"/>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5292" y="3785823"/>
            <a:ext cx="1440000" cy="1440000"/>
          </a:xfrm>
          <a:prstGeom prst="rect">
            <a:avLst/>
          </a:prstGeom>
          <a:noFill/>
        </p:spPr>
      </p:pic>
      <p:sp>
        <p:nvSpPr>
          <p:cNvPr id="32" name="TextBox 31">
            <a:extLst>
              <a:ext uri="{FF2B5EF4-FFF2-40B4-BE49-F238E27FC236}">
                <a16:creationId xmlns:a16="http://schemas.microsoft.com/office/drawing/2014/main" id="{2E337C66-A368-48F3-87AC-FFE523DB4E27}"/>
              </a:ext>
            </a:extLst>
          </p:cNvPr>
          <p:cNvSpPr txBox="1"/>
          <p:nvPr/>
        </p:nvSpPr>
        <p:spPr>
          <a:xfrm>
            <a:off x="944528" y="4814136"/>
            <a:ext cx="1799104" cy="400110"/>
          </a:xfrm>
          <a:prstGeom prst="rect">
            <a:avLst/>
          </a:prstGeom>
          <a:solidFill>
            <a:srgbClr val="115076"/>
          </a:solidFill>
          <a:ln>
            <a:solidFill>
              <a:schemeClr val="bg1"/>
            </a:solidFill>
          </a:ln>
        </p:spPr>
        <p:txBody>
          <a:bodyPr wrap="square" rtlCol="0" anchor="ctr">
            <a:spAutoFit/>
          </a:bodyPr>
          <a:lstStyle/>
          <a:p>
            <a:pPr algn="ctr"/>
            <a:r>
              <a:rPr lang="en-GB" sz="2000" dirty="0">
                <a:solidFill>
                  <a:schemeClr val="bg1"/>
                </a:solidFill>
                <a:latin typeface="Cambria Math" panose="02040503050406030204" pitchFamily="18" charset="0"/>
                <a:ea typeface="Cambria Math" panose="02040503050406030204" pitchFamily="18" charset="0"/>
              </a:rPr>
              <a:t>PASTEUR</a:t>
            </a:r>
          </a:p>
        </p:txBody>
      </p:sp>
      <p:pic>
        <p:nvPicPr>
          <p:cNvPr id="33" name="Picture 32" descr="Street Clip Art Free">
            <a:extLst>
              <a:ext uri="{FF2B5EF4-FFF2-40B4-BE49-F238E27FC236}">
                <a16:creationId xmlns:a16="http://schemas.microsoft.com/office/drawing/2014/main" id="{2B655D2D-F660-444E-9670-CF5FBF477557}"/>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4004" y="3785823"/>
            <a:ext cx="1440000" cy="1440000"/>
          </a:xfrm>
          <a:prstGeom prst="rect">
            <a:avLst/>
          </a:prstGeom>
          <a:noFill/>
        </p:spPr>
      </p:pic>
      <p:sp>
        <p:nvSpPr>
          <p:cNvPr id="34" name="TextBox 33">
            <a:extLst>
              <a:ext uri="{FF2B5EF4-FFF2-40B4-BE49-F238E27FC236}">
                <a16:creationId xmlns:a16="http://schemas.microsoft.com/office/drawing/2014/main" id="{8D853521-316F-4543-B176-FC08D4B907E3}"/>
              </a:ext>
            </a:extLst>
          </p:cNvPr>
          <p:cNvSpPr txBox="1"/>
          <p:nvPr/>
        </p:nvSpPr>
        <p:spPr>
          <a:xfrm>
            <a:off x="3947468" y="4834613"/>
            <a:ext cx="1799104" cy="400110"/>
          </a:xfrm>
          <a:prstGeom prst="rect">
            <a:avLst/>
          </a:prstGeom>
          <a:solidFill>
            <a:srgbClr val="115076"/>
          </a:solidFill>
          <a:ln>
            <a:solidFill>
              <a:schemeClr val="bg1"/>
            </a:solidFill>
          </a:ln>
        </p:spPr>
        <p:txBody>
          <a:bodyPr wrap="square" rtlCol="0" anchor="ctr">
            <a:spAutoFit/>
          </a:bodyPr>
          <a:lstStyle/>
          <a:p>
            <a:pPr algn="ctr"/>
            <a:r>
              <a:rPr lang="en-GB" sz="2000" dirty="0">
                <a:solidFill>
                  <a:schemeClr val="bg1"/>
                </a:solidFill>
                <a:latin typeface="Cambria Math" panose="02040503050406030204" pitchFamily="18" charset="0"/>
                <a:ea typeface="Cambria Math" panose="02040503050406030204" pitchFamily="18" charset="0"/>
              </a:rPr>
              <a:t>JAURÈS</a:t>
            </a:r>
          </a:p>
        </p:txBody>
      </p:sp>
      <p:pic>
        <p:nvPicPr>
          <p:cNvPr id="35" name="Picture 34">
            <a:extLst>
              <a:ext uri="{FF2B5EF4-FFF2-40B4-BE49-F238E27FC236}">
                <a16:creationId xmlns:a16="http://schemas.microsoft.com/office/drawing/2014/main" id="{5CD6AE96-386D-4106-8228-C8B263351318}"/>
              </a:ext>
            </a:extLst>
          </p:cNvPr>
          <p:cNvPicPr/>
          <p:nvPr/>
        </p:nvPicPr>
        <p:blipFill>
          <a:blip r:embed="rId8">
            <a:extLst>
              <a:ext uri="{28A0092B-C50C-407E-A947-70E740481C1C}">
                <a14:useLocalDpi xmlns:a14="http://schemas.microsoft.com/office/drawing/2010/main" val="0"/>
              </a:ext>
            </a:extLst>
          </a:blip>
          <a:stretch>
            <a:fillRect/>
          </a:stretch>
        </p:blipFill>
        <p:spPr>
          <a:xfrm>
            <a:off x="1663632" y="1726475"/>
            <a:ext cx="1080000" cy="1080000"/>
          </a:xfrm>
          <a:prstGeom prst="rect">
            <a:avLst/>
          </a:prstGeom>
        </p:spPr>
      </p:pic>
      <p:pic>
        <p:nvPicPr>
          <p:cNvPr id="36" name="Picture 35" descr="Island Clipart Image">
            <a:extLst>
              <a:ext uri="{FF2B5EF4-FFF2-40B4-BE49-F238E27FC236}">
                <a16:creationId xmlns:a16="http://schemas.microsoft.com/office/drawing/2014/main" id="{B6AC63D6-C45B-4125-84B3-BB5160C2A16D}"/>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72172" y="1726475"/>
            <a:ext cx="1080000" cy="1080000"/>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4629093E-C36C-410D-A952-85B401A38448}"/>
              </a:ext>
            </a:extLst>
          </p:cNvPr>
          <p:cNvGrpSpPr/>
          <p:nvPr/>
        </p:nvGrpSpPr>
        <p:grpSpPr>
          <a:xfrm>
            <a:off x="7974514" y="2583265"/>
            <a:ext cx="1079500" cy="1440000"/>
            <a:chOff x="0" y="0"/>
            <a:chExt cx="2160000" cy="2501560"/>
          </a:xfrm>
        </p:grpSpPr>
        <p:pic>
          <p:nvPicPr>
            <p:cNvPr id="38" name="Picture 37" descr="Search results search results for college pictures graphics clip art">
              <a:extLst>
                <a:ext uri="{FF2B5EF4-FFF2-40B4-BE49-F238E27FC236}">
                  <a16:creationId xmlns:a16="http://schemas.microsoft.com/office/drawing/2014/main" id="{15C27F65-3DAC-42AA-B201-C3CEA6C8D9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020417"/>
              <a:ext cx="2160000" cy="148114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Education icons, +1,600 free files in PNG, EPS, SVG format">
              <a:extLst>
                <a:ext uri="{FF2B5EF4-FFF2-40B4-BE49-F238E27FC236}">
                  <a16:creationId xmlns:a16="http://schemas.microsoft.com/office/drawing/2014/main" id="{D2AA4A29-9EE4-4DF0-ACA8-0D1D3F59AA78}"/>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9744" b="89776" l="5431" r="92971">
                          <a14:foregroundMark x1="62460" y1="52716" x2="62460" y2="52716"/>
                          <a14:foregroundMark x1="87700" y1="75240" x2="87700" y2="75240"/>
                          <a14:foregroundMark x1="5591" y1="31629" x2="5591" y2="31629"/>
                          <a14:foregroundMark x1="92971" y1="31629" x2="92971" y2="31629"/>
                        </a14:backgroundRemoval>
                      </a14:imgEffect>
                    </a14:imgLayer>
                  </a14:imgProps>
                </a:ext>
                <a:ext uri="{28A0092B-C50C-407E-A947-70E740481C1C}">
                  <a14:useLocalDpi xmlns:a14="http://schemas.microsoft.com/office/drawing/2010/main" val="0"/>
                </a:ext>
              </a:extLst>
            </a:blip>
            <a:srcRect/>
            <a:stretch>
              <a:fillRect/>
            </a:stretch>
          </p:blipFill>
          <p:spPr bwMode="auto">
            <a:xfrm rot="1279734">
              <a:off x="377211" y="0"/>
              <a:ext cx="1440000" cy="144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0" name="Picture 39" descr="Airport">
            <a:extLst>
              <a:ext uri="{FF2B5EF4-FFF2-40B4-BE49-F238E27FC236}">
                <a16:creationId xmlns:a16="http://schemas.microsoft.com/office/drawing/2014/main" id="{079ECBA6-1B42-428A-8D9B-015BD9EFD59D}"/>
              </a:ext>
            </a:extLst>
          </p:cNvPr>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802865" y="4294191"/>
            <a:ext cx="1440000" cy="1440000"/>
          </a:xfrm>
          <a:prstGeom prst="rect">
            <a:avLst/>
          </a:prstGeom>
          <a:noFill/>
        </p:spPr>
      </p:pic>
      <p:pic>
        <p:nvPicPr>
          <p:cNvPr id="41" name="Picture 40" descr="Image result for cinema cartoon&quot;">
            <a:extLst>
              <a:ext uri="{FF2B5EF4-FFF2-40B4-BE49-F238E27FC236}">
                <a16:creationId xmlns:a16="http://schemas.microsoft.com/office/drawing/2014/main" id="{A778D006-479D-449E-93A4-DCD95BCF2165}"/>
              </a:ext>
            </a:extLst>
          </p:cNvPr>
          <p:cNvPicPr/>
          <p:nvPr/>
        </p:nvPicPr>
        <p:blipFill>
          <a:blip r:embed="rId14">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84153" y="2537658"/>
            <a:ext cx="1439545" cy="1439545"/>
          </a:xfrm>
          <a:prstGeom prst="rect">
            <a:avLst/>
          </a:prstGeom>
          <a:noFill/>
        </p:spPr>
      </p:pic>
      <p:pic>
        <p:nvPicPr>
          <p:cNvPr id="42" name="Picture 41">
            <a:extLst>
              <a:ext uri="{FF2B5EF4-FFF2-40B4-BE49-F238E27FC236}">
                <a16:creationId xmlns:a16="http://schemas.microsoft.com/office/drawing/2014/main" id="{2507829E-AD58-43EF-9D18-65E80C10C68B}"/>
              </a:ext>
            </a:extLst>
          </p:cNvPr>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754612" y="4314895"/>
            <a:ext cx="1698625" cy="1439545"/>
          </a:xfrm>
          <a:prstGeom prst="rect">
            <a:avLst/>
          </a:prstGeom>
        </p:spPr>
      </p:pic>
      <p:pic>
        <p:nvPicPr>
          <p:cNvPr id="26" name="Picture 25">
            <a:extLst>
              <a:ext uri="{FF2B5EF4-FFF2-40B4-BE49-F238E27FC236}">
                <a16:creationId xmlns:a16="http://schemas.microsoft.com/office/drawing/2014/main" id="{9193B259-65BB-4D09-91C5-8204EBBB5BF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70158" y="1593025"/>
            <a:ext cx="691200" cy="720000"/>
          </a:xfrm>
          <a:prstGeom prst="rect">
            <a:avLst/>
          </a:prstGeom>
          <a:ln>
            <a:solidFill>
              <a:srgbClr val="115076"/>
            </a:solidFill>
          </a:ln>
        </p:spPr>
      </p:pic>
      <p:pic>
        <p:nvPicPr>
          <p:cNvPr id="25" name="Picture 24" descr="background rectangle">
            <a:extLst>
              <a:ext uri="{FF2B5EF4-FFF2-40B4-BE49-F238E27FC236}">
                <a16:creationId xmlns:a16="http://schemas.microsoft.com/office/drawing/2014/main" id="{E443A909-C6B8-4FCF-B359-1AEAA9CB1726}"/>
              </a:ext>
              <a:ext uri="{C183D7F6-B498-43B3-948B-1728B52AA6E4}">
                <adec:decorative xmlns:adec="http://schemas.microsoft.com/office/drawing/2017/decorative" val="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C988FC0B-E17F-45DA-9D9A-EBBBD906BCE3}"/>
              </a:ext>
            </a:extLst>
          </p:cNvPr>
          <p:cNvSpPr txBox="1">
            <a:spLocks/>
          </p:cNvSpPr>
          <p:nvPr/>
        </p:nvSpPr>
        <p:spPr>
          <a:xfrm>
            <a:off x="0" y="296864"/>
            <a:ext cx="5265384" cy="70784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Partenaire</a:t>
            </a:r>
            <a:r>
              <a:rPr lang="en-GB" sz="3600" b="1" dirty="0">
                <a:solidFill>
                  <a:schemeClr val="bg1"/>
                </a:solidFill>
              </a:rPr>
              <a:t> A</a:t>
            </a:r>
          </a:p>
        </p:txBody>
      </p:sp>
      <p:sp>
        <p:nvSpPr>
          <p:cNvPr id="28" name="Rounded Rectangle 46">
            <a:extLst>
              <a:ext uri="{FF2B5EF4-FFF2-40B4-BE49-F238E27FC236}">
                <a16:creationId xmlns:a16="http://schemas.microsoft.com/office/drawing/2014/main" id="{82744382-61DF-43AE-8A88-770CB2097E6F}"/>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92468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background rectangle">
            <a:extLst>
              <a:ext uri="{FF2B5EF4-FFF2-40B4-BE49-F238E27FC236}">
                <a16:creationId xmlns:a16="http://schemas.microsoft.com/office/drawing/2014/main" id="{24B7681D-0041-4271-B20D-D641355AD17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6" name="Title 3">
            <a:extLst>
              <a:ext uri="{FF2B5EF4-FFF2-40B4-BE49-F238E27FC236}">
                <a16:creationId xmlns:a16="http://schemas.microsoft.com/office/drawing/2014/main" id="{5BF7DFCC-3775-4BDF-BA61-1FAC6FEE3DBA}"/>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Partenaire</a:t>
            </a:r>
            <a:r>
              <a:rPr lang="en-GB" sz="3600" b="1" dirty="0">
                <a:solidFill>
                  <a:schemeClr val="bg1"/>
                </a:solidFill>
              </a:rPr>
              <a:t> B</a:t>
            </a:r>
          </a:p>
        </p:txBody>
      </p:sp>
      <p:sp>
        <p:nvSpPr>
          <p:cNvPr id="24" name="Rounded Rectangle 46">
            <a:extLst>
              <a:ext uri="{FF2B5EF4-FFF2-40B4-BE49-F238E27FC236}">
                <a16:creationId xmlns:a16="http://schemas.microsoft.com/office/drawing/2014/main" id="{ECBC51E1-9E66-4AD6-A47A-7A9AE74DACD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B9434194-4AE5-46E9-B45C-447A58DB636B}"/>
              </a:ext>
            </a:extLst>
          </p:cNvPr>
          <p:cNvSpPr txBox="1"/>
          <p:nvPr/>
        </p:nvSpPr>
        <p:spPr>
          <a:xfrm>
            <a:off x="180000" y="1296000"/>
            <a:ext cx="1172992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You are speaking to your friend on the telephone. Tell him/her what you have, and ask what s/he has. S/he will also ask you. Take turns. Partner A starts.</a:t>
            </a:r>
          </a:p>
        </p:txBody>
      </p:sp>
      <p:pic>
        <p:nvPicPr>
          <p:cNvPr id="36" name="Picture 35">
            <a:extLst>
              <a:ext uri="{FF2B5EF4-FFF2-40B4-BE49-F238E27FC236}">
                <a16:creationId xmlns:a16="http://schemas.microsoft.com/office/drawing/2014/main" id="{C81DEB24-4D06-41F8-A398-5068F9002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76" y="3662244"/>
            <a:ext cx="894410" cy="867578"/>
          </a:xfrm>
          <a:prstGeom prst="rect">
            <a:avLst/>
          </a:prstGeom>
        </p:spPr>
      </p:pic>
      <p:pic>
        <p:nvPicPr>
          <p:cNvPr id="37" name="Picture 36">
            <a:extLst>
              <a:ext uri="{FF2B5EF4-FFF2-40B4-BE49-F238E27FC236}">
                <a16:creationId xmlns:a16="http://schemas.microsoft.com/office/drawing/2014/main" id="{F935A5D1-129E-440C-89DF-04959B3CA1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12938" y="5336467"/>
            <a:ext cx="1062593" cy="506503"/>
          </a:xfrm>
          <a:prstGeom prst="rect">
            <a:avLst/>
          </a:prstGeom>
        </p:spPr>
      </p:pic>
      <p:pic>
        <p:nvPicPr>
          <p:cNvPr id="38" name="Picture 37">
            <a:extLst>
              <a:ext uri="{FF2B5EF4-FFF2-40B4-BE49-F238E27FC236}">
                <a16:creationId xmlns:a16="http://schemas.microsoft.com/office/drawing/2014/main" id="{626B4F8F-471A-451B-A149-F0BAC2E3A0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3039" y="5007611"/>
            <a:ext cx="1450674" cy="1018868"/>
          </a:xfrm>
          <a:prstGeom prst="rect">
            <a:avLst/>
          </a:prstGeom>
        </p:spPr>
      </p:pic>
      <p:pic>
        <p:nvPicPr>
          <p:cNvPr id="39" name="Picture 38">
            <a:extLst>
              <a:ext uri="{FF2B5EF4-FFF2-40B4-BE49-F238E27FC236}">
                <a16:creationId xmlns:a16="http://schemas.microsoft.com/office/drawing/2014/main" id="{460F6E81-4D9B-4060-869A-0165FC54F2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25362" y="5037359"/>
            <a:ext cx="1278611" cy="946172"/>
          </a:xfrm>
          <a:prstGeom prst="rect">
            <a:avLst/>
          </a:prstGeom>
        </p:spPr>
      </p:pic>
      <p:pic>
        <p:nvPicPr>
          <p:cNvPr id="40" name="Picture 39">
            <a:extLst>
              <a:ext uri="{FF2B5EF4-FFF2-40B4-BE49-F238E27FC236}">
                <a16:creationId xmlns:a16="http://schemas.microsoft.com/office/drawing/2014/main" id="{C5EF3F24-52AD-48D3-8654-552FFDB90F1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82999" y="3463102"/>
            <a:ext cx="1424802" cy="1006860"/>
          </a:xfrm>
          <a:prstGeom prst="rect">
            <a:avLst/>
          </a:prstGeom>
        </p:spPr>
      </p:pic>
      <p:pic>
        <p:nvPicPr>
          <p:cNvPr id="41" name="Picture 40">
            <a:extLst>
              <a:ext uri="{FF2B5EF4-FFF2-40B4-BE49-F238E27FC236}">
                <a16:creationId xmlns:a16="http://schemas.microsoft.com/office/drawing/2014/main" id="{D92ABB82-F69B-4946-92C8-A1B9BD2788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73883" y="4999776"/>
            <a:ext cx="1422300" cy="948200"/>
          </a:xfrm>
          <a:prstGeom prst="rect">
            <a:avLst/>
          </a:prstGeom>
        </p:spPr>
      </p:pic>
      <p:sp>
        <p:nvSpPr>
          <p:cNvPr id="42" name="TextBox 41">
            <a:extLst>
              <a:ext uri="{FF2B5EF4-FFF2-40B4-BE49-F238E27FC236}">
                <a16:creationId xmlns:a16="http://schemas.microsoft.com/office/drawing/2014/main" id="{007B111F-8C23-4B68-8E33-C1B26AFE5722}"/>
              </a:ext>
            </a:extLst>
          </p:cNvPr>
          <p:cNvSpPr txBox="1"/>
          <p:nvPr/>
        </p:nvSpPr>
        <p:spPr>
          <a:xfrm>
            <a:off x="6839510" y="2551206"/>
            <a:ext cx="4559121" cy="707886"/>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Ask your friend if s/he has these (circle the ones s/he has):</a:t>
            </a:r>
          </a:p>
        </p:txBody>
      </p:sp>
      <p:sp>
        <p:nvSpPr>
          <p:cNvPr id="43" name="TextBox 42">
            <a:extLst>
              <a:ext uri="{FF2B5EF4-FFF2-40B4-BE49-F238E27FC236}">
                <a16:creationId xmlns:a16="http://schemas.microsoft.com/office/drawing/2014/main" id="{3847E73A-F357-4929-B361-94A2CE03A214}"/>
              </a:ext>
            </a:extLst>
          </p:cNvPr>
          <p:cNvSpPr txBox="1"/>
          <p:nvPr/>
        </p:nvSpPr>
        <p:spPr>
          <a:xfrm>
            <a:off x="957381" y="2526818"/>
            <a:ext cx="4559121" cy="400110"/>
          </a:xfrm>
          <a:prstGeom prst="rect">
            <a:avLst/>
          </a:prstGeom>
          <a:noFill/>
        </p:spPr>
        <p:txBody>
          <a:bodyPr wrap="square" rtlCol="0">
            <a:spAutoFit/>
          </a:bodyPr>
          <a:lstStyle/>
          <a:p>
            <a:pPr algn="ctr"/>
            <a:r>
              <a:rPr lang="en-GB" sz="2000" dirty="0">
                <a:solidFill>
                  <a:srgbClr val="002060"/>
                </a:solidFill>
                <a:latin typeface="Century Gothic" panose="020B0502020202020204" pitchFamily="34" charset="0"/>
              </a:rPr>
              <a:t>When asked, say you have these:</a:t>
            </a:r>
          </a:p>
        </p:txBody>
      </p:sp>
      <p:pic>
        <p:nvPicPr>
          <p:cNvPr id="44" name="Picture 2" descr="Mobile Touch Phone Clip Art">
            <a:extLst>
              <a:ext uri="{FF2B5EF4-FFF2-40B4-BE49-F238E27FC236}">
                <a16:creationId xmlns:a16="http://schemas.microsoft.com/office/drawing/2014/main" id="{0D750CE5-BD7F-4920-A9B1-74FC5C6B3E5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88029" y="3375525"/>
            <a:ext cx="655490" cy="126813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a:extLst>
              <a:ext uri="{FF2B5EF4-FFF2-40B4-BE49-F238E27FC236}">
                <a16:creationId xmlns:a16="http://schemas.microsoft.com/office/drawing/2014/main" id="{3EE423D0-1F2C-44FE-A1E7-C6913E852F4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432777" y="3504329"/>
            <a:ext cx="1254853" cy="924408"/>
          </a:xfrm>
          <a:prstGeom prst="rect">
            <a:avLst/>
          </a:prstGeom>
        </p:spPr>
      </p:pic>
    </p:spTree>
    <p:extLst>
      <p:ext uri="{BB962C8B-B14F-4D97-AF65-F5344CB8AC3E}">
        <p14:creationId xmlns:p14="http://schemas.microsoft.com/office/powerpoint/2010/main" val="600831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991" y="1319660"/>
            <a:ext cx="12709246" cy="1938992"/>
          </a:xfrm>
          <a:prstGeom prst="rect">
            <a:avLst/>
          </a:prstGeom>
          <a:noFill/>
          <a:effectLst>
            <a:softEdge rad="317500"/>
          </a:effectLst>
        </p:spPr>
        <p:txBody>
          <a:bodyPr wrap="square" rtlCol="0">
            <a:spAutoFit/>
          </a:bodyPr>
          <a:lstStyle/>
          <a:p>
            <a:r>
              <a:rPr lang="en-GB" sz="2400" dirty="0">
                <a:solidFill>
                  <a:schemeClr val="accent5">
                    <a:lumMod val="50000"/>
                  </a:schemeClr>
                </a:solidFill>
                <a:latin typeface="Century Gothic" panose="020B0502020202020204" pitchFamily="34" charset="0"/>
              </a:rPr>
              <a:t>Tell your partner what </a:t>
            </a:r>
            <a:r>
              <a:rPr lang="en-GB" sz="2400" b="1" dirty="0">
                <a:solidFill>
                  <a:schemeClr val="accent5">
                    <a:lumMod val="50000"/>
                  </a:schemeClr>
                </a:solidFill>
                <a:latin typeface="Century Gothic" panose="020B0502020202020204" pitchFamily="34" charset="0"/>
              </a:rPr>
              <a:t>you (      ) </a:t>
            </a:r>
            <a:r>
              <a:rPr lang="en-GB" sz="2400" dirty="0">
                <a:solidFill>
                  <a:schemeClr val="accent5">
                    <a:lumMod val="50000"/>
                  </a:schemeClr>
                </a:solidFill>
                <a:latin typeface="Century Gothic" panose="020B0502020202020204" pitchFamily="34" charset="0"/>
              </a:rPr>
              <a:t>are doing, and say what </a:t>
            </a:r>
            <a:r>
              <a:rPr lang="en-GB" sz="2400" b="1" dirty="0">
                <a:solidFill>
                  <a:schemeClr val="accent5">
                    <a:lumMod val="50000"/>
                  </a:schemeClr>
                </a:solidFill>
                <a:latin typeface="Century Gothic" panose="020B0502020202020204" pitchFamily="34" charset="0"/>
              </a:rPr>
              <a:t>your partner (          )</a:t>
            </a:r>
          </a:p>
          <a:p>
            <a:r>
              <a:rPr lang="en-GB" sz="2400" dirty="0">
                <a:solidFill>
                  <a:schemeClr val="accent5">
                    <a:lumMod val="50000"/>
                  </a:schemeClr>
                </a:solidFill>
                <a:latin typeface="Century Gothic" panose="020B0502020202020204" pitchFamily="34" charset="0"/>
              </a:rPr>
              <a:t>is doing. </a:t>
            </a:r>
          </a:p>
          <a:p>
            <a:r>
              <a:rPr lang="en-GB" sz="2400" dirty="0">
                <a:solidFill>
                  <a:schemeClr val="accent5">
                    <a:lumMod val="50000"/>
                  </a:schemeClr>
                </a:solidFill>
                <a:latin typeface="Century Gothic" panose="020B0502020202020204" pitchFamily="34" charset="0"/>
              </a:rPr>
              <a:t>e.g. Je </a:t>
            </a:r>
            <a:r>
              <a:rPr lang="en-GB" sz="2400" dirty="0" err="1">
                <a:solidFill>
                  <a:schemeClr val="accent5">
                    <a:lumMod val="50000"/>
                  </a:schemeClr>
                </a:solidFill>
                <a:latin typeface="Century Gothic" panose="020B0502020202020204" pitchFamily="34" charset="0"/>
              </a:rPr>
              <a:t>parle</a:t>
            </a:r>
            <a:r>
              <a:rPr lang="en-GB" sz="2400" dirty="0">
                <a:solidFill>
                  <a:schemeClr val="accent5">
                    <a:lumMod val="50000"/>
                  </a:schemeClr>
                </a:solidFill>
                <a:latin typeface="Century Gothic" panose="020B0502020202020204" pitchFamily="34" charset="0"/>
              </a:rPr>
              <a:t> à un(e) </a:t>
            </a:r>
            <a:r>
              <a:rPr lang="en-GB" sz="2400" dirty="0" err="1">
                <a:solidFill>
                  <a:schemeClr val="accent5">
                    <a:lumMod val="50000"/>
                  </a:schemeClr>
                </a:solidFill>
                <a:latin typeface="Century Gothic" panose="020B0502020202020204" pitchFamily="34" charset="0"/>
              </a:rPr>
              <a:t>ami</a:t>
            </a:r>
            <a:r>
              <a:rPr lang="en-GB" sz="2400" dirty="0">
                <a:solidFill>
                  <a:schemeClr val="accent5">
                    <a:lumMod val="50000"/>
                  </a:schemeClr>
                </a:solidFill>
                <a:latin typeface="Century Gothic" panose="020B0502020202020204" pitchFamily="34" charset="0"/>
              </a:rPr>
              <a:t>(e). Tu </a:t>
            </a:r>
            <a:r>
              <a:rPr lang="en-GB" sz="2400" dirty="0" err="1">
                <a:solidFill>
                  <a:schemeClr val="accent5">
                    <a:lumMod val="50000"/>
                  </a:schemeClr>
                </a:solidFill>
                <a:latin typeface="Century Gothic" panose="020B0502020202020204" pitchFamily="34" charset="0"/>
              </a:rPr>
              <a:t>donnes</a:t>
            </a:r>
            <a:r>
              <a:rPr lang="en-GB" sz="2400" dirty="0">
                <a:solidFill>
                  <a:schemeClr val="accent5">
                    <a:lumMod val="50000"/>
                  </a:schemeClr>
                </a:solidFill>
                <a:latin typeface="Century Gothic" panose="020B0502020202020204" pitchFamily="34" charset="0"/>
              </a:rPr>
              <a:t> un </a:t>
            </a:r>
            <a:r>
              <a:rPr lang="en-GB" sz="2400" dirty="0" err="1">
                <a:solidFill>
                  <a:schemeClr val="accent5">
                    <a:lumMod val="50000"/>
                  </a:schemeClr>
                </a:solidFill>
                <a:latin typeface="Century Gothic" panose="020B0502020202020204" pitchFamily="34" charset="0"/>
              </a:rPr>
              <a:t>cadeau</a:t>
            </a:r>
            <a:r>
              <a:rPr lang="en-GB" sz="2400" dirty="0">
                <a:solidFill>
                  <a:schemeClr val="accent5">
                    <a:lumMod val="50000"/>
                  </a:schemeClr>
                </a:solidFill>
                <a:latin typeface="Century Gothic" panose="020B0502020202020204" pitchFamily="34" charset="0"/>
              </a:rPr>
              <a:t> à un(e) </a:t>
            </a:r>
            <a:r>
              <a:rPr lang="en-GB" sz="2400" dirty="0" err="1">
                <a:solidFill>
                  <a:schemeClr val="accent5">
                    <a:lumMod val="50000"/>
                  </a:schemeClr>
                </a:solidFill>
                <a:latin typeface="Century Gothic" panose="020B0502020202020204" pitchFamily="34" charset="0"/>
              </a:rPr>
              <a:t>ami</a:t>
            </a:r>
            <a:r>
              <a:rPr lang="en-GB" sz="2400" dirty="0">
                <a:solidFill>
                  <a:schemeClr val="accent5">
                    <a:lumMod val="50000"/>
                  </a:schemeClr>
                </a:solidFill>
                <a:latin typeface="Century Gothic" panose="020B0502020202020204" pitchFamily="34" charset="0"/>
              </a:rPr>
              <a:t>(e).</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p:txBody>
      </p:sp>
      <p:sp>
        <p:nvSpPr>
          <p:cNvPr id="37" name="TextBox 36"/>
          <p:cNvSpPr txBox="1"/>
          <p:nvPr/>
        </p:nvSpPr>
        <p:spPr>
          <a:xfrm>
            <a:off x="6202364" y="181456"/>
            <a:ext cx="328295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chemeClr val="accent5">
                    <a:lumMod val="50000"/>
                  </a:schemeClr>
                </a:solidFill>
                <a:effectLst/>
                <a:uLnTx/>
                <a:uFillTx/>
                <a:latin typeface="Century Gothic" panose="020B0502020202020204" pitchFamily="34" charset="0"/>
                <a:ea typeface="+mn-ea"/>
                <a:cs typeface="+mn-cs"/>
              </a:rPr>
              <a:t>Partenaire</a:t>
            </a: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accent5">
                    <a:lumMod val="50000"/>
                  </a:schemeClr>
                </a:solidFill>
                <a:effectLst/>
                <a:uLnTx/>
                <a:uFillTx/>
                <a:latin typeface="Century Gothic" panose="020B0502020202020204" pitchFamily="34" charset="0"/>
                <a:ea typeface="+mn-ea"/>
                <a:cs typeface="+mn-cs"/>
              </a:rPr>
              <a:t>(Task 1)</a:t>
            </a:r>
          </a:p>
        </p:txBody>
      </p:sp>
      <p:sp>
        <p:nvSpPr>
          <p:cNvPr id="8" name="TextBox 7">
            <a:extLst>
              <a:ext uri="{FF2B5EF4-FFF2-40B4-BE49-F238E27FC236}">
                <a16:creationId xmlns:a16="http://schemas.microsoft.com/office/drawing/2014/main" id="{76230A55-1D6C-4C85-A2B5-852C32E03259}"/>
              </a:ext>
            </a:extLst>
          </p:cNvPr>
          <p:cNvSpPr txBox="1"/>
          <p:nvPr/>
        </p:nvSpPr>
        <p:spPr>
          <a:xfrm>
            <a:off x="304991" y="2891862"/>
            <a:ext cx="12709246" cy="3669274"/>
          </a:xfrm>
          <a:prstGeom prst="rect">
            <a:avLst/>
          </a:prstGeom>
          <a:noFill/>
        </p:spPr>
        <p:txBody>
          <a:bodyPr wrap="square" rtlCol="0">
            <a:spAutoFit/>
          </a:bodyPr>
          <a:lstStyle/>
          <a:p>
            <a:pPr marL="457200" indent="-457200">
              <a:lnSpc>
                <a:spcPct val="200000"/>
              </a:lnSpc>
              <a:buAutoNum type="alphaLcParenR"/>
            </a:pP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parler</a:t>
            </a:r>
            <a:r>
              <a:rPr lang="en-GB" sz="2400" dirty="0">
                <a:solidFill>
                  <a:schemeClr val="accent5">
                    <a:lumMod val="50000"/>
                  </a:schemeClr>
                </a:solidFill>
                <a:latin typeface="Century Gothic" panose="020B0502020202020204" pitchFamily="34" charset="0"/>
              </a:rPr>
              <a:t> – la </a:t>
            </a:r>
            <a:r>
              <a:rPr lang="en-GB" sz="2400" dirty="0" err="1">
                <a:solidFill>
                  <a:schemeClr val="accent5">
                    <a:lumMod val="50000"/>
                  </a:schemeClr>
                </a:solidFill>
                <a:latin typeface="Century Gothic" panose="020B0502020202020204" pitchFamily="34" charset="0"/>
              </a:rPr>
              <a:t>professeure</a:t>
            </a:r>
            <a:r>
              <a:rPr lang="en-GB" sz="2400" dirty="0">
                <a:solidFill>
                  <a:schemeClr val="accent5">
                    <a:lumMod val="50000"/>
                  </a:schemeClr>
                </a:solidFill>
                <a:latin typeface="Century Gothic" panose="020B0502020202020204" pitchFamily="34" charset="0"/>
              </a:rPr>
              <a:t>		 e)           porter – un </a:t>
            </a:r>
            <a:r>
              <a:rPr lang="en-GB" sz="2400" dirty="0" err="1">
                <a:solidFill>
                  <a:schemeClr val="accent5">
                    <a:lumMod val="50000"/>
                  </a:schemeClr>
                </a:solidFill>
                <a:latin typeface="Century Gothic" panose="020B0502020202020204" pitchFamily="34" charset="0"/>
              </a:rPr>
              <a:t>uniforme</a:t>
            </a:r>
            <a:r>
              <a:rPr lang="en-GB" sz="2400" dirty="0">
                <a:solidFill>
                  <a:schemeClr val="accent5">
                    <a:lumMod val="50000"/>
                  </a:schemeClr>
                </a:solidFill>
                <a:latin typeface="Century Gothic" panose="020B0502020202020204" pitchFamily="34" charset="0"/>
              </a:rPr>
              <a:t>		</a:t>
            </a:r>
          </a:p>
          <a:p>
            <a:pPr marL="457200" indent="-457200">
              <a:lnSpc>
                <a:spcPct val="200000"/>
              </a:lnSpc>
              <a:buFontTx/>
              <a:buAutoNum type="alphaLcParenR"/>
            </a:pPr>
            <a:r>
              <a:rPr lang="en-GB" sz="2400" dirty="0">
                <a:solidFill>
                  <a:schemeClr val="accent5">
                    <a:lumMod val="50000"/>
                  </a:schemeClr>
                </a:solidFill>
                <a:latin typeface="Century Gothic" panose="020B0502020202020204" pitchFamily="34" charset="0"/>
              </a:rPr>
              <a:t>      donner – un </a:t>
            </a:r>
            <a:r>
              <a:rPr lang="en-GB" sz="2400" dirty="0" err="1">
                <a:solidFill>
                  <a:schemeClr val="accent5">
                    <a:lumMod val="50000"/>
                  </a:schemeClr>
                </a:solidFill>
                <a:latin typeface="Century Gothic" panose="020B0502020202020204" pitchFamily="34" charset="0"/>
              </a:rPr>
              <a:t>cadeau</a:t>
            </a:r>
            <a:r>
              <a:rPr lang="en-GB" sz="2400" dirty="0">
                <a:solidFill>
                  <a:schemeClr val="accent5">
                    <a:lumMod val="50000"/>
                  </a:schemeClr>
                </a:solidFill>
                <a:latin typeface="Century Gothic" panose="020B0502020202020204" pitchFamily="34" charset="0"/>
              </a:rPr>
              <a:t> – un </a:t>
            </a:r>
            <a:r>
              <a:rPr lang="en-GB" sz="2400" dirty="0" err="1">
                <a:solidFill>
                  <a:schemeClr val="accent5">
                    <a:lumMod val="50000"/>
                  </a:schemeClr>
                </a:solidFill>
                <a:latin typeface="Century Gothic" panose="020B0502020202020204" pitchFamily="34" charset="0"/>
              </a:rPr>
              <a:t>ami</a:t>
            </a:r>
            <a:r>
              <a:rPr lang="en-GB" sz="2400" dirty="0">
                <a:solidFill>
                  <a:schemeClr val="accent5">
                    <a:lumMod val="50000"/>
                  </a:schemeClr>
                </a:solidFill>
                <a:latin typeface="Century Gothic" panose="020B0502020202020204" pitchFamily="34" charset="0"/>
              </a:rPr>
              <a:t>	  f)     	     </a:t>
            </a:r>
            <a:r>
              <a:rPr lang="en-GB" sz="2400" dirty="0" err="1">
                <a:solidFill>
                  <a:schemeClr val="accent5">
                    <a:lumMod val="50000"/>
                  </a:schemeClr>
                </a:solidFill>
                <a:latin typeface="Century Gothic" panose="020B0502020202020204" pitchFamily="34" charset="0"/>
              </a:rPr>
              <a:t>montrer</a:t>
            </a:r>
            <a:r>
              <a:rPr lang="en-GB" sz="2400" dirty="0">
                <a:solidFill>
                  <a:schemeClr val="accent5">
                    <a:lumMod val="50000"/>
                  </a:schemeClr>
                </a:solidFill>
                <a:latin typeface="Century Gothic" panose="020B0502020202020204" pitchFamily="34" charset="0"/>
              </a:rPr>
              <a:t> – un </a:t>
            </a:r>
            <a:r>
              <a:rPr lang="en-GB" sz="2400" dirty="0" err="1">
                <a:solidFill>
                  <a:schemeClr val="accent5">
                    <a:lumMod val="50000"/>
                  </a:schemeClr>
                </a:solidFill>
                <a:latin typeface="Century Gothic" panose="020B0502020202020204" pitchFamily="34" charset="0"/>
              </a:rPr>
              <a:t>exemple</a:t>
            </a:r>
            <a:r>
              <a:rPr lang="en-GB" sz="2400" dirty="0">
                <a:solidFill>
                  <a:schemeClr val="accent5">
                    <a:lumMod val="50000"/>
                  </a:schemeClr>
                </a:solidFill>
                <a:latin typeface="Century Gothic" panose="020B0502020202020204" pitchFamily="34" charset="0"/>
              </a:rPr>
              <a:t> – </a:t>
            </a:r>
            <a:r>
              <a:rPr lang="en-GB" sz="2400" dirty="0" err="1">
                <a:solidFill>
                  <a:schemeClr val="accent5">
                    <a:lumMod val="50000"/>
                  </a:schemeClr>
                </a:solidFill>
                <a:latin typeface="Century Gothic" panose="020B0502020202020204" pitchFamily="34" charset="0"/>
              </a:rPr>
              <a:t>l’homme</a:t>
            </a:r>
            <a:endParaRPr lang="en-GB" sz="2400" dirty="0">
              <a:solidFill>
                <a:schemeClr val="accent5">
                  <a:lumMod val="50000"/>
                </a:schemeClr>
              </a:solidFill>
              <a:latin typeface="Century Gothic" panose="020B0502020202020204" pitchFamily="34" charset="0"/>
            </a:endParaRPr>
          </a:p>
          <a:p>
            <a:pPr marL="457200" indent="-457200">
              <a:lnSpc>
                <a:spcPct val="200000"/>
              </a:lnSpc>
              <a:buAutoNum type="alphaLcParenR"/>
            </a:pP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trouver</a:t>
            </a:r>
            <a:r>
              <a:rPr lang="en-GB" sz="2400" dirty="0">
                <a:solidFill>
                  <a:schemeClr val="accent5">
                    <a:lumMod val="50000"/>
                  </a:schemeClr>
                </a:solidFill>
                <a:latin typeface="Century Gothic" panose="020B0502020202020204" pitchFamily="34" charset="0"/>
              </a:rPr>
              <a:t> – la solution		 g)	     aimer – </a:t>
            </a:r>
            <a:r>
              <a:rPr lang="en-GB" sz="2400" dirty="0" err="1">
                <a:solidFill>
                  <a:schemeClr val="accent5">
                    <a:lumMod val="50000"/>
                  </a:schemeClr>
                </a:solidFill>
                <a:latin typeface="Century Gothic" panose="020B0502020202020204" pitchFamily="34" charset="0"/>
              </a:rPr>
              <a:t>l’idée</a:t>
            </a:r>
            <a:r>
              <a:rPr lang="en-GB" sz="2400" dirty="0">
                <a:solidFill>
                  <a:schemeClr val="accent5">
                    <a:lumMod val="50000"/>
                  </a:schemeClr>
                </a:solidFill>
                <a:latin typeface="Century Gothic" panose="020B0502020202020204" pitchFamily="34" charset="0"/>
              </a:rPr>
              <a:t> </a:t>
            </a:r>
          </a:p>
          <a:p>
            <a:pPr marL="457200" indent="-457200">
              <a:lnSpc>
                <a:spcPct val="200000"/>
              </a:lnSpc>
              <a:buFontTx/>
              <a:buAutoNum type="alphaLcParenR"/>
            </a:pPr>
            <a:r>
              <a:rPr lang="en-GB" sz="2400" dirty="0">
                <a:solidFill>
                  <a:schemeClr val="accent5">
                    <a:lumMod val="50000"/>
                  </a:schemeClr>
                </a:solidFill>
                <a:latin typeface="Century Gothic" panose="020B0502020202020204" pitchFamily="34" charset="0"/>
              </a:rPr>
              <a:t>      </a:t>
            </a:r>
            <a:r>
              <a:rPr lang="en-GB" sz="2400" dirty="0" err="1">
                <a:solidFill>
                  <a:schemeClr val="accent5">
                    <a:lumMod val="50000"/>
                  </a:schemeClr>
                </a:solidFill>
                <a:latin typeface="Century Gothic" panose="020B0502020202020204" pitchFamily="34" charset="0"/>
              </a:rPr>
              <a:t>rester</a:t>
            </a:r>
            <a:r>
              <a:rPr lang="en-GB" sz="2400" dirty="0">
                <a:solidFill>
                  <a:schemeClr val="accent5">
                    <a:lumMod val="50000"/>
                  </a:schemeClr>
                </a:solidFill>
                <a:latin typeface="Century Gothic" panose="020B0502020202020204" pitchFamily="34" charset="0"/>
              </a:rPr>
              <a:t> – </a:t>
            </a:r>
            <a:r>
              <a:rPr lang="en-GB" sz="2400" dirty="0" err="1">
                <a:solidFill>
                  <a:schemeClr val="accent5">
                    <a:lumMod val="50000"/>
                  </a:schemeClr>
                </a:solidFill>
                <a:latin typeface="Century Gothic" panose="020B0502020202020204" pitchFamily="34" charset="0"/>
              </a:rPr>
              <a:t>l’école</a:t>
            </a:r>
            <a:r>
              <a:rPr lang="en-GB" sz="2400" dirty="0">
                <a:solidFill>
                  <a:schemeClr val="accent5">
                    <a:lumMod val="50000"/>
                  </a:schemeClr>
                </a:solidFill>
                <a:latin typeface="Century Gothic" panose="020B0502020202020204" pitchFamily="34" charset="0"/>
              </a:rPr>
              <a:t>  			 h)	     demander – la solution      </a:t>
            </a:r>
          </a:p>
          <a:p>
            <a:pPr>
              <a:lnSpc>
                <a:spcPct val="200000"/>
              </a:lnSpc>
            </a:pPr>
            <a:endParaRPr lang="en-GB" sz="2400" dirty="0">
              <a:solidFill>
                <a:schemeClr val="accent5">
                  <a:lumMod val="50000"/>
                </a:schemeClr>
              </a:solidFill>
              <a:latin typeface="Century Gothic" panose="020B0502020202020204" pitchFamily="34" charset="0"/>
            </a:endParaRPr>
          </a:p>
        </p:txBody>
      </p:sp>
      <p:pic>
        <p:nvPicPr>
          <p:cNvPr id="10"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604" y="3106030"/>
            <a:ext cx="260460" cy="6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7619" y="5248018"/>
            <a:ext cx="260460" cy="6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96977" y="3834681"/>
            <a:ext cx="260460" cy="6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6802" y="4545187"/>
            <a:ext cx="260460" cy="609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Users\wdj\Google Drive\Primary\Y5 SoW\From Tracy\Pronouns\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0212" y="1168032"/>
            <a:ext cx="306040" cy="716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wdj\Google Drive\Primary\Y5 SoW\From Tracy\Pronouns\you.png">
            <a:extLst>
              <a:ext uri="{FF2B5EF4-FFF2-40B4-BE49-F238E27FC236}">
                <a16:creationId xmlns:a16="http://schemas.microsoft.com/office/drawing/2014/main" id="{08C4D829-7055-4FAF-A3D5-A72EE68EAB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8897" y="3015514"/>
            <a:ext cx="755907" cy="66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wdj\Google Drive\Primary\Y5 SoW\From Tracy\Pronouns\you.png">
            <a:extLst>
              <a:ext uri="{FF2B5EF4-FFF2-40B4-BE49-F238E27FC236}">
                <a16:creationId xmlns:a16="http://schemas.microsoft.com/office/drawing/2014/main" id="{08C4D829-7055-4FAF-A3D5-A72EE68EAB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3046" y="1163992"/>
            <a:ext cx="735368" cy="64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C:\Users\wdj\Google Drive\Primary\Y5 SoW\From Tracy\Pronouns\you.png">
            <a:extLst>
              <a:ext uri="{FF2B5EF4-FFF2-40B4-BE49-F238E27FC236}">
                <a16:creationId xmlns:a16="http://schemas.microsoft.com/office/drawing/2014/main" id="{08C4D829-7055-4FAF-A3D5-A72EE68EAB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801" y="4526028"/>
            <a:ext cx="732526" cy="64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 descr="C:\Users\wdj\Google Drive\Primary\Y5 SoW\From Tracy\Pronouns\you.png">
            <a:extLst>
              <a:ext uri="{FF2B5EF4-FFF2-40B4-BE49-F238E27FC236}">
                <a16:creationId xmlns:a16="http://schemas.microsoft.com/office/drawing/2014/main" id="{08C4D829-7055-4FAF-A3D5-A72EE68EAB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801" y="3814733"/>
            <a:ext cx="732526" cy="64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 descr="C:\Users\wdj\Google Drive\Primary\Y5 SoW\From Tracy\Pronouns\you.png">
            <a:extLst>
              <a:ext uri="{FF2B5EF4-FFF2-40B4-BE49-F238E27FC236}">
                <a16:creationId xmlns:a16="http://schemas.microsoft.com/office/drawing/2014/main" id="{08C4D829-7055-4FAF-A3D5-A72EE68EAB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5720" y="5180376"/>
            <a:ext cx="732526" cy="644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GB" sz="2000" b="1" kern="0" dirty="0" err="1">
                <a:solidFill>
                  <a:prstClr val="white"/>
                </a:solidFill>
                <a:latin typeface="Century Gothic" panose="020B0502020202020204" pitchFamily="34" charset="0"/>
              </a:rPr>
              <a:t>parler</a:t>
            </a:r>
            <a:r>
              <a:rPr lang="en-GB" sz="2000" b="1" kern="0" dirty="0">
                <a:solidFill>
                  <a:prstClr val="white"/>
                </a:solidFill>
                <a:latin typeface="Century Gothic" panose="020B0502020202020204" pitchFamily="34" charset="0"/>
              </a:rPr>
              <a:t> / </a:t>
            </a:r>
            <a:r>
              <a:rPr lang="en-GB" sz="2000" b="1" kern="0" dirty="0" err="1">
                <a:solidFill>
                  <a:prstClr val="white"/>
                </a:solidFill>
                <a:latin typeface="Century Gothic" panose="020B0502020202020204" pitchFamily="34" charset="0"/>
              </a:rPr>
              <a:t>écrire</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Title 3">
            <a:extLst>
              <a:ext uri="{FF2B5EF4-FFF2-40B4-BE49-F238E27FC236}">
                <a16:creationId xmlns:a16="http://schemas.microsoft.com/office/drawing/2014/main" id="{84468495-6E48-4D02-A612-2E35F627C5EF}"/>
              </a:ext>
            </a:extLst>
          </p:cNvPr>
          <p:cNvSpPr>
            <a:spLocks noGrp="1"/>
          </p:cNvSpPr>
          <p:nvPr>
            <p:ph type="title"/>
          </p:nvPr>
        </p:nvSpPr>
        <p:spPr>
          <a:xfrm>
            <a:off x="74592" y="188833"/>
            <a:ext cx="5915046" cy="707849"/>
          </a:xfrm>
        </p:spPr>
        <p:txBody>
          <a:bodyPr>
            <a:normAutofit/>
          </a:bodyPr>
          <a:lstStyle/>
          <a:p>
            <a:r>
              <a:rPr lang="en-GB" sz="3600" b="1" dirty="0">
                <a:solidFill>
                  <a:schemeClr val="bg1"/>
                </a:solidFill>
              </a:rPr>
              <a:t>Regular –ER verbs</a:t>
            </a:r>
          </a:p>
        </p:txBody>
      </p:sp>
      <p:pic>
        <p:nvPicPr>
          <p:cNvPr id="6" name="Picture 5">
            <a:extLst>
              <a:ext uri="{FF2B5EF4-FFF2-40B4-BE49-F238E27FC236}">
                <a16:creationId xmlns:a16="http://schemas.microsoft.com/office/drawing/2014/main" id="{5541697D-ECDF-4A9C-8E07-CB05AE739A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itle 1">
            <a:extLst>
              <a:ext uri="{FF2B5EF4-FFF2-40B4-BE49-F238E27FC236}">
                <a16:creationId xmlns:a16="http://schemas.microsoft.com/office/drawing/2014/main" id="{2BDA6A44-D6EA-45FD-8005-09864DA4680B}"/>
              </a:ext>
            </a:extLst>
          </p:cNvPr>
          <p:cNvSpPr txBox="1">
            <a:spLocks/>
          </p:cNvSpPr>
          <p:nvPr/>
        </p:nvSpPr>
        <p:spPr>
          <a:xfrm>
            <a:off x="11658" y="221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200" b="1" dirty="0">
                <a:solidFill>
                  <a:schemeClr val="bg1"/>
                </a:solidFill>
              </a:rPr>
              <a:t>Conversation </a:t>
            </a:r>
            <a:r>
              <a:rPr lang="en-GB" sz="3200" b="1" dirty="0" err="1">
                <a:solidFill>
                  <a:schemeClr val="bg1"/>
                </a:solidFill>
              </a:rPr>
              <a:t>t</a:t>
            </a:r>
            <a:r>
              <a:rPr lang="en-GB" sz="3200" b="1" kern="0" dirty="0" err="1">
                <a:solidFill>
                  <a:prstClr val="white"/>
                </a:solidFill>
                <a:latin typeface="Century Gothic" panose="020B0502020202020204" pitchFamily="34" charset="0"/>
              </a:rPr>
              <a:t>éléphonique</a:t>
            </a:r>
            <a:endParaRPr lang="en-GB" sz="3200" dirty="0"/>
          </a:p>
        </p:txBody>
      </p:sp>
    </p:spTree>
    <p:extLst>
      <p:ext uri="{BB962C8B-B14F-4D97-AF65-F5344CB8AC3E}">
        <p14:creationId xmlns:p14="http://schemas.microsoft.com/office/powerpoint/2010/main" val="3227297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F502EC-D87A-4B61-9748-BC8C62A841A8}"/>
              </a:ext>
            </a:extLst>
          </p:cNvPr>
          <p:cNvSpPr txBox="1"/>
          <p:nvPr/>
        </p:nvSpPr>
        <p:spPr>
          <a:xfrm>
            <a:off x="-1" y="1163992"/>
            <a:ext cx="11689418" cy="461665"/>
          </a:xfrm>
          <a:prstGeom prst="rect">
            <a:avLst/>
          </a:prstGeom>
          <a:noFill/>
        </p:spPr>
        <p:txBody>
          <a:bodyPr wrap="none" rtlCol="0">
            <a:spAutoFit/>
          </a:bodyPr>
          <a:lstStyle/>
          <a:p>
            <a:r>
              <a:rPr lang="en-GB" sz="2400" dirty="0" err="1">
                <a:solidFill>
                  <a:srgbClr val="115076"/>
                </a:solidFill>
              </a:rPr>
              <a:t>Fais</a:t>
            </a:r>
            <a:r>
              <a:rPr lang="en-GB" sz="2400" dirty="0">
                <a:solidFill>
                  <a:srgbClr val="115076"/>
                </a:solidFill>
              </a:rPr>
              <a:t> des questions avec </a:t>
            </a:r>
            <a:r>
              <a:rPr lang="en-GB" sz="2400" b="1" dirty="0">
                <a:solidFill>
                  <a:srgbClr val="115076"/>
                </a:solidFill>
              </a:rPr>
              <a:t>qui</a:t>
            </a:r>
            <a:r>
              <a:rPr lang="en-GB" sz="2400" dirty="0">
                <a:solidFill>
                  <a:srgbClr val="115076"/>
                </a:solidFill>
              </a:rPr>
              <a:t> </a:t>
            </a:r>
            <a:r>
              <a:rPr lang="en-GB" sz="2400" dirty="0" err="1">
                <a:solidFill>
                  <a:srgbClr val="115076"/>
                </a:solidFill>
              </a:rPr>
              <a:t>ou</a:t>
            </a:r>
            <a:r>
              <a:rPr lang="en-GB" sz="2400" dirty="0">
                <a:solidFill>
                  <a:srgbClr val="115076"/>
                </a:solidFill>
              </a:rPr>
              <a:t> </a:t>
            </a:r>
            <a:r>
              <a:rPr lang="en-GB" sz="2400" b="1" dirty="0">
                <a:solidFill>
                  <a:srgbClr val="115076"/>
                </a:solidFill>
              </a:rPr>
              <a:t>quoi</a:t>
            </a:r>
            <a:r>
              <a:rPr lang="en-GB" sz="2400" dirty="0">
                <a:solidFill>
                  <a:srgbClr val="115076"/>
                </a:solidFill>
              </a:rPr>
              <a:t>. Donne des </a:t>
            </a:r>
            <a:r>
              <a:rPr lang="en-GB" sz="2400" dirty="0" err="1">
                <a:solidFill>
                  <a:srgbClr val="115076"/>
                </a:solidFill>
              </a:rPr>
              <a:t>réponses</a:t>
            </a:r>
            <a:r>
              <a:rPr lang="en-GB" sz="2400" dirty="0">
                <a:solidFill>
                  <a:srgbClr val="115076"/>
                </a:solidFill>
              </a:rPr>
              <a:t> </a:t>
            </a:r>
            <a:r>
              <a:rPr lang="en-GB" sz="2400" dirty="0" err="1">
                <a:solidFill>
                  <a:srgbClr val="115076"/>
                </a:solidFill>
              </a:rPr>
              <a:t>comme</a:t>
            </a:r>
            <a:r>
              <a:rPr lang="en-GB" sz="2400" dirty="0">
                <a:solidFill>
                  <a:srgbClr val="115076"/>
                </a:solidFill>
              </a:rPr>
              <a:t> </a:t>
            </a:r>
            <a:r>
              <a:rPr lang="en-GB" sz="2400" dirty="0" err="1">
                <a:solidFill>
                  <a:srgbClr val="115076"/>
                </a:solidFill>
              </a:rPr>
              <a:t>Léa</a:t>
            </a:r>
            <a:r>
              <a:rPr lang="en-GB" sz="2400" dirty="0">
                <a:solidFill>
                  <a:srgbClr val="115076"/>
                </a:solidFill>
              </a:rPr>
              <a:t> et Amir.</a:t>
            </a:r>
          </a:p>
        </p:txBody>
      </p:sp>
      <p:sp>
        <p:nvSpPr>
          <p:cNvPr id="13" name="TextBox 12">
            <a:extLst>
              <a:ext uri="{FF2B5EF4-FFF2-40B4-BE49-F238E27FC236}">
                <a16:creationId xmlns:a16="http://schemas.microsoft.com/office/drawing/2014/main" id="{6BA12143-6215-4DC7-ADA5-DB87BEA18DE4}"/>
              </a:ext>
            </a:extLst>
          </p:cNvPr>
          <p:cNvSpPr txBox="1"/>
          <p:nvPr/>
        </p:nvSpPr>
        <p:spPr>
          <a:xfrm>
            <a:off x="188942" y="1773826"/>
            <a:ext cx="4730782" cy="1938992"/>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 1 :</a:t>
            </a:r>
          </a:p>
          <a:p>
            <a:endParaRPr lang="en-GB" sz="2000" b="1" dirty="0">
              <a:solidFill>
                <a:srgbClr val="115076"/>
              </a:solidFill>
            </a:endParaRPr>
          </a:p>
          <a:p>
            <a:r>
              <a:rPr lang="en-GB" sz="2000" dirty="0">
                <a:solidFill>
                  <a:srgbClr val="115076"/>
                </a:solidFill>
              </a:rPr>
              <a:t>A : </a:t>
            </a:r>
            <a:r>
              <a:rPr lang="en-GB" sz="2000" dirty="0" err="1">
                <a:solidFill>
                  <a:srgbClr val="115076"/>
                </a:solidFill>
              </a:rPr>
              <a:t>C’est</a:t>
            </a:r>
            <a:r>
              <a:rPr lang="en-GB" sz="2000" dirty="0">
                <a:solidFill>
                  <a:srgbClr val="115076"/>
                </a:solidFill>
              </a:rPr>
              <a:t> qui ta </a:t>
            </a:r>
            <a:r>
              <a:rPr lang="en-GB" sz="2000" dirty="0" err="1">
                <a:solidFill>
                  <a:srgbClr val="115076"/>
                </a:solidFill>
              </a:rPr>
              <a:t>personne</a:t>
            </a:r>
            <a:r>
              <a:rPr lang="en-GB" sz="2000" dirty="0">
                <a:solidFill>
                  <a:srgbClr val="115076"/>
                </a:solidFill>
              </a:rPr>
              <a:t> </a:t>
            </a:r>
            <a:r>
              <a:rPr lang="en-GB" sz="2000" dirty="0" err="1">
                <a:solidFill>
                  <a:srgbClr val="115076"/>
                </a:solidFill>
              </a:rPr>
              <a:t>préférée</a:t>
            </a:r>
            <a:r>
              <a:rPr lang="en-GB" sz="2000" dirty="0">
                <a:solidFill>
                  <a:srgbClr val="115076"/>
                </a:solidFill>
              </a:rPr>
              <a:t> ?</a:t>
            </a:r>
          </a:p>
          <a:p>
            <a:r>
              <a:rPr lang="en-GB" sz="2000" b="1" dirty="0">
                <a:solidFill>
                  <a:srgbClr val="115076"/>
                </a:solidFill>
              </a:rPr>
              <a:t>B : Ma </a:t>
            </a:r>
            <a:r>
              <a:rPr lang="en-GB" sz="2000" b="1" dirty="0" err="1">
                <a:solidFill>
                  <a:srgbClr val="115076"/>
                </a:solidFill>
              </a:rPr>
              <a:t>personne</a:t>
            </a:r>
            <a:r>
              <a:rPr lang="en-GB" sz="2000" b="1" dirty="0">
                <a:solidFill>
                  <a:srgbClr val="115076"/>
                </a:solidFill>
              </a:rPr>
              <a:t> </a:t>
            </a:r>
            <a:r>
              <a:rPr lang="en-GB" sz="2000" b="1" dirty="0" err="1">
                <a:solidFill>
                  <a:srgbClr val="115076"/>
                </a:solidFill>
              </a:rPr>
              <a:t>préférée</a:t>
            </a:r>
            <a:r>
              <a:rPr lang="en-GB" sz="2000" b="1" dirty="0">
                <a:solidFill>
                  <a:srgbClr val="115076"/>
                </a:solidFill>
              </a:rPr>
              <a:t> </a:t>
            </a:r>
            <a:r>
              <a:rPr lang="en-GB" sz="2000" b="1" dirty="0" err="1">
                <a:solidFill>
                  <a:srgbClr val="115076"/>
                </a:solidFill>
              </a:rPr>
              <a:t>est</a:t>
            </a:r>
            <a:r>
              <a:rPr lang="en-GB" sz="2000" b="1" dirty="0">
                <a:solidFill>
                  <a:srgbClr val="115076"/>
                </a:solidFill>
              </a:rPr>
              <a:t> Sophie.</a:t>
            </a:r>
          </a:p>
          <a:p>
            <a:r>
              <a:rPr lang="en-GB" sz="2000" dirty="0">
                <a:solidFill>
                  <a:srgbClr val="115076"/>
                </a:solidFill>
              </a:rPr>
              <a:t>A : </a:t>
            </a:r>
            <a:r>
              <a:rPr lang="en-GB" sz="2000" dirty="0" err="1">
                <a:solidFill>
                  <a:srgbClr val="115076"/>
                </a:solidFill>
              </a:rPr>
              <a:t>C’est</a:t>
            </a:r>
            <a:r>
              <a:rPr lang="en-GB" sz="2000" dirty="0">
                <a:solidFill>
                  <a:srgbClr val="115076"/>
                </a:solidFill>
              </a:rPr>
              <a:t> quoi la raison ?</a:t>
            </a:r>
          </a:p>
          <a:p>
            <a:r>
              <a:rPr lang="en-GB" sz="2000" b="1" dirty="0">
                <a:solidFill>
                  <a:srgbClr val="115076"/>
                </a:solidFill>
              </a:rPr>
              <a:t>B : Elle </a:t>
            </a:r>
            <a:r>
              <a:rPr lang="en-GB" sz="2000" b="1" dirty="0" err="1">
                <a:solidFill>
                  <a:srgbClr val="115076"/>
                </a:solidFill>
              </a:rPr>
              <a:t>est</a:t>
            </a:r>
            <a:r>
              <a:rPr lang="en-GB" sz="2000" dirty="0">
                <a:solidFill>
                  <a:srgbClr val="115076"/>
                </a:solidFill>
              </a:rPr>
              <a:t> </a:t>
            </a:r>
            <a:r>
              <a:rPr lang="en-GB" sz="2000" b="1" dirty="0" err="1">
                <a:solidFill>
                  <a:srgbClr val="115076"/>
                </a:solidFill>
              </a:rPr>
              <a:t>une</a:t>
            </a:r>
            <a:r>
              <a:rPr lang="en-GB" sz="2000" b="1" dirty="0">
                <a:solidFill>
                  <a:srgbClr val="115076"/>
                </a:solidFill>
              </a:rPr>
              <a:t> </a:t>
            </a:r>
            <a:r>
              <a:rPr lang="en-GB" sz="2000" b="1" dirty="0" err="1">
                <a:solidFill>
                  <a:srgbClr val="115076"/>
                </a:solidFill>
              </a:rPr>
              <a:t>personne</a:t>
            </a:r>
            <a:r>
              <a:rPr lang="en-GB" sz="2000" b="1" dirty="0">
                <a:solidFill>
                  <a:srgbClr val="115076"/>
                </a:solidFill>
              </a:rPr>
              <a:t> ouverte</a:t>
            </a:r>
            <a:r>
              <a:rPr lang="en-GB" sz="2000" dirty="0">
                <a:solidFill>
                  <a:srgbClr val="115076"/>
                </a:solidFill>
              </a:rPr>
              <a:t>.</a:t>
            </a:r>
          </a:p>
        </p:txBody>
      </p:sp>
      <p:graphicFrame>
        <p:nvGraphicFramePr>
          <p:cNvPr id="24" name="Table 23">
            <a:extLst>
              <a:ext uri="{FF2B5EF4-FFF2-40B4-BE49-F238E27FC236}">
                <a16:creationId xmlns:a16="http://schemas.microsoft.com/office/drawing/2014/main" id="{BBD94193-9D22-48E4-A640-2C9DDFE21E6D}"/>
              </a:ext>
            </a:extLst>
          </p:cNvPr>
          <p:cNvGraphicFramePr>
            <a:graphicFrameLocks noGrp="1"/>
          </p:cNvGraphicFramePr>
          <p:nvPr/>
        </p:nvGraphicFramePr>
        <p:xfrm>
          <a:off x="5183434" y="2792492"/>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personne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Sophie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ouverte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graphicFrame>
        <p:nvGraphicFramePr>
          <p:cNvPr id="29" name="Table 28">
            <a:extLst>
              <a:ext uri="{FF2B5EF4-FFF2-40B4-BE49-F238E27FC236}">
                <a16:creationId xmlns:a16="http://schemas.microsoft.com/office/drawing/2014/main" id="{FB7EE05F-140B-49F9-8408-AA9735537A5F}"/>
              </a:ext>
            </a:extLst>
          </p:cNvPr>
          <p:cNvGraphicFramePr>
            <a:graphicFrameLocks noGrp="1"/>
          </p:cNvGraphicFramePr>
          <p:nvPr/>
        </p:nvGraphicFramePr>
        <p:xfrm>
          <a:off x="5183434" y="1773826"/>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personne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sp>
        <p:nvSpPr>
          <p:cNvPr id="14" name="TextBox 13">
            <a:extLst>
              <a:ext uri="{FF2B5EF4-FFF2-40B4-BE49-F238E27FC236}">
                <a16:creationId xmlns:a16="http://schemas.microsoft.com/office/drawing/2014/main" id="{0ACAD66A-D1DA-47C7-BC81-4F88FDA4CE43}"/>
              </a:ext>
            </a:extLst>
          </p:cNvPr>
          <p:cNvSpPr txBox="1"/>
          <p:nvPr/>
        </p:nvSpPr>
        <p:spPr>
          <a:xfrm>
            <a:off x="7344412" y="2242902"/>
            <a:ext cx="1027845" cy="461665"/>
          </a:xfrm>
          <a:prstGeom prst="rect">
            <a:avLst/>
          </a:prstGeom>
          <a:noFill/>
        </p:spPr>
        <p:txBody>
          <a:bodyPr wrap="none" rtlCol="0" anchor="ctr">
            <a:spAutoFit/>
          </a:bodyPr>
          <a:lstStyle/>
          <a:p>
            <a:r>
              <a:rPr lang="en-GB" sz="2400" dirty="0">
                <a:solidFill>
                  <a:srgbClr val="EE6000"/>
                </a:solidFill>
                <a:latin typeface="Ink Free" panose="03080402000500000000" pitchFamily="66" charset="0"/>
              </a:rPr>
              <a:t>Sophie</a:t>
            </a:r>
          </a:p>
        </p:txBody>
      </p:sp>
      <p:sp>
        <p:nvSpPr>
          <p:cNvPr id="31" name="TextBox 30">
            <a:extLst>
              <a:ext uri="{FF2B5EF4-FFF2-40B4-BE49-F238E27FC236}">
                <a16:creationId xmlns:a16="http://schemas.microsoft.com/office/drawing/2014/main" id="{7585C4C3-0A6E-4EA7-990E-8F451B1C64F9}"/>
              </a:ext>
            </a:extLst>
          </p:cNvPr>
          <p:cNvSpPr txBox="1"/>
          <p:nvPr/>
        </p:nvSpPr>
        <p:spPr>
          <a:xfrm>
            <a:off x="8963662" y="2262607"/>
            <a:ext cx="1199367" cy="461665"/>
          </a:xfrm>
          <a:prstGeom prst="rect">
            <a:avLst/>
          </a:prstGeom>
          <a:noFill/>
        </p:spPr>
        <p:txBody>
          <a:bodyPr wrap="none" rtlCol="0" anchor="ctr">
            <a:spAutoFit/>
          </a:bodyPr>
          <a:lstStyle/>
          <a:p>
            <a:r>
              <a:rPr lang="en-GB" sz="2400" dirty="0">
                <a:solidFill>
                  <a:srgbClr val="EE6000"/>
                </a:solidFill>
                <a:latin typeface="Ink Free" panose="03080402000500000000" pitchFamily="66" charset="0"/>
              </a:rPr>
              <a:t>ouvert</a:t>
            </a:r>
            <a:r>
              <a:rPr lang="en-GB" sz="2400" b="1" dirty="0">
                <a:solidFill>
                  <a:srgbClr val="EE6000"/>
                </a:solidFill>
                <a:latin typeface="Ink Free" panose="03080402000500000000" pitchFamily="66" charset="0"/>
              </a:rPr>
              <a:t>e</a:t>
            </a:r>
          </a:p>
        </p:txBody>
      </p:sp>
      <p:sp>
        <p:nvSpPr>
          <p:cNvPr id="32" name="TextBox 31">
            <a:extLst>
              <a:ext uri="{FF2B5EF4-FFF2-40B4-BE49-F238E27FC236}">
                <a16:creationId xmlns:a16="http://schemas.microsoft.com/office/drawing/2014/main" id="{68067FF7-8BAB-4CB3-824D-D96DF81B1561}"/>
              </a:ext>
            </a:extLst>
          </p:cNvPr>
          <p:cNvSpPr txBox="1"/>
          <p:nvPr/>
        </p:nvSpPr>
        <p:spPr>
          <a:xfrm>
            <a:off x="188941" y="4100536"/>
            <a:ext cx="4680000" cy="1938992"/>
          </a:xfrm>
          <a:prstGeom prst="rect">
            <a:avLst/>
          </a:prstGeom>
          <a:noFill/>
          <a:ln>
            <a:solidFill>
              <a:srgbClr val="115076"/>
            </a:solidFill>
          </a:ln>
        </p:spPr>
        <p:txBody>
          <a:bodyPr wrap="none" rtlCol="0">
            <a:spAutoFit/>
          </a:bodyPr>
          <a:lstStyle/>
          <a:p>
            <a:r>
              <a:rPr lang="en-GB" sz="2000" b="1" dirty="0" err="1">
                <a:solidFill>
                  <a:srgbClr val="115076"/>
                </a:solidFill>
              </a:rPr>
              <a:t>Exemple</a:t>
            </a:r>
            <a:r>
              <a:rPr lang="en-GB" sz="2000" b="1" dirty="0">
                <a:solidFill>
                  <a:srgbClr val="115076"/>
                </a:solidFill>
              </a:rPr>
              <a:t> 2 :</a:t>
            </a:r>
          </a:p>
          <a:p>
            <a:endParaRPr lang="en-GB" sz="2000" b="1" dirty="0">
              <a:solidFill>
                <a:srgbClr val="115076"/>
              </a:solidFill>
            </a:endParaRPr>
          </a:p>
          <a:p>
            <a:r>
              <a:rPr lang="en-GB" sz="2000" dirty="0">
                <a:solidFill>
                  <a:srgbClr val="115076"/>
                </a:solidFill>
              </a:rPr>
              <a:t>B : </a:t>
            </a:r>
            <a:r>
              <a:rPr lang="en-GB" sz="2000" dirty="0" err="1">
                <a:solidFill>
                  <a:srgbClr val="115076"/>
                </a:solidFill>
              </a:rPr>
              <a:t>C’est</a:t>
            </a:r>
            <a:r>
              <a:rPr lang="en-GB" sz="2000" dirty="0">
                <a:solidFill>
                  <a:srgbClr val="115076"/>
                </a:solidFill>
              </a:rPr>
              <a:t> quoi ton animal </a:t>
            </a:r>
            <a:r>
              <a:rPr lang="en-GB" sz="2000" dirty="0" err="1">
                <a:solidFill>
                  <a:srgbClr val="115076"/>
                </a:solidFill>
              </a:rPr>
              <a:t>préféré</a:t>
            </a:r>
            <a:r>
              <a:rPr lang="en-GB" sz="2000" dirty="0">
                <a:solidFill>
                  <a:srgbClr val="115076"/>
                </a:solidFill>
              </a:rPr>
              <a:t> ?</a:t>
            </a:r>
          </a:p>
          <a:p>
            <a:r>
              <a:rPr lang="en-GB" sz="2000" b="1" dirty="0">
                <a:solidFill>
                  <a:srgbClr val="115076"/>
                </a:solidFill>
              </a:rPr>
              <a:t>A : Mon animal </a:t>
            </a:r>
            <a:r>
              <a:rPr lang="en-GB" sz="2000" b="1" dirty="0" err="1">
                <a:solidFill>
                  <a:srgbClr val="115076"/>
                </a:solidFill>
              </a:rPr>
              <a:t>préféré</a:t>
            </a:r>
            <a:r>
              <a:rPr lang="en-GB" sz="2000" b="1" dirty="0">
                <a:solidFill>
                  <a:srgbClr val="115076"/>
                </a:solidFill>
              </a:rPr>
              <a:t> </a:t>
            </a:r>
            <a:r>
              <a:rPr lang="en-GB" sz="2000" b="1" dirty="0" err="1">
                <a:solidFill>
                  <a:srgbClr val="115076"/>
                </a:solidFill>
              </a:rPr>
              <a:t>est</a:t>
            </a:r>
            <a:r>
              <a:rPr lang="en-GB" sz="2000" b="1" dirty="0">
                <a:solidFill>
                  <a:srgbClr val="115076"/>
                </a:solidFill>
              </a:rPr>
              <a:t> le </a:t>
            </a:r>
            <a:r>
              <a:rPr lang="en-GB" sz="2000" b="1" dirty="0" err="1">
                <a:solidFill>
                  <a:srgbClr val="115076"/>
                </a:solidFill>
              </a:rPr>
              <a:t>chien</a:t>
            </a:r>
            <a:r>
              <a:rPr lang="en-GB" sz="2000" b="1" dirty="0">
                <a:solidFill>
                  <a:srgbClr val="115076"/>
                </a:solidFill>
              </a:rPr>
              <a:t>.</a:t>
            </a:r>
          </a:p>
          <a:p>
            <a:r>
              <a:rPr lang="en-GB" sz="2000" dirty="0">
                <a:solidFill>
                  <a:srgbClr val="115076"/>
                </a:solidFill>
              </a:rPr>
              <a:t>B : </a:t>
            </a:r>
            <a:r>
              <a:rPr lang="en-GB" sz="2000" dirty="0" err="1">
                <a:solidFill>
                  <a:srgbClr val="115076"/>
                </a:solidFill>
              </a:rPr>
              <a:t>C’est</a:t>
            </a:r>
            <a:r>
              <a:rPr lang="en-GB" sz="2000" dirty="0">
                <a:solidFill>
                  <a:srgbClr val="115076"/>
                </a:solidFill>
              </a:rPr>
              <a:t> quoi la raison ?</a:t>
            </a:r>
          </a:p>
          <a:p>
            <a:r>
              <a:rPr lang="en-GB" sz="2000" b="1" dirty="0">
                <a:solidFill>
                  <a:srgbClr val="115076"/>
                </a:solidFill>
              </a:rPr>
              <a:t>A : </a:t>
            </a:r>
            <a:r>
              <a:rPr lang="en-GB" sz="2000" b="1" dirty="0" err="1">
                <a:solidFill>
                  <a:srgbClr val="115076"/>
                </a:solidFill>
              </a:rPr>
              <a:t>C’est</a:t>
            </a:r>
            <a:r>
              <a:rPr lang="en-GB" sz="2000" b="1" dirty="0">
                <a:solidFill>
                  <a:srgbClr val="115076"/>
                </a:solidFill>
              </a:rPr>
              <a:t> un animal sage.</a:t>
            </a:r>
            <a:endParaRPr lang="en-GB" sz="2000" dirty="0">
              <a:solidFill>
                <a:srgbClr val="115076"/>
              </a:solidFill>
            </a:endParaRPr>
          </a:p>
        </p:txBody>
      </p:sp>
      <p:graphicFrame>
        <p:nvGraphicFramePr>
          <p:cNvPr id="33" name="Table 32">
            <a:extLst>
              <a:ext uri="{FF2B5EF4-FFF2-40B4-BE49-F238E27FC236}">
                <a16:creationId xmlns:a16="http://schemas.microsoft.com/office/drawing/2014/main" id="{4C16E5AF-5B0E-4E53-87CE-3EE2D5CBC00E}"/>
              </a:ext>
            </a:extLst>
          </p:cNvPr>
          <p:cNvGraphicFramePr>
            <a:graphicFrameLocks noGrp="1"/>
          </p:cNvGraphicFramePr>
          <p:nvPr/>
        </p:nvGraphicFramePr>
        <p:xfrm>
          <a:off x="5183434" y="5119202"/>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le </a:t>
                      </a:r>
                      <a:r>
                        <a:rPr lang="en-GB" sz="2000" dirty="0" err="1">
                          <a:solidFill>
                            <a:srgbClr val="115076"/>
                          </a:solidFill>
                        </a:rPr>
                        <a:t>chien</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sage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graphicFrame>
        <p:nvGraphicFramePr>
          <p:cNvPr id="34" name="Table 33">
            <a:extLst>
              <a:ext uri="{FF2B5EF4-FFF2-40B4-BE49-F238E27FC236}">
                <a16:creationId xmlns:a16="http://schemas.microsoft.com/office/drawing/2014/main" id="{4BE5F71F-52DB-4CD6-B0C2-C763A7B78515}"/>
              </a:ext>
            </a:extLst>
          </p:cNvPr>
          <p:cNvGraphicFramePr>
            <a:graphicFrameLocks noGrp="1"/>
          </p:cNvGraphicFramePr>
          <p:nvPr/>
        </p:nvGraphicFramePr>
        <p:xfrm>
          <a:off x="5183434" y="4100536"/>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sp>
        <p:nvSpPr>
          <p:cNvPr id="35" name="TextBox 34">
            <a:extLst>
              <a:ext uri="{FF2B5EF4-FFF2-40B4-BE49-F238E27FC236}">
                <a16:creationId xmlns:a16="http://schemas.microsoft.com/office/drawing/2014/main" id="{A7C63B65-6243-4C20-B2B5-96B4EBD16FE0}"/>
              </a:ext>
            </a:extLst>
          </p:cNvPr>
          <p:cNvSpPr txBox="1"/>
          <p:nvPr/>
        </p:nvSpPr>
        <p:spPr>
          <a:xfrm>
            <a:off x="7344412" y="4569612"/>
            <a:ext cx="1112805" cy="461665"/>
          </a:xfrm>
          <a:prstGeom prst="rect">
            <a:avLst/>
          </a:prstGeom>
          <a:noFill/>
        </p:spPr>
        <p:txBody>
          <a:bodyPr wrap="none" rtlCol="0" anchor="ctr">
            <a:spAutoFit/>
          </a:bodyPr>
          <a:lstStyle/>
          <a:p>
            <a:r>
              <a:rPr lang="en-GB" sz="2400" dirty="0">
                <a:solidFill>
                  <a:srgbClr val="EE6000"/>
                </a:solidFill>
                <a:latin typeface="Ink Free" panose="03080402000500000000" pitchFamily="66" charset="0"/>
              </a:rPr>
              <a:t>le </a:t>
            </a:r>
            <a:r>
              <a:rPr lang="en-GB" sz="2400" dirty="0" err="1">
                <a:solidFill>
                  <a:srgbClr val="EE6000"/>
                </a:solidFill>
                <a:latin typeface="Ink Free" panose="03080402000500000000" pitchFamily="66" charset="0"/>
              </a:rPr>
              <a:t>chien</a:t>
            </a:r>
            <a:endParaRPr lang="en-GB" sz="2400" dirty="0">
              <a:solidFill>
                <a:srgbClr val="EE6000"/>
              </a:solidFill>
              <a:latin typeface="Ink Free" panose="03080402000500000000" pitchFamily="66" charset="0"/>
            </a:endParaRPr>
          </a:p>
        </p:txBody>
      </p:sp>
      <p:sp>
        <p:nvSpPr>
          <p:cNvPr id="36" name="TextBox 35">
            <a:extLst>
              <a:ext uri="{FF2B5EF4-FFF2-40B4-BE49-F238E27FC236}">
                <a16:creationId xmlns:a16="http://schemas.microsoft.com/office/drawing/2014/main" id="{477A6583-0914-41A2-8152-302D953D27D9}"/>
              </a:ext>
            </a:extLst>
          </p:cNvPr>
          <p:cNvSpPr txBox="1"/>
          <p:nvPr/>
        </p:nvSpPr>
        <p:spPr>
          <a:xfrm>
            <a:off x="8963662" y="4589317"/>
            <a:ext cx="793807" cy="461665"/>
          </a:xfrm>
          <a:prstGeom prst="rect">
            <a:avLst/>
          </a:prstGeom>
          <a:noFill/>
        </p:spPr>
        <p:txBody>
          <a:bodyPr wrap="none" rtlCol="0" anchor="ctr">
            <a:spAutoFit/>
          </a:bodyPr>
          <a:lstStyle/>
          <a:p>
            <a:r>
              <a:rPr lang="en-GB" sz="2400" dirty="0">
                <a:solidFill>
                  <a:srgbClr val="EE6000"/>
                </a:solidFill>
                <a:latin typeface="Ink Free" panose="03080402000500000000" pitchFamily="66" charset="0"/>
              </a:rPr>
              <a:t>sage</a:t>
            </a:r>
            <a:endParaRPr lang="en-GB" sz="2400" b="1" dirty="0">
              <a:solidFill>
                <a:srgbClr val="EE6000"/>
              </a:solidFill>
              <a:latin typeface="Ink Free" panose="03080402000500000000" pitchFamily="66" charset="0"/>
            </a:endParaRPr>
          </a:p>
        </p:txBody>
      </p:sp>
      <p:sp>
        <p:nvSpPr>
          <p:cNvPr id="15" name="TextBox 14">
            <a:extLst>
              <a:ext uri="{FF2B5EF4-FFF2-40B4-BE49-F238E27FC236}">
                <a16:creationId xmlns:a16="http://schemas.microsoft.com/office/drawing/2014/main" id="{98987135-F6D8-4766-B1E0-C2E4EA25707D}"/>
              </a:ext>
            </a:extLst>
          </p:cNvPr>
          <p:cNvSpPr txBox="1"/>
          <p:nvPr/>
        </p:nvSpPr>
        <p:spPr>
          <a:xfrm>
            <a:off x="10288835" y="1768062"/>
            <a:ext cx="1828799" cy="2107763"/>
          </a:xfrm>
          <a:prstGeom prst="wedgeRoundRectCallout">
            <a:avLst>
              <a:gd name="adj1" fmla="val -60416"/>
              <a:gd name="adj2" fmla="val -21554"/>
              <a:gd name="adj3" fmla="val 16667"/>
            </a:avLst>
          </a:prstGeom>
          <a:solidFill>
            <a:srgbClr val="115076"/>
          </a:solidFill>
          <a:ln>
            <a:solidFill>
              <a:srgbClr val="EE6000"/>
            </a:solidFill>
          </a:ln>
        </p:spPr>
        <p:txBody>
          <a:bodyPr wrap="square" rtlCol="0">
            <a:spAutoFit/>
          </a:bodyPr>
          <a:lstStyle/>
          <a:p>
            <a:r>
              <a:rPr lang="en-GB" sz="2000" dirty="0">
                <a:solidFill>
                  <a:schemeClr val="bg1"/>
                </a:solidFill>
              </a:rPr>
              <a:t>Remember to make the adjective agree if needed!</a:t>
            </a:r>
          </a:p>
        </p:txBody>
      </p:sp>
      <p:sp>
        <p:nvSpPr>
          <p:cNvPr id="3" name="Title 2">
            <a:extLst>
              <a:ext uri="{FF2B5EF4-FFF2-40B4-BE49-F238E27FC236}">
                <a16:creationId xmlns:a16="http://schemas.microsoft.com/office/drawing/2014/main" id="{D8C07307-3070-4502-A111-D9D3C2A961C1}"/>
              </a:ext>
            </a:extLst>
          </p:cNvPr>
          <p:cNvSpPr>
            <a:spLocks noGrp="1"/>
          </p:cNvSpPr>
          <p:nvPr>
            <p:ph type="title"/>
          </p:nvPr>
        </p:nvSpPr>
        <p:spPr>
          <a:xfrm>
            <a:off x="838200" y="443074"/>
            <a:ext cx="5043616" cy="461666"/>
          </a:xfrm>
        </p:spPr>
        <p:txBody>
          <a:bodyPr>
            <a:normAutofit fontScale="90000"/>
          </a:bodyPr>
          <a:lstStyle/>
          <a:p>
            <a:r>
              <a:rPr lang="fr-FR" dirty="0"/>
              <a:t>Fais une interview</a:t>
            </a:r>
          </a:p>
        </p:txBody>
      </p:sp>
      <p:pic>
        <p:nvPicPr>
          <p:cNvPr id="19" name="Picture 18" descr="background rectangle">
            <a:extLst>
              <a:ext uri="{FF2B5EF4-FFF2-40B4-BE49-F238E27FC236}">
                <a16:creationId xmlns:a16="http://schemas.microsoft.com/office/drawing/2014/main" id="{160BD932-6D19-4FB4-A316-3373057E345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0" name="Title 3">
            <a:extLst>
              <a:ext uri="{FF2B5EF4-FFF2-40B4-BE49-F238E27FC236}">
                <a16:creationId xmlns:a16="http://schemas.microsoft.com/office/drawing/2014/main" id="{AF86BF1B-15D5-4CBA-84EC-22E40674A470}"/>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Fais</a:t>
            </a:r>
            <a:r>
              <a:rPr lang="en-GB" sz="3600" b="1" dirty="0">
                <a:solidFill>
                  <a:schemeClr val="bg1"/>
                </a:solidFill>
              </a:rPr>
              <a:t> </a:t>
            </a:r>
            <a:r>
              <a:rPr lang="en-GB" sz="3600" b="1" dirty="0" err="1">
                <a:solidFill>
                  <a:schemeClr val="bg1"/>
                </a:solidFill>
              </a:rPr>
              <a:t>une</a:t>
            </a:r>
            <a:r>
              <a:rPr lang="en-GB" sz="3600" b="1" dirty="0">
                <a:solidFill>
                  <a:schemeClr val="bg1"/>
                </a:solidFill>
              </a:rPr>
              <a:t> interview !</a:t>
            </a:r>
          </a:p>
        </p:txBody>
      </p:sp>
      <p:sp>
        <p:nvSpPr>
          <p:cNvPr id="21" name="Rounded Rectangle 46">
            <a:extLst>
              <a:ext uri="{FF2B5EF4-FFF2-40B4-BE49-F238E27FC236}">
                <a16:creationId xmlns:a16="http://schemas.microsoft.com/office/drawing/2014/main" id="{77B91647-B240-4600-8131-6D6EC179DA80}"/>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42433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32" grpId="0" animBg="1"/>
      <p:bldP spid="35" grpId="0"/>
      <p:bldP spid="36"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BF3E61-AFDC-4336-9217-91864FA81A7B}"/>
              </a:ext>
            </a:extLst>
          </p:cNvPr>
          <p:cNvGraphicFramePr>
            <a:graphicFrameLocks noGrp="1"/>
          </p:cNvGraphicFramePr>
          <p:nvPr/>
        </p:nvGraphicFramePr>
        <p:xfrm>
          <a:off x="3989920" y="1163992"/>
          <a:ext cx="792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chanteuse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actrice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magasin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numéro</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graphicFrame>
        <p:nvGraphicFramePr>
          <p:cNvPr id="11" name="Table 10">
            <a:extLst>
              <a:ext uri="{FF2B5EF4-FFF2-40B4-BE49-F238E27FC236}">
                <a16:creationId xmlns:a16="http://schemas.microsoft.com/office/drawing/2014/main" id="{9BB15943-2499-4813-9B6D-48ED6B197408}"/>
              </a:ext>
            </a:extLst>
          </p:cNvPr>
          <p:cNvGraphicFramePr>
            <a:graphicFrameLocks noGrp="1"/>
          </p:cNvGraphicFramePr>
          <p:nvPr/>
        </p:nvGraphicFramePr>
        <p:xfrm>
          <a:off x="3989920" y="3943000"/>
          <a:ext cx="792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footballeur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Kylian</a:t>
                      </a:r>
                      <a:r>
                        <a:rPr lang="en-GB" sz="2400" dirty="0">
                          <a:solidFill>
                            <a:srgbClr val="115076"/>
                          </a:solidFill>
                        </a:rPr>
                        <a:t> </a:t>
                      </a:r>
                      <a:r>
                        <a:rPr lang="en-GB" sz="2400" dirty="0" err="1">
                          <a:solidFill>
                            <a:srgbClr val="115076"/>
                          </a:solidFill>
                        </a:rPr>
                        <a:t>Mbappé</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français</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rappeur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Sofiane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rapide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livre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i="1" dirty="0" err="1">
                          <a:solidFill>
                            <a:srgbClr val="115076"/>
                          </a:solidFill>
                        </a:rPr>
                        <a:t>Kiffe</a:t>
                      </a:r>
                      <a:r>
                        <a:rPr lang="en-GB" sz="2400" i="1" dirty="0">
                          <a:solidFill>
                            <a:srgbClr val="115076"/>
                          </a:solidFill>
                        </a:rPr>
                        <a:t> </a:t>
                      </a:r>
                      <a:r>
                        <a:rPr lang="en-GB" sz="2400" i="1" dirty="0" err="1">
                          <a:solidFill>
                            <a:srgbClr val="115076"/>
                          </a:solidFill>
                        </a:rPr>
                        <a:t>kiffe</a:t>
                      </a:r>
                      <a:r>
                        <a:rPr lang="en-GB" sz="2400" i="1" dirty="0">
                          <a:solidFill>
                            <a:srgbClr val="115076"/>
                          </a:solidFill>
                        </a:rPr>
                        <a:t> </a:t>
                      </a:r>
                      <a:r>
                        <a:rPr lang="en-GB" sz="2400" i="1" dirty="0" err="1">
                          <a:solidFill>
                            <a:srgbClr val="115076"/>
                          </a:solidFill>
                        </a:rPr>
                        <a:t>demain</a:t>
                      </a:r>
                      <a:endParaRPr lang="en-GB" sz="2400" i="1"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excellent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i="1" dirty="0">
                          <a:solidFill>
                            <a:srgbClr val="115076"/>
                          </a:solidFill>
                        </a:rPr>
                        <a:t>Moi, César</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amusant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sp>
        <p:nvSpPr>
          <p:cNvPr id="14" name="Action Button: Custom 66" descr="number 1">
            <a:hlinkClick r:id="" action="ppaction://noaction" highlightClick="1"/>
            <a:extLst>
              <a:ext uri="{FF2B5EF4-FFF2-40B4-BE49-F238E27FC236}">
                <a16:creationId xmlns:a16="http://schemas.microsoft.com/office/drawing/2014/main" id="{44B904CF-29BB-4678-A3A8-C672666A7CE5}"/>
              </a:ext>
            </a:extLst>
          </p:cNvPr>
          <p:cNvSpPr/>
          <p:nvPr/>
        </p:nvSpPr>
        <p:spPr>
          <a:xfrm>
            <a:off x="4084110" y="1680285"/>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15" name="Action Button: Custom 69" descr="number 2">
            <a:hlinkClick r:id="" action="ppaction://noaction" highlightClick="1"/>
            <a:extLst>
              <a:ext uri="{FF2B5EF4-FFF2-40B4-BE49-F238E27FC236}">
                <a16:creationId xmlns:a16="http://schemas.microsoft.com/office/drawing/2014/main" id="{58E0409C-A567-4546-A459-C3508F54997C}"/>
              </a:ext>
            </a:extLst>
          </p:cNvPr>
          <p:cNvSpPr/>
          <p:nvPr/>
        </p:nvSpPr>
        <p:spPr>
          <a:xfrm>
            <a:off x="4084110" y="2134399"/>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16" name="Action Button: Custom 72" descr="number 3">
            <a:hlinkClick r:id="" action="ppaction://noaction" highlightClick="1"/>
            <a:extLst>
              <a:ext uri="{FF2B5EF4-FFF2-40B4-BE49-F238E27FC236}">
                <a16:creationId xmlns:a16="http://schemas.microsoft.com/office/drawing/2014/main" id="{B22D80CE-24B9-42C8-87C6-83F2424CF039}"/>
              </a:ext>
            </a:extLst>
          </p:cNvPr>
          <p:cNvSpPr/>
          <p:nvPr/>
        </p:nvSpPr>
        <p:spPr>
          <a:xfrm>
            <a:off x="4084110" y="2588513"/>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sp>
        <p:nvSpPr>
          <p:cNvPr id="17" name="Action Button: Custom 75" descr="number 4">
            <a:hlinkClick r:id="" action="ppaction://noaction" highlightClick="1"/>
            <a:extLst>
              <a:ext uri="{FF2B5EF4-FFF2-40B4-BE49-F238E27FC236}">
                <a16:creationId xmlns:a16="http://schemas.microsoft.com/office/drawing/2014/main" id="{4D71168A-F044-4F31-884E-4C4CF59E8F75}"/>
              </a:ext>
            </a:extLst>
          </p:cNvPr>
          <p:cNvSpPr/>
          <p:nvPr/>
        </p:nvSpPr>
        <p:spPr>
          <a:xfrm>
            <a:off x="4084110" y="304262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18" name="Action Button: Custom 78" descr="number 5">
            <a:hlinkClick r:id="" action="ppaction://noaction" highlightClick="1"/>
            <a:extLst>
              <a:ext uri="{FF2B5EF4-FFF2-40B4-BE49-F238E27FC236}">
                <a16:creationId xmlns:a16="http://schemas.microsoft.com/office/drawing/2014/main" id="{157CCBE3-474F-4D7A-8995-3432579065E3}"/>
              </a:ext>
            </a:extLst>
          </p:cNvPr>
          <p:cNvSpPr/>
          <p:nvPr/>
        </p:nvSpPr>
        <p:spPr>
          <a:xfrm>
            <a:off x="4084110" y="4473232"/>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19" name="Action Button: Custom 81" descr="number 6">
            <a:hlinkClick r:id="" action="ppaction://noaction" highlightClick="1"/>
            <a:extLst>
              <a:ext uri="{FF2B5EF4-FFF2-40B4-BE49-F238E27FC236}">
                <a16:creationId xmlns:a16="http://schemas.microsoft.com/office/drawing/2014/main" id="{51D1A4AB-79E6-4536-B176-B5E0B9B6E894}"/>
              </a:ext>
            </a:extLst>
          </p:cNvPr>
          <p:cNvSpPr/>
          <p:nvPr/>
        </p:nvSpPr>
        <p:spPr>
          <a:xfrm>
            <a:off x="4084110" y="491340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
        <p:nvSpPr>
          <p:cNvPr id="20" name="Action Button: Custom 84" descr="number 7">
            <a:hlinkClick r:id="" action="ppaction://noaction" highlightClick="1"/>
            <a:extLst>
              <a:ext uri="{FF2B5EF4-FFF2-40B4-BE49-F238E27FC236}">
                <a16:creationId xmlns:a16="http://schemas.microsoft.com/office/drawing/2014/main" id="{337E0199-FC0C-4079-BA95-317B76BAA413}"/>
              </a:ext>
            </a:extLst>
          </p:cNvPr>
          <p:cNvSpPr/>
          <p:nvPr/>
        </p:nvSpPr>
        <p:spPr>
          <a:xfrm>
            <a:off x="4084110" y="5372550"/>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7</a:t>
            </a:r>
          </a:p>
        </p:txBody>
      </p:sp>
      <p:sp>
        <p:nvSpPr>
          <p:cNvPr id="21" name="Action Button: Custom 87" descr="number 8">
            <a:hlinkClick r:id="" action="ppaction://noaction" highlightClick="1"/>
            <a:extLst>
              <a:ext uri="{FF2B5EF4-FFF2-40B4-BE49-F238E27FC236}">
                <a16:creationId xmlns:a16="http://schemas.microsoft.com/office/drawing/2014/main" id="{49A58B0E-2ABB-4AB4-898D-68363B8A7759}"/>
              </a:ext>
            </a:extLst>
          </p:cNvPr>
          <p:cNvSpPr/>
          <p:nvPr/>
        </p:nvSpPr>
        <p:spPr>
          <a:xfrm>
            <a:off x="4084110" y="583675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8</a:t>
            </a:r>
          </a:p>
        </p:txBody>
      </p:sp>
      <p:pic>
        <p:nvPicPr>
          <p:cNvPr id="7" name="Picture 6">
            <a:extLst>
              <a:ext uri="{FF2B5EF4-FFF2-40B4-BE49-F238E27FC236}">
                <a16:creationId xmlns:a16="http://schemas.microsoft.com/office/drawing/2014/main" id="{B207B401-6D1C-4381-B153-2302B56829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9920" y="1234399"/>
            <a:ext cx="2160000" cy="2160000"/>
          </a:xfrm>
          <a:prstGeom prst="rect">
            <a:avLst/>
          </a:prstGeom>
        </p:spPr>
      </p:pic>
      <p:pic>
        <p:nvPicPr>
          <p:cNvPr id="23" name="Picture 22">
            <a:extLst>
              <a:ext uri="{FF2B5EF4-FFF2-40B4-BE49-F238E27FC236}">
                <a16:creationId xmlns:a16="http://schemas.microsoft.com/office/drawing/2014/main" id="{415463C9-5BA3-4D50-B96D-0F2C57D06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9920" y="4036757"/>
            <a:ext cx="2160000" cy="2160000"/>
          </a:xfrm>
          <a:prstGeom prst="rect">
            <a:avLst/>
          </a:prstGeom>
        </p:spPr>
      </p:pic>
      <p:sp>
        <p:nvSpPr>
          <p:cNvPr id="22" name="TextBox 21">
            <a:extLst>
              <a:ext uri="{FF2B5EF4-FFF2-40B4-BE49-F238E27FC236}">
                <a16:creationId xmlns:a16="http://schemas.microsoft.com/office/drawing/2014/main" id="{0C82CB0B-6BDE-4865-86D1-AD005CBF1280}"/>
              </a:ext>
            </a:extLst>
          </p:cNvPr>
          <p:cNvSpPr txBox="1"/>
          <p:nvPr/>
        </p:nvSpPr>
        <p:spPr>
          <a:xfrm>
            <a:off x="6788414" y="327622"/>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A</a:t>
            </a:r>
          </a:p>
        </p:txBody>
      </p:sp>
      <p:sp>
        <p:nvSpPr>
          <p:cNvPr id="24" name="TextBox 23">
            <a:extLst>
              <a:ext uri="{FF2B5EF4-FFF2-40B4-BE49-F238E27FC236}">
                <a16:creationId xmlns:a16="http://schemas.microsoft.com/office/drawing/2014/main" id="{72FDDA88-AA38-4D6A-8E01-AD9C62BBED65}"/>
              </a:ext>
            </a:extLst>
          </p:cNvPr>
          <p:cNvSpPr txBox="1"/>
          <p:nvPr/>
        </p:nvSpPr>
        <p:spPr>
          <a:xfrm>
            <a:off x="188942" y="4117299"/>
            <a:ext cx="1999628" cy="2126516"/>
          </a:xfrm>
          <a:prstGeom prst="wedgeRoundRectCallout">
            <a:avLst>
              <a:gd name="adj1" fmla="val 62282"/>
              <a:gd name="adj2" fmla="val 22758"/>
              <a:gd name="adj3" fmla="val 16667"/>
            </a:avLst>
          </a:prstGeom>
          <a:solidFill>
            <a:schemeClr val="bg1"/>
          </a:solidFill>
          <a:ln>
            <a:solidFill>
              <a:srgbClr val="115076"/>
            </a:solidFill>
          </a:ln>
        </p:spPr>
        <p:txBody>
          <a:bodyPr wrap="square" rtlCol="0">
            <a:spAutoFit/>
          </a:bodyPr>
          <a:lstStyle/>
          <a:p>
            <a:r>
              <a:rPr lang="en-GB" sz="2000" dirty="0" err="1">
                <a:solidFill>
                  <a:schemeClr val="accent5">
                    <a:lumMod val="50000"/>
                  </a:schemeClr>
                </a:solidFill>
              </a:rPr>
              <a:t>C’est</a:t>
            </a:r>
            <a:r>
              <a:rPr lang="en-GB" sz="2000" dirty="0">
                <a:solidFill>
                  <a:schemeClr val="accent5">
                    <a:lumMod val="50000"/>
                  </a:schemeClr>
                </a:solidFill>
              </a:rPr>
              <a:t> qui ta chanteuse </a:t>
            </a:r>
            <a:r>
              <a:rPr lang="en-GB" sz="2000" dirty="0" err="1">
                <a:solidFill>
                  <a:schemeClr val="accent5">
                    <a:lumMod val="50000"/>
                  </a:schemeClr>
                </a:solidFill>
              </a:rPr>
              <a:t>préférée</a:t>
            </a:r>
            <a:r>
              <a:rPr lang="en-GB" sz="2000" dirty="0">
                <a:solidFill>
                  <a:schemeClr val="accent5">
                    <a:lumMod val="50000"/>
                  </a:schemeClr>
                </a:solidFill>
              </a:rPr>
              <a:t> ?</a:t>
            </a:r>
          </a:p>
          <a:p>
            <a:endParaRPr lang="en-GB" sz="2000" dirty="0">
              <a:solidFill>
                <a:schemeClr val="accent5">
                  <a:lumMod val="50000"/>
                </a:schemeClr>
              </a:solidFill>
            </a:endParaRPr>
          </a:p>
          <a:p>
            <a:r>
              <a:rPr lang="en-GB" sz="2000" dirty="0" err="1">
                <a:solidFill>
                  <a:schemeClr val="accent5">
                    <a:lumMod val="50000"/>
                  </a:schemeClr>
                </a:solidFill>
              </a:rPr>
              <a:t>C’est</a:t>
            </a:r>
            <a:r>
              <a:rPr lang="en-GB" sz="2000" dirty="0">
                <a:solidFill>
                  <a:schemeClr val="accent5">
                    <a:lumMod val="50000"/>
                  </a:schemeClr>
                </a:solidFill>
              </a:rPr>
              <a:t> quoi la raison ?</a:t>
            </a:r>
          </a:p>
        </p:txBody>
      </p:sp>
      <p:sp>
        <p:nvSpPr>
          <p:cNvPr id="6" name="Title 5">
            <a:extLst>
              <a:ext uri="{FF2B5EF4-FFF2-40B4-BE49-F238E27FC236}">
                <a16:creationId xmlns:a16="http://schemas.microsoft.com/office/drawing/2014/main" id="{EF352CE2-26EC-442B-8EAD-4CF9EAE90E95}"/>
              </a:ext>
            </a:extLst>
          </p:cNvPr>
          <p:cNvSpPr>
            <a:spLocks noGrp="1"/>
          </p:cNvSpPr>
          <p:nvPr>
            <p:ph type="title"/>
          </p:nvPr>
        </p:nvSpPr>
        <p:spPr>
          <a:xfrm>
            <a:off x="838200" y="443074"/>
            <a:ext cx="4758353" cy="530880"/>
          </a:xfrm>
        </p:spPr>
        <p:txBody>
          <a:bodyPr>
            <a:normAutofit fontScale="90000"/>
          </a:bodyPr>
          <a:lstStyle/>
          <a:p>
            <a:r>
              <a:rPr lang="fr-FR" dirty="0"/>
              <a:t>Fais une interview</a:t>
            </a:r>
          </a:p>
        </p:txBody>
      </p:sp>
      <p:sp>
        <p:nvSpPr>
          <p:cNvPr id="25" name="Title 2">
            <a:extLst>
              <a:ext uri="{FF2B5EF4-FFF2-40B4-BE49-F238E27FC236}">
                <a16:creationId xmlns:a16="http://schemas.microsoft.com/office/drawing/2014/main" id="{EB54689D-924A-4748-832D-7B384065F965}"/>
              </a:ext>
            </a:extLst>
          </p:cNvPr>
          <p:cNvSpPr txBox="1">
            <a:spLocks/>
          </p:cNvSpPr>
          <p:nvPr/>
        </p:nvSpPr>
        <p:spPr>
          <a:xfrm>
            <a:off x="838200" y="443074"/>
            <a:ext cx="5043616" cy="46166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Fais un interview</a:t>
            </a:r>
            <a:endParaRPr lang="fr-FR" dirty="0"/>
          </a:p>
        </p:txBody>
      </p:sp>
      <p:pic>
        <p:nvPicPr>
          <p:cNvPr id="26" name="Picture 25" descr="background rectangle">
            <a:extLst>
              <a:ext uri="{FF2B5EF4-FFF2-40B4-BE49-F238E27FC236}">
                <a16:creationId xmlns:a16="http://schemas.microsoft.com/office/drawing/2014/main" id="{71516228-01CE-45B7-9928-BF3F7DD4E08B}"/>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7950CAD5-5D72-4504-A236-9CB46814CECF}"/>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Fais</a:t>
            </a:r>
            <a:r>
              <a:rPr lang="en-GB" sz="3600" b="1" dirty="0">
                <a:solidFill>
                  <a:schemeClr val="bg1"/>
                </a:solidFill>
              </a:rPr>
              <a:t> </a:t>
            </a:r>
            <a:r>
              <a:rPr lang="en-GB" sz="3600" b="1" dirty="0" err="1">
                <a:solidFill>
                  <a:schemeClr val="bg1"/>
                </a:solidFill>
              </a:rPr>
              <a:t>une</a:t>
            </a:r>
            <a:r>
              <a:rPr lang="en-GB" sz="3600" b="1" dirty="0">
                <a:solidFill>
                  <a:schemeClr val="bg1"/>
                </a:solidFill>
              </a:rPr>
              <a:t> interview !</a:t>
            </a:r>
          </a:p>
        </p:txBody>
      </p:sp>
      <p:sp>
        <p:nvSpPr>
          <p:cNvPr id="28" name="Rounded Rectangle 46">
            <a:extLst>
              <a:ext uri="{FF2B5EF4-FFF2-40B4-BE49-F238E27FC236}">
                <a16:creationId xmlns:a16="http://schemas.microsoft.com/office/drawing/2014/main" id="{4B35E477-DC28-4E1F-9CB9-D25C7E63F732}"/>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6320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BF3E61-AFDC-4336-9217-91864FA81A7B}"/>
              </a:ext>
            </a:extLst>
          </p:cNvPr>
          <p:cNvGraphicFramePr>
            <a:graphicFrameLocks noGrp="1"/>
          </p:cNvGraphicFramePr>
          <p:nvPr/>
        </p:nvGraphicFramePr>
        <p:xfrm>
          <a:off x="3989920" y="1163992"/>
          <a:ext cx="792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chanteuse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Suzane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intelligent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actrice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Audrey </a:t>
                      </a:r>
                      <a:r>
                        <a:rPr lang="en-GB" sz="2400" dirty="0" err="1">
                          <a:solidFill>
                            <a:srgbClr val="115076"/>
                          </a:solidFill>
                        </a:rPr>
                        <a:t>Tautou</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sympa</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magasin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Zara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moderne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numéro</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intéressant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graphicFrame>
        <p:nvGraphicFramePr>
          <p:cNvPr id="11" name="Table 10">
            <a:extLst>
              <a:ext uri="{FF2B5EF4-FFF2-40B4-BE49-F238E27FC236}">
                <a16:creationId xmlns:a16="http://schemas.microsoft.com/office/drawing/2014/main" id="{9BB15943-2499-4813-9B6D-48ED6B197408}"/>
              </a:ext>
            </a:extLst>
          </p:cNvPr>
          <p:cNvGraphicFramePr>
            <a:graphicFrameLocks noGrp="1"/>
          </p:cNvGraphicFramePr>
          <p:nvPr/>
        </p:nvGraphicFramePr>
        <p:xfrm>
          <a:off x="3989920" y="3943000"/>
          <a:ext cx="792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footballeur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rappeur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livre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sp>
        <p:nvSpPr>
          <p:cNvPr id="14" name="Action Button: Custom 66" descr="number 1">
            <a:hlinkClick r:id="" action="ppaction://noaction" highlightClick="1"/>
            <a:extLst>
              <a:ext uri="{FF2B5EF4-FFF2-40B4-BE49-F238E27FC236}">
                <a16:creationId xmlns:a16="http://schemas.microsoft.com/office/drawing/2014/main" id="{44B904CF-29BB-4678-A3A8-C672666A7CE5}"/>
              </a:ext>
            </a:extLst>
          </p:cNvPr>
          <p:cNvSpPr/>
          <p:nvPr/>
        </p:nvSpPr>
        <p:spPr>
          <a:xfrm>
            <a:off x="4084110" y="1680285"/>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1</a:t>
            </a:r>
          </a:p>
        </p:txBody>
      </p:sp>
      <p:sp>
        <p:nvSpPr>
          <p:cNvPr id="15" name="Action Button: Custom 69" descr="number 2">
            <a:hlinkClick r:id="" action="ppaction://noaction" highlightClick="1"/>
            <a:extLst>
              <a:ext uri="{FF2B5EF4-FFF2-40B4-BE49-F238E27FC236}">
                <a16:creationId xmlns:a16="http://schemas.microsoft.com/office/drawing/2014/main" id="{58E0409C-A567-4546-A459-C3508F54997C}"/>
              </a:ext>
            </a:extLst>
          </p:cNvPr>
          <p:cNvSpPr/>
          <p:nvPr/>
        </p:nvSpPr>
        <p:spPr>
          <a:xfrm>
            <a:off x="4084110" y="2134399"/>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2</a:t>
            </a:r>
          </a:p>
        </p:txBody>
      </p:sp>
      <p:sp>
        <p:nvSpPr>
          <p:cNvPr id="16" name="Action Button: Custom 72" descr="number 3">
            <a:hlinkClick r:id="" action="ppaction://noaction" highlightClick="1"/>
            <a:extLst>
              <a:ext uri="{FF2B5EF4-FFF2-40B4-BE49-F238E27FC236}">
                <a16:creationId xmlns:a16="http://schemas.microsoft.com/office/drawing/2014/main" id="{B22D80CE-24B9-42C8-87C6-83F2424CF039}"/>
              </a:ext>
            </a:extLst>
          </p:cNvPr>
          <p:cNvSpPr/>
          <p:nvPr/>
        </p:nvSpPr>
        <p:spPr>
          <a:xfrm>
            <a:off x="4084110" y="2588513"/>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3</a:t>
            </a:r>
          </a:p>
        </p:txBody>
      </p:sp>
      <p:sp>
        <p:nvSpPr>
          <p:cNvPr id="17" name="Action Button: Custom 75" descr="number 4">
            <a:hlinkClick r:id="" action="ppaction://noaction" highlightClick="1"/>
            <a:extLst>
              <a:ext uri="{FF2B5EF4-FFF2-40B4-BE49-F238E27FC236}">
                <a16:creationId xmlns:a16="http://schemas.microsoft.com/office/drawing/2014/main" id="{4D71168A-F044-4F31-884E-4C4CF59E8F75}"/>
              </a:ext>
            </a:extLst>
          </p:cNvPr>
          <p:cNvSpPr/>
          <p:nvPr/>
        </p:nvSpPr>
        <p:spPr>
          <a:xfrm>
            <a:off x="4084110" y="304262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4</a:t>
            </a:r>
          </a:p>
        </p:txBody>
      </p:sp>
      <p:sp>
        <p:nvSpPr>
          <p:cNvPr id="18" name="Action Button: Custom 78" descr="number 5">
            <a:hlinkClick r:id="" action="ppaction://noaction" highlightClick="1"/>
            <a:extLst>
              <a:ext uri="{FF2B5EF4-FFF2-40B4-BE49-F238E27FC236}">
                <a16:creationId xmlns:a16="http://schemas.microsoft.com/office/drawing/2014/main" id="{157CCBE3-474F-4D7A-8995-3432579065E3}"/>
              </a:ext>
            </a:extLst>
          </p:cNvPr>
          <p:cNvSpPr/>
          <p:nvPr/>
        </p:nvSpPr>
        <p:spPr>
          <a:xfrm>
            <a:off x="4084110" y="4473232"/>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5</a:t>
            </a:r>
          </a:p>
        </p:txBody>
      </p:sp>
      <p:sp>
        <p:nvSpPr>
          <p:cNvPr id="19" name="Action Button: Custom 81" descr="number 6">
            <a:hlinkClick r:id="" action="ppaction://noaction" highlightClick="1"/>
            <a:extLst>
              <a:ext uri="{FF2B5EF4-FFF2-40B4-BE49-F238E27FC236}">
                <a16:creationId xmlns:a16="http://schemas.microsoft.com/office/drawing/2014/main" id="{51D1A4AB-79E6-4536-B176-B5E0B9B6E894}"/>
              </a:ext>
            </a:extLst>
          </p:cNvPr>
          <p:cNvSpPr/>
          <p:nvPr/>
        </p:nvSpPr>
        <p:spPr>
          <a:xfrm>
            <a:off x="4084110" y="491340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6</a:t>
            </a:r>
          </a:p>
        </p:txBody>
      </p:sp>
      <p:sp>
        <p:nvSpPr>
          <p:cNvPr id="20" name="Action Button: Custom 84" descr="number 7">
            <a:hlinkClick r:id="" action="ppaction://noaction" highlightClick="1"/>
            <a:extLst>
              <a:ext uri="{FF2B5EF4-FFF2-40B4-BE49-F238E27FC236}">
                <a16:creationId xmlns:a16="http://schemas.microsoft.com/office/drawing/2014/main" id="{337E0199-FC0C-4079-BA95-317B76BAA413}"/>
              </a:ext>
            </a:extLst>
          </p:cNvPr>
          <p:cNvSpPr/>
          <p:nvPr/>
        </p:nvSpPr>
        <p:spPr>
          <a:xfrm>
            <a:off x="4084110" y="5372550"/>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7</a:t>
            </a:r>
          </a:p>
        </p:txBody>
      </p:sp>
      <p:sp>
        <p:nvSpPr>
          <p:cNvPr id="21" name="Action Button: Custom 87" descr="number 8">
            <a:hlinkClick r:id="" action="ppaction://noaction" highlightClick="1"/>
            <a:extLst>
              <a:ext uri="{FF2B5EF4-FFF2-40B4-BE49-F238E27FC236}">
                <a16:creationId xmlns:a16="http://schemas.microsoft.com/office/drawing/2014/main" id="{49A58B0E-2ABB-4AB4-898D-68363B8A7759}"/>
              </a:ext>
            </a:extLst>
          </p:cNvPr>
          <p:cNvSpPr/>
          <p:nvPr/>
        </p:nvSpPr>
        <p:spPr>
          <a:xfrm>
            <a:off x="4084110" y="5836757"/>
            <a:ext cx="540000" cy="360000"/>
          </a:xfrm>
          <a:prstGeom prst="actionButtonBlank">
            <a:avLst/>
          </a:prstGeom>
          <a:solidFill>
            <a:schemeClr val="bg1"/>
          </a:solidFill>
          <a:ln w="28575">
            <a:solidFill>
              <a:srgbClr val="11507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115076"/>
                </a:solidFill>
              </a:rPr>
              <a:t>8</a:t>
            </a:r>
          </a:p>
        </p:txBody>
      </p:sp>
      <p:pic>
        <p:nvPicPr>
          <p:cNvPr id="7" name="Picture 6">
            <a:extLst>
              <a:ext uri="{FF2B5EF4-FFF2-40B4-BE49-F238E27FC236}">
                <a16:creationId xmlns:a16="http://schemas.microsoft.com/office/drawing/2014/main" id="{B207B401-6D1C-4381-B153-2302B56829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9920" y="1234399"/>
            <a:ext cx="2160000" cy="2160000"/>
          </a:xfrm>
          <a:prstGeom prst="rect">
            <a:avLst/>
          </a:prstGeom>
        </p:spPr>
      </p:pic>
      <p:pic>
        <p:nvPicPr>
          <p:cNvPr id="23" name="Picture 22">
            <a:extLst>
              <a:ext uri="{FF2B5EF4-FFF2-40B4-BE49-F238E27FC236}">
                <a16:creationId xmlns:a16="http://schemas.microsoft.com/office/drawing/2014/main" id="{415463C9-5BA3-4D50-B96D-0F2C57D06C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9920" y="4036757"/>
            <a:ext cx="2160000" cy="2160000"/>
          </a:xfrm>
          <a:prstGeom prst="rect">
            <a:avLst/>
          </a:prstGeom>
        </p:spPr>
      </p:pic>
      <p:sp>
        <p:nvSpPr>
          <p:cNvPr id="24" name="TextBox 23">
            <a:extLst>
              <a:ext uri="{FF2B5EF4-FFF2-40B4-BE49-F238E27FC236}">
                <a16:creationId xmlns:a16="http://schemas.microsoft.com/office/drawing/2014/main" id="{24BF5226-4D9B-4540-AD2E-9C332A0A91FE}"/>
              </a:ext>
            </a:extLst>
          </p:cNvPr>
          <p:cNvSpPr txBox="1"/>
          <p:nvPr/>
        </p:nvSpPr>
        <p:spPr>
          <a:xfrm>
            <a:off x="6788414" y="327622"/>
            <a:ext cx="2933816" cy="646331"/>
          </a:xfrm>
          <a:prstGeom prst="rect">
            <a:avLst/>
          </a:prstGeom>
          <a:noFill/>
        </p:spPr>
        <p:txBody>
          <a:bodyPr wrap="none" rtlCol="0">
            <a:spAutoFit/>
          </a:bodyPr>
          <a:lstStyle/>
          <a:p>
            <a:r>
              <a:rPr lang="en-GB" sz="3600" b="1" dirty="0" err="1">
                <a:solidFill>
                  <a:srgbClr val="115076"/>
                </a:solidFill>
              </a:rPr>
              <a:t>Partenaire</a:t>
            </a:r>
            <a:r>
              <a:rPr lang="en-GB" sz="3600" b="1" dirty="0">
                <a:solidFill>
                  <a:srgbClr val="115076"/>
                </a:solidFill>
              </a:rPr>
              <a:t> B</a:t>
            </a:r>
          </a:p>
        </p:txBody>
      </p:sp>
      <p:sp>
        <p:nvSpPr>
          <p:cNvPr id="26" name="TextBox 25">
            <a:extLst>
              <a:ext uri="{FF2B5EF4-FFF2-40B4-BE49-F238E27FC236}">
                <a16:creationId xmlns:a16="http://schemas.microsoft.com/office/drawing/2014/main" id="{078B0A91-1554-4A26-BB97-72B774FD5E02}"/>
              </a:ext>
            </a:extLst>
          </p:cNvPr>
          <p:cNvSpPr txBox="1"/>
          <p:nvPr/>
        </p:nvSpPr>
        <p:spPr>
          <a:xfrm>
            <a:off x="188942" y="1287472"/>
            <a:ext cx="1999628" cy="2145268"/>
          </a:xfrm>
          <a:prstGeom prst="wedgeRoundRectCallout">
            <a:avLst>
              <a:gd name="adj1" fmla="val 62282"/>
              <a:gd name="adj2" fmla="val 22758"/>
              <a:gd name="adj3" fmla="val 16667"/>
            </a:avLst>
          </a:prstGeom>
          <a:solidFill>
            <a:schemeClr val="bg1"/>
          </a:solidFill>
          <a:ln>
            <a:solidFill>
              <a:srgbClr val="115076"/>
            </a:solidFill>
          </a:ln>
        </p:spPr>
        <p:txBody>
          <a:bodyPr wrap="square" rtlCol="0">
            <a:spAutoFit/>
          </a:bodyPr>
          <a:lstStyle/>
          <a:p>
            <a:r>
              <a:rPr lang="en-GB" sz="2000" dirty="0" err="1">
                <a:solidFill>
                  <a:schemeClr val="accent5">
                    <a:lumMod val="50000"/>
                  </a:schemeClr>
                </a:solidFill>
              </a:rPr>
              <a:t>C’est</a:t>
            </a:r>
            <a:r>
              <a:rPr lang="en-GB" sz="2000" dirty="0">
                <a:solidFill>
                  <a:schemeClr val="accent5">
                    <a:lumMod val="50000"/>
                  </a:schemeClr>
                </a:solidFill>
              </a:rPr>
              <a:t> qui ton </a:t>
            </a:r>
            <a:r>
              <a:rPr lang="en-GB" sz="2000" dirty="0" err="1">
                <a:solidFill>
                  <a:schemeClr val="accent5">
                    <a:lumMod val="50000"/>
                  </a:schemeClr>
                </a:solidFill>
              </a:rPr>
              <a:t>footballeur</a:t>
            </a:r>
            <a:r>
              <a:rPr lang="en-GB" sz="2000" dirty="0">
                <a:solidFill>
                  <a:schemeClr val="accent5">
                    <a:lumMod val="50000"/>
                  </a:schemeClr>
                </a:solidFill>
              </a:rPr>
              <a:t> </a:t>
            </a:r>
            <a:r>
              <a:rPr lang="en-GB" sz="2000" dirty="0" err="1">
                <a:solidFill>
                  <a:schemeClr val="accent5">
                    <a:lumMod val="50000"/>
                  </a:schemeClr>
                </a:solidFill>
              </a:rPr>
              <a:t>préféré</a:t>
            </a:r>
            <a:r>
              <a:rPr lang="en-GB" sz="2000" dirty="0">
                <a:solidFill>
                  <a:schemeClr val="accent5">
                    <a:lumMod val="50000"/>
                  </a:schemeClr>
                </a:solidFill>
              </a:rPr>
              <a:t> ?</a:t>
            </a:r>
          </a:p>
          <a:p>
            <a:endParaRPr lang="en-GB" sz="2000" dirty="0">
              <a:solidFill>
                <a:schemeClr val="accent5">
                  <a:lumMod val="50000"/>
                </a:schemeClr>
              </a:solidFill>
            </a:endParaRPr>
          </a:p>
          <a:p>
            <a:r>
              <a:rPr lang="en-GB" sz="2000" dirty="0" err="1">
                <a:solidFill>
                  <a:schemeClr val="accent5">
                    <a:lumMod val="50000"/>
                  </a:schemeClr>
                </a:solidFill>
              </a:rPr>
              <a:t>C’est</a:t>
            </a:r>
            <a:r>
              <a:rPr lang="en-GB" sz="2000" dirty="0">
                <a:solidFill>
                  <a:schemeClr val="accent5">
                    <a:lumMod val="50000"/>
                  </a:schemeClr>
                </a:solidFill>
              </a:rPr>
              <a:t> quoi la raison ?</a:t>
            </a:r>
          </a:p>
        </p:txBody>
      </p:sp>
      <p:sp>
        <p:nvSpPr>
          <p:cNvPr id="6" name="Title 5">
            <a:extLst>
              <a:ext uri="{FF2B5EF4-FFF2-40B4-BE49-F238E27FC236}">
                <a16:creationId xmlns:a16="http://schemas.microsoft.com/office/drawing/2014/main" id="{D6FD9F3B-764A-44E2-99CF-A06D10FD989B}"/>
              </a:ext>
            </a:extLst>
          </p:cNvPr>
          <p:cNvSpPr>
            <a:spLocks noGrp="1"/>
          </p:cNvSpPr>
          <p:nvPr>
            <p:ph type="title"/>
          </p:nvPr>
        </p:nvSpPr>
        <p:spPr>
          <a:xfrm>
            <a:off x="838200" y="443073"/>
            <a:ext cx="4758353" cy="461667"/>
          </a:xfrm>
        </p:spPr>
        <p:txBody>
          <a:bodyPr>
            <a:normAutofit fontScale="90000"/>
          </a:bodyPr>
          <a:lstStyle/>
          <a:p>
            <a:r>
              <a:rPr lang="fr-FR" dirty="0"/>
              <a:t>Fais une interview</a:t>
            </a:r>
          </a:p>
        </p:txBody>
      </p:sp>
      <p:sp>
        <p:nvSpPr>
          <p:cNvPr id="22" name="Title 2">
            <a:extLst>
              <a:ext uri="{FF2B5EF4-FFF2-40B4-BE49-F238E27FC236}">
                <a16:creationId xmlns:a16="http://schemas.microsoft.com/office/drawing/2014/main" id="{22D5EC2C-207F-4301-9BB9-DD9FBC2BACBD}"/>
              </a:ext>
            </a:extLst>
          </p:cNvPr>
          <p:cNvSpPr txBox="1">
            <a:spLocks/>
          </p:cNvSpPr>
          <p:nvPr/>
        </p:nvSpPr>
        <p:spPr>
          <a:xfrm>
            <a:off x="838200" y="443074"/>
            <a:ext cx="5043616" cy="46166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Fais un interview</a:t>
            </a:r>
            <a:endParaRPr lang="fr-FR" dirty="0"/>
          </a:p>
        </p:txBody>
      </p:sp>
      <p:pic>
        <p:nvPicPr>
          <p:cNvPr id="25" name="Picture 24" descr="background rectangle">
            <a:extLst>
              <a:ext uri="{FF2B5EF4-FFF2-40B4-BE49-F238E27FC236}">
                <a16:creationId xmlns:a16="http://schemas.microsoft.com/office/drawing/2014/main" id="{4E7DBD44-B770-4678-A15F-0B2CE3308E9D}"/>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7" name="Title 3">
            <a:extLst>
              <a:ext uri="{FF2B5EF4-FFF2-40B4-BE49-F238E27FC236}">
                <a16:creationId xmlns:a16="http://schemas.microsoft.com/office/drawing/2014/main" id="{2B2B021E-0C02-4F43-8696-DEFE41A3EC2B}"/>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Fais</a:t>
            </a:r>
            <a:r>
              <a:rPr lang="en-GB" sz="3600" b="1" dirty="0">
                <a:solidFill>
                  <a:schemeClr val="bg1"/>
                </a:solidFill>
              </a:rPr>
              <a:t> </a:t>
            </a:r>
            <a:r>
              <a:rPr lang="en-GB" sz="3600" b="1" dirty="0" err="1">
                <a:solidFill>
                  <a:schemeClr val="bg1"/>
                </a:solidFill>
              </a:rPr>
              <a:t>une</a:t>
            </a:r>
            <a:r>
              <a:rPr lang="en-GB" sz="3600" b="1" dirty="0">
                <a:solidFill>
                  <a:schemeClr val="bg1"/>
                </a:solidFill>
              </a:rPr>
              <a:t> interview !</a:t>
            </a:r>
          </a:p>
        </p:txBody>
      </p:sp>
      <p:sp>
        <p:nvSpPr>
          <p:cNvPr id="28" name="Rounded Rectangle 46">
            <a:extLst>
              <a:ext uri="{FF2B5EF4-FFF2-40B4-BE49-F238E27FC236}">
                <a16:creationId xmlns:a16="http://schemas.microsoft.com/office/drawing/2014/main" id="{258AC3E4-EAA3-4399-BC91-50ABD04FDD41}"/>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504542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FF502EC-D87A-4B61-9748-BC8C62A841A8}"/>
              </a:ext>
            </a:extLst>
          </p:cNvPr>
          <p:cNvSpPr txBox="1"/>
          <p:nvPr/>
        </p:nvSpPr>
        <p:spPr>
          <a:xfrm>
            <a:off x="-1" y="1163992"/>
            <a:ext cx="116894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Fais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des questions avec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qui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ou</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rPr>
              <a:t>quoi</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Donne des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réponses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comme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Léa</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 et Amir.</a:t>
            </a:r>
          </a:p>
        </p:txBody>
      </p:sp>
      <p:sp>
        <p:nvSpPr>
          <p:cNvPr id="13" name="TextBox 12">
            <a:extLst>
              <a:ext uri="{FF2B5EF4-FFF2-40B4-BE49-F238E27FC236}">
                <a16:creationId xmlns:a16="http://schemas.microsoft.com/office/drawing/2014/main" id="{6BA12143-6215-4DC7-ADA5-DB87BEA18DE4}"/>
              </a:ext>
            </a:extLst>
          </p:cNvPr>
          <p:cNvSpPr txBox="1"/>
          <p:nvPr/>
        </p:nvSpPr>
        <p:spPr>
          <a:xfrm>
            <a:off x="188942" y="1773826"/>
            <a:ext cx="4730782" cy="1938992"/>
          </a:xfrm>
          <a:prstGeom prst="rect">
            <a:avLst/>
          </a:prstGeom>
          <a:no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Exemple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qui ta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personne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préférée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 : Ma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personne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préférée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Sophie.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quoi la raison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B : Elle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une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personne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ouverte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graphicFrame>
        <p:nvGraphicFramePr>
          <p:cNvPr id="24" name="Table 23">
            <a:extLst>
              <a:ext uri="{FF2B5EF4-FFF2-40B4-BE49-F238E27FC236}">
                <a16:creationId xmlns:a16="http://schemas.microsoft.com/office/drawing/2014/main" id="{BBD94193-9D22-48E4-A640-2C9DDFE21E6D}"/>
              </a:ext>
            </a:extLst>
          </p:cNvPr>
          <p:cNvGraphicFramePr>
            <a:graphicFrameLocks noGrp="1"/>
          </p:cNvGraphicFramePr>
          <p:nvPr/>
        </p:nvGraphicFramePr>
        <p:xfrm>
          <a:off x="5183434" y="2792492"/>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personne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Sophie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ouverte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graphicFrame>
        <p:nvGraphicFramePr>
          <p:cNvPr id="29" name="Table 28">
            <a:extLst>
              <a:ext uri="{FF2B5EF4-FFF2-40B4-BE49-F238E27FC236}">
                <a16:creationId xmlns:a16="http://schemas.microsoft.com/office/drawing/2014/main" id="{FB7EE05F-140B-49F9-8408-AA9735537A5F}"/>
              </a:ext>
            </a:extLst>
          </p:cNvPr>
          <p:cNvGraphicFramePr>
            <a:graphicFrameLocks noGrp="1"/>
          </p:cNvGraphicFramePr>
          <p:nvPr/>
        </p:nvGraphicFramePr>
        <p:xfrm>
          <a:off x="5183434" y="1773826"/>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err="1">
                          <a:solidFill>
                            <a:srgbClr val="115076"/>
                          </a:solidFill>
                        </a:rPr>
                        <a:t>personne</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sp>
        <p:nvSpPr>
          <p:cNvPr id="14" name="TextBox 13">
            <a:extLst>
              <a:ext uri="{FF2B5EF4-FFF2-40B4-BE49-F238E27FC236}">
                <a16:creationId xmlns:a16="http://schemas.microsoft.com/office/drawing/2014/main" id="{0ACAD66A-D1DA-47C7-BC81-4F88FDA4CE43}"/>
              </a:ext>
            </a:extLst>
          </p:cNvPr>
          <p:cNvSpPr txBox="1"/>
          <p:nvPr/>
        </p:nvSpPr>
        <p:spPr>
          <a:xfrm>
            <a:off x="7344412" y="2242902"/>
            <a:ext cx="1027845"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Sophie</a:t>
            </a:r>
          </a:p>
        </p:txBody>
      </p:sp>
      <p:sp>
        <p:nvSpPr>
          <p:cNvPr id="31" name="TextBox 30">
            <a:extLst>
              <a:ext uri="{FF2B5EF4-FFF2-40B4-BE49-F238E27FC236}">
                <a16:creationId xmlns:a16="http://schemas.microsoft.com/office/drawing/2014/main" id="{7585C4C3-0A6E-4EA7-990E-8F451B1C64F9}"/>
              </a:ext>
            </a:extLst>
          </p:cNvPr>
          <p:cNvSpPr txBox="1"/>
          <p:nvPr/>
        </p:nvSpPr>
        <p:spPr>
          <a:xfrm>
            <a:off x="8963662" y="2262607"/>
            <a:ext cx="1199367"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ouvert</a:t>
            </a:r>
            <a:r>
              <a:rPr kumimoji="0" lang="en-GB" sz="2400" b="1"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e</a:t>
            </a:r>
          </a:p>
        </p:txBody>
      </p:sp>
      <p:sp>
        <p:nvSpPr>
          <p:cNvPr id="32" name="TextBox 31">
            <a:extLst>
              <a:ext uri="{FF2B5EF4-FFF2-40B4-BE49-F238E27FC236}">
                <a16:creationId xmlns:a16="http://schemas.microsoft.com/office/drawing/2014/main" id="{68067FF7-8BAB-4CB3-824D-D96DF81B1561}"/>
              </a:ext>
            </a:extLst>
          </p:cNvPr>
          <p:cNvSpPr txBox="1"/>
          <p:nvPr/>
        </p:nvSpPr>
        <p:spPr>
          <a:xfrm>
            <a:off x="188941" y="4100536"/>
            <a:ext cx="4680000" cy="1938992"/>
          </a:xfrm>
          <a:prstGeom prst="rect">
            <a:avLst/>
          </a:prstGeom>
          <a:noFill/>
          <a:ln>
            <a:solidFill>
              <a:srgbClr val="115076"/>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Exemple</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B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quoi ton animal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préféré</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 : Mon animal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préféré</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est</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le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chien</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B :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quoi la raison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A : </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C’est</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 un animal sage.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graphicFrame>
        <p:nvGraphicFramePr>
          <p:cNvPr id="33" name="Table 32">
            <a:extLst>
              <a:ext uri="{FF2B5EF4-FFF2-40B4-BE49-F238E27FC236}">
                <a16:creationId xmlns:a16="http://schemas.microsoft.com/office/drawing/2014/main" id="{4C16E5AF-5B0E-4E53-87CE-3EE2D5CBC00E}"/>
              </a:ext>
            </a:extLst>
          </p:cNvPr>
          <p:cNvGraphicFramePr>
            <a:graphicFrameLocks noGrp="1"/>
          </p:cNvGraphicFramePr>
          <p:nvPr/>
        </p:nvGraphicFramePr>
        <p:xfrm>
          <a:off x="5183434" y="5119202"/>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le </a:t>
                      </a:r>
                      <a:r>
                        <a:rPr lang="en-GB" sz="2000" dirty="0" err="1">
                          <a:solidFill>
                            <a:srgbClr val="115076"/>
                          </a:solidFill>
                        </a:rPr>
                        <a:t>chien</a:t>
                      </a:r>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sage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graphicFrame>
        <p:nvGraphicFramePr>
          <p:cNvPr id="34" name="Table 33">
            <a:extLst>
              <a:ext uri="{FF2B5EF4-FFF2-40B4-BE49-F238E27FC236}">
                <a16:creationId xmlns:a16="http://schemas.microsoft.com/office/drawing/2014/main" id="{4BE5F71F-52DB-4CD6-B0C2-C763A7B78515}"/>
              </a:ext>
            </a:extLst>
          </p:cNvPr>
          <p:cNvGraphicFramePr>
            <a:graphicFrameLocks noGrp="1"/>
          </p:cNvGraphicFramePr>
          <p:nvPr/>
        </p:nvGraphicFramePr>
        <p:xfrm>
          <a:off x="5183434" y="4100536"/>
          <a:ext cx="4984978" cy="920326"/>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1408430">
                  <a:extLst>
                    <a:ext uri="{9D8B030D-6E8A-4147-A177-3AD203B41FA5}">
                      <a16:colId xmlns:a16="http://schemas.microsoft.com/office/drawing/2014/main" val="1706614231"/>
                    </a:ext>
                  </a:extLst>
                </a:gridCol>
                <a:gridCol w="1652905">
                  <a:extLst>
                    <a:ext uri="{9D8B030D-6E8A-4147-A177-3AD203B41FA5}">
                      <a16:colId xmlns:a16="http://schemas.microsoft.com/office/drawing/2014/main" val="3309230720"/>
                    </a:ext>
                  </a:extLst>
                </a:gridCol>
                <a:gridCol w="1203643">
                  <a:extLst>
                    <a:ext uri="{9D8B030D-6E8A-4147-A177-3AD203B41FA5}">
                      <a16:colId xmlns:a16="http://schemas.microsoft.com/office/drawing/2014/main" val="2119855564"/>
                    </a:ext>
                  </a:extLst>
                </a:gridCol>
              </a:tblGrid>
              <a:tr h="460163">
                <a:tc>
                  <a:txBody>
                    <a:bodyPr/>
                    <a:lstStyle/>
                    <a:p>
                      <a:endParaRPr lang="en-GB" sz="20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r>
                        <a:rPr lang="en-GB" sz="2000" b="1" dirty="0">
                          <a:solidFill>
                            <a:srgbClr val="115076"/>
                          </a:solidFill>
                        </a:rPr>
                        <a:t>B</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000" dirty="0">
                          <a:solidFill>
                            <a:srgbClr val="115076"/>
                          </a:solidFill>
                        </a:rPr>
                        <a:t>animal</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0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bl>
          </a:graphicData>
        </a:graphic>
      </p:graphicFrame>
      <p:sp>
        <p:nvSpPr>
          <p:cNvPr id="35" name="TextBox 34">
            <a:extLst>
              <a:ext uri="{FF2B5EF4-FFF2-40B4-BE49-F238E27FC236}">
                <a16:creationId xmlns:a16="http://schemas.microsoft.com/office/drawing/2014/main" id="{A7C63B65-6243-4C20-B2B5-96B4EBD16FE0}"/>
              </a:ext>
            </a:extLst>
          </p:cNvPr>
          <p:cNvSpPr txBox="1"/>
          <p:nvPr/>
        </p:nvSpPr>
        <p:spPr>
          <a:xfrm>
            <a:off x="7344412" y="4569612"/>
            <a:ext cx="1112805"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le </a:t>
            </a:r>
            <a:r>
              <a:rPr kumimoji="0" lang="en-GB" sz="2400" b="0" i="0" u="none" strike="noStrike" kern="1200" cap="none" spc="0" normalizeH="0" baseline="0" noProof="0" dirty="0" err="1">
                <a:ln>
                  <a:noFill/>
                </a:ln>
                <a:solidFill>
                  <a:srgbClr val="EE6000"/>
                </a:solidFill>
                <a:effectLst/>
                <a:uLnTx/>
                <a:uFillTx/>
                <a:latin typeface="Ink Free" panose="03080402000500000000" pitchFamily="66" charset="0"/>
                <a:ea typeface="+mn-ea"/>
                <a:cs typeface="+mn-cs"/>
              </a:rPr>
              <a:t>chien</a:t>
            </a:r>
            <a:endPar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endParaRPr>
          </a:p>
        </p:txBody>
      </p:sp>
      <p:sp>
        <p:nvSpPr>
          <p:cNvPr id="36" name="TextBox 35">
            <a:extLst>
              <a:ext uri="{FF2B5EF4-FFF2-40B4-BE49-F238E27FC236}">
                <a16:creationId xmlns:a16="http://schemas.microsoft.com/office/drawing/2014/main" id="{477A6583-0914-41A2-8152-302D953D27D9}"/>
              </a:ext>
            </a:extLst>
          </p:cNvPr>
          <p:cNvSpPr txBox="1"/>
          <p:nvPr/>
        </p:nvSpPr>
        <p:spPr>
          <a:xfrm>
            <a:off x="8963662" y="4589317"/>
            <a:ext cx="793807" cy="461665"/>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E6000"/>
                </a:solidFill>
                <a:effectLst/>
                <a:uLnTx/>
                <a:uFillTx/>
                <a:latin typeface="Ink Free" panose="03080402000500000000" pitchFamily="66" charset="0"/>
                <a:ea typeface="+mn-ea"/>
                <a:cs typeface="+mn-cs"/>
              </a:rPr>
              <a:t>sage</a:t>
            </a:r>
            <a:endParaRPr kumimoji="0" lang="en-GB" sz="2400" b="1" i="0" u="none" strike="noStrike" kern="1200" cap="none" spc="0" normalizeH="0" baseline="0" noProof="0" dirty="0">
              <a:ln>
                <a:noFill/>
              </a:ln>
              <a:solidFill>
                <a:srgbClr val="EE6000"/>
              </a:solidFill>
              <a:effectLst/>
              <a:uLnTx/>
              <a:uFillTx/>
              <a:latin typeface="Ink Free" panose="03080402000500000000" pitchFamily="66" charset="0"/>
              <a:ea typeface="+mn-ea"/>
              <a:cs typeface="+mn-cs"/>
            </a:endParaRPr>
          </a:p>
        </p:txBody>
      </p:sp>
      <p:sp>
        <p:nvSpPr>
          <p:cNvPr id="15" name="TextBox 14">
            <a:extLst>
              <a:ext uri="{FF2B5EF4-FFF2-40B4-BE49-F238E27FC236}">
                <a16:creationId xmlns:a16="http://schemas.microsoft.com/office/drawing/2014/main" id="{98987135-F6D8-4766-B1E0-C2E4EA25707D}"/>
              </a:ext>
            </a:extLst>
          </p:cNvPr>
          <p:cNvSpPr txBox="1"/>
          <p:nvPr/>
        </p:nvSpPr>
        <p:spPr>
          <a:xfrm>
            <a:off x="10288835" y="1768062"/>
            <a:ext cx="1828799" cy="2107763"/>
          </a:xfrm>
          <a:prstGeom prst="wedgeRoundRectCallout">
            <a:avLst>
              <a:gd name="adj1" fmla="val -60416"/>
              <a:gd name="adj2" fmla="val -21554"/>
              <a:gd name="adj3" fmla="val 16667"/>
            </a:avLst>
          </a:prstGeom>
          <a:solidFill>
            <a:srgbClr val="115076"/>
          </a:solidFill>
          <a:ln>
            <a:solidFill>
              <a:srgbClr val="EE6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 to make the adjective agree if needed!</a:t>
            </a:r>
          </a:p>
        </p:txBody>
      </p:sp>
      <p:sp>
        <p:nvSpPr>
          <p:cNvPr id="3" name="Title 2">
            <a:extLst>
              <a:ext uri="{FF2B5EF4-FFF2-40B4-BE49-F238E27FC236}">
                <a16:creationId xmlns:a16="http://schemas.microsoft.com/office/drawing/2014/main" id="{2D26C124-5EC3-473C-B12B-9D7D8A79D96B}"/>
              </a:ext>
            </a:extLst>
          </p:cNvPr>
          <p:cNvSpPr>
            <a:spLocks noGrp="1"/>
          </p:cNvSpPr>
          <p:nvPr>
            <p:ph type="title"/>
          </p:nvPr>
        </p:nvSpPr>
        <p:spPr>
          <a:xfrm>
            <a:off x="838200" y="443074"/>
            <a:ext cx="5257800" cy="461666"/>
          </a:xfrm>
        </p:spPr>
        <p:txBody>
          <a:bodyPr>
            <a:normAutofit fontScale="90000"/>
          </a:bodyPr>
          <a:lstStyle/>
          <a:p>
            <a:r>
              <a:rPr lang="fr-FR" dirty="0"/>
              <a:t>Fais une interview</a:t>
            </a:r>
          </a:p>
        </p:txBody>
      </p:sp>
      <p:sp>
        <p:nvSpPr>
          <p:cNvPr id="19" name="Title 2">
            <a:extLst>
              <a:ext uri="{FF2B5EF4-FFF2-40B4-BE49-F238E27FC236}">
                <a16:creationId xmlns:a16="http://schemas.microsoft.com/office/drawing/2014/main" id="{5D8C9276-4D9F-4133-8844-33F15A6380C9}"/>
              </a:ext>
            </a:extLst>
          </p:cNvPr>
          <p:cNvSpPr txBox="1">
            <a:spLocks/>
          </p:cNvSpPr>
          <p:nvPr/>
        </p:nvSpPr>
        <p:spPr>
          <a:xfrm>
            <a:off x="838200" y="443074"/>
            <a:ext cx="5043616" cy="46166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Fais un interview</a:t>
            </a:r>
            <a:endParaRPr lang="fr-FR" dirty="0"/>
          </a:p>
        </p:txBody>
      </p:sp>
      <p:pic>
        <p:nvPicPr>
          <p:cNvPr id="20" name="Picture 19" descr="background rectangle">
            <a:extLst>
              <a:ext uri="{FF2B5EF4-FFF2-40B4-BE49-F238E27FC236}">
                <a16:creationId xmlns:a16="http://schemas.microsoft.com/office/drawing/2014/main" id="{2274369D-7413-4238-8289-01D99896F0A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21" name="Title 3">
            <a:extLst>
              <a:ext uri="{FF2B5EF4-FFF2-40B4-BE49-F238E27FC236}">
                <a16:creationId xmlns:a16="http://schemas.microsoft.com/office/drawing/2014/main" id="{B0801CE6-F2B6-4AFE-AFFC-687B58590654}"/>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Fais</a:t>
            </a:r>
            <a:r>
              <a:rPr lang="en-GB" sz="3600" b="1" dirty="0">
                <a:solidFill>
                  <a:schemeClr val="bg1"/>
                </a:solidFill>
              </a:rPr>
              <a:t> </a:t>
            </a:r>
            <a:r>
              <a:rPr lang="en-GB" sz="3600" b="1" dirty="0" err="1">
                <a:solidFill>
                  <a:schemeClr val="bg1"/>
                </a:solidFill>
              </a:rPr>
              <a:t>une</a:t>
            </a:r>
            <a:r>
              <a:rPr lang="en-GB" sz="3600" b="1" dirty="0">
                <a:solidFill>
                  <a:schemeClr val="bg1"/>
                </a:solidFill>
              </a:rPr>
              <a:t> interview !</a:t>
            </a:r>
          </a:p>
        </p:txBody>
      </p:sp>
      <p:sp>
        <p:nvSpPr>
          <p:cNvPr id="22" name="Rounded Rectangle 46">
            <a:extLst>
              <a:ext uri="{FF2B5EF4-FFF2-40B4-BE49-F238E27FC236}">
                <a16:creationId xmlns:a16="http://schemas.microsoft.com/office/drawing/2014/main" id="{03C1CFEE-1153-4591-84E8-2CE16CFAF4C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782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32" grpId="0" animBg="1"/>
      <p:bldP spid="35" grpId="0"/>
      <p:bldP spid="36" grpId="0"/>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Table 28">
            <a:extLst>
              <a:ext uri="{FF2B5EF4-FFF2-40B4-BE49-F238E27FC236}">
                <a16:creationId xmlns:a16="http://schemas.microsoft.com/office/drawing/2014/main" id="{2F00789A-2237-44A7-ACF0-6BAD950CDF81}"/>
              </a:ext>
            </a:extLst>
          </p:cNvPr>
          <p:cNvGraphicFramePr>
            <a:graphicFrameLocks noGrp="1"/>
          </p:cNvGraphicFramePr>
          <p:nvPr/>
        </p:nvGraphicFramePr>
        <p:xfrm>
          <a:off x="3552000" y="3840285"/>
          <a:ext cx="864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720000">
                  <a:extLst>
                    <a:ext uri="{9D8B030D-6E8A-4147-A177-3AD203B41FA5}">
                      <a16:colId xmlns:a16="http://schemas.microsoft.com/office/drawing/2014/main" val="428262761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footballeur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rappeur</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livre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film</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graphicFrame>
        <p:nvGraphicFramePr>
          <p:cNvPr id="2" name="Table 1">
            <a:extLst>
              <a:ext uri="{FF2B5EF4-FFF2-40B4-BE49-F238E27FC236}">
                <a16:creationId xmlns:a16="http://schemas.microsoft.com/office/drawing/2014/main" id="{C4BF3E61-AFDC-4336-9217-91864FA81A7B}"/>
              </a:ext>
            </a:extLst>
          </p:cNvPr>
          <p:cNvGraphicFramePr>
            <a:graphicFrameLocks noGrp="1"/>
          </p:cNvGraphicFramePr>
          <p:nvPr/>
        </p:nvGraphicFramePr>
        <p:xfrm>
          <a:off x="3552000" y="1163992"/>
          <a:ext cx="8640000" cy="2300815"/>
        </p:xfrm>
        <a:graphic>
          <a:graphicData uri="http://schemas.openxmlformats.org/drawingml/2006/table">
            <a:tbl>
              <a:tblPr firstRow="1" bandRow="1">
                <a:tableStyleId>{2D5ABB26-0587-4C30-8999-92F81FD0307C}</a:tableStyleId>
              </a:tblPr>
              <a:tblGrid>
                <a:gridCol w="720000">
                  <a:extLst>
                    <a:ext uri="{9D8B030D-6E8A-4147-A177-3AD203B41FA5}">
                      <a16:colId xmlns:a16="http://schemas.microsoft.com/office/drawing/2014/main" val="2433644203"/>
                    </a:ext>
                  </a:extLst>
                </a:gridCol>
                <a:gridCol w="720000">
                  <a:extLst>
                    <a:ext uri="{9D8B030D-6E8A-4147-A177-3AD203B41FA5}">
                      <a16:colId xmlns:a16="http://schemas.microsoft.com/office/drawing/2014/main" val="4282627613"/>
                    </a:ext>
                  </a:extLst>
                </a:gridCol>
                <a:gridCol w="2160000">
                  <a:extLst>
                    <a:ext uri="{9D8B030D-6E8A-4147-A177-3AD203B41FA5}">
                      <a16:colId xmlns:a16="http://schemas.microsoft.com/office/drawing/2014/main" val="1706614231"/>
                    </a:ext>
                  </a:extLst>
                </a:gridCol>
                <a:gridCol w="2880000">
                  <a:extLst>
                    <a:ext uri="{9D8B030D-6E8A-4147-A177-3AD203B41FA5}">
                      <a16:colId xmlns:a16="http://schemas.microsoft.com/office/drawing/2014/main" val="3309230720"/>
                    </a:ext>
                  </a:extLst>
                </a:gridCol>
                <a:gridCol w="2160000">
                  <a:extLst>
                    <a:ext uri="{9D8B030D-6E8A-4147-A177-3AD203B41FA5}">
                      <a16:colId xmlns:a16="http://schemas.microsoft.com/office/drawing/2014/main" val="2119855564"/>
                    </a:ext>
                  </a:extLst>
                </a:gridCol>
              </a:tblGrid>
              <a:tr h="460163">
                <a:tc>
                  <a:txBody>
                    <a:bodyPr/>
                    <a:lstStyle/>
                    <a:p>
                      <a:endParaRPr lang="en-GB" sz="2400"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b="1" dirty="0">
                        <a:solidFill>
                          <a:srgbClr val="115076"/>
                        </a:solidFill>
                      </a:endParaRPr>
                    </a:p>
                  </a:txBody>
                  <a:tcPr anchor="ctr">
                    <a:lnL w="12700" cap="flat" cmpd="sng" algn="ctr">
                      <a:no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115076"/>
                          </a:solidFill>
                        </a:rPr>
                        <a:t>qui / quoi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b="1" dirty="0">
                          <a:solidFill>
                            <a:srgbClr val="115076"/>
                          </a:solidFill>
                        </a:rPr>
                        <a:t>raison ?</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095092934"/>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chanteuse</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Suzane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intelligent</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18926401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actrice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Audrey </a:t>
                      </a:r>
                      <a:r>
                        <a:rPr lang="en-GB" sz="2400" dirty="0" err="1">
                          <a:solidFill>
                            <a:srgbClr val="115076"/>
                          </a:solidFill>
                        </a:rPr>
                        <a:t>Tautou</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sympa</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26565471"/>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magasin</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Zara</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moderne</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3451273498"/>
                  </a:ext>
                </a:extLst>
              </a:tr>
              <a:tr h="460163">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numéro</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a:solidFill>
                            <a:srgbClr val="115076"/>
                          </a:solidFill>
                        </a:rPr>
                        <a:t>7</a:t>
                      </a: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tc>
                  <a:txBody>
                    <a:bodyPr/>
                    <a:lstStyle/>
                    <a:p>
                      <a:r>
                        <a:rPr lang="en-GB" sz="2400" dirty="0" err="1">
                          <a:solidFill>
                            <a:srgbClr val="115076"/>
                          </a:solidFill>
                        </a:rPr>
                        <a:t>intéressant</a:t>
                      </a:r>
                      <a:endParaRPr lang="en-GB" sz="2400" dirty="0">
                        <a:solidFill>
                          <a:srgbClr val="115076"/>
                        </a:solidFill>
                      </a:endParaRPr>
                    </a:p>
                  </a:txBody>
                  <a:tcPr anchor="ctr">
                    <a:lnL w="12700" cap="flat" cmpd="sng" algn="ctr">
                      <a:solidFill>
                        <a:srgbClr val="115076"/>
                      </a:solidFill>
                      <a:prstDash val="solid"/>
                      <a:round/>
                      <a:headEnd type="none" w="med" len="med"/>
                      <a:tailEnd type="none" w="med" len="med"/>
                    </a:lnL>
                    <a:lnR w="12700" cap="flat" cmpd="sng" algn="ctr">
                      <a:solidFill>
                        <a:srgbClr val="115076"/>
                      </a:solidFill>
                      <a:prstDash val="solid"/>
                      <a:round/>
                      <a:headEnd type="none" w="med" len="med"/>
                      <a:tailEnd type="none" w="med" len="med"/>
                    </a:lnR>
                    <a:lnT w="12700" cap="flat" cmpd="sng" algn="ctr">
                      <a:solidFill>
                        <a:srgbClr val="115076"/>
                      </a:solidFill>
                      <a:prstDash val="solid"/>
                      <a:round/>
                      <a:headEnd type="none" w="med" len="med"/>
                      <a:tailEnd type="none" w="med" len="med"/>
                    </a:lnT>
                    <a:lnB w="12700" cap="flat" cmpd="sng" algn="ctr">
                      <a:solidFill>
                        <a:srgbClr val="115076"/>
                      </a:solidFill>
                      <a:prstDash val="solid"/>
                      <a:round/>
                      <a:headEnd type="none" w="med" len="med"/>
                      <a:tailEnd type="none" w="med" len="med"/>
                    </a:lnB>
                  </a:tcPr>
                </a:tc>
                <a:extLst>
                  <a:ext uri="{0D108BD9-81ED-4DB2-BD59-A6C34878D82A}">
                    <a16:rowId xmlns:a16="http://schemas.microsoft.com/office/drawing/2014/main" val="2302632863"/>
                  </a:ext>
                </a:extLst>
              </a:tr>
            </a:tbl>
          </a:graphicData>
        </a:graphic>
      </p:graphicFrame>
      <p:sp>
        <p:nvSpPr>
          <p:cNvPr id="14" name="Action Button: Custom 66" descr="number 1">
            <a:hlinkClick r:id="" action="ppaction://noaction" highlightClick="1">
              <a:snd r:embed="rId3" name="ta chanteuse preferee.wav"/>
            </a:hlinkClick>
            <a:extLst>
              <a:ext uri="{FF2B5EF4-FFF2-40B4-BE49-F238E27FC236}">
                <a16:creationId xmlns:a16="http://schemas.microsoft.com/office/drawing/2014/main" id="{44B904CF-29BB-4678-A3A8-C672666A7CE5}"/>
              </a:ext>
            </a:extLst>
          </p:cNvPr>
          <p:cNvSpPr/>
          <p:nvPr/>
        </p:nvSpPr>
        <p:spPr>
          <a:xfrm>
            <a:off x="3645960" y="1680285"/>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1a</a:t>
            </a:r>
          </a:p>
        </p:txBody>
      </p:sp>
      <p:sp>
        <p:nvSpPr>
          <p:cNvPr id="15" name="Action Button: Custom 69" descr="number 2">
            <a:hlinkClick r:id="" action="ppaction://noaction" highlightClick="1">
              <a:snd r:embed="rId4" name="ton actrice preferee.wav"/>
            </a:hlinkClick>
            <a:extLst>
              <a:ext uri="{FF2B5EF4-FFF2-40B4-BE49-F238E27FC236}">
                <a16:creationId xmlns:a16="http://schemas.microsoft.com/office/drawing/2014/main" id="{58E0409C-A567-4546-A459-C3508F54997C}"/>
              </a:ext>
            </a:extLst>
          </p:cNvPr>
          <p:cNvSpPr/>
          <p:nvPr/>
        </p:nvSpPr>
        <p:spPr>
          <a:xfrm>
            <a:off x="3645960" y="2134399"/>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2a</a:t>
            </a:r>
          </a:p>
        </p:txBody>
      </p:sp>
      <p:sp>
        <p:nvSpPr>
          <p:cNvPr id="16" name="Action Button: Custom 72" descr="number 3">
            <a:hlinkClick r:id="" action="ppaction://noaction" highlightClick="1">
              <a:snd r:embed="rId5" name="ton magasin prefere.wav"/>
            </a:hlinkClick>
            <a:extLst>
              <a:ext uri="{FF2B5EF4-FFF2-40B4-BE49-F238E27FC236}">
                <a16:creationId xmlns:a16="http://schemas.microsoft.com/office/drawing/2014/main" id="{B22D80CE-24B9-42C8-87C6-83F2424CF039}"/>
              </a:ext>
            </a:extLst>
          </p:cNvPr>
          <p:cNvSpPr/>
          <p:nvPr/>
        </p:nvSpPr>
        <p:spPr>
          <a:xfrm>
            <a:off x="3645960" y="2588513"/>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3a</a:t>
            </a:r>
          </a:p>
        </p:txBody>
      </p:sp>
      <p:sp>
        <p:nvSpPr>
          <p:cNvPr id="17" name="Action Button: Custom 75" descr="number 4">
            <a:hlinkClick r:id="" action="ppaction://noaction" highlightClick="1">
              <a:snd r:embed="rId6" name="ton numero prefere.wav"/>
            </a:hlinkClick>
            <a:extLst>
              <a:ext uri="{FF2B5EF4-FFF2-40B4-BE49-F238E27FC236}">
                <a16:creationId xmlns:a16="http://schemas.microsoft.com/office/drawing/2014/main" id="{4D71168A-F044-4F31-884E-4C4CF59E8F75}"/>
              </a:ext>
            </a:extLst>
          </p:cNvPr>
          <p:cNvSpPr/>
          <p:nvPr/>
        </p:nvSpPr>
        <p:spPr>
          <a:xfrm>
            <a:off x="3645960" y="304262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4a</a:t>
            </a:r>
          </a:p>
        </p:txBody>
      </p:sp>
      <p:sp>
        <p:nvSpPr>
          <p:cNvPr id="18" name="Action Button: Custom 78" descr="number 5">
            <a:hlinkClick r:id="" action="ppaction://noaction" highlightClick="1">
              <a:snd r:embed="rId7" name="mon footballeur.wav"/>
            </a:hlinkClick>
            <a:extLst>
              <a:ext uri="{FF2B5EF4-FFF2-40B4-BE49-F238E27FC236}">
                <a16:creationId xmlns:a16="http://schemas.microsoft.com/office/drawing/2014/main" id="{157CCBE3-474F-4D7A-8995-3432579065E3}"/>
              </a:ext>
            </a:extLst>
          </p:cNvPr>
          <p:cNvSpPr/>
          <p:nvPr/>
        </p:nvSpPr>
        <p:spPr>
          <a:xfrm>
            <a:off x="3645960" y="4339882"/>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5a</a:t>
            </a:r>
          </a:p>
        </p:txBody>
      </p:sp>
      <p:sp>
        <p:nvSpPr>
          <p:cNvPr id="19" name="Action Button: Custom 81" descr="number 6">
            <a:hlinkClick r:id="" action="ppaction://noaction" highlightClick="1">
              <a:snd r:embed="rId8" name="mon rappeur.wav"/>
            </a:hlinkClick>
            <a:extLst>
              <a:ext uri="{FF2B5EF4-FFF2-40B4-BE49-F238E27FC236}">
                <a16:creationId xmlns:a16="http://schemas.microsoft.com/office/drawing/2014/main" id="{51D1A4AB-79E6-4536-B176-B5E0B9B6E894}"/>
              </a:ext>
            </a:extLst>
          </p:cNvPr>
          <p:cNvSpPr/>
          <p:nvPr/>
        </p:nvSpPr>
        <p:spPr>
          <a:xfrm>
            <a:off x="3645960" y="478005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6a</a:t>
            </a:r>
          </a:p>
        </p:txBody>
      </p:sp>
      <p:sp>
        <p:nvSpPr>
          <p:cNvPr id="20" name="Action Button: Custom 84" descr="number 7">
            <a:hlinkClick r:id="" action="ppaction://noaction" highlightClick="1">
              <a:snd r:embed="rId9" name="mon livre.wav"/>
            </a:hlinkClick>
            <a:extLst>
              <a:ext uri="{FF2B5EF4-FFF2-40B4-BE49-F238E27FC236}">
                <a16:creationId xmlns:a16="http://schemas.microsoft.com/office/drawing/2014/main" id="{337E0199-FC0C-4079-BA95-317B76BAA413}"/>
              </a:ext>
            </a:extLst>
          </p:cNvPr>
          <p:cNvSpPr/>
          <p:nvPr/>
        </p:nvSpPr>
        <p:spPr>
          <a:xfrm>
            <a:off x="3645960" y="5239200"/>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7a</a:t>
            </a:r>
          </a:p>
        </p:txBody>
      </p:sp>
      <p:sp>
        <p:nvSpPr>
          <p:cNvPr id="21" name="Action Button: Custom 87" descr="number 8">
            <a:hlinkClick r:id="" action="ppaction://noaction" highlightClick="1">
              <a:snd r:embed="rId10" name="mon film.wav"/>
            </a:hlinkClick>
            <a:extLst>
              <a:ext uri="{FF2B5EF4-FFF2-40B4-BE49-F238E27FC236}">
                <a16:creationId xmlns:a16="http://schemas.microsoft.com/office/drawing/2014/main" id="{49A58B0E-2ABB-4AB4-898D-68363B8A7759}"/>
              </a:ext>
            </a:extLst>
          </p:cNvPr>
          <p:cNvSpPr/>
          <p:nvPr/>
        </p:nvSpPr>
        <p:spPr>
          <a:xfrm>
            <a:off x="3645960" y="570340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8a</a:t>
            </a:r>
          </a:p>
        </p:txBody>
      </p:sp>
      <p:pic>
        <p:nvPicPr>
          <p:cNvPr id="7" name="Picture 6">
            <a:extLst>
              <a:ext uri="{FF2B5EF4-FFF2-40B4-BE49-F238E27FC236}">
                <a16:creationId xmlns:a16="http://schemas.microsoft.com/office/drawing/2014/main" id="{B207B401-6D1C-4381-B153-2302B568294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58055" y="1234399"/>
            <a:ext cx="2160000" cy="2160000"/>
          </a:xfrm>
          <a:prstGeom prst="rect">
            <a:avLst/>
          </a:prstGeom>
        </p:spPr>
      </p:pic>
      <p:pic>
        <p:nvPicPr>
          <p:cNvPr id="23" name="Picture 22">
            <a:extLst>
              <a:ext uri="{FF2B5EF4-FFF2-40B4-BE49-F238E27FC236}">
                <a16:creationId xmlns:a16="http://schemas.microsoft.com/office/drawing/2014/main" id="{415463C9-5BA3-4D50-B96D-0F2C57D06C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4089" y="3981100"/>
            <a:ext cx="2160000" cy="2160000"/>
          </a:xfrm>
          <a:prstGeom prst="rect">
            <a:avLst/>
          </a:prstGeom>
        </p:spPr>
      </p:pic>
      <p:sp>
        <p:nvSpPr>
          <p:cNvPr id="26" name="TextBox 25">
            <a:extLst>
              <a:ext uri="{FF2B5EF4-FFF2-40B4-BE49-F238E27FC236}">
                <a16:creationId xmlns:a16="http://schemas.microsoft.com/office/drawing/2014/main" id="{078B0A91-1554-4A26-BB97-72B774FD5E02}"/>
              </a:ext>
            </a:extLst>
          </p:cNvPr>
          <p:cNvSpPr txBox="1"/>
          <p:nvPr/>
        </p:nvSpPr>
        <p:spPr>
          <a:xfrm>
            <a:off x="74020" y="1287529"/>
            <a:ext cx="1999628" cy="2145268"/>
          </a:xfrm>
          <a:prstGeom prst="wedgeRoundRectCallout">
            <a:avLst>
              <a:gd name="adj1" fmla="val 62282"/>
              <a:gd name="adj2" fmla="val 22758"/>
              <a:gd name="adj3" fmla="val 16667"/>
            </a:avLst>
          </a:prstGeom>
          <a:solidFill>
            <a:schemeClr val="bg1"/>
          </a:solidFill>
          <a:ln>
            <a:solidFill>
              <a:srgbClr val="115076"/>
            </a:solidFill>
          </a:ln>
        </p:spPr>
        <p:txBody>
          <a:bodyPr wrap="square" rtlCol="0">
            <a:spAutoFit/>
          </a:bodyPr>
          <a:lstStyle/>
          <a:p>
            <a:r>
              <a:rPr lang="en-GB" sz="2000" dirty="0" err="1">
                <a:solidFill>
                  <a:schemeClr val="accent5">
                    <a:lumMod val="50000"/>
                  </a:schemeClr>
                </a:solidFill>
              </a:rPr>
              <a:t>C’est</a:t>
            </a:r>
            <a:r>
              <a:rPr lang="en-GB" sz="2000" dirty="0">
                <a:solidFill>
                  <a:schemeClr val="accent5">
                    <a:lumMod val="50000"/>
                  </a:schemeClr>
                </a:solidFill>
              </a:rPr>
              <a:t> qui ton </a:t>
            </a:r>
            <a:r>
              <a:rPr lang="en-GB" sz="2000" dirty="0" err="1">
                <a:solidFill>
                  <a:schemeClr val="accent5">
                    <a:lumMod val="50000"/>
                  </a:schemeClr>
                </a:solidFill>
              </a:rPr>
              <a:t>footballeur</a:t>
            </a:r>
            <a:r>
              <a:rPr lang="en-GB" sz="2000" dirty="0">
                <a:solidFill>
                  <a:schemeClr val="accent5">
                    <a:lumMod val="50000"/>
                  </a:schemeClr>
                </a:solidFill>
              </a:rPr>
              <a:t> </a:t>
            </a:r>
            <a:r>
              <a:rPr lang="en-GB" sz="2000" dirty="0" err="1">
                <a:solidFill>
                  <a:schemeClr val="accent5">
                    <a:lumMod val="50000"/>
                  </a:schemeClr>
                </a:solidFill>
              </a:rPr>
              <a:t>préféré</a:t>
            </a:r>
            <a:r>
              <a:rPr lang="en-GB" sz="2000" dirty="0">
                <a:solidFill>
                  <a:schemeClr val="accent5">
                    <a:lumMod val="50000"/>
                  </a:schemeClr>
                </a:solidFill>
              </a:rPr>
              <a:t> ?</a:t>
            </a:r>
          </a:p>
          <a:p>
            <a:endParaRPr lang="en-GB" sz="2000" dirty="0">
              <a:solidFill>
                <a:schemeClr val="accent5">
                  <a:lumMod val="50000"/>
                </a:schemeClr>
              </a:solidFill>
            </a:endParaRPr>
          </a:p>
          <a:p>
            <a:r>
              <a:rPr lang="en-GB" sz="2000" dirty="0" err="1">
                <a:solidFill>
                  <a:schemeClr val="accent5">
                    <a:lumMod val="50000"/>
                  </a:schemeClr>
                </a:solidFill>
              </a:rPr>
              <a:t>C’est</a:t>
            </a:r>
            <a:r>
              <a:rPr lang="en-GB" sz="2000" dirty="0">
                <a:solidFill>
                  <a:schemeClr val="accent5">
                    <a:lumMod val="50000"/>
                  </a:schemeClr>
                </a:solidFill>
              </a:rPr>
              <a:t> quoi la raison ?</a:t>
            </a:r>
          </a:p>
        </p:txBody>
      </p:sp>
      <p:sp>
        <p:nvSpPr>
          <p:cNvPr id="22" name="Action Button: Custom 66" descr="number 1">
            <a:hlinkClick r:id="" action="ppaction://noaction" highlightClick="1">
              <a:snd r:embed="rId13" name="la raison.wav"/>
            </a:hlinkClick>
            <a:extLst>
              <a:ext uri="{FF2B5EF4-FFF2-40B4-BE49-F238E27FC236}">
                <a16:creationId xmlns:a16="http://schemas.microsoft.com/office/drawing/2014/main" id="{7CE02178-9BB5-41D7-9486-7EDA2584E72B}"/>
              </a:ext>
            </a:extLst>
          </p:cNvPr>
          <p:cNvSpPr/>
          <p:nvPr/>
        </p:nvSpPr>
        <p:spPr>
          <a:xfrm>
            <a:off x="4354110" y="168019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1b</a:t>
            </a:r>
          </a:p>
        </p:txBody>
      </p:sp>
      <p:sp>
        <p:nvSpPr>
          <p:cNvPr id="25" name="Action Button: Custom 69" descr="number 2">
            <a:hlinkClick r:id="" action="ppaction://noaction" highlightClick="1">
              <a:snd r:embed="rId13" name="la raison.wav"/>
            </a:hlinkClick>
            <a:extLst>
              <a:ext uri="{FF2B5EF4-FFF2-40B4-BE49-F238E27FC236}">
                <a16:creationId xmlns:a16="http://schemas.microsoft.com/office/drawing/2014/main" id="{6A5B7FC2-8F46-4464-91A7-1DFC2A756F63}"/>
              </a:ext>
            </a:extLst>
          </p:cNvPr>
          <p:cNvSpPr/>
          <p:nvPr/>
        </p:nvSpPr>
        <p:spPr>
          <a:xfrm>
            <a:off x="4354110" y="2134311"/>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2b</a:t>
            </a:r>
          </a:p>
        </p:txBody>
      </p:sp>
      <p:sp>
        <p:nvSpPr>
          <p:cNvPr id="27" name="Action Button: Custom 72" descr="number 3">
            <a:hlinkClick r:id="" action="ppaction://noaction" highlightClick="1">
              <a:snd r:embed="rId13" name="la raison.wav"/>
            </a:hlinkClick>
            <a:extLst>
              <a:ext uri="{FF2B5EF4-FFF2-40B4-BE49-F238E27FC236}">
                <a16:creationId xmlns:a16="http://schemas.microsoft.com/office/drawing/2014/main" id="{E0BF922A-E2A5-4BD0-8249-79BBE057E959}"/>
              </a:ext>
            </a:extLst>
          </p:cNvPr>
          <p:cNvSpPr/>
          <p:nvPr/>
        </p:nvSpPr>
        <p:spPr>
          <a:xfrm>
            <a:off x="4354110" y="2588425"/>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3b</a:t>
            </a:r>
          </a:p>
        </p:txBody>
      </p:sp>
      <p:sp>
        <p:nvSpPr>
          <p:cNvPr id="28" name="Action Button: Custom 75" descr="number 4">
            <a:hlinkClick r:id="" action="ppaction://noaction" highlightClick="1">
              <a:snd r:embed="rId13" name="la raison.wav"/>
            </a:hlinkClick>
            <a:extLst>
              <a:ext uri="{FF2B5EF4-FFF2-40B4-BE49-F238E27FC236}">
                <a16:creationId xmlns:a16="http://schemas.microsoft.com/office/drawing/2014/main" id="{734D8607-D440-441B-8789-510E77CB1990}"/>
              </a:ext>
            </a:extLst>
          </p:cNvPr>
          <p:cNvSpPr/>
          <p:nvPr/>
        </p:nvSpPr>
        <p:spPr>
          <a:xfrm>
            <a:off x="4354110" y="3042539"/>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4b</a:t>
            </a:r>
          </a:p>
        </p:txBody>
      </p:sp>
      <p:sp>
        <p:nvSpPr>
          <p:cNvPr id="30" name="Action Button: Custom 78" descr="number 5">
            <a:hlinkClick r:id="" action="ppaction://noaction" highlightClick="1">
              <a:snd r:embed="rId14" name="il est un footballeur francais.wav"/>
            </a:hlinkClick>
            <a:extLst>
              <a:ext uri="{FF2B5EF4-FFF2-40B4-BE49-F238E27FC236}">
                <a16:creationId xmlns:a16="http://schemas.microsoft.com/office/drawing/2014/main" id="{CBDEDEAC-EDDF-4147-B576-9D8DE91BA9A0}"/>
              </a:ext>
            </a:extLst>
          </p:cNvPr>
          <p:cNvSpPr/>
          <p:nvPr/>
        </p:nvSpPr>
        <p:spPr>
          <a:xfrm>
            <a:off x="4369860" y="4339882"/>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5b</a:t>
            </a:r>
          </a:p>
        </p:txBody>
      </p:sp>
      <p:sp>
        <p:nvSpPr>
          <p:cNvPr id="31" name="Action Button: Custom 81" descr="number 6">
            <a:hlinkClick r:id="" action="ppaction://noaction" highlightClick="1">
              <a:snd r:embed="rId15" name="il est un rappeur rapide.wav"/>
            </a:hlinkClick>
            <a:extLst>
              <a:ext uri="{FF2B5EF4-FFF2-40B4-BE49-F238E27FC236}">
                <a16:creationId xmlns:a16="http://schemas.microsoft.com/office/drawing/2014/main" id="{3D8AEE68-10F6-41EB-A0DF-18C9834B2950}"/>
              </a:ext>
            </a:extLst>
          </p:cNvPr>
          <p:cNvSpPr/>
          <p:nvPr/>
        </p:nvSpPr>
        <p:spPr>
          <a:xfrm>
            <a:off x="4369860" y="478005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6b</a:t>
            </a:r>
          </a:p>
        </p:txBody>
      </p:sp>
      <p:sp>
        <p:nvSpPr>
          <p:cNvPr id="32" name="Action Button: Custom 84" descr="number 7">
            <a:hlinkClick r:id="" action="ppaction://noaction" highlightClick="1">
              <a:snd r:embed="rId16" name="un livre excellent.wav"/>
            </a:hlinkClick>
            <a:extLst>
              <a:ext uri="{FF2B5EF4-FFF2-40B4-BE49-F238E27FC236}">
                <a16:creationId xmlns:a16="http://schemas.microsoft.com/office/drawing/2014/main" id="{39472A1E-69D2-45DF-B7C4-03FE0AAF127B}"/>
              </a:ext>
            </a:extLst>
          </p:cNvPr>
          <p:cNvSpPr/>
          <p:nvPr/>
        </p:nvSpPr>
        <p:spPr>
          <a:xfrm>
            <a:off x="4369860" y="5239200"/>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7b</a:t>
            </a:r>
          </a:p>
        </p:txBody>
      </p:sp>
      <p:sp>
        <p:nvSpPr>
          <p:cNvPr id="33" name="Action Button: Custom 87" descr="number 8">
            <a:hlinkClick r:id="" action="ppaction://noaction" highlightClick="1">
              <a:snd r:embed="rId17" name="un film amusant.wav"/>
            </a:hlinkClick>
            <a:extLst>
              <a:ext uri="{FF2B5EF4-FFF2-40B4-BE49-F238E27FC236}">
                <a16:creationId xmlns:a16="http://schemas.microsoft.com/office/drawing/2014/main" id="{53B4BCEE-0C8E-4032-83C8-688517846458}"/>
              </a:ext>
            </a:extLst>
          </p:cNvPr>
          <p:cNvSpPr/>
          <p:nvPr/>
        </p:nvSpPr>
        <p:spPr>
          <a:xfrm>
            <a:off x="4369860" y="5703407"/>
            <a:ext cx="540000" cy="36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8b</a:t>
            </a:r>
          </a:p>
        </p:txBody>
      </p:sp>
      <p:sp>
        <p:nvSpPr>
          <p:cNvPr id="3" name="Rectangle 2">
            <a:extLst>
              <a:ext uri="{FF2B5EF4-FFF2-40B4-BE49-F238E27FC236}">
                <a16:creationId xmlns:a16="http://schemas.microsoft.com/office/drawing/2014/main" id="{B7774BFE-73C8-4164-975B-2F70CD6884DC}"/>
              </a:ext>
            </a:extLst>
          </p:cNvPr>
          <p:cNvSpPr/>
          <p:nvPr/>
        </p:nvSpPr>
        <p:spPr>
          <a:xfrm>
            <a:off x="7213600" y="1680197"/>
            <a:ext cx="2743200" cy="36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Title 8">
            <a:extLst>
              <a:ext uri="{FF2B5EF4-FFF2-40B4-BE49-F238E27FC236}">
                <a16:creationId xmlns:a16="http://schemas.microsoft.com/office/drawing/2014/main" id="{F6A90B2F-C9A1-4E2C-9FEB-B02E8F0E80FF}"/>
              </a:ext>
            </a:extLst>
          </p:cNvPr>
          <p:cNvSpPr>
            <a:spLocks noGrp="1"/>
          </p:cNvSpPr>
          <p:nvPr>
            <p:ph type="title"/>
          </p:nvPr>
        </p:nvSpPr>
        <p:spPr>
          <a:xfrm>
            <a:off x="838200" y="443073"/>
            <a:ext cx="5265384" cy="461667"/>
          </a:xfrm>
        </p:spPr>
        <p:txBody>
          <a:bodyPr>
            <a:normAutofit fontScale="90000"/>
          </a:bodyPr>
          <a:lstStyle/>
          <a:p>
            <a:r>
              <a:rPr lang="fr-FR" dirty="0"/>
              <a:t>Fais une interview</a:t>
            </a:r>
          </a:p>
        </p:txBody>
      </p:sp>
      <p:sp>
        <p:nvSpPr>
          <p:cNvPr id="34" name="Title 2">
            <a:extLst>
              <a:ext uri="{FF2B5EF4-FFF2-40B4-BE49-F238E27FC236}">
                <a16:creationId xmlns:a16="http://schemas.microsoft.com/office/drawing/2014/main" id="{0CFD9661-216A-4FA3-B791-2B39210E3170}"/>
              </a:ext>
            </a:extLst>
          </p:cNvPr>
          <p:cNvSpPr txBox="1">
            <a:spLocks/>
          </p:cNvSpPr>
          <p:nvPr/>
        </p:nvSpPr>
        <p:spPr>
          <a:xfrm>
            <a:off x="838200" y="443074"/>
            <a:ext cx="5043616" cy="46166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fr-FR"/>
              <a:t>Fais un interview</a:t>
            </a:r>
            <a:endParaRPr lang="fr-FR" dirty="0"/>
          </a:p>
        </p:txBody>
      </p:sp>
      <p:pic>
        <p:nvPicPr>
          <p:cNvPr id="35" name="Picture 34" descr="background rectangle">
            <a:extLst>
              <a:ext uri="{FF2B5EF4-FFF2-40B4-BE49-F238E27FC236}">
                <a16:creationId xmlns:a16="http://schemas.microsoft.com/office/drawing/2014/main" id="{42A86F80-2D7E-4DB9-8CAF-A7EFAA075792}"/>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6" name="Title 3">
            <a:extLst>
              <a:ext uri="{FF2B5EF4-FFF2-40B4-BE49-F238E27FC236}">
                <a16:creationId xmlns:a16="http://schemas.microsoft.com/office/drawing/2014/main" id="{54FD9876-82F5-4C1B-B638-BF99339991C2}"/>
              </a:ext>
            </a:extLst>
          </p:cNvPr>
          <p:cNvSpPr txBox="1">
            <a:spLocks/>
          </p:cNvSpPr>
          <p:nvPr/>
        </p:nvSpPr>
        <p:spPr>
          <a:xfrm>
            <a:off x="0" y="296864"/>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err="1">
                <a:solidFill>
                  <a:schemeClr val="bg1"/>
                </a:solidFill>
              </a:rPr>
              <a:t>Fais</a:t>
            </a:r>
            <a:r>
              <a:rPr lang="en-GB" sz="3600" b="1" dirty="0">
                <a:solidFill>
                  <a:schemeClr val="bg1"/>
                </a:solidFill>
              </a:rPr>
              <a:t> </a:t>
            </a:r>
            <a:r>
              <a:rPr lang="en-GB" sz="3600" b="1" dirty="0" err="1">
                <a:solidFill>
                  <a:schemeClr val="bg1"/>
                </a:solidFill>
              </a:rPr>
              <a:t>une</a:t>
            </a:r>
            <a:r>
              <a:rPr lang="en-GB" sz="3600" b="1" dirty="0">
                <a:solidFill>
                  <a:schemeClr val="bg1"/>
                </a:solidFill>
              </a:rPr>
              <a:t> interview !</a:t>
            </a:r>
          </a:p>
        </p:txBody>
      </p:sp>
      <p:sp>
        <p:nvSpPr>
          <p:cNvPr id="37" name="Rounded Rectangle 46">
            <a:extLst>
              <a:ext uri="{FF2B5EF4-FFF2-40B4-BE49-F238E27FC236}">
                <a16:creationId xmlns:a16="http://schemas.microsoft.com/office/drawing/2014/main" id="{1C881516-8DBC-4044-8BFF-C9B000579915}"/>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611388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TotalTime>
  <Words>4378</Words>
  <Application>Microsoft Macintosh PowerPoint</Application>
  <PresentationFormat>Widescreen</PresentationFormat>
  <Paragraphs>757</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Cambria Math</vt:lpstr>
      <vt:lpstr>Century</vt:lpstr>
      <vt:lpstr>Century Gothic</vt:lpstr>
      <vt:lpstr>Ink Free</vt:lpstr>
      <vt:lpstr>Monotype Corsiva</vt:lpstr>
      <vt:lpstr>Office Theme</vt:lpstr>
      <vt:lpstr>Examples</vt:lpstr>
      <vt:lpstr>Partenaire A</vt:lpstr>
      <vt:lpstr>Partenaire B</vt:lpstr>
      <vt:lpstr>Regular –ER verbs</vt:lpstr>
      <vt:lpstr>Fais une interview</vt:lpstr>
      <vt:lpstr>Fais une interview</vt:lpstr>
      <vt:lpstr>Fais une interview</vt:lpstr>
      <vt:lpstr>Fais une interview</vt:lpstr>
      <vt:lpstr>Fais une interview</vt:lpstr>
      <vt:lpstr>Fais une interview</vt:lpstr>
      <vt:lpstr>écouter / parler / écrire</vt:lpstr>
      <vt:lpstr>écouter / parler / écrire</vt:lpstr>
      <vt:lpstr>Écris en français !</vt:lpstr>
      <vt:lpstr> Parle et écris en français !</vt:lpstr>
      <vt:lpstr> Parle et écris en français !</vt:lpstr>
      <vt:lpstr> Parle et écris en français !</vt:lpstr>
      <vt:lpstr> Parle et écris en français !</vt:lpstr>
      <vt:lpstr>Vocabulaire - sur, dans, sous </vt:lpstr>
      <vt:lpstr>Sur, dans, sous? Exemple</vt:lpstr>
      <vt:lpstr>Sur, dans, sous? Réponses</vt:lpstr>
      <vt:lpstr>Parle en français !</vt:lpstr>
      <vt:lpstr>Partenaire A : questions</vt:lpstr>
      <vt:lpstr>Partenaire A : réponses</vt:lpstr>
      <vt:lpstr>Partenaire B : questions</vt:lpstr>
      <vt:lpstr>Partenaire B : réponses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dc:title>
  <dc:creator>Mary Richardson</dc:creator>
  <cp:lastModifiedBy>Mary Richardson</cp:lastModifiedBy>
  <cp:revision>6</cp:revision>
  <dcterms:created xsi:type="dcterms:W3CDTF">2022-06-21T15:15:07Z</dcterms:created>
  <dcterms:modified xsi:type="dcterms:W3CDTF">2022-07-12T14:00:18Z</dcterms:modified>
</cp:coreProperties>
</file>