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760" r:id="rId2"/>
    <p:sldId id="761" r:id="rId3"/>
    <p:sldId id="746" r:id="rId4"/>
    <p:sldId id="747" r:id="rId5"/>
    <p:sldId id="763" r:id="rId6"/>
    <p:sldId id="751" r:id="rId7"/>
    <p:sldId id="748" r:id="rId8"/>
    <p:sldId id="392" r:id="rId9"/>
  </p:sldIdLst>
  <p:sldSz cx="12192000" cy="6858000"/>
  <p:notesSz cx="6889750" cy="1002188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Quattrocento Sans" panose="020B0502050000020003" pitchFamily="34" charset="0"/>
      <p:regular r:id="rId19"/>
      <p:bold r:id="rId20"/>
      <p:italic r:id="rId21"/>
      <p:boldItalic r:id="rId22"/>
    </p:embeddedFont>
    <p:embeddedFont>
      <p:font typeface="Segoe UI Symbol" panose="020B0502040204020203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ZK7jZjPbVMIEw2no23rKB5hc9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0C3E2-F675-493C-9CC6-FCEAB38A1184}">
  <a:tblStyle styleId="{F150C3E2-F675-493C-9CC6-FCEAB38A11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303099-ABCB-4887-B11C-3948C9C65C57}" styleName="Table_1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6E6"/>
          </a:solidFill>
        </a:fill>
      </a:tcStyle>
    </a:wholeTbl>
    <a:band1H>
      <a:tcTxStyle/>
      <a:tcStyle>
        <a:tcBdr/>
        <a:fill>
          <a:solidFill>
            <a:srgbClr val="FFE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47120"/>
  </p:normalViewPr>
  <p:slideViewPr>
    <p:cSldViewPr snapToGrid="0">
      <p:cViewPr varScale="1">
        <p:scale>
          <a:sx n="47" d="100"/>
          <a:sy n="47" d="100"/>
        </p:scale>
        <p:origin x="308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F/H</a:t>
            </a:r>
          </a:p>
          <a:p>
            <a:r>
              <a:rPr lang="en-GB" b="1" dirty="0"/>
              <a:t>Timing: 1 minute</a:t>
            </a:r>
          </a:p>
          <a:p>
            <a:br>
              <a:rPr lang="en-GB" b="1" dirty="0"/>
            </a:br>
            <a:r>
              <a:rPr lang="en-GB" b="1" dirty="0"/>
              <a:t>Aim:</a:t>
            </a:r>
            <a:r>
              <a:rPr lang="en-GB" b="0" dirty="0"/>
              <a:t> to present plural rule 7.</a:t>
            </a:r>
            <a:br>
              <a:rPr lang="en-GB" b="0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Click through the animations.</a:t>
            </a:r>
            <a:br>
              <a:rPr lang="en-GB" dirty="0"/>
            </a:br>
            <a:br>
              <a:rPr lang="en-GB" dirty="0"/>
            </a:br>
            <a:endParaRPr lang="en-GB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00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F/H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Timing: 4 minutes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Aim: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 distinguishing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between the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plural and singular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forms of rule 7 nouns (listening).</a:t>
            </a:r>
          </a:p>
          <a:p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Procedure: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baseline="0" dirty="0"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GB" baseline="0" dirty="0">
                <a:latin typeface="Calibri" panose="020F0502020204030204" pitchFamily="34" charset="0"/>
                <a:cs typeface="Calibri" panose="020F0502020204030204" pitchFamily="34" charset="0"/>
              </a:rPr>
              <a:t>buttons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to play the nouns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Students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determine whether they have heard a singular or plural noun. As these are feminine nouns, they will have to listen carefully to the noun itself rather than the article which will always be </a:t>
            </a:r>
            <a:r>
              <a:rPr lang="en-GB" sz="1200" b="0" i="1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die.</a:t>
            </a:r>
            <a:endParaRPr lang="en-GB" sz="1200" b="0" i="0" u="none" strike="noStrike" kern="1200" baseline="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3. Click to bring up the answers one by one.</a:t>
            </a:r>
          </a:p>
          <a:p>
            <a:endParaRPr lang="en-GB" dirty="0"/>
          </a:p>
          <a:p>
            <a:r>
              <a:rPr lang="en-GB" b="1" dirty="0"/>
              <a:t>Transcript</a:t>
            </a:r>
          </a:p>
          <a:p>
            <a:pPr marL="0" indent="0">
              <a:buNone/>
            </a:pPr>
            <a:r>
              <a:rPr lang="en-GB" b="0" dirty="0"/>
              <a:t>1. die </a:t>
            </a:r>
            <a:r>
              <a:rPr lang="en-GB" b="0" dirty="0" err="1"/>
              <a:t>Hände</a:t>
            </a:r>
            <a:endParaRPr lang="en-GB" b="0" dirty="0"/>
          </a:p>
          <a:p>
            <a:pPr marL="0" indent="0">
              <a:buNone/>
            </a:pPr>
            <a:r>
              <a:rPr lang="en-GB" dirty="0"/>
              <a:t>2. die </a:t>
            </a:r>
            <a:r>
              <a:rPr lang="en-GB" dirty="0" err="1"/>
              <a:t>Städte</a:t>
            </a:r>
            <a:br>
              <a:rPr lang="en-GB" dirty="0"/>
            </a:br>
            <a:r>
              <a:rPr lang="en-GB" dirty="0"/>
              <a:t>3. die Wand</a:t>
            </a: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die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Luft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die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Nächte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die Kunst</a:t>
            </a:r>
          </a:p>
          <a:p>
            <a:r>
              <a:rPr lang="en-GB" b="0" dirty="0"/>
              <a:t>7. die Angst</a:t>
            </a:r>
          </a:p>
          <a:p>
            <a:r>
              <a:rPr lang="en-GB" b="0" dirty="0"/>
              <a:t>8. die </a:t>
            </a:r>
            <a:r>
              <a:rPr lang="en-GB" b="0" dirty="0" err="1"/>
              <a:t>Mächte</a:t>
            </a:r>
            <a:endParaRPr lang="en-GB" b="0" dirty="0"/>
          </a:p>
          <a:p>
            <a:endParaRPr lang="en-GB" b="0" dirty="0"/>
          </a:p>
          <a:p>
            <a:r>
              <a:rPr lang="en-GB" b="0" dirty="0"/>
              <a:t>Note: </a:t>
            </a:r>
            <a:r>
              <a:rPr lang="en-GB" b="1" i="1" dirty="0" err="1"/>
              <a:t>Macht</a:t>
            </a:r>
            <a:r>
              <a:rPr lang="en-GB" b="0" dirty="0"/>
              <a:t> is H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8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F/H</a:t>
            </a:r>
          </a:p>
          <a:p>
            <a:r>
              <a:rPr lang="en-GB" b="1" dirty="0"/>
              <a:t>Timing: 1 minute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</a:t>
            </a:r>
            <a:r>
              <a:rPr lang="en-GB" b="0" dirty="0"/>
              <a:t> to present plural rule 8.</a:t>
            </a:r>
            <a:br>
              <a:rPr lang="en-GB" b="0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Click through the animations.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F/H</a:t>
            </a:r>
          </a:p>
          <a:p>
            <a:r>
              <a:rPr lang="en-GB" b="1" dirty="0"/>
              <a:t>Timing: 1 minute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the application of plural rule 8 in oral production.</a:t>
            </a:r>
          </a:p>
          <a:p>
            <a:endParaRPr lang="en-GB" b="0" dirty="0"/>
          </a:p>
          <a:p>
            <a:r>
              <a:rPr lang="en-GB" b="1" dirty="0"/>
              <a:t>Note:</a:t>
            </a:r>
            <a:r>
              <a:rPr lang="en-GB" b="0" dirty="0"/>
              <a:t> Although most of these words do not appear on the vocab list (9 for F and 7 for H), this is a useful exercise to practise applying plural rule 8 that students have just learned. It is also good phonics practise for students to pronounce unknown words and we do not rule out a role for incidental learning. 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Some students will pick up additional words useful to them along the way. </a:t>
            </a:r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Students practise individually or in pairs, saying first the singular and then the plural form of each word, within the 20 seconds.</a:t>
            </a:r>
          </a:p>
          <a:p>
            <a:r>
              <a:rPr lang="en-GB" dirty="0"/>
              <a:t>2. Remind them to change the article to ‘die’ every time.</a:t>
            </a:r>
          </a:p>
          <a:p>
            <a:r>
              <a:rPr lang="en-GB" dirty="0"/>
              <a:t>3. After 2-3 rounds of practice, the teacher can complete the activity, with a choral round, setting the timer again and clicking to highlight the order of the words, so that all students are saying the same thing.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dirty="0"/>
            </a:br>
            <a:r>
              <a:rPr lang="en-GB" b="1" baseline="0" dirty="0"/>
              <a:t>Word frequency of unknown words (1 is the most frequent word in German): </a:t>
            </a:r>
            <a:br>
              <a:rPr lang="en-GB" baseline="0" dirty="0"/>
            </a:br>
            <a:r>
              <a:rPr lang="en-GB" baseline="0" dirty="0" err="1"/>
              <a:t>Verhältnis</a:t>
            </a:r>
            <a:r>
              <a:rPr lang="en-GB" baseline="0" dirty="0"/>
              <a:t> [668] </a:t>
            </a:r>
            <a:r>
              <a:rPr lang="en-GB" baseline="0" dirty="0" err="1"/>
              <a:t>Kenntnis</a:t>
            </a:r>
            <a:r>
              <a:rPr lang="en-GB" baseline="0" dirty="0"/>
              <a:t> </a:t>
            </a:r>
            <a:r>
              <a:rPr lang="en-GB" baseline="0" dirty="0">
                <a:highlight>
                  <a:srgbClr val="FFFF00"/>
                </a:highlight>
              </a:rPr>
              <a:t>[H only] </a:t>
            </a:r>
            <a:r>
              <a:rPr lang="en-GB" baseline="0" dirty="0"/>
              <a:t>[1536] </a:t>
            </a:r>
            <a:r>
              <a:rPr lang="en-GB" baseline="0" dirty="0" err="1"/>
              <a:t>Erkenntnis</a:t>
            </a:r>
            <a:r>
              <a:rPr lang="en-GB" baseline="0" dirty="0"/>
              <a:t> [1328] </a:t>
            </a:r>
            <a:r>
              <a:rPr lang="en-GB" baseline="0" dirty="0" err="1"/>
              <a:t>Verständnis</a:t>
            </a:r>
            <a:r>
              <a:rPr lang="en-GB" baseline="0" dirty="0"/>
              <a:t> [H only] [1578] </a:t>
            </a:r>
            <a:r>
              <a:rPr lang="en-GB" sz="1200" dirty="0" err="1">
                <a:solidFill>
                  <a:srgbClr val="115076"/>
                </a:solidFill>
              </a:rPr>
              <a:t>Erlaubnis</a:t>
            </a:r>
            <a:r>
              <a:rPr lang="en-GB" baseline="0" dirty="0"/>
              <a:t> [n/a] </a:t>
            </a:r>
            <a:r>
              <a:rPr lang="en-GB" baseline="0" dirty="0" err="1"/>
              <a:t>Zeugnis</a:t>
            </a:r>
            <a:r>
              <a:rPr lang="en-GB" baseline="0" dirty="0"/>
              <a:t> [4456] </a:t>
            </a:r>
            <a:r>
              <a:rPr lang="en-GB" sz="1200" dirty="0" err="1">
                <a:solidFill>
                  <a:srgbClr val="115076"/>
                </a:solidFill>
              </a:rPr>
              <a:t>Bedürfnis</a:t>
            </a:r>
            <a:r>
              <a:rPr lang="en-GB" baseline="0" dirty="0"/>
              <a:t> [1824] </a:t>
            </a:r>
            <a:r>
              <a:rPr lang="en-GB" sz="1200" dirty="0" err="1">
                <a:solidFill>
                  <a:srgbClr val="115076"/>
                </a:solidFill>
              </a:rPr>
              <a:t>Gefängnis</a:t>
            </a:r>
            <a:r>
              <a:rPr lang="en-GB" baseline="0" dirty="0"/>
              <a:t> [2523] </a:t>
            </a:r>
            <a:r>
              <a:rPr lang="en-GB" i="1" dirty="0"/>
              <a:t>Source:  Jones, R.L. &amp; </a:t>
            </a:r>
            <a:r>
              <a:rPr lang="en-GB" i="1" dirty="0" err="1"/>
              <a:t>Tschirner</a:t>
            </a:r>
            <a:r>
              <a:rPr lang="en-GB" i="1" dirty="0"/>
              <a:t>, E. (2019). A frequency dictionary of German: core vocabulary for learners. Routledge</a:t>
            </a:r>
          </a:p>
          <a:p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Timing: 2 minutes</a:t>
            </a:r>
            <a:br>
              <a:rPr lang="en-GB" b="1" i="0" dirty="0"/>
            </a:br>
            <a:br>
              <a:rPr lang="en-GB" b="1" i="0" dirty="0"/>
            </a:br>
            <a:r>
              <a:rPr lang="en-GB" b="1" i="0" dirty="0"/>
              <a:t>Aim: </a:t>
            </a:r>
            <a:r>
              <a:rPr lang="en-GB" b="0" i="0" dirty="0"/>
              <a:t>to revisit the concept of nominalisation of verbs, and to present new information about the use or omission of the article </a:t>
            </a:r>
            <a:r>
              <a:rPr lang="en-GB" b="1" i="0" dirty="0"/>
              <a:t>das</a:t>
            </a:r>
            <a:r>
              <a:rPr lang="en-GB" b="0" i="0" dirty="0"/>
              <a:t>.</a:t>
            </a:r>
          </a:p>
          <a:p>
            <a:endParaRPr lang="en-GB" b="0" i="0" dirty="0"/>
          </a:p>
          <a:p>
            <a:r>
              <a:rPr lang="en-GB" b="1" i="0" dirty="0"/>
              <a:t>Procedure:</a:t>
            </a:r>
            <a:br>
              <a:rPr lang="en-GB" i="0" dirty="0"/>
            </a:br>
            <a:r>
              <a:rPr lang="en-GB" i="0" dirty="0"/>
              <a:t>1. Click through to present the information.</a:t>
            </a:r>
          </a:p>
          <a:p>
            <a:r>
              <a:rPr lang="en-GB" i="0" dirty="0"/>
              <a:t>2. Elicit English and/or German meanings as appropriate.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19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/>
              <a:t>Timing: 5 minutes</a:t>
            </a:r>
            <a:br>
              <a:rPr lang="en-GB" b="1" i="0" dirty="0"/>
            </a:br>
            <a:br>
              <a:rPr lang="en-GB" b="1" i="0" dirty="0"/>
            </a:br>
            <a:r>
              <a:rPr lang="en-GB" b="1" i="0" dirty="0"/>
              <a:t>Aim: </a:t>
            </a:r>
            <a:r>
              <a:rPr lang="en-GB" b="0" i="0" dirty="0"/>
              <a:t>to practise the recognition of and written distinction between infinitive verbs and their noun forms, depending on their function and meaning in the sentence.</a:t>
            </a:r>
          </a:p>
          <a:p>
            <a:endParaRPr lang="en-GB" b="0" i="0" dirty="0"/>
          </a:p>
          <a:p>
            <a:r>
              <a:rPr lang="en-GB" b="1" i="0" dirty="0"/>
              <a:t>Procedure:</a:t>
            </a:r>
            <a:br>
              <a:rPr lang="en-GB" i="0" dirty="0"/>
            </a:br>
            <a:r>
              <a:rPr lang="en-GB" i="0" dirty="0"/>
              <a:t>1. Explain the task. Students will listen to full sentences and choose the infinitive verb or nominalised verb, depending on the sentence.</a:t>
            </a:r>
          </a:p>
          <a:p>
            <a:r>
              <a:rPr lang="en-GB" i="0" dirty="0"/>
              <a:t>2. Do number 1 with students as an example. Click to listen. Prompt students to consider the other words in the sentence. ‘Ich </a:t>
            </a:r>
            <a:r>
              <a:rPr lang="en-GB" i="0" dirty="0" err="1"/>
              <a:t>werde</a:t>
            </a:r>
            <a:r>
              <a:rPr lang="en-GB" i="0" dirty="0"/>
              <a:t>’ (I will/am going to) – what must follow?  What does the whole sentence mean? Click to confirm the answers and reveal the English sentence meaning.</a:t>
            </a:r>
          </a:p>
          <a:p>
            <a:r>
              <a:rPr lang="en-GB" i="0" dirty="0"/>
              <a:t>3. Continue with items 2 – 7.  We suggest giving feedback item by item with this task and have set the animations accordingly.</a:t>
            </a:r>
          </a:p>
          <a:p>
            <a:endParaRPr lang="en-GB" i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i="0" dirty="0"/>
              <a:t>Transcript</a:t>
            </a:r>
            <a:r>
              <a:rPr lang="en-GB" i="0" dirty="0"/>
              <a:t>:</a:t>
            </a:r>
            <a:br>
              <a:rPr lang="en-GB" i="0" dirty="0"/>
            </a:b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1. Ich werde wandern.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2. Das ist ein Versprechen.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3. Für mich ist Schlafen wichtig.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4. Hausaufgaben nicht vergessen.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5. Wir wissen viel über das Thema.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6. Ich mag es zu Helfen.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7. Das Kartenspielen ist nicht erlaubt.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solidFill>
                  <a:srgbClr val="1F4E79"/>
                </a:solidFill>
                <a:effectLst/>
                <a:highlight>
                  <a:srgbClr val="00FFFF"/>
                </a:highlight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8. Man darf kein Essen mitnehmen.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153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F/H</a:t>
            </a:r>
          </a:p>
          <a:p>
            <a:r>
              <a:rPr lang="en-GB" b="1" dirty="0"/>
              <a:t>Timing: 1 minute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</a:t>
            </a:r>
            <a:r>
              <a:rPr lang="en-GB" b="0" dirty="0"/>
              <a:t> to present plural rule 9.</a:t>
            </a:r>
            <a:br>
              <a:rPr lang="en-GB" b="0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Click through the animations.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38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F/H</a:t>
            </a:r>
            <a:br>
              <a:rPr lang="en-GB" b="1" dirty="0"/>
            </a:br>
            <a:r>
              <a:rPr lang="en-GB" b="1" dirty="0"/>
              <a:t>Timing: 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practise word knowledge by differentiating between nominalised verbs and Rule 9 plural forms, both of which end in (e)n.</a:t>
            </a:r>
            <a:br>
              <a:rPr lang="en-GB" b="0" dirty="0"/>
            </a:br>
            <a:r>
              <a:rPr lang="en-GB" b="1" dirty="0"/>
              <a:t>Note</a:t>
            </a:r>
            <a:r>
              <a:rPr lang="en-GB" b="0" dirty="0"/>
              <a:t>: these are all revisited words (except for Herzen, just encountered on the previous slide), though the plural noun forms are not yet known.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Students divide their page in half and title each side: Verb nouns | Rule 9 plurals.</a:t>
            </a:r>
          </a:p>
          <a:p>
            <a:pPr marL="228600" indent="-228600">
              <a:buAutoNum type="arabicPeriod"/>
            </a:pPr>
            <a:r>
              <a:rPr lang="en-GB" dirty="0"/>
              <a:t>Click to listen.</a:t>
            </a:r>
          </a:p>
          <a:p>
            <a:pPr marL="228600" indent="-228600">
              <a:buAutoNum type="arabicPeriod"/>
            </a:pPr>
            <a:r>
              <a:rPr lang="en-GB" dirty="0"/>
              <a:t>Students transcribe the whole words into the correct ‘box’.</a:t>
            </a:r>
          </a:p>
          <a:p>
            <a:pPr marL="228600" indent="-228600">
              <a:buAutoNum type="arabicPeriod"/>
            </a:pPr>
            <a:r>
              <a:rPr lang="en-GB" dirty="0"/>
              <a:t>Elicit the answers in German and the word meanings and click to reveal the answers.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Transcript: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Schlafen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Vergessen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Interessen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Sterben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Hemden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Mitnehmen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Helfen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Wochenenden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Verbessern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65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Slide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Numbers">
  <p:cSld name="Title_&amp;_Number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>
            <a:spLocks noGrp="1"/>
          </p:cNvSpPr>
          <p:nvPr>
            <p:ph type="body" idx="1"/>
          </p:nvPr>
        </p:nvSpPr>
        <p:spPr>
          <a:xfrm>
            <a:off x="1099128" y="1707156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>
            <a:spLocks noGrp="1"/>
          </p:cNvSpPr>
          <p:nvPr>
            <p:ph type="body" idx="2"/>
          </p:nvPr>
        </p:nvSpPr>
        <p:spPr>
          <a:xfrm>
            <a:off x="1082563" y="275407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>
            <a:spLocks noGrp="1"/>
          </p:cNvSpPr>
          <p:nvPr>
            <p:ph type="body" idx="3"/>
          </p:nvPr>
        </p:nvSpPr>
        <p:spPr>
          <a:xfrm>
            <a:off x="1075937" y="3860634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>
            <a:spLocks noGrp="1"/>
          </p:cNvSpPr>
          <p:nvPr>
            <p:ph type="body" idx="4"/>
          </p:nvPr>
        </p:nvSpPr>
        <p:spPr>
          <a:xfrm>
            <a:off x="1089189" y="5076521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>
            <a:spLocks noGrp="1"/>
          </p:cNvSpPr>
          <p:nvPr>
            <p:ph type="body" idx="5"/>
          </p:nvPr>
        </p:nvSpPr>
        <p:spPr>
          <a:xfrm>
            <a:off x="6608720" y="1720408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>
            <a:spLocks noGrp="1"/>
          </p:cNvSpPr>
          <p:nvPr>
            <p:ph type="body" idx="6"/>
          </p:nvPr>
        </p:nvSpPr>
        <p:spPr>
          <a:xfrm>
            <a:off x="6592155" y="2767329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>
            <a:spLocks noGrp="1"/>
          </p:cNvSpPr>
          <p:nvPr>
            <p:ph type="body" idx="7"/>
          </p:nvPr>
        </p:nvSpPr>
        <p:spPr>
          <a:xfrm>
            <a:off x="6585529" y="3873886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>
            <a:spLocks noGrp="1"/>
          </p:cNvSpPr>
          <p:nvPr>
            <p:ph type="body" idx="8"/>
          </p:nvPr>
        </p:nvSpPr>
        <p:spPr>
          <a:xfrm>
            <a:off x="6598781" y="5089773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_Only">
  <p:cSld name="Numbers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>
            <a:spLocks noGrp="1"/>
          </p:cNvSpPr>
          <p:nvPr>
            <p:ph type="body" idx="1"/>
          </p:nvPr>
        </p:nvSpPr>
        <p:spPr>
          <a:xfrm>
            <a:off x="1099128" y="124001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>
            <a:spLocks noGrp="1"/>
          </p:cNvSpPr>
          <p:nvPr>
            <p:ph type="body" idx="2"/>
          </p:nvPr>
        </p:nvSpPr>
        <p:spPr>
          <a:xfrm>
            <a:off x="1082563" y="2286938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>
            <a:spLocks noGrp="1"/>
          </p:cNvSpPr>
          <p:nvPr>
            <p:ph type="body" idx="3"/>
          </p:nvPr>
        </p:nvSpPr>
        <p:spPr>
          <a:xfrm>
            <a:off x="1075937" y="3393495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>
            <a:spLocks noGrp="1"/>
          </p:cNvSpPr>
          <p:nvPr>
            <p:ph type="body" idx="4"/>
          </p:nvPr>
        </p:nvSpPr>
        <p:spPr>
          <a:xfrm>
            <a:off x="1089189" y="4609382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>
            <a:spLocks noGrp="1"/>
          </p:cNvSpPr>
          <p:nvPr>
            <p:ph type="body" idx="5"/>
          </p:nvPr>
        </p:nvSpPr>
        <p:spPr>
          <a:xfrm>
            <a:off x="6608720" y="1253269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>
            <a:spLocks noGrp="1"/>
          </p:cNvSpPr>
          <p:nvPr>
            <p:ph type="body" idx="6"/>
          </p:nvPr>
        </p:nvSpPr>
        <p:spPr>
          <a:xfrm>
            <a:off x="6592155" y="2300190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>
            <a:spLocks noGrp="1"/>
          </p:cNvSpPr>
          <p:nvPr>
            <p:ph type="body" idx="7"/>
          </p:nvPr>
        </p:nvSpPr>
        <p:spPr>
          <a:xfrm>
            <a:off x="6585529" y="3406747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body" idx="8"/>
          </p:nvPr>
        </p:nvSpPr>
        <p:spPr>
          <a:xfrm>
            <a:off x="6598781" y="4622634"/>
            <a:ext cx="452582" cy="435679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AA6F7-5009-43DA-A5BA-A7357987A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49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8F179C9-7747-4DA5-BE58-0FD87A2A6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82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_Box_Only">
  <p:cSld name="Text_Box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266531" y="212956"/>
            <a:ext cx="11691690" cy="6019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None/>
              <a:defRPr sz="2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_Only">
  <p:cSld name="Tab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Callout">
  <p:cSld name="Title_&amp;_Call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>
            <a:spLocks noGrp="1"/>
          </p:cNvSpPr>
          <p:nvPr>
            <p:ph type="body" idx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>
            <a:spLocks noGrp="1"/>
          </p:cNvSpPr>
          <p:nvPr>
            <p:ph type="body" idx="2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_Only">
  <p:cSld name="Callou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>
            <a:spLocks noGrp="1"/>
          </p:cNvSpPr>
          <p:nvPr>
            <p:ph type="body" idx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>
            <a:spLocks noGrp="1"/>
          </p:cNvSpPr>
          <p:nvPr>
            <p:ph type="body" idx="2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Gloss_Box">
  <p:cSld name="Title_&amp;_Gloss_Box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>
            <a:spLocks noGrp="1"/>
          </p:cNvSpPr>
          <p:nvPr>
            <p:ph type="body" idx="1"/>
          </p:nvPr>
        </p:nvSpPr>
        <p:spPr>
          <a:xfrm>
            <a:off x="3544261" y="1951024"/>
            <a:ext cx="4826664" cy="264554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oss_Box_Only">
  <p:cSld name="Gloss_Box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>
            <a:spLocks noGrp="1"/>
          </p:cNvSpPr>
          <p:nvPr>
            <p:ph type="body" idx="1"/>
          </p:nvPr>
        </p:nvSpPr>
        <p:spPr>
          <a:xfrm>
            <a:off x="3544261" y="1951024"/>
            <a:ext cx="4826664" cy="2645545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D3C3C"/>
              </a:buClr>
              <a:buSzPts val="2400"/>
              <a:buNone/>
              <a:defRPr>
                <a:solidFill>
                  <a:srgbClr val="3D3C3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200"/>
              <a:buNone/>
              <a:defRPr>
                <a:solidFill>
                  <a:srgbClr val="3D3C3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2000"/>
              <a:buNone/>
              <a:defRPr>
                <a:solidFill>
                  <a:srgbClr val="3D3C3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D3C3C"/>
              </a:buClr>
              <a:buSzPts val="1800"/>
              <a:buNone/>
              <a:defRPr>
                <a:solidFill>
                  <a:srgbClr val="3D3C3C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&amp;_Chart">
  <p:cSld name="Title_&amp;_Char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>
            <a:spLocks noGrp="1"/>
          </p:cNvSpPr>
          <p:nvPr>
            <p:ph type="chart" idx="2"/>
          </p:nvPr>
        </p:nvSpPr>
        <p:spPr>
          <a:xfrm>
            <a:off x="534193" y="1260306"/>
            <a:ext cx="11123613" cy="468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_Only">
  <p:cSld name="Chart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5"/>
          <p:cNvSpPr>
            <a:spLocks noGrp="1"/>
          </p:cNvSpPr>
          <p:nvPr>
            <p:ph type="chart" idx="2"/>
          </p:nvPr>
        </p:nvSpPr>
        <p:spPr>
          <a:xfrm>
            <a:off x="558800" y="461639"/>
            <a:ext cx="11123613" cy="543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2505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4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2.wav"/><Relationship Id="rId18" Type="http://schemas.openxmlformats.org/officeDocument/2006/relationships/audio" Target="../media/audio7.wav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audio" Target="../media/audio1.wav"/><Relationship Id="rId17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5" Type="http://schemas.openxmlformats.org/officeDocument/2006/relationships/audio" Target="../media/audio4.wav"/><Relationship Id="rId10" Type="http://schemas.openxmlformats.org/officeDocument/2006/relationships/image" Target="../media/image13.png"/><Relationship Id="rId19" Type="http://schemas.openxmlformats.org/officeDocument/2006/relationships/audio" Target="../media/audio8.wav"/><Relationship Id="rId4" Type="http://schemas.openxmlformats.org/officeDocument/2006/relationships/image" Target="../media/image8.png"/><Relationship Id="rId9" Type="http://schemas.openxmlformats.org/officeDocument/2006/relationships/image" Target="../media/image3.png"/><Relationship Id="rId1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18.png"/><Relationship Id="rId7" Type="http://schemas.openxmlformats.org/officeDocument/2006/relationships/audio" Target="../media/audio1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1.wav"/><Relationship Id="rId11" Type="http://schemas.openxmlformats.org/officeDocument/2006/relationships/audio" Target="../media/audio16.wav"/><Relationship Id="rId5" Type="http://schemas.openxmlformats.org/officeDocument/2006/relationships/audio" Target="../media/audio10.wav"/><Relationship Id="rId10" Type="http://schemas.openxmlformats.org/officeDocument/2006/relationships/audio" Target="../media/audio15.wav"/><Relationship Id="rId4" Type="http://schemas.openxmlformats.org/officeDocument/2006/relationships/audio" Target="../media/audio9.wav"/><Relationship Id="rId9" Type="http://schemas.openxmlformats.org/officeDocument/2006/relationships/audio" Target="../media/audio1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13" Type="http://schemas.openxmlformats.org/officeDocument/2006/relationships/audio" Target="../media/audio27.wav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12" Type="http://schemas.openxmlformats.org/officeDocument/2006/relationships/audio" Target="../media/audio26.wav"/><Relationship Id="rId2" Type="http://schemas.openxmlformats.org/officeDocument/2006/relationships/notesSlide" Target="../notesSlides/notesSlide8.xml"/><Relationship Id="rId16" Type="http://schemas.openxmlformats.org/officeDocument/2006/relationships/audio" Target="../media/audio30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0.wav"/><Relationship Id="rId11" Type="http://schemas.openxmlformats.org/officeDocument/2006/relationships/audio" Target="../media/audio25.wav"/><Relationship Id="rId5" Type="http://schemas.openxmlformats.org/officeDocument/2006/relationships/audio" Target="../media/audio19.wav"/><Relationship Id="rId15" Type="http://schemas.openxmlformats.org/officeDocument/2006/relationships/audio" Target="../media/audio29.wav"/><Relationship Id="rId10" Type="http://schemas.openxmlformats.org/officeDocument/2006/relationships/audio" Target="../media/audio24.wav"/><Relationship Id="rId4" Type="http://schemas.openxmlformats.org/officeDocument/2006/relationships/audio" Target="../media/audio18.wav"/><Relationship Id="rId9" Type="http://schemas.openxmlformats.org/officeDocument/2006/relationships/audio" Target="../media/audio23.wav"/><Relationship Id="rId14" Type="http://schemas.openxmlformats.org/officeDocument/2006/relationships/audio" Target="../media/audio2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7797-727F-DFF1-34EA-10DC6B9A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772025" cy="647577"/>
          </a:xfrm>
        </p:spPr>
        <p:txBody>
          <a:bodyPr/>
          <a:lstStyle/>
          <a:p>
            <a:r>
              <a:rPr lang="en-GB" dirty="0"/>
              <a:t>More than 1 – rule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BE11-7F1F-791F-DC39-743EDB136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065213"/>
            <a:ext cx="10847387" cy="4587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Add </a:t>
            </a:r>
            <a:r>
              <a:rPr lang="en-GB" b="1" dirty="0"/>
              <a:t>–e and an umlaut where possible </a:t>
            </a:r>
            <a:r>
              <a:rPr lang="en-GB" dirty="0"/>
              <a:t>to single syllable feminine nouns.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1A2CAE-59B6-1931-E224-25BB4BB7EF13}"/>
              </a:ext>
            </a:extLst>
          </p:cNvPr>
          <p:cNvSpPr/>
          <p:nvPr/>
        </p:nvSpPr>
        <p:spPr>
          <a:xfrm>
            <a:off x="10201275" y="295274"/>
            <a:ext cx="1581150" cy="399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Grammatik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7B71A-8F80-6741-AB87-B7E74C973501}"/>
              </a:ext>
            </a:extLst>
          </p:cNvPr>
          <p:cNvSpPr txBox="1"/>
          <p:nvPr/>
        </p:nvSpPr>
        <p:spPr>
          <a:xfrm>
            <a:off x="542922" y="4201180"/>
            <a:ext cx="1950466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die Stadt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C66F7-A288-1FFE-8312-9371D25CBB7E}"/>
              </a:ext>
            </a:extLst>
          </p:cNvPr>
          <p:cNvSpPr txBox="1"/>
          <p:nvPr/>
        </p:nvSpPr>
        <p:spPr>
          <a:xfrm>
            <a:off x="4192724" y="4199378"/>
            <a:ext cx="2762789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die </a:t>
            </a:r>
            <a:r>
              <a:rPr lang="en-GB" dirty="0" err="1"/>
              <a:t>Städte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F0E72-93D2-87C9-5F85-2A21079761D5}"/>
              </a:ext>
            </a:extLst>
          </p:cNvPr>
          <p:cNvSpPr txBox="1"/>
          <p:nvPr/>
        </p:nvSpPr>
        <p:spPr>
          <a:xfrm>
            <a:off x="542922" y="1894583"/>
            <a:ext cx="3332911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die Angst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7FDFE-DC74-BA4F-0890-CC07A319DB2C}"/>
              </a:ext>
            </a:extLst>
          </p:cNvPr>
          <p:cNvSpPr txBox="1"/>
          <p:nvPr/>
        </p:nvSpPr>
        <p:spPr>
          <a:xfrm>
            <a:off x="4151522" y="1844517"/>
            <a:ext cx="3769115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die </a:t>
            </a:r>
            <a:r>
              <a:rPr lang="en-GB" dirty="0" err="1"/>
              <a:t>Ängste</a:t>
            </a:r>
            <a:endParaRPr lang="en-GB" dirty="0"/>
          </a:p>
        </p:txBody>
      </p:sp>
      <p:pic>
        <p:nvPicPr>
          <p:cNvPr id="9" name="Picture 4" descr="Free vector graphics of Ghost">
            <a:extLst>
              <a:ext uri="{FF2B5EF4-FFF2-40B4-BE49-F238E27FC236}">
                <a16:creationId xmlns:a16="http://schemas.microsoft.com/office/drawing/2014/main" id="{7369EDB1-CEA9-177C-9175-0A44D1406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98" y="2350161"/>
            <a:ext cx="1212036" cy="13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ree vector graphics of Monster">
            <a:extLst>
              <a:ext uri="{FF2B5EF4-FFF2-40B4-BE49-F238E27FC236}">
                <a16:creationId xmlns:a16="http://schemas.microsoft.com/office/drawing/2014/main" id="{92EC4F85-7E01-328E-1AA9-0AAECA618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98" y="2265776"/>
            <a:ext cx="1104900" cy="13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ree vector graphics of Monster">
            <a:extLst>
              <a:ext uri="{FF2B5EF4-FFF2-40B4-BE49-F238E27FC236}">
                <a16:creationId xmlns:a16="http://schemas.microsoft.com/office/drawing/2014/main" id="{51CD7272-FE4B-3853-2F32-1A3E794B4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8" y="2311478"/>
            <a:ext cx="1104900" cy="13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Free vector graphics of Amsterdam">
            <a:extLst>
              <a:ext uri="{FF2B5EF4-FFF2-40B4-BE49-F238E27FC236}">
                <a16:creationId xmlns:a16="http://schemas.microsoft.com/office/drawing/2014/main" id="{64D42954-EFBB-5078-6B17-D7A0F287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5" y="4687477"/>
            <a:ext cx="2261583" cy="12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Free vector graphics of Skyscraper">
            <a:extLst>
              <a:ext uri="{FF2B5EF4-FFF2-40B4-BE49-F238E27FC236}">
                <a16:creationId xmlns:a16="http://schemas.microsoft.com/office/drawing/2014/main" id="{1C57D515-B2B4-1D49-8220-092D23B7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955" y="4683873"/>
            <a:ext cx="2378987" cy="118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Free vector graphics of Amsterdam">
            <a:extLst>
              <a:ext uri="{FF2B5EF4-FFF2-40B4-BE49-F238E27FC236}">
                <a16:creationId xmlns:a16="http://schemas.microsoft.com/office/drawing/2014/main" id="{27EB5500-45B0-AF3A-28A4-E9B2F3C62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55" y="4599488"/>
            <a:ext cx="2261583" cy="12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618CE3-064C-965B-7931-9CDDEB82571B}"/>
              </a:ext>
            </a:extLst>
          </p:cNvPr>
          <p:cNvSpPr/>
          <p:nvPr/>
        </p:nvSpPr>
        <p:spPr>
          <a:xfrm>
            <a:off x="8258178" y="2350161"/>
            <a:ext cx="3400425" cy="21717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/>
              <a:t>Remember: the word for </a:t>
            </a:r>
            <a:r>
              <a:rPr lang="en-GB" sz="2400" dirty="0"/>
              <a:t>‘</a:t>
            </a:r>
            <a:r>
              <a:rPr lang="en-GB" sz="2400" b="1" dirty="0"/>
              <a:t>the</a:t>
            </a:r>
            <a:r>
              <a:rPr lang="en-GB" sz="2400" dirty="0"/>
              <a:t>’ is ‘</a:t>
            </a:r>
            <a:r>
              <a:rPr lang="en-GB" sz="2400" b="1" dirty="0"/>
              <a:t>die</a:t>
            </a:r>
            <a:r>
              <a:rPr lang="en-GB" sz="2400" dirty="0"/>
              <a:t>’ for </a:t>
            </a:r>
            <a:r>
              <a:rPr lang="en-GB" sz="2400" b="1" i="1" u="sng" dirty="0"/>
              <a:t>all</a:t>
            </a:r>
            <a:r>
              <a:rPr lang="en-GB" sz="2400" dirty="0"/>
              <a:t> plural nouns.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493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A8E46F-8419-6A5E-5AEA-75BD7006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861367" cy="647577"/>
          </a:xfrm>
        </p:spPr>
        <p:txBody>
          <a:bodyPr/>
          <a:lstStyle/>
          <a:p>
            <a:r>
              <a:rPr lang="en-GB" dirty="0"/>
              <a:t>More than 1 – rule 7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1C2D91E-54B6-14BF-E3E6-DEF0B41ED868}"/>
              </a:ext>
            </a:extLst>
          </p:cNvPr>
          <p:cNvSpPr txBox="1">
            <a:spLocks/>
          </p:cNvSpPr>
          <p:nvPr/>
        </p:nvSpPr>
        <p:spPr>
          <a:xfrm>
            <a:off x="158909" y="1008242"/>
            <a:ext cx="10847387" cy="4587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Hör zu. Wie viele? Schreib eins oder zwei</a:t>
            </a:r>
          </a:p>
          <a:p>
            <a:endParaRPr lang="en-GB" dirty="0"/>
          </a:p>
        </p:txBody>
      </p:sp>
      <p:pic>
        <p:nvPicPr>
          <p:cNvPr id="12" name="Picture 2" descr="Free vector graphics of Hand">
            <a:extLst>
              <a:ext uri="{FF2B5EF4-FFF2-40B4-BE49-F238E27FC236}">
                <a16:creationId xmlns:a16="http://schemas.microsoft.com/office/drawing/2014/main" id="{D764DDA1-B592-C156-B2DA-333EF545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79" y="1739147"/>
            <a:ext cx="812436" cy="8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vector graphics of Hand">
            <a:extLst>
              <a:ext uri="{FF2B5EF4-FFF2-40B4-BE49-F238E27FC236}">
                <a16:creationId xmlns:a16="http://schemas.microsoft.com/office/drawing/2014/main" id="{B25ACFB5-0700-3388-90A1-78CD203C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543" y="1739147"/>
            <a:ext cx="804741" cy="8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vector graphics of Hand">
            <a:extLst>
              <a:ext uri="{FF2B5EF4-FFF2-40B4-BE49-F238E27FC236}">
                <a16:creationId xmlns:a16="http://schemas.microsoft.com/office/drawing/2014/main" id="{63D86B75-A9D7-0B72-4D5C-A80631B6D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33" y="1739147"/>
            <a:ext cx="812436" cy="86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Free photos of Room">
            <a:extLst>
              <a:ext uri="{FF2B5EF4-FFF2-40B4-BE49-F238E27FC236}">
                <a16:creationId xmlns:a16="http://schemas.microsoft.com/office/drawing/2014/main" id="{B072F62B-4081-1209-8A41-911C8686E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913" b="24823"/>
          <a:stretch/>
        </p:blipFill>
        <p:spPr bwMode="auto">
          <a:xfrm>
            <a:off x="1199842" y="3877663"/>
            <a:ext cx="989421" cy="11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photos of Room">
            <a:extLst>
              <a:ext uri="{FF2B5EF4-FFF2-40B4-BE49-F238E27FC236}">
                <a16:creationId xmlns:a16="http://schemas.microsoft.com/office/drawing/2014/main" id="{0EAB4F71-5AD1-E59C-0BA8-A931AAD71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913" b="24823"/>
          <a:stretch/>
        </p:blipFill>
        <p:spPr bwMode="auto">
          <a:xfrm>
            <a:off x="3482749" y="3877663"/>
            <a:ext cx="989421" cy="11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ree photos of Room">
            <a:extLst>
              <a:ext uri="{FF2B5EF4-FFF2-40B4-BE49-F238E27FC236}">
                <a16:creationId xmlns:a16="http://schemas.microsoft.com/office/drawing/2014/main" id="{AAFCE8B3-1539-C059-C1C7-BE43F0F35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913" b="24823"/>
          <a:stretch/>
        </p:blipFill>
        <p:spPr bwMode="auto">
          <a:xfrm>
            <a:off x="4609138" y="3877663"/>
            <a:ext cx="989421" cy="11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19F5312C-4E6E-C9D0-CC81-BB0ACDF0C978}"/>
              </a:ext>
            </a:extLst>
          </p:cNvPr>
          <p:cNvSpPr/>
          <p:nvPr/>
        </p:nvSpPr>
        <p:spPr>
          <a:xfrm>
            <a:off x="3257700" y="1610265"/>
            <a:ext cx="2324903" cy="1127498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A9E1664-1B4E-8D30-A481-784F59289D51}"/>
              </a:ext>
            </a:extLst>
          </p:cNvPr>
          <p:cNvSpPr/>
          <p:nvPr/>
        </p:nvSpPr>
        <p:spPr>
          <a:xfrm>
            <a:off x="3320796" y="2687726"/>
            <a:ext cx="2324903" cy="1127498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B96A414-7846-5749-B0D5-001734EE9554}"/>
              </a:ext>
            </a:extLst>
          </p:cNvPr>
          <p:cNvSpPr/>
          <p:nvPr/>
        </p:nvSpPr>
        <p:spPr>
          <a:xfrm>
            <a:off x="769000" y="3735668"/>
            <a:ext cx="1907677" cy="1425234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92E26A3-53CC-11DA-984E-97ACD36310B1}"/>
              </a:ext>
            </a:extLst>
          </p:cNvPr>
          <p:cNvSpPr/>
          <p:nvPr/>
        </p:nvSpPr>
        <p:spPr>
          <a:xfrm>
            <a:off x="907489" y="5240457"/>
            <a:ext cx="1709279" cy="1124355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DAA85D5-2FD7-1283-2D01-6DF776E93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92" y="5377507"/>
            <a:ext cx="1219306" cy="7864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88538CA-9064-DE83-9ADE-625191C45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0796" y="5311776"/>
            <a:ext cx="1219306" cy="7864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8D1D39-BF02-AE66-49B0-56430404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40" y="5347047"/>
            <a:ext cx="1219306" cy="786452"/>
          </a:xfrm>
          <a:prstGeom prst="rect">
            <a:avLst/>
          </a:prstGeom>
        </p:spPr>
      </p:pic>
      <p:pic>
        <p:nvPicPr>
          <p:cNvPr id="30" name="Picture 8" descr="Free vector graphics of Moon">
            <a:extLst>
              <a:ext uri="{FF2B5EF4-FFF2-40B4-BE49-F238E27FC236}">
                <a16:creationId xmlns:a16="http://schemas.microsoft.com/office/drawing/2014/main" id="{B8B79A63-5D16-0E20-6B00-E022CE6B4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55" y="1493315"/>
            <a:ext cx="1382067" cy="10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Free vector graphics of Moon">
            <a:extLst>
              <a:ext uri="{FF2B5EF4-FFF2-40B4-BE49-F238E27FC236}">
                <a16:creationId xmlns:a16="http://schemas.microsoft.com/office/drawing/2014/main" id="{C17E5C4C-AF0A-CB18-353D-61A054C3C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73" y="1493315"/>
            <a:ext cx="1382067" cy="10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Free vector graphics of Moon">
            <a:extLst>
              <a:ext uri="{FF2B5EF4-FFF2-40B4-BE49-F238E27FC236}">
                <a16:creationId xmlns:a16="http://schemas.microsoft.com/office/drawing/2014/main" id="{F4C0B8CA-8FDC-2A8E-E326-033612A9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181" y="1489391"/>
            <a:ext cx="1382067" cy="10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Free illustrations of Paint brush">
            <a:extLst>
              <a:ext uri="{FF2B5EF4-FFF2-40B4-BE49-F238E27FC236}">
                <a16:creationId xmlns:a16="http://schemas.microsoft.com/office/drawing/2014/main" id="{05AF7253-6048-F50D-50E2-D5D731CC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06" y="2507820"/>
            <a:ext cx="2212473" cy="14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Free illustrations of Paint brush">
            <a:extLst>
              <a:ext uri="{FF2B5EF4-FFF2-40B4-BE49-F238E27FC236}">
                <a16:creationId xmlns:a16="http://schemas.microsoft.com/office/drawing/2014/main" id="{389FB383-33CF-2A94-A3F5-F5ADF797E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065" y="2501523"/>
            <a:ext cx="2212473" cy="14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ree vector graphics of Ghost">
            <a:extLst>
              <a:ext uri="{FF2B5EF4-FFF2-40B4-BE49-F238E27FC236}">
                <a16:creationId xmlns:a16="http://schemas.microsoft.com/office/drawing/2014/main" id="{EC92856E-0676-B4F8-5E50-44FF4B143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23" y="4021227"/>
            <a:ext cx="1212036" cy="13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ree vector graphics of Ghost">
            <a:extLst>
              <a:ext uri="{FF2B5EF4-FFF2-40B4-BE49-F238E27FC236}">
                <a16:creationId xmlns:a16="http://schemas.microsoft.com/office/drawing/2014/main" id="{DBCB8616-12A0-BBCF-A590-314E62D59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067" y="4056880"/>
            <a:ext cx="1212036" cy="13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ree vector graphics of Ghost">
            <a:extLst>
              <a:ext uri="{FF2B5EF4-FFF2-40B4-BE49-F238E27FC236}">
                <a16:creationId xmlns:a16="http://schemas.microsoft.com/office/drawing/2014/main" id="{050D0693-6550-D651-CCF9-7EA4A442D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12" y="4056880"/>
            <a:ext cx="1212036" cy="13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BF56772-88CB-DB40-A019-F8E6AE0FEB4E}"/>
              </a:ext>
            </a:extLst>
          </p:cNvPr>
          <p:cNvSpPr/>
          <p:nvPr/>
        </p:nvSpPr>
        <p:spPr>
          <a:xfrm>
            <a:off x="6684033" y="5449746"/>
            <a:ext cx="4676280" cy="4616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525050"/>
                </a:solidFill>
                <a:latin typeface="Century Gothic" panose="020B0502020202020204" pitchFamily="34" charset="0"/>
              </a:rPr>
              <a:t>[power]		     [powers]</a:t>
            </a:r>
            <a:endParaRPr lang="en-GB" sz="2400" dirty="0">
              <a:solidFill>
                <a:srgbClr val="52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9FAF896-D57E-2553-D262-7304C8830A81}"/>
              </a:ext>
            </a:extLst>
          </p:cNvPr>
          <p:cNvSpPr/>
          <p:nvPr/>
        </p:nvSpPr>
        <p:spPr>
          <a:xfrm>
            <a:off x="8780063" y="1320036"/>
            <a:ext cx="3177264" cy="1474982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BA98FD7-12CE-E68E-8D7D-ABFDDDFDF01E}"/>
              </a:ext>
            </a:extLst>
          </p:cNvPr>
          <p:cNvSpPr/>
          <p:nvPr/>
        </p:nvSpPr>
        <p:spPr>
          <a:xfrm>
            <a:off x="6579377" y="2591661"/>
            <a:ext cx="1624433" cy="1354382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5712ABA-91D8-4BFC-5001-281776C0D71C}"/>
              </a:ext>
            </a:extLst>
          </p:cNvPr>
          <p:cNvSpPr/>
          <p:nvPr/>
        </p:nvSpPr>
        <p:spPr>
          <a:xfrm>
            <a:off x="6533294" y="3946043"/>
            <a:ext cx="1711180" cy="1474982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94158D3-DF31-84CE-7116-C90C8718A87F}"/>
              </a:ext>
            </a:extLst>
          </p:cNvPr>
          <p:cNvSpPr/>
          <p:nvPr/>
        </p:nvSpPr>
        <p:spPr>
          <a:xfrm>
            <a:off x="9367806" y="5303086"/>
            <a:ext cx="2329006" cy="901098"/>
          </a:xfrm>
          <a:prstGeom prst="ellipse">
            <a:avLst/>
          </a:prstGeom>
          <a:noFill/>
          <a:ln w="57150"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10" descr="Free illustrations of Paint brush">
            <a:extLst>
              <a:ext uri="{FF2B5EF4-FFF2-40B4-BE49-F238E27FC236}">
                <a16:creationId xmlns:a16="http://schemas.microsoft.com/office/drawing/2014/main" id="{A6D962F0-D66E-6E07-66AD-7EDD38088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61" y="2572990"/>
            <a:ext cx="2212473" cy="14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359EB66-CB19-754C-B005-B26EB4197B1B}"/>
              </a:ext>
            </a:extLst>
          </p:cNvPr>
          <p:cNvSpPr/>
          <p:nvPr/>
        </p:nvSpPr>
        <p:spPr>
          <a:xfrm>
            <a:off x="10502181" y="273803"/>
            <a:ext cx="1159038" cy="35854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hören</a:t>
            </a:r>
            <a:endParaRPr lang="en-GB" dirty="0"/>
          </a:p>
        </p:txBody>
      </p:sp>
      <p:pic>
        <p:nvPicPr>
          <p:cNvPr id="19" name="Picture 8" descr="Free vector graphics of Amsterdam">
            <a:extLst>
              <a:ext uri="{FF2B5EF4-FFF2-40B4-BE49-F238E27FC236}">
                <a16:creationId xmlns:a16="http://schemas.microsoft.com/office/drawing/2014/main" id="{9EF8D0F8-BB80-3B2A-BA71-221A1D70A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41" y="2736423"/>
            <a:ext cx="1504222" cy="86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ree vector graphics of Amsterdam">
            <a:extLst>
              <a:ext uri="{FF2B5EF4-FFF2-40B4-BE49-F238E27FC236}">
                <a16:creationId xmlns:a16="http://schemas.microsoft.com/office/drawing/2014/main" id="{C3F5024F-20A6-3EC1-82F8-8C656160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34" y="2849452"/>
            <a:ext cx="1240736" cy="70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Free vector graphics of Amsterdam">
            <a:extLst>
              <a:ext uri="{FF2B5EF4-FFF2-40B4-BE49-F238E27FC236}">
                <a16:creationId xmlns:a16="http://schemas.microsoft.com/office/drawing/2014/main" id="{2AC36909-58DF-F1D0-D2BA-73066EB72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011" y="2839223"/>
            <a:ext cx="1240738" cy="7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ction Button: Custom 16">
            <a:hlinkClick r:id="" action="ppaction://noaction" highlightClick="1">
              <a:snd r:embed="rId12" name="10.1.1.4 L2 slide 15 1.wav"/>
            </a:hlinkClick>
            <a:extLst>
              <a:ext uri="{FF2B5EF4-FFF2-40B4-BE49-F238E27FC236}">
                <a16:creationId xmlns:a16="http://schemas.microsoft.com/office/drawing/2014/main" id="{F0EE34E8-ECD6-B9BB-39C4-CF46686D8D9E}"/>
              </a:ext>
            </a:extLst>
          </p:cNvPr>
          <p:cNvSpPr/>
          <p:nvPr/>
        </p:nvSpPr>
        <p:spPr>
          <a:xfrm>
            <a:off x="155300" y="1872333"/>
            <a:ext cx="495398" cy="458786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60" name="Action Button: Custom 16">
            <a:hlinkClick r:id="" action="ppaction://noaction" highlightClick="1">
              <a:snd r:embed="rId13" name="10.1.1.4 L2 slide 15 2.wav"/>
            </a:hlinkClick>
            <a:extLst>
              <a:ext uri="{FF2B5EF4-FFF2-40B4-BE49-F238E27FC236}">
                <a16:creationId xmlns:a16="http://schemas.microsoft.com/office/drawing/2014/main" id="{EC63D78A-7E79-D1F1-A860-F3A29546719C}"/>
              </a:ext>
            </a:extLst>
          </p:cNvPr>
          <p:cNvSpPr/>
          <p:nvPr/>
        </p:nvSpPr>
        <p:spPr>
          <a:xfrm>
            <a:off x="160444" y="2951329"/>
            <a:ext cx="498011" cy="507570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61" name="Action Button: Custom 16">
            <a:hlinkClick r:id="" action="ppaction://noaction" highlightClick="1">
              <a:snd r:embed="rId14" name="10.1.1.4 L2 slide 15 3.wav"/>
            </a:hlinkClick>
            <a:extLst>
              <a:ext uri="{FF2B5EF4-FFF2-40B4-BE49-F238E27FC236}">
                <a16:creationId xmlns:a16="http://schemas.microsoft.com/office/drawing/2014/main" id="{5A111183-36FD-95BB-62DB-7D263F2DA45C}"/>
              </a:ext>
            </a:extLst>
          </p:cNvPr>
          <p:cNvSpPr/>
          <p:nvPr/>
        </p:nvSpPr>
        <p:spPr>
          <a:xfrm>
            <a:off x="160444" y="4206438"/>
            <a:ext cx="498011" cy="507570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62" name="Action Button: Custom 16">
            <a:hlinkClick r:id="" action="ppaction://noaction" highlightClick="1">
              <a:snd r:embed="rId15" name="10.1.1.4 L2 slide 15 4.wav"/>
            </a:hlinkClick>
            <a:extLst>
              <a:ext uri="{FF2B5EF4-FFF2-40B4-BE49-F238E27FC236}">
                <a16:creationId xmlns:a16="http://schemas.microsoft.com/office/drawing/2014/main" id="{6C86421D-7DC3-F54B-27FC-D4298D085229}"/>
              </a:ext>
            </a:extLst>
          </p:cNvPr>
          <p:cNvSpPr/>
          <p:nvPr/>
        </p:nvSpPr>
        <p:spPr>
          <a:xfrm>
            <a:off x="160444" y="5451217"/>
            <a:ext cx="498011" cy="507570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63" name="Action Button: Custom 16">
            <a:hlinkClick r:id="" action="ppaction://noaction" highlightClick="1">
              <a:snd r:embed="rId16" name="10.1.1.4 L2 slide 15 5.wav"/>
            </a:hlinkClick>
            <a:extLst>
              <a:ext uri="{FF2B5EF4-FFF2-40B4-BE49-F238E27FC236}">
                <a16:creationId xmlns:a16="http://schemas.microsoft.com/office/drawing/2014/main" id="{8A4CDCFE-7E22-690C-A1B7-A3D2B99A1D08}"/>
              </a:ext>
            </a:extLst>
          </p:cNvPr>
          <p:cNvSpPr/>
          <p:nvPr/>
        </p:nvSpPr>
        <p:spPr>
          <a:xfrm>
            <a:off x="5846994" y="1826885"/>
            <a:ext cx="498011" cy="507570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64" name="Action Button: Custom 16">
            <a:hlinkClick r:id="" action="ppaction://noaction" highlightClick="1">
              <a:snd r:embed="rId17" name="10.1.1.4 L2 slide 15 6.wav"/>
            </a:hlinkClick>
            <a:extLst>
              <a:ext uri="{FF2B5EF4-FFF2-40B4-BE49-F238E27FC236}">
                <a16:creationId xmlns:a16="http://schemas.microsoft.com/office/drawing/2014/main" id="{41D4615E-66C3-4303-EAF0-FE9D23F4AB5A}"/>
              </a:ext>
            </a:extLst>
          </p:cNvPr>
          <p:cNvSpPr/>
          <p:nvPr/>
        </p:nvSpPr>
        <p:spPr>
          <a:xfrm>
            <a:off x="5866985" y="3056696"/>
            <a:ext cx="498011" cy="507570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65" name="Action Button: Custom 16">
            <a:hlinkClick r:id="" action="ppaction://noaction" highlightClick="1">
              <a:snd r:embed="rId18" name="10.1.1.4 L2 slide 15 7.wav"/>
            </a:hlinkClick>
            <a:extLst>
              <a:ext uri="{FF2B5EF4-FFF2-40B4-BE49-F238E27FC236}">
                <a16:creationId xmlns:a16="http://schemas.microsoft.com/office/drawing/2014/main" id="{F27D8D7E-BD2E-C131-002D-A50D86AE6AA8}"/>
              </a:ext>
            </a:extLst>
          </p:cNvPr>
          <p:cNvSpPr/>
          <p:nvPr/>
        </p:nvSpPr>
        <p:spPr>
          <a:xfrm>
            <a:off x="5879303" y="4184157"/>
            <a:ext cx="498011" cy="507570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</a:t>
            </a:r>
          </a:p>
        </p:txBody>
      </p:sp>
      <p:sp>
        <p:nvSpPr>
          <p:cNvPr id="66" name="Action Button: Custom 16">
            <a:hlinkClick r:id="" action="ppaction://noaction" highlightClick="1">
              <a:snd r:embed="rId19" name="10.1.1.4 L2 slide 15 8.wav"/>
            </a:hlinkClick>
            <a:extLst>
              <a:ext uri="{FF2B5EF4-FFF2-40B4-BE49-F238E27FC236}">
                <a16:creationId xmlns:a16="http://schemas.microsoft.com/office/drawing/2014/main" id="{DB0A3C72-49A4-E295-0920-3B6F2E97DE33}"/>
              </a:ext>
            </a:extLst>
          </p:cNvPr>
          <p:cNvSpPr/>
          <p:nvPr/>
        </p:nvSpPr>
        <p:spPr>
          <a:xfrm>
            <a:off x="5879304" y="5486488"/>
            <a:ext cx="498011" cy="507570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038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7797-727F-DFF1-34EA-10DC6B9A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772025" cy="647577"/>
          </a:xfrm>
        </p:spPr>
        <p:txBody>
          <a:bodyPr/>
          <a:lstStyle/>
          <a:p>
            <a:r>
              <a:rPr lang="en-GB" dirty="0"/>
              <a:t>More than 1 – rule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BBE11-7F1F-791F-DC39-743EDB136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3" y="1065213"/>
            <a:ext cx="10847387" cy="4587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Nouns ending in  </a:t>
            </a:r>
            <a:r>
              <a:rPr lang="en-GB" b="1" dirty="0"/>
              <a:t>–nis </a:t>
            </a:r>
            <a:r>
              <a:rPr lang="en-GB" dirty="0"/>
              <a:t>add </a:t>
            </a:r>
            <a:r>
              <a:rPr lang="en-GB" b="1" dirty="0"/>
              <a:t>–se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1A2CAE-59B6-1931-E224-25BB4BB7EF13}"/>
              </a:ext>
            </a:extLst>
          </p:cNvPr>
          <p:cNvSpPr/>
          <p:nvPr/>
        </p:nvSpPr>
        <p:spPr>
          <a:xfrm>
            <a:off x="10201275" y="295274"/>
            <a:ext cx="1581150" cy="399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Grammatik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7B71A-8F80-6741-AB87-B7E74C973501}"/>
              </a:ext>
            </a:extLst>
          </p:cNvPr>
          <p:cNvSpPr txBox="1"/>
          <p:nvPr/>
        </p:nvSpPr>
        <p:spPr>
          <a:xfrm>
            <a:off x="542922" y="4201179"/>
            <a:ext cx="2520816" cy="4826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das </a:t>
            </a:r>
            <a:r>
              <a:rPr lang="en-GB" dirty="0" err="1"/>
              <a:t>Ergebnis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C66F7-A288-1FFE-8312-9371D25CBB7E}"/>
              </a:ext>
            </a:extLst>
          </p:cNvPr>
          <p:cNvSpPr txBox="1"/>
          <p:nvPr/>
        </p:nvSpPr>
        <p:spPr>
          <a:xfrm>
            <a:off x="4192724" y="4199378"/>
            <a:ext cx="2762789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die </a:t>
            </a:r>
            <a:r>
              <a:rPr lang="en-GB" dirty="0" err="1"/>
              <a:t>Ergebnisse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F0E72-93D2-87C9-5F85-2A21079761D5}"/>
              </a:ext>
            </a:extLst>
          </p:cNvPr>
          <p:cNvSpPr txBox="1"/>
          <p:nvPr/>
        </p:nvSpPr>
        <p:spPr>
          <a:xfrm>
            <a:off x="542922" y="1894583"/>
            <a:ext cx="3332911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/>
              <a:t>das </a:t>
            </a:r>
            <a:r>
              <a:rPr lang="en-GB" dirty="0" err="1"/>
              <a:t>Ereignis</a:t>
            </a:r>
            <a:r>
              <a:rPr lang="en-GB" dirty="0"/>
              <a:t>*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7FDFE-DC74-BA4F-0890-CC07A319DB2C}"/>
              </a:ext>
            </a:extLst>
          </p:cNvPr>
          <p:cNvSpPr txBox="1"/>
          <p:nvPr/>
        </p:nvSpPr>
        <p:spPr>
          <a:xfrm>
            <a:off x="4151522" y="1844517"/>
            <a:ext cx="3769115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rgbClr val="525050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>
                <a:solidFill>
                  <a:srgbClr val="525050"/>
                </a:solidFill>
                <a:latin typeface="Century Gothic" panose="020B0502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rgbClr val="525050"/>
                </a:solidFill>
                <a:latin typeface="Century Gothic" panose="020B0502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rgbClr val="525050"/>
                </a:solidFill>
                <a:latin typeface="Century Gothic" panose="020B0502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rgbClr val="525050"/>
                </a:solidFill>
                <a:latin typeface="Century Gothic" panose="020B0502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die </a:t>
            </a:r>
            <a:r>
              <a:rPr lang="en-GB" dirty="0" err="1"/>
              <a:t>Ereignisse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618CE3-064C-965B-7931-9CDDEB82571B}"/>
              </a:ext>
            </a:extLst>
          </p:cNvPr>
          <p:cNvSpPr/>
          <p:nvPr/>
        </p:nvSpPr>
        <p:spPr>
          <a:xfrm>
            <a:off x="8258178" y="2350161"/>
            <a:ext cx="3400425" cy="21717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/>
              <a:t>Remember: the word for </a:t>
            </a:r>
            <a:r>
              <a:rPr lang="en-GB" sz="2400" dirty="0"/>
              <a:t>‘</a:t>
            </a:r>
            <a:r>
              <a:rPr lang="en-GB" sz="2400" b="1" dirty="0"/>
              <a:t>the</a:t>
            </a:r>
            <a:r>
              <a:rPr lang="en-GB" sz="2400" dirty="0"/>
              <a:t>’ is ‘</a:t>
            </a:r>
            <a:r>
              <a:rPr lang="en-GB" sz="2400" b="1" dirty="0"/>
              <a:t>die</a:t>
            </a:r>
            <a:r>
              <a:rPr lang="en-GB" sz="2400" dirty="0"/>
              <a:t>’ for </a:t>
            </a:r>
            <a:r>
              <a:rPr lang="en-GB" sz="2400" b="1" i="1" u="sng" dirty="0"/>
              <a:t>all</a:t>
            </a:r>
            <a:r>
              <a:rPr lang="en-GB" sz="2400" dirty="0"/>
              <a:t> plural nouns.</a:t>
            </a:r>
            <a:endParaRPr lang="en-US" sz="2400" dirty="0"/>
          </a:p>
        </p:txBody>
      </p:sp>
      <p:pic>
        <p:nvPicPr>
          <p:cNvPr id="16" name="Picture 2" descr="Free vector graphics of Graph">
            <a:extLst>
              <a:ext uri="{FF2B5EF4-FFF2-40B4-BE49-F238E27FC236}">
                <a16:creationId xmlns:a16="http://schemas.microsoft.com/office/drawing/2014/main" id="{AD123876-522D-19A5-B3D7-323F407D4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13075" r="26979" b="10556"/>
          <a:stretch/>
        </p:blipFill>
        <p:spPr bwMode="auto">
          <a:xfrm>
            <a:off x="839298" y="4612447"/>
            <a:ext cx="1537521" cy="14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Free vector graphics of Graph">
            <a:extLst>
              <a:ext uri="{FF2B5EF4-FFF2-40B4-BE49-F238E27FC236}">
                <a16:creationId xmlns:a16="http://schemas.microsoft.com/office/drawing/2014/main" id="{CBB87273-A820-D5B9-0731-AA59C68F9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13075" r="26979" b="10556"/>
          <a:stretch/>
        </p:blipFill>
        <p:spPr bwMode="auto">
          <a:xfrm>
            <a:off x="3648320" y="4612447"/>
            <a:ext cx="1537521" cy="145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ree vector graphics of Arrow">
            <a:extLst>
              <a:ext uri="{FF2B5EF4-FFF2-40B4-BE49-F238E27FC236}">
                <a16:creationId xmlns:a16="http://schemas.microsoft.com/office/drawing/2014/main" id="{0188E054-42DC-C564-54F6-A01D70422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1" t="13075" r="28372" b="10185"/>
          <a:stretch/>
        </p:blipFill>
        <p:spPr bwMode="auto">
          <a:xfrm>
            <a:off x="5521014" y="4598809"/>
            <a:ext cx="1537521" cy="14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ree illustrations of Tent">
            <a:extLst>
              <a:ext uri="{FF2B5EF4-FFF2-40B4-BE49-F238E27FC236}">
                <a16:creationId xmlns:a16="http://schemas.microsoft.com/office/drawing/2014/main" id="{F7D4F7C0-3BE4-75A5-94D8-938EE07B4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7"/>
          <a:stretch/>
        </p:blipFill>
        <p:spPr bwMode="auto">
          <a:xfrm>
            <a:off x="729429" y="2356182"/>
            <a:ext cx="1647390" cy="13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Free illustrations of Tent">
            <a:extLst>
              <a:ext uri="{FF2B5EF4-FFF2-40B4-BE49-F238E27FC236}">
                <a16:creationId xmlns:a16="http://schemas.microsoft.com/office/drawing/2014/main" id="{E5358380-B949-D64C-3B1C-BB5B34375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99"/>
          <a:stretch/>
        </p:blipFill>
        <p:spPr bwMode="auto">
          <a:xfrm>
            <a:off x="3475525" y="2363595"/>
            <a:ext cx="1710316" cy="13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Free illustrations of Tent">
            <a:extLst>
              <a:ext uri="{FF2B5EF4-FFF2-40B4-BE49-F238E27FC236}">
                <a16:creationId xmlns:a16="http://schemas.microsoft.com/office/drawing/2014/main" id="{BEE6887B-7264-C904-6838-2F5353E12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7"/>
          <a:stretch/>
        </p:blipFill>
        <p:spPr bwMode="auto">
          <a:xfrm>
            <a:off x="5411144" y="2364787"/>
            <a:ext cx="1710315" cy="135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E024BB6-430E-6E38-E518-7A0704C86094}"/>
              </a:ext>
            </a:extLst>
          </p:cNvPr>
          <p:cNvSpPr/>
          <p:nvPr/>
        </p:nvSpPr>
        <p:spPr>
          <a:xfrm>
            <a:off x="8189151" y="295274"/>
            <a:ext cx="1581150" cy="64757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*</a:t>
            </a:r>
            <a:r>
              <a:rPr lang="en-GB" dirty="0" err="1">
                <a:solidFill>
                  <a:schemeClr val="accent6"/>
                </a:solidFill>
              </a:rPr>
              <a:t>Ereignis</a:t>
            </a:r>
            <a:r>
              <a:rPr lang="en-GB" dirty="0">
                <a:solidFill>
                  <a:schemeClr val="accent6"/>
                </a:solidFill>
              </a:rPr>
              <a:t> – event</a:t>
            </a:r>
          </a:p>
        </p:txBody>
      </p:sp>
    </p:spTree>
    <p:extLst>
      <p:ext uri="{BB962C8B-B14F-4D97-AF65-F5344CB8AC3E}">
        <p14:creationId xmlns:p14="http://schemas.microsoft.com/office/powerpoint/2010/main" val="3929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EFB2-BB1B-68CD-B665-83BA980B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722471" cy="647577"/>
          </a:xfrm>
        </p:spPr>
        <p:txBody>
          <a:bodyPr/>
          <a:lstStyle/>
          <a:p>
            <a:r>
              <a:rPr lang="en-GB" dirty="0"/>
              <a:t>More than 1 – rule 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A08FD-508B-B202-3C2F-AB9EE00E8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064" y="1065213"/>
            <a:ext cx="6409702" cy="52051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Sag die Singular- und Pluralformen.</a:t>
            </a:r>
          </a:p>
          <a:p>
            <a:endParaRPr lang="en-GB" dirty="0"/>
          </a:p>
        </p:txBody>
      </p:sp>
      <p:sp>
        <p:nvSpPr>
          <p:cNvPr id="4" name="Rectangle 3" descr="rectangle for timer">
            <a:extLst>
              <a:ext uri="{FF2B5EF4-FFF2-40B4-BE49-F238E27FC236}">
                <a16:creationId xmlns:a16="http://schemas.microsoft.com/office/drawing/2014/main" id="{D26EF3F2-5C06-A588-EF6B-C51C58BB4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9158" y="1037141"/>
            <a:ext cx="483827" cy="4153710"/>
          </a:xfrm>
          <a:prstGeom prst="rect">
            <a:avLst/>
          </a:prstGeom>
          <a:solidFill>
            <a:schemeClr val="tx2"/>
          </a:solidFill>
          <a:ln>
            <a:noFill/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5" name="Rectangle 4" descr="box to hide timer as it goes off the page">
            <a:extLst>
              <a:ext uri="{FF2B5EF4-FFF2-40B4-BE49-F238E27FC236}">
                <a16:creationId xmlns:a16="http://schemas.microsoft.com/office/drawing/2014/main" id="{F7DCEDDD-E1B0-4BE4-4361-044D58F7741D}"/>
              </a:ext>
            </a:extLst>
          </p:cNvPr>
          <p:cNvSpPr/>
          <p:nvPr/>
        </p:nvSpPr>
        <p:spPr>
          <a:xfrm>
            <a:off x="10197384" y="5205135"/>
            <a:ext cx="745068" cy="7658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2" descr="rectangle that moves down the slide to show the 60 second timer">
            <a:extLst>
              <a:ext uri="{FF2B5EF4-FFF2-40B4-BE49-F238E27FC236}">
                <a16:creationId xmlns:a16="http://schemas.microsoft.com/office/drawing/2014/main" id="{D670B559-F748-CBB5-B105-C32C6FC44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1796" y="1037338"/>
            <a:ext cx="502131" cy="415625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7" name="Line 7" descr="top line for timer, 60 seconds">
            <a:extLst>
              <a:ext uri="{FF2B5EF4-FFF2-40B4-BE49-F238E27FC236}">
                <a16:creationId xmlns:a16="http://schemas.microsoft.com/office/drawing/2014/main" id="{931573CC-5690-3213-E66D-32DFA3200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10402" y="1025910"/>
            <a:ext cx="21679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8" name="Line 4" descr="line to show the length of 60 seconds">
            <a:extLst>
              <a:ext uri="{FF2B5EF4-FFF2-40B4-BE49-F238E27FC236}">
                <a16:creationId xmlns:a16="http://schemas.microsoft.com/office/drawing/2014/main" id="{FBAEDF22-4877-D4B9-16E8-35C7A019B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5169" y="1025910"/>
            <a:ext cx="0" cy="415625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9" name="Line 9" descr="bottom line for timer, 0 seconds">
            <a:extLst>
              <a:ext uri="{FF2B5EF4-FFF2-40B4-BE49-F238E27FC236}">
                <a16:creationId xmlns:a16="http://schemas.microsoft.com/office/drawing/2014/main" id="{FF1029FE-1874-D2C2-906F-2CDF584DE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5169" y="5182169"/>
            <a:ext cx="216791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" name="AutoShape 1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2558097-2BBD-7025-B2ED-A803567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3410" y="5412589"/>
            <a:ext cx="943583" cy="382082"/>
          </a:xfrm>
          <a:prstGeom prst="actionButtonBlank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chemeClr val="bg1"/>
                </a:solidFill>
                <a:latin typeface="+mj-lt"/>
              </a:rPr>
              <a:t>Los!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B90CDAA-0AE6-E98F-0D77-8DFE5C575431}"/>
              </a:ext>
            </a:extLst>
          </p:cNvPr>
          <p:cNvSpPr txBox="1">
            <a:spLocks/>
          </p:cNvSpPr>
          <p:nvPr/>
        </p:nvSpPr>
        <p:spPr>
          <a:xfrm>
            <a:off x="11318926" y="841845"/>
            <a:ext cx="573087" cy="3127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20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99DCF53-8619-FF81-D2FC-A3F19ABAA691}"/>
              </a:ext>
            </a:extLst>
          </p:cNvPr>
          <p:cNvSpPr txBox="1">
            <a:spLocks/>
          </p:cNvSpPr>
          <p:nvPr/>
        </p:nvSpPr>
        <p:spPr>
          <a:xfrm>
            <a:off x="11305956" y="4982586"/>
            <a:ext cx="573087" cy="3127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9E9FDB-440D-4A47-1AB0-160B63BF1440}"/>
              </a:ext>
            </a:extLst>
          </p:cNvPr>
          <p:cNvSpPr txBox="1"/>
          <p:nvPr/>
        </p:nvSpPr>
        <p:spPr>
          <a:xfrm rot="21007165">
            <a:off x="774399" y="2187424"/>
            <a:ext cx="2349803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das </a:t>
            </a:r>
            <a:r>
              <a:rPr lang="en-GB" sz="2400" dirty="0" err="1">
                <a:solidFill>
                  <a:srgbClr val="525050"/>
                </a:solidFill>
              </a:rPr>
              <a:t>Verhältnis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D06A5-7CFB-1082-7FD4-7FDFE82B1075}"/>
              </a:ext>
            </a:extLst>
          </p:cNvPr>
          <p:cNvSpPr txBox="1"/>
          <p:nvPr/>
        </p:nvSpPr>
        <p:spPr>
          <a:xfrm rot="768856">
            <a:off x="4113536" y="2123680"/>
            <a:ext cx="2019028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die </a:t>
            </a:r>
            <a:r>
              <a:rPr lang="en-GB" sz="2400" dirty="0" err="1">
                <a:solidFill>
                  <a:srgbClr val="525050"/>
                </a:solidFill>
              </a:rPr>
              <a:t>Kenntnis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59E6E-414D-ABAD-D4E6-EAF00FF98F4A}"/>
              </a:ext>
            </a:extLst>
          </p:cNvPr>
          <p:cNvSpPr txBox="1"/>
          <p:nvPr/>
        </p:nvSpPr>
        <p:spPr>
          <a:xfrm rot="21007165">
            <a:off x="6757129" y="1915233"/>
            <a:ext cx="233282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die </a:t>
            </a:r>
            <a:r>
              <a:rPr lang="en-GB" sz="2400" dirty="0" err="1">
                <a:solidFill>
                  <a:srgbClr val="525050"/>
                </a:solidFill>
              </a:rPr>
              <a:t>Erkenntnis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9D1E21-F7C4-E63E-F11F-48F11165D831}"/>
              </a:ext>
            </a:extLst>
          </p:cNvPr>
          <p:cNvSpPr txBox="1"/>
          <p:nvPr/>
        </p:nvSpPr>
        <p:spPr>
          <a:xfrm rot="768856">
            <a:off x="357473" y="3559958"/>
            <a:ext cx="2678819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das </a:t>
            </a:r>
            <a:r>
              <a:rPr lang="en-GB" sz="2400" dirty="0" err="1">
                <a:solidFill>
                  <a:srgbClr val="525050"/>
                </a:solidFill>
              </a:rPr>
              <a:t>Verständnis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40433B-31DF-88FD-4667-CDCC18553A2A}"/>
              </a:ext>
            </a:extLst>
          </p:cNvPr>
          <p:cNvSpPr txBox="1"/>
          <p:nvPr/>
        </p:nvSpPr>
        <p:spPr>
          <a:xfrm rot="21007165">
            <a:off x="3897897" y="3523265"/>
            <a:ext cx="2114214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die </a:t>
            </a:r>
            <a:r>
              <a:rPr lang="en-GB" sz="2400" dirty="0" err="1">
                <a:solidFill>
                  <a:srgbClr val="525050"/>
                </a:solidFill>
              </a:rPr>
              <a:t>Erlaubnis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59CFFE-5C17-5A2E-8D0E-AFEF89AE5365}"/>
              </a:ext>
            </a:extLst>
          </p:cNvPr>
          <p:cNvSpPr txBox="1"/>
          <p:nvPr/>
        </p:nvSpPr>
        <p:spPr>
          <a:xfrm rot="768856">
            <a:off x="6911129" y="3479261"/>
            <a:ext cx="1951138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das </a:t>
            </a:r>
            <a:r>
              <a:rPr lang="en-GB" sz="2400" dirty="0" err="1">
                <a:solidFill>
                  <a:srgbClr val="525050"/>
                </a:solidFill>
              </a:rPr>
              <a:t>Zeugnis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4FC57-EBD3-5962-E2C9-F15C572B60CA}"/>
              </a:ext>
            </a:extLst>
          </p:cNvPr>
          <p:cNvSpPr txBox="1"/>
          <p:nvPr/>
        </p:nvSpPr>
        <p:spPr>
          <a:xfrm rot="21007165">
            <a:off x="513100" y="5100341"/>
            <a:ext cx="225455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das </a:t>
            </a:r>
            <a:r>
              <a:rPr lang="en-GB" sz="2400" dirty="0" err="1">
                <a:solidFill>
                  <a:srgbClr val="525050"/>
                </a:solidFill>
              </a:rPr>
              <a:t>Bedürfnis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C876FB-C82B-CF64-2189-DB96D9858E9F}"/>
              </a:ext>
            </a:extLst>
          </p:cNvPr>
          <p:cNvSpPr txBox="1"/>
          <p:nvPr/>
        </p:nvSpPr>
        <p:spPr>
          <a:xfrm rot="768856">
            <a:off x="3985198" y="5066708"/>
            <a:ext cx="235915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das </a:t>
            </a:r>
            <a:r>
              <a:rPr lang="en-GB" sz="2400" dirty="0" err="1">
                <a:solidFill>
                  <a:srgbClr val="525050"/>
                </a:solidFill>
              </a:rPr>
              <a:t>Gefängnis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3B8FC-7A72-92E7-F3FD-3C182426F0A8}"/>
              </a:ext>
            </a:extLst>
          </p:cNvPr>
          <p:cNvSpPr txBox="1"/>
          <p:nvPr/>
        </p:nvSpPr>
        <p:spPr>
          <a:xfrm rot="21005625">
            <a:off x="6982690" y="5139103"/>
            <a:ext cx="2359152" cy="46166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525050"/>
                </a:solidFill>
              </a:rPr>
              <a:t>das </a:t>
            </a:r>
            <a:r>
              <a:rPr lang="en-GB" sz="2400" dirty="0" err="1">
                <a:solidFill>
                  <a:srgbClr val="525050"/>
                </a:solidFill>
              </a:rPr>
              <a:t>Ergebnis</a:t>
            </a:r>
            <a:endParaRPr lang="en-GB" sz="2400" dirty="0">
              <a:solidFill>
                <a:srgbClr val="52505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4C7064B-4A79-649B-FA2E-F68F365859ED}"/>
              </a:ext>
            </a:extLst>
          </p:cNvPr>
          <p:cNvSpPr/>
          <p:nvPr/>
        </p:nvSpPr>
        <p:spPr>
          <a:xfrm>
            <a:off x="10201275" y="295274"/>
            <a:ext cx="1581150" cy="399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sprechen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FD654F-70AF-C3B1-B6A8-A5691FA5788B}"/>
              </a:ext>
            </a:extLst>
          </p:cNvPr>
          <p:cNvSpPr txBox="1"/>
          <p:nvPr/>
        </p:nvSpPr>
        <p:spPr>
          <a:xfrm rot="679028">
            <a:off x="3936520" y="2572665"/>
            <a:ext cx="22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(knowledge)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378E03-EDFF-033A-E1B0-731728F25C1E}"/>
              </a:ext>
            </a:extLst>
          </p:cNvPr>
          <p:cNvSpPr txBox="1"/>
          <p:nvPr/>
        </p:nvSpPr>
        <p:spPr>
          <a:xfrm rot="679028">
            <a:off x="293962" y="4012912"/>
            <a:ext cx="269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(understanding)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B27C34-5FEB-8577-3132-75DFB903321E}"/>
              </a:ext>
            </a:extLst>
          </p:cNvPr>
          <p:cNvSpPr txBox="1"/>
          <p:nvPr/>
        </p:nvSpPr>
        <p:spPr>
          <a:xfrm rot="20980365">
            <a:off x="1008106" y="2590506"/>
            <a:ext cx="2692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(relationship)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943585-6C90-6D71-461A-768182E1544B}"/>
              </a:ext>
            </a:extLst>
          </p:cNvPr>
          <p:cNvSpPr txBox="1"/>
          <p:nvPr/>
        </p:nvSpPr>
        <p:spPr>
          <a:xfrm rot="21007571">
            <a:off x="7395381" y="2258829"/>
            <a:ext cx="22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(insight)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E94FE8-A75C-7BCE-A157-55A767EE16B2}"/>
              </a:ext>
            </a:extLst>
          </p:cNvPr>
          <p:cNvSpPr txBox="1"/>
          <p:nvPr/>
        </p:nvSpPr>
        <p:spPr>
          <a:xfrm rot="21007571">
            <a:off x="4069833" y="3880458"/>
            <a:ext cx="22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(permission)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592210-B2C1-D86D-FCF9-D7B32117668D}"/>
              </a:ext>
            </a:extLst>
          </p:cNvPr>
          <p:cNvSpPr txBox="1"/>
          <p:nvPr/>
        </p:nvSpPr>
        <p:spPr>
          <a:xfrm rot="766910">
            <a:off x="6817941" y="3949156"/>
            <a:ext cx="22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(certificate)</a:t>
            </a:r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40E664-F7AD-E308-9154-A99A43406A2D}"/>
              </a:ext>
            </a:extLst>
          </p:cNvPr>
          <p:cNvSpPr txBox="1"/>
          <p:nvPr/>
        </p:nvSpPr>
        <p:spPr>
          <a:xfrm rot="21000890">
            <a:off x="1163136" y="5462537"/>
            <a:ext cx="22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(need)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511CA1-1E18-B1EF-8C04-4A6FA5FA85F3}"/>
              </a:ext>
            </a:extLst>
          </p:cNvPr>
          <p:cNvSpPr txBox="1"/>
          <p:nvPr/>
        </p:nvSpPr>
        <p:spPr>
          <a:xfrm rot="711514">
            <a:off x="4213008" y="5553411"/>
            <a:ext cx="228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525050"/>
                </a:solidFill>
              </a:rPr>
              <a:t>(prison)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6949C6-2491-4FFE-96B6-B8A32C1B1579}"/>
              </a:ext>
            </a:extLst>
          </p:cNvPr>
          <p:cNvSpPr/>
          <p:nvPr/>
        </p:nvSpPr>
        <p:spPr>
          <a:xfrm>
            <a:off x="10418165" y="134248"/>
            <a:ext cx="1680808" cy="4030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Grammatik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FD65DE-ED38-49DF-9B46-74002E1C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Verbs into nouns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D35950-F370-486E-A98F-0B4920306F9E}"/>
              </a:ext>
            </a:extLst>
          </p:cNvPr>
          <p:cNvSpPr txBox="1"/>
          <p:nvPr/>
        </p:nvSpPr>
        <p:spPr>
          <a:xfrm>
            <a:off x="199867" y="865839"/>
            <a:ext cx="1166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any German infinitive as a noun by capitalising it: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48E65-2DDE-4D7D-A3D0-FE5CEE42FA92}"/>
              </a:ext>
            </a:extLst>
          </p:cNvPr>
          <p:cNvSpPr txBox="1"/>
          <p:nvPr/>
        </p:nvSpPr>
        <p:spPr>
          <a:xfrm>
            <a:off x="2431174" y="1436827"/>
            <a:ext cx="388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hike, (go on a) walk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0B0813-1427-48F5-82EB-29F1F425B297}"/>
              </a:ext>
            </a:extLst>
          </p:cNvPr>
          <p:cNvSpPr/>
          <p:nvPr/>
        </p:nvSpPr>
        <p:spPr>
          <a:xfrm>
            <a:off x="325731" y="1403181"/>
            <a:ext cx="1903317" cy="4582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wandern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0E85FD-B067-440B-BCB0-9954B3A5CAEF}"/>
              </a:ext>
            </a:extLst>
          </p:cNvPr>
          <p:cNvSpPr/>
          <p:nvPr/>
        </p:nvSpPr>
        <p:spPr>
          <a:xfrm>
            <a:off x="6675404" y="1403181"/>
            <a:ext cx="2366405" cy="4582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Wandern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16EA5-8E47-4979-8A0B-CBD8681B532D}"/>
              </a:ext>
            </a:extLst>
          </p:cNvPr>
          <p:cNvSpPr txBox="1"/>
          <p:nvPr/>
        </p:nvSpPr>
        <p:spPr>
          <a:xfrm>
            <a:off x="9243935" y="1432268"/>
            <a:ext cx="294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hiking, going walking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F04FBF-6CDB-40C5-BA42-CF0D16BF93FE}"/>
              </a:ext>
            </a:extLst>
          </p:cNvPr>
          <p:cNvSpPr txBox="1"/>
          <p:nvPr/>
        </p:nvSpPr>
        <p:spPr>
          <a:xfrm>
            <a:off x="264826" y="2052456"/>
            <a:ext cx="1166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All such nouns are neuter, so take the article </a:t>
            </a:r>
            <a:r>
              <a:rPr lang="en-GB" sz="2400" b="1" dirty="0"/>
              <a:t>das</a:t>
            </a:r>
            <a:r>
              <a:rPr lang="en-GB" sz="2400" i="1" dirty="0"/>
              <a:t>.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A59B4-047E-4BE0-8E2D-D1BE99273FD3}"/>
              </a:ext>
            </a:extLst>
          </p:cNvPr>
          <p:cNvSpPr txBox="1"/>
          <p:nvPr/>
        </p:nvSpPr>
        <p:spPr>
          <a:xfrm>
            <a:off x="6688352" y="1403181"/>
            <a:ext cx="824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das</a:t>
            </a:r>
            <a:endParaRPr lang="en-GB" dirty="0"/>
          </a:p>
        </p:txBody>
      </p:sp>
      <p:sp>
        <p:nvSpPr>
          <p:cNvPr id="14" name="Google Shape;522;p8">
            <a:extLst>
              <a:ext uri="{FF2B5EF4-FFF2-40B4-BE49-F238E27FC236}">
                <a16:creationId xmlns:a16="http://schemas.microsoft.com/office/drawing/2014/main" id="{3715140F-EDC3-4628-8612-2305FEB1D4BC}"/>
              </a:ext>
            </a:extLst>
          </p:cNvPr>
          <p:cNvSpPr txBox="1"/>
          <p:nvPr/>
        </p:nvSpPr>
        <p:spPr>
          <a:xfrm>
            <a:off x="5761485" y="1459896"/>
            <a:ext cx="6122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Quattrocento Sans"/>
              <a:buNone/>
            </a:pPr>
            <a:r>
              <a:rPr lang="en-GB" sz="2400" b="0" i="0" u="none" strike="noStrike" cap="none" dirty="0">
                <a:solidFill>
                  <a:srgbClr val="525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➜</a:t>
            </a:r>
            <a:endParaRPr sz="2400" b="0" i="0" u="none" strike="noStrike" cap="none" dirty="0">
              <a:solidFill>
                <a:srgbClr val="52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A4185-36A1-471C-BB9E-526102735649}"/>
              </a:ext>
            </a:extLst>
          </p:cNvPr>
          <p:cNvSpPr txBox="1"/>
          <p:nvPr/>
        </p:nvSpPr>
        <p:spPr>
          <a:xfrm>
            <a:off x="199867" y="2652573"/>
            <a:ext cx="1166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can use these nouns with or without </a:t>
            </a:r>
            <a:r>
              <a:rPr lang="en-GB" sz="2400" b="1" dirty="0"/>
              <a:t>das</a:t>
            </a:r>
            <a:r>
              <a:rPr lang="en-GB" sz="2400" dirty="0"/>
              <a:t>: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7264256-A6A0-4785-B80E-2319B87BDD1D}"/>
              </a:ext>
            </a:extLst>
          </p:cNvPr>
          <p:cNvSpPr/>
          <p:nvPr/>
        </p:nvSpPr>
        <p:spPr>
          <a:xfrm>
            <a:off x="380911" y="3348002"/>
            <a:ext cx="3636453" cy="4582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mag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das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Wandern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C1EDEAA-3662-4F72-8A61-B1C22D93E4E1}"/>
              </a:ext>
            </a:extLst>
          </p:cNvPr>
          <p:cNvSpPr/>
          <p:nvPr/>
        </p:nvSpPr>
        <p:spPr>
          <a:xfrm>
            <a:off x="4278698" y="3322801"/>
            <a:ext cx="3079443" cy="4582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Ich mag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Wandern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Google Shape;522;p8">
            <a:extLst>
              <a:ext uri="{FF2B5EF4-FFF2-40B4-BE49-F238E27FC236}">
                <a16:creationId xmlns:a16="http://schemas.microsoft.com/office/drawing/2014/main" id="{6F254DCD-0631-4D5D-A911-32885DB1EF5C}"/>
              </a:ext>
            </a:extLst>
          </p:cNvPr>
          <p:cNvSpPr txBox="1"/>
          <p:nvPr/>
        </p:nvSpPr>
        <p:spPr>
          <a:xfrm>
            <a:off x="7619475" y="3362193"/>
            <a:ext cx="6122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Quattrocento Sans"/>
              <a:buNone/>
            </a:pPr>
            <a:r>
              <a:rPr lang="en-GB" sz="2400" b="0" i="0" u="none" strike="noStrike" cap="none" dirty="0">
                <a:solidFill>
                  <a:srgbClr val="525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➜</a:t>
            </a:r>
            <a:endParaRPr sz="2400" b="0" i="0" u="none" strike="noStrike" cap="none" dirty="0">
              <a:solidFill>
                <a:srgbClr val="52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BE433B-E5A5-4F51-A76B-72EB0A25FC8C}"/>
              </a:ext>
            </a:extLst>
          </p:cNvPr>
          <p:cNvSpPr txBox="1"/>
          <p:nvPr/>
        </p:nvSpPr>
        <p:spPr>
          <a:xfrm>
            <a:off x="8221578" y="3362193"/>
            <a:ext cx="388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 like hiking, going walking.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B392B-E1DF-49C1-9ED0-E71A82719F75}"/>
              </a:ext>
            </a:extLst>
          </p:cNvPr>
          <p:cNvSpPr txBox="1"/>
          <p:nvPr/>
        </p:nvSpPr>
        <p:spPr>
          <a:xfrm>
            <a:off x="264827" y="4071813"/>
            <a:ext cx="1166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may choose to add </a:t>
            </a:r>
            <a:r>
              <a:rPr lang="en-GB" sz="2400" b="1" dirty="0"/>
              <a:t>das</a:t>
            </a:r>
            <a:r>
              <a:rPr lang="en-GB" sz="2400" dirty="0"/>
              <a:t> for emphasis or with specific examples: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C29B3A2-1E07-4FF3-898F-1BBEDFA9F798}"/>
              </a:ext>
            </a:extLst>
          </p:cNvPr>
          <p:cNvSpPr/>
          <p:nvPr/>
        </p:nvSpPr>
        <p:spPr>
          <a:xfrm>
            <a:off x="428867" y="4656559"/>
            <a:ext cx="4732749" cy="4582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525050"/>
                </a:solidFill>
                <a:latin typeface="Century Gothic"/>
              </a:rPr>
              <a:t>D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Wandern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hier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ist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so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schön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Google Shape;522;p8">
            <a:extLst>
              <a:ext uri="{FF2B5EF4-FFF2-40B4-BE49-F238E27FC236}">
                <a16:creationId xmlns:a16="http://schemas.microsoft.com/office/drawing/2014/main" id="{5FCD4ACB-EC44-4F5F-A136-924437BB4186}"/>
              </a:ext>
            </a:extLst>
          </p:cNvPr>
          <p:cNvSpPr txBox="1"/>
          <p:nvPr/>
        </p:nvSpPr>
        <p:spPr>
          <a:xfrm>
            <a:off x="5577263" y="4666200"/>
            <a:ext cx="6122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Quattrocento Sans"/>
              <a:buNone/>
            </a:pPr>
            <a:r>
              <a:rPr lang="en-GB" sz="2400" b="0" i="0" u="none" strike="noStrike" cap="none" dirty="0">
                <a:solidFill>
                  <a:srgbClr val="525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➜</a:t>
            </a:r>
            <a:endParaRPr sz="2400" b="0" i="0" u="none" strike="noStrike" cap="none" dirty="0">
              <a:solidFill>
                <a:srgbClr val="52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658824-E1B0-4A30-ADDA-FE2CB9C30036}"/>
              </a:ext>
            </a:extLst>
          </p:cNvPr>
          <p:cNvSpPr txBox="1"/>
          <p:nvPr/>
        </p:nvSpPr>
        <p:spPr>
          <a:xfrm>
            <a:off x="6096000" y="4685646"/>
            <a:ext cx="388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hiking here is so nice.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A04F7-3750-40C2-8F4D-1C81CB29E36C}"/>
              </a:ext>
            </a:extLst>
          </p:cNvPr>
          <p:cNvSpPr txBox="1"/>
          <p:nvPr/>
        </p:nvSpPr>
        <p:spPr>
          <a:xfrm>
            <a:off x="264826" y="5280033"/>
            <a:ext cx="1166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Noun-verb phrases become compound nouns: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C78D0-2DA0-41D2-A6E6-620D33F8AAD6}"/>
              </a:ext>
            </a:extLst>
          </p:cNvPr>
          <p:cNvSpPr/>
          <p:nvPr/>
        </p:nvSpPr>
        <p:spPr>
          <a:xfrm>
            <a:off x="428868" y="5742939"/>
            <a:ext cx="2419264" cy="4582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Karten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spielen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CCFDF3-5700-4610-9318-A2E782A0A028}"/>
              </a:ext>
            </a:extLst>
          </p:cNvPr>
          <p:cNvSpPr txBox="1"/>
          <p:nvPr/>
        </p:nvSpPr>
        <p:spPr>
          <a:xfrm>
            <a:off x="2848132" y="5792106"/>
            <a:ext cx="388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to play cards</a:t>
            </a:r>
          </a:p>
        </p:txBody>
      </p:sp>
      <p:sp>
        <p:nvSpPr>
          <p:cNvPr id="27" name="Google Shape;522;p8">
            <a:extLst>
              <a:ext uri="{FF2B5EF4-FFF2-40B4-BE49-F238E27FC236}">
                <a16:creationId xmlns:a16="http://schemas.microsoft.com/office/drawing/2014/main" id="{9991AC67-5BD5-4D68-A14B-A35DB47209E0}"/>
              </a:ext>
            </a:extLst>
          </p:cNvPr>
          <p:cNvSpPr txBox="1"/>
          <p:nvPr/>
        </p:nvSpPr>
        <p:spPr>
          <a:xfrm>
            <a:off x="4655162" y="5761328"/>
            <a:ext cx="61223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400"/>
              <a:buFont typeface="Quattrocento Sans"/>
              <a:buNone/>
            </a:pPr>
            <a:r>
              <a:rPr lang="en-GB" sz="2400" b="0" i="0" u="none" strike="noStrike" cap="none" dirty="0">
                <a:solidFill>
                  <a:srgbClr val="525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➜</a:t>
            </a:r>
            <a:endParaRPr sz="2400" b="0" i="0" u="none" strike="noStrike" cap="none" dirty="0">
              <a:solidFill>
                <a:srgbClr val="525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5458D71-C301-465A-A775-BCFBE731808B}"/>
              </a:ext>
            </a:extLst>
          </p:cNvPr>
          <p:cNvSpPr/>
          <p:nvPr/>
        </p:nvSpPr>
        <p:spPr>
          <a:xfrm>
            <a:off x="5337637" y="5760511"/>
            <a:ext cx="3199978" cy="45828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(das)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Kartenspielen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25430E-E92C-4657-A8B0-182CC2F370B2}"/>
              </a:ext>
            </a:extLst>
          </p:cNvPr>
          <p:cNvSpPr txBox="1"/>
          <p:nvPr/>
        </p:nvSpPr>
        <p:spPr>
          <a:xfrm>
            <a:off x="8607856" y="5789598"/>
            <a:ext cx="388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playing cards, card playing</a:t>
            </a:r>
          </a:p>
        </p:txBody>
      </p:sp>
    </p:spTree>
    <p:extLst>
      <p:ext uri="{BB962C8B-B14F-4D97-AF65-F5344CB8AC3E}">
        <p14:creationId xmlns:p14="http://schemas.microsoft.com/office/powerpoint/2010/main" val="38072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3" grpId="0"/>
      <p:bldP spid="15" grpId="0"/>
      <p:bldP spid="16" grpId="0" animBg="1"/>
      <p:bldP spid="17" grpId="0" animBg="1"/>
      <p:bldP spid="19" grpId="0"/>
      <p:bldP spid="20" grpId="0"/>
      <p:bldP spid="21" grpId="0" animBg="1"/>
      <p:bldP spid="23" grpId="0"/>
      <p:bldP spid="24" grpId="0"/>
      <p:bldP spid="25" grpId="0" animBg="1"/>
      <p:bldP spid="26" grpId="0"/>
      <p:bldP spid="28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4C73-2748-35C9-2873-160AE52A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5276193" cy="647577"/>
          </a:xfrm>
        </p:spPr>
        <p:txBody>
          <a:bodyPr>
            <a:normAutofit/>
          </a:bodyPr>
          <a:lstStyle/>
          <a:p>
            <a:r>
              <a:rPr lang="en-GB" sz="3000" dirty="0" err="1"/>
              <a:t>Welche</a:t>
            </a:r>
            <a:r>
              <a:rPr lang="en-GB" sz="3000" dirty="0"/>
              <a:t> Form </a:t>
            </a:r>
            <a:r>
              <a:rPr lang="en-GB" sz="3000" dirty="0" err="1"/>
              <a:t>ist</a:t>
            </a:r>
            <a:r>
              <a:rPr lang="en-GB" sz="3000" dirty="0"/>
              <a:t> </a:t>
            </a:r>
            <a:r>
              <a:rPr lang="en-GB" sz="3000" dirty="0" err="1"/>
              <a:t>richtig</a:t>
            </a:r>
            <a:r>
              <a:rPr lang="en-GB" sz="3000" dirty="0"/>
              <a:t>?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5E84B08-6EFF-C27F-B2DF-C7A863F1A2FA}"/>
              </a:ext>
            </a:extLst>
          </p:cNvPr>
          <p:cNvGraphicFramePr>
            <a:graphicFrameLocks noGrp="1"/>
          </p:cNvGraphicFramePr>
          <p:nvPr/>
        </p:nvGraphicFramePr>
        <p:xfrm>
          <a:off x="6388" y="1374033"/>
          <a:ext cx="12179224" cy="4881549"/>
        </p:xfrm>
        <a:graphic>
          <a:graphicData uri="http://schemas.openxmlformats.org/drawingml/2006/table">
            <a:tbl>
              <a:tblPr firstRow="1" bandRow="1"/>
              <a:tblGrid>
                <a:gridCol w="464098">
                  <a:extLst>
                    <a:ext uri="{9D8B030D-6E8A-4147-A177-3AD203B41FA5}">
                      <a16:colId xmlns:a16="http://schemas.microsoft.com/office/drawing/2014/main" val="2607353726"/>
                    </a:ext>
                  </a:extLst>
                </a:gridCol>
                <a:gridCol w="8179528">
                  <a:extLst>
                    <a:ext uri="{9D8B030D-6E8A-4147-A177-3AD203B41FA5}">
                      <a16:colId xmlns:a16="http://schemas.microsoft.com/office/drawing/2014/main" val="1600817978"/>
                    </a:ext>
                  </a:extLst>
                </a:gridCol>
                <a:gridCol w="1734207">
                  <a:extLst>
                    <a:ext uri="{9D8B030D-6E8A-4147-A177-3AD203B41FA5}">
                      <a16:colId xmlns:a16="http://schemas.microsoft.com/office/drawing/2014/main" val="4128092149"/>
                    </a:ext>
                  </a:extLst>
                </a:gridCol>
                <a:gridCol w="1801391">
                  <a:extLst>
                    <a:ext uri="{9D8B030D-6E8A-4147-A177-3AD203B41FA5}">
                      <a16:colId xmlns:a16="http://schemas.microsoft.com/office/drawing/2014/main" val="837666246"/>
                    </a:ext>
                  </a:extLst>
                </a:gridCol>
              </a:tblGrid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Verb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Nominalised verb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431983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Ich </a:t>
                      </a:r>
                      <a:r>
                        <a:rPr kumimoji="0" lang="en-GB" sz="200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werde</a:t>
                      </a:r>
                      <a:r>
                        <a:rPr kumimoji="0" lang="en-GB" sz="20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wandern</a:t>
                      </a:r>
                      <a:r>
                        <a:rPr kumimoji="0" lang="en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</a:t>
                      </a:r>
                      <a:endParaRPr lang="en-GB" sz="2000" b="1" dirty="0">
                        <a:solidFill>
                          <a:srgbClr val="525050"/>
                        </a:solidFill>
                        <a:latin typeface="Century Gothic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kumimoji="0" lang="en-GB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wandern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kumimoji="0" lang="en-GB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Wandern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92714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Das </a:t>
                      </a:r>
                      <a:r>
                        <a:rPr kumimoji="0" lang="en-GB" sz="200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ist</a:t>
                      </a:r>
                      <a:r>
                        <a:rPr kumimoji="0" lang="en-GB" sz="20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00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ein</a:t>
                      </a:r>
                      <a:r>
                        <a:rPr kumimoji="0" lang="en-GB" sz="20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Versprechen</a:t>
                      </a:r>
                      <a:r>
                        <a:rPr kumimoji="0" lang="en-GB" sz="20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25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versprechen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kumimoji="0" lang="en-GB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Versprechen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458278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Für </a:t>
                      </a: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mich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ist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525050"/>
                          </a:solidFill>
                        </a:rPr>
                        <a:t>Schlafen</a:t>
                      </a:r>
                      <a:r>
                        <a:rPr lang="en-GB" sz="2000" b="1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wichtig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schlafen</a:t>
                      </a:r>
                      <a:endParaRPr kumimoji="0" lang="en-GB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D3C3C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Schlafen</a:t>
                      </a:r>
                      <a:endParaRPr kumimoji="0" lang="en-GB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D3C3C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313960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Hausaufgaben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nicht </a:t>
                      </a:r>
                      <a:r>
                        <a:rPr lang="en-GB" sz="2000" b="1" dirty="0" err="1">
                          <a:solidFill>
                            <a:srgbClr val="525050"/>
                          </a:solidFill>
                        </a:rPr>
                        <a:t>vergessen</a:t>
                      </a:r>
                      <a:r>
                        <a:rPr lang="en-GB" sz="2000" b="1" dirty="0">
                          <a:solidFill>
                            <a:srgbClr val="52505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vergessen</a:t>
                      </a:r>
                      <a:endParaRPr kumimoji="0" lang="en-GB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D3C3C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3D3C3C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Vergessen</a:t>
                      </a:r>
                      <a:endParaRPr kumimoji="0" lang="en-GB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3D3C3C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197191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Wir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525050"/>
                          </a:solidFill>
                        </a:rPr>
                        <a:t>wissen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viel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über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das Thema.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rgbClr val="3D3C3C"/>
                          </a:solidFill>
                        </a:rPr>
                        <a:t>wissen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3D3C3C"/>
                          </a:solidFill>
                        </a:rPr>
                        <a:t>Wissen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389626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rgbClr val="525050"/>
                          </a:solidFill>
                        </a:rPr>
                        <a:t>Ich mag es </a:t>
                      </a:r>
                      <a:r>
                        <a:rPr lang="en-GB" sz="2000" b="0" dirty="0" err="1">
                          <a:solidFill>
                            <a:srgbClr val="525050"/>
                          </a:solidFill>
                        </a:rPr>
                        <a:t>zu</a:t>
                      </a:r>
                      <a:r>
                        <a:rPr lang="en-GB" sz="20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525050"/>
                          </a:solidFill>
                        </a:rPr>
                        <a:t>Helfen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.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rgbClr val="3D3C3C"/>
                          </a:solidFill>
                        </a:rPr>
                        <a:t>helfen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rgbClr val="3D3C3C"/>
                          </a:solidFill>
                        </a:rPr>
                        <a:t>Helfen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931564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Das </a:t>
                      </a:r>
                      <a:r>
                        <a:rPr lang="en-GB" sz="2000" b="1" dirty="0" err="1">
                          <a:solidFill>
                            <a:srgbClr val="525050"/>
                          </a:solidFill>
                        </a:rPr>
                        <a:t>Kartenspielen</a:t>
                      </a:r>
                      <a:r>
                        <a:rPr lang="en-GB" sz="2000" b="1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525050"/>
                          </a:solidFill>
                        </a:rPr>
                        <a:t>ist</a:t>
                      </a:r>
                      <a:r>
                        <a:rPr lang="en-GB" sz="20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525050"/>
                          </a:solidFill>
                        </a:rPr>
                        <a:t>nicht</a:t>
                      </a:r>
                      <a:r>
                        <a:rPr lang="en-GB" sz="20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b="0" dirty="0" err="1">
                          <a:solidFill>
                            <a:srgbClr val="525050"/>
                          </a:solidFill>
                        </a:rPr>
                        <a:t>erlaubt</a:t>
                      </a:r>
                      <a:r>
                        <a:rPr lang="en-GB" sz="2000" b="0" dirty="0">
                          <a:solidFill>
                            <a:srgbClr val="525050"/>
                          </a:solidFill>
                        </a:rPr>
                        <a:t>.</a:t>
                      </a:r>
                      <a:endParaRPr lang="en-GB" sz="20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rgbClr val="3D3C3C"/>
                          </a:solidFill>
                        </a:rPr>
                        <a:t>Karten</a:t>
                      </a:r>
                      <a:r>
                        <a:rPr lang="en-GB" sz="2000" b="1" dirty="0">
                          <a:solidFill>
                            <a:srgbClr val="3D3C3C"/>
                          </a:solidFill>
                        </a:rPr>
                        <a:t> </a:t>
                      </a:r>
                      <a:r>
                        <a:rPr lang="en-GB" sz="2000" b="1" dirty="0" err="1">
                          <a:solidFill>
                            <a:srgbClr val="3D3C3C"/>
                          </a:solidFill>
                        </a:rPr>
                        <a:t>spielen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1900" b="1" dirty="0" err="1">
                          <a:solidFill>
                            <a:srgbClr val="3D3C3C"/>
                          </a:solidFill>
                        </a:rPr>
                        <a:t>Kartenspielen</a:t>
                      </a:r>
                      <a:endParaRPr lang="en-GB" sz="19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851735"/>
                  </a:ext>
                </a:extLst>
              </a:tr>
              <a:tr h="497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endParaRPr lang="en-GB" sz="2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Man </a:t>
                      </a: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darf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000" dirty="0" err="1">
                          <a:solidFill>
                            <a:srgbClr val="525050"/>
                          </a:solidFill>
                        </a:rPr>
                        <a:t>kein</a:t>
                      </a:r>
                      <a:r>
                        <a:rPr lang="en-GB" sz="2000" dirty="0">
                          <a:solidFill>
                            <a:srgbClr val="525050"/>
                          </a:solidFill>
                        </a:rPr>
                        <a:t> Essen </a:t>
                      </a:r>
                      <a:r>
                        <a:rPr lang="en-GB" sz="2000" b="1" dirty="0" err="1">
                          <a:solidFill>
                            <a:srgbClr val="525050"/>
                          </a:solidFill>
                        </a:rPr>
                        <a:t>mitnehmen</a:t>
                      </a:r>
                      <a:r>
                        <a:rPr lang="en-GB" sz="2000" b="0" dirty="0">
                          <a:solidFill>
                            <a:srgbClr val="52505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rgbClr val="3D3C3C"/>
                          </a:solidFill>
                        </a:rPr>
                        <a:t>mitnehmen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 err="1">
                          <a:solidFill>
                            <a:srgbClr val="3D3C3C"/>
                          </a:solidFill>
                        </a:rPr>
                        <a:t>Mitnehmen</a:t>
                      </a:r>
                      <a:endParaRPr lang="en-GB" sz="2000" b="1" dirty="0">
                        <a:solidFill>
                          <a:srgbClr val="3D3C3C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239533"/>
                  </a:ext>
                </a:extLst>
              </a:tr>
            </a:tbl>
          </a:graphicData>
        </a:graphic>
      </p:graphicFrame>
      <p:pic>
        <p:nvPicPr>
          <p:cNvPr id="6" name="Picture 5" descr="green checkmark">
            <a:extLst>
              <a:ext uri="{FF2B5EF4-FFF2-40B4-BE49-F238E27FC236}">
                <a16:creationId xmlns:a16="http://schemas.microsoft.com/office/drawing/2014/main" id="{0C624D7C-1EBA-6083-1BDC-0733D853D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12" y="2044109"/>
            <a:ext cx="282522" cy="294294"/>
          </a:xfrm>
          <a:prstGeom prst="rect">
            <a:avLst/>
          </a:prstGeom>
        </p:spPr>
      </p:pic>
      <p:sp>
        <p:nvSpPr>
          <p:cNvPr id="7" name="TextBox 6" descr="text box hiding answer">
            <a:extLst>
              <a:ext uri="{FF2B5EF4-FFF2-40B4-BE49-F238E27FC236}">
                <a16:creationId xmlns:a16="http://schemas.microsoft.com/office/drawing/2014/main" id="{BC82680F-BD88-0791-B2D3-7700273114CE}"/>
              </a:ext>
            </a:extLst>
          </p:cNvPr>
          <p:cNvSpPr txBox="1"/>
          <p:nvPr/>
        </p:nvSpPr>
        <p:spPr>
          <a:xfrm>
            <a:off x="537900" y="2667127"/>
            <a:ext cx="368717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Picture 7" descr="green checkmark">
            <a:extLst>
              <a:ext uri="{FF2B5EF4-FFF2-40B4-BE49-F238E27FC236}">
                <a16:creationId xmlns:a16="http://schemas.microsoft.com/office/drawing/2014/main" id="{CF7D15B9-77D9-64B6-C19E-213C3D814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2" y="4056065"/>
            <a:ext cx="282522" cy="294294"/>
          </a:xfrm>
          <a:prstGeom prst="rect">
            <a:avLst/>
          </a:prstGeom>
        </p:spPr>
      </p:pic>
      <p:sp>
        <p:nvSpPr>
          <p:cNvPr id="9" name="TextBox 8" descr="text box hiding answer">
            <a:extLst>
              <a:ext uri="{FF2B5EF4-FFF2-40B4-BE49-F238E27FC236}">
                <a16:creationId xmlns:a16="http://schemas.microsoft.com/office/drawing/2014/main" id="{D2998886-C254-5E1B-504F-0288944217ED}"/>
              </a:ext>
            </a:extLst>
          </p:cNvPr>
          <p:cNvSpPr txBox="1"/>
          <p:nvPr/>
        </p:nvSpPr>
        <p:spPr>
          <a:xfrm>
            <a:off x="522275" y="2158958"/>
            <a:ext cx="280700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0" name="Picture 9" descr="green checkmark">
            <a:extLst>
              <a:ext uri="{FF2B5EF4-FFF2-40B4-BE49-F238E27FC236}">
                <a16:creationId xmlns:a16="http://schemas.microsoft.com/office/drawing/2014/main" id="{5C7F202D-626E-8E78-6B8C-1A6CB3425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624" y="4547735"/>
            <a:ext cx="282522" cy="294294"/>
          </a:xfrm>
          <a:prstGeom prst="rect">
            <a:avLst/>
          </a:prstGeom>
        </p:spPr>
      </p:pic>
      <p:sp>
        <p:nvSpPr>
          <p:cNvPr id="11" name="TextBox 10" descr="text box hiding answer">
            <a:extLst>
              <a:ext uri="{FF2B5EF4-FFF2-40B4-BE49-F238E27FC236}">
                <a16:creationId xmlns:a16="http://schemas.microsoft.com/office/drawing/2014/main" id="{631E3661-1170-05EC-1CBB-6B9FE9645B0F}"/>
              </a:ext>
            </a:extLst>
          </p:cNvPr>
          <p:cNvSpPr txBox="1"/>
          <p:nvPr/>
        </p:nvSpPr>
        <p:spPr>
          <a:xfrm>
            <a:off x="537900" y="3665603"/>
            <a:ext cx="414342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2" name="Picture 11" descr="green checkmark">
            <a:extLst>
              <a:ext uri="{FF2B5EF4-FFF2-40B4-BE49-F238E27FC236}">
                <a16:creationId xmlns:a16="http://schemas.microsoft.com/office/drawing/2014/main" id="{32567E1C-F6F4-C2AC-D864-6A078DA0D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659" y="2518467"/>
            <a:ext cx="282522" cy="294294"/>
          </a:xfrm>
          <a:prstGeom prst="rect">
            <a:avLst/>
          </a:prstGeom>
        </p:spPr>
      </p:pic>
      <p:sp>
        <p:nvSpPr>
          <p:cNvPr id="13" name="TextBox 12" descr="text box hiding answer">
            <a:extLst>
              <a:ext uri="{FF2B5EF4-FFF2-40B4-BE49-F238E27FC236}">
                <a16:creationId xmlns:a16="http://schemas.microsoft.com/office/drawing/2014/main" id="{76D29056-BB7F-9245-9ECB-503343AF4E52}"/>
              </a:ext>
            </a:extLst>
          </p:cNvPr>
          <p:cNvSpPr txBox="1"/>
          <p:nvPr/>
        </p:nvSpPr>
        <p:spPr>
          <a:xfrm>
            <a:off x="548571" y="3169726"/>
            <a:ext cx="370966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Picture 13" descr="green checkmark">
            <a:extLst>
              <a:ext uri="{FF2B5EF4-FFF2-40B4-BE49-F238E27FC236}">
                <a16:creationId xmlns:a16="http://schemas.microsoft.com/office/drawing/2014/main" id="{AAB0A2D9-1F2D-9E33-296D-D01426C3B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86" y="3029322"/>
            <a:ext cx="282522" cy="294294"/>
          </a:xfrm>
          <a:prstGeom prst="rect">
            <a:avLst/>
          </a:prstGeom>
        </p:spPr>
      </p:pic>
      <p:sp>
        <p:nvSpPr>
          <p:cNvPr id="15" name="TextBox 14" descr="text box hiding answer">
            <a:extLst>
              <a:ext uri="{FF2B5EF4-FFF2-40B4-BE49-F238E27FC236}">
                <a16:creationId xmlns:a16="http://schemas.microsoft.com/office/drawing/2014/main" id="{E41DAD8E-58D5-777F-E27B-46D1FBD1BE75}"/>
              </a:ext>
            </a:extLst>
          </p:cNvPr>
          <p:cNvSpPr txBox="1"/>
          <p:nvPr/>
        </p:nvSpPr>
        <p:spPr>
          <a:xfrm>
            <a:off x="523040" y="4718864"/>
            <a:ext cx="317970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6" name="Picture 15" descr="green checkmark">
            <a:extLst>
              <a:ext uri="{FF2B5EF4-FFF2-40B4-BE49-F238E27FC236}">
                <a16:creationId xmlns:a16="http://schemas.microsoft.com/office/drawing/2014/main" id="{BF8E18B9-4E08-72D9-84ED-1D6B7674C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086" y="5401658"/>
            <a:ext cx="282522" cy="294294"/>
          </a:xfrm>
          <a:prstGeom prst="rect">
            <a:avLst/>
          </a:prstGeom>
        </p:spPr>
      </p:pic>
      <p:sp>
        <p:nvSpPr>
          <p:cNvPr id="17" name="TextBox 16" descr="text box hiding answer">
            <a:extLst>
              <a:ext uri="{FF2B5EF4-FFF2-40B4-BE49-F238E27FC236}">
                <a16:creationId xmlns:a16="http://schemas.microsoft.com/office/drawing/2014/main" id="{B1D22109-07F0-B822-1141-D93A01DF407B}"/>
              </a:ext>
            </a:extLst>
          </p:cNvPr>
          <p:cNvSpPr txBox="1"/>
          <p:nvPr/>
        </p:nvSpPr>
        <p:spPr>
          <a:xfrm>
            <a:off x="539162" y="4168202"/>
            <a:ext cx="400004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8" name="Picture 17" descr="green checkmark">
            <a:extLst>
              <a:ext uri="{FF2B5EF4-FFF2-40B4-BE49-F238E27FC236}">
                <a16:creationId xmlns:a16="http://schemas.microsoft.com/office/drawing/2014/main" id="{96289A47-0775-94A3-5C0B-DEFB58D71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192" y="3552513"/>
            <a:ext cx="282522" cy="294294"/>
          </a:xfrm>
          <a:prstGeom prst="rect">
            <a:avLst/>
          </a:prstGeom>
        </p:spPr>
      </p:pic>
      <p:sp>
        <p:nvSpPr>
          <p:cNvPr id="19" name="TextBox 18" descr="text box hiding answer">
            <a:extLst>
              <a:ext uri="{FF2B5EF4-FFF2-40B4-BE49-F238E27FC236}">
                <a16:creationId xmlns:a16="http://schemas.microsoft.com/office/drawing/2014/main" id="{AE86EB81-2682-1C80-92FE-11692D5784DA}"/>
              </a:ext>
            </a:extLst>
          </p:cNvPr>
          <p:cNvSpPr txBox="1"/>
          <p:nvPr/>
        </p:nvSpPr>
        <p:spPr>
          <a:xfrm>
            <a:off x="539163" y="5850251"/>
            <a:ext cx="405438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0" name="Picture 19" descr="green checkmark">
            <a:extLst>
              <a:ext uri="{FF2B5EF4-FFF2-40B4-BE49-F238E27FC236}">
                <a16:creationId xmlns:a16="http://schemas.microsoft.com/office/drawing/2014/main" id="{F9296C51-276A-1858-E1AB-A45DFB813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800" y="5783739"/>
            <a:ext cx="282522" cy="29429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213FCE-39A2-41D8-81A9-C7B26696069D}"/>
              </a:ext>
            </a:extLst>
          </p:cNvPr>
          <p:cNvSpPr/>
          <p:nvPr/>
        </p:nvSpPr>
        <p:spPr>
          <a:xfrm>
            <a:off x="11004331" y="134248"/>
            <a:ext cx="1094642" cy="4030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ECD38F-B34E-4100-8C7C-62107722E928}"/>
              </a:ext>
            </a:extLst>
          </p:cNvPr>
          <p:cNvSpPr txBox="1"/>
          <p:nvPr/>
        </p:nvSpPr>
        <p:spPr>
          <a:xfrm>
            <a:off x="199867" y="865839"/>
            <a:ext cx="1166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Schreib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1- 8 und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(verb)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NV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(nominalised verb).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BC4A68-44E8-4400-B0F1-A11021E29977}"/>
              </a:ext>
            </a:extLst>
          </p:cNvPr>
          <p:cNvSpPr txBox="1"/>
          <p:nvPr/>
        </p:nvSpPr>
        <p:spPr>
          <a:xfrm>
            <a:off x="5997212" y="2104921"/>
            <a:ext cx="3103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will hike/go hiking.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6580D97-9DF9-4A1B-93D3-A971F9925353}"/>
              </a:ext>
            </a:extLst>
          </p:cNvPr>
          <p:cNvSpPr txBox="1"/>
          <p:nvPr/>
        </p:nvSpPr>
        <p:spPr>
          <a:xfrm>
            <a:off x="6211613" y="2544616"/>
            <a:ext cx="2270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That’s a promise.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3CDE74-D63B-4837-8916-34035DF5B84C}"/>
              </a:ext>
            </a:extLst>
          </p:cNvPr>
          <p:cNvSpPr txBox="1"/>
          <p:nvPr/>
        </p:nvSpPr>
        <p:spPr>
          <a:xfrm>
            <a:off x="4681327" y="3097132"/>
            <a:ext cx="389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 me sleep(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 is important.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429AC6-4DA9-4788-8495-E56B0412F1BE}"/>
              </a:ext>
            </a:extLst>
          </p:cNvPr>
          <p:cNvSpPr txBox="1"/>
          <p:nvPr/>
        </p:nvSpPr>
        <p:spPr>
          <a:xfrm>
            <a:off x="4792751" y="3548403"/>
            <a:ext cx="3793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Don’t forget your homework.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2E1D7F-EC16-4246-909E-B9F6505EE55D}"/>
              </a:ext>
            </a:extLst>
          </p:cNvPr>
          <p:cNvSpPr txBox="1"/>
          <p:nvPr/>
        </p:nvSpPr>
        <p:spPr>
          <a:xfrm>
            <a:off x="4681327" y="4095814"/>
            <a:ext cx="4163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We know a lot about the topic.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B25130-17C2-47B1-980D-EA6F5BD18FC9}"/>
              </a:ext>
            </a:extLst>
          </p:cNvPr>
          <p:cNvSpPr txBox="1"/>
          <p:nvPr/>
        </p:nvSpPr>
        <p:spPr>
          <a:xfrm>
            <a:off x="6955739" y="4567791"/>
            <a:ext cx="1801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like helping.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6EE1CB-1559-4AFF-A66B-0EBF52388EE4}"/>
              </a:ext>
            </a:extLst>
          </p:cNvPr>
          <p:cNvSpPr txBox="1"/>
          <p:nvPr/>
        </p:nvSpPr>
        <p:spPr>
          <a:xfrm>
            <a:off x="5069628" y="5161104"/>
            <a:ext cx="376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Playing cards is not allowed.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CF70B4-F6ED-4503-9F42-A0452B7E4D04}"/>
              </a:ext>
            </a:extLst>
          </p:cNvPr>
          <p:cNvSpPr txBox="1"/>
          <p:nvPr/>
        </p:nvSpPr>
        <p:spPr>
          <a:xfrm>
            <a:off x="4593550" y="5784533"/>
            <a:ext cx="424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You’re not allowed to take food.</a:t>
            </a:r>
          </a:p>
        </p:txBody>
      </p:sp>
      <p:sp>
        <p:nvSpPr>
          <p:cNvPr id="39" name="TextBox 38" descr="text box hiding answer">
            <a:extLst>
              <a:ext uri="{FF2B5EF4-FFF2-40B4-BE49-F238E27FC236}">
                <a16:creationId xmlns:a16="http://schemas.microsoft.com/office/drawing/2014/main" id="{7EDD61C0-1023-4230-B625-A9D5C17F6DCA}"/>
              </a:ext>
            </a:extLst>
          </p:cNvPr>
          <p:cNvSpPr txBox="1"/>
          <p:nvPr/>
        </p:nvSpPr>
        <p:spPr>
          <a:xfrm>
            <a:off x="522275" y="5253437"/>
            <a:ext cx="423164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Google Shape;475;p8">
            <a:hlinkClick r:id="" action="ppaction://noaction">
              <a:snd r:embed="rId4" name="10.1.1.4 L3 slide 8 1.wav"/>
            </a:hlinkClick>
            <a:extLst>
              <a:ext uri="{FF2B5EF4-FFF2-40B4-BE49-F238E27FC236}">
                <a16:creationId xmlns:a16="http://schemas.microsoft.com/office/drawing/2014/main" id="{7DB64DB5-0F33-0126-F97C-724099C1F9EB}"/>
              </a:ext>
            </a:extLst>
          </p:cNvPr>
          <p:cNvSpPr/>
          <p:nvPr/>
        </p:nvSpPr>
        <p:spPr>
          <a:xfrm>
            <a:off x="67371" y="2125043"/>
            <a:ext cx="393922" cy="35793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5" name="Google Shape;476;p8">
            <a:hlinkClick r:id="" action="ppaction://noaction">
              <a:snd r:embed="rId5" name="10.1.1.4 L3 slide 8 2.wav"/>
            </a:hlinkClick>
            <a:extLst>
              <a:ext uri="{FF2B5EF4-FFF2-40B4-BE49-F238E27FC236}">
                <a16:creationId xmlns:a16="http://schemas.microsoft.com/office/drawing/2014/main" id="{C22DAB33-4DCE-B4DB-3400-B78A703DB0FB}"/>
              </a:ext>
            </a:extLst>
          </p:cNvPr>
          <p:cNvSpPr/>
          <p:nvPr/>
        </p:nvSpPr>
        <p:spPr>
          <a:xfrm>
            <a:off x="53756" y="2614709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40" name="Google Shape;477;p8">
            <a:hlinkClick r:id="" action="ppaction://noaction">
              <a:snd r:embed="rId6" name="10.1.1.4 L3 slide 8 3.wav"/>
            </a:hlinkClick>
            <a:extLst>
              <a:ext uri="{FF2B5EF4-FFF2-40B4-BE49-F238E27FC236}">
                <a16:creationId xmlns:a16="http://schemas.microsoft.com/office/drawing/2014/main" id="{B9042738-DB91-273A-6200-3DF351F5791B}"/>
              </a:ext>
            </a:extLst>
          </p:cNvPr>
          <p:cNvSpPr/>
          <p:nvPr/>
        </p:nvSpPr>
        <p:spPr>
          <a:xfrm>
            <a:off x="64424" y="3125615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/>
          </a:p>
        </p:txBody>
      </p:sp>
      <p:sp>
        <p:nvSpPr>
          <p:cNvPr id="41" name="Google Shape;478;p8">
            <a:hlinkClick r:id="" action="ppaction://noaction">
              <a:snd r:embed="rId7" name="10.1.1.4 L3 slide 8 4.wav"/>
            </a:hlinkClick>
            <a:extLst>
              <a:ext uri="{FF2B5EF4-FFF2-40B4-BE49-F238E27FC236}">
                <a16:creationId xmlns:a16="http://schemas.microsoft.com/office/drawing/2014/main" id="{405B379F-120E-0CDC-6FE1-E4679A5BB5FB}"/>
              </a:ext>
            </a:extLst>
          </p:cNvPr>
          <p:cNvSpPr/>
          <p:nvPr/>
        </p:nvSpPr>
        <p:spPr>
          <a:xfrm>
            <a:off x="60588" y="3590956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/>
          </a:p>
        </p:txBody>
      </p:sp>
      <p:sp>
        <p:nvSpPr>
          <p:cNvPr id="42" name="Google Shape;479;p8">
            <a:hlinkClick r:id="" action="ppaction://noaction">
              <a:snd r:embed="rId8" name="10.1.1.4 L3 slide 8 5.wav"/>
            </a:hlinkClick>
            <a:extLst>
              <a:ext uri="{FF2B5EF4-FFF2-40B4-BE49-F238E27FC236}">
                <a16:creationId xmlns:a16="http://schemas.microsoft.com/office/drawing/2014/main" id="{0EE39CC6-4502-AFF8-6E6F-0538FD9E98E8}"/>
              </a:ext>
            </a:extLst>
          </p:cNvPr>
          <p:cNvSpPr/>
          <p:nvPr/>
        </p:nvSpPr>
        <p:spPr>
          <a:xfrm>
            <a:off x="60588" y="4112510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/>
          </a:p>
        </p:txBody>
      </p:sp>
      <p:sp>
        <p:nvSpPr>
          <p:cNvPr id="43" name="Google Shape;480;p8">
            <a:hlinkClick r:id="" action="ppaction://noaction">
              <a:snd r:embed="rId9" name="10.1.1.4 L3 slide 8 6.wav"/>
            </a:hlinkClick>
            <a:extLst>
              <a:ext uri="{FF2B5EF4-FFF2-40B4-BE49-F238E27FC236}">
                <a16:creationId xmlns:a16="http://schemas.microsoft.com/office/drawing/2014/main" id="{2687D7A9-FA3D-5098-4D1B-D4E1DFD541DD}"/>
              </a:ext>
            </a:extLst>
          </p:cNvPr>
          <p:cNvSpPr/>
          <p:nvPr/>
        </p:nvSpPr>
        <p:spPr>
          <a:xfrm>
            <a:off x="53756" y="4610419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endParaRPr/>
          </a:p>
        </p:txBody>
      </p:sp>
      <p:sp>
        <p:nvSpPr>
          <p:cNvPr id="44" name="Google Shape;481;p8">
            <a:hlinkClick r:id="" action="ppaction://noaction">
              <a:snd r:embed="rId10" name="10.1.1.4 L3 slide 8 7 .wav"/>
            </a:hlinkClick>
            <a:extLst>
              <a:ext uri="{FF2B5EF4-FFF2-40B4-BE49-F238E27FC236}">
                <a16:creationId xmlns:a16="http://schemas.microsoft.com/office/drawing/2014/main" id="{78DE3534-B208-45E1-D21A-4FE2D9EA7302}"/>
              </a:ext>
            </a:extLst>
          </p:cNvPr>
          <p:cNvSpPr/>
          <p:nvPr/>
        </p:nvSpPr>
        <p:spPr>
          <a:xfrm>
            <a:off x="50078" y="5233335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endParaRPr dirty="0"/>
          </a:p>
        </p:txBody>
      </p:sp>
      <p:sp>
        <p:nvSpPr>
          <p:cNvPr id="45" name="Google Shape;482;p8">
            <a:hlinkClick r:id="" action="ppaction://noaction">
              <a:snd r:embed="rId11" name="10.1.1.4 L3 slide 8 8.wav"/>
            </a:hlinkClick>
            <a:extLst>
              <a:ext uri="{FF2B5EF4-FFF2-40B4-BE49-F238E27FC236}">
                <a16:creationId xmlns:a16="http://schemas.microsoft.com/office/drawing/2014/main" id="{1C617F54-98BE-789A-50E8-A053FDE7344C}"/>
              </a:ext>
            </a:extLst>
          </p:cNvPr>
          <p:cNvSpPr/>
          <p:nvPr/>
        </p:nvSpPr>
        <p:spPr>
          <a:xfrm>
            <a:off x="53756" y="5806139"/>
            <a:ext cx="396000" cy="39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25050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07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7797-727F-DFF1-34EA-10DC6B9A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4772025" cy="647577"/>
          </a:xfrm>
        </p:spPr>
        <p:txBody>
          <a:bodyPr/>
          <a:lstStyle/>
          <a:p>
            <a:r>
              <a:rPr lang="en-GB" dirty="0"/>
              <a:t>More than 1 – rule 9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1A2CAE-59B6-1931-E224-25BB4BB7EF13}"/>
              </a:ext>
            </a:extLst>
          </p:cNvPr>
          <p:cNvSpPr/>
          <p:nvPr/>
        </p:nvSpPr>
        <p:spPr>
          <a:xfrm>
            <a:off x="10474544" y="106834"/>
            <a:ext cx="1581150" cy="3993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Grammatik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618CE3-064C-965B-7931-9CDDEB82571B}"/>
              </a:ext>
            </a:extLst>
          </p:cNvPr>
          <p:cNvSpPr/>
          <p:nvPr/>
        </p:nvSpPr>
        <p:spPr>
          <a:xfrm>
            <a:off x="7128839" y="861134"/>
            <a:ext cx="3400425" cy="15238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Remember: the word for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 is 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 for </a:t>
            </a:r>
            <a:r>
              <a:rPr kumimoji="0" lang="en-GB" sz="2400" b="1" i="1" u="sng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plural nouns.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0ED8B5-89C8-B07A-43D1-3D79671BC916}"/>
              </a:ext>
            </a:extLst>
          </p:cNvPr>
          <p:cNvSpPr/>
          <p:nvPr/>
        </p:nvSpPr>
        <p:spPr>
          <a:xfrm>
            <a:off x="266522" y="1274169"/>
            <a:ext cx="4714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Some n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euter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nouns add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–(e)n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8C3399-CE3E-6F0B-45D4-C93DFDF46831}"/>
              </a:ext>
            </a:extLst>
          </p:cNvPr>
          <p:cNvSpPr txBox="1"/>
          <p:nvPr/>
        </p:nvSpPr>
        <p:spPr>
          <a:xfrm>
            <a:off x="542922" y="4071971"/>
            <a:ext cx="245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Herz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0CDB50-1EA4-2004-36E8-BA269B3CEBEC}"/>
              </a:ext>
            </a:extLst>
          </p:cNvPr>
          <p:cNvSpPr txBox="1"/>
          <p:nvPr/>
        </p:nvSpPr>
        <p:spPr>
          <a:xfrm>
            <a:off x="4264801" y="4071971"/>
            <a:ext cx="276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Herzen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50E733-8B23-6262-0907-3D4E677BA990}"/>
              </a:ext>
            </a:extLst>
          </p:cNvPr>
          <p:cNvSpPr txBox="1"/>
          <p:nvPr/>
        </p:nvSpPr>
        <p:spPr>
          <a:xfrm>
            <a:off x="542922" y="1969100"/>
            <a:ext cx="3332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 Auge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F10EB8-2862-AA84-F9B3-0F34C1FCCEEF}"/>
              </a:ext>
            </a:extLst>
          </p:cNvPr>
          <p:cNvSpPr txBox="1"/>
          <p:nvPr/>
        </p:nvSpPr>
        <p:spPr>
          <a:xfrm>
            <a:off x="4264801" y="1966078"/>
            <a:ext cx="3769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Augen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27" name="Picture 2" descr="Free vector graphics of Eyes">
            <a:extLst>
              <a:ext uri="{FF2B5EF4-FFF2-40B4-BE49-F238E27FC236}">
                <a16:creationId xmlns:a16="http://schemas.microsoft.com/office/drawing/2014/main" id="{EEEBB995-E06F-C2A8-835C-14794A744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6" b="33386"/>
          <a:stretch/>
        </p:blipFill>
        <p:spPr bwMode="auto">
          <a:xfrm>
            <a:off x="3467097" y="2548102"/>
            <a:ext cx="3491083" cy="9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vector graphics of Eyes">
            <a:extLst>
              <a:ext uri="{FF2B5EF4-FFF2-40B4-BE49-F238E27FC236}">
                <a16:creationId xmlns:a16="http://schemas.microsoft.com/office/drawing/2014/main" id="{1864AD2F-316D-DF26-0896-9E89E4F22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96" r="45594" b="33386"/>
          <a:stretch/>
        </p:blipFill>
        <p:spPr bwMode="auto">
          <a:xfrm>
            <a:off x="560095" y="2548102"/>
            <a:ext cx="1899375" cy="9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ree vector graphics of Heart">
            <a:extLst>
              <a:ext uri="{FF2B5EF4-FFF2-40B4-BE49-F238E27FC236}">
                <a16:creationId xmlns:a16="http://schemas.microsoft.com/office/drawing/2014/main" id="{83094403-AB5E-AD04-C26A-2F0227D72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5" y="4532459"/>
            <a:ext cx="1485903" cy="13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ree vector graphics of Heart">
            <a:extLst>
              <a:ext uri="{FF2B5EF4-FFF2-40B4-BE49-F238E27FC236}">
                <a16:creationId xmlns:a16="http://schemas.microsoft.com/office/drawing/2014/main" id="{4C2A12CE-1CB8-EEF3-8CD1-E07D7015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50" y="4532456"/>
            <a:ext cx="1485903" cy="13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Free vector graphics of Heart">
            <a:extLst>
              <a:ext uri="{FF2B5EF4-FFF2-40B4-BE49-F238E27FC236}">
                <a16:creationId xmlns:a16="http://schemas.microsoft.com/office/drawing/2014/main" id="{CC8C7F51-10E2-EEB2-FDB3-5F131775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8" y="4532457"/>
            <a:ext cx="1485903" cy="139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A79C62-51EE-B3FD-3852-6599DBED3083}"/>
              </a:ext>
            </a:extLst>
          </p:cNvPr>
          <p:cNvSpPr/>
          <p:nvPr/>
        </p:nvSpPr>
        <p:spPr>
          <a:xfrm>
            <a:off x="7837715" y="137990"/>
            <a:ext cx="2310224" cy="399355"/>
          </a:xfrm>
          <a:prstGeom prst="roundRect">
            <a:avLst/>
          </a:prstGeom>
          <a:solidFill>
            <a:srgbClr val="3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6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*das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6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Herz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6D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heart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A44CAA-F398-4DDD-B1E7-8F3765EB2B55}"/>
              </a:ext>
            </a:extLst>
          </p:cNvPr>
          <p:cNvSpPr txBox="1"/>
          <p:nvPr/>
        </p:nvSpPr>
        <p:spPr>
          <a:xfrm>
            <a:off x="2882418" y="1917565"/>
            <a:ext cx="612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25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➜</a:t>
            </a:r>
            <a:endParaRPr lang="en-GB" sz="3200" dirty="0">
              <a:solidFill>
                <a:srgbClr val="525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8ED9A-6F49-4775-A01B-D6853D0A50AB}"/>
              </a:ext>
            </a:extLst>
          </p:cNvPr>
          <p:cNvSpPr txBox="1"/>
          <p:nvPr/>
        </p:nvSpPr>
        <p:spPr>
          <a:xfrm>
            <a:off x="2882418" y="3994889"/>
            <a:ext cx="612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25050"/>
                </a:solidFill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➜</a:t>
            </a:r>
            <a:endParaRPr lang="en-GB" sz="3200" dirty="0">
              <a:solidFill>
                <a:srgbClr val="52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3" grpId="0"/>
      <p:bldP spid="24" grpId="0"/>
      <p:bldP spid="25" grpId="0"/>
      <p:bldP spid="26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60A15-29EF-44BE-A6DF-850ABCD3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5426439" cy="647577"/>
          </a:xfrm>
        </p:spPr>
        <p:txBody>
          <a:bodyPr>
            <a:normAutofit/>
          </a:bodyPr>
          <a:lstStyle/>
          <a:p>
            <a:r>
              <a:rPr lang="en-GB" sz="2800" dirty="0" err="1"/>
              <a:t>Welche</a:t>
            </a:r>
            <a:r>
              <a:rPr lang="en-GB" sz="2800" dirty="0"/>
              <a:t> </a:t>
            </a:r>
            <a:r>
              <a:rPr lang="en-GB" sz="2800" dirty="0" err="1"/>
              <a:t>Kategorie</a:t>
            </a:r>
            <a:r>
              <a:rPr lang="en-GB" sz="2800" dirty="0"/>
              <a:t> </a:t>
            </a:r>
            <a:r>
              <a:rPr lang="en-GB" sz="2800" dirty="0" err="1"/>
              <a:t>ist</a:t>
            </a:r>
            <a:r>
              <a:rPr lang="en-GB" sz="2800" dirty="0"/>
              <a:t> das?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44D17-FA7F-0284-2BC4-AD102CA789BF}"/>
              </a:ext>
            </a:extLst>
          </p:cNvPr>
          <p:cNvSpPr txBox="1"/>
          <p:nvPr/>
        </p:nvSpPr>
        <p:spPr>
          <a:xfrm>
            <a:off x="376949" y="1577842"/>
            <a:ext cx="5202804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Nominalised</a:t>
            </a:r>
            <a:r>
              <a:rPr lang="en-US" sz="3200" b="1" dirty="0"/>
              <a:t> verbs</a:t>
            </a:r>
          </a:p>
          <a:p>
            <a:endParaRPr lang="en-US" sz="32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Schlafen</a:t>
            </a:r>
          </a:p>
          <a:p>
            <a:pPr algn="ctr">
              <a:defRPr/>
            </a:pPr>
            <a:r>
              <a:rPr lang="en-GB" sz="3200" dirty="0">
                <a:solidFill>
                  <a:srgbClr val="525050"/>
                </a:solidFill>
              </a:rPr>
              <a:t>Vergessen</a:t>
            </a:r>
          </a:p>
          <a:p>
            <a:pPr algn="ctr">
              <a:defRPr/>
            </a:pPr>
            <a:r>
              <a:rPr lang="en-GB" sz="3200" dirty="0" err="1">
                <a:solidFill>
                  <a:srgbClr val="525050"/>
                </a:solidFill>
              </a:rPr>
              <a:t>Sterben</a:t>
            </a:r>
            <a:endParaRPr lang="en-GB" sz="3200" dirty="0">
              <a:solidFill>
                <a:srgbClr val="525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Sehen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Mitnehmen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Helfen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525050"/>
                </a:solidFill>
                <a:latin typeface="Century Gothic"/>
              </a:rPr>
              <a:t>Verbessern</a:t>
            </a:r>
            <a:r>
              <a:rPr lang="en-US" sz="3200" b="1" dirty="0"/>
              <a:t> 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89EFE-9895-C4FC-2144-5DAAF4EA1211}"/>
              </a:ext>
            </a:extLst>
          </p:cNvPr>
          <p:cNvSpPr txBox="1"/>
          <p:nvPr/>
        </p:nvSpPr>
        <p:spPr>
          <a:xfrm>
            <a:off x="6511693" y="1577842"/>
            <a:ext cx="5426439" cy="45243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Rule 9 Plurals</a:t>
            </a:r>
          </a:p>
          <a:p>
            <a:endParaRPr lang="en-US" sz="3200" b="1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525050"/>
                </a:solidFill>
              </a:rPr>
              <a:t>Ohren</a:t>
            </a:r>
            <a:endParaRPr lang="en-GB" sz="3200" dirty="0">
              <a:solidFill>
                <a:srgbClr val="525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ea typeface="+mn-ea"/>
                <a:cs typeface="+mn-cs"/>
              </a:rPr>
              <a:t>Betten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525050"/>
                </a:solidFill>
              </a:rPr>
              <a:t>Interessen</a:t>
            </a:r>
            <a:endParaRPr lang="en-GB" sz="3200" dirty="0">
              <a:solidFill>
                <a:srgbClr val="525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ea typeface="+mn-ea"/>
                <a:cs typeface="+mn-cs"/>
              </a:rPr>
              <a:t>Herzen</a:t>
            </a:r>
          </a:p>
          <a:p>
            <a:pPr algn="ctr">
              <a:defRPr/>
            </a:pPr>
            <a:r>
              <a:rPr lang="en-GB" sz="3200" dirty="0" err="1">
                <a:solidFill>
                  <a:srgbClr val="525050"/>
                </a:solidFill>
              </a:rPr>
              <a:t>Hemden</a:t>
            </a:r>
            <a:endParaRPr lang="en-GB" sz="3200" dirty="0">
              <a:solidFill>
                <a:srgbClr val="525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solidFill>
                  <a:srgbClr val="525050"/>
                </a:solidFill>
              </a:rPr>
              <a:t>Wochenenden</a:t>
            </a:r>
            <a:endParaRPr lang="en-GB" sz="3200" dirty="0">
              <a:solidFill>
                <a:srgbClr val="52505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ea typeface="+mn-ea"/>
                <a:cs typeface="+mn-cs"/>
              </a:rPr>
              <a:t>Augen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D0F31E-F506-4147-832C-9832465B4DF1}"/>
              </a:ext>
            </a:extLst>
          </p:cNvPr>
          <p:cNvSpPr/>
          <p:nvPr/>
        </p:nvSpPr>
        <p:spPr>
          <a:xfrm>
            <a:off x="11004331" y="134248"/>
            <a:ext cx="1094642" cy="4030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0235F-22A4-4E39-94C6-136E241D1773}"/>
              </a:ext>
            </a:extLst>
          </p:cNvPr>
          <p:cNvSpPr txBox="1"/>
          <p:nvPr/>
        </p:nvSpPr>
        <p:spPr>
          <a:xfrm>
            <a:off x="5131258" y="365096"/>
            <a:ext cx="6687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Hör</a:t>
            </a:r>
            <a:r>
              <a:rPr lang="en-GB" sz="2400" b="1" dirty="0"/>
              <a:t> </a:t>
            </a:r>
            <a:r>
              <a:rPr lang="en-GB" sz="2400" b="1" dirty="0" err="1"/>
              <a:t>zu</a:t>
            </a:r>
            <a:r>
              <a:rPr lang="en-GB" sz="2400" b="1" dirty="0"/>
              <a:t>. </a:t>
            </a:r>
            <a:r>
              <a:rPr lang="en-GB" sz="2400" b="1" dirty="0" err="1"/>
              <a:t>Schreib</a:t>
            </a:r>
            <a:r>
              <a:rPr lang="en-GB" sz="2400" b="1" dirty="0"/>
              <a:t> 1-14 und NV </a:t>
            </a:r>
            <a:r>
              <a:rPr lang="en-GB" sz="2400" b="1" dirty="0" err="1"/>
              <a:t>oder</a:t>
            </a:r>
            <a:r>
              <a:rPr lang="en-GB" sz="2400" b="1" dirty="0"/>
              <a:t> R9.</a:t>
            </a:r>
          </a:p>
        </p:txBody>
      </p:sp>
      <p:sp>
        <p:nvSpPr>
          <p:cNvPr id="8" name="Action Button: Custom 16">
            <a:hlinkClick r:id="" action="ppaction://noaction" highlightClick="1">
              <a:snd r:embed="rId3" name="10.1.1.4 L3 slide 10 1.wav"/>
            </a:hlinkClick>
            <a:extLst>
              <a:ext uri="{FF2B5EF4-FFF2-40B4-BE49-F238E27FC236}">
                <a16:creationId xmlns:a16="http://schemas.microsoft.com/office/drawing/2014/main" id="{F22C27EB-96E2-4F6A-B43F-6818BC789420}"/>
              </a:ext>
            </a:extLst>
          </p:cNvPr>
          <p:cNvSpPr/>
          <p:nvPr/>
        </p:nvSpPr>
        <p:spPr>
          <a:xfrm>
            <a:off x="376949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10" name="Action Button: Custom 16">
            <a:hlinkClick r:id="" action="ppaction://noaction" highlightClick="1">
              <a:snd r:embed="rId4" name="10.1.1.4 L3 slide 10 2.wav"/>
            </a:hlinkClick>
            <a:extLst>
              <a:ext uri="{FF2B5EF4-FFF2-40B4-BE49-F238E27FC236}">
                <a16:creationId xmlns:a16="http://schemas.microsoft.com/office/drawing/2014/main" id="{AFF05CE4-F0E7-4F0D-8F08-60F89243EA13}"/>
              </a:ext>
            </a:extLst>
          </p:cNvPr>
          <p:cNvSpPr/>
          <p:nvPr/>
        </p:nvSpPr>
        <p:spPr>
          <a:xfrm>
            <a:off x="1075887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11" name="Action Button: Custom 16">
            <a:hlinkClick r:id="" action="ppaction://noaction" highlightClick="1">
              <a:snd r:embed="rId5" name="10.1.1.4 L3 slide 10 3.wav"/>
            </a:hlinkClick>
            <a:extLst>
              <a:ext uri="{FF2B5EF4-FFF2-40B4-BE49-F238E27FC236}">
                <a16:creationId xmlns:a16="http://schemas.microsoft.com/office/drawing/2014/main" id="{2501E957-FCA7-44A4-B10B-0E226939F8D6}"/>
              </a:ext>
            </a:extLst>
          </p:cNvPr>
          <p:cNvSpPr/>
          <p:nvPr/>
        </p:nvSpPr>
        <p:spPr>
          <a:xfrm>
            <a:off x="1774825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12" name="Action Button: Custom 16">
            <a:hlinkClick r:id="" action="ppaction://noaction" highlightClick="1">
              <a:snd r:embed="rId6" name="10.1.1.4 L3 slide 10 4.wav"/>
            </a:hlinkClick>
            <a:extLst>
              <a:ext uri="{FF2B5EF4-FFF2-40B4-BE49-F238E27FC236}">
                <a16:creationId xmlns:a16="http://schemas.microsoft.com/office/drawing/2014/main" id="{8C6C36DD-DA04-4FB8-A937-52530C06E01D}"/>
              </a:ext>
            </a:extLst>
          </p:cNvPr>
          <p:cNvSpPr/>
          <p:nvPr/>
        </p:nvSpPr>
        <p:spPr>
          <a:xfrm>
            <a:off x="2473763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13" name="Action Button: Custom 16">
            <a:hlinkClick r:id="" action="ppaction://noaction" highlightClick="1">
              <a:snd r:embed="rId7" name="10.1.1.4 L3 slide 10 5.wav"/>
            </a:hlinkClick>
            <a:extLst>
              <a:ext uri="{FF2B5EF4-FFF2-40B4-BE49-F238E27FC236}">
                <a16:creationId xmlns:a16="http://schemas.microsoft.com/office/drawing/2014/main" id="{3222E332-AEDC-4C99-A4BC-385F1D0DCD64}"/>
              </a:ext>
            </a:extLst>
          </p:cNvPr>
          <p:cNvSpPr/>
          <p:nvPr/>
        </p:nvSpPr>
        <p:spPr>
          <a:xfrm>
            <a:off x="3164827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14" name="Action Button: Custom 16">
            <a:hlinkClick r:id="" action="ppaction://noaction" highlightClick="1">
              <a:snd r:embed="rId8" name="10.1.1.4 L3 slide 10 6.wav"/>
            </a:hlinkClick>
            <a:extLst>
              <a:ext uri="{FF2B5EF4-FFF2-40B4-BE49-F238E27FC236}">
                <a16:creationId xmlns:a16="http://schemas.microsoft.com/office/drawing/2014/main" id="{925DC6DD-E8D4-45FC-B312-E9110CA89EFB}"/>
              </a:ext>
            </a:extLst>
          </p:cNvPr>
          <p:cNvSpPr/>
          <p:nvPr/>
        </p:nvSpPr>
        <p:spPr>
          <a:xfrm>
            <a:off x="3863765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15" name="Action Button: Custom 16">
            <a:hlinkClick r:id="" action="ppaction://noaction" highlightClick="1">
              <a:snd r:embed="rId9" name="10.1.1.4 L3 slide 10 7.wav"/>
            </a:hlinkClick>
            <a:extLst>
              <a:ext uri="{FF2B5EF4-FFF2-40B4-BE49-F238E27FC236}">
                <a16:creationId xmlns:a16="http://schemas.microsoft.com/office/drawing/2014/main" id="{5ACABF7C-407F-46E0-A9AD-A138A01DF581}"/>
              </a:ext>
            </a:extLst>
          </p:cNvPr>
          <p:cNvSpPr/>
          <p:nvPr/>
        </p:nvSpPr>
        <p:spPr>
          <a:xfrm>
            <a:off x="4562703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</a:t>
            </a:r>
          </a:p>
        </p:txBody>
      </p:sp>
      <p:sp>
        <p:nvSpPr>
          <p:cNvPr id="16" name="Action Button: Custom 16">
            <a:hlinkClick r:id="" action="ppaction://noaction" highlightClick="1">
              <a:snd r:embed="rId10" name="10.1.1.4 L3 slide 10 8.wav"/>
            </a:hlinkClick>
            <a:extLst>
              <a:ext uri="{FF2B5EF4-FFF2-40B4-BE49-F238E27FC236}">
                <a16:creationId xmlns:a16="http://schemas.microsoft.com/office/drawing/2014/main" id="{B53817FD-ED65-41D5-9ECB-856E8CE175EE}"/>
              </a:ext>
            </a:extLst>
          </p:cNvPr>
          <p:cNvSpPr/>
          <p:nvPr/>
        </p:nvSpPr>
        <p:spPr>
          <a:xfrm>
            <a:off x="5261641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</a:t>
            </a:r>
          </a:p>
        </p:txBody>
      </p:sp>
      <p:sp>
        <p:nvSpPr>
          <p:cNvPr id="17" name="Action Button: Custom 16">
            <a:hlinkClick r:id="" action="ppaction://noaction" highlightClick="1">
              <a:snd r:embed="rId11" name="10.1.1.4 L3 slide 10 9.wav"/>
            </a:hlinkClick>
            <a:extLst>
              <a:ext uri="{FF2B5EF4-FFF2-40B4-BE49-F238E27FC236}">
                <a16:creationId xmlns:a16="http://schemas.microsoft.com/office/drawing/2014/main" id="{49079B03-DE2F-45B3-B4E4-CBC3DFEB059B}"/>
              </a:ext>
            </a:extLst>
          </p:cNvPr>
          <p:cNvSpPr/>
          <p:nvPr/>
        </p:nvSpPr>
        <p:spPr>
          <a:xfrm>
            <a:off x="5968454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9</a:t>
            </a:r>
          </a:p>
        </p:txBody>
      </p:sp>
      <p:sp>
        <p:nvSpPr>
          <p:cNvPr id="18" name="Action Button: Custom 16">
            <a:hlinkClick r:id="" action="ppaction://noaction" highlightClick="1">
              <a:snd r:embed="rId12" name="10.1.1.4 L3 slide 10 10.wav"/>
            </a:hlinkClick>
            <a:extLst>
              <a:ext uri="{FF2B5EF4-FFF2-40B4-BE49-F238E27FC236}">
                <a16:creationId xmlns:a16="http://schemas.microsoft.com/office/drawing/2014/main" id="{82770D6E-BA35-449F-9DB8-81C39FBF75BF}"/>
              </a:ext>
            </a:extLst>
          </p:cNvPr>
          <p:cNvSpPr/>
          <p:nvPr/>
        </p:nvSpPr>
        <p:spPr>
          <a:xfrm>
            <a:off x="6667392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10</a:t>
            </a:r>
          </a:p>
        </p:txBody>
      </p:sp>
      <p:sp>
        <p:nvSpPr>
          <p:cNvPr id="19" name="Action Button: Custom 16">
            <a:hlinkClick r:id="" action="ppaction://noaction" highlightClick="1">
              <a:snd r:embed="rId13" name="10.1.1.4 L3 slide 10 11.wav"/>
            </a:hlinkClick>
            <a:extLst>
              <a:ext uri="{FF2B5EF4-FFF2-40B4-BE49-F238E27FC236}">
                <a16:creationId xmlns:a16="http://schemas.microsoft.com/office/drawing/2014/main" id="{433F78DC-AA42-4729-A417-88AE51F5FBA5}"/>
              </a:ext>
            </a:extLst>
          </p:cNvPr>
          <p:cNvSpPr/>
          <p:nvPr/>
        </p:nvSpPr>
        <p:spPr>
          <a:xfrm>
            <a:off x="7366330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11</a:t>
            </a:r>
          </a:p>
        </p:txBody>
      </p:sp>
      <p:sp>
        <p:nvSpPr>
          <p:cNvPr id="20" name="Action Button: Custom 16">
            <a:hlinkClick r:id="" action="ppaction://noaction" highlightClick="1">
              <a:snd r:embed="rId14" name="10.1.1.4 L3 slide 10 12.wav"/>
            </a:hlinkClick>
            <a:extLst>
              <a:ext uri="{FF2B5EF4-FFF2-40B4-BE49-F238E27FC236}">
                <a16:creationId xmlns:a16="http://schemas.microsoft.com/office/drawing/2014/main" id="{7A16A9F7-5264-407E-8266-2A0A1A887D87}"/>
              </a:ext>
            </a:extLst>
          </p:cNvPr>
          <p:cNvSpPr/>
          <p:nvPr/>
        </p:nvSpPr>
        <p:spPr>
          <a:xfrm>
            <a:off x="8065268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</a:t>
            </a:r>
          </a:p>
        </p:txBody>
      </p:sp>
      <p:sp>
        <p:nvSpPr>
          <p:cNvPr id="21" name="Action Button: Custom 16">
            <a:hlinkClick r:id="" action="ppaction://noaction" highlightClick="1">
              <a:snd r:embed="rId15" name="10.1.1.4 L3 slide 10 13.wav"/>
            </a:hlinkClick>
            <a:extLst>
              <a:ext uri="{FF2B5EF4-FFF2-40B4-BE49-F238E27FC236}">
                <a16:creationId xmlns:a16="http://schemas.microsoft.com/office/drawing/2014/main" id="{BD4ECEF9-9830-49B0-B27B-58F33563CEBC}"/>
              </a:ext>
            </a:extLst>
          </p:cNvPr>
          <p:cNvSpPr/>
          <p:nvPr/>
        </p:nvSpPr>
        <p:spPr>
          <a:xfrm>
            <a:off x="8756332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13</a:t>
            </a:r>
          </a:p>
        </p:txBody>
      </p:sp>
      <p:sp>
        <p:nvSpPr>
          <p:cNvPr id="22" name="Action Button: Custom 16">
            <a:hlinkClick r:id="" action="ppaction://noaction" highlightClick="1">
              <a:snd r:embed="rId16" name="10.1.1.4 L3 slide 10 14.wav"/>
            </a:hlinkClick>
            <a:extLst>
              <a:ext uri="{FF2B5EF4-FFF2-40B4-BE49-F238E27FC236}">
                <a16:creationId xmlns:a16="http://schemas.microsoft.com/office/drawing/2014/main" id="{93F7D318-595C-494F-ABA4-F259AE6CE874}"/>
              </a:ext>
            </a:extLst>
          </p:cNvPr>
          <p:cNvSpPr/>
          <p:nvPr/>
        </p:nvSpPr>
        <p:spPr>
          <a:xfrm>
            <a:off x="9455270" y="1040518"/>
            <a:ext cx="393922" cy="357939"/>
          </a:xfrm>
          <a:prstGeom prst="actionButtonBlank">
            <a:avLst/>
          </a:prstGeom>
          <a:solidFill>
            <a:srgbClr val="FFCC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134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ELP_German_2022">
  <a:themeElements>
    <a:clrScheme name="NCELP_German">
      <a:dk1>
        <a:srgbClr val="525050"/>
      </a:dk1>
      <a:lt1>
        <a:srgbClr val="3D3C3C"/>
      </a:lt1>
      <a:dk2>
        <a:srgbClr val="FFCC00"/>
      </a:dk2>
      <a:lt2>
        <a:srgbClr val="FFFFFF"/>
      </a:lt2>
      <a:accent1>
        <a:srgbClr val="FFCC00"/>
      </a:accent1>
      <a:accent2>
        <a:srgbClr val="AD1519"/>
      </a:accent2>
      <a:accent3>
        <a:srgbClr val="525050"/>
      </a:accent3>
      <a:accent4>
        <a:srgbClr val="FEE599"/>
      </a:accent4>
      <a:accent5>
        <a:srgbClr val="EA5559"/>
      </a:accent5>
      <a:accent6>
        <a:srgbClr val="FFF2CC"/>
      </a:accent6>
      <a:hlink>
        <a:srgbClr val="0071DC"/>
      </a:hlink>
      <a:folHlink>
        <a:srgbClr val="6F3B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1459</Words>
  <Application>Microsoft Macintosh PowerPoint</Application>
  <PresentationFormat>Widescreen</PresentationFormat>
  <Paragraphs>252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Gothic</vt:lpstr>
      <vt:lpstr>Arial</vt:lpstr>
      <vt:lpstr>Quattrocento Sans</vt:lpstr>
      <vt:lpstr>Segoe UI Symbol</vt:lpstr>
      <vt:lpstr>Calibri</vt:lpstr>
      <vt:lpstr>NCELP_German_2022</vt:lpstr>
      <vt:lpstr>More than 1 – rule 7</vt:lpstr>
      <vt:lpstr>More than 1 – rule 7</vt:lpstr>
      <vt:lpstr>More than 1 – rule 8</vt:lpstr>
      <vt:lpstr>More than 1 – rule 8</vt:lpstr>
      <vt:lpstr>Verbs into nouns</vt:lpstr>
      <vt:lpstr>Welche Form ist richtig?</vt:lpstr>
      <vt:lpstr>More than 1 – rule 9</vt:lpstr>
      <vt:lpstr>Welche Kategorie ist das?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Turner</dc:creator>
  <cp:lastModifiedBy>Mary Richardson</cp:lastModifiedBy>
  <cp:revision>2</cp:revision>
  <dcterms:created xsi:type="dcterms:W3CDTF">2022-07-18T08:36:51Z</dcterms:created>
  <dcterms:modified xsi:type="dcterms:W3CDTF">2023-02-28T15:24:20Z</dcterms:modified>
</cp:coreProperties>
</file>