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7" r:id="rId2"/>
    <p:sldId id="259" r:id="rId3"/>
    <p:sldId id="263" r:id="rId4"/>
    <p:sldId id="604" r:id="rId5"/>
    <p:sldId id="358" r:id="rId6"/>
    <p:sldId id="271" r:id="rId7"/>
    <p:sldId id="368" r:id="rId8"/>
    <p:sldId id="397" r:id="rId9"/>
    <p:sldId id="398" r:id="rId10"/>
    <p:sldId id="363" r:id="rId11"/>
    <p:sldId id="260" r:id="rId12"/>
    <p:sldId id="330" r:id="rId13"/>
    <p:sldId id="548" r:id="rId14"/>
    <p:sldId id="312" r:id="rId15"/>
    <p:sldId id="606" r:id="rId16"/>
    <p:sldId id="264" r:id="rId17"/>
    <p:sldId id="466" r:id="rId18"/>
    <p:sldId id="391" r:id="rId19"/>
    <p:sldId id="362" r:id="rId20"/>
    <p:sldId id="337" r:id="rId21"/>
    <p:sldId id="624" r:id="rId22"/>
    <p:sldId id="626" r:id="rId23"/>
    <p:sldId id="495" r:id="rId24"/>
    <p:sldId id="622" r:id="rId25"/>
    <p:sldId id="289" r:id="rId26"/>
    <p:sldId id="429" r:id="rId27"/>
    <p:sldId id="627" r:id="rId28"/>
    <p:sldId id="598" r:id="rId29"/>
    <p:sldId id="361" r:id="rId30"/>
    <p:sldId id="520" r:id="rId31"/>
    <p:sldId id="521" r:id="rId32"/>
    <p:sldId id="522" r:id="rId33"/>
    <p:sldId id="523" r:id="rId34"/>
    <p:sldId id="524" r:id="rId35"/>
    <p:sldId id="526" r:id="rId36"/>
    <p:sldId id="603" r:id="rId37"/>
    <p:sldId id="268" r:id="rId38"/>
    <p:sldId id="608" r:id="rId39"/>
  </p:sldIdLst>
  <p:sldSz cx="10691813" cy="7559675"/>
  <p:notesSz cx="4816475" cy="2987675"/>
  <p:defaultTextStyle>
    <a:defPPr>
      <a:defRPr lang="en-US"/>
    </a:defPPr>
    <a:lvl1pPr marL="0" algn="l" defTabSz="995507" rtl="0" eaLnBrk="1" latinLnBrk="0" hangingPunct="1">
      <a:defRPr sz="1960" kern="1200">
        <a:solidFill>
          <a:schemeClr val="tx1"/>
        </a:solidFill>
        <a:latin typeface="+mn-lt"/>
        <a:ea typeface="+mn-ea"/>
        <a:cs typeface="+mn-cs"/>
      </a:defRPr>
    </a:lvl1pPr>
    <a:lvl2pPr marL="497754" algn="l" defTabSz="995507" rtl="0" eaLnBrk="1" latinLnBrk="0" hangingPunct="1">
      <a:defRPr sz="1960" kern="1200">
        <a:solidFill>
          <a:schemeClr val="tx1"/>
        </a:solidFill>
        <a:latin typeface="+mn-lt"/>
        <a:ea typeface="+mn-ea"/>
        <a:cs typeface="+mn-cs"/>
      </a:defRPr>
    </a:lvl2pPr>
    <a:lvl3pPr marL="995507" algn="l" defTabSz="995507" rtl="0" eaLnBrk="1" latinLnBrk="0" hangingPunct="1">
      <a:defRPr sz="1960" kern="1200">
        <a:solidFill>
          <a:schemeClr val="tx1"/>
        </a:solidFill>
        <a:latin typeface="+mn-lt"/>
        <a:ea typeface="+mn-ea"/>
        <a:cs typeface="+mn-cs"/>
      </a:defRPr>
    </a:lvl3pPr>
    <a:lvl4pPr marL="1493261" algn="l" defTabSz="995507" rtl="0" eaLnBrk="1" latinLnBrk="0" hangingPunct="1">
      <a:defRPr sz="1960" kern="1200">
        <a:solidFill>
          <a:schemeClr val="tx1"/>
        </a:solidFill>
        <a:latin typeface="+mn-lt"/>
        <a:ea typeface="+mn-ea"/>
        <a:cs typeface="+mn-cs"/>
      </a:defRPr>
    </a:lvl4pPr>
    <a:lvl5pPr marL="1991015" algn="l" defTabSz="995507" rtl="0" eaLnBrk="1" latinLnBrk="0" hangingPunct="1">
      <a:defRPr sz="1960" kern="1200">
        <a:solidFill>
          <a:schemeClr val="tx1"/>
        </a:solidFill>
        <a:latin typeface="+mn-lt"/>
        <a:ea typeface="+mn-ea"/>
        <a:cs typeface="+mn-cs"/>
      </a:defRPr>
    </a:lvl5pPr>
    <a:lvl6pPr marL="2488768" algn="l" defTabSz="995507" rtl="0" eaLnBrk="1" latinLnBrk="0" hangingPunct="1">
      <a:defRPr sz="1960" kern="1200">
        <a:solidFill>
          <a:schemeClr val="tx1"/>
        </a:solidFill>
        <a:latin typeface="+mn-lt"/>
        <a:ea typeface="+mn-ea"/>
        <a:cs typeface="+mn-cs"/>
      </a:defRPr>
    </a:lvl6pPr>
    <a:lvl7pPr marL="2986522" algn="l" defTabSz="995507" rtl="0" eaLnBrk="1" latinLnBrk="0" hangingPunct="1">
      <a:defRPr sz="1960" kern="1200">
        <a:solidFill>
          <a:schemeClr val="tx1"/>
        </a:solidFill>
        <a:latin typeface="+mn-lt"/>
        <a:ea typeface="+mn-ea"/>
        <a:cs typeface="+mn-cs"/>
      </a:defRPr>
    </a:lvl7pPr>
    <a:lvl8pPr marL="3484275" algn="l" defTabSz="995507" rtl="0" eaLnBrk="1" latinLnBrk="0" hangingPunct="1">
      <a:defRPr sz="1960" kern="1200">
        <a:solidFill>
          <a:schemeClr val="tx1"/>
        </a:solidFill>
        <a:latin typeface="+mn-lt"/>
        <a:ea typeface="+mn-ea"/>
        <a:cs typeface="+mn-cs"/>
      </a:defRPr>
    </a:lvl8pPr>
    <a:lvl9pPr marL="3982029" algn="l" defTabSz="995507"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0D5"/>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1349" autoAdjust="0"/>
    <p:restoredTop sz="86376" autoAdjust="0"/>
  </p:normalViewPr>
  <p:slideViewPr>
    <p:cSldViewPr snapToGrid="0">
      <p:cViewPr varScale="1">
        <p:scale>
          <a:sx n="81" d="100"/>
          <a:sy n="81" d="100"/>
        </p:scale>
        <p:origin x="184" y="53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250" d="100"/>
          <a:sy n="250" d="100"/>
        </p:scale>
        <p:origin x="183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3205221db0cafe4f" providerId="LiveId" clId="{7B1CD452-875F-4B60-A79A-E382666C8D8A}"/>
    <pc:docChg chg="custSel addSld delSld modSld sldOrd">
      <pc:chgData name="Heike Krusemann" userId="3205221db0cafe4f" providerId="LiveId" clId="{7B1CD452-875F-4B60-A79A-E382666C8D8A}" dt="2020-11-13T21:13:47.980" v="1271" actId="1076"/>
      <pc:docMkLst>
        <pc:docMk/>
      </pc:docMkLst>
      <pc:sldChg chg="addSp modSp modNotesTx">
        <pc:chgData name="Heike Krusemann" userId="3205221db0cafe4f" providerId="LiveId" clId="{7B1CD452-875F-4B60-A79A-E382666C8D8A}" dt="2020-11-13T19:48:35.224" v="1111" actId="1076"/>
        <pc:sldMkLst>
          <pc:docMk/>
          <pc:sldMk cId="3445780701" sldId="257"/>
        </pc:sldMkLst>
        <pc:spChg chg="mod">
          <ac:chgData name="Heike Krusemann" userId="3205221db0cafe4f" providerId="LiveId" clId="{7B1CD452-875F-4B60-A79A-E382666C8D8A}" dt="2020-11-13T19:48:35.224" v="1111" actId="1076"/>
          <ac:spMkLst>
            <pc:docMk/>
            <pc:sldMk cId="3445780701" sldId="257"/>
            <ac:spMk id="2" creationId="{00000000-0000-0000-0000-000000000000}"/>
          </ac:spMkLst>
        </pc:spChg>
        <pc:spChg chg="mod">
          <ac:chgData name="Heike Krusemann" userId="3205221db0cafe4f" providerId="LiveId" clId="{7B1CD452-875F-4B60-A79A-E382666C8D8A}" dt="2020-11-10T20:27:20.015" v="62" actId="20577"/>
          <ac:spMkLst>
            <pc:docMk/>
            <pc:sldMk cId="3445780701" sldId="257"/>
            <ac:spMk id="6" creationId="{C0508B9B-5891-4D3C-9F6E-ECDA43B43AC2}"/>
          </ac:spMkLst>
        </pc:spChg>
        <pc:spChg chg="add mod">
          <ac:chgData name="Heike Krusemann" userId="3205221db0cafe4f" providerId="LiveId" clId="{7B1CD452-875F-4B60-A79A-E382666C8D8A}" dt="2020-11-10T20:32:56.934" v="89" actId="14100"/>
          <ac:spMkLst>
            <pc:docMk/>
            <pc:sldMk cId="3445780701" sldId="257"/>
            <ac:spMk id="8" creationId="{F90297AA-8533-4C5F-81EF-ACE75AC83FF1}"/>
          </ac:spMkLst>
        </pc:spChg>
        <pc:picChg chg="mod">
          <ac:chgData name="Heike Krusemann" userId="3205221db0cafe4f" providerId="LiveId" clId="{7B1CD452-875F-4B60-A79A-E382666C8D8A}" dt="2020-11-13T19:11:51.397" v="1110" actId="1076"/>
          <ac:picMkLst>
            <pc:docMk/>
            <pc:sldMk cId="3445780701" sldId="257"/>
            <ac:picMk id="7" creationId="{00000000-0000-0000-0000-000000000000}"/>
          </ac:picMkLst>
        </pc:picChg>
      </pc:sldChg>
      <pc:sldChg chg="delSp modSp">
        <pc:chgData name="Heike Krusemann" userId="3205221db0cafe4f" providerId="LiveId" clId="{7B1CD452-875F-4B60-A79A-E382666C8D8A}" dt="2020-11-13T15:43:38.981" v="1006" actId="478"/>
        <pc:sldMkLst>
          <pc:docMk/>
          <pc:sldMk cId="3024088070" sldId="259"/>
        </pc:sldMkLst>
        <pc:spChg chg="mod">
          <ac:chgData name="Heike Krusemann" userId="3205221db0cafe4f" providerId="LiveId" clId="{7B1CD452-875F-4B60-A79A-E382666C8D8A}" dt="2020-11-13T15:41:13.671" v="889" actId="20577"/>
          <ac:spMkLst>
            <pc:docMk/>
            <pc:sldMk cId="3024088070" sldId="259"/>
            <ac:spMk id="3" creationId="{B9CE6FA2-C376-7C41-8296-B14A707AB1D2}"/>
          </ac:spMkLst>
        </pc:spChg>
        <pc:spChg chg="del">
          <ac:chgData name="Heike Krusemann" userId="3205221db0cafe4f" providerId="LiveId" clId="{7B1CD452-875F-4B60-A79A-E382666C8D8A}" dt="2020-11-13T15:43:38.981" v="1006" actId="478"/>
          <ac:spMkLst>
            <pc:docMk/>
            <pc:sldMk cId="3024088070" sldId="259"/>
            <ac:spMk id="6" creationId="{00000000-0000-0000-0000-000000000000}"/>
          </ac:spMkLst>
        </pc:spChg>
      </pc:sldChg>
      <pc:sldChg chg="modAnim modNotesTx">
        <pc:chgData name="Heike Krusemann" userId="3205221db0cafe4f" providerId="LiveId" clId="{7B1CD452-875F-4B60-A79A-E382666C8D8A}" dt="2020-11-13T17:21:30.697" v="1073"/>
        <pc:sldMkLst>
          <pc:docMk/>
          <pc:sldMk cId="3049505413" sldId="260"/>
        </pc:sldMkLst>
      </pc:sldChg>
      <pc:sldChg chg="del">
        <pc:chgData name="Heike Krusemann" userId="3205221db0cafe4f" providerId="LiveId" clId="{7B1CD452-875F-4B60-A79A-E382666C8D8A}" dt="2020-11-11T10:55:01.226" v="544" actId="2696"/>
        <pc:sldMkLst>
          <pc:docMk/>
          <pc:sldMk cId="2200229962" sldId="261"/>
        </pc:sldMkLst>
      </pc:sldChg>
      <pc:sldChg chg="del">
        <pc:chgData name="Heike Krusemann" userId="3205221db0cafe4f" providerId="LiveId" clId="{7B1CD452-875F-4B60-A79A-E382666C8D8A}" dt="2020-11-13T16:40:46.294" v="1020" actId="2696"/>
        <pc:sldMkLst>
          <pc:docMk/>
          <pc:sldMk cId="2496643084" sldId="261"/>
        </pc:sldMkLst>
      </pc:sldChg>
      <pc:sldChg chg="addSp delSp modSp">
        <pc:chgData name="Heike Krusemann" userId="3205221db0cafe4f" providerId="LiveId" clId="{7B1CD452-875F-4B60-A79A-E382666C8D8A}" dt="2020-11-10T20:50:53.191" v="247" actId="20577"/>
        <pc:sldMkLst>
          <pc:docMk/>
          <pc:sldMk cId="2491582304" sldId="263"/>
        </pc:sldMkLst>
        <pc:spChg chg="del">
          <ac:chgData name="Heike Krusemann" userId="3205221db0cafe4f" providerId="LiveId" clId="{7B1CD452-875F-4B60-A79A-E382666C8D8A}" dt="2020-11-10T20:50:15.873" v="239" actId="478"/>
          <ac:spMkLst>
            <pc:docMk/>
            <pc:sldMk cId="2491582304" sldId="263"/>
            <ac:spMk id="2" creationId="{3E81B055-99A4-1143-ADF6-F1E7193356AD}"/>
          </ac:spMkLst>
        </pc:spChg>
        <pc:spChg chg="mod">
          <ac:chgData name="Heike Krusemann" userId="3205221db0cafe4f" providerId="LiveId" clId="{7B1CD452-875F-4B60-A79A-E382666C8D8A}" dt="2020-11-10T20:50:53.191" v="247" actId="20577"/>
          <ac:spMkLst>
            <pc:docMk/>
            <pc:sldMk cId="2491582304" sldId="263"/>
            <ac:spMk id="5" creationId="{1CE4E2F0-DB73-4748-B5D2-286817D490EB}"/>
          </ac:spMkLst>
        </pc:spChg>
        <pc:spChg chg="add del mod">
          <ac:chgData name="Heike Krusemann" userId="3205221db0cafe4f" providerId="LiveId" clId="{7B1CD452-875F-4B60-A79A-E382666C8D8A}" dt="2020-11-10T20:50:26.501" v="241" actId="478"/>
          <ac:spMkLst>
            <pc:docMk/>
            <pc:sldMk cId="2491582304" sldId="263"/>
            <ac:spMk id="6" creationId="{2B14E1FA-468B-4985-B340-6ACF3F9D7EEE}"/>
          </ac:spMkLst>
        </pc:spChg>
        <pc:picChg chg="mod">
          <ac:chgData name="Heike Krusemann" userId="3205221db0cafe4f" providerId="LiveId" clId="{7B1CD452-875F-4B60-A79A-E382666C8D8A}" dt="2020-11-10T20:50:23.638" v="240" actId="1076"/>
          <ac:picMkLst>
            <pc:docMk/>
            <pc:sldMk cId="2491582304" sldId="263"/>
            <ac:picMk id="4" creationId="{9BC7B0CF-2C0B-BF4D-9E11-6E3A75689E5A}"/>
          </ac:picMkLst>
        </pc:picChg>
      </pc:sldChg>
      <pc:sldChg chg="del">
        <pc:chgData name="Heike Krusemann" userId="3205221db0cafe4f" providerId="LiveId" clId="{7B1CD452-875F-4B60-A79A-E382666C8D8A}" dt="2020-11-11T10:55:03.246" v="545" actId="2696"/>
        <pc:sldMkLst>
          <pc:docMk/>
          <pc:sldMk cId="865130597" sldId="264"/>
        </pc:sldMkLst>
      </pc:sldChg>
      <pc:sldChg chg="del modNotesTx">
        <pc:chgData name="Heike Krusemann" userId="3205221db0cafe4f" providerId="LiveId" clId="{7B1CD452-875F-4B60-A79A-E382666C8D8A}" dt="2020-11-11T10:58:11.562" v="605" actId="2696"/>
        <pc:sldMkLst>
          <pc:docMk/>
          <pc:sldMk cId="1428796394" sldId="265"/>
        </pc:sldMkLst>
      </pc:sldChg>
      <pc:sldChg chg="del">
        <pc:chgData name="Heike Krusemann" userId="3205221db0cafe4f" providerId="LiveId" clId="{7B1CD452-875F-4B60-A79A-E382666C8D8A}" dt="2020-11-12T19:51:23.206" v="833" actId="2696"/>
        <pc:sldMkLst>
          <pc:docMk/>
          <pc:sldMk cId="2418458734" sldId="265"/>
        </pc:sldMkLst>
      </pc:sldChg>
      <pc:sldChg chg="del">
        <pc:chgData name="Heike Krusemann" userId="3205221db0cafe4f" providerId="LiveId" clId="{7B1CD452-875F-4B60-A79A-E382666C8D8A}" dt="2020-11-10T21:46:40.064" v="266" actId="2696"/>
        <pc:sldMkLst>
          <pc:docMk/>
          <pc:sldMk cId="3942905072" sldId="267"/>
        </pc:sldMkLst>
      </pc:sldChg>
      <pc:sldChg chg="modSp">
        <pc:chgData name="Heike Krusemann" userId="3205221db0cafe4f" providerId="LiveId" clId="{7B1CD452-875F-4B60-A79A-E382666C8D8A}" dt="2020-11-13T15:52:29.586" v="1018" actId="1076"/>
        <pc:sldMkLst>
          <pc:docMk/>
          <pc:sldMk cId="3246074387" sldId="268"/>
        </pc:sldMkLst>
        <pc:spChg chg="mod">
          <ac:chgData name="Heike Krusemann" userId="3205221db0cafe4f" providerId="LiveId" clId="{7B1CD452-875F-4B60-A79A-E382666C8D8A}" dt="2020-11-13T15:52:29.586" v="1018" actId="1076"/>
          <ac:spMkLst>
            <pc:docMk/>
            <pc:sldMk cId="3246074387" sldId="268"/>
            <ac:spMk id="2" creationId="{636BA490-0F9E-094D-AFE6-3725E121CD1B}"/>
          </ac:spMkLst>
        </pc:spChg>
        <pc:spChg chg="mod">
          <ac:chgData name="Heike Krusemann" userId="3205221db0cafe4f" providerId="LiveId" clId="{7B1CD452-875F-4B60-A79A-E382666C8D8A}" dt="2020-11-13T15:52:14.697" v="1016" actId="20577"/>
          <ac:spMkLst>
            <pc:docMk/>
            <pc:sldMk cId="3246074387" sldId="268"/>
            <ac:spMk id="3" creationId="{91B03132-BE50-3243-92CD-35B3CA2DEA38}"/>
          </ac:spMkLst>
        </pc:spChg>
        <pc:picChg chg="mod">
          <ac:chgData name="Heike Krusemann" userId="3205221db0cafe4f" providerId="LiveId" clId="{7B1CD452-875F-4B60-A79A-E382666C8D8A}" dt="2020-11-13T15:52:20.002" v="1017" actId="14100"/>
          <ac:picMkLst>
            <pc:docMk/>
            <pc:sldMk cId="3246074387" sldId="268"/>
            <ac:picMk id="4" creationId="{8FC68D9F-8053-4541-9A71-F6525A2F1D77}"/>
          </ac:picMkLst>
        </pc:picChg>
      </pc:sldChg>
      <pc:sldChg chg="modSp del">
        <pc:chgData name="Heike Krusemann" userId="3205221db0cafe4f" providerId="LiveId" clId="{7B1CD452-875F-4B60-A79A-E382666C8D8A}" dt="2020-11-12T19:51:23.212" v="834" actId="2696"/>
        <pc:sldMkLst>
          <pc:docMk/>
          <pc:sldMk cId="2519415203" sldId="269"/>
        </pc:sldMkLst>
        <pc:spChg chg="mod">
          <ac:chgData name="Heike Krusemann" userId="3205221db0cafe4f" providerId="LiveId" clId="{7B1CD452-875F-4B60-A79A-E382666C8D8A}" dt="2020-11-11T10:57:12.898" v="591" actId="1076"/>
          <ac:spMkLst>
            <pc:docMk/>
            <pc:sldMk cId="2519415203" sldId="269"/>
            <ac:spMk id="2" creationId="{4433105A-AF89-014A-9D31-5051FAF602B1}"/>
          </ac:spMkLst>
        </pc:spChg>
      </pc:sldChg>
      <pc:sldChg chg="del">
        <pc:chgData name="Heike Krusemann" userId="3205221db0cafe4f" providerId="LiveId" clId="{7B1CD452-875F-4B60-A79A-E382666C8D8A}" dt="2020-11-11T10:56:34.142" v="583" actId="2696"/>
        <pc:sldMkLst>
          <pc:docMk/>
          <pc:sldMk cId="3222699075" sldId="269"/>
        </pc:sldMkLst>
      </pc:sldChg>
      <pc:sldChg chg="modSp modAnim">
        <pc:chgData name="Heike Krusemann" userId="3205221db0cafe4f" providerId="LiveId" clId="{7B1CD452-875F-4B60-A79A-E382666C8D8A}" dt="2020-11-13T17:20:58.224" v="1063"/>
        <pc:sldMkLst>
          <pc:docMk/>
          <pc:sldMk cId="1914023333" sldId="271"/>
        </pc:sldMkLst>
        <pc:spChg chg="mod">
          <ac:chgData name="Heike Krusemann" userId="3205221db0cafe4f" providerId="LiveId" clId="{7B1CD452-875F-4B60-A79A-E382666C8D8A}" dt="2020-11-10T22:03:27.739" v="359" actId="20577"/>
          <ac:spMkLst>
            <pc:docMk/>
            <pc:sldMk cId="1914023333" sldId="271"/>
            <ac:spMk id="3" creationId="{9C021004-A1C8-F14C-9B04-646877C4DF7F}"/>
          </ac:spMkLst>
        </pc:spChg>
      </pc:sldChg>
      <pc:sldChg chg="del">
        <pc:chgData name="Heike Krusemann" userId="3205221db0cafe4f" providerId="LiveId" clId="{7B1CD452-875F-4B60-A79A-E382666C8D8A}" dt="2020-11-11T10:59:48.370" v="608" actId="2696"/>
        <pc:sldMkLst>
          <pc:docMk/>
          <pc:sldMk cId="891221326" sldId="274"/>
        </pc:sldMkLst>
      </pc:sldChg>
      <pc:sldChg chg="del">
        <pc:chgData name="Heike Krusemann" userId="3205221db0cafe4f" providerId="LiveId" clId="{7B1CD452-875F-4B60-A79A-E382666C8D8A}" dt="2020-11-11T10:59:48.398" v="613" actId="2696"/>
        <pc:sldMkLst>
          <pc:docMk/>
          <pc:sldMk cId="1893388562" sldId="275"/>
        </pc:sldMkLst>
      </pc:sldChg>
      <pc:sldChg chg="del">
        <pc:chgData name="Heike Krusemann" userId="3205221db0cafe4f" providerId="LiveId" clId="{7B1CD452-875F-4B60-A79A-E382666C8D8A}" dt="2020-11-11T10:59:48.403" v="614" actId="2696"/>
        <pc:sldMkLst>
          <pc:docMk/>
          <pc:sldMk cId="3415993879" sldId="276"/>
        </pc:sldMkLst>
      </pc:sldChg>
      <pc:sldChg chg="del">
        <pc:chgData name="Heike Krusemann" userId="3205221db0cafe4f" providerId="LiveId" clId="{7B1CD452-875F-4B60-A79A-E382666C8D8A}" dt="2020-11-11T10:59:48.418" v="616" actId="2696"/>
        <pc:sldMkLst>
          <pc:docMk/>
          <pc:sldMk cId="1483021637" sldId="277"/>
        </pc:sldMkLst>
      </pc:sldChg>
      <pc:sldChg chg="addSp delSp modSp del ord modNotesTx">
        <pc:chgData name="Heike Krusemann" userId="3205221db0cafe4f" providerId="LiveId" clId="{7B1CD452-875F-4B60-A79A-E382666C8D8A}" dt="2020-11-12T19:51:23.201" v="832" actId="2696"/>
        <pc:sldMkLst>
          <pc:docMk/>
          <pc:sldMk cId="3258385140" sldId="278"/>
        </pc:sldMkLst>
        <pc:spChg chg="del">
          <ac:chgData name="Heike Krusemann" userId="3205221db0cafe4f" providerId="LiveId" clId="{7B1CD452-875F-4B60-A79A-E382666C8D8A}" dt="2020-11-11T10:50:38.602" v="453" actId="478"/>
          <ac:spMkLst>
            <pc:docMk/>
            <pc:sldMk cId="3258385140" sldId="278"/>
            <ac:spMk id="3" creationId="{00000000-0000-0000-0000-000000000000}"/>
          </ac:spMkLst>
        </pc:spChg>
        <pc:spChg chg="del">
          <ac:chgData name="Heike Krusemann" userId="3205221db0cafe4f" providerId="LiveId" clId="{7B1CD452-875F-4B60-A79A-E382666C8D8A}" dt="2020-11-11T10:50:40.602" v="454" actId="478"/>
          <ac:spMkLst>
            <pc:docMk/>
            <pc:sldMk cId="3258385140" sldId="278"/>
            <ac:spMk id="4" creationId="{00000000-0000-0000-0000-000000000000}"/>
          </ac:spMkLst>
        </pc:spChg>
        <pc:spChg chg="del mod">
          <ac:chgData name="Heike Krusemann" userId="3205221db0cafe4f" providerId="LiveId" clId="{7B1CD452-875F-4B60-A79A-E382666C8D8A}" dt="2020-11-11T10:53:42.589" v="519" actId="478"/>
          <ac:spMkLst>
            <pc:docMk/>
            <pc:sldMk cId="3258385140" sldId="278"/>
            <ac:spMk id="5" creationId="{00000000-0000-0000-0000-000000000000}"/>
          </ac:spMkLst>
        </pc:spChg>
        <pc:spChg chg="del mod">
          <ac:chgData name="Heike Krusemann" userId="3205221db0cafe4f" providerId="LiveId" clId="{7B1CD452-875F-4B60-A79A-E382666C8D8A}" dt="2020-11-11T10:53:44.621" v="520" actId="478"/>
          <ac:spMkLst>
            <pc:docMk/>
            <pc:sldMk cId="3258385140" sldId="278"/>
            <ac:spMk id="6" creationId="{00000000-0000-0000-0000-000000000000}"/>
          </ac:spMkLst>
        </pc:spChg>
        <pc:spChg chg="add del mod">
          <ac:chgData name="Heike Krusemann" userId="3205221db0cafe4f" providerId="LiveId" clId="{7B1CD452-875F-4B60-A79A-E382666C8D8A}" dt="2020-11-11T10:50:42.552" v="455" actId="478"/>
          <ac:spMkLst>
            <pc:docMk/>
            <pc:sldMk cId="3258385140" sldId="278"/>
            <ac:spMk id="7" creationId="{FF0767A0-16A6-4D01-A660-8C0ED133C4FB}"/>
          </ac:spMkLst>
        </pc:spChg>
        <pc:spChg chg="add del mod">
          <ac:chgData name="Heike Krusemann" userId="3205221db0cafe4f" providerId="LiveId" clId="{7B1CD452-875F-4B60-A79A-E382666C8D8A}" dt="2020-11-11T10:50:44.116" v="456" actId="478"/>
          <ac:spMkLst>
            <pc:docMk/>
            <pc:sldMk cId="3258385140" sldId="278"/>
            <ac:spMk id="9" creationId="{C1C09F01-0D2C-4B7E-B5A1-87764AE614F3}"/>
          </ac:spMkLst>
        </pc:spChg>
        <pc:spChg chg="add mod">
          <ac:chgData name="Heike Krusemann" userId="3205221db0cafe4f" providerId="LiveId" clId="{7B1CD452-875F-4B60-A79A-E382666C8D8A}" dt="2020-11-11T10:54:32.659" v="542" actId="14100"/>
          <ac:spMkLst>
            <pc:docMk/>
            <pc:sldMk cId="3258385140" sldId="278"/>
            <ac:spMk id="11" creationId="{74A9E01D-EE90-4FB4-8F72-1081C3F1A03E}"/>
          </ac:spMkLst>
        </pc:spChg>
        <pc:spChg chg="add del mod">
          <ac:chgData name="Heike Krusemann" userId="3205221db0cafe4f" providerId="LiveId" clId="{7B1CD452-875F-4B60-A79A-E382666C8D8A}" dt="2020-11-11T10:54:04.321" v="535" actId="478"/>
          <ac:spMkLst>
            <pc:docMk/>
            <pc:sldMk cId="3258385140" sldId="278"/>
            <ac:spMk id="13" creationId="{B5EF833A-7890-466D-AFBD-49966A58EDE4}"/>
          </ac:spMkLst>
        </pc:spChg>
        <pc:spChg chg="add mod">
          <ac:chgData name="Heike Krusemann" userId="3205221db0cafe4f" providerId="LiveId" clId="{7B1CD452-875F-4B60-A79A-E382666C8D8A}" dt="2020-11-11T10:54:17.158" v="538" actId="11529"/>
          <ac:spMkLst>
            <pc:docMk/>
            <pc:sldMk cId="3258385140" sldId="278"/>
            <ac:spMk id="14" creationId="{BC5AA1ED-3874-47DB-ACB4-6C7636D4FECC}"/>
          </ac:spMkLst>
        </pc:spChg>
      </pc:sldChg>
      <pc:sldChg chg="del">
        <pc:chgData name="Heike Krusemann" userId="3205221db0cafe4f" providerId="LiveId" clId="{7B1CD452-875F-4B60-A79A-E382666C8D8A}" dt="2020-11-11T10:59:48.407" v="615" actId="2696"/>
        <pc:sldMkLst>
          <pc:docMk/>
          <pc:sldMk cId="3326551497" sldId="280"/>
        </pc:sldMkLst>
      </pc:sldChg>
      <pc:sldChg chg="del">
        <pc:chgData name="Heike Krusemann" userId="3205221db0cafe4f" providerId="LiveId" clId="{7B1CD452-875F-4B60-A79A-E382666C8D8A}" dt="2020-11-11T10:59:48.384" v="610" actId="2696"/>
        <pc:sldMkLst>
          <pc:docMk/>
          <pc:sldMk cId="3328651010" sldId="283"/>
        </pc:sldMkLst>
      </pc:sldChg>
      <pc:sldChg chg="del">
        <pc:chgData name="Heike Krusemann" userId="3205221db0cafe4f" providerId="LiveId" clId="{7B1CD452-875F-4B60-A79A-E382666C8D8A}" dt="2020-11-11T10:59:48.377" v="609" actId="2696"/>
        <pc:sldMkLst>
          <pc:docMk/>
          <pc:sldMk cId="4050277016" sldId="285"/>
        </pc:sldMkLst>
      </pc:sldChg>
      <pc:sldChg chg="del">
        <pc:chgData name="Heike Krusemann" userId="3205221db0cafe4f" providerId="LiveId" clId="{7B1CD452-875F-4B60-A79A-E382666C8D8A}" dt="2020-11-11T10:59:48.389" v="611" actId="2696"/>
        <pc:sldMkLst>
          <pc:docMk/>
          <pc:sldMk cId="1986913679" sldId="286"/>
        </pc:sldMkLst>
      </pc:sldChg>
      <pc:sldChg chg="del">
        <pc:chgData name="Heike Krusemann" userId="3205221db0cafe4f" providerId="LiveId" clId="{7B1CD452-875F-4B60-A79A-E382666C8D8A}" dt="2020-11-11T10:59:48.394" v="612" actId="2696"/>
        <pc:sldMkLst>
          <pc:docMk/>
          <pc:sldMk cId="1492210897" sldId="287"/>
        </pc:sldMkLst>
      </pc:sldChg>
      <pc:sldChg chg="del">
        <pc:chgData name="Heike Krusemann" userId="3205221db0cafe4f" providerId="LiveId" clId="{7B1CD452-875F-4B60-A79A-E382666C8D8A}" dt="2020-11-11T10:59:48.462" v="622" actId="2696"/>
        <pc:sldMkLst>
          <pc:docMk/>
          <pc:sldMk cId="954043451" sldId="288"/>
        </pc:sldMkLst>
      </pc:sldChg>
      <pc:sldChg chg="modSp del">
        <pc:chgData name="Heike Krusemann" userId="3205221db0cafe4f" providerId="LiveId" clId="{7B1CD452-875F-4B60-A79A-E382666C8D8A}" dt="2020-11-10T21:33:01.180" v="265" actId="2696"/>
        <pc:sldMkLst>
          <pc:docMk/>
          <pc:sldMk cId="3139235741" sldId="339"/>
        </pc:sldMkLst>
        <pc:spChg chg="mod">
          <ac:chgData name="Heike Krusemann" userId="3205221db0cafe4f" providerId="LiveId" clId="{7B1CD452-875F-4B60-A79A-E382666C8D8A}" dt="2020-11-10T20:23:22.493" v="31" actId="27636"/>
          <ac:spMkLst>
            <pc:docMk/>
            <pc:sldMk cId="3139235741" sldId="339"/>
            <ac:spMk id="3" creationId="{00000000-0000-0000-0000-000000000000}"/>
          </ac:spMkLst>
        </pc:spChg>
      </pc:sldChg>
      <pc:sldChg chg="del">
        <pc:chgData name="Heike Krusemann" userId="3205221db0cafe4f" providerId="LiveId" clId="{7B1CD452-875F-4B60-A79A-E382666C8D8A}" dt="2020-11-11T10:59:48.361" v="607" actId="2696"/>
        <pc:sldMkLst>
          <pc:docMk/>
          <pc:sldMk cId="4145182187" sldId="357"/>
        </pc:sldMkLst>
      </pc:sldChg>
      <pc:sldChg chg="delSp modSp modAnim modNotesTx">
        <pc:chgData name="Heike Krusemann" userId="3205221db0cafe4f" providerId="LiveId" clId="{7B1CD452-875F-4B60-A79A-E382666C8D8A}" dt="2020-11-13T17:20:42.689" v="1048"/>
        <pc:sldMkLst>
          <pc:docMk/>
          <pc:sldMk cId="411875002" sldId="358"/>
        </pc:sldMkLst>
        <pc:spChg chg="mod">
          <ac:chgData name="Heike Krusemann" userId="3205221db0cafe4f" providerId="LiveId" clId="{7B1CD452-875F-4B60-A79A-E382666C8D8A}" dt="2020-11-10T20:20:03.459" v="20" actId="27636"/>
          <ac:spMkLst>
            <pc:docMk/>
            <pc:sldMk cId="411875002" sldId="358"/>
            <ac:spMk id="3" creationId="{00000000-0000-0000-0000-000000000000}"/>
          </ac:spMkLst>
        </pc:spChg>
        <pc:spChg chg="del">
          <ac:chgData name="Heike Krusemann" userId="3205221db0cafe4f" providerId="LiveId" clId="{7B1CD452-875F-4B60-A79A-E382666C8D8A}" dt="2020-11-10T20:20:23.847" v="22" actId="478"/>
          <ac:spMkLst>
            <pc:docMk/>
            <pc:sldMk cId="411875002" sldId="358"/>
            <ac:spMk id="5" creationId="{7454783B-9267-924A-BCB7-E685E231807F}"/>
          </ac:spMkLst>
        </pc:spChg>
      </pc:sldChg>
      <pc:sldChg chg="del">
        <pc:chgData name="Heike Krusemann" userId="3205221db0cafe4f" providerId="LiveId" clId="{7B1CD452-875F-4B60-A79A-E382666C8D8A}" dt="2020-11-11T11:29:50.331" v="690" actId="2696"/>
        <pc:sldMkLst>
          <pc:docMk/>
          <pc:sldMk cId="1125696692" sldId="361"/>
        </pc:sldMkLst>
      </pc:sldChg>
      <pc:sldChg chg="modSp modAnim">
        <pc:chgData name="Heike Krusemann" userId="3205221db0cafe4f" providerId="LiveId" clId="{7B1CD452-875F-4B60-A79A-E382666C8D8A}" dt="2020-11-13T20:59:59.361" v="1264" actId="6549"/>
        <pc:sldMkLst>
          <pc:docMk/>
          <pc:sldMk cId="2774806001" sldId="361"/>
        </pc:sldMkLst>
        <pc:spChg chg="mod">
          <ac:chgData name="Heike Krusemann" userId="3205221db0cafe4f" providerId="LiveId" clId="{7B1CD452-875F-4B60-A79A-E382666C8D8A}" dt="2020-11-13T20:59:59.361" v="1264" actId="6549"/>
          <ac:spMkLst>
            <pc:docMk/>
            <pc:sldMk cId="2774806001" sldId="361"/>
            <ac:spMk id="16" creationId="{1B444CAD-920F-40A9-B243-8225F92C54AD}"/>
          </ac:spMkLst>
        </pc:spChg>
      </pc:sldChg>
      <pc:sldChg chg="del">
        <pc:chgData name="Heike Krusemann" userId="3205221db0cafe4f" providerId="LiveId" clId="{7B1CD452-875F-4B60-A79A-E382666C8D8A}" dt="2020-11-11T11:29:50.322" v="689" actId="2696"/>
        <pc:sldMkLst>
          <pc:docMk/>
          <pc:sldMk cId="2298603376" sldId="362"/>
        </pc:sldMkLst>
      </pc:sldChg>
      <pc:sldChg chg="modAnim">
        <pc:chgData name="Heike Krusemann" userId="3205221db0cafe4f" providerId="LiveId" clId="{7B1CD452-875F-4B60-A79A-E382666C8D8A}" dt="2020-11-13T17:22:05.887" v="1085"/>
        <pc:sldMkLst>
          <pc:docMk/>
          <pc:sldMk cId="3205195322" sldId="362"/>
        </pc:sldMkLst>
      </pc:sldChg>
      <pc:sldChg chg="del">
        <pc:chgData name="Heike Krusemann" userId="3205221db0cafe4f" providerId="LiveId" clId="{7B1CD452-875F-4B60-A79A-E382666C8D8A}" dt="2020-11-11T11:29:50.309" v="688" actId="2696"/>
        <pc:sldMkLst>
          <pc:docMk/>
          <pc:sldMk cId="1338285284" sldId="363"/>
        </pc:sldMkLst>
      </pc:sldChg>
      <pc:sldChg chg="modAnim modNotesTx">
        <pc:chgData name="Heike Krusemann" userId="3205221db0cafe4f" providerId="LiveId" clId="{7B1CD452-875F-4B60-A79A-E382666C8D8A}" dt="2020-11-13T17:21:21.729" v="1069"/>
        <pc:sldMkLst>
          <pc:docMk/>
          <pc:sldMk cId="1556035344" sldId="363"/>
        </pc:sldMkLst>
      </pc:sldChg>
      <pc:sldChg chg="modSp">
        <pc:chgData name="Heike Krusemann" userId="3205221db0cafe4f" providerId="LiveId" clId="{7B1CD452-875F-4B60-A79A-E382666C8D8A}" dt="2020-11-11T10:46:40.724" v="395" actId="20577"/>
        <pc:sldMkLst>
          <pc:docMk/>
          <pc:sldMk cId="1989434399" sldId="368"/>
        </pc:sldMkLst>
        <pc:spChg chg="mod">
          <ac:chgData name="Heike Krusemann" userId="3205221db0cafe4f" providerId="LiveId" clId="{7B1CD452-875F-4B60-A79A-E382666C8D8A}" dt="2020-11-11T10:46:40.724" v="395" actId="20577"/>
          <ac:spMkLst>
            <pc:docMk/>
            <pc:sldMk cId="1989434399" sldId="368"/>
            <ac:spMk id="9" creationId="{442B47FB-148D-47F8-AD4A-A22E0D02EE59}"/>
          </ac:spMkLst>
        </pc:spChg>
      </pc:sldChg>
      <pc:sldChg chg="del">
        <pc:chgData name="Heike Krusemann" userId="3205221db0cafe4f" providerId="LiveId" clId="{7B1CD452-875F-4B60-A79A-E382666C8D8A}" dt="2020-11-12T19:49:57.407" v="830" actId="2696"/>
        <pc:sldMkLst>
          <pc:docMk/>
          <pc:sldMk cId="2955062777" sldId="376"/>
        </pc:sldMkLst>
      </pc:sldChg>
      <pc:sldChg chg="del">
        <pc:chgData name="Heike Krusemann" userId="3205221db0cafe4f" providerId="LiveId" clId="{7B1CD452-875F-4B60-A79A-E382666C8D8A}" dt="2020-11-12T19:49:57.270" v="828" actId="2696"/>
        <pc:sldMkLst>
          <pc:docMk/>
          <pc:sldMk cId="1029188493" sldId="386"/>
        </pc:sldMkLst>
      </pc:sldChg>
      <pc:sldChg chg="del">
        <pc:chgData name="Heike Krusemann" userId="3205221db0cafe4f" providerId="LiveId" clId="{7B1CD452-875F-4B60-A79A-E382666C8D8A}" dt="2020-11-11T10:59:48.479" v="624" actId="2696"/>
        <pc:sldMkLst>
          <pc:docMk/>
          <pc:sldMk cId="3591241734" sldId="388"/>
        </pc:sldMkLst>
      </pc:sldChg>
      <pc:sldChg chg="del">
        <pc:chgData name="Heike Krusemann" userId="3205221db0cafe4f" providerId="LiveId" clId="{7B1CD452-875F-4B60-A79A-E382666C8D8A}" dt="2020-11-11T10:59:48.427" v="617" actId="2696"/>
        <pc:sldMkLst>
          <pc:docMk/>
          <pc:sldMk cId="2042343811" sldId="389"/>
        </pc:sldMkLst>
      </pc:sldChg>
      <pc:sldChg chg="del">
        <pc:chgData name="Heike Krusemann" userId="3205221db0cafe4f" providerId="LiveId" clId="{7B1CD452-875F-4B60-A79A-E382666C8D8A}" dt="2020-11-11T10:59:48.436" v="618" actId="2696"/>
        <pc:sldMkLst>
          <pc:docMk/>
          <pc:sldMk cId="3800245548" sldId="390"/>
        </pc:sldMkLst>
      </pc:sldChg>
      <pc:sldChg chg="addSp modSp modAnim">
        <pc:chgData name="Heike Krusemann" userId="3205221db0cafe4f" providerId="LiveId" clId="{7B1CD452-875F-4B60-A79A-E382666C8D8A}" dt="2020-11-13T20:33:19.840" v="1173"/>
        <pc:sldMkLst>
          <pc:docMk/>
          <pc:sldMk cId="1168917242" sldId="391"/>
        </pc:sldMkLst>
        <pc:spChg chg="add mod">
          <ac:chgData name="Heike Krusemann" userId="3205221db0cafe4f" providerId="LiveId" clId="{7B1CD452-875F-4B60-A79A-E382666C8D8A}" dt="2020-11-11T14:45:42.965" v="744" actId="1076"/>
          <ac:spMkLst>
            <pc:docMk/>
            <pc:sldMk cId="1168917242" sldId="391"/>
            <ac:spMk id="3" creationId="{9A0A90F0-C5CB-46B1-B13E-4EFA8DC33572}"/>
          </ac:spMkLst>
        </pc:spChg>
      </pc:sldChg>
      <pc:sldChg chg="del">
        <pc:chgData name="Heike Krusemann" userId="3205221db0cafe4f" providerId="LiveId" clId="{7B1CD452-875F-4B60-A79A-E382666C8D8A}" dt="2020-11-11T10:59:48.442" v="619" actId="2696"/>
        <pc:sldMkLst>
          <pc:docMk/>
          <pc:sldMk cId="1374474221" sldId="391"/>
        </pc:sldMkLst>
      </pc:sldChg>
      <pc:sldChg chg="del">
        <pc:chgData name="Heike Krusemann" userId="3205221db0cafe4f" providerId="LiveId" clId="{7B1CD452-875F-4B60-A79A-E382666C8D8A}" dt="2020-11-11T10:59:48.450" v="620" actId="2696"/>
        <pc:sldMkLst>
          <pc:docMk/>
          <pc:sldMk cId="1917289632" sldId="392"/>
        </pc:sldMkLst>
      </pc:sldChg>
      <pc:sldChg chg="del">
        <pc:chgData name="Heike Krusemann" userId="3205221db0cafe4f" providerId="LiveId" clId="{7B1CD452-875F-4B60-A79A-E382666C8D8A}" dt="2020-11-11T10:59:48.455" v="621" actId="2696"/>
        <pc:sldMkLst>
          <pc:docMk/>
          <pc:sldMk cId="2315160034" sldId="394"/>
        </pc:sldMkLst>
      </pc:sldChg>
      <pc:sldChg chg="del">
        <pc:chgData name="Heike Krusemann" userId="3205221db0cafe4f" providerId="LiveId" clId="{7B1CD452-875F-4B60-A79A-E382666C8D8A}" dt="2020-11-11T10:59:48.473" v="623" actId="2696"/>
        <pc:sldMkLst>
          <pc:docMk/>
          <pc:sldMk cId="209238229" sldId="396"/>
        </pc:sldMkLst>
      </pc:sldChg>
      <pc:sldChg chg="addSp delSp modSp delAnim modAnim modNotesTx">
        <pc:chgData name="Heike Krusemann" userId="3205221db0cafe4f" providerId="LiveId" clId="{7B1CD452-875F-4B60-A79A-E382666C8D8A}" dt="2020-11-13T20:00:49.257" v="1133" actId="20577"/>
        <pc:sldMkLst>
          <pc:docMk/>
          <pc:sldMk cId="3112424519" sldId="397"/>
        </pc:sldMkLst>
        <pc:spChg chg="del">
          <ac:chgData name="Heike Krusemann" userId="3205221db0cafe4f" providerId="LiveId" clId="{7B1CD452-875F-4B60-A79A-E382666C8D8A}" dt="2020-11-11T10:47:44.693" v="398" actId="478"/>
          <ac:spMkLst>
            <pc:docMk/>
            <pc:sldMk cId="3112424519" sldId="397"/>
            <ac:spMk id="2" creationId="{00000000-0000-0000-0000-000000000000}"/>
          </ac:spMkLst>
        </pc:spChg>
        <pc:spChg chg="add del mod">
          <ac:chgData name="Heike Krusemann" userId="3205221db0cafe4f" providerId="LiveId" clId="{7B1CD452-875F-4B60-A79A-E382666C8D8A}" dt="2020-11-11T10:47:47.380" v="399" actId="478"/>
          <ac:spMkLst>
            <pc:docMk/>
            <pc:sldMk cId="3112424519" sldId="397"/>
            <ac:spMk id="4" creationId="{0E90CB9C-D983-43DF-B277-41E344179D83}"/>
          </ac:spMkLst>
        </pc:spChg>
        <pc:spChg chg="del">
          <ac:chgData name="Heike Krusemann" userId="3205221db0cafe4f" providerId="LiveId" clId="{7B1CD452-875F-4B60-A79A-E382666C8D8A}" dt="2020-11-11T10:47:52.395" v="401" actId="478"/>
          <ac:spMkLst>
            <pc:docMk/>
            <pc:sldMk cId="3112424519" sldId="397"/>
            <ac:spMk id="5" creationId="{00000000-0000-0000-0000-000000000000}"/>
          </ac:spMkLst>
        </pc:spChg>
        <pc:spChg chg="del">
          <ac:chgData name="Heike Krusemann" userId="3205221db0cafe4f" providerId="LiveId" clId="{7B1CD452-875F-4B60-A79A-E382666C8D8A}" dt="2020-11-11T10:47:59.358" v="403" actId="478"/>
          <ac:spMkLst>
            <pc:docMk/>
            <pc:sldMk cId="3112424519" sldId="397"/>
            <ac:spMk id="6" creationId="{00000000-0000-0000-0000-000000000000}"/>
          </ac:spMkLst>
        </pc:spChg>
        <pc:spChg chg="mod">
          <ac:chgData name="Heike Krusemann" userId="3205221db0cafe4f" providerId="LiveId" clId="{7B1CD452-875F-4B60-A79A-E382666C8D8A}" dt="2020-11-11T10:47:50.116" v="400" actId="1076"/>
          <ac:spMkLst>
            <pc:docMk/>
            <pc:sldMk cId="3112424519" sldId="397"/>
            <ac:spMk id="7" creationId="{00000000-0000-0000-0000-000000000000}"/>
          </ac:spMkLst>
        </pc:spChg>
        <pc:spChg chg="mod">
          <ac:chgData name="Heike Krusemann" userId="3205221db0cafe4f" providerId="LiveId" clId="{7B1CD452-875F-4B60-A79A-E382666C8D8A}" dt="2020-11-13T20:00:49.257" v="1133" actId="20577"/>
          <ac:spMkLst>
            <pc:docMk/>
            <pc:sldMk cId="3112424519" sldId="397"/>
            <ac:spMk id="8" creationId="{00000000-0000-0000-0000-000000000000}"/>
          </ac:spMkLst>
        </pc:spChg>
        <pc:spChg chg="del">
          <ac:chgData name="Heike Krusemann" userId="3205221db0cafe4f" providerId="LiveId" clId="{7B1CD452-875F-4B60-A79A-E382666C8D8A}" dt="2020-11-11T10:48:02.708" v="404" actId="478"/>
          <ac:spMkLst>
            <pc:docMk/>
            <pc:sldMk cId="3112424519" sldId="397"/>
            <ac:spMk id="10" creationId="{00000000-0000-0000-0000-000000000000}"/>
          </ac:spMkLst>
        </pc:spChg>
        <pc:spChg chg="add del mod">
          <ac:chgData name="Heike Krusemann" userId="3205221db0cafe4f" providerId="LiveId" clId="{7B1CD452-875F-4B60-A79A-E382666C8D8A}" dt="2020-11-11T10:47:54.650" v="402" actId="478"/>
          <ac:spMkLst>
            <pc:docMk/>
            <pc:sldMk cId="3112424519" sldId="397"/>
            <ac:spMk id="11" creationId="{12CEFBC4-E2BD-4E2D-B7CA-06D10B393515}"/>
          </ac:spMkLst>
        </pc:spChg>
        <pc:spChg chg="add del mod">
          <ac:chgData name="Heike Krusemann" userId="3205221db0cafe4f" providerId="LiveId" clId="{7B1CD452-875F-4B60-A79A-E382666C8D8A}" dt="2020-11-11T10:48:04.416" v="405" actId="478"/>
          <ac:spMkLst>
            <pc:docMk/>
            <pc:sldMk cId="3112424519" sldId="397"/>
            <ac:spMk id="13" creationId="{3D4E0F02-7A63-48E0-B32B-54938506C0BE}"/>
          </ac:spMkLst>
        </pc:spChg>
      </pc:sldChg>
      <pc:sldChg chg="addSp delSp modSp delAnim modAnim">
        <pc:chgData name="Heike Krusemann" userId="3205221db0cafe4f" providerId="LiveId" clId="{7B1CD452-875F-4B60-A79A-E382666C8D8A}" dt="2020-11-13T20:04:35.184" v="1171" actId="20577"/>
        <pc:sldMkLst>
          <pc:docMk/>
          <pc:sldMk cId="470245160" sldId="398"/>
        </pc:sldMkLst>
        <pc:spChg chg="del">
          <ac:chgData name="Heike Krusemann" userId="3205221db0cafe4f" providerId="LiveId" clId="{7B1CD452-875F-4B60-A79A-E382666C8D8A}" dt="2020-11-11T10:47:37.472" v="397" actId="478"/>
          <ac:spMkLst>
            <pc:docMk/>
            <pc:sldMk cId="470245160" sldId="398"/>
            <ac:spMk id="3" creationId="{00000000-0000-0000-0000-000000000000}"/>
          </ac:spMkLst>
        </pc:spChg>
        <pc:spChg chg="del">
          <ac:chgData name="Heike Krusemann" userId="3205221db0cafe4f" providerId="LiveId" clId="{7B1CD452-875F-4B60-A79A-E382666C8D8A}" dt="2020-11-11T10:47:35.131" v="396" actId="478"/>
          <ac:spMkLst>
            <pc:docMk/>
            <pc:sldMk cId="470245160" sldId="398"/>
            <ac:spMk id="4" creationId="{00000000-0000-0000-0000-000000000000}"/>
          </ac:spMkLst>
        </pc:spChg>
        <pc:spChg chg="mod">
          <ac:chgData name="Heike Krusemann" userId="3205221db0cafe4f" providerId="LiveId" clId="{7B1CD452-875F-4B60-A79A-E382666C8D8A}" dt="2020-11-11T11:35:34.481" v="723" actId="1076"/>
          <ac:spMkLst>
            <pc:docMk/>
            <pc:sldMk cId="470245160" sldId="398"/>
            <ac:spMk id="5" creationId="{00000000-0000-0000-0000-000000000000}"/>
          </ac:spMkLst>
        </pc:spChg>
        <pc:spChg chg="mod">
          <ac:chgData name="Heike Krusemann" userId="3205221db0cafe4f" providerId="LiveId" clId="{7B1CD452-875F-4B60-A79A-E382666C8D8A}" dt="2020-11-13T20:04:35.184" v="1171" actId="20577"/>
          <ac:spMkLst>
            <pc:docMk/>
            <pc:sldMk cId="470245160" sldId="398"/>
            <ac:spMk id="6" creationId="{00000000-0000-0000-0000-000000000000}"/>
          </ac:spMkLst>
        </pc:spChg>
        <pc:spChg chg="add del mod">
          <ac:chgData name="Heike Krusemann" userId="3205221db0cafe4f" providerId="LiveId" clId="{7B1CD452-875F-4B60-A79A-E382666C8D8A}" dt="2020-11-11T10:48:41.374" v="411" actId="478"/>
          <ac:spMkLst>
            <pc:docMk/>
            <pc:sldMk cId="470245160" sldId="398"/>
            <ac:spMk id="7" creationId="{67BA3ADA-CBBE-448D-AF96-B9A302D4A89D}"/>
          </ac:spMkLst>
        </pc:spChg>
        <pc:spChg chg="add del mod">
          <ac:chgData name="Heike Krusemann" userId="3205221db0cafe4f" providerId="LiveId" clId="{7B1CD452-875F-4B60-A79A-E382666C8D8A}" dt="2020-11-11T10:48:38.924" v="410" actId="478"/>
          <ac:spMkLst>
            <pc:docMk/>
            <pc:sldMk cId="470245160" sldId="398"/>
            <ac:spMk id="9" creationId="{B0F70F12-DB35-452F-8DE7-1DA8C3D73124}"/>
          </ac:spMkLst>
        </pc:spChg>
      </pc:sldChg>
      <pc:sldChg chg="addSp delSp modSp del delAnim">
        <pc:chgData name="Heike Krusemann" userId="3205221db0cafe4f" providerId="LiveId" clId="{7B1CD452-875F-4B60-A79A-E382666C8D8A}" dt="2020-11-11T11:24:59.747" v="625" actId="2696"/>
        <pc:sldMkLst>
          <pc:docMk/>
          <pc:sldMk cId="1488914683" sldId="399"/>
        </pc:sldMkLst>
        <pc:spChg chg="del">
          <ac:chgData name="Heike Krusemann" userId="3205221db0cafe4f" providerId="LiveId" clId="{7B1CD452-875F-4B60-A79A-E382666C8D8A}" dt="2020-11-11T10:49:33.554" v="415" actId="478"/>
          <ac:spMkLst>
            <pc:docMk/>
            <pc:sldMk cId="1488914683" sldId="399"/>
            <ac:spMk id="3" creationId="{00000000-0000-0000-0000-000000000000}"/>
          </ac:spMkLst>
        </pc:spChg>
        <pc:spChg chg="del">
          <ac:chgData name="Heike Krusemann" userId="3205221db0cafe4f" providerId="LiveId" clId="{7B1CD452-875F-4B60-A79A-E382666C8D8A}" dt="2020-11-11T10:49:36.113" v="416" actId="478"/>
          <ac:spMkLst>
            <pc:docMk/>
            <pc:sldMk cId="1488914683" sldId="399"/>
            <ac:spMk id="4" creationId="{00000000-0000-0000-0000-000000000000}"/>
          </ac:spMkLst>
        </pc:spChg>
        <pc:spChg chg="mod">
          <ac:chgData name="Heike Krusemann" userId="3205221db0cafe4f" providerId="LiveId" clId="{7B1CD452-875F-4B60-A79A-E382666C8D8A}" dt="2020-11-11T10:49:49.507" v="420" actId="1076"/>
          <ac:spMkLst>
            <pc:docMk/>
            <pc:sldMk cId="1488914683" sldId="399"/>
            <ac:spMk id="5" creationId="{00000000-0000-0000-0000-000000000000}"/>
          </ac:spMkLst>
        </pc:spChg>
        <pc:spChg chg="mod">
          <ac:chgData name="Heike Krusemann" userId="3205221db0cafe4f" providerId="LiveId" clId="{7B1CD452-875F-4B60-A79A-E382666C8D8A}" dt="2020-11-11T10:50:28.573" v="452" actId="20577"/>
          <ac:spMkLst>
            <pc:docMk/>
            <pc:sldMk cId="1488914683" sldId="399"/>
            <ac:spMk id="6" creationId="{00000000-0000-0000-0000-000000000000}"/>
          </ac:spMkLst>
        </pc:spChg>
        <pc:spChg chg="add del mod">
          <ac:chgData name="Heike Krusemann" userId="3205221db0cafe4f" providerId="LiveId" clId="{7B1CD452-875F-4B60-A79A-E382666C8D8A}" dt="2020-11-11T10:49:38.023" v="417" actId="478"/>
          <ac:spMkLst>
            <pc:docMk/>
            <pc:sldMk cId="1488914683" sldId="399"/>
            <ac:spMk id="7" creationId="{3711C788-152E-496A-8DBC-C8BB723D00AF}"/>
          </ac:spMkLst>
        </pc:spChg>
        <pc:spChg chg="add del mod">
          <ac:chgData name="Heike Krusemann" userId="3205221db0cafe4f" providerId="LiveId" clId="{7B1CD452-875F-4B60-A79A-E382666C8D8A}" dt="2020-11-11T10:49:39.664" v="418" actId="478"/>
          <ac:spMkLst>
            <pc:docMk/>
            <pc:sldMk cId="1488914683" sldId="399"/>
            <ac:spMk id="9" creationId="{9D3FA604-5282-45B0-9EE1-0C3D6A1F4948}"/>
          </ac:spMkLst>
        </pc:spChg>
      </pc:sldChg>
      <pc:sldChg chg="addSp delSp modSp del">
        <pc:chgData name="Heike Krusemann" userId="3205221db0cafe4f" providerId="LiveId" clId="{7B1CD452-875F-4B60-A79A-E382666C8D8A}" dt="2020-11-11T10:51:33.475" v="462" actId="2696"/>
        <pc:sldMkLst>
          <pc:docMk/>
          <pc:sldMk cId="1422369237" sldId="400"/>
        </pc:sldMkLst>
        <pc:spChg chg="del">
          <ac:chgData name="Heike Krusemann" userId="3205221db0cafe4f" providerId="LiveId" clId="{7B1CD452-875F-4B60-A79A-E382666C8D8A}" dt="2020-11-11T10:50:59.386" v="457" actId="478"/>
          <ac:spMkLst>
            <pc:docMk/>
            <pc:sldMk cId="1422369237" sldId="400"/>
            <ac:spMk id="3" creationId="{00000000-0000-0000-0000-000000000000}"/>
          </ac:spMkLst>
        </pc:spChg>
        <pc:spChg chg="del">
          <ac:chgData name="Heike Krusemann" userId="3205221db0cafe4f" providerId="LiveId" clId="{7B1CD452-875F-4B60-A79A-E382666C8D8A}" dt="2020-11-11T10:51:03.139" v="458" actId="478"/>
          <ac:spMkLst>
            <pc:docMk/>
            <pc:sldMk cId="1422369237" sldId="400"/>
            <ac:spMk id="4" creationId="{00000000-0000-0000-0000-000000000000}"/>
          </ac:spMkLst>
        </pc:spChg>
        <pc:spChg chg="del">
          <ac:chgData name="Heike Krusemann" userId="3205221db0cafe4f" providerId="LiveId" clId="{7B1CD452-875F-4B60-A79A-E382666C8D8A}" dt="2020-11-11T10:51:28.743" v="461" actId="478"/>
          <ac:spMkLst>
            <pc:docMk/>
            <pc:sldMk cId="1422369237" sldId="400"/>
            <ac:spMk id="6" creationId="{00000000-0000-0000-0000-000000000000}"/>
          </ac:spMkLst>
        </pc:spChg>
        <pc:spChg chg="add del mod">
          <ac:chgData name="Heike Krusemann" userId="3205221db0cafe4f" providerId="LiveId" clId="{7B1CD452-875F-4B60-A79A-E382666C8D8A}" dt="2020-11-11T10:51:05.992" v="459" actId="478"/>
          <ac:spMkLst>
            <pc:docMk/>
            <pc:sldMk cId="1422369237" sldId="400"/>
            <ac:spMk id="7" creationId="{8BAD226C-0E54-4402-A3B2-AAF7A74E27AC}"/>
          </ac:spMkLst>
        </pc:spChg>
        <pc:spChg chg="add del mod">
          <ac:chgData name="Heike Krusemann" userId="3205221db0cafe4f" providerId="LiveId" clId="{7B1CD452-875F-4B60-A79A-E382666C8D8A}" dt="2020-11-11T10:51:08.372" v="460" actId="478"/>
          <ac:spMkLst>
            <pc:docMk/>
            <pc:sldMk cId="1422369237" sldId="400"/>
            <ac:spMk id="9" creationId="{53F9510A-58E3-4C19-8EB0-ACC32992C54B}"/>
          </ac:spMkLst>
        </pc:spChg>
        <pc:spChg chg="add mod">
          <ac:chgData name="Heike Krusemann" userId="3205221db0cafe4f" providerId="LiveId" clId="{7B1CD452-875F-4B60-A79A-E382666C8D8A}" dt="2020-11-11T10:51:28.743" v="461" actId="478"/>
          <ac:spMkLst>
            <pc:docMk/>
            <pc:sldMk cId="1422369237" sldId="400"/>
            <ac:spMk id="11" creationId="{64C22B76-0F14-45FC-BAEE-C68B0EE6C940}"/>
          </ac:spMkLst>
        </pc:spChg>
      </pc:sldChg>
      <pc:sldChg chg="del">
        <pc:chgData name="Heike Krusemann" userId="3205221db0cafe4f" providerId="LiveId" clId="{7B1CD452-875F-4B60-A79A-E382666C8D8A}" dt="2020-11-11T10:39:05.164" v="360" actId="2696"/>
        <pc:sldMkLst>
          <pc:docMk/>
          <pc:sldMk cId="3644197631" sldId="401"/>
        </pc:sldMkLst>
      </pc:sldChg>
      <pc:sldChg chg="del">
        <pc:chgData name="Heike Krusemann" userId="3205221db0cafe4f" providerId="LiveId" clId="{7B1CD452-875F-4B60-A79A-E382666C8D8A}" dt="2020-11-12T19:07:06.413" v="745" actId="2696"/>
        <pc:sldMkLst>
          <pc:docMk/>
          <pc:sldMk cId="3150006030" sldId="402"/>
        </pc:sldMkLst>
      </pc:sldChg>
      <pc:sldChg chg="ord">
        <pc:chgData name="Heike Krusemann" userId="3205221db0cafe4f" providerId="LiveId" clId="{7B1CD452-875F-4B60-A79A-E382666C8D8A}" dt="2020-11-13T17:12:22.791" v="1024"/>
        <pc:sldMkLst>
          <pc:docMk/>
          <pc:sldMk cId="2171764113" sldId="429"/>
        </pc:sldMkLst>
      </pc:sldChg>
      <pc:sldChg chg="modSp">
        <pc:chgData name="Heike Krusemann" userId="3205221db0cafe4f" providerId="LiveId" clId="{7B1CD452-875F-4B60-A79A-E382666C8D8A}" dt="2020-11-13T20:42:54.805" v="1175" actId="14100"/>
        <pc:sldMkLst>
          <pc:docMk/>
          <pc:sldMk cId="501560802" sldId="495"/>
        </pc:sldMkLst>
        <pc:spChg chg="mod">
          <ac:chgData name="Heike Krusemann" userId="3205221db0cafe4f" providerId="LiveId" clId="{7B1CD452-875F-4B60-A79A-E382666C8D8A}" dt="2020-11-13T16:58:13.547" v="1023" actId="27636"/>
          <ac:spMkLst>
            <pc:docMk/>
            <pc:sldMk cId="501560802" sldId="495"/>
            <ac:spMk id="4" creationId="{00000000-0000-0000-0000-000000000000}"/>
          </ac:spMkLst>
        </pc:spChg>
        <pc:spChg chg="mod">
          <ac:chgData name="Heike Krusemann" userId="3205221db0cafe4f" providerId="LiveId" clId="{7B1CD452-875F-4B60-A79A-E382666C8D8A}" dt="2020-11-13T20:42:54.805" v="1175" actId="14100"/>
          <ac:spMkLst>
            <pc:docMk/>
            <pc:sldMk cId="501560802" sldId="495"/>
            <ac:spMk id="5" creationId="{483D7EB9-C2AA-4190-98DE-925F861600E9}"/>
          </ac:spMkLst>
        </pc:spChg>
      </pc:sldChg>
      <pc:sldChg chg="modAnim">
        <pc:chgData name="Heike Krusemann" userId="3205221db0cafe4f" providerId="LiveId" clId="{7B1CD452-875F-4B60-A79A-E382666C8D8A}" dt="2020-11-13T17:25:21.615" v="1107"/>
        <pc:sldMkLst>
          <pc:docMk/>
          <pc:sldMk cId="2060271963" sldId="520"/>
        </pc:sldMkLst>
      </pc:sldChg>
      <pc:sldChg chg="modAnim">
        <pc:chgData name="Heike Krusemann" userId="3205221db0cafe4f" providerId="LiveId" clId="{7B1CD452-875F-4B60-A79A-E382666C8D8A}" dt="2020-11-13T17:25:37.913" v="1109"/>
        <pc:sldMkLst>
          <pc:docMk/>
          <pc:sldMk cId="1409543744" sldId="521"/>
        </pc:sldMkLst>
      </pc:sldChg>
      <pc:sldChg chg="modSp">
        <pc:chgData name="Heike Krusemann" userId="3205221db0cafe4f" providerId="LiveId" clId="{7B1CD452-875F-4B60-A79A-E382666C8D8A}" dt="2020-11-13T21:13:47.980" v="1271" actId="1076"/>
        <pc:sldMkLst>
          <pc:docMk/>
          <pc:sldMk cId="605481390" sldId="526"/>
        </pc:sldMkLst>
        <pc:spChg chg="mod">
          <ac:chgData name="Heike Krusemann" userId="3205221db0cafe4f" providerId="LiveId" clId="{7B1CD452-875F-4B60-A79A-E382666C8D8A}" dt="2020-11-13T21:13:47.980" v="1271" actId="1076"/>
          <ac:spMkLst>
            <pc:docMk/>
            <pc:sldMk cId="605481390" sldId="526"/>
            <ac:spMk id="26" creationId="{BCA0839A-40F9-48B9-BA38-C0FFF4BF033E}"/>
          </ac:spMkLst>
        </pc:spChg>
      </pc:sldChg>
      <pc:sldChg chg="del ord">
        <pc:chgData name="Heike Krusemann" userId="3205221db0cafe4f" providerId="LiveId" clId="{7B1CD452-875F-4B60-A79A-E382666C8D8A}" dt="2020-11-13T14:34:20.447" v="835" actId="2696"/>
        <pc:sldMkLst>
          <pc:docMk/>
          <pc:sldMk cId="566691285" sldId="598"/>
        </pc:sldMkLst>
      </pc:sldChg>
      <pc:sldChg chg="delSp modSp delAnim modAnim">
        <pc:chgData name="Heike Krusemann" userId="3205221db0cafe4f" providerId="LiveId" clId="{7B1CD452-875F-4B60-A79A-E382666C8D8A}" dt="2020-11-13T20:56:17.026" v="1242" actId="6549"/>
        <pc:sldMkLst>
          <pc:docMk/>
          <pc:sldMk cId="1775980781" sldId="598"/>
        </pc:sldMkLst>
        <pc:spChg chg="mod">
          <ac:chgData name="Heike Krusemann" userId="3205221db0cafe4f" providerId="LiveId" clId="{7B1CD452-875F-4B60-A79A-E382666C8D8A}" dt="2020-11-13T14:35:16.797" v="839" actId="1076"/>
          <ac:spMkLst>
            <pc:docMk/>
            <pc:sldMk cId="1775980781" sldId="598"/>
            <ac:spMk id="2" creationId="{00000000-0000-0000-0000-000000000000}"/>
          </ac:spMkLst>
        </pc:spChg>
        <pc:spChg chg="mod">
          <ac:chgData name="Heike Krusemann" userId="3205221db0cafe4f" providerId="LiveId" clId="{7B1CD452-875F-4B60-A79A-E382666C8D8A}" dt="2020-11-13T20:56:17.026" v="1242" actId="6549"/>
          <ac:spMkLst>
            <pc:docMk/>
            <pc:sldMk cId="1775980781" sldId="598"/>
            <ac:spMk id="13" creationId="{894E766B-F79A-4B1F-A315-B8EF55B8CDF3}"/>
          </ac:spMkLst>
        </pc:spChg>
        <pc:spChg chg="del">
          <ac:chgData name="Heike Krusemann" userId="3205221db0cafe4f" providerId="LiveId" clId="{7B1CD452-875F-4B60-A79A-E382666C8D8A}" dt="2020-11-13T14:35:01.729" v="837" actId="478"/>
          <ac:spMkLst>
            <pc:docMk/>
            <pc:sldMk cId="1775980781" sldId="598"/>
            <ac:spMk id="25" creationId="{2CE44CB8-E6A9-4C0B-A014-E556479D30BF}"/>
          </ac:spMkLst>
        </pc:spChg>
        <pc:picChg chg="del">
          <ac:chgData name="Heike Krusemann" userId="3205221db0cafe4f" providerId="LiveId" clId="{7B1CD452-875F-4B60-A79A-E382666C8D8A}" dt="2020-11-13T17:22:31.129" v="1092" actId="478"/>
          <ac:picMkLst>
            <pc:docMk/>
            <pc:sldMk cId="1775980781" sldId="598"/>
            <ac:picMk id="3" creationId="{91B826EB-9621-4A71-A5D6-F4EE13CAB63C}"/>
          </ac:picMkLst>
        </pc:picChg>
        <pc:picChg chg="mod">
          <ac:chgData name="Heike Krusemann" userId="3205221db0cafe4f" providerId="LiveId" clId="{7B1CD452-875F-4B60-A79A-E382666C8D8A}" dt="2020-11-13T14:35:06.150" v="838" actId="1076"/>
          <ac:picMkLst>
            <pc:docMk/>
            <pc:sldMk cId="1775980781" sldId="598"/>
            <ac:picMk id="5" creationId="{00000000-0000-0000-0000-000000000000}"/>
          </ac:picMkLst>
        </pc:picChg>
      </pc:sldChg>
      <pc:sldChg chg="del">
        <pc:chgData name="Heike Krusemann" userId="3205221db0cafe4f" providerId="LiveId" clId="{7B1CD452-875F-4B60-A79A-E382666C8D8A}" dt="2020-11-12T19:49:57.396" v="829" actId="2696"/>
        <pc:sldMkLst>
          <pc:docMk/>
          <pc:sldMk cId="3704610332" sldId="599"/>
        </pc:sldMkLst>
      </pc:sldChg>
      <pc:sldChg chg="del">
        <pc:chgData name="Heike Krusemann" userId="3205221db0cafe4f" providerId="LiveId" clId="{7B1CD452-875F-4B60-A79A-E382666C8D8A}" dt="2020-11-12T19:49:57.412" v="831" actId="2696"/>
        <pc:sldMkLst>
          <pc:docMk/>
          <pc:sldMk cId="461947791" sldId="601"/>
        </pc:sldMkLst>
      </pc:sldChg>
      <pc:sldChg chg="addSp delSp modSp">
        <pc:chgData name="Heike Krusemann" userId="3205221db0cafe4f" providerId="LiveId" clId="{7B1CD452-875F-4B60-A79A-E382666C8D8A}" dt="2020-11-13T15:43:17.452" v="1004" actId="478"/>
        <pc:sldMkLst>
          <pc:docMk/>
          <pc:sldMk cId="2472297779" sldId="603"/>
        </pc:sldMkLst>
        <pc:spChg chg="del mod">
          <ac:chgData name="Heike Krusemann" userId="3205221db0cafe4f" providerId="LiveId" clId="{7B1CD452-875F-4B60-A79A-E382666C8D8A}" dt="2020-11-13T15:43:17.452" v="1004" actId="478"/>
          <ac:spMkLst>
            <pc:docMk/>
            <pc:sldMk cId="2472297779" sldId="603"/>
            <ac:spMk id="6" creationId="{00000000-0000-0000-0000-000000000000}"/>
          </ac:spMkLst>
        </pc:spChg>
        <pc:spChg chg="del mod">
          <ac:chgData name="Heike Krusemann" userId="3205221db0cafe4f" providerId="LiveId" clId="{7B1CD452-875F-4B60-A79A-E382666C8D8A}" dt="2020-11-12T19:09:36.563" v="777" actId="478"/>
          <ac:spMkLst>
            <pc:docMk/>
            <pc:sldMk cId="2472297779" sldId="603"/>
            <ac:spMk id="7" creationId="{EF2C7CE1-31EA-BE43-A9B7-D754C31FAC6F}"/>
          </ac:spMkLst>
        </pc:spChg>
        <pc:spChg chg="add mod">
          <ac:chgData name="Heike Krusemann" userId="3205221db0cafe4f" providerId="LiveId" clId="{7B1CD452-875F-4B60-A79A-E382666C8D8A}" dt="2020-11-13T15:41:37.236" v="938" actId="20577"/>
          <ac:spMkLst>
            <pc:docMk/>
            <pc:sldMk cId="2472297779" sldId="603"/>
            <ac:spMk id="8" creationId="{19606BC3-26A9-4F95-859A-941A390639C0}"/>
          </ac:spMkLst>
        </pc:spChg>
      </pc:sldChg>
      <pc:sldChg chg="delSp modSp modAnim">
        <pc:chgData name="Heike Krusemann" userId="3205221db0cafe4f" providerId="LiveId" clId="{7B1CD452-875F-4B60-A79A-E382666C8D8A}" dt="2020-11-13T17:20:38.144" v="1041"/>
        <pc:sldMkLst>
          <pc:docMk/>
          <pc:sldMk cId="677156301" sldId="604"/>
        </pc:sldMkLst>
        <pc:spChg chg="mod">
          <ac:chgData name="Heike Krusemann" userId="3205221db0cafe4f" providerId="LiveId" clId="{7B1CD452-875F-4B60-A79A-E382666C8D8A}" dt="2020-11-11T13:53:40.936" v="735" actId="20577"/>
          <ac:spMkLst>
            <pc:docMk/>
            <pc:sldMk cId="677156301" sldId="604"/>
            <ac:spMk id="2" creationId="{00000000-0000-0000-0000-000000000000}"/>
          </ac:spMkLst>
        </pc:spChg>
        <pc:spChg chg="del">
          <ac:chgData name="Heike Krusemann" userId="3205221db0cafe4f" providerId="LiveId" clId="{7B1CD452-875F-4B60-A79A-E382666C8D8A}" dt="2020-11-10T20:20:18.937" v="21" actId="478"/>
          <ac:spMkLst>
            <pc:docMk/>
            <pc:sldMk cId="677156301" sldId="604"/>
            <ac:spMk id="5" creationId="{7454783B-9267-924A-BCB7-E685E231807F}"/>
          </ac:spMkLst>
        </pc:spChg>
      </pc:sldChg>
      <pc:sldChg chg="add del ord modNotesTx">
        <pc:chgData name="Heike Krusemann" userId="3205221db0cafe4f" providerId="LiveId" clId="{7B1CD452-875F-4B60-A79A-E382666C8D8A}" dt="2020-11-12T19:08:42.072" v="746" actId="2696"/>
        <pc:sldMkLst>
          <pc:docMk/>
          <pc:sldMk cId="909752123" sldId="605"/>
        </pc:sldMkLst>
      </pc:sldChg>
      <pc:sldChg chg="modAnim">
        <pc:chgData name="Heike Krusemann" userId="3205221db0cafe4f" providerId="LiveId" clId="{7B1CD452-875F-4B60-A79A-E382666C8D8A}" dt="2020-11-13T17:21:52.507" v="1078"/>
        <pc:sldMkLst>
          <pc:docMk/>
          <pc:sldMk cId="2581501497" sldId="606"/>
        </pc:sldMkLst>
      </pc:sldChg>
      <pc:sldChg chg="modSp add del">
        <pc:chgData name="Heike Krusemann" userId="3205221db0cafe4f" providerId="LiveId" clId="{7B1CD452-875F-4B60-A79A-E382666C8D8A}" dt="2020-11-13T16:35:53.421" v="1019" actId="2696"/>
        <pc:sldMkLst>
          <pc:docMk/>
          <pc:sldMk cId="1529510345" sldId="607"/>
        </pc:sldMkLst>
        <pc:spChg chg="mod">
          <ac:chgData name="Heike Krusemann" userId="3205221db0cafe4f" providerId="LiveId" clId="{7B1CD452-875F-4B60-A79A-E382666C8D8A}" dt="2020-11-12T19:49:23.494" v="800" actId="20577"/>
          <ac:spMkLst>
            <pc:docMk/>
            <pc:sldMk cId="1529510345" sldId="607"/>
            <ac:spMk id="2" creationId="{961E7E0D-EB91-42D8-AAD2-211661968D4D}"/>
          </ac:spMkLst>
        </pc:spChg>
      </pc:sldChg>
      <pc:sldChg chg="modSp add del">
        <pc:chgData name="Heike Krusemann" userId="3205221db0cafe4f" providerId="LiveId" clId="{7B1CD452-875F-4B60-A79A-E382666C8D8A}" dt="2020-11-13T14:44:56.583" v="841" actId="2696"/>
        <pc:sldMkLst>
          <pc:docMk/>
          <pc:sldMk cId="93649464" sldId="608"/>
        </pc:sldMkLst>
        <pc:spChg chg="mod">
          <ac:chgData name="Heike Krusemann" userId="3205221db0cafe4f" providerId="LiveId" clId="{7B1CD452-875F-4B60-A79A-E382666C8D8A}" dt="2020-11-12T19:49:47.136" v="827" actId="20577"/>
          <ac:spMkLst>
            <pc:docMk/>
            <pc:sldMk cId="93649464" sldId="608"/>
            <ac:spMk id="2" creationId="{3D6444EF-8DC6-4BFA-B829-2DF7DB76A0E8}"/>
          </ac:spMkLst>
        </pc:spChg>
      </pc:sldChg>
      <pc:sldChg chg="delSp modSp">
        <pc:chgData name="Heike Krusemann" userId="3205221db0cafe4f" providerId="LiveId" clId="{7B1CD452-875F-4B60-A79A-E382666C8D8A}" dt="2020-11-13T17:19:39.567" v="1035" actId="20577"/>
        <pc:sldMkLst>
          <pc:docMk/>
          <pc:sldMk cId="4213337810" sldId="608"/>
        </pc:sldMkLst>
        <pc:spChg chg="mod">
          <ac:chgData name="Heike Krusemann" userId="3205221db0cafe4f" providerId="LiveId" clId="{7B1CD452-875F-4B60-A79A-E382666C8D8A}" dt="2020-11-13T15:42:53.922" v="1002" actId="1076"/>
          <ac:spMkLst>
            <pc:docMk/>
            <pc:sldMk cId="4213337810" sldId="608"/>
            <ac:spMk id="2" creationId="{00000000-0000-0000-0000-000000000000}"/>
          </ac:spMkLst>
        </pc:spChg>
        <pc:spChg chg="del">
          <ac:chgData name="Heike Krusemann" userId="3205221db0cafe4f" providerId="LiveId" clId="{7B1CD452-875F-4B60-A79A-E382666C8D8A}" dt="2020-11-13T15:43:22.013" v="1005" actId="478"/>
          <ac:spMkLst>
            <pc:docMk/>
            <pc:sldMk cId="4213337810" sldId="608"/>
            <ac:spMk id="6" creationId="{00000000-0000-0000-0000-000000000000}"/>
          </ac:spMkLst>
        </pc:spChg>
        <pc:spChg chg="mod">
          <ac:chgData name="Heike Krusemann" userId="3205221db0cafe4f" providerId="LiveId" clId="{7B1CD452-875F-4B60-A79A-E382666C8D8A}" dt="2020-11-13T17:19:39.567" v="1035" actId="20577"/>
          <ac:spMkLst>
            <pc:docMk/>
            <pc:sldMk cId="4213337810" sldId="608"/>
            <ac:spMk id="8" creationId="{19606BC3-26A9-4F95-859A-941A390639C0}"/>
          </ac:spMkLst>
        </pc:spChg>
        <pc:picChg chg="mod">
          <ac:chgData name="Heike Krusemann" userId="3205221db0cafe4f" providerId="LiveId" clId="{7B1CD452-875F-4B60-A79A-E382666C8D8A}" dt="2020-11-13T15:42:18.522" v="964" actId="14100"/>
          <ac:picMkLst>
            <pc:docMk/>
            <pc:sldMk cId="4213337810" sldId="608"/>
            <ac:picMk id="5" creationId="{00000000-0000-0000-0000-000000000000}"/>
          </ac:picMkLst>
        </pc:picChg>
      </pc:sldChg>
      <pc:sldChg chg="modSp">
        <pc:chgData name="Heike Krusemann" userId="3205221db0cafe4f" providerId="LiveId" clId="{7B1CD452-875F-4B60-A79A-E382666C8D8A}" dt="2020-11-13T16:50:25.752" v="1022" actId="14100"/>
        <pc:sldMkLst>
          <pc:docMk/>
          <pc:sldMk cId="2327570517" sldId="624"/>
        </pc:sldMkLst>
        <pc:spChg chg="mod">
          <ac:chgData name="Heike Krusemann" userId="3205221db0cafe4f" providerId="LiveId" clId="{7B1CD452-875F-4B60-A79A-E382666C8D8A}" dt="2020-11-13T16:50:25.752" v="1022" actId="14100"/>
          <ac:spMkLst>
            <pc:docMk/>
            <pc:sldMk cId="2327570517" sldId="624"/>
            <ac:spMk id="5" creationId="{483D7EB9-C2AA-4190-98DE-925F861600E9}"/>
          </ac:spMkLst>
        </pc:spChg>
      </pc:sldChg>
    </pc:docChg>
  </pc:docChgLst>
  <pc:docChgLst>
    <pc:chgData name="Heike Krusemann" userId="3205221db0cafe4f" providerId="LiveId" clId="{10FDF133-B8DF-421C-9758-853A0AB84AC5}"/>
    <pc:docChg chg="modSld">
      <pc:chgData name="Heike Krusemann" userId="3205221db0cafe4f" providerId="LiveId" clId="{10FDF133-B8DF-421C-9758-853A0AB84AC5}" dt="2020-11-16T11:33:51.637" v="6" actId="6549"/>
      <pc:docMkLst>
        <pc:docMk/>
      </pc:docMkLst>
      <pc:sldChg chg="modNotesTx">
        <pc:chgData name="Heike Krusemann" userId="3205221db0cafe4f" providerId="LiveId" clId="{10FDF133-B8DF-421C-9758-853A0AB84AC5}" dt="2020-11-16T11:33:51.637" v="6" actId="6549"/>
        <pc:sldMkLst>
          <pc:docMk/>
          <pc:sldMk cId="2774806001" sldId="361"/>
        </pc:sldMkLst>
      </pc:sldChg>
      <pc:sldChg chg="modNotesTx">
        <pc:chgData name="Heike Krusemann" userId="3205221db0cafe4f" providerId="LiveId" clId="{10FDF133-B8DF-421C-9758-853A0AB84AC5}" dt="2020-11-16T11:33:02.529" v="2" actId="6549"/>
        <pc:sldMkLst>
          <pc:docMk/>
          <pc:sldMk cId="1556035344" sldId="363"/>
        </pc:sldMkLst>
      </pc:sldChg>
      <pc:sldChg chg="modNotesTx">
        <pc:chgData name="Heike Krusemann" userId="3205221db0cafe4f" providerId="LiveId" clId="{10FDF133-B8DF-421C-9758-853A0AB84AC5}" dt="2020-11-16T11:32:48.748" v="1" actId="6549"/>
        <pc:sldMkLst>
          <pc:docMk/>
          <pc:sldMk cId="1989434399" sldId="368"/>
        </pc:sldMkLst>
      </pc:sldChg>
      <pc:sldChg chg="modNotesTx">
        <pc:chgData name="Heike Krusemann" userId="3205221db0cafe4f" providerId="LiveId" clId="{10FDF133-B8DF-421C-9758-853A0AB84AC5}" dt="2020-11-16T11:33:40.668" v="5" actId="6549"/>
        <pc:sldMkLst>
          <pc:docMk/>
          <pc:sldMk cId="1775980781" sldId="598"/>
        </pc:sldMkLst>
      </pc:sldChg>
      <pc:sldChg chg="modNotesTx">
        <pc:chgData name="Heike Krusemann" userId="3205221db0cafe4f" providerId="LiveId" clId="{10FDF133-B8DF-421C-9758-853A0AB84AC5}" dt="2020-11-16T11:32:33.418" v="0" actId="6549"/>
        <pc:sldMkLst>
          <pc:docMk/>
          <pc:sldMk cId="677156301" sldId="604"/>
        </pc:sldMkLst>
      </pc:sldChg>
      <pc:sldChg chg="modNotesTx">
        <pc:chgData name="Heike Krusemann" userId="3205221db0cafe4f" providerId="LiveId" clId="{10FDF133-B8DF-421C-9758-853A0AB84AC5}" dt="2020-11-16T11:33:10.858" v="3" actId="6549"/>
        <pc:sldMkLst>
          <pc:docMk/>
          <pc:sldMk cId="2581501497" sldId="6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oasis-database.org/concern/summaries/9019s2443?locale=e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petross?utm_source=unsplash&amp;utm_medium=referral&amp;utm_content=creditCopyText"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unsplash.com/s/photos/sheep?utm_source=unsplash&amp;utm_medium=referral&amp;utm_content=creditCopyText" TargetMode="External"/><Relationship Id="rId5" Type="http://schemas.openxmlformats.org/officeDocument/2006/relationships/hyperlink" Target="https://unsplash.com/@samdc?utm_source=unsplash&amp;utm_medium=referral&amp;utm_content=creditCopyText" TargetMode="External"/><Relationship Id="rId4" Type="http://schemas.openxmlformats.org/officeDocument/2006/relationships/hyperlink" Target="https://unsplash.com/s/photos/ship?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5450" y="373063"/>
            <a:ext cx="1425575" cy="1008062"/>
          </a:xfrm>
          <a:prstGeom prst="rect">
            <a:avLst/>
          </a:prstGeom>
        </p:spPr>
      </p:sp>
      <p:sp>
        <p:nvSpPr>
          <p:cNvPr id="3" name="Notes Placeholder 2"/>
          <p:cNvSpPr>
            <a:spLocks noGrp="1"/>
          </p:cNvSpPr>
          <p:nvPr>
            <p:ph type="body" idx="1"/>
          </p:nvPr>
        </p:nvSpPr>
        <p:spPr>
          <a:xfrm>
            <a:off x="481648" y="1437819"/>
            <a:ext cx="3853180" cy="1176397"/>
          </a:xfrm>
          <a:prstGeom prst="rect">
            <a:avLst/>
          </a:prstGeom>
        </p:spPr>
        <p:txBody>
          <a:bodyPr/>
          <a:lstStyle/>
          <a:p>
            <a:endParaRPr lang="en-GB" dirty="0"/>
          </a:p>
        </p:txBody>
      </p:sp>
      <p:sp>
        <p:nvSpPr>
          <p:cNvPr id="4" name="Slide Number Placeholder 3"/>
          <p:cNvSpPr>
            <a:spLocks noGrp="1"/>
          </p:cNvSpPr>
          <p:nvPr>
            <p:ph type="sldNum" sz="quarter" idx="10"/>
          </p:nvPr>
        </p:nvSpPr>
        <p:spPr>
          <a:xfrm>
            <a:off x="2728223" y="2837773"/>
            <a:ext cx="2087139" cy="149902"/>
          </a:xfrm>
          <a:prstGeom prst="rect">
            <a:avLst/>
          </a:prstGeom>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This task, created by Natalie Finlayson, one of NCELP’s resource developers, is one of my </a:t>
            </a:r>
            <a:r>
              <a:rPr lang="en-US" sz="1200" b="1" kern="1200" dirty="0" err="1">
                <a:solidFill>
                  <a:schemeClr val="tx1"/>
                </a:solidFill>
                <a:effectLst/>
                <a:latin typeface="+mn-lt"/>
                <a:ea typeface="+mn-ea"/>
                <a:cs typeface="+mn-cs"/>
              </a:rPr>
              <a:t>favourites</a:t>
            </a:r>
            <a:r>
              <a:rPr lang="en-US" sz="1200" b="1" kern="1200" dirty="0">
                <a:solidFill>
                  <a:schemeClr val="tx1"/>
                </a:solidFill>
                <a:effectLst/>
                <a:latin typeface="+mn-lt"/>
                <a:ea typeface="+mn-ea"/>
                <a:cs typeface="+mn-cs"/>
              </a:rPr>
              <a:t>!</a:t>
            </a:r>
          </a:p>
          <a:p>
            <a:pPr hangingPunct="0"/>
            <a:endParaRPr lang="en-US" sz="1200" b="1"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20-30 seconds per slide</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Aim: </a:t>
            </a:r>
            <a:r>
              <a:rPr lang="en-US" sz="1200" b="0" kern="1200" dirty="0">
                <a:solidFill>
                  <a:schemeClr val="tx1"/>
                </a:solidFill>
                <a:effectLst/>
                <a:latin typeface="+mn-lt"/>
                <a:ea typeface="+mn-ea"/>
                <a:cs typeface="+mn-cs"/>
              </a:rPr>
              <a:t>This activity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 to compel students to focus on a pair of SSC (sound-symbol correspondence) that often cause difficulty, both in pronunciation, reading aloud of written text, and also in spelling.</a:t>
            </a:r>
            <a:r>
              <a:rPr lang="en-US" sz="1200" b="0" kern="1200" baseline="0" dirty="0">
                <a:solidFill>
                  <a:schemeClr val="tx1"/>
                </a:solidFill>
                <a:effectLst/>
                <a:latin typeface="+mn-lt"/>
                <a:ea typeface="+mn-ea"/>
                <a:cs typeface="+mn-cs"/>
              </a:rPr>
              <a:t> (Unknown words are used so that pupils focus closely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Procedure:</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They follow the arrows indicated by their choice to finish at one of the chests.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There is only one correct route per slide, so pupils must correctly identify all words to find the treasure.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r>
              <a:rPr lang="en-US" sz="1200" b="1" kern="1200" baseline="0" dirty="0">
                <a:solidFill>
                  <a:schemeClr val="tx1"/>
                </a:solidFill>
                <a:effectLst/>
                <a:latin typeface="+mn-lt"/>
                <a:ea typeface="+mn-ea"/>
                <a:cs typeface="+mn-cs"/>
              </a:rPr>
              <a:t>Note: Each treasure chest is triggered to reveal what is underneath. You see a hand icon appear when you mouse over it – click and the chest disappears. Each slide only has one treasure chest – the rest reveal skulls.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Wein, </a:t>
            </a:r>
            <a:r>
              <a:rPr lang="en-US" sz="1200" b="0" kern="1200" dirty="0" err="1">
                <a:solidFill>
                  <a:schemeClr val="tx1"/>
                </a:solidFill>
                <a:effectLst/>
                <a:latin typeface="+mn-lt"/>
                <a:ea typeface="+mn-ea"/>
                <a:cs typeface="+mn-cs"/>
              </a:rPr>
              <a:t>Biene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Feile</a:t>
            </a:r>
            <a:r>
              <a:rPr lang="en-US" sz="1200" b="0" kern="1200" dirty="0">
                <a:solidFill>
                  <a:schemeClr val="tx1"/>
                </a:solidFill>
                <a:effectLst/>
                <a:latin typeface="+mn-lt"/>
                <a:ea typeface="+mn-ea"/>
                <a:cs typeface="+mn-cs"/>
              </a:rPr>
              <a:t>, Lieder, </a:t>
            </a:r>
            <a:r>
              <a:rPr lang="en-US" sz="1200" b="0" kern="1200" dirty="0" err="1">
                <a:solidFill>
                  <a:schemeClr val="tx1"/>
                </a:solidFill>
                <a:effectLst/>
                <a:latin typeface="+mn-lt"/>
                <a:ea typeface="+mn-ea"/>
                <a:cs typeface="+mn-cs"/>
              </a:rPr>
              <a:t>Riese</a:t>
            </a:r>
            <a:endParaRPr lang="en-US" sz="1200" b="0" kern="120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Treasure is located in chest r</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756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a slightly different angle, but I’ve included it to show the breadth and depth of NCELP’s phonics work as it’s developed through Y7. Here English has two pronunciations for ‘</a:t>
            </a:r>
            <a:r>
              <a:rPr lang="en-GB" b="0" dirty="0" err="1"/>
              <a:t>ch</a:t>
            </a:r>
            <a:r>
              <a:rPr lang="en-GB" b="0" dirty="0"/>
              <a:t>’ where French has one (there’s a reason for that, as where the English and French pronunciations overlap, those are words ‘borrowed’ form French).</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2 minutes</a:t>
            </a:r>
            <a:br>
              <a:rPr lang="en-GB" dirty="0"/>
            </a:br>
            <a:r>
              <a:rPr lang="en-GB" b="1" dirty="0"/>
              <a:t>Aim: </a:t>
            </a:r>
            <a:r>
              <a:rPr lang="en-GB" dirty="0"/>
              <a:t>This activity highlights similarities and differences in the English and French pronunciation of the SSC [</a:t>
            </a:r>
            <a:r>
              <a:rPr lang="en-GB" dirty="0" err="1"/>
              <a:t>ch</a:t>
            </a:r>
            <a:r>
              <a:rPr lang="en-GB" dirty="0"/>
              <a:t>], using near-cognates which have not been previously taught. Images are provided to aid recognition. The activity aims to show that while the pronunciation of this SSC changes in English, it is consistent in French. Teachers to highlight that, where the sound is ‘</a:t>
            </a:r>
            <a:r>
              <a:rPr lang="en-GB" dirty="0" err="1"/>
              <a:t>sh</a:t>
            </a:r>
            <a:r>
              <a:rPr lang="en-GB" dirty="0"/>
              <a:t>’ in English, these words are “borrowed” from French (chef, brochure, champagne, moustache).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Students write 1-10 in their exercise books and decide if the [</a:t>
            </a:r>
            <a:r>
              <a:rPr lang="en-GB" dirty="0" err="1"/>
              <a:t>ch</a:t>
            </a:r>
            <a:r>
              <a:rPr lang="en-GB" dirty="0"/>
              <a:t>] in the French word sounds the same as in English, or different from the English. </a:t>
            </a:r>
            <a:br>
              <a:rPr lang="en-GB" dirty="0"/>
            </a:br>
            <a:r>
              <a:rPr lang="en-GB" dirty="0"/>
              <a:t>They then listen to the words and check their answers.</a:t>
            </a:r>
          </a:p>
          <a:p>
            <a:endParaRPr lang="en-GB" dirty="0"/>
          </a:p>
          <a:p>
            <a:r>
              <a:rPr lang="en-GB" b="1" dirty="0"/>
              <a:t>TRANSCRIPT:</a:t>
            </a:r>
          </a:p>
          <a:p>
            <a:pPr marL="228600" indent="-228600">
              <a:buAutoNum type="arabicPeriod"/>
            </a:pPr>
            <a:r>
              <a:rPr lang="en-GB" dirty="0"/>
              <a:t>chef</a:t>
            </a:r>
          </a:p>
          <a:p>
            <a:pPr marL="228600" indent="-228600">
              <a:buAutoNum type="arabicPeriod"/>
            </a:pPr>
            <a:r>
              <a:rPr lang="en-GB" dirty="0"/>
              <a:t>avalanche</a:t>
            </a:r>
          </a:p>
          <a:p>
            <a:pPr marL="228600" indent="-228600">
              <a:buAutoNum type="arabicPeriod"/>
            </a:pPr>
            <a:r>
              <a:rPr lang="en-GB" dirty="0" err="1"/>
              <a:t>touche</a:t>
            </a:r>
            <a:endParaRPr lang="en-GB" dirty="0"/>
          </a:p>
          <a:p>
            <a:pPr marL="228600" indent="-228600">
              <a:buAutoNum type="arabicPeriod"/>
            </a:pPr>
            <a:r>
              <a:rPr lang="en-GB" dirty="0"/>
              <a:t>brochure</a:t>
            </a:r>
          </a:p>
          <a:p>
            <a:pPr marL="228600" indent="-228600">
              <a:buAutoNum type="arabicPeriod"/>
            </a:pPr>
            <a:r>
              <a:rPr lang="en-GB" dirty="0"/>
              <a:t>charge</a:t>
            </a:r>
          </a:p>
          <a:p>
            <a:pPr marL="228600" indent="-228600">
              <a:buAutoNum type="arabicPeriod"/>
            </a:pPr>
            <a:r>
              <a:rPr lang="en-GB" dirty="0"/>
              <a:t>champagne</a:t>
            </a:r>
          </a:p>
          <a:p>
            <a:pPr marL="228600" indent="-228600">
              <a:buAutoNum type="arabicPeriod"/>
            </a:pPr>
            <a:r>
              <a:rPr lang="en-GB" dirty="0" err="1"/>
              <a:t>chocolat</a:t>
            </a:r>
            <a:endParaRPr lang="en-GB" dirty="0"/>
          </a:p>
          <a:p>
            <a:pPr marL="228600" indent="-228600">
              <a:buAutoNum type="arabicPeriod"/>
            </a:pPr>
            <a:r>
              <a:rPr lang="en-GB" dirty="0"/>
              <a:t>champion</a:t>
            </a:r>
          </a:p>
          <a:p>
            <a:pPr marL="228600" indent="-228600">
              <a:buAutoNum type="arabicPeriod"/>
            </a:pPr>
            <a:r>
              <a:rPr lang="en-GB" dirty="0"/>
              <a:t>moustache</a:t>
            </a:r>
          </a:p>
          <a:p>
            <a:pPr marL="228600" indent="-228600">
              <a:buAutoNum type="arabicPeriod"/>
            </a:pPr>
            <a:r>
              <a:rPr lang="en-GB" dirty="0"/>
              <a:t>riche</a:t>
            </a:r>
          </a:p>
          <a:p>
            <a:endParaRPr lang="en-GB" dirty="0"/>
          </a:p>
          <a:p>
            <a:r>
              <a:rPr lang="en-GB" sz="1200" b="1" kern="1200" dirty="0">
                <a:solidFill>
                  <a:schemeClr val="tx1"/>
                </a:solidFill>
                <a:effectLst/>
                <a:latin typeface="+mn-lt"/>
                <a:ea typeface="+mn-ea"/>
                <a:cs typeface="+mn-cs"/>
              </a:rPr>
              <a:t>Frequency rankings of </a:t>
            </a:r>
            <a:r>
              <a:rPr lang="en-GB" sz="1200" b="1" u="none" kern="1200" dirty="0">
                <a:solidFill>
                  <a:schemeClr val="tx1"/>
                </a:solidFill>
                <a:effectLst/>
                <a:latin typeface="+mn-lt"/>
                <a:ea typeface="+mn-ea"/>
                <a:cs typeface="+mn-cs"/>
              </a:rPr>
              <a:t>non-SOW (near-)cognates</a:t>
            </a:r>
            <a:r>
              <a:rPr lang="en-GB" sz="1200" b="1" kern="1200" dirty="0">
                <a:solidFill>
                  <a:schemeClr val="tx1"/>
                </a:solidFill>
                <a:effectLst/>
                <a:latin typeface="+mn-lt"/>
                <a:ea typeface="+mn-ea"/>
                <a:cs typeface="+mn-cs"/>
              </a:rPr>
              <a:t> (1 is the most common word in French):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avalanche [4426], brochure [&gt;5000], champagne [&gt;5000], champion [2443], charge [849], chef [386], chocolat [4556], moustache [&gt;5000], riche [599], touche [3775]</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414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1 minute</a:t>
            </a:r>
            <a:br>
              <a:rPr lang="en-GB" dirty="0"/>
            </a:br>
            <a:r>
              <a:rPr lang="en-GB" b="1" dirty="0"/>
              <a:t>Aim: </a:t>
            </a:r>
            <a:r>
              <a:rPr lang="en-GB" b="0" dirty="0"/>
              <a:t>To practise the same SSC [</a:t>
            </a:r>
            <a:r>
              <a:rPr lang="en-GB" b="0" dirty="0" err="1"/>
              <a:t>ch</a:t>
            </a:r>
            <a:r>
              <a:rPr lang="en-GB" b="0" dirty="0"/>
              <a:t>] in oral modality, productive mode.</a:t>
            </a:r>
            <a:br>
              <a:rPr lang="en-GB" b="0" dirty="0"/>
            </a:br>
            <a:br>
              <a:rPr lang="en-GB" dirty="0"/>
            </a:br>
            <a:r>
              <a:rPr lang="en-GB" b="1" dirty="0"/>
              <a:t>Procedure:</a:t>
            </a:r>
            <a:br>
              <a:rPr lang="en-GB" dirty="0"/>
            </a:br>
            <a:r>
              <a:rPr lang="en-GB" dirty="0"/>
              <a:t>Students now practise saying the words</a:t>
            </a:r>
            <a:r>
              <a:rPr lang="en-US" dirty="0"/>
              <a:t> in pairs, each choosing a word from a different side, then swapping sides. </a:t>
            </a:r>
            <a:br>
              <a:rPr lang="en-US" dirty="0"/>
            </a:br>
            <a:r>
              <a:rPr lang="en-US" dirty="0"/>
              <a:t>Students check each others’ pronunciation, trying to get the longest ‘rally’ of correct pronunciations. </a:t>
            </a:r>
            <a:br>
              <a:rPr lang="en-US" dirty="0"/>
            </a:br>
            <a:r>
              <a:rPr lang="en-US" dirty="0"/>
              <a:t>The teacher circulates to check that students are drawing on their existing knowledge of French SSCs to pronounce the words accurately and avoid L1 interference.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beginning the task, teacher to remind students: </a:t>
            </a:r>
            <a:r>
              <a:rPr lang="en-US" b="1" dirty="0"/>
              <a:t>two</a:t>
            </a:r>
            <a:r>
              <a:rPr lang="en-US" b="0" dirty="0"/>
              <a:t> pronunciations in English, </a:t>
            </a:r>
            <a:r>
              <a:rPr lang="en-US" b="1" dirty="0"/>
              <a:t>one</a:t>
            </a:r>
            <a:r>
              <a:rPr lang="en-US" b="0" dirty="0"/>
              <a:t> pronunciation in French.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743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905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488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raise awareness of </a:t>
            </a:r>
            <a:r>
              <a:rPr lang="en-GB" b="1" baseline="0" dirty="0"/>
              <a:t>[j]/soft [g] </a:t>
            </a:r>
            <a:r>
              <a:rPr lang="en-GB" b="0" baseline="0" dirty="0"/>
              <a:t>and </a:t>
            </a:r>
            <a:r>
              <a:rPr lang="en-GB" b="1" baseline="0" dirty="0"/>
              <a:t>hard [g] </a:t>
            </a:r>
            <a:r>
              <a:rPr lang="en-GB" b="0" baseline="0" dirty="0"/>
              <a:t>by using known spelling rules to pronounce these correctly in unknown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US" b="0" dirty="0"/>
              <a:t>1. Explain that these are popular French names that look like names students may </a:t>
            </a:r>
            <a:r>
              <a:rPr lang="en-US" b="0" dirty="0" err="1"/>
              <a:t>recognise</a:t>
            </a:r>
            <a:r>
              <a:rPr lang="en-US" b="0" dirty="0"/>
              <a:t> from English, but are pronounced differently.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Give students four minutes to work with a partner to decide how to pronounce </a:t>
            </a:r>
            <a:r>
              <a:rPr lang="en-US" b="1" dirty="0"/>
              <a:t>[j] </a:t>
            </a:r>
            <a:r>
              <a:rPr lang="en-US" b="0" dirty="0"/>
              <a:t>or </a:t>
            </a:r>
            <a:r>
              <a:rPr lang="en-US" b="1" dirty="0"/>
              <a:t>[g]</a:t>
            </a:r>
            <a:r>
              <a:rPr lang="en-US" b="0" dirty="0"/>
              <a:t>, and to have a go at sounding out the names. All other SSCs in the words are either known or transferable from English, with the exception of the </a:t>
            </a:r>
            <a:r>
              <a:rPr lang="en-US" b="1" dirty="0"/>
              <a:t>[</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r>
              <a:rPr lang="en-US" b="0" dirty="0"/>
              <a:t>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Jér</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t>
            </a:r>
            <a:endParaRPr lang="en-US" b="0" dirty="0"/>
          </a:p>
          <a:p>
            <a:r>
              <a:rPr lang="en-US" b="0" dirty="0"/>
              <a:t>3. Click on the numbers to hear the names pronounced. The voices indicate whether the name is traditionally a male or female one. Students repeat chorally.</a:t>
            </a:r>
          </a:p>
          <a:p>
            <a:r>
              <a:rPr lang="en-US" b="0" dirty="0"/>
              <a:t>4. Now, teachers encourage students to read the names in increasing speed intervals (30 seconds, 20 seconds, 10 seconds … may vary according to the individual needs of the class) to work on fluency.</a:t>
            </a:r>
          </a:p>
          <a:p>
            <a:endParaRPr lang="en-US" b="0" dirty="0"/>
          </a:p>
          <a:p>
            <a:r>
              <a:rPr lang="en-US" b="1" dirty="0"/>
              <a:t>Transcript</a:t>
            </a:r>
          </a:p>
          <a:p>
            <a:pPr lvl="0"/>
            <a:r>
              <a:rPr lang="en-US" sz="1200" kern="1200" dirty="0">
                <a:solidFill>
                  <a:schemeClr val="tx1"/>
                </a:solidFill>
                <a:effectLst/>
                <a:latin typeface="+mn-lt"/>
                <a:ea typeface="+mn-ea"/>
                <a:cs typeface="+mn-cs"/>
              </a:rPr>
              <a:t>1. Gérard</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Gaelle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Angéline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Agathe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 Gilles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 Julien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Joséphine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Morgane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 Jacques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10. Jérôme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11. Margaux</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12. Georges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90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sheet could be part of a</a:t>
            </a:r>
            <a:r>
              <a:rPr lang="en-GB" sz="1200" kern="1200" baseline="0" dirty="0">
                <a:solidFill>
                  <a:schemeClr val="tx1"/>
                </a:solidFill>
                <a:effectLst/>
                <a:latin typeface="+mn-lt"/>
                <a:ea typeface="+mn-ea"/>
                <a:cs typeface="+mn-cs"/>
              </a:rPr>
              <a:t> homework task for Week 7 vocabulary, if desired (or a previous week – In week 7 students should also be revisiting Week 3 vocabulary). </a:t>
            </a:r>
            <a:r>
              <a:rPr lang="en-GB" sz="1200" b="1" kern="1200" baseline="0" dirty="0">
                <a:solidFill>
                  <a:schemeClr val="tx1"/>
                </a:solidFill>
                <a:effectLst/>
                <a:latin typeface="+mn-lt"/>
                <a:ea typeface="+mn-ea"/>
                <a:cs typeface="+mn-cs"/>
              </a:rPr>
              <a:t>Scroll down for the link to this resource.</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Vocabulary learning involves knowing different aspects of a word.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Students can use this checklist when to check what they know when they are learning new words, or revising ones they already know.</a:t>
            </a:r>
          </a:p>
          <a:p>
            <a:r>
              <a:rPr lang="en-GB" sz="1200" kern="1200" dirty="0">
                <a:solidFill>
                  <a:schemeClr val="tx1"/>
                </a:solidFill>
                <a:effectLst/>
                <a:latin typeface="+mn-lt"/>
                <a:ea typeface="+mn-ea"/>
                <a:cs typeface="+mn-cs"/>
              </a:rPr>
              <a:t>For each word the checklist asks students to asses whether the following statement apply:</a:t>
            </a:r>
          </a:p>
          <a:p>
            <a:r>
              <a:rPr lang="en-GB" sz="1200" kern="1200" dirty="0">
                <a:solidFill>
                  <a:schemeClr val="tx1"/>
                </a:solidFill>
                <a:effectLst/>
                <a:latin typeface="+mn-lt"/>
                <a:ea typeface="+mn-ea"/>
                <a:cs typeface="+mn-cs"/>
              </a:rPr>
              <a:t>1. I have seen this word before.</a:t>
            </a:r>
          </a:p>
          <a:p>
            <a:r>
              <a:rPr lang="en-GB" sz="1200" kern="1200" dirty="0">
                <a:solidFill>
                  <a:schemeClr val="tx1"/>
                </a:solidFill>
                <a:effectLst/>
                <a:latin typeface="+mn-lt"/>
                <a:ea typeface="+mn-ea"/>
                <a:cs typeface="+mn-cs"/>
              </a:rPr>
              <a:t>2. I know what the word means.</a:t>
            </a:r>
          </a:p>
          <a:p>
            <a:r>
              <a:rPr lang="en-GB" sz="1200" kern="1200" dirty="0">
                <a:solidFill>
                  <a:schemeClr val="tx1"/>
                </a:solidFill>
                <a:effectLst/>
                <a:latin typeface="+mn-lt"/>
                <a:ea typeface="+mn-ea"/>
                <a:cs typeface="+mn-cs"/>
              </a:rPr>
              <a:t>3. I can read the word aloud.</a:t>
            </a:r>
          </a:p>
          <a:p>
            <a:r>
              <a:rPr lang="en-GB" sz="1200" kern="1200" dirty="0">
                <a:solidFill>
                  <a:schemeClr val="tx1"/>
                </a:solidFill>
                <a:effectLst/>
                <a:latin typeface="+mn-lt"/>
                <a:ea typeface="+mn-ea"/>
                <a:cs typeface="+mn-cs"/>
              </a:rPr>
              <a:t>4. I can spell the word correctly.</a:t>
            </a:r>
          </a:p>
          <a:p>
            <a:r>
              <a:rPr lang="en-GB" sz="1200" kern="1200" dirty="0">
                <a:solidFill>
                  <a:schemeClr val="tx1"/>
                </a:solidFill>
                <a:effectLst/>
                <a:latin typeface="+mn-lt"/>
                <a:ea typeface="+mn-ea"/>
                <a:cs typeface="+mn-cs"/>
              </a:rPr>
              <a:t>5. I can use the word in a sentence.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Students then </a:t>
            </a:r>
            <a:r>
              <a:rPr lang="en-GB" dirty="0"/>
              <a:t>translate the word and try to use it in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suggest giving students a print out of the template they can refer to throughout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A word template is available on the NCELP resource portal. </a:t>
            </a:r>
          </a:p>
          <a:p>
            <a:r>
              <a:rPr lang="en-US" dirty="0"/>
              <a:t>https://</a:t>
            </a:r>
            <a:r>
              <a:rPr lang="en-US" dirty="0" err="1"/>
              <a:t>resources.ncelp.org</a:t>
            </a:r>
            <a:r>
              <a:rPr lang="en-US" dirty="0"/>
              <a:t>/concern/resources/gf06g264k?locale=</a:t>
            </a:r>
            <a:r>
              <a:rPr lang="en-US" dirty="0" err="1"/>
              <a:t>en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966143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Decisions had to be made about vocabulary teaching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Which vocabulary is carefully selected from the highest frequency words according to a well constructed corpus of millions of words – the words that appear most are the most useful for communication across different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know from research that you need to have a bank of verbs before you can create the sentences you want to create – the meaning of verbs is like the anchor in a sentence. </a:t>
            </a:r>
            <a:br>
              <a:rPr lang="en-GB" baseline="0" dirty="0"/>
            </a:br>
            <a:r>
              <a:rPr lang="en-GB" baseline="0" dirty="0"/>
              <a:t>We know that learning mixed sets of words allows you to create a number of sentences very quickly – but if you just know a set of nouns for sports or animals or types of television programmes, it is harder to be creative with what you can understand and say. Also we know that very closely semantically related words (sets of fruits or animals) can be confusing and more difficult to learn than more mixed sets. </a:t>
            </a:r>
            <a:br>
              <a:rPr lang="en-GB" baseline="0" dirty="0"/>
            </a:br>
            <a:r>
              <a:rPr lang="en-GB" baseline="0" dirty="0"/>
              <a:t>Research can also tell us what kinds of activities are most efficient for establishing robust knowledge that lasts and can be recalled fast and when under some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And it can tell us about the kinds of activities that can help promote depth of vocabulary knowledge – knowing when to use a word, what its opposites are, which words often occur with it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54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s-ES" b="0" dirty="0"/>
              <a:t>To </a:t>
            </a:r>
            <a:r>
              <a:rPr lang="es-ES" b="0" dirty="0" err="1"/>
              <a:t>further</a:t>
            </a:r>
            <a:r>
              <a:rPr lang="es-ES" b="0" dirty="0"/>
              <a:t> </a:t>
            </a:r>
            <a:r>
              <a:rPr lang="es-ES" b="0" dirty="0" err="1"/>
              <a:t>embed</a:t>
            </a:r>
            <a:r>
              <a:rPr lang="es-ES" b="0" baseline="0" dirty="0"/>
              <a:t> the </a:t>
            </a:r>
            <a:r>
              <a:rPr lang="es-ES" b="0" baseline="0" dirty="0" err="1"/>
              <a:t>meaning</a:t>
            </a:r>
            <a:r>
              <a:rPr lang="es-ES" b="0" baseline="0" dirty="0"/>
              <a:t> of new </a:t>
            </a:r>
            <a:r>
              <a:rPr lang="es-ES" b="0" baseline="0" dirty="0" err="1"/>
              <a:t>vocabulary</a:t>
            </a:r>
            <a:r>
              <a:rPr lang="es-ES" b="0" baseline="0" dirty="0"/>
              <a:t> and </a:t>
            </a:r>
            <a:r>
              <a:rPr lang="es-ES" b="0" baseline="0" dirty="0" err="1"/>
              <a:t>present</a:t>
            </a:r>
            <a:r>
              <a:rPr lang="es-ES" b="0" baseline="0" dirty="0"/>
              <a:t> </a:t>
            </a:r>
            <a:r>
              <a:rPr lang="es-ES" b="0" baseline="0" dirty="0" err="1"/>
              <a:t>three</a:t>
            </a:r>
            <a:r>
              <a:rPr lang="es-ES" b="0" baseline="0" dirty="0"/>
              <a:t> new </a:t>
            </a:r>
            <a:r>
              <a:rPr lang="es-ES" b="0" baseline="0" dirty="0" err="1"/>
              <a:t>words</a:t>
            </a:r>
            <a:r>
              <a:rPr lang="es-ES" b="0" baseline="0" dirty="0"/>
              <a:t> </a:t>
            </a:r>
            <a:r>
              <a:rPr lang="es-ES" b="0" baseline="0" dirty="0" err="1"/>
              <a:t>from</a:t>
            </a:r>
            <a:r>
              <a:rPr lang="es-ES" b="0" baseline="0" dirty="0"/>
              <a:t> </a:t>
            </a:r>
            <a:r>
              <a:rPr lang="es-ES" b="0" baseline="0" dirty="0" err="1"/>
              <a:t>this</a:t>
            </a:r>
            <a:r>
              <a:rPr lang="es-ES" b="0" baseline="0" dirty="0"/>
              <a:t> </a:t>
            </a:r>
            <a:r>
              <a:rPr lang="es-ES" b="0" baseline="0" dirty="0" err="1"/>
              <a:t>week’s</a:t>
            </a:r>
            <a:r>
              <a:rPr lang="es-ES" b="0" baseline="0" dirty="0"/>
              <a:t> set in </a:t>
            </a:r>
            <a:r>
              <a:rPr lang="es-ES" b="0" baseline="0" dirty="0" err="1"/>
              <a:t>context</a:t>
            </a:r>
            <a:r>
              <a:rPr lang="es-ES" b="0" baseline="0" dirty="0"/>
              <a:t>.</a:t>
            </a:r>
          </a:p>
          <a:p>
            <a:endParaRPr lang="en-US" b="1" dirty="0"/>
          </a:p>
          <a:p>
            <a:r>
              <a:rPr lang="en-US" b="1" dirty="0"/>
              <a:t>Procedure:</a:t>
            </a:r>
          </a:p>
          <a:p>
            <a:pPr marL="228600" indent="-228600">
              <a:buAutoNum type="arabicPeriod"/>
            </a:pPr>
            <a:r>
              <a:rPr lang="en-US" b="0" dirty="0"/>
              <a:t>Read the sentences and try to think of the meaning of the words in bold. Most of these have</a:t>
            </a:r>
            <a:r>
              <a:rPr lang="en-US" b="0" baseline="0" dirty="0"/>
              <a:t> been presented and practised already this week. </a:t>
            </a:r>
          </a:p>
          <a:p>
            <a:pPr marL="228600" indent="-228600">
              <a:buAutoNum type="arabicPeriod"/>
            </a:pPr>
            <a:r>
              <a:rPr lang="en-US" b="0" dirty="0"/>
              <a:t>Write the meaning of the bold words in English.</a:t>
            </a:r>
            <a:endParaRPr lang="en-US" b="0" baseline="0" dirty="0"/>
          </a:p>
          <a:p>
            <a:pPr marL="228600" indent="-228600">
              <a:buAutoNum type="arabicPeriod"/>
            </a:pPr>
            <a:r>
              <a:rPr lang="en-US" b="0" baseline="0" dirty="0"/>
              <a:t>Three words (</a:t>
            </a:r>
            <a:r>
              <a:rPr lang="en-US" b="0" baseline="0" dirty="0" err="1"/>
              <a:t>quizás</a:t>
            </a:r>
            <a:r>
              <a:rPr lang="en-US" b="0" baseline="0" dirty="0"/>
              <a:t>, </a:t>
            </a:r>
            <a:r>
              <a:rPr lang="en-US" b="0" baseline="0" dirty="0" err="1"/>
              <a:t>así</a:t>
            </a:r>
            <a:r>
              <a:rPr lang="en-US" b="0" baseline="0" dirty="0"/>
              <a:t>, </a:t>
            </a:r>
            <a:r>
              <a:rPr lang="en-US" b="0" baseline="0" dirty="0" err="1"/>
              <a:t>según</a:t>
            </a:r>
            <a:r>
              <a:rPr lang="en-US" b="0" baseline="0" dirty="0"/>
              <a:t>) are new this week, so their meanings are given upfront.  Teachers should draw students’ attention to these.</a:t>
            </a:r>
          </a:p>
          <a:p>
            <a:pPr marL="228600" indent="-228600">
              <a:buAutoNum type="arabicPeriod"/>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introduced this week: </a:t>
            </a:r>
            <a:r>
              <a:rPr lang="en-GB" b="0" baseline="0" dirty="0" err="1"/>
              <a:t>malo</a:t>
            </a:r>
            <a:r>
              <a:rPr lang="en-GB" b="0" baseline="0" dirty="0"/>
              <a:t> [368]; triste </a:t>
            </a:r>
            <a:r>
              <a:rPr lang="es-GB" sz="1200" b="0" i="0" kern="1200" dirty="0">
                <a:solidFill>
                  <a:schemeClr val="tx1"/>
                </a:solidFill>
                <a:effectLst/>
                <a:latin typeface="+mn-lt"/>
                <a:ea typeface="+mn-ea"/>
                <a:cs typeface="+mn-cs"/>
              </a:rPr>
              <a:t>[1371]</a:t>
            </a:r>
            <a:r>
              <a:rPr lang="en-GB" sz="1200" b="0" i="0" kern="1200" dirty="0">
                <a:solidFill>
                  <a:schemeClr val="tx1"/>
                </a:solidFill>
                <a:effectLst/>
                <a:latin typeface="+mn-lt"/>
                <a:ea typeface="+mn-ea"/>
                <a:cs typeface="+mn-cs"/>
              </a:rPr>
              <a:t>; </a:t>
            </a:r>
            <a:r>
              <a:rPr lang="en-GB" b="0" baseline="0" dirty="0" err="1"/>
              <a:t>quizás</a:t>
            </a:r>
            <a:r>
              <a:rPr lang="en-GB" b="0" baseline="0" dirty="0"/>
              <a:t> [346]; </a:t>
            </a:r>
            <a:r>
              <a:rPr lang="en-GB" baseline="0" dirty="0" err="1"/>
              <a:t>así</a:t>
            </a:r>
            <a:r>
              <a:rPr lang="en-GB" baseline="0" dirty="0"/>
              <a:t> [67]; </a:t>
            </a:r>
            <a:r>
              <a:rPr lang="en-GB" baseline="0" dirty="0" err="1"/>
              <a:t>según</a:t>
            </a:r>
            <a:r>
              <a:rPr lang="en-GB" baseline="0" dirty="0"/>
              <a:t> [237]; gente [137]; </a:t>
            </a:r>
            <a:r>
              <a:rPr lang="en-GB" b="0" baseline="0" dirty="0"/>
              <a:t>sucio </a:t>
            </a:r>
            <a:r>
              <a:rPr lang="es-GB" sz="1200" b="0" i="0" kern="1200" dirty="0">
                <a:solidFill>
                  <a:schemeClr val="tx1"/>
                </a:solidFill>
                <a:effectLst/>
                <a:latin typeface="+mn-lt"/>
                <a:ea typeface="+mn-ea"/>
                <a:cs typeface="+mn-cs"/>
              </a:rPr>
              <a:t>[1855]</a:t>
            </a:r>
            <a:r>
              <a:rPr lang="en-GB" sz="1200" b="0" i="0" kern="120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igual [263]</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listo [1684]</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seguro [407]</a:t>
            </a:r>
            <a:r>
              <a:rPr lang="en-GB" sz="1200" b="0" i="0" kern="1200" baseline="0" dirty="0">
                <a:solidFill>
                  <a:schemeClr val="tx1"/>
                </a:solidFill>
                <a:effectLst/>
                <a:latin typeface="+mn-lt"/>
                <a:ea typeface="+mn-ea"/>
                <a:cs typeface="+mn-cs"/>
              </a:rPr>
              <a:t>; </a:t>
            </a:r>
            <a:r>
              <a:rPr lang="en-GB" baseline="0" dirty="0" err="1"/>
              <a:t>precioso</a:t>
            </a:r>
            <a:r>
              <a:rPr lang="en-GB" baseline="0" dirty="0"/>
              <a:t> [1777]; </a:t>
            </a:r>
            <a:r>
              <a:rPr lang="en-GB" b="0" baseline="0" dirty="0" err="1"/>
              <a:t>limpio</a:t>
            </a:r>
            <a:r>
              <a:rPr lang="en-GB" b="0" baseline="0" dirty="0"/>
              <a:t> </a:t>
            </a:r>
            <a:r>
              <a:rPr lang="es-GB" sz="1200" b="0" i="0" kern="1200" dirty="0">
                <a:solidFill>
                  <a:schemeClr val="tx1"/>
                </a:solidFill>
                <a:effectLst/>
                <a:latin typeface="+mn-lt"/>
                <a:ea typeface="+mn-ea"/>
                <a:cs typeface="+mn-cs"/>
              </a:rPr>
              <a:t>[1710]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3.2.6 [revisited in SoW this week]: </a:t>
            </a:r>
            <a:r>
              <a:rPr lang="en-GB" b="0" baseline="0" dirty="0" err="1"/>
              <a:t>cenar</a:t>
            </a:r>
            <a:r>
              <a:rPr lang="en-GB" b="0" baseline="0" dirty="0"/>
              <a:t> [3087]; </a:t>
            </a:r>
            <a:r>
              <a:rPr lang="en-GB" sz="1200" b="0" i="0" kern="1200" baseline="0" dirty="0" err="1">
                <a:solidFill>
                  <a:schemeClr val="tx1"/>
                </a:solidFill>
                <a:effectLst/>
                <a:latin typeface="+mn-lt"/>
                <a:ea typeface="+mn-ea"/>
                <a:cs typeface="+mn-cs"/>
              </a:rPr>
              <a:t>dormir</a:t>
            </a:r>
            <a:r>
              <a:rPr lang="en-GB" sz="1200" b="0" i="0" kern="1200" baseline="0" dirty="0">
                <a:solidFill>
                  <a:schemeClr val="tx1"/>
                </a:solidFill>
                <a:effectLst/>
                <a:latin typeface="+mn-lt"/>
                <a:ea typeface="+mn-ea"/>
                <a:cs typeface="+mn-cs"/>
              </a:rPr>
              <a:t> [403]. Other words from the poem are included for further exposure to words that have been previously encountered in the poem: </a:t>
            </a:r>
            <a:r>
              <a:rPr lang="es-GB" sz="1200" b="0" i="0" kern="1200" baseline="0" dirty="0">
                <a:solidFill>
                  <a:schemeClr val="tx1"/>
                </a:solidFill>
                <a:effectLst/>
                <a:latin typeface="+mn-lt"/>
                <a:ea typeface="+mn-ea"/>
                <a:cs typeface="+mn-cs"/>
              </a:rPr>
              <a:t>playa [1475]</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mediodía</a:t>
            </a:r>
            <a:r>
              <a:rPr lang="en-GB" sz="1200" b="0" i="0" kern="1200" baseline="0" dirty="0">
                <a:solidFill>
                  <a:schemeClr val="tx1"/>
                </a:solidFill>
                <a:effectLst/>
                <a:latin typeface="+mn-lt"/>
                <a:ea typeface="+mn-ea"/>
                <a:cs typeface="+mn-cs"/>
              </a:rPr>
              <a:t> [2647]; </a:t>
            </a:r>
            <a:r>
              <a:rPr lang="en-GB" sz="1200" b="0" i="0" kern="1200" baseline="0" dirty="0" err="1">
                <a:solidFill>
                  <a:schemeClr val="tx1"/>
                </a:solidFill>
                <a:effectLst/>
                <a:latin typeface="+mn-lt"/>
                <a:ea typeface="+mn-ea"/>
                <a:cs typeface="+mn-cs"/>
              </a:rPr>
              <a:t>papá</a:t>
            </a:r>
            <a:r>
              <a:rPr lang="en-GB" sz="1200" b="0" i="0" kern="1200" baseline="0" dirty="0">
                <a:solidFill>
                  <a:schemeClr val="tx1"/>
                </a:solidFill>
                <a:effectLst/>
                <a:latin typeface="+mn-lt"/>
                <a:ea typeface="+mn-ea"/>
                <a:cs typeface="+mn-cs"/>
              </a:rPr>
              <a:t> [865]; </a:t>
            </a:r>
            <a:r>
              <a:rPr lang="en-GB" sz="1200" b="0" i="0" kern="1200" baseline="0" dirty="0" err="1">
                <a:solidFill>
                  <a:schemeClr val="tx1"/>
                </a:solidFill>
                <a:effectLst/>
                <a:latin typeface="+mn-lt"/>
                <a:ea typeface="+mn-ea"/>
                <a:cs typeface="+mn-cs"/>
              </a:rPr>
              <a:t>su</a:t>
            </a:r>
            <a:r>
              <a:rPr lang="en-GB" sz="1200" b="0" i="0" kern="1200" baseline="0" dirty="0">
                <a:solidFill>
                  <a:schemeClr val="tx1"/>
                </a:solidFill>
                <a:effectLst/>
                <a:latin typeface="+mn-lt"/>
                <a:ea typeface="+mn-ea"/>
                <a:cs typeface="+mn-cs"/>
              </a:rPr>
              <a:t> [12]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3.1.5 [revisited in SoW this week]: </a:t>
            </a:r>
            <a:r>
              <a:rPr lang="en-GB" baseline="0" dirty="0" err="1"/>
              <a:t>parque</a:t>
            </a:r>
            <a:r>
              <a:rPr lang="en-GB" baseline="0" dirty="0"/>
              <a:t> [1354]; correr [343]; </a:t>
            </a:r>
            <a:r>
              <a:rPr lang="es-419" sz="1200" kern="1200" dirty="0">
                <a:solidFill>
                  <a:schemeClr val="tx1"/>
                </a:solidFill>
                <a:effectLst/>
                <a:latin typeface="+mn-lt"/>
                <a:ea typeface="+mn-ea"/>
                <a:cs typeface="+mn-cs"/>
              </a:rPr>
              <a:t>escribir [198]; carta [627]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From other Y7 weeks: </a:t>
            </a:r>
            <a:r>
              <a:rPr lang="en-GB" b="0" baseline="0" dirty="0" err="1"/>
              <a:t>querer</a:t>
            </a:r>
            <a:r>
              <a:rPr lang="en-GB" b="0" baseline="0" dirty="0"/>
              <a:t> [58]; </a:t>
            </a:r>
            <a:r>
              <a:rPr lang="en-GB" b="0" baseline="0" dirty="0" err="1"/>
              <a:t>porque</a:t>
            </a:r>
            <a:r>
              <a:rPr lang="en-GB" b="0" baseline="0" dirty="0"/>
              <a:t> [40]; </a:t>
            </a:r>
            <a:r>
              <a:rPr lang="en-GB" b="0" baseline="0" dirty="0" err="1"/>
              <a:t>pero</a:t>
            </a:r>
            <a:r>
              <a:rPr lang="en-GB" b="0" baseline="0" dirty="0"/>
              <a:t> [30]; </a:t>
            </a:r>
            <a:r>
              <a:rPr lang="en-GB" baseline="0" dirty="0"/>
              <a:t>ciudad [178]; </a:t>
            </a:r>
            <a:r>
              <a:rPr lang="en-GB" baseline="0" dirty="0" err="1"/>
              <a:t>muy</a:t>
            </a:r>
            <a:r>
              <a:rPr lang="en-GB" baseline="0" dirty="0"/>
              <a:t> [43]; bonito [891]; </a:t>
            </a:r>
            <a:r>
              <a:rPr lang="es-GB" sz="1200" b="0" i="0" kern="1200" baseline="0" dirty="0">
                <a:solidFill>
                  <a:schemeClr val="tx1"/>
                </a:solidFill>
                <a:effectLst/>
                <a:latin typeface="+mn-lt"/>
                <a:ea typeface="+mn-ea"/>
                <a:cs typeface="+mn-cs"/>
              </a:rPr>
              <a:t>calle [269]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345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vocabulary in the second revisited set for this week, in the spoken modality.</a:t>
            </a:r>
            <a:br>
              <a:rPr lang="en-GB" dirty="0"/>
            </a:br>
            <a:br>
              <a:rPr lang="en-GB" dirty="0"/>
            </a:br>
            <a:r>
              <a:rPr lang="en-GB" b="1" dirty="0"/>
              <a:t>Procedure:</a:t>
            </a:r>
            <a:br>
              <a:rPr lang="en-GB" dirty="0"/>
            </a:br>
            <a:r>
              <a:rPr lang="en-GB" dirty="0"/>
              <a:t>1. Click for the English word to appear.</a:t>
            </a:r>
          </a:p>
          <a:p>
            <a:r>
              <a:rPr lang="en-GB" dirty="0"/>
              <a:t>2. Click on the number to play the sound.</a:t>
            </a:r>
          </a:p>
          <a:p>
            <a:r>
              <a:rPr lang="en-GB" dirty="0"/>
              <a:t>3. Listen to the German words. Was any of the four words the German for the English word shown?</a:t>
            </a:r>
            <a:br>
              <a:rPr lang="en-GB" dirty="0"/>
            </a:br>
            <a:r>
              <a:rPr lang="en-GB" dirty="0"/>
              <a:t>4. On a click an English word will appear. Was the word included in the German set?</a:t>
            </a:r>
            <a:br>
              <a:rPr lang="en-GB" dirty="0"/>
            </a:br>
            <a:r>
              <a:rPr lang="en-GB" dirty="0"/>
              <a:t>5. Click for answers.</a:t>
            </a:r>
            <a:br>
              <a:rPr lang="en-GB" dirty="0"/>
            </a:br>
            <a:r>
              <a:rPr lang="en-GB" dirty="0"/>
              <a:t>Note: Increase the challenge by listening first, revealing English word after listening to each set of four words.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Später</a:t>
            </a:r>
            <a:r>
              <a:rPr lang="en-GB" dirty="0"/>
              <a:t> – </a:t>
            </a:r>
            <a:r>
              <a:rPr lang="en-GB" dirty="0" err="1"/>
              <a:t>Danach</a:t>
            </a:r>
            <a:r>
              <a:rPr lang="en-GB" dirty="0"/>
              <a:t> – </a:t>
            </a:r>
            <a:r>
              <a:rPr lang="en-GB" dirty="0" err="1"/>
              <a:t>Schließlich</a:t>
            </a:r>
            <a:r>
              <a:rPr lang="en-GB" dirty="0"/>
              <a:t> – </a:t>
            </a:r>
            <a:r>
              <a:rPr lang="en-GB" dirty="0" err="1"/>
              <a:t>jetzt</a:t>
            </a:r>
            <a:r>
              <a:rPr lang="en-GB" dirty="0"/>
              <a:t> </a:t>
            </a:r>
            <a:r>
              <a:rPr lang="en-GB" dirty="0">
                <a:sym typeface="Wingdings" pitchFamily="2" charset="2"/>
              </a:rPr>
              <a:t>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2. </a:t>
            </a:r>
            <a:r>
              <a:rPr lang="en-GB" dirty="0" err="1">
                <a:sym typeface="Wingdings" pitchFamily="2" charset="2"/>
              </a:rPr>
              <a:t>Lassen</a:t>
            </a:r>
            <a:r>
              <a:rPr lang="en-GB" dirty="0">
                <a:sym typeface="Wingdings" pitchFamily="2" charset="2"/>
              </a:rPr>
              <a:t> – </a:t>
            </a:r>
            <a:r>
              <a:rPr lang="en-GB" dirty="0" err="1">
                <a:sym typeface="Wingdings" pitchFamily="2" charset="2"/>
              </a:rPr>
              <a:t>erhalten</a:t>
            </a:r>
            <a:r>
              <a:rPr lang="en-GB" dirty="0">
                <a:sym typeface="Wingdings" pitchFamily="2" charset="2"/>
              </a:rPr>
              <a:t> – </a:t>
            </a:r>
            <a:r>
              <a:rPr lang="en-GB" dirty="0" err="1">
                <a:sym typeface="Wingdings" pitchFamily="2" charset="2"/>
              </a:rPr>
              <a:t>halten</a:t>
            </a:r>
            <a:r>
              <a:rPr lang="en-GB" dirty="0">
                <a:sym typeface="Wingdings" pitchFamily="2" charset="2"/>
              </a:rPr>
              <a:t> – </a:t>
            </a:r>
            <a:r>
              <a:rPr lang="en-GB" dirty="0" err="1">
                <a:sym typeface="Wingdings" pitchFamily="2" charset="2"/>
              </a:rPr>
              <a:t>beginnen</a:t>
            </a:r>
            <a:r>
              <a:rPr lang="en-GB" dirty="0">
                <a:sym typeface="Wingdings" pitchFamily="2" charset="2"/>
              </a:rPr>
              <a:t>  To receive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3. das </a:t>
            </a:r>
            <a:r>
              <a:rPr lang="en-GB" dirty="0" err="1">
                <a:sym typeface="Wingdings" pitchFamily="2" charset="2"/>
              </a:rPr>
              <a:t>Ziel</a:t>
            </a:r>
            <a:r>
              <a:rPr lang="en-GB" dirty="0">
                <a:sym typeface="Wingdings" pitchFamily="2" charset="2"/>
              </a:rPr>
              <a:t> – die Mitte – der </a:t>
            </a:r>
            <a:r>
              <a:rPr lang="en-GB" dirty="0" err="1">
                <a:sym typeface="Wingdings" pitchFamily="2" charset="2"/>
              </a:rPr>
              <a:t>Punkt</a:t>
            </a:r>
            <a:r>
              <a:rPr lang="en-GB" dirty="0">
                <a:sym typeface="Wingdings" pitchFamily="2" charset="2"/>
              </a:rPr>
              <a:t> – der </a:t>
            </a:r>
            <a:r>
              <a:rPr lang="en-GB" dirty="0" err="1">
                <a:sym typeface="Wingdings" pitchFamily="2" charset="2"/>
              </a:rPr>
              <a:t>Spieler</a:t>
            </a:r>
            <a:r>
              <a:rPr lang="en-GB" dirty="0">
                <a:sym typeface="Wingdings" pitchFamily="2" charset="2"/>
              </a:rPr>
              <a:t>  the goal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4. </a:t>
            </a:r>
            <a:r>
              <a:rPr lang="en-GB" dirty="0" err="1">
                <a:sym typeface="Wingdings" pitchFamily="2" charset="2"/>
              </a:rPr>
              <a:t>Ziehen</a:t>
            </a:r>
            <a:r>
              <a:rPr lang="en-GB" dirty="0">
                <a:sym typeface="Wingdings" pitchFamily="2" charset="2"/>
              </a:rPr>
              <a:t> – </a:t>
            </a:r>
            <a:r>
              <a:rPr lang="en-GB" dirty="0" err="1">
                <a:sym typeface="Wingdings" pitchFamily="2" charset="2"/>
              </a:rPr>
              <a:t>nehmen</a:t>
            </a:r>
            <a:r>
              <a:rPr lang="en-GB" dirty="0">
                <a:sym typeface="Wingdings" pitchFamily="2" charset="2"/>
              </a:rPr>
              <a:t> – </a:t>
            </a:r>
            <a:r>
              <a:rPr lang="en-GB" dirty="0" err="1">
                <a:sym typeface="Wingdings" pitchFamily="2" charset="2"/>
              </a:rPr>
              <a:t>legen</a:t>
            </a:r>
            <a:r>
              <a:rPr lang="en-GB" dirty="0">
                <a:sym typeface="Wingdings" pitchFamily="2" charset="2"/>
              </a:rPr>
              <a:t> – </a:t>
            </a:r>
            <a:r>
              <a:rPr lang="en-GB" dirty="0" err="1">
                <a:sym typeface="Wingdings" pitchFamily="2" charset="2"/>
              </a:rPr>
              <a:t>werfen</a:t>
            </a:r>
            <a:r>
              <a:rPr lang="en-GB" dirty="0">
                <a:sym typeface="Wingdings" pitchFamily="2" charset="2"/>
              </a:rPr>
              <a:t>  to mix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5. </a:t>
            </a:r>
            <a:r>
              <a:rPr lang="en-GB" dirty="0" err="1">
                <a:sym typeface="Wingdings" pitchFamily="2" charset="2"/>
              </a:rPr>
              <a:t>deshalb</a:t>
            </a:r>
            <a:r>
              <a:rPr lang="en-GB" dirty="0">
                <a:sym typeface="Wingdings" pitchFamily="2" charset="2"/>
              </a:rPr>
              <a:t> – </a:t>
            </a:r>
            <a:r>
              <a:rPr lang="en-GB" dirty="0" err="1">
                <a:sym typeface="Wingdings" pitchFamily="2" charset="2"/>
              </a:rPr>
              <a:t>leider</a:t>
            </a:r>
            <a:r>
              <a:rPr lang="en-GB" dirty="0">
                <a:sym typeface="Wingdings" pitchFamily="2" charset="2"/>
              </a:rPr>
              <a:t> – </a:t>
            </a:r>
            <a:r>
              <a:rPr lang="en-GB" dirty="0" err="1">
                <a:sym typeface="Wingdings" pitchFamily="2" charset="2"/>
              </a:rPr>
              <a:t>aber</a:t>
            </a:r>
            <a:r>
              <a:rPr lang="en-GB" dirty="0">
                <a:sym typeface="Wingdings" pitchFamily="2" charset="2"/>
              </a:rPr>
              <a:t> – </a:t>
            </a:r>
            <a:r>
              <a:rPr lang="en-GB" dirty="0" err="1">
                <a:sym typeface="Wingdings" pitchFamily="2" charset="2"/>
              </a:rPr>
              <a:t>ziemlich</a:t>
            </a:r>
            <a:r>
              <a:rPr lang="en-GB" dirty="0">
                <a:sym typeface="Wingdings" pitchFamily="2" charset="2"/>
              </a:rPr>
              <a:t>  in the end</a:t>
            </a:r>
            <a:br>
              <a:rPr lang="en-GB" dirty="0"/>
            </a:br>
            <a:endParaRPr lang="en-GB" dirty="0"/>
          </a:p>
          <a:p>
            <a:r>
              <a:rPr lang="en-GB" sz="1200" b="1" i="0" u="none" strike="noStrike" kern="1200" cap="none" dirty="0">
                <a:solidFill>
                  <a:schemeClr val="tx1"/>
                </a:solidFill>
                <a:effectLst/>
                <a:latin typeface="+mn-lt"/>
                <a:cs typeface="Calibri"/>
                <a:sym typeface="Calibri"/>
              </a:rPr>
              <a:t>7.3.2.4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legen</a:t>
            </a:r>
            <a:r>
              <a:rPr lang="en-GB" sz="1200" kern="1200" dirty="0">
                <a:solidFill>
                  <a:schemeClr val="tx1"/>
                </a:solidFill>
                <a:effectLst/>
                <a:latin typeface="+mn-lt"/>
                <a:ea typeface="+mn-ea"/>
                <a:cs typeface="+mn-cs"/>
              </a:rPr>
              <a:t> [296] </a:t>
            </a:r>
            <a:r>
              <a:rPr lang="en-GB" sz="1200" kern="1200" dirty="0" err="1">
                <a:solidFill>
                  <a:schemeClr val="tx1"/>
                </a:solidFill>
                <a:effectLst/>
                <a:latin typeface="+mn-lt"/>
                <a:ea typeface="+mn-ea"/>
                <a:cs typeface="+mn-cs"/>
              </a:rPr>
              <a:t>mischen</a:t>
            </a:r>
            <a:r>
              <a:rPr lang="en-GB" sz="1200" kern="1200" dirty="0">
                <a:solidFill>
                  <a:schemeClr val="tx1"/>
                </a:solidFill>
                <a:effectLst/>
                <a:latin typeface="+mn-lt"/>
                <a:ea typeface="+mn-ea"/>
                <a:cs typeface="+mn-cs"/>
              </a:rPr>
              <a:t> [2105]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r>
              <a:rPr lang="en-GB" sz="1200" b="0" kern="1200" dirty="0" err="1">
                <a:solidFill>
                  <a:schemeClr val="tx1"/>
                </a:solidFill>
                <a:effectLst/>
                <a:latin typeface="+mn-lt"/>
                <a:ea typeface="+mn-ea"/>
                <a:cs typeface="+mn-cs"/>
              </a:rPr>
              <a:t>ziehen</a:t>
            </a:r>
            <a:r>
              <a:rPr lang="en-GB" sz="1200" b="0" kern="1200" dirty="0">
                <a:solidFill>
                  <a:schemeClr val="tx1"/>
                </a:solidFill>
                <a:effectLst/>
                <a:latin typeface="+mn-lt"/>
                <a:ea typeface="+mn-ea"/>
                <a:cs typeface="+mn-cs"/>
              </a:rPr>
              <a:t> [266] die Mitte [756] der </a:t>
            </a:r>
            <a:r>
              <a:rPr lang="en-GB" sz="1200" b="0" kern="1200" dirty="0" err="1">
                <a:solidFill>
                  <a:schemeClr val="tx1"/>
                </a:solidFill>
                <a:effectLst/>
                <a:latin typeface="+mn-lt"/>
                <a:ea typeface="+mn-ea"/>
                <a:cs typeface="+mn-cs"/>
              </a:rPr>
              <a:t>Punkt</a:t>
            </a:r>
            <a:r>
              <a:rPr lang="en-GB" sz="1200" b="0" kern="1200" dirty="0">
                <a:solidFill>
                  <a:schemeClr val="tx1"/>
                </a:solidFill>
                <a:effectLst/>
                <a:latin typeface="+mn-lt"/>
                <a:ea typeface="+mn-ea"/>
                <a:cs typeface="+mn-cs"/>
              </a:rPr>
              <a:t> [427] das </a:t>
            </a:r>
            <a:r>
              <a:rPr lang="en-GB" sz="1200" b="0" kern="1200" dirty="0" err="1">
                <a:solidFill>
                  <a:schemeClr val="tx1"/>
                </a:solidFill>
                <a:effectLst/>
                <a:latin typeface="+mn-lt"/>
                <a:ea typeface="+mn-ea"/>
                <a:cs typeface="+mn-cs"/>
              </a:rPr>
              <a:t>Ziel</a:t>
            </a:r>
            <a:r>
              <a:rPr lang="en-GB" sz="1200" b="0" kern="1200" dirty="0">
                <a:solidFill>
                  <a:schemeClr val="tx1"/>
                </a:solidFill>
                <a:effectLst/>
                <a:latin typeface="+mn-lt"/>
                <a:ea typeface="+mn-ea"/>
                <a:cs typeface="+mn-cs"/>
              </a:rPr>
              <a:t> [325] </a:t>
            </a:r>
            <a:r>
              <a:rPr lang="en-GB" sz="1200" b="0" kern="1200" dirty="0" err="1">
                <a:solidFill>
                  <a:schemeClr val="tx1"/>
                </a:solidFill>
                <a:effectLst/>
                <a:latin typeface="+mn-lt"/>
                <a:ea typeface="+mn-ea"/>
                <a:cs typeface="+mn-cs"/>
              </a:rPr>
              <a:t>jeder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jedes</a:t>
            </a:r>
            <a:r>
              <a:rPr lang="en-GB" sz="1200" b="0" kern="1200" dirty="0">
                <a:solidFill>
                  <a:schemeClr val="tx1"/>
                </a:solidFill>
                <a:effectLst/>
                <a:latin typeface="+mn-lt"/>
                <a:ea typeface="+mn-ea"/>
                <a:cs typeface="+mn-cs"/>
              </a:rPr>
              <a:t> [88]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45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5450" y="373063"/>
            <a:ext cx="1425575" cy="1008062"/>
          </a:xfrm>
          <a:prstGeom prst="rect">
            <a:avLst/>
          </a:prstGeom>
        </p:spPr>
      </p:sp>
      <p:sp>
        <p:nvSpPr>
          <p:cNvPr id="3" name="Notes Placeholder 2"/>
          <p:cNvSpPr>
            <a:spLocks noGrp="1"/>
          </p:cNvSpPr>
          <p:nvPr>
            <p:ph type="body" idx="1"/>
          </p:nvPr>
        </p:nvSpPr>
        <p:spPr>
          <a:xfrm>
            <a:off x="481648" y="1437819"/>
            <a:ext cx="3853180" cy="1176397"/>
          </a:xfrm>
          <a:prstGeom prst="rect">
            <a:avLst/>
          </a:prstGeom>
        </p:spPr>
        <p:txBody>
          <a:bodyPr/>
          <a:lstStyle/>
          <a:p>
            <a:endParaRPr lang="en-GB" dirty="0"/>
          </a:p>
        </p:txBody>
      </p:sp>
      <p:sp>
        <p:nvSpPr>
          <p:cNvPr id="4" name="Slide Number Placeholder 3"/>
          <p:cNvSpPr>
            <a:spLocks noGrp="1"/>
          </p:cNvSpPr>
          <p:nvPr>
            <p:ph type="sldNum" sz="quarter" idx="10"/>
          </p:nvPr>
        </p:nvSpPr>
        <p:spPr>
          <a:xfrm>
            <a:off x="2728223" y="2837773"/>
            <a:ext cx="2087139" cy="149902"/>
          </a:xfrm>
          <a:prstGeom prst="rect">
            <a:avLst/>
          </a:prstGeom>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recap vocabulary from this lesson and sets </a:t>
            </a:r>
            <a:r>
              <a:rPr lang="es-419" sz="1200" b="0" kern="1200" dirty="0">
                <a:solidFill>
                  <a:schemeClr val="tx1"/>
                </a:solidFill>
                <a:effectLst/>
                <a:latin typeface="+mn-lt"/>
                <a:ea typeface="+mn-ea"/>
                <a:cs typeface="+mn-cs"/>
              </a:rPr>
              <a:t>Y8 1.1.5</a:t>
            </a:r>
            <a:r>
              <a:rPr lang="en-GB" sz="1200" b="0" kern="1200" baseline="0" dirty="0">
                <a:solidFill>
                  <a:schemeClr val="tx1"/>
                </a:solidFill>
                <a:effectLst/>
                <a:latin typeface="+mn-lt"/>
                <a:ea typeface="+mn-ea"/>
                <a:cs typeface="+mn-cs"/>
              </a:rPr>
              <a:t> and </a:t>
            </a:r>
            <a:r>
              <a:rPr lang="es-419" sz="1200" b="0" kern="1200" dirty="0">
                <a:solidFill>
                  <a:schemeClr val="tx1"/>
                </a:solidFill>
                <a:effectLst/>
                <a:latin typeface="+mn-lt"/>
                <a:ea typeface="+mn-ea"/>
                <a:cs typeface="+mn-cs"/>
              </a:rPr>
              <a:t>Y7 3.2.6 as per the SoW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endParaRPr lang="en-US" b="1" dirty="0"/>
          </a:p>
          <a:p>
            <a:r>
              <a:rPr lang="en-US" b="1" dirty="0"/>
              <a:t>Procedure:</a:t>
            </a:r>
          </a:p>
          <a:p>
            <a:r>
              <a:rPr lang="en-US" b="0" dirty="0"/>
              <a:t>1. Give students</a:t>
            </a:r>
            <a:r>
              <a:rPr lang="en-US" b="0" baseline="0" dirty="0"/>
              <a:t> a minute in pairs to try to anticipate the vocabulary items they hear.  This gives the teacher a chance to gauge students’ understanding of the pictures and offer help where necessary.</a:t>
            </a:r>
            <a:endParaRPr lang="en-US" b="0" dirty="0"/>
          </a:p>
          <a:p>
            <a:r>
              <a:rPr lang="en-US" b="0" dirty="0"/>
              <a:t>2. Click</a:t>
            </a:r>
            <a:r>
              <a:rPr lang="en-US" b="0" baseline="0" dirty="0"/>
              <a:t> the number triggers to play the audio.</a:t>
            </a:r>
            <a:endParaRPr lang="en-US" b="0" dirty="0"/>
          </a:p>
          <a:p>
            <a:r>
              <a:rPr lang="en-US" b="0" dirty="0"/>
              <a:t>3. Go through the answers drawing attention to the vocabulary items.</a:t>
            </a:r>
          </a:p>
          <a:p>
            <a:endParaRPr lang="en-US" b="0" dirty="0"/>
          </a:p>
          <a:p>
            <a:r>
              <a:rPr lang="en-US" b="1" dirty="0"/>
              <a:t>Transcript:</a:t>
            </a:r>
          </a:p>
          <a:p>
            <a:pPr marL="228600" indent="-228600">
              <a:buAutoNum type="arabicParenR"/>
            </a:pPr>
            <a:r>
              <a:rPr lang="en-US" b="0" baseline="0" dirty="0" err="1"/>
              <a:t>hacer</a:t>
            </a:r>
            <a:r>
              <a:rPr lang="en-US" b="0" baseline="0" dirty="0"/>
              <a:t> un </a:t>
            </a:r>
            <a:r>
              <a:rPr lang="en-US" b="0" baseline="0" dirty="0" err="1"/>
              <a:t>cambio</a:t>
            </a:r>
            <a:r>
              <a:rPr lang="en-US" b="0" baseline="0" dirty="0"/>
              <a:t> genial</a:t>
            </a:r>
          </a:p>
          <a:p>
            <a:pPr marL="228600" indent="-228600">
              <a:buAutoNum type="arabicParenR"/>
            </a:pPr>
            <a:r>
              <a:rPr lang="en-US" b="0" baseline="0" dirty="0" err="1"/>
              <a:t>cenar</a:t>
            </a:r>
            <a:r>
              <a:rPr lang="en-US" b="0" baseline="0" dirty="0"/>
              <a:t> solo</a:t>
            </a:r>
          </a:p>
          <a:p>
            <a:pPr marL="228600" indent="-228600">
              <a:buAutoNum type="arabicParenR"/>
            </a:pPr>
            <a:r>
              <a:rPr lang="en-US" b="0" baseline="0" dirty="0"/>
              <a:t>el </a:t>
            </a:r>
            <a:r>
              <a:rPr lang="en-US" b="0" baseline="0" dirty="0" err="1"/>
              <a:t>pelo</a:t>
            </a:r>
            <a:r>
              <a:rPr lang="en-US" b="0" baseline="0" dirty="0"/>
              <a:t> largo</a:t>
            </a:r>
          </a:p>
          <a:p>
            <a:pPr marL="228600" indent="-228600">
              <a:buAutoNum type="arabicParenR"/>
            </a:pPr>
            <a:r>
              <a:rPr lang="en-US" b="0" baseline="0" dirty="0" err="1"/>
              <a:t>hacer</a:t>
            </a:r>
            <a:r>
              <a:rPr lang="en-US" b="0" baseline="0" dirty="0"/>
              <a:t> un </a:t>
            </a:r>
            <a:r>
              <a:rPr lang="en-US" b="0" baseline="0" dirty="0" err="1"/>
              <a:t>viaje</a:t>
            </a:r>
            <a:r>
              <a:rPr lang="en-US" b="0" baseline="0" dirty="0"/>
              <a:t> </a:t>
            </a:r>
            <a:r>
              <a:rPr lang="en-US" b="0" baseline="0" dirty="0" err="1"/>
              <a:t>corto</a:t>
            </a:r>
            <a:endParaRPr lang="en-US" b="0" baseline="0" dirty="0"/>
          </a:p>
          <a:p>
            <a:pPr marL="228600" indent="-228600">
              <a:buAutoNum type="arabicParenR"/>
            </a:pPr>
            <a:r>
              <a:rPr lang="en-US" b="0" baseline="0" dirty="0" err="1"/>
              <a:t>hacer</a:t>
            </a:r>
            <a:r>
              <a:rPr lang="en-US" b="0" baseline="0" dirty="0"/>
              <a:t> un </a:t>
            </a:r>
            <a:r>
              <a:rPr lang="en-US" b="0" baseline="0" dirty="0" err="1"/>
              <a:t>gesto</a:t>
            </a:r>
            <a:r>
              <a:rPr lang="en-US" b="0" baseline="0" dirty="0"/>
              <a:t> </a:t>
            </a:r>
            <a:r>
              <a:rPr lang="en-US" b="0" baseline="0" dirty="0" err="1"/>
              <a:t>gracioso</a:t>
            </a:r>
            <a:endParaRPr lang="en-US" b="0" baseline="0" dirty="0"/>
          </a:p>
          <a:p>
            <a:pPr marL="228600" indent="-228600">
              <a:buAutoNum type="arabicParenR"/>
            </a:pPr>
            <a:r>
              <a:rPr lang="en-US" b="0" baseline="0" dirty="0"/>
              <a:t>el </a:t>
            </a:r>
            <a:r>
              <a:rPr lang="en-US" b="0" baseline="0" dirty="0" err="1"/>
              <a:t>pelo</a:t>
            </a:r>
            <a:r>
              <a:rPr lang="en-US" b="0" baseline="0" dirty="0"/>
              <a:t> </a:t>
            </a:r>
            <a:r>
              <a:rPr lang="en-US" b="0" baseline="0" dirty="0" err="1"/>
              <a:t>corto</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err="1"/>
              <a:t>hacer</a:t>
            </a:r>
            <a:r>
              <a:rPr lang="en-US" b="0" baseline="0" dirty="0"/>
              <a:t> un </a:t>
            </a:r>
            <a:r>
              <a:rPr lang="en-US" b="0" baseline="0" dirty="0" err="1"/>
              <a:t>esfuerzo</a:t>
            </a:r>
            <a:endParaRPr lang="en-US" b="0" baseline="0" dirty="0"/>
          </a:p>
          <a:p>
            <a:pPr marL="228600" indent="-228600">
              <a:buAutoNum type="arabicParenR"/>
            </a:pPr>
            <a:r>
              <a:rPr lang="en-US" b="0" baseline="0" dirty="0"/>
              <a:t>un </a:t>
            </a:r>
            <a:r>
              <a:rPr lang="en-US" b="0" baseline="0" dirty="0" err="1"/>
              <a:t>diálogo</a:t>
            </a:r>
            <a:r>
              <a:rPr lang="en-US" b="0" baseline="0" dirty="0"/>
              <a:t> largo</a:t>
            </a:r>
          </a:p>
          <a:p>
            <a:pPr marL="228600" indent="-228600">
              <a:buAutoNum type="arabicParenR"/>
            </a:pPr>
            <a:r>
              <a:rPr lang="en-US" b="0" baseline="0" dirty="0" err="1"/>
              <a:t>hacer</a:t>
            </a:r>
            <a:r>
              <a:rPr lang="en-US" b="0" baseline="0" dirty="0"/>
              <a:t> un </a:t>
            </a:r>
            <a:r>
              <a:rPr lang="en-US" b="0" baseline="0" dirty="0" err="1"/>
              <a:t>viaje</a:t>
            </a:r>
            <a:r>
              <a:rPr lang="en-US" b="0" baseline="0" dirty="0"/>
              <a:t> largo</a:t>
            </a:r>
          </a:p>
          <a:p>
            <a:pPr marL="228600" indent="-228600">
              <a:buAutoNum type="arabicParenR"/>
            </a:pPr>
            <a:r>
              <a:rPr lang="en-US" b="0" baseline="0" dirty="0"/>
              <a:t>el </a:t>
            </a:r>
            <a:r>
              <a:rPr lang="en-US" b="0" baseline="0" dirty="0" err="1"/>
              <a:t>cielo</a:t>
            </a:r>
            <a:r>
              <a:rPr lang="en-US" b="0" baseline="0" dirty="0"/>
              <a:t> </a:t>
            </a:r>
            <a:r>
              <a:rPr lang="en-US" b="0" baseline="0" dirty="0" err="1"/>
              <a:t>azul</a:t>
            </a:r>
            <a:endParaRPr lang="en-US" b="0" baseline="0" dirty="0"/>
          </a:p>
          <a:p>
            <a:pPr marL="0" indent="0">
              <a:buNone/>
            </a:pPr>
            <a:r>
              <a:rPr lang="en-US" b="0" baseline="0" dirty="0"/>
              <a:t>11) </a:t>
            </a:r>
            <a:r>
              <a:rPr lang="en-US" b="0" baseline="0" dirty="0" err="1"/>
              <a:t>hacer</a:t>
            </a:r>
            <a:r>
              <a:rPr lang="en-US" b="0" baseline="0" dirty="0"/>
              <a:t> </a:t>
            </a:r>
            <a:r>
              <a:rPr lang="en-US" b="0" baseline="0" dirty="0" err="1"/>
              <a:t>ruido</a:t>
            </a:r>
            <a:endParaRPr lang="en-US" b="0" baseline="0" dirty="0"/>
          </a:p>
          <a:p>
            <a:pPr marL="0" indent="0">
              <a:buNone/>
            </a:pPr>
            <a:r>
              <a:rPr lang="en-US" b="0" baseline="0" dirty="0"/>
              <a:t>12) </a:t>
            </a:r>
            <a:r>
              <a:rPr lang="en-US" b="0" baseline="0" dirty="0" err="1"/>
              <a:t>dormir</a:t>
            </a:r>
            <a:r>
              <a:rPr lang="en-US" b="0" baseline="0" dirty="0"/>
              <a:t> solo</a:t>
            </a:r>
          </a:p>
          <a:p>
            <a:pPr marL="0" indent="0">
              <a:buNone/>
            </a:pPr>
            <a:endParaRPr lang="en-US" b="0" baseline="0" dirty="0"/>
          </a:p>
          <a:p>
            <a:r>
              <a:rPr lang="es-419" sz="1200" b="1" kern="1200" dirty="0">
                <a:solidFill>
                  <a:schemeClr val="tx1"/>
                </a:solidFill>
                <a:effectLst/>
                <a:latin typeface="+mn-lt"/>
                <a:ea typeface="+mn-ea"/>
                <a:cs typeface="+mn-cs"/>
              </a:rPr>
              <a:t>Vocabulary </a:t>
            </a:r>
            <a:r>
              <a:rPr lang="es-419" sz="1200" b="1" kern="1200" dirty="0" err="1">
                <a:solidFill>
                  <a:schemeClr val="tx1"/>
                </a:solidFill>
                <a:effectLst/>
                <a:latin typeface="+mn-lt"/>
                <a:ea typeface="+mn-ea"/>
                <a:cs typeface="+mn-cs"/>
              </a:rPr>
              <a:t>from</a:t>
            </a:r>
            <a:r>
              <a:rPr lang="es-419" sz="1200" b="1" kern="1200" dirty="0">
                <a:solidFill>
                  <a:schemeClr val="tx1"/>
                </a:solidFill>
                <a:effectLst/>
                <a:latin typeface="+mn-lt"/>
                <a:ea typeface="+mn-ea"/>
                <a:cs typeface="+mn-cs"/>
              </a:rPr>
              <a:t> </a:t>
            </a:r>
            <a:r>
              <a:rPr lang="es-419" sz="1200" b="1" kern="1200" dirty="0" err="1">
                <a:solidFill>
                  <a:schemeClr val="tx1"/>
                </a:solidFill>
                <a:effectLst/>
                <a:latin typeface="+mn-lt"/>
                <a:ea typeface="+mn-ea"/>
                <a:cs typeface="+mn-cs"/>
              </a:rPr>
              <a:t>revisited</a:t>
            </a:r>
            <a:r>
              <a:rPr lang="es-419" sz="1200" b="1" kern="1200" baseline="0" dirty="0">
                <a:solidFill>
                  <a:schemeClr val="tx1"/>
                </a:solidFill>
                <a:effectLst/>
                <a:latin typeface="+mn-lt"/>
                <a:ea typeface="+mn-ea"/>
                <a:cs typeface="+mn-cs"/>
              </a:rPr>
              <a:t> sets</a:t>
            </a:r>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8.1.1.5:</a:t>
            </a:r>
            <a:r>
              <a:rPr lang="es-419" sz="1200" b="1"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cambio [319]; ruido [1034]; esfuerzo [601]; viaje [519]; gesto [928]; gracioso [3874]; genial [2890];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7.3.2.6: </a:t>
            </a:r>
            <a:r>
              <a:rPr lang="es-419" sz="1200" kern="1200" dirty="0">
                <a:solidFill>
                  <a:schemeClr val="tx1"/>
                </a:solidFill>
                <a:effectLst/>
                <a:latin typeface="+mn-lt"/>
                <a:ea typeface="+mn-ea"/>
                <a:cs typeface="+mn-cs"/>
              </a:rPr>
              <a:t>cielo [620]; pelo [873]; cenar [3087]; dormir [403]</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05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a:t>
            </a:r>
            <a:r>
              <a:rPr lang="en-GB" b="0" baseline="0" dirty="0"/>
              <a:t> practise comprehension and production of most of this week’s revisited vocabulary in sentences.</a:t>
            </a:r>
            <a:br>
              <a:rPr lang="en-GB" dirty="0"/>
            </a:br>
            <a:br>
              <a:rPr lang="en-GB" dirty="0"/>
            </a:br>
            <a:r>
              <a:rPr lang="en-GB" b="1" dirty="0"/>
              <a:t>Procedure:</a:t>
            </a:r>
            <a:br>
              <a:rPr lang="en-GB" dirty="0"/>
            </a:br>
            <a:r>
              <a:rPr lang="en-GB" dirty="0"/>
              <a:t>1. Encourage students to recall the vocabulary to predict what they will hear.  In number one words that differentiate one sentence from another have been put in bold to facilitate task modelling.  </a:t>
            </a:r>
          </a:p>
          <a:p>
            <a:r>
              <a:rPr lang="en-GB" dirty="0"/>
              <a:t>2. Click</a:t>
            </a:r>
            <a:r>
              <a:rPr lang="en-GB" baseline="0" dirty="0"/>
              <a:t> the action buttons to play each sentence. Students pick which column (A, B or C) is correct.</a:t>
            </a:r>
            <a:endParaRPr lang="en-GB" dirty="0"/>
          </a:p>
          <a:p>
            <a:r>
              <a:rPr lang="en-GB" dirty="0"/>
              <a:t>3. Clicking</a:t>
            </a:r>
            <a:r>
              <a:rPr lang="en-GB" baseline="0" dirty="0"/>
              <a:t> reveals the answers.</a:t>
            </a:r>
            <a:br>
              <a:rPr lang="en-GB" baseline="0" dirty="0"/>
            </a:br>
            <a:r>
              <a:rPr lang="en-GB" baseline="0" dirty="0"/>
              <a:t>4. Elicit the German for the other two answers each time, to practise productive recall of the vocabulary.</a:t>
            </a:r>
          </a:p>
          <a:p>
            <a:endParaRPr lang="en-GB" baseline="0" dirty="0"/>
          </a:p>
          <a:p>
            <a:endParaRPr lang="en-GB" dirty="0"/>
          </a:p>
          <a:p>
            <a:r>
              <a:rPr lang="en-GB" b="1" dirty="0"/>
              <a:t>Transcript:</a:t>
            </a:r>
            <a:br>
              <a:rPr lang="en-GB" dirty="0"/>
            </a:br>
            <a:r>
              <a:rPr lang="en-GB" dirty="0"/>
              <a:t>1. </a:t>
            </a:r>
            <a:r>
              <a:rPr lang="en-GB" dirty="0" err="1"/>
              <a:t>Oben</a:t>
            </a:r>
            <a:r>
              <a:rPr lang="en-GB" dirty="0"/>
              <a:t> </a:t>
            </a:r>
            <a:r>
              <a:rPr lang="en-GB" dirty="0" err="1"/>
              <a:t>i</a:t>
            </a:r>
            <a:r>
              <a:rPr lang="de-DE" sz="1200" kern="1200" dirty="0">
                <a:solidFill>
                  <a:schemeClr val="tx1"/>
                </a:solidFill>
                <a:effectLst/>
                <a:latin typeface="+mn-lt"/>
                <a:ea typeface="+mn-ea"/>
                <a:cs typeface="+mn-cs"/>
              </a:rPr>
              <a:t>n meiner Wohnung findet eine Geburtstagsparty statt.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a:t>
            </a:r>
            <a:r>
              <a:rPr lang="en-GB" sz="1200" dirty="0">
                <a:solidFill>
                  <a:srgbClr val="115076"/>
                </a:solidFill>
              </a:rPr>
              <a:t>Mia </a:t>
            </a:r>
            <a:r>
              <a:rPr lang="en-GB" sz="1200" dirty="0" err="1">
                <a:solidFill>
                  <a:srgbClr val="115076"/>
                </a:solidFill>
              </a:rPr>
              <a:t>ist</a:t>
            </a:r>
            <a:r>
              <a:rPr lang="en-GB" sz="1200" dirty="0">
                <a:solidFill>
                  <a:srgbClr val="115076"/>
                </a:solidFill>
              </a:rPr>
              <a:t> </a:t>
            </a:r>
            <a:r>
              <a:rPr lang="en-GB" sz="1200" dirty="0" err="1">
                <a:solidFill>
                  <a:srgbClr val="115076"/>
                </a:solidFill>
              </a:rPr>
              <a:t>müde</a:t>
            </a:r>
            <a:r>
              <a:rPr lang="en-GB" sz="1200" dirty="0">
                <a:solidFill>
                  <a:srgbClr val="115076"/>
                </a:solidFill>
              </a:rPr>
              <a:t>, und </a:t>
            </a:r>
            <a:r>
              <a:rPr lang="en-GB" sz="1200" dirty="0" err="1">
                <a:solidFill>
                  <a:srgbClr val="115076"/>
                </a:solidFill>
              </a:rPr>
              <a:t>sie</a:t>
            </a:r>
            <a:r>
              <a:rPr lang="en-GB" sz="1200" dirty="0">
                <a:solidFill>
                  <a:srgbClr val="115076"/>
                </a:solidFill>
              </a:rPr>
              <a:t> </a:t>
            </a:r>
            <a:r>
              <a:rPr lang="en-GB" sz="1200" dirty="0" err="1">
                <a:solidFill>
                  <a:srgbClr val="115076"/>
                </a:solidFill>
              </a:rPr>
              <a:t>kommt</a:t>
            </a:r>
            <a:r>
              <a:rPr lang="en-GB" sz="1200" dirty="0">
                <a:solidFill>
                  <a:srgbClr val="115076"/>
                </a:solidFill>
              </a:rPr>
              <a:t> </a:t>
            </a:r>
            <a:r>
              <a:rPr lang="en-GB" sz="1200" dirty="0" err="1">
                <a:solidFill>
                  <a:srgbClr val="115076"/>
                </a:solidFill>
              </a:rPr>
              <a:t>später</a:t>
            </a:r>
            <a:r>
              <a:rPr lang="en-GB" sz="1200" dirty="0">
                <a:solidFill>
                  <a:srgbClr val="115076"/>
                </a:solidFill>
              </a:rPr>
              <a:t>.</a:t>
            </a:r>
          </a:p>
          <a:p>
            <a:r>
              <a:rPr lang="de-DE" sz="1200" kern="1200" dirty="0">
                <a:solidFill>
                  <a:schemeClr val="tx1"/>
                </a:solidFill>
                <a:effectLst/>
                <a:latin typeface="+mn-lt"/>
                <a:ea typeface="+mn-ea"/>
                <a:cs typeface="+mn-cs"/>
              </a:rPr>
              <a:t>3. Mehmet ist mit dem Flugzeug vom Süden aus losgeflogen.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Katjas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von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aus</a:t>
            </a:r>
            <a:r>
              <a:rPr lang="en-GB" sz="1200" kern="1200" dirty="0">
                <a:solidFill>
                  <a:schemeClr val="tx1"/>
                </a:solidFill>
                <a:effectLst/>
                <a:latin typeface="+mn-lt"/>
                <a:ea typeface="+mn-ea"/>
                <a:cs typeface="+mn-cs"/>
              </a:rPr>
              <a:t> los und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polnisches</a:t>
            </a:r>
            <a:r>
              <a:rPr lang="en-GB" sz="1200" kern="1200" dirty="0">
                <a:solidFill>
                  <a:schemeClr val="tx1"/>
                </a:solidFill>
                <a:effectLst/>
                <a:latin typeface="+mn-lt"/>
                <a:ea typeface="+mn-ea"/>
                <a:cs typeface="+mn-cs"/>
              </a:rPr>
              <a:t> Essen.</a:t>
            </a:r>
          </a:p>
          <a:p>
            <a:r>
              <a:rPr lang="de-DE" sz="1200" kern="1200" dirty="0">
                <a:solidFill>
                  <a:schemeClr val="tx1"/>
                </a:solidFill>
                <a:effectLst/>
                <a:latin typeface="+mn-lt"/>
                <a:ea typeface="+mn-ea"/>
                <a:cs typeface="+mn-cs"/>
              </a:rPr>
              <a:t>5. Katja bereitet das Essen vor, aber sie hat die Küche nicht gefunden.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Wir sind einkaufen gegangen, aber wir haben noch Lust, mit Mia zu tanzen!</a:t>
            </a:r>
            <a:endParaRPr lang="en-GB" sz="1200" kern="1200" dirty="0">
              <a:solidFill>
                <a:schemeClr val="tx1"/>
              </a:solidFill>
              <a:effectLst/>
              <a:latin typeface="+mn-lt"/>
              <a:ea typeface="+mn-ea"/>
              <a:cs typeface="+mn-cs"/>
            </a:endParaRPr>
          </a:p>
          <a:p>
            <a:br>
              <a:rPr lang="en-GB" dirty="0"/>
            </a:br>
            <a:br>
              <a:rPr lang="en-GB" dirty="0"/>
            </a:br>
            <a:r>
              <a:rPr lang="en-GB" b="1" baseline="0" dirty="0"/>
              <a:t>Word frequency (1 is the most frequent word in German): </a:t>
            </a:r>
            <a:endParaRPr lang="en-GB" sz="1200" kern="1200" dirty="0">
              <a:solidFill>
                <a:schemeClr val="tx1"/>
              </a:solidFill>
              <a:effectLst/>
              <a:latin typeface="+mn-lt"/>
              <a:ea typeface="+mn-ea"/>
              <a:cs typeface="+mn-cs"/>
            </a:endParaRPr>
          </a:p>
          <a:p>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einkaufen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[2877]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mitbringen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[1828]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stattfinden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[652]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vorbereiten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[1421]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Geburtstag</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[1766] </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gegangen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[66]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gefahren</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[215]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fliegen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[824]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geflogen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[824]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Bahn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[1415]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Flugzeug</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[1776]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Geschichte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[262]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Onkel</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[1832]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Polen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[2023]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Süden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[1771]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Tante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[1826]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Schiff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[1176]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polnisch</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[3237]</a:t>
            </a:r>
          </a:p>
          <a:p>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gefunden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[103]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Hunger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[2097]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Kaffee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[1299]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Küche</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[960]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Lust</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[1407]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Schmerz</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[1483]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Wohnung</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[418]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müde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[2000]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noch1</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[33]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oben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[100]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unten</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[590]</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endPar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6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(2 slides)</a:t>
            </a:r>
            <a:br>
              <a:rPr lang="en-GB" dirty="0"/>
            </a:br>
            <a:br>
              <a:rPr lang="en-GB" b="1" dirty="0"/>
            </a:br>
            <a:r>
              <a:rPr lang="en-GB" b="1" dirty="0"/>
              <a:t>Aim: </a:t>
            </a:r>
            <a:r>
              <a:rPr lang="en-GB" b="0" dirty="0"/>
              <a:t>to practise productive recall of all of this week’s new and revisited vocabulary in the written modality.</a:t>
            </a:r>
            <a:br>
              <a:rPr lang="en-GB" b="0" dirty="0"/>
            </a:br>
            <a:br>
              <a:rPr lang="en-GB" dirty="0"/>
            </a:br>
            <a:r>
              <a:rPr lang="en-GB" b="1" dirty="0"/>
              <a:t>Procedure:</a:t>
            </a:r>
            <a:br>
              <a:rPr lang="en-GB" dirty="0"/>
            </a:br>
            <a:r>
              <a:rPr lang="en-GB" dirty="0"/>
              <a:t>1. Click for the first word to appear and then disappear.  Repeat for 2</a:t>
            </a:r>
            <a:r>
              <a:rPr lang="en-GB" baseline="30000" dirty="0"/>
              <a:t>nd</a:t>
            </a:r>
            <a:r>
              <a:rPr lang="en-GB" dirty="0"/>
              <a:t> and 3</a:t>
            </a:r>
            <a:r>
              <a:rPr lang="en-GB" baseline="30000" dirty="0"/>
              <a:t>rd</a:t>
            </a:r>
            <a:r>
              <a:rPr lang="en-GB" dirty="0"/>
              <a:t> words for number 1.</a:t>
            </a:r>
          </a:p>
          <a:p>
            <a:r>
              <a:rPr lang="en-GB" dirty="0"/>
              <a:t>2. Students write down their answer for number 1.</a:t>
            </a:r>
          </a:p>
          <a:p>
            <a:r>
              <a:rPr lang="en-GB" dirty="0"/>
              <a:t>3. Click again for the answer to number 1.</a:t>
            </a:r>
          </a:p>
          <a:p>
            <a:r>
              <a:rPr lang="en-GB" dirty="0"/>
              <a:t>4. Continue with the remainder of the questions on this slide, providing item-by-item feedback.</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kriegen </a:t>
            </a:r>
            <a:r>
              <a:rPr lang="de-DE" sz="1200" b="0" i="0" u="none" strike="noStrike" kern="1200" cap="none" dirty="0">
                <a:solidFill>
                  <a:schemeClr val="tx1"/>
                </a:solidFill>
                <a:effectLst/>
                <a:latin typeface="+mn-lt"/>
                <a:ea typeface="Calibri"/>
                <a:cs typeface="Calibri"/>
                <a:sym typeface="Calibri"/>
              </a:rPr>
              <a:t>[724] </a:t>
            </a:r>
            <a:r>
              <a:rPr lang="de-DE" sz="1200" b="1" i="0" u="none" strike="noStrike" kern="1200" cap="none" dirty="0">
                <a:solidFill>
                  <a:schemeClr val="tx1"/>
                </a:solidFill>
                <a:effectLst/>
                <a:latin typeface="+mn-lt"/>
                <a:ea typeface="Calibri"/>
                <a:cs typeface="Calibri"/>
                <a:sym typeface="Calibri"/>
              </a:rPr>
              <a:t>eigen</a:t>
            </a:r>
            <a:r>
              <a:rPr lang="de-DE" sz="1200" b="0" i="0" u="none" strike="noStrike" kern="1200" cap="none" dirty="0">
                <a:solidFill>
                  <a:schemeClr val="tx1"/>
                </a:solidFill>
                <a:effectLst/>
                <a:latin typeface="+mn-lt"/>
                <a:ea typeface="Calibri"/>
                <a:cs typeface="Calibri"/>
                <a:sym typeface="Calibri"/>
              </a:rPr>
              <a:t> [166] </a:t>
            </a:r>
            <a:r>
              <a:rPr lang="de-DE" sz="1200" b="1" i="0" u="none" strike="noStrike" kern="1200" cap="none" dirty="0">
                <a:solidFill>
                  <a:schemeClr val="tx1"/>
                </a:solidFill>
                <a:effectLst/>
                <a:latin typeface="+mn-lt"/>
                <a:ea typeface="Calibri"/>
                <a:cs typeface="Calibri"/>
                <a:sym typeface="Calibri"/>
              </a:rPr>
              <a:t>für</a:t>
            </a:r>
            <a:r>
              <a:rPr lang="de-DE" sz="1200" b="0" i="0" u="none" strike="noStrike" kern="1200" cap="none" dirty="0">
                <a:solidFill>
                  <a:schemeClr val="tx1"/>
                </a:solidFill>
                <a:effectLst/>
                <a:latin typeface="+mn-lt"/>
                <a:ea typeface="Calibri"/>
                <a:cs typeface="Calibri"/>
                <a:sym typeface="Calibri"/>
              </a:rPr>
              <a:t> [17]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(revisit)</a:t>
            </a:r>
            <a:r>
              <a:rPr lang="en-GB" sz="1200" b="1"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erfahren</a:t>
            </a:r>
            <a:r>
              <a:rPr lang="de-DE" sz="1200" b="0" i="0" u="none" strike="noStrike" kern="1200" cap="none" baseline="0" dirty="0">
                <a:solidFill>
                  <a:schemeClr val="tx1"/>
                </a:solidFill>
                <a:effectLst/>
                <a:latin typeface="+mn-lt"/>
                <a:ea typeface="Calibri"/>
                <a:cs typeface="Calibri"/>
                <a:sym typeface="Calibri"/>
              </a:rPr>
              <a:t> [690] </a:t>
            </a:r>
            <a:r>
              <a:rPr lang="de-DE" sz="1200" b="1" i="0" u="none" strike="noStrike" kern="1200" cap="none" baseline="0" dirty="0">
                <a:solidFill>
                  <a:schemeClr val="tx1"/>
                </a:solidFill>
                <a:effectLst/>
                <a:latin typeface="+mn-lt"/>
                <a:ea typeface="Calibri"/>
                <a:cs typeface="Calibri"/>
                <a:sym typeface="Calibri"/>
              </a:rPr>
              <a:t>geblieben</a:t>
            </a:r>
            <a:r>
              <a:rPr lang="de-DE" sz="1200" b="0" i="0" u="none" strike="noStrike" kern="1200" cap="none" baseline="0" dirty="0">
                <a:solidFill>
                  <a:schemeClr val="tx1"/>
                </a:solidFill>
                <a:effectLst/>
                <a:latin typeface="+mn-lt"/>
                <a:ea typeface="Calibri"/>
                <a:cs typeface="Calibri"/>
                <a:sym typeface="Calibri"/>
              </a:rPr>
              <a:t> [113] </a:t>
            </a:r>
            <a:r>
              <a:rPr lang="de-DE" sz="1200" b="1" i="0" u="none" strike="noStrike" kern="1200" cap="none" baseline="0" dirty="0">
                <a:solidFill>
                  <a:schemeClr val="tx1"/>
                </a:solidFill>
                <a:effectLst/>
                <a:latin typeface="+mn-lt"/>
                <a:ea typeface="Calibri"/>
                <a:cs typeface="Calibri"/>
                <a:sym typeface="Calibri"/>
              </a:rPr>
              <a:t>geschwommen</a:t>
            </a:r>
            <a:r>
              <a:rPr lang="de-DE" sz="1200" b="0" i="0" u="none" strike="noStrike" kern="1200" cap="none" baseline="0" dirty="0">
                <a:solidFill>
                  <a:schemeClr val="tx1"/>
                </a:solidFill>
                <a:effectLst/>
                <a:latin typeface="+mn-lt"/>
                <a:ea typeface="Calibri"/>
                <a:cs typeface="Calibri"/>
                <a:sym typeface="Calibri"/>
              </a:rPr>
              <a:t> [1863] </a:t>
            </a:r>
            <a:r>
              <a:rPr lang="de-DE" sz="1200" b="1" i="0" u="none" strike="noStrike" kern="1200" cap="none" baseline="0" dirty="0">
                <a:solidFill>
                  <a:schemeClr val="tx1"/>
                </a:solidFill>
                <a:effectLst/>
                <a:latin typeface="+mn-lt"/>
                <a:ea typeface="Calibri"/>
                <a:cs typeface="Calibri"/>
                <a:sym typeface="Calibri"/>
              </a:rPr>
              <a:t>gestiegen </a:t>
            </a:r>
            <a:r>
              <a:rPr lang="de-DE" sz="1200" b="0" i="0" u="none" strike="noStrike" kern="1200" cap="none" baseline="0" dirty="0">
                <a:solidFill>
                  <a:schemeClr val="tx1"/>
                </a:solidFill>
                <a:effectLst/>
                <a:latin typeface="+mn-lt"/>
                <a:ea typeface="Calibri"/>
                <a:cs typeface="Calibri"/>
                <a:sym typeface="Calibri"/>
              </a:rPr>
              <a:t>[325] </a:t>
            </a:r>
            <a:r>
              <a:rPr lang="de-DE" sz="1200" b="1" i="0" u="none" strike="noStrike" kern="1200" cap="none" baseline="0" dirty="0">
                <a:solidFill>
                  <a:schemeClr val="tx1"/>
                </a:solidFill>
                <a:effectLst/>
                <a:latin typeface="+mn-lt"/>
                <a:ea typeface="Calibri"/>
                <a:cs typeface="Calibri"/>
                <a:sym typeface="Calibri"/>
              </a:rPr>
              <a:t>steigen</a:t>
            </a:r>
            <a:r>
              <a:rPr lang="de-DE" sz="1200" b="0" i="0" u="none" strike="noStrike" kern="1200" cap="none" baseline="0" dirty="0">
                <a:solidFill>
                  <a:schemeClr val="tx1"/>
                </a:solidFill>
                <a:effectLst/>
                <a:latin typeface="+mn-lt"/>
                <a:ea typeface="Calibri"/>
                <a:cs typeface="Calibri"/>
                <a:sym typeface="Calibri"/>
              </a:rPr>
              <a:t> [325] </a:t>
            </a:r>
            <a:r>
              <a:rPr lang="de-DE" sz="1200" b="1" i="0" u="none" strike="noStrike" kern="1200" cap="none" baseline="0" dirty="0">
                <a:solidFill>
                  <a:schemeClr val="tx1"/>
                </a:solidFill>
                <a:effectLst/>
                <a:latin typeface="+mn-lt"/>
                <a:ea typeface="Calibri"/>
                <a:cs typeface="Calibri"/>
                <a:sym typeface="Calibri"/>
              </a:rPr>
              <a:t>Berg</a:t>
            </a:r>
            <a:r>
              <a:rPr lang="de-DE" sz="1200" b="0" i="0" u="none" strike="noStrike" kern="1200" cap="none" baseline="0" dirty="0">
                <a:solidFill>
                  <a:schemeClr val="tx1"/>
                </a:solidFill>
                <a:effectLst/>
                <a:latin typeface="+mn-lt"/>
                <a:ea typeface="Calibri"/>
                <a:cs typeface="Calibri"/>
                <a:sym typeface="Calibri"/>
              </a:rPr>
              <a:t> [934] </a:t>
            </a:r>
            <a:r>
              <a:rPr lang="de-DE" sz="1200" b="1" i="0" u="none" strike="noStrike" kern="1200" cap="none" baseline="0" dirty="0">
                <a:solidFill>
                  <a:schemeClr val="tx1"/>
                </a:solidFill>
                <a:effectLst/>
                <a:latin typeface="+mn-lt"/>
                <a:ea typeface="Calibri"/>
                <a:cs typeface="Calibri"/>
                <a:sym typeface="Calibri"/>
              </a:rPr>
              <a:t>die Erfahrung </a:t>
            </a:r>
            <a:r>
              <a:rPr lang="de-DE" sz="1200" b="0" i="0" u="none" strike="noStrike" kern="1200" cap="none" baseline="0" dirty="0">
                <a:solidFill>
                  <a:schemeClr val="tx1"/>
                </a:solidFill>
                <a:effectLst/>
                <a:latin typeface="+mn-lt"/>
                <a:ea typeface="Calibri"/>
                <a:cs typeface="Calibri"/>
                <a:sym typeface="Calibri"/>
              </a:rPr>
              <a:t>[619] </a:t>
            </a:r>
            <a:r>
              <a:rPr lang="de-DE" sz="1200" b="1" i="0" u="none" strike="noStrike" kern="1200" cap="none" baseline="0" dirty="0">
                <a:solidFill>
                  <a:schemeClr val="tx1"/>
                </a:solidFill>
                <a:effectLst/>
                <a:latin typeface="+mn-lt"/>
                <a:ea typeface="Calibri"/>
                <a:cs typeface="Calibri"/>
                <a:sym typeface="Calibri"/>
              </a:rPr>
              <a:t>Fahrt </a:t>
            </a:r>
            <a:r>
              <a:rPr lang="de-DE" sz="1200" b="0" i="0" u="none" strike="noStrike" kern="1200" cap="none" baseline="0" dirty="0">
                <a:solidFill>
                  <a:schemeClr val="tx1"/>
                </a:solidFill>
                <a:effectLst/>
                <a:latin typeface="+mn-lt"/>
                <a:ea typeface="Calibri"/>
                <a:cs typeface="Calibri"/>
                <a:sym typeface="Calibri"/>
              </a:rPr>
              <a:t>[1569] </a:t>
            </a:r>
            <a:r>
              <a:rPr lang="de-DE" sz="1200" b="1" i="0" u="none" strike="noStrike" kern="1200" cap="none" baseline="0" dirty="0">
                <a:solidFill>
                  <a:schemeClr val="tx1"/>
                </a:solidFill>
                <a:effectLst/>
                <a:latin typeface="+mn-lt"/>
                <a:ea typeface="Calibri"/>
                <a:cs typeface="Calibri"/>
                <a:sym typeface="Calibri"/>
              </a:rPr>
              <a:t>Luft </a:t>
            </a:r>
            <a:r>
              <a:rPr lang="de-DE" sz="1200" b="0" i="0" u="none" strike="noStrike" kern="1200" cap="none" baseline="0" dirty="0">
                <a:solidFill>
                  <a:schemeClr val="tx1"/>
                </a:solidFill>
                <a:effectLst/>
                <a:latin typeface="+mn-lt"/>
                <a:ea typeface="Calibri"/>
                <a:cs typeface="Calibri"/>
                <a:sym typeface="Calibri"/>
              </a:rPr>
              <a:t>[487] </a:t>
            </a:r>
            <a:r>
              <a:rPr lang="de-DE" sz="1200" b="1" i="0" u="none" strike="noStrike" kern="1200" cap="none" baseline="0" dirty="0">
                <a:solidFill>
                  <a:schemeClr val="tx1"/>
                </a:solidFill>
                <a:effectLst/>
                <a:latin typeface="+mn-lt"/>
                <a:ea typeface="Calibri"/>
                <a:cs typeface="Calibri"/>
                <a:sym typeface="Calibri"/>
              </a:rPr>
              <a:t>Wald</a:t>
            </a:r>
            <a:r>
              <a:rPr lang="de-DE" sz="1200" b="0" i="0" u="none" strike="noStrike" kern="1200" cap="none" baseline="0" dirty="0">
                <a:solidFill>
                  <a:schemeClr val="tx1"/>
                </a:solidFill>
                <a:effectLst/>
                <a:latin typeface="+mn-lt"/>
                <a:ea typeface="Calibri"/>
                <a:cs typeface="Calibri"/>
                <a:sym typeface="Calibri"/>
              </a:rPr>
              <a:t> [1028]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8.1.1.5 (revisit)</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begreifen</a:t>
            </a:r>
            <a:r>
              <a:rPr lang="de-DE" sz="1200" b="0" i="0" u="none" strike="noStrike" kern="1200" cap="none" baseline="0" dirty="0">
                <a:solidFill>
                  <a:schemeClr val="tx1"/>
                </a:solidFill>
                <a:effectLst/>
                <a:latin typeface="+mn-lt"/>
                <a:ea typeface="Calibri"/>
                <a:cs typeface="Calibri"/>
                <a:sym typeface="Calibri"/>
              </a:rPr>
              <a:t> [1346] </a:t>
            </a:r>
            <a:r>
              <a:rPr lang="de-DE" sz="1200" b="1" i="0" u="none" strike="noStrike" kern="1200" cap="none" baseline="0" dirty="0">
                <a:solidFill>
                  <a:schemeClr val="tx1"/>
                </a:solidFill>
                <a:effectLst/>
                <a:latin typeface="+mn-lt"/>
                <a:ea typeface="Calibri"/>
                <a:cs typeface="Calibri"/>
                <a:sym typeface="Calibri"/>
              </a:rPr>
              <a:t>Dezember </a:t>
            </a:r>
            <a:r>
              <a:rPr lang="de-DE" sz="1200" b="0" i="0" u="none" strike="noStrike" kern="1200" cap="none" baseline="0" dirty="0">
                <a:solidFill>
                  <a:schemeClr val="tx1"/>
                </a:solidFill>
                <a:effectLst/>
                <a:latin typeface="+mn-lt"/>
                <a:ea typeface="Calibri"/>
                <a:cs typeface="Calibri"/>
                <a:sym typeface="Calibri"/>
              </a:rPr>
              <a:t>[1527] </a:t>
            </a:r>
            <a:r>
              <a:rPr lang="de-DE" sz="1200" b="1" i="0" u="none" strike="noStrike" kern="1200" cap="none" baseline="0" dirty="0">
                <a:solidFill>
                  <a:schemeClr val="tx1"/>
                </a:solidFill>
                <a:effectLst/>
                <a:latin typeface="+mn-lt"/>
                <a:ea typeface="Calibri"/>
                <a:cs typeface="Calibri"/>
                <a:sym typeface="Calibri"/>
              </a:rPr>
              <a:t>Jahreszeit </a:t>
            </a:r>
            <a:r>
              <a:rPr lang="de-DE" sz="1200" b="0" i="0" u="none" strike="noStrike" kern="1200" cap="none" baseline="0" dirty="0">
                <a:solidFill>
                  <a:schemeClr val="tx1"/>
                </a:solidFill>
                <a:effectLst/>
                <a:latin typeface="+mn-lt"/>
                <a:ea typeface="Calibri"/>
                <a:cs typeface="Calibri"/>
                <a:sym typeface="Calibri"/>
              </a:rPr>
              <a:t>[4818] </a:t>
            </a:r>
            <a:r>
              <a:rPr lang="de-DE" sz="1200" b="1" i="0" u="none" strike="noStrike" kern="1200" cap="none" baseline="0" dirty="0">
                <a:solidFill>
                  <a:schemeClr val="tx1"/>
                </a:solidFill>
                <a:effectLst/>
                <a:latin typeface="+mn-lt"/>
                <a:ea typeface="Calibri"/>
                <a:cs typeface="Calibri"/>
                <a:sym typeface="Calibri"/>
              </a:rPr>
              <a:t>Mal </a:t>
            </a:r>
            <a:r>
              <a:rPr lang="de-DE" sz="1200" b="0" i="0" u="none" strike="noStrike" kern="1200" cap="none" baseline="0" dirty="0">
                <a:solidFill>
                  <a:schemeClr val="tx1"/>
                </a:solidFill>
                <a:effectLst/>
                <a:latin typeface="+mn-lt"/>
                <a:ea typeface="Calibri"/>
                <a:cs typeface="Calibri"/>
                <a:sym typeface="Calibri"/>
              </a:rPr>
              <a:t>[82] </a:t>
            </a:r>
            <a:r>
              <a:rPr lang="de-DE" sz="1200" b="1" i="0" u="none" strike="noStrike" kern="1200" cap="none" baseline="0" dirty="0">
                <a:solidFill>
                  <a:schemeClr val="tx1"/>
                </a:solidFill>
                <a:effectLst/>
                <a:latin typeface="+mn-lt"/>
                <a:ea typeface="Calibri"/>
                <a:cs typeface="Calibri"/>
                <a:sym typeface="Calibri"/>
              </a:rPr>
              <a:t>März</a:t>
            </a:r>
            <a:r>
              <a:rPr lang="de-DE" sz="1200" b="0" i="0" u="none" strike="noStrike" kern="1200" cap="none" baseline="0" dirty="0">
                <a:solidFill>
                  <a:schemeClr val="tx1"/>
                </a:solidFill>
                <a:effectLst/>
                <a:latin typeface="+mn-lt"/>
                <a:ea typeface="Calibri"/>
                <a:cs typeface="Calibri"/>
                <a:sym typeface="Calibri"/>
              </a:rPr>
              <a:t> [987] </a:t>
            </a:r>
            <a:r>
              <a:rPr lang="de-DE" sz="1200" b="1" i="0" u="none" strike="noStrike" kern="1200" cap="none" baseline="0" dirty="0">
                <a:solidFill>
                  <a:schemeClr val="tx1"/>
                </a:solidFill>
                <a:effectLst/>
                <a:latin typeface="+mn-lt"/>
                <a:ea typeface="Calibri"/>
                <a:cs typeface="Calibri"/>
                <a:sym typeface="Calibri"/>
              </a:rPr>
              <a:t>Pflanze</a:t>
            </a:r>
            <a:r>
              <a:rPr lang="de-DE" sz="1200" b="0" i="0" u="none" strike="noStrike" kern="1200" cap="none" baseline="0" dirty="0">
                <a:solidFill>
                  <a:schemeClr val="tx1"/>
                </a:solidFill>
                <a:effectLst/>
                <a:latin typeface="+mn-lt"/>
                <a:ea typeface="Calibri"/>
                <a:cs typeface="Calibri"/>
                <a:sym typeface="Calibri"/>
              </a:rPr>
              <a:t> [1667] </a:t>
            </a:r>
            <a:r>
              <a:rPr lang="de-DE" sz="1200" b="1" i="0" u="none" strike="noStrike" kern="1200" cap="none" baseline="0" dirty="0">
                <a:solidFill>
                  <a:schemeClr val="tx1"/>
                </a:solidFill>
                <a:effectLst/>
                <a:latin typeface="+mn-lt"/>
                <a:ea typeface="Calibri"/>
                <a:cs typeface="Calibri"/>
                <a:sym typeface="Calibri"/>
              </a:rPr>
              <a:t>Schuh</a:t>
            </a:r>
            <a:r>
              <a:rPr lang="de-DE" sz="1200" b="0" i="0" u="none" strike="noStrike" kern="1200" cap="none" baseline="0" dirty="0">
                <a:solidFill>
                  <a:schemeClr val="tx1"/>
                </a:solidFill>
                <a:effectLst/>
                <a:latin typeface="+mn-lt"/>
                <a:ea typeface="Calibri"/>
                <a:cs typeface="Calibri"/>
                <a:sym typeface="Calibri"/>
              </a:rPr>
              <a:t> [1678]</a:t>
            </a:r>
            <a:r>
              <a:rPr lang="de-DE" sz="1200" b="1" i="0" u="none" strike="noStrike" kern="1200" cap="none" baseline="0" dirty="0">
                <a:solidFill>
                  <a:schemeClr val="tx1"/>
                </a:solidFill>
                <a:effectLst/>
                <a:latin typeface="+mn-lt"/>
                <a:ea typeface="Calibri"/>
                <a:cs typeface="Calibri"/>
                <a:sym typeface="Calibri"/>
              </a:rPr>
              <a:t> Wechsel </a:t>
            </a:r>
            <a:r>
              <a:rPr lang="de-DE" sz="1200" b="0" i="0" u="none" strike="noStrike" kern="1200" cap="none" baseline="0" dirty="0">
                <a:solidFill>
                  <a:schemeClr val="tx1"/>
                </a:solidFill>
                <a:effectLst/>
                <a:latin typeface="+mn-lt"/>
                <a:ea typeface="Calibri"/>
                <a:cs typeface="Calibri"/>
                <a:sym typeface="Calibri"/>
              </a:rPr>
              <a:t>[2525] </a:t>
            </a:r>
            <a:r>
              <a:rPr lang="de-DE" sz="1200" b="1" i="0" u="none" strike="noStrike" kern="1200" cap="none" baseline="0" dirty="0">
                <a:solidFill>
                  <a:schemeClr val="tx1"/>
                </a:solidFill>
                <a:effectLst/>
                <a:latin typeface="+mn-lt"/>
                <a:ea typeface="Calibri"/>
                <a:cs typeface="Calibri"/>
                <a:sym typeface="Calibri"/>
              </a:rPr>
              <a:t>wieder </a:t>
            </a:r>
            <a:r>
              <a:rPr lang="de-DE" sz="1200" b="0" i="0" u="none" strike="noStrike" kern="1200" cap="none" baseline="0" dirty="0">
                <a:solidFill>
                  <a:schemeClr val="tx1"/>
                </a:solidFill>
                <a:effectLst/>
                <a:latin typeface="+mn-lt"/>
                <a:ea typeface="Calibri"/>
                <a:cs typeface="Calibri"/>
                <a:sym typeface="Calibri"/>
              </a:rPr>
              <a:t>[74]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57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Ist</a:t>
            </a:r>
            <a:r>
              <a:rPr lang="en-US" b="1" dirty="0"/>
              <a:t> es der, die </a:t>
            </a:r>
            <a:r>
              <a:rPr lang="en-US" b="1" dirty="0" err="1"/>
              <a:t>oder</a:t>
            </a:r>
            <a:r>
              <a:rPr lang="en-US" b="1" dirty="0"/>
              <a:t> das?</a:t>
            </a:r>
          </a:p>
          <a:p>
            <a:endParaRPr lang="en-US" dirty="0"/>
          </a:p>
          <a:p>
            <a:r>
              <a:rPr lang="en-US" dirty="0"/>
              <a:t>This starter presents the nouns with their genders covered up. All nouns were introduced during the previous week and should be familiar to the students. Students have a minute to try to recall them with a partner.</a:t>
            </a:r>
          </a:p>
          <a:p>
            <a:r>
              <a:rPr lang="en-US" dirty="0"/>
              <a:t>The activity focuses the attention on the take-away grammar point from week 1: grammatical gender. It also revisits the vocabulary that was introduced.</a:t>
            </a:r>
            <a:br>
              <a:rPr lang="en-US" dirty="0"/>
            </a:br>
            <a:r>
              <a:rPr lang="en-US" dirty="0"/>
              <a:t>Click on ‘</a:t>
            </a:r>
            <a:r>
              <a:rPr lang="en-US" dirty="0" err="1"/>
              <a:t>Anfang</a:t>
            </a:r>
            <a:r>
              <a:rPr lang="en-US" dirty="0"/>
              <a:t>’ when</a:t>
            </a:r>
            <a:r>
              <a:rPr lang="en-US" baseline="0" dirty="0"/>
              <a:t> in presentation mode to start the 60 second timer.</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759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Presentation/introduction</a:t>
            </a:r>
            <a:r>
              <a:rPr lang="en-GB" baseline="0" dirty="0"/>
              <a:t> to the nouns from the tasks that follow. </a:t>
            </a:r>
          </a:p>
          <a:p>
            <a:r>
              <a:rPr lang="en-GB" baseline="0" dirty="0"/>
              <a:t>Here, pupils find the odd one out by identifying the gender of each noun.</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952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have to predict which</a:t>
            </a:r>
            <a:r>
              <a:rPr lang="en-GB" baseline="0" dirty="0"/>
              <a:t> </a:t>
            </a:r>
            <a:r>
              <a:rPr lang="en-GB" baseline="0" dirty="0" err="1"/>
              <a:t>pacman</a:t>
            </a:r>
            <a:r>
              <a:rPr lang="en-GB" baseline="0" dirty="0"/>
              <a:t> will eat the object depending on the noun’s gender.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347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pPr marL="0" marR="0" lvl="0" indent="0" algn="l" rtl="0">
              <a:lnSpc>
                <a:spcPct val="80000"/>
              </a:lnSpc>
              <a:spcBef>
                <a:spcPts val="0"/>
              </a:spcBef>
              <a:spcAft>
                <a:spcPts val="0"/>
              </a:spcAft>
              <a:buClr>
                <a:schemeClr val="dk1"/>
              </a:buClr>
              <a:buSzPts val="2000"/>
              <a:buFont typeface="Arial"/>
              <a:buNone/>
            </a:pPr>
            <a:r>
              <a:rPr lang="en-GB" sz="1200" b="0" i="0" kern="1200" dirty="0">
                <a:solidFill>
                  <a:schemeClr val="tx1"/>
                </a:solidFill>
                <a:effectLst/>
                <a:latin typeface="+mn-lt"/>
                <a:ea typeface="+mn-ea"/>
                <a:cs typeface="+mn-cs"/>
              </a:rPr>
              <a:t>Building on the work of Bill VanPatten, (e.g., </a:t>
            </a:r>
            <a:r>
              <a:rPr lang="en-GB" dirty="0">
                <a:hlinkClick r:id="rId3"/>
              </a:rPr>
              <a:t>https://oasis-database.org/concern/summaries/9019s2443?locale=en</a:t>
            </a:r>
            <a:r>
              <a:rPr lang="en-GB" dirty="0"/>
              <a:t>)</a:t>
            </a:r>
            <a:r>
              <a:rPr lang="en-GB" sz="1200" b="0" i="0" kern="1200" dirty="0">
                <a:solidFill>
                  <a:schemeClr val="tx1"/>
                </a:solidFill>
                <a:effectLst/>
                <a:latin typeface="+mn-lt"/>
                <a:ea typeface="+mn-ea"/>
                <a:cs typeface="+mn-cs"/>
              </a:rPr>
              <a:t>, researchers have experimented by practising in the input (L &amp; R) many ‘harder to reach’ grammar features, which learners typically don’t just pick up by being asked to understand the main details of a text containing the target feature.  </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600" b="1" i="1" dirty="0">
                <a:solidFill>
                  <a:srgbClr val="104F75"/>
                </a:solidFill>
                <a:latin typeface="+mn-lt"/>
                <a:ea typeface="Calibri"/>
                <a:cs typeface="Calibri"/>
                <a:sym typeface="Calibri"/>
              </a:rPr>
              <a:t>Evidence suggests benefits for:</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Improving analysis of language</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‘Training the ear’ to notice small phonemic differences (e.g. </a:t>
            </a:r>
            <a:r>
              <a:rPr lang="en-GB" sz="1200" i="1" dirty="0">
                <a:solidFill>
                  <a:srgbClr val="104F75"/>
                </a:solidFill>
                <a:latin typeface="+mn-lt"/>
                <a:ea typeface="Calibri"/>
                <a:cs typeface="Calibri"/>
                <a:sym typeface="Calibri"/>
              </a:rPr>
              <a:t>je</a:t>
            </a:r>
            <a:r>
              <a:rPr lang="en-GB" sz="1200" dirty="0">
                <a:solidFill>
                  <a:srgbClr val="104F75"/>
                </a:solidFill>
                <a:latin typeface="+mn-lt"/>
                <a:ea typeface="Calibri"/>
                <a:cs typeface="Calibri"/>
                <a:sym typeface="Calibri"/>
              </a:rPr>
              <a:t> / </a:t>
            </a:r>
            <a:r>
              <a:rPr lang="en-GB" sz="1200" i="1" dirty="0" err="1">
                <a:solidFill>
                  <a:srgbClr val="104F75"/>
                </a:solidFill>
                <a:latin typeface="+mn-lt"/>
                <a:ea typeface="Calibri"/>
                <a:cs typeface="Calibri"/>
                <a:sym typeface="Calibri"/>
              </a:rPr>
              <a:t>j’ai</a:t>
            </a:r>
            <a:r>
              <a:rPr lang="en-GB" sz="1200" dirty="0">
                <a:solidFill>
                  <a:srgbClr val="104F75"/>
                </a:solidFill>
                <a:latin typeface="+mn-lt"/>
                <a:ea typeface="Calibri"/>
                <a:cs typeface="Calibri"/>
                <a:sym typeface="Calibri"/>
              </a:rPr>
              <a:t>)</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Improving comprehension </a:t>
            </a:r>
            <a:r>
              <a:rPr lang="en-GB" sz="1200" i="1" dirty="0">
                <a:solidFill>
                  <a:srgbClr val="104F75"/>
                </a:solidFill>
                <a:latin typeface="+mn-lt"/>
                <a:ea typeface="Calibri"/>
                <a:cs typeface="Calibri"/>
                <a:sym typeface="Calibri"/>
              </a:rPr>
              <a:t>and</a:t>
            </a:r>
            <a:r>
              <a:rPr lang="en-GB" sz="1200" dirty="0">
                <a:solidFill>
                  <a:srgbClr val="104F75"/>
                </a:solidFill>
                <a:latin typeface="+mn-lt"/>
                <a:ea typeface="Calibri"/>
                <a:cs typeface="Calibri"/>
                <a:sym typeface="Calibri"/>
              </a:rPr>
              <a:t> production</a:t>
            </a:r>
            <a:endParaRPr lang="en-GB" sz="1600" dirty="0">
              <a:solidFill>
                <a:srgbClr val="104F75"/>
              </a:solidFill>
              <a:latin typeface="+mn-lt"/>
              <a:ea typeface="Calibri"/>
              <a:cs typeface="Calibri"/>
              <a:sym typeface="Calibri"/>
            </a:endParaRPr>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A range of ages, proficiencies, languages, grammar features</a:t>
            </a:r>
            <a:endParaRPr lang="en-GB" sz="1600" dirty="0">
              <a:solidFill>
                <a:srgbClr val="104F75"/>
              </a:solidFill>
              <a:latin typeface="+mn-lt"/>
              <a:ea typeface="Calibri"/>
              <a:cs typeface="Calibri"/>
              <a:sym typeface="Calibri"/>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781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869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dirty="0"/>
          </a:p>
          <a:p>
            <a:r>
              <a:rPr lang="en-GB" b="1" dirty="0"/>
              <a:t>Aim: </a:t>
            </a:r>
            <a:r>
              <a:rPr lang="en-GB" b="0" dirty="0"/>
              <a:t>to describe and explain the metal</a:t>
            </a:r>
            <a:r>
              <a:rPr lang="en-GB" dirty="0"/>
              <a:t>anguage (</a:t>
            </a:r>
            <a:r>
              <a:rPr lang="en-GB" b="1" dirty="0"/>
              <a:t>present simple</a:t>
            </a:r>
            <a:r>
              <a:rPr lang="en-GB" dirty="0"/>
              <a:t>, </a:t>
            </a:r>
            <a:r>
              <a:rPr lang="en-GB" b="1" dirty="0"/>
              <a:t>present continuous </a:t>
            </a:r>
            <a:r>
              <a:rPr lang="en-GB" dirty="0"/>
              <a:t>and </a:t>
            </a:r>
            <a:r>
              <a:rPr lang="en-GB" b="1" dirty="0"/>
              <a:t>adverbs</a:t>
            </a:r>
            <a:r>
              <a:rPr lang="en-GB" dirty="0"/>
              <a:t>) used to talk about verbs in this and subsequent sequences. </a:t>
            </a:r>
            <a:endParaRPr lang="en-GB" b="1" dirty="0"/>
          </a:p>
          <a:p>
            <a:endParaRPr lang="en-GB" b="1" dirty="0"/>
          </a:p>
          <a:p>
            <a:r>
              <a:rPr lang="en-GB" b="1" dirty="0"/>
              <a:t>Procedure: </a:t>
            </a:r>
          </a:p>
          <a:p>
            <a:pPr marL="228600" indent="-228600">
              <a:buAutoNum type="arabicPeriod"/>
            </a:pPr>
            <a:r>
              <a:rPr lang="en-GB" b="0" dirty="0"/>
              <a:t>Click to bring up the 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Highlight the distinction between present simple for </a:t>
            </a:r>
            <a:r>
              <a:rPr lang="en-GB" b="1" dirty="0"/>
              <a:t>routine actions</a:t>
            </a:r>
            <a:r>
              <a:rPr lang="en-GB" b="0" dirty="0"/>
              <a:t> and present continuous for </a:t>
            </a:r>
            <a:r>
              <a:rPr lang="en-GB" b="1" dirty="0"/>
              <a:t>current/ongoing actions.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Stress the fact that the BE + -</a:t>
            </a:r>
            <a:r>
              <a:rPr lang="en-GB" dirty="0" err="1"/>
              <a:t>ing</a:t>
            </a:r>
            <a:r>
              <a:rPr lang="en-GB" dirty="0"/>
              <a:t> form is an English construction only. ‘</a:t>
            </a:r>
            <a:r>
              <a:rPr lang="en-GB" dirty="0" err="1"/>
              <a:t>Être</a:t>
            </a:r>
            <a:r>
              <a:rPr lang="en-GB" dirty="0"/>
              <a:t>’ cannot be used with a verb this way.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228600" indent="-228600">
              <a:buAutoNum type="arabicPeriod"/>
            </a:pPr>
            <a:endParaRPr lang="en-GB" b="0" dirty="0"/>
          </a:p>
          <a:p>
            <a:pPr marL="228600" indent="-228600">
              <a:buAutoNum type="arabicPeriod"/>
            </a:pP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93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baseline="0" dirty="0"/>
              <a:t>To clarify which form of the English present tense is indicated by ‘</a:t>
            </a:r>
            <a:r>
              <a:rPr lang="en-GB" b="0" baseline="0" dirty="0" err="1"/>
              <a:t>chaque</a:t>
            </a:r>
            <a:r>
              <a:rPr lang="en-GB" b="0" baseline="0" dirty="0"/>
              <a:t> </a:t>
            </a:r>
            <a:r>
              <a:rPr lang="en-GB" b="0" baseline="0" dirty="0" err="1"/>
              <a:t>semaine</a:t>
            </a:r>
            <a:r>
              <a:rPr lang="en-GB" b="0" baseline="0" dirty="0"/>
              <a:t>’ and ‘</a:t>
            </a:r>
            <a:r>
              <a:rPr lang="en-GB" b="0" baseline="0" dirty="0" err="1"/>
              <a:t>en</a:t>
            </a:r>
            <a:r>
              <a:rPr lang="en-GB" b="0" baseline="0" dirty="0"/>
              <a:t> </a:t>
            </a:r>
            <a:r>
              <a:rPr lang="en-GB" b="0" baseline="0" dirty="0" err="1"/>
              <a:t>ce</a:t>
            </a:r>
            <a:r>
              <a:rPr lang="en-GB" b="0" baseline="0" dirty="0"/>
              <a:t> moment’.</a:t>
            </a:r>
            <a:br>
              <a:rPr lang="en-GB" baseline="0" dirty="0"/>
            </a:br>
            <a:endParaRPr lang="en-GB" b="1" dirty="0"/>
          </a:p>
          <a:p>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pronunciation and English meaning from students of ‘</a:t>
            </a:r>
            <a:r>
              <a:rPr lang="en-GB" dirty="0" err="1"/>
              <a:t>chaque</a:t>
            </a:r>
            <a:r>
              <a:rPr lang="en-GB" dirty="0"/>
              <a:t> </a:t>
            </a:r>
            <a:r>
              <a:rPr lang="en-GB" dirty="0" err="1"/>
              <a:t>semaine</a:t>
            </a:r>
            <a:r>
              <a:rPr lang="en-GB" dirty="0"/>
              <a:t>’ and ‘</a:t>
            </a:r>
            <a:r>
              <a:rPr lang="en-GB" dirty="0" err="1"/>
              <a:t>en</a:t>
            </a:r>
            <a:r>
              <a:rPr lang="en-GB" dirty="0"/>
              <a:t> </a:t>
            </a:r>
            <a:r>
              <a:rPr lang="en-GB" dirty="0" err="1"/>
              <a:t>ce</a:t>
            </a:r>
            <a:r>
              <a:rPr lang="en-GB" dirty="0"/>
              <a:t> moment’.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Clarify that </a:t>
            </a:r>
            <a:r>
              <a:rPr lang="en-GB" b="0" baseline="0" dirty="0"/>
              <a:t>‘</a:t>
            </a:r>
            <a:r>
              <a:rPr lang="en-GB" b="0" baseline="0" dirty="0" err="1"/>
              <a:t>chaque</a:t>
            </a:r>
            <a:r>
              <a:rPr lang="en-GB" b="0" baseline="0" dirty="0"/>
              <a:t> </a:t>
            </a:r>
            <a:r>
              <a:rPr lang="en-GB" b="0" baseline="0" dirty="0" err="1"/>
              <a:t>semaine</a:t>
            </a:r>
            <a:r>
              <a:rPr lang="en-GB" b="0" baseline="0" dirty="0"/>
              <a:t>’ indicates routine action and requires </a:t>
            </a:r>
            <a:r>
              <a:rPr lang="en-GB" dirty="0"/>
              <a:t>present simple in English </a:t>
            </a:r>
            <a:r>
              <a:rPr lang="en-GB" b="0" dirty="0"/>
              <a:t>and </a:t>
            </a:r>
            <a:r>
              <a:rPr lang="en-GB" dirty="0"/>
              <a:t>‘</a:t>
            </a:r>
            <a:r>
              <a:rPr lang="en-GB" dirty="0" err="1"/>
              <a:t>en</a:t>
            </a:r>
            <a:r>
              <a:rPr lang="en-GB" dirty="0"/>
              <a:t> </a:t>
            </a:r>
            <a:r>
              <a:rPr lang="en-GB" dirty="0" err="1"/>
              <a:t>ce</a:t>
            </a:r>
            <a:r>
              <a:rPr lang="en-GB" dirty="0"/>
              <a:t> moment’ indicates </a:t>
            </a:r>
            <a:r>
              <a:rPr lang="en-GB" b="0" dirty="0"/>
              <a:t>current/ongoing actions</a:t>
            </a:r>
            <a:r>
              <a:rPr lang="en-GB" b="0" baseline="0" dirty="0"/>
              <a:t> and requires </a:t>
            </a:r>
            <a:r>
              <a:rPr lang="en-GB" b="0" dirty="0"/>
              <a:t>present continuous in</a:t>
            </a:r>
            <a:r>
              <a:rPr lang="en-GB" b="0" baseline="0" dirty="0"/>
              <a:t> English.</a:t>
            </a:r>
            <a:endParaRPr lang="en-GB" dirty="0"/>
          </a:p>
          <a:p>
            <a:endParaRPr lang="en-GB" b="1"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41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5450" y="373063"/>
            <a:ext cx="1425575" cy="1008062"/>
          </a:xfrm>
          <a:prstGeom prst="rect">
            <a:avLst/>
          </a:prstGeom>
          <a:noFill/>
          <a:ln w="12700">
            <a:solidFill>
              <a:prstClr val="black"/>
            </a:solidFill>
          </a:ln>
        </p:spPr>
      </p:sp>
      <p:sp>
        <p:nvSpPr>
          <p:cNvPr id="3" name="Notes Placeholder 2"/>
          <p:cNvSpPr>
            <a:spLocks noGrp="1"/>
          </p:cNvSpPr>
          <p:nvPr>
            <p:ph type="body" idx="1"/>
          </p:nvPr>
        </p:nvSpPr>
        <p:spPr>
          <a:xfrm>
            <a:off x="481013" y="1438275"/>
            <a:ext cx="3854450" cy="1176338"/>
          </a:xfrm>
          <a:prstGeom prst="rect">
            <a:avLst/>
          </a:prstGeom>
        </p:spPr>
        <p:txBody>
          <a:bodyPr/>
          <a:lstStyle/>
          <a:p>
            <a:endParaRPr lang="en-US" dirty="0"/>
          </a:p>
        </p:txBody>
      </p:sp>
    </p:spTree>
    <p:extLst>
      <p:ext uri="{BB962C8B-B14F-4D97-AF65-F5344CB8AC3E}">
        <p14:creationId xmlns:p14="http://schemas.microsoft.com/office/powerpoint/2010/main" val="535636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Aim: </a:t>
            </a:r>
            <a:r>
              <a:rPr lang="en-GB" dirty="0"/>
              <a:t>Awareness</a:t>
            </a:r>
            <a:r>
              <a:rPr lang="en-GB" baseline="0" dirty="0"/>
              <a:t>-raising exercise in English to teach students to connect temporal adverbs with tense.</a:t>
            </a:r>
            <a:endParaRPr lang="en-GB" b="1" dirty="0"/>
          </a:p>
          <a:p>
            <a:endParaRPr lang="en-GB" b="1" dirty="0"/>
          </a:p>
          <a:p>
            <a:r>
              <a:rPr lang="en-GB" b="1" dirty="0"/>
              <a:t>Procedure: </a:t>
            </a:r>
          </a:p>
          <a:p>
            <a:r>
              <a:rPr lang="en-GB" b="0" dirty="0"/>
              <a:t>1.</a:t>
            </a:r>
            <a:r>
              <a:rPr lang="en-GB" b="0" baseline="0" dirty="0"/>
              <a:t> Students read the sentences and choose the correct adverb according to whether the tense is present simple or continuous.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Choice of French names incorporates this week’s SSCs: </a:t>
            </a:r>
            <a:r>
              <a:rPr lang="en-GB" sz="1200" b="1" dirty="0">
                <a:solidFill>
                  <a:srgbClr val="105076"/>
                </a:solidFill>
                <a:latin typeface="Century Gothic" panose="020B0502020202020204" pitchFamily="34" charset="0"/>
              </a:rPr>
              <a:t>J</a:t>
            </a:r>
            <a:r>
              <a:rPr lang="en-GB" sz="1200" dirty="0">
                <a:solidFill>
                  <a:srgbClr val="105076"/>
                </a:solidFill>
                <a:latin typeface="Century Gothic" panose="020B0502020202020204" pitchFamily="34" charset="0"/>
              </a:rPr>
              <a:t>acques and</a:t>
            </a:r>
            <a:r>
              <a:rPr lang="en-GB" sz="1200" b="1" dirty="0">
                <a:solidFill>
                  <a:srgbClr val="105076"/>
                </a:solidFill>
                <a:latin typeface="Century Gothic" panose="020B0502020202020204" pitchFamily="34" charset="0"/>
              </a:rPr>
              <a:t> </a:t>
            </a:r>
            <a:r>
              <a:rPr lang="en-GB" sz="1200" b="1" dirty="0" err="1">
                <a:solidFill>
                  <a:srgbClr val="105076"/>
                </a:solidFill>
                <a:latin typeface="Century Gothic" panose="020B0502020202020204" pitchFamily="34" charset="0"/>
              </a:rPr>
              <a:t>G</a:t>
            </a:r>
            <a:r>
              <a:rPr lang="en-GB" sz="1200" b="0" dirty="0" err="1">
                <a:solidFill>
                  <a:srgbClr val="105076"/>
                </a:solidFill>
                <a:latin typeface="Century Gothic" panose="020B0502020202020204" pitchFamily="34" charset="0"/>
              </a:rPr>
              <a:t>éraldine</a:t>
            </a:r>
            <a:r>
              <a:rPr lang="en-GB" sz="1200" b="0" baseline="0" dirty="0">
                <a:solidFill>
                  <a:srgbClr val="105076"/>
                </a:solidFill>
                <a:latin typeface="Century Gothic" panose="020B0502020202020204" pitchFamily="34" charset="0"/>
              </a:rPr>
              <a:t>.</a:t>
            </a:r>
            <a:endParaRPr lang="en-GB" sz="1200" b="0" dirty="0">
              <a:solidFill>
                <a:srgbClr val="105076"/>
              </a:solidFill>
              <a:latin typeface="Century Gothic" panose="020B0502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668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Aim: </a:t>
            </a:r>
            <a:r>
              <a:rPr lang="en-GB" dirty="0"/>
              <a:t>Awareness</a:t>
            </a:r>
            <a:r>
              <a:rPr lang="en-GB" baseline="0" dirty="0"/>
              <a:t>-raising exercise in English to teach students to connect temporal adverbs with tense.</a:t>
            </a:r>
            <a:endParaRPr lang="en-GB" b="1" dirty="0"/>
          </a:p>
          <a:p>
            <a:endParaRPr lang="en-GB" b="1" dirty="0"/>
          </a:p>
          <a:p>
            <a:r>
              <a:rPr lang="en-GB" b="1" dirty="0"/>
              <a:t>Procedure: </a:t>
            </a:r>
          </a:p>
          <a:p>
            <a:r>
              <a:rPr lang="en-GB" b="0" dirty="0"/>
              <a:t>1.</a:t>
            </a:r>
            <a:r>
              <a:rPr lang="en-GB" b="0" baseline="0" dirty="0"/>
              <a:t> Students read the sentences and choose the correct tense (present simple or continuous) according to the temporal adverb.</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82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translating the present tense successfully from French into English</a:t>
            </a:r>
            <a:r>
              <a:rPr lang="en-GB" b="0" baseline="0" dirty="0"/>
              <a:t> in the oral modality by </a:t>
            </a:r>
            <a:r>
              <a:rPr lang="en-GB" baseline="0" dirty="0"/>
              <a:t>connecting temporal adverbs with tense.</a:t>
            </a:r>
            <a:endParaRPr lang="en-GB" b="1" dirty="0"/>
          </a:p>
          <a:p>
            <a:endParaRPr lang="en-GB" b="1" dirty="0"/>
          </a:p>
          <a:p>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the letter trigger to play the audio for each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listen to the French and decide if the translation required in English is present simple or continuous.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D</a:t>
            </a:r>
            <a:r>
              <a:rPr lang="en-GB" baseline="0" dirty="0"/>
              <a:t>raw attention to fact that French tense is the same throughout, and that students will have to listen out for the adverb in French to find out this information.</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that the temporal adverbs are not given in the English translation because the verb tense provides information about whether things happen routinely, or are ongoing right now.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Answers are revealed on clicks.</a:t>
            </a:r>
            <a:endParaRPr lang="en-GB" b="1" dirty="0"/>
          </a:p>
          <a:p>
            <a:r>
              <a:rPr lang="en-GB" b="1" dirty="0"/>
              <a:t>Transcript:</a:t>
            </a:r>
          </a:p>
          <a:p>
            <a:r>
              <a:rPr lang="en-GB" baseline="0" dirty="0"/>
              <a:t>A. Jacques fait les devoirs </a:t>
            </a:r>
            <a:r>
              <a:rPr lang="en-GB" baseline="0" dirty="0" err="1"/>
              <a:t>en</a:t>
            </a:r>
            <a:r>
              <a:rPr lang="en-GB" baseline="0" dirty="0"/>
              <a:t> </a:t>
            </a:r>
            <a:r>
              <a:rPr lang="en-GB" baseline="0" dirty="0" err="1"/>
              <a:t>ce</a:t>
            </a:r>
            <a:r>
              <a:rPr lang="en-GB" baseline="0" dirty="0"/>
              <a:t> moment.</a:t>
            </a:r>
          </a:p>
          <a:p>
            <a:r>
              <a:rPr lang="en-GB" baseline="0" dirty="0"/>
              <a:t>B. Jacques a </a:t>
            </a:r>
            <a:r>
              <a:rPr lang="en-GB" baseline="0" dirty="0" err="1"/>
              <a:t>une</a:t>
            </a:r>
            <a:r>
              <a:rPr lang="en-GB" baseline="0" dirty="0"/>
              <a:t> </a:t>
            </a:r>
            <a:r>
              <a:rPr lang="en-GB" sz="1200" b="0" i="0" u="none" strike="noStrike" kern="1200" dirty="0">
                <a:solidFill>
                  <a:schemeClr val="tx1"/>
                </a:solidFill>
                <a:effectLst/>
                <a:latin typeface="+mn-lt"/>
                <a:ea typeface="+mn-ea"/>
                <a:cs typeface="+mn-cs"/>
              </a:rPr>
              <a:t>idée</a:t>
            </a:r>
            <a:r>
              <a:rPr lang="en-GB" dirty="0"/>
              <a:t> </a:t>
            </a:r>
            <a:r>
              <a:rPr lang="en-GB" dirty="0" err="1"/>
              <a:t>chaque</a:t>
            </a:r>
            <a:r>
              <a:rPr lang="en-GB" dirty="0"/>
              <a:t> </a:t>
            </a:r>
            <a:r>
              <a:rPr lang="en-GB" dirty="0" err="1"/>
              <a:t>semaine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C.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b="0" dirty="0">
                <a:solidFill>
                  <a:schemeClr val="accent5">
                    <a:lumMod val="50000"/>
                  </a:schemeClr>
                </a:solidFill>
                <a:latin typeface="Century Gothic" panose="020B0502020202020204" pitchFamily="34" charset="0"/>
              </a:rPr>
              <a:t>fait le ménage </a:t>
            </a:r>
            <a:r>
              <a:rPr lang="en-GB" sz="1200" dirty="0" err="1">
                <a:solidFill>
                  <a:srgbClr val="105076"/>
                </a:solidFill>
                <a:latin typeface="Century Gothic" panose="020B0502020202020204" pitchFamily="34" charset="0"/>
              </a:rPr>
              <a:t>en</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ce</a:t>
            </a:r>
            <a:r>
              <a:rPr lang="en-GB" sz="1200" dirty="0">
                <a:solidFill>
                  <a:srgbClr val="105076"/>
                </a:solidFill>
                <a:latin typeface="Century Gothic" panose="020B0502020202020204" pitchFamily="34" charset="0"/>
              </a:rPr>
              <a:t> moment.</a:t>
            </a:r>
            <a:r>
              <a:rPr lang="en-GB" sz="1200" strike="noStrike" dirty="0">
                <a:solidFill>
                  <a:srgbClr val="000066"/>
                </a:solidFill>
                <a:latin typeface="Century Gothic"/>
                <a:ea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D.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est</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méchante</a:t>
            </a:r>
            <a:r>
              <a:rPr lang="en-GB" sz="1200" dirty="0">
                <a:solidFill>
                  <a:srgbClr val="105076"/>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dirty="0">
                <a:solidFill>
                  <a:srgbClr val="10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E.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fait la cuisine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b="0" dirty="0">
                <a:solidFill>
                  <a:schemeClr val="accent5">
                    <a:lumMod val="50000"/>
                  </a:schemeClr>
                </a:solidFill>
                <a:latin typeface="Century Gothic" panose="020B0502020202020204" pitchFamily="34" charset="0"/>
              </a:rPr>
              <a:t>.</a:t>
            </a:r>
            <a:endParaRPr lang="en-GB" baseline="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a:p>
          <a:p>
            <a:endParaRPr lang="en-GB" baseline="0" dirty="0"/>
          </a:p>
          <a:p>
            <a:endParaRPr lang="en-GB" sz="1200" strike="noStrike" dirty="0">
              <a:solidFill>
                <a:srgbClr val="000066"/>
              </a:solidFill>
              <a:latin typeface="Century Gothic"/>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16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a:t>
            </a:r>
            <a:r>
              <a:rPr lang="en-GB" b="0" baseline="0" dirty="0"/>
              <a:t> connecting </a:t>
            </a:r>
            <a:r>
              <a:rPr lang="en-GB" baseline="0" dirty="0"/>
              <a:t>temporal adverbs with tense.</a:t>
            </a:r>
            <a:endParaRPr lang="en-GB" b="0" dirty="0"/>
          </a:p>
          <a:p>
            <a:endParaRPr lang="en-GB" b="1" dirty="0"/>
          </a:p>
          <a:p>
            <a:r>
              <a:rPr lang="en-GB" b="1" dirty="0"/>
              <a:t>Procedure: </a:t>
            </a:r>
          </a:p>
          <a:p>
            <a:pPr marL="228600" indent="-228600">
              <a:buAutoNum type="arabicPeriod"/>
            </a:pPr>
            <a:r>
              <a:rPr lang="en-GB" b="0" dirty="0"/>
              <a:t>Click on the letter triggers to play</a:t>
            </a:r>
            <a:r>
              <a:rPr lang="en-GB" b="0" baseline="0" dirty="0"/>
              <a:t> the audio (sentences in English). </a:t>
            </a:r>
          </a:p>
          <a:p>
            <a:pPr marL="228600" indent="-228600">
              <a:buAutoNum type="arabicPeriod"/>
            </a:pPr>
            <a:r>
              <a:rPr lang="en-GB" baseline="0" dirty="0"/>
              <a:t>Students must work out from the </a:t>
            </a:r>
            <a:r>
              <a:rPr lang="en-GB" b="1" baseline="0" dirty="0"/>
              <a:t>present tense form alone </a:t>
            </a:r>
            <a:r>
              <a:rPr lang="en-GB" b="0" baseline="0" dirty="0"/>
              <a:t>whether these things happen every week, or are happening at the moment. (</a:t>
            </a:r>
            <a:r>
              <a:rPr lang="en-GB" baseline="0" dirty="0"/>
              <a:t>The adverbs are obscured by noises.)</a:t>
            </a:r>
          </a:p>
          <a:p>
            <a:pPr marL="228600" indent="-228600">
              <a:buAutoNum type="arabicPeriod"/>
            </a:pPr>
            <a:r>
              <a:rPr lang="en-GB" b="0" baseline="0" dirty="0"/>
              <a:t>Answers are revealed on clicks.</a:t>
            </a:r>
          </a:p>
          <a:p>
            <a:pPr marL="0" indent="0">
              <a:buNone/>
            </a:pPr>
            <a:endParaRPr lang="en-GB" b="0" dirty="0"/>
          </a:p>
          <a:p>
            <a:r>
              <a:rPr lang="en-GB" b="1" baseline="0" dirty="0"/>
              <a:t>Transcript:</a:t>
            </a:r>
            <a:endParaRPr lang="en-GB" baseline="0" dirty="0"/>
          </a:p>
          <a:p>
            <a:pPr rtl="0"/>
            <a:r>
              <a:rPr lang="en-GB" sz="1200" b="0" i="0" kern="1200" dirty="0">
                <a:solidFill>
                  <a:schemeClr val="tx1"/>
                </a:solidFill>
                <a:effectLst/>
                <a:latin typeface="+mn-lt"/>
                <a:ea typeface="+mn-ea"/>
                <a:cs typeface="+mn-cs"/>
              </a:rPr>
              <a:t>A. Mrs Petit goes on a tour [noise] but is cooking [noise].</a:t>
            </a:r>
          </a:p>
          <a:p>
            <a:pPr rtl="0"/>
            <a:r>
              <a:rPr lang="en-GB" sz="1200" b="0" i="0" kern="1200" dirty="0">
                <a:solidFill>
                  <a:schemeClr val="tx1"/>
                </a:solidFill>
                <a:effectLst/>
                <a:latin typeface="+mn-lt"/>
                <a:ea typeface="+mn-ea"/>
                <a:cs typeface="+mn-cs"/>
              </a:rPr>
              <a:t>B. Mr Petit is making the bed [noise] and does the housework [noise].</a:t>
            </a:r>
          </a:p>
          <a:p>
            <a:pPr rtl="0"/>
            <a:r>
              <a:rPr lang="en-GB" sz="1200" b="0" i="0" kern="1200" dirty="0">
                <a:solidFill>
                  <a:schemeClr val="tx1"/>
                </a:solidFill>
                <a:effectLst/>
                <a:latin typeface="+mn-lt"/>
                <a:ea typeface="+mn-ea"/>
                <a:cs typeface="+mn-cs"/>
              </a:rPr>
              <a:t>C. </a:t>
            </a:r>
            <a:r>
              <a:rPr lang="en-GB" sz="1200" b="0" i="0" kern="1200" dirty="0" err="1">
                <a:solidFill>
                  <a:schemeClr val="tx1"/>
                </a:solidFill>
                <a:effectLst/>
                <a:latin typeface="+mn-lt"/>
                <a:ea typeface="+mn-ea"/>
                <a:cs typeface="+mn-cs"/>
              </a:rPr>
              <a:t>Géraldine</a:t>
            </a:r>
            <a:r>
              <a:rPr lang="en-GB" sz="1200" b="0" i="0" kern="1200" dirty="0">
                <a:solidFill>
                  <a:schemeClr val="tx1"/>
                </a:solidFill>
                <a:effectLst/>
                <a:latin typeface="+mn-lt"/>
                <a:ea typeface="+mn-ea"/>
                <a:cs typeface="+mn-cs"/>
              </a:rPr>
              <a:t> is making a model [noise] and goes for a walk [noise].</a:t>
            </a:r>
          </a:p>
          <a:p>
            <a:pPr rtl="0"/>
            <a:r>
              <a:rPr lang="en-GB" sz="1200" b="0" i="0" kern="1200" dirty="0">
                <a:solidFill>
                  <a:schemeClr val="tx1"/>
                </a:solidFill>
                <a:effectLst/>
                <a:latin typeface="+mn-lt"/>
                <a:ea typeface="+mn-ea"/>
                <a:cs typeface="+mn-cs"/>
              </a:rPr>
              <a:t>D. Jacques is being naughty [noise] but does his homework [noise].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endParaRPr lang="en-GB" baseline="0" dirty="0"/>
          </a:p>
          <a:p>
            <a:endParaRPr lang="en-GB" b="0" i="0" baseline="0" dirty="0"/>
          </a:p>
          <a:p>
            <a:endParaRPr lang="en-GB" baseline="0" dirty="0"/>
          </a:p>
          <a:p>
            <a:pPr rtl="0"/>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550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5450" y="373063"/>
            <a:ext cx="1425575" cy="1008062"/>
          </a:xfrm>
          <a:prstGeom prst="rect">
            <a:avLst/>
          </a:prstGeom>
        </p:spPr>
      </p:sp>
      <p:sp>
        <p:nvSpPr>
          <p:cNvPr id="3" name="Notes Placeholder 2"/>
          <p:cNvSpPr>
            <a:spLocks noGrp="1"/>
          </p:cNvSpPr>
          <p:nvPr>
            <p:ph type="body" idx="1"/>
          </p:nvPr>
        </p:nvSpPr>
        <p:spPr>
          <a:xfrm>
            <a:off x="481648" y="1437819"/>
            <a:ext cx="3853180" cy="1176397"/>
          </a:xfrm>
          <a:prstGeom prst="rect">
            <a:avLst/>
          </a:prstGeom>
        </p:spPr>
        <p:txBody>
          <a:bodyPr/>
          <a:lstStyle/>
          <a:p>
            <a:endParaRPr lang="en-GB" dirty="0"/>
          </a:p>
        </p:txBody>
      </p:sp>
      <p:sp>
        <p:nvSpPr>
          <p:cNvPr id="4" name="Slide Number Placeholder 3"/>
          <p:cNvSpPr>
            <a:spLocks noGrp="1"/>
          </p:cNvSpPr>
          <p:nvPr>
            <p:ph type="sldNum" sz="quarter" idx="10"/>
          </p:nvPr>
        </p:nvSpPr>
        <p:spPr>
          <a:xfrm>
            <a:off x="2728223" y="2837773"/>
            <a:ext cx="2087139" cy="149902"/>
          </a:xfrm>
          <a:prstGeom prst="rect">
            <a:avLst/>
          </a:prstGeom>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1144822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5450" y="373063"/>
            <a:ext cx="1425575" cy="1008062"/>
          </a:xfrm>
          <a:prstGeom prst="rect">
            <a:avLst/>
          </a:prstGeom>
          <a:noFill/>
          <a:ln w="12700">
            <a:solidFill>
              <a:prstClr val="black"/>
            </a:solidFill>
          </a:ln>
        </p:spPr>
      </p:sp>
      <p:sp>
        <p:nvSpPr>
          <p:cNvPr id="3" name="Notes Placeholder 2"/>
          <p:cNvSpPr>
            <a:spLocks noGrp="1"/>
          </p:cNvSpPr>
          <p:nvPr>
            <p:ph type="body" idx="1"/>
          </p:nvPr>
        </p:nvSpPr>
        <p:spPr>
          <a:xfrm>
            <a:off x="481013" y="1438275"/>
            <a:ext cx="3854450" cy="1176338"/>
          </a:xfrm>
          <a:prstGeom prst="rect">
            <a:avLst/>
          </a:prstGeom>
        </p:spPr>
        <p:txBody>
          <a:bodyPr/>
          <a:lstStyle/>
          <a:p>
            <a:endParaRPr lang="en-US"/>
          </a:p>
        </p:txBody>
      </p:sp>
    </p:spTree>
    <p:extLst>
      <p:ext uri="{BB962C8B-B14F-4D97-AF65-F5344CB8AC3E}">
        <p14:creationId xmlns:p14="http://schemas.microsoft.com/office/powerpoint/2010/main" val="1764535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5450" y="373063"/>
            <a:ext cx="1425575" cy="1008062"/>
          </a:xfrm>
          <a:prstGeom prst="rect">
            <a:avLst/>
          </a:prstGeom>
        </p:spPr>
      </p:sp>
      <p:sp>
        <p:nvSpPr>
          <p:cNvPr id="3" name="Notes Placeholder 2"/>
          <p:cNvSpPr>
            <a:spLocks noGrp="1"/>
          </p:cNvSpPr>
          <p:nvPr>
            <p:ph type="body" idx="1"/>
          </p:nvPr>
        </p:nvSpPr>
        <p:spPr>
          <a:xfrm>
            <a:off x="481648" y="1437819"/>
            <a:ext cx="3853180" cy="1176397"/>
          </a:xfrm>
          <a:prstGeom prst="rect">
            <a:avLst/>
          </a:prstGeom>
        </p:spPr>
        <p:txBody>
          <a:bodyPr/>
          <a:lstStyle/>
          <a:p>
            <a:endParaRPr lang="en-GB" dirty="0"/>
          </a:p>
        </p:txBody>
      </p:sp>
      <p:sp>
        <p:nvSpPr>
          <p:cNvPr id="4" name="Slide Number Placeholder 3"/>
          <p:cNvSpPr>
            <a:spLocks noGrp="1"/>
          </p:cNvSpPr>
          <p:nvPr>
            <p:ph type="sldNum" sz="quarter" idx="10"/>
          </p:nvPr>
        </p:nvSpPr>
        <p:spPr>
          <a:xfrm>
            <a:off x="2728223" y="2837773"/>
            <a:ext cx="2087139" cy="149902"/>
          </a:xfrm>
          <a:prstGeom prst="rect">
            <a:avLst/>
          </a:prstGeom>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922565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B0C110-5A49-47B8-9F2D-25980BE9250F}" type="slidenum">
              <a:rPr lang="en-GB" smtClean="0"/>
              <a:t>4</a:t>
            </a:fld>
            <a:endParaRPr lang="en-GB"/>
          </a:p>
        </p:txBody>
      </p:sp>
    </p:spTree>
    <p:extLst>
      <p:ext uri="{BB962C8B-B14F-4D97-AF65-F5344CB8AC3E}">
        <p14:creationId xmlns:p14="http://schemas.microsoft.com/office/powerpoint/2010/main" val="3394670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 can’t cover all of these. But you can now find resources on all of them on the </a:t>
            </a:r>
            <a:r>
              <a:rPr lang="en-GB" dirty="0" err="1"/>
              <a:t>ncelp</a:t>
            </a:r>
            <a:r>
              <a:rPr lang="en-GB" dirty="0"/>
              <a:t> resources portal. </a:t>
            </a:r>
          </a:p>
          <a:p>
            <a:r>
              <a:rPr lang="en-GB" dirty="0"/>
              <a:t>There are professional development power points and there are documents explaining the research that underpins some of the decisions. </a:t>
            </a:r>
          </a:p>
        </p:txBody>
      </p:sp>
      <p:sp>
        <p:nvSpPr>
          <p:cNvPr id="4" name="Slide Number Placeholder 3"/>
          <p:cNvSpPr>
            <a:spLocks noGrp="1"/>
          </p:cNvSpPr>
          <p:nvPr>
            <p:ph type="sldNum" sz="quarter" idx="10"/>
          </p:nvPr>
        </p:nvSpPr>
        <p:spPr/>
        <p:txBody>
          <a:bodyPr/>
          <a:lstStyle/>
          <a:p>
            <a:fld id="{52B0C110-5A49-47B8-9F2D-25980BE9250F}" type="slidenum">
              <a:rPr lang="en-GB" smtClean="0"/>
              <a:t>5</a:t>
            </a:fld>
            <a:endParaRPr lang="en-GB"/>
          </a:p>
        </p:txBody>
      </p:sp>
    </p:spTree>
    <p:extLst>
      <p:ext uri="{BB962C8B-B14F-4D97-AF65-F5344CB8AC3E}">
        <p14:creationId xmlns:p14="http://schemas.microsoft.com/office/powerpoint/2010/main" val="1460325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what a page from Spanish SoW looks like –this is from week 4 of the Spring term</a:t>
            </a:r>
          </a:p>
          <a:p>
            <a:r>
              <a:rPr lang="en-US" dirty="0"/>
              <a:t>Starts with grammar introduced – question words and use of </a:t>
            </a:r>
            <a:r>
              <a:rPr lang="en-US" dirty="0" err="1"/>
              <a:t>hacer</a:t>
            </a:r>
            <a:r>
              <a:rPr lang="en-US" dirty="0"/>
              <a:t> – 1</a:t>
            </a:r>
            <a:r>
              <a:rPr lang="en-US" baseline="30000" dirty="0"/>
              <a:t>st</a:t>
            </a:r>
            <a:r>
              <a:rPr lang="en-US" dirty="0"/>
              <a:t> 2</a:t>
            </a:r>
            <a:r>
              <a:rPr lang="en-US" baseline="30000" dirty="0"/>
              <a:t>nd</a:t>
            </a:r>
            <a:r>
              <a:rPr lang="en-US" dirty="0"/>
              <a:t> and 3</a:t>
            </a:r>
            <a:r>
              <a:rPr lang="en-US" baseline="30000" dirty="0"/>
              <a:t>rd</a:t>
            </a:r>
            <a:r>
              <a:rPr lang="en-US" dirty="0"/>
              <a:t> person –  so high frequency , including high frequency irregular verbs – then we see  new vocabulary introduced as well as vocabulary to be revisited  – here we have new question words as well as revisited question words  and there is also revisiting of previous vocab worked into lesson activities.  Then  the phonics practiced is laid out – here revisit of a/o . There is still a context – no topic but there is a context asking and answering questions.</a:t>
            </a:r>
          </a:p>
          <a:p>
            <a:endParaRPr lang="en-US" dirty="0"/>
          </a:p>
          <a:p>
            <a:r>
              <a:rPr lang="en-US" dirty="0"/>
              <a:t>At regular intervals there are weeks set aside for some revision and consolidation, assessment (in term 2 and 3) and also for work on “rich” texts or authentic text exploitation.</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50512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of careful </a:t>
            </a:r>
            <a:r>
              <a:rPr lang="en-GB" baseline="0" dirty="0"/>
              <a:t>progression planning is to avoid introducing AVOIR first with ages, which introduces an aspect of cross-linguistic difference that continues to trip students up as it is likely to give them the impression that ‘j’ai’ might mean ‘I am’.  Instead, at NCELP, AVOIR is introduced with high-frequency nouns and thoroughly practised and embedded with its meaning of ‘HAVE’ before more idiomatic, less straightforward uses of the verb are encountered.</a:t>
            </a:r>
            <a:endParaRPr lang="en-GB" dirty="0"/>
          </a:p>
        </p:txBody>
      </p:sp>
      <p:sp>
        <p:nvSpPr>
          <p:cNvPr id="4" name="Slide Number Placeholder 3"/>
          <p:cNvSpPr>
            <a:spLocks noGrp="1"/>
          </p:cNvSpPr>
          <p:nvPr>
            <p:ph type="sldNum" sz="quarter" idx="10"/>
          </p:nvPr>
        </p:nvSpPr>
        <p:spPr/>
        <p:txBody>
          <a:bodyPr/>
          <a:lstStyle/>
          <a:p>
            <a:fld id="{61ABF484-F745-43F4-9D6D-713D51D36B5C}" type="slidenum">
              <a:rPr lang="en-GB" smtClean="0"/>
              <a:t>8</a:t>
            </a:fld>
            <a:endParaRPr lang="en-GB"/>
          </a:p>
        </p:txBody>
      </p:sp>
    </p:spTree>
    <p:extLst>
      <p:ext uri="{BB962C8B-B14F-4D97-AF65-F5344CB8AC3E}">
        <p14:creationId xmlns:p14="http://schemas.microsoft.com/office/powerpoint/2010/main" val="48841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9428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[Ship] Photo by </a:t>
            </a:r>
            <a:r>
              <a:rPr lang="en-GB" sz="1200" b="0" i="0" kern="1200" dirty="0">
                <a:solidFill>
                  <a:schemeClr val="tx1"/>
                </a:solidFill>
                <a:effectLst/>
                <a:latin typeface="+mn-lt"/>
                <a:ea typeface="+mn-ea"/>
                <a:cs typeface="+mn-cs"/>
                <a:hlinkClick r:id="rId3"/>
              </a:rPr>
              <a:t>Peter Hansen</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[Sheep] Photo by </a:t>
            </a:r>
            <a:r>
              <a:rPr lang="en-GB" sz="1200" b="0" i="0" kern="1200" dirty="0">
                <a:solidFill>
                  <a:schemeClr val="tx1"/>
                </a:solidFill>
                <a:effectLst/>
                <a:latin typeface="+mn-lt"/>
                <a:ea typeface="+mn-ea"/>
                <a:cs typeface="+mn-cs"/>
                <a:hlinkClick r:id="rId5"/>
              </a:rPr>
              <a:t>Sam Carter</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977975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4875">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1950">
                <a:solidFill>
                  <a:schemeClr val="accent5">
                    <a:lumMod val="50000"/>
                  </a:schemeClr>
                </a:solidFill>
                <a:latin typeface="Century Gothic" panose="020B0502020202020204" pitchFamily="34" charset="0"/>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5063" y="7006702"/>
            <a:ext cx="2405658"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5" name="Footer Placeholder 4"/>
          <p:cNvSpPr>
            <a:spLocks noGrp="1"/>
          </p:cNvSpPr>
          <p:nvPr>
            <p:ph type="ftr" sz="quarter" idx="11"/>
          </p:nvPr>
        </p:nvSpPr>
        <p:spPr>
          <a:xfrm>
            <a:off x="3541664" y="7006702"/>
            <a:ext cx="3608487"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7551093" y="7006702"/>
            <a:ext cx="2405658" cy="402483"/>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30" y="402483"/>
            <a:ext cx="2305422" cy="640647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5063" y="7006702"/>
            <a:ext cx="2405658"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5" name="Footer Placeholder 4"/>
          <p:cNvSpPr>
            <a:spLocks noGrp="1"/>
          </p:cNvSpPr>
          <p:nvPr>
            <p:ph type="ftr" sz="quarter" idx="11"/>
          </p:nvPr>
        </p:nvSpPr>
        <p:spPr>
          <a:xfrm>
            <a:off x="3541664" y="7006702"/>
            <a:ext cx="3608487"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7551093" y="7006702"/>
            <a:ext cx="2405658" cy="402483"/>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1625"/>
            </a:lvl2pPr>
            <a:lvl3pPr>
              <a:defRPr sz="1463"/>
            </a:lvl3pPr>
            <a:lvl4pPr>
              <a:defRPr sz="1300"/>
            </a:lvl4pPr>
            <a:lvl5pPr>
              <a:defRPr sz="13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5" y="1884674"/>
            <a:ext cx="9221689" cy="3144614"/>
          </a:xfrm>
        </p:spPr>
        <p:txBody>
          <a:bodyPr anchor="b"/>
          <a:lstStyle>
            <a:lvl1pPr>
              <a:defRPr sz="4875"/>
            </a:lvl1pPr>
          </a:lstStyle>
          <a:p>
            <a:r>
              <a:rPr lang="en-US"/>
              <a:t>Click to edit Master title style</a:t>
            </a:r>
            <a:endParaRPr lang="en-US" dirty="0"/>
          </a:p>
        </p:txBody>
      </p:sp>
      <p:sp>
        <p:nvSpPr>
          <p:cNvPr id="3" name="Text Placeholder 2"/>
          <p:cNvSpPr>
            <a:spLocks noGrp="1"/>
          </p:cNvSpPr>
          <p:nvPr>
            <p:ph type="body" idx="1"/>
          </p:nvPr>
        </p:nvSpPr>
        <p:spPr>
          <a:xfrm>
            <a:off x="729495" y="5059037"/>
            <a:ext cx="9221689" cy="1653678"/>
          </a:xfrm>
        </p:spPr>
        <p:txBody>
          <a:bodyPr/>
          <a:lstStyle>
            <a:lvl1pPr marL="0" indent="0">
              <a:buNone/>
              <a:defRPr sz="1950">
                <a:solidFill>
                  <a:schemeClr val="accent5">
                    <a:lumMod val="50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2731" y="2012414"/>
            <a:ext cx="4544021"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6"/>
            <a:ext cx="9221689" cy="1461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6456" y="1853171"/>
            <a:ext cx="4523138" cy="908210"/>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4" name="Content Placeholder 3"/>
          <p:cNvSpPr>
            <a:spLocks noGrp="1"/>
          </p:cNvSpPr>
          <p:nvPr>
            <p:ph sz="half" idx="2"/>
          </p:nvPr>
        </p:nvSpPr>
        <p:spPr>
          <a:xfrm>
            <a:off x="736456" y="2761381"/>
            <a:ext cx="4523138"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5063" y="7006702"/>
            <a:ext cx="2405658"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3" name="Footer Placeholder 2"/>
          <p:cNvSpPr>
            <a:spLocks noGrp="1"/>
          </p:cNvSpPr>
          <p:nvPr>
            <p:ph type="ftr" sz="quarter" idx="11"/>
          </p:nvPr>
        </p:nvSpPr>
        <p:spPr>
          <a:xfrm>
            <a:off x="3541664" y="7006702"/>
            <a:ext cx="3608487"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7551093" y="7006702"/>
            <a:ext cx="2405658" cy="402483"/>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6" y="503978"/>
            <a:ext cx="3448388" cy="1763924"/>
          </a:xfrm>
        </p:spPr>
        <p:txBody>
          <a:bodyPr anchor="b"/>
          <a:lstStyle>
            <a:lvl1pPr>
              <a:defRPr sz="2600"/>
            </a:lvl1pPr>
          </a:lstStyle>
          <a:p>
            <a:r>
              <a:rPr lang="en-US"/>
              <a:t>Click to edit Master title style</a:t>
            </a:r>
            <a:endParaRPr lang="en-US" dirty="0"/>
          </a:p>
        </p:txBody>
      </p:sp>
      <p:sp>
        <p:nvSpPr>
          <p:cNvPr id="3" name="Content Placeholder 2"/>
          <p:cNvSpPr>
            <a:spLocks noGrp="1"/>
          </p:cNvSpPr>
          <p:nvPr>
            <p:ph idx="1"/>
          </p:nvPr>
        </p:nvSpPr>
        <p:spPr>
          <a:xfrm>
            <a:off x="4545413" y="1088457"/>
            <a:ext cx="5412731" cy="5372269"/>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6456" y="2267902"/>
            <a:ext cx="3448388" cy="4201570"/>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a:xfrm>
            <a:off x="735063" y="7006702"/>
            <a:ext cx="2405658"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Footer Placeholder 5"/>
          <p:cNvSpPr>
            <a:spLocks noGrp="1"/>
          </p:cNvSpPr>
          <p:nvPr>
            <p:ph type="ftr" sz="quarter" idx="11"/>
          </p:nvPr>
        </p:nvSpPr>
        <p:spPr>
          <a:xfrm>
            <a:off x="3541664" y="7006702"/>
            <a:ext cx="3608487"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7551093" y="7006702"/>
            <a:ext cx="2405658" cy="402483"/>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6" y="503978"/>
            <a:ext cx="3448388" cy="1763924"/>
          </a:xfrm>
        </p:spPr>
        <p:txBody>
          <a:bodyPr anchor="b"/>
          <a:lstStyle>
            <a:lvl1pPr>
              <a:defRPr sz="2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5413" y="1088457"/>
            <a:ext cx="5412731" cy="5372269"/>
          </a:xfrm>
        </p:spPr>
        <p:txBody>
          <a:bodyPr anchor="t"/>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lang="en-US"/>
              <a:t>Click icon to add picture</a:t>
            </a:r>
            <a:endParaRPr lang="en-US" dirty="0"/>
          </a:p>
        </p:txBody>
      </p:sp>
      <p:sp>
        <p:nvSpPr>
          <p:cNvPr id="4" name="Text Placeholder 3"/>
          <p:cNvSpPr>
            <a:spLocks noGrp="1"/>
          </p:cNvSpPr>
          <p:nvPr>
            <p:ph type="body" sz="half" idx="2"/>
          </p:nvPr>
        </p:nvSpPr>
        <p:spPr>
          <a:xfrm>
            <a:off x="736456" y="2267902"/>
            <a:ext cx="3448388" cy="4201570"/>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a:xfrm>
            <a:off x="735063" y="7006702"/>
            <a:ext cx="2405658"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Footer Placeholder 5"/>
          <p:cNvSpPr>
            <a:spLocks noGrp="1"/>
          </p:cNvSpPr>
          <p:nvPr>
            <p:ph type="ftr" sz="quarter" idx="11"/>
          </p:nvPr>
        </p:nvSpPr>
        <p:spPr>
          <a:xfrm>
            <a:off x="3541664" y="7006702"/>
            <a:ext cx="3608487" cy="402483"/>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7551093" y="7006702"/>
            <a:ext cx="2405658" cy="402483"/>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3" y="488407"/>
            <a:ext cx="9221689" cy="14611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5063" y="2012414"/>
            <a:ext cx="9221689"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194960" y="-67746"/>
            <a:ext cx="1427553" cy="620754"/>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187627" cy="460580"/>
          </a:xfrm>
          <a:prstGeom prst="rect">
            <a:avLst/>
          </a:prstGeom>
        </p:spPr>
      </p:pic>
      <p:sp>
        <p:nvSpPr>
          <p:cNvPr id="4" name="Rectangle 3"/>
          <p:cNvSpPr/>
          <p:nvPr userDrawn="1"/>
        </p:nvSpPr>
        <p:spPr>
          <a:xfrm>
            <a:off x="7970262" y="7244683"/>
            <a:ext cx="7396791" cy="367537"/>
          </a:xfrm>
          <a:prstGeom prst="rect">
            <a:avLst/>
          </a:prstGeom>
        </p:spPr>
        <p:txBody>
          <a:bodyPr wrap="square">
            <a:spAutoFit/>
          </a:bodyPr>
          <a:lstStyle/>
          <a:p>
            <a:r>
              <a:rPr lang="en-GB" sz="894" dirty="0">
                <a:solidFill>
                  <a:srgbClr val="002060"/>
                </a:solidFill>
                <a:latin typeface="Century Gothic" panose="020B0502020202020204" pitchFamily="34" charset="0"/>
              </a:rPr>
              <a:t>Material</a:t>
            </a:r>
            <a:r>
              <a:rPr lang="en-GB" sz="894" dirty="0">
                <a:solidFill>
                  <a:srgbClr val="002060"/>
                </a:solidFill>
                <a:latin typeface="Arial" panose="020B0604020202020204" pitchFamily="34" charset="0"/>
              </a:rPr>
              <a:t> </a:t>
            </a:r>
            <a:r>
              <a:rPr lang="en-GB" sz="894" dirty="0">
                <a:solidFill>
                  <a:srgbClr val="002060"/>
                </a:solidFill>
                <a:latin typeface="Century Gothic" panose="020B0502020202020204" pitchFamily="34" charset="0"/>
              </a:rPr>
              <a:t>licensed as </a:t>
            </a:r>
            <a:r>
              <a:rPr lang="en-GB" sz="894" b="1" u="sng" dirty="0">
                <a:solidFill>
                  <a:srgbClr val="FFFFFF"/>
                </a:solidFill>
                <a:latin typeface="Century Gothic" panose="020B0502020202020204" pitchFamily="34" charset="0"/>
                <a:hlinkClick r:id="rId16"/>
              </a:rPr>
              <a:t>CC BY-NC-SA 4.0</a:t>
            </a:r>
            <a:br>
              <a:rPr lang="en-GB" sz="894" dirty="0">
                <a:solidFill>
                  <a:prstClr val="black"/>
                </a:solidFill>
                <a:latin typeface="Century Gothic" panose="020B0502020202020204" pitchFamily="34" charset="0"/>
              </a:rPr>
            </a:br>
            <a:endParaRPr lang="en-GB" sz="894" dirty="0">
              <a:solidFill>
                <a:prstClr val="black"/>
              </a:solidFill>
              <a:latin typeface="Century Gothic" panose="020B0502020202020204" pitchFamily="34" charset="0"/>
            </a:endParaRPr>
          </a:p>
        </p:txBody>
      </p:sp>
      <p:sp>
        <p:nvSpPr>
          <p:cNvPr id="8" name="Rectangle 7"/>
          <p:cNvSpPr/>
          <p:nvPr userDrawn="1"/>
        </p:nvSpPr>
        <p:spPr>
          <a:xfrm>
            <a:off x="3" y="7244680"/>
            <a:ext cx="7396791" cy="223587"/>
          </a:xfrm>
          <a:prstGeom prst="rect">
            <a:avLst/>
          </a:prstGeom>
        </p:spPr>
        <p:txBody>
          <a:bodyPr wrap="square">
            <a:spAutoFit/>
          </a:bodyPr>
          <a:lstStyle/>
          <a:p>
            <a:r>
              <a:rPr lang="en-GB" sz="853" dirty="0">
                <a:solidFill>
                  <a:srgbClr val="002060"/>
                </a:solidFill>
                <a:latin typeface="Century Gothic" panose="020B0502020202020204" pitchFamily="34" charset="0"/>
              </a:rPr>
              <a:t>Rachel Hawkes</a:t>
            </a:r>
            <a:endParaRPr lang="en-GB" sz="853"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742950" rtl="0" eaLnBrk="1" latinLnBrk="0" hangingPunct="1">
        <a:lnSpc>
          <a:spcPct val="90000"/>
        </a:lnSpc>
        <a:spcBef>
          <a:spcPct val="0"/>
        </a:spcBef>
        <a:buNone/>
        <a:defRPr sz="3575" kern="1200">
          <a:solidFill>
            <a:schemeClr val="accent5">
              <a:lumMod val="50000"/>
            </a:schemeClr>
          </a:solidFill>
          <a:latin typeface="Century Gothic" panose="020B0502020202020204" pitchFamily="34" charset="0"/>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accent5">
              <a:lumMod val="50000"/>
            </a:schemeClr>
          </a:solidFill>
          <a:latin typeface="Century Gothic" panose="020B0502020202020204" pitchFamily="34" charset="0"/>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accent5">
              <a:lumMod val="50000"/>
            </a:schemeClr>
          </a:solidFill>
          <a:latin typeface="Century Gothic" panose="020B0502020202020204" pitchFamily="34" charset="0"/>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accent5">
              <a:lumMod val="50000"/>
            </a:schemeClr>
          </a:solidFill>
          <a:latin typeface="Century Gothic" panose="020B0502020202020204" pitchFamily="34" charset="0"/>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accent5">
              <a:lumMod val="50000"/>
            </a:schemeClr>
          </a:solidFill>
          <a:latin typeface="Century Gothic" panose="020B0502020202020204" pitchFamily="34" charset="0"/>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accent5">
              <a:lumMod val="50000"/>
            </a:schemeClr>
          </a:solidFill>
          <a:latin typeface="Century Gothic" panose="020B0502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33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6.wav"/><Relationship Id="rId18" Type="http://schemas.openxmlformats.org/officeDocument/2006/relationships/image" Target="../media/image26.png"/><Relationship Id="rId3" Type="http://schemas.openxmlformats.org/officeDocument/2006/relationships/image" Target="../media/image18.png"/><Relationship Id="rId21" Type="http://schemas.openxmlformats.org/officeDocument/2006/relationships/audio" Target="../media/audio10.wav"/><Relationship Id="rId7" Type="http://schemas.openxmlformats.org/officeDocument/2006/relationships/audio" Target="../media/audio3.wav"/><Relationship Id="rId12" Type="http://schemas.openxmlformats.org/officeDocument/2006/relationships/image" Target="../media/image23.jpeg"/><Relationship Id="rId17" Type="http://schemas.openxmlformats.org/officeDocument/2006/relationships/audio" Target="../media/audio8.wav"/><Relationship Id="rId2" Type="http://schemas.openxmlformats.org/officeDocument/2006/relationships/notesSlide" Target="../notesSlides/notesSlide11.xml"/><Relationship Id="rId16" Type="http://schemas.openxmlformats.org/officeDocument/2006/relationships/image" Target="../media/image25.jpeg"/><Relationship Id="rId20"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audio" Target="../media/audio5.wav"/><Relationship Id="rId24" Type="http://schemas.openxmlformats.org/officeDocument/2006/relationships/image" Target="../media/image29.jpeg"/><Relationship Id="rId5" Type="http://schemas.openxmlformats.org/officeDocument/2006/relationships/image" Target="../media/image19.jpeg"/><Relationship Id="rId15" Type="http://schemas.openxmlformats.org/officeDocument/2006/relationships/audio" Target="../media/audio7.wav"/><Relationship Id="rId23" Type="http://schemas.openxmlformats.org/officeDocument/2006/relationships/audio" Target="../media/audio11.wav"/><Relationship Id="rId10" Type="http://schemas.openxmlformats.org/officeDocument/2006/relationships/image" Target="../media/image22.png"/><Relationship Id="rId19" Type="http://schemas.openxmlformats.org/officeDocument/2006/relationships/audio" Target="../media/audio9.wav"/><Relationship Id="rId4" Type="http://schemas.openxmlformats.org/officeDocument/2006/relationships/audio" Target="../media/audio2.wav"/><Relationship Id="rId9" Type="http://schemas.openxmlformats.org/officeDocument/2006/relationships/audio" Target="../media/audio4.wav"/><Relationship Id="rId14" Type="http://schemas.openxmlformats.org/officeDocument/2006/relationships/image" Target="../media/image24.png"/><Relationship Id="rId22"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gif"/><Relationship Id="rId5" Type="http://schemas.openxmlformats.org/officeDocument/2006/relationships/image" Target="../media/image3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3" Type="http://schemas.openxmlformats.org/officeDocument/2006/relationships/image" Target="../media/image11.png"/><Relationship Id="rId7" Type="http://schemas.openxmlformats.org/officeDocument/2006/relationships/audio" Target="../media/audio14.wav"/><Relationship Id="rId12" Type="http://schemas.openxmlformats.org/officeDocument/2006/relationships/audio" Target="../media/audio19.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audio" Target="../media/audio18.wav"/><Relationship Id="rId5" Type="http://schemas.openxmlformats.org/officeDocument/2006/relationships/audio" Target="../media/audio12.wav"/><Relationship Id="rId10" Type="http://schemas.openxmlformats.org/officeDocument/2006/relationships/audio" Target="../media/audio17.wav"/><Relationship Id="rId4" Type="http://schemas.openxmlformats.org/officeDocument/2006/relationships/image" Target="../media/image33.jpeg"/><Relationship Id="rId9" Type="http://schemas.openxmlformats.org/officeDocument/2006/relationships/audio" Target="../media/audio16.wav"/></Relationships>
</file>

<file path=ppt/slides/_rels/slide17.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3" Type="http://schemas.openxmlformats.org/officeDocument/2006/relationships/image" Target="../media/image18.png"/><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notesSlide" Target="../notesSlides/notesSlide15.xml"/><Relationship Id="rId16" Type="http://schemas.openxmlformats.org/officeDocument/2006/relationships/audio" Target="../media/audio32.wav"/><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5" Type="http://schemas.openxmlformats.org/officeDocument/2006/relationships/audio" Target="../media/audio31.wav"/><Relationship Id="rId10" Type="http://schemas.openxmlformats.org/officeDocument/2006/relationships/audio" Target="../media/audio26.wav"/><Relationship Id="rId4" Type="http://schemas.openxmlformats.org/officeDocument/2006/relationships/image" Target="../media/image34.png"/><Relationship Id="rId9" Type="http://schemas.openxmlformats.org/officeDocument/2006/relationships/audio" Target="../media/audio25.wav"/><Relationship Id="rId14" Type="http://schemas.openxmlformats.org/officeDocument/2006/relationships/audio" Target="../media/audio30.wav"/></Relationships>
</file>

<file path=ppt/slides/_rels/slide1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hyperlink" Target="https://resources.ncelp.org/concern/resources/gf06g264k?locale=en" TargetMode="Externa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hyperlink" Target="http://www.eurosla.org/monographs/EM02/Milton.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doi.org/10.1177/136216880808992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11.png"/><Relationship Id="rId7" Type="http://schemas.openxmlformats.org/officeDocument/2006/relationships/audio" Target="../media/audio35.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audio" Target="../media/audio34.wav"/><Relationship Id="rId10" Type="http://schemas.openxmlformats.org/officeDocument/2006/relationships/image" Target="../media/image35.gif"/><Relationship Id="rId4" Type="http://schemas.openxmlformats.org/officeDocument/2006/relationships/audio" Target="../media/audio33.wav"/><Relationship Id="rId9" Type="http://schemas.openxmlformats.org/officeDocument/2006/relationships/audio" Target="../media/audio37.wav"/></Relationships>
</file>

<file path=ppt/slides/_rels/slide22.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audio" Target="../media/audio38.wav"/><Relationship Id="rId21" Type="http://schemas.openxmlformats.org/officeDocument/2006/relationships/image" Target="../media/image44.png"/><Relationship Id="rId7" Type="http://schemas.openxmlformats.org/officeDocument/2006/relationships/audio" Target="../media/audio42.wav"/><Relationship Id="rId12" Type="http://schemas.openxmlformats.org/officeDocument/2006/relationships/audio" Target="../media/audio47.wav"/><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notesSlide" Target="../notesSlides/notesSlide20.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audio" Target="../media/audio46.wav"/><Relationship Id="rId24" Type="http://schemas.openxmlformats.org/officeDocument/2006/relationships/image" Target="../media/image47.png"/><Relationship Id="rId5" Type="http://schemas.openxmlformats.org/officeDocument/2006/relationships/audio" Target="../media/audio40.wav"/><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10" Type="http://schemas.openxmlformats.org/officeDocument/2006/relationships/audio" Target="../media/audio45.wav"/><Relationship Id="rId19" Type="http://schemas.openxmlformats.org/officeDocument/2006/relationships/image" Target="../media/image42.jpeg"/><Relationship Id="rId31" Type="http://schemas.openxmlformats.org/officeDocument/2006/relationships/image" Target="../media/image54.png"/><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audio" Target="../media/audio49.wav"/><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11.png"/><Relationship Id="rId7" Type="http://schemas.openxmlformats.org/officeDocument/2006/relationships/audio" Target="../media/audio53.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52.wav"/><Relationship Id="rId5" Type="http://schemas.openxmlformats.org/officeDocument/2006/relationships/audio" Target="../media/audio51.wav"/><Relationship Id="rId10" Type="http://schemas.openxmlformats.org/officeDocument/2006/relationships/image" Target="../media/image37.png"/><Relationship Id="rId4" Type="http://schemas.openxmlformats.org/officeDocument/2006/relationships/audio" Target="../media/audio50.wav"/><Relationship Id="rId9" Type="http://schemas.openxmlformats.org/officeDocument/2006/relationships/audio" Target="../media/audio55.wav"/></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18.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24.xml"/><Relationship Id="rId16" Type="http://schemas.openxmlformats.org/officeDocument/2006/relationships/image" Target="../media/image67.jpe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jpg"/><Relationship Id="rId14"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76.png"/><Relationship Id="rId12"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5.jpeg"/><Relationship Id="rId11" Type="http://schemas.openxmlformats.org/officeDocument/2006/relationships/image" Target="../media/image79.pn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resources.ncelp.org/"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audio" Target="../media/audio56.wav"/></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audio" Target="../media/audio61.wav"/><Relationship Id="rId3" Type="http://schemas.openxmlformats.org/officeDocument/2006/relationships/image" Target="../media/image18.png"/><Relationship Id="rId7" Type="http://schemas.openxmlformats.org/officeDocument/2006/relationships/audio" Target="../media/audio60.wav"/><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audio" Target="../media/audio59.wav"/><Relationship Id="rId11" Type="http://schemas.openxmlformats.org/officeDocument/2006/relationships/image" Target="../media/image80.png"/><Relationship Id="rId5" Type="http://schemas.openxmlformats.org/officeDocument/2006/relationships/audio" Target="../media/audio58.wav"/><Relationship Id="rId10" Type="http://schemas.openxmlformats.org/officeDocument/2006/relationships/image" Target="../media/image82.png"/><Relationship Id="rId4" Type="http://schemas.openxmlformats.org/officeDocument/2006/relationships/audio" Target="../media/audio57.wav"/><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8.png"/><Relationship Id="rId7" Type="http://schemas.openxmlformats.org/officeDocument/2006/relationships/audio" Target="../media/audio65.wav"/><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audio" Target="../media/audio64.wav"/><Relationship Id="rId5" Type="http://schemas.openxmlformats.org/officeDocument/2006/relationships/audio" Target="../media/audio63.wav"/><Relationship Id="rId4" Type="http://schemas.openxmlformats.org/officeDocument/2006/relationships/audio" Target="../media/audio62.wav"/></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oasis-database.org/" TargetMode="External"/><Relationship Id="rId5" Type="http://schemas.openxmlformats.org/officeDocument/2006/relationships/hyperlink" Target="mailto:enquiries@ncelp.org" TargetMode="External"/><Relationship Id="rId4" Type="http://schemas.openxmlformats.org/officeDocument/2006/relationships/hyperlink" Target="https://ncelp.org/nov2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lassroom.thenational.academy/subjects-by-key-stage/key-stage-3" TargetMode="External"/><Relationship Id="rId2" Type="http://schemas.openxmlformats.org/officeDocument/2006/relationships/hyperlink" Target="https://resources.ncelp.org/" TargetMode="External"/><Relationship Id="rId1" Type="http://schemas.openxmlformats.org/officeDocument/2006/relationships/slideLayout" Target="../slideLayouts/slideLayout2.xml"/><Relationship Id="rId5" Type="http://schemas.openxmlformats.org/officeDocument/2006/relationships/hyperlink" Target="https://eur03.safelinks.protection.outlook.com/?url=https%3A%2F%2Fwww.gaminggrammar.com%2F&amp;data=04%7C01%7Cr.kasprowicz%40reading.ac.uk%7Cb21cbb324d8e47176db308d871cd6e77%7C4ffa3bc4ecfc48c09080f5e43ff90e5f%7C0%7C0%7C637384474451884559%7CUnknown%7CTWFpbGZsb3d8eyJWIjoiMC4wLjAwMDAiLCJQIjoiV2luMzIiLCJBTiI6Ik1haWwiLCJXVCI6Mn0%3D%7C1000&amp;sdata=Cq7eckPEsu%2Fxb%2FLnyWfyz4KUHC1KPbIjoNKJyf0vJRg%3D&amp;reserved=0" TargetMode="External"/><Relationship Id="rId4" Type="http://schemas.openxmlformats.org/officeDocument/2006/relationships/hyperlink" Target="New%20programmes%20of%20study%20in%20French,%20German%20and%20Spanish:%20French:%20https:/www.bbc.co.uk/bitesize/subjects/zgdqxnb%20German:%20https:/www.bbc.co.uk/bitesize/subjects/zcj2tfr%20Spanish:%20https:/www.bbc.co.uk/bitesize/subjects/zfckjx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2" y="-84"/>
            <a:ext cx="10397765" cy="7559675"/>
          </a:xfrm>
          <a:prstGeom prst="rect">
            <a:avLst/>
          </a:prstGeom>
        </p:spPr>
      </p:pic>
      <p:sp>
        <p:nvSpPr>
          <p:cNvPr id="8" name="Title 1">
            <a:extLst>
              <a:ext uri="{FF2B5EF4-FFF2-40B4-BE49-F238E27FC236}">
                <a16:creationId xmlns:a16="http://schemas.microsoft.com/office/drawing/2014/main" id="{F90297AA-8533-4C5F-81EF-ACE75AC83FF1}"/>
              </a:ext>
            </a:extLst>
          </p:cNvPr>
          <p:cNvSpPr txBox="1">
            <a:spLocks/>
          </p:cNvSpPr>
          <p:nvPr/>
        </p:nvSpPr>
        <p:spPr>
          <a:xfrm>
            <a:off x="346494" y="778157"/>
            <a:ext cx="4951567" cy="1665001"/>
          </a:xfrm>
          <a:prstGeom prst="rect">
            <a:avLst/>
          </a:prstGeom>
        </p:spPr>
        <p:txBody>
          <a:bodyPr vert="horz" lIns="91440" tIns="45720" rIns="91440" bIns="45720" rtlCol="0" anchor="b">
            <a:normAutofit fontScale="97500"/>
          </a:bodyPr>
          <a:lstStyle>
            <a:lvl1pPr algn="ctr" defTabSz="742950" rtl="0" eaLnBrk="1" latinLnBrk="0" hangingPunct="1">
              <a:lnSpc>
                <a:spcPct val="90000"/>
              </a:lnSpc>
              <a:spcBef>
                <a:spcPct val="0"/>
              </a:spcBef>
              <a:buNone/>
              <a:defRPr sz="4875" kern="1200">
                <a:solidFill>
                  <a:schemeClr val="accent5">
                    <a:lumMod val="50000"/>
                  </a:schemeClr>
                </a:solidFill>
                <a:latin typeface="Century Gothic" panose="020B0502020202020204" pitchFamily="34" charset="0"/>
                <a:ea typeface="+mj-ea"/>
                <a:cs typeface="+mj-cs"/>
              </a:defRPr>
            </a:lvl1pPr>
          </a:lstStyle>
          <a:p>
            <a:pPr algn="l"/>
            <a:r>
              <a:rPr lang="en-GB" sz="3600" b="1" dirty="0">
                <a:solidFill>
                  <a:prstClr val="white"/>
                </a:solidFill>
              </a:rPr>
              <a:t>Introduction to NCELP:</a:t>
            </a:r>
            <a:br>
              <a:rPr lang="en-GB" sz="5400" b="1" dirty="0">
                <a:solidFill>
                  <a:prstClr val="white"/>
                </a:solidFill>
              </a:rPr>
            </a:br>
            <a:endParaRPr lang="en-GB" dirty="0"/>
          </a:p>
        </p:txBody>
      </p:sp>
      <p:sp>
        <p:nvSpPr>
          <p:cNvPr id="2" name="Title 1"/>
          <p:cNvSpPr>
            <a:spLocks noGrp="1"/>
          </p:cNvSpPr>
          <p:nvPr>
            <p:ph type="ctrTitle"/>
          </p:nvPr>
        </p:nvSpPr>
        <p:spPr>
          <a:xfrm>
            <a:off x="438150" y="2309134"/>
            <a:ext cx="6968706" cy="1895081"/>
          </a:xfrm>
        </p:spPr>
        <p:txBody>
          <a:bodyPr>
            <a:normAutofit/>
          </a:bodyPr>
          <a:lstStyle/>
          <a:p>
            <a:pPr algn="l"/>
            <a:r>
              <a:rPr lang="en-GB" sz="3600" b="1" dirty="0">
                <a:solidFill>
                  <a:prstClr val="white"/>
                </a:solidFill>
              </a:rPr>
              <a:t>National Centre for Excellence in Language Pedagogy</a:t>
            </a:r>
            <a:br>
              <a:rPr lang="en-GB" sz="5400" b="1" dirty="0">
                <a:solidFill>
                  <a:prstClr val="white"/>
                </a:solidFill>
              </a:rPr>
            </a:br>
            <a:endParaRPr lang="en-GB" dirty="0"/>
          </a:p>
        </p:txBody>
      </p:sp>
      <p:sp>
        <p:nvSpPr>
          <p:cNvPr id="3" name="Subtitle 2"/>
          <p:cNvSpPr>
            <a:spLocks noGrp="1"/>
          </p:cNvSpPr>
          <p:nvPr>
            <p:ph type="subTitle" idx="1"/>
          </p:nvPr>
        </p:nvSpPr>
        <p:spPr>
          <a:xfrm>
            <a:off x="346494" y="4070190"/>
            <a:ext cx="4951567" cy="542805"/>
          </a:xfrm>
        </p:spPr>
        <p:txBody>
          <a:bodyPr>
            <a:normAutofit fontScale="70000" lnSpcReduction="20000"/>
          </a:bodyPr>
          <a:lstStyle/>
          <a:p>
            <a:pPr algn="l"/>
            <a:r>
              <a:rPr lang="en-GB" sz="2800" b="1" dirty="0">
                <a:solidFill>
                  <a:prstClr val="white"/>
                </a:solidFill>
              </a:rPr>
              <a:t>Supporting MFL curriculum, resources, and pedagogy</a:t>
            </a:r>
            <a:endParaRPr lang="en-GB" dirty="0"/>
          </a:p>
        </p:txBody>
      </p:sp>
      <p:sp>
        <p:nvSpPr>
          <p:cNvPr id="6" name="Title 3">
            <a:extLst>
              <a:ext uri="{FF2B5EF4-FFF2-40B4-BE49-F238E27FC236}">
                <a16:creationId xmlns:a16="http://schemas.microsoft.com/office/drawing/2014/main" id="{C0508B9B-5891-4D3C-9F6E-ECDA43B43AC2}"/>
              </a:ext>
            </a:extLst>
          </p:cNvPr>
          <p:cNvSpPr txBox="1">
            <a:spLocks/>
          </p:cNvSpPr>
          <p:nvPr/>
        </p:nvSpPr>
        <p:spPr>
          <a:xfrm>
            <a:off x="304239" y="669072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Dr Heike </a:t>
            </a: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Krüsemann</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GB" sz="14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Talk held: 16 November 2020</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2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10/02/21</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1" name="Picture 10" descr="NCELP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161" y="7211567"/>
            <a:ext cx="2274092" cy="212871"/>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ctangle"/>
          <p:cNvGrpSpPr/>
          <p:nvPr/>
        </p:nvGrpSpPr>
        <p:grpSpPr>
          <a:xfrm>
            <a:off x="-49500" y="772765"/>
            <a:ext cx="10691813" cy="6014145"/>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b="1">
                  <a:solidFill>
                    <a:prstClr val="white"/>
                  </a:solidFill>
                  <a:latin typeface="Century Gothic" panose="020B0502020202020204" pitchFamily="34" charset="0"/>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b="1">
                  <a:solidFill>
                    <a:prstClr val="white"/>
                  </a:solidFill>
                  <a:latin typeface="Century Gothic" panose="020B0502020202020204" pitchFamily="34" charset="0"/>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b="1">
                <a:solidFill>
                  <a:prstClr val="white"/>
                </a:solidFill>
                <a:latin typeface="Century Gothic" panose="020B0502020202020204" pitchFamily="34" charset="0"/>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b="1">
                <a:solidFill>
                  <a:prstClr val="white"/>
                </a:solidFill>
                <a:latin typeface="Century Gothic" panose="020B0502020202020204" pitchFamily="34" charset="0"/>
              </a:endParaRPr>
            </a:p>
          </p:txBody>
        </p:sp>
      </p:grpSp>
      <p:sp>
        <p:nvSpPr>
          <p:cNvPr id="3" name="Title 2"/>
          <p:cNvSpPr>
            <a:spLocks noGrp="1"/>
          </p:cNvSpPr>
          <p:nvPr>
            <p:ph type="ctrTitle"/>
          </p:nvPr>
        </p:nvSpPr>
        <p:spPr>
          <a:xfrm>
            <a:off x="0" y="772765"/>
            <a:ext cx="9088041" cy="2093813"/>
          </a:xfrm>
        </p:spPr>
        <p:txBody>
          <a:bodyPr anchor="t">
            <a:normAutofit/>
          </a:bodyPr>
          <a:lstStyle/>
          <a:p>
            <a:pPr algn="l"/>
            <a:r>
              <a:rPr lang="en-GB" sz="3508" b="1" dirty="0">
                <a:solidFill>
                  <a:prstClr val="white"/>
                </a:solidFill>
              </a:rPr>
              <a:t>PHONICS</a:t>
            </a:r>
            <a:endParaRPr lang="en-GB" dirty="0"/>
          </a:p>
        </p:txBody>
      </p:sp>
      <p:sp>
        <p:nvSpPr>
          <p:cNvPr id="12" name="Title 3">
            <a:extLst>
              <a:ext uri="{FF2B5EF4-FFF2-40B4-BE49-F238E27FC236}">
                <a16:creationId xmlns:a16="http://schemas.microsoft.com/office/drawing/2014/main" id="{F4D9FA39-D8B7-4DF2-88D7-6DF480B26B6A}"/>
              </a:ext>
            </a:extLst>
          </p:cNvPr>
          <p:cNvSpPr txBox="1">
            <a:spLocks/>
          </p:cNvSpPr>
          <p:nvPr/>
        </p:nvSpPr>
        <p:spPr>
          <a:xfrm>
            <a:off x="0" y="1302289"/>
            <a:ext cx="9245273" cy="173048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selection and order of Sound – Symbol - Correspondences (SSCs)</a:t>
            </a:r>
          </a:p>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high-frequency ‘source’ words</a:t>
            </a:r>
          </a:p>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staged roll out</a:t>
            </a:r>
          </a:p>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practice activities </a:t>
            </a:r>
          </a:p>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systematic revisiting</a:t>
            </a:r>
          </a:p>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much more time for French – new SSCs in year 8</a:t>
            </a:r>
          </a:p>
        </p:txBody>
      </p:sp>
      <p:sp>
        <p:nvSpPr>
          <p:cNvPr id="13" name="Rectangle 12">
            <a:extLst>
              <a:ext uri="{FF2B5EF4-FFF2-40B4-BE49-F238E27FC236}">
                <a16:creationId xmlns:a16="http://schemas.microsoft.com/office/drawing/2014/main" id="{C30F9343-74DA-450D-8100-609B309773E4}"/>
              </a:ext>
            </a:extLst>
          </p:cNvPr>
          <p:cNvSpPr/>
          <p:nvPr/>
        </p:nvSpPr>
        <p:spPr>
          <a:xfrm>
            <a:off x="208145" y="3342804"/>
            <a:ext cx="10171048" cy="3006592"/>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052" dirty="0" err="1">
                <a:latin typeface="Century Gothic" panose="020B0502020202020204" pitchFamily="34" charset="0"/>
              </a:rPr>
              <a:t>Erler</a:t>
            </a:r>
            <a:r>
              <a:rPr lang="en-GB" sz="1052" dirty="0">
                <a:latin typeface="Century Gothic" panose="020B0502020202020204" pitchFamily="34" charset="0"/>
              </a:rPr>
              <a:t>, L. and </a:t>
            </a:r>
            <a:r>
              <a:rPr lang="en-GB" sz="1052" dirty="0" err="1">
                <a:latin typeface="Century Gothic" panose="020B0502020202020204" pitchFamily="34" charset="0"/>
              </a:rPr>
              <a:t>Macaro</a:t>
            </a:r>
            <a:r>
              <a:rPr lang="en-GB" sz="1052" dirty="0">
                <a:latin typeface="Century Gothic" panose="020B0502020202020204" pitchFamily="34" charset="0"/>
              </a:rPr>
              <a:t>, E. (2012) ‘Decoding Ability in French as a Foreign Language and Language Learning Motivation’. The Modern Language Journal, 95(4): 496-518.</a:t>
            </a:r>
          </a:p>
          <a:p>
            <a:r>
              <a:rPr lang="en-GB" sz="1052" dirty="0">
                <a:latin typeface="Century Gothic" panose="020B0502020202020204" pitchFamily="34" charset="0"/>
              </a:rPr>
              <a:t>Porter, A.M. (2014) An early start to French literacy:  Learning the spoken and written word simultaneously in English primary schools.  PhD thesis, University of Southampton.</a:t>
            </a:r>
          </a:p>
          <a:p>
            <a:r>
              <a:rPr lang="en-GB" sz="1052" dirty="0" err="1">
                <a:latin typeface="Century Gothic" panose="020B0502020202020204" pitchFamily="34" charset="0"/>
              </a:rPr>
              <a:t>Woore</a:t>
            </a:r>
            <a:r>
              <a:rPr lang="en-GB" sz="1052" dirty="0">
                <a:latin typeface="Century Gothic" panose="020B0502020202020204" pitchFamily="34" charset="0"/>
              </a:rPr>
              <a:t>, R. (2007) ‘“</a:t>
            </a:r>
            <a:r>
              <a:rPr lang="en-GB" sz="1052" dirty="0" err="1">
                <a:latin typeface="Century Gothic" panose="020B0502020202020204" pitchFamily="34" charset="0"/>
              </a:rPr>
              <a:t>Weisse</a:t>
            </a:r>
            <a:r>
              <a:rPr lang="en-GB" sz="1052" dirty="0">
                <a:latin typeface="Century Gothic" panose="020B0502020202020204" pitchFamily="34" charset="0"/>
              </a:rPr>
              <a:t> </a:t>
            </a:r>
            <a:r>
              <a:rPr lang="en-GB" sz="1052" dirty="0" err="1">
                <a:latin typeface="Century Gothic" panose="020B0502020202020204" pitchFamily="34" charset="0"/>
              </a:rPr>
              <a:t>Maus</a:t>
            </a:r>
            <a:r>
              <a:rPr lang="en-GB" sz="1052" dirty="0">
                <a:latin typeface="Century Gothic" panose="020B0502020202020204" pitchFamily="34" charset="0"/>
              </a:rPr>
              <a:t> in </a:t>
            </a:r>
            <a:r>
              <a:rPr lang="en-GB" sz="1052" dirty="0" err="1">
                <a:latin typeface="Century Gothic" panose="020B0502020202020204" pitchFamily="34" charset="0"/>
              </a:rPr>
              <a:t>Meinem</a:t>
            </a:r>
            <a:r>
              <a:rPr lang="en-GB" sz="1052" dirty="0">
                <a:latin typeface="Century Gothic" panose="020B0502020202020204" pitchFamily="34" charset="0"/>
              </a:rPr>
              <a:t> </a:t>
            </a:r>
            <a:r>
              <a:rPr lang="en-GB" sz="1052" dirty="0" err="1">
                <a:latin typeface="Century Gothic" panose="020B0502020202020204" pitchFamily="34" charset="0"/>
              </a:rPr>
              <a:t>Haus</a:t>
            </a:r>
            <a:r>
              <a:rPr lang="en-GB" sz="1052" dirty="0">
                <a:latin typeface="Century Gothic" panose="020B0502020202020204" pitchFamily="34" charset="0"/>
              </a:rPr>
              <a:t>”: Using Poems and Learner Strategies to Help Learners Decode the Sounds of the L2’. Language Learning Journal, vol. 35, no. 2, pp. 175-188.</a:t>
            </a:r>
          </a:p>
          <a:p>
            <a:r>
              <a:rPr lang="en-GB" sz="1052" dirty="0" err="1">
                <a:latin typeface="Century Gothic" panose="020B0502020202020204" pitchFamily="34" charset="0"/>
              </a:rPr>
              <a:t>Woore</a:t>
            </a:r>
            <a:r>
              <a:rPr lang="en-GB" sz="1052" dirty="0">
                <a:latin typeface="Century Gothic" panose="020B0502020202020204" pitchFamily="34" charset="0"/>
              </a:rPr>
              <a:t>, R. (2009) ‘Beginners’ progress in decoding L2 French: some longitudinal evidence from English Modern Foreign Languages classrooms’. Language Learning Journal, vol. 37, no. 1, pp. 3-18.</a:t>
            </a:r>
          </a:p>
          <a:p>
            <a:r>
              <a:rPr lang="en-GB" sz="1052" dirty="0" err="1">
                <a:latin typeface="Century Gothic" panose="020B0502020202020204" pitchFamily="34" charset="0"/>
              </a:rPr>
              <a:t>Woore</a:t>
            </a:r>
            <a:r>
              <a:rPr lang="en-GB" sz="1052" dirty="0">
                <a:latin typeface="Century Gothic" panose="020B0502020202020204" pitchFamily="34" charset="0"/>
              </a:rPr>
              <a:t>, R. (2010) ‘Thinking aloud about L2 decoding: an exploration into the strategies used by beginner learners when pronouncing unfamiliar French words’. Language Learning Journal, vol. 38, no. 1, pp. 3-17.</a:t>
            </a:r>
          </a:p>
          <a:p>
            <a:r>
              <a:rPr lang="en-GB" sz="1052" dirty="0" err="1">
                <a:latin typeface="Century Gothic" panose="020B0502020202020204" pitchFamily="34" charset="0"/>
              </a:rPr>
              <a:t>Woore</a:t>
            </a:r>
            <a:r>
              <a:rPr lang="en-GB" sz="1052" dirty="0">
                <a:latin typeface="Century Gothic" panose="020B0502020202020204" pitchFamily="34" charset="0"/>
              </a:rPr>
              <a:t>, R. (2011) Investigating and developing beginner learners’ decoding proficiency in second language French: an evaluation of two programmes of instruction. Unpublished PhD thesis, University of Oxford.</a:t>
            </a:r>
          </a:p>
          <a:p>
            <a:r>
              <a:rPr lang="en-GB" sz="1052" dirty="0" err="1">
                <a:latin typeface="Century Gothic" panose="020B0502020202020204" pitchFamily="34" charset="0"/>
              </a:rPr>
              <a:t>Woore</a:t>
            </a:r>
            <a:r>
              <a:rPr lang="en-GB" sz="1052" dirty="0">
                <a:latin typeface="Century Gothic" panose="020B0502020202020204" pitchFamily="34" charset="0"/>
              </a:rPr>
              <a:t>, R. (2014) ‘Beginner learners’ progress in decoding L2 French: transfer effects in typologically similar L1-L2 writing systems’.  Writing Systems Research, volume 4(2): 167-189.</a:t>
            </a:r>
          </a:p>
          <a:p>
            <a:r>
              <a:rPr lang="en-GB" sz="1052" dirty="0" err="1">
                <a:latin typeface="Century Gothic" panose="020B0502020202020204" pitchFamily="34" charset="0"/>
              </a:rPr>
              <a:t>Woore</a:t>
            </a:r>
            <a:r>
              <a:rPr lang="en-GB" sz="1052" dirty="0">
                <a:latin typeface="Century Gothic" panose="020B0502020202020204" pitchFamily="34" charset="0"/>
              </a:rPr>
              <a:t>, R (2018) ‘Learners’ pronunciations of familiar and unfamiliar French words: what can they tell us about phonological decoding in an L2?’ The Language Learning Journal, 46(4):456-69. </a:t>
            </a:r>
          </a:p>
          <a:p>
            <a:r>
              <a:rPr lang="en-GB" sz="1052" dirty="0" err="1">
                <a:latin typeface="Century Gothic" panose="020B0502020202020204" pitchFamily="34" charset="0"/>
              </a:rPr>
              <a:t>Woore</a:t>
            </a:r>
            <a:r>
              <a:rPr lang="en-GB" sz="1052" dirty="0">
                <a:latin typeface="Century Gothic" panose="020B0502020202020204" pitchFamily="34" charset="0"/>
              </a:rPr>
              <a:t>, R., Graham, S., Porter, A., Courtney, L. and </a:t>
            </a:r>
            <a:r>
              <a:rPr lang="en-GB" sz="1052" dirty="0" err="1">
                <a:latin typeface="Century Gothic" panose="020B0502020202020204" pitchFamily="34" charset="0"/>
              </a:rPr>
              <a:t>Savory</a:t>
            </a:r>
            <a:r>
              <a:rPr lang="en-GB" sz="1052" dirty="0">
                <a:latin typeface="Century Gothic" panose="020B0502020202020204" pitchFamily="34" charset="0"/>
              </a:rPr>
              <a:t>, C. (2018) Foreign Language Education: Unlocking Reading (FLEUR) - A study into the teaching of reading to beginner learners of French in secondary school.  https://ora.ox.ac.uk/objects/uuid:4b0cb239-72f0-49e4-8f32-3672625884f0</a:t>
            </a:r>
          </a:p>
        </p:txBody>
      </p:sp>
      <p:pic>
        <p:nvPicPr>
          <p:cNvPr id="15" name="Picture 14" descr="rectang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4838" y="6436518"/>
            <a:ext cx="2698835" cy="252630"/>
          </a:xfrm>
          <a:prstGeom prst="rect">
            <a:avLst/>
          </a:prstGeom>
        </p:spPr>
      </p:pic>
    </p:spTree>
    <p:extLst>
      <p:ext uri="{BB962C8B-B14F-4D97-AF65-F5344CB8AC3E}">
        <p14:creationId xmlns:p14="http://schemas.microsoft.com/office/powerpoint/2010/main" val="1556035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099"/>
            <a:ext cx="5830998" cy="760431"/>
          </a:xfrm>
          <a:prstGeom prst="rect">
            <a:avLst/>
          </a:prstGeom>
        </p:spPr>
      </p:pic>
      <p:sp>
        <p:nvSpPr>
          <p:cNvPr id="2" name="Title 1"/>
          <p:cNvSpPr>
            <a:spLocks noGrp="1"/>
          </p:cNvSpPr>
          <p:nvPr>
            <p:ph type="title"/>
          </p:nvPr>
        </p:nvSpPr>
        <p:spPr>
          <a:xfrm>
            <a:off x="0" y="832086"/>
            <a:ext cx="9221688" cy="1162457"/>
          </a:xfrm>
        </p:spPr>
        <p:txBody>
          <a:bodyPr>
            <a:normAutofit/>
          </a:bodyPr>
          <a:lstStyle/>
          <a:p>
            <a:r>
              <a:rPr lang="en-GB" sz="3157" b="1" dirty="0">
                <a:solidFill>
                  <a:schemeClr val="bg1"/>
                </a:solidFill>
              </a:rPr>
              <a:t>Minimal pairs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480805" y="2066096"/>
            <a:ext cx="9221688" cy="3815919"/>
          </a:xfrm>
        </p:spPr>
        <p:txBody>
          <a:bodyPr/>
          <a:lstStyle/>
          <a:p>
            <a:pPr marL="0" indent="0">
              <a:buNone/>
            </a:pPr>
            <a:r>
              <a:rPr lang="en-GB" b="1" dirty="0">
                <a:solidFill>
                  <a:schemeClr val="accent1">
                    <a:lumMod val="50000"/>
                  </a:schemeClr>
                </a:solidFill>
              </a:rPr>
              <a:t>Minimal pairs </a:t>
            </a:r>
            <a:r>
              <a:rPr lang="en-GB" dirty="0">
                <a:solidFill>
                  <a:schemeClr val="accent1">
                    <a:lumMod val="50000"/>
                  </a:schemeClr>
                </a:solidFill>
              </a:rPr>
              <a:t>are two similar sounding words that differ in only one phoneme and have distinct meanings. </a:t>
            </a:r>
            <a:br>
              <a:rPr lang="en-GB" dirty="0">
                <a:solidFill>
                  <a:schemeClr val="accent1">
                    <a:lumMod val="50000"/>
                  </a:schemeClr>
                </a:solidFill>
              </a:rPr>
            </a:br>
            <a:endParaRPr lang="en-GB" dirty="0">
              <a:solidFill>
                <a:schemeClr val="accent1">
                  <a:lumMod val="50000"/>
                </a:schemeClr>
              </a:solidFill>
            </a:endParaRPr>
          </a:p>
        </p:txBody>
      </p:sp>
      <p:pic>
        <p:nvPicPr>
          <p:cNvPr id="7" name="Picture 6" descr="A herd of sheep standing on top of a lush green field&#10;">
            <a:extLst>
              <a:ext uri="{FF2B5EF4-FFF2-40B4-BE49-F238E27FC236}">
                <a16:creationId xmlns:a16="http://schemas.microsoft.com/office/drawing/2014/main" id="{DDB093AF-289D-44EA-BC88-4C59358DC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5202" y="3164221"/>
            <a:ext cx="3716448" cy="2789348"/>
          </a:xfrm>
          <a:prstGeom prst="rect">
            <a:avLst/>
          </a:prstGeom>
        </p:spPr>
      </p:pic>
      <p:sp>
        <p:nvSpPr>
          <p:cNvPr id="12" name="Rectangle 11">
            <a:extLst>
              <a:ext uri="{FF2B5EF4-FFF2-40B4-BE49-F238E27FC236}">
                <a16:creationId xmlns:a16="http://schemas.microsoft.com/office/drawing/2014/main" id="{FFB2F1FA-88EA-4E02-8A5D-6D0036CE1F6C}"/>
              </a:ext>
            </a:extLst>
          </p:cNvPr>
          <p:cNvSpPr/>
          <p:nvPr/>
        </p:nvSpPr>
        <p:spPr>
          <a:xfrm>
            <a:off x="1375202" y="3161994"/>
            <a:ext cx="1282723" cy="578172"/>
          </a:xfrm>
          <a:prstGeom prst="rect">
            <a:avLst/>
          </a:prstGeom>
        </p:spPr>
        <p:txBody>
          <a:bodyPr wrap="none">
            <a:spAutoFit/>
          </a:bodyPr>
          <a:lstStyle/>
          <a:p>
            <a:r>
              <a:rPr lang="en-GB" sz="3157" b="1" dirty="0">
                <a:solidFill>
                  <a:srgbClr val="115076"/>
                </a:solidFill>
              </a:rPr>
              <a:t>sheep </a:t>
            </a:r>
          </a:p>
        </p:txBody>
      </p:sp>
      <p:pic>
        <p:nvPicPr>
          <p:cNvPr id="11" name="Picture 10" descr="A large ship in a body of water&#10;&#10;">
            <a:extLst>
              <a:ext uri="{FF2B5EF4-FFF2-40B4-BE49-F238E27FC236}">
                <a16:creationId xmlns:a16="http://schemas.microsoft.com/office/drawing/2014/main" id="{8826027C-E50A-4121-B2E7-CC3716986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1649" y="3164221"/>
            <a:ext cx="4176144" cy="2789348"/>
          </a:xfrm>
          <a:prstGeom prst="rect">
            <a:avLst/>
          </a:prstGeom>
        </p:spPr>
      </p:pic>
      <p:sp>
        <p:nvSpPr>
          <p:cNvPr id="14" name="Rectangle 13">
            <a:extLst>
              <a:ext uri="{FF2B5EF4-FFF2-40B4-BE49-F238E27FC236}">
                <a16:creationId xmlns:a16="http://schemas.microsoft.com/office/drawing/2014/main" id="{8BBD0D27-8281-4A86-9336-ECFE72240019}"/>
              </a:ext>
            </a:extLst>
          </p:cNvPr>
          <p:cNvSpPr/>
          <p:nvPr/>
        </p:nvSpPr>
        <p:spPr>
          <a:xfrm>
            <a:off x="5200375" y="3161994"/>
            <a:ext cx="893193" cy="578172"/>
          </a:xfrm>
          <a:prstGeom prst="rect">
            <a:avLst/>
          </a:prstGeom>
        </p:spPr>
        <p:txBody>
          <a:bodyPr wrap="none">
            <a:spAutoFit/>
          </a:bodyPr>
          <a:lstStyle/>
          <a:p>
            <a:r>
              <a:rPr lang="en-GB" sz="3157" b="1" dirty="0">
                <a:solidFill>
                  <a:schemeClr val="bg1"/>
                </a:solidFill>
              </a:rPr>
              <a:t>ship</a:t>
            </a:r>
          </a:p>
        </p:txBody>
      </p:sp>
    </p:spTree>
    <p:extLst>
      <p:ext uri="{BB962C8B-B14F-4D97-AF65-F5344CB8AC3E}">
        <p14:creationId xmlns:p14="http://schemas.microsoft.com/office/powerpoint/2010/main" val="3049505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descr="background for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625"/>
            <a:ext cx="5969595" cy="762905"/>
          </a:xfrm>
          <a:prstGeom prst="rect">
            <a:avLst/>
          </a:prstGeom>
        </p:spPr>
      </p:pic>
      <p:sp>
        <p:nvSpPr>
          <p:cNvPr id="231" name="Title 3"/>
          <p:cNvSpPr>
            <a:spLocks noGrp="1"/>
          </p:cNvSpPr>
          <p:nvPr>
            <p:ph type="title"/>
          </p:nvPr>
        </p:nvSpPr>
        <p:spPr>
          <a:xfrm>
            <a:off x="263119" y="1069373"/>
            <a:ext cx="4707546" cy="620750"/>
          </a:xfrm>
        </p:spPr>
        <p:txBody>
          <a:bodyPr>
            <a:normAutofit/>
          </a:bodyPr>
          <a:lstStyle/>
          <a:p>
            <a:r>
              <a:rPr lang="en-GB" sz="3157" b="1" dirty="0">
                <a:solidFill>
                  <a:schemeClr val="bg1"/>
                </a:solidFill>
              </a:rPr>
              <a:t>Pirates!</a:t>
            </a:r>
          </a:p>
        </p:txBody>
      </p:sp>
      <p:sp>
        <p:nvSpPr>
          <p:cNvPr id="224" name="TextBox 223">
            <a:extLst>
              <a:ext uri="{FF2B5EF4-FFF2-40B4-BE49-F238E27FC236}">
                <a16:creationId xmlns:a16="http://schemas.microsoft.com/office/drawing/2014/main" id="{AB207FB6-51D9-48DE-A827-03FBCE30FB0F}"/>
              </a:ext>
            </a:extLst>
          </p:cNvPr>
          <p:cNvSpPr txBox="1"/>
          <p:nvPr/>
        </p:nvSpPr>
        <p:spPr>
          <a:xfrm>
            <a:off x="335034" y="2132651"/>
            <a:ext cx="3276511" cy="2764218"/>
          </a:xfrm>
          <a:prstGeom prst="rect">
            <a:avLst/>
          </a:prstGeom>
          <a:noFill/>
        </p:spPr>
        <p:txBody>
          <a:bodyPr wrap="square" rtlCol="0">
            <a:spAutoFit/>
          </a:bodyPr>
          <a:lstStyle/>
          <a:p>
            <a:pPr defTabSz="801929">
              <a:defRPr/>
            </a:pPr>
            <a:r>
              <a:rPr lang="en-GB" sz="1929" dirty="0">
                <a:solidFill>
                  <a:srgbClr val="115076"/>
                </a:solidFill>
                <a:latin typeface="Century Gothic" panose="020B0502020202020204" pitchFamily="34" charset="0"/>
              </a:rPr>
              <a:t>One of the chests contains buried treasure. All the others contain poison!</a:t>
            </a:r>
          </a:p>
          <a:p>
            <a:pPr defTabSz="801929">
              <a:defRPr/>
            </a:pPr>
            <a:endParaRPr lang="en-GB" sz="1929" dirty="0">
              <a:solidFill>
                <a:srgbClr val="115076"/>
              </a:solidFill>
              <a:latin typeface="Century Gothic" panose="020B0502020202020204" pitchFamily="34" charset="0"/>
            </a:endParaRPr>
          </a:p>
          <a:p>
            <a:pPr defTabSz="801929">
              <a:defRPr/>
            </a:pPr>
            <a:r>
              <a:rPr lang="en-GB" sz="1929" dirty="0">
                <a:solidFill>
                  <a:srgbClr val="115076"/>
                </a:solidFill>
                <a:latin typeface="Century Gothic" panose="020B0502020202020204" pitchFamily="34" charset="0"/>
              </a:rPr>
              <a:t>Listen carefully to the secret code and follow the arrows to find the treasure. </a:t>
            </a:r>
          </a:p>
        </p:txBody>
      </p:sp>
      <p:grpSp>
        <p:nvGrpSpPr>
          <p:cNvPr id="19" name="Group 18" descr="pirate chest listening exercise"/>
          <p:cNvGrpSpPr/>
          <p:nvPr/>
        </p:nvGrpSpPr>
        <p:grpSpPr>
          <a:xfrm>
            <a:off x="3722178" y="883965"/>
            <a:ext cx="6825930" cy="5366667"/>
            <a:chOff x="4244443" y="126803"/>
            <a:chExt cx="7783689" cy="6119674"/>
          </a:xfrm>
        </p:grpSpPr>
        <p:pic>
          <p:nvPicPr>
            <p:cNvPr id="191"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090" y="125916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8318" y="4503167"/>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97441" y="839366"/>
              <a:ext cx="7498344" cy="5407111"/>
              <a:chOff x="3744601" y="369525"/>
              <a:chExt cx="8137106" cy="5867727"/>
            </a:xfrm>
          </p:grpSpPr>
          <p:grpSp>
            <p:nvGrpSpPr>
              <p:cNvPr id="165" name="Group 164"/>
              <p:cNvGrpSpPr/>
              <p:nvPr/>
            </p:nvGrpSpPr>
            <p:grpSpPr>
              <a:xfrm>
                <a:off x="3744601" y="369525"/>
                <a:ext cx="7532550" cy="5867727"/>
                <a:chOff x="1353398" y="449681"/>
                <a:chExt cx="7492861" cy="5950533"/>
              </a:xfrm>
            </p:grpSpPr>
            <p:grpSp>
              <p:nvGrpSpPr>
                <p:cNvPr id="56" name="Group 55"/>
                <p:cNvGrpSpPr/>
                <p:nvPr/>
              </p:nvGrpSpPr>
              <p:grpSpPr>
                <a:xfrm>
                  <a:off x="2580254" y="4142015"/>
                  <a:ext cx="1171396" cy="1061700"/>
                  <a:chOff x="4896319" y="1831217"/>
                  <a:chExt cx="1171396" cy="1061700"/>
                </a:xfrm>
              </p:grpSpPr>
              <p:grpSp>
                <p:nvGrpSpPr>
                  <p:cNvPr id="57" name="Group 56"/>
                  <p:cNvGrpSpPr/>
                  <p:nvPr/>
                </p:nvGrpSpPr>
                <p:grpSpPr>
                  <a:xfrm>
                    <a:off x="4896319" y="1831217"/>
                    <a:ext cx="1171396" cy="1061700"/>
                    <a:chOff x="4892832" y="1814762"/>
                    <a:chExt cx="1209517" cy="1073789"/>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64" name="TextBox 63"/>
                    <p:cNvSpPr txBox="1"/>
                    <p:nvPr/>
                  </p:nvSpPr>
                  <p:spPr>
                    <a:xfrm>
                      <a:off x="4892832" y="2497349"/>
                      <a:ext cx="1014935" cy="391202"/>
                    </a:xfrm>
                    <a:prstGeom prst="rect">
                      <a:avLst/>
                    </a:prstGeom>
                    <a:noFill/>
                  </p:spPr>
                  <p:txBody>
                    <a:bodyPr wrap="square" rtlCol="0">
                      <a:spAutoFit/>
                    </a:bodyPr>
                    <a:lstStyle/>
                    <a:p>
                      <a:pPr defTabSz="801929">
                        <a:defRPr/>
                      </a:pPr>
                      <a:r>
                        <a:rPr lang="en-GB" sz="1403" dirty="0">
                          <a:solidFill>
                            <a:prstClr val="white"/>
                          </a:solidFill>
                          <a:latin typeface="Century Gothic" panose="020B0502020202020204" pitchFamily="34" charset="0"/>
                        </a:rPr>
                        <a:t>Lieder</a:t>
                      </a:r>
                    </a:p>
                  </p:txBody>
                </p:sp>
                <p:sp>
                  <p:nvSpPr>
                    <p:cNvPr id="65" name="TextBox 64"/>
                    <p:cNvSpPr txBox="1"/>
                    <p:nvPr/>
                  </p:nvSpPr>
                  <p:spPr>
                    <a:xfrm>
                      <a:off x="5186553" y="1814762"/>
                      <a:ext cx="915796" cy="391201"/>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leider</a:t>
                      </a:r>
                      <a:endParaRPr lang="en-GB" sz="1403" dirty="0">
                        <a:solidFill>
                          <a:srgbClr val="115076"/>
                        </a:solidFill>
                        <a:latin typeface="Century Gothic" panose="020B0502020202020204" pitchFamily="34" charset="0"/>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grpSp>
            <p:grpSp>
              <p:nvGrpSpPr>
                <p:cNvPr id="156" name="Group 155"/>
                <p:cNvGrpSpPr/>
                <p:nvPr/>
              </p:nvGrpSpPr>
              <p:grpSpPr>
                <a:xfrm>
                  <a:off x="3616738" y="449681"/>
                  <a:ext cx="5229521" cy="4964526"/>
                  <a:chOff x="3245263" y="930992"/>
                  <a:chExt cx="5229521" cy="4964526"/>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2"/>
                      <a:ext cx="985351" cy="1027674"/>
                      <a:chOff x="4945306" y="1849175"/>
                      <a:chExt cx="1017417" cy="1039376"/>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4" name="TextBox 13"/>
                      <p:cNvSpPr txBox="1"/>
                      <p:nvPr/>
                    </p:nvSpPr>
                    <p:spPr>
                      <a:xfrm>
                        <a:off x="4945306" y="2497349"/>
                        <a:ext cx="1014935" cy="391202"/>
                      </a:xfrm>
                      <a:prstGeom prst="rect">
                        <a:avLst/>
                      </a:prstGeom>
                      <a:noFill/>
                    </p:spPr>
                    <p:txBody>
                      <a:bodyPr wrap="square" rtlCol="0">
                        <a:spAutoFit/>
                      </a:bodyPr>
                      <a:lstStyle/>
                      <a:p>
                        <a:pPr defTabSz="801929">
                          <a:defRPr/>
                        </a:pPr>
                        <a:r>
                          <a:rPr lang="en-GB" sz="1403" dirty="0">
                            <a:solidFill>
                              <a:prstClr val="white"/>
                            </a:solidFill>
                            <a:latin typeface="Century Gothic" panose="020B0502020202020204" pitchFamily="34" charset="0"/>
                          </a:rPr>
                          <a:t>Wein</a:t>
                        </a:r>
                      </a:p>
                    </p:txBody>
                  </p:sp>
                  <p:sp>
                    <p:nvSpPr>
                      <p:cNvPr id="15" name="TextBox 14"/>
                      <p:cNvSpPr txBox="1"/>
                      <p:nvPr/>
                    </p:nvSpPr>
                    <p:spPr>
                      <a:xfrm>
                        <a:off x="5187787" y="1849175"/>
                        <a:ext cx="774936" cy="665213"/>
                      </a:xfrm>
                      <a:prstGeom prst="rect">
                        <a:avLst/>
                      </a:prstGeom>
                      <a:noFill/>
                    </p:spPr>
                    <p:txBody>
                      <a:bodyPr wrap="square" rtlCol="0">
                        <a:spAutoFit/>
                      </a:bodyPr>
                      <a:lstStyle/>
                      <a:p>
                        <a:pPr defTabSz="801929">
                          <a:defRPr/>
                        </a:pPr>
                        <a:r>
                          <a:rPr lang="en-GB" sz="1403" dirty="0">
                            <a:solidFill>
                              <a:srgbClr val="C00000"/>
                            </a:solidFill>
                            <a:latin typeface="Century Gothic" panose="020B0502020202020204" pitchFamily="34" charset="0"/>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2"/>
                      <a:ext cx="1062667" cy="1028674"/>
                      <a:chOff x="4945306" y="1848163"/>
                      <a:chExt cx="1097249" cy="1040387"/>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24" name="TextBox 23"/>
                      <p:cNvSpPr txBox="1"/>
                      <p:nvPr/>
                    </p:nvSpPr>
                    <p:spPr>
                      <a:xfrm>
                        <a:off x="4945306" y="2497348"/>
                        <a:ext cx="1014935" cy="391202"/>
                      </a:xfrm>
                      <a:prstGeom prst="rect">
                        <a:avLst/>
                      </a:prstGeom>
                      <a:noFill/>
                    </p:spPr>
                    <p:txBody>
                      <a:bodyPr wrap="square" rtlCol="0">
                        <a:spAutoFit/>
                      </a:bodyPr>
                      <a:lstStyle/>
                      <a:p>
                        <a:pPr defTabSz="801929">
                          <a:defRPr/>
                        </a:pPr>
                        <a:r>
                          <a:rPr lang="en-GB" sz="1403" dirty="0">
                            <a:solidFill>
                              <a:prstClr val="white"/>
                            </a:solidFill>
                            <a:latin typeface="Century Gothic" panose="020B0502020202020204" pitchFamily="34" charset="0"/>
                          </a:rPr>
                          <a:t>Beine</a:t>
                        </a:r>
                      </a:p>
                    </p:txBody>
                  </p:sp>
                  <p:sp>
                    <p:nvSpPr>
                      <p:cNvPr id="25" name="TextBox 24"/>
                      <p:cNvSpPr txBox="1"/>
                      <p:nvPr/>
                    </p:nvSpPr>
                    <p:spPr>
                      <a:xfrm>
                        <a:off x="5221946" y="1848163"/>
                        <a:ext cx="820609" cy="665213"/>
                      </a:xfrm>
                      <a:prstGeom prst="rect">
                        <a:avLst/>
                      </a:prstGeom>
                      <a:noFill/>
                    </p:spPr>
                    <p:txBody>
                      <a:bodyPr wrap="square" rtlCol="0">
                        <a:spAutoFit/>
                      </a:bodyPr>
                      <a:lstStyle/>
                      <a:p>
                        <a:pPr defTabSz="801929">
                          <a:defRPr/>
                        </a:pPr>
                        <a:r>
                          <a:rPr lang="en-GB" sz="1403" dirty="0">
                            <a:solidFill>
                              <a:srgbClr val="115076"/>
                            </a:solidFill>
                            <a:latin typeface="Century Gothic" panose="020B0502020202020204" pitchFamily="34" charset="0"/>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4"/>
                    <a:ext cx="1286285" cy="1023911"/>
                    <a:chOff x="4712733" y="1846260"/>
                    <a:chExt cx="1286285" cy="1023911"/>
                  </a:xfrm>
                </p:grpSpPr>
                <p:grpSp>
                  <p:nvGrpSpPr>
                    <p:cNvPr id="27" name="Group 26"/>
                    <p:cNvGrpSpPr/>
                    <p:nvPr/>
                  </p:nvGrpSpPr>
                  <p:grpSpPr>
                    <a:xfrm>
                      <a:off x="4925237" y="1846260"/>
                      <a:ext cx="1073781" cy="1023911"/>
                      <a:chOff x="4922691" y="1829976"/>
                      <a:chExt cx="1108725" cy="1035570"/>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34" name="TextBox 33"/>
                      <p:cNvSpPr txBox="1"/>
                      <p:nvPr/>
                    </p:nvSpPr>
                    <p:spPr>
                      <a:xfrm>
                        <a:off x="4922691" y="2474344"/>
                        <a:ext cx="1014935"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Reise</a:t>
                        </a:r>
                        <a:endParaRPr lang="en-GB" sz="1403" dirty="0">
                          <a:solidFill>
                            <a:prstClr val="white"/>
                          </a:solidFill>
                          <a:latin typeface="Century Gothic" panose="020B0502020202020204" pitchFamily="34" charset="0"/>
                        </a:endParaRPr>
                      </a:p>
                    </p:txBody>
                  </p:sp>
                  <p:sp>
                    <p:nvSpPr>
                      <p:cNvPr id="35" name="TextBox 34"/>
                      <p:cNvSpPr txBox="1"/>
                      <p:nvPr/>
                    </p:nvSpPr>
                    <p:spPr>
                      <a:xfrm>
                        <a:off x="5211680" y="1829976"/>
                        <a:ext cx="819736"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Riese</a:t>
                        </a:r>
                        <a:endParaRPr lang="en-GB" sz="1403" dirty="0">
                          <a:solidFill>
                            <a:srgbClr val="115076"/>
                          </a:solidFill>
                          <a:latin typeface="Century Gothic" panose="020B0502020202020204" pitchFamily="34" charset="0"/>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2"/>
                      <a:ext cx="1006617" cy="1025241"/>
                      <a:chOff x="4923348" y="1849175"/>
                      <a:chExt cx="1039375" cy="1036915"/>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44" name="TextBox 43"/>
                      <p:cNvSpPr txBox="1"/>
                      <p:nvPr/>
                    </p:nvSpPr>
                    <p:spPr>
                      <a:xfrm>
                        <a:off x="4923348" y="2494888"/>
                        <a:ext cx="1014935"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viele</a:t>
                        </a:r>
                        <a:endParaRPr lang="en-GB" sz="1403" dirty="0">
                          <a:solidFill>
                            <a:prstClr val="white"/>
                          </a:solidFill>
                          <a:latin typeface="Century Gothic" panose="020B0502020202020204" pitchFamily="34" charset="0"/>
                        </a:endParaRPr>
                      </a:p>
                    </p:txBody>
                  </p:sp>
                  <p:sp>
                    <p:nvSpPr>
                      <p:cNvPr id="45" name="TextBox 44"/>
                      <p:cNvSpPr txBox="1"/>
                      <p:nvPr/>
                    </p:nvSpPr>
                    <p:spPr>
                      <a:xfrm>
                        <a:off x="5187786" y="1849175"/>
                        <a:ext cx="774937"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Feile</a:t>
                        </a:r>
                        <a:endParaRPr lang="en-GB" sz="1403" dirty="0">
                          <a:solidFill>
                            <a:srgbClr val="115076"/>
                          </a:solidFill>
                          <a:latin typeface="Century Gothic" panose="020B0502020202020204" pitchFamily="34" charset="0"/>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2"/>
                    <a:ext cx="1478814" cy="1051361"/>
                    <a:chOff x="4712733" y="1841491"/>
                    <a:chExt cx="1478814" cy="1051361"/>
                  </a:xfrm>
                </p:grpSpPr>
                <p:grpSp>
                  <p:nvGrpSpPr>
                    <p:cNvPr id="47" name="Group 46"/>
                    <p:cNvGrpSpPr/>
                    <p:nvPr/>
                  </p:nvGrpSpPr>
                  <p:grpSpPr>
                    <a:xfrm>
                      <a:off x="4892568" y="1841491"/>
                      <a:ext cx="1196959" cy="1051361"/>
                      <a:chOff x="4888951" y="1825153"/>
                      <a:chExt cx="1235910" cy="1063332"/>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54" name="TextBox 53"/>
                      <p:cNvSpPr txBox="1"/>
                      <p:nvPr/>
                    </p:nvSpPr>
                    <p:spPr>
                      <a:xfrm>
                        <a:off x="4888951" y="2497283"/>
                        <a:ext cx="1014935" cy="391202"/>
                      </a:xfrm>
                      <a:prstGeom prst="rect">
                        <a:avLst/>
                      </a:prstGeom>
                      <a:noFill/>
                    </p:spPr>
                    <p:txBody>
                      <a:bodyPr wrap="square" rtlCol="0">
                        <a:spAutoFit/>
                      </a:bodyPr>
                      <a:lstStyle/>
                      <a:p>
                        <a:pPr defTabSz="801929">
                          <a:defRPr/>
                        </a:pPr>
                        <a:r>
                          <a:rPr lang="en-GB" sz="1403" dirty="0">
                            <a:solidFill>
                              <a:prstClr val="white"/>
                            </a:solidFill>
                            <a:latin typeface="Century Gothic" panose="020B0502020202020204" pitchFamily="34" charset="0"/>
                          </a:rPr>
                          <a:t>Lieder</a:t>
                        </a:r>
                      </a:p>
                    </p:txBody>
                  </p:sp>
                  <p:sp>
                    <p:nvSpPr>
                      <p:cNvPr id="55" name="TextBox 54"/>
                      <p:cNvSpPr txBox="1"/>
                      <p:nvPr/>
                    </p:nvSpPr>
                    <p:spPr>
                      <a:xfrm>
                        <a:off x="5197885" y="1825153"/>
                        <a:ext cx="926976" cy="391201"/>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leider</a:t>
                        </a:r>
                        <a:endParaRPr lang="en-GB" sz="1403" dirty="0">
                          <a:solidFill>
                            <a:srgbClr val="115076"/>
                          </a:solidFill>
                          <a:latin typeface="Century Gothic" panose="020B0502020202020204" pitchFamily="34" charset="0"/>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5"/>
                    <a:ext cx="1286560" cy="1249065"/>
                    <a:chOff x="4904987" y="1847307"/>
                    <a:chExt cx="1286560" cy="1249065"/>
                  </a:xfrm>
                </p:grpSpPr>
                <p:grpSp>
                  <p:nvGrpSpPr>
                    <p:cNvPr id="67" name="Group 66"/>
                    <p:cNvGrpSpPr/>
                    <p:nvPr/>
                  </p:nvGrpSpPr>
                  <p:grpSpPr>
                    <a:xfrm>
                      <a:off x="4904987" y="1847307"/>
                      <a:ext cx="1104348" cy="1026692"/>
                      <a:chOff x="4901785" y="1831037"/>
                      <a:chExt cx="1140288" cy="1038384"/>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74" name="TextBox 73"/>
                      <p:cNvSpPr txBox="1"/>
                      <p:nvPr/>
                    </p:nvSpPr>
                    <p:spPr>
                      <a:xfrm>
                        <a:off x="4901785" y="2478219"/>
                        <a:ext cx="1014935"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Reise</a:t>
                        </a:r>
                        <a:endParaRPr lang="en-GB" sz="1403" dirty="0">
                          <a:solidFill>
                            <a:prstClr val="white"/>
                          </a:solidFill>
                          <a:latin typeface="Century Gothic" panose="020B0502020202020204" pitchFamily="34" charset="0"/>
                        </a:endParaRPr>
                      </a:p>
                    </p:txBody>
                  </p:sp>
                  <p:sp>
                    <p:nvSpPr>
                      <p:cNvPr id="75" name="TextBox 74"/>
                      <p:cNvSpPr txBox="1"/>
                      <p:nvPr/>
                    </p:nvSpPr>
                    <p:spPr>
                      <a:xfrm>
                        <a:off x="5239055" y="1831037"/>
                        <a:ext cx="803018"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Riese</a:t>
                        </a:r>
                        <a:endParaRPr lang="en-GB" sz="1403" dirty="0">
                          <a:solidFill>
                            <a:srgbClr val="115076"/>
                          </a:solidFill>
                          <a:latin typeface="Century Gothic" panose="020B0502020202020204" pitchFamily="34" charset="0"/>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2"/>
                      <a:ext cx="1111867" cy="1015834"/>
                      <a:chOff x="4945306" y="1849175"/>
                      <a:chExt cx="1148050" cy="1027401"/>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84" name="TextBox 83"/>
                      <p:cNvSpPr txBox="1"/>
                      <p:nvPr/>
                    </p:nvSpPr>
                    <p:spPr>
                      <a:xfrm>
                        <a:off x="4945306" y="2485374"/>
                        <a:ext cx="1014936" cy="391202"/>
                      </a:xfrm>
                      <a:prstGeom prst="rect">
                        <a:avLst/>
                      </a:prstGeom>
                      <a:noFill/>
                    </p:spPr>
                    <p:txBody>
                      <a:bodyPr wrap="square" rtlCol="0">
                        <a:spAutoFit/>
                      </a:bodyPr>
                      <a:lstStyle/>
                      <a:p>
                        <a:pPr defTabSz="801929">
                          <a:defRPr/>
                        </a:pPr>
                        <a:r>
                          <a:rPr lang="en-GB" sz="1403" dirty="0">
                            <a:solidFill>
                              <a:prstClr val="white"/>
                            </a:solidFill>
                            <a:latin typeface="Century Gothic" panose="020B0502020202020204" pitchFamily="34" charset="0"/>
                          </a:rPr>
                          <a:t>Beine</a:t>
                        </a:r>
                      </a:p>
                    </p:txBody>
                  </p:sp>
                  <p:sp>
                    <p:nvSpPr>
                      <p:cNvPr id="85" name="TextBox 84"/>
                      <p:cNvSpPr txBox="1"/>
                      <p:nvPr/>
                    </p:nvSpPr>
                    <p:spPr>
                      <a:xfrm>
                        <a:off x="5187787" y="1849175"/>
                        <a:ext cx="905569" cy="391201"/>
                      </a:xfrm>
                      <a:prstGeom prst="rect">
                        <a:avLst/>
                      </a:prstGeom>
                      <a:noFill/>
                    </p:spPr>
                    <p:txBody>
                      <a:bodyPr wrap="square" rtlCol="0">
                        <a:spAutoFit/>
                      </a:bodyPr>
                      <a:lstStyle/>
                      <a:p>
                        <a:pPr defTabSz="801929">
                          <a:defRPr/>
                        </a:pPr>
                        <a:r>
                          <a:rPr lang="en-GB" sz="1403" dirty="0">
                            <a:solidFill>
                              <a:srgbClr val="115076"/>
                            </a:solidFill>
                            <a:latin typeface="Century Gothic" panose="020B0502020202020204" pitchFamily="34" charset="0"/>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1017207"/>
                      <a:chOff x="4950554" y="1849175"/>
                      <a:chExt cx="1032301" cy="1028790"/>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94" name="TextBox 93"/>
                      <p:cNvSpPr txBox="1"/>
                      <p:nvPr/>
                    </p:nvSpPr>
                    <p:spPr>
                      <a:xfrm>
                        <a:off x="4967920" y="2486763"/>
                        <a:ext cx="1014935"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viele</a:t>
                        </a:r>
                        <a:endParaRPr lang="en-GB" sz="1403" dirty="0">
                          <a:solidFill>
                            <a:prstClr val="white"/>
                          </a:solidFill>
                          <a:latin typeface="Century Gothic" panose="020B0502020202020204" pitchFamily="34" charset="0"/>
                        </a:endParaRPr>
                      </a:p>
                    </p:txBody>
                  </p:sp>
                  <p:sp>
                    <p:nvSpPr>
                      <p:cNvPr id="95" name="TextBox 94"/>
                      <p:cNvSpPr txBox="1"/>
                      <p:nvPr/>
                    </p:nvSpPr>
                    <p:spPr>
                      <a:xfrm>
                        <a:off x="5187787" y="1849175"/>
                        <a:ext cx="774936"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Feile</a:t>
                        </a:r>
                        <a:endParaRPr lang="en-GB" sz="1403" dirty="0">
                          <a:solidFill>
                            <a:srgbClr val="115076"/>
                          </a:solidFill>
                          <a:latin typeface="Century Gothic" panose="020B0502020202020204" pitchFamily="34" charset="0"/>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8"/>
                    <a:ext cx="1280200" cy="1253409"/>
                    <a:chOff x="4911347" y="1842963"/>
                    <a:chExt cx="1280200" cy="1253409"/>
                  </a:xfrm>
                </p:grpSpPr>
                <p:grpSp>
                  <p:nvGrpSpPr>
                    <p:cNvPr id="97" name="Group 96"/>
                    <p:cNvGrpSpPr/>
                    <p:nvPr/>
                  </p:nvGrpSpPr>
                  <p:grpSpPr>
                    <a:xfrm>
                      <a:off x="4911347" y="1842963"/>
                      <a:ext cx="1125161" cy="1071237"/>
                      <a:chOff x="4908342" y="1826642"/>
                      <a:chExt cx="1161776" cy="1083435"/>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04" name="TextBox 103"/>
                      <p:cNvSpPr txBox="1"/>
                      <p:nvPr/>
                    </p:nvSpPr>
                    <p:spPr>
                      <a:xfrm>
                        <a:off x="4908342" y="2518875"/>
                        <a:ext cx="1014935" cy="391202"/>
                      </a:xfrm>
                      <a:prstGeom prst="rect">
                        <a:avLst/>
                      </a:prstGeom>
                      <a:noFill/>
                    </p:spPr>
                    <p:txBody>
                      <a:bodyPr wrap="square" rtlCol="0">
                        <a:spAutoFit/>
                      </a:bodyPr>
                      <a:lstStyle/>
                      <a:p>
                        <a:pPr defTabSz="801929">
                          <a:defRPr/>
                        </a:pPr>
                        <a:r>
                          <a:rPr lang="en-GB" sz="1403" dirty="0">
                            <a:solidFill>
                              <a:prstClr val="white"/>
                            </a:solidFill>
                            <a:latin typeface="Century Gothic" panose="020B0502020202020204" pitchFamily="34" charset="0"/>
                          </a:rPr>
                          <a:t>Lieder</a:t>
                        </a:r>
                      </a:p>
                    </p:txBody>
                  </p:sp>
                  <p:sp>
                    <p:nvSpPr>
                      <p:cNvPr id="105" name="TextBox 104"/>
                      <p:cNvSpPr txBox="1"/>
                      <p:nvPr/>
                    </p:nvSpPr>
                    <p:spPr>
                      <a:xfrm>
                        <a:off x="5148393" y="1826642"/>
                        <a:ext cx="921725"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leider</a:t>
                        </a:r>
                        <a:endParaRPr lang="en-GB" sz="1403" dirty="0">
                          <a:solidFill>
                            <a:srgbClr val="115076"/>
                          </a:solidFill>
                          <a:latin typeface="Century Gothic" panose="020B0502020202020204" pitchFamily="34" charset="0"/>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1"/>
                    <a:ext cx="1079847" cy="1263226"/>
                    <a:chOff x="4933344" y="1833146"/>
                    <a:chExt cx="1079847" cy="1263226"/>
                  </a:xfrm>
                </p:grpSpPr>
                <p:grpSp>
                  <p:nvGrpSpPr>
                    <p:cNvPr id="107" name="Group 106"/>
                    <p:cNvGrpSpPr/>
                    <p:nvPr/>
                  </p:nvGrpSpPr>
                  <p:grpSpPr>
                    <a:xfrm>
                      <a:off x="4933344" y="1833146"/>
                      <a:ext cx="1079847" cy="1030455"/>
                      <a:chOff x="4931059" y="1816714"/>
                      <a:chExt cx="1114988" cy="1042189"/>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14" name="TextBox 113"/>
                      <p:cNvSpPr txBox="1"/>
                      <p:nvPr/>
                    </p:nvSpPr>
                    <p:spPr>
                      <a:xfrm>
                        <a:off x="4931059" y="2467701"/>
                        <a:ext cx="1014936"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Reise</a:t>
                        </a:r>
                        <a:endParaRPr lang="en-GB" sz="1403" dirty="0">
                          <a:solidFill>
                            <a:prstClr val="white"/>
                          </a:solidFill>
                          <a:latin typeface="Century Gothic" panose="020B0502020202020204" pitchFamily="34" charset="0"/>
                        </a:endParaRPr>
                      </a:p>
                    </p:txBody>
                  </p:sp>
                  <p:sp>
                    <p:nvSpPr>
                      <p:cNvPr id="115" name="TextBox 114"/>
                      <p:cNvSpPr txBox="1"/>
                      <p:nvPr/>
                    </p:nvSpPr>
                    <p:spPr>
                      <a:xfrm>
                        <a:off x="5194696" y="1816714"/>
                        <a:ext cx="851351"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Riese</a:t>
                        </a:r>
                        <a:endParaRPr lang="en-GB" sz="1403" dirty="0">
                          <a:solidFill>
                            <a:srgbClr val="115076"/>
                          </a:solidFill>
                          <a:latin typeface="Century Gothic" panose="020B0502020202020204" pitchFamily="34" charset="0"/>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054"/>
                      <a:chOff x="4921193" y="1842850"/>
                      <a:chExt cx="1117146" cy="1000316"/>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24" name="TextBox 123"/>
                      <p:cNvSpPr txBox="1"/>
                      <p:nvPr/>
                    </p:nvSpPr>
                    <p:spPr>
                      <a:xfrm>
                        <a:off x="4921193" y="2440115"/>
                        <a:ext cx="1014935" cy="391201"/>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Reise</a:t>
                        </a:r>
                        <a:endParaRPr lang="en-GB" sz="1403" dirty="0">
                          <a:solidFill>
                            <a:prstClr val="white"/>
                          </a:solidFill>
                          <a:latin typeface="Century Gothic" panose="020B0502020202020204" pitchFamily="34" charset="0"/>
                        </a:endParaRPr>
                      </a:p>
                    </p:txBody>
                  </p:sp>
                  <p:sp>
                    <p:nvSpPr>
                      <p:cNvPr id="125" name="TextBox 124"/>
                      <p:cNvSpPr txBox="1"/>
                      <p:nvPr/>
                    </p:nvSpPr>
                    <p:spPr>
                      <a:xfrm>
                        <a:off x="5239180" y="1842850"/>
                        <a:ext cx="799159" cy="391201"/>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Riese</a:t>
                        </a:r>
                        <a:endParaRPr lang="en-GB" sz="1403" dirty="0">
                          <a:solidFill>
                            <a:srgbClr val="115076"/>
                          </a:solidFill>
                          <a:latin typeface="Century Gothic" panose="020B0502020202020204" pitchFamily="34" charset="0"/>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1002529"/>
                      <a:chOff x="4879463" y="1840248"/>
                      <a:chExt cx="1208364" cy="1013944"/>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34" name="TextBox 133"/>
                      <p:cNvSpPr txBox="1"/>
                      <p:nvPr/>
                    </p:nvSpPr>
                    <p:spPr>
                      <a:xfrm>
                        <a:off x="4879463" y="2462991"/>
                        <a:ext cx="1014935" cy="391201"/>
                      </a:xfrm>
                      <a:prstGeom prst="rect">
                        <a:avLst/>
                      </a:prstGeom>
                      <a:noFill/>
                    </p:spPr>
                    <p:txBody>
                      <a:bodyPr wrap="square" rtlCol="0">
                        <a:spAutoFit/>
                      </a:bodyPr>
                      <a:lstStyle/>
                      <a:p>
                        <a:pPr defTabSz="801929">
                          <a:defRPr/>
                        </a:pPr>
                        <a:r>
                          <a:rPr lang="en-GB" sz="1403" dirty="0">
                            <a:solidFill>
                              <a:prstClr val="white"/>
                            </a:solidFill>
                            <a:latin typeface="Century Gothic" panose="020B0502020202020204" pitchFamily="34" charset="0"/>
                          </a:rPr>
                          <a:t>Lieder</a:t>
                        </a:r>
                      </a:p>
                    </p:txBody>
                  </p:sp>
                  <p:sp>
                    <p:nvSpPr>
                      <p:cNvPr id="135" name="TextBox 134"/>
                      <p:cNvSpPr txBox="1"/>
                      <p:nvPr/>
                    </p:nvSpPr>
                    <p:spPr>
                      <a:xfrm>
                        <a:off x="5187386" y="1840248"/>
                        <a:ext cx="900441"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leider</a:t>
                        </a:r>
                        <a:endParaRPr lang="en-GB" sz="1403" dirty="0">
                          <a:solidFill>
                            <a:srgbClr val="115076"/>
                          </a:solidFill>
                          <a:latin typeface="Century Gothic" panose="020B0502020202020204" pitchFamily="34" charset="0"/>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1008522"/>
                    <a:chOff x="4712733" y="1858996"/>
                    <a:chExt cx="1226814" cy="1008522"/>
                  </a:xfrm>
                </p:grpSpPr>
                <p:grpSp>
                  <p:nvGrpSpPr>
                    <p:cNvPr id="137" name="Group 136"/>
                    <p:cNvGrpSpPr/>
                    <p:nvPr/>
                  </p:nvGrpSpPr>
                  <p:grpSpPr>
                    <a:xfrm>
                      <a:off x="4928791" y="1865242"/>
                      <a:ext cx="1003703" cy="1002276"/>
                      <a:chOff x="4926357" y="1849175"/>
                      <a:chExt cx="1036366" cy="1013689"/>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44" name="TextBox 143"/>
                      <p:cNvSpPr txBox="1"/>
                      <p:nvPr/>
                    </p:nvSpPr>
                    <p:spPr>
                      <a:xfrm>
                        <a:off x="4926357" y="2471662"/>
                        <a:ext cx="1014935"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viele</a:t>
                        </a:r>
                        <a:endParaRPr lang="en-GB" sz="1403" dirty="0">
                          <a:solidFill>
                            <a:prstClr val="white"/>
                          </a:solidFill>
                          <a:latin typeface="Century Gothic" panose="020B0502020202020204" pitchFamily="34" charset="0"/>
                        </a:endParaRPr>
                      </a:p>
                    </p:txBody>
                  </p:sp>
                  <p:sp>
                    <p:nvSpPr>
                      <p:cNvPr id="145" name="TextBox 144"/>
                      <p:cNvSpPr txBox="1"/>
                      <p:nvPr/>
                    </p:nvSpPr>
                    <p:spPr>
                      <a:xfrm>
                        <a:off x="5187787" y="1849175"/>
                        <a:ext cx="774936"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Feile</a:t>
                        </a:r>
                        <a:endParaRPr lang="en-GB" sz="1403" dirty="0">
                          <a:solidFill>
                            <a:srgbClr val="115076"/>
                          </a:solidFill>
                          <a:latin typeface="Century Gothic" panose="020B0502020202020204" pitchFamily="34" charset="0"/>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1004506"/>
                  <a:chOff x="2462918" y="617883"/>
                  <a:chExt cx="1271652" cy="1004506"/>
                </a:xfrm>
              </p:grpSpPr>
              <p:grpSp>
                <p:nvGrpSpPr>
                  <p:cNvPr id="147" name="Group 146"/>
                  <p:cNvGrpSpPr/>
                  <p:nvPr/>
                </p:nvGrpSpPr>
                <p:grpSpPr>
                  <a:xfrm>
                    <a:off x="2462918" y="617883"/>
                    <a:ext cx="1064343" cy="1004506"/>
                    <a:chOff x="2380239" y="587613"/>
                    <a:chExt cx="1098980" cy="1015945"/>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54" name="TextBox 153"/>
                    <p:cNvSpPr txBox="1"/>
                    <p:nvPr/>
                  </p:nvSpPr>
                  <p:spPr>
                    <a:xfrm>
                      <a:off x="2380239" y="1212356"/>
                      <a:ext cx="1014935"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Reise</a:t>
                      </a:r>
                      <a:endParaRPr lang="en-GB" sz="1403" dirty="0">
                        <a:solidFill>
                          <a:prstClr val="white"/>
                        </a:solidFill>
                        <a:latin typeface="Century Gothic" panose="020B0502020202020204" pitchFamily="34" charset="0"/>
                      </a:endParaRPr>
                    </a:p>
                  </p:txBody>
                </p:sp>
                <p:sp>
                  <p:nvSpPr>
                    <p:cNvPr id="155" name="TextBox 154"/>
                    <p:cNvSpPr txBox="1"/>
                    <p:nvPr/>
                  </p:nvSpPr>
                  <p:spPr>
                    <a:xfrm>
                      <a:off x="2674206" y="587613"/>
                      <a:ext cx="805013" cy="391202"/>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Riese</a:t>
                      </a:r>
                      <a:endParaRPr lang="en-GB" sz="1403" dirty="0">
                        <a:solidFill>
                          <a:srgbClr val="115076"/>
                        </a:solidFill>
                        <a:latin typeface="Century Gothic" panose="020B0502020202020204" pitchFamily="34" charset="0"/>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90543" y="1862595"/>
                    <a:ext cx="1038336" cy="996474"/>
                    <a:chOff x="3647813" y="1846500"/>
                    <a:chExt cx="1072126" cy="1007821"/>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163" name="TextBox 162"/>
                    <p:cNvSpPr txBox="1"/>
                    <p:nvPr/>
                  </p:nvSpPr>
                  <p:spPr>
                    <a:xfrm>
                      <a:off x="3647813" y="2456636"/>
                      <a:ext cx="1014935" cy="391202"/>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Reise</a:t>
                      </a:r>
                      <a:endParaRPr lang="en-GB" sz="1403" dirty="0">
                        <a:solidFill>
                          <a:prstClr val="white"/>
                        </a:solidFill>
                        <a:latin typeface="Century Gothic" panose="020B0502020202020204" pitchFamily="34" charset="0"/>
                      </a:endParaRPr>
                    </a:p>
                  </p:txBody>
                </p:sp>
                <p:sp>
                  <p:nvSpPr>
                    <p:cNvPr id="164" name="TextBox 163"/>
                    <p:cNvSpPr txBox="1"/>
                    <p:nvPr/>
                  </p:nvSpPr>
                  <p:spPr>
                    <a:xfrm>
                      <a:off x="3934132" y="1846500"/>
                      <a:ext cx="785807" cy="665213"/>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Riese</a:t>
                      </a:r>
                      <a:endParaRPr lang="en-GB" sz="1403" dirty="0">
                        <a:solidFill>
                          <a:srgbClr val="115076"/>
                        </a:solidFill>
                        <a:latin typeface="Century Gothic" panose="020B0502020202020204" pitchFamily="34" charset="0"/>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229" name="TextBox 228"/>
            <p:cNvSpPr txBox="1"/>
            <p:nvPr/>
          </p:nvSpPr>
          <p:spPr>
            <a:xfrm>
              <a:off x="5586982" y="3667659"/>
              <a:ext cx="910584" cy="351474"/>
            </a:xfrm>
            <a:prstGeom prst="rect">
              <a:avLst/>
            </a:prstGeom>
            <a:noFill/>
          </p:spPr>
          <p:txBody>
            <a:bodyPr wrap="square" rtlCol="0">
              <a:spAutoFit/>
            </a:bodyPr>
            <a:lstStyle/>
            <a:p>
              <a:pPr defTabSz="801929">
                <a:defRPr/>
              </a:pPr>
              <a:r>
                <a:rPr lang="en-GB" sz="1403" dirty="0" err="1">
                  <a:solidFill>
                    <a:prstClr val="white"/>
                  </a:solidFill>
                  <a:latin typeface="Century Gothic" panose="020B0502020202020204" pitchFamily="34" charset="0"/>
                </a:rPr>
                <a:t>Reise</a:t>
              </a:r>
              <a:endParaRPr lang="en-GB" sz="1403" dirty="0">
                <a:solidFill>
                  <a:prstClr val="white"/>
                </a:solidFill>
                <a:latin typeface="Century Gothic" panose="020B0502020202020204" pitchFamily="34" charset="0"/>
              </a:endParaRPr>
            </a:p>
          </p:txBody>
        </p:sp>
        <p:sp>
          <p:nvSpPr>
            <p:cNvPr id="233" name="TextBox 232"/>
            <p:cNvSpPr txBox="1"/>
            <p:nvPr/>
          </p:nvSpPr>
          <p:spPr>
            <a:xfrm>
              <a:off x="5850725" y="3106361"/>
              <a:ext cx="722245" cy="351474"/>
            </a:xfrm>
            <a:prstGeom prst="rect">
              <a:avLst/>
            </a:prstGeom>
            <a:noFill/>
          </p:spPr>
          <p:txBody>
            <a:bodyPr wrap="square" rtlCol="0">
              <a:spAutoFit/>
            </a:bodyPr>
            <a:lstStyle/>
            <a:p>
              <a:pPr defTabSz="801929">
                <a:defRPr/>
              </a:pPr>
              <a:r>
                <a:rPr lang="en-GB" sz="1403" dirty="0" err="1">
                  <a:solidFill>
                    <a:srgbClr val="115076"/>
                  </a:solidFill>
                  <a:latin typeface="Century Gothic" panose="020B0502020202020204" pitchFamily="34" charset="0"/>
                </a:rPr>
                <a:t>Riese</a:t>
              </a:r>
              <a:endParaRPr lang="en-GB" sz="1403" dirty="0">
                <a:solidFill>
                  <a:srgbClr val="115076"/>
                </a:solidFill>
                <a:latin typeface="Century Gothic" panose="020B0502020202020204" pitchFamily="34" charset="0"/>
              </a:endParaRPr>
            </a:p>
          </p:txBody>
        </p:sp>
        <p:sp>
          <p:nvSpPr>
            <p:cNvPr id="234" name="Rectangle 233"/>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pic>
          <p:nvPicPr>
            <p:cNvPr id="23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8297" y="244277"/>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24658" y="1615514"/>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26011" y="767544"/>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44443" y="3480765"/>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57342" y="1897838"/>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35213" y="2286432"/>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35386" y="2943946"/>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9420" y="5512857"/>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107657" y="5480650"/>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903502" y="4447164"/>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9572" y="5647618"/>
              <a:ext cx="403474" cy="382401"/>
            </a:xfrm>
            <a:prstGeom prst="rect">
              <a:avLst/>
            </a:prstGeom>
            <a:noFill/>
          </p:spPr>
          <p:txBody>
            <a:bodyPr wrap="square" rtlCol="0">
              <a:spAutoFit/>
            </a:bodyPr>
            <a:lstStyle/>
            <a:p>
              <a:pPr algn="ctr" defTabSz="801929">
                <a:defRPr/>
              </a:pPr>
              <a:r>
                <a:rPr lang="en-GB" sz="1579" b="1" dirty="0">
                  <a:solidFill>
                    <a:srgbClr val="115076"/>
                  </a:solidFill>
                  <a:latin typeface="Century Gothic" panose="020B0502020202020204" pitchFamily="34" charset="0"/>
                </a:rPr>
                <a:t>q</a:t>
              </a:r>
            </a:p>
          </p:txBody>
        </p:sp>
      </p:grpSp>
      <p:pic>
        <p:nvPicPr>
          <p:cNvPr id="180" name="Picture 16" descr="treasure map">
            <a:extLst>
              <a:ext uri="{FF2B5EF4-FFF2-40B4-BE49-F238E27FC236}">
                <a16:creationId xmlns:a16="http://schemas.microsoft.com/office/drawing/2014/main" id="{CA5CDD99-DD51-4A2C-ABAE-02F9F3FFCE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783" y="5229522"/>
            <a:ext cx="671022" cy="6620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reen play button">
            <a:hlinkClick r:id="" action="ppaction://noaction" highlightClick="1">
              <a:snd r:embed="rId7" name="Phonics 3.1.4.1.wav"/>
            </a:hlinkClick>
            <a:extLst>
              <a:ext uri="{FF2B5EF4-FFF2-40B4-BE49-F238E27FC236}">
                <a16:creationId xmlns:a16="http://schemas.microsoft.com/office/drawing/2014/main" id="{EEBC303D-A628-4359-A1CD-BC8727A5C3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31516" y="5257359"/>
            <a:ext cx="608517" cy="595657"/>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98516" y="817156"/>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01223" y="1690123"/>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27958" y="2659226"/>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01223" y="3654908"/>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93676" y="4673269"/>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19130" y="5562801"/>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14659" y="5647280"/>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77304" y="5559128"/>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54890" y="3700028"/>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2184" y="2787081"/>
            <a:ext cx="532594" cy="51129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6627" y="1846296"/>
            <a:ext cx="532594" cy="51129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0247543" y="652168"/>
            <a:ext cx="484148" cy="809760"/>
          </a:xfrm>
          <a:prstGeom prst="rect">
            <a:avLst/>
          </a:prstGeom>
          <a:noFill/>
        </p:spPr>
        <p:txBody>
          <a:bodyPr wrap="none" lIns="80189" tIns="40094" rIns="80189" bIns="40094">
            <a:spAutoFit/>
          </a:bodyPr>
          <a:lstStyle/>
          <a:p>
            <a:pPr algn="ctr" defTabSz="801929">
              <a:defRPr/>
            </a:pPr>
            <a:r>
              <a:rPr lang="en-US" sz="4736"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w Cen MT" panose="020B0602020104020603"/>
              </a:rPr>
              <a:t>1</a:t>
            </a:r>
          </a:p>
        </p:txBody>
      </p:sp>
      <p:pic>
        <p:nvPicPr>
          <p:cNvPr id="2" name="Picture 1" descr="pirat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8120" y="5122791"/>
            <a:ext cx="1058844" cy="1058844"/>
          </a:xfrm>
          <a:prstGeom prst="rect">
            <a:avLst/>
          </a:prstGeom>
        </p:spPr>
      </p:pic>
    </p:spTree>
    <p:extLst>
      <p:ext uri="{BB962C8B-B14F-4D97-AF65-F5344CB8AC3E}">
        <p14:creationId xmlns:p14="http://schemas.microsoft.com/office/powerpoint/2010/main" val="53302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background rectangle">
            <a:extLst>
              <a:ext uri="{FF2B5EF4-FFF2-40B4-BE49-F238E27FC236}">
                <a16:creationId xmlns:a16="http://schemas.microsoft.com/office/drawing/2014/main" id="{6D1AF5AB-4258-421C-A156-DBDE55F83EA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33100"/>
            <a:ext cx="5662702" cy="760431"/>
          </a:xfrm>
          <a:prstGeom prst="rect">
            <a:avLst/>
          </a:prstGeom>
        </p:spPr>
      </p:pic>
      <p:sp>
        <p:nvSpPr>
          <p:cNvPr id="57" name="Title 3">
            <a:extLst>
              <a:ext uri="{FF2B5EF4-FFF2-40B4-BE49-F238E27FC236}">
                <a16:creationId xmlns:a16="http://schemas.microsoft.com/office/drawing/2014/main" id="{DE2262FC-4F4F-425E-BF90-21735C43813C}"/>
              </a:ext>
            </a:extLst>
          </p:cNvPr>
          <p:cNvSpPr>
            <a:spLocks noGrp="1"/>
          </p:cNvSpPr>
          <p:nvPr>
            <p:ph type="title"/>
          </p:nvPr>
        </p:nvSpPr>
        <p:spPr>
          <a:xfrm>
            <a:off x="165693" y="1033101"/>
            <a:ext cx="4617495" cy="620750"/>
          </a:xfrm>
        </p:spPr>
        <p:txBody>
          <a:bodyPr>
            <a:normAutofit fontScale="90000"/>
          </a:bodyPr>
          <a:lstStyle/>
          <a:p>
            <a:r>
              <a:rPr lang="en-GB" sz="3157" b="1" dirty="0" err="1">
                <a:solidFill>
                  <a:schemeClr val="bg1"/>
                </a:solidFill>
              </a:rPr>
              <a:t>En</a:t>
            </a:r>
            <a:r>
              <a:rPr lang="en-GB" sz="3157" b="1" dirty="0">
                <a:solidFill>
                  <a:schemeClr val="bg1"/>
                </a:solidFill>
              </a:rPr>
              <a:t> </a:t>
            </a:r>
            <a:r>
              <a:rPr lang="en-GB" sz="3157" b="1" dirty="0" err="1">
                <a:solidFill>
                  <a:schemeClr val="bg1"/>
                </a:solidFill>
              </a:rPr>
              <a:t>anglais</a:t>
            </a:r>
            <a:r>
              <a:rPr lang="en-GB" sz="3157" b="1" dirty="0">
                <a:solidFill>
                  <a:schemeClr val="bg1"/>
                </a:solidFill>
              </a:rPr>
              <a:t> et </a:t>
            </a:r>
            <a:r>
              <a:rPr lang="en-GB" sz="3157" b="1" dirty="0" err="1">
                <a:solidFill>
                  <a:schemeClr val="bg1"/>
                </a:solidFill>
              </a:rPr>
              <a:t>en</a:t>
            </a:r>
            <a:r>
              <a:rPr lang="en-GB" sz="3157" b="1" dirty="0">
                <a:solidFill>
                  <a:schemeClr val="bg1"/>
                </a:solidFill>
              </a:rPr>
              <a:t> </a:t>
            </a:r>
            <a:r>
              <a:rPr lang="en-GB" sz="3157" b="1" dirty="0" err="1">
                <a:solidFill>
                  <a:schemeClr val="bg1"/>
                </a:solidFill>
              </a:rPr>
              <a:t>français</a:t>
            </a:r>
            <a:endParaRPr lang="en-GB" sz="3157"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8553450" y="958477"/>
            <a:ext cx="1890992" cy="31546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754" b="1" dirty="0">
                <a:solidFill>
                  <a:prstClr val="white"/>
                </a:solidFill>
                <a:latin typeface="Century Gothic" panose="020B0502020202020204" pitchFamily="34" charset="0"/>
              </a:rPr>
              <a:t>lire / </a:t>
            </a:r>
            <a:r>
              <a:rPr lang="en-GB" sz="1754" b="1" dirty="0" err="1">
                <a:solidFill>
                  <a:prstClr val="white"/>
                </a:solidFill>
                <a:latin typeface="Century Gothic" panose="020B0502020202020204" pitchFamily="34" charset="0"/>
              </a:rPr>
              <a:t>écouter</a:t>
            </a:r>
            <a:endParaRPr lang="en-GB" sz="1754" b="1" dirty="0">
              <a:solidFill>
                <a:prstClr val="white"/>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3F3BD631-F988-4995-891D-A2FA0C9F0AF9}"/>
              </a:ext>
            </a:extLst>
          </p:cNvPr>
          <p:cNvGraphicFramePr>
            <a:graphicFrameLocks noGrp="1"/>
          </p:cNvGraphicFramePr>
          <p:nvPr/>
        </p:nvGraphicFramePr>
        <p:xfrm>
          <a:off x="245544" y="2335726"/>
          <a:ext cx="4735548" cy="3946290"/>
        </p:xfrm>
        <a:graphic>
          <a:graphicData uri="http://schemas.openxmlformats.org/drawingml/2006/table">
            <a:tbl>
              <a:tblPr firstRow="1" bandRow="1">
                <a:tableStyleId>{5940675A-B579-460E-94D1-54222C63F5DA}</a:tableStyleId>
              </a:tblPr>
              <a:tblGrid>
                <a:gridCol w="789258">
                  <a:extLst>
                    <a:ext uri="{9D8B030D-6E8A-4147-A177-3AD203B41FA5}">
                      <a16:colId xmlns:a16="http://schemas.microsoft.com/office/drawing/2014/main" val="3049961456"/>
                    </a:ext>
                  </a:extLst>
                </a:gridCol>
                <a:gridCol w="789258">
                  <a:extLst>
                    <a:ext uri="{9D8B030D-6E8A-4147-A177-3AD203B41FA5}">
                      <a16:colId xmlns:a16="http://schemas.microsoft.com/office/drawing/2014/main" val="733390860"/>
                    </a:ext>
                  </a:extLst>
                </a:gridCol>
                <a:gridCol w="1578516">
                  <a:extLst>
                    <a:ext uri="{9D8B030D-6E8A-4147-A177-3AD203B41FA5}">
                      <a16:colId xmlns:a16="http://schemas.microsoft.com/office/drawing/2014/main" val="2049971738"/>
                    </a:ext>
                  </a:extLst>
                </a:gridCol>
                <a:gridCol w="789258">
                  <a:extLst>
                    <a:ext uri="{9D8B030D-6E8A-4147-A177-3AD203B41FA5}">
                      <a16:colId xmlns:a16="http://schemas.microsoft.com/office/drawing/2014/main" val="250923416"/>
                    </a:ext>
                  </a:extLst>
                </a:gridCol>
                <a:gridCol w="789258">
                  <a:extLst>
                    <a:ext uri="{9D8B030D-6E8A-4147-A177-3AD203B41FA5}">
                      <a16:colId xmlns:a16="http://schemas.microsoft.com/office/drawing/2014/main" val="3429027629"/>
                    </a:ext>
                  </a:extLst>
                </a:gridCol>
              </a:tblGrid>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sp>
        <p:nvSpPr>
          <p:cNvPr id="20" name="TextBox 19">
            <a:extLst>
              <a:ext uri="{FF2B5EF4-FFF2-40B4-BE49-F238E27FC236}">
                <a16:creationId xmlns:a16="http://schemas.microsoft.com/office/drawing/2014/main" id="{937E5FB9-FFAE-4033-BBB4-E4DC5EB6BE74}"/>
              </a:ext>
            </a:extLst>
          </p:cNvPr>
          <p:cNvSpPr txBox="1"/>
          <p:nvPr/>
        </p:nvSpPr>
        <p:spPr>
          <a:xfrm>
            <a:off x="3367943" y="1719840"/>
            <a:ext cx="860117" cy="632224"/>
          </a:xfrm>
          <a:prstGeom prst="rect">
            <a:avLst/>
          </a:prstGeom>
          <a:noFill/>
        </p:spPr>
        <p:txBody>
          <a:bodyPr wrap="square" rtlCol="0" anchor="ctr">
            <a:spAutoFit/>
          </a:bodyPr>
          <a:lstStyle/>
          <a:p>
            <a:pPr algn="ctr" defTabSz="801929">
              <a:defRPr/>
            </a:pPr>
            <a:r>
              <a:rPr lang="en-GB" sz="1754" b="1" dirty="0">
                <a:solidFill>
                  <a:srgbClr val="115076"/>
                </a:solidFill>
                <a:latin typeface="Century Gothic" panose="020F0302020204030204"/>
              </a:rPr>
              <a:t>same [</a:t>
            </a:r>
            <a:r>
              <a:rPr lang="en-GB" sz="1754" b="1" dirty="0" err="1">
                <a:solidFill>
                  <a:srgbClr val="115076"/>
                </a:solidFill>
                <a:latin typeface="Century Gothic" panose="020F0302020204030204"/>
              </a:rPr>
              <a:t>ch</a:t>
            </a:r>
            <a:r>
              <a:rPr lang="en-GB" sz="1754" b="1" dirty="0">
                <a:solidFill>
                  <a:srgbClr val="115076"/>
                </a:solidFill>
                <a:latin typeface="Century Gothic" panose="020F0302020204030204"/>
              </a:rPr>
              <a:t>]</a:t>
            </a:r>
          </a:p>
        </p:txBody>
      </p:sp>
      <p:sp>
        <p:nvSpPr>
          <p:cNvPr id="58" name="TextBox 57">
            <a:extLst>
              <a:ext uri="{FF2B5EF4-FFF2-40B4-BE49-F238E27FC236}">
                <a16:creationId xmlns:a16="http://schemas.microsoft.com/office/drawing/2014/main" id="{6625A08F-53F0-4B5F-AFCB-F8A44B6493EF}"/>
              </a:ext>
            </a:extLst>
          </p:cNvPr>
          <p:cNvSpPr txBox="1"/>
          <p:nvPr/>
        </p:nvSpPr>
        <p:spPr>
          <a:xfrm>
            <a:off x="4065909" y="1712961"/>
            <a:ext cx="1075059" cy="632224"/>
          </a:xfrm>
          <a:prstGeom prst="rect">
            <a:avLst/>
          </a:prstGeom>
          <a:noFill/>
        </p:spPr>
        <p:txBody>
          <a:bodyPr wrap="square" rtlCol="0" anchor="ctr">
            <a:spAutoFit/>
          </a:bodyPr>
          <a:lstStyle/>
          <a:p>
            <a:pPr algn="ctr" defTabSz="801929">
              <a:defRPr/>
            </a:pPr>
            <a:r>
              <a:rPr lang="en-GB" sz="1754" b="1" dirty="0">
                <a:solidFill>
                  <a:srgbClr val="115076"/>
                </a:solidFill>
                <a:latin typeface="Century Gothic" panose="020F0302020204030204"/>
              </a:rPr>
              <a:t>different [</a:t>
            </a:r>
            <a:r>
              <a:rPr lang="en-GB" sz="1754" b="1" dirty="0" err="1">
                <a:solidFill>
                  <a:srgbClr val="115076"/>
                </a:solidFill>
                <a:latin typeface="Century Gothic" panose="020F0302020204030204"/>
              </a:rPr>
              <a:t>ch</a:t>
            </a:r>
            <a:r>
              <a:rPr lang="en-GB" sz="1754" b="1" dirty="0">
                <a:solidFill>
                  <a:srgbClr val="115076"/>
                </a:solidFill>
                <a:latin typeface="Century Gothic" panose="020F0302020204030204"/>
              </a:rPr>
              <a:t>]</a:t>
            </a:r>
          </a:p>
        </p:txBody>
      </p:sp>
      <p:grpSp>
        <p:nvGrpSpPr>
          <p:cNvPr id="4" name="Group 3" descr="the materials for exercise 1 (picture of a chef, green checkmark)">
            <a:extLst>
              <a:ext uri="{FF2B5EF4-FFF2-40B4-BE49-F238E27FC236}">
                <a16:creationId xmlns:a16="http://schemas.microsoft.com/office/drawing/2014/main" id="{1452E109-6395-4F4F-9ECE-14345C9AA61B}"/>
              </a:ext>
            </a:extLst>
          </p:cNvPr>
          <p:cNvGrpSpPr/>
          <p:nvPr/>
        </p:nvGrpSpPr>
        <p:grpSpPr>
          <a:xfrm>
            <a:off x="408173" y="2346343"/>
            <a:ext cx="3638213" cy="789258"/>
            <a:chOff x="408173" y="2346343"/>
            <a:chExt cx="3638213" cy="789258"/>
          </a:xfrm>
        </p:grpSpPr>
        <p:sp>
          <p:nvSpPr>
            <p:cNvPr id="7" name="Action Button: Custom 66" descr="number 1">
              <a:hlinkClick r:id="" action="ppaction://noaction" highlightClick="1">
                <a:snd r:embed="rId4" name="1-chef.wav"/>
              </a:hlinkClick>
              <a:extLst>
                <a:ext uri="{FF2B5EF4-FFF2-40B4-BE49-F238E27FC236}">
                  <a16:creationId xmlns:a16="http://schemas.microsoft.com/office/drawing/2014/main" id="{B4B22334-B9A7-4F1E-B940-9C0DA7CB6B72}"/>
                </a:ext>
              </a:extLst>
            </p:cNvPr>
            <p:cNvSpPr/>
            <p:nvPr/>
          </p:nvSpPr>
          <p:spPr>
            <a:xfrm>
              <a:off x="408173" y="2503152"/>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1</a:t>
              </a:r>
            </a:p>
          </p:txBody>
        </p:sp>
        <p:pic>
          <p:nvPicPr>
            <p:cNvPr id="2058" name="Picture 10" descr="Restaurant Chef Clipart">
              <a:extLst>
                <a:ext uri="{FF2B5EF4-FFF2-40B4-BE49-F238E27FC236}">
                  <a16:creationId xmlns:a16="http://schemas.microsoft.com/office/drawing/2014/main" id="{F72F8E59-7F01-4298-944D-A42C09C0F4B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2145" y="2346343"/>
              <a:ext cx="440304" cy="7892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FC147F4-6F95-4758-81F2-B47F56B92B57}"/>
                </a:ext>
              </a:extLst>
            </p:cNvPr>
            <p:cNvSpPr txBox="1"/>
            <p:nvPr/>
          </p:nvSpPr>
          <p:spPr>
            <a:xfrm>
              <a:off x="1882052" y="2605934"/>
              <a:ext cx="768159"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ef</a:t>
              </a:r>
              <a:endParaRPr lang="en-GB" sz="2105" b="1" dirty="0">
                <a:solidFill>
                  <a:srgbClr val="EE6000"/>
                </a:solidFill>
                <a:latin typeface="Century Gothic" panose="020F0302020204030204"/>
              </a:endParaRPr>
            </a:p>
          </p:txBody>
        </p:sp>
        <p:pic>
          <p:nvPicPr>
            <p:cNvPr id="41" name="Picture 40">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4859" y="2543573"/>
              <a:ext cx="401527" cy="418258"/>
            </a:xfrm>
            <a:prstGeom prst="rect">
              <a:avLst/>
            </a:prstGeom>
          </p:spPr>
        </p:pic>
      </p:grpSp>
      <p:grpSp>
        <p:nvGrpSpPr>
          <p:cNvPr id="6" name="Group 5" descr="the materials for exercise 2 (picture of a snowflake, green checkmark)">
            <a:extLst>
              <a:ext uri="{FF2B5EF4-FFF2-40B4-BE49-F238E27FC236}">
                <a16:creationId xmlns:a16="http://schemas.microsoft.com/office/drawing/2014/main" id="{130D0BC9-DD89-DF46-BFD2-75CBDD701771}"/>
              </a:ext>
            </a:extLst>
          </p:cNvPr>
          <p:cNvGrpSpPr/>
          <p:nvPr/>
        </p:nvGrpSpPr>
        <p:grpSpPr>
          <a:xfrm>
            <a:off x="408173" y="3146614"/>
            <a:ext cx="4403068" cy="789258"/>
            <a:chOff x="408173" y="3146614"/>
            <a:chExt cx="4403068" cy="789258"/>
          </a:xfrm>
        </p:grpSpPr>
        <p:sp>
          <p:nvSpPr>
            <p:cNvPr id="9" name="Action Button: Custom 69" descr="number 2">
              <a:hlinkClick r:id="" action="ppaction://noaction" highlightClick="1">
                <a:snd r:embed="rId7" name="2 avalanche.wav"/>
              </a:hlinkClick>
              <a:extLst>
                <a:ext uri="{FF2B5EF4-FFF2-40B4-BE49-F238E27FC236}">
                  <a16:creationId xmlns:a16="http://schemas.microsoft.com/office/drawing/2014/main" id="{8A1E0069-9749-49A4-87EE-4A2C10BF43BB}"/>
                </a:ext>
              </a:extLst>
            </p:cNvPr>
            <p:cNvSpPr/>
            <p:nvPr/>
          </p:nvSpPr>
          <p:spPr>
            <a:xfrm>
              <a:off x="408173" y="3296487"/>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2</a:t>
              </a:r>
            </a:p>
          </p:txBody>
        </p:sp>
        <p:pic>
          <p:nvPicPr>
            <p:cNvPr id="2080" name="Picture 32" descr="Snowflake Clip art - Snowflakes PNG File png download - 1115*1275 - Free Transparent Snowflake png Download.">
              <a:extLst>
                <a:ext uri="{FF2B5EF4-FFF2-40B4-BE49-F238E27FC236}">
                  <a16:creationId xmlns:a16="http://schemas.microsoft.com/office/drawing/2014/main" id="{A0BA8CA6-345A-485E-BEAD-5232391C85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2676" y="3146614"/>
              <a:ext cx="690235" cy="78925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33A9AF67-EFF2-4400-A461-4D324706A4C3}"/>
                </a:ext>
              </a:extLst>
            </p:cNvPr>
            <p:cNvSpPr txBox="1"/>
            <p:nvPr/>
          </p:nvSpPr>
          <p:spPr>
            <a:xfrm>
              <a:off x="1850645" y="3360098"/>
              <a:ext cx="1603324"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avalan</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a:t>
              </a:r>
            </a:p>
          </p:txBody>
        </p:sp>
        <p:pic>
          <p:nvPicPr>
            <p:cNvPr id="42" name="Picture 41">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9714" y="3296487"/>
              <a:ext cx="401527" cy="418258"/>
            </a:xfrm>
            <a:prstGeom prst="rect">
              <a:avLst/>
            </a:prstGeom>
          </p:spPr>
        </p:pic>
      </p:grpSp>
      <p:grpSp>
        <p:nvGrpSpPr>
          <p:cNvPr id="8" name="Group 7" descr="the materials for exercise 3 (picture of a hand touching something, green checkmark)">
            <a:extLst>
              <a:ext uri="{FF2B5EF4-FFF2-40B4-BE49-F238E27FC236}">
                <a16:creationId xmlns:a16="http://schemas.microsoft.com/office/drawing/2014/main" id="{ED6B63B2-BC2A-9D4B-BCC1-A1E1FAD0D6E8}"/>
              </a:ext>
            </a:extLst>
          </p:cNvPr>
          <p:cNvGrpSpPr/>
          <p:nvPr/>
        </p:nvGrpSpPr>
        <p:grpSpPr>
          <a:xfrm>
            <a:off x="408173" y="3936215"/>
            <a:ext cx="4398631" cy="789258"/>
            <a:chOff x="408173" y="3936215"/>
            <a:chExt cx="4398631" cy="789258"/>
          </a:xfrm>
        </p:grpSpPr>
        <p:sp>
          <p:nvSpPr>
            <p:cNvPr id="10" name="Action Button: Custom 72" descr="number 3">
              <a:hlinkClick r:id="" action="ppaction://noaction" highlightClick="1">
                <a:snd r:embed="rId9" name="3 touche.wav"/>
              </a:hlinkClick>
              <a:extLst>
                <a:ext uri="{FF2B5EF4-FFF2-40B4-BE49-F238E27FC236}">
                  <a16:creationId xmlns:a16="http://schemas.microsoft.com/office/drawing/2014/main" id="{799379FC-B7D7-4CE5-8F77-E9A6AA06284F}"/>
                </a:ext>
              </a:extLst>
            </p:cNvPr>
            <p:cNvSpPr/>
            <p:nvPr/>
          </p:nvSpPr>
          <p:spPr>
            <a:xfrm>
              <a:off x="408173" y="4089460"/>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3</a:t>
              </a:r>
            </a:p>
          </p:txBody>
        </p:sp>
        <p:pic>
          <p:nvPicPr>
            <p:cNvPr id="2074" name="Picture 26" descr="Pointer Finger Clip Art">
              <a:extLst>
                <a:ext uri="{FF2B5EF4-FFF2-40B4-BE49-F238E27FC236}">
                  <a16:creationId xmlns:a16="http://schemas.microsoft.com/office/drawing/2014/main" id="{224D2737-B403-4163-83B3-F351F2137CAA}"/>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7023" y="3936215"/>
              <a:ext cx="613501" cy="78925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4147F5AC-E733-4A93-84E6-40324AE3224D}"/>
                </a:ext>
              </a:extLst>
            </p:cNvPr>
            <p:cNvSpPr txBox="1"/>
            <p:nvPr/>
          </p:nvSpPr>
          <p:spPr>
            <a:xfrm>
              <a:off x="1882051" y="4114262"/>
              <a:ext cx="1107996" cy="416268"/>
            </a:xfrm>
            <a:prstGeom prst="rect">
              <a:avLst/>
            </a:prstGeom>
            <a:noFill/>
          </p:spPr>
          <p:txBody>
            <a:bodyPr wrap="none" rtlCol="0">
              <a:spAutoFit/>
            </a:bodyPr>
            <a:lstStyle/>
            <a:p>
              <a:pPr defTabSz="801929">
                <a:defRPr/>
              </a:pPr>
              <a:r>
                <a:rPr lang="en-GB" sz="2105" b="1" dirty="0" err="1">
                  <a:solidFill>
                    <a:srgbClr val="115076"/>
                  </a:solidFill>
                  <a:latin typeface="Century Gothic" panose="020F0302020204030204"/>
                </a:rPr>
                <a:t>tou</a:t>
              </a:r>
              <a:r>
                <a:rPr lang="en-GB" sz="2105" b="1" dirty="0" err="1">
                  <a:solidFill>
                    <a:srgbClr val="EE6000"/>
                  </a:solidFill>
                  <a:latin typeface="Century Gothic" panose="020F0302020204030204"/>
                </a:rPr>
                <a:t>ch</a:t>
              </a:r>
              <a:r>
                <a:rPr lang="en-GB" sz="2105" b="1" dirty="0" err="1">
                  <a:solidFill>
                    <a:srgbClr val="115076"/>
                  </a:solidFill>
                  <a:latin typeface="Century Gothic" panose="020F0302020204030204"/>
                </a:rPr>
                <a:t>e</a:t>
              </a:r>
              <a:endParaRPr lang="en-GB" sz="2105" b="1" dirty="0">
                <a:solidFill>
                  <a:srgbClr val="115076"/>
                </a:solidFill>
                <a:latin typeface="Century Gothic" panose="020F0302020204030204"/>
              </a:endParaRPr>
            </a:p>
          </p:txBody>
        </p:sp>
        <p:pic>
          <p:nvPicPr>
            <p:cNvPr id="43" name="Picture 42">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5277" y="4089460"/>
              <a:ext cx="401527" cy="418258"/>
            </a:xfrm>
            <a:prstGeom prst="rect">
              <a:avLst/>
            </a:prstGeom>
          </p:spPr>
        </p:pic>
      </p:grpSp>
      <p:grpSp>
        <p:nvGrpSpPr>
          <p:cNvPr id="19" name="Group 18" descr="the materials for exercise 4 (picture of a leaflet, green checkmark)">
            <a:extLst>
              <a:ext uri="{FF2B5EF4-FFF2-40B4-BE49-F238E27FC236}">
                <a16:creationId xmlns:a16="http://schemas.microsoft.com/office/drawing/2014/main" id="{2B4E6D33-79D4-7E4B-9014-F85D7884CD21}"/>
              </a:ext>
            </a:extLst>
          </p:cNvPr>
          <p:cNvGrpSpPr/>
          <p:nvPr/>
        </p:nvGrpSpPr>
        <p:grpSpPr>
          <a:xfrm>
            <a:off x="408173" y="4717067"/>
            <a:ext cx="3596778" cy="789258"/>
            <a:chOff x="408173" y="4717067"/>
            <a:chExt cx="3596778" cy="789258"/>
          </a:xfrm>
        </p:grpSpPr>
        <p:sp>
          <p:nvSpPr>
            <p:cNvPr id="11" name="Action Button: Custom 75" descr="number 4">
              <a:hlinkClick r:id="" action="ppaction://noaction" highlightClick="1">
                <a:snd r:embed="rId11" name="4 brochure.wav"/>
              </a:hlinkClick>
              <a:extLst>
                <a:ext uri="{FF2B5EF4-FFF2-40B4-BE49-F238E27FC236}">
                  <a16:creationId xmlns:a16="http://schemas.microsoft.com/office/drawing/2014/main" id="{7A063671-FD9F-4429-B54C-784F03D688DE}"/>
                </a:ext>
              </a:extLst>
            </p:cNvPr>
            <p:cNvSpPr/>
            <p:nvPr/>
          </p:nvSpPr>
          <p:spPr>
            <a:xfrm>
              <a:off x="408173" y="4874919"/>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4</a:t>
              </a:r>
            </a:p>
          </p:txBody>
        </p:sp>
        <p:pic>
          <p:nvPicPr>
            <p:cNvPr id="2054" name="Picture 6" descr="New leaflet">
              <a:extLst>
                <a:ext uri="{FF2B5EF4-FFF2-40B4-BE49-F238E27FC236}">
                  <a16:creationId xmlns:a16="http://schemas.microsoft.com/office/drawing/2014/main" id="{13871DBF-CB14-4DEA-A139-76DB1983F0D8}"/>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948" y="4717067"/>
              <a:ext cx="745274" cy="78925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5E511EB-2AE0-41A9-A924-3F90F0A5C56A}"/>
                </a:ext>
              </a:extLst>
            </p:cNvPr>
            <p:cNvSpPr txBox="1"/>
            <p:nvPr/>
          </p:nvSpPr>
          <p:spPr>
            <a:xfrm>
              <a:off x="1848243" y="4902999"/>
              <a:ext cx="1378904"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bro</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ure</a:t>
              </a:r>
            </a:p>
          </p:txBody>
        </p:sp>
        <p:pic>
          <p:nvPicPr>
            <p:cNvPr id="44" name="Picture 43">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3424" y="4886517"/>
              <a:ext cx="401527" cy="418258"/>
            </a:xfrm>
            <a:prstGeom prst="rect">
              <a:avLst/>
            </a:prstGeom>
          </p:spPr>
        </p:pic>
      </p:grpSp>
      <p:grpSp>
        <p:nvGrpSpPr>
          <p:cNvPr id="21" name="Group 20" descr="the materials for exercise 5 (picture of a charger, green checkmark)">
            <a:extLst>
              <a:ext uri="{FF2B5EF4-FFF2-40B4-BE49-F238E27FC236}">
                <a16:creationId xmlns:a16="http://schemas.microsoft.com/office/drawing/2014/main" id="{5B920D4B-589C-DD49-9896-02C603FE2854}"/>
              </a:ext>
            </a:extLst>
          </p:cNvPr>
          <p:cNvGrpSpPr/>
          <p:nvPr/>
        </p:nvGrpSpPr>
        <p:grpSpPr>
          <a:xfrm>
            <a:off x="408173" y="5528352"/>
            <a:ext cx="4389059" cy="789258"/>
            <a:chOff x="408173" y="5528352"/>
            <a:chExt cx="4389059" cy="789258"/>
          </a:xfrm>
        </p:grpSpPr>
        <p:sp>
          <p:nvSpPr>
            <p:cNvPr id="12" name="Action Button: Custom 78" descr="number 5">
              <a:hlinkClick r:id="" action="ppaction://noaction" highlightClick="1">
                <a:snd r:embed="rId13" name="5 charge.wav"/>
              </a:hlinkClick>
              <a:extLst>
                <a:ext uri="{FF2B5EF4-FFF2-40B4-BE49-F238E27FC236}">
                  <a16:creationId xmlns:a16="http://schemas.microsoft.com/office/drawing/2014/main" id="{3853283F-04D4-4EC4-B256-2F4A352972D0}"/>
                </a:ext>
              </a:extLst>
            </p:cNvPr>
            <p:cNvSpPr/>
            <p:nvPr/>
          </p:nvSpPr>
          <p:spPr>
            <a:xfrm>
              <a:off x="408173" y="5642193"/>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5</a:t>
              </a:r>
            </a:p>
          </p:txBody>
        </p:sp>
        <p:pic>
          <p:nvPicPr>
            <p:cNvPr id="2084" name="Picture 36" descr="Battery Charging">
              <a:extLst>
                <a:ext uri="{FF2B5EF4-FFF2-40B4-BE49-F238E27FC236}">
                  <a16:creationId xmlns:a16="http://schemas.microsoft.com/office/drawing/2014/main" id="{376017C0-679F-4E54-A226-9AED13D219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58985" y="5528352"/>
              <a:ext cx="789258" cy="78925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298D33F-7153-4008-BDE6-DFFFC188AF4C}"/>
                </a:ext>
              </a:extLst>
            </p:cNvPr>
            <p:cNvSpPr txBox="1"/>
            <p:nvPr/>
          </p:nvSpPr>
          <p:spPr>
            <a:xfrm>
              <a:off x="1882052" y="5691736"/>
              <a:ext cx="1135247"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arge</a:t>
              </a:r>
            </a:p>
          </p:txBody>
        </p:sp>
        <p:pic>
          <p:nvPicPr>
            <p:cNvPr id="45" name="Picture 44">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5705" y="5700031"/>
              <a:ext cx="401527" cy="418258"/>
            </a:xfrm>
            <a:prstGeom prst="rect">
              <a:avLst/>
            </a:prstGeom>
          </p:spPr>
        </p:pic>
      </p:grpSp>
      <p:graphicFrame>
        <p:nvGraphicFramePr>
          <p:cNvPr id="55" name="Table 54">
            <a:extLst>
              <a:ext uri="{FF2B5EF4-FFF2-40B4-BE49-F238E27FC236}">
                <a16:creationId xmlns:a16="http://schemas.microsoft.com/office/drawing/2014/main" id="{D48A76EA-74EF-4028-927E-AED497442433}"/>
              </a:ext>
            </a:extLst>
          </p:cNvPr>
          <p:cNvGraphicFramePr>
            <a:graphicFrameLocks noGrp="1"/>
          </p:cNvGraphicFramePr>
          <p:nvPr/>
        </p:nvGraphicFramePr>
        <p:xfrm>
          <a:off x="5710722" y="2335726"/>
          <a:ext cx="4735548" cy="3946290"/>
        </p:xfrm>
        <a:graphic>
          <a:graphicData uri="http://schemas.openxmlformats.org/drawingml/2006/table">
            <a:tbl>
              <a:tblPr firstRow="1" bandRow="1">
                <a:tableStyleId>{5940675A-B579-460E-94D1-54222C63F5DA}</a:tableStyleId>
              </a:tblPr>
              <a:tblGrid>
                <a:gridCol w="789258">
                  <a:extLst>
                    <a:ext uri="{9D8B030D-6E8A-4147-A177-3AD203B41FA5}">
                      <a16:colId xmlns:a16="http://schemas.microsoft.com/office/drawing/2014/main" val="3049961456"/>
                    </a:ext>
                  </a:extLst>
                </a:gridCol>
                <a:gridCol w="789258">
                  <a:extLst>
                    <a:ext uri="{9D8B030D-6E8A-4147-A177-3AD203B41FA5}">
                      <a16:colId xmlns:a16="http://schemas.microsoft.com/office/drawing/2014/main" val="733390860"/>
                    </a:ext>
                  </a:extLst>
                </a:gridCol>
                <a:gridCol w="1578516">
                  <a:extLst>
                    <a:ext uri="{9D8B030D-6E8A-4147-A177-3AD203B41FA5}">
                      <a16:colId xmlns:a16="http://schemas.microsoft.com/office/drawing/2014/main" val="2049971738"/>
                    </a:ext>
                  </a:extLst>
                </a:gridCol>
                <a:gridCol w="789258">
                  <a:extLst>
                    <a:ext uri="{9D8B030D-6E8A-4147-A177-3AD203B41FA5}">
                      <a16:colId xmlns:a16="http://schemas.microsoft.com/office/drawing/2014/main" val="250923416"/>
                    </a:ext>
                  </a:extLst>
                </a:gridCol>
                <a:gridCol w="789258">
                  <a:extLst>
                    <a:ext uri="{9D8B030D-6E8A-4147-A177-3AD203B41FA5}">
                      <a16:colId xmlns:a16="http://schemas.microsoft.com/office/drawing/2014/main" val="3429027629"/>
                    </a:ext>
                  </a:extLst>
                </a:gridCol>
              </a:tblGrid>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789258">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300" dirty="0"/>
                    </a:p>
                  </a:txBody>
                  <a:tcPr marL="80189" marR="80189" marT="40094" marB="40094">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sp>
        <p:nvSpPr>
          <p:cNvPr id="59" name="TextBox 58">
            <a:extLst>
              <a:ext uri="{FF2B5EF4-FFF2-40B4-BE49-F238E27FC236}">
                <a16:creationId xmlns:a16="http://schemas.microsoft.com/office/drawing/2014/main" id="{BEF92ABD-D210-4CD8-BB1B-625E16C82CDF}"/>
              </a:ext>
            </a:extLst>
          </p:cNvPr>
          <p:cNvSpPr txBox="1"/>
          <p:nvPr/>
        </p:nvSpPr>
        <p:spPr>
          <a:xfrm>
            <a:off x="8846079" y="1719840"/>
            <a:ext cx="860117" cy="632224"/>
          </a:xfrm>
          <a:prstGeom prst="rect">
            <a:avLst/>
          </a:prstGeom>
          <a:noFill/>
        </p:spPr>
        <p:txBody>
          <a:bodyPr wrap="square" rtlCol="0" anchor="ctr">
            <a:spAutoFit/>
          </a:bodyPr>
          <a:lstStyle/>
          <a:p>
            <a:pPr algn="ctr" defTabSz="801929">
              <a:defRPr/>
            </a:pPr>
            <a:r>
              <a:rPr lang="en-GB" sz="1754" b="1" dirty="0">
                <a:solidFill>
                  <a:srgbClr val="115076"/>
                </a:solidFill>
                <a:latin typeface="Century Gothic" panose="020F0302020204030204"/>
              </a:rPr>
              <a:t>same [</a:t>
            </a:r>
            <a:r>
              <a:rPr lang="en-GB" sz="1754" b="1" dirty="0" err="1">
                <a:solidFill>
                  <a:srgbClr val="115076"/>
                </a:solidFill>
                <a:latin typeface="Century Gothic" panose="020F0302020204030204"/>
              </a:rPr>
              <a:t>ch</a:t>
            </a:r>
            <a:r>
              <a:rPr lang="en-GB" sz="1754" b="1" dirty="0">
                <a:solidFill>
                  <a:srgbClr val="115076"/>
                </a:solidFill>
                <a:latin typeface="Century Gothic" panose="020F0302020204030204"/>
              </a:rPr>
              <a:t>]</a:t>
            </a:r>
          </a:p>
        </p:txBody>
      </p:sp>
      <p:sp>
        <p:nvSpPr>
          <p:cNvPr id="60" name="TextBox 59">
            <a:extLst>
              <a:ext uri="{FF2B5EF4-FFF2-40B4-BE49-F238E27FC236}">
                <a16:creationId xmlns:a16="http://schemas.microsoft.com/office/drawing/2014/main" id="{B237B5C1-3996-4373-9E06-B4E1237772E3}"/>
              </a:ext>
            </a:extLst>
          </p:cNvPr>
          <p:cNvSpPr txBox="1"/>
          <p:nvPr/>
        </p:nvSpPr>
        <p:spPr>
          <a:xfrm>
            <a:off x="9544044" y="1712961"/>
            <a:ext cx="1075059" cy="632224"/>
          </a:xfrm>
          <a:prstGeom prst="rect">
            <a:avLst/>
          </a:prstGeom>
          <a:noFill/>
        </p:spPr>
        <p:txBody>
          <a:bodyPr wrap="square" rtlCol="0" anchor="ctr">
            <a:spAutoFit/>
          </a:bodyPr>
          <a:lstStyle/>
          <a:p>
            <a:pPr algn="ctr" defTabSz="801929">
              <a:defRPr/>
            </a:pPr>
            <a:r>
              <a:rPr lang="en-GB" sz="1754" b="1" dirty="0">
                <a:solidFill>
                  <a:srgbClr val="115076"/>
                </a:solidFill>
                <a:latin typeface="Century Gothic" panose="020F0302020204030204"/>
              </a:rPr>
              <a:t>different [</a:t>
            </a:r>
            <a:r>
              <a:rPr lang="en-GB" sz="1754" b="1" dirty="0" err="1">
                <a:solidFill>
                  <a:srgbClr val="115076"/>
                </a:solidFill>
                <a:latin typeface="Century Gothic" panose="020F0302020204030204"/>
              </a:rPr>
              <a:t>ch</a:t>
            </a:r>
            <a:r>
              <a:rPr lang="en-GB" sz="1754" b="1" dirty="0">
                <a:solidFill>
                  <a:srgbClr val="115076"/>
                </a:solidFill>
                <a:latin typeface="Century Gothic" panose="020F0302020204030204"/>
              </a:rPr>
              <a:t>]</a:t>
            </a:r>
          </a:p>
        </p:txBody>
      </p:sp>
      <p:grpSp>
        <p:nvGrpSpPr>
          <p:cNvPr id="22" name="Group 21" descr="the materials for exercise 6 (picture of a champagne glass, green checkmark)">
            <a:extLst>
              <a:ext uri="{FF2B5EF4-FFF2-40B4-BE49-F238E27FC236}">
                <a16:creationId xmlns:a16="http://schemas.microsoft.com/office/drawing/2014/main" id="{D7E1AC4B-FC2C-B64F-9036-5FBE1A0F0D2E}"/>
              </a:ext>
            </a:extLst>
          </p:cNvPr>
          <p:cNvGrpSpPr/>
          <p:nvPr/>
        </p:nvGrpSpPr>
        <p:grpSpPr>
          <a:xfrm>
            <a:off x="5860275" y="2371075"/>
            <a:ext cx="3648605" cy="789258"/>
            <a:chOff x="5860275" y="2371075"/>
            <a:chExt cx="3648605" cy="789258"/>
          </a:xfrm>
        </p:grpSpPr>
        <p:sp>
          <p:nvSpPr>
            <p:cNvPr id="13" name="Action Button: Custom 81" descr="number 6">
              <a:hlinkClick r:id="" action="ppaction://noaction" highlightClick="1">
                <a:snd r:embed="rId15" name="6 champagne.wav"/>
              </a:hlinkClick>
              <a:extLst>
                <a:ext uri="{FF2B5EF4-FFF2-40B4-BE49-F238E27FC236}">
                  <a16:creationId xmlns:a16="http://schemas.microsoft.com/office/drawing/2014/main" id="{1D61EF3A-2B81-4E8B-9A7C-269706316FEA}"/>
                </a:ext>
              </a:extLst>
            </p:cNvPr>
            <p:cNvSpPr/>
            <p:nvPr/>
          </p:nvSpPr>
          <p:spPr>
            <a:xfrm>
              <a:off x="5860275" y="2499139"/>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6</a:t>
              </a:r>
            </a:p>
          </p:txBody>
        </p:sp>
        <p:pic>
          <p:nvPicPr>
            <p:cNvPr id="2064" name="Picture 16" descr="Svg Library Stock Free Clipart Champagne Glasses Cheers">
              <a:extLst>
                <a:ext uri="{FF2B5EF4-FFF2-40B4-BE49-F238E27FC236}">
                  <a16:creationId xmlns:a16="http://schemas.microsoft.com/office/drawing/2014/main" id="{D9F670F2-805E-450A-9472-6C8A2999EEA9}"/>
                </a:ext>
              </a:extLst>
            </p:cNvPr>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74948" y="2371075"/>
              <a:ext cx="580981" cy="78925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863FE014-E448-427E-8C72-51C3661DEC11}"/>
                </a:ext>
              </a:extLst>
            </p:cNvPr>
            <p:cNvSpPr txBox="1"/>
            <p:nvPr/>
          </p:nvSpPr>
          <p:spPr>
            <a:xfrm>
              <a:off x="7155930" y="2543573"/>
              <a:ext cx="1819729"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ampagne</a:t>
              </a:r>
            </a:p>
          </p:txBody>
        </p:sp>
        <p:pic>
          <p:nvPicPr>
            <p:cNvPr id="61" name="Picture 60">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7353" y="2536827"/>
              <a:ext cx="401527" cy="418258"/>
            </a:xfrm>
            <a:prstGeom prst="rect">
              <a:avLst/>
            </a:prstGeom>
          </p:spPr>
        </p:pic>
      </p:grpSp>
      <p:grpSp>
        <p:nvGrpSpPr>
          <p:cNvPr id="23" name="Group 22" descr="the materials for exercise 7 (picture of a bar of chocolate, green checkmark)">
            <a:extLst>
              <a:ext uri="{FF2B5EF4-FFF2-40B4-BE49-F238E27FC236}">
                <a16:creationId xmlns:a16="http://schemas.microsoft.com/office/drawing/2014/main" id="{AE5AEA47-BBF7-7345-88FF-84AB2EEFD484}"/>
              </a:ext>
            </a:extLst>
          </p:cNvPr>
          <p:cNvGrpSpPr/>
          <p:nvPr/>
        </p:nvGrpSpPr>
        <p:grpSpPr>
          <a:xfrm>
            <a:off x="5860275" y="3272903"/>
            <a:ext cx="4422062" cy="542615"/>
            <a:chOff x="5860275" y="3272903"/>
            <a:chExt cx="4422062" cy="542615"/>
          </a:xfrm>
        </p:grpSpPr>
        <p:sp>
          <p:nvSpPr>
            <p:cNvPr id="14" name="Action Button: Custom 84" descr="number 7">
              <a:hlinkClick r:id="" action="ppaction://noaction" highlightClick="1">
                <a:snd r:embed="rId17" name="7 chocolat.wav"/>
              </a:hlinkClick>
              <a:extLst>
                <a:ext uri="{FF2B5EF4-FFF2-40B4-BE49-F238E27FC236}">
                  <a16:creationId xmlns:a16="http://schemas.microsoft.com/office/drawing/2014/main" id="{EE60D675-6720-4F14-A2E6-F4F4312D8E71}"/>
                </a:ext>
              </a:extLst>
            </p:cNvPr>
            <p:cNvSpPr/>
            <p:nvPr/>
          </p:nvSpPr>
          <p:spPr>
            <a:xfrm>
              <a:off x="5860275" y="3299965"/>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7</a:t>
              </a:r>
            </a:p>
          </p:txBody>
        </p:sp>
        <p:pic>
          <p:nvPicPr>
            <p:cNvPr id="2066" name="Picture 18" descr="Chocolate clipart candy food free clipart images">
              <a:extLst>
                <a:ext uri="{FF2B5EF4-FFF2-40B4-BE49-F238E27FC236}">
                  <a16:creationId xmlns:a16="http://schemas.microsoft.com/office/drawing/2014/main" id="{7035BC79-5BA8-46A1-B8CB-EB6CE1AE1ED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00623" y="3272903"/>
              <a:ext cx="789258" cy="54261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descr="the materials for exercise 7 (picture of a chocolate bar, green checkmark)">
              <a:extLst>
                <a:ext uri="{FF2B5EF4-FFF2-40B4-BE49-F238E27FC236}">
                  <a16:creationId xmlns:a16="http://schemas.microsoft.com/office/drawing/2014/main" id="{77A7A472-089A-4C46-9F85-6E68E180FB2D}"/>
                </a:ext>
              </a:extLst>
            </p:cNvPr>
            <p:cNvSpPr txBox="1"/>
            <p:nvPr/>
          </p:nvSpPr>
          <p:spPr>
            <a:xfrm>
              <a:off x="7260068" y="3321816"/>
              <a:ext cx="1361270" cy="416268"/>
            </a:xfrm>
            <a:prstGeom prst="rect">
              <a:avLst/>
            </a:prstGeom>
            <a:noFill/>
          </p:spPr>
          <p:txBody>
            <a:bodyPr wrap="none" rtlCol="0">
              <a:spAutoFit/>
            </a:bodyPr>
            <a:lstStyle/>
            <a:p>
              <a:pPr defTabSz="801929">
                <a:defRPr/>
              </a:pPr>
              <a:r>
                <a:rPr lang="en-GB" sz="2105" b="1" dirty="0" err="1">
                  <a:solidFill>
                    <a:srgbClr val="EE6000"/>
                  </a:solidFill>
                  <a:latin typeface="Century Gothic" panose="020F0302020204030204"/>
                </a:rPr>
                <a:t>ch</a:t>
              </a:r>
              <a:r>
                <a:rPr lang="en-GB" sz="2105" b="1" dirty="0" err="1">
                  <a:solidFill>
                    <a:srgbClr val="115076"/>
                  </a:solidFill>
                  <a:latin typeface="Century Gothic" panose="020F0302020204030204"/>
                </a:rPr>
                <a:t>ocolat</a:t>
              </a:r>
              <a:endParaRPr lang="en-GB" sz="2105" b="1" dirty="0">
                <a:solidFill>
                  <a:srgbClr val="115076"/>
                </a:solidFill>
                <a:latin typeface="Century Gothic" panose="020F0302020204030204"/>
              </a:endParaRPr>
            </a:p>
          </p:txBody>
        </p:sp>
        <p:pic>
          <p:nvPicPr>
            <p:cNvPr id="62" name="Picture 61">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0810" y="3294862"/>
              <a:ext cx="401527" cy="418258"/>
            </a:xfrm>
            <a:prstGeom prst="rect">
              <a:avLst/>
            </a:prstGeom>
          </p:spPr>
        </p:pic>
      </p:grpSp>
      <p:grpSp>
        <p:nvGrpSpPr>
          <p:cNvPr id="24" name="Group 23" descr="the materials for exercise 8 (picture of boy lifting a trophy, green checkmark)">
            <a:extLst>
              <a:ext uri="{FF2B5EF4-FFF2-40B4-BE49-F238E27FC236}">
                <a16:creationId xmlns:a16="http://schemas.microsoft.com/office/drawing/2014/main" id="{3AA1E40C-538C-2847-AC62-60718214AB22}"/>
              </a:ext>
            </a:extLst>
          </p:cNvPr>
          <p:cNvGrpSpPr/>
          <p:nvPr/>
        </p:nvGrpSpPr>
        <p:grpSpPr>
          <a:xfrm>
            <a:off x="5860275" y="3914241"/>
            <a:ext cx="4422062" cy="789258"/>
            <a:chOff x="5860275" y="3914241"/>
            <a:chExt cx="4422062" cy="789258"/>
          </a:xfrm>
        </p:grpSpPr>
        <p:sp>
          <p:nvSpPr>
            <p:cNvPr id="15" name="Action Button: Custom 87" descr="number 8">
              <a:hlinkClick r:id="" action="ppaction://noaction" highlightClick="1">
                <a:snd r:embed="rId19" name="8 champion.wav"/>
              </a:hlinkClick>
              <a:extLst>
                <a:ext uri="{FF2B5EF4-FFF2-40B4-BE49-F238E27FC236}">
                  <a16:creationId xmlns:a16="http://schemas.microsoft.com/office/drawing/2014/main" id="{2671ECFD-D5D9-4B8A-A92F-6A15D688B2D1}"/>
                </a:ext>
              </a:extLst>
            </p:cNvPr>
            <p:cNvSpPr/>
            <p:nvPr/>
          </p:nvSpPr>
          <p:spPr>
            <a:xfrm>
              <a:off x="5860275" y="4089460"/>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8</a:t>
              </a:r>
            </a:p>
          </p:txBody>
        </p:sp>
        <p:pic>
          <p:nvPicPr>
            <p:cNvPr id="2060" name="Picture 12" descr="Clipart Champion">
              <a:extLst>
                <a:ext uri="{FF2B5EF4-FFF2-40B4-BE49-F238E27FC236}">
                  <a16:creationId xmlns:a16="http://schemas.microsoft.com/office/drawing/2014/main" id="{8B848E80-8B72-400B-877E-FE8F30F2A642}"/>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2615" y="3914241"/>
              <a:ext cx="749247" cy="78925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E0A8EBA9-649F-4A70-B702-5CAD39A1EC9B}"/>
                </a:ext>
              </a:extLst>
            </p:cNvPr>
            <p:cNvSpPr txBox="1"/>
            <p:nvPr/>
          </p:nvSpPr>
          <p:spPr>
            <a:xfrm>
              <a:off x="7260906" y="4114262"/>
              <a:ext cx="1527982"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ampion</a:t>
              </a:r>
            </a:p>
          </p:txBody>
        </p:sp>
        <p:pic>
          <p:nvPicPr>
            <p:cNvPr id="63" name="Picture 62">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0810" y="4099741"/>
              <a:ext cx="401527" cy="418258"/>
            </a:xfrm>
            <a:prstGeom prst="rect">
              <a:avLst/>
            </a:prstGeom>
          </p:spPr>
        </p:pic>
      </p:grpSp>
      <p:grpSp>
        <p:nvGrpSpPr>
          <p:cNvPr id="25" name="Group 24" descr="the materials for exercise 9 (picture of a moustache, green checkmark)">
            <a:extLst>
              <a:ext uri="{FF2B5EF4-FFF2-40B4-BE49-F238E27FC236}">
                <a16:creationId xmlns:a16="http://schemas.microsoft.com/office/drawing/2014/main" id="{7BCC534E-45C9-C040-BB68-C8B96A2655C2}"/>
              </a:ext>
            </a:extLst>
          </p:cNvPr>
          <p:cNvGrpSpPr/>
          <p:nvPr/>
        </p:nvGrpSpPr>
        <p:grpSpPr>
          <a:xfrm>
            <a:off x="5862098" y="4858473"/>
            <a:ext cx="3614802" cy="476375"/>
            <a:chOff x="5862098" y="4858473"/>
            <a:chExt cx="3614802" cy="476375"/>
          </a:xfrm>
        </p:grpSpPr>
        <p:sp>
          <p:nvSpPr>
            <p:cNvPr id="16" name="Action Button: Custom 90" descr="number 9">
              <a:hlinkClick r:id="" action="ppaction://noaction" highlightClick="1">
                <a:snd r:embed="rId21" name="9 moustache.wav"/>
              </a:hlinkClick>
              <a:extLst>
                <a:ext uri="{FF2B5EF4-FFF2-40B4-BE49-F238E27FC236}">
                  <a16:creationId xmlns:a16="http://schemas.microsoft.com/office/drawing/2014/main" id="{0322B134-F0B7-4C42-BFBB-F1A961145732}"/>
                </a:ext>
              </a:extLst>
            </p:cNvPr>
            <p:cNvSpPr/>
            <p:nvPr/>
          </p:nvSpPr>
          <p:spPr>
            <a:xfrm>
              <a:off x="5862098" y="4861293"/>
              <a:ext cx="473555"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9</a:t>
              </a:r>
            </a:p>
          </p:txBody>
        </p:sp>
        <p:pic>
          <p:nvPicPr>
            <p:cNvPr id="2056" name="Picture 8" descr="Black Moustache Clipart Free Stock Photo">
              <a:extLst>
                <a:ext uri="{FF2B5EF4-FFF2-40B4-BE49-F238E27FC236}">
                  <a16:creationId xmlns:a16="http://schemas.microsoft.com/office/drawing/2014/main" id="{7E330DF9-CD0D-45C7-982A-C5E3EDD39C45}"/>
                </a:ext>
              </a:extLst>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1462" y="4858473"/>
              <a:ext cx="789258" cy="474346"/>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9A8F3ECD-73BB-447E-A661-F1F3A70FC9F3}"/>
                </a:ext>
              </a:extLst>
            </p:cNvPr>
            <p:cNvSpPr txBox="1"/>
            <p:nvPr/>
          </p:nvSpPr>
          <p:spPr>
            <a:xfrm>
              <a:off x="7260906" y="4902998"/>
              <a:ext cx="1657826"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mousta</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a:t>
              </a:r>
            </a:p>
          </p:txBody>
        </p:sp>
        <p:pic>
          <p:nvPicPr>
            <p:cNvPr id="64" name="Picture 63">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5373" y="4898508"/>
              <a:ext cx="401527" cy="418258"/>
            </a:xfrm>
            <a:prstGeom prst="rect">
              <a:avLst/>
            </a:prstGeom>
          </p:spPr>
        </p:pic>
      </p:grpSp>
      <p:grpSp>
        <p:nvGrpSpPr>
          <p:cNvPr id="26" name="Group 25" descr="the materials for exercise 10 (picture of a man carrying a bag of money, green checkmark)">
            <a:extLst>
              <a:ext uri="{FF2B5EF4-FFF2-40B4-BE49-F238E27FC236}">
                <a16:creationId xmlns:a16="http://schemas.microsoft.com/office/drawing/2014/main" id="{AB24619A-02DE-1948-9299-3AFDFFE8E8BC}"/>
              </a:ext>
            </a:extLst>
          </p:cNvPr>
          <p:cNvGrpSpPr/>
          <p:nvPr/>
        </p:nvGrpSpPr>
        <p:grpSpPr>
          <a:xfrm>
            <a:off x="5717347" y="5514531"/>
            <a:ext cx="4540662" cy="789258"/>
            <a:chOff x="5717347" y="5514531"/>
            <a:chExt cx="4540662" cy="789258"/>
          </a:xfrm>
        </p:grpSpPr>
        <p:sp>
          <p:nvSpPr>
            <p:cNvPr id="17" name="Action Button: Custom 93" descr="number 10">
              <a:hlinkClick r:id="" action="ppaction://noaction" highlightClick="1">
                <a:snd r:embed="rId23" name="10 riche.wav"/>
              </a:hlinkClick>
              <a:extLst>
                <a:ext uri="{FF2B5EF4-FFF2-40B4-BE49-F238E27FC236}">
                  <a16:creationId xmlns:a16="http://schemas.microsoft.com/office/drawing/2014/main" id="{82CAF0CF-B25B-4425-9DBC-9A124442F8A3}"/>
                </a:ext>
              </a:extLst>
            </p:cNvPr>
            <p:cNvSpPr/>
            <p:nvPr/>
          </p:nvSpPr>
          <p:spPr>
            <a:xfrm>
              <a:off x="5717347" y="5642193"/>
              <a:ext cx="616484" cy="473555"/>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105" b="1" dirty="0">
                  <a:solidFill>
                    <a:prstClr val="white"/>
                  </a:solidFill>
                  <a:latin typeface="Century Gothic" panose="020F0302020204030204"/>
                </a:rPr>
                <a:t>10</a:t>
              </a:r>
            </a:p>
          </p:txBody>
        </p:sp>
        <p:pic>
          <p:nvPicPr>
            <p:cNvPr id="2072" name="Picture 24" descr="Money Clip Art | Clipart library - Free Clipart Images">
              <a:extLst>
                <a:ext uri="{FF2B5EF4-FFF2-40B4-BE49-F238E27FC236}">
                  <a16:creationId xmlns:a16="http://schemas.microsoft.com/office/drawing/2014/main" id="{76A4E1F1-C28E-4038-B635-B2302777D33A}"/>
                </a:ext>
              </a:extLst>
            </p:cNvPr>
            <p:cNvPicPr>
              <a:picLocks noChangeAspect="1" noChangeArrowheads="1"/>
            </p:cNvPicPr>
            <p:nvPr/>
          </p:nvPicPr>
          <p:blipFill>
            <a:blip r:embed="rId2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81484" y="5514531"/>
              <a:ext cx="616485" cy="789258"/>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B8FB205E-FFCF-4B3C-9962-CACB431D435F}"/>
                </a:ext>
              </a:extLst>
            </p:cNvPr>
            <p:cNvSpPr txBox="1"/>
            <p:nvPr/>
          </p:nvSpPr>
          <p:spPr>
            <a:xfrm>
              <a:off x="7272432" y="5695444"/>
              <a:ext cx="843501"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ri</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a:t>
              </a:r>
            </a:p>
          </p:txBody>
        </p:sp>
        <p:pic>
          <p:nvPicPr>
            <p:cNvPr id="65" name="Picture 64">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482" y="5700031"/>
              <a:ext cx="401527" cy="418258"/>
            </a:xfrm>
            <a:prstGeom prst="rect">
              <a:avLst/>
            </a:prstGeom>
          </p:spPr>
        </p:pic>
      </p:grpSp>
    </p:spTree>
    <p:extLst>
      <p:ext uri="{BB962C8B-B14F-4D97-AF65-F5344CB8AC3E}">
        <p14:creationId xmlns:p14="http://schemas.microsoft.com/office/powerpoint/2010/main" val="3476231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7" descr="two speech bubbles">
            <a:extLst>
              <a:ext uri="{FF2B5EF4-FFF2-40B4-BE49-F238E27FC236}">
                <a16:creationId xmlns:a16="http://schemas.microsoft.com/office/drawing/2014/main" id="{66973838-F55A-487A-BEDC-C12C4A9D90E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5651" y="800889"/>
            <a:ext cx="786220" cy="58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descr="tennis ball">
            <a:extLst>
              <a:ext uri="{FF2B5EF4-FFF2-40B4-BE49-F238E27FC236}">
                <a16:creationId xmlns:a16="http://schemas.microsoft.com/office/drawing/2014/main" id="{1EFC7A86-E284-490A-8988-C6D3ED9481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849" y="860950"/>
            <a:ext cx="483768" cy="469255"/>
          </a:xfrm>
          <a:prstGeom prst="rect">
            <a:avLst/>
          </a:prstGeom>
        </p:spPr>
      </p:pic>
      <p:sp>
        <p:nvSpPr>
          <p:cNvPr id="2" name="TextBox 1">
            <a:extLst>
              <a:ext uri="{FF2B5EF4-FFF2-40B4-BE49-F238E27FC236}">
                <a16:creationId xmlns:a16="http://schemas.microsoft.com/office/drawing/2014/main" id="{CF85D06E-2288-42D8-92DF-4450BE7383DC}"/>
              </a:ext>
            </a:extLst>
          </p:cNvPr>
          <p:cNvSpPr txBox="1"/>
          <p:nvPr/>
        </p:nvSpPr>
        <p:spPr>
          <a:xfrm>
            <a:off x="1478401" y="927163"/>
            <a:ext cx="7984878" cy="400819"/>
          </a:xfrm>
          <a:prstGeom prst="wedgeRoundRectCallout">
            <a:avLst>
              <a:gd name="adj1" fmla="val -51170"/>
              <a:gd name="adj2" fmla="val 50546"/>
              <a:gd name="adj3" fmla="val 16667"/>
            </a:avLst>
          </a:prstGeom>
          <a:solidFill>
            <a:srgbClr val="115076"/>
          </a:solidFill>
          <a:ln>
            <a:solidFill>
              <a:srgbClr val="EE6000"/>
            </a:solidFill>
          </a:ln>
        </p:spPr>
        <p:txBody>
          <a:bodyPr wrap="none" rtlCol="0">
            <a:spAutoFit/>
          </a:bodyPr>
          <a:lstStyle/>
          <a:p>
            <a:pPr defTabSz="801929">
              <a:defRPr/>
            </a:pPr>
            <a:r>
              <a:rPr lang="en-GB" sz="1754" dirty="0">
                <a:solidFill>
                  <a:prstClr val="white"/>
                </a:solidFill>
                <a:latin typeface="Century Gothic" panose="020F0302020204030204"/>
              </a:rPr>
              <a:t>Remember ! </a:t>
            </a:r>
            <a:r>
              <a:rPr lang="en-GB" sz="1754" b="1" dirty="0">
                <a:solidFill>
                  <a:prstClr val="white"/>
                </a:solidFill>
                <a:latin typeface="Century Gothic" panose="020F0302020204030204"/>
              </a:rPr>
              <a:t>Two</a:t>
            </a:r>
            <a:r>
              <a:rPr lang="en-GB" sz="1754" dirty="0">
                <a:solidFill>
                  <a:prstClr val="white"/>
                </a:solidFill>
                <a:latin typeface="Century Gothic" panose="020F0302020204030204"/>
              </a:rPr>
              <a:t> pronunciations in English, </a:t>
            </a:r>
            <a:r>
              <a:rPr lang="en-GB" sz="1754" b="1" dirty="0">
                <a:solidFill>
                  <a:prstClr val="white"/>
                </a:solidFill>
                <a:latin typeface="Century Gothic" panose="020F0302020204030204"/>
              </a:rPr>
              <a:t>one</a:t>
            </a:r>
            <a:r>
              <a:rPr lang="en-GB" sz="1754" dirty="0">
                <a:solidFill>
                  <a:prstClr val="white"/>
                </a:solidFill>
                <a:latin typeface="Century Gothic" panose="020F0302020204030204"/>
              </a:rPr>
              <a:t> pronunciation in French!</a:t>
            </a:r>
            <a:endParaRPr lang="en-GB" sz="1754" b="1" dirty="0">
              <a:solidFill>
                <a:prstClr val="white"/>
              </a:solidFill>
              <a:latin typeface="Century Gothic" panose="020F0302020204030204"/>
            </a:endParaRPr>
          </a:p>
        </p:txBody>
      </p:sp>
      <p:sp>
        <p:nvSpPr>
          <p:cNvPr id="5" name="Rounded Rectangle 46" descr="background for modality">
            <a:extLst>
              <a:ext uri="{FF2B5EF4-FFF2-40B4-BE49-F238E27FC236}">
                <a16:creationId xmlns:a16="http://schemas.microsoft.com/office/drawing/2014/main" id="{2E9269F7-4DBD-4D66-9033-F8D7A9604A95}"/>
              </a:ext>
            </a:extLst>
          </p:cNvPr>
          <p:cNvSpPr/>
          <p:nvPr/>
        </p:nvSpPr>
        <p:spPr>
          <a:xfrm>
            <a:off x="9511250" y="958477"/>
            <a:ext cx="933191" cy="33807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endParaRPr lang="en-GB" sz="1754" b="1" dirty="0">
              <a:solidFill>
                <a:prstClr val="white"/>
              </a:solidFill>
              <a:latin typeface="Century Gothic" panose="020B0502020202020204" pitchFamily="34" charset="0"/>
            </a:endParaRPr>
          </a:p>
        </p:txBody>
      </p:sp>
      <p:sp>
        <p:nvSpPr>
          <p:cNvPr id="3" name="Title 2">
            <a:extLst>
              <a:ext uri="{FF2B5EF4-FFF2-40B4-BE49-F238E27FC236}">
                <a16:creationId xmlns:a16="http://schemas.microsoft.com/office/drawing/2014/main" id="{B592BD04-3E0E-A841-A404-2E08C826691D}"/>
              </a:ext>
            </a:extLst>
          </p:cNvPr>
          <p:cNvSpPr>
            <a:spLocks noGrp="1"/>
          </p:cNvSpPr>
          <p:nvPr>
            <p:ph type="title"/>
          </p:nvPr>
        </p:nvSpPr>
        <p:spPr>
          <a:xfrm>
            <a:off x="9511250" y="958477"/>
            <a:ext cx="933191" cy="302637"/>
          </a:xfrm>
        </p:spPr>
        <p:txBody>
          <a:bodyPr>
            <a:normAutofit/>
          </a:bodyPr>
          <a:lstStyle/>
          <a:p>
            <a:pPr algn="ctr"/>
            <a:r>
              <a:rPr lang="en-GB" sz="1800" b="1" dirty="0" err="1">
                <a:solidFill>
                  <a:prstClr val="white"/>
                </a:solidFill>
              </a:rPr>
              <a:t>parler</a:t>
            </a:r>
            <a:endParaRPr lang="en-US" sz="1800" dirty="0"/>
          </a:p>
        </p:txBody>
      </p:sp>
      <p:pic>
        <p:nvPicPr>
          <p:cNvPr id="3074" name="Picture 2" descr="a tennis court">
            <a:extLst>
              <a:ext uri="{FF2B5EF4-FFF2-40B4-BE49-F238E27FC236}">
                <a16:creationId xmlns:a16="http://schemas.microsoft.com/office/drawing/2014/main" id="{99F4C59A-BF1F-49A1-8107-05F2B28623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359" y="1261114"/>
            <a:ext cx="9471094" cy="534008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FC147F4-6F95-4758-81F2-B47F56B92B57}"/>
              </a:ext>
            </a:extLst>
          </p:cNvPr>
          <p:cNvSpPr txBox="1"/>
          <p:nvPr/>
        </p:nvSpPr>
        <p:spPr>
          <a:xfrm>
            <a:off x="1617211" y="2360551"/>
            <a:ext cx="768159"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ef</a:t>
            </a:r>
            <a:endParaRPr lang="en-GB" sz="2105" b="1" dirty="0">
              <a:solidFill>
                <a:srgbClr val="EE6000"/>
              </a:solidFill>
              <a:latin typeface="Century Gothic" panose="020F0302020204030204"/>
            </a:endParaRPr>
          </a:p>
        </p:txBody>
      </p:sp>
      <p:sp>
        <p:nvSpPr>
          <p:cNvPr id="46" name="TextBox 45">
            <a:extLst>
              <a:ext uri="{FF2B5EF4-FFF2-40B4-BE49-F238E27FC236}">
                <a16:creationId xmlns:a16="http://schemas.microsoft.com/office/drawing/2014/main" id="{33A9AF67-EFF2-4400-A461-4D324706A4C3}"/>
              </a:ext>
            </a:extLst>
          </p:cNvPr>
          <p:cNvSpPr txBox="1"/>
          <p:nvPr/>
        </p:nvSpPr>
        <p:spPr>
          <a:xfrm>
            <a:off x="1198294" y="3030148"/>
            <a:ext cx="1603324"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avalan</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a:t>
            </a:r>
          </a:p>
        </p:txBody>
      </p:sp>
      <p:sp>
        <p:nvSpPr>
          <p:cNvPr id="47" name="TextBox 46">
            <a:extLst>
              <a:ext uri="{FF2B5EF4-FFF2-40B4-BE49-F238E27FC236}">
                <a16:creationId xmlns:a16="http://schemas.microsoft.com/office/drawing/2014/main" id="{4147F5AC-E733-4A93-84E6-40324AE3224D}"/>
              </a:ext>
            </a:extLst>
          </p:cNvPr>
          <p:cNvSpPr txBox="1"/>
          <p:nvPr/>
        </p:nvSpPr>
        <p:spPr>
          <a:xfrm>
            <a:off x="1447112" y="3682013"/>
            <a:ext cx="1107996" cy="416268"/>
          </a:xfrm>
          <a:prstGeom prst="rect">
            <a:avLst/>
          </a:prstGeom>
          <a:noFill/>
        </p:spPr>
        <p:txBody>
          <a:bodyPr wrap="none" rtlCol="0">
            <a:spAutoFit/>
          </a:bodyPr>
          <a:lstStyle/>
          <a:p>
            <a:pPr defTabSz="801929">
              <a:defRPr/>
            </a:pPr>
            <a:r>
              <a:rPr lang="en-GB" sz="2105" b="1" dirty="0" err="1">
                <a:solidFill>
                  <a:srgbClr val="115076"/>
                </a:solidFill>
                <a:latin typeface="Century Gothic" panose="020F0302020204030204"/>
              </a:rPr>
              <a:t>tou</a:t>
            </a:r>
            <a:r>
              <a:rPr lang="en-GB" sz="2105" b="1" dirty="0" err="1">
                <a:solidFill>
                  <a:srgbClr val="EE6000"/>
                </a:solidFill>
                <a:latin typeface="Century Gothic" panose="020F0302020204030204"/>
              </a:rPr>
              <a:t>ch</a:t>
            </a:r>
            <a:r>
              <a:rPr lang="en-GB" sz="2105" b="1" dirty="0" err="1">
                <a:solidFill>
                  <a:srgbClr val="115076"/>
                </a:solidFill>
                <a:latin typeface="Century Gothic" panose="020F0302020204030204"/>
              </a:rPr>
              <a:t>e</a:t>
            </a:r>
            <a:endParaRPr lang="en-GB" sz="2105" b="1" dirty="0">
              <a:solidFill>
                <a:srgbClr val="115076"/>
              </a:solidFill>
              <a:latin typeface="Century Gothic" panose="020F0302020204030204"/>
            </a:endParaRPr>
          </a:p>
        </p:txBody>
      </p:sp>
      <p:sp>
        <p:nvSpPr>
          <p:cNvPr id="48" name="TextBox 47">
            <a:extLst>
              <a:ext uri="{FF2B5EF4-FFF2-40B4-BE49-F238E27FC236}">
                <a16:creationId xmlns:a16="http://schemas.microsoft.com/office/drawing/2014/main" id="{D5E511EB-2AE0-41A9-A924-3F90F0A5C56A}"/>
              </a:ext>
            </a:extLst>
          </p:cNvPr>
          <p:cNvSpPr txBox="1"/>
          <p:nvPr/>
        </p:nvSpPr>
        <p:spPr>
          <a:xfrm>
            <a:off x="1312863" y="4333877"/>
            <a:ext cx="1378904"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bro</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ure</a:t>
            </a:r>
          </a:p>
        </p:txBody>
      </p:sp>
      <p:sp>
        <p:nvSpPr>
          <p:cNvPr id="49" name="TextBox 48">
            <a:extLst>
              <a:ext uri="{FF2B5EF4-FFF2-40B4-BE49-F238E27FC236}">
                <a16:creationId xmlns:a16="http://schemas.microsoft.com/office/drawing/2014/main" id="{8298D33F-7153-4008-BDE6-DFFFC188AF4C}"/>
              </a:ext>
            </a:extLst>
          </p:cNvPr>
          <p:cNvSpPr txBox="1"/>
          <p:nvPr/>
        </p:nvSpPr>
        <p:spPr>
          <a:xfrm>
            <a:off x="1433758" y="4916056"/>
            <a:ext cx="1135247"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arge</a:t>
            </a:r>
          </a:p>
        </p:txBody>
      </p:sp>
      <p:sp>
        <p:nvSpPr>
          <p:cNvPr id="50" name="TextBox 49">
            <a:extLst>
              <a:ext uri="{FF2B5EF4-FFF2-40B4-BE49-F238E27FC236}">
                <a16:creationId xmlns:a16="http://schemas.microsoft.com/office/drawing/2014/main" id="{863FE014-E448-427E-8C72-51C3661DEC11}"/>
              </a:ext>
            </a:extLst>
          </p:cNvPr>
          <p:cNvSpPr txBox="1"/>
          <p:nvPr/>
        </p:nvSpPr>
        <p:spPr>
          <a:xfrm>
            <a:off x="7786421" y="2339503"/>
            <a:ext cx="1819729"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ampagne</a:t>
            </a:r>
          </a:p>
        </p:txBody>
      </p:sp>
      <p:sp>
        <p:nvSpPr>
          <p:cNvPr id="51" name="TextBox 50">
            <a:extLst>
              <a:ext uri="{FF2B5EF4-FFF2-40B4-BE49-F238E27FC236}">
                <a16:creationId xmlns:a16="http://schemas.microsoft.com/office/drawing/2014/main" id="{77A7A472-089A-4C46-9F85-6E68E180FB2D}"/>
              </a:ext>
            </a:extLst>
          </p:cNvPr>
          <p:cNvSpPr txBox="1"/>
          <p:nvPr/>
        </p:nvSpPr>
        <p:spPr>
          <a:xfrm>
            <a:off x="8047892" y="3022449"/>
            <a:ext cx="1361270" cy="416268"/>
          </a:xfrm>
          <a:prstGeom prst="rect">
            <a:avLst/>
          </a:prstGeom>
          <a:noFill/>
        </p:spPr>
        <p:txBody>
          <a:bodyPr wrap="none" rtlCol="0">
            <a:spAutoFit/>
          </a:bodyPr>
          <a:lstStyle/>
          <a:p>
            <a:pPr defTabSz="801929">
              <a:defRPr/>
            </a:pPr>
            <a:r>
              <a:rPr lang="en-GB" sz="2105" b="1" dirty="0" err="1">
                <a:solidFill>
                  <a:srgbClr val="EE6000"/>
                </a:solidFill>
                <a:latin typeface="Century Gothic" panose="020F0302020204030204"/>
              </a:rPr>
              <a:t>ch</a:t>
            </a:r>
            <a:r>
              <a:rPr lang="en-GB" sz="2105" b="1" dirty="0" err="1">
                <a:solidFill>
                  <a:srgbClr val="115076"/>
                </a:solidFill>
                <a:latin typeface="Century Gothic" panose="020F0302020204030204"/>
              </a:rPr>
              <a:t>ocolat</a:t>
            </a:r>
            <a:endParaRPr lang="en-GB" sz="2105" b="1" dirty="0">
              <a:solidFill>
                <a:srgbClr val="115076"/>
              </a:solidFill>
              <a:latin typeface="Century Gothic" panose="020F0302020204030204"/>
            </a:endParaRPr>
          </a:p>
        </p:txBody>
      </p:sp>
      <p:sp>
        <p:nvSpPr>
          <p:cNvPr id="52" name="TextBox 51">
            <a:extLst>
              <a:ext uri="{FF2B5EF4-FFF2-40B4-BE49-F238E27FC236}">
                <a16:creationId xmlns:a16="http://schemas.microsoft.com/office/drawing/2014/main" id="{E0A8EBA9-649F-4A70-B702-5CAD39A1EC9B}"/>
              </a:ext>
            </a:extLst>
          </p:cNvPr>
          <p:cNvSpPr txBox="1"/>
          <p:nvPr/>
        </p:nvSpPr>
        <p:spPr>
          <a:xfrm>
            <a:off x="7964950" y="3682013"/>
            <a:ext cx="1527982" cy="416268"/>
          </a:xfrm>
          <a:prstGeom prst="rect">
            <a:avLst/>
          </a:prstGeom>
          <a:noFill/>
        </p:spPr>
        <p:txBody>
          <a:bodyPr wrap="none" rtlCol="0">
            <a:spAutoFit/>
          </a:bodyPr>
          <a:lstStyle/>
          <a:p>
            <a:pPr defTabSz="801929">
              <a:defRPr/>
            </a:pP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ampion</a:t>
            </a:r>
          </a:p>
        </p:txBody>
      </p:sp>
      <p:sp>
        <p:nvSpPr>
          <p:cNvPr id="53" name="TextBox 52">
            <a:extLst>
              <a:ext uri="{FF2B5EF4-FFF2-40B4-BE49-F238E27FC236}">
                <a16:creationId xmlns:a16="http://schemas.microsoft.com/office/drawing/2014/main" id="{9A8F3ECD-73BB-447E-A661-F1F3A70FC9F3}"/>
              </a:ext>
            </a:extLst>
          </p:cNvPr>
          <p:cNvSpPr txBox="1"/>
          <p:nvPr/>
        </p:nvSpPr>
        <p:spPr>
          <a:xfrm>
            <a:off x="7867956" y="4310072"/>
            <a:ext cx="1657826"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mousta</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a:t>
            </a:r>
          </a:p>
        </p:txBody>
      </p:sp>
      <p:sp>
        <p:nvSpPr>
          <p:cNvPr id="54" name="TextBox 53">
            <a:extLst>
              <a:ext uri="{FF2B5EF4-FFF2-40B4-BE49-F238E27FC236}">
                <a16:creationId xmlns:a16="http://schemas.microsoft.com/office/drawing/2014/main" id="{B8FB205E-FFCF-4B3C-9962-CACB431D435F}"/>
              </a:ext>
            </a:extLst>
          </p:cNvPr>
          <p:cNvSpPr txBox="1"/>
          <p:nvPr/>
        </p:nvSpPr>
        <p:spPr>
          <a:xfrm>
            <a:off x="8307959" y="4916057"/>
            <a:ext cx="843501" cy="416268"/>
          </a:xfrm>
          <a:prstGeom prst="rect">
            <a:avLst/>
          </a:prstGeom>
          <a:noFill/>
        </p:spPr>
        <p:txBody>
          <a:bodyPr wrap="none" rtlCol="0">
            <a:spAutoFit/>
          </a:bodyPr>
          <a:lstStyle/>
          <a:p>
            <a:pPr defTabSz="801929">
              <a:defRPr/>
            </a:pPr>
            <a:r>
              <a:rPr lang="en-GB" sz="2105" b="1" dirty="0">
                <a:solidFill>
                  <a:srgbClr val="115076"/>
                </a:solidFill>
                <a:latin typeface="Century Gothic" panose="020F0302020204030204"/>
              </a:rPr>
              <a:t>ri</a:t>
            </a:r>
            <a:r>
              <a:rPr lang="en-GB" sz="2105" b="1" dirty="0">
                <a:solidFill>
                  <a:srgbClr val="EE6000"/>
                </a:solidFill>
                <a:latin typeface="Century Gothic" panose="020F0302020204030204"/>
              </a:rPr>
              <a:t>ch</a:t>
            </a:r>
            <a:r>
              <a:rPr lang="en-GB" sz="2105" b="1" dirty="0">
                <a:solidFill>
                  <a:srgbClr val="115076"/>
                </a:solidFill>
                <a:latin typeface="Century Gothic" panose="020F0302020204030204"/>
              </a:rPr>
              <a:t>e</a:t>
            </a:r>
          </a:p>
        </p:txBody>
      </p:sp>
    </p:spTree>
    <p:extLst>
      <p:ext uri="{BB962C8B-B14F-4D97-AF65-F5344CB8AC3E}">
        <p14:creationId xmlns:p14="http://schemas.microsoft.com/office/powerpoint/2010/main" val="2383862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33099"/>
            <a:ext cx="7687646" cy="760431"/>
          </a:xfrm>
          <a:prstGeom prst="rect">
            <a:avLst/>
          </a:prstGeom>
        </p:spPr>
      </p:pic>
      <p:sp>
        <p:nvSpPr>
          <p:cNvPr id="2" name="Title 1"/>
          <p:cNvSpPr>
            <a:spLocks noGrp="1"/>
          </p:cNvSpPr>
          <p:nvPr>
            <p:ph type="title"/>
          </p:nvPr>
        </p:nvSpPr>
        <p:spPr>
          <a:xfrm>
            <a:off x="0" y="832086"/>
            <a:ext cx="9221688" cy="1162457"/>
          </a:xfrm>
        </p:spPr>
        <p:txBody>
          <a:bodyPr>
            <a:normAutofit/>
          </a:bodyPr>
          <a:lstStyle/>
          <a:p>
            <a:r>
              <a:rPr lang="en-GB" sz="3157" b="1" dirty="0">
                <a:solidFill>
                  <a:schemeClr val="bg1"/>
                </a:solidFill>
              </a:rPr>
              <a:t>Using unknown words [phonics]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254079" y="1907382"/>
            <a:ext cx="10183654" cy="3659267"/>
          </a:xfrm>
        </p:spPr>
        <p:txBody>
          <a:bodyPr anchor="t">
            <a:normAutofit lnSpcReduction="10000"/>
          </a:bodyPr>
          <a:lstStyle/>
          <a:p>
            <a:pPr marL="0" indent="0">
              <a:buNone/>
            </a:pPr>
            <a:r>
              <a:rPr lang="en-GB" dirty="0">
                <a:solidFill>
                  <a:schemeClr val="accent1">
                    <a:lumMod val="50000"/>
                  </a:schemeClr>
                </a:solidFill>
              </a:rPr>
              <a:t>To practise applying SSC (symbol-sound correspondence) knowledge, we need to use </a:t>
            </a:r>
            <a:r>
              <a:rPr lang="en-GB" b="1" dirty="0">
                <a:solidFill>
                  <a:schemeClr val="accent1">
                    <a:lumMod val="50000"/>
                  </a:schemeClr>
                </a:solidFill>
              </a:rPr>
              <a:t>unknown</a:t>
            </a:r>
            <a:r>
              <a:rPr lang="en-GB" dirty="0">
                <a:solidFill>
                  <a:schemeClr val="accent1">
                    <a:lumMod val="50000"/>
                  </a:schemeClr>
                </a:solidFill>
              </a:rPr>
              <a:t> words. For example:</a:t>
            </a:r>
          </a:p>
          <a:p>
            <a:pPr lvl="1">
              <a:lnSpc>
                <a:spcPct val="200000"/>
              </a:lnSpc>
              <a:buFont typeface="Wingdings" panose="05000000000000000000" pitchFamily="2" charset="2"/>
              <a:buChar char="§"/>
            </a:pPr>
            <a:r>
              <a:rPr lang="en-GB" sz="2280" dirty="0">
                <a:solidFill>
                  <a:schemeClr val="accent1">
                    <a:lumMod val="50000"/>
                  </a:schemeClr>
                </a:solidFill>
              </a:rPr>
              <a:t>Place names</a:t>
            </a:r>
          </a:p>
          <a:p>
            <a:pPr lvl="1">
              <a:lnSpc>
                <a:spcPct val="200000"/>
              </a:lnSpc>
              <a:buFont typeface="Wingdings" panose="05000000000000000000" pitchFamily="2" charset="2"/>
              <a:buChar char="§"/>
            </a:pPr>
            <a:r>
              <a:rPr lang="en-GB" sz="2280" dirty="0">
                <a:solidFill>
                  <a:schemeClr val="accent1">
                    <a:lumMod val="50000"/>
                  </a:schemeClr>
                </a:solidFill>
              </a:rPr>
              <a:t>People’s names</a:t>
            </a:r>
          </a:p>
          <a:p>
            <a:pPr lvl="1">
              <a:lnSpc>
                <a:spcPct val="200000"/>
              </a:lnSpc>
              <a:buFont typeface="Wingdings" panose="05000000000000000000" pitchFamily="2" charset="2"/>
              <a:buChar char="§"/>
            </a:pPr>
            <a:r>
              <a:rPr lang="en-GB" sz="2280" dirty="0">
                <a:solidFill>
                  <a:schemeClr val="accent1">
                    <a:lumMod val="50000"/>
                  </a:schemeClr>
                </a:solidFill>
              </a:rPr>
              <a:t>Names of other things (e.g. games, bands)</a:t>
            </a:r>
          </a:p>
          <a:p>
            <a:pPr lvl="1">
              <a:lnSpc>
                <a:spcPct val="200000"/>
              </a:lnSpc>
              <a:buFont typeface="Wingdings" panose="05000000000000000000" pitchFamily="2" charset="2"/>
              <a:buChar char="§"/>
            </a:pPr>
            <a:r>
              <a:rPr lang="en-GB" sz="2280" dirty="0">
                <a:solidFill>
                  <a:schemeClr val="accent1">
                    <a:lumMod val="50000"/>
                  </a:schemeClr>
                </a:solidFill>
              </a:rPr>
              <a:t>Cognates (not previously-taught)</a:t>
            </a:r>
          </a:p>
          <a:p>
            <a:pPr marL="0" indent="0">
              <a:buNone/>
            </a:pPr>
            <a:endParaRPr lang="en-GB" dirty="0">
              <a:solidFill>
                <a:schemeClr val="accent1">
                  <a:lumMod val="50000"/>
                </a:schemeClr>
              </a:solidFill>
            </a:endParaRPr>
          </a:p>
        </p:txBody>
      </p:sp>
    </p:spTree>
    <p:extLst>
      <p:ext uri="{BB962C8B-B14F-4D97-AF65-F5344CB8AC3E}">
        <p14:creationId xmlns:p14="http://schemas.microsoft.com/office/powerpoint/2010/main" val="2581501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6" y="860666"/>
            <a:ext cx="6055912" cy="762905"/>
          </a:xfrm>
          <a:prstGeom prst="rect">
            <a:avLst/>
          </a:prstGeom>
        </p:spPr>
      </p:pic>
      <p:sp>
        <p:nvSpPr>
          <p:cNvPr id="2" name="Title 1"/>
          <p:cNvSpPr>
            <a:spLocks noGrp="1"/>
          </p:cNvSpPr>
          <p:nvPr>
            <p:ph type="title"/>
          </p:nvPr>
        </p:nvSpPr>
        <p:spPr>
          <a:xfrm>
            <a:off x="-19798" y="610788"/>
            <a:ext cx="9221688" cy="1162457"/>
          </a:xfrm>
        </p:spPr>
        <p:txBody>
          <a:bodyPr>
            <a:normAutofit/>
          </a:bodyPr>
          <a:lstStyle/>
          <a:p>
            <a:r>
              <a:rPr lang="en-GB" sz="2806" b="1" dirty="0" err="1">
                <a:solidFill>
                  <a:schemeClr val="bg1"/>
                </a:solidFill>
              </a:rPr>
              <a:t>Phonetik</a:t>
            </a:r>
            <a:r>
              <a:rPr lang="en-GB" sz="2806" b="1" dirty="0">
                <a:solidFill>
                  <a:schemeClr val="bg1"/>
                </a:solidFill>
              </a:rPr>
              <a:t> - der Bodensee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623020" y="860666"/>
            <a:ext cx="1956465" cy="33135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579" b="1" dirty="0" err="1">
                <a:solidFill>
                  <a:prstClr val="white"/>
                </a:solidFill>
                <a:latin typeface="Century Gothic" panose="020F0302020204030204"/>
              </a:rPr>
              <a:t>hören</a:t>
            </a:r>
            <a:r>
              <a:rPr lang="en-GB" sz="1579" b="1" dirty="0">
                <a:solidFill>
                  <a:prstClr val="white"/>
                </a:solidFill>
                <a:latin typeface="Century Gothic" panose="020F0302020204030204"/>
              </a:rPr>
              <a:t> / </a:t>
            </a:r>
            <a:r>
              <a:rPr lang="en-GB" sz="1579" b="1" dirty="0" err="1">
                <a:solidFill>
                  <a:prstClr val="white"/>
                </a:solidFill>
                <a:latin typeface="Century Gothic" panose="020F0302020204030204"/>
              </a:rPr>
              <a:t>schreiben</a:t>
            </a:r>
            <a:endParaRPr lang="en-GB" sz="1579" b="1" dirty="0">
              <a:solidFill>
                <a:prstClr val="white"/>
              </a:solidFill>
              <a:latin typeface="Century Gothic" panose="020F0302020204030204"/>
            </a:endParaRPr>
          </a:p>
        </p:txBody>
      </p:sp>
      <p:pic>
        <p:nvPicPr>
          <p:cNvPr id="6" name="Picture 5" descr="map of border between Germany, Austria and Swizterlan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8049" y="1681599"/>
            <a:ext cx="7815715" cy="4537338"/>
          </a:xfrm>
          <a:prstGeom prst="rect">
            <a:avLst/>
          </a:prstGeom>
        </p:spPr>
      </p:pic>
      <p:sp>
        <p:nvSpPr>
          <p:cNvPr id="7" name="Oval 6" descr="oval to mark a city"/>
          <p:cNvSpPr/>
          <p:nvPr/>
        </p:nvSpPr>
        <p:spPr>
          <a:xfrm>
            <a:off x="4106650" y="3950269"/>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8" name="TextBox 7"/>
          <p:cNvSpPr txBox="1"/>
          <p:nvPr/>
        </p:nvSpPr>
        <p:spPr>
          <a:xfrm>
            <a:off x="3219145" y="3997673"/>
            <a:ext cx="2230041"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Kr_ _</a:t>
            </a:r>
            <a:r>
              <a:rPr lang="en-GB" sz="1754" b="1" dirty="0" err="1">
                <a:solidFill>
                  <a:srgbClr val="4472C4">
                    <a:lumMod val="50000"/>
                  </a:srgbClr>
                </a:solidFill>
                <a:latin typeface="Century Gothic" panose="020F0302020204030204"/>
              </a:rPr>
              <a:t>zlingen</a:t>
            </a:r>
            <a:endParaRPr lang="en-GB" sz="1754" b="1" dirty="0">
              <a:solidFill>
                <a:srgbClr val="4472C4">
                  <a:lumMod val="50000"/>
                </a:srgbClr>
              </a:solidFill>
              <a:latin typeface="Century Gothic" panose="020F0302020204030204"/>
            </a:endParaRPr>
          </a:p>
        </p:txBody>
      </p:sp>
      <p:sp>
        <p:nvSpPr>
          <p:cNvPr id="9" name="Oval 8" descr="oval to mark a city"/>
          <p:cNvSpPr/>
          <p:nvPr/>
        </p:nvSpPr>
        <p:spPr>
          <a:xfrm>
            <a:off x="6326621" y="3779838"/>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0" name="Oval 9" descr="oval to mark a city"/>
          <p:cNvSpPr/>
          <p:nvPr/>
        </p:nvSpPr>
        <p:spPr>
          <a:xfrm>
            <a:off x="5126158" y="3537379"/>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1" name="Oval 10" descr="oval to mark a city"/>
          <p:cNvSpPr/>
          <p:nvPr/>
        </p:nvSpPr>
        <p:spPr>
          <a:xfrm>
            <a:off x="6707459" y="5452207"/>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2" name="Oval 11" descr="oval to mark a city"/>
          <p:cNvSpPr/>
          <p:nvPr/>
        </p:nvSpPr>
        <p:spPr>
          <a:xfrm>
            <a:off x="3748286" y="2933008"/>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3" name="Oval 12" descr="oval to mark a city"/>
          <p:cNvSpPr/>
          <p:nvPr/>
        </p:nvSpPr>
        <p:spPr>
          <a:xfrm>
            <a:off x="2804473" y="3820652"/>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4" name="Oval 13" descr="oval to mark a city"/>
          <p:cNvSpPr/>
          <p:nvPr/>
        </p:nvSpPr>
        <p:spPr>
          <a:xfrm>
            <a:off x="5444310" y="4678707"/>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5" name="Oval 14" descr="oval to mark a city"/>
          <p:cNvSpPr/>
          <p:nvPr/>
        </p:nvSpPr>
        <p:spPr>
          <a:xfrm>
            <a:off x="2743579" y="2978829"/>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6" name="Oval 15" descr="oval to mark a city"/>
          <p:cNvSpPr/>
          <p:nvPr/>
        </p:nvSpPr>
        <p:spPr>
          <a:xfrm>
            <a:off x="3471530" y="3180153"/>
            <a:ext cx="91644" cy="916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7" name="TextBox 16"/>
          <p:cNvSpPr txBox="1"/>
          <p:nvPr/>
        </p:nvSpPr>
        <p:spPr>
          <a:xfrm>
            <a:off x="6204354" y="3407762"/>
            <a:ext cx="3017334"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[7] Fr_ _</a:t>
            </a:r>
            <a:r>
              <a:rPr lang="en-GB" sz="1754" b="1" dirty="0" err="1">
                <a:solidFill>
                  <a:srgbClr val="4472C4">
                    <a:lumMod val="50000"/>
                  </a:srgbClr>
                </a:solidFill>
                <a:latin typeface="Century Gothic" panose="020F0302020204030204"/>
              </a:rPr>
              <a:t>dri</a:t>
            </a:r>
            <a:r>
              <a:rPr lang="en-GB" sz="1754" b="1" dirty="0">
                <a:solidFill>
                  <a:srgbClr val="4472C4">
                    <a:lumMod val="50000"/>
                  </a:srgbClr>
                </a:solidFill>
                <a:latin typeface="Century Gothic" panose="020F0302020204030204"/>
              </a:rPr>
              <a:t>_ _</a:t>
            </a:r>
            <a:r>
              <a:rPr lang="en-GB" sz="1754" b="1" dirty="0" err="1">
                <a:solidFill>
                  <a:srgbClr val="4472C4">
                    <a:lumMod val="50000"/>
                  </a:srgbClr>
                </a:solidFill>
                <a:latin typeface="Century Gothic" panose="020F0302020204030204"/>
              </a:rPr>
              <a:t>shafen</a:t>
            </a:r>
            <a:endParaRPr lang="en-GB" sz="1754" b="1" dirty="0">
              <a:solidFill>
                <a:srgbClr val="4472C4">
                  <a:lumMod val="50000"/>
                </a:srgbClr>
              </a:solidFill>
              <a:latin typeface="Century Gothic" panose="020F0302020204030204"/>
            </a:endParaRPr>
          </a:p>
        </p:txBody>
      </p:sp>
      <p:sp>
        <p:nvSpPr>
          <p:cNvPr id="18" name="TextBox 17"/>
          <p:cNvSpPr txBox="1"/>
          <p:nvPr/>
        </p:nvSpPr>
        <p:spPr>
          <a:xfrm>
            <a:off x="4821861" y="3056884"/>
            <a:ext cx="1717314"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[6] </a:t>
            </a:r>
            <a:r>
              <a:rPr lang="en-GB" sz="1754" b="1" dirty="0" err="1">
                <a:solidFill>
                  <a:srgbClr val="4472C4">
                    <a:lumMod val="50000"/>
                  </a:srgbClr>
                </a:solidFill>
                <a:latin typeface="Century Gothic" panose="020F0302020204030204"/>
              </a:rPr>
              <a:t>Hagn</a:t>
            </a:r>
            <a:r>
              <a:rPr lang="en-GB" sz="1754" b="1" dirty="0">
                <a:solidFill>
                  <a:srgbClr val="4472C4">
                    <a:lumMod val="50000"/>
                  </a:srgbClr>
                </a:solidFill>
                <a:latin typeface="Century Gothic" panose="020F0302020204030204"/>
              </a:rPr>
              <a:t>_ _</a:t>
            </a:r>
          </a:p>
        </p:txBody>
      </p:sp>
      <p:sp>
        <p:nvSpPr>
          <p:cNvPr id="19" name="TextBox 18"/>
          <p:cNvSpPr txBox="1"/>
          <p:nvPr/>
        </p:nvSpPr>
        <p:spPr>
          <a:xfrm>
            <a:off x="5202807" y="5579743"/>
            <a:ext cx="2003093"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[8] </a:t>
            </a:r>
            <a:r>
              <a:rPr lang="en-GB" sz="1754" b="1" dirty="0" err="1">
                <a:solidFill>
                  <a:srgbClr val="4472C4">
                    <a:lumMod val="50000"/>
                  </a:srgbClr>
                </a:solidFill>
                <a:latin typeface="Century Gothic" panose="020F0302020204030204"/>
              </a:rPr>
              <a:t>Altenrh</a:t>
            </a:r>
            <a:r>
              <a:rPr lang="en-GB" sz="1754" b="1" dirty="0">
                <a:solidFill>
                  <a:srgbClr val="4472C4">
                    <a:lumMod val="50000"/>
                  </a:srgbClr>
                </a:solidFill>
                <a:latin typeface="Century Gothic" panose="020F0302020204030204"/>
              </a:rPr>
              <a:t>_ _n</a:t>
            </a:r>
          </a:p>
        </p:txBody>
      </p:sp>
      <p:sp>
        <p:nvSpPr>
          <p:cNvPr id="20" name="TextBox 19"/>
          <p:cNvSpPr txBox="1"/>
          <p:nvPr/>
        </p:nvSpPr>
        <p:spPr>
          <a:xfrm>
            <a:off x="3963204" y="2343506"/>
            <a:ext cx="1717314"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[5] _</a:t>
            </a:r>
            <a:r>
              <a:rPr lang="en-GB" sz="1754" b="1" dirty="0" err="1">
                <a:solidFill>
                  <a:srgbClr val="4472C4">
                    <a:lumMod val="50000"/>
                  </a:srgbClr>
                </a:solidFill>
                <a:latin typeface="Century Gothic" panose="020F0302020204030204"/>
              </a:rPr>
              <a:t>allhausen</a:t>
            </a:r>
            <a:endParaRPr lang="en-GB" sz="1754" b="1" dirty="0">
              <a:solidFill>
                <a:srgbClr val="4472C4">
                  <a:lumMod val="50000"/>
                </a:srgbClr>
              </a:solidFill>
              <a:latin typeface="Century Gothic" panose="020F0302020204030204"/>
            </a:endParaRPr>
          </a:p>
        </p:txBody>
      </p:sp>
      <p:sp>
        <p:nvSpPr>
          <p:cNvPr id="21" name="TextBox 20"/>
          <p:cNvSpPr txBox="1"/>
          <p:nvPr/>
        </p:nvSpPr>
        <p:spPr>
          <a:xfrm>
            <a:off x="1178803" y="3948882"/>
            <a:ext cx="1717314"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[2] _ _</a:t>
            </a:r>
            <a:r>
              <a:rPr lang="en-GB" sz="1754" b="1" dirty="0" err="1">
                <a:solidFill>
                  <a:srgbClr val="4472C4">
                    <a:lumMod val="50000"/>
                  </a:srgbClr>
                </a:solidFill>
                <a:latin typeface="Century Gothic" panose="020F0302020204030204"/>
              </a:rPr>
              <a:t>eckborn</a:t>
            </a:r>
            <a:endParaRPr lang="en-GB" sz="1754" b="1" dirty="0">
              <a:solidFill>
                <a:srgbClr val="4472C4">
                  <a:lumMod val="50000"/>
                </a:srgbClr>
              </a:solidFill>
              <a:latin typeface="Century Gothic" panose="020F0302020204030204"/>
            </a:endParaRPr>
          </a:p>
        </p:txBody>
      </p:sp>
      <p:sp>
        <p:nvSpPr>
          <p:cNvPr id="22" name="TextBox 21"/>
          <p:cNvSpPr txBox="1"/>
          <p:nvPr/>
        </p:nvSpPr>
        <p:spPr>
          <a:xfrm>
            <a:off x="3662986" y="4563319"/>
            <a:ext cx="2017531"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[9] _</a:t>
            </a:r>
            <a:r>
              <a:rPr lang="en-GB" sz="1754" b="1" dirty="0" err="1">
                <a:solidFill>
                  <a:srgbClr val="4472C4">
                    <a:lumMod val="50000"/>
                  </a:srgbClr>
                </a:solidFill>
                <a:latin typeface="Century Gothic" panose="020F0302020204030204"/>
              </a:rPr>
              <a:t>omanshorn</a:t>
            </a:r>
            <a:endParaRPr lang="en-GB" sz="1754" b="1" dirty="0">
              <a:solidFill>
                <a:srgbClr val="4472C4">
                  <a:lumMod val="50000"/>
                </a:srgbClr>
              </a:solidFill>
              <a:latin typeface="Century Gothic" panose="020F0302020204030204"/>
            </a:endParaRPr>
          </a:p>
        </p:txBody>
      </p:sp>
      <p:sp>
        <p:nvSpPr>
          <p:cNvPr id="23" name="TextBox 22"/>
          <p:cNvSpPr txBox="1"/>
          <p:nvPr/>
        </p:nvSpPr>
        <p:spPr>
          <a:xfrm>
            <a:off x="1042692" y="2719596"/>
            <a:ext cx="1717314" cy="362279"/>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[3] </a:t>
            </a:r>
            <a:r>
              <a:rPr lang="en-GB" sz="1754" b="1" dirty="0" err="1">
                <a:solidFill>
                  <a:srgbClr val="4472C4">
                    <a:lumMod val="50000"/>
                  </a:srgbClr>
                </a:solidFill>
                <a:latin typeface="Century Gothic" panose="020F0302020204030204"/>
              </a:rPr>
              <a:t>Radolf_ell</a:t>
            </a:r>
            <a:endParaRPr lang="en-GB" sz="1754" b="1" dirty="0">
              <a:solidFill>
                <a:srgbClr val="4472C4">
                  <a:lumMod val="50000"/>
                </a:srgbClr>
              </a:solidFill>
              <a:latin typeface="Century Gothic" panose="020F0302020204030204"/>
            </a:endParaRPr>
          </a:p>
        </p:txBody>
      </p:sp>
      <p:sp>
        <p:nvSpPr>
          <p:cNvPr id="24" name="TextBox 23"/>
          <p:cNvSpPr txBox="1"/>
          <p:nvPr/>
        </p:nvSpPr>
        <p:spPr>
          <a:xfrm>
            <a:off x="1438049" y="2277854"/>
            <a:ext cx="1717314" cy="632224"/>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[4] </a:t>
            </a:r>
            <a:r>
              <a:rPr lang="en-GB" sz="1754" b="1" dirty="0" err="1">
                <a:solidFill>
                  <a:srgbClr val="4472C4">
                    <a:lumMod val="50000"/>
                  </a:srgbClr>
                </a:solidFill>
                <a:latin typeface="Century Gothic" panose="020F0302020204030204"/>
              </a:rPr>
              <a:t>Allensba</a:t>
            </a:r>
            <a:r>
              <a:rPr lang="en-GB" sz="1754" b="1" dirty="0">
                <a:solidFill>
                  <a:srgbClr val="4472C4">
                    <a:lumMod val="50000"/>
                  </a:srgbClr>
                </a:solidFill>
                <a:latin typeface="Century Gothic" panose="020F0302020204030204"/>
              </a:rPr>
              <a:t>_ _</a:t>
            </a:r>
          </a:p>
        </p:txBody>
      </p:sp>
      <p:sp>
        <p:nvSpPr>
          <p:cNvPr id="25" name="Action Button: Custom 24">
            <a:hlinkClick r:id="" action="ppaction://noaction" highlightClick="1">
              <a:snd r:embed="rId5" name="2. 1. Kreuzlingen.wav"/>
            </a:hlinkClick>
          </p:cNvPr>
          <p:cNvSpPr/>
          <p:nvPr/>
        </p:nvSpPr>
        <p:spPr>
          <a:xfrm>
            <a:off x="2965553" y="4069137"/>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1</a:t>
            </a:r>
          </a:p>
        </p:txBody>
      </p:sp>
      <p:sp>
        <p:nvSpPr>
          <p:cNvPr id="27" name="Action Button: Custom 26">
            <a:hlinkClick r:id="" action="ppaction://noaction" highlightClick="1">
              <a:snd r:embed="rId6" name="2. 3. Radolfzell.wav"/>
            </a:hlinkClick>
          </p:cNvPr>
          <p:cNvSpPr/>
          <p:nvPr/>
        </p:nvSpPr>
        <p:spPr>
          <a:xfrm>
            <a:off x="1114047" y="2794028"/>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3</a:t>
            </a:r>
          </a:p>
        </p:txBody>
      </p:sp>
      <p:sp>
        <p:nvSpPr>
          <p:cNvPr id="28" name="Action Button: Custom 27">
            <a:hlinkClick r:id="" action="ppaction://noaction" highlightClick="1">
              <a:snd r:embed="rId7" name="2. 4. Allensbach.wav"/>
            </a:hlinkClick>
          </p:cNvPr>
          <p:cNvSpPr/>
          <p:nvPr/>
        </p:nvSpPr>
        <p:spPr>
          <a:xfrm>
            <a:off x="1531419" y="2358165"/>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4</a:t>
            </a:r>
          </a:p>
        </p:txBody>
      </p:sp>
      <p:sp>
        <p:nvSpPr>
          <p:cNvPr id="29" name="Action Button: Custom 28">
            <a:hlinkClick r:id="" action="ppaction://noaction" highlightClick="1"/>
          </p:cNvPr>
          <p:cNvSpPr/>
          <p:nvPr/>
        </p:nvSpPr>
        <p:spPr>
          <a:xfrm>
            <a:off x="4024597" y="2412722"/>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5</a:t>
            </a:r>
          </a:p>
        </p:txBody>
      </p:sp>
      <p:sp>
        <p:nvSpPr>
          <p:cNvPr id="30" name="Action Button: Custom 29">
            <a:hlinkClick r:id="" action="ppaction://noaction" highlightClick="1">
              <a:snd r:embed="rId8" name="2. 6. Hagnau.wav"/>
            </a:hlinkClick>
          </p:cNvPr>
          <p:cNvSpPr/>
          <p:nvPr/>
        </p:nvSpPr>
        <p:spPr>
          <a:xfrm>
            <a:off x="4920307" y="3157895"/>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6</a:t>
            </a:r>
          </a:p>
        </p:txBody>
      </p:sp>
      <p:sp>
        <p:nvSpPr>
          <p:cNvPr id="31" name="Action Button: Custom 30">
            <a:hlinkClick r:id="" action="ppaction://noaction" highlightClick="1">
              <a:snd r:embed="rId9" name="2. 7. Friedrichshafen.wav"/>
            </a:hlinkClick>
          </p:cNvPr>
          <p:cNvSpPr/>
          <p:nvPr/>
        </p:nvSpPr>
        <p:spPr>
          <a:xfrm>
            <a:off x="6291940" y="3495518"/>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7</a:t>
            </a:r>
          </a:p>
        </p:txBody>
      </p:sp>
      <p:sp>
        <p:nvSpPr>
          <p:cNvPr id="32" name="Action Button: Custom 31">
            <a:hlinkClick r:id="" action="ppaction://noaction" highlightClick="1">
              <a:snd r:embed="rId10" name="2. 8. Altenrhein.wav"/>
            </a:hlinkClick>
          </p:cNvPr>
          <p:cNvSpPr/>
          <p:nvPr/>
        </p:nvSpPr>
        <p:spPr>
          <a:xfrm>
            <a:off x="5283305" y="5651841"/>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8</a:t>
            </a:r>
          </a:p>
        </p:txBody>
      </p:sp>
      <p:sp>
        <p:nvSpPr>
          <p:cNvPr id="33" name="Action Button: Custom 32">
            <a:hlinkClick r:id="" action="ppaction://noaction" highlightClick="1"/>
          </p:cNvPr>
          <p:cNvSpPr/>
          <p:nvPr/>
        </p:nvSpPr>
        <p:spPr>
          <a:xfrm>
            <a:off x="3739970" y="4654987"/>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9</a:t>
            </a:r>
          </a:p>
        </p:txBody>
      </p:sp>
      <p:sp>
        <p:nvSpPr>
          <p:cNvPr id="34" name="TextBox 33"/>
          <p:cNvSpPr txBox="1"/>
          <p:nvPr/>
        </p:nvSpPr>
        <p:spPr>
          <a:xfrm>
            <a:off x="3401853" y="3980296"/>
            <a:ext cx="522090" cy="362279"/>
          </a:xfrm>
          <a:prstGeom prst="rect">
            <a:avLst/>
          </a:prstGeom>
          <a:noFill/>
        </p:spPr>
        <p:txBody>
          <a:bodyPr wrap="square" rtlCol="0">
            <a:spAutoFit/>
          </a:bodyPr>
          <a:lstStyle/>
          <a:p>
            <a:pPr algn="ctr" defTabSz="801929">
              <a:defRPr/>
            </a:pPr>
            <a:r>
              <a:rPr lang="en-GB" sz="1754" b="1" dirty="0" err="1">
                <a:solidFill>
                  <a:srgbClr val="FA6500"/>
                </a:solidFill>
                <a:latin typeface="Century Gothic" panose="020F0302020204030204"/>
              </a:rPr>
              <a:t>eu</a:t>
            </a:r>
            <a:endParaRPr lang="en-GB" sz="1754" b="1" dirty="0">
              <a:solidFill>
                <a:srgbClr val="FA6500"/>
              </a:solidFill>
              <a:latin typeface="Century Gothic" panose="020F0302020204030204"/>
            </a:endParaRPr>
          </a:p>
        </p:txBody>
      </p:sp>
      <p:sp>
        <p:nvSpPr>
          <p:cNvPr id="35" name="TextBox 34"/>
          <p:cNvSpPr txBox="1"/>
          <p:nvPr/>
        </p:nvSpPr>
        <p:spPr>
          <a:xfrm>
            <a:off x="6675649" y="3407762"/>
            <a:ext cx="522090" cy="362279"/>
          </a:xfrm>
          <a:prstGeom prst="rect">
            <a:avLst/>
          </a:prstGeom>
          <a:noFill/>
        </p:spPr>
        <p:txBody>
          <a:bodyPr wrap="square" rtlCol="0">
            <a:spAutoFit/>
          </a:bodyPr>
          <a:lstStyle/>
          <a:p>
            <a:pPr algn="ctr" defTabSz="801929">
              <a:defRPr/>
            </a:pPr>
            <a:r>
              <a:rPr lang="en-GB" sz="1754" b="1" dirty="0" err="1">
                <a:solidFill>
                  <a:srgbClr val="FA6500"/>
                </a:solidFill>
                <a:latin typeface="Century Gothic" panose="020F0302020204030204"/>
              </a:rPr>
              <a:t>ie</a:t>
            </a:r>
            <a:endParaRPr lang="en-GB" sz="1754" b="1" dirty="0">
              <a:solidFill>
                <a:srgbClr val="FA6500"/>
              </a:solidFill>
              <a:latin typeface="Century Gothic" panose="020F0302020204030204"/>
            </a:endParaRPr>
          </a:p>
        </p:txBody>
      </p:sp>
      <p:sp>
        <p:nvSpPr>
          <p:cNvPr id="36" name="TextBox 35"/>
          <p:cNvSpPr txBox="1"/>
          <p:nvPr/>
        </p:nvSpPr>
        <p:spPr>
          <a:xfrm>
            <a:off x="7225064" y="3407376"/>
            <a:ext cx="522090" cy="362279"/>
          </a:xfrm>
          <a:prstGeom prst="rect">
            <a:avLst/>
          </a:prstGeom>
          <a:noFill/>
        </p:spPr>
        <p:txBody>
          <a:bodyPr wrap="square" rtlCol="0">
            <a:spAutoFit/>
          </a:bodyPr>
          <a:lstStyle/>
          <a:p>
            <a:pPr algn="ctr" defTabSz="801929">
              <a:defRPr/>
            </a:pPr>
            <a:r>
              <a:rPr lang="en-GB" sz="1754" b="1" dirty="0" err="1">
                <a:solidFill>
                  <a:srgbClr val="FA6500"/>
                </a:solidFill>
                <a:latin typeface="Century Gothic" panose="020F0302020204030204"/>
              </a:rPr>
              <a:t>ch</a:t>
            </a:r>
            <a:endParaRPr lang="en-GB" sz="1754" b="1" dirty="0">
              <a:solidFill>
                <a:srgbClr val="FA6500"/>
              </a:solidFill>
              <a:latin typeface="Century Gothic" panose="020F0302020204030204"/>
            </a:endParaRPr>
          </a:p>
        </p:txBody>
      </p:sp>
      <p:sp>
        <p:nvSpPr>
          <p:cNvPr id="37" name="TextBox 36"/>
          <p:cNvSpPr txBox="1"/>
          <p:nvPr/>
        </p:nvSpPr>
        <p:spPr>
          <a:xfrm>
            <a:off x="1940885" y="2717727"/>
            <a:ext cx="522090" cy="362279"/>
          </a:xfrm>
          <a:prstGeom prst="rect">
            <a:avLst/>
          </a:prstGeom>
          <a:noFill/>
        </p:spPr>
        <p:txBody>
          <a:bodyPr wrap="square" rtlCol="0">
            <a:spAutoFit/>
          </a:bodyPr>
          <a:lstStyle/>
          <a:p>
            <a:pPr algn="ctr" defTabSz="801929">
              <a:defRPr/>
            </a:pPr>
            <a:r>
              <a:rPr lang="en-GB" sz="1754" b="1" dirty="0">
                <a:solidFill>
                  <a:srgbClr val="FA6500"/>
                </a:solidFill>
                <a:latin typeface="Century Gothic" panose="020F0302020204030204"/>
              </a:rPr>
              <a:t>z</a:t>
            </a:r>
          </a:p>
        </p:txBody>
      </p:sp>
      <p:sp>
        <p:nvSpPr>
          <p:cNvPr id="38" name="TextBox 37"/>
          <p:cNvSpPr txBox="1"/>
          <p:nvPr/>
        </p:nvSpPr>
        <p:spPr>
          <a:xfrm>
            <a:off x="2661711" y="2277854"/>
            <a:ext cx="522090" cy="362279"/>
          </a:xfrm>
          <a:prstGeom prst="rect">
            <a:avLst/>
          </a:prstGeom>
          <a:noFill/>
        </p:spPr>
        <p:txBody>
          <a:bodyPr wrap="square" rtlCol="0">
            <a:spAutoFit/>
          </a:bodyPr>
          <a:lstStyle/>
          <a:p>
            <a:pPr algn="ctr" defTabSz="801929">
              <a:defRPr/>
            </a:pPr>
            <a:r>
              <a:rPr lang="en-GB" sz="1754" b="1" dirty="0" err="1">
                <a:solidFill>
                  <a:srgbClr val="FA6500"/>
                </a:solidFill>
                <a:latin typeface="Century Gothic" panose="020F0302020204030204"/>
              </a:rPr>
              <a:t>ch</a:t>
            </a:r>
            <a:endParaRPr lang="en-GB" sz="1754" b="1" dirty="0">
              <a:solidFill>
                <a:srgbClr val="FA6500"/>
              </a:solidFill>
              <a:latin typeface="Century Gothic" panose="020F0302020204030204"/>
            </a:endParaRPr>
          </a:p>
        </p:txBody>
      </p:sp>
      <p:sp>
        <p:nvSpPr>
          <p:cNvPr id="39" name="TextBox 38">
            <a:hlinkClick r:id="" action="ppaction://noaction">
              <a:snd r:embed="rId11" name="2. 5. Wallhausen.wav"/>
            </a:hlinkClick>
          </p:cNvPr>
          <p:cNvSpPr txBox="1"/>
          <p:nvPr/>
        </p:nvSpPr>
        <p:spPr>
          <a:xfrm>
            <a:off x="4139936" y="2343670"/>
            <a:ext cx="522090" cy="362279"/>
          </a:xfrm>
          <a:prstGeom prst="rect">
            <a:avLst/>
          </a:prstGeom>
          <a:noFill/>
        </p:spPr>
        <p:txBody>
          <a:bodyPr wrap="square" rtlCol="0">
            <a:spAutoFit/>
          </a:bodyPr>
          <a:lstStyle/>
          <a:p>
            <a:pPr algn="ctr" defTabSz="801929">
              <a:defRPr/>
            </a:pPr>
            <a:r>
              <a:rPr lang="en-GB" sz="1754" b="1" dirty="0">
                <a:solidFill>
                  <a:srgbClr val="FA6500"/>
                </a:solidFill>
                <a:latin typeface="Century Gothic" panose="020F0302020204030204"/>
              </a:rPr>
              <a:t>W</a:t>
            </a:r>
          </a:p>
        </p:txBody>
      </p:sp>
      <p:sp>
        <p:nvSpPr>
          <p:cNvPr id="40" name="TextBox 39"/>
          <p:cNvSpPr txBox="1"/>
          <p:nvPr/>
        </p:nvSpPr>
        <p:spPr>
          <a:xfrm>
            <a:off x="1446163" y="3947013"/>
            <a:ext cx="522090" cy="362279"/>
          </a:xfrm>
          <a:prstGeom prst="rect">
            <a:avLst/>
          </a:prstGeom>
          <a:noFill/>
        </p:spPr>
        <p:txBody>
          <a:bodyPr wrap="square" rtlCol="0">
            <a:spAutoFit/>
          </a:bodyPr>
          <a:lstStyle/>
          <a:p>
            <a:pPr algn="ctr" defTabSz="801929">
              <a:defRPr/>
            </a:pPr>
            <a:r>
              <a:rPr lang="en-GB" sz="1754" b="1" dirty="0">
                <a:solidFill>
                  <a:srgbClr val="FA6500"/>
                </a:solidFill>
                <a:latin typeface="Century Gothic" panose="020F0302020204030204"/>
              </a:rPr>
              <a:t>S t</a:t>
            </a:r>
          </a:p>
        </p:txBody>
      </p:sp>
      <p:sp>
        <p:nvSpPr>
          <p:cNvPr id="41" name="TextBox 40"/>
          <p:cNvSpPr txBox="1"/>
          <p:nvPr/>
        </p:nvSpPr>
        <p:spPr>
          <a:xfrm>
            <a:off x="5698923" y="3068605"/>
            <a:ext cx="522090" cy="362279"/>
          </a:xfrm>
          <a:prstGeom prst="rect">
            <a:avLst/>
          </a:prstGeom>
          <a:noFill/>
        </p:spPr>
        <p:txBody>
          <a:bodyPr wrap="square" rtlCol="0">
            <a:spAutoFit/>
          </a:bodyPr>
          <a:lstStyle/>
          <a:p>
            <a:pPr algn="ctr" defTabSz="801929">
              <a:defRPr/>
            </a:pPr>
            <a:r>
              <a:rPr lang="en-GB" sz="1754" b="1" dirty="0">
                <a:solidFill>
                  <a:srgbClr val="FA6500"/>
                </a:solidFill>
                <a:latin typeface="Century Gothic" panose="020F0302020204030204"/>
              </a:rPr>
              <a:t>au</a:t>
            </a:r>
          </a:p>
        </p:txBody>
      </p:sp>
      <p:sp>
        <p:nvSpPr>
          <p:cNvPr id="42" name="TextBox 41"/>
          <p:cNvSpPr txBox="1"/>
          <p:nvPr/>
        </p:nvSpPr>
        <p:spPr>
          <a:xfrm>
            <a:off x="6233789" y="5565049"/>
            <a:ext cx="522090" cy="362279"/>
          </a:xfrm>
          <a:prstGeom prst="rect">
            <a:avLst/>
          </a:prstGeom>
          <a:noFill/>
        </p:spPr>
        <p:txBody>
          <a:bodyPr wrap="square" rtlCol="0">
            <a:spAutoFit/>
          </a:bodyPr>
          <a:lstStyle/>
          <a:p>
            <a:pPr algn="ctr" defTabSz="801929">
              <a:defRPr/>
            </a:pPr>
            <a:r>
              <a:rPr lang="en-GB" sz="1754" b="1" dirty="0" err="1">
                <a:solidFill>
                  <a:srgbClr val="FA6500"/>
                </a:solidFill>
                <a:latin typeface="Century Gothic" panose="020F0302020204030204"/>
              </a:rPr>
              <a:t>ei</a:t>
            </a:r>
            <a:endParaRPr lang="en-GB" sz="1754" b="1" dirty="0">
              <a:solidFill>
                <a:srgbClr val="FA6500"/>
              </a:solidFill>
              <a:latin typeface="Century Gothic" panose="020F0302020204030204"/>
            </a:endParaRPr>
          </a:p>
        </p:txBody>
      </p:sp>
      <p:sp>
        <p:nvSpPr>
          <p:cNvPr id="43" name="TextBox 42">
            <a:hlinkClick r:id="" action="ppaction://noaction">
              <a:snd r:embed="rId12" name="2. 9. Romanshorn.wav"/>
            </a:hlinkClick>
          </p:cNvPr>
          <p:cNvSpPr txBox="1"/>
          <p:nvPr/>
        </p:nvSpPr>
        <p:spPr>
          <a:xfrm>
            <a:off x="3861987" y="4563319"/>
            <a:ext cx="522090" cy="362279"/>
          </a:xfrm>
          <a:prstGeom prst="rect">
            <a:avLst/>
          </a:prstGeom>
          <a:noFill/>
        </p:spPr>
        <p:txBody>
          <a:bodyPr wrap="square" rtlCol="0">
            <a:spAutoFit/>
          </a:bodyPr>
          <a:lstStyle/>
          <a:p>
            <a:pPr algn="ctr" defTabSz="801929">
              <a:defRPr/>
            </a:pPr>
            <a:r>
              <a:rPr lang="en-GB" sz="1754" b="1" dirty="0">
                <a:solidFill>
                  <a:srgbClr val="FA6500"/>
                </a:solidFill>
                <a:latin typeface="Century Gothic" panose="020F0302020204030204"/>
              </a:rPr>
              <a:t>R</a:t>
            </a:r>
          </a:p>
        </p:txBody>
      </p:sp>
      <p:sp>
        <p:nvSpPr>
          <p:cNvPr id="44" name="Action Button: Custom 24">
            <a:hlinkClick r:id="" action="ppaction://noaction" highlightClick="1">
              <a:snd r:embed="rId13" name="2. 2. Steckborn.wav"/>
            </a:hlinkClick>
            <a:extLst>
              <a:ext uri="{FF2B5EF4-FFF2-40B4-BE49-F238E27FC236}">
                <a16:creationId xmlns:a16="http://schemas.microsoft.com/office/drawing/2014/main" id="{E56C3004-E6FA-49F3-B12D-655F2D168FF0}"/>
              </a:ext>
            </a:extLst>
          </p:cNvPr>
          <p:cNvSpPr/>
          <p:nvPr/>
        </p:nvSpPr>
        <p:spPr>
          <a:xfrm>
            <a:off x="1245132" y="4016824"/>
            <a:ext cx="252649" cy="230623"/>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b="1" dirty="0">
                <a:solidFill>
                  <a:prstClr val="white"/>
                </a:solidFill>
                <a:latin typeface="Century Gothic" panose="020F0302020204030204"/>
              </a:rPr>
              <a:t>2</a:t>
            </a:r>
          </a:p>
        </p:txBody>
      </p:sp>
    </p:spTree>
    <p:extLst>
      <p:ext uri="{BB962C8B-B14F-4D97-AF65-F5344CB8AC3E}">
        <p14:creationId xmlns:p14="http://schemas.microsoft.com/office/powerpoint/2010/main" val="178516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5374"/>
            <a:ext cx="5662702" cy="760431"/>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1009433"/>
            <a:ext cx="4938537" cy="625411"/>
          </a:xfrm>
        </p:spPr>
        <p:txBody>
          <a:bodyPr>
            <a:noAutofit/>
          </a:bodyPr>
          <a:lstStyle/>
          <a:p>
            <a:r>
              <a:rPr lang="fr-FR" sz="3157" b="1" dirty="0">
                <a:solidFill>
                  <a:schemeClr val="bg1"/>
                </a:solidFill>
              </a:rPr>
              <a:t>Phonétique</a:t>
            </a:r>
          </a:p>
        </p:txBody>
      </p:sp>
      <p:sp>
        <p:nvSpPr>
          <p:cNvPr id="9" name="Rounded Rectangle 46" descr="background rectangle">
            <a:extLst>
              <a:ext uri="{FF2B5EF4-FFF2-40B4-BE49-F238E27FC236}">
                <a16:creationId xmlns:a16="http://schemas.microsoft.com/office/drawing/2014/main" id="{9BABDC12-8E89-4F17-BAD5-0DBE8EF2AD34}"/>
              </a:ext>
            </a:extLst>
          </p:cNvPr>
          <p:cNvSpPr/>
          <p:nvPr/>
        </p:nvSpPr>
        <p:spPr>
          <a:xfrm>
            <a:off x="8486627" y="995374"/>
            <a:ext cx="1867316" cy="37884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fr-FR" sz="1579" b="1" dirty="0">
                <a:solidFill>
                  <a:prstClr val="white"/>
                </a:solidFill>
                <a:latin typeface="Century Gothic" panose="020F0302020204030204"/>
              </a:rPr>
              <a:t>lire / parler </a:t>
            </a:r>
          </a:p>
        </p:txBody>
      </p:sp>
      <p:sp>
        <p:nvSpPr>
          <p:cNvPr id="38" name="TextBox 37">
            <a:extLst>
              <a:ext uri="{FF2B5EF4-FFF2-40B4-BE49-F238E27FC236}">
                <a16:creationId xmlns:a16="http://schemas.microsoft.com/office/drawing/2014/main" id="{69FBBC52-E1DE-4D49-A020-1C119A8245E0}"/>
              </a:ext>
            </a:extLst>
          </p:cNvPr>
          <p:cNvSpPr txBox="1"/>
          <p:nvPr/>
        </p:nvSpPr>
        <p:spPr>
          <a:xfrm>
            <a:off x="182461" y="1989367"/>
            <a:ext cx="10171481" cy="982961"/>
          </a:xfrm>
          <a:prstGeom prst="rect">
            <a:avLst/>
          </a:prstGeom>
          <a:noFill/>
        </p:spPr>
        <p:txBody>
          <a:bodyPr wrap="square" rtlCol="0">
            <a:spAutoFit/>
          </a:bodyPr>
          <a:lstStyle/>
          <a:p>
            <a:pPr defTabSz="801929">
              <a:defRPr/>
            </a:pPr>
            <a:r>
              <a:rPr lang="fr-FR" sz="1929" dirty="0">
                <a:solidFill>
                  <a:srgbClr val="1F4E79"/>
                </a:solidFill>
                <a:latin typeface="Century Gothic" panose="020B0502020202020204" pitchFamily="34" charset="0"/>
              </a:rPr>
              <a:t>Dis les noms. </a:t>
            </a:r>
          </a:p>
          <a:p>
            <a:pPr defTabSz="801929">
              <a:defRPr/>
            </a:pPr>
            <a:endParaRPr lang="fr-FR" sz="1929" dirty="0">
              <a:solidFill>
                <a:srgbClr val="1F4E79"/>
              </a:solidFill>
              <a:latin typeface="Century Gothic" panose="020B0502020202020204" pitchFamily="34" charset="0"/>
            </a:endParaRPr>
          </a:p>
          <a:p>
            <a:pPr defTabSz="801929">
              <a:defRPr/>
            </a:pPr>
            <a:r>
              <a:rPr lang="fr-FR" sz="1929" dirty="0">
                <a:solidFill>
                  <a:srgbClr val="1F4E79"/>
                </a:solidFill>
                <a:latin typeface="Century Gothic" panose="020B0502020202020204" pitchFamily="34" charset="0"/>
              </a:rPr>
              <a:t>Attention! C’est </a:t>
            </a:r>
            <a:r>
              <a:rPr lang="fr-FR" sz="1929" b="1" dirty="0">
                <a:solidFill>
                  <a:srgbClr val="1F4E79"/>
                </a:solidFill>
                <a:latin typeface="Century Gothic" panose="020B0502020202020204" pitchFamily="34" charset="0"/>
              </a:rPr>
              <a:t>hard [g] </a:t>
            </a:r>
            <a:r>
              <a:rPr lang="fr-FR" sz="1929" dirty="0">
                <a:solidFill>
                  <a:srgbClr val="1F4E79"/>
                </a:solidFill>
                <a:latin typeface="Century Gothic" panose="020B0502020202020204" pitchFamily="34" charset="0"/>
              </a:rPr>
              <a:t>ou </a:t>
            </a:r>
            <a:r>
              <a:rPr lang="fr-FR" sz="1929" b="1" dirty="0">
                <a:solidFill>
                  <a:srgbClr val="1F4E79"/>
                </a:solidFill>
                <a:latin typeface="Century Gothic" panose="020B0502020202020204" pitchFamily="34" charset="0"/>
              </a:rPr>
              <a:t>[j]/soft [g] </a:t>
            </a:r>
            <a:r>
              <a:rPr lang="fr-FR" sz="1929" dirty="0">
                <a:solidFill>
                  <a:srgbClr val="1F4E79"/>
                </a:solidFill>
                <a:latin typeface="Century Gothic" panose="020B0502020202020204" pitchFamily="34" charset="0"/>
              </a:rPr>
              <a:t>? </a:t>
            </a:r>
          </a:p>
        </p:txBody>
      </p:sp>
      <p:pic>
        <p:nvPicPr>
          <p:cNvPr id="16" name="Picture 15" descr="a girl with glasses">
            <a:extLst>
              <a:ext uri="{FF2B5EF4-FFF2-40B4-BE49-F238E27FC236}">
                <a16:creationId xmlns:a16="http://schemas.microsoft.com/office/drawing/2014/main" id="{424D1C95-AB2B-4B10-9E20-E13AC7F9BCA1}"/>
              </a:ext>
            </a:extLst>
          </p:cNvPr>
          <p:cNvPicPr>
            <a:picLocks noChangeAspect="1"/>
          </p:cNvPicPr>
          <p:nvPr/>
        </p:nvPicPr>
        <p:blipFill>
          <a:blip r:embed="rId4"/>
          <a:stretch>
            <a:fillRect/>
          </a:stretch>
        </p:blipFill>
        <p:spPr>
          <a:xfrm>
            <a:off x="9219636" y="1687993"/>
            <a:ext cx="1278006" cy="2572717"/>
          </a:xfrm>
          <a:prstGeom prst="rect">
            <a:avLst/>
          </a:prstGeom>
        </p:spPr>
      </p:pic>
      <p:sp>
        <p:nvSpPr>
          <p:cNvPr id="17" name="Speech Bubble: Rectangle with Corners Rounded 16">
            <a:extLst>
              <a:ext uri="{FF2B5EF4-FFF2-40B4-BE49-F238E27FC236}">
                <a16:creationId xmlns:a16="http://schemas.microsoft.com/office/drawing/2014/main" id="{6F08F0F3-9D3E-4BAE-B548-B12E5A141EE1}"/>
              </a:ext>
            </a:extLst>
          </p:cNvPr>
          <p:cNvSpPr/>
          <p:nvPr/>
        </p:nvSpPr>
        <p:spPr>
          <a:xfrm>
            <a:off x="7069795" y="2128314"/>
            <a:ext cx="1901435" cy="515519"/>
          </a:xfrm>
          <a:prstGeom prst="wedgeRoundRectCallout">
            <a:avLst>
              <a:gd name="adj1" fmla="val 59722"/>
              <a:gd name="adj2" fmla="val 2403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579" dirty="0">
                <a:solidFill>
                  <a:prstClr val="white"/>
                </a:solidFill>
                <a:latin typeface="Century Gothic" panose="020F0302020204030204"/>
              </a:rPr>
              <a:t>Mon nom </a:t>
            </a:r>
            <a:r>
              <a:rPr lang="en-GB" sz="1579" dirty="0" err="1">
                <a:solidFill>
                  <a:prstClr val="white"/>
                </a:solidFill>
                <a:latin typeface="Century Gothic" panose="020F0302020204030204"/>
              </a:rPr>
              <a:t>est</a:t>
            </a:r>
            <a:r>
              <a:rPr lang="en-GB" sz="1579" dirty="0">
                <a:solidFill>
                  <a:prstClr val="white"/>
                </a:solidFill>
                <a:latin typeface="Century Gothic" panose="020F0302020204030204"/>
              </a:rPr>
              <a:t> …</a:t>
            </a:r>
          </a:p>
        </p:txBody>
      </p:sp>
      <p:grpSp>
        <p:nvGrpSpPr>
          <p:cNvPr id="62" name="Group 61" descr="exercise 1">
            <a:extLst>
              <a:ext uri="{FF2B5EF4-FFF2-40B4-BE49-F238E27FC236}">
                <a16:creationId xmlns:a16="http://schemas.microsoft.com/office/drawing/2014/main" id="{841A07CE-C00F-462D-B0DD-FD91479B79D1}"/>
              </a:ext>
            </a:extLst>
          </p:cNvPr>
          <p:cNvGrpSpPr/>
          <p:nvPr/>
        </p:nvGrpSpPr>
        <p:grpSpPr>
          <a:xfrm>
            <a:off x="324131" y="3400993"/>
            <a:ext cx="2416952" cy="378844"/>
            <a:chOff x="418636" y="2395799"/>
            <a:chExt cx="2756079" cy="432000"/>
          </a:xfrm>
        </p:grpSpPr>
        <p:sp>
          <p:nvSpPr>
            <p:cNvPr id="63" name="Action Button: Custom 16">
              <a:hlinkClick r:id="" action="ppaction://noaction" highlightClick="1">
                <a:snd r:embed="rId5" name="gerald.wav"/>
              </a:hlinkClick>
              <a:extLst>
                <a:ext uri="{FF2B5EF4-FFF2-40B4-BE49-F238E27FC236}">
                  <a16:creationId xmlns:a16="http://schemas.microsoft.com/office/drawing/2014/main" id="{0375B0B4-8A0D-465F-919E-EF7A5CD4012C}"/>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a:t>
              </a:r>
            </a:p>
          </p:txBody>
        </p:sp>
        <p:sp>
          <p:nvSpPr>
            <p:cNvPr id="64" name="TextBox 63">
              <a:extLst>
                <a:ext uri="{FF2B5EF4-FFF2-40B4-BE49-F238E27FC236}">
                  <a16:creationId xmlns:a16="http://schemas.microsoft.com/office/drawing/2014/main" id="{D2B3F702-61DE-4AE2-944E-4DA1C9C9A561}"/>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Gé</a:t>
              </a:r>
              <a:r>
                <a:rPr lang="en-GB" sz="1754" dirty="0">
                  <a:solidFill>
                    <a:srgbClr val="4472C4">
                      <a:lumMod val="50000"/>
                    </a:srgbClr>
                  </a:solidFill>
                  <a:latin typeface="Century Gothic" panose="020F0302020204030204"/>
                </a:rPr>
                <a:t>rard</a:t>
              </a:r>
            </a:p>
          </p:txBody>
        </p:sp>
      </p:grpSp>
      <p:grpSp>
        <p:nvGrpSpPr>
          <p:cNvPr id="50" name="Group 49" descr="exercise 2">
            <a:extLst>
              <a:ext uri="{FF2B5EF4-FFF2-40B4-BE49-F238E27FC236}">
                <a16:creationId xmlns:a16="http://schemas.microsoft.com/office/drawing/2014/main" id="{8FD43676-23AF-4E7C-9151-D5172F5653EB}"/>
              </a:ext>
            </a:extLst>
          </p:cNvPr>
          <p:cNvGrpSpPr/>
          <p:nvPr/>
        </p:nvGrpSpPr>
        <p:grpSpPr>
          <a:xfrm>
            <a:off x="324131" y="4073046"/>
            <a:ext cx="2416952" cy="378844"/>
            <a:chOff x="418636" y="2395799"/>
            <a:chExt cx="2756079" cy="432000"/>
          </a:xfrm>
        </p:grpSpPr>
        <p:sp>
          <p:nvSpPr>
            <p:cNvPr id="51" name="Action Button: Custom 16">
              <a:hlinkClick r:id="" action="ppaction://noaction" highlightClick="1">
                <a:snd r:embed="rId6" name="gaelle.wav"/>
              </a:hlinkClick>
              <a:extLst>
                <a:ext uri="{FF2B5EF4-FFF2-40B4-BE49-F238E27FC236}">
                  <a16:creationId xmlns:a16="http://schemas.microsoft.com/office/drawing/2014/main" id="{FCE69012-D98A-4088-A558-A1381ED6C82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2</a:t>
              </a:r>
            </a:p>
          </p:txBody>
        </p:sp>
        <p:sp>
          <p:nvSpPr>
            <p:cNvPr id="52" name="TextBox 51">
              <a:extLst>
                <a:ext uri="{FF2B5EF4-FFF2-40B4-BE49-F238E27FC236}">
                  <a16:creationId xmlns:a16="http://schemas.microsoft.com/office/drawing/2014/main" id="{1F8B95B5-2245-4835-BF10-BDFB3F627043}"/>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b="1" dirty="0" err="1">
                  <a:solidFill>
                    <a:srgbClr val="4472C4">
                      <a:lumMod val="50000"/>
                    </a:srgbClr>
                  </a:solidFill>
                  <a:latin typeface="Century Gothic" panose="020F0302020204030204"/>
                </a:rPr>
                <a:t>Ga</a:t>
              </a:r>
              <a:r>
                <a:rPr lang="en-GB" sz="1754" dirty="0" err="1">
                  <a:solidFill>
                    <a:srgbClr val="4472C4">
                      <a:lumMod val="50000"/>
                    </a:srgbClr>
                  </a:solidFill>
                  <a:latin typeface="Century Gothic" panose="020F0302020204030204"/>
                </a:rPr>
                <a:t>elle</a:t>
              </a:r>
              <a:endParaRPr lang="en-GB" sz="1754" dirty="0">
                <a:solidFill>
                  <a:srgbClr val="4472C4">
                    <a:lumMod val="50000"/>
                  </a:srgbClr>
                </a:solidFill>
                <a:latin typeface="Century Gothic" panose="020F0302020204030204"/>
              </a:endParaRPr>
            </a:p>
          </p:txBody>
        </p:sp>
      </p:grpSp>
      <p:grpSp>
        <p:nvGrpSpPr>
          <p:cNvPr id="53" name="Group 52" descr="exercise 3">
            <a:extLst>
              <a:ext uri="{FF2B5EF4-FFF2-40B4-BE49-F238E27FC236}">
                <a16:creationId xmlns:a16="http://schemas.microsoft.com/office/drawing/2014/main" id="{D53D8FE7-E95E-4F70-A704-3A0B4EE01517}"/>
              </a:ext>
            </a:extLst>
          </p:cNvPr>
          <p:cNvGrpSpPr/>
          <p:nvPr/>
        </p:nvGrpSpPr>
        <p:grpSpPr>
          <a:xfrm>
            <a:off x="324131" y="4745099"/>
            <a:ext cx="2416952" cy="378844"/>
            <a:chOff x="418636" y="2395799"/>
            <a:chExt cx="2756079" cy="432000"/>
          </a:xfrm>
        </p:grpSpPr>
        <p:sp>
          <p:nvSpPr>
            <p:cNvPr id="54" name="Action Button: Custom 16">
              <a:hlinkClick r:id="" action="ppaction://noaction" highlightClick="1">
                <a:snd r:embed="rId7" name="angeline.wav"/>
              </a:hlinkClick>
              <a:extLst>
                <a:ext uri="{FF2B5EF4-FFF2-40B4-BE49-F238E27FC236}">
                  <a16:creationId xmlns:a16="http://schemas.microsoft.com/office/drawing/2014/main" id="{C1224A1A-0C17-406D-8740-635F806AE9F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3</a:t>
              </a:r>
            </a:p>
          </p:txBody>
        </p:sp>
        <p:sp>
          <p:nvSpPr>
            <p:cNvPr id="55" name="TextBox 54">
              <a:extLst>
                <a:ext uri="{FF2B5EF4-FFF2-40B4-BE49-F238E27FC236}">
                  <a16:creationId xmlns:a16="http://schemas.microsoft.com/office/drawing/2014/main" id="{27B222A6-CD41-4E4D-ABF9-48FF9B33B0C0}"/>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dirty="0" err="1">
                  <a:solidFill>
                    <a:srgbClr val="4472C4">
                      <a:lumMod val="50000"/>
                    </a:srgbClr>
                  </a:solidFill>
                  <a:latin typeface="Century Gothic" panose="020F0302020204030204"/>
                </a:rPr>
                <a:t>An</a:t>
              </a:r>
              <a:r>
                <a:rPr lang="en-GB" sz="1754" b="1" dirty="0" err="1">
                  <a:solidFill>
                    <a:srgbClr val="4472C4">
                      <a:lumMod val="50000"/>
                    </a:srgbClr>
                  </a:solidFill>
                  <a:latin typeface="Century Gothic" panose="020F0302020204030204"/>
                </a:rPr>
                <a:t>gé</a:t>
              </a:r>
              <a:r>
                <a:rPr lang="en-GB" sz="1754" dirty="0" err="1">
                  <a:solidFill>
                    <a:srgbClr val="4472C4">
                      <a:lumMod val="50000"/>
                    </a:srgbClr>
                  </a:solidFill>
                  <a:latin typeface="Century Gothic" panose="020F0302020204030204"/>
                </a:rPr>
                <a:t>line</a:t>
              </a:r>
              <a:endParaRPr lang="en-GB" sz="1754" dirty="0">
                <a:solidFill>
                  <a:srgbClr val="4472C4">
                    <a:lumMod val="50000"/>
                  </a:srgbClr>
                </a:solidFill>
                <a:latin typeface="Century Gothic" panose="020F0302020204030204"/>
              </a:endParaRPr>
            </a:p>
          </p:txBody>
        </p:sp>
      </p:grpSp>
      <p:grpSp>
        <p:nvGrpSpPr>
          <p:cNvPr id="56" name="Group 55" descr="exercise 4">
            <a:extLst>
              <a:ext uri="{FF2B5EF4-FFF2-40B4-BE49-F238E27FC236}">
                <a16:creationId xmlns:a16="http://schemas.microsoft.com/office/drawing/2014/main" id="{989F25CF-8677-418C-BD4B-85DB0DF00FD3}"/>
              </a:ext>
            </a:extLst>
          </p:cNvPr>
          <p:cNvGrpSpPr/>
          <p:nvPr/>
        </p:nvGrpSpPr>
        <p:grpSpPr>
          <a:xfrm>
            <a:off x="324131" y="5417151"/>
            <a:ext cx="2416952" cy="378844"/>
            <a:chOff x="418636" y="2395799"/>
            <a:chExt cx="2756079" cy="432000"/>
          </a:xfrm>
        </p:grpSpPr>
        <p:sp>
          <p:nvSpPr>
            <p:cNvPr id="57" name="Action Button: Custom 16">
              <a:hlinkClick r:id="" action="ppaction://noaction" highlightClick="1">
                <a:snd r:embed="rId8" name="agathe.wav"/>
              </a:hlinkClick>
              <a:extLst>
                <a:ext uri="{FF2B5EF4-FFF2-40B4-BE49-F238E27FC236}">
                  <a16:creationId xmlns:a16="http://schemas.microsoft.com/office/drawing/2014/main" id="{654E1F49-4CB0-44B3-858B-5E514CF3643B}"/>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4</a:t>
              </a:r>
            </a:p>
          </p:txBody>
        </p:sp>
        <p:sp>
          <p:nvSpPr>
            <p:cNvPr id="58" name="TextBox 57">
              <a:extLst>
                <a:ext uri="{FF2B5EF4-FFF2-40B4-BE49-F238E27FC236}">
                  <a16:creationId xmlns:a16="http://schemas.microsoft.com/office/drawing/2014/main" id="{4D6F95FD-84C1-4536-A047-CCCF549A9D3D}"/>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dirty="0">
                  <a:solidFill>
                    <a:srgbClr val="4472C4">
                      <a:lumMod val="50000"/>
                    </a:srgbClr>
                  </a:solidFill>
                  <a:latin typeface="Century Gothic" panose="020F0302020204030204"/>
                </a:rPr>
                <a:t>A</a:t>
              </a:r>
              <a:r>
                <a:rPr lang="en-GB" sz="1754" b="1" dirty="0">
                  <a:solidFill>
                    <a:srgbClr val="4472C4">
                      <a:lumMod val="50000"/>
                    </a:srgbClr>
                  </a:solidFill>
                  <a:latin typeface="Century Gothic" panose="020F0302020204030204"/>
                </a:rPr>
                <a:t>ga</a:t>
              </a:r>
              <a:r>
                <a:rPr lang="en-GB" sz="1754" dirty="0">
                  <a:solidFill>
                    <a:srgbClr val="4472C4">
                      <a:lumMod val="50000"/>
                    </a:srgbClr>
                  </a:solidFill>
                  <a:latin typeface="Century Gothic" panose="020F0302020204030204"/>
                </a:rPr>
                <a:t>the</a:t>
              </a:r>
            </a:p>
          </p:txBody>
        </p:sp>
      </p:grpSp>
      <p:grpSp>
        <p:nvGrpSpPr>
          <p:cNvPr id="134" name="Group 133" descr="exercise 5">
            <a:extLst>
              <a:ext uri="{FF2B5EF4-FFF2-40B4-BE49-F238E27FC236}">
                <a16:creationId xmlns:a16="http://schemas.microsoft.com/office/drawing/2014/main" id="{4904C1E8-6B7B-4625-AC39-95CC65A8CFB9}"/>
              </a:ext>
            </a:extLst>
          </p:cNvPr>
          <p:cNvGrpSpPr/>
          <p:nvPr/>
        </p:nvGrpSpPr>
        <p:grpSpPr>
          <a:xfrm>
            <a:off x="3602252" y="3400993"/>
            <a:ext cx="2416952" cy="378844"/>
            <a:chOff x="418636" y="2395799"/>
            <a:chExt cx="2756079" cy="432000"/>
          </a:xfrm>
        </p:grpSpPr>
        <p:sp>
          <p:nvSpPr>
            <p:cNvPr id="135" name="Action Button: Custom 16">
              <a:hlinkClick r:id="" action="ppaction://noaction" highlightClick="1">
                <a:snd r:embed="rId9" name="gille.wav"/>
              </a:hlinkClick>
              <a:extLst>
                <a:ext uri="{FF2B5EF4-FFF2-40B4-BE49-F238E27FC236}">
                  <a16:creationId xmlns:a16="http://schemas.microsoft.com/office/drawing/2014/main" id="{B5098B93-DA8D-4C59-B593-CE799366A45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5</a:t>
              </a:r>
            </a:p>
          </p:txBody>
        </p:sp>
        <p:sp>
          <p:nvSpPr>
            <p:cNvPr id="136" name="TextBox 135">
              <a:extLst>
                <a:ext uri="{FF2B5EF4-FFF2-40B4-BE49-F238E27FC236}">
                  <a16:creationId xmlns:a16="http://schemas.microsoft.com/office/drawing/2014/main" id="{7CB89691-01C9-4AA0-BF65-7559CB8FD6CC}"/>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Gi</a:t>
              </a:r>
              <a:r>
                <a:rPr lang="en-GB" sz="1754" dirty="0">
                  <a:solidFill>
                    <a:srgbClr val="4472C4">
                      <a:lumMod val="50000"/>
                    </a:srgbClr>
                  </a:solidFill>
                  <a:latin typeface="Century Gothic" panose="020F0302020204030204"/>
                </a:rPr>
                <a:t>lles</a:t>
              </a:r>
            </a:p>
          </p:txBody>
        </p:sp>
      </p:grpSp>
      <p:grpSp>
        <p:nvGrpSpPr>
          <p:cNvPr id="125" name="Group 124" descr="exercise 6">
            <a:extLst>
              <a:ext uri="{FF2B5EF4-FFF2-40B4-BE49-F238E27FC236}">
                <a16:creationId xmlns:a16="http://schemas.microsoft.com/office/drawing/2014/main" id="{7488FC20-650E-425B-964A-3D444935974C}"/>
              </a:ext>
            </a:extLst>
          </p:cNvPr>
          <p:cNvGrpSpPr/>
          <p:nvPr/>
        </p:nvGrpSpPr>
        <p:grpSpPr>
          <a:xfrm>
            <a:off x="3602252" y="4073046"/>
            <a:ext cx="2416952" cy="378844"/>
            <a:chOff x="418636" y="2395799"/>
            <a:chExt cx="2756079" cy="432000"/>
          </a:xfrm>
        </p:grpSpPr>
        <p:sp>
          <p:nvSpPr>
            <p:cNvPr id="126" name="Action Button: Custom 16">
              <a:hlinkClick r:id="" action="ppaction://noaction" highlightClick="1">
                <a:snd r:embed="rId10" name="julien.wav"/>
              </a:hlinkClick>
              <a:extLst>
                <a:ext uri="{FF2B5EF4-FFF2-40B4-BE49-F238E27FC236}">
                  <a16:creationId xmlns:a16="http://schemas.microsoft.com/office/drawing/2014/main" id="{A94E2842-246D-4207-8FCD-62594BC2E7E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6</a:t>
              </a:r>
            </a:p>
          </p:txBody>
        </p:sp>
        <p:sp>
          <p:nvSpPr>
            <p:cNvPr id="127" name="TextBox 126">
              <a:extLst>
                <a:ext uri="{FF2B5EF4-FFF2-40B4-BE49-F238E27FC236}">
                  <a16:creationId xmlns:a16="http://schemas.microsoft.com/office/drawing/2014/main" id="{9653485C-B722-49A8-BF43-C7613251D77B}"/>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b="1" dirty="0">
                  <a:solidFill>
                    <a:srgbClr val="4472C4">
                      <a:lumMod val="50000"/>
                    </a:srgbClr>
                  </a:solidFill>
                  <a:latin typeface="Century Gothic" panose="020F0302020204030204"/>
                </a:rPr>
                <a:t>J</a:t>
              </a:r>
              <a:r>
                <a:rPr lang="en-GB" sz="1754" dirty="0">
                  <a:solidFill>
                    <a:srgbClr val="4472C4">
                      <a:lumMod val="50000"/>
                    </a:srgbClr>
                  </a:solidFill>
                  <a:latin typeface="Century Gothic" panose="020F0302020204030204"/>
                </a:rPr>
                <a:t>ulien</a:t>
              </a:r>
              <a:endParaRPr lang="en-GB" sz="1754" b="1" dirty="0">
                <a:solidFill>
                  <a:srgbClr val="4472C4">
                    <a:lumMod val="50000"/>
                  </a:srgbClr>
                </a:solidFill>
                <a:latin typeface="Century Gothic" panose="020F0302020204030204"/>
              </a:endParaRPr>
            </a:p>
          </p:txBody>
        </p:sp>
      </p:grpSp>
      <p:grpSp>
        <p:nvGrpSpPr>
          <p:cNvPr id="128" name="Group 127" descr="exercise 7">
            <a:extLst>
              <a:ext uri="{FF2B5EF4-FFF2-40B4-BE49-F238E27FC236}">
                <a16:creationId xmlns:a16="http://schemas.microsoft.com/office/drawing/2014/main" id="{94D66223-81C1-4EDA-B3E4-536E2B48E0E7}"/>
              </a:ext>
            </a:extLst>
          </p:cNvPr>
          <p:cNvGrpSpPr/>
          <p:nvPr/>
        </p:nvGrpSpPr>
        <p:grpSpPr>
          <a:xfrm>
            <a:off x="3602252" y="4745099"/>
            <a:ext cx="2416952" cy="378844"/>
            <a:chOff x="418636" y="2395799"/>
            <a:chExt cx="2756079" cy="432000"/>
          </a:xfrm>
        </p:grpSpPr>
        <p:sp>
          <p:nvSpPr>
            <p:cNvPr id="129" name="Action Button: Custom 16">
              <a:hlinkClick r:id="" action="ppaction://noaction" highlightClick="1">
                <a:snd r:embed="rId11" name="josephine.wav"/>
              </a:hlinkClick>
              <a:extLst>
                <a:ext uri="{FF2B5EF4-FFF2-40B4-BE49-F238E27FC236}">
                  <a16:creationId xmlns:a16="http://schemas.microsoft.com/office/drawing/2014/main" id="{74640730-4986-42F4-B7A9-5CDBCFCE07A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7</a:t>
              </a:r>
            </a:p>
          </p:txBody>
        </p:sp>
        <p:sp>
          <p:nvSpPr>
            <p:cNvPr id="130" name="TextBox 129">
              <a:extLst>
                <a:ext uri="{FF2B5EF4-FFF2-40B4-BE49-F238E27FC236}">
                  <a16:creationId xmlns:a16="http://schemas.microsoft.com/office/drawing/2014/main" id="{38D1DFB2-46C4-4FA5-BE47-D12E05B152A3}"/>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b="1" dirty="0" err="1">
                  <a:solidFill>
                    <a:srgbClr val="4472C4">
                      <a:lumMod val="50000"/>
                    </a:srgbClr>
                  </a:solidFill>
                  <a:latin typeface="Century Gothic" panose="020F0302020204030204"/>
                </a:rPr>
                <a:t>J</a:t>
              </a:r>
              <a:r>
                <a:rPr lang="en-GB" sz="1754" dirty="0" err="1">
                  <a:solidFill>
                    <a:srgbClr val="4472C4">
                      <a:lumMod val="50000"/>
                    </a:srgbClr>
                  </a:solidFill>
                  <a:latin typeface="Century Gothic" panose="020F0302020204030204"/>
                </a:rPr>
                <a:t>oséphine</a:t>
              </a:r>
              <a:endParaRPr lang="en-GB" sz="1754" dirty="0">
                <a:solidFill>
                  <a:srgbClr val="4472C4">
                    <a:lumMod val="50000"/>
                  </a:srgbClr>
                </a:solidFill>
                <a:latin typeface="Century Gothic" panose="020F0302020204030204"/>
              </a:endParaRPr>
            </a:p>
          </p:txBody>
        </p:sp>
      </p:grpSp>
      <p:grpSp>
        <p:nvGrpSpPr>
          <p:cNvPr id="131" name="Group 130" descr="exercise 8">
            <a:extLst>
              <a:ext uri="{FF2B5EF4-FFF2-40B4-BE49-F238E27FC236}">
                <a16:creationId xmlns:a16="http://schemas.microsoft.com/office/drawing/2014/main" id="{654516A4-AB17-496D-ACD6-359712EB1267}"/>
              </a:ext>
            </a:extLst>
          </p:cNvPr>
          <p:cNvGrpSpPr/>
          <p:nvPr/>
        </p:nvGrpSpPr>
        <p:grpSpPr>
          <a:xfrm>
            <a:off x="3602252" y="5417151"/>
            <a:ext cx="2416952" cy="378844"/>
            <a:chOff x="418636" y="2395799"/>
            <a:chExt cx="2756079" cy="432000"/>
          </a:xfrm>
        </p:grpSpPr>
        <p:sp>
          <p:nvSpPr>
            <p:cNvPr id="132" name="Action Button: Custom 16">
              <a:hlinkClick r:id="" action="ppaction://noaction" highlightClick="1">
                <a:snd r:embed="rId12" name="morgane.wav"/>
              </a:hlinkClick>
              <a:extLst>
                <a:ext uri="{FF2B5EF4-FFF2-40B4-BE49-F238E27FC236}">
                  <a16:creationId xmlns:a16="http://schemas.microsoft.com/office/drawing/2014/main" id="{CF20B5E5-5322-49CF-893F-849EE5E7F225}"/>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8</a:t>
              </a:r>
            </a:p>
          </p:txBody>
        </p:sp>
        <p:sp>
          <p:nvSpPr>
            <p:cNvPr id="133" name="TextBox 132" descr="exercise 8">
              <a:extLst>
                <a:ext uri="{FF2B5EF4-FFF2-40B4-BE49-F238E27FC236}">
                  <a16:creationId xmlns:a16="http://schemas.microsoft.com/office/drawing/2014/main" id="{DA404FFC-EDF0-48DB-9A98-AEE384EA4A62}"/>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US" sz="1754" dirty="0" err="1">
                  <a:solidFill>
                    <a:srgbClr val="5B9BD5">
                      <a:lumMod val="50000"/>
                    </a:srgbClr>
                  </a:solidFill>
                  <a:latin typeface="Century Gothic" panose="020F0302020204030204"/>
                </a:rPr>
                <a:t>Mor</a:t>
              </a:r>
              <a:r>
                <a:rPr lang="en-US" sz="1754" b="1" dirty="0" err="1">
                  <a:solidFill>
                    <a:srgbClr val="5B9BD5">
                      <a:lumMod val="50000"/>
                    </a:srgbClr>
                  </a:solidFill>
                  <a:latin typeface="Century Gothic" panose="020F0302020204030204"/>
                </a:rPr>
                <a:t>ga</a:t>
              </a:r>
              <a:r>
                <a:rPr lang="en-US" sz="1754" dirty="0" err="1">
                  <a:solidFill>
                    <a:srgbClr val="5B9BD5">
                      <a:lumMod val="50000"/>
                    </a:srgbClr>
                  </a:solidFill>
                  <a:latin typeface="Century Gothic" panose="020F0302020204030204"/>
                </a:rPr>
                <a:t>ne</a:t>
              </a:r>
              <a:endParaRPr lang="en-GB" sz="1754" dirty="0">
                <a:solidFill>
                  <a:srgbClr val="5B9BD5">
                    <a:lumMod val="50000"/>
                  </a:srgbClr>
                </a:solidFill>
                <a:latin typeface="Century Gothic" panose="020F0302020204030204"/>
              </a:endParaRPr>
            </a:p>
          </p:txBody>
        </p:sp>
      </p:grpSp>
      <p:grpSp>
        <p:nvGrpSpPr>
          <p:cNvPr id="146" name="Group 145" descr="exercise 9">
            <a:extLst>
              <a:ext uri="{FF2B5EF4-FFF2-40B4-BE49-F238E27FC236}">
                <a16:creationId xmlns:a16="http://schemas.microsoft.com/office/drawing/2014/main" id="{D103989B-7E37-4399-B4B2-162723E6E397}"/>
              </a:ext>
            </a:extLst>
          </p:cNvPr>
          <p:cNvGrpSpPr/>
          <p:nvPr/>
        </p:nvGrpSpPr>
        <p:grpSpPr>
          <a:xfrm>
            <a:off x="6880373" y="3400993"/>
            <a:ext cx="2416952" cy="378844"/>
            <a:chOff x="418636" y="2395799"/>
            <a:chExt cx="2756079" cy="432000"/>
          </a:xfrm>
        </p:grpSpPr>
        <p:sp>
          <p:nvSpPr>
            <p:cNvPr id="147" name="Action Button: Custom 16">
              <a:hlinkClick r:id="" action="ppaction://noaction" highlightClick="1">
                <a:snd r:embed="rId13" name="jacques.wav"/>
              </a:hlinkClick>
              <a:extLst>
                <a:ext uri="{FF2B5EF4-FFF2-40B4-BE49-F238E27FC236}">
                  <a16:creationId xmlns:a16="http://schemas.microsoft.com/office/drawing/2014/main" id="{A30781EF-79DA-4C20-914A-EBDC5511CF03}"/>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9</a:t>
              </a:r>
            </a:p>
          </p:txBody>
        </p:sp>
        <p:sp>
          <p:nvSpPr>
            <p:cNvPr id="148" name="TextBox 147" descr="exercise 9">
              <a:extLst>
                <a:ext uri="{FF2B5EF4-FFF2-40B4-BE49-F238E27FC236}">
                  <a16:creationId xmlns:a16="http://schemas.microsoft.com/office/drawing/2014/main" id="{28ABFC8D-AFD1-40D0-8B62-9D194EEBE336}"/>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US" sz="1754" b="1" dirty="0">
                  <a:solidFill>
                    <a:srgbClr val="5B9BD5">
                      <a:lumMod val="50000"/>
                    </a:srgbClr>
                  </a:solidFill>
                  <a:latin typeface="Century Gothic" panose="020F0302020204030204"/>
                </a:rPr>
                <a:t>J</a:t>
              </a:r>
              <a:r>
                <a:rPr lang="en-US" sz="1754" dirty="0">
                  <a:solidFill>
                    <a:srgbClr val="5B9BD5">
                      <a:lumMod val="50000"/>
                    </a:srgbClr>
                  </a:solidFill>
                  <a:latin typeface="Century Gothic" panose="020F0302020204030204"/>
                </a:rPr>
                <a:t>acques</a:t>
              </a:r>
              <a:endParaRPr lang="en-GB" sz="1754" dirty="0">
                <a:solidFill>
                  <a:srgbClr val="5B9BD5">
                    <a:lumMod val="50000"/>
                  </a:srgbClr>
                </a:solidFill>
                <a:latin typeface="Century Gothic" panose="020F0302020204030204"/>
              </a:endParaRPr>
            </a:p>
          </p:txBody>
        </p:sp>
      </p:grpSp>
      <p:grpSp>
        <p:nvGrpSpPr>
          <p:cNvPr id="137" name="Group 136" descr="exercise 10">
            <a:extLst>
              <a:ext uri="{FF2B5EF4-FFF2-40B4-BE49-F238E27FC236}">
                <a16:creationId xmlns:a16="http://schemas.microsoft.com/office/drawing/2014/main" id="{8CBC4617-2D03-417A-B7DD-97F5FEAD2A6F}"/>
              </a:ext>
            </a:extLst>
          </p:cNvPr>
          <p:cNvGrpSpPr/>
          <p:nvPr/>
        </p:nvGrpSpPr>
        <p:grpSpPr>
          <a:xfrm>
            <a:off x="6880373" y="4073046"/>
            <a:ext cx="2416952" cy="378844"/>
            <a:chOff x="418636" y="2395799"/>
            <a:chExt cx="2756079" cy="432000"/>
          </a:xfrm>
        </p:grpSpPr>
        <p:sp>
          <p:nvSpPr>
            <p:cNvPr id="138" name="Action Button: Custom 16">
              <a:hlinkClick r:id="" action="ppaction://noaction" highlightClick="1">
                <a:snd r:embed="rId14" name="jerome.wav"/>
              </a:hlinkClick>
              <a:extLst>
                <a:ext uri="{FF2B5EF4-FFF2-40B4-BE49-F238E27FC236}">
                  <a16:creationId xmlns:a16="http://schemas.microsoft.com/office/drawing/2014/main" id="{4C508EFA-9394-4D44-BA4F-A39D7BD8912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10</a:t>
              </a:r>
            </a:p>
          </p:txBody>
        </p:sp>
        <p:sp>
          <p:nvSpPr>
            <p:cNvPr id="139" name="TextBox 138">
              <a:extLst>
                <a:ext uri="{FF2B5EF4-FFF2-40B4-BE49-F238E27FC236}">
                  <a16:creationId xmlns:a16="http://schemas.microsoft.com/office/drawing/2014/main" id="{2CAEFC8C-B8C7-4906-A6D4-7E606DF6D954}"/>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US" sz="1754" b="1" dirty="0">
                  <a:solidFill>
                    <a:srgbClr val="5B9BD5">
                      <a:lumMod val="50000"/>
                    </a:srgbClr>
                  </a:solidFill>
                  <a:latin typeface="Century Gothic" panose="020F0302020204030204"/>
                </a:rPr>
                <a:t>J</a:t>
              </a:r>
              <a:r>
                <a:rPr lang="en-US" sz="1754" dirty="0">
                  <a:solidFill>
                    <a:srgbClr val="5B9BD5">
                      <a:lumMod val="50000"/>
                    </a:srgbClr>
                  </a:solidFill>
                  <a:latin typeface="Century Gothic" panose="020F0302020204030204"/>
                </a:rPr>
                <a:t>érôme</a:t>
              </a:r>
              <a:endParaRPr lang="en-GB" sz="1754" dirty="0">
                <a:solidFill>
                  <a:srgbClr val="5B9BD5">
                    <a:lumMod val="50000"/>
                  </a:srgbClr>
                </a:solidFill>
                <a:latin typeface="Century Gothic" panose="020F0302020204030204"/>
              </a:endParaRPr>
            </a:p>
          </p:txBody>
        </p:sp>
      </p:grpSp>
      <p:grpSp>
        <p:nvGrpSpPr>
          <p:cNvPr id="140" name="Group 139" descr="exercise 11">
            <a:extLst>
              <a:ext uri="{FF2B5EF4-FFF2-40B4-BE49-F238E27FC236}">
                <a16:creationId xmlns:a16="http://schemas.microsoft.com/office/drawing/2014/main" id="{EE1FF8E9-A5E9-43B6-AF3E-B42EA999F128}"/>
              </a:ext>
            </a:extLst>
          </p:cNvPr>
          <p:cNvGrpSpPr/>
          <p:nvPr/>
        </p:nvGrpSpPr>
        <p:grpSpPr>
          <a:xfrm>
            <a:off x="6880373" y="4745099"/>
            <a:ext cx="2416952" cy="378844"/>
            <a:chOff x="418636" y="2395799"/>
            <a:chExt cx="2756079" cy="432000"/>
          </a:xfrm>
        </p:grpSpPr>
        <p:sp>
          <p:nvSpPr>
            <p:cNvPr id="141" name="Action Button: Custom 16">
              <a:hlinkClick r:id="" action="ppaction://noaction" highlightClick="1">
                <a:snd r:embed="rId15" name="margaux.wav"/>
              </a:hlinkClick>
              <a:extLst>
                <a:ext uri="{FF2B5EF4-FFF2-40B4-BE49-F238E27FC236}">
                  <a16:creationId xmlns:a16="http://schemas.microsoft.com/office/drawing/2014/main" id="{2C63039D-7CA3-4B1F-8F36-9E9CC160CC70}"/>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11</a:t>
              </a:r>
            </a:p>
          </p:txBody>
        </p:sp>
        <p:sp>
          <p:nvSpPr>
            <p:cNvPr id="142" name="TextBox 141">
              <a:extLst>
                <a:ext uri="{FF2B5EF4-FFF2-40B4-BE49-F238E27FC236}">
                  <a16:creationId xmlns:a16="http://schemas.microsoft.com/office/drawing/2014/main" id="{542224AF-D89D-4334-BAF8-EB2583840B98}"/>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US" sz="1754" dirty="0">
                  <a:solidFill>
                    <a:srgbClr val="5B9BD5">
                      <a:lumMod val="50000"/>
                    </a:srgbClr>
                  </a:solidFill>
                  <a:latin typeface="Century Gothic" panose="020F0302020204030204"/>
                </a:rPr>
                <a:t>Mar</a:t>
              </a:r>
              <a:r>
                <a:rPr lang="en-US" sz="1754" b="1" dirty="0">
                  <a:solidFill>
                    <a:srgbClr val="5B9BD5">
                      <a:lumMod val="50000"/>
                    </a:srgbClr>
                  </a:solidFill>
                  <a:latin typeface="Century Gothic" panose="020F0302020204030204"/>
                </a:rPr>
                <a:t>ga</a:t>
              </a:r>
              <a:r>
                <a:rPr lang="en-US" sz="1754" dirty="0">
                  <a:solidFill>
                    <a:srgbClr val="5B9BD5">
                      <a:lumMod val="50000"/>
                    </a:srgbClr>
                  </a:solidFill>
                  <a:latin typeface="Century Gothic" panose="020F0302020204030204"/>
                </a:rPr>
                <a:t>ux</a:t>
              </a:r>
              <a:endParaRPr lang="en-GB" sz="1754" dirty="0">
                <a:solidFill>
                  <a:srgbClr val="5B9BD5">
                    <a:lumMod val="50000"/>
                  </a:srgbClr>
                </a:solidFill>
                <a:latin typeface="Century Gothic" panose="020F0302020204030204"/>
              </a:endParaRPr>
            </a:p>
          </p:txBody>
        </p:sp>
      </p:grpSp>
      <p:grpSp>
        <p:nvGrpSpPr>
          <p:cNvPr id="143" name="Group 142" descr="exercise 12">
            <a:extLst>
              <a:ext uri="{FF2B5EF4-FFF2-40B4-BE49-F238E27FC236}">
                <a16:creationId xmlns:a16="http://schemas.microsoft.com/office/drawing/2014/main" id="{CD13FAAD-B405-491A-9947-EF2037A11F4C}"/>
              </a:ext>
            </a:extLst>
          </p:cNvPr>
          <p:cNvGrpSpPr/>
          <p:nvPr/>
        </p:nvGrpSpPr>
        <p:grpSpPr>
          <a:xfrm>
            <a:off x="6880373" y="5417151"/>
            <a:ext cx="2416952" cy="378844"/>
            <a:chOff x="418636" y="2395799"/>
            <a:chExt cx="2756079" cy="432000"/>
          </a:xfrm>
        </p:grpSpPr>
        <p:sp>
          <p:nvSpPr>
            <p:cNvPr id="144" name="Action Button: Custom 16">
              <a:hlinkClick r:id="" action="ppaction://noaction" highlightClick="1">
                <a:snd r:embed="rId16" name="georges.wav"/>
              </a:hlinkClick>
              <a:extLst>
                <a:ext uri="{FF2B5EF4-FFF2-40B4-BE49-F238E27FC236}">
                  <a16:creationId xmlns:a16="http://schemas.microsoft.com/office/drawing/2014/main" id="{EF333FA2-7374-4A38-8BB5-2FCE2E06B88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12</a:t>
              </a:r>
            </a:p>
          </p:txBody>
        </p:sp>
        <p:sp>
          <p:nvSpPr>
            <p:cNvPr id="145" name="TextBox 144">
              <a:extLst>
                <a:ext uri="{FF2B5EF4-FFF2-40B4-BE49-F238E27FC236}">
                  <a16:creationId xmlns:a16="http://schemas.microsoft.com/office/drawing/2014/main" id="{3C298F1F-7177-4125-9794-5B7B1EEC01A0}"/>
                </a:ext>
              </a:extLst>
            </p:cNvPr>
            <p:cNvSpPr txBox="1"/>
            <p:nvPr/>
          </p:nvSpPr>
          <p:spPr>
            <a:xfrm>
              <a:off x="1006867" y="2395799"/>
              <a:ext cx="2167848" cy="413111"/>
            </a:xfrm>
            <a:prstGeom prst="rect">
              <a:avLst/>
            </a:prstGeom>
            <a:noFill/>
          </p:spPr>
          <p:txBody>
            <a:bodyPr wrap="square" rtlCol="0">
              <a:spAutoFit/>
            </a:bodyPr>
            <a:lstStyle/>
            <a:p>
              <a:pPr defTabSz="801929">
                <a:defRPr/>
              </a:pPr>
              <a:r>
                <a:rPr lang="en-GB" sz="1754" b="1" dirty="0">
                  <a:solidFill>
                    <a:srgbClr val="5B9BD5">
                      <a:lumMod val="50000"/>
                    </a:srgbClr>
                  </a:solidFill>
                  <a:latin typeface="Century Gothic" panose="020F0302020204030204"/>
                </a:rPr>
                <a:t>Ge</a:t>
              </a:r>
              <a:r>
                <a:rPr lang="en-GB" sz="1754" dirty="0">
                  <a:solidFill>
                    <a:srgbClr val="5B9BD5">
                      <a:lumMod val="50000"/>
                    </a:srgbClr>
                  </a:solidFill>
                  <a:latin typeface="Century Gothic" panose="020F0302020204030204"/>
                </a:rPr>
                <a:t>orges</a:t>
              </a:r>
            </a:p>
          </p:txBody>
        </p:sp>
      </p:grpSp>
    </p:spTree>
    <p:extLst>
      <p:ext uri="{BB962C8B-B14F-4D97-AF65-F5344CB8AC3E}">
        <p14:creationId xmlns:p14="http://schemas.microsoft.com/office/powerpoint/2010/main" val="1910142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D9C4A6-A682-5C4E-852B-0ED27A9D0E91}"/>
              </a:ext>
            </a:extLst>
          </p:cNvPr>
          <p:cNvSpPr>
            <a:spLocks noGrp="1"/>
          </p:cNvSpPr>
          <p:nvPr>
            <p:ph type="title"/>
          </p:nvPr>
        </p:nvSpPr>
        <p:spPr>
          <a:xfrm>
            <a:off x="4364267" y="658437"/>
            <a:ext cx="4193016" cy="1196124"/>
          </a:xfrm>
        </p:spPr>
        <p:txBody>
          <a:bodyPr>
            <a:normAutofit/>
          </a:bodyPr>
          <a:lstStyle/>
          <a:p>
            <a:pPr algn="ctr"/>
            <a:r>
              <a:rPr lang="en-GB" sz="2800" b="1" dirty="0">
                <a:solidFill>
                  <a:srgbClr val="1F4E79"/>
                </a:solidFill>
              </a:rPr>
              <a:t>Vocabulary checklist</a:t>
            </a:r>
            <a:endParaRPr lang="en-US" sz="2800" dirty="0"/>
          </a:p>
        </p:txBody>
      </p:sp>
      <p:pic>
        <p:nvPicPr>
          <p:cNvPr id="5" name="Picture 4" descr="boy listening">
            <a:extLst>
              <a:ext uri="{FF2B5EF4-FFF2-40B4-BE49-F238E27FC236}">
                <a16:creationId xmlns:a16="http://schemas.microsoft.com/office/drawing/2014/main" id="{30E75E5A-1818-4045-A74F-B81BC96F6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991" y="854165"/>
            <a:ext cx="1002300" cy="1035153"/>
          </a:xfrm>
          <a:prstGeom prst="rect">
            <a:avLst/>
          </a:prstGeom>
        </p:spPr>
      </p:pic>
      <p:sp>
        <p:nvSpPr>
          <p:cNvPr id="18" name="Rectangle 17">
            <a:extLst>
              <a:ext uri="{FF2B5EF4-FFF2-40B4-BE49-F238E27FC236}">
                <a16:creationId xmlns:a16="http://schemas.microsoft.com/office/drawing/2014/main" id="{890C7C92-EADB-3948-A8E7-7A89A3B11411}"/>
              </a:ext>
            </a:extLst>
          </p:cNvPr>
          <p:cNvSpPr/>
          <p:nvPr/>
        </p:nvSpPr>
        <p:spPr>
          <a:xfrm>
            <a:off x="4351318" y="1658832"/>
            <a:ext cx="5774823" cy="2854949"/>
          </a:xfrm>
          <a:prstGeom prst="rect">
            <a:avLst/>
          </a:prstGeom>
        </p:spPr>
        <p:txBody>
          <a:bodyPr wrap="square">
            <a:spAutoFit/>
          </a:bodyPr>
          <a:lstStyle/>
          <a:p>
            <a:pPr>
              <a:lnSpc>
                <a:spcPct val="150000"/>
              </a:lnSpc>
            </a:pPr>
            <a:r>
              <a:rPr lang="en-GB" sz="2456" dirty="0">
                <a:solidFill>
                  <a:srgbClr val="1F4E79"/>
                </a:solidFill>
                <a:latin typeface="Century Gothic" panose="020B0502020202020204" pitchFamily="34" charset="0"/>
              </a:rPr>
              <a:t>1. I have seen this word before.</a:t>
            </a:r>
          </a:p>
          <a:p>
            <a:pPr>
              <a:lnSpc>
                <a:spcPct val="150000"/>
              </a:lnSpc>
            </a:pPr>
            <a:r>
              <a:rPr lang="en-GB" sz="2456" dirty="0">
                <a:solidFill>
                  <a:srgbClr val="1F4E79"/>
                </a:solidFill>
                <a:latin typeface="Century Gothic" panose="020B0502020202020204" pitchFamily="34" charset="0"/>
              </a:rPr>
              <a:t>2. I know what the word means.</a:t>
            </a:r>
          </a:p>
          <a:p>
            <a:pPr>
              <a:lnSpc>
                <a:spcPct val="150000"/>
              </a:lnSpc>
            </a:pPr>
            <a:r>
              <a:rPr lang="en-GB" sz="2456" dirty="0">
                <a:solidFill>
                  <a:srgbClr val="1F4E79"/>
                </a:solidFill>
                <a:latin typeface="Century Gothic" panose="020B0502020202020204" pitchFamily="34" charset="0"/>
              </a:rPr>
              <a:t>3. I can read the word aloud.</a:t>
            </a:r>
          </a:p>
          <a:p>
            <a:pPr>
              <a:lnSpc>
                <a:spcPct val="150000"/>
              </a:lnSpc>
            </a:pPr>
            <a:r>
              <a:rPr lang="en-GB" sz="2456" dirty="0">
                <a:solidFill>
                  <a:srgbClr val="1F4E79"/>
                </a:solidFill>
                <a:latin typeface="Century Gothic" panose="020B0502020202020204" pitchFamily="34" charset="0"/>
              </a:rPr>
              <a:t>4. I can spell the word correctly.</a:t>
            </a:r>
          </a:p>
          <a:p>
            <a:pPr>
              <a:lnSpc>
                <a:spcPct val="150000"/>
              </a:lnSpc>
            </a:pPr>
            <a:r>
              <a:rPr lang="en-GB" sz="2456" dirty="0">
                <a:solidFill>
                  <a:srgbClr val="1F4E79"/>
                </a:solidFill>
                <a:latin typeface="Century Gothic" panose="020B0502020202020204" pitchFamily="34" charset="0"/>
              </a:rPr>
              <a:t>5. I can use the word in a sentence.</a:t>
            </a:r>
          </a:p>
        </p:txBody>
      </p:sp>
      <p:sp>
        <p:nvSpPr>
          <p:cNvPr id="2" name="Rounded Rectangular Callout 1"/>
          <p:cNvSpPr/>
          <p:nvPr/>
        </p:nvSpPr>
        <p:spPr>
          <a:xfrm>
            <a:off x="4364267" y="4501949"/>
            <a:ext cx="5774823" cy="1464314"/>
          </a:xfrm>
          <a:prstGeom prst="wedgeRoundRectCallout">
            <a:avLst/>
          </a:prstGeom>
          <a:solidFill>
            <a:srgbClr val="FBF0D5"/>
          </a:solidFill>
          <a:ln w="571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57" b="1" dirty="0">
                <a:solidFill>
                  <a:srgbClr val="1F4E79"/>
                </a:solidFill>
                <a:latin typeface="Century Gothic" panose="020B0502020202020204" pitchFamily="34" charset="0"/>
              </a:rPr>
              <a:t>6. For nouns, I know the gender and the correct word for ‘the’</a:t>
            </a:r>
          </a:p>
        </p:txBody>
      </p:sp>
      <p:pic>
        <p:nvPicPr>
          <p:cNvPr id="17" name="Picture 16" descr="the vocabularly checklist">
            <a:extLst>
              <a:ext uri="{FF2B5EF4-FFF2-40B4-BE49-F238E27FC236}">
                <a16:creationId xmlns:a16="http://schemas.microsoft.com/office/drawing/2014/main" id="{BC7A434B-09FE-584B-8B7B-BE1D27CD4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63" y="854165"/>
            <a:ext cx="3814511" cy="5417246"/>
          </a:xfrm>
          <a:prstGeom prst="rect">
            <a:avLst/>
          </a:prstGeom>
          <a:ln w="34925">
            <a:solidFill>
              <a:schemeClr val="accent2"/>
            </a:solidFill>
          </a:ln>
        </p:spPr>
      </p:pic>
      <p:sp>
        <p:nvSpPr>
          <p:cNvPr id="3" name="TextBox 2">
            <a:extLst>
              <a:ext uri="{FF2B5EF4-FFF2-40B4-BE49-F238E27FC236}">
                <a16:creationId xmlns:a16="http://schemas.microsoft.com/office/drawing/2014/main" id="{9A0A90F0-C5CB-46B1-B13E-4EFA8DC33572}"/>
              </a:ext>
            </a:extLst>
          </p:cNvPr>
          <p:cNvSpPr txBox="1"/>
          <p:nvPr/>
        </p:nvSpPr>
        <p:spPr>
          <a:xfrm>
            <a:off x="428017" y="6539985"/>
            <a:ext cx="9046723" cy="400110"/>
          </a:xfrm>
          <a:prstGeom prst="rect">
            <a:avLst/>
          </a:prstGeom>
          <a:noFill/>
        </p:spPr>
        <p:txBody>
          <a:bodyPr wrap="square" rtlCol="0">
            <a:spAutoFit/>
          </a:bodyPr>
          <a:lstStyle/>
          <a:p>
            <a:r>
              <a:rPr lang="en-US" sz="2000" dirty="0">
                <a:hlinkClick r:id="rId5"/>
              </a:rPr>
              <a:t>The checklist on the portal</a:t>
            </a:r>
            <a:endParaRPr lang="en-US" sz="2000" dirty="0"/>
          </a:p>
        </p:txBody>
      </p:sp>
    </p:spTree>
    <p:extLst>
      <p:ext uri="{BB962C8B-B14F-4D97-AF65-F5344CB8AC3E}">
        <p14:creationId xmlns:p14="http://schemas.microsoft.com/office/powerpoint/2010/main" val="116891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49500" y="772765"/>
            <a:ext cx="10691813" cy="6014145"/>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dirty="0">
                <a:solidFill>
                  <a:prstClr val="white"/>
                </a:solidFill>
                <a:latin typeface="Century Gothic" panose="020F0302020204030204"/>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49500" y="772765"/>
            <a:ext cx="3815609" cy="6014145"/>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dirty="0">
              <a:solidFill>
                <a:prstClr val="white"/>
              </a:solidFill>
              <a:latin typeface="Century Gothic" panose="020F0302020204030204"/>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88437" y="875155"/>
            <a:ext cx="7618466" cy="771258"/>
          </a:xfrm>
        </p:spPr>
        <p:txBody>
          <a:bodyPr anchor="t">
            <a:normAutofit/>
          </a:bodyPr>
          <a:lstStyle/>
          <a:p>
            <a:pPr algn="l"/>
            <a:r>
              <a:rPr lang="en-GB" sz="3508" b="1" dirty="0">
                <a:solidFill>
                  <a:prstClr val="white"/>
                </a:solidFill>
              </a:rPr>
              <a:t>VOCABULARY</a:t>
            </a:r>
          </a:p>
        </p:txBody>
      </p:sp>
      <p:sp>
        <p:nvSpPr>
          <p:cNvPr id="16" name="Title 3">
            <a:extLst>
              <a:ext uri="{FF2B5EF4-FFF2-40B4-BE49-F238E27FC236}">
                <a16:creationId xmlns:a16="http://schemas.microsoft.com/office/drawing/2014/main" id="{E400A463-22E8-4D2F-8407-E3C5BF8525DD}"/>
              </a:ext>
            </a:extLst>
          </p:cNvPr>
          <p:cNvSpPr txBox="1">
            <a:spLocks/>
          </p:cNvSpPr>
          <p:nvPr/>
        </p:nvSpPr>
        <p:spPr>
          <a:xfrm>
            <a:off x="36130" y="883012"/>
            <a:ext cx="8190626" cy="3168051"/>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00964" indent="-400964">
              <a:buFont typeface="Wingdings" panose="05000000000000000000" pitchFamily="2" charset="2"/>
              <a:buChar char="§"/>
            </a:pPr>
            <a:r>
              <a:rPr lang="en-GB" sz="2456" dirty="0">
                <a:solidFill>
                  <a:prstClr val="white"/>
                </a:solidFill>
                <a:latin typeface="Century Gothic" panose="020B0502020202020204" pitchFamily="34" charset="0"/>
              </a:rPr>
              <a:t>words that are very high-frequency </a:t>
            </a:r>
            <a:r>
              <a:rPr lang="en-GB" sz="2456" dirty="0">
                <a:solidFill>
                  <a:prstClr val="white"/>
                </a:solidFill>
                <a:latin typeface="Century Gothic" panose="020B0502020202020204" pitchFamily="34" charset="0"/>
                <a:sym typeface="Wingdings" panose="05000000000000000000" pitchFamily="2" charset="2"/>
              </a:rPr>
              <a:t></a:t>
            </a:r>
            <a:r>
              <a:rPr lang="en-GB" sz="2456" dirty="0">
                <a:solidFill>
                  <a:prstClr val="white"/>
                </a:solidFill>
                <a:latin typeface="Century Gothic" panose="020B0502020202020204" pitchFamily="34" charset="0"/>
              </a:rPr>
              <a:t> most useful!</a:t>
            </a:r>
          </a:p>
          <a:p>
            <a:pPr marL="400964" indent="-400964">
              <a:buFont typeface="Wingdings" panose="05000000000000000000" pitchFamily="2" charset="2"/>
              <a:buChar char="§"/>
            </a:pPr>
            <a:r>
              <a:rPr lang="en-GB" sz="2456" dirty="0">
                <a:solidFill>
                  <a:prstClr val="white"/>
                </a:solidFill>
                <a:latin typeface="Century Gothic" panose="020B0502020202020204" pitchFamily="34" charset="0"/>
              </a:rPr>
              <a:t>a wide vocabulary of verbs (</a:t>
            </a:r>
            <a:r>
              <a:rPr lang="en-GB" sz="2456" i="1" dirty="0">
                <a:solidFill>
                  <a:prstClr val="white"/>
                </a:solidFill>
                <a:latin typeface="Century Gothic" panose="020B0502020202020204" pitchFamily="34" charset="0"/>
              </a:rPr>
              <a:t>meanings</a:t>
            </a:r>
            <a:r>
              <a:rPr lang="en-GB" sz="2456" dirty="0">
                <a:solidFill>
                  <a:prstClr val="white"/>
                </a:solidFill>
                <a:latin typeface="Century Gothic" panose="020B0502020202020204" pitchFamily="34" charset="0"/>
              </a:rPr>
              <a:t>) </a:t>
            </a:r>
          </a:p>
          <a:p>
            <a:pPr marL="400964" indent="-400964">
              <a:buFont typeface="Wingdings" panose="05000000000000000000" pitchFamily="2" charset="2"/>
              <a:buChar char="§"/>
            </a:pPr>
            <a:r>
              <a:rPr lang="en-GB" sz="2456" dirty="0">
                <a:solidFill>
                  <a:prstClr val="white"/>
                </a:solidFill>
                <a:latin typeface="Century Gothic" panose="020B0502020202020204" pitchFamily="34" charset="0"/>
              </a:rPr>
              <a:t>mixed word class vocabulary sets: 10 per week</a:t>
            </a:r>
          </a:p>
          <a:p>
            <a:pPr marL="400964" indent="-400964">
              <a:buFont typeface="Wingdings" panose="05000000000000000000" pitchFamily="2" charset="2"/>
              <a:buChar char="§"/>
            </a:pPr>
            <a:r>
              <a:rPr lang="en-GB" sz="2456" dirty="0">
                <a:solidFill>
                  <a:prstClr val="white"/>
                </a:solidFill>
                <a:latin typeface="Century Gothic" panose="020B0502020202020204" pitchFamily="34" charset="0"/>
              </a:rPr>
              <a:t>developing </a:t>
            </a:r>
            <a:r>
              <a:rPr lang="en-GB" sz="2456" i="1" dirty="0">
                <a:solidFill>
                  <a:prstClr val="white"/>
                </a:solidFill>
                <a:latin typeface="Century Gothic" panose="020B0502020202020204" pitchFamily="34" charset="0"/>
              </a:rPr>
              <a:t>robust </a:t>
            </a:r>
            <a:r>
              <a:rPr lang="en-GB" sz="2456" dirty="0">
                <a:solidFill>
                  <a:prstClr val="white"/>
                </a:solidFill>
                <a:latin typeface="Century Gothic" panose="020B0502020202020204" pitchFamily="34" charset="0"/>
              </a:rPr>
              <a:t>vocabulary knowledge</a:t>
            </a:r>
          </a:p>
          <a:p>
            <a:pPr marL="400964" indent="-400964">
              <a:buFont typeface="Wingdings" panose="05000000000000000000" pitchFamily="2" charset="2"/>
              <a:buChar char="§"/>
            </a:pPr>
            <a:r>
              <a:rPr lang="en-GB" sz="2456" dirty="0">
                <a:solidFill>
                  <a:prstClr val="white"/>
                </a:solidFill>
                <a:latin typeface="Century Gothic" panose="020B0502020202020204" pitchFamily="34" charset="0"/>
              </a:rPr>
              <a:t>developing depth of knowledge</a:t>
            </a:r>
          </a:p>
        </p:txBody>
      </p:sp>
      <p:sp>
        <p:nvSpPr>
          <p:cNvPr id="18" name="Rectangle 17">
            <a:extLst>
              <a:ext uri="{FF2B5EF4-FFF2-40B4-BE49-F238E27FC236}">
                <a16:creationId xmlns:a16="http://schemas.microsoft.com/office/drawing/2014/main" id="{2DD10380-50F3-4CCE-BF8B-6710E447A262}"/>
              </a:ext>
            </a:extLst>
          </p:cNvPr>
          <p:cNvSpPr/>
          <p:nvPr/>
        </p:nvSpPr>
        <p:spPr>
          <a:xfrm>
            <a:off x="36132" y="3558728"/>
            <a:ext cx="10509798" cy="3002360"/>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228" i="1" dirty="0">
                <a:solidFill>
                  <a:srgbClr val="002060"/>
                </a:solidFill>
                <a:latin typeface="Century Gothic" panose="020B0502020202020204" pitchFamily="34" charset="0"/>
              </a:rPr>
              <a:t>Davies, M, &amp; Davies, K.H. (2018). A Frequency Dictionary of Spanish: Core Vocabulary for Learners. </a:t>
            </a:r>
            <a:r>
              <a:rPr lang="en-GB" sz="1228" dirty="0">
                <a:solidFill>
                  <a:srgbClr val="002060"/>
                </a:solidFill>
                <a:latin typeface="Century Gothic" panose="020B0502020202020204" pitchFamily="34" charset="0"/>
              </a:rPr>
              <a:t>Routledge.</a:t>
            </a:r>
            <a:br>
              <a:rPr lang="en-GB" sz="1228" dirty="0">
                <a:solidFill>
                  <a:srgbClr val="002060"/>
                </a:solidFill>
                <a:latin typeface="Century Gothic" panose="020B0502020202020204" pitchFamily="34" charset="0"/>
              </a:rPr>
            </a:br>
            <a:r>
              <a:rPr lang="en-GB" sz="1228" dirty="0" err="1">
                <a:solidFill>
                  <a:srgbClr val="002060"/>
                </a:solidFill>
                <a:latin typeface="Century Gothic" panose="020B0502020202020204" pitchFamily="34" charset="0"/>
              </a:rPr>
              <a:t>Häcker</a:t>
            </a:r>
            <a:r>
              <a:rPr lang="en-GB" sz="1228"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228" i="1" dirty="0">
                <a:solidFill>
                  <a:srgbClr val="002060"/>
                </a:solidFill>
                <a:latin typeface="Century Gothic" panose="020B0502020202020204" pitchFamily="34" charset="0"/>
              </a:rPr>
              <a:t>The Language Learning Journal, 36:2, 215-226.</a:t>
            </a:r>
            <a:br>
              <a:rPr lang="en-GB" sz="1228" i="1" dirty="0">
                <a:solidFill>
                  <a:srgbClr val="002060"/>
                </a:solidFill>
                <a:latin typeface="Century Gothic" panose="020B0502020202020204" pitchFamily="34" charset="0"/>
              </a:rPr>
            </a:br>
            <a:r>
              <a:rPr lang="en-GB" sz="1228" dirty="0">
                <a:solidFill>
                  <a:srgbClr val="002060"/>
                </a:solidFill>
                <a:latin typeface="Century Gothic" panose="020B0502020202020204" pitchFamily="34" charset="0"/>
              </a:rPr>
              <a:t>Jones, R.L. &amp; </a:t>
            </a:r>
            <a:r>
              <a:rPr lang="en-GB" sz="1228" dirty="0" err="1">
                <a:solidFill>
                  <a:srgbClr val="002060"/>
                </a:solidFill>
                <a:latin typeface="Century Gothic" panose="020B0502020202020204" pitchFamily="34" charset="0"/>
              </a:rPr>
              <a:t>Tschirner</a:t>
            </a:r>
            <a:r>
              <a:rPr lang="en-GB" sz="1228" dirty="0">
                <a:solidFill>
                  <a:srgbClr val="002060"/>
                </a:solidFill>
                <a:latin typeface="Century Gothic" panose="020B0502020202020204" pitchFamily="34" charset="0"/>
              </a:rPr>
              <a:t>, E. (2006). </a:t>
            </a:r>
            <a:r>
              <a:rPr lang="en-GB" sz="1228" i="1" dirty="0">
                <a:solidFill>
                  <a:srgbClr val="002060"/>
                </a:solidFill>
                <a:latin typeface="Century Gothic" panose="020B0502020202020204" pitchFamily="34" charset="0"/>
              </a:rPr>
              <a:t>A frequency dictionary of German: core vocabulary for learners. </a:t>
            </a:r>
            <a:r>
              <a:rPr lang="en-GB" sz="1228" dirty="0">
                <a:solidFill>
                  <a:srgbClr val="002060"/>
                </a:solidFill>
                <a:latin typeface="Century Gothic" panose="020B0502020202020204" pitchFamily="34" charset="0"/>
              </a:rPr>
              <a:t>Routledge.</a:t>
            </a:r>
            <a:br>
              <a:rPr lang="en-GB" sz="1228" dirty="0">
                <a:solidFill>
                  <a:srgbClr val="002060"/>
                </a:solidFill>
                <a:latin typeface="Century Gothic" panose="020B0502020202020204" pitchFamily="34" charset="0"/>
              </a:rPr>
            </a:br>
            <a:r>
              <a:rPr lang="en-GB" sz="1228" dirty="0">
                <a:solidFill>
                  <a:schemeClr val="accent5">
                    <a:lumMod val="50000"/>
                  </a:schemeClr>
                </a:solidFill>
                <a:latin typeface="Century Gothic" panose="020B0502020202020204" pitchFamily="34" charset="0"/>
              </a:rPr>
              <a:t>Lonsdale, D. &amp; Le Bras, Y. (2009) </a:t>
            </a:r>
            <a:r>
              <a:rPr lang="en-GB" sz="1228" i="1" dirty="0">
                <a:solidFill>
                  <a:schemeClr val="accent5">
                    <a:lumMod val="50000"/>
                  </a:schemeClr>
                </a:solidFill>
                <a:latin typeface="Century Gothic" panose="020B0502020202020204" pitchFamily="34" charset="0"/>
              </a:rPr>
              <a:t>A Frequency dictionary for French.  </a:t>
            </a:r>
            <a:r>
              <a:rPr lang="en-GB" sz="1228" dirty="0">
                <a:solidFill>
                  <a:schemeClr val="accent5">
                    <a:lumMod val="50000"/>
                  </a:schemeClr>
                </a:solidFill>
                <a:latin typeface="Century Gothic" panose="020B0502020202020204" pitchFamily="34" charset="0"/>
              </a:rPr>
              <a:t>Routledge.</a:t>
            </a:r>
            <a:br>
              <a:rPr lang="en-GB" sz="1228" dirty="0">
                <a:solidFill>
                  <a:schemeClr val="accent5">
                    <a:lumMod val="50000"/>
                  </a:schemeClr>
                </a:solidFill>
                <a:latin typeface="Century Gothic" panose="020B0502020202020204" pitchFamily="34" charset="0"/>
              </a:rPr>
            </a:br>
            <a:r>
              <a:rPr lang="en-GB" sz="1228" dirty="0">
                <a:solidFill>
                  <a:schemeClr val="accent5">
                    <a:lumMod val="50000"/>
                  </a:schemeClr>
                </a:solidFill>
                <a:latin typeface="Century Gothic" panose="020B0502020202020204" pitchFamily="34" charset="0"/>
              </a:rPr>
              <a:t>Marsden, E., &amp; David, A. (2008). Vocabulary use during conversation: a cross-sectional study of development from year 9 to year 13 among learners of Spanish and French. </a:t>
            </a:r>
            <a:r>
              <a:rPr lang="en-GB" sz="1228" i="1" dirty="0">
                <a:solidFill>
                  <a:schemeClr val="accent5">
                    <a:lumMod val="50000"/>
                  </a:schemeClr>
                </a:solidFill>
                <a:latin typeface="Century Gothic" panose="020B0502020202020204" pitchFamily="34" charset="0"/>
              </a:rPr>
              <a:t>Language Learning Journal</a:t>
            </a:r>
            <a:r>
              <a:rPr lang="en-GB" sz="1228" dirty="0">
                <a:solidFill>
                  <a:schemeClr val="accent5">
                    <a:lumMod val="50000"/>
                  </a:schemeClr>
                </a:solidFill>
                <a:latin typeface="Century Gothic" panose="020B0502020202020204" pitchFamily="34" charset="0"/>
              </a:rPr>
              <a:t>, </a:t>
            </a:r>
            <a:r>
              <a:rPr lang="en-GB" sz="1228" i="1" dirty="0">
                <a:solidFill>
                  <a:schemeClr val="accent5">
                    <a:lumMod val="50000"/>
                  </a:schemeClr>
                </a:solidFill>
                <a:latin typeface="Century Gothic" panose="020B0502020202020204" pitchFamily="34" charset="0"/>
              </a:rPr>
              <a:t>36</a:t>
            </a:r>
            <a:r>
              <a:rPr lang="en-GB" sz="1228" dirty="0">
                <a:solidFill>
                  <a:schemeClr val="accent5">
                    <a:lumMod val="50000"/>
                  </a:schemeClr>
                </a:solidFill>
                <a:latin typeface="Century Gothic" panose="020B0502020202020204" pitchFamily="34" charset="0"/>
              </a:rPr>
              <a:t>(2), 181-198</a:t>
            </a:r>
            <a:r>
              <a:rPr lang="en-GB" sz="1228" dirty="0">
                <a:solidFill>
                  <a:schemeClr val="tx2"/>
                </a:solidFill>
                <a:latin typeface="Century Gothic" panose="020B0502020202020204" pitchFamily="34" charset="0"/>
              </a:rPr>
              <a:t>.</a:t>
            </a:r>
            <a:r>
              <a:rPr lang="en-GB" sz="1719" dirty="0">
                <a:solidFill>
                  <a:schemeClr val="tx2"/>
                </a:solidFill>
              </a:rPr>
              <a:t> </a:t>
            </a:r>
          </a:p>
          <a:p>
            <a:r>
              <a:rPr lang="en-GB" sz="1228" dirty="0">
                <a:solidFill>
                  <a:srgbClr val="002060"/>
                </a:solidFill>
                <a:latin typeface="Century Gothic" panose="020B0502020202020204" pitchFamily="34" charset="0"/>
              </a:rPr>
              <a:t>Milton, J. (2006). Language </a:t>
            </a:r>
            <a:r>
              <a:rPr lang="en-GB" sz="1228" dirty="0" err="1">
                <a:solidFill>
                  <a:srgbClr val="002060"/>
                </a:solidFill>
                <a:latin typeface="Century Gothic" panose="020B0502020202020204" pitchFamily="34" charset="0"/>
              </a:rPr>
              <a:t>Lite</a:t>
            </a:r>
            <a:r>
              <a:rPr lang="en-GB" sz="1228" dirty="0">
                <a:solidFill>
                  <a:srgbClr val="002060"/>
                </a:solidFill>
                <a:latin typeface="Century Gothic" panose="020B0502020202020204" pitchFamily="34" charset="0"/>
              </a:rPr>
              <a:t>? Learning French Vocabulary in School. </a:t>
            </a:r>
            <a:r>
              <a:rPr lang="en-GB" sz="1228" i="1" dirty="0">
                <a:solidFill>
                  <a:srgbClr val="002060"/>
                </a:solidFill>
                <a:latin typeface="Century Gothic" panose="020B0502020202020204" pitchFamily="34" charset="0"/>
              </a:rPr>
              <a:t>Journal of French Language Studies, 16,187-205. </a:t>
            </a:r>
            <a:br>
              <a:rPr lang="en-GB" sz="1228" i="1" dirty="0">
                <a:solidFill>
                  <a:srgbClr val="002060"/>
                </a:solidFill>
                <a:latin typeface="Century Gothic" panose="020B0502020202020204" pitchFamily="34" charset="0"/>
              </a:rPr>
            </a:br>
            <a:r>
              <a:rPr lang="en-GB" sz="1228" dirty="0">
                <a:solidFill>
                  <a:srgbClr val="002060"/>
                </a:solidFill>
                <a:latin typeface="Century Gothic" panose="020B0502020202020204" pitchFamily="34" charset="0"/>
              </a:rPr>
              <a:t>Milton, J. (2009). </a:t>
            </a:r>
            <a:r>
              <a:rPr lang="en-GB" sz="1228" i="1" dirty="0">
                <a:solidFill>
                  <a:srgbClr val="002060"/>
                </a:solidFill>
                <a:latin typeface="Century Gothic" panose="020B0502020202020204" pitchFamily="34" charset="0"/>
              </a:rPr>
              <a:t>Measuring second language vocabulary acquisition. </a:t>
            </a:r>
            <a:r>
              <a:rPr lang="en-GB" sz="1228" dirty="0">
                <a:solidFill>
                  <a:srgbClr val="002060"/>
                </a:solidFill>
                <a:latin typeface="Century Gothic" panose="020B0502020202020204" pitchFamily="34" charset="0"/>
              </a:rPr>
              <a:t>Multilingual Matters</a:t>
            </a:r>
            <a:br>
              <a:rPr lang="en-GB" sz="1228" dirty="0">
                <a:solidFill>
                  <a:srgbClr val="002060"/>
                </a:solidFill>
                <a:latin typeface="Century Gothic" panose="020B0502020202020204" pitchFamily="34" charset="0"/>
              </a:rPr>
            </a:br>
            <a:r>
              <a:rPr lang="en-GB" sz="1228"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228" i="1" dirty="0" err="1">
                <a:solidFill>
                  <a:srgbClr val="002060"/>
                </a:solidFill>
                <a:latin typeface="Century Gothic" panose="020B0502020202020204" pitchFamily="34" charset="0"/>
                <a:cs typeface="Times New Roman" panose="02020603050405020304" pitchFamily="18" charset="0"/>
              </a:rPr>
              <a:t>Eurosla</a:t>
            </a:r>
            <a:r>
              <a:rPr lang="en-GB" sz="1228" i="1" dirty="0">
                <a:solidFill>
                  <a:srgbClr val="002060"/>
                </a:solidFill>
                <a:latin typeface="Century Gothic" panose="020B0502020202020204" pitchFamily="34" charset="0"/>
                <a:cs typeface="Times New Roman" panose="02020603050405020304" pitchFamily="18" charset="0"/>
              </a:rPr>
              <a:t> Monographs Series 2, 57-78.</a:t>
            </a:r>
            <a:r>
              <a:rPr lang="en-GB" sz="1228" dirty="0">
                <a:solidFill>
                  <a:srgbClr val="002060"/>
                </a:solidFill>
                <a:latin typeface="Century Gothic" panose="020B0502020202020204" pitchFamily="34" charset="0"/>
                <a:cs typeface="Times New Roman" panose="02020603050405020304" pitchFamily="18" charset="0"/>
              </a:rPr>
              <a:t>   </a:t>
            </a:r>
            <a:br>
              <a:rPr lang="en-GB" sz="1228" dirty="0">
                <a:solidFill>
                  <a:srgbClr val="002060"/>
                </a:solidFill>
                <a:latin typeface="Century Gothic" panose="020B0502020202020204" pitchFamily="34" charset="0"/>
                <a:cs typeface="Times New Roman" panose="02020603050405020304" pitchFamily="18" charset="0"/>
              </a:rPr>
            </a:br>
            <a:r>
              <a:rPr lang="en-GB" sz="1228" u="sng" dirty="0">
                <a:solidFill>
                  <a:srgbClr val="002060"/>
                </a:solidFill>
                <a:latin typeface="Century Gothic" panose="020B0502020202020204" pitchFamily="34" charset="0"/>
                <a:cs typeface="Times New Roman" panose="02020603050405020304" pitchFamily="18" charset="0"/>
                <a:hlinkClick r:id="rId3"/>
              </a:rPr>
              <a:t>http://www.eurosla.org/monographs/EM02/Milton.pdf</a:t>
            </a:r>
            <a:endParaRPr lang="en-GB" sz="1228" dirty="0">
              <a:solidFill>
                <a:srgbClr val="002060"/>
              </a:solidFill>
              <a:latin typeface="Century Gothic" panose="020B0502020202020204" pitchFamily="34" charset="0"/>
            </a:endParaRPr>
          </a:p>
          <a:p>
            <a:r>
              <a:rPr lang="en-GB" sz="1228"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228"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228" dirty="0">
                <a:solidFill>
                  <a:srgbClr val="002060"/>
                </a:solidFill>
                <a:latin typeface="Century Gothic" panose="020B0502020202020204" pitchFamily="34" charset="0"/>
                <a:cs typeface="Times New Roman" panose="02020603050405020304" pitchFamily="18" charset="0"/>
                <a:hlinkClick r:id="rId4"/>
              </a:rPr>
              <a:t>https://doi.org/10.1177/1362168808089921</a:t>
            </a:r>
            <a:br>
              <a:rPr lang="en-GB" sz="1228" dirty="0">
                <a:solidFill>
                  <a:srgbClr val="002060"/>
                </a:solidFill>
                <a:latin typeface="Century Gothic" panose="020B0502020202020204" pitchFamily="34" charset="0"/>
                <a:cs typeface="Times New Roman" panose="02020603050405020304" pitchFamily="18" charset="0"/>
              </a:rPr>
            </a:br>
            <a:r>
              <a:rPr lang="en-GB" sz="1228" dirty="0">
                <a:solidFill>
                  <a:srgbClr val="002060"/>
                </a:solidFill>
                <a:latin typeface="Century Gothic" panose="020B0502020202020204" pitchFamily="34" charset="0"/>
              </a:rPr>
              <a:t>Swan, M. (2008). Talking Sense about Learning Strategies, </a:t>
            </a:r>
            <a:r>
              <a:rPr lang="en-GB" sz="1228" i="1" dirty="0">
                <a:solidFill>
                  <a:srgbClr val="002060"/>
                </a:solidFill>
                <a:latin typeface="Century Gothic" panose="020B0502020202020204" pitchFamily="34" charset="0"/>
              </a:rPr>
              <a:t>RELC, Vol 39(2), 262-273.</a:t>
            </a:r>
            <a:endParaRPr lang="en-GB" sz="1228"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205195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385"/>
            <a:ext cx="5402439" cy="760431"/>
          </a:xfrm>
          <a:prstGeom prst="rect">
            <a:avLst/>
          </a:prstGeom>
        </p:spPr>
      </p:pic>
      <p:sp>
        <p:nvSpPr>
          <p:cNvPr id="2" name="Title 1"/>
          <p:cNvSpPr>
            <a:spLocks noGrp="1"/>
          </p:cNvSpPr>
          <p:nvPr>
            <p:ph type="title"/>
          </p:nvPr>
        </p:nvSpPr>
        <p:spPr>
          <a:xfrm>
            <a:off x="133714" y="223385"/>
            <a:ext cx="5268725" cy="643881"/>
          </a:xfrm>
        </p:spPr>
        <p:txBody>
          <a:bodyPr>
            <a:normAutofit/>
          </a:bodyPr>
          <a:lstStyle/>
          <a:p>
            <a:r>
              <a:rPr lang="en-GB" sz="3200" b="1" dirty="0">
                <a:solidFill>
                  <a:schemeClr val="bg1"/>
                </a:solidFill>
              </a:rPr>
              <a:t>Outline of the talk</a:t>
            </a:r>
            <a:endParaRPr lang="en-GB" sz="2925" b="1" dirty="0">
              <a:solidFill>
                <a:schemeClr val="bg1"/>
              </a:solidFill>
            </a:endParaRPr>
          </a:p>
        </p:txBody>
      </p:sp>
      <p:sp>
        <p:nvSpPr>
          <p:cNvPr id="3" name="TextBox 2">
            <a:extLst>
              <a:ext uri="{FF2B5EF4-FFF2-40B4-BE49-F238E27FC236}">
                <a16:creationId xmlns:a16="http://schemas.microsoft.com/office/drawing/2014/main" id="{B9CE6FA2-C376-7C41-8296-B14A707AB1D2}"/>
              </a:ext>
            </a:extLst>
          </p:cNvPr>
          <p:cNvSpPr txBox="1"/>
          <p:nvPr/>
        </p:nvSpPr>
        <p:spPr>
          <a:xfrm>
            <a:off x="498429" y="1787570"/>
            <a:ext cx="10034103" cy="4832092"/>
          </a:xfrm>
          <a:prstGeom prst="rect">
            <a:avLst/>
          </a:prstGeom>
          <a:noFill/>
        </p:spPr>
        <p:txBody>
          <a:bodyPr wrap="square" rtlCol="0">
            <a:spAutoFit/>
          </a:bodyPr>
          <a:lstStyle/>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1/ Pedagogy Review and the setting up of NCELP</a:t>
            </a:r>
          </a:p>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2/ The Scheme of Work </a:t>
            </a:r>
          </a:p>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3/ Core language knowledge and resources: </a:t>
            </a:r>
          </a:p>
          <a:p>
            <a:r>
              <a:rPr lang="en-US" sz="2800" dirty="0">
                <a:solidFill>
                  <a:srgbClr val="002060"/>
                </a:solidFill>
                <a:latin typeface="Century Gothic" panose="020B0502020202020204" pitchFamily="34" charset="0"/>
              </a:rPr>
              <a:t>Phonics, Vocabulary, Grammar</a:t>
            </a:r>
          </a:p>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4/ Where can I find out more information?</a:t>
            </a:r>
          </a:p>
          <a:p>
            <a:endParaRPr lang="en-US" sz="2800" dirty="0">
              <a:solidFill>
                <a:srgbClr val="002060"/>
              </a:solidFill>
              <a:latin typeface="Century Gothic" panose="020B0502020202020204" pitchFamily="34" charset="0"/>
            </a:endParaRPr>
          </a:p>
          <a:p>
            <a:endParaRPr lang="en-US"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024088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8CDABB-FE34-9B40-A7AC-9470E22856BF}"/>
              </a:ext>
            </a:extLst>
          </p:cNvPr>
          <p:cNvSpPr txBox="1"/>
          <p:nvPr/>
        </p:nvSpPr>
        <p:spPr>
          <a:xfrm>
            <a:off x="413584" y="917228"/>
            <a:ext cx="6395651" cy="416268"/>
          </a:xfrm>
          <a:prstGeom prst="rect">
            <a:avLst/>
          </a:prstGeom>
          <a:noFill/>
        </p:spPr>
        <p:txBody>
          <a:bodyPr wrap="square" rtlCol="0">
            <a:spAutoFit/>
          </a:bodyPr>
          <a:lstStyle/>
          <a:p>
            <a:pPr defTabSz="801929">
              <a:defRPr/>
            </a:pPr>
            <a:r>
              <a:rPr lang="en-US" sz="2105" b="1" dirty="0">
                <a:solidFill>
                  <a:srgbClr val="4472C4">
                    <a:lumMod val="50000"/>
                  </a:srgbClr>
                </a:solidFill>
                <a:latin typeface="Century Gothic" panose="020F0302020204030204"/>
              </a:rPr>
              <a:t>Lee las frases</a:t>
            </a:r>
            <a:r>
              <a:rPr lang="en-US" sz="2105" dirty="0">
                <a:solidFill>
                  <a:srgbClr val="4472C4">
                    <a:lumMod val="50000"/>
                  </a:srgbClr>
                </a:solidFill>
                <a:latin typeface="Century Gothic" panose="020F0302020204030204"/>
              </a:rPr>
              <a:t>. ¿Qué significan las palabras?</a:t>
            </a:r>
          </a:p>
        </p:txBody>
      </p:sp>
      <p:sp>
        <p:nvSpPr>
          <p:cNvPr id="17" name="TextBox 5">
            <a:extLst>
              <a:ext uri="{FF2B5EF4-FFF2-40B4-BE49-F238E27FC236}">
                <a16:creationId xmlns:a16="http://schemas.microsoft.com/office/drawing/2014/main" id="{05E3C8A6-008B-A54B-B2E3-EBBAF2023B56}"/>
              </a:ext>
            </a:extLst>
          </p:cNvPr>
          <p:cNvSpPr txBox="1"/>
          <p:nvPr/>
        </p:nvSpPr>
        <p:spPr>
          <a:xfrm>
            <a:off x="413583" y="1322086"/>
            <a:ext cx="8465628" cy="416268"/>
          </a:xfrm>
          <a:prstGeom prst="rect">
            <a:avLst/>
          </a:prstGeom>
          <a:noFill/>
        </p:spPr>
        <p:txBody>
          <a:bodyPr wrap="square" rtlCol="0">
            <a:spAutoFit/>
          </a:bodyPr>
          <a:lstStyle/>
          <a:p>
            <a:pPr defTabSz="801929">
              <a:defRPr/>
            </a:pPr>
            <a:r>
              <a:rPr lang="en-US" sz="2105" dirty="0">
                <a:solidFill>
                  <a:srgbClr val="4472C4">
                    <a:lumMod val="50000"/>
                  </a:srgbClr>
                </a:solidFill>
                <a:latin typeface="Century Gothic" panose="020F0302020204030204"/>
              </a:rPr>
              <a:t>Write the meaning of the bold words.</a:t>
            </a:r>
          </a:p>
        </p:txBody>
      </p:sp>
      <p:sp>
        <p:nvSpPr>
          <p:cNvPr id="32" name="Rounded Rectangle 11" descr="background rectangle&#10;">
            <a:extLst>
              <a:ext uri="{FF2B5EF4-FFF2-40B4-BE49-F238E27FC236}">
                <a16:creationId xmlns:a16="http://schemas.microsoft.com/office/drawing/2014/main" id="{ECA3FCD3-0625-BD49-85D6-65C0B6BFE75A}"/>
              </a:ext>
            </a:extLst>
          </p:cNvPr>
          <p:cNvSpPr/>
          <p:nvPr/>
        </p:nvSpPr>
        <p:spPr>
          <a:xfrm>
            <a:off x="9046276" y="875583"/>
            <a:ext cx="1546606" cy="35158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endParaRPr lang="en-GB" sz="1579" b="1" dirty="0">
              <a:solidFill>
                <a:prstClr val="white"/>
              </a:solidFill>
              <a:latin typeface="Century Gothic" panose="020B0502020202020204" pitchFamily="34" charset="0"/>
            </a:endParaRPr>
          </a:p>
        </p:txBody>
      </p:sp>
      <p:sp>
        <p:nvSpPr>
          <p:cNvPr id="2" name="Title 1"/>
          <p:cNvSpPr>
            <a:spLocks noGrp="1"/>
          </p:cNvSpPr>
          <p:nvPr>
            <p:ph type="title"/>
          </p:nvPr>
        </p:nvSpPr>
        <p:spPr>
          <a:xfrm>
            <a:off x="9051257" y="899982"/>
            <a:ext cx="1541624" cy="351587"/>
          </a:xfrm>
        </p:spPr>
        <p:txBody>
          <a:bodyPr>
            <a:normAutofit/>
          </a:bodyPr>
          <a:lstStyle/>
          <a:p>
            <a:r>
              <a:rPr lang="en-GB" sz="1754" b="1" dirty="0" err="1">
                <a:solidFill>
                  <a:schemeClr val="bg1"/>
                </a:solidFill>
              </a:rPr>
              <a:t>vocabulario</a:t>
            </a:r>
            <a:endParaRPr lang="en-GB" sz="1754" b="1" dirty="0">
              <a:solidFill>
                <a:schemeClr val="bg1"/>
              </a:solidFill>
            </a:endParaRPr>
          </a:p>
        </p:txBody>
      </p:sp>
      <p:graphicFrame>
        <p:nvGraphicFramePr>
          <p:cNvPr id="4" name="Tabla 3">
            <a:extLst>
              <a:ext uri="{FF2B5EF4-FFF2-40B4-BE49-F238E27FC236}">
                <a16:creationId xmlns:a16="http://schemas.microsoft.com/office/drawing/2014/main" id="{11F6876C-8C7D-8449-8C77-38DE5B8B8DA8}"/>
              </a:ext>
            </a:extLst>
          </p:cNvPr>
          <p:cNvGraphicFramePr>
            <a:graphicFrameLocks noGrp="1"/>
          </p:cNvGraphicFramePr>
          <p:nvPr>
            <p:extLst>
              <p:ext uri="{D42A27DB-BD31-4B8C-83A1-F6EECF244321}">
                <p14:modId xmlns:p14="http://schemas.microsoft.com/office/powerpoint/2010/main" val="2624090130"/>
              </p:ext>
            </p:extLst>
          </p:nvPr>
        </p:nvGraphicFramePr>
        <p:xfrm>
          <a:off x="123477" y="1735825"/>
          <a:ext cx="10429785" cy="4501763"/>
        </p:xfrm>
        <a:graphic>
          <a:graphicData uri="http://schemas.openxmlformats.org/drawingml/2006/table">
            <a:tbl>
              <a:tblPr firstRow="1" bandRow="1">
                <a:tableStyleId>{5DA37D80-6434-44D0-A028-1B22A696006F}</a:tableStyleId>
              </a:tblPr>
              <a:tblGrid>
                <a:gridCol w="6039431">
                  <a:extLst>
                    <a:ext uri="{9D8B030D-6E8A-4147-A177-3AD203B41FA5}">
                      <a16:colId xmlns:a16="http://schemas.microsoft.com/office/drawing/2014/main" val="1481478855"/>
                    </a:ext>
                  </a:extLst>
                </a:gridCol>
                <a:gridCol w="4390354">
                  <a:extLst>
                    <a:ext uri="{9D8B030D-6E8A-4147-A177-3AD203B41FA5}">
                      <a16:colId xmlns:a16="http://schemas.microsoft.com/office/drawing/2014/main" val="17679407"/>
                    </a:ext>
                  </a:extLst>
                </a:gridCol>
              </a:tblGrid>
              <a:tr h="585740">
                <a:tc>
                  <a:txBody>
                    <a:bodyPr/>
                    <a:lstStyle/>
                    <a:p>
                      <a:endParaRPr lang="es-GB" sz="2100" dirty="0">
                        <a:solidFill>
                          <a:srgbClr val="203864"/>
                        </a:solidFill>
                        <a:latin typeface="Century Gothic" panose="020B0502020202020204" pitchFamily="34" charset="0"/>
                      </a:endParaRPr>
                    </a:p>
                  </a:txBody>
                  <a:tcPr marL="80189" marR="80189" marT="40094" marB="40094"/>
                </a:tc>
                <a:tc>
                  <a:txBody>
                    <a:bodyPr/>
                    <a:lstStyle/>
                    <a:p>
                      <a:pPr algn="ctr"/>
                      <a:r>
                        <a:rPr lang="es-GB" sz="2100" dirty="0">
                          <a:solidFill>
                            <a:srgbClr val="203864"/>
                          </a:solidFill>
                          <a:latin typeface="Century Gothic" panose="020B0502020202020204" pitchFamily="34" charset="0"/>
                        </a:rPr>
                        <a:t>¿Qué significan las palabras?</a:t>
                      </a:r>
                    </a:p>
                  </a:txBody>
                  <a:tcPr marL="80189" marR="80189" marT="40094" marB="40094"/>
                </a:tc>
                <a:extLst>
                  <a:ext uri="{0D108BD9-81ED-4DB2-BD59-A6C34878D82A}">
                    <a16:rowId xmlns:a16="http://schemas.microsoft.com/office/drawing/2014/main" val="3998798577"/>
                  </a:ext>
                </a:extLst>
              </a:tr>
              <a:tr h="797459">
                <a:tc>
                  <a:txBody>
                    <a:bodyPr/>
                    <a:lstStyle/>
                    <a:p>
                      <a:r>
                        <a:rPr lang="es-GB" sz="2100" dirty="0">
                          <a:solidFill>
                            <a:srgbClr val="203864"/>
                          </a:solidFill>
                          <a:latin typeface="Century Gothic" panose="020B0502020202020204" pitchFamily="34" charset="0"/>
                        </a:rPr>
                        <a:t>1. Bianca no quiere cenar porque está </a:t>
                      </a:r>
                      <a:r>
                        <a:rPr lang="es-GB" sz="2100" b="1" dirty="0">
                          <a:solidFill>
                            <a:srgbClr val="203864"/>
                          </a:solidFill>
                          <a:latin typeface="Century Gothic" panose="020B0502020202020204" pitchFamily="34" charset="0"/>
                        </a:rPr>
                        <a:t>mala</a:t>
                      </a:r>
                      <a:r>
                        <a:rPr lang="es-GB" sz="2100" dirty="0">
                          <a:solidFill>
                            <a:srgbClr val="203864"/>
                          </a:solidFill>
                          <a:latin typeface="Century Gothic" panose="020B0502020202020204" pitchFamily="34" charset="0"/>
                        </a:rPr>
                        <a:t>.</a:t>
                      </a:r>
                      <a:r>
                        <a:rPr lang="en-GB" sz="2100" dirty="0">
                          <a:solidFill>
                            <a:srgbClr val="203864"/>
                          </a:solidFill>
                          <a:latin typeface="Century Gothic" panose="020B0502020202020204" pitchFamily="34" charset="0"/>
                        </a:rPr>
                        <a:t> Solo quiere dormir.</a:t>
                      </a:r>
                      <a:endParaRPr lang="es-GB" sz="2100" dirty="0">
                        <a:solidFill>
                          <a:srgbClr val="203864"/>
                        </a:solidFill>
                        <a:latin typeface="Century Gothic" panose="020B0502020202020204" pitchFamily="34" charset="0"/>
                      </a:endParaRPr>
                    </a:p>
                  </a:txBody>
                  <a:tcPr marL="80189" marR="80189" marT="40094" marB="40094" anchor="ctr"/>
                </a:tc>
                <a:tc>
                  <a:txBody>
                    <a:bodyPr/>
                    <a:lstStyle/>
                    <a:p>
                      <a:endParaRPr lang="es-GB" sz="2100" dirty="0">
                        <a:solidFill>
                          <a:srgbClr val="203864"/>
                        </a:solidFill>
                        <a:latin typeface="Century Gothic" panose="020B0502020202020204" pitchFamily="34" charset="0"/>
                      </a:endParaRPr>
                    </a:p>
                  </a:txBody>
                  <a:tcPr marL="80189" marR="80189" marT="40094" marB="40094"/>
                </a:tc>
                <a:extLst>
                  <a:ext uri="{0D108BD9-81ED-4DB2-BD59-A6C34878D82A}">
                    <a16:rowId xmlns:a16="http://schemas.microsoft.com/office/drawing/2014/main" val="3364388296"/>
                  </a:ext>
                </a:extLst>
              </a:tr>
              <a:tr h="797459">
                <a:tc>
                  <a:txBody>
                    <a:bodyPr/>
                    <a:lstStyle/>
                    <a:p>
                      <a:r>
                        <a:rPr lang="es-GB" sz="2100" dirty="0">
                          <a:solidFill>
                            <a:srgbClr val="203864"/>
                          </a:solidFill>
                          <a:latin typeface="Century Gothic" panose="020B0502020202020204" pitchFamily="34" charset="0"/>
                        </a:rPr>
                        <a:t>2. </a:t>
                      </a:r>
                      <a:r>
                        <a:rPr lang="en-GB" sz="2100" dirty="0">
                          <a:solidFill>
                            <a:srgbClr val="203864"/>
                          </a:solidFill>
                          <a:latin typeface="Century Gothic" panose="020B0502020202020204" pitchFamily="34" charset="0"/>
                        </a:rPr>
                        <a:t>Papá</a:t>
                      </a:r>
                      <a:r>
                        <a:rPr lang="es-GB" sz="2100" dirty="0">
                          <a:solidFill>
                            <a:srgbClr val="203864"/>
                          </a:solidFill>
                          <a:latin typeface="Century Gothic" panose="020B0502020202020204" pitchFamily="34" charset="0"/>
                        </a:rPr>
                        <a:t> está </a:t>
                      </a:r>
                      <a:r>
                        <a:rPr lang="es-GB" sz="2100" b="1" dirty="0">
                          <a:solidFill>
                            <a:srgbClr val="203864"/>
                          </a:solidFill>
                          <a:latin typeface="Century Gothic" panose="020B0502020202020204" pitchFamily="34" charset="0"/>
                        </a:rPr>
                        <a:t>triste</a:t>
                      </a:r>
                      <a:r>
                        <a:rPr lang="es-GB" sz="2100" dirty="0">
                          <a:solidFill>
                            <a:srgbClr val="203864"/>
                          </a:solidFill>
                          <a:latin typeface="Century Gothic" panose="020B0502020202020204" pitchFamily="34" charset="0"/>
                        </a:rPr>
                        <a:t>, pero </a:t>
                      </a:r>
                      <a:r>
                        <a:rPr lang="es-GB" sz="2100" b="0" dirty="0">
                          <a:solidFill>
                            <a:srgbClr val="203864"/>
                          </a:solidFill>
                          <a:latin typeface="Century Gothic" panose="020B0502020202020204" pitchFamily="34" charset="0"/>
                        </a:rPr>
                        <a:t>quizás</a:t>
                      </a:r>
                      <a:r>
                        <a:rPr lang="es-GB" sz="2100" dirty="0">
                          <a:solidFill>
                            <a:srgbClr val="203864"/>
                          </a:solidFill>
                          <a:latin typeface="Century Gothic" panose="020B0502020202020204" pitchFamily="34" charset="0"/>
                        </a:rPr>
                        <a:t> </a:t>
                      </a:r>
                      <a:r>
                        <a:rPr lang="en-GB" sz="2100" dirty="0">
                          <a:solidFill>
                            <a:srgbClr val="203864"/>
                          </a:solidFill>
                          <a:latin typeface="Century Gothic" panose="020B0502020202020204" pitchFamily="34" charset="0"/>
                        </a:rPr>
                        <a:t>su amigo</a:t>
                      </a:r>
                      <a:r>
                        <a:rPr lang="es-GB" sz="2100" dirty="0">
                          <a:solidFill>
                            <a:srgbClr val="203864"/>
                          </a:solidFill>
                          <a:latin typeface="Century Gothic" panose="020B0502020202020204" pitchFamily="34" charset="0"/>
                        </a:rPr>
                        <a:t> no está </a:t>
                      </a:r>
                      <a:r>
                        <a:rPr lang="es-GB" sz="2100" b="0" dirty="0">
                          <a:solidFill>
                            <a:srgbClr val="203864"/>
                          </a:solidFill>
                          <a:latin typeface="Century Gothic" panose="020B0502020202020204" pitchFamily="34" charset="0"/>
                        </a:rPr>
                        <a:t>así</a:t>
                      </a:r>
                      <a:r>
                        <a:rPr lang="es-GB" sz="2100" dirty="0">
                          <a:solidFill>
                            <a:srgbClr val="203864"/>
                          </a:solidFill>
                          <a:latin typeface="Century Gothic" panose="020B0502020202020204" pitchFamily="34" charset="0"/>
                        </a:rPr>
                        <a:t>.</a:t>
                      </a:r>
                    </a:p>
                  </a:txBody>
                  <a:tcPr marL="80189" marR="80189" marT="40094" marB="40094" anchor="ctr"/>
                </a:tc>
                <a:tc>
                  <a:txBody>
                    <a:bodyPr/>
                    <a:lstStyle/>
                    <a:p>
                      <a:endParaRPr lang="es-GB" sz="2100" dirty="0">
                        <a:solidFill>
                          <a:srgbClr val="203864"/>
                        </a:solidFill>
                        <a:latin typeface="Century Gothic" panose="020B0502020202020204" pitchFamily="34" charset="0"/>
                      </a:endParaRPr>
                    </a:p>
                  </a:txBody>
                  <a:tcPr marL="80189" marR="80189" marT="40094" marB="40094"/>
                </a:tc>
                <a:extLst>
                  <a:ext uri="{0D108BD9-81ED-4DB2-BD59-A6C34878D82A}">
                    <a16:rowId xmlns:a16="http://schemas.microsoft.com/office/drawing/2014/main" val="1131220993"/>
                  </a:ext>
                </a:extLst>
              </a:tr>
              <a:tr h="721697">
                <a:tc>
                  <a:txBody>
                    <a:bodyPr/>
                    <a:lstStyle/>
                    <a:p>
                      <a:r>
                        <a:rPr lang="es-GB" sz="2100" dirty="0">
                          <a:solidFill>
                            <a:srgbClr val="203864"/>
                          </a:solidFill>
                          <a:latin typeface="Century Gothic" panose="020B0502020202020204" pitchFamily="34" charset="0"/>
                        </a:rPr>
                        <a:t>3. </a:t>
                      </a:r>
                      <a:r>
                        <a:rPr lang="es-GB" sz="2100" b="0" dirty="0">
                          <a:solidFill>
                            <a:srgbClr val="203864"/>
                          </a:solidFill>
                          <a:latin typeface="Century Gothic" panose="020B0502020202020204" pitchFamily="34" charset="0"/>
                        </a:rPr>
                        <a:t>Según</a:t>
                      </a:r>
                      <a:r>
                        <a:rPr lang="es-GB" sz="2100" dirty="0">
                          <a:solidFill>
                            <a:srgbClr val="203864"/>
                          </a:solidFill>
                          <a:latin typeface="Century Gothic" panose="020B0502020202020204" pitchFamily="34" charset="0"/>
                        </a:rPr>
                        <a:t> la </a:t>
                      </a:r>
                      <a:r>
                        <a:rPr lang="es-GB" sz="2100" b="1" dirty="0">
                          <a:solidFill>
                            <a:srgbClr val="203864"/>
                          </a:solidFill>
                          <a:latin typeface="Century Gothic" panose="020B0502020202020204" pitchFamily="34" charset="0"/>
                        </a:rPr>
                        <a:t>gente</a:t>
                      </a:r>
                      <a:r>
                        <a:rPr lang="es-GB" sz="2100" dirty="0">
                          <a:solidFill>
                            <a:srgbClr val="203864"/>
                          </a:solidFill>
                          <a:latin typeface="Century Gothic" panose="020B0502020202020204" pitchFamily="34" charset="0"/>
                        </a:rPr>
                        <a:t> la ciudad es muy bonita.</a:t>
                      </a:r>
                      <a:r>
                        <a:rPr lang="en-GB" sz="2100" dirty="0">
                          <a:solidFill>
                            <a:srgbClr val="203864"/>
                          </a:solidFill>
                          <a:latin typeface="Century Gothic" panose="020B0502020202020204" pitchFamily="34" charset="0"/>
                        </a:rPr>
                        <a:t> Voy a ir</a:t>
                      </a:r>
                      <a:r>
                        <a:rPr lang="en-GB" sz="2100" baseline="0" dirty="0">
                          <a:solidFill>
                            <a:srgbClr val="203864"/>
                          </a:solidFill>
                          <a:latin typeface="Century Gothic" panose="020B0502020202020204" pitchFamily="34" charset="0"/>
                        </a:rPr>
                        <a:t> a mediodía.</a:t>
                      </a:r>
                      <a:endParaRPr lang="es-GB" sz="2100" dirty="0">
                        <a:solidFill>
                          <a:srgbClr val="203864"/>
                        </a:solidFill>
                        <a:latin typeface="Century Gothic" panose="020B0502020202020204" pitchFamily="34" charset="0"/>
                      </a:endParaRPr>
                    </a:p>
                  </a:txBody>
                  <a:tcPr marL="80189" marR="80189" marT="40094" marB="40094" anchor="ctr"/>
                </a:tc>
                <a:tc>
                  <a:txBody>
                    <a:bodyPr/>
                    <a:lstStyle/>
                    <a:p>
                      <a:endParaRPr lang="es-GB" sz="2100" dirty="0">
                        <a:solidFill>
                          <a:srgbClr val="203864"/>
                        </a:solidFill>
                        <a:latin typeface="Century Gothic" panose="020B0502020202020204" pitchFamily="34" charset="0"/>
                      </a:endParaRPr>
                    </a:p>
                  </a:txBody>
                  <a:tcPr marL="80189" marR="80189" marT="40094" marB="40094"/>
                </a:tc>
                <a:extLst>
                  <a:ext uri="{0D108BD9-81ED-4DB2-BD59-A6C34878D82A}">
                    <a16:rowId xmlns:a16="http://schemas.microsoft.com/office/drawing/2014/main" val="2824358541"/>
                  </a:ext>
                </a:extLst>
              </a:tr>
              <a:tr h="533136">
                <a:tc>
                  <a:txBody>
                    <a:bodyPr/>
                    <a:lstStyle/>
                    <a:p>
                      <a:r>
                        <a:rPr lang="es-GB" sz="2100" dirty="0">
                          <a:solidFill>
                            <a:srgbClr val="203864"/>
                          </a:solidFill>
                          <a:latin typeface="Century Gothic" panose="020B0502020202020204" pitchFamily="34" charset="0"/>
                        </a:rPr>
                        <a:t>4. El parque está </a:t>
                      </a:r>
                      <a:r>
                        <a:rPr lang="es-GB" sz="2100" b="1" dirty="0">
                          <a:solidFill>
                            <a:srgbClr val="203864"/>
                          </a:solidFill>
                          <a:latin typeface="Century Gothic" panose="020B0502020202020204" pitchFamily="34" charset="0"/>
                        </a:rPr>
                        <a:t>sucio</a:t>
                      </a:r>
                      <a:r>
                        <a:rPr lang="es-GB" sz="2100" dirty="0">
                          <a:solidFill>
                            <a:srgbClr val="203864"/>
                          </a:solidFill>
                          <a:latin typeface="Century Gothic" panose="020B0502020202020204" pitchFamily="34" charset="0"/>
                        </a:rPr>
                        <a:t> y la calle está </a:t>
                      </a:r>
                      <a:r>
                        <a:rPr lang="es-GB" sz="2100" b="1" dirty="0">
                          <a:solidFill>
                            <a:srgbClr val="203864"/>
                          </a:solidFill>
                          <a:latin typeface="Century Gothic" panose="020B0502020202020204" pitchFamily="34" charset="0"/>
                        </a:rPr>
                        <a:t>igual</a:t>
                      </a:r>
                      <a:r>
                        <a:rPr lang="es-GB" sz="2100" dirty="0">
                          <a:solidFill>
                            <a:srgbClr val="203864"/>
                          </a:solidFill>
                          <a:latin typeface="Century Gothic" panose="020B0502020202020204" pitchFamily="34" charset="0"/>
                        </a:rPr>
                        <a:t>.</a:t>
                      </a:r>
                    </a:p>
                  </a:txBody>
                  <a:tcPr marL="80189" marR="80189" marT="40094" marB="40094" anchor="ctr"/>
                </a:tc>
                <a:tc>
                  <a:txBody>
                    <a:bodyPr/>
                    <a:lstStyle/>
                    <a:p>
                      <a:endParaRPr lang="es-GB" sz="2100" dirty="0">
                        <a:solidFill>
                          <a:srgbClr val="203864"/>
                        </a:solidFill>
                        <a:latin typeface="Century Gothic" panose="020B0502020202020204" pitchFamily="34" charset="0"/>
                      </a:endParaRPr>
                    </a:p>
                  </a:txBody>
                  <a:tcPr marL="80189" marR="80189" marT="40094" marB="40094"/>
                </a:tc>
                <a:extLst>
                  <a:ext uri="{0D108BD9-81ED-4DB2-BD59-A6C34878D82A}">
                    <a16:rowId xmlns:a16="http://schemas.microsoft.com/office/drawing/2014/main" val="2330219871"/>
                  </a:ext>
                </a:extLst>
              </a:tr>
              <a:tr h="533136">
                <a:tc>
                  <a:txBody>
                    <a:bodyPr/>
                    <a:lstStyle/>
                    <a:p>
                      <a:r>
                        <a:rPr lang="es-GB" sz="2100" dirty="0">
                          <a:solidFill>
                            <a:srgbClr val="203864"/>
                          </a:solidFill>
                          <a:latin typeface="Century Gothic" panose="020B0502020202020204" pitchFamily="34" charset="0"/>
                        </a:rPr>
                        <a:t>5. No está </a:t>
                      </a:r>
                      <a:r>
                        <a:rPr lang="es-GB" sz="2100" b="1" dirty="0">
                          <a:solidFill>
                            <a:srgbClr val="203864"/>
                          </a:solidFill>
                          <a:latin typeface="Century Gothic" panose="020B0502020202020204" pitchFamily="34" charset="0"/>
                        </a:rPr>
                        <a:t>lista</a:t>
                      </a:r>
                      <a:r>
                        <a:rPr lang="en-GB" sz="2100" b="0" dirty="0">
                          <a:solidFill>
                            <a:srgbClr val="203864"/>
                          </a:solidFill>
                          <a:latin typeface="Century Gothic" panose="020B0502020202020204" pitchFamily="34" charset="0"/>
                        </a:rPr>
                        <a:t> para escribir</a:t>
                      </a:r>
                      <a:r>
                        <a:rPr lang="en-GB" sz="2100" b="0" baseline="0" dirty="0">
                          <a:solidFill>
                            <a:srgbClr val="203864"/>
                          </a:solidFill>
                          <a:latin typeface="Century Gothic" panose="020B0502020202020204" pitchFamily="34" charset="0"/>
                        </a:rPr>
                        <a:t> una carta</a:t>
                      </a:r>
                      <a:r>
                        <a:rPr lang="es-GB" sz="2100" dirty="0">
                          <a:solidFill>
                            <a:srgbClr val="203864"/>
                          </a:solidFill>
                          <a:latin typeface="Century Gothic" panose="020B0502020202020204" pitchFamily="34" charset="0"/>
                        </a:rPr>
                        <a:t>.</a:t>
                      </a:r>
                      <a:r>
                        <a:rPr lang="en-GB" sz="2100" dirty="0">
                          <a:solidFill>
                            <a:srgbClr val="203864"/>
                          </a:solidFill>
                          <a:latin typeface="Century Gothic" panose="020B0502020202020204" pitchFamily="34" charset="0"/>
                        </a:rPr>
                        <a:t> </a:t>
                      </a:r>
                      <a:endParaRPr lang="es-GB" sz="2100" dirty="0">
                        <a:solidFill>
                          <a:srgbClr val="203864"/>
                        </a:solidFill>
                        <a:latin typeface="Century Gothic" panose="020B0502020202020204" pitchFamily="34" charset="0"/>
                      </a:endParaRPr>
                    </a:p>
                  </a:txBody>
                  <a:tcPr marL="80189" marR="80189" marT="40094" marB="40094" anchor="ctr"/>
                </a:tc>
                <a:tc>
                  <a:txBody>
                    <a:bodyPr/>
                    <a:lstStyle/>
                    <a:p>
                      <a:endParaRPr lang="es-GB" sz="2100" dirty="0">
                        <a:solidFill>
                          <a:srgbClr val="203864"/>
                        </a:solidFill>
                        <a:latin typeface="Century Gothic" panose="020B0502020202020204" pitchFamily="34" charset="0"/>
                      </a:endParaRPr>
                    </a:p>
                  </a:txBody>
                  <a:tcPr marL="80189" marR="80189" marT="40094" marB="40094"/>
                </a:tc>
                <a:extLst>
                  <a:ext uri="{0D108BD9-81ED-4DB2-BD59-A6C34878D82A}">
                    <a16:rowId xmlns:a16="http://schemas.microsoft.com/office/drawing/2014/main" val="3526490231"/>
                  </a:ext>
                </a:extLst>
              </a:tr>
              <a:tr h="533136">
                <a:tc>
                  <a:txBody>
                    <a:bodyPr/>
                    <a:lstStyle/>
                    <a:p>
                      <a:r>
                        <a:rPr lang="es-GB" sz="2100" dirty="0">
                          <a:solidFill>
                            <a:srgbClr val="203864"/>
                          </a:solidFill>
                          <a:latin typeface="Century Gothic" panose="020B0502020202020204" pitchFamily="34" charset="0"/>
                        </a:rPr>
                        <a:t>6. La playa es </a:t>
                      </a:r>
                      <a:r>
                        <a:rPr lang="es-GB" sz="2100" b="1" dirty="0">
                          <a:solidFill>
                            <a:srgbClr val="203864"/>
                          </a:solidFill>
                          <a:latin typeface="Century Gothic" panose="020B0502020202020204" pitchFamily="34" charset="0"/>
                        </a:rPr>
                        <a:t>preciosa</a:t>
                      </a:r>
                      <a:r>
                        <a:rPr lang="es-GB" sz="2100" dirty="0">
                          <a:solidFill>
                            <a:srgbClr val="203864"/>
                          </a:solidFill>
                          <a:latin typeface="Century Gothic" panose="020B0502020202020204" pitchFamily="34" charset="0"/>
                        </a:rPr>
                        <a:t>, pero no está </a:t>
                      </a:r>
                      <a:r>
                        <a:rPr lang="es-GB" sz="2100" b="1" dirty="0">
                          <a:solidFill>
                            <a:srgbClr val="203864"/>
                          </a:solidFill>
                          <a:latin typeface="Century Gothic" panose="020B0502020202020204" pitchFamily="34" charset="0"/>
                        </a:rPr>
                        <a:t>limpia</a:t>
                      </a:r>
                      <a:r>
                        <a:rPr lang="es-GB" sz="2100" dirty="0">
                          <a:solidFill>
                            <a:srgbClr val="203864"/>
                          </a:solidFill>
                          <a:latin typeface="Century Gothic" panose="020B0502020202020204" pitchFamily="34" charset="0"/>
                        </a:rPr>
                        <a:t>.</a:t>
                      </a:r>
                      <a:r>
                        <a:rPr lang="en-GB" sz="2100" dirty="0">
                          <a:solidFill>
                            <a:srgbClr val="203864"/>
                          </a:solidFill>
                          <a:latin typeface="Century Gothic" panose="020B0502020202020204" pitchFamily="34" charset="0"/>
                        </a:rPr>
                        <a:t> </a:t>
                      </a:r>
                      <a:endParaRPr lang="es-GB" sz="2100" dirty="0">
                        <a:solidFill>
                          <a:srgbClr val="203864"/>
                        </a:solidFill>
                        <a:latin typeface="Century Gothic" panose="020B0502020202020204" pitchFamily="34" charset="0"/>
                      </a:endParaRPr>
                    </a:p>
                  </a:txBody>
                  <a:tcPr marL="80189" marR="80189" marT="40094" marB="40094" anchor="ctr"/>
                </a:tc>
                <a:tc>
                  <a:txBody>
                    <a:bodyPr/>
                    <a:lstStyle/>
                    <a:p>
                      <a:endParaRPr lang="es-GB" sz="2100" dirty="0">
                        <a:solidFill>
                          <a:srgbClr val="203864"/>
                        </a:solidFill>
                        <a:latin typeface="Century Gothic" panose="020B0502020202020204" pitchFamily="34" charset="0"/>
                      </a:endParaRPr>
                    </a:p>
                  </a:txBody>
                  <a:tcPr marL="80189" marR="80189" marT="40094" marB="40094"/>
                </a:tc>
                <a:extLst>
                  <a:ext uri="{0D108BD9-81ED-4DB2-BD59-A6C34878D82A}">
                    <a16:rowId xmlns:a16="http://schemas.microsoft.com/office/drawing/2014/main" val="232994816"/>
                  </a:ext>
                </a:extLst>
              </a:tr>
            </a:tbl>
          </a:graphicData>
        </a:graphic>
      </p:graphicFrame>
      <p:sp>
        <p:nvSpPr>
          <p:cNvPr id="5" name="CuadroTexto 4">
            <a:extLst>
              <a:ext uri="{FF2B5EF4-FFF2-40B4-BE49-F238E27FC236}">
                <a16:creationId xmlns:a16="http://schemas.microsoft.com/office/drawing/2014/main" id="{6193B883-A2A0-2046-8FC8-BAEAB60FD9AC}"/>
              </a:ext>
            </a:extLst>
          </p:cNvPr>
          <p:cNvSpPr txBox="1"/>
          <p:nvPr/>
        </p:nvSpPr>
        <p:spPr>
          <a:xfrm>
            <a:off x="6234550" y="2433028"/>
            <a:ext cx="1023037"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mala =</a:t>
            </a:r>
          </a:p>
        </p:txBody>
      </p:sp>
      <p:sp>
        <p:nvSpPr>
          <p:cNvPr id="30" name="CuadroTexto 29">
            <a:extLst>
              <a:ext uri="{FF2B5EF4-FFF2-40B4-BE49-F238E27FC236}">
                <a16:creationId xmlns:a16="http://schemas.microsoft.com/office/drawing/2014/main" id="{8CC638B5-C1FF-6E4C-A9BB-1A2462D92924}"/>
              </a:ext>
            </a:extLst>
          </p:cNvPr>
          <p:cNvSpPr txBox="1"/>
          <p:nvPr/>
        </p:nvSpPr>
        <p:spPr>
          <a:xfrm>
            <a:off x="7193293" y="2420102"/>
            <a:ext cx="1005390" cy="389209"/>
          </a:xfrm>
          <a:prstGeom prst="rect">
            <a:avLst/>
          </a:prstGeom>
          <a:noFill/>
        </p:spPr>
        <p:txBody>
          <a:bodyPr wrap="square" rtlCol="0">
            <a:spAutoFit/>
          </a:bodyPr>
          <a:lstStyle/>
          <a:p>
            <a:pPr defTabSz="801929">
              <a:defRPr/>
            </a:pPr>
            <a:r>
              <a:rPr lang="en-GB" sz="1929" dirty="0">
                <a:solidFill>
                  <a:srgbClr val="4472C4">
                    <a:lumMod val="50000"/>
                  </a:srgbClr>
                </a:solidFill>
                <a:latin typeface="Century Gothic" panose="020F0302020204030204"/>
              </a:rPr>
              <a:t>ill, sick</a:t>
            </a:r>
            <a:endParaRPr lang="es-GB" sz="1929" dirty="0">
              <a:solidFill>
                <a:srgbClr val="4472C4">
                  <a:lumMod val="50000"/>
                </a:srgbClr>
              </a:solidFill>
              <a:latin typeface="Century Gothic" panose="020F0302020204030204"/>
            </a:endParaRPr>
          </a:p>
        </p:txBody>
      </p:sp>
      <p:sp>
        <p:nvSpPr>
          <p:cNvPr id="19" name="CuadroTexto 18">
            <a:extLst>
              <a:ext uri="{FF2B5EF4-FFF2-40B4-BE49-F238E27FC236}">
                <a16:creationId xmlns:a16="http://schemas.microsoft.com/office/drawing/2014/main" id="{D2D91EDC-8090-764F-A6E4-ACBDAC3C00FA}"/>
              </a:ext>
            </a:extLst>
          </p:cNvPr>
          <p:cNvSpPr txBox="1"/>
          <p:nvPr/>
        </p:nvSpPr>
        <p:spPr>
          <a:xfrm>
            <a:off x="6211925" y="3106331"/>
            <a:ext cx="950901"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triste =</a:t>
            </a:r>
          </a:p>
        </p:txBody>
      </p:sp>
      <p:sp>
        <p:nvSpPr>
          <p:cNvPr id="31" name="CuadroTexto 30">
            <a:extLst>
              <a:ext uri="{FF2B5EF4-FFF2-40B4-BE49-F238E27FC236}">
                <a16:creationId xmlns:a16="http://schemas.microsoft.com/office/drawing/2014/main" id="{A3C7E513-DCAB-3443-9280-1C2D9EF8C56F}"/>
              </a:ext>
            </a:extLst>
          </p:cNvPr>
          <p:cNvSpPr txBox="1"/>
          <p:nvPr/>
        </p:nvSpPr>
        <p:spPr>
          <a:xfrm>
            <a:off x="7099665" y="3099767"/>
            <a:ext cx="619080"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sad</a:t>
            </a:r>
          </a:p>
        </p:txBody>
      </p:sp>
      <p:sp>
        <p:nvSpPr>
          <p:cNvPr id="20" name="CuadroTexto 19">
            <a:extLst>
              <a:ext uri="{FF2B5EF4-FFF2-40B4-BE49-F238E27FC236}">
                <a16:creationId xmlns:a16="http://schemas.microsoft.com/office/drawing/2014/main" id="{CEBCABA4-5839-2C4D-9DBD-CDEDD82B7181}"/>
              </a:ext>
            </a:extLst>
          </p:cNvPr>
          <p:cNvSpPr txBox="1"/>
          <p:nvPr/>
        </p:nvSpPr>
        <p:spPr>
          <a:xfrm>
            <a:off x="6221857" y="3449582"/>
            <a:ext cx="1143262"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quizás =</a:t>
            </a:r>
          </a:p>
        </p:txBody>
      </p:sp>
      <p:sp>
        <p:nvSpPr>
          <p:cNvPr id="33" name="CuadroTexto 32">
            <a:extLst>
              <a:ext uri="{FF2B5EF4-FFF2-40B4-BE49-F238E27FC236}">
                <a16:creationId xmlns:a16="http://schemas.microsoft.com/office/drawing/2014/main" id="{26F4ED7B-3F07-E843-BD5D-430EA791DF4A}"/>
              </a:ext>
            </a:extLst>
          </p:cNvPr>
          <p:cNvSpPr txBox="1"/>
          <p:nvPr/>
        </p:nvSpPr>
        <p:spPr>
          <a:xfrm>
            <a:off x="7263826" y="3436657"/>
            <a:ext cx="1047082"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maybe</a:t>
            </a:r>
          </a:p>
        </p:txBody>
      </p:sp>
      <p:sp>
        <p:nvSpPr>
          <p:cNvPr id="21" name="CuadroTexto 20">
            <a:extLst>
              <a:ext uri="{FF2B5EF4-FFF2-40B4-BE49-F238E27FC236}">
                <a16:creationId xmlns:a16="http://schemas.microsoft.com/office/drawing/2014/main" id="{353033FC-2FB1-5043-A07E-492D8EA39EFF}"/>
              </a:ext>
            </a:extLst>
          </p:cNvPr>
          <p:cNvSpPr txBox="1"/>
          <p:nvPr/>
        </p:nvSpPr>
        <p:spPr>
          <a:xfrm>
            <a:off x="8612087" y="3154226"/>
            <a:ext cx="718466"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así =</a:t>
            </a:r>
          </a:p>
        </p:txBody>
      </p:sp>
      <p:sp>
        <p:nvSpPr>
          <p:cNvPr id="34" name="CuadroTexto 33">
            <a:extLst>
              <a:ext uri="{FF2B5EF4-FFF2-40B4-BE49-F238E27FC236}">
                <a16:creationId xmlns:a16="http://schemas.microsoft.com/office/drawing/2014/main" id="{D6FC5988-873B-7340-8C58-6114E1CB427C}"/>
              </a:ext>
            </a:extLst>
          </p:cNvPr>
          <p:cNvSpPr txBox="1"/>
          <p:nvPr/>
        </p:nvSpPr>
        <p:spPr>
          <a:xfrm>
            <a:off x="9222893" y="3154225"/>
            <a:ext cx="1122423" cy="389209"/>
          </a:xfrm>
          <a:prstGeom prst="rect">
            <a:avLst/>
          </a:prstGeom>
          <a:noFill/>
        </p:spPr>
        <p:txBody>
          <a:bodyPr wrap="none" rtlCol="0">
            <a:spAutoFit/>
          </a:bodyPr>
          <a:lstStyle/>
          <a:p>
            <a:pPr defTabSz="801929">
              <a:defRPr/>
            </a:pPr>
            <a:r>
              <a:rPr lang="en-GB" sz="1929" dirty="0">
                <a:solidFill>
                  <a:srgbClr val="4472C4">
                    <a:lumMod val="50000"/>
                  </a:srgbClr>
                </a:solidFill>
                <a:latin typeface="Century Gothic" panose="020F0302020204030204"/>
              </a:rPr>
              <a:t>like that</a:t>
            </a:r>
            <a:endParaRPr lang="es-GB" sz="1929" dirty="0">
              <a:solidFill>
                <a:srgbClr val="4472C4">
                  <a:lumMod val="50000"/>
                </a:srgbClr>
              </a:solidFill>
              <a:latin typeface="Century Gothic" panose="020F0302020204030204"/>
            </a:endParaRPr>
          </a:p>
        </p:txBody>
      </p:sp>
      <p:sp>
        <p:nvSpPr>
          <p:cNvPr id="22" name="CuadroTexto 21">
            <a:extLst>
              <a:ext uri="{FF2B5EF4-FFF2-40B4-BE49-F238E27FC236}">
                <a16:creationId xmlns:a16="http://schemas.microsoft.com/office/drawing/2014/main" id="{D55800B6-2D3C-E149-975C-53C833BCAA72}"/>
              </a:ext>
            </a:extLst>
          </p:cNvPr>
          <p:cNvSpPr txBox="1"/>
          <p:nvPr/>
        </p:nvSpPr>
        <p:spPr>
          <a:xfrm>
            <a:off x="6171242" y="3882852"/>
            <a:ext cx="1128835"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según =</a:t>
            </a:r>
          </a:p>
        </p:txBody>
      </p:sp>
      <p:sp>
        <p:nvSpPr>
          <p:cNvPr id="36" name="CuadroTexto 35">
            <a:extLst>
              <a:ext uri="{FF2B5EF4-FFF2-40B4-BE49-F238E27FC236}">
                <a16:creationId xmlns:a16="http://schemas.microsoft.com/office/drawing/2014/main" id="{F304A025-992E-754F-83AB-87D1F060713C}"/>
              </a:ext>
            </a:extLst>
          </p:cNvPr>
          <p:cNvSpPr txBox="1"/>
          <p:nvPr/>
        </p:nvSpPr>
        <p:spPr>
          <a:xfrm>
            <a:off x="7141412" y="3871912"/>
            <a:ext cx="1760418"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according to</a:t>
            </a:r>
          </a:p>
        </p:txBody>
      </p:sp>
      <p:sp>
        <p:nvSpPr>
          <p:cNvPr id="23" name="CuadroTexto 22">
            <a:extLst>
              <a:ext uri="{FF2B5EF4-FFF2-40B4-BE49-F238E27FC236}">
                <a16:creationId xmlns:a16="http://schemas.microsoft.com/office/drawing/2014/main" id="{F0F45424-0F78-F143-871E-E06FD43A9A28}"/>
              </a:ext>
            </a:extLst>
          </p:cNvPr>
          <p:cNvSpPr txBox="1"/>
          <p:nvPr/>
        </p:nvSpPr>
        <p:spPr>
          <a:xfrm>
            <a:off x="6165778" y="4219301"/>
            <a:ext cx="1125629"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gente =</a:t>
            </a:r>
          </a:p>
        </p:txBody>
      </p:sp>
      <p:sp>
        <p:nvSpPr>
          <p:cNvPr id="37" name="CuadroTexto 36">
            <a:extLst>
              <a:ext uri="{FF2B5EF4-FFF2-40B4-BE49-F238E27FC236}">
                <a16:creationId xmlns:a16="http://schemas.microsoft.com/office/drawing/2014/main" id="{ABC6A1FA-0403-7148-99A4-94C4A365F30D}"/>
              </a:ext>
            </a:extLst>
          </p:cNvPr>
          <p:cNvSpPr txBox="1"/>
          <p:nvPr/>
        </p:nvSpPr>
        <p:spPr>
          <a:xfrm>
            <a:off x="7232331" y="4199614"/>
            <a:ext cx="1053494"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people</a:t>
            </a:r>
          </a:p>
        </p:txBody>
      </p:sp>
      <p:sp>
        <p:nvSpPr>
          <p:cNvPr id="24" name="CuadroTexto 23">
            <a:extLst>
              <a:ext uri="{FF2B5EF4-FFF2-40B4-BE49-F238E27FC236}">
                <a16:creationId xmlns:a16="http://schemas.microsoft.com/office/drawing/2014/main" id="{0796082C-0002-2347-8A8B-17C8B5AB4BD7}"/>
              </a:ext>
            </a:extLst>
          </p:cNvPr>
          <p:cNvSpPr txBox="1"/>
          <p:nvPr/>
        </p:nvSpPr>
        <p:spPr>
          <a:xfrm>
            <a:off x="6143043" y="4699018"/>
            <a:ext cx="1023037"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sucio =</a:t>
            </a:r>
          </a:p>
        </p:txBody>
      </p:sp>
      <p:sp>
        <p:nvSpPr>
          <p:cNvPr id="38" name="CuadroTexto 37">
            <a:extLst>
              <a:ext uri="{FF2B5EF4-FFF2-40B4-BE49-F238E27FC236}">
                <a16:creationId xmlns:a16="http://schemas.microsoft.com/office/drawing/2014/main" id="{AF55F5B1-90B7-F047-963B-62807DF544AB}"/>
              </a:ext>
            </a:extLst>
          </p:cNvPr>
          <p:cNvSpPr txBox="1"/>
          <p:nvPr/>
        </p:nvSpPr>
        <p:spPr>
          <a:xfrm>
            <a:off x="7059203" y="4688078"/>
            <a:ext cx="694421"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dirty</a:t>
            </a:r>
          </a:p>
        </p:txBody>
      </p:sp>
      <p:sp>
        <p:nvSpPr>
          <p:cNvPr id="25" name="CuadroTexto 24">
            <a:extLst>
              <a:ext uri="{FF2B5EF4-FFF2-40B4-BE49-F238E27FC236}">
                <a16:creationId xmlns:a16="http://schemas.microsoft.com/office/drawing/2014/main" id="{2C1ADB34-F8A4-BF45-98D1-9B5AC48E2F8B}"/>
              </a:ext>
            </a:extLst>
          </p:cNvPr>
          <p:cNvSpPr txBox="1"/>
          <p:nvPr/>
        </p:nvSpPr>
        <p:spPr>
          <a:xfrm>
            <a:off x="8277952" y="4703356"/>
            <a:ext cx="989373"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igual =</a:t>
            </a:r>
          </a:p>
        </p:txBody>
      </p:sp>
      <p:sp>
        <p:nvSpPr>
          <p:cNvPr id="41" name="CuadroTexto 40">
            <a:extLst>
              <a:ext uri="{FF2B5EF4-FFF2-40B4-BE49-F238E27FC236}">
                <a16:creationId xmlns:a16="http://schemas.microsoft.com/office/drawing/2014/main" id="{33D94738-4C68-0E47-9A43-B9E499A276BA}"/>
              </a:ext>
            </a:extLst>
          </p:cNvPr>
          <p:cNvSpPr txBox="1"/>
          <p:nvPr/>
        </p:nvSpPr>
        <p:spPr>
          <a:xfrm>
            <a:off x="9137844" y="4694756"/>
            <a:ext cx="1305165"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the same</a:t>
            </a:r>
          </a:p>
        </p:txBody>
      </p:sp>
      <p:sp>
        <p:nvSpPr>
          <p:cNvPr id="26" name="CuadroTexto 25">
            <a:extLst>
              <a:ext uri="{FF2B5EF4-FFF2-40B4-BE49-F238E27FC236}">
                <a16:creationId xmlns:a16="http://schemas.microsoft.com/office/drawing/2014/main" id="{7EF4FC89-E93A-A744-9597-6DD054CF01B2}"/>
              </a:ext>
            </a:extLst>
          </p:cNvPr>
          <p:cNvSpPr txBox="1"/>
          <p:nvPr/>
        </p:nvSpPr>
        <p:spPr>
          <a:xfrm>
            <a:off x="6195432" y="5247908"/>
            <a:ext cx="851515"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lista =</a:t>
            </a:r>
          </a:p>
        </p:txBody>
      </p:sp>
      <p:sp>
        <p:nvSpPr>
          <p:cNvPr id="43" name="CuadroTexto 42">
            <a:extLst>
              <a:ext uri="{FF2B5EF4-FFF2-40B4-BE49-F238E27FC236}">
                <a16:creationId xmlns:a16="http://schemas.microsoft.com/office/drawing/2014/main" id="{0BF162A4-D5E0-D64E-B864-E90CC165110B}"/>
              </a:ext>
            </a:extLst>
          </p:cNvPr>
          <p:cNvSpPr txBox="1"/>
          <p:nvPr/>
        </p:nvSpPr>
        <p:spPr>
          <a:xfrm>
            <a:off x="6964009" y="5238524"/>
            <a:ext cx="889987"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ready</a:t>
            </a:r>
          </a:p>
        </p:txBody>
      </p:sp>
      <p:sp>
        <p:nvSpPr>
          <p:cNvPr id="28" name="CuadroTexto 27">
            <a:extLst>
              <a:ext uri="{FF2B5EF4-FFF2-40B4-BE49-F238E27FC236}">
                <a16:creationId xmlns:a16="http://schemas.microsoft.com/office/drawing/2014/main" id="{D8817887-2EC8-0B47-AE19-98974B631263}"/>
              </a:ext>
            </a:extLst>
          </p:cNvPr>
          <p:cNvSpPr txBox="1"/>
          <p:nvPr/>
        </p:nvSpPr>
        <p:spPr>
          <a:xfrm>
            <a:off x="6143043" y="5755284"/>
            <a:ext cx="1443024"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preciosa =</a:t>
            </a:r>
          </a:p>
        </p:txBody>
      </p:sp>
      <p:sp>
        <p:nvSpPr>
          <p:cNvPr id="50" name="CuadroTexto 49">
            <a:extLst>
              <a:ext uri="{FF2B5EF4-FFF2-40B4-BE49-F238E27FC236}">
                <a16:creationId xmlns:a16="http://schemas.microsoft.com/office/drawing/2014/main" id="{E3E83CEA-7190-D641-9063-F7DDF2E7203D}"/>
              </a:ext>
            </a:extLst>
          </p:cNvPr>
          <p:cNvSpPr txBox="1"/>
          <p:nvPr/>
        </p:nvSpPr>
        <p:spPr>
          <a:xfrm>
            <a:off x="7426998" y="5759622"/>
            <a:ext cx="1242648"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beautiful</a:t>
            </a:r>
          </a:p>
        </p:txBody>
      </p:sp>
      <p:sp>
        <p:nvSpPr>
          <p:cNvPr id="29" name="CuadroTexto 28">
            <a:extLst>
              <a:ext uri="{FF2B5EF4-FFF2-40B4-BE49-F238E27FC236}">
                <a16:creationId xmlns:a16="http://schemas.microsoft.com/office/drawing/2014/main" id="{3A757014-1F2C-1945-B601-3F78BD303890}"/>
              </a:ext>
            </a:extLst>
          </p:cNvPr>
          <p:cNvSpPr txBox="1"/>
          <p:nvPr/>
        </p:nvSpPr>
        <p:spPr>
          <a:xfrm>
            <a:off x="8647479" y="5763385"/>
            <a:ext cx="1122423"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limpia =</a:t>
            </a:r>
          </a:p>
        </p:txBody>
      </p:sp>
      <p:sp>
        <p:nvSpPr>
          <p:cNvPr id="51" name="CuadroTexto 50">
            <a:extLst>
              <a:ext uri="{FF2B5EF4-FFF2-40B4-BE49-F238E27FC236}">
                <a16:creationId xmlns:a16="http://schemas.microsoft.com/office/drawing/2014/main" id="{A2596690-E9C2-7847-8B09-054AC50DD6D1}"/>
              </a:ext>
            </a:extLst>
          </p:cNvPr>
          <p:cNvSpPr txBox="1"/>
          <p:nvPr/>
        </p:nvSpPr>
        <p:spPr>
          <a:xfrm>
            <a:off x="9641925" y="5763384"/>
            <a:ext cx="873957" cy="389209"/>
          </a:xfrm>
          <a:prstGeom prst="rect">
            <a:avLst/>
          </a:prstGeom>
          <a:noFill/>
        </p:spPr>
        <p:txBody>
          <a:bodyPr wrap="none" rtlCol="0">
            <a:spAutoFit/>
          </a:bodyPr>
          <a:lstStyle/>
          <a:p>
            <a:pPr defTabSz="801929">
              <a:defRPr/>
            </a:pPr>
            <a:r>
              <a:rPr lang="es-GB" sz="1929" dirty="0">
                <a:solidFill>
                  <a:srgbClr val="4472C4">
                    <a:lumMod val="50000"/>
                  </a:srgbClr>
                </a:solidFill>
                <a:latin typeface="Century Gothic" panose="020F0302020204030204"/>
              </a:rPr>
              <a:t>clean</a:t>
            </a:r>
          </a:p>
        </p:txBody>
      </p:sp>
    </p:spTree>
    <p:extLst>
      <p:ext uri="{BB962C8B-B14F-4D97-AF65-F5344CB8AC3E}">
        <p14:creationId xmlns:p14="http://schemas.microsoft.com/office/powerpoint/2010/main" val="264896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7" grpId="0"/>
      <p:bldP spid="38" grpId="0"/>
      <p:bldP spid="41" grpId="0"/>
      <p:bldP spid="43" grpId="0"/>
      <p:bldP spid="50" grpId="0"/>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625"/>
            <a:ext cx="5969595" cy="762905"/>
          </a:xfrm>
          <a:prstGeom prst="rect">
            <a:avLst/>
          </a:prstGeom>
        </p:spPr>
      </p:pic>
      <p:sp>
        <p:nvSpPr>
          <p:cNvPr id="4" name="Title 3"/>
          <p:cNvSpPr>
            <a:spLocks noGrp="1"/>
          </p:cNvSpPr>
          <p:nvPr>
            <p:ph type="title"/>
          </p:nvPr>
        </p:nvSpPr>
        <p:spPr>
          <a:xfrm>
            <a:off x="0" y="1030626"/>
            <a:ext cx="3284268" cy="620750"/>
          </a:xfrm>
        </p:spPr>
        <p:txBody>
          <a:bodyPr>
            <a:normAutofit/>
          </a:bodyPr>
          <a:lstStyle/>
          <a:p>
            <a:r>
              <a:rPr lang="en-GB" sz="3157" b="1" dirty="0" err="1">
                <a:solidFill>
                  <a:schemeClr val="bg1"/>
                </a:solidFill>
              </a:rPr>
              <a:t>Vokabeln</a:t>
            </a:r>
            <a:endParaRPr lang="en-GB" sz="3157"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356713" y="1030625"/>
            <a:ext cx="1129390" cy="41626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754" b="1" dirty="0" err="1">
                <a:solidFill>
                  <a:prstClr val="white"/>
                </a:solidFill>
                <a:latin typeface="Century Gothic" panose="020B0502020202020204" pitchFamily="34" charset="0"/>
              </a:rPr>
              <a:t>hören</a:t>
            </a:r>
            <a:endParaRPr lang="en-GB" sz="1754"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437387" y="2022274"/>
            <a:ext cx="9335597" cy="416268"/>
          </a:xfrm>
          <a:prstGeom prst="rect">
            <a:avLst/>
          </a:prstGeom>
          <a:noFill/>
        </p:spPr>
        <p:txBody>
          <a:bodyPr wrap="square" rtlCol="0">
            <a:spAutoFit/>
          </a:bodyPr>
          <a:lstStyle/>
          <a:p>
            <a:pPr defTabSz="801929">
              <a:defRPr/>
            </a:pPr>
            <a:r>
              <a:rPr lang="en-US" sz="2105" dirty="0" err="1">
                <a:solidFill>
                  <a:srgbClr val="4472C4">
                    <a:lumMod val="50000"/>
                  </a:srgbClr>
                </a:solidFill>
                <a:latin typeface="Century Gothic" panose="020F0302020204030204"/>
              </a:rPr>
              <a:t>Hör</a:t>
            </a:r>
            <a:r>
              <a:rPr lang="en-US" sz="2105" dirty="0">
                <a:solidFill>
                  <a:srgbClr val="4472C4">
                    <a:lumMod val="50000"/>
                  </a:srgbClr>
                </a:solidFill>
                <a:latin typeface="Century Gothic" panose="020F0302020204030204"/>
              </a:rPr>
              <a:t> </a:t>
            </a:r>
            <a:r>
              <a:rPr lang="en-US" sz="2105" dirty="0" err="1">
                <a:solidFill>
                  <a:srgbClr val="4472C4">
                    <a:lumMod val="50000"/>
                  </a:srgbClr>
                </a:solidFill>
                <a:latin typeface="Century Gothic" panose="020F0302020204030204"/>
              </a:rPr>
              <a:t>dir</a:t>
            </a:r>
            <a:r>
              <a:rPr lang="en-US" sz="2105" dirty="0">
                <a:solidFill>
                  <a:srgbClr val="4472C4">
                    <a:lumMod val="50000"/>
                  </a:srgbClr>
                </a:solidFill>
                <a:latin typeface="Century Gothic" panose="020F0302020204030204"/>
              </a:rPr>
              <a:t> die </a:t>
            </a:r>
            <a:r>
              <a:rPr lang="en-US" sz="2105" dirty="0" err="1">
                <a:solidFill>
                  <a:srgbClr val="4472C4">
                    <a:lumMod val="50000"/>
                  </a:srgbClr>
                </a:solidFill>
                <a:latin typeface="Century Gothic" panose="020F0302020204030204"/>
              </a:rPr>
              <a:t>Wörter</a:t>
            </a:r>
            <a:r>
              <a:rPr lang="en-US" sz="2105" dirty="0">
                <a:solidFill>
                  <a:srgbClr val="4472C4">
                    <a:lumMod val="50000"/>
                  </a:srgbClr>
                </a:solidFill>
                <a:latin typeface="Century Gothic" panose="020F0302020204030204"/>
              </a:rPr>
              <a:t> an. Hast du </a:t>
            </a:r>
            <a:r>
              <a:rPr lang="en-US" sz="2105" dirty="0" err="1">
                <a:solidFill>
                  <a:srgbClr val="4472C4">
                    <a:lumMod val="50000"/>
                  </a:srgbClr>
                </a:solidFill>
                <a:latin typeface="Century Gothic" panose="020F0302020204030204"/>
              </a:rPr>
              <a:t>diese</a:t>
            </a:r>
            <a:r>
              <a:rPr lang="en-US" sz="2105" dirty="0">
                <a:solidFill>
                  <a:srgbClr val="4472C4">
                    <a:lumMod val="50000"/>
                  </a:srgbClr>
                </a:solidFill>
                <a:latin typeface="Century Gothic" panose="020F0302020204030204"/>
              </a:rPr>
              <a:t> </a:t>
            </a:r>
            <a:r>
              <a:rPr lang="en-US" sz="2105" dirty="0" err="1">
                <a:solidFill>
                  <a:srgbClr val="4472C4">
                    <a:lumMod val="50000"/>
                  </a:srgbClr>
                </a:solidFill>
                <a:latin typeface="Century Gothic" panose="020F0302020204030204"/>
              </a:rPr>
              <a:t>Wörter</a:t>
            </a:r>
            <a:r>
              <a:rPr lang="en-US" sz="2105" dirty="0">
                <a:solidFill>
                  <a:srgbClr val="4472C4">
                    <a:lumMod val="50000"/>
                  </a:srgbClr>
                </a:solidFill>
                <a:latin typeface="Century Gothic" panose="020F0302020204030204"/>
              </a:rPr>
              <a:t> auf Deutsch </a:t>
            </a:r>
            <a:r>
              <a:rPr lang="en-US" sz="2105" dirty="0" err="1">
                <a:solidFill>
                  <a:srgbClr val="4472C4">
                    <a:lumMod val="50000"/>
                  </a:srgbClr>
                </a:solidFill>
                <a:latin typeface="Century Gothic" panose="020F0302020204030204"/>
              </a:rPr>
              <a:t>gehört</a:t>
            </a:r>
            <a:r>
              <a:rPr lang="en-US" sz="2105" dirty="0">
                <a:solidFill>
                  <a:srgbClr val="4472C4">
                    <a:lumMod val="50000"/>
                  </a:srgbClr>
                </a:solidFill>
                <a:latin typeface="Century Gothic" panose="020F0302020204030204"/>
              </a:rPr>
              <a:t>?</a:t>
            </a:r>
          </a:p>
        </p:txBody>
      </p:sp>
      <p:sp>
        <p:nvSpPr>
          <p:cNvPr id="7" name="Action Button: Custom 16">
            <a:hlinkClick r:id="" action="ppaction://noaction" highlightClick="1">
              <a:snd r:embed="rId4" name="1.wav"/>
            </a:hlinkClick>
            <a:extLst>
              <a:ext uri="{FF2B5EF4-FFF2-40B4-BE49-F238E27FC236}">
                <a16:creationId xmlns:a16="http://schemas.microsoft.com/office/drawing/2014/main" id="{9535DEA7-EBD7-624E-9AE7-779A47B8D98F}"/>
              </a:ext>
            </a:extLst>
          </p:cNvPr>
          <p:cNvSpPr/>
          <p:nvPr/>
        </p:nvSpPr>
        <p:spPr>
          <a:xfrm>
            <a:off x="1428809" y="2827729"/>
            <a:ext cx="345451" cy="31389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a:t>
            </a:r>
          </a:p>
        </p:txBody>
      </p:sp>
      <p:sp>
        <p:nvSpPr>
          <p:cNvPr id="2" name="TextBox 1">
            <a:extLst>
              <a:ext uri="{FF2B5EF4-FFF2-40B4-BE49-F238E27FC236}">
                <a16:creationId xmlns:a16="http://schemas.microsoft.com/office/drawing/2014/main" id="{EF8EA5CD-E3A2-E144-BE3F-A5D5CE776369}"/>
              </a:ext>
            </a:extLst>
          </p:cNvPr>
          <p:cNvSpPr txBox="1"/>
          <p:nvPr/>
        </p:nvSpPr>
        <p:spPr>
          <a:xfrm>
            <a:off x="1913591" y="2782246"/>
            <a:ext cx="601447" cy="416268"/>
          </a:xfrm>
          <a:prstGeom prst="rect">
            <a:avLst/>
          </a:prstGeom>
          <a:noFill/>
        </p:spPr>
        <p:txBody>
          <a:bodyPr wrap="none" rtlCol="0">
            <a:spAutoFit/>
          </a:bodyPr>
          <a:lstStyle/>
          <a:p>
            <a:pPr defTabSz="801929">
              <a:defRPr/>
            </a:pPr>
            <a:r>
              <a:rPr lang="en-US" sz="2105" dirty="0">
                <a:solidFill>
                  <a:srgbClr val="4472C4">
                    <a:lumMod val="50000"/>
                  </a:srgbClr>
                </a:solidFill>
                <a:latin typeface="Century Gothic" panose="020F0302020204030204"/>
              </a:rPr>
              <a:t>first</a:t>
            </a:r>
          </a:p>
        </p:txBody>
      </p:sp>
      <p:sp>
        <p:nvSpPr>
          <p:cNvPr id="20" name="TextBox 19">
            <a:extLst>
              <a:ext uri="{FF2B5EF4-FFF2-40B4-BE49-F238E27FC236}">
                <a16:creationId xmlns:a16="http://schemas.microsoft.com/office/drawing/2014/main" id="{C62B5268-2826-A14E-9AB9-B012505700EF}"/>
              </a:ext>
            </a:extLst>
          </p:cNvPr>
          <p:cNvSpPr txBox="1"/>
          <p:nvPr/>
        </p:nvSpPr>
        <p:spPr>
          <a:xfrm>
            <a:off x="5076654" y="2624089"/>
            <a:ext cx="436338" cy="632161"/>
          </a:xfrm>
          <a:prstGeom prst="rect">
            <a:avLst/>
          </a:prstGeom>
          <a:noFill/>
        </p:spPr>
        <p:txBody>
          <a:bodyPr wrap="none" rtlCol="0">
            <a:spAutoFit/>
          </a:bodyPr>
          <a:lstStyle/>
          <a:p>
            <a:pPr defTabSz="801929">
              <a:defRPr/>
            </a:pPr>
            <a:r>
              <a:rPr lang="en-US" sz="3508" b="1" dirty="0">
                <a:solidFill>
                  <a:srgbClr val="FF0000"/>
                </a:solidFill>
                <a:latin typeface="Century Gothic" panose="020F0302020204030204"/>
              </a:rPr>
              <a:t>x</a:t>
            </a:r>
          </a:p>
        </p:txBody>
      </p:sp>
      <p:sp>
        <p:nvSpPr>
          <p:cNvPr id="24" name="TextBox 23">
            <a:extLst>
              <a:ext uri="{FF2B5EF4-FFF2-40B4-BE49-F238E27FC236}">
                <a16:creationId xmlns:a16="http://schemas.microsoft.com/office/drawing/2014/main" id="{7EA0B655-9FDF-6447-8BBA-D2C13977E67C}"/>
              </a:ext>
            </a:extLst>
          </p:cNvPr>
          <p:cNvSpPr txBox="1"/>
          <p:nvPr/>
        </p:nvSpPr>
        <p:spPr>
          <a:xfrm>
            <a:off x="6123329" y="2782246"/>
            <a:ext cx="915635" cy="416268"/>
          </a:xfrm>
          <a:prstGeom prst="rect">
            <a:avLst/>
          </a:prstGeom>
          <a:noFill/>
        </p:spPr>
        <p:txBody>
          <a:bodyPr wrap="none" rtlCol="0">
            <a:spAutoFit/>
          </a:bodyPr>
          <a:lstStyle/>
          <a:p>
            <a:pPr defTabSz="801929">
              <a:defRPr/>
            </a:pPr>
            <a:r>
              <a:rPr lang="en-US" sz="2105" dirty="0" err="1">
                <a:solidFill>
                  <a:srgbClr val="4472C4">
                    <a:lumMod val="50000"/>
                  </a:srgbClr>
                </a:solidFill>
                <a:latin typeface="Century Gothic" panose="020F0302020204030204"/>
              </a:rPr>
              <a:t>zuerst</a:t>
            </a:r>
            <a:endParaRPr lang="en-US" sz="2105" dirty="0">
              <a:solidFill>
                <a:srgbClr val="4472C4">
                  <a:lumMod val="50000"/>
                </a:srgbClr>
              </a:solidFill>
              <a:latin typeface="Century Gothic" panose="020F0302020204030204"/>
            </a:endParaRPr>
          </a:p>
        </p:txBody>
      </p:sp>
      <p:sp>
        <p:nvSpPr>
          <p:cNvPr id="8" name="Action Button: Custom 16">
            <a:hlinkClick r:id="" action="ppaction://noaction" highlightClick="1">
              <a:snd r:embed="rId5" name="2.wav"/>
            </a:hlinkClick>
            <a:extLst>
              <a:ext uri="{FF2B5EF4-FFF2-40B4-BE49-F238E27FC236}">
                <a16:creationId xmlns:a16="http://schemas.microsoft.com/office/drawing/2014/main" id="{41B1055E-7F99-0349-84F0-6AC2F52F9B7A}"/>
              </a:ext>
            </a:extLst>
          </p:cNvPr>
          <p:cNvSpPr/>
          <p:nvPr/>
        </p:nvSpPr>
        <p:spPr>
          <a:xfrm>
            <a:off x="1428809" y="3242207"/>
            <a:ext cx="347273" cy="34727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2</a:t>
            </a:r>
          </a:p>
        </p:txBody>
      </p:sp>
      <p:sp>
        <p:nvSpPr>
          <p:cNvPr id="13" name="TextBox 12">
            <a:extLst>
              <a:ext uri="{FF2B5EF4-FFF2-40B4-BE49-F238E27FC236}">
                <a16:creationId xmlns:a16="http://schemas.microsoft.com/office/drawing/2014/main" id="{73B36FA6-9E17-724B-ADFE-7F80343A076F}"/>
              </a:ext>
            </a:extLst>
          </p:cNvPr>
          <p:cNvSpPr txBox="1"/>
          <p:nvPr/>
        </p:nvSpPr>
        <p:spPr>
          <a:xfrm>
            <a:off x="1913591" y="3219399"/>
            <a:ext cx="2991525" cy="416268"/>
          </a:xfrm>
          <a:prstGeom prst="rect">
            <a:avLst/>
          </a:prstGeom>
          <a:noFill/>
        </p:spPr>
        <p:txBody>
          <a:bodyPr wrap="none" rtlCol="0">
            <a:spAutoFit/>
          </a:bodyPr>
          <a:lstStyle/>
          <a:p>
            <a:pPr defTabSz="801929">
              <a:defRPr/>
            </a:pPr>
            <a:r>
              <a:rPr lang="en-US" sz="2105" dirty="0">
                <a:solidFill>
                  <a:srgbClr val="4472C4">
                    <a:lumMod val="50000"/>
                  </a:srgbClr>
                </a:solidFill>
                <a:latin typeface="Century Gothic" panose="020F0302020204030204"/>
              </a:rPr>
              <a:t>to receive / receiving</a:t>
            </a:r>
          </a:p>
        </p:txBody>
      </p:sp>
      <p:pic>
        <p:nvPicPr>
          <p:cNvPr id="17" name="Picture 16" descr="green checkmark">
            <a:extLst>
              <a:ext uri="{FF2B5EF4-FFF2-40B4-BE49-F238E27FC236}">
                <a16:creationId xmlns:a16="http://schemas.microsoft.com/office/drawing/2014/main" id="{BBC891A0-9AAE-9248-A038-EA7967DA91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1990" y="3301187"/>
            <a:ext cx="247759" cy="258082"/>
          </a:xfrm>
          <a:prstGeom prst="rect">
            <a:avLst/>
          </a:prstGeom>
        </p:spPr>
      </p:pic>
      <p:sp>
        <p:nvSpPr>
          <p:cNvPr id="25" name="TextBox 24">
            <a:extLst>
              <a:ext uri="{FF2B5EF4-FFF2-40B4-BE49-F238E27FC236}">
                <a16:creationId xmlns:a16="http://schemas.microsoft.com/office/drawing/2014/main" id="{14AF7374-CBAC-664A-A1E2-A0C7DEDF94DB}"/>
              </a:ext>
            </a:extLst>
          </p:cNvPr>
          <p:cNvSpPr txBox="1"/>
          <p:nvPr/>
        </p:nvSpPr>
        <p:spPr>
          <a:xfrm>
            <a:off x="6120404" y="3213414"/>
            <a:ext cx="1276311" cy="416268"/>
          </a:xfrm>
          <a:prstGeom prst="rect">
            <a:avLst/>
          </a:prstGeom>
          <a:noFill/>
        </p:spPr>
        <p:txBody>
          <a:bodyPr wrap="none" rtlCol="0">
            <a:spAutoFit/>
          </a:bodyPr>
          <a:lstStyle/>
          <a:p>
            <a:pPr defTabSz="801929">
              <a:defRPr/>
            </a:pPr>
            <a:r>
              <a:rPr lang="en-US" sz="2105" dirty="0" err="1">
                <a:solidFill>
                  <a:srgbClr val="4472C4">
                    <a:lumMod val="50000"/>
                  </a:srgbClr>
                </a:solidFill>
                <a:latin typeface="Century Gothic" panose="020F0302020204030204"/>
              </a:rPr>
              <a:t>erhalten</a:t>
            </a:r>
            <a:endParaRPr lang="en-US" sz="2105" dirty="0">
              <a:solidFill>
                <a:srgbClr val="4472C4">
                  <a:lumMod val="50000"/>
                </a:srgbClr>
              </a:solidFill>
              <a:latin typeface="Century Gothic" panose="020F0302020204030204"/>
            </a:endParaRPr>
          </a:p>
        </p:txBody>
      </p:sp>
      <p:sp>
        <p:nvSpPr>
          <p:cNvPr id="9" name="Action Button: Custom 16">
            <a:hlinkClick r:id="" action="ppaction://noaction" highlightClick="1">
              <a:snd r:embed="rId7" name="3.wav"/>
            </a:hlinkClick>
            <a:extLst>
              <a:ext uri="{FF2B5EF4-FFF2-40B4-BE49-F238E27FC236}">
                <a16:creationId xmlns:a16="http://schemas.microsoft.com/office/drawing/2014/main" id="{99F82ABA-EB0F-4242-9F74-24DC5DC6D369}"/>
              </a:ext>
            </a:extLst>
          </p:cNvPr>
          <p:cNvSpPr/>
          <p:nvPr/>
        </p:nvSpPr>
        <p:spPr>
          <a:xfrm>
            <a:off x="1426987" y="3690063"/>
            <a:ext cx="347273" cy="34727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3</a:t>
            </a:r>
          </a:p>
        </p:txBody>
      </p:sp>
      <p:sp>
        <p:nvSpPr>
          <p:cNvPr id="14" name="TextBox 13">
            <a:extLst>
              <a:ext uri="{FF2B5EF4-FFF2-40B4-BE49-F238E27FC236}">
                <a16:creationId xmlns:a16="http://schemas.microsoft.com/office/drawing/2014/main" id="{D32A6183-54CB-FF4D-BB14-8D66CB017F6C}"/>
              </a:ext>
            </a:extLst>
          </p:cNvPr>
          <p:cNvSpPr txBox="1"/>
          <p:nvPr/>
        </p:nvSpPr>
        <p:spPr>
          <a:xfrm>
            <a:off x="1913591" y="3656551"/>
            <a:ext cx="780983" cy="416268"/>
          </a:xfrm>
          <a:prstGeom prst="rect">
            <a:avLst/>
          </a:prstGeom>
          <a:noFill/>
        </p:spPr>
        <p:txBody>
          <a:bodyPr wrap="none" rtlCol="0">
            <a:spAutoFit/>
          </a:bodyPr>
          <a:lstStyle/>
          <a:p>
            <a:pPr defTabSz="801929">
              <a:defRPr/>
            </a:pPr>
            <a:r>
              <a:rPr lang="en-US" sz="2105" dirty="0">
                <a:solidFill>
                  <a:srgbClr val="4472C4">
                    <a:lumMod val="50000"/>
                  </a:srgbClr>
                </a:solidFill>
                <a:latin typeface="Century Gothic" panose="020F0302020204030204"/>
              </a:rPr>
              <a:t>goal</a:t>
            </a:r>
          </a:p>
        </p:txBody>
      </p:sp>
      <p:pic>
        <p:nvPicPr>
          <p:cNvPr id="18" name="Picture 17" descr="green checkmark">
            <a:extLst>
              <a:ext uri="{FF2B5EF4-FFF2-40B4-BE49-F238E27FC236}">
                <a16:creationId xmlns:a16="http://schemas.microsoft.com/office/drawing/2014/main" id="{0E9D2A61-F601-B544-BBF6-F1CA51A63D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1990" y="3754831"/>
            <a:ext cx="247759" cy="258082"/>
          </a:xfrm>
          <a:prstGeom prst="rect">
            <a:avLst/>
          </a:prstGeom>
        </p:spPr>
      </p:pic>
      <p:sp>
        <p:nvSpPr>
          <p:cNvPr id="26" name="TextBox 25">
            <a:extLst>
              <a:ext uri="{FF2B5EF4-FFF2-40B4-BE49-F238E27FC236}">
                <a16:creationId xmlns:a16="http://schemas.microsoft.com/office/drawing/2014/main" id="{42279777-78D8-0644-A371-ADB7101B7024}"/>
              </a:ext>
            </a:extLst>
          </p:cNvPr>
          <p:cNvSpPr txBox="1"/>
          <p:nvPr/>
        </p:nvSpPr>
        <p:spPr>
          <a:xfrm>
            <a:off x="6120404" y="3644581"/>
            <a:ext cx="1146468" cy="416268"/>
          </a:xfrm>
          <a:prstGeom prst="rect">
            <a:avLst/>
          </a:prstGeom>
          <a:noFill/>
        </p:spPr>
        <p:txBody>
          <a:bodyPr wrap="none" rtlCol="0">
            <a:spAutoFit/>
          </a:bodyPr>
          <a:lstStyle/>
          <a:p>
            <a:pPr defTabSz="801929">
              <a:defRPr/>
            </a:pPr>
            <a:r>
              <a:rPr lang="en-US" sz="2105" dirty="0">
                <a:solidFill>
                  <a:srgbClr val="4472C4">
                    <a:lumMod val="50000"/>
                  </a:srgbClr>
                </a:solidFill>
                <a:latin typeface="Century Gothic" panose="020F0302020204030204"/>
              </a:rPr>
              <a:t>das </a:t>
            </a:r>
            <a:r>
              <a:rPr lang="en-US" sz="2105" dirty="0" err="1">
                <a:solidFill>
                  <a:srgbClr val="4472C4">
                    <a:lumMod val="50000"/>
                  </a:srgbClr>
                </a:solidFill>
                <a:latin typeface="Century Gothic" panose="020F0302020204030204"/>
              </a:rPr>
              <a:t>Ziel</a:t>
            </a:r>
            <a:endParaRPr lang="en-US" sz="2105" dirty="0">
              <a:solidFill>
                <a:srgbClr val="4472C4">
                  <a:lumMod val="50000"/>
                </a:srgbClr>
              </a:solidFill>
              <a:latin typeface="Century Gothic" panose="020F0302020204030204"/>
            </a:endParaRPr>
          </a:p>
        </p:txBody>
      </p:sp>
      <p:sp>
        <p:nvSpPr>
          <p:cNvPr id="10" name="Action Button: Custom 9">
            <a:hlinkClick r:id="" action="ppaction://noaction" highlightClick="1">
              <a:snd r:embed="rId8" name="4.wav"/>
            </a:hlinkClick>
            <a:extLst>
              <a:ext uri="{FF2B5EF4-FFF2-40B4-BE49-F238E27FC236}">
                <a16:creationId xmlns:a16="http://schemas.microsoft.com/office/drawing/2014/main" id="{94871108-BE10-7E44-84B9-2823762B272E}"/>
              </a:ext>
            </a:extLst>
          </p:cNvPr>
          <p:cNvSpPr/>
          <p:nvPr/>
        </p:nvSpPr>
        <p:spPr>
          <a:xfrm>
            <a:off x="1426987" y="4112897"/>
            <a:ext cx="347273" cy="34727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4</a:t>
            </a:r>
          </a:p>
        </p:txBody>
      </p:sp>
      <p:sp>
        <p:nvSpPr>
          <p:cNvPr id="15" name="TextBox 14">
            <a:extLst>
              <a:ext uri="{FF2B5EF4-FFF2-40B4-BE49-F238E27FC236}">
                <a16:creationId xmlns:a16="http://schemas.microsoft.com/office/drawing/2014/main" id="{B475179B-EFA6-3649-97AA-F27A5A2659C2}"/>
              </a:ext>
            </a:extLst>
          </p:cNvPr>
          <p:cNvSpPr txBox="1"/>
          <p:nvPr/>
        </p:nvSpPr>
        <p:spPr>
          <a:xfrm>
            <a:off x="1933372" y="4084104"/>
            <a:ext cx="2073003" cy="416268"/>
          </a:xfrm>
          <a:prstGeom prst="rect">
            <a:avLst/>
          </a:prstGeom>
          <a:noFill/>
        </p:spPr>
        <p:txBody>
          <a:bodyPr wrap="none" rtlCol="0">
            <a:spAutoFit/>
          </a:bodyPr>
          <a:lstStyle/>
          <a:p>
            <a:pPr defTabSz="801929">
              <a:defRPr/>
            </a:pPr>
            <a:r>
              <a:rPr lang="en-US" sz="2105" dirty="0">
                <a:solidFill>
                  <a:srgbClr val="4472C4">
                    <a:lumMod val="50000"/>
                  </a:srgbClr>
                </a:solidFill>
                <a:latin typeface="Century Gothic" panose="020F0302020204030204"/>
              </a:rPr>
              <a:t>to mix / mixing</a:t>
            </a:r>
          </a:p>
        </p:txBody>
      </p:sp>
      <p:sp>
        <p:nvSpPr>
          <p:cNvPr id="21" name="TextBox 20">
            <a:extLst>
              <a:ext uri="{FF2B5EF4-FFF2-40B4-BE49-F238E27FC236}">
                <a16:creationId xmlns:a16="http://schemas.microsoft.com/office/drawing/2014/main" id="{2338790F-3AA4-4547-85E2-A6DA0E00B07F}"/>
              </a:ext>
            </a:extLst>
          </p:cNvPr>
          <p:cNvSpPr txBox="1"/>
          <p:nvPr/>
        </p:nvSpPr>
        <p:spPr>
          <a:xfrm>
            <a:off x="5076654" y="3917178"/>
            <a:ext cx="436338" cy="632161"/>
          </a:xfrm>
          <a:prstGeom prst="rect">
            <a:avLst/>
          </a:prstGeom>
          <a:noFill/>
        </p:spPr>
        <p:txBody>
          <a:bodyPr wrap="none" rtlCol="0">
            <a:spAutoFit/>
          </a:bodyPr>
          <a:lstStyle/>
          <a:p>
            <a:pPr defTabSz="801929">
              <a:defRPr/>
            </a:pPr>
            <a:r>
              <a:rPr lang="en-US" sz="3508" b="1" dirty="0">
                <a:solidFill>
                  <a:srgbClr val="FF0000"/>
                </a:solidFill>
                <a:latin typeface="Century Gothic" panose="020F0302020204030204"/>
              </a:rPr>
              <a:t>x</a:t>
            </a:r>
          </a:p>
        </p:txBody>
      </p:sp>
      <p:sp>
        <p:nvSpPr>
          <p:cNvPr id="27" name="TextBox 26">
            <a:extLst>
              <a:ext uri="{FF2B5EF4-FFF2-40B4-BE49-F238E27FC236}">
                <a16:creationId xmlns:a16="http://schemas.microsoft.com/office/drawing/2014/main" id="{4B6BBBCA-DA5C-7547-8BDD-3A090BC6F5CE}"/>
              </a:ext>
            </a:extLst>
          </p:cNvPr>
          <p:cNvSpPr txBox="1"/>
          <p:nvPr/>
        </p:nvSpPr>
        <p:spPr>
          <a:xfrm>
            <a:off x="6130601" y="4084104"/>
            <a:ext cx="1276311" cy="416268"/>
          </a:xfrm>
          <a:prstGeom prst="rect">
            <a:avLst/>
          </a:prstGeom>
          <a:noFill/>
        </p:spPr>
        <p:txBody>
          <a:bodyPr wrap="none" rtlCol="0">
            <a:spAutoFit/>
          </a:bodyPr>
          <a:lstStyle/>
          <a:p>
            <a:pPr defTabSz="801929">
              <a:defRPr/>
            </a:pPr>
            <a:r>
              <a:rPr lang="en-US" sz="2105" dirty="0" err="1">
                <a:solidFill>
                  <a:srgbClr val="4472C4">
                    <a:lumMod val="50000"/>
                  </a:srgbClr>
                </a:solidFill>
                <a:latin typeface="Century Gothic" panose="020F0302020204030204"/>
              </a:rPr>
              <a:t>mischen</a:t>
            </a:r>
            <a:endParaRPr lang="en-US" sz="2105" dirty="0">
              <a:solidFill>
                <a:srgbClr val="4472C4">
                  <a:lumMod val="50000"/>
                </a:srgbClr>
              </a:solidFill>
              <a:latin typeface="Century Gothic" panose="020F0302020204030204"/>
            </a:endParaRPr>
          </a:p>
        </p:txBody>
      </p:sp>
      <p:sp>
        <p:nvSpPr>
          <p:cNvPr id="11" name="Action Button: Custom 16">
            <a:hlinkClick r:id="" action="ppaction://noaction" highlightClick="1">
              <a:snd r:embed="rId9" name="5.wav"/>
            </a:hlinkClick>
            <a:extLst>
              <a:ext uri="{FF2B5EF4-FFF2-40B4-BE49-F238E27FC236}">
                <a16:creationId xmlns:a16="http://schemas.microsoft.com/office/drawing/2014/main" id="{D9F2E140-021B-DB49-A9DF-E14CFDC848F0}"/>
              </a:ext>
            </a:extLst>
          </p:cNvPr>
          <p:cNvSpPr/>
          <p:nvPr/>
        </p:nvSpPr>
        <p:spPr>
          <a:xfrm>
            <a:off x="1426987" y="4566754"/>
            <a:ext cx="347273" cy="34727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5</a:t>
            </a:r>
          </a:p>
        </p:txBody>
      </p:sp>
      <p:sp>
        <p:nvSpPr>
          <p:cNvPr id="16" name="TextBox 15">
            <a:extLst>
              <a:ext uri="{FF2B5EF4-FFF2-40B4-BE49-F238E27FC236}">
                <a16:creationId xmlns:a16="http://schemas.microsoft.com/office/drawing/2014/main" id="{9A047DF8-48B9-894F-9CD8-C5DFE9055FB6}"/>
              </a:ext>
            </a:extLst>
          </p:cNvPr>
          <p:cNvSpPr txBox="1"/>
          <p:nvPr/>
        </p:nvSpPr>
        <p:spPr>
          <a:xfrm>
            <a:off x="1933371" y="4537960"/>
            <a:ext cx="1510350" cy="416268"/>
          </a:xfrm>
          <a:prstGeom prst="rect">
            <a:avLst/>
          </a:prstGeom>
          <a:noFill/>
        </p:spPr>
        <p:txBody>
          <a:bodyPr wrap="none" rtlCol="0">
            <a:spAutoFit/>
          </a:bodyPr>
          <a:lstStyle/>
          <a:p>
            <a:pPr defTabSz="801929">
              <a:defRPr/>
            </a:pPr>
            <a:r>
              <a:rPr lang="en-US" sz="2105" dirty="0">
                <a:solidFill>
                  <a:srgbClr val="4472C4">
                    <a:lumMod val="50000"/>
                  </a:srgbClr>
                </a:solidFill>
                <a:latin typeface="Century Gothic" panose="020F0302020204030204"/>
              </a:rPr>
              <a:t>in the end</a:t>
            </a:r>
          </a:p>
        </p:txBody>
      </p:sp>
      <p:sp>
        <p:nvSpPr>
          <p:cNvPr id="22" name="TextBox 21">
            <a:extLst>
              <a:ext uri="{FF2B5EF4-FFF2-40B4-BE49-F238E27FC236}">
                <a16:creationId xmlns:a16="http://schemas.microsoft.com/office/drawing/2014/main" id="{E8A8249F-7E3B-FB48-91F5-6989B7EB1073}"/>
              </a:ext>
            </a:extLst>
          </p:cNvPr>
          <p:cNvSpPr txBox="1"/>
          <p:nvPr/>
        </p:nvSpPr>
        <p:spPr>
          <a:xfrm>
            <a:off x="5076654" y="4344271"/>
            <a:ext cx="436338" cy="632161"/>
          </a:xfrm>
          <a:prstGeom prst="rect">
            <a:avLst/>
          </a:prstGeom>
          <a:noFill/>
        </p:spPr>
        <p:txBody>
          <a:bodyPr wrap="none" rtlCol="0">
            <a:spAutoFit/>
          </a:bodyPr>
          <a:lstStyle/>
          <a:p>
            <a:pPr defTabSz="801929">
              <a:defRPr/>
            </a:pPr>
            <a:r>
              <a:rPr lang="en-US" sz="3508" b="1" dirty="0">
                <a:solidFill>
                  <a:srgbClr val="FF0000"/>
                </a:solidFill>
                <a:latin typeface="Century Gothic" panose="020F0302020204030204"/>
              </a:rPr>
              <a:t>x</a:t>
            </a:r>
          </a:p>
        </p:txBody>
      </p:sp>
      <p:sp>
        <p:nvSpPr>
          <p:cNvPr id="28" name="TextBox 27">
            <a:extLst>
              <a:ext uri="{FF2B5EF4-FFF2-40B4-BE49-F238E27FC236}">
                <a16:creationId xmlns:a16="http://schemas.microsoft.com/office/drawing/2014/main" id="{55A2BE12-39DC-7D40-AD4A-2578CA1868AD}"/>
              </a:ext>
            </a:extLst>
          </p:cNvPr>
          <p:cNvSpPr txBox="1"/>
          <p:nvPr/>
        </p:nvSpPr>
        <p:spPr>
          <a:xfrm>
            <a:off x="6130601" y="4537960"/>
            <a:ext cx="1510350" cy="416268"/>
          </a:xfrm>
          <a:prstGeom prst="rect">
            <a:avLst/>
          </a:prstGeom>
          <a:noFill/>
        </p:spPr>
        <p:txBody>
          <a:bodyPr wrap="none" rtlCol="0">
            <a:spAutoFit/>
          </a:bodyPr>
          <a:lstStyle/>
          <a:p>
            <a:pPr defTabSz="801929">
              <a:defRPr/>
            </a:pPr>
            <a:r>
              <a:rPr lang="en-US" sz="2105" dirty="0" err="1">
                <a:solidFill>
                  <a:srgbClr val="4472C4">
                    <a:lumMod val="50000"/>
                  </a:srgbClr>
                </a:solidFill>
                <a:latin typeface="Century Gothic" panose="020F0302020204030204"/>
              </a:rPr>
              <a:t>schließlich</a:t>
            </a:r>
            <a:endParaRPr lang="en-US" sz="2105" dirty="0">
              <a:solidFill>
                <a:srgbClr val="4472C4">
                  <a:lumMod val="50000"/>
                </a:srgbClr>
              </a:solidFill>
              <a:latin typeface="Century Gothic" panose="020F0302020204030204"/>
            </a:endParaRPr>
          </a:p>
        </p:txBody>
      </p:sp>
      <p:pic>
        <p:nvPicPr>
          <p:cNvPr id="23" name="Picture 22" descr="boy listening">
            <a:extLst>
              <a:ext uri="{FF2B5EF4-FFF2-40B4-BE49-F238E27FC236}">
                <a16:creationId xmlns:a16="http://schemas.microsoft.com/office/drawing/2014/main" id="{46B5A4D1-8C4F-A04D-95FD-3442DDC8E3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30078" y="2633868"/>
            <a:ext cx="2039666" cy="2106522"/>
          </a:xfrm>
          <a:prstGeom prst="rect">
            <a:avLst/>
          </a:prstGeom>
        </p:spPr>
      </p:pic>
    </p:spTree>
    <p:extLst>
      <p:ext uri="{BB962C8B-B14F-4D97-AF65-F5344CB8AC3E}">
        <p14:creationId xmlns:p14="http://schemas.microsoft.com/office/powerpoint/2010/main" val="23275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4" grpId="0"/>
      <p:bldP spid="13" grpId="0"/>
      <p:bldP spid="25" grpId="0"/>
      <p:bldP spid="14" grpId="0"/>
      <p:bldP spid="26" grpId="0"/>
      <p:bldP spid="15" grpId="0"/>
      <p:bldP spid="21" grpId="0"/>
      <p:bldP spid="27" grpId="0"/>
      <p:bldP spid="16" grpId="0"/>
      <p:bldP spid="22"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5870F6-12BD-4248-9DBE-4BA0D8C7552E}"/>
              </a:ext>
            </a:extLst>
          </p:cNvPr>
          <p:cNvSpPr txBox="1"/>
          <p:nvPr/>
        </p:nvSpPr>
        <p:spPr>
          <a:xfrm>
            <a:off x="229196" y="1091647"/>
            <a:ext cx="7801119" cy="416268"/>
          </a:xfrm>
          <a:prstGeom prst="rect">
            <a:avLst/>
          </a:prstGeom>
          <a:noFill/>
        </p:spPr>
        <p:txBody>
          <a:bodyPr wrap="square" rtlCol="0">
            <a:spAutoFit/>
          </a:bodyPr>
          <a:lstStyle/>
          <a:p>
            <a:pPr defTabSz="801929">
              <a:defRPr/>
            </a:pPr>
            <a:r>
              <a:rPr lang="en-US" sz="2105" b="1" dirty="0">
                <a:solidFill>
                  <a:srgbClr val="4472C4">
                    <a:lumMod val="50000"/>
                  </a:srgbClr>
                </a:solidFill>
                <a:latin typeface="Century Gothic" panose="020F0302020204030204"/>
              </a:rPr>
              <a:t>Escucha. Identifica la imagen correcta y escribe su letra.</a:t>
            </a:r>
          </a:p>
        </p:txBody>
      </p:sp>
      <p:sp>
        <p:nvSpPr>
          <p:cNvPr id="4" name="Rounded Rectangle 11" descr="the modality for listening">
            <a:extLst>
              <a:ext uri="{FF2B5EF4-FFF2-40B4-BE49-F238E27FC236}">
                <a16:creationId xmlns:a16="http://schemas.microsoft.com/office/drawing/2014/main" id="{A316DD52-7894-4A75-969C-CA0645DA2978}"/>
              </a:ext>
            </a:extLst>
          </p:cNvPr>
          <p:cNvSpPr/>
          <p:nvPr/>
        </p:nvSpPr>
        <p:spPr>
          <a:xfrm>
            <a:off x="9132751" y="999165"/>
            <a:ext cx="1327672" cy="35158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endParaRPr lang="en-GB" sz="1754" b="1" dirty="0">
              <a:solidFill>
                <a:prstClr val="white"/>
              </a:solidFill>
              <a:latin typeface="Century Gothic" panose="020B0502020202020204" pitchFamily="34" charset="0"/>
            </a:endParaRPr>
          </a:p>
        </p:txBody>
      </p:sp>
      <p:sp>
        <p:nvSpPr>
          <p:cNvPr id="2" name="Title 1"/>
          <p:cNvSpPr>
            <a:spLocks noGrp="1"/>
          </p:cNvSpPr>
          <p:nvPr>
            <p:ph type="title"/>
          </p:nvPr>
        </p:nvSpPr>
        <p:spPr>
          <a:xfrm>
            <a:off x="9225383" y="598991"/>
            <a:ext cx="1808346" cy="1162457"/>
          </a:xfrm>
        </p:spPr>
        <p:txBody>
          <a:bodyPr>
            <a:normAutofit/>
          </a:bodyPr>
          <a:lstStyle/>
          <a:p>
            <a:r>
              <a:rPr lang="en-GB" sz="1754" b="1" dirty="0" err="1">
                <a:solidFill>
                  <a:schemeClr val="bg1"/>
                </a:solidFill>
              </a:rPr>
              <a:t>escuchar</a:t>
            </a:r>
            <a:endParaRPr lang="en-GB" sz="1754" b="1" dirty="0">
              <a:solidFill>
                <a:schemeClr val="bg1"/>
              </a:solidFill>
            </a:endParaRPr>
          </a:p>
        </p:txBody>
      </p:sp>
      <p:graphicFrame>
        <p:nvGraphicFramePr>
          <p:cNvPr id="44" name="Table 43"/>
          <p:cNvGraphicFramePr>
            <a:graphicFrameLocks noGrp="1"/>
          </p:cNvGraphicFramePr>
          <p:nvPr/>
        </p:nvGraphicFramePr>
        <p:xfrm>
          <a:off x="316596" y="1850086"/>
          <a:ext cx="6946200" cy="650418"/>
        </p:xfrm>
        <a:graphic>
          <a:graphicData uri="http://schemas.openxmlformats.org/drawingml/2006/table">
            <a:tbl>
              <a:tblPr firstRow="1" bandRow="1">
                <a:tableStyleId>{8A107856-5554-42FB-B03E-39F5DBC370BA}</a:tableStyleId>
              </a:tblPr>
              <a:tblGrid>
                <a:gridCol w="578850">
                  <a:extLst>
                    <a:ext uri="{9D8B030D-6E8A-4147-A177-3AD203B41FA5}">
                      <a16:colId xmlns:a16="http://schemas.microsoft.com/office/drawing/2014/main" val="3905892975"/>
                    </a:ext>
                  </a:extLst>
                </a:gridCol>
                <a:gridCol w="578850">
                  <a:extLst>
                    <a:ext uri="{9D8B030D-6E8A-4147-A177-3AD203B41FA5}">
                      <a16:colId xmlns:a16="http://schemas.microsoft.com/office/drawing/2014/main" val="2635420475"/>
                    </a:ext>
                  </a:extLst>
                </a:gridCol>
                <a:gridCol w="578850">
                  <a:extLst>
                    <a:ext uri="{9D8B030D-6E8A-4147-A177-3AD203B41FA5}">
                      <a16:colId xmlns:a16="http://schemas.microsoft.com/office/drawing/2014/main" val="227784924"/>
                    </a:ext>
                  </a:extLst>
                </a:gridCol>
                <a:gridCol w="578850">
                  <a:extLst>
                    <a:ext uri="{9D8B030D-6E8A-4147-A177-3AD203B41FA5}">
                      <a16:colId xmlns:a16="http://schemas.microsoft.com/office/drawing/2014/main" val="4143523289"/>
                    </a:ext>
                  </a:extLst>
                </a:gridCol>
                <a:gridCol w="578850">
                  <a:extLst>
                    <a:ext uri="{9D8B030D-6E8A-4147-A177-3AD203B41FA5}">
                      <a16:colId xmlns:a16="http://schemas.microsoft.com/office/drawing/2014/main" val="3767196912"/>
                    </a:ext>
                  </a:extLst>
                </a:gridCol>
                <a:gridCol w="578850">
                  <a:extLst>
                    <a:ext uri="{9D8B030D-6E8A-4147-A177-3AD203B41FA5}">
                      <a16:colId xmlns:a16="http://schemas.microsoft.com/office/drawing/2014/main" val="3959647626"/>
                    </a:ext>
                  </a:extLst>
                </a:gridCol>
                <a:gridCol w="578850">
                  <a:extLst>
                    <a:ext uri="{9D8B030D-6E8A-4147-A177-3AD203B41FA5}">
                      <a16:colId xmlns:a16="http://schemas.microsoft.com/office/drawing/2014/main" val="1690770967"/>
                    </a:ext>
                  </a:extLst>
                </a:gridCol>
                <a:gridCol w="578850">
                  <a:extLst>
                    <a:ext uri="{9D8B030D-6E8A-4147-A177-3AD203B41FA5}">
                      <a16:colId xmlns:a16="http://schemas.microsoft.com/office/drawing/2014/main" val="3124010768"/>
                    </a:ext>
                  </a:extLst>
                </a:gridCol>
                <a:gridCol w="578850">
                  <a:extLst>
                    <a:ext uri="{9D8B030D-6E8A-4147-A177-3AD203B41FA5}">
                      <a16:colId xmlns:a16="http://schemas.microsoft.com/office/drawing/2014/main" val="1415686900"/>
                    </a:ext>
                  </a:extLst>
                </a:gridCol>
                <a:gridCol w="578850">
                  <a:extLst>
                    <a:ext uri="{9D8B030D-6E8A-4147-A177-3AD203B41FA5}">
                      <a16:colId xmlns:a16="http://schemas.microsoft.com/office/drawing/2014/main" val="1766152659"/>
                    </a:ext>
                  </a:extLst>
                </a:gridCol>
                <a:gridCol w="578850">
                  <a:extLst>
                    <a:ext uri="{9D8B030D-6E8A-4147-A177-3AD203B41FA5}">
                      <a16:colId xmlns:a16="http://schemas.microsoft.com/office/drawing/2014/main" val="1195669314"/>
                    </a:ext>
                  </a:extLst>
                </a:gridCol>
                <a:gridCol w="578850">
                  <a:extLst>
                    <a:ext uri="{9D8B030D-6E8A-4147-A177-3AD203B41FA5}">
                      <a16:colId xmlns:a16="http://schemas.microsoft.com/office/drawing/2014/main" val="2261923046"/>
                    </a:ext>
                  </a:extLst>
                </a:gridCol>
              </a:tblGrid>
              <a:tr h="325209">
                <a:tc>
                  <a:txBody>
                    <a:bodyPr/>
                    <a:lstStyle/>
                    <a:p>
                      <a:endParaRPr lang="en-GB" sz="1300" dirty="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dirty="0"/>
                    </a:p>
                  </a:txBody>
                  <a:tcPr marL="80189" marR="80189" marT="40094" marB="40094"/>
                </a:tc>
                <a:tc>
                  <a:txBody>
                    <a:bodyPr/>
                    <a:lstStyle/>
                    <a:p>
                      <a:endParaRPr lang="en-GB" sz="1300"/>
                    </a:p>
                  </a:txBody>
                  <a:tcPr marL="80189" marR="80189" marT="40094" marB="40094"/>
                </a:tc>
                <a:tc>
                  <a:txBody>
                    <a:bodyPr/>
                    <a:lstStyle/>
                    <a:p>
                      <a:endParaRPr lang="en-GB" sz="1300" dirty="0"/>
                    </a:p>
                  </a:txBody>
                  <a:tcPr marL="80189" marR="80189" marT="40094" marB="40094"/>
                </a:tc>
                <a:extLst>
                  <a:ext uri="{0D108BD9-81ED-4DB2-BD59-A6C34878D82A}">
                    <a16:rowId xmlns:a16="http://schemas.microsoft.com/office/drawing/2014/main" val="178679556"/>
                  </a:ext>
                </a:extLst>
              </a:tr>
              <a:tr h="325209">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a:p>
                  </a:txBody>
                  <a:tcPr marL="80189" marR="80189" marT="40094" marB="40094"/>
                </a:tc>
                <a:tc>
                  <a:txBody>
                    <a:bodyPr/>
                    <a:lstStyle/>
                    <a:p>
                      <a:endParaRPr lang="en-GB" sz="1300" dirty="0"/>
                    </a:p>
                  </a:txBody>
                  <a:tcPr marL="80189" marR="80189" marT="40094" marB="40094"/>
                </a:tc>
                <a:tc>
                  <a:txBody>
                    <a:bodyPr/>
                    <a:lstStyle/>
                    <a:p>
                      <a:endParaRPr lang="en-GB" sz="1300" dirty="0"/>
                    </a:p>
                  </a:txBody>
                  <a:tcPr marL="80189" marR="80189" marT="40094" marB="40094"/>
                </a:tc>
                <a:extLst>
                  <a:ext uri="{0D108BD9-81ED-4DB2-BD59-A6C34878D82A}">
                    <a16:rowId xmlns:a16="http://schemas.microsoft.com/office/drawing/2014/main" val="2340537903"/>
                  </a:ext>
                </a:extLst>
              </a:tr>
            </a:tbl>
          </a:graphicData>
        </a:graphic>
      </p:graphicFrame>
      <p:sp>
        <p:nvSpPr>
          <p:cNvPr id="43" name="Action Button: Custom 16">
            <a:hlinkClick r:id="" action="ppaction://noaction" highlightClick="1">
              <a:snd r:embed="rId3" name="1)_hacer un cambio genial.wav"/>
            </a:hlinkClick>
            <a:extLst>
              <a:ext uri="{FF2B5EF4-FFF2-40B4-BE49-F238E27FC236}">
                <a16:creationId xmlns:a16="http://schemas.microsoft.com/office/drawing/2014/main" id="{30030AF8-564D-734B-84B9-DB4C7A3A6A53}"/>
              </a:ext>
            </a:extLst>
          </p:cNvPr>
          <p:cNvSpPr/>
          <p:nvPr/>
        </p:nvSpPr>
        <p:spPr>
          <a:xfrm>
            <a:off x="461203" y="1729449"/>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a:t>
            </a:r>
          </a:p>
        </p:txBody>
      </p:sp>
      <p:sp>
        <p:nvSpPr>
          <p:cNvPr id="45" name="Action Button: Custom 16">
            <a:hlinkClick r:id="" action="ppaction://noaction" highlightClick="1">
              <a:snd r:embed="rId4" name="cenar solo.wav"/>
            </a:hlinkClick>
            <a:extLst>
              <a:ext uri="{FF2B5EF4-FFF2-40B4-BE49-F238E27FC236}">
                <a16:creationId xmlns:a16="http://schemas.microsoft.com/office/drawing/2014/main" id="{30030AF8-564D-734B-84B9-DB4C7A3A6A53}"/>
              </a:ext>
            </a:extLst>
          </p:cNvPr>
          <p:cNvSpPr/>
          <p:nvPr/>
        </p:nvSpPr>
        <p:spPr>
          <a:xfrm>
            <a:off x="1023729" y="1726530"/>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2</a:t>
            </a:r>
          </a:p>
        </p:txBody>
      </p:sp>
      <p:sp>
        <p:nvSpPr>
          <p:cNvPr id="46" name="Action Button: Custom 16">
            <a:hlinkClick r:id="" action="ppaction://noaction" highlightClick="1">
              <a:snd r:embed="rId5" name="el pelo largo.wav"/>
            </a:hlinkClick>
            <a:extLst>
              <a:ext uri="{FF2B5EF4-FFF2-40B4-BE49-F238E27FC236}">
                <a16:creationId xmlns:a16="http://schemas.microsoft.com/office/drawing/2014/main" id="{30030AF8-564D-734B-84B9-DB4C7A3A6A53}"/>
              </a:ext>
            </a:extLst>
          </p:cNvPr>
          <p:cNvSpPr/>
          <p:nvPr/>
        </p:nvSpPr>
        <p:spPr>
          <a:xfrm>
            <a:off x="1581074" y="1723977"/>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3</a:t>
            </a:r>
          </a:p>
        </p:txBody>
      </p:sp>
      <p:sp>
        <p:nvSpPr>
          <p:cNvPr id="47" name="Action Button: Custom 16">
            <a:hlinkClick r:id="" action="ppaction://noaction" highlightClick="1">
              <a:snd r:embed="rId6" name="hacer un viaje corto.wav"/>
            </a:hlinkClick>
            <a:extLst>
              <a:ext uri="{FF2B5EF4-FFF2-40B4-BE49-F238E27FC236}">
                <a16:creationId xmlns:a16="http://schemas.microsoft.com/office/drawing/2014/main" id="{30030AF8-564D-734B-84B9-DB4C7A3A6A53}"/>
              </a:ext>
            </a:extLst>
          </p:cNvPr>
          <p:cNvSpPr/>
          <p:nvPr/>
        </p:nvSpPr>
        <p:spPr>
          <a:xfrm>
            <a:off x="2190033" y="1724563"/>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4</a:t>
            </a:r>
          </a:p>
        </p:txBody>
      </p:sp>
      <p:sp>
        <p:nvSpPr>
          <p:cNvPr id="48" name="Action Button: Custom 16">
            <a:hlinkClick r:id="" action="ppaction://noaction" highlightClick="1">
              <a:snd r:embed="rId7" name="hacer un gesto gracioso.wav"/>
            </a:hlinkClick>
            <a:extLst>
              <a:ext uri="{FF2B5EF4-FFF2-40B4-BE49-F238E27FC236}">
                <a16:creationId xmlns:a16="http://schemas.microsoft.com/office/drawing/2014/main" id="{30030AF8-564D-734B-84B9-DB4C7A3A6A53}"/>
              </a:ext>
            </a:extLst>
          </p:cNvPr>
          <p:cNvSpPr/>
          <p:nvPr/>
        </p:nvSpPr>
        <p:spPr>
          <a:xfrm>
            <a:off x="2768338" y="1724478"/>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5</a:t>
            </a:r>
          </a:p>
        </p:txBody>
      </p:sp>
      <p:sp>
        <p:nvSpPr>
          <p:cNvPr id="49" name="Action Button: Custom 16">
            <a:hlinkClick r:id="" action="ppaction://noaction" highlightClick="1">
              <a:snd r:embed="rId8" name="el pelo corto.wav"/>
            </a:hlinkClick>
            <a:extLst>
              <a:ext uri="{FF2B5EF4-FFF2-40B4-BE49-F238E27FC236}">
                <a16:creationId xmlns:a16="http://schemas.microsoft.com/office/drawing/2014/main" id="{30030AF8-564D-734B-84B9-DB4C7A3A6A53}"/>
              </a:ext>
            </a:extLst>
          </p:cNvPr>
          <p:cNvSpPr/>
          <p:nvPr/>
        </p:nvSpPr>
        <p:spPr>
          <a:xfrm>
            <a:off x="3338824" y="1723629"/>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6</a:t>
            </a:r>
          </a:p>
        </p:txBody>
      </p:sp>
      <p:sp>
        <p:nvSpPr>
          <p:cNvPr id="50" name="Action Button: Custom 16">
            <a:hlinkClick r:id="" action="ppaction://noaction" highlightClick="1">
              <a:snd r:embed="rId9" name="hacer un esfuerzo.wav"/>
            </a:hlinkClick>
            <a:extLst>
              <a:ext uri="{FF2B5EF4-FFF2-40B4-BE49-F238E27FC236}">
                <a16:creationId xmlns:a16="http://schemas.microsoft.com/office/drawing/2014/main" id="{30030AF8-564D-734B-84B9-DB4C7A3A6A53}"/>
              </a:ext>
            </a:extLst>
          </p:cNvPr>
          <p:cNvSpPr/>
          <p:nvPr/>
        </p:nvSpPr>
        <p:spPr>
          <a:xfrm>
            <a:off x="3899777" y="1723977"/>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7</a:t>
            </a:r>
          </a:p>
        </p:txBody>
      </p:sp>
      <p:sp>
        <p:nvSpPr>
          <p:cNvPr id="51" name="Action Button: Custom 16">
            <a:hlinkClick r:id="" action="ppaction://noaction" highlightClick="1">
              <a:snd r:embed="rId10" name="un diálogo largo.wav"/>
            </a:hlinkClick>
            <a:extLst>
              <a:ext uri="{FF2B5EF4-FFF2-40B4-BE49-F238E27FC236}">
                <a16:creationId xmlns:a16="http://schemas.microsoft.com/office/drawing/2014/main" id="{30030AF8-564D-734B-84B9-DB4C7A3A6A53}"/>
              </a:ext>
            </a:extLst>
          </p:cNvPr>
          <p:cNvSpPr/>
          <p:nvPr/>
        </p:nvSpPr>
        <p:spPr>
          <a:xfrm>
            <a:off x="4487616" y="1723977"/>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8</a:t>
            </a:r>
          </a:p>
        </p:txBody>
      </p:sp>
      <p:sp>
        <p:nvSpPr>
          <p:cNvPr id="52" name="Action Button: Custom 16">
            <a:hlinkClick r:id="" action="ppaction://noaction" highlightClick="1">
              <a:snd r:embed="rId11" name="hacer un viaje largo.wav"/>
            </a:hlinkClick>
            <a:extLst>
              <a:ext uri="{FF2B5EF4-FFF2-40B4-BE49-F238E27FC236}">
                <a16:creationId xmlns:a16="http://schemas.microsoft.com/office/drawing/2014/main" id="{30030AF8-564D-734B-84B9-DB4C7A3A6A53}"/>
              </a:ext>
            </a:extLst>
          </p:cNvPr>
          <p:cNvSpPr/>
          <p:nvPr/>
        </p:nvSpPr>
        <p:spPr>
          <a:xfrm>
            <a:off x="5088384" y="1724349"/>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9</a:t>
            </a:r>
          </a:p>
        </p:txBody>
      </p:sp>
      <p:sp>
        <p:nvSpPr>
          <p:cNvPr id="53" name="Action Button: Custom 16">
            <a:hlinkClick r:id="" action="ppaction://noaction" highlightClick="1">
              <a:snd r:embed="rId12" name="el cielo azul.wav"/>
            </a:hlinkClick>
            <a:extLst>
              <a:ext uri="{FF2B5EF4-FFF2-40B4-BE49-F238E27FC236}">
                <a16:creationId xmlns:a16="http://schemas.microsoft.com/office/drawing/2014/main" id="{30030AF8-564D-734B-84B9-DB4C7A3A6A53}"/>
              </a:ext>
            </a:extLst>
          </p:cNvPr>
          <p:cNvSpPr/>
          <p:nvPr/>
        </p:nvSpPr>
        <p:spPr>
          <a:xfrm>
            <a:off x="5655134" y="1724478"/>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10</a:t>
            </a:r>
          </a:p>
        </p:txBody>
      </p:sp>
      <p:sp>
        <p:nvSpPr>
          <p:cNvPr id="54" name="Action Button: Custom 16">
            <a:hlinkClick r:id="" action="ppaction://noaction" highlightClick="1">
              <a:snd r:embed="rId13" name="hacer ruido.wav"/>
            </a:hlinkClick>
            <a:extLst>
              <a:ext uri="{FF2B5EF4-FFF2-40B4-BE49-F238E27FC236}">
                <a16:creationId xmlns:a16="http://schemas.microsoft.com/office/drawing/2014/main" id="{30030AF8-564D-734B-84B9-DB4C7A3A6A53}"/>
              </a:ext>
            </a:extLst>
          </p:cNvPr>
          <p:cNvSpPr/>
          <p:nvPr/>
        </p:nvSpPr>
        <p:spPr>
          <a:xfrm>
            <a:off x="6237175" y="1724051"/>
            <a:ext cx="347273" cy="347273"/>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11</a:t>
            </a:r>
          </a:p>
        </p:txBody>
      </p:sp>
      <p:sp>
        <p:nvSpPr>
          <p:cNvPr id="113" name="Action Button: Custom 16">
            <a:hlinkClick r:id="" action="ppaction://noaction" highlightClick="1">
              <a:snd r:embed="rId14" name="dormir solo.wav"/>
            </a:hlinkClick>
            <a:extLst>
              <a:ext uri="{FF2B5EF4-FFF2-40B4-BE49-F238E27FC236}">
                <a16:creationId xmlns:a16="http://schemas.microsoft.com/office/drawing/2014/main" id="{30030AF8-564D-734B-84B9-DB4C7A3A6A53}"/>
              </a:ext>
            </a:extLst>
          </p:cNvPr>
          <p:cNvSpPr/>
          <p:nvPr/>
        </p:nvSpPr>
        <p:spPr>
          <a:xfrm>
            <a:off x="6767004" y="1723291"/>
            <a:ext cx="347273" cy="342828"/>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01929">
              <a:defRPr/>
            </a:pPr>
            <a:r>
              <a:rPr lang="en-GB" sz="1754" b="1" dirty="0">
                <a:solidFill>
                  <a:prstClr val="white"/>
                </a:solidFill>
                <a:latin typeface="Century Gothic" panose="020B0502020202020204" pitchFamily="34" charset="0"/>
              </a:rPr>
              <a:t>12</a:t>
            </a:r>
          </a:p>
        </p:txBody>
      </p:sp>
      <p:sp>
        <p:nvSpPr>
          <p:cNvPr id="69" name="TextBox 68"/>
          <p:cNvSpPr txBox="1"/>
          <p:nvPr/>
        </p:nvSpPr>
        <p:spPr>
          <a:xfrm>
            <a:off x="438324" y="2225092"/>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F</a:t>
            </a:r>
          </a:p>
        </p:txBody>
      </p:sp>
      <p:sp>
        <p:nvSpPr>
          <p:cNvPr id="70" name="TextBox 69"/>
          <p:cNvSpPr txBox="1"/>
          <p:nvPr/>
        </p:nvSpPr>
        <p:spPr>
          <a:xfrm>
            <a:off x="1029612" y="2224942"/>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J</a:t>
            </a:r>
          </a:p>
        </p:txBody>
      </p:sp>
      <p:sp>
        <p:nvSpPr>
          <p:cNvPr id="71" name="TextBox 70"/>
          <p:cNvSpPr txBox="1"/>
          <p:nvPr/>
        </p:nvSpPr>
        <p:spPr>
          <a:xfrm>
            <a:off x="1605171" y="2224941"/>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A</a:t>
            </a:r>
          </a:p>
        </p:txBody>
      </p:sp>
      <p:sp>
        <p:nvSpPr>
          <p:cNvPr id="72" name="TextBox 71"/>
          <p:cNvSpPr txBox="1"/>
          <p:nvPr/>
        </p:nvSpPr>
        <p:spPr>
          <a:xfrm>
            <a:off x="2203733" y="2221755"/>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G</a:t>
            </a:r>
          </a:p>
        </p:txBody>
      </p:sp>
      <p:sp>
        <p:nvSpPr>
          <p:cNvPr id="73" name="TextBox 72"/>
          <p:cNvSpPr txBox="1"/>
          <p:nvPr/>
        </p:nvSpPr>
        <p:spPr>
          <a:xfrm>
            <a:off x="2764237" y="2222824"/>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E</a:t>
            </a:r>
          </a:p>
        </p:txBody>
      </p:sp>
      <p:sp>
        <p:nvSpPr>
          <p:cNvPr id="74" name="TextBox 73"/>
          <p:cNvSpPr txBox="1"/>
          <p:nvPr/>
        </p:nvSpPr>
        <p:spPr>
          <a:xfrm>
            <a:off x="3329595" y="2227594"/>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H</a:t>
            </a:r>
          </a:p>
        </p:txBody>
      </p:sp>
      <p:sp>
        <p:nvSpPr>
          <p:cNvPr id="75" name="TextBox 74"/>
          <p:cNvSpPr txBox="1"/>
          <p:nvPr/>
        </p:nvSpPr>
        <p:spPr>
          <a:xfrm>
            <a:off x="3899777" y="2227594"/>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B</a:t>
            </a:r>
          </a:p>
        </p:txBody>
      </p:sp>
      <p:sp>
        <p:nvSpPr>
          <p:cNvPr id="76" name="TextBox 75"/>
          <p:cNvSpPr txBox="1"/>
          <p:nvPr/>
        </p:nvSpPr>
        <p:spPr>
          <a:xfrm>
            <a:off x="4505441" y="2222440"/>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I</a:t>
            </a:r>
          </a:p>
        </p:txBody>
      </p:sp>
      <p:sp>
        <p:nvSpPr>
          <p:cNvPr id="77" name="TextBox 76"/>
          <p:cNvSpPr txBox="1"/>
          <p:nvPr/>
        </p:nvSpPr>
        <p:spPr>
          <a:xfrm>
            <a:off x="5062321" y="2226519"/>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D</a:t>
            </a:r>
          </a:p>
        </p:txBody>
      </p:sp>
      <p:sp>
        <p:nvSpPr>
          <p:cNvPr id="78" name="TextBox 77"/>
          <p:cNvSpPr txBox="1"/>
          <p:nvPr/>
        </p:nvSpPr>
        <p:spPr>
          <a:xfrm>
            <a:off x="5645173" y="2235792"/>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L</a:t>
            </a:r>
          </a:p>
        </p:txBody>
      </p:sp>
      <p:sp>
        <p:nvSpPr>
          <p:cNvPr id="79" name="TextBox 78"/>
          <p:cNvSpPr txBox="1"/>
          <p:nvPr/>
        </p:nvSpPr>
        <p:spPr>
          <a:xfrm>
            <a:off x="6212934" y="2235792"/>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C</a:t>
            </a:r>
          </a:p>
        </p:txBody>
      </p:sp>
      <p:sp>
        <p:nvSpPr>
          <p:cNvPr id="116" name="TextBox 115"/>
          <p:cNvSpPr txBox="1"/>
          <p:nvPr/>
        </p:nvSpPr>
        <p:spPr>
          <a:xfrm>
            <a:off x="6797078" y="2242534"/>
            <a:ext cx="347273" cy="416268"/>
          </a:xfrm>
          <a:prstGeom prst="rect">
            <a:avLst/>
          </a:prstGeom>
          <a:solidFill>
            <a:schemeClr val="accent2">
              <a:lumMod val="60000"/>
              <a:lumOff val="40000"/>
            </a:schemeClr>
          </a:solidFill>
          <a:ln>
            <a:solidFill>
              <a:srgbClr val="002060"/>
            </a:solidFill>
          </a:ln>
        </p:spPr>
        <p:txBody>
          <a:bodyPr wrap="square" rtlCol="0">
            <a:spAutoFit/>
          </a:bodyPr>
          <a:lstStyle/>
          <a:p>
            <a:pPr algn="ctr" defTabSz="801929">
              <a:defRPr/>
            </a:pPr>
            <a:r>
              <a:rPr lang="en-GB" sz="2105" b="1" dirty="0">
                <a:solidFill>
                  <a:srgbClr val="4472C4">
                    <a:lumMod val="50000"/>
                  </a:srgbClr>
                </a:solidFill>
                <a:latin typeface="Century Gothic" panose="020F0302020204030204"/>
              </a:rPr>
              <a:t>K</a:t>
            </a:r>
          </a:p>
        </p:txBody>
      </p:sp>
      <p:graphicFrame>
        <p:nvGraphicFramePr>
          <p:cNvPr id="42" name="Table 41"/>
          <p:cNvGraphicFramePr>
            <a:graphicFrameLocks noGrp="1"/>
          </p:cNvGraphicFramePr>
          <p:nvPr/>
        </p:nvGraphicFramePr>
        <p:xfrm>
          <a:off x="231637" y="2886210"/>
          <a:ext cx="10315832" cy="3063836"/>
        </p:xfrm>
        <a:graphic>
          <a:graphicData uri="http://schemas.openxmlformats.org/drawingml/2006/table">
            <a:tbl>
              <a:tblPr firstRow="1" bandRow="1">
                <a:tableStyleId>{5940675A-B579-460E-94D1-54222C63F5DA}</a:tableStyleId>
              </a:tblPr>
              <a:tblGrid>
                <a:gridCol w="1638766">
                  <a:extLst>
                    <a:ext uri="{9D8B030D-6E8A-4147-A177-3AD203B41FA5}">
                      <a16:colId xmlns:a16="http://schemas.microsoft.com/office/drawing/2014/main" val="1209762548"/>
                    </a:ext>
                  </a:extLst>
                </a:gridCol>
                <a:gridCol w="1859930">
                  <a:extLst>
                    <a:ext uri="{9D8B030D-6E8A-4147-A177-3AD203B41FA5}">
                      <a16:colId xmlns:a16="http://schemas.microsoft.com/office/drawing/2014/main" val="3621663382"/>
                    </a:ext>
                  </a:extLst>
                </a:gridCol>
                <a:gridCol w="1659220">
                  <a:extLst>
                    <a:ext uri="{9D8B030D-6E8A-4147-A177-3AD203B41FA5}">
                      <a16:colId xmlns:a16="http://schemas.microsoft.com/office/drawing/2014/main" val="1683103535"/>
                    </a:ext>
                  </a:extLst>
                </a:gridCol>
                <a:gridCol w="1719305">
                  <a:extLst>
                    <a:ext uri="{9D8B030D-6E8A-4147-A177-3AD203B41FA5}">
                      <a16:colId xmlns:a16="http://schemas.microsoft.com/office/drawing/2014/main" val="1221148315"/>
                    </a:ext>
                  </a:extLst>
                </a:gridCol>
                <a:gridCol w="1597332">
                  <a:extLst>
                    <a:ext uri="{9D8B030D-6E8A-4147-A177-3AD203B41FA5}">
                      <a16:colId xmlns:a16="http://schemas.microsoft.com/office/drawing/2014/main" val="578866118"/>
                    </a:ext>
                  </a:extLst>
                </a:gridCol>
                <a:gridCol w="1841279">
                  <a:extLst>
                    <a:ext uri="{9D8B030D-6E8A-4147-A177-3AD203B41FA5}">
                      <a16:colId xmlns:a16="http://schemas.microsoft.com/office/drawing/2014/main" val="4196938053"/>
                    </a:ext>
                  </a:extLst>
                </a:gridCol>
              </a:tblGrid>
              <a:tr h="1531918">
                <a:tc>
                  <a:txBody>
                    <a:bodyPr/>
                    <a:lstStyle/>
                    <a:p>
                      <a:endParaRPr lang="en-GB" sz="1300" dirty="0"/>
                    </a:p>
                  </a:txBody>
                  <a:tcPr marL="80189" marR="80189" marT="40094" marB="40094"/>
                </a:tc>
                <a:tc>
                  <a:txBody>
                    <a:bodyPr/>
                    <a:lstStyle/>
                    <a:p>
                      <a:endParaRPr lang="en-GB" sz="1300" dirty="0"/>
                    </a:p>
                  </a:txBody>
                  <a:tcPr marL="80189" marR="80189" marT="40094" marB="40094"/>
                </a:tc>
                <a:tc>
                  <a:txBody>
                    <a:bodyPr/>
                    <a:lstStyle/>
                    <a:p>
                      <a:endParaRPr lang="en-GB" sz="1300" dirty="0"/>
                    </a:p>
                  </a:txBody>
                  <a:tcPr marL="80189" marR="80189" marT="40094" marB="40094"/>
                </a:tc>
                <a:tc>
                  <a:txBody>
                    <a:bodyPr/>
                    <a:lstStyle/>
                    <a:p>
                      <a:endParaRPr lang="en-GB" sz="1300" dirty="0"/>
                    </a:p>
                  </a:txBody>
                  <a:tcPr marL="80189" marR="80189" marT="40094" marB="40094"/>
                </a:tc>
                <a:tc>
                  <a:txBody>
                    <a:bodyPr/>
                    <a:lstStyle/>
                    <a:p>
                      <a:endParaRPr lang="en-GB" sz="1300" dirty="0"/>
                    </a:p>
                  </a:txBody>
                  <a:tcPr marL="80189" marR="80189" marT="40094" marB="40094"/>
                </a:tc>
                <a:tc>
                  <a:txBody>
                    <a:bodyPr/>
                    <a:lstStyle/>
                    <a:p>
                      <a:endParaRPr lang="en-GB" sz="1300" dirty="0"/>
                    </a:p>
                  </a:txBody>
                  <a:tcPr marL="80189" marR="80189" marT="40094" marB="40094"/>
                </a:tc>
                <a:extLst>
                  <a:ext uri="{0D108BD9-81ED-4DB2-BD59-A6C34878D82A}">
                    <a16:rowId xmlns:a16="http://schemas.microsoft.com/office/drawing/2014/main" val="547018523"/>
                  </a:ext>
                </a:extLst>
              </a:tr>
              <a:tr h="1531918">
                <a:tc>
                  <a:txBody>
                    <a:bodyPr/>
                    <a:lstStyle/>
                    <a:p>
                      <a:endParaRPr lang="en-GB" sz="1300"/>
                    </a:p>
                  </a:txBody>
                  <a:tcPr marL="80189" marR="80189" marT="40094" marB="40094"/>
                </a:tc>
                <a:tc>
                  <a:txBody>
                    <a:bodyPr/>
                    <a:lstStyle/>
                    <a:p>
                      <a:endParaRPr lang="en-GB" sz="1300" dirty="0"/>
                    </a:p>
                  </a:txBody>
                  <a:tcPr marL="80189" marR="80189" marT="40094" marB="40094"/>
                </a:tc>
                <a:tc>
                  <a:txBody>
                    <a:bodyPr/>
                    <a:lstStyle/>
                    <a:p>
                      <a:endParaRPr lang="en-GB" sz="1300"/>
                    </a:p>
                  </a:txBody>
                  <a:tcPr marL="80189" marR="80189" marT="40094" marB="40094"/>
                </a:tc>
                <a:tc>
                  <a:txBody>
                    <a:bodyPr/>
                    <a:lstStyle/>
                    <a:p>
                      <a:endParaRPr lang="en-GB" sz="1300" dirty="0"/>
                    </a:p>
                  </a:txBody>
                  <a:tcPr marL="80189" marR="80189" marT="40094" marB="40094"/>
                </a:tc>
                <a:tc>
                  <a:txBody>
                    <a:bodyPr/>
                    <a:lstStyle/>
                    <a:p>
                      <a:endParaRPr lang="en-GB" sz="1300" dirty="0"/>
                    </a:p>
                  </a:txBody>
                  <a:tcPr marL="80189" marR="80189" marT="40094" marB="40094"/>
                </a:tc>
                <a:tc>
                  <a:txBody>
                    <a:bodyPr/>
                    <a:lstStyle/>
                    <a:p>
                      <a:endParaRPr lang="en-GB" sz="1300" dirty="0"/>
                    </a:p>
                  </a:txBody>
                  <a:tcPr marL="80189" marR="80189" marT="40094" marB="40094"/>
                </a:tc>
                <a:extLst>
                  <a:ext uri="{0D108BD9-81ED-4DB2-BD59-A6C34878D82A}">
                    <a16:rowId xmlns:a16="http://schemas.microsoft.com/office/drawing/2014/main" val="1075534509"/>
                  </a:ext>
                </a:extLst>
              </a:tr>
            </a:tbl>
          </a:graphicData>
        </a:graphic>
      </p:graphicFrame>
      <p:grpSp>
        <p:nvGrpSpPr>
          <p:cNvPr id="12" name="Group 11" descr="exercise A, girl with long hair">
            <a:extLst>
              <a:ext uri="{FF2B5EF4-FFF2-40B4-BE49-F238E27FC236}">
                <a16:creationId xmlns:a16="http://schemas.microsoft.com/office/drawing/2014/main" id="{E6C1B0A0-42CB-F448-8589-E6EA59AD2FC9}"/>
              </a:ext>
            </a:extLst>
          </p:cNvPr>
          <p:cNvGrpSpPr/>
          <p:nvPr/>
        </p:nvGrpSpPr>
        <p:grpSpPr>
          <a:xfrm>
            <a:off x="229196" y="2884707"/>
            <a:ext cx="1699151" cy="1431011"/>
            <a:chOff x="229196" y="2884707"/>
            <a:chExt cx="1699151" cy="1431011"/>
          </a:xfrm>
        </p:grpSpPr>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0728" y="2994104"/>
              <a:ext cx="789966" cy="888712"/>
            </a:xfrm>
            <a:prstGeom prst="rect">
              <a:avLst/>
            </a:prstGeom>
          </p:spPr>
        </p:pic>
        <p:sp>
          <p:nvSpPr>
            <p:cNvPr id="55" name="TextBox 54"/>
            <p:cNvSpPr txBox="1"/>
            <p:nvPr/>
          </p:nvSpPr>
          <p:spPr>
            <a:xfrm>
              <a:off x="229196" y="2884707"/>
              <a:ext cx="347273" cy="416268"/>
            </a:xfrm>
            <a:prstGeom prst="rect">
              <a:avLst/>
            </a:prstGeom>
            <a:solidFill>
              <a:schemeClr val="bg2"/>
            </a:solidFill>
            <a:ln>
              <a:solidFill>
                <a:schemeClr val="accent5">
                  <a:lumMod val="50000"/>
                </a:schemeClr>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A</a:t>
              </a:r>
            </a:p>
          </p:txBody>
        </p:sp>
        <p:sp>
          <p:nvSpPr>
            <p:cNvPr id="8" name="TextBox 7"/>
            <p:cNvSpPr txBox="1"/>
            <p:nvPr/>
          </p:nvSpPr>
          <p:spPr>
            <a:xfrm>
              <a:off x="311761" y="3899450"/>
              <a:ext cx="1616586" cy="416268"/>
            </a:xfrm>
            <a:prstGeom prst="rect">
              <a:avLst/>
            </a:prstGeom>
            <a:noFill/>
          </p:spPr>
          <p:txBody>
            <a:bodyPr wrap="square" rtlCol="0">
              <a:spAutoFit/>
            </a:bodyPr>
            <a:lstStyle/>
            <a:p>
              <a:pPr defTabSz="801929">
                <a:defRPr/>
              </a:pPr>
              <a:r>
                <a:rPr lang="en-GB" sz="2105" dirty="0">
                  <a:solidFill>
                    <a:srgbClr val="4472C4">
                      <a:lumMod val="50000"/>
                    </a:srgbClr>
                  </a:solidFill>
                  <a:latin typeface="Century Gothic" panose="020F0302020204030204"/>
                </a:rPr>
                <a:t>[long hair]</a:t>
              </a:r>
            </a:p>
          </p:txBody>
        </p:sp>
      </p:grpSp>
      <p:grpSp>
        <p:nvGrpSpPr>
          <p:cNvPr id="15" name="Group 14" descr="exercise B, bee hive">
            <a:extLst>
              <a:ext uri="{FF2B5EF4-FFF2-40B4-BE49-F238E27FC236}">
                <a16:creationId xmlns:a16="http://schemas.microsoft.com/office/drawing/2014/main" id="{8D7F8914-8BCE-9D4A-BC05-5EBCD6BC0E35}"/>
              </a:ext>
            </a:extLst>
          </p:cNvPr>
          <p:cNvGrpSpPr/>
          <p:nvPr/>
        </p:nvGrpSpPr>
        <p:grpSpPr>
          <a:xfrm>
            <a:off x="1846916" y="2888410"/>
            <a:ext cx="2569037" cy="1558416"/>
            <a:chOff x="1846916" y="2888410"/>
            <a:chExt cx="2569037" cy="1558416"/>
          </a:xfrm>
        </p:grpSpPr>
        <p:grpSp>
          <p:nvGrpSpPr>
            <p:cNvPr id="35" name="Group 34"/>
            <p:cNvGrpSpPr/>
            <p:nvPr/>
          </p:nvGrpSpPr>
          <p:grpSpPr>
            <a:xfrm>
              <a:off x="2471980" y="2937773"/>
              <a:ext cx="1062031" cy="788362"/>
              <a:chOff x="9998032" y="860658"/>
              <a:chExt cx="2026266" cy="1662736"/>
            </a:xfrm>
          </p:grpSpPr>
          <p:pic>
            <p:nvPicPr>
              <p:cNvPr id="29" name="Pictur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97774" y="860658"/>
                <a:ext cx="1026524" cy="841750"/>
              </a:xfrm>
              <a:prstGeom prst="rect">
                <a:avLst/>
              </a:prstGeom>
            </p:spPr>
          </p:pic>
          <p:pic>
            <p:nvPicPr>
              <p:cNvPr id="33" name="Picture 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62585" y="1585493"/>
                <a:ext cx="941038" cy="937901"/>
              </a:xfrm>
              <a:prstGeom prst="rect">
                <a:avLst/>
              </a:prstGeom>
            </p:spPr>
          </p:pic>
          <p:pic>
            <p:nvPicPr>
              <p:cNvPr id="34" name="Picture 3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9998032" y="983662"/>
                <a:ext cx="987597" cy="841750"/>
              </a:xfrm>
              <a:prstGeom prst="rect">
                <a:avLst/>
              </a:prstGeom>
            </p:spPr>
          </p:pic>
        </p:grpSp>
        <p:sp>
          <p:nvSpPr>
            <p:cNvPr id="57" name="TextBox 56"/>
            <p:cNvSpPr txBox="1"/>
            <p:nvPr/>
          </p:nvSpPr>
          <p:spPr>
            <a:xfrm>
              <a:off x="1872603" y="2888410"/>
              <a:ext cx="347273" cy="416268"/>
            </a:xfrm>
            <a:prstGeom prst="rect">
              <a:avLst/>
            </a:prstGeom>
            <a:solidFill>
              <a:schemeClr val="bg2"/>
            </a:solidFill>
            <a:ln>
              <a:solidFill>
                <a:srgbClr val="002060"/>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B</a:t>
              </a:r>
            </a:p>
          </p:txBody>
        </p:sp>
        <p:sp>
          <p:nvSpPr>
            <p:cNvPr id="88" name="TextBox 87"/>
            <p:cNvSpPr txBox="1"/>
            <p:nvPr/>
          </p:nvSpPr>
          <p:spPr>
            <a:xfrm>
              <a:off x="1846916" y="3706623"/>
              <a:ext cx="2569037" cy="740203"/>
            </a:xfrm>
            <a:prstGeom prst="rect">
              <a:avLst/>
            </a:prstGeom>
            <a:noFill/>
          </p:spPr>
          <p:txBody>
            <a:bodyPr wrap="square" rtlCol="0">
              <a:spAutoFit/>
            </a:bodyPr>
            <a:lstStyle/>
            <a:p>
              <a:pPr defTabSz="801929">
                <a:defRPr/>
              </a:pPr>
              <a:r>
                <a:rPr lang="en-GB" sz="2105" dirty="0">
                  <a:solidFill>
                    <a:srgbClr val="4472C4">
                      <a:lumMod val="50000"/>
                    </a:srgbClr>
                  </a:solidFill>
                  <a:latin typeface="Century Gothic" panose="020F0302020204030204"/>
                </a:rPr>
                <a:t>[to make an effort]</a:t>
              </a:r>
            </a:p>
          </p:txBody>
        </p:sp>
      </p:grpSp>
      <p:grpSp>
        <p:nvGrpSpPr>
          <p:cNvPr id="16" name="Group 15" descr="exercise C, a loudspeaker ">
            <a:extLst>
              <a:ext uri="{FF2B5EF4-FFF2-40B4-BE49-F238E27FC236}">
                <a16:creationId xmlns:a16="http://schemas.microsoft.com/office/drawing/2014/main" id="{33B869E2-18BC-2546-B63A-738362798A75}"/>
              </a:ext>
            </a:extLst>
          </p:cNvPr>
          <p:cNvGrpSpPr/>
          <p:nvPr/>
        </p:nvGrpSpPr>
        <p:grpSpPr>
          <a:xfrm>
            <a:off x="3724758" y="2884707"/>
            <a:ext cx="2304559" cy="1511836"/>
            <a:chOff x="3724758" y="2884707"/>
            <a:chExt cx="2304559" cy="1511836"/>
          </a:xfrm>
        </p:grpSpPr>
        <p:sp>
          <p:nvSpPr>
            <p:cNvPr id="59" name="TextBox 58"/>
            <p:cNvSpPr txBox="1"/>
            <p:nvPr/>
          </p:nvSpPr>
          <p:spPr>
            <a:xfrm>
              <a:off x="3724758" y="2884707"/>
              <a:ext cx="347273" cy="416268"/>
            </a:xfrm>
            <a:prstGeom prst="rect">
              <a:avLst/>
            </a:prstGeom>
            <a:solidFill>
              <a:schemeClr val="bg2"/>
            </a:solidFill>
            <a:ln>
              <a:solidFill>
                <a:srgbClr val="002060"/>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C</a:t>
              </a:r>
            </a:p>
          </p:txBody>
        </p:sp>
        <p:sp>
          <p:nvSpPr>
            <p:cNvPr id="82" name="TextBox 81"/>
            <p:cNvSpPr txBox="1"/>
            <p:nvPr/>
          </p:nvSpPr>
          <p:spPr>
            <a:xfrm>
              <a:off x="3963089" y="3656340"/>
              <a:ext cx="2066228" cy="740203"/>
            </a:xfrm>
            <a:prstGeom prst="rect">
              <a:avLst/>
            </a:prstGeom>
            <a:noFill/>
          </p:spPr>
          <p:txBody>
            <a:bodyPr wrap="square" rtlCol="0">
              <a:spAutoFit/>
            </a:bodyPr>
            <a:lstStyle/>
            <a:p>
              <a:pPr defTabSz="801929">
                <a:defRPr/>
              </a:pPr>
              <a:r>
                <a:rPr lang="en-GB" sz="2105" dirty="0">
                  <a:solidFill>
                    <a:srgbClr val="4472C4">
                      <a:lumMod val="50000"/>
                    </a:srgbClr>
                  </a:solidFill>
                  <a:latin typeface="Century Gothic" panose="020F0302020204030204"/>
                </a:rPr>
                <a:t>[to make</a:t>
              </a:r>
            </a:p>
            <a:p>
              <a:pPr defTabSz="801929">
                <a:defRPr/>
              </a:pPr>
              <a:r>
                <a:rPr lang="en-GB" sz="2105" dirty="0">
                  <a:solidFill>
                    <a:srgbClr val="4472C4">
                      <a:lumMod val="50000"/>
                    </a:srgbClr>
                  </a:solidFill>
                  <a:latin typeface="Century Gothic" panose="020F0302020204030204"/>
                </a:rPr>
                <a:t>noise]</a:t>
              </a:r>
            </a:p>
          </p:txBody>
        </p:sp>
        <p:pic>
          <p:nvPicPr>
            <p:cNvPr id="1028" name="Picture 4" descr="sound clip art"/>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40183" y="2913878"/>
              <a:ext cx="824077" cy="8186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descr="exercise D, a bus with an arrow pointing towards a beach ">
            <a:extLst>
              <a:ext uri="{FF2B5EF4-FFF2-40B4-BE49-F238E27FC236}">
                <a16:creationId xmlns:a16="http://schemas.microsoft.com/office/drawing/2014/main" id="{FC5FCD98-66C5-EC4E-960A-29E0EF36EFC7}"/>
              </a:ext>
            </a:extLst>
          </p:cNvPr>
          <p:cNvGrpSpPr/>
          <p:nvPr/>
        </p:nvGrpSpPr>
        <p:grpSpPr>
          <a:xfrm>
            <a:off x="5343119" y="2889983"/>
            <a:ext cx="1817690" cy="1539962"/>
            <a:chOff x="5343119" y="2889983"/>
            <a:chExt cx="1817690" cy="1539962"/>
          </a:xfrm>
        </p:grpSpPr>
        <p:grpSp>
          <p:nvGrpSpPr>
            <p:cNvPr id="20" name="Group 19"/>
            <p:cNvGrpSpPr/>
            <p:nvPr/>
          </p:nvGrpSpPr>
          <p:grpSpPr>
            <a:xfrm>
              <a:off x="5404652" y="3247071"/>
              <a:ext cx="1756157" cy="673276"/>
              <a:chOff x="2647869" y="4003009"/>
              <a:chExt cx="3149567" cy="957231"/>
            </a:xfrm>
          </p:grpSpPr>
          <p:pic>
            <p:nvPicPr>
              <p:cNvPr id="21" name="Picture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3656677" y="4003009"/>
                <a:ext cx="1048729" cy="86747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47869" y="4083946"/>
                <a:ext cx="1374538" cy="705596"/>
              </a:xfrm>
              <a:prstGeom prst="rect">
                <a:avLst/>
              </a:prstGeom>
            </p:spPr>
          </p:pic>
          <p:pic>
            <p:nvPicPr>
              <p:cNvPr id="23" name="Picture 2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535912" y="4083946"/>
                <a:ext cx="1261524" cy="876294"/>
              </a:xfrm>
              <a:prstGeom prst="rect">
                <a:avLst/>
              </a:prstGeom>
            </p:spPr>
          </p:pic>
        </p:grpSp>
        <p:sp>
          <p:nvSpPr>
            <p:cNvPr id="68" name="TextBox 67"/>
            <p:cNvSpPr txBox="1"/>
            <p:nvPr/>
          </p:nvSpPr>
          <p:spPr>
            <a:xfrm>
              <a:off x="5389553" y="2889983"/>
              <a:ext cx="347273" cy="416268"/>
            </a:xfrm>
            <a:prstGeom prst="rect">
              <a:avLst/>
            </a:prstGeom>
            <a:solidFill>
              <a:schemeClr val="bg2"/>
            </a:solidFill>
            <a:ln>
              <a:solidFill>
                <a:srgbClr val="002060"/>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D</a:t>
              </a:r>
            </a:p>
          </p:txBody>
        </p:sp>
        <p:sp>
          <p:nvSpPr>
            <p:cNvPr id="91" name="TextBox 90"/>
            <p:cNvSpPr txBox="1"/>
            <p:nvPr/>
          </p:nvSpPr>
          <p:spPr>
            <a:xfrm>
              <a:off x="5343119" y="3797721"/>
              <a:ext cx="1692569" cy="632224"/>
            </a:xfrm>
            <a:prstGeom prst="rect">
              <a:avLst/>
            </a:prstGeom>
            <a:noFill/>
          </p:spPr>
          <p:txBody>
            <a:bodyPr wrap="square" rtlCol="0">
              <a:spAutoFit/>
            </a:bodyPr>
            <a:lstStyle/>
            <a:p>
              <a:pPr defTabSz="801929">
                <a:defRPr/>
              </a:pPr>
              <a:r>
                <a:rPr lang="en-GB" sz="1754" dirty="0">
                  <a:solidFill>
                    <a:srgbClr val="4472C4">
                      <a:lumMod val="50000"/>
                    </a:srgbClr>
                  </a:solidFill>
                  <a:latin typeface="Century Gothic" panose="020F0302020204030204"/>
                </a:rPr>
                <a:t>[to go on a long trip]</a:t>
              </a:r>
            </a:p>
          </p:txBody>
        </p:sp>
      </p:grpSp>
      <p:grpSp>
        <p:nvGrpSpPr>
          <p:cNvPr id="19" name="Group 18" descr="exercise E, a man making a funny gesture">
            <a:extLst>
              <a:ext uri="{FF2B5EF4-FFF2-40B4-BE49-F238E27FC236}">
                <a16:creationId xmlns:a16="http://schemas.microsoft.com/office/drawing/2014/main" id="{72C13841-A30E-3442-BFCB-B1E9C2520656}"/>
              </a:ext>
            </a:extLst>
          </p:cNvPr>
          <p:cNvGrpSpPr/>
          <p:nvPr/>
        </p:nvGrpSpPr>
        <p:grpSpPr>
          <a:xfrm>
            <a:off x="7063652" y="2887980"/>
            <a:ext cx="2120443" cy="1508546"/>
            <a:chOff x="7063652" y="2887980"/>
            <a:chExt cx="2120443" cy="1508546"/>
          </a:xfrm>
        </p:grpSpPr>
        <p:sp>
          <p:nvSpPr>
            <p:cNvPr id="61" name="TextBox 60"/>
            <p:cNvSpPr txBox="1"/>
            <p:nvPr/>
          </p:nvSpPr>
          <p:spPr>
            <a:xfrm>
              <a:off x="7107524" y="2889921"/>
              <a:ext cx="347273" cy="416268"/>
            </a:xfrm>
            <a:prstGeom prst="rect">
              <a:avLst/>
            </a:prstGeom>
            <a:solidFill>
              <a:schemeClr val="bg2"/>
            </a:solidFill>
            <a:ln>
              <a:solidFill>
                <a:schemeClr val="accent5">
                  <a:lumMod val="50000"/>
                </a:schemeClr>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E</a:t>
              </a:r>
            </a:p>
          </p:txBody>
        </p:sp>
        <p:pic>
          <p:nvPicPr>
            <p:cNvPr id="1026" name="Picture 2" descr="A Perfect World "/>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637906" y="2887980"/>
              <a:ext cx="676450" cy="88615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7063652" y="3764302"/>
              <a:ext cx="2120443" cy="632224"/>
            </a:xfrm>
            <a:prstGeom prst="rect">
              <a:avLst/>
            </a:prstGeom>
            <a:noFill/>
          </p:spPr>
          <p:txBody>
            <a:bodyPr wrap="square" rtlCol="0">
              <a:spAutoFit/>
            </a:bodyPr>
            <a:lstStyle/>
            <a:p>
              <a:pPr defTabSz="801929">
                <a:defRPr/>
              </a:pPr>
              <a:r>
                <a:rPr lang="en-GB" sz="1754" dirty="0">
                  <a:solidFill>
                    <a:srgbClr val="4472C4">
                      <a:lumMod val="50000"/>
                    </a:srgbClr>
                  </a:solidFill>
                  <a:latin typeface="Century Gothic" panose="020F0302020204030204"/>
                </a:rPr>
                <a:t>[to make a </a:t>
              </a:r>
            </a:p>
            <a:p>
              <a:pPr defTabSz="801929">
                <a:defRPr/>
              </a:pPr>
              <a:r>
                <a:rPr lang="en-GB" sz="1754" dirty="0">
                  <a:solidFill>
                    <a:srgbClr val="4472C4">
                      <a:lumMod val="50000"/>
                    </a:srgbClr>
                  </a:solidFill>
                  <a:latin typeface="Century Gothic" panose="020F0302020204030204"/>
                </a:rPr>
                <a:t>funny gesture]</a:t>
              </a:r>
            </a:p>
          </p:txBody>
        </p:sp>
      </p:grpSp>
      <p:grpSp>
        <p:nvGrpSpPr>
          <p:cNvPr id="24" name="Group 23" descr="exercise F, a woman on the left with brown hair and a woman on the right with pink hair">
            <a:extLst>
              <a:ext uri="{FF2B5EF4-FFF2-40B4-BE49-F238E27FC236}">
                <a16:creationId xmlns:a16="http://schemas.microsoft.com/office/drawing/2014/main" id="{039DCC4A-6B2E-BB43-A9F2-9B51FFA4F5F4}"/>
              </a:ext>
            </a:extLst>
          </p:cNvPr>
          <p:cNvGrpSpPr/>
          <p:nvPr/>
        </p:nvGrpSpPr>
        <p:grpSpPr>
          <a:xfrm>
            <a:off x="8708205" y="2891156"/>
            <a:ext cx="1924977" cy="1489766"/>
            <a:chOff x="8708205" y="2891156"/>
            <a:chExt cx="1924977" cy="1489766"/>
          </a:xfrm>
        </p:grpSpPr>
        <p:pic>
          <p:nvPicPr>
            <p:cNvPr id="38" name="Picture 3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101188" y="2929183"/>
              <a:ext cx="619318" cy="796952"/>
            </a:xfrm>
            <a:prstGeom prst="rect">
              <a:avLst/>
            </a:prstGeom>
          </p:spPr>
        </p:pic>
        <p:pic>
          <p:nvPicPr>
            <p:cNvPr id="39" name="Picture 3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934971" y="2927748"/>
              <a:ext cx="572367" cy="736535"/>
            </a:xfrm>
            <a:prstGeom prst="rect">
              <a:avLst/>
            </a:prstGeom>
          </p:spPr>
        </p:pic>
        <p:sp>
          <p:nvSpPr>
            <p:cNvPr id="40" name="Right Arrow 39"/>
            <p:cNvSpPr/>
            <p:nvPr/>
          </p:nvSpPr>
          <p:spPr>
            <a:xfrm>
              <a:off x="9708033" y="3037803"/>
              <a:ext cx="186806" cy="185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63" name="TextBox 62"/>
            <p:cNvSpPr txBox="1"/>
            <p:nvPr/>
          </p:nvSpPr>
          <p:spPr>
            <a:xfrm>
              <a:off x="8708205" y="2891156"/>
              <a:ext cx="347273" cy="416268"/>
            </a:xfrm>
            <a:prstGeom prst="rect">
              <a:avLst/>
            </a:prstGeom>
            <a:solidFill>
              <a:schemeClr val="bg2"/>
            </a:solidFill>
            <a:ln>
              <a:solidFill>
                <a:schemeClr val="accent5">
                  <a:lumMod val="50000"/>
                </a:schemeClr>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F</a:t>
              </a:r>
            </a:p>
          </p:txBody>
        </p:sp>
        <p:sp>
          <p:nvSpPr>
            <p:cNvPr id="81" name="TextBox 80"/>
            <p:cNvSpPr txBox="1"/>
            <p:nvPr/>
          </p:nvSpPr>
          <p:spPr>
            <a:xfrm>
              <a:off x="8800151" y="3748698"/>
              <a:ext cx="1833031" cy="632224"/>
            </a:xfrm>
            <a:prstGeom prst="rect">
              <a:avLst/>
            </a:prstGeom>
            <a:noFill/>
          </p:spPr>
          <p:txBody>
            <a:bodyPr wrap="square" rtlCol="0">
              <a:spAutoFit/>
            </a:bodyPr>
            <a:lstStyle/>
            <a:p>
              <a:pPr defTabSz="801929">
                <a:defRPr/>
              </a:pPr>
              <a:r>
                <a:rPr lang="en-GB" sz="1754" dirty="0">
                  <a:solidFill>
                    <a:srgbClr val="4472C4">
                      <a:lumMod val="50000"/>
                    </a:srgbClr>
                  </a:solidFill>
                  <a:latin typeface="Century Gothic" panose="020F0302020204030204"/>
                </a:rPr>
                <a:t>[to make a great change]</a:t>
              </a:r>
            </a:p>
          </p:txBody>
        </p:sp>
      </p:grpSp>
      <p:grpSp>
        <p:nvGrpSpPr>
          <p:cNvPr id="25" name="Group 24" descr="exercise G, a bus with an arrow pointing towards a beach">
            <a:extLst>
              <a:ext uri="{FF2B5EF4-FFF2-40B4-BE49-F238E27FC236}">
                <a16:creationId xmlns:a16="http://schemas.microsoft.com/office/drawing/2014/main" id="{1E6CEB2A-9E65-F144-B3F3-6B3E99E8E6A6}"/>
              </a:ext>
            </a:extLst>
          </p:cNvPr>
          <p:cNvGrpSpPr/>
          <p:nvPr/>
        </p:nvGrpSpPr>
        <p:grpSpPr>
          <a:xfrm>
            <a:off x="189484" y="4413878"/>
            <a:ext cx="1807914" cy="1559979"/>
            <a:chOff x="189484" y="4413878"/>
            <a:chExt cx="1807914" cy="1559979"/>
          </a:xfrm>
        </p:grpSpPr>
        <p:sp>
          <p:nvSpPr>
            <p:cNvPr id="18" name="TextBox 17"/>
            <p:cNvSpPr txBox="1"/>
            <p:nvPr/>
          </p:nvSpPr>
          <p:spPr>
            <a:xfrm>
              <a:off x="189484" y="5341633"/>
              <a:ext cx="1747564" cy="632224"/>
            </a:xfrm>
            <a:prstGeom prst="rect">
              <a:avLst/>
            </a:prstGeom>
            <a:noFill/>
          </p:spPr>
          <p:txBody>
            <a:bodyPr wrap="square" rtlCol="0">
              <a:spAutoFit/>
            </a:bodyPr>
            <a:lstStyle/>
            <a:p>
              <a:pPr defTabSz="801929">
                <a:defRPr/>
              </a:pPr>
              <a:r>
                <a:rPr lang="en-GB" sz="1754" dirty="0">
                  <a:solidFill>
                    <a:srgbClr val="4472C4">
                      <a:lumMod val="50000"/>
                    </a:srgbClr>
                  </a:solidFill>
                  <a:latin typeface="Century Gothic" panose="020F0302020204030204"/>
                </a:rPr>
                <a:t>[to go on a short trip]</a:t>
              </a:r>
            </a:p>
          </p:txBody>
        </p:sp>
        <p:sp>
          <p:nvSpPr>
            <p:cNvPr id="56" name="TextBox 55"/>
            <p:cNvSpPr txBox="1"/>
            <p:nvPr/>
          </p:nvSpPr>
          <p:spPr>
            <a:xfrm>
              <a:off x="229196" y="4413878"/>
              <a:ext cx="347273" cy="416268"/>
            </a:xfrm>
            <a:prstGeom prst="rect">
              <a:avLst/>
            </a:prstGeom>
            <a:solidFill>
              <a:schemeClr val="bg2"/>
            </a:solidFill>
            <a:ln>
              <a:solidFill>
                <a:srgbClr val="002060"/>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G</a:t>
              </a:r>
            </a:p>
          </p:txBody>
        </p:sp>
        <p:grpSp>
          <p:nvGrpSpPr>
            <p:cNvPr id="94" name="Group 93"/>
            <p:cNvGrpSpPr/>
            <p:nvPr/>
          </p:nvGrpSpPr>
          <p:grpSpPr>
            <a:xfrm>
              <a:off x="241241" y="4789081"/>
              <a:ext cx="1756157" cy="673276"/>
              <a:chOff x="2647869" y="4003009"/>
              <a:chExt cx="3149567" cy="957231"/>
            </a:xfrm>
          </p:grpSpPr>
          <p:pic>
            <p:nvPicPr>
              <p:cNvPr id="95" name="Picture 9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3656677" y="4003009"/>
                <a:ext cx="1048729" cy="867470"/>
              </a:xfrm>
              <a:prstGeom prst="rect">
                <a:avLst/>
              </a:prstGeom>
            </p:spPr>
          </p:pic>
          <p:pic>
            <p:nvPicPr>
              <p:cNvPr id="96" name="Picture 9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47869" y="4083946"/>
                <a:ext cx="1374538" cy="705596"/>
              </a:xfrm>
              <a:prstGeom prst="rect">
                <a:avLst/>
              </a:prstGeom>
            </p:spPr>
          </p:pic>
          <p:pic>
            <p:nvPicPr>
              <p:cNvPr id="97" name="Picture 9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535912" y="4083946"/>
                <a:ext cx="1261524" cy="876294"/>
              </a:xfrm>
              <a:prstGeom prst="rect">
                <a:avLst/>
              </a:prstGeom>
            </p:spPr>
          </p:pic>
        </p:grpSp>
      </p:grpSp>
      <p:grpSp>
        <p:nvGrpSpPr>
          <p:cNvPr id="26" name="Group 25" descr="exercise H, woman with short hair">
            <a:extLst>
              <a:ext uri="{FF2B5EF4-FFF2-40B4-BE49-F238E27FC236}">
                <a16:creationId xmlns:a16="http://schemas.microsoft.com/office/drawing/2014/main" id="{A5F1D589-C8A5-DC47-85D1-B5CAFAC0F6E6}"/>
              </a:ext>
            </a:extLst>
          </p:cNvPr>
          <p:cNvGrpSpPr/>
          <p:nvPr/>
        </p:nvGrpSpPr>
        <p:grpSpPr>
          <a:xfrm>
            <a:off x="1872603" y="4419791"/>
            <a:ext cx="1855229" cy="1492436"/>
            <a:chOff x="1872603" y="4419791"/>
            <a:chExt cx="1855229" cy="1492436"/>
          </a:xfrm>
        </p:grpSpPr>
        <p:pic>
          <p:nvPicPr>
            <p:cNvPr id="13" name="Picture 1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413041" y="4628527"/>
              <a:ext cx="998200" cy="801231"/>
            </a:xfrm>
            <a:prstGeom prst="rect">
              <a:avLst/>
            </a:prstGeom>
          </p:spPr>
        </p:pic>
        <p:sp>
          <p:nvSpPr>
            <p:cNvPr id="64" name="TextBox 63"/>
            <p:cNvSpPr txBox="1"/>
            <p:nvPr/>
          </p:nvSpPr>
          <p:spPr>
            <a:xfrm>
              <a:off x="1872603" y="4419791"/>
              <a:ext cx="347273" cy="416268"/>
            </a:xfrm>
            <a:prstGeom prst="rect">
              <a:avLst/>
            </a:prstGeom>
            <a:solidFill>
              <a:schemeClr val="bg2"/>
            </a:solidFill>
            <a:ln>
              <a:solidFill>
                <a:schemeClr val="accent5">
                  <a:lumMod val="50000"/>
                </a:schemeClr>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H</a:t>
              </a:r>
            </a:p>
          </p:txBody>
        </p:sp>
        <p:sp>
          <p:nvSpPr>
            <p:cNvPr id="83" name="TextBox 82"/>
            <p:cNvSpPr txBox="1"/>
            <p:nvPr/>
          </p:nvSpPr>
          <p:spPr>
            <a:xfrm>
              <a:off x="2111246" y="5495959"/>
              <a:ext cx="1616586" cy="416268"/>
            </a:xfrm>
            <a:prstGeom prst="rect">
              <a:avLst/>
            </a:prstGeom>
            <a:noFill/>
          </p:spPr>
          <p:txBody>
            <a:bodyPr wrap="square" rtlCol="0">
              <a:spAutoFit/>
            </a:bodyPr>
            <a:lstStyle/>
            <a:p>
              <a:pPr defTabSz="801929">
                <a:defRPr/>
              </a:pPr>
              <a:r>
                <a:rPr lang="en-GB" sz="2105" dirty="0">
                  <a:solidFill>
                    <a:srgbClr val="4472C4">
                      <a:lumMod val="50000"/>
                    </a:srgbClr>
                  </a:solidFill>
                  <a:latin typeface="Century Gothic" panose="020F0302020204030204"/>
                </a:rPr>
                <a:t>[short hair]</a:t>
              </a:r>
            </a:p>
          </p:txBody>
        </p:sp>
      </p:grpSp>
      <p:grpSp>
        <p:nvGrpSpPr>
          <p:cNvPr id="27" name="Group 26" descr="exercise I, two people with many speech bubbles">
            <a:extLst>
              <a:ext uri="{FF2B5EF4-FFF2-40B4-BE49-F238E27FC236}">
                <a16:creationId xmlns:a16="http://schemas.microsoft.com/office/drawing/2014/main" id="{2E313711-9E81-4B40-812A-3AF255E1E256}"/>
              </a:ext>
            </a:extLst>
          </p:cNvPr>
          <p:cNvGrpSpPr/>
          <p:nvPr/>
        </p:nvGrpSpPr>
        <p:grpSpPr>
          <a:xfrm>
            <a:off x="3687035" y="4413878"/>
            <a:ext cx="1636788" cy="1566108"/>
            <a:chOff x="3687035" y="4413878"/>
            <a:chExt cx="1636788" cy="1566108"/>
          </a:xfrm>
        </p:grpSpPr>
        <p:grpSp>
          <p:nvGrpSpPr>
            <p:cNvPr id="11" name="Group 10"/>
            <p:cNvGrpSpPr/>
            <p:nvPr/>
          </p:nvGrpSpPr>
          <p:grpSpPr>
            <a:xfrm>
              <a:off x="4626524" y="4472674"/>
              <a:ext cx="697299" cy="934916"/>
              <a:chOff x="1473868" y="1671851"/>
              <a:chExt cx="1678405" cy="2557391"/>
            </a:xfrm>
          </p:grpSpPr>
          <p:pic>
            <p:nvPicPr>
              <p:cNvPr id="3" name="Picture 2"/>
              <p:cNvPicPr>
                <a:picLocks noChangeAspect="1"/>
              </p:cNvPicPr>
              <p:nvPr/>
            </p:nvPicPr>
            <p:blipFill rotWithShape="1">
              <a:blip r:embed="rId27" cstate="print">
                <a:extLst>
                  <a:ext uri="{28A0092B-C50C-407E-A947-70E740481C1C}">
                    <a14:useLocalDpi xmlns:a14="http://schemas.microsoft.com/office/drawing/2010/main" val="0"/>
                  </a:ext>
                </a:extLst>
              </a:blip>
              <a:srcRect l="9058" t="9548" r="10038" b="9548"/>
              <a:stretch/>
            </p:blipFill>
            <p:spPr>
              <a:xfrm>
                <a:off x="1503947" y="2580916"/>
                <a:ext cx="1648326" cy="1648326"/>
              </a:xfrm>
              <a:prstGeom prst="rect">
                <a:avLst/>
              </a:prstGeom>
            </p:spPr>
          </p:pic>
          <p:sp>
            <p:nvSpPr>
              <p:cNvPr id="6" name="Oval Callout 5"/>
              <p:cNvSpPr/>
              <p:nvPr/>
            </p:nvSpPr>
            <p:spPr>
              <a:xfrm>
                <a:off x="2328110" y="1671851"/>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pic>
            <p:nvPicPr>
              <p:cNvPr id="9" name="Picture 8"/>
              <p:cNvPicPr>
                <a:picLocks noChangeAspect="1"/>
              </p:cNvPicPr>
              <p:nvPr/>
            </p:nvPicPr>
            <p:blipFill rotWithShape="1">
              <a:blip r:embed="rId28" cstate="print">
                <a:extLst>
                  <a:ext uri="{28A0092B-C50C-407E-A947-70E740481C1C}">
                    <a14:useLocalDpi xmlns:a14="http://schemas.microsoft.com/office/drawing/2010/main" val="0"/>
                  </a:ext>
                </a:extLst>
              </a:blip>
              <a:srcRect l="9058" t="9548" r="48512" b="60728"/>
              <a:stretch/>
            </p:blipFill>
            <p:spPr>
              <a:xfrm flipH="1">
                <a:off x="1473868" y="1996318"/>
                <a:ext cx="854242" cy="605589"/>
              </a:xfrm>
              <a:prstGeom prst="rect">
                <a:avLst/>
              </a:prstGeom>
            </p:spPr>
          </p:pic>
          <p:sp>
            <p:nvSpPr>
              <p:cNvPr id="10" name="Oval Callout 9"/>
              <p:cNvSpPr/>
              <p:nvPr/>
            </p:nvSpPr>
            <p:spPr>
              <a:xfrm>
                <a:off x="2358189" y="2234628"/>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grpSp>
        <p:sp>
          <p:nvSpPr>
            <p:cNvPr id="58" name="TextBox 57"/>
            <p:cNvSpPr txBox="1"/>
            <p:nvPr/>
          </p:nvSpPr>
          <p:spPr>
            <a:xfrm>
              <a:off x="3726140" y="4413878"/>
              <a:ext cx="347273" cy="416268"/>
            </a:xfrm>
            <a:prstGeom prst="rect">
              <a:avLst/>
            </a:prstGeom>
            <a:solidFill>
              <a:schemeClr val="bg2"/>
            </a:solidFill>
            <a:ln>
              <a:solidFill>
                <a:srgbClr val="002060"/>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I</a:t>
              </a:r>
            </a:p>
          </p:txBody>
        </p:sp>
        <p:sp>
          <p:nvSpPr>
            <p:cNvPr id="85" name="TextBox 84"/>
            <p:cNvSpPr txBox="1"/>
            <p:nvPr/>
          </p:nvSpPr>
          <p:spPr>
            <a:xfrm>
              <a:off x="3687035" y="5239783"/>
              <a:ext cx="1575176" cy="740203"/>
            </a:xfrm>
            <a:prstGeom prst="rect">
              <a:avLst/>
            </a:prstGeom>
            <a:noFill/>
          </p:spPr>
          <p:txBody>
            <a:bodyPr wrap="square" rtlCol="0">
              <a:spAutoFit/>
            </a:bodyPr>
            <a:lstStyle/>
            <a:p>
              <a:pPr defTabSz="801929">
                <a:defRPr/>
              </a:pPr>
              <a:r>
                <a:rPr lang="en-GB" sz="2105" dirty="0">
                  <a:solidFill>
                    <a:srgbClr val="4472C4">
                      <a:lumMod val="50000"/>
                    </a:srgbClr>
                  </a:solidFill>
                  <a:latin typeface="Century Gothic" panose="020F0302020204030204"/>
                </a:rPr>
                <a:t>[a long dialogue]</a:t>
              </a:r>
            </a:p>
          </p:txBody>
        </p:sp>
      </p:grpSp>
      <p:grpSp>
        <p:nvGrpSpPr>
          <p:cNvPr id="28" name="Group 27" descr="exercise J, someone eating alone">
            <a:extLst>
              <a:ext uri="{FF2B5EF4-FFF2-40B4-BE49-F238E27FC236}">
                <a16:creationId xmlns:a16="http://schemas.microsoft.com/office/drawing/2014/main" id="{D926B6F7-E53B-8D4A-B39B-A2BC827325E0}"/>
              </a:ext>
            </a:extLst>
          </p:cNvPr>
          <p:cNvGrpSpPr/>
          <p:nvPr/>
        </p:nvGrpSpPr>
        <p:grpSpPr>
          <a:xfrm>
            <a:off x="5347924" y="4413878"/>
            <a:ext cx="1879452" cy="1600053"/>
            <a:chOff x="5347924" y="4413878"/>
            <a:chExt cx="1879452" cy="1600053"/>
          </a:xfrm>
        </p:grpSpPr>
        <p:sp>
          <p:nvSpPr>
            <p:cNvPr id="62" name="TextBox 61"/>
            <p:cNvSpPr txBox="1"/>
            <p:nvPr/>
          </p:nvSpPr>
          <p:spPr>
            <a:xfrm>
              <a:off x="5387129" y="4413878"/>
              <a:ext cx="347273" cy="416268"/>
            </a:xfrm>
            <a:prstGeom prst="rect">
              <a:avLst/>
            </a:prstGeom>
            <a:solidFill>
              <a:schemeClr val="bg2"/>
            </a:solidFill>
            <a:ln>
              <a:solidFill>
                <a:srgbClr val="002060"/>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J</a:t>
              </a:r>
            </a:p>
          </p:txBody>
        </p:sp>
        <p:sp>
          <p:nvSpPr>
            <p:cNvPr id="98" name="TextBox 97"/>
            <p:cNvSpPr txBox="1"/>
            <p:nvPr/>
          </p:nvSpPr>
          <p:spPr>
            <a:xfrm>
              <a:off x="5347924" y="5327846"/>
              <a:ext cx="1879452" cy="686085"/>
            </a:xfrm>
            <a:prstGeom prst="rect">
              <a:avLst/>
            </a:prstGeom>
            <a:noFill/>
          </p:spPr>
          <p:txBody>
            <a:bodyPr wrap="square" rtlCol="0">
              <a:spAutoFit/>
            </a:bodyPr>
            <a:lstStyle/>
            <a:p>
              <a:pPr defTabSz="801929">
                <a:defRPr/>
              </a:pPr>
              <a:r>
                <a:rPr lang="en-GB" sz="1929" dirty="0">
                  <a:solidFill>
                    <a:srgbClr val="4472C4">
                      <a:lumMod val="50000"/>
                    </a:srgbClr>
                  </a:solidFill>
                  <a:latin typeface="Century Gothic" panose="020F0302020204030204"/>
                </a:rPr>
                <a:t>[to have dinner alone]</a:t>
              </a:r>
            </a:p>
          </p:txBody>
        </p:sp>
        <p:pic>
          <p:nvPicPr>
            <p:cNvPr id="1032" name="Picture 8" descr="Clip Art "/>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256811" y="4442799"/>
              <a:ext cx="812737" cy="10054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descr="exercise K, someone sleeping alone">
            <a:extLst>
              <a:ext uri="{FF2B5EF4-FFF2-40B4-BE49-F238E27FC236}">
                <a16:creationId xmlns:a16="http://schemas.microsoft.com/office/drawing/2014/main" id="{9C12B0AC-5913-0649-B8BB-4B3A518DFC01}"/>
              </a:ext>
            </a:extLst>
          </p:cNvPr>
          <p:cNvGrpSpPr/>
          <p:nvPr/>
        </p:nvGrpSpPr>
        <p:grpSpPr>
          <a:xfrm>
            <a:off x="7107524" y="4416642"/>
            <a:ext cx="2025228" cy="1567289"/>
            <a:chOff x="7107524" y="4416642"/>
            <a:chExt cx="2025228" cy="1567289"/>
          </a:xfrm>
        </p:grpSpPr>
        <p:sp>
          <p:nvSpPr>
            <p:cNvPr id="66" name="TextBox 65"/>
            <p:cNvSpPr txBox="1"/>
            <p:nvPr/>
          </p:nvSpPr>
          <p:spPr>
            <a:xfrm>
              <a:off x="7107524" y="4416642"/>
              <a:ext cx="347273" cy="416268"/>
            </a:xfrm>
            <a:prstGeom prst="rect">
              <a:avLst/>
            </a:prstGeom>
            <a:solidFill>
              <a:schemeClr val="bg2"/>
            </a:solidFill>
            <a:ln>
              <a:solidFill>
                <a:schemeClr val="accent5">
                  <a:lumMod val="50000"/>
                </a:schemeClr>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K</a:t>
              </a:r>
            </a:p>
          </p:txBody>
        </p:sp>
        <p:sp>
          <p:nvSpPr>
            <p:cNvPr id="109" name="TextBox 108"/>
            <p:cNvSpPr txBox="1"/>
            <p:nvPr/>
          </p:nvSpPr>
          <p:spPr>
            <a:xfrm>
              <a:off x="7334974" y="5297846"/>
              <a:ext cx="1797778" cy="686085"/>
            </a:xfrm>
            <a:prstGeom prst="rect">
              <a:avLst/>
            </a:prstGeom>
            <a:noFill/>
          </p:spPr>
          <p:txBody>
            <a:bodyPr wrap="square" rtlCol="0">
              <a:spAutoFit/>
            </a:bodyPr>
            <a:lstStyle/>
            <a:p>
              <a:pPr defTabSz="801929">
                <a:defRPr/>
              </a:pPr>
              <a:r>
                <a:rPr lang="en-GB" sz="1929" dirty="0">
                  <a:solidFill>
                    <a:srgbClr val="4472C4">
                      <a:lumMod val="50000"/>
                    </a:srgbClr>
                  </a:solidFill>
                  <a:latin typeface="Century Gothic" panose="020F0302020204030204"/>
                </a:rPr>
                <a:t>[to sleep alone]</a:t>
              </a:r>
            </a:p>
          </p:txBody>
        </p:sp>
        <p:pic>
          <p:nvPicPr>
            <p:cNvPr id="1030" name="Picture 6" descr="Zzz Clipart "/>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676534" y="4531476"/>
              <a:ext cx="692034" cy="7905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descr="exercise L, a blue sky">
            <a:extLst>
              <a:ext uri="{FF2B5EF4-FFF2-40B4-BE49-F238E27FC236}">
                <a16:creationId xmlns:a16="http://schemas.microsoft.com/office/drawing/2014/main" id="{6B5B3D06-BC14-AE48-9564-909D651B0D04}"/>
              </a:ext>
            </a:extLst>
          </p:cNvPr>
          <p:cNvGrpSpPr/>
          <p:nvPr/>
        </p:nvGrpSpPr>
        <p:grpSpPr>
          <a:xfrm>
            <a:off x="8708205" y="4421358"/>
            <a:ext cx="2145256" cy="1453086"/>
            <a:chOff x="8708205" y="4421358"/>
            <a:chExt cx="2145256" cy="1453086"/>
          </a:xfrm>
        </p:grpSpPr>
        <p:pic>
          <p:nvPicPr>
            <p:cNvPr id="36" name="Picture 3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229291" y="4615751"/>
              <a:ext cx="813529" cy="810818"/>
            </a:xfrm>
            <a:prstGeom prst="rect">
              <a:avLst/>
            </a:prstGeom>
          </p:spPr>
        </p:pic>
        <p:sp>
          <p:nvSpPr>
            <p:cNvPr id="84" name="TextBox 83"/>
            <p:cNvSpPr txBox="1"/>
            <p:nvPr/>
          </p:nvSpPr>
          <p:spPr>
            <a:xfrm>
              <a:off x="8936218" y="5458176"/>
              <a:ext cx="1917243" cy="416268"/>
            </a:xfrm>
            <a:prstGeom prst="rect">
              <a:avLst/>
            </a:prstGeom>
            <a:noFill/>
          </p:spPr>
          <p:txBody>
            <a:bodyPr wrap="square" rtlCol="0">
              <a:spAutoFit/>
            </a:bodyPr>
            <a:lstStyle/>
            <a:p>
              <a:pPr defTabSz="801929">
                <a:defRPr/>
              </a:pPr>
              <a:r>
                <a:rPr lang="en-GB" sz="2105" dirty="0">
                  <a:solidFill>
                    <a:srgbClr val="4472C4">
                      <a:lumMod val="50000"/>
                    </a:srgbClr>
                  </a:solidFill>
                  <a:latin typeface="Century Gothic" panose="020F0302020204030204"/>
                </a:rPr>
                <a:t>[blue sky]</a:t>
              </a:r>
            </a:p>
          </p:txBody>
        </p:sp>
        <p:sp>
          <p:nvSpPr>
            <p:cNvPr id="101" name="TextBox 100"/>
            <p:cNvSpPr txBox="1"/>
            <p:nvPr/>
          </p:nvSpPr>
          <p:spPr>
            <a:xfrm>
              <a:off x="8708205" y="4421358"/>
              <a:ext cx="347273" cy="416268"/>
            </a:xfrm>
            <a:prstGeom prst="rect">
              <a:avLst/>
            </a:prstGeom>
            <a:solidFill>
              <a:schemeClr val="bg2"/>
            </a:solidFill>
            <a:ln>
              <a:solidFill>
                <a:schemeClr val="accent5">
                  <a:lumMod val="50000"/>
                </a:schemeClr>
              </a:solidFill>
            </a:ln>
          </p:spPr>
          <p:txBody>
            <a:bodyPr wrap="square" rtlCol="0">
              <a:spAutoFit/>
            </a:bodyPr>
            <a:lstStyle/>
            <a:p>
              <a:pPr defTabSz="801929">
                <a:defRPr/>
              </a:pPr>
              <a:r>
                <a:rPr lang="en-GB" sz="2105" b="1" dirty="0">
                  <a:solidFill>
                    <a:srgbClr val="4472C4">
                      <a:lumMod val="50000"/>
                    </a:srgbClr>
                  </a:solidFill>
                  <a:latin typeface="Century Gothic" panose="020F0302020204030204"/>
                </a:rPr>
                <a:t>L</a:t>
              </a:r>
            </a:p>
          </p:txBody>
        </p:sp>
      </p:grpSp>
    </p:spTree>
    <p:extLst>
      <p:ext uri="{BB962C8B-B14F-4D97-AF65-F5344CB8AC3E}">
        <p14:creationId xmlns:p14="http://schemas.microsoft.com/office/powerpoint/2010/main" val="1685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1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39865"/>
            <a:ext cx="4272343" cy="642372"/>
          </a:xfrm>
          <a:prstGeom prst="rect">
            <a:avLst/>
          </a:prstGeom>
        </p:spPr>
      </p:pic>
      <p:sp>
        <p:nvSpPr>
          <p:cNvPr id="4" name="Title 3"/>
          <p:cNvSpPr>
            <a:spLocks noGrp="1"/>
          </p:cNvSpPr>
          <p:nvPr>
            <p:ph type="title"/>
          </p:nvPr>
        </p:nvSpPr>
        <p:spPr>
          <a:xfrm>
            <a:off x="0" y="956778"/>
            <a:ext cx="3733371" cy="522676"/>
          </a:xfrm>
        </p:spPr>
        <p:txBody>
          <a:bodyPr>
            <a:normAutofit fontScale="90000"/>
          </a:bodyPr>
          <a:lstStyle/>
          <a:p>
            <a:r>
              <a:rPr lang="en-GB" sz="3157" b="1" dirty="0" err="1">
                <a:solidFill>
                  <a:schemeClr val="bg1"/>
                </a:solidFill>
              </a:rPr>
              <a:t>eine</a:t>
            </a:r>
            <a:r>
              <a:rPr lang="en-GB" sz="3157" b="1" dirty="0">
                <a:solidFill>
                  <a:schemeClr val="bg1"/>
                </a:solidFill>
              </a:rPr>
              <a:t> </a:t>
            </a:r>
            <a:r>
              <a:rPr lang="en-GB" sz="3157" b="1" dirty="0" err="1">
                <a:solidFill>
                  <a:schemeClr val="bg1"/>
                </a:solidFill>
              </a:rPr>
              <a:t>Geschichte</a:t>
            </a:r>
            <a:endParaRPr lang="en-GB" sz="3157" b="1" dirty="0">
              <a:solidFill>
                <a:schemeClr val="bg1"/>
              </a:solidFill>
            </a:endParaRPr>
          </a:p>
        </p:txBody>
      </p:sp>
      <p:sp>
        <p:nvSpPr>
          <p:cNvPr id="26" name="TextBox 25">
            <a:extLst>
              <a:ext uri="{FF2B5EF4-FFF2-40B4-BE49-F238E27FC236}">
                <a16:creationId xmlns:a16="http://schemas.microsoft.com/office/drawing/2014/main" id="{3933EC8A-A80F-B845-A3E0-5E098C9FD6D1}"/>
              </a:ext>
            </a:extLst>
          </p:cNvPr>
          <p:cNvSpPr txBox="1"/>
          <p:nvPr/>
        </p:nvSpPr>
        <p:spPr>
          <a:xfrm>
            <a:off x="4061721" y="1084023"/>
            <a:ext cx="3788935" cy="416268"/>
          </a:xfrm>
          <a:prstGeom prst="rect">
            <a:avLst/>
          </a:prstGeom>
          <a:noFill/>
        </p:spPr>
        <p:txBody>
          <a:bodyPr wrap="square" rtlCol="0">
            <a:spAutoFit/>
          </a:bodyPr>
          <a:lstStyle/>
          <a:p>
            <a:pPr defTabSz="801929">
              <a:defRPr/>
            </a:pPr>
            <a:r>
              <a:rPr lang="en-GB" sz="2105" dirty="0" err="1">
                <a:solidFill>
                  <a:srgbClr val="4472C4">
                    <a:lumMod val="50000"/>
                  </a:srgbClr>
                </a:solidFill>
                <a:latin typeface="Century Gothic" panose="020F0302020204030204"/>
              </a:rPr>
              <a:t>Welcher</a:t>
            </a:r>
            <a:r>
              <a:rPr lang="en-GB" sz="2105" dirty="0">
                <a:solidFill>
                  <a:srgbClr val="4472C4">
                    <a:lumMod val="50000"/>
                  </a:srgbClr>
                </a:solidFill>
                <a:latin typeface="Century Gothic" panose="020F0302020204030204"/>
              </a:rPr>
              <a:t> </a:t>
            </a:r>
            <a:r>
              <a:rPr lang="en-GB" sz="2105" dirty="0" err="1">
                <a:solidFill>
                  <a:srgbClr val="4472C4">
                    <a:lumMod val="50000"/>
                  </a:srgbClr>
                </a:solidFill>
                <a:latin typeface="Century Gothic" panose="020F0302020204030204"/>
              </a:rPr>
              <a:t>Satz</a:t>
            </a:r>
            <a:r>
              <a:rPr lang="en-GB" sz="2105" dirty="0">
                <a:solidFill>
                  <a:srgbClr val="4472C4">
                    <a:lumMod val="50000"/>
                  </a:srgbClr>
                </a:solidFill>
                <a:latin typeface="Century Gothic" panose="020F0302020204030204"/>
              </a:rPr>
              <a:t> </a:t>
            </a:r>
            <a:r>
              <a:rPr lang="en-GB" sz="2105" dirty="0" err="1">
                <a:solidFill>
                  <a:srgbClr val="4472C4">
                    <a:lumMod val="50000"/>
                  </a:srgbClr>
                </a:solidFill>
                <a:latin typeface="Century Gothic" panose="020F0302020204030204"/>
              </a:rPr>
              <a:t>ist</a:t>
            </a:r>
            <a:r>
              <a:rPr lang="en-GB" sz="2105" dirty="0">
                <a:solidFill>
                  <a:srgbClr val="4472C4">
                    <a:lumMod val="50000"/>
                  </a:srgbClr>
                </a:solidFill>
                <a:latin typeface="Century Gothic" panose="020F0302020204030204"/>
              </a:rPr>
              <a:t> </a:t>
            </a:r>
            <a:r>
              <a:rPr lang="en-GB" sz="2105" dirty="0" err="1">
                <a:solidFill>
                  <a:srgbClr val="4472C4">
                    <a:lumMod val="50000"/>
                  </a:srgbClr>
                </a:solidFill>
                <a:latin typeface="Century Gothic" panose="020F0302020204030204"/>
              </a:rPr>
              <a:t>richtig</a:t>
            </a:r>
            <a:r>
              <a:rPr lang="en-GB" sz="2105" dirty="0">
                <a:solidFill>
                  <a:srgbClr val="4472C4">
                    <a:lumMod val="50000"/>
                  </a:srgbClr>
                </a:solidFill>
                <a:latin typeface="Century Gothic" panose="020F0302020204030204"/>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193497" y="687802"/>
            <a:ext cx="2127802" cy="6423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754" b="1" dirty="0" err="1">
                <a:solidFill>
                  <a:prstClr val="white"/>
                </a:solidFill>
                <a:latin typeface="Century Gothic" panose="020B0502020202020204" pitchFamily="34" charset="0"/>
              </a:rPr>
              <a:t>hören</a:t>
            </a:r>
            <a:r>
              <a:rPr lang="en-GB" sz="1754" b="1" dirty="0">
                <a:solidFill>
                  <a:prstClr val="white"/>
                </a:solidFill>
                <a:latin typeface="Century Gothic" panose="020B0502020202020204" pitchFamily="34" charset="0"/>
              </a:rPr>
              <a:t> / </a:t>
            </a:r>
            <a:r>
              <a:rPr lang="en-GB" sz="1754" b="1" dirty="0" err="1">
                <a:solidFill>
                  <a:prstClr val="white"/>
                </a:solidFill>
                <a:latin typeface="Century Gothic" panose="020B0502020202020204" pitchFamily="34" charset="0"/>
              </a:rPr>
              <a:t>sprechen</a:t>
            </a:r>
            <a:endParaRPr lang="en-GB" sz="1754" b="1" dirty="0">
              <a:solidFill>
                <a:prstClr val="white"/>
              </a:solidFill>
              <a:latin typeface="Century Gothic" panose="020B0502020202020204" pitchFamily="34" charset="0"/>
            </a:endParaRPr>
          </a:p>
        </p:txBody>
      </p:sp>
      <p:graphicFrame>
        <p:nvGraphicFramePr>
          <p:cNvPr id="25" name="Table 24">
            <a:extLst>
              <a:ext uri="{FF2B5EF4-FFF2-40B4-BE49-F238E27FC236}">
                <a16:creationId xmlns:a16="http://schemas.microsoft.com/office/drawing/2014/main" id="{F8C50E69-CF20-0448-B212-064565527774}"/>
              </a:ext>
            </a:extLst>
          </p:cNvPr>
          <p:cNvGraphicFramePr>
            <a:graphicFrameLocks noGrp="1"/>
          </p:cNvGraphicFramePr>
          <p:nvPr>
            <p:extLst>
              <p:ext uri="{D42A27DB-BD31-4B8C-83A1-F6EECF244321}">
                <p14:modId xmlns:p14="http://schemas.microsoft.com/office/powerpoint/2010/main" val="2052790042"/>
              </p:ext>
            </p:extLst>
          </p:nvPr>
        </p:nvGraphicFramePr>
        <p:xfrm>
          <a:off x="0" y="1807971"/>
          <a:ext cx="10670766" cy="4751292"/>
        </p:xfrm>
        <a:graphic>
          <a:graphicData uri="http://schemas.openxmlformats.org/drawingml/2006/table">
            <a:tbl>
              <a:tblPr firstRow="1" bandRow="1">
                <a:tableStyleId>{5940675A-B579-460E-94D1-54222C63F5DA}</a:tableStyleId>
              </a:tblPr>
              <a:tblGrid>
                <a:gridCol w="299211">
                  <a:extLst>
                    <a:ext uri="{9D8B030D-6E8A-4147-A177-3AD203B41FA5}">
                      <a16:colId xmlns:a16="http://schemas.microsoft.com/office/drawing/2014/main" val="20000"/>
                    </a:ext>
                  </a:extLst>
                </a:gridCol>
                <a:gridCol w="3513034">
                  <a:extLst>
                    <a:ext uri="{9D8B030D-6E8A-4147-A177-3AD203B41FA5}">
                      <a16:colId xmlns:a16="http://schemas.microsoft.com/office/drawing/2014/main" val="20001"/>
                    </a:ext>
                  </a:extLst>
                </a:gridCol>
                <a:gridCol w="3444165">
                  <a:extLst>
                    <a:ext uri="{9D8B030D-6E8A-4147-A177-3AD203B41FA5}">
                      <a16:colId xmlns:a16="http://schemas.microsoft.com/office/drawing/2014/main" val="20002"/>
                    </a:ext>
                  </a:extLst>
                </a:gridCol>
                <a:gridCol w="3414356">
                  <a:extLst>
                    <a:ext uri="{9D8B030D-6E8A-4147-A177-3AD203B41FA5}">
                      <a16:colId xmlns:a16="http://schemas.microsoft.com/office/drawing/2014/main" val="20003"/>
                    </a:ext>
                  </a:extLst>
                </a:gridCol>
              </a:tblGrid>
              <a:tr h="614779">
                <a:tc>
                  <a:txBody>
                    <a:bodyPr/>
                    <a:lstStyle/>
                    <a:p>
                      <a:endParaRPr lang="en-GB" sz="1800" dirty="0">
                        <a:solidFill>
                          <a:srgbClr val="115076"/>
                        </a:solidFill>
                      </a:endParaRPr>
                    </a:p>
                  </a:txBody>
                  <a:tcPr marL="80189" marR="80189" marT="40094" marB="40094"/>
                </a:tc>
                <a:tc>
                  <a:txBody>
                    <a:bodyPr/>
                    <a:lstStyle/>
                    <a:p>
                      <a:r>
                        <a:rPr lang="en-GB" sz="1800" dirty="0">
                          <a:solidFill>
                            <a:srgbClr val="115076"/>
                          </a:solidFill>
                          <a:latin typeface="Century Gothic" panose="020B0502020202020204" pitchFamily="34" charset="0"/>
                        </a:rPr>
                        <a:t>A party</a:t>
                      </a:r>
                      <a:r>
                        <a:rPr lang="en-GB" sz="1800" baseline="0" dirty="0">
                          <a:solidFill>
                            <a:srgbClr val="115076"/>
                          </a:solidFill>
                          <a:latin typeface="Century Gothic" panose="020B0502020202020204" pitchFamily="34" charset="0"/>
                        </a:rPr>
                        <a:t> is taking place </a:t>
                      </a:r>
                      <a:r>
                        <a:rPr lang="en-GB" sz="1800" b="1" baseline="0" dirty="0">
                          <a:solidFill>
                            <a:srgbClr val="115076"/>
                          </a:solidFill>
                          <a:latin typeface="Century Gothic" panose="020B0502020202020204" pitchFamily="34" charset="0"/>
                        </a:rPr>
                        <a:t>upstairs</a:t>
                      </a:r>
                      <a:r>
                        <a:rPr lang="en-GB" sz="1800" baseline="0" dirty="0">
                          <a:solidFill>
                            <a:srgbClr val="115076"/>
                          </a:solidFill>
                          <a:latin typeface="Century Gothic" panose="020B0502020202020204" pitchFamily="34" charset="0"/>
                        </a:rPr>
                        <a:t> in </a:t>
                      </a:r>
                      <a:r>
                        <a:rPr lang="en-GB" sz="1800" b="1" baseline="0" dirty="0">
                          <a:solidFill>
                            <a:srgbClr val="115076"/>
                          </a:solidFill>
                          <a:latin typeface="Century Gothic" panose="020B0502020202020204" pitchFamily="34" charset="0"/>
                        </a:rPr>
                        <a:t>my flat</a:t>
                      </a:r>
                      <a:r>
                        <a:rPr lang="en-GB" sz="1800" baseline="0" dirty="0">
                          <a:solidFill>
                            <a:srgbClr val="115076"/>
                          </a:solidFill>
                          <a:latin typeface="Century Gothic" panose="020B0502020202020204" pitchFamily="34" charset="0"/>
                        </a:rPr>
                        <a:t>.</a:t>
                      </a:r>
                      <a:endParaRPr lang="en-GB" sz="1800" dirty="0">
                        <a:solidFill>
                          <a:srgbClr val="115076"/>
                        </a:solidFill>
                        <a:latin typeface="Century Gothic" panose="020B0502020202020204" pitchFamily="34" charset="0"/>
                      </a:endParaRPr>
                    </a:p>
                  </a:txBody>
                  <a:tcPr marL="80189" marR="80189" marT="40094" marB="40094" anchor="ctr"/>
                </a:tc>
                <a:tc>
                  <a:txBody>
                    <a:bodyPr/>
                    <a:lstStyle/>
                    <a:p>
                      <a:r>
                        <a:rPr lang="en-GB" sz="1800" dirty="0">
                          <a:solidFill>
                            <a:srgbClr val="115076"/>
                          </a:solidFill>
                          <a:latin typeface="Century Gothic" panose="020B0502020202020204" pitchFamily="34" charset="0"/>
                        </a:rPr>
                        <a:t>A </a:t>
                      </a:r>
                      <a:r>
                        <a:rPr lang="en-GB" sz="1800" b="1" dirty="0">
                          <a:solidFill>
                            <a:srgbClr val="115076"/>
                          </a:solidFill>
                          <a:latin typeface="Century Gothic" panose="020B0502020202020204" pitchFamily="34" charset="0"/>
                        </a:rPr>
                        <a:t>birthday</a:t>
                      </a:r>
                      <a:r>
                        <a:rPr lang="en-GB" sz="1800" dirty="0">
                          <a:solidFill>
                            <a:srgbClr val="115076"/>
                          </a:solidFill>
                          <a:latin typeface="Century Gothic" panose="020B0502020202020204" pitchFamily="34" charset="0"/>
                        </a:rPr>
                        <a:t> party is taking place </a:t>
                      </a:r>
                      <a:r>
                        <a:rPr lang="en-GB" sz="1800" b="1" dirty="0">
                          <a:solidFill>
                            <a:srgbClr val="115076"/>
                          </a:solidFill>
                          <a:latin typeface="Century Gothic" panose="020B0502020202020204" pitchFamily="34" charset="0"/>
                        </a:rPr>
                        <a:t>downstairs</a:t>
                      </a:r>
                      <a:r>
                        <a:rPr lang="en-GB" sz="1800" dirty="0">
                          <a:solidFill>
                            <a:srgbClr val="115076"/>
                          </a:solidFill>
                          <a:latin typeface="Century Gothic" panose="020B0502020202020204" pitchFamily="34" charset="0"/>
                        </a:rPr>
                        <a:t> in </a:t>
                      </a:r>
                      <a:r>
                        <a:rPr lang="en-GB" sz="1800" b="1" dirty="0">
                          <a:solidFill>
                            <a:srgbClr val="115076"/>
                          </a:solidFill>
                          <a:latin typeface="Century Gothic" panose="020B0502020202020204" pitchFamily="34" charset="0"/>
                        </a:rPr>
                        <a:t>my house</a:t>
                      </a:r>
                      <a:r>
                        <a:rPr lang="en-GB" sz="1800" dirty="0">
                          <a:solidFill>
                            <a:srgbClr val="115076"/>
                          </a:solidFill>
                          <a:latin typeface="Century Gothic" panose="020B0502020202020204" pitchFamily="34" charset="0"/>
                        </a:rPr>
                        <a:t>.</a:t>
                      </a:r>
                    </a:p>
                  </a:txBody>
                  <a:tcPr marL="80189" marR="80189" marT="40094" marB="40094" anchor="ctr"/>
                </a:tc>
                <a:tc>
                  <a:txBody>
                    <a:bodyPr/>
                    <a:lstStyle/>
                    <a:p>
                      <a:r>
                        <a:rPr lang="en-GB" sz="1800" dirty="0">
                          <a:solidFill>
                            <a:srgbClr val="115076"/>
                          </a:solidFill>
                          <a:latin typeface="Century Gothic" panose="020B0502020202020204" pitchFamily="34" charset="0"/>
                        </a:rPr>
                        <a:t>A </a:t>
                      </a:r>
                      <a:r>
                        <a:rPr lang="en-GB" sz="1800" b="1" dirty="0">
                          <a:solidFill>
                            <a:srgbClr val="115076"/>
                          </a:solidFill>
                          <a:latin typeface="Century Gothic" panose="020B0502020202020204" pitchFamily="34" charset="0"/>
                        </a:rPr>
                        <a:t>birthday </a:t>
                      </a:r>
                      <a:r>
                        <a:rPr lang="en-GB" sz="1800" dirty="0">
                          <a:solidFill>
                            <a:srgbClr val="115076"/>
                          </a:solidFill>
                          <a:latin typeface="Century Gothic" panose="020B0502020202020204" pitchFamily="34" charset="0"/>
                        </a:rPr>
                        <a:t>party is taking place </a:t>
                      </a:r>
                      <a:r>
                        <a:rPr lang="en-GB" sz="1800" b="1" dirty="0">
                          <a:solidFill>
                            <a:srgbClr val="115076"/>
                          </a:solidFill>
                          <a:latin typeface="Century Gothic" panose="020B0502020202020204" pitchFamily="34" charset="0"/>
                        </a:rPr>
                        <a:t>upstairs</a:t>
                      </a:r>
                      <a:r>
                        <a:rPr lang="en-GB" sz="1800" dirty="0">
                          <a:solidFill>
                            <a:srgbClr val="115076"/>
                          </a:solidFill>
                          <a:latin typeface="Century Gothic" panose="020B0502020202020204" pitchFamily="34" charset="0"/>
                        </a:rPr>
                        <a:t> in </a:t>
                      </a:r>
                      <a:r>
                        <a:rPr lang="en-GB" sz="1800" b="1" dirty="0">
                          <a:solidFill>
                            <a:srgbClr val="115076"/>
                          </a:solidFill>
                          <a:latin typeface="Century Gothic" panose="020B0502020202020204" pitchFamily="34" charset="0"/>
                        </a:rPr>
                        <a:t>my flat</a:t>
                      </a:r>
                      <a:r>
                        <a:rPr lang="en-GB" sz="1800" dirty="0">
                          <a:solidFill>
                            <a:srgbClr val="115076"/>
                          </a:solidFill>
                          <a:latin typeface="Century Gothic" panose="020B0502020202020204" pitchFamily="34" charset="0"/>
                        </a:rPr>
                        <a:t>.</a:t>
                      </a:r>
                    </a:p>
                  </a:txBody>
                  <a:tcPr marL="80189" marR="80189" marT="40094" marB="40094" anchor="ctr"/>
                </a:tc>
                <a:extLst>
                  <a:ext uri="{0D108BD9-81ED-4DB2-BD59-A6C34878D82A}">
                    <a16:rowId xmlns:a16="http://schemas.microsoft.com/office/drawing/2014/main" val="10000"/>
                  </a:ext>
                </a:extLst>
              </a:tr>
              <a:tr h="624258">
                <a:tc>
                  <a:txBody>
                    <a:bodyPr/>
                    <a:lstStyle/>
                    <a:p>
                      <a:endParaRPr lang="en-GB" sz="1800">
                        <a:solidFill>
                          <a:srgbClr val="115076"/>
                        </a:solidFill>
                      </a:endParaRPr>
                    </a:p>
                  </a:txBody>
                  <a:tcPr marL="80189" marR="80189" marT="40094" marB="40094"/>
                </a:tc>
                <a:tc>
                  <a:txBody>
                    <a:bodyPr/>
                    <a:lstStyle/>
                    <a:p>
                      <a:r>
                        <a:rPr lang="en-GB" sz="1800" dirty="0">
                          <a:solidFill>
                            <a:srgbClr val="115076"/>
                          </a:solidFill>
                          <a:latin typeface="Century Gothic" panose="020B0502020202020204" pitchFamily="34" charset="0"/>
                        </a:rPr>
                        <a:t>Mia is hungry and she is coming later.</a:t>
                      </a:r>
                    </a:p>
                  </a:txBody>
                  <a:tcPr marL="80189" marR="80189" marT="40094" marB="40094" anchor="ctr"/>
                </a:tc>
                <a:tc>
                  <a:txBody>
                    <a:bodyPr/>
                    <a:lstStyle/>
                    <a:p>
                      <a:r>
                        <a:rPr lang="en-GB" sz="1800" dirty="0">
                          <a:solidFill>
                            <a:srgbClr val="115076"/>
                          </a:solidFill>
                          <a:latin typeface="Century Gothic" panose="020B0502020202020204" pitchFamily="34" charset="0"/>
                        </a:rPr>
                        <a:t>Mia is tired and she is coming later.</a:t>
                      </a:r>
                    </a:p>
                  </a:txBody>
                  <a:tcPr marL="80189" marR="80189" marT="40094" marB="40094" anchor="ctr"/>
                </a:tc>
                <a:tc>
                  <a:txBody>
                    <a:bodyPr/>
                    <a:lstStyle/>
                    <a:p>
                      <a:r>
                        <a:rPr lang="en-GB" sz="1800" dirty="0">
                          <a:solidFill>
                            <a:srgbClr val="115076"/>
                          </a:solidFill>
                          <a:latin typeface="Century Gothic" panose="020B0502020202020204" pitchFamily="34" charset="0"/>
                        </a:rPr>
                        <a:t>Mia hat a headache and she is coming later.</a:t>
                      </a:r>
                    </a:p>
                  </a:txBody>
                  <a:tcPr marL="80189" marR="80189" marT="40094" marB="40094" anchor="ctr"/>
                </a:tc>
                <a:extLst>
                  <a:ext uri="{0D108BD9-81ED-4DB2-BD59-A6C34878D82A}">
                    <a16:rowId xmlns:a16="http://schemas.microsoft.com/office/drawing/2014/main" val="10001"/>
                  </a:ext>
                </a:extLst>
              </a:tr>
              <a:tr h="614779">
                <a:tc>
                  <a:txBody>
                    <a:bodyPr/>
                    <a:lstStyle/>
                    <a:p>
                      <a:endParaRPr lang="en-GB" sz="1800">
                        <a:solidFill>
                          <a:srgbClr val="115076"/>
                        </a:solidFill>
                      </a:endParaRPr>
                    </a:p>
                  </a:txBody>
                  <a:tcPr marL="80189" marR="80189" marT="40094" marB="40094"/>
                </a:tc>
                <a:tc>
                  <a:txBody>
                    <a:bodyPr/>
                    <a:lstStyle/>
                    <a:p>
                      <a:r>
                        <a:rPr lang="en-GB" sz="1800" dirty="0">
                          <a:solidFill>
                            <a:srgbClr val="115076"/>
                          </a:solidFill>
                          <a:latin typeface="Century Gothic" panose="020B0502020202020204" pitchFamily="34" charset="0"/>
                        </a:rPr>
                        <a:t>Mehmet</a:t>
                      </a:r>
                      <a:r>
                        <a:rPr lang="en-GB" sz="1800" baseline="0" dirty="0">
                          <a:solidFill>
                            <a:srgbClr val="115076"/>
                          </a:solidFill>
                          <a:latin typeface="Century Gothic" panose="020B0502020202020204" pitchFamily="34" charset="0"/>
                        </a:rPr>
                        <a:t> flew by plane from Poland.</a:t>
                      </a:r>
                      <a:endParaRPr lang="en-GB" sz="1800" dirty="0">
                        <a:solidFill>
                          <a:srgbClr val="115076"/>
                        </a:solidFill>
                        <a:latin typeface="Century Gothic" panose="020B0502020202020204" pitchFamily="34" charset="0"/>
                      </a:endParaRPr>
                    </a:p>
                  </a:txBody>
                  <a:tcPr marL="80189" marR="80189" marT="40094" marB="40094" anchor="ctr"/>
                </a:tc>
                <a:tc>
                  <a:txBody>
                    <a:bodyPr/>
                    <a:lstStyle/>
                    <a:p>
                      <a:r>
                        <a:rPr lang="en-GB" sz="1800" dirty="0">
                          <a:solidFill>
                            <a:srgbClr val="115076"/>
                          </a:solidFill>
                          <a:latin typeface="Century Gothic" panose="020B0502020202020204" pitchFamily="34" charset="0"/>
                        </a:rPr>
                        <a:t>Mehmet</a:t>
                      </a:r>
                      <a:r>
                        <a:rPr lang="en-GB" sz="1800" baseline="0" dirty="0">
                          <a:solidFill>
                            <a:srgbClr val="115076"/>
                          </a:solidFill>
                          <a:latin typeface="Century Gothic" panose="020B0502020202020204" pitchFamily="34" charset="0"/>
                        </a:rPr>
                        <a:t> travelled by train from Switzerland.</a:t>
                      </a:r>
                      <a:endParaRPr lang="en-GB" sz="1800" dirty="0">
                        <a:solidFill>
                          <a:srgbClr val="115076"/>
                        </a:solidFill>
                        <a:latin typeface="Century Gothic" panose="020B0502020202020204" pitchFamily="34" charset="0"/>
                      </a:endParaRPr>
                    </a:p>
                  </a:txBody>
                  <a:tcPr marL="80189" marR="80189" marT="40094" marB="40094" anchor="ctr"/>
                </a:tc>
                <a:tc>
                  <a:txBody>
                    <a:bodyPr/>
                    <a:lstStyle/>
                    <a:p>
                      <a:r>
                        <a:rPr lang="en-GB" sz="1800" dirty="0">
                          <a:solidFill>
                            <a:srgbClr val="115076"/>
                          </a:solidFill>
                          <a:latin typeface="Century Gothic" panose="020B0502020202020204" pitchFamily="34" charset="0"/>
                        </a:rPr>
                        <a:t>Mehmet</a:t>
                      </a:r>
                      <a:r>
                        <a:rPr lang="en-GB" sz="1800" baseline="0" dirty="0">
                          <a:solidFill>
                            <a:srgbClr val="115076"/>
                          </a:solidFill>
                          <a:latin typeface="Century Gothic" panose="020B0502020202020204" pitchFamily="34" charset="0"/>
                        </a:rPr>
                        <a:t> flew by plane from the south.</a:t>
                      </a:r>
                      <a:endParaRPr lang="en-GB" sz="1800" dirty="0">
                        <a:solidFill>
                          <a:srgbClr val="115076"/>
                        </a:solidFill>
                        <a:latin typeface="Century Gothic" panose="020B0502020202020204" pitchFamily="34" charset="0"/>
                      </a:endParaRPr>
                    </a:p>
                  </a:txBody>
                  <a:tcPr marL="80189" marR="80189" marT="40094" marB="40094" anchor="ctr"/>
                </a:tc>
                <a:extLst>
                  <a:ext uri="{0D108BD9-81ED-4DB2-BD59-A6C34878D82A}">
                    <a16:rowId xmlns:a16="http://schemas.microsoft.com/office/drawing/2014/main" val="10002"/>
                  </a:ext>
                </a:extLst>
              </a:tr>
              <a:tr h="882075">
                <a:tc>
                  <a:txBody>
                    <a:bodyPr/>
                    <a:lstStyle/>
                    <a:p>
                      <a:endParaRPr lang="en-GB" sz="1800">
                        <a:solidFill>
                          <a:srgbClr val="115076"/>
                        </a:solidFill>
                      </a:endParaRPr>
                    </a:p>
                  </a:txBody>
                  <a:tcPr marL="80189" marR="80189" marT="40094" marB="40094"/>
                </a:tc>
                <a:tc>
                  <a:txBody>
                    <a:bodyPr/>
                    <a:lstStyle/>
                    <a:p>
                      <a:r>
                        <a:rPr lang="en-GB" sz="1800" dirty="0">
                          <a:solidFill>
                            <a:srgbClr val="115076"/>
                          </a:solidFill>
                          <a:latin typeface="Century Gothic" panose="020B0502020202020204" pitchFamily="34" charset="0"/>
                        </a:rPr>
                        <a:t>Katja’s aunt and uncle live in Poland and are bringing Polish food.</a:t>
                      </a:r>
                    </a:p>
                  </a:txBody>
                  <a:tcPr marL="80189" marR="80189" marT="40094" marB="40094" anchor="ctr"/>
                </a:tc>
                <a:tc>
                  <a:txBody>
                    <a:bodyPr/>
                    <a:lstStyle/>
                    <a:p>
                      <a:r>
                        <a:rPr lang="en-GB" sz="1800" dirty="0">
                          <a:solidFill>
                            <a:srgbClr val="115076"/>
                          </a:solidFill>
                          <a:latin typeface="Century Gothic" panose="020B0502020202020204" pitchFamily="34" charset="0"/>
                        </a:rPr>
                        <a:t>Katja’s aunt and uncle are flying from Poland and like eating Polish food.</a:t>
                      </a:r>
                    </a:p>
                  </a:txBody>
                  <a:tcPr marL="80189" marR="80189" marT="40094" marB="40094" anchor="ctr"/>
                </a:tc>
                <a:tc>
                  <a:txBody>
                    <a:bodyPr/>
                    <a:lstStyle/>
                    <a:p>
                      <a:r>
                        <a:rPr lang="en-GB" sz="1800" dirty="0">
                          <a:solidFill>
                            <a:srgbClr val="115076"/>
                          </a:solidFill>
                          <a:latin typeface="Century Gothic" panose="020B0502020202020204" pitchFamily="34" charset="0"/>
                        </a:rPr>
                        <a:t>Katja’s aunt and uncle are coming from Poland and can’t travel by boat.</a:t>
                      </a:r>
                    </a:p>
                  </a:txBody>
                  <a:tcPr marL="80189" marR="80189" marT="40094" marB="40094" anchor="ctr"/>
                </a:tc>
                <a:extLst>
                  <a:ext uri="{0D108BD9-81ED-4DB2-BD59-A6C34878D82A}">
                    <a16:rowId xmlns:a16="http://schemas.microsoft.com/office/drawing/2014/main" val="10003"/>
                  </a:ext>
                </a:extLst>
              </a:tr>
              <a:tr h="847707">
                <a:tc>
                  <a:txBody>
                    <a:bodyPr/>
                    <a:lstStyle/>
                    <a:p>
                      <a:endParaRPr lang="en-GB" sz="1800">
                        <a:solidFill>
                          <a:srgbClr val="115076"/>
                        </a:solidFill>
                      </a:endParaRPr>
                    </a:p>
                  </a:txBody>
                  <a:tcPr marL="80189" marR="80189" marT="40094" marB="40094"/>
                </a:tc>
                <a:tc>
                  <a:txBody>
                    <a:bodyPr/>
                    <a:lstStyle/>
                    <a:p>
                      <a:r>
                        <a:rPr lang="en-GB" sz="1800" dirty="0">
                          <a:solidFill>
                            <a:srgbClr val="115076"/>
                          </a:solidFill>
                          <a:latin typeface="Century Gothic" panose="020B0502020202020204" pitchFamily="34" charset="0"/>
                        </a:rPr>
                        <a:t>Katja is preparing the food,</a:t>
                      </a:r>
                      <a:r>
                        <a:rPr lang="en-GB" sz="1800" baseline="0" dirty="0">
                          <a:solidFill>
                            <a:srgbClr val="115076"/>
                          </a:solidFill>
                          <a:latin typeface="Century Gothic" panose="020B0502020202020204" pitchFamily="34" charset="0"/>
                        </a:rPr>
                        <a:t> but she hasn’t found the </a:t>
                      </a:r>
                      <a:r>
                        <a:rPr lang="en-GB" sz="1800" baseline="0" dirty="0" err="1">
                          <a:solidFill>
                            <a:srgbClr val="115076"/>
                          </a:solidFill>
                          <a:latin typeface="Century Gothic" panose="020B0502020202020204" pitchFamily="34" charset="0"/>
                        </a:rPr>
                        <a:t>Küche</a:t>
                      </a:r>
                      <a:r>
                        <a:rPr lang="en-GB" sz="1800" baseline="0" dirty="0">
                          <a:solidFill>
                            <a:srgbClr val="115076"/>
                          </a:solidFill>
                          <a:latin typeface="Century Gothic" panose="020B0502020202020204" pitchFamily="34" charset="0"/>
                        </a:rPr>
                        <a:t>.</a:t>
                      </a:r>
                      <a:endParaRPr lang="en-GB" sz="1800" dirty="0">
                        <a:solidFill>
                          <a:srgbClr val="115076"/>
                        </a:solidFill>
                        <a:latin typeface="Century Gothic" panose="020B0502020202020204" pitchFamily="34" charset="0"/>
                      </a:endParaRPr>
                    </a:p>
                  </a:txBody>
                  <a:tcPr marL="80189" marR="80189" marT="40094" marB="40094" anchor="ctr"/>
                </a:tc>
                <a:tc>
                  <a:txBody>
                    <a:bodyPr/>
                    <a:lstStyle/>
                    <a:p>
                      <a:r>
                        <a:rPr lang="en-GB" sz="1800" dirty="0">
                          <a:solidFill>
                            <a:srgbClr val="115076"/>
                          </a:solidFill>
                          <a:latin typeface="Century Gothic" panose="020B0502020202020204" pitchFamily="34" charset="0"/>
                        </a:rPr>
                        <a:t>Katja is preparing the food,</a:t>
                      </a:r>
                      <a:r>
                        <a:rPr lang="en-GB" sz="1800" baseline="0" dirty="0">
                          <a:solidFill>
                            <a:srgbClr val="115076"/>
                          </a:solidFill>
                          <a:latin typeface="Century Gothic" panose="020B0502020202020204" pitchFamily="34" charset="0"/>
                        </a:rPr>
                        <a:t> but she hasn’t found the coffee.</a:t>
                      </a:r>
                      <a:endParaRPr lang="en-GB" sz="1800" dirty="0">
                        <a:solidFill>
                          <a:srgbClr val="115076"/>
                        </a:solidFill>
                        <a:latin typeface="Century Gothic" panose="020B0502020202020204" pitchFamily="34" charset="0"/>
                      </a:endParaRPr>
                    </a:p>
                  </a:txBody>
                  <a:tcPr marL="80189" marR="80189" marT="40094" marB="40094" anchor="ctr"/>
                </a:tc>
                <a:tc>
                  <a:txBody>
                    <a:bodyPr/>
                    <a:lstStyle/>
                    <a:p>
                      <a:r>
                        <a:rPr lang="en-GB" sz="1800" dirty="0">
                          <a:solidFill>
                            <a:srgbClr val="115076"/>
                          </a:solidFill>
                          <a:latin typeface="Century Gothic" panose="020B0502020202020204" pitchFamily="34" charset="0"/>
                        </a:rPr>
                        <a:t>Katja is preparing the party,</a:t>
                      </a:r>
                      <a:r>
                        <a:rPr lang="en-GB" sz="1800" baseline="0" dirty="0">
                          <a:solidFill>
                            <a:srgbClr val="115076"/>
                          </a:solidFill>
                          <a:latin typeface="Century Gothic" panose="020B0502020202020204" pitchFamily="34" charset="0"/>
                        </a:rPr>
                        <a:t> but she hasn’t found the food.</a:t>
                      </a:r>
                      <a:endParaRPr lang="en-GB" sz="1800" dirty="0">
                        <a:solidFill>
                          <a:srgbClr val="115076"/>
                        </a:solidFill>
                        <a:latin typeface="Century Gothic" panose="020B0502020202020204" pitchFamily="34" charset="0"/>
                      </a:endParaRPr>
                    </a:p>
                  </a:txBody>
                  <a:tcPr marL="80189" marR="80189" marT="40094" marB="40094" anchor="ctr"/>
                </a:tc>
                <a:extLst>
                  <a:ext uri="{0D108BD9-81ED-4DB2-BD59-A6C34878D82A}">
                    <a16:rowId xmlns:a16="http://schemas.microsoft.com/office/drawing/2014/main" val="10004"/>
                  </a:ext>
                </a:extLst>
              </a:tr>
              <a:tr h="784192">
                <a:tc>
                  <a:txBody>
                    <a:bodyPr/>
                    <a:lstStyle/>
                    <a:p>
                      <a:endParaRPr lang="en-GB" sz="1800">
                        <a:solidFill>
                          <a:srgbClr val="115076"/>
                        </a:solidFill>
                      </a:endParaRPr>
                    </a:p>
                  </a:txBody>
                  <a:tcPr marL="80189" marR="80189" marT="40094" marB="40094"/>
                </a:tc>
                <a:tc>
                  <a:txBody>
                    <a:bodyPr/>
                    <a:lstStyle/>
                    <a:p>
                      <a:r>
                        <a:rPr lang="en-GB" sz="1800" dirty="0">
                          <a:solidFill>
                            <a:srgbClr val="115076"/>
                          </a:solidFill>
                          <a:latin typeface="Century Gothic" panose="020B0502020202020204" pitchFamily="34" charset="0"/>
                        </a:rPr>
                        <a:t>We walke</a:t>
                      </a:r>
                      <a:r>
                        <a:rPr lang="en-GB" sz="1800" baseline="0" dirty="0">
                          <a:solidFill>
                            <a:srgbClr val="115076"/>
                          </a:solidFill>
                          <a:latin typeface="Century Gothic" panose="020B0502020202020204" pitchFamily="34" charset="0"/>
                        </a:rPr>
                        <a:t>d to town, but we still want to dance with Mia!</a:t>
                      </a:r>
                      <a:endParaRPr lang="en-GB" sz="1800" dirty="0">
                        <a:solidFill>
                          <a:srgbClr val="115076"/>
                        </a:solidFill>
                        <a:latin typeface="Century Gothic" panose="020B0502020202020204" pitchFamily="34" charset="0"/>
                      </a:endParaRPr>
                    </a:p>
                  </a:txBody>
                  <a:tcPr marL="80189" marR="80189" marT="40094" marB="40094" anchor="ctr"/>
                </a:tc>
                <a:tc>
                  <a:txBody>
                    <a:bodyPr/>
                    <a:lstStyle/>
                    <a:p>
                      <a:r>
                        <a:rPr lang="en-GB" sz="1800" dirty="0">
                          <a:solidFill>
                            <a:srgbClr val="115076"/>
                          </a:solidFill>
                          <a:latin typeface="Century Gothic" panose="020B0502020202020204" pitchFamily="34" charset="0"/>
                        </a:rPr>
                        <a:t>We went shopping,</a:t>
                      </a:r>
                      <a:r>
                        <a:rPr lang="en-GB" sz="1800" baseline="0" dirty="0">
                          <a:solidFill>
                            <a:srgbClr val="115076"/>
                          </a:solidFill>
                          <a:latin typeface="Century Gothic" panose="020B0502020202020204" pitchFamily="34" charset="0"/>
                        </a:rPr>
                        <a:t> but now we want to dance with Mia!</a:t>
                      </a:r>
                      <a:endParaRPr lang="en-GB" sz="1800" dirty="0">
                        <a:solidFill>
                          <a:srgbClr val="115076"/>
                        </a:solidFill>
                        <a:latin typeface="Century Gothic" panose="020B0502020202020204" pitchFamily="34" charset="0"/>
                      </a:endParaRPr>
                    </a:p>
                  </a:txBody>
                  <a:tcPr marL="80189" marR="80189" marT="40094" marB="40094" anchor="ctr"/>
                </a:tc>
                <a:tc>
                  <a:txBody>
                    <a:bodyPr/>
                    <a:lstStyle/>
                    <a:p>
                      <a:r>
                        <a:rPr lang="en-GB" sz="1800" dirty="0">
                          <a:solidFill>
                            <a:srgbClr val="115076"/>
                          </a:solidFill>
                          <a:latin typeface="Century Gothic" panose="020B0502020202020204" pitchFamily="34" charset="0"/>
                        </a:rPr>
                        <a:t>We went shopping, but we still want to dance with Mia.</a:t>
                      </a:r>
                    </a:p>
                  </a:txBody>
                  <a:tcPr marL="80189" marR="80189" marT="40094" marB="40094" anchor="ctr"/>
                </a:tc>
                <a:extLst>
                  <a:ext uri="{0D108BD9-81ED-4DB2-BD59-A6C34878D82A}">
                    <a16:rowId xmlns:a16="http://schemas.microsoft.com/office/drawing/2014/main" val="10005"/>
                  </a:ext>
                </a:extLst>
              </a:tr>
            </a:tbl>
          </a:graphicData>
        </a:graphic>
      </p:graphicFrame>
      <p:sp>
        <p:nvSpPr>
          <p:cNvPr id="27" name="Rectangle 26">
            <a:hlinkClick r:id="" action="ppaction://noaction">
              <a:snd r:embed="rId4" name="10. 1. Oben.wav"/>
            </a:hlinkClick>
            <a:extLst>
              <a:ext uri="{FF2B5EF4-FFF2-40B4-BE49-F238E27FC236}">
                <a16:creationId xmlns:a16="http://schemas.microsoft.com/office/drawing/2014/main" id="{168E5AD5-FD98-ED41-ABC7-9683CB559CB8}"/>
              </a:ext>
            </a:extLst>
          </p:cNvPr>
          <p:cNvSpPr/>
          <p:nvPr/>
        </p:nvSpPr>
        <p:spPr>
          <a:xfrm>
            <a:off x="0" y="1934890"/>
            <a:ext cx="294570" cy="320898"/>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fr-FR" sz="1754" b="1" dirty="0">
                <a:solidFill>
                  <a:prstClr val="white"/>
                </a:solidFill>
                <a:latin typeface="Century Gothic" panose="020F0302020204030204"/>
              </a:rPr>
              <a:t>1</a:t>
            </a:r>
          </a:p>
        </p:txBody>
      </p:sp>
      <p:sp>
        <p:nvSpPr>
          <p:cNvPr id="28" name="Rectangle 27">
            <a:hlinkClick r:id="" action="ppaction://noaction">
              <a:snd r:embed="rId5" name="10. 2. Mia.wav"/>
            </a:hlinkClick>
            <a:extLst>
              <a:ext uri="{FF2B5EF4-FFF2-40B4-BE49-F238E27FC236}">
                <a16:creationId xmlns:a16="http://schemas.microsoft.com/office/drawing/2014/main" id="{827C196A-36DC-C04A-94B6-41FE806E30F4}"/>
              </a:ext>
            </a:extLst>
          </p:cNvPr>
          <p:cNvSpPr/>
          <p:nvPr/>
        </p:nvSpPr>
        <p:spPr>
          <a:xfrm>
            <a:off x="0" y="2874359"/>
            <a:ext cx="294570" cy="320898"/>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fr-FR" sz="1754" b="1" dirty="0">
                <a:solidFill>
                  <a:prstClr val="white"/>
                </a:solidFill>
                <a:latin typeface="Century Gothic" panose="020F0302020204030204"/>
              </a:rPr>
              <a:t>2</a:t>
            </a:r>
          </a:p>
        </p:txBody>
      </p:sp>
      <p:sp>
        <p:nvSpPr>
          <p:cNvPr id="29" name="Rectangle 28">
            <a:hlinkClick r:id="" action="ppaction://noaction">
              <a:snd r:embed="rId6" name="10. 3. Mehmet.wav"/>
            </a:hlinkClick>
            <a:extLst>
              <a:ext uri="{FF2B5EF4-FFF2-40B4-BE49-F238E27FC236}">
                <a16:creationId xmlns:a16="http://schemas.microsoft.com/office/drawing/2014/main" id="{18FA223D-DDFA-1644-8396-5F0E7A4F1BA9}"/>
              </a:ext>
            </a:extLst>
          </p:cNvPr>
          <p:cNvSpPr/>
          <p:nvPr/>
        </p:nvSpPr>
        <p:spPr>
          <a:xfrm>
            <a:off x="0" y="3532684"/>
            <a:ext cx="294570" cy="320898"/>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fr-FR" sz="1754" b="1" dirty="0">
                <a:solidFill>
                  <a:prstClr val="white"/>
                </a:solidFill>
                <a:latin typeface="Century Gothic" panose="020F0302020204030204"/>
              </a:rPr>
              <a:t>3</a:t>
            </a:r>
          </a:p>
        </p:txBody>
      </p:sp>
      <p:sp>
        <p:nvSpPr>
          <p:cNvPr id="30" name="Rectangle 29">
            <a:hlinkClick r:id="" action="ppaction://noaction">
              <a:snd r:embed="rId7" name="10. 4. Katja.wav"/>
            </a:hlinkClick>
            <a:extLst>
              <a:ext uri="{FF2B5EF4-FFF2-40B4-BE49-F238E27FC236}">
                <a16:creationId xmlns:a16="http://schemas.microsoft.com/office/drawing/2014/main" id="{C43D7BDD-B7DE-0446-A119-B2D584C177E9}"/>
              </a:ext>
            </a:extLst>
          </p:cNvPr>
          <p:cNvSpPr/>
          <p:nvPr/>
        </p:nvSpPr>
        <p:spPr>
          <a:xfrm>
            <a:off x="0" y="4233579"/>
            <a:ext cx="294570" cy="320898"/>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fr-FR" sz="1754" b="1" dirty="0">
                <a:solidFill>
                  <a:prstClr val="white"/>
                </a:solidFill>
                <a:latin typeface="Century Gothic" panose="020F0302020204030204"/>
              </a:rPr>
              <a:t>4</a:t>
            </a:r>
          </a:p>
        </p:txBody>
      </p:sp>
      <p:sp>
        <p:nvSpPr>
          <p:cNvPr id="31" name="Rectangle 30">
            <a:hlinkClick r:id="" action="ppaction://noaction">
              <a:snd r:embed="rId8" name="10. 5. Katja bereitet.wav"/>
            </a:hlinkClick>
            <a:extLst>
              <a:ext uri="{FF2B5EF4-FFF2-40B4-BE49-F238E27FC236}">
                <a16:creationId xmlns:a16="http://schemas.microsoft.com/office/drawing/2014/main" id="{18A26402-D9E5-6648-8517-A054F452F126}"/>
              </a:ext>
            </a:extLst>
          </p:cNvPr>
          <p:cNvSpPr/>
          <p:nvPr/>
        </p:nvSpPr>
        <p:spPr>
          <a:xfrm>
            <a:off x="-1" y="5167167"/>
            <a:ext cx="294570" cy="320898"/>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fr-FR" sz="1754" b="1" dirty="0">
                <a:solidFill>
                  <a:prstClr val="white"/>
                </a:solidFill>
                <a:latin typeface="Century Gothic" panose="020F0302020204030204"/>
              </a:rPr>
              <a:t>5</a:t>
            </a:r>
          </a:p>
        </p:txBody>
      </p:sp>
      <p:sp>
        <p:nvSpPr>
          <p:cNvPr id="32" name="Rectangle 31">
            <a:hlinkClick r:id="" action="ppaction://noaction">
              <a:snd r:embed="rId9" name="10. 6.wav"/>
            </a:hlinkClick>
            <a:extLst>
              <a:ext uri="{FF2B5EF4-FFF2-40B4-BE49-F238E27FC236}">
                <a16:creationId xmlns:a16="http://schemas.microsoft.com/office/drawing/2014/main" id="{8D6B492D-98B3-B149-9584-E3E6BF88D2EE}"/>
              </a:ext>
            </a:extLst>
          </p:cNvPr>
          <p:cNvSpPr/>
          <p:nvPr/>
        </p:nvSpPr>
        <p:spPr>
          <a:xfrm>
            <a:off x="0" y="5944596"/>
            <a:ext cx="294570" cy="320898"/>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fr-FR" sz="1754" b="1" dirty="0">
                <a:solidFill>
                  <a:prstClr val="white"/>
                </a:solidFill>
                <a:latin typeface="Century Gothic" panose="020F0302020204030204"/>
              </a:rPr>
              <a:t>6</a:t>
            </a:r>
          </a:p>
        </p:txBody>
      </p:sp>
      <p:pic>
        <p:nvPicPr>
          <p:cNvPr id="21" name="Picture 20" descr="green checkmark">
            <a:extLst>
              <a:ext uri="{FF2B5EF4-FFF2-40B4-BE49-F238E27FC236}">
                <a16:creationId xmlns:a16="http://schemas.microsoft.com/office/drawing/2014/main" id="{8964A022-C428-4B6C-B8FB-C71E1659E7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53137" y="1944810"/>
            <a:ext cx="370513" cy="385951"/>
          </a:xfrm>
          <a:prstGeom prst="rect">
            <a:avLst/>
          </a:prstGeom>
        </p:spPr>
      </p:pic>
      <p:pic>
        <p:nvPicPr>
          <p:cNvPr id="22" name="Picture 21" descr="green checkmark">
            <a:extLst>
              <a:ext uri="{FF2B5EF4-FFF2-40B4-BE49-F238E27FC236}">
                <a16:creationId xmlns:a16="http://schemas.microsoft.com/office/drawing/2014/main" id="{7D8EBF60-2F7C-4764-98B9-CC876DFD14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0600" y="2898351"/>
            <a:ext cx="370513" cy="385951"/>
          </a:xfrm>
          <a:prstGeom prst="rect">
            <a:avLst/>
          </a:prstGeom>
        </p:spPr>
      </p:pic>
      <p:pic>
        <p:nvPicPr>
          <p:cNvPr id="39" name="Picture 38" descr="green checkmark">
            <a:extLst>
              <a:ext uri="{FF2B5EF4-FFF2-40B4-BE49-F238E27FC236}">
                <a16:creationId xmlns:a16="http://schemas.microsoft.com/office/drawing/2014/main" id="{3F52A067-3C0A-4213-A53B-4714716937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53137" y="3505293"/>
            <a:ext cx="370513" cy="385951"/>
          </a:xfrm>
          <a:prstGeom prst="rect">
            <a:avLst/>
          </a:prstGeom>
        </p:spPr>
      </p:pic>
      <p:pic>
        <p:nvPicPr>
          <p:cNvPr id="40" name="Picture 39" descr="green checkmark">
            <a:extLst>
              <a:ext uri="{FF2B5EF4-FFF2-40B4-BE49-F238E27FC236}">
                <a16:creationId xmlns:a16="http://schemas.microsoft.com/office/drawing/2014/main" id="{48B0E237-5C40-467E-A3CF-2530141A39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2548" y="4084226"/>
            <a:ext cx="370513" cy="385951"/>
          </a:xfrm>
          <a:prstGeom prst="rect">
            <a:avLst/>
          </a:prstGeom>
        </p:spPr>
      </p:pic>
      <p:pic>
        <p:nvPicPr>
          <p:cNvPr id="41" name="Picture 40" descr="green checkmark">
            <a:extLst>
              <a:ext uri="{FF2B5EF4-FFF2-40B4-BE49-F238E27FC236}">
                <a16:creationId xmlns:a16="http://schemas.microsoft.com/office/drawing/2014/main" id="{9D7C0249-AD64-430E-8060-87E1312F0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43808" y="5276040"/>
            <a:ext cx="370513" cy="385951"/>
          </a:xfrm>
          <a:prstGeom prst="rect">
            <a:avLst/>
          </a:prstGeom>
        </p:spPr>
      </p:pic>
      <p:pic>
        <p:nvPicPr>
          <p:cNvPr id="42" name="Picture 41" descr="green checkmark">
            <a:extLst>
              <a:ext uri="{FF2B5EF4-FFF2-40B4-BE49-F238E27FC236}">
                <a16:creationId xmlns:a16="http://schemas.microsoft.com/office/drawing/2014/main" id="{D64D58A6-B4B5-4FEA-B586-25AE0FD453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02249" y="5860493"/>
            <a:ext cx="370513" cy="385951"/>
          </a:xfrm>
          <a:prstGeom prst="rect">
            <a:avLst/>
          </a:prstGeom>
        </p:spPr>
      </p:pic>
    </p:spTree>
    <p:extLst>
      <p:ext uri="{BB962C8B-B14F-4D97-AF65-F5344CB8AC3E}">
        <p14:creationId xmlns:p14="http://schemas.microsoft.com/office/powerpoint/2010/main" val="5015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625"/>
            <a:ext cx="5969595" cy="762905"/>
          </a:xfrm>
          <a:prstGeom prst="rect">
            <a:avLst/>
          </a:prstGeom>
        </p:spPr>
      </p:pic>
      <p:sp>
        <p:nvSpPr>
          <p:cNvPr id="4" name="Title 3"/>
          <p:cNvSpPr>
            <a:spLocks noGrp="1"/>
          </p:cNvSpPr>
          <p:nvPr>
            <p:ph type="title"/>
          </p:nvPr>
        </p:nvSpPr>
        <p:spPr>
          <a:xfrm>
            <a:off x="0" y="1030626"/>
            <a:ext cx="3284268" cy="620750"/>
          </a:xfrm>
        </p:spPr>
        <p:txBody>
          <a:bodyPr>
            <a:normAutofit fontScale="90000"/>
          </a:bodyPr>
          <a:lstStyle/>
          <a:p>
            <a:r>
              <a:rPr lang="en-GB" sz="3157" b="1" dirty="0" err="1">
                <a:solidFill>
                  <a:schemeClr val="bg1"/>
                </a:solidFill>
              </a:rPr>
              <a:t>Vokabeln</a:t>
            </a:r>
            <a:r>
              <a:rPr lang="en-GB" sz="3157" b="1" dirty="0">
                <a:solidFill>
                  <a:schemeClr val="bg1"/>
                </a:solidFill>
              </a:rPr>
              <a:t> 2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293188" y="989413"/>
            <a:ext cx="2192827" cy="35158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754" b="1" dirty="0" err="1">
                <a:solidFill>
                  <a:prstClr val="white"/>
                </a:solidFill>
                <a:latin typeface="Century Gothic" panose="020B0502020202020204" pitchFamily="34" charset="0"/>
              </a:rPr>
              <a:t>lesen</a:t>
            </a:r>
            <a:r>
              <a:rPr lang="en-GB" sz="1754" b="1" dirty="0">
                <a:solidFill>
                  <a:prstClr val="white"/>
                </a:solidFill>
                <a:latin typeface="Century Gothic" panose="020B0502020202020204" pitchFamily="34" charset="0"/>
              </a:rPr>
              <a:t> / </a:t>
            </a:r>
            <a:r>
              <a:rPr lang="en-GB" sz="1754" b="1" dirty="0" err="1">
                <a:solidFill>
                  <a:prstClr val="white"/>
                </a:solidFill>
                <a:latin typeface="Century Gothic" panose="020B0502020202020204" pitchFamily="34" charset="0"/>
              </a:rPr>
              <a:t>schreiben</a:t>
            </a:r>
            <a:endParaRPr lang="en-GB" sz="1754" b="1" dirty="0">
              <a:solidFill>
                <a:prstClr val="white"/>
              </a:solidFill>
              <a:latin typeface="Century Gothic" panose="020B0502020202020204" pitchFamily="34" charset="0"/>
            </a:endParaRPr>
          </a:p>
        </p:txBody>
      </p:sp>
      <p:graphicFrame>
        <p:nvGraphicFramePr>
          <p:cNvPr id="2" name="Table 9">
            <a:extLst>
              <a:ext uri="{FF2B5EF4-FFF2-40B4-BE49-F238E27FC236}">
                <a16:creationId xmlns:a16="http://schemas.microsoft.com/office/drawing/2014/main" id="{DB946129-81CB-487A-B937-6FEB844AF1A2}"/>
              </a:ext>
            </a:extLst>
          </p:cNvPr>
          <p:cNvGraphicFramePr>
            <a:graphicFrameLocks noGrp="1"/>
          </p:cNvGraphicFramePr>
          <p:nvPr>
            <p:extLst>
              <p:ext uri="{D42A27DB-BD31-4B8C-83A1-F6EECF244321}">
                <p14:modId xmlns:p14="http://schemas.microsoft.com/office/powerpoint/2010/main" val="3961001448"/>
              </p:ext>
            </p:extLst>
          </p:nvPr>
        </p:nvGraphicFramePr>
        <p:xfrm>
          <a:off x="205797" y="1909296"/>
          <a:ext cx="4319131" cy="3901065"/>
        </p:xfrm>
        <a:graphic>
          <a:graphicData uri="http://schemas.openxmlformats.org/drawingml/2006/table">
            <a:tbl>
              <a:tblPr firstRow="1" bandRow="1">
                <a:tableStyleId>{5940675A-B579-460E-94D1-54222C63F5DA}</a:tableStyleId>
              </a:tblPr>
              <a:tblGrid>
                <a:gridCol w="4319131">
                  <a:extLst>
                    <a:ext uri="{9D8B030D-6E8A-4147-A177-3AD203B41FA5}">
                      <a16:colId xmlns:a16="http://schemas.microsoft.com/office/drawing/2014/main" val="194634991"/>
                    </a:ext>
                  </a:extLst>
                </a:gridCol>
              </a:tblGrid>
              <a:tr h="526760">
                <a:tc>
                  <a:txBody>
                    <a:bodyPr/>
                    <a:lstStyle/>
                    <a:p>
                      <a:r>
                        <a:rPr lang="en-GB" sz="2100" dirty="0">
                          <a:solidFill>
                            <a:srgbClr val="115076"/>
                          </a:solidFill>
                          <a:latin typeface="Century Gothic" panose="020B0502020202020204" pitchFamily="34" charset="0"/>
                        </a:rPr>
                        <a:t>1. Ein Synonym </a:t>
                      </a:r>
                      <a:r>
                        <a:rPr lang="en-GB" sz="2100" dirty="0" err="1">
                          <a:solidFill>
                            <a:srgbClr val="115076"/>
                          </a:solidFill>
                          <a:latin typeface="Century Gothic" panose="020B0502020202020204" pitchFamily="34" charset="0"/>
                        </a:rPr>
                        <a:t>für</a:t>
                      </a:r>
                      <a:r>
                        <a:rPr lang="en-GB" sz="2100" dirty="0">
                          <a:solidFill>
                            <a:srgbClr val="115076"/>
                          </a:solidFill>
                          <a:latin typeface="Century Gothic" panose="020B0502020202020204" pitchFamily="34" charset="0"/>
                        </a:rPr>
                        <a:t> </a:t>
                      </a:r>
                      <a:r>
                        <a:rPr lang="en-GB" sz="2100" b="1" i="1" dirty="0" err="1">
                          <a:solidFill>
                            <a:srgbClr val="115076"/>
                          </a:solidFill>
                          <a:latin typeface="Century Gothic" panose="020B0502020202020204" pitchFamily="34" charset="0"/>
                        </a:rPr>
                        <a:t>bekommen</a:t>
                      </a:r>
                      <a:endParaRPr lang="en-GB" sz="2100" dirty="0">
                        <a:solidFill>
                          <a:srgbClr val="115076"/>
                        </a:solidFill>
                        <a:latin typeface="Century Gothic" panose="020B0502020202020204" pitchFamily="34" charset="0"/>
                      </a:endParaRPr>
                    </a:p>
                  </a:txBody>
                  <a:tcPr marL="80189" marR="80189" marT="40094" marB="40094"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209462"/>
                  </a:ext>
                </a:extLst>
              </a:tr>
              <a:tr h="526760">
                <a:tc>
                  <a:txBody>
                    <a:bodyPr/>
                    <a:lstStyle/>
                    <a:p>
                      <a:r>
                        <a:rPr lang="en-GB" sz="2100" dirty="0">
                          <a:solidFill>
                            <a:srgbClr val="115076"/>
                          </a:solidFill>
                          <a:latin typeface="Century Gothic" panose="020B0502020202020204" pitchFamily="34" charset="0"/>
                        </a:rPr>
                        <a:t>2. </a:t>
                      </a:r>
                      <a:r>
                        <a:rPr lang="en-GB" sz="2100" b="0" dirty="0">
                          <a:solidFill>
                            <a:srgbClr val="115076"/>
                          </a:solidFill>
                          <a:latin typeface="Century Gothic" panose="020B0502020202020204" pitchFamily="34" charset="0"/>
                        </a:rPr>
                        <a:t>Der </a:t>
                      </a:r>
                      <a:r>
                        <a:rPr lang="en-GB" sz="2100" b="0" dirty="0" err="1">
                          <a:solidFill>
                            <a:srgbClr val="115076"/>
                          </a:solidFill>
                          <a:latin typeface="Century Gothic" panose="020B0502020202020204" pitchFamily="34" charset="0"/>
                        </a:rPr>
                        <a:t>letzte</a:t>
                      </a:r>
                      <a:r>
                        <a:rPr lang="en-GB" sz="2100" b="0" dirty="0">
                          <a:solidFill>
                            <a:srgbClr val="115076"/>
                          </a:solidFill>
                          <a:latin typeface="Century Gothic" panose="020B0502020202020204" pitchFamily="34" charset="0"/>
                        </a:rPr>
                        <a:t> Monat </a:t>
                      </a:r>
                      <a:r>
                        <a:rPr lang="en-GB" sz="2100" dirty="0" err="1">
                          <a:solidFill>
                            <a:srgbClr val="115076"/>
                          </a:solidFill>
                          <a:latin typeface="Century Gothic" panose="020B0502020202020204" pitchFamily="34" charset="0"/>
                        </a:rPr>
                        <a:t>im</a:t>
                      </a:r>
                      <a:r>
                        <a:rPr lang="en-GB" sz="2100" dirty="0">
                          <a:solidFill>
                            <a:srgbClr val="115076"/>
                          </a:solidFill>
                          <a:latin typeface="Century Gothic" panose="020B0502020202020204" pitchFamily="34" charset="0"/>
                        </a:rPr>
                        <a:t> </a:t>
                      </a:r>
                      <a:r>
                        <a:rPr lang="en-GB" sz="2100" dirty="0" err="1">
                          <a:solidFill>
                            <a:srgbClr val="115076"/>
                          </a:solidFill>
                          <a:latin typeface="Century Gothic" panose="020B0502020202020204" pitchFamily="34" charset="0"/>
                        </a:rPr>
                        <a:t>Jahr</a:t>
                      </a:r>
                      <a:endParaRPr lang="en-GB" sz="2100" dirty="0">
                        <a:solidFill>
                          <a:srgbClr val="115076"/>
                        </a:solidFill>
                        <a:latin typeface="Century Gothic" panose="020B0502020202020204" pitchFamily="34" charset="0"/>
                      </a:endParaRPr>
                    </a:p>
                  </a:txBody>
                  <a:tcPr marL="80189" marR="80189" marT="40094" marB="40094"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96394709"/>
                  </a:ext>
                </a:extLst>
              </a:tr>
              <a:tr h="526760">
                <a:tc>
                  <a:txBody>
                    <a:bodyPr/>
                    <a:lstStyle/>
                    <a:p>
                      <a:r>
                        <a:rPr lang="en-GB" sz="2100" dirty="0">
                          <a:solidFill>
                            <a:srgbClr val="115076"/>
                          </a:solidFill>
                          <a:latin typeface="Century Gothic" panose="020B0502020202020204" pitchFamily="34" charset="0"/>
                        </a:rPr>
                        <a:t>3. Ich bin </a:t>
                      </a:r>
                      <a:r>
                        <a:rPr lang="en-GB" sz="2100" dirty="0" err="1">
                          <a:solidFill>
                            <a:srgbClr val="115076"/>
                          </a:solidFill>
                          <a:latin typeface="Century Gothic" panose="020B0502020202020204" pitchFamily="34" charset="0"/>
                        </a:rPr>
                        <a:t>zu</a:t>
                      </a:r>
                      <a:r>
                        <a:rPr lang="en-GB" sz="2100" dirty="0">
                          <a:solidFill>
                            <a:srgbClr val="115076"/>
                          </a:solidFill>
                          <a:latin typeface="Century Gothic" panose="020B0502020202020204" pitchFamily="34" charset="0"/>
                        </a:rPr>
                        <a:t> </a:t>
                      </a:r>
                      <a:r>
                        <a:rPr lang="en-GB" sz="2100" dirty="0" err="1">
                          <a:solidFill>
                            <a:srgbClr val="115076"/>
                          </a:solidFill>
                          <a:latin typeface="Century Gothic" panose="020B0502020202020204" pitchFamily="34" charset="0"/>
                        </a:rPr>
                        <a:t>Hause</a:t>
                      </a:r>
                      <a:r>
                        <a:rPr lang="en-GB" sz="2100" dirty="0">
                          <a:solidFill>
                            <a:srgbClr val="115076"/>
                          </a:solidFill>
                          <a:latin typeface="Century Gothic" panose="020B0502020202020204" pitchFamily="34" charset="0"/>
                        </a:rPr>
                        <a:t> </a:t>
                      </a:r>
                      <a:r>
                        <a:rPr lang="en-GB" sz="2100" b="1" dirty="0">
                          <a:solidFill>
                            <a:srgbClr val="115076"/>
                          </a:solidFill>
                          <a:latin typeface="Century Gothic" panose="020B0502020202020204" pitchFamily="34" charset="0"/>
                        </a:rPr>
                        <a:t>…</a:t>
                      </a:r>
                    </a:p>
                  </a:txBody>
                  <a:tcPr marL="80189" marR="80189" marT="40094" marB="40094"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0865470"/>
                  </a:ext>
                </a:extLst>
              </a:tr>
              <a:tr h="740505">
                <a:tc>
                  <a:txBody>
                    <a:bodyPr/>
                    <a:lstStyle/>
                    <a:p>
                      <a:r>
                        <a:rPr lang="en-GB" sz="2100" dirty="0">
                          <a:solidFill>
                            <a:srgbClr val="115076"/>
                          </a:solidFill>
                          <a:latin typeface="Century Gothic" panose="020B0502020202020204" pitchFamily="34" charset="0"/>
                        </a:rPr>
                        <a:t>4. Ein </a:t>
                      </a:r>
                      <a:r>
                        <a:rPr lang="en-GB" sz="2100" dirty="0" err="1">
                          <a:solidFill>
                            <a:srgbClr val="115076"/>
                          </a:solidFill>
                          <a:latin typeface="Century Gothic" panose="020B0502020202020204" pitchFamily="34" charset="0"/>
                        </a:rPr>
                        <a:t>anderes</a:t>
                      </a:r>
                      <a:r>
                        <a:rPr lang="en-GB" sz="2100" dirty="0">
                          <a:solidFill>
                            <a:srgbClr val="115076"/>
                          </a:solidFill>
                          <a:latin typeface="Century Gothic" panose="020B0502020202020204" pitchFamily="34" charset="0"/>
                        </a:rPr>
                        <a:t> Wort </a:t>
                      </a:r>
                      <a:r>
                        <a:rPr lang="en-GB" sz="2100" dirty="0" err="1">
                          <a:solidFill>
                            <a:srgbClr val="115076"/>
                          </a:solidFill>
                          <a:latin typeface="Century Gothic" panose="020B0502020202020204" pitchFamily="34" charset="0"/>
                        </a:rPr>
                        <a:t>für</a:t>
                      </a:r>
                      <a:r>
                        <a:rPr lang="en-GB" sz="2100" dirty="0">
                          <a:solidFill>
                            <a:srgbClr val="115076"/>
                          </a:solidFill>
                          <a:latin typeface="Century Gothic" panose="020B0502020202020204" pitchFamily="34" charset="0"/>
                        </a:rPr>
                        <a:t> </a:t>
                      </a:r>
                      <a:r>
                        <a:rPr lang="en-GB" sz="2100" b="1" i="1" dirty="0">
                          <a:solidFill>
                            <a:srgbClr val="115076"/>
                          </a:solidFill>
                          <a:latin typeface="Century Gothic" panose="020B0502020202020204" pitchFamily="34" charset="0"/>
                        </a:rPr>
                        <a:t>verstehen</a:t>
                      </a:r>
                    </a:p>
                  </a:txBody>
                  <a:tcPr marL="80189" marR="80189" marT="40094" marB="40094"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33042273"/>
                  </a:ext>
                </a:extLst>
              </a:tr>
              <a:tr h="526760">
                <a:tc>
                  <a:txBody>
                    <a:bodyPr/>
                    <a:lstStyle/>
                    <a:p>
                      <a:r>
                        <a:rPr lang="en-GB" sz="2100" dirty="0">
                          <a:solidFill>
                            <a:srgbClr val="115076"/>
                          </a:solidFill>
                          <a:latin typeface="Century Gothic" panose="020B0502020202020204" pitchFamily="34" charset="0"/>
                        </a:rPr>
                        <a:t>5. Ein Synonym </a:t>
                      </a:r>
                      <a:r>
                        <a:rPr lang="en-GB" sz="2100" dirty="0" err="1">
                          <a:solidFill>
                            <a:srgbClr val="115076"/>
                          </a:solidFill>
                          <a:latin typeface="Century Gothic" panose="020B0502020202020204" pitchFamily="34" charset="0"/>
                        </a:rPr>
                        <a:t>für</a:t>
                      </a:r>
                      <a:r>
                        <a:rPr lang="en-GB" sz="2100" dirty="0">
                          <a:solidFill>
                            <a:srgbClr val="115076"/>
                          </a:solidFill>
                          <a:latin typeface="Century Gothic" panose="020B0502020202020204" pitchFamily="34" charset="0"/>
                        </a:rPr>
                        <a:t> </a:t>
                      </a:r>
                      <a:r>
                        <a:rPr lang="en-GB" sz="2100" b="1" i="1" dirty="0" err="1">
                          <a:solidFill>
                            <a:srgbClr val="115076"/>
                          </a:solidFill>
                          <a:latin typeface="Century Gothic" panose="020B0502020202020204" pitchFamily="34" charset="0"/>
                        </a:rPr>
                        <a:t>nochmal</a:t>
                      </a:r>
                      <a:endParaRPr lang="en-GB" sz="2100" b="1" i="1" dirty="0">
                        <a:solidFill>
                          <a:srgbClr val="115076"/>
                        </a:solidFill>
                        <a:latin typeface="Century Gothic" panose="020B0502020202020204" pitchFamily="34" charset="0"/>
                      </a:endParaRPr>
                    </a:p>
                  </a:txBody>
                  <a:tcPr marL="80189" marR="80189" marT="40094" marB="40094"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252231"/>
                  </a:ext>
                </a:extLst>
              </a:tr>
              <a:tr h="526760">
                <a:tc>
                  <a:txBody>
                    <a:bodyPr/>
                    <a:lstStyle/>
                    <a:p>
                      <a:r>
                        <a:rPr lang="en-GB" sz="2100" dirty="0">
                          <a:solidFill>
                            <a:srgbClr val="115076"/>
                          </a:solidFill>
                          <a:latin typeface="Century Gothic" panose="020B0502020202020204" pitchFamily="34" charset="0"/>
                        </a:rPr>
                        <a:t>6. Das </a:t>
                      </a:r>
                      <a:r>
                        <a:rPr lang="en-GB" sz="2100" dirty="0" err="1">
                          <a:solidFill>
                            <a:srgbClr val="115076"/>
                          </a:solidFill>
                          <a:latin typeface="Century Gothic" panose="020B0502020202020204" pitchFamily="34" charset="0"/>
                        </a:rPr>
                        <a:t>ist</a:t>
                      </a:r>
                      <a:r>
                        <a:rPr lang="en-GB" sz="2100" dirty="0">
                          <a:solidFill>
                            <a:srgbClr val="115076"/>
                          </a:solidFill>
                          <a:latin typeface="Century Gothic" panose="020B0502020202020204" pitchFamily="34" charset="0"/>
                        </a:rPr>
                        <a:t> </a:t>
                      </a:r>
                      <a:r>
                        <a:rPr lang="en-GB" sz="2100" dirty="0" err="1">
                          <a:solidFill>
                            <a:srgbClr val="115076"/>
                          </a:solidFill>
                          <a:latin typeface="Century Gothic" panose="020B0502020202020204" pitchFamily="34" charset="0"/>
                        </a:rPr>
                        <a:t>nicht</a:t>
                      </a:r>
                      <a:r>
                        <a:rPr lang="en-GB" sz="2100" dirty="0">
                          <a:solidFill>
                            <a:srgbClr val="115076"/>
                          </a:solidFill>
                          <a:latin typeface="Century Gothic" panose="020B0502020202020204" pitchFamily="34" charset="0"/>
                        </a:rPr>
                        <a:t> </a:t>
                      </a:r>
                      <a:r>
                        <a:rPr lang="en-GB" sz="2100" dirty="0" err="1">
                          <a:solidFill>
                            <a:srgbClr val="115076"/>
                          </a:solidFill>
                          <a:latin typeface="Century Gothic" panose="020B0502020202020204" pitchFamily="34" charset="0"/>
                        </a:rPr>
                        <a:t>grün</a:t>
                      </a:r>
                      <a:endParaRPr lang="en-GB" sz="2100" dirty="0">
                        <a:solidFill>
                          <a:srgbClr val="115076"/>
                        </a:solidFill>
                        <a:latin typeface="Century Gothic" panose="020B0502020202020204" pitchFamily="34" charset="0"/>
                      </a:endParaRPr>
                    </a:p>
                  </a:txBody>
                  <a:tcPr marL="80189" marR="80189" marT="40094" marB="40094"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24804195"/>
                  </a:ext>
                </a:extLst>
              </a:tr>
              <a:tr h="526760">
                <a:tc>
                  <a:txBody>
                    <a:bodyPr/>
                    <a:lstStyle/>
                    <a:p>
                      <a:r>
                        <a:rPr lang="en-GB" sz="2100" dirty="0">
                          <a:solidFill>
                            <a:srgbClr val="115076"/>
                          </a:solidFill>
                          <a:latin typeface="Century Gothic" panose="020B0502020202020204" pitchFamily="34" charset="0"/>
                        </a:rPr>
                        <a:t>7. Das </a:t>
                      </a:r>
                      <a:r>
                        <a:rPr lang="en-GB" sz="2100" dirty="0" err="1">
                          <a:solidFill>
                            <a:srgbClr val="115076"/>
                          </a:solidFill>
                          <a:latin typeface="Century Gothic" panose="020B0502020202020204" pitchFamily="34" charset="0"/>
                        </a:rPr>
                        <a:t>ist</a:t>
                      </a:r>
                      <a:r>
                        <a:rPr lang="en-GB" sz="2100" dirty="0">
                          <a:solidFill>
                            <a:srgbClr val="115076"/>
                          </a:solidFill>
                          <a:latin typeface="Century Gothic" panose="020B0502020202020204" pitchFamily="34" charset="0"/>
                        </a:rPr>
                        <a:t> </a:t>
                      </a:r>
                      <a:r>
                        <a:rPr lang="en-GB" sz="2100" dirty="0" err="1">
                          <a:solidFill>
                            <a:srgbClr val="115076"/>
                          </a:solidFill>
                          <a:latin typeface="Century Gothic" panose="020B0502020202020204" pitchFamily="34" charset="0"/>
                        </a:rPr>
                        <a:t>eine</a:t>
                      </a:r>
                      <a:r>
                        <a:rPr lang="en-GB" sz="2100" dirty="0">
                          <a:solidFill>
                            <a:srgbClr val="115076"/>
                          </a:solidFill>
                          <a:latin typeface="Century Gothic" panose="020B0502020202020204" pitchFamily="34" charset="0"/>
                        </a:rPr>
                        <a:t> </a:t>
                      </a:r>
                      <a:r>
                        <a:rPr lang="en-GB" sz="2100" dirty="0" err="1">
                          <a:solidFill>
                            <a:srgbClr val="115076"/>
                          </a:solidFill>
                          <a:latin typeface="Century Gothic" panose="020B0502020202020204" pitchFamily="34" charset="0"/>
                        </a:rPr>
                        <a:t>Erfahrung</a:t>
                      </a:r>
                      <a:endParaRPr lang="en-GB" sz="2100" dirty="0">
                        <a:solidFill>
                          <a:srgbClr val="115076"/>
                        </a:solidFill>
                        <a:latin typeface="Century Gothic" panose="020B0502020202020204" pitchFamily="34" charset="0"/>
                      </a:endParaRPr>
                    </a:p>
                  </a:txBody>
                  <a:tcPr marL="80189" marR="80189" marT="40094" marB="40094"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0078619"/>
                  </a:ext>
                </a:extLst>
              </a:tr>
            </a:tbl>
          </a:graphicData>
        </a:graphic>
      </p:graphicFrame>
      <p:sp>
        <p:nvSpPr>
          <p:cNvPr id="6" name="TextBox 5">
            <a:extLst>
              <a:ext uri="{FF2B5EF4-FFF2-40B4-BE49-F238E27FC236}">
                <a16:creationId xmlns:a16="http://schemas.microsoft.com/office/drawing/2014/main" id="{4405BF09-F1E6-4659-BD71-5A27AD8D1F2A}"/>
              </a:ext>
            </a:extLst>
          </p:cNvPr>
          <p:cNvSpPr txBox="1"/>
          <p:nvPr/>
        </p:nvSpPr>
        <p:spPr>
          <a:xfrm>
            <a:off x="4665577" y="1914594"/>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erfahren</a:t>
            </a:r>
            <a:endParaRPr lang="en-GB" sz="2456" dirty="0">
              <a:solidFill>
                <a:srgbClr val="4472C4">
                  <a:lumMod val="50000"/>
                </a:srgbClr>
              </a:solidFill>
              <a:latin typeface="Century Gothic" panose="020B0502020202020204" pitchFamily="34" charset="0"/>
            </a:endParaRPr>
          </a:p>
        </p:txBody>
      </p:sp>
      <p:sp>
        <p:nvSpPr>
          <p:cNvPr id="8" name="TextBox 7">
            <a:extLst>
              <a:ext uri="{FF2B5EF4-FFF2-40B4-BE49-F238E27FC236}">
                <a16:creationId xmlns:a16="http://schemas.microsoft.com/office/drawing/2014/main" id="{433802DE-D546-408B-8C1D-08F6055A44BD}"/>
              </a:ext>
            </a:extLst>
          </p:cNvPr>
          <p:cNvSpPr txBox="1"/>
          <p:nvPr/>
        </p:nvSpPr>
        <p:spPr>
          <a:xfrm>
            <a:off x="6690781" y="1914594"/>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kriegen</a:t>
            </a:r>
            <a:endParaRPr lang="en-GB" sz="2456" dirty="0">
              <a:solidFill>
                <a:srgbClr val="4472C4">
                  <a:lumMod val="50000"/>
                </a:srgbClr>
              </a:solidFill>
              <a:latin typeface="Century Gothic" panose="020B0502020202020204" pitchFamily="34" charset="0"/>
            </a:endParaRPr>
          </a:p>
        </p:txBody>
      </p:sp>
      <p:sp>
        <p:nvSpPr>
          <p:cNvPr id="9" name="TextBox 8">
            <a:extLst>
              <a:ext uri="{FF2B5EF4-FFF2-40B4-BE49-F238E27FC236}">
                <a16:creationId xmlns:a16="http://schemas.microsoft.com/office/drawing/2014/main" id="{AFE522BF-BDE9-438D-9D55-C92BE0AEC2E6}"/>
              </a:ext>
            </a:extLst>
          </p:cNvPr>
          <p:cNvSpPr txBox="1"/>
          <p:nvPr/>
        </p:nvSpPr>
        <p:spPr>
          <a:xfrm>
            <a:off x="8696105" y="1914594"/>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werden</a:t>
            </a:r>
            <a:endParaRPr lang="en-GB" sz="2456" dirty="0">
              <a:solidFill>
                <a:srgbClr val="4472C4">
                  <a:lumMod val="50000"/>
                </a:srgbClr>
              </a:solidFill>
              <a:latin typeface="Century Gothic" panose="020B0502020202020204" pitchFamily="34" charset="0"/>
            </a:endParaRPr>
          </a:p>
        </p:txBody>
      </p:sp>
      <p:sp>
        <p:nvSpPr>
          <p:cNvPr id="11" name="TextBox 10">
            <a:extLst>
              <a:ext uri="{FF2B5EF4-FFF2-40B4-BE49-F238E27FC236}">
                <a16:creationId xmlns:a16="http://schemas.microsoft.com/office/drawing/2014/main" id="{EABDCD01-01D7-42FD-A7F7-D366BE92345F}"/>
              </a:ext>
            </a:extLst>
          </p:cNvPr>
          <p:cNvSpPr txBox="1"/>
          <p:nvPr/>
        </p:nvSpPr>
        <p:spPr>
          <a:xfrm>
            <a:off x="4665577" y="2494497"/>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Dezember</a:t>
            </a:r>
            <a:endParaRPr lang="en-GB" sz="2456" dirty="0">
              <a:solidFill>
                <a:srgbClr val="4472C4">
                  <a:lumMod val="50000"/>
                </a:srgbClr>
              </a:solidFill>
              <a:latin typeface="Century Gothic" panose="020B0502020202020204" pitchFamily="34" charset="0"/>
            </a:endParaRPr>
          </a:p>
        </p:txBody>
      </p:sp>
      <p:sp>
        <p:nvSpPr>
          <p:cNvPr id="12" name="TextBox 11">
            <a:extLst>
              <a:ext uri="{FF2B5EF4-FFF2-40B4-BE49-F238E27FC236}">
                <a16:creationId xmlns:a16="http://schemas.microsoft.com/office/drawing/2014/main" id="{5DAA3A11-F8C0-4E2F-9AD6-11FC879B699B}"/>
              </a:ext>
            </a:extLst>
          </p:cNvPr>
          <p:cNvSpPr txBox="1"/>
          <p:nvPr/>
        </p:nvSpPr>
        <p:spPr>
          <a:xfrm>
            <a:off x="6690781" y="2494497"/>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März</a:t>
            </a:r>
            <a:endParaRPr lang="en-GB" sz="2456" dirty="0">
              <a:solidFill>
                <a:srgbClr val="4472C4">
                  <a:lumMod val="50000"/>
                </a:srgbClr>
              </a:solidFill>
              <a:latin typeface="Century Gothic" panose="020B0502020202020204" pitchFamily="34" charset="0"/>
            </a:endParaRPr>
          </a:p>
        </p:txBody>
      </p:sp>
      <p:sp>
        <p:nvSpPr>
          <p:cNvPr id="13" name="TextBox 12">
            <a:extLst>
              <a:ext uri="{FF2B5EF4-FFF2-40B4-BE49-F238E27FC236}">
                <a16:creationId xmlns:a16="http://schemas.microsoft.com/office/drawing/2014/main" id="{723E051C-1BF8-4025-BF5A-A24DCDF7F549}"/>
              </a:ext>
            </a:extLst>
          </p:cNvPr>
          <p:cNvSpPr txBox="1"/>
          <p:nvPr/>
        </p:nvSpPr>
        <p:spPr>
          <a:xfrm>
            <a:off x="8696105" y="2494497"/>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Januar</a:t>
            </a:r>
            <a:endParaRPr lang="en-GB" sz="2456" dirty="0">
              <a:solidFill>
                <a:srgbClr val="4472C4">
                  <a:lumMod val="50000"/>
                </a:srgbClr>
              </a:solidFill>
              <a:latin typeface="Century Gothic" panose="020B0502020202020204" pitchFamily="34" charset="0"/>
            </a:endParaRPr>
          </a:p>
        </p:txBody>
      </p:sp>
      <p:sp>
        <p:nvSpPr>
          <p:cNvPr id="14" name="TextBox 13">
            <a:extLst>
              <a:ext uri="{FF2B5EF4-FFF2-40B4-BE49-F238E27FC236}">
                <a16:creationId xmlns:a16="http://schemas.microsoft.com/office/drawing/2014/main" id="{E87F8086-DF1F-434C-98E8-37A1D431F659}"/>
              </a:ext>
            </a:extLst>
          </p:cNvPr>
          <p:cNvSpPr txBox="1"/>
          <p:nvPr/>
        </p:nvSpPr>
        <p:spPr>
          <a:xfrm>
            <a:off x="4665577" y="3036658"/>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gestiegen</a:t>
            </a:r>
            <a:endParaRPr lang="en-GB" sz="2456" dirty="0">
              <a:solidFill>
                <a:srgbClr val="4472C4">
                  <a:lumMod val="50000"/>
                </a:srgbClr>
              </a:solidFill>
              <a:latin typeface="Century Gothic" panose="020B0502020202020204" pitchFamily="34" charset="0"/>
            </a:endParaRPr>
          </a:p>
        </p:txBody>
      </p:sp>
      <p:grpSp>
        <p:nvGrpSpPr>
          <p:cNvPr id="19" name="Group 18" descr="part of the exercise">
            <a:extLst>
              <a:ext uri="{FF2B5EF4-FFF2-40B4-BE49-F238E27FC236}">
                <a16:creationId xmlns:a16="http://schemas.microsoft.com/office/drawing/2014/main" id="{70FCC182-9BAB-4FAC-99D1-3FB400998140}"/>
              </a:ext>
            </a:extLst>
          </p:cNvPr>
          <p:cNvGrpSpPr/>
          <p:nvPr/>
        </p:nvGrpSpPr>
        <p:grpSpPr>
          <a:xfrm>
            <a:off x="6690780" y="2955835"/>
            <a:ext cx="2005324" cy="659283"/>
            <a:chOff x="7629577" y="2489381"/>
            <a:chExt cx="2286695" cy="751789"/>
          </a:xfrm>
        </p:grpSpPr>
        <p:sp>
          <p:nvSpPr>
            <p:cNvPr id="17" name="Rectangle 16">
              <a:extLst>
                <a:ext uri="{FF2B5EF4-FFF2-40B4-BE49-F238E27FC236}">
                  <a16:creationId xmlns:a16="http://schemas.microsoft.com/office/drawing/2014/main" id="{DE2C0935-5441-4CD0-8981-1CB4F06B5394}"/>
                </a:ext>
              </a:extLst>
            </p:cNvPr>
            <p:cNvSpPr/>
            <p:nvPr/>
          </p:nvSpPr>
          <p:spPr>
            <a:xfrm>
              <a:off x="7629577" y="2603665"/>
              <a:ext cx="2286695" cy="523220"/>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Century Gothic" panose="020F0302020204030204"/>
              </a:endParaRPr>
            </a:p>
          </p:txBody>
        </p:sp>
        <p:sp>
          <p:nvSpPr>
            <p:cNvPr id="18" name="TextBox 17">
              <a:extLst>
                <a:ext uri="{FF2B5EF4-FFF2-40B4-BE49-F238E27FC236}">
                  <a16:creationId xmlns:a16="http://schemas.microsoft.com/office/drawing/2014/main" id="{6BB91FD0-3F0F-4B74-ADDA-1FF1526CBF63}"/>
                </a:ext>
              </a:extLst>
            </p:cNvPr>
            <p:cNvSpPr txBox="1"/>
            <p:nvPr/>
          </p:nvSpPr>
          <p:spPr>
            <a:xfrm>
              <a:off x="7629577" y="2489381"/>
              <a:ext cx="2217040" cy="751789"/>
            </a:xfrm>
            <a:prstGeom prst="rect">
              <a:avLst/>
            </a:prstGeom>
            <a:noFill/>
          </p:spPr>
          <p:txBody>
            <a:bodyPr wrap="square" rtlCol="0" anchor="ctr">
              <a:spAutoFit/>
            </a:bodyPr>
            <a:lstStyle/>
            <a:p>
              <a:pPr defTabSz="801929">
                <a:defRPr/>
              </a:pPr>
              <a:r>
                <a:rPr lang="en-GB" sz="1842" b="1" dirty="0">
                  <a:solidFill>
                    <a:srgbClr val="4472C4">
                      <a:lumMod val="50000"/>
                    </a:srgbClr>
                  </a:solidFill>
                  <a:latin typeface="Century Gothic" panose="020B0502020202020204" pitchFamily="34" charset="0"/>
                </a:rPr>
                <a:t>geschwommen</a:t>
              </a:r>
              <a:endParaRPr lang="en-GB" sz="1842" dirty="0">
                <a:solidFill>
                  <a:srgbClr val="4472C4">
                    <a:lumMod val="50000"/>
                  </a:srgbClr>
                </a:solidFill>
                <a:latin typeface="Century Gothic" panose="020B0502020202020204" pitchFamily="34" charset="0"/>
              </a:endParaRPr>
            </a:p>
          </p:txBody>
        </p:sp>
      </p:grpSp>
      <p:sp>
        <p:nvSpPr>
          <p:cNvPr id="16" name="TextBox 15">
            <a:extLst>
              <a:ext uri="{FF2B5EF4-FFF2-40B4-BE49-F238E27FC236}">
                <a16:creationId xmlns:a16="http://schemas.microsoft.com/office/drawing/2014/main" id="{C7641EF4-0D0F-4000-BC88-97BF0C183AB4}"/>
              </a:ext>
            </a:extLst>
          </p:cNvPr>
          <p:cNvSpPr txBox="1"/>
          <p:nvPr/>
        </p:nvSpPr>
        <p:spPr>
          <a:xfrm>
            <a:off x="8696105" y="3036658"/>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geblieben</a:t>
            </a:r>
            <a:endParaRPr lang="en-GB" sz="2456" dirty="0">
              <a:solidFill>
                <a:srgbClr val="4472C4">
                  <a:lumMod val="50000"/>
                </a:srgbClr>
              </a:solidFill>
              <a:latin typeface="Century Gothic" panose="020B0502020202020204" pitchFamily="34" charset="0"/>
            </a:endParaRPr>
          </a:p>
        </p:txBody>
      </p:sp>
      <p:sp>
        <p:nvSpPr>
          <p:cNvPr id="20" name="TextBox 19">
            <a:extLst>
              <a:ext uri="{FF2B5EF4-FFF2-40B4-BE49-F238E27FC236}">
                <a16:creationId xmlns:a16="http://schemas.microsoft.com/office/drawing/2014/main" id="{276ED1E8-CB5A-477D-8E96-86F0EE147087}"/>
              </a:ext>
            </a:extLst>
          </p:cNvPr>
          <p:cNvSpPr txBox="1"/>
          <p:nvPr/>
        </p:nvSpPr>
        <p:spPr>
          <a:xfrm>
            <a:off x="4665577" y="3633173"/>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begreifen</a:t>
            </a:r>
            <a:endParaRPr lang="en-GB" sz="2456" dirty="0">
              <a:solidFill>
                <a:srgbClr val="4472C4">
                  <a:lumMod val="50000"/>
                </a:srgbClr>
              </a:solidFill>
              <a:latin typeface="Century Gothic" panose="020B0502020202020204" pitchFamily="34" charset="0"/>
            </a:endParaRPr>
          </a:p>
        </p:txBody>
      </p:sp>
      <p:sp>
        <p:nvSpPr>
          <p:cNvPr id="21" name="TextBox 20">
            <a:extLst>
              <a:ext uri="{FF2B5EF4-FFF2-40B4-BE49-F238E27FC236}">
                <a16:creationId xmlns:a16="http://schemas.microsoft.com/office/drawing/2014/main" id="{A4533B3C-72A8-465D-8094-EBC28160D1B4}"/>
              </a:ext>
            </a:extLst>
          </p:cNvPr>
          <p:cNvSpPr txBox="1"/>
          <p:nvPr/>
        </p:nvSpPr>
        <p:spPr>
          <a:xfrm>
            <a:off x="6690781" y="3633173"/>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steigen</a:t>
            </a:r>
            <a:endParaRPr lang="en-GB" sz="2456" dirty="0">
              <a:solidFill>
                <a:srgbClr val="4472C4">
                  <a:lumMod val="50000"/>
                </a:srgbClr>
              </a:solidFill>
              <a:latin typeface="Century Gothic" panose="020B0502020202020204" pitchFamily="34" charset="0"/>
            </a:endParaRPr>
          </a:p>
        </p:txBody>
      </p:sp>
      <p:sp>
        <p:nvSpPr>
          <p:cNvPr id="22" name="TextBox 21">
            <a:extLst>
              <a:ext uri="{FF2B5EF4-FFF2-40B4-BE49-F238E27FC236}">
                <a16:creationId xmlns:a16="http://schemas.microsoft.com/office/drawing/2014/main" id="{256DFCB1-3146-4C23-9A33-7A0752518D36}"/>
              </a:ext>
            </a:extLst>
          </p:cNvPr>
          <p:cNvSpPr txBox="1"/>
          <p:nvPr/>
        </p:nvSpPr>
        <p:spPr>
          <a:xfrm>
            <a:off x="8696105" y="3633173"/>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a:solidFill>
                  <a:srgbClr val="4472C4">
                    <a:lumMod val="50000"/>
                  </a:srgbClr>
                </a:solidFill>
                <a:latin typeface="Century Gothic" panose="020B0502020202020204" pitchFamily="34" charset="0"/>
              </a:rPr>
              <a:t>eigen</a:t>
            </a:r>
            <a:endParaRPr lang="en-GB" sz="2456" dirty="0">
              <a:solidFill>
                <a:srgbClr val="4472C4">
                  <a:lumMod val="50000"/>
                </a:srgbClr>
              </a:solidFill>
              <a:latin typeface="Century Gothic" panose="020B0502020202020204" pitchFamily="34" charset="0"/>
            </a:endParaRPr>
          </a:p>
        </p:txBody>
      </p:sp>
      <p:sp>
        <p:nvSpPr>
          <p:cNvPr id="23" name="TextBox 22">
            <a:extLst>
              <a:ext uri="{FF2B5EF4-FFF2-40B4-BE49-F238E27FC236}">
                <a16:creationId xmlns:a16="http://schemas.microsoft.com/office/drawing/2014/main" id="{B9D8C5A2-A159-4FDB-8A0C-3E63247BC4C1}"/>
              </a:ext>
            </a:extLst>
          </p:cNvPr>
          <p:cNvSpPr txBox="1"/>
          <p:nvPr/>
        </p:nvSpPr>
        <p:spPr>
          <a:xfrm>
            <a:off x="4665577" y="4286967"/>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a:solidFill>
                  <a:srgbClr val="4472C4">
                    <a:lumMod val="50000"/>
                  </a:srgbClr>
                </a:solidFill>
                <a:latin typeface="Century Gothic" panose="020B0502020202020204" pitchFamily="34" charset="0"/>
              </a:rPr>
              <a:t>Mal</a:t>
            </a:r>
            <a:endParaRPr lang="en-GB" sz="2456" dirty="0">
              <a:solidFill>
                <a:srgbClr val="4472C4">
                  <a:lumMod val="50000"/>
                </a:srgbClr>
              </a:solidFill>
              <a:latin typeface="Century Gothic" panose="020B0502020202020204" pitchFamily="34" charset="0"/>
            </a:endParaRPr>
          </a:p>
        </p:txBody>
      </p:sp>
      <p:sp>
        <p:nvSpPr>
          <p:cNvPr id="24" name="TextBox 23">
            <a:extLst>
              <a:ext uri="{FF2B5EF4-FFF2-40B4-BE49-F238E27FC236}">
                <a16:creationId xmlns:a16="http://schemas.microsoft.com/office/drawing/2014/main" id="{A3B621A9-B921-431F-A0AC-0E1CACA53B32}"/>
              </a:ext>
            </a:extLst>
          </p:cNvPr>
          <p:cNvSpPr txBox="1"/>
          <p:nvPr/>
        </p:nvSpPr>
        <p:spPr>
          <a:xfrm>
            <a:off x="6690781" y="4286967"/>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wieder</a:t>
            </a:r>
            <a:endParaRPr lang="en-GB" sz="2456" dirty="0">
              <a:solidFill>
                <a:srgbClr val="4472C4">
                  <a:lumMod val="50000"/>
                </a:srgbClr>
              </a:solidFill>
              <a:latin typeface="Century Gothic" panose="020B0502020202020204" pitchFamily="34" charset="0"/>
            </a:endParaRPr>
          </a:p>
        </p:txBody>
      </p:sp>
      <p:sp>
        <p:nvSpPr>
          <p:cNvPr id="25" name="TextBox 24">
            <a:extLst>
              <a:ext uri="{FF2B5EF4-FFF2-40B4-BE49-F238E27FC236}">
                <a16:creationId xmlns:a16="http://schemas.microsoft.com/office/drawing/2014/main" id="{014AB5AC-D82C-4761-A3EA-AAB0DAB0E2D1}"/>
              </a:ext>
            </a:extLst>
          </p:cNvPr>
          <p:cNvSpPr txBox="1"/>
          <p:nvPr/>
        </p:nvSpPr>
        <p:spPr>
          <a:xfrm>
            <a:off x="8696105" y="4286967"/>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für</a:t>
            </a:r>
            <a:endParaRPr lang="en-GB" sz="2456" dirty="0">
              <a:solidFill>
                <a:srgbClr val="4472C4">
                  <a:lumMod val="50000"/>
                </a:srgbClr>
              </a:solidFill>
              <a:latin typeface="Century Gothic" panose="020B0502020202020204" pitchFamily="34" charset="0"/>
            </a:endParaRPr>
          </a:p>
        </p:txBody>
      </p:sp>
      <p:sp>
        <p:nvSpPr>
          <p:cNvPr id="26" name="TextBox 25">
            <a:extLst>
              <a:ext uri="{FF2B5EF4-FFF2-40B4-BE49-F238E27FC236}">
                <a16:creationId xmlns:a16="http://schemas.microsoft.com/office/drawing/2014/main" id="{24EECCE8-332F-4DAC-B366-FC84BF40AC19}"/>
              </a:ext>
            </a:extLst>
          </p:cNvPr>
          <p:cNvSpPr txBox="1"/>
          <p:nvPr/>
        </p:nvSpPr>
        <p:spPr>
          <a:xfrm>
            <a:off x="4665577" y="4817406"/>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Pflanze</a:t>
            </a:r>
            <a:endParaRPr lang="en-GB" sz="2456" dirty="0">
              <a:solidFill>
                <a:srgbClr val="4472C4">
                  <a:lumMod val="50000"/>
                </a:srgbClr>
              </a:solidFill>
              <a:latin typeface="Century Gothic" panose="020B0502020202020204" pitchFamily="34" charset="0"/>
            </a:endParaRPr>
          </a:p>
        </p:txBody>
      </p:sp>
      <p:sp>
        <p:nvSpPr>
          <p:cNvPr id="27" name="TextBox 26">
            <a:extLst>
              <a:ext uri="{FF2B5EF4-FFF2-40B4-BE49-F238E27FC236}">
                <a16:creationId xmlns:a16="http://schemas.microsoft.com/office/drawing/2014/main" id="{997EA1AB-CE7C-4E5D-8695-42468BF90BDA}"/>
              </a:ext>
            </a:extLst>
          </p:cNvPr>
          <p:cNvSpPr txBox="1"/>
          <p:nvPr/>
        </p:nvSpPr>
        <p:spPr>
          <a:xfrm>
            <a:off x="6690781" y="4817406"/>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a:solidFill>
                  <a:srgbClr val="4472C4">
                    <a:lumMod val="50000"/>
                  </a:srgbClr>
                </a:solidFill>
                <a:latin typeface="Century Gothic" panose="020B0502020202020204" pitchFamily="34" charset="0"/>
              </a:rPr>
              <a:t>Wald</a:t>
            </a:r>
            <a:endParaRPr lang="en-GB" sz="2456" dirty="0">
              <a:solidFill>
                <a:srgbClr val="4472C4">
                  <a:lumMod val="50000"/>
                </a:srgbClr>
              </a:solidFill>
              <a:latin typeface="Century Gothic" panose="020B0502020202020204" pitchFamily="34" charset="0"/>
            </a:endParaRPr>
          </a:p>
        </p:txBody>
      </p:sp>
      <p:sp>
        <p:nvSpPr>
          <p:cNvPr id="28" name="TextBox 27">
            <a:extLst>
              <a:ext uri="{FF2B5EF4-FFF2-40B4-BE49-F238E27FC236}">
                <a16:creationId xmlns:a16="http://schemas.microsoft.com/office/drawing/2014/main" id="{540065A6-B656-4B09-B90B-41C7283F1873}"/>
              </a:ext>
            </a:extLst>
          </p:cNvPr>
          <p:cNvSpPr txBox="1"/>
          <p:nvPr/>
        </p:nvSpPr>
        <p:spPr>
          <a:xfrm>
            <a:off x="8696105" y="4817406"/>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Luft</a:t>
            </a:r>
            <a:endParaRPr lang="en-GB" sz="2456" dirty="0">
              <a:solidFill>
                <a:srgbClr val="4472C4">
                  <a:lumMod val="50000"/>
                </a:srgbClr>
              </a:solidFill>
              <a:latin typeface="Century Gothic" panose="020B0502020202020204" pitchFamily="34" charset="0"/>
            </a:endParaRPr>
          </a:p>
        </p:txBody>
      </p:sp>
      <p:sp>
        <p:nvSpPr>
          <p:cNvPr id="29" name="TextBox 28">
            <a:extLst>
              <a:ext uri="{FF2B5EF4-FFF2-40B4-BE49-F238E27FC236}">
                <a16:creationId xmlns:a16="http://schemas.microsoft.com/office/drawing/2014/main" id="{8A711783-EC3E-4AD7-9186-CA3900E6A465}"/>
              </a:ext>
            </a:extLst>
          </p:cNvPr>
          <p:cNvSpPr txBox="1"/>
          <p:nvPr/>
        </p:nvSpPr>
        <p:spPr>
          <a:xfrm>
            <a:off x="4665577" y="5347844"/>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a:solidFill>
                  <a:srgbClr val="4472C4">
                    <a:lumMod val="50000"/>
                  </a:srgbClr>
                </a:solidFill>
                <a:latin typeface="Century Gothic" panose="020B0502020202020204" pitchFamily="34" charset="0"/>
              </a:rPr>
              <a:t>Berg</a:t>
            </a:r>
            <a:endParaRPr lang="en-GB" sz="2456" dirty="0">
              <a:solidFill>
                <a:srgbClr val="4472C4">
                  <a:lumMod val="50000"/>
                </a:srgbClr>
              </a:solidFill>
              <a:latin typeface="Century Gothic" panose="020B0502020202020204" pitchFamily="34" charset="0"/>
            </a:endParaRPr>
          </a:p>
        </p:txBody>
      </p:sp>
      <p:sp>
        <p:nvSpPr>
          <p:cNvPr id="30" name="TextBox 29">
            <a:extLst>
              <a:ext uri="{FF2B5EF4-FFF2-40B4-BE49-F238E27FC236}">
                <a16:creationId xmlns:a16="http://schemas.microsoft.com/office/drawing/2014/main" id="{B34F452D-CF1D-4267-A220-B2CC06FF26CB}"/>
              </a:ext>
            </a:extLst>
          </p:cNvPr>
          <p:cNvSpPr txBox="1"/>
          <p:nvPr/>
        </p:nvSpPr>
        <p:spPr>
          <a:xfrm>
            <a:off x="6690781" y="5347844"/>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err="1">
                <a:solidFill>
                  <a:srgbClr val="4472C4">
                    <a:lumMod val="50000"/>
                  </a:srgbClr>
                </a:solidFill>
                <a:latin typeface="Century Gothic" panose="020B0502020202020204" pitchFamily="34" charset="0"/>
              </a:rPr>
              <a:t>Fahrt</a:t>
            </a:r>
            <a:endParaRPr lang="en-GB" sz="2456" dirty="0">
              <a:solidFill>
                <a:srgbClr val="4472C4">
                  <a:lumMod val="50000"/>
                </a:srgbClr>
              </a:solidFill>
              <a:latin typeface="Century Gothic" panose="020B0502020202020204" pitchFamily="34" charset="0"/>
            </a:endParaRPr>
          </a:p>
        </p:txBody>
      </p:sp>
      <p:sp>
        <p:nvSpPr>
          <p:cNvPr id="31" name="TextBox 30">
            <a:extLst>
              <a:ext uri="{FF2B5EF4-FFF2-40B4-BE49-F238E27FC236}">
                <a16:creationId xmlns:a16="http://schemas.microsoft.com/office/drawing/2014/main" id="{EAC2636F-ED3A-44D8-8347-361096E1E626}"/>
              </a:ext>
            </a:extLst>
          </p:cNvPr>
          <p:cNvSpPr txBox="1"/>
          <p:nvPr/>
        </p:nvSpPr>
        <p:spPr>
          <a:xfrm>
            <a:off x="8696105" y="5347844"/>
            <a:ext cx="1944240" cy="470257"/>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defTabSz="801929">
              <a:defRPr/>
            </a:pPr>
            <a:r>
              <a:rPr lang="en-GB" sz="2456" b="1" dirty="0">
                <a:solidFill>
                  <a:srgbClr val="4472C4">
                    <a:lumMod val="50000"/>
                  </a:srgbClr>
                </a:solidFill>
                <a:latin typeface="Century Gothic" panose="020B0502020202020204" pitchFamily="34" charset="0"/>
              </a:rPr>
              <a:t>Schuh</a:t>
            </a:r>
            <a:endParaRPr lang="en-GB" sz="2456"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140281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3000"/>
                                        <p:tgtEl>
                                          <p:spTgt spid="6"/>
                                        </p:tgtEl>
                                      </p:cBhvr>
                                    </p:animEffect>
                                    <p:set>
                                      <p:cBhvr>
                                        <p:cTn id="11" dur="1" fill="hold">
                                          <p:stCondLst>
                                            <p:cond delay="29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3000"/>
                                        <p:tgtEl>
                                          <p:spTgt spid="8"/>
                                        </p:tgtEl>
                                      </p:cBhvr>
                                    </p:animEffect>
                                    <p:set>
                                      <p:cBhvr>
                                        <p:cTn id="20" dur="1" fill="hold">
                                          <p:stCondLst>
                                            <p:cond delay="29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0" presetClass="exit" presetSubtype="0" fill="hold" grpId="1" nodeType="afterEffect">
                                  <p:stCondLst>
                                    <p:cond delay="0"/>
                                  </p:stCondLst>
                                  <p:childTnLst>
                                    <p:animEffect transition="out" filter="fade">
                                      <p:cBhvr>
                                        <p:cTn id="28" dur="3000"/>
                                        <p:tgtEl>
                                          <p:spTgt spid="9"/>
                                        </p:tgtEl>
                                      </p:cBhvr>
                                    </p:animEffect>
                                    <p:set>
                                      <p:cBhvr>
                                        <p:cTn id="29" dur="1" fill="hold">
                                          <p:stCondLst>
                                            <p:cond delay="29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2"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10" presetClass="exit" presetSubtype="0" fill="hold" grpId="1" nodeType="afterEffect">
                                  <p:stCondLst>
                                    <p:cond delay="0"/>
                                  </p:stCondLst>
                                  <p:childTnLst>
                                    <p:animEffect transition="out" filter="fade">
                                      <p:cBhvr>
                                        <p:cTn id="41" dur="3000"/>
                                        <p:tgtEl>
                                          <p:spTgt spid="11"/>
                                        </p:tgtEl>
                                      </p:cBhvr>
                                    </p:animEffect>
                                    <p:set>
                                      <p:cBhvr>
                                        <p:cTn id="42" dur="1" fill="hold">
                                          <p:stCondLst>
                                            <p:cond delay="29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00"/>
                            </p:stCondLst>
                            <p:childTnLst>
                              <p:par>
                                <p:cTn id="49" presetID="10" presetClass="exit" presetSubtype="0" fill="hold" grpId="1" nodeType="afterEffect">
                                  <p:stCondLst>
                                    <p:cond delay="0"/>
                                  </p:stCondLst>
                                  <p:childTnLst>
                                    <p:animEffect transition="out" filter="fade">
                                      <p:cBhvr>
                                        <p:cTn id="50" dur="3000"/>
                                        <p:tgtEl>
                                          <p:spTgt spid="12"/>
                                        </p:tgtEl>
                                      </p:cBhvr>
                                    </p:animEffect>
                                    <p:set>
                                      <p:cBhvr>
                                        <p:cTn id="51" dur="1" fill="hold">
                                          <p:stCondLst>
                                            <p:cond delay="2999"/>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3000"/>
                                        <p:tgtEl>
                                          <p:spTgt spid="13"/>
                                        </p:tgtEl>
                                      </p:cBhvr>
                                    </p:animEffect>
                                    <p:set>
                                      <p:cBhvr>
                                        <p:cTn id="60" dur="1" fill="hold">
                                          <p:stCondLst>
                                            <p:cond delay="29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10" presetClass="exit" presetSubtype="0" fill="hold" grpId="1" nodeType="afterEffect">
                                  <p:stCondLst>
                                    <p:cond delay="0"/>
                                  </p:stCondLst>
                                  <p:childTnLst>
                                    <p:animEffect transition="out" filter="fade">
                                      <p:cBhvr>
                                        <p:cTn id="72" dur="3000"/>
                                        <p:tgtEl>
                                          <p:spTgt spid="14"/>
                                        </p:tgtEl>
                                      </p:cBhvr>
                                    </p:animEffect>
                                    <p:set>
                                      <p:cBhvr>
                                        <p:cTn id="73" dur="1" fill="hold">
                                          <p:stCondLst>
                                            <p:cond delay="2999"/>
                                          </p:stCondLst>
                                        </p:cTn>
                                        <p:tgtEl>
                                          <p:spTgt spid="1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3000"/>
                                        <p:tgtEl>
                                          <p:spTgt spid="19"/>
                                        </p:tgtEl>
                                      </p:cBhvr>
                                    </p:animEffect>
                                    <p:set>
                                      <p:cBhvr>
                                        <p:cTn id="82" dur="1" fill="hold">
                                          <p:stCondLst>
                                            <p:cond delay="29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par>
                          <p:cTn id="88" fill="hold">
                            <p:stCondLst>
                              <p:cond delay="500"/>
                            </p:stCondLst>
                            <p:childTnLst>
                              <p:par>
                                <p:cTn id="89" presetID="10" presetClass="exit" presetSubtype="0" fill="hold" grpId="1" nodeType="afterEffect">
                                  <p:stCondLst>
                                    <p:cond delay="0"/>
                                  </p:stCondLst>
                                  <p:childTnLst>
                                    <p:animEffect transition="out" filter="fade">
                                      <p:cBhvr>
                                        <p:cTn id="90" dur="3000"/>
                                        <p:tgtEl>
                                          <p:spTgt spid="16"/>
                                        </p:tgtEl>
                                      </p:cBhvr>
                                    </p:animEffect>
                                    <p:set>
                                      <p:cBhvr>
                                        <p:cTn id="91" dur="1" fill="hold">
                                          <p:stCondLst>
                                            <p:cond delay="2999"/>
                                          </p:stCondLst>
                                        </p:cTn>
                                        <p:tgtEl>
                                          <p:spTgt spid="1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2" nodeType="clickEffect">
                                  <p:stCondLst>
                                    <p:cond delay="0"/>
                                  </p:stCondLst>
                                  <p:childTnLst>
                                    <p:set>
                                      <p:cBhvr>
                                        <p:cTn id="95" dur="1" fill="hold">
                                          <p:stCondLst>
                                            <p:cond delay="0"/>
                                          </p:stCondLst>
                                        </p:cTn>
                                        <p:tgtEl>
                                          <p:spTgt spid="1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500"/>
                                        <p:tgtEl>
                                          <p:spTgt spid="20"/>
                                        </p:tgtEl>
                                      </p:cBhvr>
                                    </p:animEffect>
                                  </p:childTnLst>
                                </p:cTn>
                              </p:par>
                            </p:childTnLst>
                          </p:cTn>
                        </p:par>
                        <p:par>
                          <p:cTn id="101" fill="hold">
                            <p:stCondLst>
                              <p:cond delay="500"/>
                            </p:stCondLst>
                            <p:childTnLst>
                              <p:par>
                                <p:cTn id="102" presetID="10" presetClass="exit" presetSubtype="0" fill="hold" grpId="1" nodeType="afterEffect">
                                  <p:stCondLst>
                                    <p:cond delay="0"/>
                                  </p:stCondLst>
                                  <p:childTnLst>
                                    <p:animEffect transition="out" filter="fade">
                                      <p:cBhvr>
                                        <p:cTn id="103" dur="3000"/>
                                        <p:tgtEl>
                                          <p:spTgt spid="20"/>
                                        </p:tgtEl>
                                      </p:cBhvr>
                                    </p:animEffect>
                                    <p:set>
                                      <p:cBhvr>
                                        <p:cTn id="104" dur="1" fill="hold">
                                          <p:stCondLst>
                                            <p:cond delay="2999"/>
                                          </p:stCondLst>
                                        </p:cTn>
                                        <p:tgtEl>
                                          <p:spTgt spid="2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childTnLst>
                                </p:cTn>
                              </p:par>
                            </p:childTnLst>
                          </p:cTn>
                        </p:par>
                        <p:par>
                          <p:cTn id="110" fill="hold">
                            <p:stCondLst>
                              <p:cond delay="500"/>
                            </p:stCondLst>
                            <p:childTnLst>
                              <p:par>
                                <p:cTn id="111" presetID="10" presetClass="exit" presetSubtype="0" fill="hold" grpId="1" nodeType="afterEffect">
                                  <p:stCondLst>
                                    <p:cond delay="0"/>
                                  </p:stCondLst>
                                  <p:childTnLst>
                                    <p:animEffect transition="out" filter="fade">
                                      <p:cBhvr>
                                        <p:cTn id="112" dur="3000"/>
                                        <p:tgtEl>
                                          <p:spTgt spid="21"/>
                                        </p:tgtEl>
                                      </p:cBhvr>
                                    </p:animEffect>
                                    <p:set>
                                      <p:cBhvr>
                                        <p:cTn id="113" dur="1" fill="hold">
                                          <p:stCondLst>
                                            <p:cond delay="2999"/>
                                          </p:stCondLst>
                                        </p:cTn>
                                        <p:tgtEl>
                                          <p:spTgt spid="2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par>
                          <p:cTn id="119" fill="hold">
                            <p:stCondLst>
                              <p:cond delay="500"/>
                            </p:stCondLst>
                            <p:childTnLst>
                              <p:par>
                                <p:cTn id="120" presetID="10" presetClass="exit" presetSubtype="0" fill="hold" grpId="1" nodeType="afterEffect">
                                  <p:stCondLst>
                                    <p:cond delay="0"/>
                                  </p:stCondLst>
                                  <p:childTnLst>
                                    <p:animEffect transition="out" filter="fade">
                                      <p:cBhvr>
                                        <p:cTn id="121" dur="3000"/>
                                        <p:tgtEl>
                                          <p:spTgt spid="22"/>
                                        </p:tgtEl>
                                      </p:cBhvr>
                                    </p:animEffect>
                                    <p:set>
                                      <p:cBhvr>
                                        <p:cTn id="122" dur="1" fill="hold">
                                          <p:stCondLst>
                                            <p:cond delay="2999"/>
                                          </p:stCondLst>
                                        </p:cTn>
                                        <p:tgtEl>
                                          <p:spTgt spid="2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2" nodeType="click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fade">
                                      <p:cBhvr>
                                        <p:cTn id="131" dur="500"/>
                                        <p:tgtEl>
                                          <p:spTgt spid="23"/>
                                        </p:tgtEl>
                                      </p:cBhvr>
                                    </p:animEffec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3000"/>
                                        <p:tgtEl>
                                          <p:spTgt spid="23"/>
                                        </p:tgtEl>
                                      </p:cBhvr>
                                    </p:animEffect>
                                    <p:set>
                                      <p:cBhvr>
                                        <p:cTn id="135" dur="1" fill="hold">
                                          <p:stCondLst>
                                            <p:cond delay="2999"/>
                                          </p:stCondLst>
                                        </p:cTn>
                                        <p:tgtEl>
                                          <p:spTgt spid="23"/>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24"/>
                                        </p:tgtEl>
                                        <p:attrNameLst>
                                          <p:attrName>style.visibility</p:attrName>
                                        </p:attrNameLst>
                                      </p:cBhvr>
                                      <p:to>
                                        <p:strVal val="visible"/>
                                      </p:to>
                                    </p:set>
                                    <p:animEffect transition="in" filter="fade">
                                      <p:cBhvr>
                                        <p:cTn id="140" dur="500"/>
                                        <p:tgtEl>
                                          <p:spTgt spid="24"/>
                                        </p:tgtEl>
                                      </p:cBhvr>
                                    </p:animEffect>
                                  </p:childTnLst>
                                </p:cTn>
                              </p:par>
                            </p:childTnLst>
                          </p:cTn>
                        </p:par>
                        <p:par>
                          <p:cTn id="141" fill="hold">
                            <p:stCondLst>
                              <p:cond delay="500"/>
                            </p:stCondLst>
                            <p:childTnLst>
                              <p:par>
                                <p:cTn id="142" presetID="10" presetClass="exit" presetSubtype="0" fill="hold" grpId="1" nodeType="afterEffect">
                                  <p:stCondLst>
                                    <p:cond delay="0"/>
                                  </p:stCondLst>
                                  <p:childTnLst>
                                    <p:animEffect transition="out" filter="fade">
                                      <p:cBhvr>
                                        <p:cTn id="143" dur="3000"/>
                                        <p:tgtEl>
                                          <p:spTgt spid="24"/>
                                        </p:tgtEl>
                                      </p:cBhvr>
                                    </p:animEffect>
                                    <p:set>
                                      <p:cBhvr>
                                        <p:cTn id="144" dur="1" fill="hold">
                                          <p:stCondLst>
                                            <p:cond delay="2999"/>
                                          </p:stCondLst>
                                        </p:cTn>
                                        <p:tgtEl>
                                          <p:spTgt spid="24"/>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25"/>
                                        </p:tgtEl>
                                        <p:attrNameLst>
                                          <p:attrName>style.visibility</p:attrName>
                                        </p:attrNameLst>
                                      </p:cBhvr>
                                      <p:to>
                                        <p:strVal val="visible"/>
                                      </p:to>
                                    </p:set>
                                    <p:animEffect transition="in" filter="fade">
                                      <p:cBhvr>
                                        <p:cTn id="149" dur="500"/>
                                        <p:tgtEl>
                                          <p:spTgt spid="25"/>
                                        </p:tgtEl>
                                      </p:cBhvr>
                                    </p:animEffect>
                                  </p:childTnLst>
                                </p:cTn>
                              </p:par>
                            </p:childTnLst>
                          </p:cTn>
                        </p:par>
                        <p:par>
                          <p:cTn id="150" fill="hold">
                            <p:stCondLst>
                              <p:cond delay="500"/>
                            </p:stCondLst>
                            <p:childTnLst>
                              <p:par>
                                <p:cTn id="151" presetID="10" presetClass="exit" presetSubtype="0" fill="hold" grpId="1" nodeType="afterEffect">
                                  <p:stCondLst>
                                    <p:cond delay="0"/>
                                  </p:stCondLst>
                                  <p:childTnLst>
                                    <p:animEffect transition="out" filter="fade">
                                      <p:cBhvr>
                                        <p:cTn id="152" dur="3000"/>
                                        <p:tgtEl>
                                          <p:spTgt spid="25"/>
                                        </p:tgtEl>
                                      </p:cBhvr>
                                    </p:animEffect>
                                    <p:set>
                                      <p:cBhvr>
                                        <p:cTn id="153" dur="1" fill="hold">
                                          <p:stCondLst>
                                            <p:cond delay="2999"/>
                                          </p:stCondLst>
                                        </p:cTn>
                                        <p:tgtEl>
                                          <p:spTgt spid="25"/>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2" nodeType="clickEffect">
                                  <p:stCondLst>
                                    <p:cond delay="0"/>
                                  </p:stCondLst>
                                  <p:childTnLst>
                                    <p:set>
                                      <p:cBhvr>
                                        <p:cTn id="157" dur="1" fill="hold">
                                          <p:stCondLst>
                                            <p:cond delay="0"/>
                                          </p:stCondLst>
                                        </p:cTn>
                                        <p:tgtEl>
                                          <p:spTgt spid="24"/>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26"/>
                                        </p:tgtEl>
                                        <p:attrNameLst>
                                          <p:attrName>style.visibility</p:attrName>
                                        </p:attrNameLst>
                                      </p:cBhvr>
                                      <p:to>
                                        <p:strVal val="visible"/>
                                      </p:to>
                                    </p:set>
                                    <p:animEffect transition="in" filter="fade">
                                      <p:cBhvr>
                                        <p:cTn id="162" dur="500"/>
                                        <p:tgtEl>
                                          <p:spTgt spid="26"/>
                                        </p:tgtEl>
                                      </p:cBhvr>
                                    </p:animEffect>
                                  </p:childTnLst>
                                </p:cTn>
                              </p:par>
                            </p:childTnLst>
                          </p:cTn>
                        </p:par>
                        <p:par>
                          <p:cTn id="163" fill="hold">
                            <p:stCondLst>
                              <p:cond delay="500"/>
                            </p:stCondLst>
                            <p:childTnLst>
                              <p:par>
                                <p:cTn id="164" presetID="10" presetClass="exit" presetSubtype="0" fill="hold" grpId="1" nodeType="afterEffect">
                                  <p:stCondLst>
                                    <p:cond delay="0"/>
                                  </p:stCondLst>
                                  <p:childTnLst>
                                    <p:animEffect transition="out" filter="fade">
                                      <p:cBhvr>
                                        <p:cTn id="165" dur="3000"/>
                                        <p:tgtEl>
                                          <p:spTgt spid="26"/>
                                        </p:tgtEl>
                                      </p:cBhvr>
                                    </p:animEffect>
                                    <p:set>
                                      <p:cBhvr>
                                        <p:cTn id="166" dur="1" fill="hold">
                                          <p:stCondLst>
                                            <p:cond delay="2999"/>
                                          </p:stCondLst>
                                        </p:cTn>
                                        <p:tgtEl>
                                          <p:spTgt spid="26"/>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27"/>
                                        </p:tgtEl>
                                        <p:attrNameLst>
                                          <p:attrName>style.visibility</p:attrName>
                                        </p:attrNameLst>
                                      </p:cBhvr>
                                      <p:to>
                                        <p:strVal val="visible"/>
                                      </p:to>
                                    </p:set>
                                    <p:animEffect transition="in" filter="fade">
                                      <p:cBhvr>
                                        <p:cTn id="171" dur="500"/>
                                        <p:tgtEl>
                                          <p:spTgt spid="27"/>
                                        </p:tgtEl>
                                      </p:cBhvr>
                                    </p:animEffect>
                                  </p:childTnLst>
                                </p:cTn>
                              </p:par>
                            </p:childTnLst>
                          </p:cTn>
                        </p:par>
                        <p:par>
                          <p:cTn id="172" fill="hold">
                            <p:stCondLst>
                              <p:cond delay="500"/>
                            </p:stCondLst>
                            <p:childTnLst>
                              <p:par>
                                <p:cTn id="173" presetID="10" presetClass="exit" presetSubtype="0" fill="hold" grpId="1" nodeType="afterEffect">
                                  <p:stCondLst>
                                    <p:cond delay="0"/>
                                  </p:stCondLst>
                                  <p:childTnLst>
                                    <p:animEffect transition="out" filter="fade">
                                      <p:cBhvr>
                                        <p:cTn id="174" dur="3000"/>
                                        <p:tgtEl>
                                          <p:spTgt spid="27"/>
                                        </p:tgtEl>
                                      </p:cBhvr>
                                    </p:animEffect>
                                    <p:set>
                                      <p:cBhvr>
                                        <p:cTn id="175" dur="1" fill="hold">
                                          <p:stCondLst>
                                            <p:cond delay="2999"/>
                                          </p:stCondLst>
                                        </p:cTn>
                                        <p:tgtEl>
                                          <p:spTgt spid="27"/>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28"/>
                                        </p:tgtEl>
                                        <p:attrNameLst>
                                          <p:attrName>style.visibility</p:attrName>
                                        </p:attrNameLst>
                                      </p:cBhvr>
                                      <p:to>
                                        <p:strVal val="visible"/>
                                      </p:to>
                                    </p:set>
                                    <p:animEffect transition="in" filter="fade">
                                      <p:cBhvr>
                                        <p:cTn id="180" dur="500"/>
                                        <p:tgtEl>
                                          <p:spTgt spid="28"/>
                                        </p:tgtEl>
                                      </p:cBhvr>
                                    </p:animEffect>
                                  </p:childTnLst>
                                </p:cTn>
                              </p:par>
                            </p:childTnLst>
                          </p:cTn>
                        </p:par>
                        <p:par>
                          <p:cTn id="181" fill="hold">
                            <p:stCondLst>
                              <p:cond delay="500"/>
                            </p:stCondLst>
                            <p:childTnLst>
                              <p:par>
                                <p:cTn id="182" presetID="10" presetClass="exit" presetSubtype="0" fill="hold" grpId="1" nodeType="afterEffect">
                                  <p:stCondLst>
                                    <p:cond delay="0"/>
                                  </p:stCondLst>
                                  <p:childTnLst>
                                    <p:animEffect transition="out" filter="fade">
                                      <p:cBhvr>
                                        <p:cTn id="183" dur="3000"/>
                                        <p:tgtEl>
                                          <p:spTgt spid="28"/>
                                        </p:tgtEl>
                                      </p:cBhvr>
                                    </p:animEffect>
                                    <p:set>
                                      <p:cBhvr>
                                        <p:cTn id="184" dur="1" fill="hold">
                                          <p:stCondLst>
                                            <p:cond delay="2999"/>
                                          </p:stCondLst>
                                        </p:cTn>
                                        <p:tgtEl>
                                          <p:spTgt spid="28"/>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2" nodeType="clickEffect">
                                  <p:stCondLst>
                                    <p:cond delay="0"/>
                                  </p:stCondLst>
                                  <p:childTnLst>
                                    <p:set>
                                      <p:cBhvr>
                                        <p:cTn id="188" dur="1" fill="hold">
                                          <p:stCondLst>
                                            <p:cond delay="0"/>
                                          </p:stCondLst>
                                        </p:cTn>
                                        <p:tgtEl>
                                          <p:spTgt spid="28"/>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29"/>
                                        </p:tgtEl>
                                        <p:attrNameLst>
                                          <p:attrName>style.visibility</p:attrName>
                                        </p:attrNameLst>
                                      </p:cBhvr>
                                      <p:to>
                                        <p:strVal val="visible"/>
                                      </p:to>
                                    </p:set>
                                    <p:animEffect transition="in" filter="fade">
                                      <p:cBhvr>
                                        <p:cTn id="193" dur="500"/>
                                        <p:tgtEl>
                                          <p:spTgt spid="29"/>
                                        </p:tgtEl>
                                      </p:cBhvr>
                                    </p:animEffect>
                                  </p:childTnLst>
                                </p:cTn>
                              </p:par>
                            </p:childTnLst>
                          </p:cTn>
                        </p:par>
                        <p:par>
                          <p:cTn id="194" fill="hold">
                            <p:stCondLst>
                              <p:cond delay="500"/>
                            </p:stCondLst>
                            <p:childTnLst>
                              <p:par>
                                <p:cTn id="195" presetID="10" presetClass="exit" presetSubtype="0" fill="hold" grpId="1" nodeType="afterEffect">
                                  <p:stCondLst>
                                    <p:cond delay="0"/>
                                  </p:stCondLst>
                                  <p:childTnLst>
                                    <p:animEffect transition="out" filter="fade">
                                      <p:cBhvr>
                                        <p:cTn id="196" dur="3000"/>
                                        <p:tgtEl>
                                          <p:spTgt spid="29"/>
                                        </p:tgtEl>
                                      </p:cBhvr>
                                    </p:animEffect>
                                    <p:set>
                                      <p:cBhvr>
                                        <p:cTn id="197" dur="1" fill="hold">
                                          <p:stCondLst>
                                            <p:cond delay="2999"/>
                                          </p:stCondLst>
                                        </p:cTn>
                                        <p:tgtEl>
                                          <p:spTgt spid="29"/>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30"/>
                                        </p:tgtEl>
                                        <p:attrNameLst>
                                          <p:attrName>style.visibility</p:attrName>
                                        </p:attrNameLst>
                                      </p:cBhvr>
                                      <p:to>
                                        <p:strVal val="visible"/>
                                      </p:to>
                                    </p:set>
                                    <p:animEffect transition="in" filter="fade">
                                      <p:cBhvr>
                                        <p:cTn id="202" dur="500"/>
                                        <p:tgtEl>
                                          <p:spTgt spid="30"/>
                                        </p:tgtEl>
                                      </p:cBhvr>
                                    </p:animEffect>
                                  </p:child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3000"/>
                                        <p:tgtEl>
                                          <p:spTgt spid="30"/>
                                        </p:tgtEl>
                                      </p:cBhvr>
                                    </p:animEffect>
                                    <p:set>
                                      <p:cBhvr>
                                        <p:cTn id="206" dur="1" fill="hold">
                                          <p:stCondLst>
                                            <p:cond delay="2999"/>
                                          </p:stCondLst>
                                        </p:cTn>
                                        <p:tgtEl>
                                          <p:spTgt spid="30"/>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31"/>
                                        </p:tgtEl>
                                        <p:attrNameLst>
                                          <p:attrName>style.visibility</p:attrName>
                                        </p:attrNameLst>
                                      </p:cBhvr>
                                      <p:to>
                                        <p:strVal val="visible"/>
                                      </p:to>
                                    </p:set>
                                    <p:animEffect transition="in" filter="fade">
                                      <p:cBhvr>
                                        <p:cTn id="211" dur="500"/>
                                        <p:tgtEl>
                                          <p:spTgt spid="31"/>
                                        </p:tgtEl>
                                      </p:cBhvr>
                                    </p:animEffect>
                                  </p:childTnLst>
                                </p:cTn>
                              </p:par>
                            </p:childTnLst>
                          </p:cTn>
                        </p:par>
                        <p:par>
                          <p:cTn id="212" fill="hold">
                            <p:stCondLst>
                              <p:cond delay="500"/>
                            </p:stCondLst>
                            <p:childTnLst>
                              <p:par>
                                <p:cTn id="213" presetID="10" presetClass="exit" presetSubtype="0" fill="hold" grpId="1" nodeType="afterEffect">
                                  <p:stCondLst>
                                    <p:cond delay="0"/>
                                  </p:stCondLst>
                                  <p:childTnLst>
                                    <p:animEffect transition="out" filter="fade">
                                      <p:cBhvr>
                                        <p:cTn id="214" dur="3000"/>
                                        <p:tgtEl>
                                          <p:spTgt spid="31"/>
                                        </p:tgtEl>
                                      </p:cBhvr>
                                    </p:animEffect>
                                    <p:set>
                                      <p:cBhvr>
                                        <p:cTn id="215" dur="1" fill="hold">
                                          <p:stCondLst>
                                            <p:cond delay="2999"/>
                                          </p:stCondLst>
                                        </p:cTn>
                                        <p:tgtEl>
                                          <p:spTgt spid="31"/>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1" presetClass="entr" presetSubtype="0" fill="hold" grpId="2" nodeType="clickEffect">
                                  <p:stCondLst>
                                    <p:cond delay="0"/>
                                  </p:stCondLst>
                                  <p:childTnLst>
                                    <p:set>
                                      <p:cBhvr>
                                        <p:cTn id="21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8" grpId="2" animBg="1"/>
      <p:bldP spid="9" grpId="0" animBg="1"/>
      <p:bldP spid="9" grpId="1" animBg="1"/>
      <p:bldP spid="11" grpId="0" animBg="1"/>
      <p:bldP spid="11" grpId="1" animBg="1"/>
      <p:bldP spid="11" grpId="2" animBg="1"/>
      <p:bldP spid="12" grpId="0" animBg="1"/>
      <p:bldP spid="12" grpId="1" animBg="1"/>
      <p:bldP spid="13" grpId="0" animBg="1"/>
      <p:bldP spid="13" grpId="1" animBg="1"/>
      <p:bldP spid="14" grpId="0" animBg="1"/>
      <p:bldP spid="14" grpId="1" animBg="1"/>
      <p:bldP spid="16" grpId="0" animBg="1"/>
      <p:bldP spid="16" grpId="1" animBg="1"/>
      <p:bldP spid="16" grpId="2" animBg="1"/>
      <p:bldP spid="20" grpId="0" animBg="1"/>
      <p:bldP spid="20" grpId="1" animBg="1"/>
      <p:bldP spid="20" grpId="2" animBg="1"/>
      <p:bldP spid="21" grpId="0" animBg="1"/>
      <p:bldP spid="21" grpId="1" animBg="1"/>
      <p:bldP spid="22" grpId="0" animBg="1"/>
      <p:bldP spid="22" grpId="1" animBg="1"/>
      <p:bldP spid="23" grpId="0" animBg="1"/>
      <p:bldP spid="23" grpId="1" animBg="1"/>
      <p:bldP spid="24" grpId="0" animBg="1"/>
      <p:bldP spid="24" grpId="1" animBg="1"/>
      <p:bldP spid="24" grpId="2" animBg="1"/>
      <p:bldP spid="25" grpId="0" animBg="1"/>
      <p:bldP spid="25" grpId="1" animBg="1"/>
      <p:bldP spid="26" grpId="0" animBg="1"/>
      <p:bldP spid="26" grpId="1" animBg="1"/>
      <p:bldP spid="27" grpId="0" animBg="1"/>
      <p:bldP spid="27" grpId="1" animBg="1"/>
      <p:bldP spid="28" grpId="0" animBg="1"/>
      <p:bldP spid="28" grpId="1" animBg="1"/>
      <p:bldP spid="28" grpId="2" animBg="1"/>
      <p:bldP spid="29" grpId="0" animBg="1"/>
      <p:bldP spid="29" grpId="1" animBg="1"/>
      <p:bldP spid="30" grpId="0" animBg="1"/>
      <p:bldP spid="30" grpId="1" animBg="1"/>
      <p:bldP spid="30" grpId="2" animBg="1"/>
      <p:bldP spid="31" grpId="0" animBg="1"/>
      <p:bldP spid="3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to title">
            <a:extLst>
              <a:ext uri="{FF2B5EF4-FFF2-40B4-BE49-F238E27FC236}">
                <a16:creationId xmlns:a16="http://schemas.microsoft.com/office/drawing/2014/main" id="{8734CE97-55B6-6A46-AB6D-8B1F0E317D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0625"/>
            <a:ext cx="5969595" cy="762905"/>
          </a:xfrm>
          <a:prstGeom prst="rect">
            <a:avLst/>
          </a:prstGeom>
        </p:spPr>
      </p:pic>
      <p:sp>
        <p:nvSpPr>
          <p:cNvPr id="2" name="Title 1">
            <a:extLst>
              <a:ext uri="{FF2B5EF4-FFF2-40B4-BE49-F238E27FC236}">
                <a16:creationId xmlns:a16="http://schemas.microsoft.com/office/drawing/2014/main" id="{8BD2ECDD-9B61-0543-905C-702B3AFA3E15}"/>
              </a:ext>
            </a:extLst>
          </p:cNvPr>
          <p:cNvSpPr>
            <a:spLocks noGrp="1"/>
          </p:cNvSpPr>
          <p:nvPr>
            <p:ph type="title"/>
          </p:nvPr>
        </p:nvSpPr>
        <p:spPr>
          <a:xfrm>
            <a:off x="54314" y="1043985"/>
            <a:ext cx="4958558" cy="620990"/>
          </a:xfrm>
        </p:spPr>
        <p:txBody>
          <a:bodyPr/>
          <a:lstStyle/>
          <a:p>
            <a:pPr lvl="0" defTabSz="801929">
              <a:lnSpc>
                <a:spcPct val="100000"/>
              </a:lnSpc>
              <a:spcBef>
                <a:spcPts val="0"/>
              </a:spcBef>
              <a:defRPr/>
            </a:pPr>
            <a:r>
              <a:rPr lang="en-GB" sz="2900" b="1" dirty="0">
                <a:solidFill>
                  <a:prstClr val="white"/>
                </a:solidFill>
                <a:ea typeface="+mn-ea"/>
                <a:cs typeface="+mn-cs"/>
              </a:rPr>
              <a:t>der, die, </a:t>
            </a:r>
            <a:r>
              <a:rPr lang="en-GB" sz="2900" b="1" dirty="0" err="1">
                <a:solidFill>
                  <a:prstClr val="white"/>
                </a:solidFill>
                <a:ea typeface="+mn-ea"/>
                <a:cs typeface="+mn-cs"/>
              </a:rPr>
              <a:t>oder</a:t>
            </a:r>
            <a:r>
              <a:rPr lang="en-GB" sz="2900" b="1" dirty="0">
                <a:solidFill>
                  <a:prstClr val="white"/>
                </a:solidFill>
                <a:ea typeface="+mn-ea"/>
                <a:cs typeface="+mn-cs"/>
              </a:rPr>
              <a:t> das?</a:t>
            </a:r>
            <a:endParaRPr lang="en-US" dirty="0"/>
          </a:p>
        </p:txBody>
      </p:sp>
      <p:pic>
        <p:nvPicPr>
          <p:cNvPr id="40" name="Picture 7" descr="two speech bubbles">
            <a:extLst>
              <a:ext uri="{FF2B5EF4-FFF2-40B4-BE49-F238E27FC236}">
                <a16:creationId xmlns:a16="http://schemas.microsoft.com/office/drawing/2014/main" id="{05072E53-312B-7749-993C-7AB3B2D305C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128924" y="876835"/>
            <a:ext cx="786220" cy="58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A3C205B9-DD21-414B-BDB3-CB4289735F30}"/>
              </a:ext>
            </a:extLst>
          </p:cNvPr>
          <p:cNvSpPr/>
          <p:nvPr/>
        </p:nvSpPr>
        <p:spPr>
          <a:xfrm>
            <a:off x="256848" y="2040655"/>
            <a:ext cx="3516083" cy="821122"/>
          </a:xfrm>
          <a:prstGeom prst="rect">
            <a:avLst/>
          </a:prstGeom>
        </p:spPr>
        <p:txBody>
          <a:bodyPr wrap="square">
            <a:spAutoFit/>
          </a:bodyPr>
          <a:lstStyle/>
          <a:p>
            <a:pPr defTabSz="801929">
              <a:defRPr/>
            </a:pPr>
            <a:r>
              <a:rPr lang="es-ES" sz="4736" b="1" dirty="0">
                <a:solidFill>
                  <a:srgbClr val="DAA520"/>
                </a:solidFill>
                <a:latin typeface="Century Gothic" panose="020B0502020202020204" pitchFamily="34" charset="0"/>
                <a:cs typeface="Calibri" panose="020F0502020204030204" pitchFamily="34" charset="0"/>
              </a:rPr>
              <a:t>die</a:t>
            </a:r>
            <a:r>
              <a:rPr lang="es-ES" sz="4736" dirty="0">
                <a:solidFill>
                  <a:srgbClr val="115076"/>
                </a:solidFill>
                <a:latin typeface="Century Gothic" panose="020B0502020202020204" pitchFamily="34" charset="0"/>
                <a:cs typeface="Calibri" panose="020F0502020204030204" pitchFamily="34" charset="0"/>
              </a:rPr>
              <a:t> </a:t>
            </a:r>
            <a:r>
              <a:rPr lang="es-ES" sz="4736" dirty="0" err="1">
                <a:solidFill>
                  <a:srgbClr val="115076"/>
                </a:solidFill>
                <a:latin typeface="Century Gothic" panose="020B0502020202020204" pitchFamily="34" charset="0"/>
                <a:cs typeface="Calibri" panose="020F0502020204030204" pitchFamily="34" charset="0"/>
              </a:rPr>
              <a:t>Flasche</a:t>
            </a:r>
            <a:endParaRPr lang="en-US" sz="1579" dirty="0">
              <a:solidFill>
                <a:srgbClr val="115076"/>
              </a:solidFill>
              <a:latin typeface="Tw Cen MT" panose="020B0602020104020603"/>
            </a:endParaRPr>
          </a:p>
        </p:txBody>
      </p:sp>
      <p:sp>
        <p:nvSpPr>
          <p:cNvPr id="29" name="Explosion 2 28" descr="explosion covering up the gender">
            <a:extLst>
              <a:ext uri="{FF2B5EF4-FFF2-40B4-BE49-F238E27FC236}">
                <a16:creationId xmlns:a16="http://schemas.microsoft.com/office/drawing/2014/main" id="{22A871AE-DDB1-284B-8597-B72D9FE1433A}"/>
              </a:ext>
            </a:extLst>
          </p:cNvPr>
          <p:cNvSpPr/>
          <p:nvPr/>
        </p:nvSpPr>
        <p:spPr>
          <a:xfrm rot="1125366">
            <a:off x="190436" y="1891410"/>
            <a:ext cx="1223554" cy="1178107"/>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US" sz="1579" dirty="0">
              <a:solidFill>
                <a:prstClr val="white"/>
              </a:solidFill>
              <a:latin typeface="Tw Cen MT" panose="020B0602020104020603"/>
            </a:endParaRPr>
          </a:p>
        </p:txBody>
      </p:sp>
      <p:sp>
        <p:nvSpPr>
          <p:cNvPr id="13" name="Rectangle 12">
            <a:extLst>
              <a:ext uri="{FF2B5EF4-FFF2-40B4-BE49-F238E27FC236}">
                <a16:creationId xmlns:a16="http://schemas.microsoft.com/office/drawing/2014/main" id="{7B6775F1-BE00-D447-87FB-280130859E2A}"/>
              </a:ext>
            </a:extLst>
          </p:cNvPr>
          <p:cNvSpPr/>
          <p:nvPr/>
        </p:nvSpPr>
        <p:spPr>
          <a:xfrm>
            <a:off x="256847" y="3097257"/>
            <a:ext cx="2669320" cy="821122"/>
          </a:xfrm>
          <a:prstGeom prst="rect">
            <a:avLst/>
          </a:prstGeom>
        </p:spPr>
        <p:txBody>
          <a:bodyPr wrap="none">
            <a:spAutoFit/>
          </a:bodyPr>
          <a:lstStyle/>
          <a:p>
            <a:pPr defTabSz="801929">
              <a:defRPr/>
            </a:pPr>
            <a:r>
              <a:rPr lang="es-ES" sz="4736" b="1" dirty="0">
                <a:solidFill>
                  <a:srgbClr val="DAA520"/>
                </a:solidFill>
                <a:latin typeface="Century Gothic" panose="020B0502020202020204" pitchFamily="34" charset="0"/>
                <a:cs typeface="Calibri" panose="020F0502020204030204" pitchFamily="34" charset="0"/>
              </a:rPr>
              <a:t>die</a:t>
            </a:r>
            <a:r>
              <a:rPr lang="es-ES" sz="4736" dirty="0">
                <a:solidFill>
                  <a:srgbClr val="115076"/>
                </a:solidFill>
                <a:latin typeface="Century Gothic" panose="020B0502020202020204" pitchFamily="34" charset="0"/>
                <a:cs typeface="Calibri" panose="020F0502020204030204" pitchFamily="34" charset="0"/>
              </a:rPr>
              <a:t> </a:t>
            </a:r>
            <a:r>
              <a:rPr lang="es-ES" sz="4736" dirty="0" err="1">
                <a:solidFill>
                  <a:srgbClr val="115076"/>
                </a:solidFill>
                <a:latin typeface="Century Gothic" panose="020B0502020202020204" pitchFamily="34" charset="0"/>
                <a:cs typeface="Calibri" panose="020F0502020204030204" pitchFamily="34" charset="0"/>
              </a:rPr>
              <a:t>Tafel</a:t>
            </a:r>
            <a:endParaRPr lang="en-US" sz="1579" dirty="0">
              <a:solidFill>
                <a:srgbClr val="115076"/>
              </a:solidFill>
              <a:latin typeface="Tw Cen MT" panose="020B0602020104020603"/>
            </a:endParaRPr>
          </a:p>
        </p:txBody>
      </p:sp>
      <p:sp>
        <p:nvSpPr>
          <p:cNvPr id="30" name="Explosion 2 29" descr="explosion covering up the gender">
            <a:extLst>
              <a:ext uri="{FF2B5EF4-FFF2-40B4-BE49-F238E27FC236}">
                <a16:creationId xmlns:a16="http://schemas.microsoft.com/office/drawing/2014/main" id="{1C4FA317-221E-674A-BA2E-4D00F043A2A3}"/>
              </a:ext>
            </a:extLst>
          </p:cNvPr>
          <p:cNvSpPr/>
          <p:nvPr/>
        </p:nvSpPr>
        <p:spPr>
          <a:xfrm rot="1125366">
            <a:off x="224888" y="2953571"/>
            <a:ext cx="1223554" cy="1178107"/>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US" sz="1579" dirty="0">
              <a:solidFill>
                <a:prstClr val="white"/>
              </a:solidFill>
              <a:latin typeface="Tw Cen MT" panose="020B0602020104020603"/>
            </a:endParaRPr>
          </a:p>
        </p:txBody>
      </p:sp>
      <p:sp>
        <p:nvSpPr>
          <p:cNvPr id="19" name="Rectangle 18" descr="explosion covering up the gender">
            <a:extLst>
              <a:ext uri="{FF2B5EF4-FFF2-40B4-BE49-F238E27FC236}">
                <a16:creationId xmlns:a16="http://schemas.microsoft.com/office/drawing/2014/main" id="{C4439DCA-6338-064D-A8C1-50D3718D0589}"/>
              </a:ext>
            </a:extLst>
          </p:cNvPr>
          <p:cNvSpPr/>
          <p:nvPr/>
        </p:nvSpPr>
        <p:spPr>
          <a:xfrm>
            <a:off x="111868" y="4108194"/>
            <a:ext cx="3499676" cy="821122"/>
          </a:xfrm>
          <a:prstGeom prst="rect">
            <a:avLst/>
          </a:prstGeom>
        </p:spPr>
        <p:txBody>
          <a:bodyPr wrap="none">
            <a:spAutoFit/>
          </a:bodyPr>
          <a:lstStyle/>
          <a:p>
            <a:pPr defTabSz="801929">
              <a:defRPr/>
            </a:pPr>
            <a:r>
              <a:rPr lang="es-ES" sz="4736" b="1" dirty="0">
                <a:solidFill>
                  <a:srgbClr val="DAA520"/>
                </a:solidFill>
                <a:latin typeface="Century Gothic" panose="020B0502020202020204" pitchFamily="34" charset="0"/>
                <a:cs typeface="Calibri" panose="020F0502020204030204" pitchFamily="34" charset="0"/>
              </a:rPr>
              <a:t>das</a:t>
            </a:r>
            <a:r>
              <a:rPr lang="es-ES" sz="4736" dirty="0">
                <a:solidFill>
                  <a:srgbClr val="115076"/>
                </a:solidFill>
                <a:latin typeface="Century Gothic" panose="020B0502020202020204" pitchFamily="34" charset="0"/>
                <a:cs typeface="Calibri" panose="020F0502020204030204" pitchFamily="34" charset="0"/>
              </a:rPr>
              <a:t> </a:t>
            </a:r>
            <a:r>
              <a:rPr lang="es-ES" sz="4736" dirty="0" err="1">
                <a:solidFill>
                  <a:srgbClr val="115076"/>
                </a:solidFill>
                <a:latin typeface="Century Gothic" panose="020B0502020202020204" pitchFamily="34" charset="0"/>
                <a:cs typeface="Calibri" panose="020F0502020204030204" pitchFamily="34" charset="0"/>
              </a:rPr>
              <a:t>Fenster</a:t>
            </a:r>
            <a:endParaRPr lang="en-US" sz="1579" dirty="0">
              <a:solidFill>
                <a:srgbClr val="115076"/>
              </a:solidFill>
              <a:latin typeface="Tw Cen MT" panose="020B0602020104020603"/>
            </a:endParaRPr>
          </a:p>
        </p:txBody>
      </p:sp>
      <p:sp>
        <p:nvSpPr>
          <p:cNvPr id="31" name="Explosion 2 30" descr="explosion covering up the gender">
            <a:extLst>
              <a:ext uri="{FF2B5EF4-FFF2-40B4-BE49-F238E27FC236}">
                <a16:creationId xmlns:a16="http://schemas.microsoft.com/office/drawing/2014/main" id="{47B9CC76-BAAB-5242-9E0A-BE39435619D9}"/>
              </a:ext>
            </a:extLst>
          </p:cNvPr>
          <p:cNvSpPr/>
          <p:nvPr/>
        </p:nvSpPr>
        <p:spPr>
          <a:xfrm rot="1125366">
            <a:off x="213940" y="3911891"/>
            <a:ext cx="1223554" cy="1178107"/>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US" sz="1579" dirty="0">
              <a:solidFill>
                <a:prstClr val="white"/>
              </a:solidFill>
              <a:latin typeface="Tw Cen MT" panose="020B0602020104020603"/>
            </a:endParaRPr>
          </a:p>
        </p:txBody>
      </p:sp>
      <p:sp>
        <p:nvSpPr>
          <p:cNvPr id="23" name="Rectangle 22">
            <a:extLst>
              <a:ext uri="{FF2B5EF4-FFF2-40B4-BE49-F238E27FC236}">
                <a16:creationId xmlns:a16="http://schemas.microsoft.com/office/drawing/2014/main" id="{9FFC504F-BD4D-6B4B-A6C2-968B8A79C0EA}"/>
              </a:ext>
            </a:extLst>
          </p:cNvPr>
          <p:cNvSpPr/>
          <p:nvPr/>
        </p:nvSpPr>
        <p:spPr>
          <a:xfrm>
            <a:off x="243463" y="5137927"/>
            <a:ext cx="3050836" cy="821122"/>
          </a:xfrm>
          <a:prstGeom prst="rect">
            <a:avLst/>
          </a:prstGeom>
        </p:spPr>
        <p:txBody>
          <a:bodyPr wrap="none">
            <a:spAutoFit/>
          </a:bodyPr>
          <a:lstStyle/>
          <a:p>
            <a:pPr algn="ctr" defTabSz="801929">
              <a:defRPr/>
            </a:pPr>
            <a:r>
              <a:rPr lang="en-GB" sz="4736" b="1" dirty="0">
                <a:solidFill>
                  <a:srgbClr val="DAA520"/>
                </a:solidFill>
                <a:latin typeface="Century Gothic" panose="020B0502020202020204" pitchFamily="34" charset="0"/>
              </a:rPr>
              <a:t>die</a:t>
            </a:r>
            <a:r>
              <a:rPr lang="en-GB" sz="4736" dirty="0">
                <a:solidFill>
                  <a:srgbClr val="115076"/>
                </a:solidFill>
                <a:latin typeface="Century Gothic" panose="020B0502020202020204" pitchFamily="34" charset="0"/>
              </a:rPr>
              <a:t> </a:t>
            </a:r>
            <a:r>
              <a:rPr lang="en-GB" sz="4736" dirty="0" err="1">
                <a:solidFill>
                  <a:srgbClr val="115076"/>
                </a:solidFill>
                <a:latin typeface="Century Gothic" panose="020B0502020202020204" pitchFamily="34" charset="0"/>
              </a:rPr>
              <a:t>Klasse</a:t>
            </a:r>
            <a:endParaRPr lang="en-GB" sz="4736" dirty="0">
              <a:solidFill>
                <a:srgbClr val="115076"/>
              </a:solidFill>
              <a:latin typeface="Century Gothic" panose="020B0502020202020204" pitchFamily="34" charset="0"/>
            </a:endParaRPr>
          </a:p>
        </p:txBody>
      </p:sp>
      <p:sp>
        <p:nvSpPr>
          <p:cNvPr id="32" name="Explosion 2 31" descr="explosion covering up the gender">
            <a:extLst>
              <a:ext uri="{FF2B5EF4-FFF2-40B4-BE49-F238E27FC236}">
                <a16:creationId xmlns:a16="http://schemas.microsoft.com/office/drawing/2014/main" id="{1CD67F02-8178-7B4C-8E8C-484BE8C8A0AC}"/>
              </a:ext>
            </a:extLst>
          </p:cNvPr>
          <p:cNvSpPr/>
          <p:nvPr/>
        </p:nvSpPr>
        <p:spPr>
          <a:xfrm rot="1125366">
            <a:off x="238492" y="5011780"/>
            <a:ext cx="1223554" cy="1178107"/>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US" sz="1579" dirty="0">
              <a:solidFill>
                <a:prstClr val="white"/>
              </a:solidFill>
              <a:latin typeface="Tw Cen MT" panose="020B0602020104020603"/>
            </a:endParaRPr>
          </a:p>
        </p:txBody>
      </p:sp>
      <p:sp>
        <p:nvSpPr>
          <p:cNvPr id="27" name="Rectangle 26">
            <a:extLst>
              <a:ext uri="{FF2B5EF4-FFF2-40B4-BE49-F238E27FC236}">
                <a16:creationId xmlns:a16="http://schemas.microsoft.com/office/drawing/2014/main" id="{31E26ED7-7E9C-FD4F-9D59-26FCC817D47F}"/>
              </a:ext>
            </a:extLst>
          </p:cNvPr>
          <p:cNvSpPr/>
          <p:nvPr/>
        </p:nvSpPr>
        <p:spPr>
          <a:xfrm>
            <a:off x="4769198" y="2040655"/>
            <a:ext cx="3050835" cy="821122"/>
          </a:xfrm>
          <a:prstGeom prst="rect">
            <a:avLst/>
          </a:prstGeom>
        </p:spPr>
        <p:txBody>
          <a:bodyPr wrap="none">
            <a:spAutoFit/>
          </a:bodyPr>
          <a:lstStyle/>
          <a:p>
            <a:pPr defTabSz="801929">
              <a:defRPr/>
            </a:pPr>
            <a:r>
              <a:rPr lang="es-ES" sz="4736" b="1" dirty="0">
                <a:solidFill>
                  <a:srgbClr val="DAA520"/>
                </a:solidFill>
                <a:latin typeface="Century Gothic" panose="020B0502020202020204" pitchFamily="34" charset="0"/>
                <a:cs typeface="Calibri" panose="020F0502020204030204" pitchFamily="34" charset="0"/>
              </a:rPr>
              <a:t>der</a:t>
            </a:r>
            <a:r>
              <a:rPr lang="es-ES" sz="4736" dirty="0">
                <a:solidFill>
                  <a:srgbClr val="115076"/>
                </a:solidFill>
                <a:latin typeface="Century Gothic" panose="020B0502020202020204" pitchFamily="34" charset="0"/>
                <a:cs typeface="Calibri" panose="020F0502020204030204" pitchFamily="34" charset="0"/>
              </a:rPr>
              <a:t> Mann</a:t>
            </a:r>
            <a:endParaRPr lang="en-US" sz="1579" dirty="0">
              <a:solidFill>
                <a:srgbClr val="115076"/>
              </a:solidFill>
              <a:latin typeface="Tw Cen MT" panose="020B0602020104020603"/>
            </a:endParaRPr>
          </a:p>
        </p:txBody>
      </p:sp>
      <p:sp>
        <p:nvSpPr>
          <p:cNvPr id="33" name="Explosion 2 32" descr="explosion covering up the gender">
            <a:extLst>
              <a:ext uri="{FF2B5EF4-FFF2-40B4-BE49-F238E27FC236}">
                <a16:creationId xmlns:a16="http://schemas.microsoft.com/office/drawing/2014/main" id="{DAE490C3-E4AA-284C-A240-5A0E2D808DF9}"/>
              </a:ext>
            </a:extLst>
          </p:cNvPr>
          <p:cNvSpPr/>
          <p:nvPr/>
        </p:nvSpPr>
        <p:spPr>
          <a:xfrm rot="1125366">
            <a:off x="4811986" y="1868349"/>
            <a:ext cx="1223554" cy="1178107"/>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US" sz="1579" dirty="0">
              <a:solidFill>
                <a:prstClr val="white"/>
              </a:solidFill>
              <a:latin typeface="Tw Cen MT" panose="020B0602020104020603"/>
            </a:endParaRPr>
          </a:p>
        </p:txBody>
      </p:sp>
      <p:sp>
        <p:nvSpPr>
          <p:cNvPr id="15" name="Rectangle 14">
            <a:extLst>
              <a:ext uri="{FF2B5EF4-FFF2-40B4-BE49-F238E27FC236}">
                <a16:creationId xmlns:a16="http://schemas.microsoft.com/office/drawing/2014/main" id="{22FDC800-5A25-D948-BA6E-09F49A688902}"/>
              </a:ext>
            </a:extLst>
          </p:cNvPr>
          <p:cNvSpPr/>
          <p:nvPr/>
        </p:nvSpPr>
        <p:spPr>
          <a:xfrm>
            <a:off x="4769197" y="2879407"/>
            <a:ext cx="2715808" cy="821122"/>
          </a:xfrm>
          <a:prstGeom prst="rect">
            <a:avLst/>
          </a:prstGeom>
        </p:spPr>
        <p:txBody>
          <a:bodyPr wrap="none">
            <a:spAutoFit/>
          </a:bodyPr>
          <a:lstStyle/>
          <a:p>
            <a:pPr defTabSz="801929">
              <a:defRPr/>
            </a:pPr>
            <a:r>
              <a:rPr lang="es-ES" sz="4736" b="1" dirty="0">
                <a:solidFill>
                  <a:srgbClr val="DAA520"/>
                </a:solidFill>
                <a:latin typeface="Century Gothic" panose="020B0502020202020204" pitchFamily="34" charset="0"/>
                <a:cs typeface="Calibri" panose="020F0502020204030204" pitchFamily="34" charset="0"/>
              </a:rPr>
              <a:t>der</a:t>
            </a:r>
            <a:r>
              <a:rPr lang="es-ES" sz="4736" dirty="0">
                <a:solidFill>
                  <a:srgbClr val="115076"/>
                </a:solidFill>
                <a:latin typeface="Century Gothic" panose="020B0502020202020204" pitchFamily="34" charset="0"/>
                <a:cs typeface="Calibri" panose="020F0502020204030204" pitchFamily="34" charset="0"/>
              </a:rPr>
              <a:t> </a:t>
            </a:r>
            <a:r>
              <a:rPr lang="es-ES" sz="4736" dirty="0" err="1">
                <a:solidFill>
                  <a:srgbClr val="115076"/>
                </a:solidFill>
                <a:latin typeface="Century Gothic" panose="020B0502020202020204" pitchFamily="34" charset="0"/>
                <a:cs typeface="Calibri" panose="020F0502020204030204" pitchFamily="34" charset="0"/>
              </a:rPr>
              <a:t>Tisch</a:t>
            </a:r>
            <a:endParaRPr lang="en-US" sz="1579" dirty="0">
              <a:solidFill>
                <a:srgbClr val="115076"/>
              </a:solidFill>
              <a:latin typeface="Tw Cen MT" panose="020B0602020104020603"/>
            </a:endParaRPr>
          </a:p>
        </p:txBody>
      </p:sp>
      <p:sp>
        <p:nvSpPr>
          <p:cNvPr id="34" name="Explosion 2 33" descr="explosion covering up the gender">
            <a:extLst>
              <a:ext uri="{FF2B5EF4-FFF2-40B4-BE49-F238E27FC236}">
                <a16:creationId xmlns:a16="http://schemas.microsoft.com/office/drawing/2014/main" id="{D5F0529A-4BEF-DB4E-A938-BB32EF4EA748}"/>
              </a:ext>
            </a:extLst>
          </p:cNvPr>
          <p:cNvSpPr/>
          <p:nvPr/>
        </p:nvSpPr>
        <p:spPr>
          <a:xfrm rot="1125366">
            <a:off x="4777999" y="2732723"/>
            <a:ext cx="1223554" cy="1178107"/>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US" sz="1579" dirty="0">
              <a:solidFill>
                <a:prstClr val="white"/>
              </a:solidFill>
              <a:latin typeface="Tw Cen MT" panose="020B0602020104020603"/>
            </a:endParaRPr>
          </a:p>
        </p:txBody>
      </p:sp>
      <p:sp>
        <p:nvSpPr>
          <p:cNvPr id="17" name="Rectangle 16">
            <a:extLst>
              <a:ext uri="{FF2B5EF4-FFF2-40B4-BE49-F238E27FC236}">
                <a16:creationId xmlns:a16="http://schemas.microsoft.com/office/drawing/2014/main" id="{26DBD1C6-2893-0344-B67E-67C5876DD6B7}"/>
              </a:ext>
            </a:extLst>
          </p:cNvPr>
          <p:cNvSpPr/>
          <p:nvPr/>
        </p:nvSpPr>
        <p:spPr>
          <a:xfrm>
            <a:off x="4731392" y="3782034"/>
            <a:ext cx="2627642" cy="821122"/>
          </a:xfrm>
          <a:prstGeom prst="rect">
            <a:avLst/>
          </a:prstGeom>
        </p:spPr>
        <p:txBody>
          <a:bodyPr wrap="none">
            <a:spAutoFit/>
          </a:bodyPr>
          <a:lstStyle/>
          <a:p>
            <a:pPr defTabSz="801929">
              <a:defRPr/>
            </a:pPr>
            <a:r>
              <a:rPr lang="es-ES" sz="4736" b="1" dirty="0">
                <a:solidFill>
                  <a:srgbClr val="DAA520"/>
                </a:solidFill>
                <a:latin typeface="Century Gothic" panose="020B0502020202020204" pitchFamily="34" charset="0"/>
                <a:cs typeface="Calibri" panose="020F0502020204030204" pitchFamily="34" charset="0"/>
              </a:rPr>
              <a:t>das</a:t>
            </a:r>
            <a:r>
              <a:rPr lang="es-ES" sz="4736" dirty="0">
                <a:solidFill>
                  <a:srgbClr val="115076"/>
                </a:solidFill>
                <a:latin typeface="Century Gothic" panose="020B0502020202020204" pitchFamily="34" charset="0"/>
                <a:cs typeface="Calibri" panose="020F0502020204030204" pitchFamily="34" charset="0"/>
              </a:rPr>
              <a:t> </a:t>
            </a:r>
            <a:r>
              <a:rPr lang="es-ES" sz="4736" dirty="0" err="1">
                <a:solidFill>
                  <a:srgbClr val="115076"/>
                </a:solidFill>
                <a:latin typeface="Century Gothic" panose="020B0502020202020204" pitchFamily="34" charset="0"/>
                <a:cs typeface="Calibri" panose="020F0502020204030204" pitchFamily="34" charset="0"/>
              </a:rPr>
              <a:t>Heft</a:t>
            </a:r>
            <a:endParaRPr lang="en-US" sz="1579" dirty="0">
              <a:solidFill>
                <a:srgbClr val="115076"/>
              </a:solidFill>
              <a:latin typeface="Tw Cen MT" panose="020B0602020104020603"/>
            </a:endParaRPr>
          </a:p>
        </p:txBody>
      </p:sp>
      <p:sp>
        <p:nvSpPr>
          <p:cNvPr id="35" name="Explosion 2 34" descr="explosion covering up the gender">
            <a:extLst>
              <a:ext uri="{FF2B5EF4-FFF2-40B4-BE49-F238E27FC236}">
                <a16:creationId xmlns:a16="http://schemas.microsoft.com/office/drawing/2014/main" id="{8FE7B517-998A-3D44-8953-66A27F4EFCD1}"/>
              </a:ext>
            </a:extLst>
          </p:cNvPr>
          <p:cNvSpPr/>
          <p:nvPr/>
        </p:nvSpPr>
        <p:spPr>
          <a:xfrm rot="1125366">
            <a:off x="4811987" y="3636112"/>
            <a:ext cx="1223554" cy="1178107"/>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US" sz="1579" dirty="0">
              <a:solidFill>
                <a:prstClr val="white"/>
              </a:solidFill>
              <a:latin typeface="Tw Cen MT" panose="020B0602020104020603"/>
            </a:endParaRPr>
          </a:p>
        </p:txBody>
      </p:sp>
      <p:sp>
        <p:nvSpPr>
          <p:cNvPr id="21" name="Rectangle 20">
            <a:extLst>
              <a:ext uri="{FF2B5EF4-FFF2-40B4-BE49-F238E27FC236}">
                <a16:creationId xmlns:a16="http://schemas.microsoft.com/office/drawing/2014/main" id="{68385A86-90F2-F54D-B34A-34E967C470AB}"/>
              </a:ext>
            </a:extLst>
          </p:cNvPr>
          <p:cNvSpPr/>
          <p:nvPr/>
        </p:nvSpPr>
        <p:spPr>
          <a:xfrm>
            <a:off x="4678599" y="4630239"/>
            <a:ext cx="2794355" cy="821122"/>
          </a:xfrm>
          <a:prstGeom prst="rect">
            <a:avLst/>
          </a:prstGeom>
        </p:spPr>
        <p:txBody>
          <a:bodyPr wrap="none">
            <a:spAutoFit/>
          </a:bodyPr>
          <a:lstStyle/>
          <a:p>
            <a:pPr algn="ctr" defTabSz="801929">
              <a:defRPr/>
            </a:pPr>
            <a:r>
              <a:rPr lang="en-GB" sz="4736" b="1" dirty="0">
                <a:solidFill>
                  <a:srgbClr val="DAA520"/>
                </a:solidFill>
                <a:latin typeface="Century Gothic" panose="020B0502020202020204" pitchFamily="34" charset="0"/>
              </a:rPr>
              <a:t>das</a:t>
            </a:r>
            <a:r>
              <a:rPr lang="en-GB" sz="4736" dirty="0">
                <a:solidFill>
                  <a:srgbClr val="115076"/>
                </a:solidFill>
                <a:latin typeface="Century Gothic" panose="020B0502020202020204" pitchFamily="34" charset="0"/>
              </a:rPr>
              <a:t> </a:t>
            </a:r>
            <a:r>
              <a:rPr lang="en-GB" sz="4736" dirty="0" err="1">
                <a:solidFill>
                  <a:srgbClr val="115076"/>
                </a:solidFill>
                <a:latin typeface="Century Gothic" panose="020B0502020202020204" pitchFamily="34" charset="0"/>
              </a:rPr>
              <a:t>Paar</a:t>
            </a:r>
            <a:endParaRPr lang="en-GB" sz="4736" dirty="0">
              <a:solidFill>
                <a:srgbClr val="115076"/>
              </a:solidFill>
              <a:latin typeface="Century Gothic" panose="020B0502020202020204" pitchFamily="34" charset="0"/>
            </a:endParaRPr>
          </a:p>
        </p:txBody>
      </p:sp>
      <p:sp>
        <p:nvSpPr>
          <p:cNvPr id="36" name="Explosion 2 35" descr="explosion covering up the gender">
            <a:extLst>
              <a:ext uri="{FF2B5EF4-FFF2-40B4-BE49-F238E27FC236}">
                <a16:creationId xmlns:a16="http://schemas.microsoft.com/office/drawing/2014/main" id="{A3B90F0C-8EA1-F644-84C7-882312397751}"/>
              </a:ext>
            </a:extLst>
          </p:cNvPr>
          <p:cNvSpPr/>
          <p:nvPr/>
        </p:nvSpPr>
        <p:spPr>
          <a:xfrm rot="1125366">
            <a:off x="4757374" y="4483504"/>
            <a:ext cx="1223554" cy="1178107"/>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US" sz="1579" dirty="0">
              <a:solidFill>
                <a:prstClr val="white"/>
              </a:solidFill>
              <a:latin typeface="Tw Cen MT" panose="020B0602020104020603"/>
            </a:endParaRPr>
          </a:p>
        </p:txBody>
      </p:sp>
      <p:sp>
        <p:nvSpPr>
          <p:cNvPr id="25" name="Rectangle 24">
            <a:extLst>
              <a:ext uri="{FF2B5EF4-FFF2-40B4-BE49-F238E27FC236}">
                <a16:creationId xmlns:a16="http://schemas.microsoft.com/office/drawing/2014/main" id="{53F797C6-0A18-EA4A-B190-F66E439CA077}"/>
              </a:ext>
            </a:extLst>
          </p:cNvPr>
          <p:cNvSpPr/>
          <p:nvPr/>
        </p:nvSpPr>
        <p:spPr>
          <a:xfrm>
            <a:off x="4763042" y="5549846"/>
            <a:ext cx="2419252" cy="821122"/>
          </a:xfrm>
          <a:prstGeom prst="rect">
            <a:avLst/>
          </a:prstGeom>
        </p:spPr>
        <p:txBody>
          <a:bodyPr wrap="none">
            <a:spAutoFit/>
          </a:bodyPr>
          <a:lstStyle/>
          <a:p>
            <a:pPr algn="ctr" defTabSz="801929">
              <a:defRPr/>
            </a:pPr>
            <a:r>
              <a:rPr lang="en-GB" sz="4736" b="1" dirty="0">
                <a:solidFill>
                  <a:srgbClr val="DAA520"/>
                </a:solidFill>
                <a:latin typeface="Century Gothic" panose="020B0502020202020204" pitchFamily="34" charset="0"/>
              </a:rPr>
              <a:t>der</a:t>
            </a:r>
            <a:r>
              <a:rPr lang="en-GB" sz="4736" dirty="0">
                <a:solidFill>
                  <a:srgbClr val="002060"/>
                </a:solidFill>
                <a:latin typeface="Century Gothic" panose="020B0502020202020204" pitchFamily="34" charset="0"/>
              </a:rPr>
              <a:t> </a:t>
            </a:r>
            <a:r>
              <a:rPr lang="en-GB" sz="4736" dirty="0">
                <a:solidFill>
                  <a:srgbClr val="115076"/>
                </a:solidFill>
                <a:latin typeface="Century Gothic" panose="020B0502020202020204" pitchFamily="34" charset="0"/>
              </a:rPr>
              <a:t>Tag</a:t>
            </a:r>
          </a:p>
        </p:txBody>
      </p:sp>
      <p:sp>
        <p:nvSpPr>
          <p:cNvPr id="37" name="Explosion 2 36" descr="explosion covering up the gender">
            <a:extLst>
              <a:ext uri="{FF2B5EF4-FFF2-40B4-BE49-F238E27FC236}">
                <a16:creationId xmlns:a16="http://schemas.microsoft.com/office/drawing/2014/main" id="{EFF3009C-817A-BC47-9D4B-7B37A3918D43}"/>
              </a:ext>
            </a:extLst>
          </p:cNvPr>
          <p:cNvSpPr/>
          <p:nvPr/>
        </p:nvSpPr>
        <p:spPr>
          <a:xfrm rot="1125366">
            <a:off x="4773694" y="5392483"/>
            <a:ext cx="1223554" cy="1178107"/>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US" sz="1579" dirty="0">
              <a:solidFill>
                <a:prstClr val="white"/>
              </a:solidFill>
              <a:latin typeface="Tw Cen MT" panose="020B0602020104020603"/>
            </a:endParaRPr>
          </a:p>
        </p:txBody>
      </p:sp>
      <p:sp>
        <p:nvSpPr>
          <p:cNvPr id="41" name="Rectangle 2" descr="rectangle for the 60 second timer"/>
          <p:cNvSpPr>
            <a:spLocks noChangeArrowheads="1"/>
          </p:cNvSpPr>
          <p:nvPr/>
        </p:nvSpPr>
        <p:spPr bwMode="auto">
          <a:xfrm>
            <a:off x="8798365" y="1837622"/>
            <a:ext cx="440345" cy="3644843"/>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defTabSz="801929" fontAlgn="base">
              <a:spcBef>
                <a:spcPct val="0"/>
              </a:spcBef>
              <a:spcAft>
                <a:spcPct val="0"/>
              </a:spcAft>
              <a:defRPr/>
            </a:pPr>
            <a:endParaRPr lang="en-GB" sz="1754" dirty="0">
              <a:solidFill>
                <a:prstClr val="black"/>
              </a:solidFill>
              <a:latin typeface="Century Gothic" panose="020B0502020202020204" pitchFamily="34" charset="0"/>
            </a:endParaRPr>
          </a:p>
        </p:txBody>
      </p:sp>
      <p:sp>
        <p:nvSpPr>
          <p:cNvPr id="42" name="Rectangle 3" descr="rectangle for the 60 second timer"/>
          <p:cNvSpPr>
            <a:spLocks noChangeArrowheads="1"/>
          </p:cNvSpPr>
          <p:nvPr/>
        </p:nvSpPr>
        <p:spPr bwMode="auto">
          <a:xfrm>
            <a:off x="8796290" y="1837621"/>
            <a:ext cx="441570" cy="3644844"/>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defTabSz="801929" fontAlgn="base">
              <a:spcBef>
                <a:spcPct val="0"/>
              </a:spcBef>
              <a:spcAft>
                <a:spcPct val="0"/>
              </a:spcAft>
              <a:defRPr/>
            </a:pPr>
            <a:endParaRPr lang="en-GB" sz="1754" dirty="0">
              <a:solidFill>
                <a:prstClr val="black"/>
              </a:solidFill>
              <a:latin typeface="Century Gothic" panose="020B0502020202020204" pitchFamily="34" charset="0"/>
            </a:endParaRPr>
          </a:p>
        </p:txBody>
      </p:sp>
      <p:sp>
        <p:nvSpPr>
          <p:cNvPr id="43" name="Line 4" descr="line which shows 0 to 60 seconds"/>
          <p:cNvSpPr>
            <a:spLocks noChangeShapeType="1"/>
          </p:cNvSpPr>
          <p:nvPr/>
        </p:nvSpPr>
        <p:spPr bwMode="auto">
          <a:xfrm>
            <a:off x="9397650" y="1827601"/>
            <a:ext cx="0" cy="3644844"/>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defTabSz="801929" fontAlgn="base">
              <a:spcBef>
                <a:spcPct val="0"/>
              </a:spcBef>
              <a:spcAft>
                <a:spcPct val="0"/>
              </a:spcAft>
              <a:defRPr/>
            </a:pPr>
            <a:endParaRPr lang="fr-FR" sz="2105" dirty="0">
              <a:solidFill>
                <a:srgbClr val="5B9BD5">
                  <a:lumMod val="50000"/>
                </a:srgbClr>
              </a:solidFill>
              <a:latin typeface="Century Gothic" panose="020B0502020202020204" pitchFamily="34" charset="0"/>
            </a:endParaRPr>
          </a:p>
        </p:txBody>
      </p:sp>
      <p:sp>
        <p:nvSpPr>
          <p:cNvPr id="44" name="Line 7" descr="line that shows 60 seconds"/>
          <p:cNvSpPr>
            <a:spLocks noChangeShapeType="1"/>
          </p:cNvSpPr>
          <p:nvPr/>
        </p:nvSpPr>
        <p:spPr bwMode="auto">
          <a:xfrm>
            <a:off x="9419301" y="1827600"/>
            <a:ext cx="190116"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defTabSz="801929" fontAlgn="base">
              <a:spcBef>
                <a:spcPct val="0"/>
              </a:spcBef>
              <a:spcAft>
                <a:spcPct val="0"/>
              </a:spcAft>
              <a:defRPr/>
            </a:pPr>
            <a:endParaRPr lang="fr-FR" sz="2105" dirty="0">
              <a:solidFill>
                <a:srgbClr val="5B9BD5">
                  <a:lumMod val="50000"/>
                </a:srgbClr>
              </a:solidFill>
              <a:latin typeface="Century Gothic" panose="020B0502020202020204" pitchFamily="34" charset="0"/>
            </a:endParaRPr>
          </a:p>
        </p:txBody>
      </p:sp>
      <p:sp>
        <p:nvSpPr>
          <p:cNvPr id="45" name="Line 9" descr="line which shows 0 seconds"/>
          <p:cNvSpPr>
            <a:spLocks noChangeShapeType="1"/>
          </p:cNvSpPr>
          <p:nvPr/>
        </p:nvSpPr>
        <p:spPr bwMode="auto">
          <a:xfrm>
            <a:off x="9397651" y="5472444"/>
            <a:ext cx="190116"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defTabSz="801929" fontAlgn="base">
              <a:spcBef>
                <a:spcPct val="0"/>
              </a:spcBef>
              <a:spcAft>
                <a:spcPct val="0"/>
              </a:spcAft>
              <a:defRPr/>
            </a:pPr>
            <a:endParaRPr lang="fr-FR" sz="2105" dirty="0">
              <a:solidFill>
                <a:srgbClr val="5B9BD5">
                  <a:lumMod val="50000"/>
                </a:srgbClr>
              </a:solidFill>
              <a:latin typeface="Century Gothic" panose="020B0502020202020204" pitchFamily="34" charset="0"/>
            </a:endParaRPr>
          </a:p>
        </p:txBody>
      </p:sp>
      <p:sp>
        <p:nvSpPr>
          <p:cNvPr id="46" name="Text Box 10"/>
          <p:cNvSpPr txBox="1">
            <a:spLocks noChangeArrowheads="1"/>
          </p:cNvSpPr>
          <p:nvPr/>
        </p:nvSpPr>
        <p:spPr bwMode="auto">
          <a:xfrm>
            <a:off x="9397651" y="3567389"/>
            <a:ext cx="1262691" cy="335348"/>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801929" eaLnBrk="1" fontAlgn="base" hangingPunct="1">
              <a:spcBef>
                <a:spcPct val="50000"/>
              </a:spcBef>
              <a:spcAft>
                <a:spcPct val="0"/>
              </a:spcAft>
              <a:defRPr/>
            </a:pPr>
            <a:r>
              <a:rPr lang="en-GB" sz="1579" b="1" dirty="0" err="1">
                <a:solidFill>
                  <a:srgbClr val="5B9BD5">
                    <a:lumMod val="50000"/>
                  </a:srgbClr>
                </a:solidFill>
                <a:latin typeface="Century Gothic" panose="020B0502020202020204" pitchFamily="34" charset="0"/>
              </a:rPr>
              <a:t>Sekunden</a:t>
            </a:r>
            <a:endParaRPr lang="en-GB" sz="1579" b="1" dirty="0">
              <a:solidFill>
                <a:srgbClr val="5B9BD5">
                  <a:lumMod val="50000"/>
                </a:srgbClr>
              </a:solidFill>
              <a:latin typeface="Century Gothic" panose="020B0502020202020204" pitchFamily="34" charset="0"/>
            </a:endParaRPr>
          </a:p>
        </p:txBody>
      </p:sp>
      <p:sp>
        <p:nvSpPr>
          <p:cNvPr id="47" name="Text Box 12"/>
          <p:cNvSpPr txBox="1">
            <a:spLocks noChangeArrowheads="1"/>
          </p:cNvSpPr>
          <p:nvPr/>
        </p:nvSpPr>
        <p:spPr bwMode="auto">
          <a:xfrm>
            <a:off x="9609415" y="1689172"/>
            <a:ext cx="448981" cy="308226"/>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801929" eaLnBrk="1" fontAlgn="base" hangingPunct="1">
              <a:spcBef>
                <a:spcPct val="50000"/>
              </a:spcBef>
              <a:spcAft>
                <a:spcPct val="0"/>
              </a:spcAft>
              <a:defRPr/>
            </a:pPr>
            <a:r>
              <a:rPr lang="en-GB" sz="1403" b="1" dirty="0">
                <a:solidFill>
                  <a:srgbClr val="5B9BD5">
                    <a:lumMod val="50000"/>
                  </a:srgbClr>
                </a:solidFill>
                <a:latin typeface="Century Gothic" panose="020B0502020202020204" pitchFamily="34" charset="0"/>
              </a:rPr>
              <a:t>60</a:t>
            </a:r>
          </a:p>
        </p:txBody>
      </p:sp>
      <p:sp>
        <p:nvSpPr>
          <p:cNvPr id="48" name="Text Box 14"/>
          <p:cNvSpPr txBox="1">
            <a:spLocks noChangeArrowheads="1"/>
          </p:cNvSpPr>
          <p:nvPr/>
        </p:nvSpPr>
        <p:spPr bwMode="auto">
          <a:xfrm>
            <a:off x="9587766" y="5314130"/>
            <a:ext cx="643836" cy="308226"/>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801929" eaLnBrk="1" fontAlgn="base" hangingPunct="1">
              <a:spcBef>
                <a:spcPct val="50000"/>
              </a:spcBef>
              <a:spcAft>
                <a:spcPct val="0"/>
              </a:spcAft>
              <a:defRPr/>
            </a:pPr>
            <a:r>
              <a:rPr lang="en-GB" sz="1403" b="1" dirty="0">
                <a:solidFill>
                  <a:srgbClr val="5B9BD5">
                    <a:lumMod val="50000"/>
                  </a:srgbClr>
                </a:solidFill>
                <a:latin typeface="Century Gothic" panose="020B0502020202020204" pitchFamily="34" charset="0"/>
              </a:rPr>
              <a:t>0</a:t>
            </a:r>
          </a:p>
        </p:txBody>
      </p:sp>
      <p:sp>
        <p:nvSpPr>
          <p:cNvPr id="49" name="Rectangle 48" descr="part of the 60 second timer"/>
          <p:cNvSpPr/>
          <p:nvPr/>
        </p:nvSpPr>
        <p:spPr>
          <a:xfrm>
            <a:off x="8663669" y="5482465"/>
            <a:ext cx="653390" cy="671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50" name="AutoShape 11">
            <a:hlinkClick r:id="" action="ppaction://noaction" highlightClick="1"/>
          </p:cNvPr>
          <p:cNvSpPr>
            <a:spLocks noChangeArrowheads="1"/>
          </p:cNvSpPr>
          <p:nvPr/>
        </p:nvSpPr>
        <p:spPr bwMode="auto">
          <a:xfrm>
            <a:off x="8567494" y="5674512"/>
            <a:ext cx="928458" cy="335068"/>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defTabSz="801929" fontAlgn="base">
              <a:spcBef>
                <a:spcPct val="0"/>
              </a:spcBef>
              <a:spcAft>
                <a:spcPct val="0"/>
              </a:spcAft>
              <a:defRPr/>
            </a:pPr>
            <a:r>
              <a:rPr lang="en-GB" sz="1579" b="1" dirty="0">
                <a:solidFill>
                  <a:prstClr val="white"/>
                </a:solidFill>
                <a:latin typeface="Century Gothic" panose="020B0502020202020204" pitchFamily="34" charset="0"/>
              </a:rPr>
              <a:t>ANFANG</a:t>
            </a:r>
          </a:p>
        </p:txBody>
      </p:sp>
    </p:spTree>
    <p:extLst>
      <p:ext uri="{BB962C8B-B14F-4D97-AF65-F5344CB8AC3E}">
        <p14:creationId xmlns:p14="http://schemas.microsoft.com/office/powerpoint/2010/main" val="59334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12" presetClass="exit" presetSubtype="4" fill="hold" nodeType="afterEffect">
                                  <p:stCondLst>
                                    <p:cond delay="0"/>
                                  </p:stCondLst>
                                  <p:childTnLst>
                                    <p:animEffect transition="out" filter="slide(fromBottom)">
                                      <p:cBhvr>
                                        <p:cTn id="43" dur="59000"/>
                                        <p:tgtEl>
                                          <p:spTgt spid="42"/>
                                        </p:tgtEl>
                                      </p:cBhvr>
                                    </p:animEffect>
                                    <p:set>
                                      <p:cBhvr>
                                        <p:cTn id="44"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descr="background for the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8141"/>
            <a:ext cx="5662702" cy="760431"/>
          </a:xfrm>
          <a:prstGeom prst="rect">
            <a:avLst/>
          </a:prstGeom>
        </p:spPr>
      </p:pic>
      <p:sp>
        <p:nvSpPr>
          <p:cNvPr id="4" name="Title 3"/>
          <p:cNvSpPr>
            <a:spLocks noGrp="1"/>
          </p:cNvSpPr>
          <p:nvPr>
            <p:ph type="title"/>
          </p:nvPr>
        </p:nvSpPr>
        <p:spPr>
          <a:xfrm>
            <a:off x="17068" y="919640"/>
            <a:ext cx="4791626" cy="620750"/>
          </a:xfrm>
        </p:spPr>
        <p:txBody>
          <a:bodyPr>
            <a:normAutofit fontScale="90000"/>
          </a:bodyPr>
          <a:lstStyle/>
          <a:p>
            <a:r>
              <a:rPr lang="en-GB" sz="3157" b="1" dirty="0">
                <a:solidFill>
                  <a:schemeClr val="bg1"/>
                </a:solidFill>
              </a:rPr>
              <a:t>Vocabulary introduction</a:t>
            </a:r>
          </a:p>
        </p:txBody>
      </p:sp>
      <p:sp>
        <p:nvSpPr>
          <p:cNvPr id="43" name="TextBox 42"/>
          <p:cNvSpPr txBox="1"/>
          <p:nvPr/>
        </p:nvSpPr>
        <p:spPr>
          <a:xfrm>
            <a:off x="6444988" y="875322"/>
            <a:ext cx="4031270" cy="470257"/>
          </a:xfrm>
          <a:prstGeom prst="rect">
            <a:avLst/>
          </a:prstGeom>
          <a:noFill/>
        </p:spPr>
        <p:txBody>
          <a:bodyPr wrap="square" rtlCol="0">
            <a:spAutoFit/>
          </a:bodyPr>
          <a:lstStyle/>
          <a:p>
            <a:pPr algn="r" defTabSz="801929">
              <a:defRPr/>
            </a:pPr>
            <a:r>
              <a:rPr lang="en-GB" sz="2456" b="1" dirty="0" err="1">
                <a:solidFill>
                  <a:srgbClr val="000066"/>
                </a:solidFill>
                <a:latin typeface="Century Gothic" panose="020B0502020202020204" pitchFamily="34" charset="0"/>
              </a:rPr>
              <a:t>Trouve</a:t>
            </a:r>
            <a:r>
              <a:rPr lang="en-GB" sz="2456" b="1" dirty="0">
                <a:solidFill>
                  <a:srgbClr val="000066"/>
                </a:solidFill>
                <a:latin typeface="Century Gothic" panose="020B0502020202020204" pitchFamily="34" charset="0"/>
              </a:rPr>
              <a:t> </a:t>
            </a:r>
            <a:r>
              <a:rPr lang="en-GB" sz="2456" b="1" dirty="0" err="1">
                <a:solidFill>
                  <a:srgbClr val="000066"/>
                </a:solidFill>
                <a:latin typeface="Century Gothic" panose="020B0502020202020204" pitchFamily="34" charset="0"/>
              </a:rPr>
              <a:t>l’intrus</a:t>
            </a:r>
            <a:r>
              <a:rPr lang="en-GB" sz="2456" b="1" dirty="0">
                <a:solidFill>
                  <a:srgbClr val="000066"/>
                </a:solidFill>
                <a:latin typeface="Century Gothic" panose="020B0502020202020204" pitchFamily="34" charset="0"/>
              </a:rPr>
              <a:t>! </a:t>
            </a:r>
          </a:p>
        </p:txBody>
      </p:sp>
      <p:sp>
        <p:nvSpPr>
          <p:cNvPr id="46" name="TextBox 45"/>
          <p:cNvSpPr txBox="1"/>
          <p:nvPr/>
        </p:nvSpPr>
        <p:spPr>
          <a:xfrm>
            <a:off x="225979" y="2394049"/>
            <a:ext cx="366965" cy="632224"/>
          </a:xfrm>
          <a:prstGeom prst="rect">
            <a:avLst/>
          </a:prstGeom>
          <a:noFill/>
        </p:spPr>
        <p:txBody>
          <a:bodyPr wrap="square" rtlCol="0">
            <a:spAutoFit/>
          </a:bodyPr>
          <a:lstStyle/>
          <a:p>
            <a:pPr defTabSz="801929">
              <a:defRPr/>
            </a:pPr>
            <a:r>
              <a:rPr lang="en-GB" sz="1754" dirty="0">
                <a:solidFill>
                  <a:srgbClr val="000066"/>
                </a:solidFill>
                <a:latin typeface="Century Gothic" panose="020B0502020202020204" pitchFamily="34" charset="0"/>
              </a:rPr>
              <a:t>1.</a:t>
            </a:r>
          </a:p>
        </p:txBody>
      </p:sp>
      <p:pic>
        <p:nvPicPr>
          <p:cNvPr id="76" name="Picture 75" descr="ca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23" y="1914021"/>
            <a:ext cx="1176861" cy="882646"/>
          </a:xfrm>
          <a:prstGeom prst="rect">
            <a:avLst/>
          </a:prstGeom>
        </p:spPr>
      </p:pic>
      <p:sp>
        <p:nvSpPr>
          <p:cNvPr id="7" name="TextBox 6"/>
          <p:cNvSpPr txBox="1"/>
          <p:nvPr/>
        </p:nvSpPr>
        <p:spPr>
          <a:xfrm>
            <a:off x="785578" y="2694745"/>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pic>
        <p:nvPicPr>
          <p:cNvPr id="77" name="Picture 76" descr="b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4065" y="2094077"/>
            <a:ext cx="1079847" cy="665361"/>
          </a:xfrm>
          <a:prstGeom prst="rect">
            <a:avLst/>
          </a:prstGeom>
        </p:spPr>
      </p:pic>
      <p:sp>
        <p:nvSpPr>
          <p:cNvPr id="48" name="TextBox 47"/>
          <p:cNvSpPr txBox="1"/>
          <p:nvPr/>
        </p:nvSpPr>
        <p:spPr>
          <a:xfrm>
            <a:off x="2000977" y="2706835"/>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pic>
        <p:nvPicPr>
          <p:cNvPr id="18" name="Picture 17" descr="girl with pigtail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2407" y="2019890"/>
            <a:ext cx="970840" cy="677970"/>
          </a:xfrm>
          <a:prstGeom prst="rect">
            <a:avLst/>
          </a:prstGeom>
        </p:spPr>
      </p:pic>
      <p:sp>
        <p:nvSpPr>
          <p:cNvPr id="6" name="Oval 5" descr="oval around girl "/>
          <p:cNvSpPr/>
          <p:nvPr/>
        </p:nvSpPr>
        <p:spPr>
          <a:xfrm>
            <a:off x="2940486" y="1892228"/>
            <a:ext cx="1342340" cy="88322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49" name="TextBox 48"/>
          <p:cNvSpPr txBox="1"/>
          <p:nvPr/>
        </p:nvSpPr>
        <p:spPr>
          <a:xfrm>
            <a:off x="3244822" y="2703466"/>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sp>
        <p:nvSpPr>
          <p:cNvPr id="47" name="TextBox 46"/>
          <p:cNvSpPr txBox="1"/>
          <p:nvPr/>
        </p:nvSpPr>
        <p:spPr>
          <a:xfrm>
            <a:off x="219650" y="3676031"/>
            <a:ext cx="366965" cy="632224"/>
          </a:xfrm>
          <a:prstGeom prst="rect">
            <a:avLst/>
          </a:prstGeom>
          <a:noFill/>
        </p:spPr>
        <p:txBody>
          <a:bodyPr wrap="square" rtlCol="0">
            <a:spAutoFit/>
          </a:bodyPr>
          <a:lstStyle/>
          <a:p>
            <a:pPr defTabSz="801929">
              <a:defRPr/>
            </a:pPr>
            <a:r>
              <a:rPr lang="en-GB" sz="1754" dirty="0">
                <a:solidFill>
                  <a:srgbClr val="000066"/>
                </a:solidFill>
                <a:latin typeface="Century Gothic" panose="020B0502020202020204" pitchFamily="34" charset="0"/>
              </a:rPr>
              <a:t>2.</a:t>
            </a:r>
          </a:p>
        </p:txBody>
      </p:sp>
      <p:pic>
        <p:nvPicPr>
          <p:cNvPr id="78" name="Picture 77" descr="hors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272" y="3202794"/>
            <a:ext cx="960791" cy="1093314"/>
          </a:xfrm>
          <a:prstGeom prst="rect">
            <a:avLst/>
          </a:prstGeom>
        </p:spPr>
      </p:pic>
      <p:sp>
        <p:nvSpPr>
          <p:cNvPr id="51" name="TextBox 50"/>
          <p:cNvSpPr txBox="1"/>
          <p:nvPr/>
        </p:nvSpPr>
        <p:spPr>
          <a:xfrm>
            <a:off x="736029" y="4164530"/>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pic>
        <p:nvPicPr>
          <p:cNvPr id="45" name="Picture 44" descr="famil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9074" y="3251787"/>
            <a:ext cx="1170342" cy="844597"/>
          </a:xfrm>
          <a:prstGeom prst="rect">
            <a:avLst/>
          </a:prstGeom>
        </p:spPr>
      </p:pic>
      <p:sp>
        <p:nvSpPr>
          <p:cNvPr id="50" name="Oval 49" descr="oval around the family"/>
          <p:cNvSpPr/>
          <p:nvPr/>
        </p:nvSpPr>
        <p:spPr>
          <a:xfrm>
            <a:off x="1564019" y="3180278"/>
            <a:ext cx="1560450" cy="107910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53" name="TextBox 52"/>
          <p:cNvSpPr txBox="1"/>
          <p:nvPr/>
        </p:nvSpPr>
        <p:spPr>
          <a:xfrm>
            <a:off x="1996722" y="4178885"/>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pic>
        <p:nvPicPr>
          <p:cNvPr id="79" name="Picture 78" descr="house in the countryside"/>
          <p:cNvPicPr>
            <a:picLocks noChangeAspect="1"/>
          </p:cNvPicPr>
          <p:nvPr/>
        </p:nvPicPr>
        <p:blipFill rotWithShape="1">
          <a:blip r:embed="rId9">
            <a:extLst>
              <a:ext uri="{28A0092B-C50C-407E-A947-70E740481C1C}">
                <a14:useLocalDpi xmlns:a14="http://schemas.microsoft.com/office/drawing/2010/main" val="0"/>
              </a:ext>
            </a:extLst>
          </a:blip>
          <a:srcRect l="8905" t="14819" b="13045"/>
          <a:stretch/>
        </p:blipFill>
        <p:spPr>
          <a:xfrm>
            <a:off x="3440409" y="3387458"/>
            <a:ext cx="1144413" cy="706441"/>
          </a:xfrm>
          <a:prstGeom prst="rect">
            <a:avLst/>
          </a:prstGeom>
        </p:spPr>
      </p:pic>
      <p:sp>
        <p:nvSpPr>
          <p:cNvPr id="52" name="TextBox 51"/>
          <p:cNvSpPr txBox="1"/>
          <p:nvPr/>
        </p:nvSpPr>
        <p:spPr>
          <a:xfrm>
            <a:off x="3374086" y="4158478"/>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sp>
        <p:nvSpPr>
          <p:cNvPr id="54" name="TextBox 53"/>
          <p:cNvSpPr txBox="1"/>
          <p:nvPr/>
        </p:nvSpPr>
        <p:spPr>
          <a:xfrm>
            <a:off x="225979" y="5021818"/>
            <a:ext cx="366965" cy="632224"/>
          </a:xfrm>
          <a:prstGeom prst="rect">
            <a:avLst/>
          </a:prstGeom>
          <a:noFill/>
        </p:spPr>
        <p:txBody>
          <a:bodyPr wrap="square" rtlCol="0">
            <a:spAutoFit/>
          </a:bodyPr>
          <a:lstStyle/>
          <a:p>
            <a:pPr defTabSz="801929">
              <a:defRPr/>
            </a:pPr>
            <a:r>
              <a:rPr lang="en-GB" sz="1754" dirty="0">
                <a:solidFill>
                  <a:srgbClr val="000066"/>
                </a:solidFill>
                <a:latin typeface="Century Gothic" panose="020B0502020202020204" pitchFamily="34" charset="0"/>
              </a:rPr>
              <a:t>3.</a:t>
            </a:r>
          </a:p>
        </p:txBody>
      </p:sp>
      <p:pic>
        <p:nvPicPr>
          <p:cNvPr id="82" name="Picture 81" descr="bedroo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097" y="5056116"/>
            <a:ext cx="1133738" cy="796271"/>
          </a:xfrm>
          <a:prstGeom prst="rect">
            <a:avLst/>
          </a:prstGeom>
        </p:spPr>
      </p:pic>
      <p:sp>
        <p:nvSpPr>
          <p:cNvPr id="5" name="TextBox 4"/>
          <p:cNvSpPr txBox="1"/>
          <p:nvPr/>
        </p:nvSpPr>
        <p:spPr>
          <a:xfrm>
            <a:off x="528323" y="5587021"/>
            <a:ext cx="1884558" cy="686213"/>
          </a:xfrm>
          <a:prstGeom prst="rect">
            <a:avLst/>
          </a:prstGeom>
          <a:noFill/>
        </p:spPr>
        <p:txBody>
          <a:bodyPr wrap="square" rtlCol="0">
            <a:spAutoFit/>
          </a:bodyPr>
          <a:lstStyle/>
          <a:p>
            <a:pPr algn="ctr" defTabSz="801929">
              <a:defRPr/>
            </a:pPr>
            <a:r>
              <a:rPr lang="en-GB" sz="3859" dirty="0">
                <a:solidFill>
                  <a:prstClr val="white"/>
                </a:solidFill>
                <a:latin typeface="Tw Cen MT" panose="020B0602020104020603"/>
              </a:rPr>
              <a:t>der</a:t>
            </a:r>
          </a:p>
        </p:txBody>
      </p:sp>
      <p:sp>
        <p:nvSpPr>
          <p:cNvPr id="56" name="TextBox 55"/>
          <p:cNvSpPr txBox="1"/>
          <p:nvPr/>
        </p:nvSpPr>
        <p:spPr>
          <a:xfrm>
            <a:off x="743092" y="5852561"/>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pic>
        <p:nvPicPr>
          <p:cNvPr id="81" name="Picture 80" descr="cow"/>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20321" y="4839759"/>
            <a:ext cx="943591" cy="1053146"/>
          </a:xfrm>
          <a:prstGeom prst="rect">
            <a:avLst/>
          </a:prstGeom>
        </p:spPr>
      </p:pic>
      <p:sp>
        <p:nvSpPr>
          <p:cNvPr id="58" name="TextBox 57"/>
          <p:cNvSpPr txBox="1"/>
          <p:nvPr/>
        </p:nvSpPr>
        <p:spPr>
          <a:xfrm>
            <a:off x="2003785" y="5866917"/>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pic>
        <p:nvPicPr>
          <p:cNvPr id="80" name="Picture 79" descr="bik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68925" y="4964973"/>
            <a:ext cx="1154304" cy="784927"/>
          </a:xfrm>
          <a:prstGeom prst="rect">
            <a:avLst/>
          </a:prstGeom>
        </p:spPr>
      </p:pic>
      <p:sp>
        <p:nvSpPr>
          <p:cNvPr id="55" name="Oval 54" descr="oval around the bike"/>
          <p:cNvSpPr/>
          <p:nvPr/>
        </p:nvSpPr>
        <p:spPr>
          <a:xfrm>
            <a:off x="3232773" y="4861973"/>
            <a:ext cx="1127561" cy="105240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57" name="TextBox 56"/>
          <p:cNvSpPr txBox="1"/>
          <p:nvPr/>
        </p:nvSpPr>
        <p:spPr>
          <a:xfrm>
            <a:off x="3422886" y="5845433"/>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sp>
        <p:nvSpPr>
          <p:cNvPr id="59" name="TextBox 58"/>
          <p:cNvSpPr txBox="1"/>
          <p:nvPr/>
        </p:nvSpPr>
        <p:spPr>
          <a:xfrm>
            <a:off x="5374598" y="2387686"/>
            <a:ext cx="366965" cy="632224"/>
          </a:xfrm>
          <a:prstGeom prst="rect">
            <a:avLst/>
          </a:prstGeom>
          <a:noFill/>
        </p:spPr>
        <p:txBody>
          <a:bodyPr wrap="square" rtlCol="0">
            <a:spAutoFit/>
          </a:bodyPr>
          <a:lstStyle/>
          <a:p>
            <a:pPr defTabSz="801929">
              <a:defRPr/>
            </a:pPr>
            <a:r>
              <a:rPr lang="en-GB" sz="1754" dirty="0">
                <a:solidFill>
                  <a:srgbClr val="000066"/>
                </a:solidFill>
                <a:latin typeface="Century Gothic" panose="020B0502020202020204" pitchFamily="34" charset="0"/>
              </a:rPr>
              <a:t>4.</a:t>
            </a:r>
          </a:p>
        </p:txBody>
      </p:sp>
      <p:pic>
        <p:nvPicPr>
          <p:cNvPr id="34" name="Picture 33" descr="father or ma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62139" y="1948995"/>
            <a:ext cx="689314" cy="702210"/>
          </a:xfrm>
          <a:prstGeom prst="rect">
            <a:avLst/>
          </a:prstGeom>
        </p:spPr>
      </p:pic>
      <p:sp>
        <p:nvSpPr>
          <p:cNvPr id="62" name="Oval 61" descr="oval around the father"/>
          <p:cNvSpPr/>
          <p:nvPr/>
        </p:nvSpPr>
        <p:spPr>
          <a:xfrm>
            <a:off x="6232342" y="1807775"/>
            <a:ext cx="962126" cy="93805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71" name="TextBox 70"/>
          <p:cNvSpPr txBox="1"/>
          <p:nvPr/>
        </p:nvSpPr>
        <p:spPr>
          <a:xfrm>
            <a:off x="6332032" y="2651206"/>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pic>
        <p:nvPicPr>
          <p:cNvPr id="84" name="Picture 83" descr="house with farm"/>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32534" y="1744931"/>
            <a:ext cx="1240278" cy="983954"/>
          </a:xfrm>
          <a:prstGeom prst="rect">
            <a:avLst/>
          </a:prstGeom>
        </p:spPr>
      </p:pic>
      <p:sp>
        <p:nvSpPr>
          <p:cNvPr id="73" name="TextBox 72"/>
          <p:cNvSpPr txBox="1"/>
          <p:nvPr/>
        </p:nvSpPr>
        <p:spPr>
          <a:xfrm>
            <a:off x="7781762" y="2666147"/>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pic>
        <p:nvPicPr>
          <p:cNvPr id="83" name="Picture 82" descr="tree"/>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2972" y="1813947"/>
            <a:ext cx="1130998" cy="852018"/>
          </a:xfrm>
          <a:prstGeom prst="rect">
            <a:avLst/>
          </a:prstGeom>
        </p:spPr>
      </p:pic>
      <p:sp>
        <p:nvSpPr>
          <p:cNvPr id="72" name="TextBox 71"/>
          <p:cNvSpPr txBox="1"/>
          <p:nvPr/>
        </p:nvSpPr>
        <p:spPr>
          <a:xfrm>
            <a:off x="9162585" y="2681435"/>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sp>
        <p:nvSpPr>
          <p:cNvPr id="60" name="TextBox 59"/>
          <p:cNvSpPr txBox="1"/>
          <p:nvPr/>
        </p:nvSpPr>
        <p:spPr>
          <a:xfrm>
            <a:off x="5368269" y="3669667"/>
            <a:ext cx="366965" cy="632224"/>
          </a:xfrm>
          <a:prstGeom prst="rect">
            <a:avLst/>
          </a:prstGeom>
          <a:noFill/>
        </p:spPr>
        <p:txBody>
          <a:bodyPr wrap="square" rtlCol="0">
            <a:spAutoFit/>
          </a:bodyPr>
          <a:lstStyle/>
          <a:p>
            <a:pPr defTabSz="801929">
              <a:defRPr/>
            </a:pPr>
            <a:r>
              <a:rPr lang="en-GB" sz="1754" dirty="0">
                <a:solidFill>
                  <a:srgbClr val="000066"/>
                </a:solidFill>
                <a:latin typeface="Century Gothic" panose="020B0502020202020204" pitchFamily="34" charset="0"/>
              </a:rPr>
              <a:t>5.</a:t>
            </a:r>
          </a:p>
        </p:txBody>
      </p:sp>
      <p:pic>
        <p:nvPicPr>
          <p:cNvPr id="19" name="Picture 18" descr="house"/>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25847" y="3244176"/>
            <a:ext cx="1175114" cy="773809"/>
          </a:xfrm>
          <a:prstGeom prst="rect">
            <a:avLst/>
          </a:prstGeom>
        </p:spPr>
      </p:pic>
      <p:sp>
        <p:nvSpPr>
          <p:cNvPr id="63" name="Oval 62" descr="oval around the house"/>
          <p:cNvSpPr/>
          <p:nvPr/>
        </p:nvSpPr>
        <p:spPr>
          <a:xfrm>
            <a:off x="6016786" y="3146268"/>
            <a:ext cx="1393237" cy="100031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68" name="TextBox 67"/>
          <p:cNvSpPr txBox="1"/>
          <p:nvPr/>
        </p:nvSpPr>
        <p:spPr>
          <a:xfrm>
            <a:off x="6337264" y="4082283"/>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pic>
        <p:nvPicPr>
          <p:cNvPr id="85" name="Picture 84" descr="asking a question"/>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10308" y="3235152"/>
            <a:ext cx="1084731" cy="791854"/>
          </a:xfrm>
          <a:prstGeom prst="rect">
            <a:avLst/>
          </a:prstGeom>
        </p:spPr>
      </p:pic>
      <p:sp>
        <p:nvSpPr>
          <p:cNvPr id="86" name="Rectangle 85"/>
          <p:cNvSpPr/>
          <p:nvPr/>
        </p:nvSpPr>
        <p:spPr>
          <a:xfrm>
            <a:off x="7680971" y="3319942"/>
            <a:ext cx="545894" cy="404906"/>
          </a:xfrm>
          <a:prstGeom prst="rect">
            <a:avLst/>
          </a:prstGeom>
          <a:noFill/>
        </p:spPr>
        <p:txBody>
          <a:bodyPr wrap="square" lIns="80189" tIns="40094" rIns="80189" bIns="40094">
            <a:spAutoFit/>
          </a:bodyPr>
          <a:lstStyle/>
          <a:p>
            <a:pPr algn="ctr" defTabSz="801929">
              <a:defRPr/>
            </a:pPr>
            <a:r>
              <a:rPr lang="en-US" sz="2105"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a:t>
            </a:r>
          </a:p>
        </p:txBody>
      </p:sp>
      <p:sp>
        <p:nvSpPr>
          <p:cNvPr id="70" name="TextBox 69"/>
          <p:cNvSpPr txBox="1"/>
          <p:nvPr/>
        </p:nvSpPr>
        <p:spPr>
          <a:xfrm>
            <a:off x="7786993" y="4097224"/>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pic>
        <p:nvPicPr>
          <p:cNvPr id="33" name="Picture 32" descr="boy"/>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181774" y="3124987"/>
            <a:ext cx="506697" cy="1118484"/>
          </a:xfrm>
          <a:prstGeom prst="rect">
            <a:avLst/>
          </a:prstGeom>
        </p:spPr>
      </p:pic>
      <p:sp>
        <p:nvSpPr>
          <p:cNvPr id="69" name="TextBox 68"/>
          <p:cNvSpPr txBox="1"/>
          <p:nvPr/>
        </p:nvSpPr>
        <p:spPr>
          <a:xfrm>
            <a:off x="9167816" y="4112512"/>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sp>
        <p:nvSpPr>
          <p:cNvPr id="61" name="TextBox 60"/>
          <p:cNvSpPr txBox="1"/>
          <p:nvPr/>
        </p:nvSpPr>
        <p:spPr>
          <a:xfrm>
            <a:off x="5374598" y="5015455"/>
            <a:ext cx="366965" cy="632224"/>
          </a:xfrm>
          <a:prstGeom prst="rect">
            <a:avLst/>
          </a:prstGeom>
          <a:noFill/>
        </p:spPr>
        <p:txBody>
          <a:bodyPr wrap="square" rtlCol="0">
            <a:spAutoFit/>
          </a:bodyPr>
          <a:lstStyle/>
          <a:p>
            <a:pPr defTabSz="801929">
              <a:defRPr/>
            </a:pPr>
            <a:r>
              <a:rPr lang="en-GB" sz="1754" dirty="0">
                <a:solidFill>
                  <a:srgbClr val="000066"/>
                </a:solidFill>
                <a:latin typeface="Century Gothic" panose="020B0502020202020204" pitchFamily="34" charset="0"/>
              </a:rPr>
              <a:t>6.</a:t>
            </a:r>
          </a:p>
        </p:txBody>
      </p:sp>
      <p:pic>
        <p:nvPicPr>
          <p:cNvPr id="88" name="Picture 87" descr="woman or mothe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99290" y="4971245"/>
            <a:ext cx="787521" cy="790173"/>
          </a:xfrm>
          <a:prstGeom prst="rect">
            <a:avLst/>
          </a:prstGeom>
        </p:spPr>
      </p:pic>
      <p:sp>
        <p:nvSpPr>
          <p:cNvPr id="65" name="TextBox 64"/>
          <p:cNvSpPr txBox="1"/>
          <p:nvPr/>
        </p:nvSpPr>
        <p:spPr>
          <a:xfrm>
            <a:off x="6444988" y="5909461"/>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pic>
        <p:nvPicPr>
          <p:cNvPr id="89" name="Picture 88" descr="city"/>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00497" y="4857928"/>
            <a:ext cx="1427453" cy="994459"/>
          </a:xfrm>
          <a:prstGeom prst="rect">
            <a:avLst/>
          </a:prstGeom>
        </p:spPr>
      </p:pic>
      <p:sp>
        <p:nvSpPr>
          <p:cNvPr id="67" name="TextBox 66"/>
          <p:cNvSpPr txBox="1"/>
          <p:nvPr/>
        </p:nvSpPr>
        <p:spPr>
          <a:xfrm>
            <a:off x="7845403" y="5924403"/>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la</a:t>
            </a:r>
            <a:endParaRPr lang="en-GB" sz="1579" dirty="0">
              <a:solidFill>
                <a:srgbClr val="000066"/>
              </a:solidFill>
              <a:latin typeface="Tw Cen MT" panose="020B0602020104020603"/>
            </a:endParaRPr>
          </a:p>
        </p:txBody>
      </p:sp>
      <p:pic>
        <p:nvPicPr>
          <p:cNvPr id="87" name="Picture 86" descr="do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75041" y="4830958"/>
            <a:ext cx="516909" cy="1108732"/>
          </a:xfrm>
          <a:prstGeom prst="rect">
            <a:avLst/>
          </a:prstGeom>
        </p:spPr>
      </p:pic>
      <p:sp>
        <p:nvSpPr>
          <p:cNvPr id="64" name="Oval 63" descr="oval around the dog"/>
          <p:cNvSpPr/>
          <p:nvPr/>
        </p:nvSpPr>
        <p:spPr>
          <a:xfrm>
            <a:off x="8849338" y="4701640"/>
            <a:ext cx="1417366" cy="134340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66" name="TextBox 65"/>
          <p:cNvSpPr txBox="1"/>
          <p:nvPr/>
        </p:nvSpPr>
        <p:spPr>
          <a:xfrm>
            <a:off x="9162585" y="5939691"/>
            <a:ext cx="741824" cy="470257"/>
          </a:xfrm>
          <a:prstGeom prst="rect">
            <a:avLst/>
          </a:prstGeom>
          <a:noFill/>
        </p:spPr>
        <p:txBody>
          <a:bodyPr wrap="square" rtlCol="0">
            <a:spAutoFit/>
          </a:bodyPr>
          <a:lstStyle/>
          <a:p>
            <a:pPr algn="ctr" defTabSz="801929">
              <a:defRPr/>
            </a:pPr>
            <a:r>
              <a:rPr lang="en-GB" sz="2456" dirty="0">
                <a:solidFill>
                  <a:srgbClr val="000066"/>
                </a:solidFill>
                <a:latin typeface="Tw Cen MT" panose="020B0602020104020603"/>
              </a:rPr>
              <a:t>le</a:t>
            </a:r>
            <a:endParaRPr lang="en-GB" sz="1579" dirty="0">
              <a:solidFill>
                <a:srgbClr val="000066"/>
              </a:solidFill>
              <a:latin typeface="Tw Cen MT" panose="020B0602020104020603"/>
            </a:endParaRPr>
          </a:p>
        </p:txBody>
      </p:sp>
    </p:spTree>
    <p:extLst>
      <p:ext uri="{BB962C8B-B14F-4D97-AF65-F5344CB8AC3E}">
        <p14:creationId xmlns:p14="http://schemas.microsoft.com/office/powerpoint/2010/main" val="217176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heel(1)">
                                      <p:cBhvr>
                                        <p:cTn id="24" dur="1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heel(1)">
                                      <p:cBhvr>
                                        <p:cTn id="41" dur="1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heel(1)">
                                      <p:cBhvr>
                                        <p:cTn id="58" dur="1500"/>
                                        <p:tgtEl>
                                          <p:spTgt spid="6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wheel(1)">
                                      <p:cBhvr>
                                        <p:cTn id="75" dur="1500"/>
                                        <p:tgtEl>
                                          <p:spTgt spid="63"/>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heel(1)">
                                      <p:cBhvr>
                                        <p:cTn id="92" dur="1500"/>
                                        <p:tgtEl>
                                          <p:spTgt spid="64"/>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8" grpId="0"/>
      <p:bldP spid="6" grpId="0" animBg="1"/>
      <p:bldP spid="49" grpId="0"/>
      <p:bldP spid="51" grpId="0"/>
      <p:bldP spid="50" grpId="0" animBg="1"/>
      <p:bldP spid="53" grpId="0"/>
      <p:bldP spid="52" grpId="0"/>
      <p:bldP spid="56" grpId="0"/>
      <p:bldP spid="58" grpId="0"/>
      <p:bldP spid="55" grpId="0" animBg="1"/>
      <p:bldP spid="57" grpId="0"/>
      <p:bldP spid="62" grpId="0" animBg="1"/>
      <p:bldP spid="71" grpId="0"/>
      <p:bldP spid="73" grpId="0"/>
      <p:bldP spid="72" grpId="0"/>
      <p:bldP spid="63" grpId="0" animBg="1"/>
      <p:bldP spid="68" grpId="0"/>
      <p:bldP spid="70" grpId="0"/>
      <p:bldP spid="69" grpId="0"/>
      <p:bldP spid="65" grpId="0"/>
      <p:bldP spid="67" grpId="0"/>
      <p:bldP spid="64" grpId="0" animBg="1"/>
      <p:bldP spid="6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fo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1956"/>
            <a:ext cx="6365589" cy="760431"/>
          </a:xfrm>
          <a:prstGeom prst="rect">
            <a:avLst/>
          </a:prstGeom>
        </p:spPr>
      </p:pic>
      <p:sp>
        <p:nvSpPr>
          <p:cNvPr id="2" name="Title 1">
            <a:extLst>
              <a:ext uri="{FF2B5EF4-FFF2-40B4-BE49-F238E27FC236}">
                <a16:creationId xmlns:a16="http://schemas.microsoft.com/office/drawing/2014/main" id="{CDA26EF0-A0B9-FA46-A0A2-93EF7F1FDD14}"/>
              </a:ext>
            </a:extLst>
          </p:cNvPr>
          <p:cNvSpPr>
            <a:spLocks noGrp="1"/>
          </p:cNvSpPr>
          <p:nvPr>
            <p:ph type="title"/>
          </p:nvPr>
        </p:nvSpPr>
        <p:spPr>
          <a:xfrm>
            <a:off x="1" y="959998"/>
            <a:ext cx="5345906" cy="607545"/>
          </a:xfrm>
        </p:spPr>
        <p:txBody>
          <a:bodyPr/>
          <a:lstStyle/>
          <a:p>
            <a:r>
              <a:rPr lang="en-GB" sz="3600" b="1" dirty="0" err="1">
                <a:solidFill>
                  <a:prstClr val="white"/>
                </a:solidFill>
              </a:rPr>
              <a:t>Vocabulario</a:t>
            </a:r>
            <a:endParaRPr lang="en-US" dirty="0"/>
          </a:p>
        </p:txBody>
      </p:sp>
      <p:pic>
        <p:nvPicPr>
          <p:cNvPr id="6" name="Picture 5" descr="pacman for the article 'u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11" y="1928681"/>
            <a:ext cx="3171638" cy="3621255"/>
          </a:xfrm>
          <a:prstGeom prst="rect">
            <a:avLst/>
          </a:prstGeom>
        </p:spPr>
      </p:pic>
      <p:sp>
        <p:nvSpPr>
          <p:cNvPr id="9" name="Rectangle 8"/>
          <p:cNvSpPr/>
          <p:nvPr/>
        </p:nvSpPr>
        <p:spPr>
          <a:xfrm>
            <a:off x="1415085" y="4152927"/>
            <a:ext cx="1402668" cy="1322529"/>
          </a:xfrm>
          <a:prstGeom prst="rect">
            <a:avLst/>
          </a:prstGeom>
          <a:noFill/>
        </p:spPr>
        <p:txBody>
          <a:bodyPr wrap="none" lIns="80189" tIns="40094" rIns="80189" bIns="40094">
            <a:spAutoFit/>
          </a:bodyPr>
          <a:lstStyle/>
          <a:p>
            <a:pPr algn="ctr" defTabSz="801929">
              <a:defRPr/>
            </a:pPr>
            <a:r>
              <a:rPr lang="en-US" sz="8068"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un</a:t>
            </a:r>
          </a:p>
        </p:txBody>
      </p:sp>
      <p:pic>
        <p:nvPicPr>
          <p:cNvPr id="10" name="Picture 9" descr="sailboa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3244" y="2519602"/>
            <a:ext cx="1665916" cy="2177383"/>
          </a:xfrm>
          <a:prstGeom prst="rect">
            <a:avLst/>
          </a:prstGeom>
        </p:spPr>
      </p:pic>
      <p:pic>
        <p:nvPicPr>
          <p:cNvPr id="11" name="Picture 10" descr="house"/>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8136" y="2908958"/>
            <a:ext cx="2307453" cy="1519450"/>
          </a:xfrm>
          <a:prstGeom prst="rect">
            <a:avLst/>
          </a:prstGeom>
        </p:spPr>
      </p:pic>
      <p:pic>
        <p:nvPicPr>
          <p:cNvPr id="12" name="Picture 11" descr="coi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3396" y="2978597"/>
            <a:ext cx="1596616" cy="1596616"/>
          </a:xfrm>
          <a:prstGeom prst="rect">
            <a:avLst/>
          </a:prstGeom>
        </p:spPr>
      </p:pic>
      <p:pic>
        <p:nvPicPr>
          <p:cNvPr id="13" name="Picture 12" descr="p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1618" y="2794767"/>
            <a:ext cx="1768575" cy="2012517"/>
          </a:xfrm>
          <a:prstGeom prst="rect">
            <a:avLst/>
          </a:prstGeom>
        </p:spPr>
      </p:pic>
      <p:pic>
        <p:nvPicPr>
          <p:cNvPr id="14" name="Picture 13" descr="bik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5093" y="2946529"/>
            <a:ext cx="2123982" cy="1444308"/>
          </a:xfrm>
          <a:prstGeom prst="rect">
            <a:avLst/>
          </a:prstGeom>
        </p:spPr>
      </p:pic>
      <p:pic>
        <p:nvPicPr>
          <p:cNvPr id="15" name="Picture 14" descr="camer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9199" y="3018361"/>
            <a:ext cx="1728106" cy="1375212"/>
          </a:xfrm>
          <a:prstGeom prst="rect">
            <a:avLst/>
          </a:prstGeom>
        </p:spPr>
      </p:pic>
      <p:pic>
        <p:nvPicPr>
          <p:cNvPr id="16" name="Picture 15" descr="book"/>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8136" y="3206645"/>
            <a:ext cx="2703263" cy="1423718"/>
          </a:xfrm>
          <a:prstGeom prst="rect">
            <a:avLst/>
          </a:prstGeom>
        </p:spPr>
      </p:pic>
      <p:pic>
        <p:nvPicPr>
          <p:cNvPr id="18" name="Picture 17" descr="cat"/>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4098" y="3081221"/>
            <a:ext cx="2015212" cy="1511409"/>
          </a:xfrm>
          <a:prstGeom prst="rect">
            <a:avLst/>
          </a:prstGeom>
        </p:spPr>
      </p:pic>
      <p:pic>
        <p:nvPicPr>
          <p:cNvPr id="19" name="Picture 18" descr="be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9561" y="2990806"/>
            <a:ext cx="2321340" cy="1430322"/>
          </a:xfrm>
          <a:prstGeom prst="rect">
            <a:avLst/>
          </a:prstGeom>
        </p:spPr>
      </p:pic>
      <p:pic>
        <p:nvPicPr>
          <p:cNvPr id="7" name="Picture 6" descr="pacman for the article 'un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861635" y="1986845"/>
            <a:ext cx="3108275" cy="3585600"/>
          </a:xfrm>
          <a:prstGeom prst="rect">
            <a:avLst/>
          </a:prstGeom>
        </p:spPr>
      </p:pic>
      <p:sp>
        <p:nvSpPr>
          <p:cNvPr id="8" name="Rectangle 7"/>
          <p:cNvSpPr/>
          <p:nvPr/>
        </p:nvSpPr>
        <p:spPr>
          <a:xfrm>
            <a:off x="7225281" y="4146020"/>
            <a:ext cx="2085548" cy="1322529"/>
          </a:xfrm>
          <a:prstGeom prst="rect">
            <a:avLst/>
          </a:prstGeom>
          <a:noFill/>
        </p:spPr>
        <p:txBody>
          <a:bodyPr wrap="none" lIns="80189" tIns="40094" rIns="80189" bIns="40094">
            <a:spAutoFit/>
          </a:bodyPr>
          <a:lstStyle/>
          <a:p>
            <a:pPr algn="ctr" defTabSz="801929">
              <a:defRPr/>
            </a:pPr>
            <a:r>
              <a:rPr lang="en-US" sz="8068" b="1" dirty="0" err="1">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una</a:t>
            </a:r>
            <a:endParaRPr lang="en-US" sz="8068"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Tree>
    <p:extLst>
      <p:ext uri="{BB962C8B-B14F-4D97-AF65-F5344CB8AC3E}">
        <p14:creationId xmlns:p14="http://schemas.microsoft.com/office/powerpoint/2010/main" val="290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0.25 0 E" pathEditMode="relative" ptsTypes="">
                                      <p:cBhvr>
                                        <p:cTn id="10" dur="2000" fill="hold"/>
                                        <p:tgtEl>
                                          <p:spTgt spid="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0 0 L 0.25 0 E" pathEditMode="relative" ptsTypes="">
                                      <p:cBhvr>
                                        <p:cTn id="18" dur="2000" fill="hold"/>
                                        <p:tgtEl>
                                          <p:spTgt spid="11"/>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 0 L 0.25 0 E" pathEditMode="relative" ptsTypes="">
                                      <p:cBhvr>
                                        <p:cTn id="26" dur="2000" fill="hold"/>
                                        <p:tgtEl>
                                          <p:spTgt spid="12"/>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0 0 L -0.25 0 E" pathEditMode="relative" ptsTypes="">
                                      <p:cBhvr>
                                        <p:cTn id="34" dur="2000" fill="hold"/>
                                        <p:tgtEl>
                                          <p:spTgt spid="13"/>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0 0 L 0.25 0 E" pathEditMode="relative" ptsTypes="">
                                      <p:cBhvr>
                                        <p:cTn id="42" dur="2000" fill="hold"/>
                                        <p:tgtEl>
                                          <p:spTgt spid="14"/>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0 0 L 0.25 0 E" pathEditMode="relative" ptsTypes="">
                                      <p:cBhvr>
                                        <p:cTn id="50" dur="2000" fill="hold"/>
                                        <p:tgtEl>
                                          <p:spTgt spid="15"/>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nodeType="clickEffect">
                                  <p:stCondLst>
                                    <p:cond delay="0"/>
                                  </p:stCondLst>
                                  <p:childTnLst>
                                    <p:animMotion origin="layout" path="M 0 0 L -0.25 0 E" pathEditMode="relative" ptsTypes="">
                                      <p:cBhvr>
                                        <p:cTn id="58" dur="2000" fill="hold"/>
                                        <p:tgtEl>
                                          <p:spTgt spid="16"/>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5" presetClass="path" presetSubtype="0" accel="50000" decel="50000" fill="hold" nodeType="clickEffect">
                                  <p:stCondLst>
                                    <p:cond delay="0"/>
                                  </p:stCondLst>
                                  <p:childTnLst>
                                    <p:animMotion origin="layout" path="M 0 0 L -0.25 0 E" pathEditMode="relative" ptsTypes="">
                                      <p:cBhvr>
                                        <p:cTn id="66" dur="2000" fill="hold"/>
                                        <p:tgtEl>
                                          <p:spTgt spid="18"/>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63" presetClass="path" presetSubtype="0" accel="50000" decel="50000" fill="hold" nodeType="clickEffect">
                                  <p:stCondLst>
                                    <p:cond delay="0"/>
                                  </p:stCondLst>
                                  <p:childTnLst>
                                    <p:animMotion origin="layout" path="M 0 0 L 0.25 0 E" pathEditMode="relative" ptsTypes="">
                                      <p:cBhvr>
                                        <p:cTn id="74"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435"/>
            <a:ext cx="5830998" cy="760431"/>
          </a:xfrm>
          <a:prstGeom prst="rect">
            <a:avLst/>
          </a:prstGeom>
        </p:spPr>
      </p:pic>
      <p:sp>
        <p:nvSpPr>
          <p:cNvPr id="2" name="Title 1"/>
          <p:cNvSpPr>
            <a:spLocks noGrp="1"/>
          </p:cNvSpPr>
          <p:nvPr>
            <p:ph type="title"/>
          </p:nvPr>
        </p:nvSpPr>
        <p:spPr>
          <a:xfrm>
            <a:off x="136713" y="0"/>
            <a:ext cx="9221688" cy="1162457"/>
          </a:xfrm>
        </p:spPr>
        <p:txBody>
          <a:bodyPr>
            <a:normAutofit/>
          </a:bodyPr>
          <a:lstStyle/>
          <a:p>
            <a:r>
              <a:rPr lang="en-GB" sz="3157" b="1" dirty="0">
                <a:solidFill>
                  <a:schemeClr val="bg1"/>
                </a:solidFill>
              </a:rPr>
              <a:t>Grammar</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136713" y="1152981"/>
            <a:ext cx="10520679" cy="5110960"/>
          </a:xfrm>
        </p:spPr>
        <p:txBody>
          <a:bodyPr anchor="ctr">
            <a:normAutofit/>
          </a:bodyPr>
          <a:lstStyle/>
          <a:p>
            <a:pPr>
              <a:spcBef>
                <a:spcPts val="0"/>
              </a:spcBef>
              <a:buClr>
                <a:schemeClr val="accent5">
                  <a:lumMod val="50000"/>
                </a:schemeClr>
              </a:buClr>
              <a:buSzPts val="2400"/>
              <a:buFont typeface="Noto Sans Symbols"/>
              <a:buChar char="▪"/>
            </a:pPr>
            <a:r>
              <a:rPr lang="en-GB" dirty="0">
                <a:solidFill>
                  <a:schemeClr val="accent1">
                    <a:lumMod val="50000"/>
                  </a:schemeClr>
                </a:solidFill>
              </a:rPr>
              <a:t>Avoid working with whole paradigms</a:t>
            </a:r>
            <a:br>
              <a:rPr lang="en-GB" dirty="0">
                <a:solidFill>
                  <a:schemeClr val="accent1">
                    <a:lumMod val="50000"/>
                  </a:schemeClr>
                </a:solidFill>
              </a:rPr>
            </a:br>
            <a:r>
              <a:rPr lang="en-GB" dirty="0">
                <a:solidFill>
                  <a:schemeClr val="accent1">
                    <a:lumMod val="50000"/>
                  </a:schemeClr>
                </a:solidFill>
              </a:rPr>
              <a:t> </a:t>
            </a:r>
          </a:p>
          <a:p>
            <a:pPr>
              <a:buClr>
                <a:schemeClr val="accent5">
                  <a:lumMod val="50000"/>
                </a:schemeClr>
              </a:buClr>
              <a:buSzPts val="2400"/>
              <a:buFont typeface="Noto Sans Symbols"/>
              <a:buChar char="▪"/>
            </a:pPr>
            <a:r>
              <a:rPr lang="en-GB" dirty="0">
                <a:solidFill>
                  <a:schemeClr val="accent1">
                    <a:lumMod val="50000"/>
                  </a:schemeClr>
                </a:solidFill>
              </a:rPr>
              <a:t>Learner’s attention is a limited resource!</a:t>
            </a:r>
          </a:p>
          <a:p>
            <a:pPr>
              <a:buClr>
                <a:schemeClr val="accent5">
                  <a:lumMod val="50000"/>
                </a:schemeClr>
              </a:buClr>
              <a:buSzPts val="2400"/>
              <a:buFont typeface="Noto Sans Symbols"/>
              <a:buChar char="▪"/>
            </a:pPr>
            <a:endParaRPr lang="en-GB" dirty="0">
              <a:solidFill>
                <a:schemeClr val="accent1">
                  <a:lumMod val="50000"/>
                </a:schemeClr>
              </a:solidFill>
            </a:endParaRPr>
          </a:p>
          <a:p>
            <a:pPr>
              <a:buClr>
                <a:schemeClr val="accent5">
                  <a:lumMod val="50000"/>
                </a:schemeClr>
              </a:buClr>
              <a:buSzPts val="2400"/>
              <a:buFont typeface="Noto Sans Symbols"/>
              <a:buChar char="▪"/>
            </a:pPr>
            <a:r>
              <a:rPr lang="en-GB" dirty="0">
                <a:solidFill>
                  <a:schemeClr val="accent1">
                    <a:lumMod val="50000"/>
                  </a:schemeClr>
                </a:solidFill>
              </a:rPr>
              <a:t>Focus on one form juxtaposed with another </a:t>
            </a:r>
          </a:p>
          <a:p>
            <a:pPr>
              <a:buClr>
                <a:schemeClr val="accent5">
                  <a:lumMod val="50000"/>
                </a:schemeClr>
              </a:buClr>
              <a:buSzPts val="2400"/>
              <a:buFont typeface="Noto Sans Symbols"/>
              <a:buChar char="▪"/>
            </a:pPr>
            <a:endParaRPr lang="en-GB" dirty="0">
              <a:solidFill>
                <a:schemeClr val="accent1">
                  <a:lumMod val="50000"/>
                </a:schemeClr>
              </a:solidFill>
            </a:endParaRPr>
          </a:p>
          <a:p>
            <a:pPr>
              <a:buClr>
                <a:schemeClr val="accent5">
                  <a:lumMod val="50000"/>
                </a:schemeClr>
              </a:buClr>
              <a:buSzPts val="2400"/>
              <a:buFont typeface="Noto Sans Symbols"/>
              <a:buChar char="▪"/>
            </a:pPr>
            <a:r>
              <a:rPr lang="en-GB" dirty="0">
                <a:solidFill>
                  <a:schemeClr val="accent1">
                    <a:lumMod val="50000"/>
                  </a:schemeClr>
                </a:solidFill>
              </a:rPr>
              <a:t>Provide plenty of practice for each pair of forms</a:t>
            </a:r>
          </a:p>
          <a:p>
            <a:pPr>
              <a:buClr>
                <a:schemeClr val="accent5">
                  <a:lumMod val="50000"/>
                </a:schemeClr>
              </a:buClr>
              <a:buSzPts val="2400"/>
              <a:buFont typeface="Noto Sans Symbols"/>
              <a:buChar char="▪"/>
            </a:pPr>
            <a:endParaRPr lang="en-GB" dirty="0">
              <a:solidFill>
                <a:schemeClr val="accent1">
                  <a:lumMod val="50000"/>
                </a:schemeClr>
              </a:solidFill>
            </a:endParaRPr>
          </a:p>
          <a:p>
            <a:pPr>
              <a:buClr>
                <a:schemeClr val="accent5">
                  <a:lumMod val="50000"/>
                </a:schemeClr>
              </a:buClr>
              <a:buSzPts val="2400"/>
              <a:buFont typeface="Noto Sans Symbols"/>
              <a:buChar char="▪"/>
            </a:pPr>
            <a:r>
              <a:rPr lang="en-GB" dirty="0">
                <a:solidFill>
                  <a:schemeClr val="accent1">
                    <a:lumMod val="50000"/>
                  </a:schemeClr>
                </a:solidFill>
              </a:rPr>
              <a:t>‘Trap the form’: Remove ‘cues’ so learners focus on the target feature</a:t>
            </a:r>
          </a:p>
          <a:p>
            <a:pPr>
              <a:buClr>
                <a:schemeClr val="accent5">
                  <a:lumMod val="50000"/>
                </a:schemeClr>
              </a:buClr>
              <a:buSzPts val="2400"/>
              <a:buFont typeface="Noto Sans Symbols"/>
              <a:buChar char="▪"/>
            </a:pPr>
            <a:endParaRPr lang="en-GB" dirty="0">
              <a:solidFill>
                <a:schemeClr val="accent1">
                  <a:lumMod val="50000"/>
                </a:schemeClr>
              </a:solidFill>
            </a:endParaRPr>
          </a:p>
          <a:p>
            <a:pPr>
              <a:buClr>
                <a:schemeClr val="accent5">
                  <a:lumMod val="50000"/>
                </a:schemeClr>
              </a:buClr>
              <a:buSzPts val="2400"/>
              <a:buFont typeface="Noto Sans Symbols"/>
              <a:buChar char="▪"/>
            </a:pPr>
            <a:r>
              <a:rPr lang="en-GB" dirty="0">
                <a:solidFill>
                  <a:schemeClr val="accent1">
                    <a:lumMod val="50000"/>
                  </a:schemeClr>
                </a:solidFill>
              </a:rPr>
              <a:t> Gradually build up wider system</a:t>
            </a:r>
          </a:p>
          <a:p>
            <a:pPr>
              <a:buClr>
                <a:schemeClr val="accent5">
                  <a:lumMod val="50000"/>
                </a:schemeClr>
              </a:buClr>
            </a:pPr>
            <a:endParaRPr lang="en-GB" dirty="0">
              <a:solidFill>
                <a:schemeClr val="accent1">
                  <a:lumMod val="50000"/>
                </a:schemeClr>
              </a:solidFill>
            </a:endParaRPr>
          </a:p>
        </p:txBody>
      </p:sp>
      <p:sp>
        <p:nvSpPr>
          <p:cNvPr id="26" name="Rectangle 25">
            <a:extLst>
              <a:ext uri="{FF2B5EF4-FFF2-40B4-BE49-F238E27FC236}">
                <a16:creationId xmlns:a16="http://schemas.microsoft.com/office/drawing/2014/main" id="{FD464D56-3380-4DD4-9485-E0AF495570F4}"/>
              </a:ext>
            </a:extLst>
          </p:cNvPr>
          <p:cNvSpPr/>
          <p:nvPr/>
        </p:nvSpPr>
        <p:spPr>
          <a:xfrm>
            <a:off x="4610844" y="6435054"/>
            <a:ext cx="3892412" cy="311047"/>
          </a:xfrm>
          <a:prstGeom prst="rect">
            <a:avLst/>
          </a:prstGeom>
        </p:spPr>
        <p:txBody>
          <a:bodyPr wrap="none">
            <a:spAutoFit/>
          </a:bodyPr>
          <a:lstStyle/>
          <a:p>
            <a:pPr defTabSz="801929">
              <a:lnSpc>
                <a:spcPct val="90000"/>
              </a:lnSpc>
              <a:spcBef>
                <a:spcPct val="0"/>
              </a:spcBef>
              <a:defRPr/>
            </a:pPr>
            <a:r>
              <a:rPr lang="en-GB" sz="1579" dirty="0">
                <a:solidFill>
                  <a:prstClr val="white"/>
                </a:solidFill>
                <a:latin typeface="Century Gothic" panose="020B0502020202020204" pitchFamily="34" charset="0"/>
              </a:rPr>
              <a:t>Rowena Kasprowicz / Emma Marsden</a:t>
            </a:r>
            <a:endParaRPr lang="en-GB" sz="1754"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75980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49500" y="772765"/>
            <a:ext cx="10691813" cy="6014145"/>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403">
                  <a:solidFill>
                    <a:prstClr val="white"/>
                  </a:solidFill>
                  <a:latin typeface="Century Gothic" panose="020F0302020204030204"/>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403">
                  <a:solidFill>
                    <a:prstClr val="white"/>
                  </a:solidFill>
                  <a:latin typeface="Century Gothic" panose="020F0302020204030204"/>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403">
                <a:solidFill>
                  <a:prstClr val="white"/>
                </a:solidFill>
                <a:latin typeface="Century Gothic" panose="020F0302020204030204"/>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403" dirty="0">
                <a:solidFill>
                  <a:prstClr val="white"/>
                </a:solidFill>
                <a:latin typeface="Century Gothic" panose="020F0302020204030204"/>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49499" y="913601"/>
            <a:ext cx="8091682" cy="1302645"/>
          </a:xfrm>
        </p:spPr>
        <p:txBody>
          <a:bodyPr>
            <a:normAutofit fontScale="90000"/>
          </a:bodyPr>
          <a:lstStyle/>
          <a:p>
            <a:pPr algn="l"/>
            <a:r>
              <a:rPr lang="en-GB" b="1" dirty="0">
                <a:solidFill>
                  <a:prstClr val="white"/>
                </a:solidFill>
              </a:rPr>
              <a:t>GRAMMAR</a:t>
            </a:r>
            <a:br>
              <a:rPr lang="en-GB" b="1" dirty="0">
                <a:solidFill>
                  <a:prstClr val="white"/>
                </a:solidFill>
              </a:rPr>
            </a:br>
            <a:endParaRPr lang="en-US" dirty="0"/>
          </a:p>
        </p:txBody>
      </p:sp>
      <p:sp>
        <p:nvSpPr>
          <p:cNvPr id="16" name="Title 3">
            <a:extLst>
              <a:ext uri="{FF2B5EF4-FFF2-40B4-BE49-F238E27FC236}">
                <a16:creationId xmlns:a16="http://schemas.microsoft.com/office/drawing/2014/main" id="{1B444CAD-920F-40A9-B243-8225F92C54AD}"/>
              </a:ext>
            </a:extLst>
          </p:cNvPr>
          <p:cNvSpPr txBox="1">
            <a:spLocks/>
          </p:cNvSpPr>
          <p:nvPr/>
        </p:nvSpPr>
        <p:spPr>
          <a:xfrm>
            <a:off x="-49499" y="1424495"/>
            <a:ext cx="9489758" cy="1583502"/>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Upfront explanation of </a:t>
            </a:r>
            <a:r>
              <a:rPr lang="en-GB" sz="2105" b="1" dirty="0">
                <a:solidFill>
                  <a:prstClr val="white"/>
                </a:solidFill>
                <a:latin typeface="Century Gothic" panose="020B0502020202020204" pitchFamily="34" charset="0"/>
              </a:rPr>
              <a:t>one feature</a:t>
            </a:r>
          </a:p>
          <a:p>
            <a:pPr marL="400964" indent="-400964">
              <a:buFont typeface="Wingdings" panose="05000000000000000000" pitchFamily="2" charset="2"/>
              <a:buChar char="§"/>
            </a:pPr>
            <a:r>
              <a:rPr lang="en-GB" sz="2105" dirty="0">
                <a:solidFill>
                  <a:prstClr val="white"/>
                </a:solidFill>
                <a:latin typeface="Century Gothic" panose="020B0502020202020204" pitchFamily="34" charset="0"/>
              </a:rPr>
              <a:t>force students to </a:t>
            </a:r>
            <a:r>
              <a:rPr lang="en-GB" sz="2105" b="1" dirty="0">
                <a:solidFill>
                  <a:prstClr val="white"/>
                </a:solidFill>
                <a:latin typeface="Century Gothic" panose="020B0502020202020204" pitchFamily="34" charset="0"/>
              </a:rPr>
              <a:t>attach meaning to feature</a:t>
            </a:r>
          </a:p>
          <a:p>
            <a:pPr marL="400964" indent="-400964">
              <a:buFont typeface="Wingdings" panose="05000000000000000000" pitchFamily="2" charset="2"/>
              <a:buChar char="§"/>
            </a:pPr>
            <a:r>
              <a:rPr lang="en-GB" sz="2105" b="1" dirty="0">
                <a:solidFill>
                  <a:prstClr val="white"/>
                </a:solidFill>
                <a:latin typeface="Century Gothic" panose="020B0502020202020204" pitchFamily="34" charset="0"/>
              </a:rPr>
              <a:t>contrasting pairs</a:t>
            </a:r>
            <a:r>
              <a:rPr lang="en-GB" sz="2105" dirty="0">
                <a:solidFill>
                  <a:prstClr val="white"/>
                </a:solidFill>
                <a:latin typeface="Century Gothic" panose="020B0502020202020204" pitchFamily="34" charset="0"/>
              </a:rPr>
              <a:t> of grammar features</a:t>
            </a:r>
          </a:p>
          <a:p>
            <a:pPr marL="400964" indent="-400964">
              <a:buFont typeface="Wingdings" panose="05000000000000000000" pitchFamily="2" charset="2"/>
              <a:buChar char="§"/>
            </a:pPr>
            <a:r>
              <a:rPr lang="en-GB" sz="2105" b="1" dirty="0">
                <a:solidFill>
                  <a:prstClr val="white"/>
                </a:solidFill>
                <a:latin typeface="Century Gothic" panose="020B0502020202020204" pitchFamily="34" charset="0"/>
              </a:rPr>
              <a:t>activities that make feature ‘</a:t>
            </a:r>
            <a:r>
              <a:rPr lang="en-GB" sz="2105" b="1" i="1" dirty="0">
                <a:solidFill>
                  <a:prstClr val="white"/>
                </a:solidFill>
                <a:latin typeface="Century Gothic" panose="020B0502020202020204" pitchFamily="34" charset="0"/>
              </a:rPr>
              <a:t>essential</a:t>
            </a:r>
            <a:r>
              <a:rPr lang="en-GB" sz="2105" b="1" dirty="0">
                <a:solidFill>
                  <a:prstClr val="white"/>
                </a:solidFill>
                <a:latin typeface="Century Gothic" panose="020B0502020202020204" pitchFamily="34" charset="0"/>
              </a:rPr>
              <a:t>’</a:t>
            </a:r>
          </a:p>
        </p:txBody>
      </p:sp>
      <p:sp>
        <p:nvSpPr>
          <p:cNvPr id="17" name="Rectangle 16">
            <a:extLst>
              <a:ext uri="{FF2B5EF4-FFF2-40B4-BE49-F238E27FC236}">
                <a16:creationId xmlns:a16="http://schemas.microsoft.com/office/drawing/2014/main" id="{68DEBA88-EDEC-4AA5-8D26-51C5FC90E23A}"/>
              </a:ext>
            </a:extLst>
          </p:cNvPr>
          <p:cNvSpPr/>
          <p:nvPr/>
        </p:nvSpPr>
        <p:spPr>
          <a:xfrm>
            <a:off x="0" y="3349182"/>
            <a:ext cx="10509798" cy="2926763"/>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228" i="1" dirty="0" err="1">
                <a:solidFill>
                  <a:srgbClr val="002060"/>
                </a:solidFill>
                <a:latin typeface="Century Gothic" panose="020B0502020202020204" pitchFamily="34" charset="0"/>
              </a:rPr>
              <a:t>DeKeyser</a:t>
            </a:r>
            <a:r>
              <a:rPr lang="en-GB" sz="1228" i="1" dirty="0">
                <a:solidFill>
                  <a:srgbClr val="002060"/>
                </a:solidFill>
                <a:latin typeface="Century Gothic" panose="020B0502020202020204" pitchFamily="34" charset="0"/>
              </a:rPr>
              <a:t>, R. (2005). What makes second-language grammar learning difficult? A review of issues. Language Learning, 55, 1-25. https://doi.org/10.1111/j.0023-8333.2005.00294.x </a:t>
            </a:r>
          </a:p>
          <a:p>
            <a:r>
              <a:rPr lang="en-GB" sz="1228" i="1" dirty="0" err="1">
                <a:solidFill>
                  <a:srgbClr val="002060"/>
                </a:solidFill>
                <a:latin typeface="Century Gothic" panose="020B0502020202020204" pitchFamily="34" charset="0"/>
              </a:rPr>
              <a:t>DeKeyser</a:t>
            </a:r>
            <a:r>
              <a:rPr lang="en-GB" sz="1228" i="1" dirty="0">
                <a:solidFill>
                  <a:srgbClr val="002060"/>
                </a:solidFill>
                <a:latin typeface="Century Gothic" panose="020B0502020202020204" pitchFamily="34" charset="0"/>
              </a:rPr>
              <a:t>, R. (2015). Skill acquisition theory. In B. </a:t>
            </a:r>
            <a:r>
              <a:rPr lang="en-GB" sz="1228" i="1" dirty="0" err="1">
                <a:solidFill>
                  <a:srgbClr val="002060"/>
                </a:solidFill>
                <a:latin typeface="Century Gothic" panose="020B0502020202020204" pitchFamily="34" charset="0"/>
              </a:rPr>
              <a:t>VanPatten</a:t>
            </a:r>
            <a:r>
              <a:rPr lang="en-GB" sz="1228" i="1" dirty="0">
                <a:solidFill>
                  <a:srgbClr val="002060"/>
                </a:solidFill>
                <a:latin typeface="Century Gothic" panose="020B0502020202020204" pitchFamily="34" charset="0"/>
              </a:rPr>
              <a:t> &amp; J. Williams (Eds.), Theories in second language acquisition: An introduction (pp. 94–112). London, UK: Routledge. </a:t>
            </a:r>
          </a:p>
          <a:p>
            <a:r>
              <a:rPr lang="en-GB" sz="1228" i="1" dirty="0" err="1">
                <a:solidFill>
                  <a:srgbClr val="002060"/>
                </a:solidFill>
                <a:latin typeface="Century Gothic" panose="020B0502020202020204" pitchFamily="34" charset="0"/>
              </a:rPr>
              <a:t>DeKeyser</a:t>
            </a:r>
            <a:r>
              <a:rPr lang="en-GB" sz="1228" i="1" dirty="0">
                <a:solidFill>
                  <a:srgbClr val="002060"/>
                </a:solidFill>
                <a:latin typeface="Century Gothic" panose="020B0502020202020204" pitchFamily="34" charset="0"/>
              </a:rPr>
              <a:t>, R., &amp; Prieto </a:t>
            </a:r>
            <a:r>
              <a:rPr lang="en-GB" sz="1228" i="1" dirty="0" err="1">
                <a:solidFill>
                  <a:srgbClr val="002060"/>
                </a:solidFill>
                <a:latin typeface="Century Gothic" panose="020B0502020202020204" pitchFamily="34" charset="0"/>
              </a:rPr>
              <a:t>Botana</a:t>
            </a:r>
            <a:r>
              <a:rPr lang="en-GB" sz="1228" i="1" dirty="0">
                <a:solidFill>
                  <a:srgbClr val="002060"/>
                </a:solidFill>
                <a:latin typeface="Century Gothic" panose="020B0502020202020204" pitchFamily="34" charset="0"/>
              </a:rPr>
              <a:t>, G. (2015). The effectiveness of processing instruction in L2 grammar acquisition: A narrative review. Applied Linguistics, 36, 290–305.</a:t>
            </a:r>
            <a:br>
              <a:rPr lang="en-GB" sz="1228" i="1" dirty="0">
                <a:solidFill>
                  <a:srgbClr val="002060"/>
                </a:solidFill>
                <a:latin typeface="Century Gothic" panose="020B0502020202020204" pitchFamily="34" charset="0"/>
              </a:rPr>
            </a:br>
            <a:r>
              <a:rPr lang="en-GB" sz="1228" i="1" dirty="0">
                <a:solidFill>
                  <a:srgbClr val="002060"/>
                </a:solidFill>
                <a:latin typeface="Century Gothic" panose="020B0502020202020204" pitchFamily="34" charset="0"/>
              </a:rPr>
              <a:t>Ellis, N. (2006). Selective attention, and transfer phenomena in L2 acquisition: Contingency, cue competition, salience, interference, overshadowing, blocking, and perceptual learning. Applied Linguistics, 27(2), 164-194.</a:t>
            </a:r>
            <a:br>
              <a:rPr lang="en-GB" sz="1228" i="1" dirty="0">
                <a:solidFill>
                  <a:srgbClr val="002060"/>
                </a:solidFill>
                <a:latin typeface="Century Gothic" panose="020B0502020202020204" pitchFamily="34" charset="0"/>
              </a:rPr>
            </a:br>
            <a:r>
              <a:rPr lang="en-GB" sz="1228" i="1" dirty="0" err="1">
                <a:solidFill>
                  <a:srgbClr val="002060"/>
                </a:solidFill>
                <a:latin typeface="Century Gothic" panose="020B0502020202020204" pitchFamily="34" charset="0"/>
              </a:rPr>
              <a:t>Lichtman</a:t>
            </a:r>
            <a:r>
              <a:rPr lang="en-GB" sz="1228" i="1" dirty="0">
                <a:solidFill>
                  <a:srgbClr val="002060"/>
                </a:solidFill>
                <a:latin typeface="Century Gothic" panose="020B0502020202020204" pitchFamily="34" charset="0"/>
              </a:rPr>
              <a:t>, K. (2016). Age and learning environment: Are children implicit second language learners? Journal of Child Language, 43, 707-730. https://doi.org/10.1017/S0305000915000598</a:t>
            </a:r>
            <a:br>
              <a:rPr lang="en-GB" sz="1228" i="1" dirty="0">
                <a:solidFill>
                  <a:srgbClr val="002060"/>
                </a:solidFill>
                <a:latin typeface="Century Gothic" panose="020B0502020202020204" pitchFamily="34" charset="0"/>
              </a:rPr>
            </a:br>
            <a:r>
              <a:rPr lang="en-GB" sz="1228" i="1" dirty="0">
                <a:solidFill>
                  <a:srgbClr val="002060"/>
                </a:solidFill>
                <a:latin typeface="Century Gothic" panose="020B0502020202020204" pitchFamily="34" charset="0"/>
              </a:rPr>
              <a:t>Marsden, E. (2006). Exploring input processing in the classroom: An experimental comparison of processing instruction and enriched input. Language Learning, 56, 507–566.</a:t>
            </a:r>
            <a:br>
              <a:rPr lang="en-GB" sz="1228" i="1" dirty="0">
                <a:solidFill>
                  <a:srgbClr val="002060"/>
                </a:solidFill>
                <a:latin typeface="Century Gothic" panose="020B0502020202020204" pitchFamily="34" charset="0"/>
              </a:rPr>
            </a:br>
            <a:r>
              <a:rPr lang="en-GB" sz="1228" i="1" dirty="0">
                <a:solidFill>
                  <a:srgbClr val="002060"/>
                </a:solidFill>
                <a:latin typeface="Century Gothic" panose="020B0502020202020204" pitchFamily="34" charset="0"/>
              </a:rPr>
              <a:t>Norris, J. &amp; Ortega, L. (2001). Does type of instruction make a difference? Substantive findings from a meta-analytic review. Language Learning, 51, 157-213. https://doi.org/10.1111/j.1467-1770.2001.tb00017.x </a:t>
            </a:r>
            <a:br>
              <a:rPr lang="en-GB" sz="1228" i="1" dirty="0">
                <a:solidFill>
                  <a:srgbClr val="002060"/>
                </a:solidFill>
                <a:latin typeface="Century Gothic" panose="020B0502020202020204" pitchFamily="34" charset="0"/>
              </a:rPr>
            </a:br>
            <a:r>
              <a:rPr lang="en-GB" sz="1228" i="1" dirty="0" err="1">
                <a:solidFill>
                  <a:srgbClr val="002060"/>
                </a:solidFill>
                <a:latin typeface="Century Gothic" panose="020B0502020202020204" pitchFamily="34" charset="0"/>
              </a:rPr>
              <a:t>VanPatten</a:t>
            </a:r>
            <a:r>
              <a:rPr lang="en-GB" sz="1228" i="1" dirty="0">
                <a:solidFill>
                  <a:srgbClr val="002060"/>
                </a:solidFill>
                <a:latin typeface="Century Gothic" panose="020B0502020202020204" pitchFamily="34" charset="0"/>
              </a:rPr>
              <a:t>, B. (2002). Processing instruction: An update. Language Learning, 52(4), 755-803.</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4838" y="6436518"/>
            <a:ext cx="2698835" cy="252630"/>
          </a:xfrm>
          <a:prstGeom prst="rect">
            <a:avLst/>
          </a:prstGeom>
        </p:spPr>
      </p:pic>
    </p:spTree>
    <p:extLst>
      <p:ext uri="{BB962C8B-B14F-4D97-AF65-F5344CB8AC3E}">
        <p14:creationId xmlns:p14="http://schemas.microsoft.com/office/powerpoint/2010/main" val="2774806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CB3A-C6A1-9D47-8B72-1D62B628D7E7}"/>
              </a:ext>
            </a:extLst>
          </p:cNvPr>
          <p:cNvSpPr>
            <a:spLocks noGrp="1"/>
          </p:cNvSpPr>
          <p:nvPr>
            <p:ph type="title"/>
          </p:nvPr>
        </p:nvSpPr>
        <p:spPr>
          <a:xfrm>
            <a:off x="1139687" y="983906"/>
            <a:ext cx="9221689" cy="1461188"/>
          </a:xfrm>
        </p:spPr>
        <p:txBody>
          <a:bodyPr/>
          <a:lstStyle/>
          <a:p>
            <a:r>
              <a:rPr lang="en-US" sz="3600" b="1" dirty="0"/>
              <a:t>All materials shown in this presentation are freely available from:</a:t>
            </a:r>
            <a:br>
              <a:rPr lang="en-US" sz="3600" b="1" dirty="0"/>
            </a:br>
            <a:r>
              <a:rPr lang="en-US" sz="3600" b="1" dirty="0">
                <a:hlinkClick r:id="rId3"/>
              </a:rPr>
              <a:t>https://resources.ncelp.org/</a:t>
            </a:r>
            <a:endParaRPr lang="en-US" dirty="0"/>
          </a:p>
        </p:txBody>
      </p:sp>
      <p:pic>
        <p:nvPicPr>
          <p:cNvPr id="4" name="Picture 3" descr="QR code for the resource portal">
            <a:extLst>
              <a:ext uri="{FF2B5EF4-FFF2-40B4-BE49-F238E27FC236}">
                <a16:creationId xmlns:a16="http://schemas.microsoft.com/office/drawing/2014/main" id="{9BC7B0CF-2C0B-BF4D-9E11-6E3A75689E5A}"/>
              </a:ext>
            </a:extLst>
          </p:cNvPr>
          <p:cNvPicPr>
            <a:picLocks noChangeAspect="1"/>
          </p:cNvPicPr>
          <p:nvPr/>
        </p:nvPicPr>
        <p:blipFill>
          <a:blip r:embed="rId4"/>
          <a:stretch>
            <a:fillRect/>
          </a:stretch>
        </p:blipFill>
        <p:spPr>
          <a:xfrm>
            <a:off x="4143237" y="2972344"/>
            <a:ext cx="2702657" cy="2702657"/>
          </a:xfrm>
          <a:prstGeom prst="rect">
            <a:avLst/>
          </a:prstGeom>
        </p:spPr>
      </p:pic>
    </p:spTree>
    <p:extLst>
      <p:ext uri="{BB962C8B-B14F-4D97-AF65-F5344CB8AC3E}">
        <p14:creationId xmlns:p14="http://schemas.microsoft.com/office/powerpoint/2010/main" val="2491582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background rectangle">
            <a:extLst>
              <a:ext uri="{FF2B5EF4-FFF2-40B4-BE49-F238E27FC236}">
                <a16:creationId xmlns:a16="http://schemas.microsoft.com/office/drawing/2014/main" id="{3D19759D-F4A3-41C4-8159-60345E39D5F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33100"/>
            <a:ext cx="5662702" cy="760431"/>
          </a:xfrm>
          <a:prstGeom prst="rect">
            <a:avLst/>
          </a:prstGeom>
        </p:spPr>
      </p:pic>
      <p:sp>
        <p:nvSpPr>
          <p:cNvPr id="2" name="Title 1">
            <a:extLst>
              <a:ext uri="{FF2B5EF4-FFF2-40B4-BE49-F238E27FC236}">
                <a16:creationId xmlns:a16="http://schemas.microsoft.com/office/drawing/2014/main" id="{4D2C6FDF-CB14-D042-B757-12A8C4C1BF5B}"/>
              </a:ext>
            </a:extLst>
          </p:cNvPr>
          <p:cNvSpPr>
            <a:spLocks noGrp="1"/>
          </p:cNvSpPr>
          <p:nvPr>
            <p:ph type="title"/>
          </p:nvPr>
        </p:nvSpPr>
        <p:spPr>
          <a:xfrm>
            <a:off x="-56325" y="999832"/>
            <a:ext cx="5003079" cy="681541"/>
          </a:xfrm>
        </p:spPr>
        <p:txBody>
          <a:bodyPr/>
          <a:lstStyle/>
          <a:p>
            <a:pPr lvl="0" defTabSz="801929">
              <a:lnSpc>
                <a:spcPct val="100000"/>
              </a:lnSpc>
              <a:spcBef>
                <a:spcPts val="0"/>
              </a:spcBef>
              <a:defRPr/>
            </a:pPr>
            <a:r>
              <a:rPr lang="en-GB" sz="2631" b="1" dirty="0">
                <a:solidFill>
                  <a:sysClr val="window" lastClr="FFFFFF"/>
                </a:solidFill>
                <a:ea typeface="+mn-ea"/>
                <a:cs typeface="+mn-cs"/>
              </a:rPr>
              <a:t>Present simple or continuous?</a:t>
            </a:r>
            <a:endParaRPr lang="en-US" dirty="0"/>
          </a:p>
        </p:txBody>
      </p:sp>
      <p:sp>
        <p:nvSpPr>
          <p:cNvPr id="33" name="Rounded Rectangle 46">
            <a:extLst>
              <a:ext uri="{FF2B5EF4-FFF2-40B4-BE49-F238E27FC236}">
                <a16:creationId xmlns:a16="http://schemas.microsoft.com/office/drawing/2014/main" id="{B218BD04-A9D6-4797-8FBC-D2D51E9939C2}"/>
              </a:ext>
            </a:extLst>
          </p:cNvPr>
          <p:cNvSpPr/>
          <p:nvPr/>
        </p:nvSpPr>
        <p:spPr>
          <a:xfrm>
            <a:off x="8799073" y="991889"/>
            <a:ext cx="1645369" cy="350430"/>
          </a:xfrm>
          <a:prstGeom prst="roundRect">
            <a:avLst/>
          </a:prstGeom>
          <a:solidFill>
            <a:srgbClr val="105076"/>
          </a:solidFill>
          <a:ln w="12700" cap="flat" cmpd="sng" algn="ctr">
            <a:solidFill>
              <a:srgbClr val="105076"/>
            </a:solidFill>
            <a:prstDash val="solid"/>
            <a:miter lim="800000"/>
          </a:ln>
          <a:effectLst/>
        </p:spPr>
        <p:txBody>
          <a:bodyPr rtlCol="0" anchor="ctr"/>
          <a:lstStyle/>
          <a:p>
            <a:pPr algn="ctr" defTabSz="801929">
              <a:defRPr/>
            </a:pPr>
            <a:r>
              <a:rPr lang="en-GB" sz="1754" b="1" kern="0" dirty="0" err="1">
                <a:solidFill>
                  <a:prstClr val="white"/>
                </a:solidFill>
                <a:latin typeface="Century Gothic" panose="020B0502020202020204" pitchFamily="34" charset="0"/>
              </a:rPr>
              <a:t>grammaire</a:t>
            </a:r>
            <a:endParaRPr lang="en-GB" sz="1754" b="1" kern="0" dirty="0">
              <a:solidFill>
                <a:prstClr val="white"/>
              </a:solidFill>
              <a:latin typeface="Century Gothic" panose="020B0502020202020204" pitchFamily="34" charset="0"/>
            </a:endParaRPr>
          </a:p>
        </p:txBody>
      </p:sp>
      <p:sp>
        <p:nvSpPr>
          <p:cNvPr id="7" name="TextBox 6"/>
          <p:cNvSpPr txBox="1"/>
          <p:nvPr/>
        </p:nvSpPr>
        <p:spPr>
          <a:xfrm>
            <a:off x="186342" y="1957975"/>
            <a:ext cx="10258100" cy="3654847"/>
          </a:xfrm>
          <a:prstGeom prst="rect">
            <a:avLst/>
          </a:prstGeom>
          <a:noFill/>
        </p:spPr>
        <p:txBody>
          <a:bodyPr wrap="square" rtlCol="0">
            <a:spAutoFit/>
          </a:bodyPr>
          <a:lstStyle/>
          <a:p>
            <a:pPr defTabSz="801929">
              <a:defRPr/>
            </a:pPr>
            <a:r>
              <a:rPr lang="en-GB" sz="1929" dirty="0">
                <a:solidFill>
                  <a:srgbClr val="105076"/>
                </a:solidFill>
                <a:latin typeface="Century Gothic" panose="020B0502020202020204" pitchFamily="34" charset="0"/>
              </a:rPr>
              <a:t>English has </a:t>
            </a:r>
            <a:r>
              <a:rPr lang="en-GB" sz="1929" b="1" dirty="0">
                <a:solidFill>
                  <a:srgbClr val="105076"/>
                </a:solidFill>
                <a:latin typeface="Century Gothic" panose="020B0502020202020204" pitchFamily="34" charset="0"/>
              </a:rPr>
              <a:t>two present tense forms. </a:t>
            </a:r>
          </a:p>
          <a:p>
            <a:pPr defTabSz="801929">
              <a:defRPr/>
            </a:pPr>
            <a:endParaRPr lang="en-GB" sz="1929" b="1" dirty="0">
              <a:solidFill>
                <a:srgbClr val="105076"/>
              </a:solidFill>
              <a:latin typeface="Century Gothic" panose="020B0502020202020204" pitchFamily="34" charset="0"/>
            </a:endParaRPr>
          </a:p>
          <a:p>
            <a:pPr defTabSz="801929">
              <a:defRPr/>
            </a:pPr>
            <a:r>
              <a:rPr lang="en-GB" sz="1929" dirty="0">
                <a:solidFill>
                  <a:srgbClr val="105076"/>
                </a:solidFill>
                <a:latin typeface="Century Gothic" panose="020B0502020202020204" pitchFamily="34" charset="0"/>
              </a:rPr>
              <a:t>I </a:t>
            </a:r>
            <a:r>
              <a:rPr lang="en-GB" sz="1929" b="1" dirty="0">
                <a:solidFill>
                  <a:srgbClr val="105076"/>
                </a:solidFill>
                <a:latin typeface="Century Gothic" panose="020B0502020202020204" pitchFamily="34" charset="0"/>
              </a:rPr>
              <a:t>make </a:t>
            </a:r>
            <a:r>
              <a:rPr lang="en-GB" sz="1929" dirty="0">
                <a:solidFill>
                  <a:srgbClr val="105076"/>
                </a:solidFill>
                <a:latin typeface="Century Gothic" panose="020B0502020202020204" pitchFamily="34" charset="0"/>
              </a:rPr>
              <a:t>the bed every week.	     I</a:t>
            </a:r>
            <a:r>
              <a:rPr lang="en-GB" sz="1929" b="1" dirty="0">
                <a:solidFill>
                  <a:srgbClr val="105076"/>
                </a:solidFill>
                <a:latin typeface="Century Gothic" panose="020B0502020202020204" pitchFamily="34" charset="0"/>
              </a:rPr>
              <a:t> am</a:t>
            </a:r>
            <a:r>
              <a:rPr lang="en-GB" sz="1929" dirty="0">
                <a:solidFill>
                  <a:srgbClr val="105076"/>
                </a:solidFill>
                <a:latin typeface="Century Gothic" panose="020B0502020202020204" pitchFamily="34" charset="0"/>
              </a:rPr>
              <a:t> </a:t>
            </a:r>
            <a:r>
              <a:rPr lang="en-GB" sz="1929" b="1" dirty="0">
                <a:solidFill>
                  <a:srgbClr val="105076"/>
                </a:solidFill>
                <a:latin typeface="Century Gothic" panose="020B0502020202020204" pitchFamily="34" charset="0"/>
              </a:rPr>
              <a:t>making</a:t>
            </a:r>
            <a:r>
              <a:rPr lang="en-GB" sz="1929" dirty="0">
                <a:solidFill>
                  <a:srgbClr val="105076"/>
                </a:solidFill>
                <a:latin typeface="Century Gothic" panose="020B0502020202020204" pitchFamily="34" charset="0"/>
              </a:rPr>
              <a:t> the bed at the moment.</a:t>
            </a:r>
          </a:p>
          <a:p>
            <a:pPr defTabSz="801929">
              <a:defRPr/>
            </a:pPr>
            <a:endParaRPr lang="en-GB" sz="1929" dirty="0">
              <a:solidFill>
                <a:srgbClr val="105076"/>
              </a:solidFill>
              <a:latin typeface="Century Gothic" panose="020B0502020202020204" pitchFamily="34" charset="0"/>
            </a:endParaRPr>
          </a:p>
          <a:p>
            <a:pPr defTabSz="801929">
              <a:defRPr/>
            </a:pPr>
            <a:endParaRPr lang="en-GB" sz="1929" dirty="0">
              <a:solidFill>
                <a:srgbClr val="105076"/>
              </a:solidFill>
              <a:latin typeface="Century Gothic" panose="020B0502020202020204" pitchFamily="34" charset="0"/>
            </a:endParaRPr>
          </a:p>
          <a:p>
            <a:pPr defTabSz="801929">
              <a:defRPr/>
            </a:pPr>
            <a:endParaRPr lang="en-GB" sz="1929" dirty="0">
              <a:solidFill>
                <a:srgbClr val="105076"/>
              </a:solidFill>
              <a:latin typeface="Century Gothic" panose="020B0502020202020204" pitchFamily="34" charset="0"/>
            </a:endParaRPr>
          </a:p>
          <a:p>
            <a:pPr defTabSz="801929">
              <a:defRPr/>
            </a:pPr>
            <a:endParaRPr lang="en-GB" sz="1929" b="1" dirty="0">
              <a:solidFill>
                <a:srgbClr val="105076"/>
              </a:solidFill>
              <a:latin typeface="Century Gothic" panose="020B0502020202020204" pitchFamily="34" charset="0"/>
            </a:endParaRPr>
          </a:p>
          <a:p>
            <a:pPr defTabSz="801929">
              <a:defRPr/>
            </a:pPr>
            <a:endParaRPr lang="en-GB" sz="1929" b="1" dirty="0">
              <a:solidFill>
                <a:srgbClr val="105076"/>
              </a:solidFill>
              <a:latin typeface="Century Gothic" panose="020B0502020202020204" pitchFamily="34" charset="0"/>
            </a:endParaRPr>
          </a:p>
          <a:p>
            <a:pPr defTabSz="801929">
              <a:defRPr/>
            </a:pPr>
            <a:r>
              <a:rPr lang="en-GB" sz="1929" dirty="0">
                <a:solidFill>
                  <a:srgbClr val="105076"/>
                </a:solidFill>
                <a:latin typeface="Century Gothic" panose="020B0502020202020204" pitchFamily="34" charset="0"/>
              </a:rPr>
              <a:t>French has </a:t>
            </a:r>
            <a:r>
              <a:rPr lang="en-GB" sz="1929" b="1" dirty="0">
                <a:solidFill>
                  <a:srgbClr val="105076"/>
                </a:solidFill>
                <a:latin typeface="Century Gothic" panose="020B0502020202020204" pitchFamily="34" charset="0"/>
              </a:rPr>
              <a:t>one present tense </a:t>
            </a:r>
            <a:r>
              <a:rPr lang="en-GB" sz="1929" dirty="0">
                <a:solidFill>
                  <a:srgbClr val="105076"/>
                </a:solidFill>
                <a:latin typeface="Century Gothic" panose="020B0502020202020204" pitchFamily="34" charset="0"/>
              </a:rPr>
              <a:t>only. The BE + -</a:t>
            </a:r>
            <a:r>
              <a:rPr lang="en-GB" sz="1929" dirty="0" err="1">
                <a:solidFill>
                  <a:srgbClr val="105076"/>
                </a:solidFill>
                <a:latin typeface="Century Gothic" panose="020B0502020202020204" pitchFamily="34" charset="0"/>
              </a:rPr>
              <a:t>ing</a:t>
            </a:r>
            <a:r>
              <a:rPr lang="en-GB" sz="1929" dirty="0">
                <a:solidFill>
                  <a:srgbClr val="105076"/>
                </a:solidFill>
                <a:latin typeface="Century Gothic" panose="020B0502020202020204" pitchFamily="34" charset="0"/>
              </a:rPr>
              <a:t> form does not exist.</a:t>
            </a:r>
          </a:p>
          <a:p>
            <a:pPr defTabSz="801929">
              <a:defRPr/>
            </a:pPr>
            <a:endParaRPr lang="en-GB" sz="1929" dirty="0">
              <a:solidFill>
                <a:srgbClr val="105076"/>
              </a:solidFill>
              <a:latin typeface="Century Gothic" panose="020B0502020202020204" pitchFamily="34" charset="0"/>
            </a:endParaRPr>
          </a:p>
          <a:p>
            <a:pPr defTabSz="801929">
              <a:defRPr/>
            </a:pPr>
            <a:r>
              <a:rPr lang="en-GB" sz="1929" dirty="0">
                <a:solidFill>
                  <a:srgbClr val="105076"/>
                </a:solidFill>
                <a:latin typeface="Century Gothic" panose="020B0502020202020204" pitchFamily="34" charset="0"/>
              </a:rPr>
              <a:t>Je </a:t>
            </a:r>
            <a:r>
              <a:rPr lang="en-GB" sz="1929" b="1" dirty="0" err="1">
                <a:solidFill>
                  <a:srgbClr val="105076"/>
                </a:solidFill>
                <a:latin typeface="Century Gothic" panose="020B0502020202020204" pitchFamily="34" charset="0"/>
              </a:rPr>
              <a:t>fais</a:t>
            </a:r>
            <a:r>
              <a:rPr lang="en-GB" sz="1929" b="1" dirty="0">
                <a:solidFill>
                  <a:srgbClr val="105076"/>
                </a:solidFill>
                <a:latin typeface="Century Gothic" panose="020B0502020202020204" pitchFamily="34" charset="0"/>
              </a:rPr>
              <a:t> </a:t>
            </a:r>
            <a:r>
              <a:rPr lang="en-GB" sz="1929" dirty="0">
                <a:solidFill>
                  <a:srgbClr val="105076"/>
                </a:solidFill>
                <a:latin typeface="Century Gothic" panose="020B0502020202020204" pitchFamily="34" charset="0"/>
              </a:rPr>
              <a:t>le lit </a:t>
            </a:r>
            <a:r>
              <a:rPr lang="en-GB" sz="1929" dirty="0" err="1">
                <a:solidFill>
                  <a:srgbClr val="105076"/>
                </a:solidFill>
                <a:latin typeface="Century Gothic" panose="020B0502020202020204" pitchFamily="34" charset="0"/>
              </a:rPr>
              <a:t>chaque</a:t>
            </a:r>
            <a:r>
              <a:rPr lang="en-GB" sz="1929" dirty="0">
                <a:solidFill>
                  <a:srgbClr val="105076"/>
                </a:solidFill>
                <a:latin typeface="Century Gothic" panose="020B0502020202020204" pitchFamily="34" charset="0"/>
              </a:rPr>
              <a:t> </a:t>
            </a:r>
            <a:r>
              <a:rPr lang="en-GB" sz="1929" dirty="0" err="1">
                <a:solidFill>
                  <a:srgbClr val="105076"/>
                </a:solidFill>
                <a:latin typeface="Century Gothic" panose="020B0502020202020204" pitchFamily="34" charset="0"/>
              </a:rPr>
              <a:t>semaine</a:t>
            </a:r>
            <a:r>
              <a:rPr lang="en-GB" sz="1929" dirty="0">
                <a:solidFill>
                  <a:srgbClr val="105076"/>
                </a:solidFill>
                <a:latin typeface="Century Gothic" panose="020B0502020202020204" pitchFamily="34" charset="0"/>
              </a:rPr>
              <a:t>.		Je </a:t>
            </a:r>
            <a:r>
              <a:rPr lang="en-GB" sz="1929" b="1" dirty="0" err="1">
                <a:solidFill>
                  <a:srgbClr val="105076"/>
                </a:solidFill>
                <a:latin typeface="Century Gothic" panose="020B0502020202020204" pitchFamily="34" charset="0"/>
              </a:rPr>
              <a:t>fais</a:t>
            </a:r>
            <a:r>
              <a:rPr lang="en-GB" sz="1929" dirty="0">
                <a:solidFill>
                  <a:srgbClr val="105076"/>
                </a:solidFill>
                <a:latin typeface="Century Gothic" panose="020B0502020202020204" pitchFamily="34" charset="0"/>
              </a:rPr>
              <a:t> le lit </a:t>
            </a:r>
            <a:r>
              <a:rPr lang="en-GB" sz="1929" dirty="0" err="1">
                <a:solidFill>
                  <a:srgbClr val="105076"/>
                </a:solidFill>
                <a:latin typeface="Century Gothic" panose="020B0502020202020204" pitchFamily="34" charset="0"/>
              </a:rPr>
              <a:t>en</a:t>
            </a:r>
            <a:r>
              <a:rPr lang="en-GB" sz="1929" dirty="0">
                <a:solidFill>
                  <a:srgbClr val="105076"/>
                </a:solidFill>
                <a:latin typeface="Century Gothic" panose="020B0502020202020204" pitchFamily="34" charset="0"/>
              </a:rPr>
              <a:t> </a:t>
            </a:r>
            <a:r>
              <a:rPr lang="en-GB" sz="1929" dirty="0" err="1">
                <a:solidFill>
                  <a:srgbClr val="105076"/>
                </a:solidFill>
                <a:latin typeface="Century Gothic" panose="020B0502020202020204" pitchFamily="34" charset="0"/>
              </a:rPr>
              <a:t>ce</a:t>
            </a:r>
            <a:r>
              <a:rPr lang="en-GB" sz="1929" dirty="0">
                <a:solidFill>
                  <a:srgbClr val="105076"/>
                </a:solidFill>
                <a:latin typeface="Century Gothic" panose="020B0502020202020204" pitchFamily="34" charset="0"/>
              </a:rPr>
              <a:t> moment.</a:t>
            </a:r>
          </a:p>
          <a:p>
            <a:pPr defTabSz="801929">
              <a:defRPr/>
            </a:pPr>
            <a:endParaRPr lang="en-GB" sz="1929" dirty="0">
              <a:solidFill>
                <a:srgbClr val="105076"/>
              </a:solidFill>
              <a:latin typeface="Century Gothic" panose="020B0502020202020204" pitchFamily="34" charset="0"/>
            </a:endParaRPr>
          </a:p>
        </p:txBody>
      </p:sp>
      <p:sp>
        <p:nvSpPr>
          <p:cNvPr id="28" name="Rectangle: Rounded Corners 27" descr="circle around 'at the moment'">
            <a:extLst>
              <a:ext uri="{FF2B5EF4-FFF2-40B4-BE49-F238E27FC236}">
                <a16:creationId xmlns:a16="http://schemas.microsoft.com/office/drawing/2014/main" id="{CFBE04AD-4D0E-421C-BA59-44E0E923C7AA}"/>
              </a:ext>
            </a:extLst>
          </p:cNvPr>
          <p:cNvSpPr/>
          <p:nvPr/>
        </p:nvSpPr>
        <p:spPr>
          <a:xfrm>
            <a:off x="7164080" y="2552070"/>
            <a:ext cx="1909051" cy="37786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27" name="Rectangle: Rounded Corners 26" descr="circle around 'every week'">
            <a:extLst>
              <a:ext uri="{FF2B5EF4-FFF2-40B4-BE49-F238E27FC236}">
                <a16:creationId xmlns:a16="http://schemas.microsoft.com/office/drawing/2014/main" id="{7D53378A-F5F9-49CE-9F92-9BE986A39A2B}"/>
              </a:ext>
            </a:extLst>
          </p:cNvPr>
          <p:cNvSpPr/>
          <p:nvPr/>
        </p:nvSpPr>
        <p:spPr>
          <a:xfrm>
            <a:off x="2133301" y="2566729"/>
            <a:ext cx="1510922" cy="37786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3" name="TextBox 2">
            <a:extLst>
              <a:ext uri="{FF2B5EF4-FFF2-40B4-BE49-F238E27FC236}">
                <a16:creationId xmlns:a16="http://schemas.microsoft.com/office/drawing/2014/main" id="{5A93EC28-0F94-4DAE-9CF6-335A95A2B896}"/>
              </a:ext>
            </a:extLst>
          </p:cNvPr>
          <p:cNvSpPr txBox="1"/>
          <p:nvPr/>
        </p:nvSpPr>
        <p:spPr>
          <a:xfrm>
            <a:off x="186343" y="3104324"/>
            <a:ext cx="4318441" cy="389209"/>
          </a:xfrm>
          <a:prstGeom prst="rect">
            <a:avLst/>
          </a:prstGeom>
          <a:noFill/>
        </p:spPr>
        <p:txBody>
          <a:bodyPr wrap="square" rtlCol="0">
            <a:spAutoFit/>
          </a:bodyPr>
          <a:lstStyle/>
          <a:p>
            <a:pPr defTabSz="801929">
              <a:defRPr/>
            </a:pPr>
            <a:r>
              <a:rPr lang="en-GB" sz="1929" b="1" dirty="0">
                <a:solidFill>
                  <a:srgbClr val="105076"/>
                </a:solidFill>
                <a:latin typeface="Century Gothic" panose="020B0502020202020204" pitchFamily="34" charset="0"/>
              </a:rPr>
              <a:t>Present simple - normally; routine</a:t>
            </a:r>
          </a:p>
        </p:txBody>
      </p:sp>
      <p:sp>
        <p:nvSpPr>
          <p:cNvPr id="10" name="TextBox 9">
            <a:extLst>
              <a:ext uri="{FF2B5EF4-FFF2-40B4-BE49-F238E27FC236}">
                <a16:creationId xmlns:a16="http://schemas.microsoft.com/office/drawing/2014/main" id="{DD3B3C74-D4C4-4D96-8A13-A1346445F201}"/>
              </a:ext>
            </a:extLst>
          </p:cNvPr>
          <p:cNvSpPr txBox="1"/>
          <p:nvPr/>
        </p:nvSpPr>
        <p:spPr>
          <a:xfrm>
            <a:off x="4504784" y="3125587"/>
            <a:ext cx="6351016" cy="389209"/>
          </a:xfrm>
          <a:prstGeom prst="rect">
            <a:avLst/>
          </a:prstGeom>
          <a:noFill/>
        </p:spPr>
        <p:txBody>
          <a:bodyPr wrap="square" rtlCol="0">
            <a:spAutoFit/>
          </a:bodyPr>
          <a:lstStyle/>
          <a:p>
            <a:pPr defTabSz="801929">
              <a:defRPr/>
            </a:pPr>
            <a:r>
              <a:rPr lang="en-GB" sz="1929" b="1" dirty="0">
                <a:solidFill>
                  <a:srgbClr val="105076"/>
                </a:solidFill>
                <a:latin typeface="Century Gothic" panose="020B0502020202020204" pitchFamily="34" charset="0"/>
              </a:rPr>
              <a:t>Present continuous </a:t>
            </a:r>
            <a:r>
              <a:rPr lang="en-GB" sz="1929" dirty="0">
                <a:solidFill>
                  <a:srgbClr val="105076"/>
                </a:solidFill>
                <a:latin typeface="Century Gothic" panose="020B0502020202020204" pitchFamily="34" charset="0"/>
              </a:rPr>
              <a:t>(BE + -</a:t>
            </a:r>
            <a:r>
              <a:rPr lang="en-GB" sz="1929" dirty="0" err="1">
                <a:solidFill>
                  <a:srgbClr val="105076"/>
                </a:solidFill>
                <a:latin typeface="Century Gothic" panose="020B0502020202020204" pitchFamily="34" charset="0"/>
              </a:rPr>
              <a:t>ing</a:t>
            </a:r>
            <a:r>
              <a:rPr lang="en-GB" sz="1929" dirty="0">
                <a:solidFill>
                  <a:srgbClr val="105076"/>
                </a:solidFill>
                <a:latin typeface="Century Gothic" panose="020B0502020202020204" pitchFamily="34" charset="0"/>
              </a:rPr>
              <a:t>) </a:t>
            </a:r>
            <a:r>
              <a:rPr lang="en-GB" sz="1929" b="1" dirty="0">
                <a:solidFill>
                  <a:srgbClr val="105076"/>
                </a:solidFill>
                <a:latin typeface="Century Gothic" panose="020B0502020202020204" pitchFamily="34" charset="0"/>
              </a:rPr>
              <a:t>-</a:t>
            </a:r>
            <a:r>
              <a:rPr lang="en-GB" sz="1929" dirty="0">
                <a:solidFill>
                  <a:srgbClr val="105076"/>
                </a:solidFill>
                <a:latin typeface="Century Gothic" panose="020B0502020202020204" pitchFamily="34" charset="0"/>
              </a:rPr>
              <a:t> </a:t>
            </a:r>
            <a:r>
              <a:rPr lang="en-GB" sz="1929" b="1" dirty="0">
                <a:solidFill>
                  <a:srgbClr val="105076"/>
                </a:solidFill>
                <a:latin typeface="Century Gothic" panose="020B0502020202020204" pitchFamily="34" charset="0"/>
              </a:rPr>
              <a:t>ongoing; current</a:t>
            </a:r>
          </a:p>
        </p:txBody>
      </p:sp>
      <p:sp>
        <p:nvSpPr>
          <p:cNvPr id="23" name="TextBox 22">
            <a:extLst>
              <a:ext uri="{FF2B5EF4-FFF2-40B4-BE49-F238E27FC236}">
                <a16:creationId xmlns:a16="http://schemas.microsoft.com/office/drawing/2014/main" id="{D9181EAB-E740-4113-B9CB-8FE2B1A333AD}"/>
              </a:ext>
            </a:extLst>
          </p:cNvPr>
          <p:cNvSpPr txBox="1"/>
          <p:nvPr/>
        </p:nvSpPr>
        <p:spPr>
          <a:xfrm>
            <a:off x="186342" y="3719684"/>
            <a:ext cx="8015968" cy="389209"/>
          </a:xfrm>
          <a:prstGeom prst="rect">
            <a:avLst/>
          </a:prstGeom>
          <a:noFill/>
        </p:spPr>
        <p:txBody>
          <a:bodyPr wrap="square" rtlCol="0">
            <a:spAutoFit/>
          </a:bodyPr>
          <a:lstStyle/>
          <a:p>
            <a:pPr defTabSz="801929">
              <a:defRPr/>
            </a:pPr>
            <a:r>
              <a:rPr lang="en-GB" sz="1929" b="1" dirty="0">
                <a:solidFill>
                  <a:srgbClr val="ED7D31"/>
                </a:solidFill>
                <a:latin typeface="Century Gothic" panose="020B0502020202020204" pitchFamily="34" charset="0"/>
              </a:rPr>
              <a:t>Adverbs of time</a:t>
            </a:r>
            <a:r>
              <a:rPr lang="en-GB" sz="1929" dirty="0">
                <a:solidFill>
                  <a:srgbClr val="ED7D31"/>
                </a:solidFill>
                <a:latin typeface="Century Gothic" panose="020B0502020202020204" pitchFamily="34" charset="0"/>
              </a:rPr>
              <a:t> </a:t>
            </a:r>
            <a:r>
              <a:rPr lang="en-GB" sz="1929" dirty="0">
                <a:solidFill>
                  <a:srgbClr val="105076"/>
                </a:solidFill>
                <a:latin typeface="Century Gothic" panose="020B0502020202020204" pitchFamily="34" charset="0"/>
              </a:rPr>
              <a:t>tell us which English tense to choose.</a:t>
            </a:r>
          </a:p>
        </p:txBody>
      </p:sp>
      <p:sp>
        <p:nvSpPr>
          <p:cNvPr id="29" name="Rectangle: Rounded Corners 28" descr="circle around 'chaque semaine'">
            <a:extLst>
              <a:ext uri="{FF2B5EF4-FFF2-40B4-BE49-F238E27FC236}">
                <a16:creationId xmlns:a16="http://schemas.microsoft.com/office/drawing/2014/main" id="{32C334C3-A4CE-4D48-978E-A2C2404C7845}"/>
              </a:ext>
            </a:extLst>
          </p:cNvPr>
          <p:cNvSpPr/>
          <p:nvPr/>
        </p:nvSpPr>
        <p:spPr>
          <a:xfrm>
            <a:off x="1566353" y="4915694"/>
            <a:ext cx="2153838" cy="37786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30" name="Rectangle: Rounded Corners 29" descr="circle around 'en ce moment'">
            <a:extLst>
              <a:ext uri="{FF2B5EF4-FFF2-40B4-BE49-F238E27FC236}">
                <a16:creationId xmlns:a16="http://schemas.microsoft.com/office/drawing/2014/main" id="{A72189A7-C050-4CE1-B026-F4F7223B3659}"/>
              </a:ext>
            </a:extLst>
          </p:cNvPr>
          <p:cNvSpPr/>
          <p:nvPr/>
        </p:nvSpPr>
        <p:spPr>
          <a:xfrm>
            <a:off x="6370849" y="4913904"/>
            <a:ext cx="1912515" cy="37786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sp>
        <p:nvSpPr>
          <p:cNvPr id="24" name="TextBox 23">
            <a:extLst>
              <a:ext uri="{FF2B5EF4-FFF2-40B4-BE49-F238E27FC236}">
                <a16:creationId xmlns:a16="http://schemas.microsoft.com/office/drawing/2014/main" id="{9772736D-C1C0-4F4F-A65C-AEB778AD4D28}"/>
              </a:ext>
            </a:extLst>
          </p:cNvPr>
          <p:cNvSpPr txBox="1"/>
          <p:nvPr/>
        </p:nvSpPr>
        <p:spPr>
          <a:xfrm>
            <a:off x="186342" y="5500215"/>
            <a:ext cx="8015968" cy="389209"/>
          </a:xfrm>
          <a:prstGeom prst="rect">
            <a:avLst/>
          </a:prstGeom>
          <a:noFill/>
        </p:spPr>
        <p:txBody>
          <a:bodyPr wrap="square" rtlCol="0">
            <a:spAutoFit/>
          </a:bodyPr>
          <a:lstStyle/>
          <a:p>
            <a:pPr defTabSz="801929">
              <a:defRPr/>
            </a:pPr>
            <a:r>
              <a:rPr lang="en-GB" sz="1929" dirty="0">
                <a:solidFill>
                  <a:srgbClr val="105076"/>
                </a:solidFill>
                <a:latin typeface="Century Gothic" panose="020B0502020202020204" pitchFamily="34" charset="0"/>
              </a:rPr>
              <a:t>In French, the </a:t>
            </a:r>
            <a:r>
              <a:rPr lang="en-GB" sz="1929" b="1" dirty="0">
                <a:solidFill>
                  <a:srgbClr val="105076"/>
                </a:solidFill>
                <a:latin typeface="Century Gothic" panose="020B0502020202020204" pitchFamily="34" charset="0"/>
              </a:rPr>
              <a:t>present</a:t>
            </a:r>
            <a:r>
              <a:rPr lang="en-GB" sz="1929" dirty="0">
                <a:solidFill>
                  <a:srgbClr val="105076"/>
                </a:solidFill>
                <a:latin typeface="Century Gothic" panose="020B0502020202020204" pitchFamily="34" charset="0"/>
              </a:rPr>
              <a:t> </a:t>
            </a:r>
            <a:r>
              <a:rPr lang="en-GB" sz="1929" b="1" dirty="0">
                <a:solidFill>
                  <a:srgbClr val="105076"/>
                </a:solidFill>
                <a:latin typeface="Century Gothic" panose="020B0502020202020204" pitchFamily="34" charset="0"/>
              </a:rPr>
              <a:t>simple </a:t>
            </a:r>
            <a:r>
              <a:rPr lang="en-GB" sz="1929" dirty="0">
                <a:solidFill>
                  <a:srgbClr val="105076"/>
                </a:solidFill>
                <a:latin typeface="Century Gothic" panose="020B0502020202020204" pitchFamily="34" charset="0"/>
              </a:rPr>
              <a:t>is used with </a:t>
            </a:r>
            <a:r>
              <a:rPr lang="en-GB" sz="1929" b="1" dirty="0">
                <a:solidFill>
                  <a:srgbClr val="ED7D31"/>
                </a:solidFill>
                <a:latin typeface="Century Gothic" panose="020B0502020202020204" pitchFamily="34" charset="0"/>
              </a:rPr>
              <a:t>all adverbs</a:t>
            </a:r>
            <a:r>
              <a:rPr lang="en-GB" sz="1929" dirty="0">
                <a:solidFill>
                  <a:srgbClr val="105076"/>
                </a:solidFill>
                <a:latin typeface="Century Gothic" panose="020B0502020202020204" pitchFamily="34" charset="0"/>
              </a:rPr>
              <a:t>.</a:t>
            </a:r>
          </a:p>
        </p:txBody>
      </p:sp>
      <p:sp>
        <p:nvSpPr>
          <p:cNvPr id="21" name="Explosion: 8 Points 20">
            <a:extLst>
              <a:ext uri="{FF2B5EF4-FFF2-40B4-BE49-F238E27FC236}">
                <a16:creationId xmlns:a16="http://schemas.microsoft.com/office/drawing/2014/main" id="{608D6088-26AE-4412-A13D-48C65CA9A46B}"/>
              </a:ext>
            </a:extLst>
          </p:cNvPr>
          <p:cNvSpPr/>
          <p:nvPr/>
        </p:nvSpPr>
        <p:spPr>
          <a:xfrm>
            <a:off x="6971623" y="3210723"/>
            <a:ext cx="3596201" cy="3066666"/>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929" i="1" dirty="0">
                <a:solidFill>
                  <a:srgbClr val="105076"/>
                </a:solidFill>
                <a:latin typeface="Century Gothic" panose="020B0502020202020204" pitchFamily="34" charset="0"/>
              </a:rPr>
              <a:t>Je </a:t>
            </a:r>
            <a:r>
              <a:rPr lang="en-GB" sz="1929" i="1" dirty="0" err="1">
                <a:solidFill>
                  <a:srgbClr val="105076"/>
                </a:solidFill>
                <a:latin typeface="Century Gothic" panose="020B0502020202020204" pitchFamily="34" charset="0"/>
              </a:rPr>
              <a:t>fais</a:t>
            </a:r>
            <a:r>
              <a:rPr lang="en-GB" sz="1929" i="1" dirty="0">
                <a:solidFill>
                  <a:srgbClr val="105076"/>
                </a:solidFill>
                <a:latin typeface="Century Gothic" panose="020B0502020202020204" pitchFamily="34" charset="0"/>
              </a:rPr>
              <a:t> </a:t>
            </a:r>
            <a:r>
              <a:rPr lang="en-GB" sz="1929" dirty="0">
                <a:solidFill>
                  <a:srgbClr val="105076"/>
                </a:solidFill>
                <a:latin typeface="Century Gothic" panose="020B0502020202020204" pitchFamily="34" charset="0"/>
              </a:rPr>
              <a:t>= I make AND </a:t>
            </a:r>
          </a:p>
          <a:p>
            <a:pPr algn="ctr" defTabSz="801929">
              <a:defRPr/>
            </a:pPr>
            <a:r>
              <a:rPr lang="en-GB" sz="1929" dirty="0">
                <a:solidFill>
                  <a:srgbClr val="105076"/>
                </a:solidFill>
                <a:latin typeface="Century Gothic" panose="020B0502020202020204" pitchFamily="34" charset="0"/>
              </a:rPr>
              <a:t>I’m making</a:t>
            </a:r>
          </a:p>
        </p:txBody>
      </p:sp>
    </p:spTree>
    <p:extLst>
      <p:ext uri="{BB962C8B-B14F-4D97-AF65-F5344CB8AC3E}">
        <p14:creationId xmlns:p14="http://schemas.microsoft.com/office/powerpoint/2010/main" val="206027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FF2B5EF4-FFF2-40B4-BE49-F238E27FC236}">
                <a16:creationId xmlns:a16="http://schemas.microsoft.com/office/drawing/2014/main" id="{46ED9D08-1284-4BE0-80C2-FA63F199AE8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33100"/>
            <a:ext cx="5662702" cy="760431"/>
          </a:xfrm>
          <a:prstGeom prst="rect">
            <a:avLst/>
          </a:prstGeom>
        </p:spPr>
      </p:pic>
      <p:sp>
        <p:nvSpPr>
          <p:cNvPr id="2" name="Title 1">
            <a:extLst>
              <a:ext uri="{FF2B5EF4-FFF2-40B4-BE49-F238E27FC236}">
                <a16:creationId xmlns:a16="http://schemas.microsoft.com/office/drawing/2014/main" id="{CE1BC86E-53CD-2448-8B3E-202F1A86081D}"/>
              </a:ext>
            </a:extLst>
          </p:cNvPr>
          <p:cNvSpPr>
            <a:spLocks noGrp="1"/>
          </p:cNvSpPr>
          <p:nvPr>
            <p:ph type="title"/>
          </p:nvPr>
        </p:nvSpPr>
        <p:spPr>
          <a:xfrm>
            <a:off x="1" y="1033100"/>
            <a:ext cx="4719484" cy="723038"/>
          </a:xfrm>
        </p:spPr>
        <p:txBody>
          <a:bodyPr/>
          <a:lstStyle/>
          <a:p>
            <a:r>
              <a:rPr lang="en-GB" sz="3600" b="1" dirty="0">
                <a:solidFill>
                  <a:schemeClr val="bg1"/>
                </a:solidFill>
              </a:rPr>
              <a:t>Adverbs of time</a:t>
            </a:r>
            <a:endParaRPr lang="en-US" dirty="0"/>
          </a:p>
        </p:txBody>
      </p:sp>
      <p:sp>
        <p:nvSpPr>
          <p:cNvPr id="12" name="Rounded Rectangle 46">
            <a:extLst>
              <a:ext uri="{FF2B5EF4-FFF2-40B4-BE49-F238E27FC236}">
                <a16:creationId xmlns:a16="http://schemas.microsoft.com/office/drawing/2014/main" id="{B182231D-FDCF-4C3E-8FAC-9C16BD7BD485}"/>
              </a:ext>
            </a:extLst>
          </p:cNvPr>
          <p:cNvSpPr/>
          <p:nvPr/>
        </p:nvSpPr>
        <p:spPr>
          <a:xfrm>
            <a:off x="8799073" y="991889"/>
            <a:ext cx="1645369" cy="3504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754" b="1" dirty="0" err="1">
                <a:solidFill>
                  <a:prstClr val="white"/>
                </a:solidFill>
                <a:latin typeface="Century Gothic" panose="020B0502020202020204" pitchFamily="34" charset="0"/>
              </a:rPr>
              <a:t>grammaire</a:t>
            </a:r>
            <a:endParaRPr lang="en-GB" sz="1754" b="1" dirty="0">
              <a:solidFill>
                <a:prstClr val="white"/>
              </a:solidFill>
              <a:latin typeface="Century Gothic" panose="020B0502020202020204" pitchFamily="34" charset="0"/>
            </a:endParaRPr>
          </a:p>
        </p:txBody>
      </p:sp>
      <p:sp>
        <p:nvSpPr>
          <p:cNvPr id="3" name="TextBox 2">
            <a:extLst>
              <a:ext uri="{FF2B5EF4-FFF2-40B4-BE49-F238E27FC236}">
                <a16:creationId xmlns:a16="http://schemas.microsoft.com/office/drawing/2014/main" id="{6ACA71FC-D9BB-44BE-9FE7-818BD5ED425A}"/>
              </a:ext>
            </a:extLst>
          </p:cNvPr>
          <p:cNvSpPr txBox="1"/>
          <p:nvPr/>
        </p:nvSpPr>
        <p:spPr>
          <a:xfrm>
            <a:off x="2936381" y="2525243"/>
            <a:ext cx="4819049" cy="956096"/>
          </a:xfrm>
          <a:prstGeom prst="rect">
            <a:avLst/>
          </a:prstGeom>
          <a:noFill/>
        </p:spPr>
        <p:txBody>
          <a:bodyPr wrap="square" rtlCol="0">
            <a:spAutoFit/>
          </a:bodyPr>
          <a:lstStyle/>
          <a:p>
            <a:pPr algn="ctr" defTabSz="801929">
              <a:defRPr/>
            </a:pPr>
            <a:r>
              <a:rPr lang="en-GB" sz="5613" dirty="0">
                <a:solidFill>
                  <a:srgbClr val="1F4E79"/>
                </a:solidFill>
                <a:latin typeface="Century Gothic" panose="020B0502020202020204" pitchFamily="34" charset="0"/>
              </a:rPr>
              <a:t>[every week]</a:t>
            </a:r>
          </a:p>
        </p:txBody>
      </p:sp>
      <p:sp>
        <p:nvSpPr>
          <p:cNvPr id="53" name="TextBox 52">
            <a:extLst>
              <a:ext uri="{FF2B5EF4-FFF2-40B4-BE49-F238E27FC236}">
                <a16:creationId xmlns:a16="http://schemas.microsoft.com/office/drawing/2014/main" id="{F204D7E1-CAF7-4C39-9F98-74EFF26FA7DF}"/>
              </a:ext>
            </a:extLst>
          </p:cNvPr>
          <p:cNvSpPr txBox="1"/>
          <p:nvPr/>
        </p:nvSpPr>
        <p:spPr>
          <a:xfrm>
            <a:off x="2251686" y="2525243"/>
            <a:ext cx="6188440" cy="956096"/>
          </a:xfrm>
          <a:prstGeom prst="rect">
            <a:avLst/>
          </a:prstGeom>
          <a:solidFill>
            <a:schemeClr val="bg1"/>
          </a:solidFill>
        </p:spPr>
        <p:txBody>
          <a:bodyPr wrap="square" rtlCol="0">
            <a:spAutoFit/>
          </a:bodyPr>
          <a:lstStyle/>
          <a:p>
            <a:pPr algn="ctr" defTabSz="801929">
              <a:defRPr/>
            </a:pPr>
            <a:r>
              <a:rPr lang="en-GB" sz="5613" dirty="0" err="1">
                <a:solidFill>
                  <a:srgbClr val="1F4E79"/>
                </a:solidFill>
                <a:latin typeface="Century Gothic" panose="020B0502020202020204" pitchFamily="34" charset="0"/>
              </a:rPr>
              <a:t>chaque</a:t>
            </a:r>
            <a:r>
              <a:rPr lang="en-GB" sz="5613" dirty="0">
                <a:solidFill>
                  <a:srgbClr val="1F4E79"/>
                </a:solidFill>
                <a:latin typeface="Century Gothic" panose="020B0502020202020204" pitchFamily="34" charset="0"/>
              </a:rPr>
              <a:t> </a:t>
            </a:r>
            <a:r>
              <a:rPr lang="en-GB" sz="5613" dirty="0" err="1">
                <a:solidFill>
                  <a:srgbClr val="1F4E79"/>
                </a:solidFill>
                <a:latin typeface="Century Gothic" panose="020B0502020202020204" pitchFamily="34" charset="0"/>
              </a:rPr>
              <a:t>semaine</a:t>
            </a:r>
            <a:endParaRPr lang="en-GB" sz="5613" dirty="0">
              <a:solidFill>
                <a:srgbClr val="1F4E79"/>
              </a:solidFill>
              <a:latin typeface="Century Gothic" panose="020B0502020202020204" pitchFamily="34" charset="0"/>
            </a:endParaRPr>
          </a:p>
        </p:txBody>
      </p:sp>
      <p:sp>
        <p:nvSpPr>
          <p:cNvPr id="8" name="TextBox 7">
            <a:extLst>
              <a:ext uri="{FF2B5EF4-FFF2-40B4-BE49-F238E27FC236}">
                <a16:creationId xmlns:a16="http://schemas.microsoft.com/office/drawing/2014/main" id="{2B11FDBC-174C-4704-AE66-535D3C4B320B}"/>
              </a:ext>
            </a:extLst>
          </p:cNvPr>
          <p:cNvSpPr txBox="1"/>
          <p:nvPr/>
        </p:nvSpPr>
        <p:spPr>
          <a:xfrm>
            <a:off x="2437498" y="4250444"/>
            <a:ext cx="6188440" cy="956096"/>
          </a:xfrm>
          <a:prstGeom prst="rect">
            <a:avLst/>
          </a:prstGeom>
          <a:noFill/>
        </p:spPr>
        <p:txBody>
          <a:bodyPr wrap="square" rtlCol="0">
            <a:spAutoFit/>
          </a:bodyPr>
          <a:lstStyle/>
          <a:p>
            <a:pPr algn="ctr" defTabSz="801929">
              <a:defRPr/>
            </a:pPr>
            <a:r>
              <a:rPr lang="en-GB" sz="5613" dirty="0">
                <a:solidFill>
                  <a:srgbClr val="1F4E79"/>
                </a:solidFill>
                <a:latin typeface="Century Gothic" panose="020B0502020202020204" pitchFamily="34" charset="0"/>
              </a:rPr>
              <a:t>[at the moment]</a:t>
            </a:r>
          </a:p>
        </p:txBody>
      </p:sp>
      <p:sp>
        <p:nvSpPr>
          <p:cNvPr id="9" name="TextBox 8">
            <a:extLst>
              <a:ext uri="{FF2B5EF4-FFF2-40B4-BE49-F238E27FC236}">
                <a16:creationId xmlns:a16="http://schemas.microsoft.com/office/drawing/2014/main" id="{39787EE5-D9E2-48A3-B1DF-61AAF09847ED}"/>
              </a:ext>
            </a:extLst>
          </p:cNvPr>
          <p:cNvSpPr txBox="1"/>
          <p:nvPr/>
        </p:nvSpPr>
        <p:spPr>
          <a:xfrm>
            <a:off x="2251686" y="4388751"/>
            <a:ext cx="6188440" cy="956096"/>
          </a:xfrm>
          <a:prstGeom prst="rect">
            <a:avLst/>
          </a:prstGeom>
          <a:solidFill>
            <a:schemeClr val="bg1"/>
          </a:solidFill>
        </p:spPr>
        <p:txBody>
          <a:bodyPr wrap="square" rtlCol="0">
            <a:spAutoFit/>
          </a:bodyPr>
          <a:lstStyle/>
          <a:p>
            <a:pPr algn="ctr" defTabSz="801929">
              <a:defRPr/>
            </a:pPr>
            <a:r>
              <a:rPr lang="en-GB" sz="5613" dirty="0" err="1">
                <a:solidFill>
                  <a:srgbClr val="1F4E79"/>
                </a:solidFill>
                <a:latin typeface="Century Gothic" panose="020B0502020202020204" pitchFamily="34" charset="0"/>
              </a:rPr>
              <a:t>en</a:t>
            </a:r>
            <a:r>
              <a:rPr lang="en-GB" sz="5613" dirty="0">
                <a:solidFill>
                  <a:srgbClr val="1F4E79"/>
                </a:solidFill>
                <a:latin typeface="Century Gothic" panose="020B0502020202020204" pitchFamily="34" charset="0"/>
              </a:rPr>
              <a:t> </a:t>
            </a:r>
            <a:r>
              <a:rPr lang="en-GB" sz="5613" dirty="0" err="1">
                <a:solidFill>
                  <a:srgbClr val="1F4E79"/>
                </a:solidFill>
                <a:latin typeface="Century Gothic" panose="020B0502020202020204" pitchFamily="34" charset="0"/>
              </a:rPr>
              <a:t>ce</a:t>
            </a:r>
            <a:r>
              <a:rPr lang="en-GB" sz="5613" dirty="0">
                <a:solidFill>
                  <a:srgbClr val="1F4E79"/>
                </a:solidFill>
                <a:latin typeface="Century Gothic" panose="020B0502020202020204" pitchFamily="34" charset="0"/>
              </a:rPr>
              <a:t> moment</a:t>
            </a:r>
          </a:p>
        </p:txBody>
      </p:sp>
    </p:spTree>
    <p:extLst>
      <p:ext uri="{BB962C8B-B14F-4D97-AF65-F5344CB8AC3E}">
        <p14:creationId xmlns:p14="http://schemas.microsoft.com/office/powerpoint/2010/main" val="1409543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FF2B5EF4-FFF2-40B4-BE49-F238E27FC236}">
                <a16:creationId xmlns:a16="http://schemas.microsoft.com/office/drawing/2014/main" id="{5D50C0B4-BFAF-41E4-907D-4CEAB852474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33100"/>
            <a:ext cx="5662702" cy="760431"/>
          </a:xfrm>
          <a:prstGeom prst="rect">
            <a:avLst/>
          </a:prstGeom>
        </p:spPr>
      </p:pic>
      <p:sp>
        <p:nvSpPr>
          <p:cNvPr id="4" name="Title 3">
            <a:extLst>
              <a:ext uri="{FF2B5EF4-FFF2-40B4-BE49-F238E27FC236}">
                <a16:creationId xmlns:a16="http://schemas.microsoft.com/office/drawing/2014/main" id="{A3093FB8-834B-7A41-8E36-0414A80BB651}"/>
              </a:ext>
            </a:extLst>
          </p:cNvPr>
          <p:cNvSpPr>
            <a:spLocks noGrp="1"/>
          </p:cNvSpPr>
          <p:nvPr>
            <p:ph type="title"/>
          </p:nvPr>
        </p:nvSpPr>
        <p:spPr>
          <a:xfrm>
            <a:off x="-1" y="1015081"/>
            <a:ext cx="5662701" cy="714200"/>
          </a:xfrm>
        </p:spPr>
        <p:txBody>
          <a:bodyPr>
            <a:noAutofit/>
          </a:bodyPr>
          <a:lstStyle/>
          <a:p>
            <a:r>
              <a:rPr lang="en-GB" sz="2400" b="1" dirty="0">
                <a:solidFill>
                  <a:schemeClr val="bg1"/>
                </a:solidFill>
              </a:rPr>
              <a:t>Present simple or continuous?</a:t>
            </a:r>
            <a:endParaRPr lang="en-US" sz="2400" dirty="0"/>
          </a:p>
        </p:txBody>
      </p:sp>
      <p:sp>
        <p:nvSpPr>
          <p:cNvPr id="31" name="Rounded Rectangle 46">
            <a:extLst>
              <a:ext uri="{FF2B5EF4-FFF2-40B4-BE49-F238E27FC236}">
                <a16:creationId xmlns:a16="http://schemas.microsoft.com/office/drawing/2014/main" id="{D12B4CC7-D6E9-4D3B-98F3-F12F433E1B54}"/>
              </a:ext>
            </a:extLst>
          </p:cNvPr>
          <p:cNvSpPr/>
          <p:nvPr/>
        </p:nvSpPr>
        <p:spPr>
          <a:xfrm>
            <a:off x="9481759" y="991889"/>
            <a:ext cx="962682" cy="3504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754" b="1" dirty="0">
                <a:solidFill>
                  <a:prstClr val="white"/>
                </a:solidFill>
                <a:latin typeface="Century Gothic" panose="020B0502020202020204" pitchFamily="34" charset="0"/>
              </a:rPr>
              <a:t>lire</a:t>
            </a:r>
          </a:p>
        </p:txBody>
      </p:sp>
      <p:sp>
        <p:nvSpPr>
          <p:cNvPr id="7" name="TextBox 6"/>
          <p:cNvSpPr txBox="1"/>
          <p:nvPr/>
        </p:nvSpPr>
        <p:spPr>
          <a:xfrm>
            <a:off x="87039" y="2060523"/>
            <a:ext cx="10434179" cy="1388072"/>
          </a:xfrm>
          <a:prstGeom prst="rect">
            <a:avLst/>
          </a:prstGeom>
          <a:noFill/>
        </p:spPr>
        <p:txBody>
          <a:bodyPr wrap="square" rtlCol="0">
            <a:spAutoFit/>
          </a:bodyPr>
          <a:lstStyle/>
          <a:p>
            <a:pPr defTabSz="801929">
              <a:defRPr/>
            </a:pPr>
            <a:r>
              <a:rPr lang="en-GB" sz="2105" dirty="0">
                <a:solidFill>
                  <a:srgbClr val="105076"/>
                </a:solidFill>
                <a:latin typeface="Century Gothic" panose="020B0502020202020204" pitchFamily="34" charset="0"/>
              </a:rPr>
              <a:t>Nick, an exchange student, is babysitting for the Petit family. He makes notes about the children, Jacques and </a:t>
            </a:r>
            <a:r>
              <a:rPr lang="en-GB" sz="2105" dirty="0" err="1">
                <a:solidFill>
                  <a:srgbClr val="105076"/>
                </a:solidFill>
                <a:latin typeface="Century Gothic" panose="020B0502020202020204" pitchFamily="34" charset="0"/>
              </a:rPr>
              <a:t>Géraldine</a:t>
            </a:r>
            <a:r>
              <a:rPr lang="en-GB" sz="2105" dirty="0">
                <a:solidFill>
                  <a:srgbClr val="105076"/>
                </a:solidFill>
                <a:latin typeface="Century Gothic" panose="020B0502020202020204" pitchFamily="34" charset="0"/>
              </a:rPr>
              <a:t>.</a:t>
            </a:r>
          </a:p>
          <a:p>
            <a:pPr defTabSz="801929">
              <a:defRPr/>
            </a:pPr>
            <a:endParaRPr lang="en-GB" sz="2105" b="1" dirty="0">
              <a:solidFill>
                <a:srgbClr val="105076"/>
              </a:solidFill>
              <a:latin typeface="Century Gothic" panose="020B0502020202020204" pitchFamily="34" charset="0"/>
            </a:endParaRPr>
          </a:p>
          <a:p>
            <a:pPr defTabSz="801929">
              <a:defRPr/>
            </a:pPr>
            <a:r>
              <a:rPr lang="en-GB" sz="2105" b="1" dirty="0">
                <a:solidFill>
                  <a:srgbClr val="105076"/>
                </a:solidFill>
                <a:latin typeface="Century Gothic" panose="020B0502020202020204" pitchFamily="34" charset="0"/>
              </a:rPr>
              <a:t>1.1</a:t>
            </a:r>
            <a:r>
              <a:rPr lang="en-GB" sz="2105" dirty="0">
                <a:solidFill>
                  <a:srgbClr val="105076"/>
                </a:solidFill>
                <a:latin typeface="Century Gothic" panose="020B0502020202020204" pitchFamily="34" charset="0"/>
              </a:rPr>
              <a:t> Choose the </a:t>
            </a:r>
            <a:r>
              <a:rPr lang="en-GB" sz="2105" b="1" dirty="0">
                <a:solidFill>
                  <a:srgbClr val="105076"/>
                </a:solidFill>
                <a:latin typeface="Century Gothic" panose="020B0502020202020204" pitchFamily="34" charset="0"/>
              </a:rPr>
              <a:t>correct adverb</a:t>
            </a:r>
            <a:r>
              <a:rPr lang="en-GB" sz="2105" dirty="0">
                <a:solidFill>
                  <a:srgbClr val="105076"/>
                </a:solidFill>
                <a:latin typeface="Century Gothic" panose="020B0502020202020204" pitchFamily="34" charset="0"/>
              </a:rPr>
              <a:t>.</a:t>
            </a:r>
          </a:p>
        </p:txBody>
      </p:sp>
      <p:grpSp>
        <p:nvGrpSpPr>
          <p:cNvPr id="2" name="Group 1" descr="the materials for the exercise"/>
          <p:cNvGrpSpPr/>
          <p:nvPr/>
        </p:nvGrpSpPr>
        <p:grpSpPr>
          <a:xfrm>
            <a:off x="690515" y="3779837"/>
            <a:ext cx="7443836" cy="2192498"/>
            <a:chOff x="810848" y="3091059"/>
            <a:chExt cx="8488294" cy="2500131"/>
          </a:xfrm>
        </p:grpSpPr>
        <p:grpSp>
          <p:nvGrpSpPr>
            <p:cNvPr id="15" name="Group 14"/>
            <p:cNvGrpSpPr/>
            <p:nvPr/>
          </p:nvGrpSpPr>
          <p:grpSpPr>
            <a:xfrm>
              <a:off x="810848" y="3091059"/>
              <a:ext cx="549030" cy="2500131"/>
              <a:chOff x="1150816" y="2729627"/>
              <a:chExt cx="948251" cy="2935566"/>
            </a:xfrm>
          </p:grpSpPr>
          <p:sp>
            <p:nvSpPr>
              <p:cNvPr id="9" name="Action Button: Custom 8">
                <a:hlinkClick r:id="" action="ppaction://noaction" highlightClick="1"/>
              </p:cNvPr>
              <p:cNvSpPr/>
              <p:nvPr/>
            </p:nvSpPr>
            <p:spPr>
              <a:xfrm>
                <a:off x="1150816" y="27296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929" b="1" dirty="0">
                    <a:solidFill>
                      <a:schemeClr val="bg1"/>
                    </a:solidFill>
                    <a:latin typeface="Century Gothic" panose="020B0502020202020204" pitchFamily="34" charset="0"/>
                  </a:rPr>
                  <a:t>A</a:t>
                </a:r>
              </a:p>
            </p:txBody>
          </p:sp>
          <p:sp>
            <p:nvSpPr>
              <p:cNvPr id="10" name="Action Button: Custom 9">
                <a:hlinkClick r:id="" action="ppaction://noaction" highlightClick="1">
                  <a:snd r:embed="rId4" name="Fr_6.wav"/>
                </a:hlinkClick>
              </p:cNvPr>
              <p:cNvSpPr/>
              <p:nvPr/>
            </p:nvSpPr>
            <p:spPr>
              <a:xfrm>
                <a:off x="1150816" y="33392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929" b="1" dirty="0">
                    <a:solidFill>
                      <a:schemeClr val="bg1"/>
                    </a:solidFill>
                    <a:latin typeface="Century Gothic" panose="020B0502020202020204" pitchFamily="34" charset="0"/>
                  </a:rPr>
                  <a:t>B</a:t>
                </a:r>
              </a:p>
            </p:txBody>
          </p:sp>
          <p:sp>
            <p:nvSpPr>
              <p:cNvPr id="11" name="Action Button: Custom 10">
                <a:hlinkClick r:id="" action="ppaction://noaction" highlightClick="1"/>
              </p:cNvPr>
              <p:cNvSpPr/>
              <p:nvPr/>
            </p:nvSpPr>
            <p:spPr>
              <a:xfrm>
                <a:off x="1150816" y="39488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929" b="1" dirty="0">
                    <a:solidFill>
                      <a:schemeClr val="bg1"/>
                    </a:solidFill>
                    <a:latin typeface="Century Gothic" panose="020B0502020202020204" pitchFamily="34" charset="0"/>
                  </a:rPr>
                  <a:t>C</a:t>
                </a:r>
              </a:p>
            </p:txBody>
          </p:sp>
          <p:sp>
            <p:nvSpPr>
              <p:cNvPr id="12" name="Action Button: Custom 11">
                <a:hlinkClick r:id="" action="ppaction://noaction" highlightClick="1"/>
              </p:cNvPr>
              <p:cNvSpPr/>
              <p:nvPr/>
            </p:nvSpPr>
            <p:spPr>
              <a:xfrm>
                <a:off x="1150816" y="45584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929" b="1" dirty="0">
                    <a:solidFill>
                      <a:schemeClr val="bg1"/>
                    </a:solidFill>
                    <a:latin typeface="Century Gothic" panose="020B0502020202020204" pitchFamily="34" charset="0"/>
                  </a:rPr>
                  <a:t>D</a:t>
                </a:r>
              </a:p>
            </p:txBody>
          </p:sp>
          <p:sp>
            <p:nvSpPr>
              <p:cNvPr id="13" name="Action Button: Custom 12">
                <a:hlinkClick r:id="" action="ppaction://noaction" highlightClick="1"/>
              </p:cNvPr>
              <p:cNvSpPr/>
              <p:nvPr/>
            </p:nvSpPr>
            <p:spPr>
              <a:xfrm>
                <a:off x="1150816" y="515825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929" b="1" dirty="0">
                    <a:solidFill>
                      <a:schemeClr val="bg1"/>
                    </a:solidFill>
                    <a:latin typeface="Century Gothic" panose="020B0502020202020204" pitchFamily="34" charset="0"/>
                  </a:rPr>
                  <a:t>E</a:t>
                </a:r>
              </a:p>
            </p:txBody>
          </p:sp>
        </p:grpSp>
        <p:sp>
          <p:nvSpPr>
            <p:cNvPr id="22" name="TextBox 21"/>
            <p:cNvSpPr txBox="1"/>
            <p:nvPr/>
          </p:nvSpPr>
          <p:spPr>
            <a:xfrm>
              <a:off x="1531321" y="3122691"/>
              <a:ext cx="7366489" cy="413111"/>
            </a:xfrm>
            <a:prstGeom prst="rect">
              <a:avLst/>
            </a:prstGeom>
            <a:noFill/>
          </p:spPr>
          <p:txBody>
            <a:bodyPr wrap="square" rtlCol="0">
              <a:spAutoFit/>
            </a:bodyPr>
            <a:lstStyle/>
            <a:p>
              <a:pPr defTabSz="801929">
                <a:defRPr/>
              </a:pPr>
              <a:r>
                <a:rPr lang="en-GB" sz="1754"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a:t>
              </a:r>
              <a:r>
                <a:rPr lang="en-GB" sz="1754" dirty="0">
                  <a:solidFill>
                    <a:srgbClr val="5B9BD5">
                      <a:lumMod val="50000"/>
                    </a:srgbClr>
                  </a:solidFill>
                  <a:latin typeface="Century Gothic" panose="020B0502020202020204" pitchFamily="34" charset="0"/>
                </a:rPr>
                <a:t> is playing tennis at the moment/every week.</a:t>
              </a:r>
              <a:endParaRPr lang="en-GB" sz="1579" dirty="0">
                <a:solidFill>
                  <a:srgbClr val="5B9BD5">
                    <a:lumMod val="50000"/>
                  </a:srgbClr>
                </a:solidFill>
                <a:latin typeface="Lucida Handwriting" panose="03010101010101010101" pitchFamily="66" charset="0"/>
              </a:endParaRPr>
            </a:p>
          </p:txBody>
        </p:sp>
        <p:sp>
          <p:nvSpPr>
            <p:cNvPr id="23" name="TextBox 22"/>
            <p:cNvSpPr txBox="1"/>
            <p:nvPr/>
          </p:nvSpPr>
          <p:spPr>
            <a:xfrm>
              <a:off x="1531318" y="3644691"/>
              <a:ext cx="7366489" cy="413111"/>
            </a:xfrm>
            <a:prstGeom prst="rect">
              <a:avLst/>
            </a:prstGeom>
            <a:noFill/>
          </p:spPr>
          <p:txBody>
            <a:bodyPr wrap="square" rtlCol="0">
              <a:spAutoFit/>
            </a:bodyPr>
            <a:lstStyle/>
            <a:p>
              <a:pPr defTabSz="801929">
                <a:defRPr/>
              </a:pPr>
              <a:r>
                <a:rPr lang="en-GB" sz="1754"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Géraldine</a:t>
              </a:r>
              <a:r>
                <a:rPr lang="en-GB" sz="1754" dirty="0">
                  <a:solidFill>
                    <a:srgbClr val="5B9BD5">
                      <a:lumMod val="50000"/>
                    </a:srgbClr>
                  </a:solidFill>
                  <a:latin typeface="Century Gothic" panose="020B0502020202020204" pitchFamily="34" charset="0"/>
                </a:rPr>
                <a:t> wears a uniform at the moment/every week.</a:t>
              </a:r>
              <a:endParaRPr lang="en-GB" sz="1579" dirty="0">
                <a:solidFill>
                  <a:srgbClr val="5B9BD5">
                    <a:lumMod val="50000"/>
                  </a:srgbClr>
                </a:solidFill>
                <a:latin typeface="Lucida Handwriting" panose="03010101010101010101" pitchFamily="66" charset="0"/>
              </a:endParaRPr>
            </a:p>
          </p:txBody>
        </p:sp>
        <p:sp>
          <p:nvSpPr>
            <p:cNvPr id="24" name="TextBox 23"/>
            <p:cNvSpPr txBox="1"/>
            <p:nvPr/>
          </p:nvSpPr>
          <p:spPr>
            <a:xfrm>
              <a:off x="1531319" y="4148051"/>
              <a:ext cx="7366493" cy="413111"/>
            </a:xfrm>
            <a:prstGeom prst="rect">
              <a:avLst/>
            </a:prstGeom>
            <a:noFill/>
          </p:spPr>
          <p:txBody>
            <a:bodyPr wrap="square" rtlCol="0">
              <a:spAutoFit/>
            </a:bodyPr>
            <a:lstStyle/>
            <a:p>
              <a:pPr defTabSz="801929">
                <a:defRPr/>
              </a:pPr>
              <a:r>
                <a:rPr lang="en-GB" sz="1754" dirty="0" err="1">
                  <a:solidFill>
                    <a:srgbClr val="105076"/>
                  </a:solidFill>
                  <a:latin typeface="Century Gothic" panose="020B0502020202020204" pitchFamily="34" charset="0"/>
                </a:rPr>
                <a:t>Géraldine</a:t>
              </a:r>
              <a:r>
                <a:rPr lang="en-GB" sz="1754" dirty="0">
                  <a:solidFill>
                    <a:srgbClr val="5B9BD5">
                      <a:lumMod val="50000"/>
                    </a:srgbClr>
                  </a:solidFill>
                  <a:latin typeface="Century Gothic" panose="020B0502020202020204" pitchFamily="34" charset="0"/>
                </a:rPr>
                <a:t> is having lunch at the moment/every week.</a:t>
              </a:r>
              <a:endParaRPr lang="en-GB" sz="1579" dirty="0">
                <a:solidFill>
                  <a:srgbClr val="5B9BD5">
                    <a:lumMod val="50000"/>
                  </a:srgbClr>
                </a:solidFill>
                <a:latin typeface="Lucida Handwriting" panose="03010101010101010101" pitchFamily="66" charset="0"/>
              </a:endParaRPr>
            </a:p>
          </p:txBody>
        </p:sp>
        <p:sp>
          <p:nvSpPr>
            <p:cNvPr id="18" name="TextBox 17"/>
            <p:cNvSpPr txBox="1"/>
            <p:nvPr/>
          </p:nvSpPr>
          <p:spPr>
            <a:xfrm>
              <a:off x="1531319" y="4670051"/>
              <a:ext cx="7767823" cy="413111"/>
            </a:xfrm>
            <a:prstGeom prst="rect">
              <a:avLst/>
            </a:prstGeom>
            <a:noFill/>
          </p:spPr>
          <p:txBody>
            <a:bodyPr wrap="square" rtlCol="0">
              <a:spAutoFit/>
            </a:bodyPr>
            <a:lstStyle/>
            <a:p>
              <a:pPr defTabSz="801929">
                <a:defRPr/>
              </a:pPr>
              <a:r>
                <a:rPr lang="en-GB" sz="1754" dirty="0">
                  <a:solidFill>
                    <a:srgbClr val="105076"/>
                  </a:solidFill>
                  <a:latin typeface="Century Gothic" panose="020B0502020202020204" pitchFamily="34" charset="0"/>
                </a:rPr>
                <a:t>Jacques</a:t>
              </a:r>
              <a:r>
                <a:rPr lang="en-GB" sz="1754" dirty="0">
                  <a:solidFill>
                    <a:srgbClr val="5B9BD5">
                      <a:lumMod val="50000"/>
                    </a:srgbClr>
                  </a:solidFill>
                  <a:latin typeface="Century Gothic" panose="020B0502020202020204" pitchFamily="34" charset="0"/>
                </a:rPr>
                <a:t> is doing his homework at the moment/every week.</a:t>
              </a:r>
              <a:endParaRPr lang="en-GB" sz="1579" dirty="0">
                <a:solidFill>
                  <a:srgbClr val="5B9BD5">
                    <a:lumMod val="50000"/>
                  </a:srgbClr>
                </a:solidFill>
                <a:latin typeface="Lucida Handwriting" panose="03010101010101010101" pitchFamily="66" charset="0"/>
              </a:endParaRPr>
            </a:p>
          </p:txBody>
        </p:sp>
        <p:sp>
          <p:nvSpPr>
            <p:cNvPr id="19" name="TextBox 18"/>
            <p:cNvSpPr txBox="1"/>
            <p:nvPr/>
          </p:nvSpPr>
          <p:spPr>
            <a:xfrm>
              <a:off x="1531318" y="5162863"/>
              <a:ext cx="7366493" cy="413111"/>
            </a:xfrm>
            <a:prstGeom prst="rect">
              <a:avLst/>
            </a:prstGeom>
            <a:noFill/>
          </p:spPr>
          <p:txBody>
            <a:bodyPr wrap="square" rtlCol="0">
              <a:spAutoFit/>
            </a:bodyPr>
            <a:lstStyle/>
            <a:p>
              <a:pPr defTabSz="801929">
                <a:defRPr/>
              </a:pPr>
              <a:r>
                <a:rPr lang="en-GB" sz="1754" dirty="0">
                  <a:solidFill>
                    <a:srgbClr val="105076"/>
                  </a:solidFill>
                  <a:latin typeface="Century Gothic" panose="020B0502020202020204" pitchFamily="34" charset="0"/>
                </a:rPr>
                <a:t>Jacques</a:t>
              </a:r>
              <a:r>
                <a:rPr lang="en-GB" sz="1754" dirty="0">
                  <a:solidFill>
                    <a:srgbClr val="5B9BD5">
                      <a:lumMod val="50000"/>
                    </a:srgbClr>
                  </a:solidFill>
                  <a:latin typeface="Century Gothic" panose="020B0502020202020204" pitchFamily="34" charset="0"/>
                </a:rPr>
                <a:t> goes for a walk at the moment/every week.</a:t>
              </a:r>
              <a:endParaRPr lang="en-GB" sz="1579" dirty="0">
                <a:solidFill>
                  <a:srgbClr val="5B9BD5">
                    <a:lumMod val="50000"/>
                  </a:srgbClr>
                </a:solidFill>
                <a:latin typeface="Lucida Handwriting" panose="03010101010101010101" pitchFamily="66" charset="0"/>
              </a:endParaRPr>
            </a:p>
          </p:txBody>
        </p:sp>
      </p:grpSp>
      <p:cxnSp>
        <p:nvCxnSpPr>
          <p:cNvPr id="28" name="Straight Connector 27" descr="straight line crossing out 'every week'"/>
          <p:cNvCxnSpPr>
            <a:cxnSpLocks/>
          </p:cNvCxnSpPr>
          <p:nvPr/>
        </p:nvCxnSpPr>
        <p:spPr>
          <a:xfrm flipV="1">
            <a:off x="5859002" y="3983016"/>
            <a:ext cx="1223543" cy="2824"/>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1" name="Straight Connector 20" descr="straight line crossing out 'at the moment'"/>
          <p:cNvCxnSpPr/>
          <p:nvPr/>
        </p:nvCxnSpPr>
        <p:spPr>
          <a:xfrm>
            <a:off x="4374993" y="4440784"/>
            <a:ext cx="1594183" cy="1073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6" name="Straight Connector 25" descr="straight line crossing out 'every week'"/>
          <p:cNvCxnSpPr/>
          <p:nvPr/>
        </p:nvCxnSpPr>
        <p:spPr>
          <a:xfrm>
            <a:off x="5969176" y="4886327"/>
            <a:ext cx="1222831" cy="17485"/>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7" name="Straight Connector 26" descr="straight line crossing out 'every week'"/>
          <p:cNvCxnSpPr>
            <a:cxnSpLocks/>
          </p:cNvCxnSpPr>
          <p:nvPr/>
        </p:nvCxnSpPr>
        <p:spPr>
          <a:xfrm>
            <a:off x="6550499" y="5352514"/>
            <a:ext cx="1154363"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5" name="Straight Connector 24" descr="straight line crossing out 'at the moment'">
            <a:extLst>
              <a:ext uri="{FF2B5EF4-FFF2-40B4-BE49-F238E27FC236}">
                <a16:creationId xmlns:a16="http://schemas.microsoft.com/office/drawing/2014/main" id="{4DD69F3E-51F7-4B09-AC55-B4FDAB63C6C3}"/>
              </a:ext>
            </a:extLst>
          </p:cNvPr>
          <p:cNvCxnSpPr/>
          <p:nvPr/>
        </p:nvCxnSpPr>
        <p:spPr>
          <a:xfrm>
            <a:off x="4099693" y="5769624"/>
            <a:ext cx="1594183" cy="1073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pic>
        <p:nvPicPr>
          <p:cNvPr id="3" name="Picture 2" descr="Nick">
            <a:extLst>
              <a:ext uri="{FF2B5EF4-FFF2-40B4-BE49-F238E27FC236}">
                <a16:creationId xmlns:a16="http://schemas.microsoft.com/office/drawing/2014/main" id="{5939B4DB-5E1F-4A3E-A8DA-A51C87CAF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6563" y="3891875"/>
            <a:ext cx="1570393" cy="159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53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background rectangle">
            <a:extLst>
              <a:ext uri="{FF2B5EF4-FFF2-40B4-BE49-F238E27FC236}">
                <a16:creationId xmlns:a16="http://schemas.microsoft.com/office/drawing/2014/main" id="{5289E515-415B-4EB7-A149-14FF846F2AF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33100"/>
            <a:ext cx="5662702" cy="760431"/>
          </a:xfrm>
          <a:prstGeom prst="rect">
            <a:avLst/>
          </a:prstGeom>
        </p:spPr>
      </p:pic>
      <p:sp>
        <p:nvSpPr>
          <p:cNvPr id="3" name="Title 2">
            <a:extLst>
              <a:ext uri="{FF2B5EF4-FFF2-40B4-BE49-F238E27FC236}">
                <a16:creationId xmlns:a16="http://schemas.microsoft.com/office/drawing/2014/main" id="{C3F994C1-F462-E540-9AA0-3D7DD81E4D1C}"/>
              </a:ext>
            </a:extLst>
          </p:cNvPr>
          <p:cNvSpPr>
            <a:spLocks noGrp="1"/>
          </p:cNvSpPr>
          <p:nvPr>
            <p:ph type="title"/>
          </p:nvPr>
        </p:nvSpPr>
        <p:spPr>
          <a:xfrm>
            <a:off x="0" y="1022905"/>
            <a:ext cx="4748982" cy="677681"/>
          </a:xfrm>
        </p:spPr>
        <p:txBody>
          <a:bodyPr>
            <a:normAutofit/>
          </a:bodyPr>
          <a:lstStyle/>
          <a:p>
            <a:r>
              <a:rPr lang="en-GB" sz="2400" b="1" dirty="0">
                <a:solidFill>
                  <a:schemeClr val="bg1"/>
                </a:solidFill>
              </a:rPr>
              <a:t>Present simple or continuous?</a:t>
            </a:r>
            <a:endParaRPr lang="en-US" sz="2400" dirty="0"/>
          </a:p>
        </p:txBody>
      </p:sp>
      <p:sp>
        <p:nvSpPr>
          <p:cNvPr id="43" name="Rounded Rectangle 46">
            <a:extLst>
              <a:ext uri="{FF2B5EF4-FFF2-40B4-BE49-F238E27FC236}">
                <a16:creationId xmlns:a16="http://schemas.microsoft.com/office/drawing/2014/main" id="{1D711F56-50B1-4F4E-9616-C725D57E4DD6}"/>
              </a:ext>
            </a:extLst>
          </p:cNvPr>
          <p:cNvSpPr/>
          <p:nvPr/>
        </p:nvSpPr>
        <p:spPr>
          <a:xfrm>
            <a:off x="9481759" y="991889"/>
            <a:ext cx="962682" cy="3504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754" b="1" dirty="0">
                <a:solidFill>
                  <a:prstClr val="white"/>
                </a:solidFill>
                <a:latin typeface="Century Gothic" panose="020B0502020202020204" pitchFamily="34" charset="0"/>
              </a:rPr>
              <a:t>lire</a:t>
            </a:r>
          </a:p>
        </p:txBody>
      </p:sp>
      <p:sp>
        <p:nvSpPr>
          <p:cNvPr id="7" name="TextBox 6"/>
          <p:cNvSpPr txBox="1"/>
          <p:nvPr/>
        </p:nvSpPr>
        <p:spPr>
          <a:xfrm>
            <a:off x="88397" y="2060834"/>
            <a:ext cx="10434942" cy="1388072"/>
          </a:xfrm>
          <a:prstGeom prst="rect">
            <a:avLst/>
          </a:prstGeom>
          <a:noFill/>
        </p:spPr>
        <p:txBody>
          <a:bodyPr wrap="square" rtlCol="0">
            <a:spAutoFit/>
          </a:bodyPr>
          <a:lstStyle/>
          <a:p>
            <a:pPr defTabSz="801929">
              <a:defRPr/>
            </a:pPr>
            <a:r>
              <a:rPr lang="en-GB" sz="2105" dirty="0">
                <a:solidFill>
                  <a:srgbClr val="105076"/>
                </a:solidFill>
                <a:latin typeface="Century Gothic" panose="020B0502020202020204" pitchFamily="34" charset="0"/>
              </a:rPr>
              <a:t>Nick, an exchange student, is babysitting for the Petit family. He makes notes about the children, Jacques and </a:t>
            </a:r>
            <a:r>
              <a:rPr lang="en-GB" sz="2105" dirty="0" err="1">
                <a:solidFill>
                  <a:srgbClr val="105076"/>
                </a:solidFill>
                <a:latin typeface="Century Gothic" panose="020B0502020202020204" pitchFamily="34" charset="0"/>
              </a:rPr>
              <a:t>Géraldine</a:t>
            </a:r>
            <a:r>
              <a:rPr lang="en-GB" sz="2105" dirty="0">
                <a:solidFill>
                  <a:srgbClr val="105076"/>
                </a:solidFill>
                <a:latin typeface="Century Gothic" panose="020B0502020202020204" pitchFamily="34" charset="0"/>
              </a:rPr>
              <a:t>.</a:t>
            </a:r>
          </a:p>
          <a:p>
            <a:pPr defTabSz="801929">
              <a:defRPr/>
            </a:pPr>
            <a:endParaRPr lang="en-GB" sz="2105" dirty="0">
              <a:solidFill>
                <a:srgbClr val="105076"/>
              </a:solidFill>
              <a:latin typeface="Century Gothic" panose="020B0502020202020204" pitchFamily="34" charset="0"/>
            </a:endParaRPr>
          </a:p>
          <a:p>
            <a:pPr defTabSz="801929">
              <a:defRPr/>
            </a:pPr>
            <a:r>
              <a:rPr lang="en-GB" sz="2105" b="1" dirty="0">
                <a:solidFill>
                  <a:srgbClr val="105076"/>
                </a:solidFill>
                <a:latin typeface="Century Gothic" panose="020B0502020202020204" pitchFamily="34" charset="0"/>
              </a:rPr>
              <a:t>1.2</a:t>
            </a:r>
            <a:r>
              <a:rPr lang="en-GB" sz="2105" dirty="0">
                <a:solidFill>
                  <a:srgbClr val="105076"/>
                </a:solidFill>
                <a:latin typeface="Century Gothic" panose="020B0502020202020204" pitchFamily="34" charset="0"/>
              </a:rPr>
              <a:t> Choose present </a:t>
            </a:r>
            <a:r>
              <a:rPr lang="en-GB" sz="2105" b="1" dirty="0">
                <a:solidFill>
                  <a:srgbClr val="105076"/>
                </a:solidFill>
                <a:latin typeface="Century Gothic" panose="020B0502020202020204" pitchFamily="34" charset="0"/>
              </a:rPr>
              <a:t>simple (normally; routine)</a:t>
            </a:r>
            <a:r>
              <a:rPr lang="en-GB" sz="2105" dirty="0">
                <a:solidFill>
                  <a:srgbClr val="105076"/>
                </a:solidFill>
                <a:latin typeface="Century Gothic" panose="020B0502020202020204" pitchFamily="34" charset="0"/>
              </a:rPr>
              <a:t> or </a:t>
            </a:r>
            <a:r>
              <a:rPr lang="en-GB" sz="2105" b="1" dirty="0">
                <a:solidFill>
                  <a:srgbClr val="105076"/>
                </a:solidFill>
                <a:latin typeface="Century Gothic" panose="020B0502020202020204" pitchFamily="34" charset="0"/>
              </a:rPr>
              <a:t>continuous (ongoing; current)</a:t>
            </a:r>
            <a:r>
              <a:rPr lang="en-GB" sz="2105" dirty="0">
                <a:solidFill>
                  <a:srgbClr val="105076"/>
                </a:solidFill>
                <a:latin typeface="Century Gothic" panose="020B0502020202020204" pitchFamily="34" charset="0"/>
              </a:rPr>
              <a:t>.</a:t>
            </a:r>
          </a:p>
        </p:txBody>
      </p:sp>
      <p:grpSp>
        <p:nvGrpSpPr>
          <p:cNvPr id="25" name="Group 24" descr="the materials for the exercise"/>
          <p:cNvGrpSpPr/>
          <p:nvPr/>
        </p:nvGrpSpPr>
        <p:grpSpPr>
          <a:xfrm>
            <a:off x="691390" y="3781414"/>
            <a:ext cx="7420870" cy="2179154"/>
            <a:chOff x="810848" y="3091059"/>
            <a:chExt cx="8086964" cy="2484915"/>
          </a:xfrm>
        </p:grpSpPr>
        <p:grpSp>
          <p:nvGrpSpPr>
            <p:cNvPr id="26" name="Group 25"/>
            <p:cNvGrpSpPr/>
            <p:nvPr/>
          </p:nvGrpSpPr>
          <p:grpSpPr>
            <a:xfrm>
              <a:off x="810848" y="3091059"/>
              <a:ext cx="549030" cy="2476068"/>
              <a:chOff x="1150816" y="2729627"/>
              <a:chExt cx="948251" cy="2907312"/>
            </a:xfrm>
          </p:grpSpPr>
          <p:sp>
            <p:nvSpPr>
              <p:cNvPr id="32" name="Action Button: Custom 31">
                <a:hlinkClick r:id="" action="ppaction://noaction" highlightClick="1"/>
              </p:cNvPr>
              <p:cNvSpPr/>
              <p:nvPr/>
            </p:nvSpPr>
            <p:spPr>
              <a:xfrm>
                <a:off x="1150816" y="27296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929" b="1" dirty="0">
                    <a:solidFill>
                      <a:schemeClr val="bg1"/>
                    </a:solidFill>
                    <a:latin typeface="Century Gothic" panose="020B0502020202020204" pitchFamily="34" charset="0"/>
                  </a:rPr>
                  <a:t>F</a:t>
                </a:r>
              </a:p>
            </p:txBody>
          </p:sp>
          <p:sp>
            <p:nvSpPr>
              <p:cNvPr id="33" name="Action Button: Custom 32">
                <a:hlinkClick r:id="" action="ppaction://noaction" highlightClick="1"/>
              </p:cNvPr>
              <p:cNvSpPr/>
              <p:nvPr/>
            </p:nvSpPr>
            <p:spPr>
              <a:xfrm>
                <a:off x="1150816" y="33392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929" b="1" dirty="0">
                    <a:solidFill>
                      <a:schemeClr val="bg1"/>
                    </a:solidFill>
                    <a:latin typeface="Century Gothic" panose="020B0502020202020204" pitchFamily="34" charset="0"/>
                  </a:rPr>
                  <a:t>G</a:t>
                </a:r>
              </a:p>
            </p:txBody>
          </p:sp>
          <p:sp>
            <p:nvSpPr>
              <p:cNvPr id="34" name="Action Button: Custom 33">
                <a:hlinkClick r:id="" action="ppaction://noaction" highlightClick="1"/>
              </p:cNvPr>
              <p:cNvSpPr/>
              <p:nvPr/>
            </p:nvSpPr>
            <p:spPr>
              <a:xfrm>
                <a:off x="1150816" y="39488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929" b="1" dirty="0">
                    <a:solidFill>
                      <a:schemeClr val="bg1"/>
                    </a:solidFill>
                    <a:latin typeface="Century Gothic" panose="020B0502020202020204" pitchFamily="34" charset="0"/>
                  </a:rPr>
                  <a:t>H</a:t>
                </a:r>
              </a:p>
            </p:txBody>
          </p:sp>
          <p:sp>
            <p:nvSpPr>
              <p:cNvPr id="35" name="Action Button: Custom 34">
                <a:hlinkClick r:id="" action="ppaction://noaction" highlightClick="1"/>
              </p:cNvPr>
              <p:cNvSpPr/>
              <p:nvPr/>
            </p:nvSpPr>
            <p:spPr>
              <a:xfrm>
                <a:off x="1150816" y="45584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929" b="1" dirty="0">
                    <a:solidFill>
                      <a:schemeClr val="bg1"/>
                    </a:solidFill>
                    <a:latin typeface="Century Gothic" panose="020B0502020202020204" pitchFamily="34" charset="0"/>
                  </a:rPr>
                  <a:t>I</a:t>
                </a:r>
              </a:p>
            </p:txBody>
          </p:sp>
          <p:sp>
            <p:nvSpPr>
              <p:cNvPr id="36" name="Action Button: Custom 35">
                <a:hlinkClick r:id="" action="ppaction://noaction" highlightClick="1"/>
              </p:cNvPr>
              <p:cNvSpPr/>
              <p:nvPr/>
            </p:nvSpPr>
            <p:spPr>
              <a:xfrm>
                <a:off x="1150816" y="5130003"/>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1929" b="1" dirty="0">
                    <a:solidFill>
                      <a:schemeClr val="bg1"/>
                    </a:solidFill>
                    <a:latin typeface="Century Gothic" panose="020B0502020202020204" pitchFamily="34" charset="0"/>
                  </a:rPr>
                  <a:t>J</a:t>
                </a:r>
              </a:p>
            </p:txBody>
          </p:sp>
        </p:grpSp>
        <p:sp>
          <p:nvSpPr>
            <p:cNvPr id="27" name="TextBox 26"/>
            <p:cNvSpPr txBox="1"/>
            <p:nvPr/>
          </p:nvSpPr>
          <p:spPr>
            <a:xfrm>
              <a:off x="1531322" y="3122691"/>
              <a:ext cx="6088678" cy="413111"/>
            </a:xfrm>
            <a:prstGeom prst="rect">
              <a:avLst/>
            </a:prstGeom>
            <a:noFill/>
          </p:spPr>
          <p:txBody>
            <a:bodyPr wrap="square" rtlCol="0">
              <a:spAutoFit/>
            </a:bodyPr>
            <a:lstStyle/>
            <a:p>
              <a:pPr defTabSz="801929">
                <a:defRPr/>
              </a:pPr>
              <a:r>
                <a:rPr lang="en-GB" sz="1754"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a:t>
              </a:r>
              <a:r>
                <a:rPr lang="en-GB" sz="1754" dirty="0">
                  <a:solidFill>
                    <a:srgbClr val="5B9BD5">
                      <a:lumMod val="50000"/>
                    </a:srgbClr>
                  </a:solidFill>
                  <a:latin typeface="Century Gothic" panose="020B0502020202020204" pitchFamily="34" charset="0"/>
                </a:rPr>
                <a:t> washes/is washing up at the moment.</a:t>
              </a:r>
              <a:endParaRPr lang="en-GB" sz="1579" dirty="0">
                <a:solidFill>
                  <a:srgbClr val="5B9BD5">
                    <a:lumMod val="50000"/>
                  </a:srgbClr>
                </a:solidFill>
                <a:latin typeface="Lucida Handwriting" panose="03010101010101010101" pitchFamily="66" charset="0"/>
              </a:endParaRPr>
            </a:p>
          </p:txBody>
        </p:sp>
        <p:sp>
          <p:nvSpPr>
            <p:cNvPr id="28" name="TextBox 27"/>
            <p:cNvSpPr txBox="1"/>
            <p:nvPr/>
          </p:nvSpPr>
          <p:spPr>
            <a:xfrm>
              <a:off x="1531319" y="3644691"/>
              <a:ext cx="6088678" cy="413111"/>
            </a:xfrm>
            <a:prstGeom prst="rect">
              <a:avLst/>
            </a:prstGeom>
            <a:noFill/>
          </p:spPr>
          <p:txBody>
            <a:bodyPr wrap="square" rtlCol="0">
              <a:spAutoFit/>
            </a:bodyPr>
            <a:lstStyle/>
            <a:p>
              <a:pPr defTabSz="801929">
                <a:defRPr/>
              </a:pPr>
              <a:r>
                <a:rPr lang="en-GB" sz="1754" dirty="0" err="1">
                  <a:solidFill>
                    <a:srgbClr val="105076"/>
                  </a:solidFill>
                  <a:latin typeface="Century Gothic" panose="020B0502020202020204" pitchFamily="34" charset="0"/>
                </a:rPr>
                <a:t>Géraldine</a:t>
              </a:r>
              <a:r>
                <a:rPr lang="en-GB" sz="1754" dirty="0">
                  <a:solidFill>
                    <a:srgbClr val="5B9BD5">
                      <a:lumMod val="50000"/>
                    </a:srgbClr>
                  </a:solidFill>
                  <a:latin typeface="Century Gothic" panose="020B0502020202020204" pitchFamily="34" charset="0"/>
                </a:rPr>
                <a:t> learns/is learning English every week.</a:t>
              </a:r>
              <a:endParaRPr lang="en-GB" sz="1579" dirty="0">
                <a:solidFill>
                  <a:srgbClr val="5B9BD5">
                    <a:lumMod val="50000"/>
                  </a:srgbClr>
                </a:solidFill>
                <a:latin typeface="Lucida Handwriting" panose="03010101010101010101" pitchFamily="66" charset="0"/>
              </a:endParaRPr>
            </a:p>
          </p:txBody>
        </p:sp>
        <p:sp>
          <p:nvSpPr>
            <p:cNvPr id="29" name="TextBox 28"/>
            <p:cNvSpPr txBox="1"/>
            <p:nvPr/>
          </p:nvSpPr>
          <p:spPr>
            <a:xfrm>
              <a:off x="1531319" y="4148051"/>
              <a:ext cx="7366493" cy="413111"/>
            </a:xfrm>
            <a:prstGeom prst="rect">
              <a:avLst/>
            </a:prstGeom>
            <a:noFill/>
          </p:spPr>
          <p:txBody>
            <a:bodyPr wrap="square" rtlCol="0">
              <a:spAutoFit/>
            </a:bodyPr>
            <a:lstStyle/>
            <a:p>
              <a:pPr defTabSz="801929">
                <a:defRPr/>
              </a:pPr>
              <a:r>
                <a:rPr lang="en-GB" sz="1754" dirty="0" err="1">
                  <a:solidFill>
                    <a:srgbClr val="105076"/>
                  </a:solidFill>
                  <a:latin typeface="Century Gothic" panose="020B0502020202020204" pitchFamily="34" charset="0"/>
                </a:rPr>
                <a:t>Géraldine</a:t>
              </a:r>
              <a:r>
                <a:rPr lang="en-GB" sz="1754" dirty="0">
                  <a:solidFill>
                    <a:srgbClr val="5B9BD5">
                      <a:lumMod val="50000"/>
                    </a:srgbClr>
                  </a:solidFill>
                  <a:latin typeface="Century Gothic" panose="020B0502020202020204" pitchFamily="34" charset="0"/>
                </a:rPr>
                <a:t> plays/is playing with her friends at the moment.</a:t>
              </a:r>
              <a:endParaRPr lang="en-GB" sz="1579" dirty="0">
                <a:solidFill>
                  <a:srgbClr val="5B9BD5">
                    <a:lumMod val="50000"/>
                  </a:srgbClr>
                </a:solidFill>
                <a:latin typeface="Lucida Handwriting" panose="03010101010101010101" pitchFamily="66" charset="0"/>
              </a:endParaRPr>
            </a:p>
          </p:txBody>
        </p:sp>
        <p:sp>
          <p:nvSpPr>
            <p:cNvPr id="30" name="TextBox 29"/>
            <p:cNvSpPr txBox="1"/>
            <p:nvPr/>
          </p:nvSpPr>
          <p:spPr>
            <a:xfrm>
              <a:off x="1531319" y="4670051"/>
              <a:ext cx="7366493" cy="413111"/>
            </a:xfrm>
            <a:prstGeom prst="rect">
              <a:avLst/>
            </a:prstGeom>
            <a:noFill/>
          </p:spPr>
          <p:txBody>
            <a:bodyPr wrap="square" rtlCol="0">
              <a:spAutoFit/>
            </a:bodyPr>
            <a:lstStyle/>
            <a:p>
              <a:pPr defTabSz="801929">
                <a:defRPr/>
              </a:pPr>
              <a:r>
                <a:rPr lang="en-GB" sz="1754"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a:t>
              </a:r>
              <a:r>
                <a:rPr lang="en-GB" sz="1754" dirty="0">
                  <a:solidFill>
                    <a:srgbClr val="5B9BD5">
                      <a:lumMod val="50000"/>
                    </a:srgbClr>
                  </a:solidFill>
                  <a:latin typeface="Century Gothic" panose="020B0502020202020204" pitchFamily="34" charset="0"/>
                </a:rPr>
                <a:t> reads/is reading a book at the moment.</a:t>
              </a:r>
              <a:endParaRPr lang="en-GB" sz="1579" dirty="0">
                <a:solidFill>
                  <a:srgbClr val="5B9BD5">
                    <a:lumMod val="50000"/>
                  </a:srgbClr>
                </a:solidFill>
                <a:latin typeface="Lucida Handwriting" panose="03010101010101010101" pitchFamily="66" charset="0"/>
              </a:endParaRPr>
            </a:p>
          </p:txBody>
        </p:sp>
        <p:sp>
          <p:nvSpPr>
            <p:cNvPr id="31" name="TextBox 30"/>
            <p:cNvSpPr txBox="1"/>
            <p:nvPr/>
          </p:nvSpPr>
          <p:spPr>
            <a:xfrm>
              <a:off x="1531317" y="5162863"/>
              <a:ext cx="7366493" cy="413111"/>
            </a:xfrm>
            <a:prstGeom prst="rect">
              <a:avLst/>
            </a:prstGeom>
            <a:noFill/>
          </p:spPr>
          <p:txBody>
            <a:bodyPr wrap="square" rtlCol="0">
              <a:spAutoFit/>
            </a:bodyPr>
            <a:lstStyle/>
            <a:p>
              <a:pPr defTabSz="801929">
                <a:defRPr/>
              </a:pPr>
              <a:r>
                <a:rPr lang="en-GB" sz="1754" dirty="0" err="1">
                  <a:solidFill>
                    <a:srgbClr val="105076"/>
                  </a:solidFill>
                  <a:latin typeface="Century Gothic" panose="020B0502020202020204" pitchFamily="34" charset="0"/>
                </a:rPr>
                <a:t>Géraldine</a:t>
              </a:r>
              <a:r>
                <a:rPr lang="en-GB" sz="1754" dirty="0">
                  <a:solidFill>
                    <a:srgbClr val="5B9BD5">
                      <a:lumMod val="50000"/>
                    </a:srgbClr>
                  </a:solidFill>
                  <a:latin typeface="Century Gothic" panose="020B0502020202020204" pitchFamily="34" charset="0"/>
                </a:rPr>
                <a:t> sings/is singing every week.</a:t>
              </a:r>
              <a:endParaRPr lang="en-GB" sz="1579" dirty="0">
                <a:solidFill>
                  <a:srgbClr val="5B9BD5">
                    <a:lumMod val="50000"/>
                  </a:srgbClr>
                </a:solidFill>
                <a:latin typeface="Lucida Handwriting" panose="03010101010101010101" pitchFamily="66" charset="0"/>
              </a:endParaRPr>
            </a:p>
          </p:txBody>
        </p:sp>
      </p:grpSp>
      <p:cxnSp>
        <p:nvCxnSpPr>
          <p:cNvPr id="37" name="Straight Connector 36" descr="straight line crossing out 'washes'"/>
          <p:cNvCxnSpPr/>
          <p:nvPr/>
        </p:nvCxnSpPr>
        <p:spPr>
          <a:xfrm>
            <a:off x="2469272" y="3990376"/>
            <a:ext cx="702496" cy="478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0" name="Straight Connector 39" descr="straight line crossing out 'is learning'"/>
          <p:cNvCxnSpPr>
            <a:cxnSpLocks/>
          </p:cNvCxnSpPr>
          <p:nvPr/>
        </p:nvCxnSpPr>
        <p:spPr>
          <a:xfrm>
            <a:off x="3330911" y="4468695"/>
            <a:ext cx="1066592"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2" name="Straight Connector 41" descr="straight line crossing out 'plays'"/>
          <p:cNvCxnSpPr>
            <a:cxnSpLocks/>
          </p:cNvCxnSpPr>
          <p:nvPr/>
        </p:nvCxnSpPr>
        <p:spPr>
          <a:xfrm>
            <a:off x="2553300" y="4896585"/>
            <a:ext cx="556099"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4" name="Straight Connector 43" descr="straight line crossing out 'reads'"/>
          <p:cNvCxnSpPr/>
          <p:nvPr/>
        </p:nvCxnSpPr>
        <p:spPr>
          <a:xfrm flipV="1">
            <a:off x="2469273" y="5337994"/>
            <a:ext cx="572647"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6" name="Straight Connector 45" descr="straight line crossing out 'is singing'"/>
          <p:cNvCxnSpPr>
            <a:cxnSpLocks/>
          </p:cNvCxnSpPr>
          <p:nvPr/>
        </p:nvCxnSpPr>
        <p:spPr>
          <a:xfrm>
            <a:off x="3171768" y="5773730"/>
            <a:ext cx="928876"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pic>
        <p:nvPicPr>
          <p:cNvPr id="2" name="Picture 1" descr="Boy Face Cartoon Clip Art">
            <a:extLst>
              <a:ext uri="{FF2B5EF4-FFF2-40B4-BE49-F238E27FC236}">
                <a16:creationId xmlns:a16="http://schemas.microsoft.com/office/drawing/2014/main" id="{7946E410-8987-4A1E-806D-21A386EC3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6563" y="3891875"/>
            <a:ext cx="1570393" cy="159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98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FF2B5EF4-FFF2-40B4-BE49-F238E27FC236}">
                <a16:creationId xmlns:a16="http://schemas.microsoft.com/office/drawing/2014/main" id="{4A9FE141-A397-4A12-942B-4EE93A4F46D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33100"/>
            <a:ext cx="5662702" cy="760431"/>
          </a:xfrm>
          <a:prstGeom prst="rect">
            <a:avLst/>
          </a:prstGeom>
        </p:spPr>
      </p:pic>
      <p:sp>
        <p:nvSpPr>
          <p:cNvPr id="8" name="Title 7">
            <a:extLst>
              <a:ext uri="{FF2B5EF4-FFF2-40B4-BE49-F238E27FC236}">
                <a16:creationId xmlns:a16="http://schemas.microsoft.com/office/drawing/2014/main" id="{C65E54BB-4D70-CA41-82DA-06809CE5BD3E}"/>
              </a:ext>
            </a:extLst>
          </p:cNvPr>
          <p:cNvSpPr>
            <a:spLocks noGrp="1"/>
          </p:cNvSpPr>
          <p:nvPr>
            <p:ph type="title"/>
          </p:nvPr>
        </p:nvSpPr>
        <p:spPr>
          <a:xfrm>
            <a:off x="-1733" y="1006828"/>
            <a:ext cx="4805806" cy="709782"/>
          </a:xfrm>
        </p:spPr>
        <p:txBody>
          <a:bodyPr>
            <a:normAutofit/>
          </a:bodyPr>
          <a:lstStyle/>
          <a:p>
            <a:r>
              <a:rPr lang="en-GB" sz="2400" b="1" dirty="0">
                <a:solidFill>
                  <a:schemeClr val="bg1"/>
                </a:solidFill>
              </a:rPr>
              <a:t>Present simple or continuous?</a:t>
            </a:r>
            <a:endParaRPr lang="en-US" sz="2400" dirty="0"/>
          </a:p>
        </p:txBody>
      </p:sp>
      <p:sp>
        <p:nvSpPr>
          <p:cNvPr id="33" name="Rounded Rectangle 46">
            <a:extLst>
              <a:ext uri="{FF2B5EF4-FFF2-40B4-BE49-F238E27FC236}">
                <a16:creationId xmlns:a16="http://schemas.microsoft.com/office/drawing/2014/main" id="{95EAD200-4F51-40AA-8565-DEB54FA5C565}"/>
              </a:ext>
            </a:extLst>
          </p:cNvPr>
          <p:cNvSpPr/>
          <p:nvPr/>
        </p:nvSpPr>
        <p:spPr>
          <a:xfrm>
            <a:off x="9012864" y="991889"/>
            <a:ext cx="1431578" cy="35158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754" b="1" dirty="0" err="1">
                <a:solidFill>
                  <a:prstClr val="white"/>
                </a:solidFill>
                <a:latin typeface="Century Gothic" panose="020B0502020202020204" pitchFamily="34" charset="0"/>
              </a:rPr>
              <a:t>écouter</a:t>
            </a:r>
            <a:endParaRPr lang="en-GB" sz="1754" b="1" dirty="0">
              <a:solidFill>
                <a:prstClr val="white"/>
              </a:solidFill>
              <a:latin typeface="Century Gothic" panose="020B0502020202020204" pitchFamily="34" charset="0"/>
            </a:endParaRPr>
          </a:p>
        </p:txBody>
      </p:sp>
      <p:sp>
        <p:nvSpPr>
          <p:cNvPr id="40" name="TextBox 39"/>
          <p:cNvSpPr txBox="1"/>
          <p:nvPr/>
        </p:nvSpPr>
        <p:spPr>
          <a:xfrm>
            <a:off x="88397" y="2060834"/>
            <a:ext cx="10225743" cy="1388072"/>
          </a:xfrm>
          <a:prstGeom prst="rect">
            <a:avLst/>
          </a:prstGeom>
          <a:noFill/>
        </p:spPr>
        <p:txBody>
          <a:bodyPr wrap="square" rtlCol="0">
            <a:spAutoFit/>
          </a:bodyPr>
          <a:lstStyle/>
          <a:p>
            <a:pPr defTabSz="801929">
              <a:defRPr/>
            </a:pPr>
            <a:r>
              <a:rPr lang="en-GB" sz="2105" dirty="0">
                <a:solidFill>
                  <a:srgbClr val="5B9BD5">
                    <a:lumMod val="50000"/>
                  </a:srgbClr>
                </a:solidFill>
                <a:latin typeface="Century Gothic" panose="020B0502020202020204" pitchFamily="34" charset="0"/>
              </a:rPr>
              <a:t>Madame Petit calls Nick with more information about her children. </a:t>
            </a:r>
          </a:p>
          <a:p>
            <a:pPr defTabSz="801929">
              <a:defRPr/>
            </a:pPr>
            <a:r>
              <a:rPr lang="en-GB" sz="2105" dirty="0">
                <a:solidFill>
                  <a:srgbClr val="5B9BD5">
                    <a:lumMod val="50000"/>
                  </a:srgbClr>
                </a:solidFill>
                <a:latin typeface="Century Gothic" panose="020B0502020202020204" pitchFamily="34" charset="0"/>
              </a:rPr>
              <a:t>Help Nick take notes. Choose present</a:t>
            </a:r>
            <a:r>
              <a:rPr lang="en-GB" sz="2105" b="1" dirty="0">
                <a:solidFill>
                  <a:srgbClr val="5B9BD5">
                    <a:lumMod val="50000"/>
                  </a:srgbClr>
                </a:solidFill>
                <a:latin typeface="Century Gothic" panose="020B0502020202020204" pitchFamily="34" charset="0"/>
              </a:rPr>
              <a:t> simple</a:t>
            </a:r>
            <a:r>
              <a:rPr lang="en-GB" sz="2105" dirty="0">
                <a:solidFill>
                  <a:srgbClr val="5B9BD5">
                    <a:lumMod val="50000"/>
                  </a:srgbClr>
                </a:solidFill>
                <a:latin typeface="Century Gothic" panose="020B0502020202020204" pitchFamily="34" charset="0"/>
              </a:rPr>
              <a:t> or </a:t>
            </a:r>
            <a:r>
              <a:rPr lang="en-GB" sz="2105" b="1" dirty="0">
                <a:solidFill>
                  <a:srgbClr val="5B9BD5">
                    <a:lumMod val="50000"/>
                  </a:srgbClr>
                </a:solidFill>
                <a:latin typeface="Century Gothic" panose="020B0502020202020204" pitchFamily="34" charset="0"/>
              </a:rPr>
              <a:t>continuous</a:t>
            </a:r>
            <a:r>
              <a:rPr lang="en-GB" sz="2105" dirty="0">
                <a:solidFill>
                  <a:srgbClr val="5B9BD5">
                    <a:lumMod val="50000"/>
                  </a:srgbClr>
                </a:solidFill>
                <a:latin typeface="Century Gothic" panose="020B0502020202020204" pitchFamily="34" charset="0"/>
              </a:rPr>
              <a:t>.</a:t>
            </a:r>
          </a:p>
          <a:p>
            <a:pPr defTabSz="801929">
              <a:defRPr/>
            </a:pPr>
            <a:endParaRPr lang="en-GB" sz="2105" b="1" dirty="0">
              <a:solidFill>
                <a:srgbClr val="5B9BD5">
                  <a:lumMod val="50000"/>
                </a:srgbClr>
              </a:solidFill>
              <a:latin typeface="Century Gothic" panose="020B0502020202020204" pitchFamily="34" charset="0"/>
            </a:endParaRPr>
          </a:p>
          <a:p>
            <a:pPr defTabSz="801929">
              <a:defRPr/>
            </a:pPr>
            <a:endParaRPr lang="en-GB" sz="2105" b="1" dirty="0">
              <a:solidFill>
                <a:srgbClr val="5B9BD5">
                  <a:lumMod val="50000"/>
                </a:srgbClr>
              </a:solidFill>
              <a:latin typeface="Century Gothic" panose="020B0502020202020204" pitchFamily="34" charset="0"/>
            </a:endParaRPr>
          </a:p>
        </p:txBody>
      </p:sp>
      <p:grpSp>
        <p:nvGrpSpPr>
          <p:cNvPr id="14" name="Group 13" descr="all the materials for the exercise">
            <a:extLst>
              <a:ext uri="{FF2B5EF4-FFF2-40B4-BE49-F238E27FC236}">
                <a16:creationId xmlns:a16="http://schemas.microsoft.com/office/drawing/2014/main" id="{05841FF2-B73D-4D18-ADBD-767C6ADC54A6}"/>
              </a:ext>
            </a:extLst>
          </p:cNvPr>
          <p:cNvGrpSpPr/>
          <p:nvPr/>
        </p:nvGrpSpPr>
        <p:grpSpPr>
          <a:xfrm>
            <a:off x="462626" y="3234456"/>
            <a:ext cx="7521134" cy="2582922"/>
            <a:chOff x="826265" y="2037480"/>
            <a:chExt cx="7436952" cy="2945336"/>
          </a:xfrm>
        </p:grpSpPr>
        <p:grpSp>
          <p:nvGrpSpPr>
            <p:cNvPr id="15" name="Group 14">
              <a:extLst>
                <a:ext uri="{FF2B5EF4-FFF2-40B4-BE49-F238E27FC236}">
                  <a16:creationId xmlns:a16="http://schemas.microsoft.com/office/drawing/2014/main" id="{2E298E52-F95B-4221-82F3-7C0A27688C27}"/>
                </a:ext>
              </a:extLst>
            </p:cNvPr>
            <p:cNvGrpSpPr/>
            <p:nvPr/>
          </p:nvGrpSpPr>
          <p:grpSpPr>
            <a:xfrm>
              <a:off x="826265" y="2037480"/>
              <a:ext cx="572458" cy="2945336"/>
              <a:chOff x="826265" y="2037480"/>
              <a:chExt cx="572458" cy="2945336"/>
            </a:xfrm>
          </p:grpSpPr>
          <p:sp>
            <p:nvSpPr>
              <p:cNvPr id="23" name="Action Button: Custom 12">
                <a:hlinkClick r:id="" action="ppaction://noaction" highlightClick="1">
                  <a:snd r:embed="rId4" name="A. Jacques fait les devoirs en ce moment.wav"/>
                </a:hlinkClick>
                <a:extLst>
                  <a:ext uri="{FF2B5EF4-FFF2-40B4-BE49-F238E27FC236}">
                    <a16:creationId xmlns:a16="http://schemas.microsoft.com/office/drawing/2014/main" id="{B29211D2-CC5A-4E66-A61B-CE162D488E4F}"/>
                  </a:ext>
                </a:extLst>
              </p:cNvPr>
              <p:cNvSpPr/>
              <p:nvPr/>
            </p:nvSpPr>
            <p:spPr>
              <a:xfrm>
                <a:off x="826265" y="20374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806" b="1" dirty="0">
                    <a:solidFill>
                      <a:schemeClr val="bg1"/>
                    </a:solidFill>
                    <a:latin typeface="Century Gothic" panose="020B0502020202020204" pitchFamily="34" charset="0"/>
                  </a:rPr>
                  <a:t>A</a:t>
                </a:r>
              </a:p>
            </p:txBody>
          </p:sp>
          <p:sp>
            <p:nvSpPr>
              <p:cNvPr id="24" name="Action Button: Custom 13">
                <a:hlinkClick r:id="" action="ppaction://noaction" highlightClick="1">
                  <a:snd r:embed="rId5" name="B. Jacques a une idée chaque semaine.wav"/>
                </a:hlinkClick>
                <a:extLst>
                  <a:ext uri="{FF2B5EF4-FFF2-40B4-BE49-F238E27FC236}">
                    <a16:creationId xmlns:a16="http://schemas.microsoft.com/office/drawing/2014/main" id="{29864D55-6BBC-4E9E-9570-DC3C6613E64F}"/>
                  </a:ext>
                </a:extLst>
              </p:cNvPr>
              <p:cNvSpPr/>
              <p:nvPr/>
            </p:nvSpPr>
            <p:spPr>
              <a:xfrm>
                <a:off x="826265" y="26470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806" b="1" dirty="0">
                    <a:solidFill>
                      <a:schemeClr val="bg1"/>
                    </a:solidFill>
                    <a:latin typeface="Century Gothic" panose="020B0502020202020204" pitchFamily="34" charset="0"/>
                  </a:rPr>
                  <a:t>B</a:t>
                </a:r>
              </a:p>
            </p:txBody>
          </p:sp>
          <p:sp>
            <p:nvSpPr>
              <p:cNvPr id="25" name="Action Button: Custom 14">
                <a:hlinkClick r:id="" action="ppaction://noaction" highlightClick="1">
                  <a:snd r:embed="rId6" name="C. Geraldine fait le menage en ce moment.wav"/>
                </a:hlinkClick>
                <a:extLst>
                  <a:ext uri="{FF2B5EF4-FFF2-40B4-BE49-F238E27FC236}">
                    <a16:creationId xmlns:a16="http://schemas.microsoft.com/office/drawing/2014/main" id="{F4800614-E40A-432A-9CD1-EB7569FF2F8C}"/>
                  </a:ext>
                </a:extLst>
              </p:cNvPr>
              <p:cNvSpPr/>
              <p:nvPr/>
            </p:nvSpPr>
            <p:spPr>
              <a:xfrm>
                <a:off x="826265" y="32566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806" b="1" dirty="0">
                    <a:solidFill>
                      <a:schemeClr val="bg1"/>
                    </a:solidFill>
                    <a:latin typeface="Century Gothic" panose="020B0502020202020204" pitchFamily="34" charset="0"/>
                  </a:rPr>
                  <a:t>C</a:t>
                </a:r>
              </a:p>
            </p:txBody>
          </p:sp>
          <p:sp>
            <p:nvSpPr>
              <p:cNvPr id="26" name="Action Button: Custom 15">
                <a:hlinkClick r:id="" action="ppaction://noaction" highlightClick="1">
                  <a:snd r:embed="rId7" name="D. Géraldine est mechante chaque semaine.wav"/>
                </a:hlinkClick>
                <a:extLst>
                  <a:ext uri="{FF2B5EF4-FFF2-40B4-BE49-F238E27FC236}">
                    <a16:creationId xmlns:a16="http://schemas.microsoft.com/office/drawing/2014/main" id="{D07629F9-A1E2-48EF-8971-096F0887F8AC}"/>
                  </a:ext>
                </a:extLst>
              </p:cNvPr>
              <p:cNvSpPr/>
              <p:nvPr/>
            </p:nvSpPr>
            <p:spPr>
              <a:xfrm>
                <a:off x="826265" y="38662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806" b="1" dirty="0">
                    <a:solidFill>
                      <a:schemeClr val="bg1"/>
                    </a:solidFill>
                    <a:latin typeface="Century Gothic" panose="020B0502020202020204" pitchFamily="34" charset="0"/>
                  </a:rPr>
                  <a:t>D</a:t>
                </a:r>
              </a:p>
            </p:txBody>
          </p:sp>
          <p:sp>
            <p:nvSpPr>
              <p:cNvPr id="28" name="Action Button: Custom 17">
                <a:hlinkClick r:id="" action="ppaction://noaction" highlightClick="1">
                  <a:snd r:embed="rId8" name="slide 15 E.wav"/>
                </a:hlinkClick>
                <a:extLst>
                  <a:ext uri="{FF2B5EF4-FFF2-40B4-BE49-F238E27FC236}">
                    <a16:creationId xmlns:a16="http://schemas.microsoft.com/office/drawing/2014/main" id="{BD78CE85-BF41-48BD-AD82-4D50FD3D8F06}"/>
                  </a:ext>
                </a:extLst>
              </p:cNvPr>
              <p:cNvSpPr/>
              <p:nvPr/>
            </p:nvSpPr>
            <p:spPr>
              <a:xfrm>
                <a:off x="826265" y="44758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806" b="1" dirty="0">
                    <a:solidFill>
                      <a:schemeClr val="bg1"/>
                    </a:solidFill>
                    <a:latin typeface="Century Gothic" panose="020B0502020202020204" pitchFamily="34" charset="0"/>
                  </a:rPr>
                  <a:t>E</a:t>
                </a:r>
              </a:p>
            </p:txBody>
          </p:sp>
        </p:grpSp>
        <p:grpSp>
          <p:nvGrpSpPr>
            <p:cNvPr id="16" name="Group 15">
              <a:extLst>
                <a:ext uri="{FF2B5EF4-FFF2-40B4-BE49-F238E27FC236}">
                  <a16:creationId xmlns:a16="http://schemas.microsoft.com/office/drawing/2014/main" id="{B6B1E169-E524-414E-A89E-BB6F5EC5C731}"/>
                </a:ext>
              </a:extLst>
            </p:cNvPr>
            <p:cNvGrpSpPr/>
            <p:nvPr/>
          </p:nvGrpSpPr>
          <p:grpSpPr>
            <a:xfrm>
              <a:off x="1589463" y="2053400"/>
              <a:ext cx="6673754" cy="2928386"/>
              <a:chOff x="1747404" y="2091424"/>
              <a:chExt cx="6673754" cy="2928386"/>
            </a:xfrm>
          </p:grpSpPr>
          <p:sp>
            <p:nvSpPr>
              <p:cNvPr id="17" name="TextBox 16">
                <a:extLst>
                  <a:ext uri="{FF2B5EF4-FFF2-40B4-BE49-F238E27FC236}">
                    <a16:creationId xmlns:a16="http://schemas.microsoft.com/office/drawing/2014/main" id="{D97CA740-1F7B-4972-AFFD-A67D4663A1FE}"/>
                  </a:ext>
                </a:extLst>
              </p:cNvPr>
              <p:cNvSpPr txBox="1"/>
              <p:nvPr/>
            </p:nvSpPr>
            <p:spPr>
              <a:xfrm>
                <a:off x="1747404" y="2091424"/>
                <a:ext cx="6673754" cy="443820"/>
              </a:xfrm>
              <a:prstGeom prst="rect">
                <a:avLst/>
              </a:prstGeom>
              <a:noFill/>
            </p:spPr>
            <p:txBody>
              <a:bodyPr wrap="square" rtlCol="0">
                <a:spAutoFit/>
              </a:bodyPr>
              <a:lstStyle/>
              <a:p>
                <a:pPr defTabSz="801929">
                  <a:defRPr/>
                </a:pP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	does/is doing		his homework.	</a:t>
                </a:r>
              </a:p>
            </p:txBody>
          </p:sp>
          <p:sp>
            <p:nvSpPr>
              <p:cNvPr id="18" name="TextBox 17">
                <a:extLst>
                  <a:ext uri="{FF2B5EF4-FFF2-40B4-BE49-F238E27FC236}">
                    <a16:creationId xmlns:a16="http://schemas.microsoft.com/office/drawing/2014/main" id="{D151F8FD-2D68-4229-8CC9-B368BFEAAB8A}"/>
                  </a:ext>
                </a:extLst>
              </p:cNvPr>
              <p:cNvSpPr txBox="1"/>
              <p:nvPr/>
            </p:nvSpPr>
            <p:spPr>
              <a:xfrm>
                <a:off x="1747404" y="4575990"/>
                <a:ext cx="6157209" cy="443820"/>
              </a:xfrm>
              <a:prstGeom prst="rect">
                <a:avLst/>
              </a:prstGeom>
              <a:noFill/>
            </p:spPr>
            <p:txBody>
              <a:bodyPr wrap="square" rtlCol="0">
                <a:spAutoFit/>
              </a:bodyPr>
              <a:lstStyle/>
              <a:p>
                <a:pPr defTabSz="801929">
                  <a:defRPr/>
                </a:pP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Géraldine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cooks/is cooking.			</a:t>
                </a:r>
              </a:p>
            </p:txBody>
          </p:sp>
          <p:sp>
            <p:nvSpPr>
              <p:cNvPr id="20" name="TextBox 19">
                <a:extLst>
                  <a:ext uri="{FF2B5EF4-FFF2-40B4-BE49-F238E27FC236}">
                    <a16:creationId xmlns:a16="http://schemas.microsoft.com/office/drawing/2014/main" id="{B26AADED-38A4-4836-A8A5-DB6726A003B2}"/>
                  </a:ext>
                </a:extLst>
              </p:cNvPr>
              <p:cNvSpPr txBox="1"/>
              <p:nvPr/>
            </p:nvSpPr>
            <p:spPr>
              <a:xfrm>
                <a:off x="1747404" y="3954850"/>
                <a:ext cx="6157209" cy="443819"/>
              </a:xfrm>
              <a:prstGeom prst="rect">
                <a:avLst/>
              </a:prstGeom>
              <a:noFill/>
            </p:spPr>
            <p:txBody>
              <a:bodyPr wrap="square" rtlCol="0">
                <a:spAutoFit/>
              </a:bodyPr>
              <a:lstStyle/>
              <a:p>
                <a:pPr defTabSz="801929">
                  <a:defRPr/>
                </a:pPr>
                <a:r>
                  <a:rPr lang="en-GB" sz="1929"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1929" dirty="0">
                    <a:solidFill>
                      <a:srgbClr val="5B9BD5">
                        <a:lumMod val="50000"/>
                      </a:srgbClr>
                    </a:solidFill>
                    <a:latin typeface="Century Gothic" panose="020B0502020202020204" pitchFamily="34" charset="0"/>
                    <a:cs typeface="Times New Roman" panose="02020603050405020304" pitchFamily="18" charset="0"/>
                  </a:rPr>
                  <a:t>	is/is being  		naughty.	</a:t>
                </a:r>
                <a:endParaRPr lang="en-GB" sz="1929" dirty="0">
                  <a:solidFill>
                    <a:srgbClr val="5B9BD5">
                      <a:lumMod val="50000"/>
                    </a:srgbClr>
                  </a:solidFill>
                  <a:latin typeface="Century Gothic" panose="020B0502020202020204" pitchFamily="34" charset="0"/>
                </a:endParaRPr>
              </a:p>
            </p:txBody>
          </p:sp>
          <p:sp>
            <p:nvSpPr>
              <p:cNvPr id="21" name="TextBox 20">
                <a:extLst>
                  <a:ext uri="{FF2B5EF4-FFF2-40B4-BE49-F238E27FC236}">
                    <a16:creationId xmlns:a16="http://schemas.microsoft.com/office/drawing/2014/main" id="{F35FFBB4-3CA2-4875-A3B1-62818E509869}"/>
                  </a:ext>
                </a:extLst>
              </p:cNvPr>
              <p:cNvSpPr txBox="1"/>
              <p:nvPr/>
            </p:nvSpPr>
            <p:spPr>
              <a:xfrm>
                <a:off x="1747404" y="3333708"/>
                <a:ext cx="6157209" cy="443819"/>
              </a:xfrm>
              <a:prstGeom prst="rect">
                <a:avLst/>
              </a:prstGeom>
              <a:noFill/>
            </p:spPr>
            <p:txBody>
              <a:bodyPr wrap="square" rtlCol="0">
                <a:spAutoFit/>
              </a:bodyPr>
              <a:lstStyle/>
              <a:p>
                <a:pPr defTabSz="801929">
                  <a:defRPr/>
                </a:pPr>
                <a:r>
                  <a:rPr lang="en-GB" sz="1929"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1929" dirty="0">
                    <a:solidFill>
                      <a:srgbClr val="5B9BD5">
                        <a:lumMod val="50000"/>
                      </a:srgbClr>
                    </a:solidFill>
                    <a:latin typeface="Century Gothic" panose="020B0502020202020204" pitchFamily="34" charset="0"/>
                    <a:cs typeface="Times New Roman" panose="02020603050405020304" pitchFamily="18" charset="0"/>
                  </a:rPr>
                  <a:t>	does/is doing		the housework.</a:t>
                </a:r>
                <a:endParaRPr lang="en-GB" sz="1929" dirty="0">
                  <a:solidFill>
                    <a:srgbClr val="5B9BD5">
                      <a:lumMod val="50000"/>
                    </a:srgbClr>
                  </a:solidFill>
                  <a:latin typeface="Century Gothic" panose="020B0502020202020204" pitchFamily="34" charset="0"/>
                </a:endParaRPr>
              </a:p>
            </p:txBody>
          </p:sp>
          <p:sp>
            <p:nvSpPr>
              <p:cNvPr id="22" name="TextBox 21">
                <a:extLst>
                  <a:ext uri="{FF2B5EF4-FFF2-40B4-BE49-F238E27FC236}">
                    <a16:creationId xmlns:a16="http://schemas.microsoft.com/office/drawing/2014/main" id="{E0401EEE-1B9D-47F2-A2C2-C0096761C80D}"/>
                  </a:ext>
                </a:extLst>
              </p:cNvPr>
              <p:cNvSpPr txBox="1"/>
              <p:nvPr/>
            </p:nvSpPr>
            <p:spPr>
              <a:xfrm>
                <a:off x="1747404" y="2712566"/>
                <a:ext cx="6157209" cy="443819"/>
              </a:xfrm>
              <a:prstGeom prst="rect">
                <a:avLst/>
              </a:prstGeom>
              <a:noFill/>
            </p:spPr>
            <p:txBody>
              <a:bodyPr wrap="square" rtlCol="0">
                <a:spAutoFit/>
              </a:bodyPr>
              <a:lstStyle/>
              <a:p>
                <a:pPr defTabSz="801929">
                  <a:defRPr/>
                </a:pP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	</a:t>
                </a:r>
                <a:r>
                  <a:rPr lang="en-GB" sz="1929" dirty="0">
                    <a:solidFill>
                      <a:srgbClr val="5B9BD5">
                        <a:lumMod val="50000"/>
                      </a:srgbClr>
                    </a:solidFill>
                    <a:latin typeface="Century Gothic" panose="020B0502020202020204" pitchFamily="34" charset="0"/>
                    <a:cs typeface="Times New Roman" panose="02020603050405020304" pitchFamily="18" charset="0"/>
                  </a:rPr>
                  <a:t>has/is having		an idea.	</a:t>
                </a:r>
                <a:endParaRPr lang="en-GB" sz="1929" dirty="0">
                  <a:solidFill>
                    <a:srgbClr val="5B9BD5">
                      <a:lumMod val="50000"/>
                    </a:srgbClr>
                  </a:solidFill>
                  <a:latin typeface="Century Gothic" panose="020B0502020202020204" pitchFamily="34" charset="0"/>
                </a:endParaRPr>
              </a:p>
            </p:txBody>
          </p:sp>
        </p:grpSp>
      </p:grpSp>
      <p:cxnSp>
        <p:nvCxnSpPr>
          <p:cNvPr id="30" name="Straight Connector 29" descr="straight line crossing out 'does'">
            <a:extLst>
              <a:ext uri="{FF2B5EF4-FFF2-40B4-BE49-F238E27FC236}">
                <a16:creationId xmlns:a16="http://schemas.microsoft.com/office/drawing/2014/main" id="{16D9FA42-8503-4819-AF2B-D3025A1F809E}"/>
              </a:ext>
            </a:extLst>
          </p:cNvPr>
          <p:cNvCxnSpPr>
            <a:cxnSpLocks/>
          </p:cNvCxnSpPr>
          <p:nvPr/>
        </p:nvCxnSpPr>
        <p:spPr>
          <a:xfrm>
            <a:off x="2937028" y="3454184"/>
            <a:ext cx="54676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1" name="Straight Connector 30" descr="straight line crossing out 'is having'">
            <a:extLst>
              <a:ext uri="{FF2B5EF4-FFF2-40B4-BE49-F238E27FC236}">
                <a16:creationId xmlns:a16="http://schemas.microsoft.com/office/drawing/2014/main" id="{029401C4-1662-48DE-989C-1A97C73AA37C}"/>
              </a:ext>
            </a:extLst>
          </p:cNvPr>
          <p:cNvCxnSpPr>
            <a:cxnSpLocks/>
          </p:cNvCxnSpPr>
          <p:nvPr/>
        </p:nvCxnSpPr>
        <p:spPr>
          <a:xfrm>
            <a:off x="3483796" y="3997561"/>
            <a:ext cx="954991" cy="18892"/>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5" name="Straight Connector 34" descr="straight line crossing out 'does'">
            <a:extLst>
              <a:ext uri="{FF2B5EF4-FFF2-40B4-BE49-F238E27FC236}">
                <a16:creationId xmlns:a16="http://schemas.microsoft.com/office/drawing/2014/main" id="{B667E357-E70D-4D31-9423-306C9ACF7866}"/>
              </a:ext>
            </a:extLst>
          </p:cNvPr>
          <p:cNvCxnSpPr>
            <a:cxnSpLocks/>
          </p:cNvCxnSpPr>
          <p:nvPr/>
        </p:nvCxnSpPr>
        <p:spPr>
          <a:xfrm>
            <a:off x="2937028" y="4550976"/>
            <a:ext cx="54676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6" name="Straight Connector 35" descr="straight line crossing out 'is being'">
            <a:extLst>
              <a:ext uri="{FF2B5EF4-FFF2-40B4-BE49-F238E27FC236}">
                <a16:creationId xmlns:a16="http://schemas.microsoft.com/office/drawing/2014/main" id="{73BDE942-A508-4575-82D5-28C5CF80C0C6}"/>
              </a:ext>
            </a:extLst>
          </p:cNvPr>
          <p:cNvCxnSpPr>
            <a:cxnSpLocks/>
          </p:cNvCxnSpPr>
          <p:nvPr/>
        </p:nvCxnSpPr>
        <p:spPr>
          <a:xfrm>
            <a:off x="3184743" y="5093202"/>
            <a:ext cx="870153"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7" name="Straight Connector 36" descr="straight line crossing out 'is cooking'">
            <a:extLst>
              <a:ext uri="{FF2B5EF4-FFF2-40B4-BE49-F238E27FC236}">
                <a16:creationId xmlns:a16="http://schemas.microsoft.com/office/drawing/2014/main" id="{D1CCAA2F-BDB2-4706-BEB1-1D5ABDF8F68D}"/>
              </a:ext>
            </a:extLst>
          </p:cNvPr>
          <p:cNvCxnSpPr>
            <a:cxnSpLocks/>
          </p:cNvCxnSpPr>
          <p:nvPr/>
        </p:nvCxnSpPr>
        <p:spPr>
          <a:xfrm>
            <a:off x="3685885" y="5640434"/>
            <a:ext cx="1118187"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nvGrpSpPr>
          <p:cNvPr id="4" name="Group 3" descr="woman with speech bubble">
            <a:extLst>
              <a:ext uri="{FF2B5EF4-FFF2-40B4-BE49-F238E27FC236}">
                <a16:creationId xmlns:a16="http://schemas.microsoft.com/office/drawing/2014/main" id="{20D970F0-CA6A-4DC3-89C2-D5B1B3D1812A}"/>
              </a:ext>
            </a:extLst>
          </p:cNvPr>
          <p:cNvGrpSpPr/>
          <p:nvPr/>
        </p:nvGrpSpPr>
        <p:grpSpPr>
          <a:xfrm>
            <a:off x="7670604" y="2829265"/>
            <a:ext cx="2441584" cy="1866749"/>
            <a:chOff x="8746880" y="2041531"/>
            <a:chExt cx="2857500" cy="2333758"/>
          </a:xfrm>
        </p:grpSpPr>
        <p:pic>
          <p:nvPicPr>
            <p:cNvPr id="1028" name="Picture 4" descr="Boy Face Cartoon 2 Clip Art">
              <a:extLst>
                <a:ext uri="{FF2B5EF4-FFF2-40B4-BE49-F238E27FC236}">
                  <a16:creationId xmlns:a16="http://schemas.microsoft.com/office/drawing/2014/main" id="{5A67AAB7-55B6-4CDA-B65E-33D193FB4B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1016" y="2164759"/>
              <a:ext cx="1479414" cy="15045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zig zag separating Madame Petit and Nick">
              <a:extLst>
                <a:ext uri="{FF2B5EF4-FFF2-40B4-BE49-F238E27FC236}">
                  <a16:creationId xmlns:a16="http://schemas.microsoft.com/office/drawing/2014/main" id="{7D3FA29A-3A62-4779-BE74-5D1777A95C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9103397">
              <a:off x="8746880" y="3832364"/>
              <a:ext cx="2857500" cy="5429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AEF796EC-1C0B-4861-B9BC-13559DEA4B9D}"/>
                </a:ext>
              </a:extLst>
            </p:cNvPr>
            <p:cNvSpPr/>
            <p:nvPr/>
          </p:nvSpPr>
          <p:spPr>
            <a:xfrm>
              <a:off x="10454677" y="2041531"/>
              <a:ext cx="901243" cy="697312"/>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a:solidFill>
                  <a:prstClr val="white"/>
                </a:solidFill>
                <a:latin typeface="Tw Cen MT" panose="020B0602020104020603"/>
              </a:endParaRPr>
            </a:p>
          </p:txBody>
        </p:sp>
      </p:grpSp>
      <p:pic>
        <p:nvPicPr>
          <p:cNvPr id="3" name="Picture 2" descr="boy">
            <a:extLst>
              <a:ext uri="{FF2B5EF4-FFF2-40B4-BE49-F238E27FC236}">
                <a16:creationId xmlns:a16="http://schemas.microsoft.com/office/drawing/2014/main" id="{F6797F07-297D-420E-8411-00739785E6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32346" y="4891363"/>
            <a:ext cx="1237030" cy="125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9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rectangle">
            <a:extLst>
              <a:ext uri="{FF2B5EF4-FFF2-40B4-BE49-F238E27FC236}">
                <a16:creationId xmlns:a16="http://schemas.microsoft.com/office/drawing/2014/main" id="{24C1D6E5-DD6C-43AF-A370-1361DBCF0C0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33100"/>
            <a:ext cx="5662702" cy="760431"/>
          </a:xfrm>
          <a:prstGeom prst="rect">
            <a:avLst/>
          </a:prstGeom>
        </p:spPr>
      </p:pic>
      <p:sp>
        <p:nvSpPr>
          <p:cNvPr id="3" name="Title 2">
            <a:extLst>
              <a:ext uri="{FF2B5EF4-FFF2-40B4-BE49-F238E27FC236}">
                <a16:creationId xmlns:a16="http://schemas.microsoft.com/office/drawing/2014/main" id="{4CF0D359-28B7-D743-8EF0-ABC9945C7A3F}"/>
              </a:ext>
            </a:extLst>
          </p:cNvPr>
          <p:cNvSpPr>
            <a:spLocks noGrp="1"/>
          </p:cNvSpPr>
          <p:nvPr>
            <p:ph type="title"/>
          </p:nvPr>
        </p:nvSpPr>
        <p:spPr>
          <a:xfrm>
            <a:off x="-1" y="1019974"/>
            <a:ext cx="4734233" cy="683150"/>
          </a:xfrm>
        </p:spPr>
        <p:txBody>
          <a:bodyPr>
            <a:normAutofit/>
          </a:bodyPr>
          <a:lstStyle/>
          <a:p>
            <a:r>
              <a:rPr lang="en-GB" sz="2400" b="1" dirty="0">
                <a:solidFill>
                  <a:schemeClr val="bg1"/>
                </a:solidFill>
              </a:rPr>
              <a:t>Present simple or continuous?</a:t>
            </a:r>
            <a:endParaRPr lang="en-US" sz="2400" dirty="0"/>
          </a:p>
        </p:txBody>
      </p:sp>
      <p:sp>
        <p:nvSpPr>
          <p:cNvPr id="26" name="Rounded Rectangle 46">
            <a:extLst>
              <a:ext uri="{FF2B5EF4-FFF2-40B4-BE49-F238E27FC236}">
                <a16:creationId xmlns:a16="http://schemas.microsoft.com/office/drawing/2014/main" id="{BCA0839A-40F9-48B9-BA38-C0FFF4BF033E}"/>
              </a:ext>
            </a:extLst>
          </p:cNvPr>
          <p:cNvSpPr/>
          <p:nvPr/>
        </p:nvSpPr>
        <p:spPr>
          <a:xfrm>
            <a:off x="8501715" y="542971"/>
            <a:ext cx="2043037" cy="45473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01929">
              <a:defRPr/>
            </a:pPr>
            <a:r>
              <a:rPr lang="en-GB" sz="1754" b="1" dirty="0">
                <a:solidFill>
                  <a:prstClr val="white"/>
                </a:solidFill>
                <a:latin typeface="Century Gothic" panose="020B0502020202020204" pitchFamily="34" charset="0"/>
              </a:rPr>
              <a:t>lire/</a:t>
            </a:r>
            <a:r>
              <a:rPr lang="en-GB" sz="1754" b="1" dirty="0" err="1">
                <a:solidFill>
                  <a:prstClr val="white"/>
                </a:solidFill>
                <a:latin typeface="Century Gothic" panose="020B0502020202020204" pitchFamily="34" charset="0"/>
              </a:rPr>
              <a:t>écouter</a:t>
            </a:r>
            <a:endParaRPr lang="en-GB" sz="1754" b="1" dirty="0">
              <a:solidFill>
                <a:prstClr val="white"/>
              </a:solidFill>
              <a:latin typeface="Century Gothic" panose="020B0502020202020204" pitchFamily="34" charset="0"/>
            </a:endParaRPr>
          </a:p>
        </p:txBody>
      </p:sp>
      <p:sp>
        <p:nvSpPr>
          <p:cNvPr id="40" name="TextBox 39"/>
          <p:cNvSpPr txBox="1"/>
          <p:nvPr/>
        </p:nvSpPr>
        <p:spPr>
          <a:xfrm>
            <a:off x="67045" y="1872554"/>
            <a:ext cx="10392339" cy="1064137"/>
          </a:xfrm>
          <a:prstGeom prst="rect">
            <a:avLst/>
          </a:prstGeom>
          <a:noFill/>
        </p:spPr>
        <p:txBody>
          <a:bodyPr wrap="square" rtlCol="0">
            <a:spAutoFit/>
          </a:bodyPr>
          <a:lstStyle/>
          <a:p>
            <a:pPr defTabSz="801929">
              <a:defRPr/>
            </a:pPr>
            <a:r>
              <a:rPr lang="en-GB" sz="2105" dirty="0">
                <a:solidFill>
                  <a:srgbClr val="5B9BD5">
                    <a:lumMod val="50000"/>
                  </a:srgbClr>
                </a:solidFill>
                <a:latin typeface="Century Gothic" panose="020B0502020202020204" pitchFamily="34" charset="0"/>
              </a:rPr>
              <a:t>Nick is talking about the Petit family to his English friends. Decide whether to translate what he says with ‘</a:t>
            </a:r>
            <a:r>
              <a:rPr lang="en-GB" sz="2105" b="1" dirty="0" err="1">
                <a:solidFill>
                  <a:srgbClr val="5B9BD5">
                    <a:lumMod val="50000"/>
                  </a:srgbClr>
                </a:solidFill>
                <a:latin typeface="Century Gothic" panose="020B0502020202020204" pitchFamily="34" charset="0"/>
              </a:rPr>
              <a:t>en</a:t>
            </a:r>
            <a:r>
              <a:rPr lang="en-GB" sz="2105" b="1" dirty="0">
                <a:solidFill>
                  <a:srgbClr val="5B9BD5">
                    <a:lumMod val="50000"/>
                  </a:srgbClr>
                </a:solidFill>
                <a:latin typeface="Century Gothic" panose="020B0502020202020204" pitchFamily="34" charset="0"/>
              </a:rPr>
              <a:t> </a:t>
            </a:r>
            <a:r>
              <a:rPr lang="en-GB" sz="2105" b="1" dirty="0" err="1">
                <a:solidFill>
                  <a:srgbClr val="5B9BD5">
                    <a:lumMod val="50000"/>
                  </a:srgbClr>
                </a:solidFill>
                <a:latin typeface="Century Gothic" panose="020B0502020202020204" pitchFamily="34" charset="0"/>
              </a:rPr>
              <a:t>ce</a:t>
            </a:r>
            <a:r>
              <a:rPr lang="en-GB" sz="2105" b="1" dirty="0">
                <a:solidFill>
                  <a:srgbClr val="5B9BD5">
                    <a:lumMod val="50000"/>
                  </a:srgbClr>
                </a:solidFill>
                <a:latin typeface="Century Gothic" panose="020B0502020202020204" pitchFamily="34" charset="0"/>
              </a:rPr>
              <a:t> moment</a:t>
            </a:r>
            <a:r>
              <a:rPr lang="en-GB" sz="2105" dirty="0">
                <a:solidFill>
                  <a:srgbClr val="5B9BD5">
                    <a:lumMod val="50000"/>
                  </a:srgbClr>
                </a:solidFill>
                <a:latin typeface="Century Gothic" panose="020B0502020202020204" pitchFamily="34" charset="0"/>
              </a:rPr>
              <a:t>’ or ‘</a:t>
            </a:r>
            <a:r>
              <a:rPr lang="en-GB" sz="2105" b="1" dirty="0" err="1">
                <a:solidFill>
                  <a:srgbClr val="5B9BD5">
                    <a:lumMod val="50000"/>
                  </a:srgbClr>
                </a:solidFill>
                <a:latin typeface="Century Gothic" panose="020B0502020202020204" pitchFamily="34" charset="0"/>
              </a:rPr>
              <a:t>chaque</a:t>
            </a:r>
            <a:r>
              <a:rPr lang="en-GB" sz="2105" b="1" dirty="0">
                <a:solidFill>
                  <a:srgbClr val="5B9BD5">
                    <a:lumMod val="50000"/>
                  </a:srgbClr>
                </a:solidFill>
                <a:latin typeface="Century Gothic" panose="020B0502020202020204" pitchFamily="34" charset="0"/>
              </a:rPr>
              <a:t> </a:t>
            </a:r>
            <a:r>
              <a:rPr lang="en-GB" sz="2105" b="1" dirty="0" err="1">
                <a:solidFill>
                  <a:srgbClr val="5B9BD5">
                    <a:lumMod val="50000"/>
                  </a:srgbClr>
                </a:solidFill>
                <a:latin typeface="Century Gothic" panose="020B0502020202020204" pitchFamily="34" charset="0"/>
              </a:rPr>
              <a:t>semaine</a:t>
            </a:r>
            <a:r>
              <a:rPr lang="en-GB" sz="2105" dirty="0">
                <a:solidFill>
                  <a:srgbClr val="5B9BD5">
                    <a:lumMod val="50000"/>
                  </a:srgbClr>
                </a:solidFill>
                <a:latin typeface="Century Gothic" panose="020B0502020202020204" pitchFamily="34" charset="0"/>
              </a:rPr>
              <a:t>’.</a:t>
            </a:r>
          </a:p>
          <a:p>
            <a:pPr defTabSz="801929">
              <a:defRPr/>
            </a:pPr>
            <a:endParaRPr lang="en-GB" sz="2105" b="1" dirty="0">
              <a:solidFill>
                <a:srgbClr val="5B9BD5">
                  <a:lumMod val="50000"/>
                </a:srgbClr>
              </a:solidFill>
              <a:latin typeface="Century Gothic" panose="020B0502020202020204" pitchFamily="34" charset="0"/>
            </a:endParaRPr>
          </a:p>
        </p:txBody>
      </p:sp>
      <p:grpSp>
        <p:nvGrpSpPr>
          <p:cNvPr id="7" name="Group 6" descr="group for exercise A">
            <a:extLst>
              <a:ext uri="{FF2B5EF4-FFF2-40B4-BE49-F238E27FC236}">
                <a16:creationId xmlns:a16="http://schemas.microsoft.com/office/drawing/2014/main" id="{7A11266F-110D-443E-84E6-EE6491CE5D9C}"/>
              </a:ext>
            </a:extLst>
          </p:cNvPr>
          <p:cNvGrpSpPr/>
          <p:nvPr/>
        </p:nvGrpSpPr>
        <p:grpSpPr>
          <a:xfrm>
            <a:off x="447581" y="2796792"/>
            <a:ext cx="8554621" cy="686085"/>
            <a:chOff x="510382" y="2308021"/>
            <a:chExt cx="9583950" cy="782350"/>
          </a:xfrm>
        </p:grpSpPr>
        <p:sp>
          <p:nvSpPr>
            <p:cNvPr id="23" name="Action Button: Custom 12">
              <a:hlinkClick r:id="" action="ppaction://noaction" highlightClick="1">
                <a:snd r:embed="rId4" name="Question A.wav"/>
              </a:hlinkClick>
              <a:extLst>
                <a:ext uri="{FF2B5EF4-FFF2-40B4-BE49-F238E27FC236}">
                  <a16:creationId xmlns:a16="http://schemas.microsoft.com/office/drawing/2014/main" id="{B29211D2-CC5A-4E66-A61B-CE162D488E4F}"/>
                </a:ext>
              </a:extLst>
            </p:cNvPr>
            <p:cNvSpPr/>
            <p:nvPr/>
          </p:nvSpPr>
          <p:spPr>
            <a:xfrm>
              <a:off x="510382" y="2345050"/>
              <a:ext cx="626655"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806" b="1" dirty="0">
                  <a:solidFill>
                    <a:schemeClr val="bg1"/>
                  </a:solidFill>
                  <a:latin typeface="Century Gothic" panose="020B0502020202020204" pitchFamily="34" charset="0"/>
                </a:rPr>
                <a:t>A</a:t>
              </a:r>
            </a:p>
          </p:txBody>
        </p:sp>
        <p:sp>
          <p:nvSpPr>
            <p:cNvPr id="17" name="TextBox 16">
              <a:extLst>
                <a:ext uri="{FF2B5EF4-FFF2-40B4-BE49-F238E27FC236}">
                  <a16:creationId xmlns:a16="http://schemas.microsoft.com/office/drawing/2014/main" id="{D97CA740-1F7B-4972-AFFD-A67D4663A1FE}"/>
                </a:ext>
              </a:extLst>
            </p:cNvPr>
            <p:cNvSpPr txBox="1"/>
            <p:nvPr/>
          </p:nvSpPr>
          <p:spPr>
            <a:xfrm>
              <a:off x="1235385" y="2308021"/>
              <a:ext cx="8858947" cy="782350"/>
            </a:xfrm>
            <a:prstGeom prst="rect">
              <a:avLst/>
            </a:prstGeom>
            <a:noFill/>
          </p:spPr>
          <p:txBody>
            <a:bodyPr wrap="square" rtlCol="0">
              <a:spAutoFit/>
            </a:bodyPr>
            <a:lstStyle/>
            <a:p>
              <a:pPr defTabSz="801929">
                <a:defRPr/>
              </a:pP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Madame Petit fait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une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visite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mais</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elle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la cuisine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cxnSp>
        <p:nvCxnSpPr>
          <p:cNvPr id="28" name="Straight Connector 27" descr="straight line crossing out 'en ce moment'">
            <a:extLst>
              <a:ext uri="{FF2B5EF4-FFF2-40B4-BE49-F238E27FC236}">
                <a16:creationId xmlns:a16="http://schemas.microsoft.com/office/drawing/2014/main" id="{D9F06D91-A284-48D9-BC9E-44165D51FDED}"/>
              </a:ext>
            </a:extLst>
          </p:cNvPr>
          <p:cNvCxnSpPr>
            <a:cxnSpLocks/>
          </p:cNvCxnSpPr>
          <p:nvPr/>
        </p:nvCxnSpPr>
        <p:spPr>
          <a:xfrm>
            <a:off x="4621395" y="3005957"/>
            <a:ext cx="1776493"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9" name="Straight Connector 28" descr="straight line crossing out 'chaque semaine'">
            <a:extLst>
              <a:ext uri="{FF2B5EF4-FFF2-40B4-BE49-F238E27FC236}">
                <a16:creationId xmlns:a16="http://schemas.microsoft.com/office/drawing/2014/main" id="{74166502-0736-48B1-87E1-3C24848FEA15}"/>
              </a:ext>
            </a:extLst>
          </p:cNvPr>
          <p:cNvCxnSpPr>
            <a:cxnSpLocks/>
          </p:cNvCxnSpPr>
          <p:nvPr/>
        </p:nvCxnSpPr>
        <p:spPr>
          <a:xfrm>
            <a:off x="6035247" y="3292613"/>
            <a:ext cx="1983613"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nvGrpSpPr>
          <p:cNvPr id="48" name="Group 47" descr="group for exercise B">
            <a:extLst>
              <a:ext uri="{FF2B5EF4-FFF2-40B4-BE49-F238E27FC236}">
                <a16:creationId xmlns:a16="http://schemas.microsoft.com/office/drawing/2014/main" id="{4C3ECC2C-FFAB-482A-A16C-7B0C54065402}"/>
              </a:ext>
            </a:extLst>
          </p:cNvPr>
          <p:cNvGrpSpPr/>
          <p:nvPr/>
        </p:nvGrpSpPr>
        <p:grpSpPr>
          <a:xfrm>
            <a:off x="447581" y="3648632"/>
            <a:ext cx="7953823" cy="686085"/>
            <a:chOff x="510382" y="2339804"/>
            <a:chExt cx="9197456" cy="782351"/>
          </a:xfrm>
        </p:grpSpPr>
        <p:sp>
          <p:nvSpPr>
            <p:cNvPr id="49" name="Action Button: Custom 12">
              <a:hlinkClick r:id="" action="ppaction://noaction" highlightClick="1">
                <a:snd r:embed="rId5" name="Question B.wav"/>
              </a:hlinkClick>
              <a:extLst>
                <a:ext uri="{FF2B5EF4-FFF2-40B4-BE49-F238E27FC236}">
                  <a16:creationId xmlns:a16="http://schemas.microsoft.com/office/drawing/2014/main" id="{1D44F11E-90D2-434A-A9E0-0009CF11B15F}"/>
                </a:ext>
              </a:extLst>
            </p:cNvPr>
            <p:cNvSpPr/>
            <p:nvPr/>
          </p:nvSpPr>
          <p:spPr>
            <a:xfrm>
              <a:off x="510382" y="2345050"/>
              <a:ext cx="626655"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806" dirty="0">
                  <a:solidFill>
                    <a:schemeClr val="bg1"/>
                  </a:solidFill>
                  <a:latin typeface="Century Gothic" panose="020B0502020202020204" pitchFamily="34" charset="0"/>
                </a:rPr>
                <a:t>B</a:t>
              </a:r>
            </a:p>
          </p:txBody>
        </p:sp>
        <p:sp>
          <p:nvSpPr>
            <p:cNvPr id="50" name="TextBox 49">
              <a:extLst>
                <a:ext uri="{FF2B5EF4-FFF2-40B4-BE49-F238E27FC236}">
                  <a16:creationId xmlns:a16="http://schemas.microsoft.com/office/drawing/2014/main" id="{C31EF478-F97D-44CA-AAD5-F67B319CC387}"/>
                </a:ext>
              </a:extLst>
            </p:cNvPr>
            <p:cNvSpPr txBox="1"/>
            <p:nvPr/>
          </p:nvSpPr>
          <p:spPr>
            <a:xfrm>
              <a:off x="1231387" y="2339804"/>
              <a:ext cx="8476451" cy="782351"/>
            </a:xfrm>
            <a:prstGeom prst="rect">
              <a:avLst/>
            </a:prstGeom>
            <a:noFill/>
          </p:spPr>
          <p:txBody>
            <a:bodyPr wrap="square" rtlCol="0">
              <a:spAutoFit/>
            </a:bodyPr>
            <a:lstStyle/>
            <a:p>
              <a:pPr defTabSz="801929">
                <a:defRPr/>
              </a:pP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Monsieur Petit fait le lit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et fait le m</a:t>
              </a:r>
              <a:r>
                <a:rPr lang="en-GB" sz="1929" dirty="0">
                  <a:solidFill>
                    <a:srgbClr val="5B9BD5">
                      <a:lumMod val="50000"/>
                    </a:srgbClr>
                  </a:solidFill>
                  <a:latin typeface="Century Gothic" panose="020B0502020202020204" pitchFamily="34" charset="0"/>
                  <a:cs typeface="Times New Roman" panose="02020603050405020304" pitchFamily="18" charset="0"/>
                </a:rPr>
                <a:t>énage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cxnSp>
        <p:nvCxnSpPr>
          <p:cNvPr id="31" name="Straight Connector 30" descr="straight line crossing out 'chaque semaine'">
            <a:extLst>
              <a:ext uri="{FF2B5EF4-FFF2-40B4-BE49-F238E27FC236}">
                <a16:creationId xmlns:a16="http://schemas.microsoft.com/office/drawing/2014/main" id="{9DCED5FB-C820-43FF-9870-0BC9534B86F5}"/>
              </a:ext>
            </a:extLst>
          </p:cNvPr>
          <p:cNvCxnSpPr>
            <a:cxnSpLocks/>
          </p:cNvCxnSpPr>
          <p:nvPr/>
        </p:nvCxnSpPr>
        <p:spPr>
          <a:xfrm>
            <a:off x="5947583" y="3874798"/>
            <a:ext cx="1913010"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0" name="Straight Connector 29" descr="straight line crossing out 'en ce moment'">
            <a:extLst>
              <a:ext uri="{FF2B5EF4-FFF2-40B4-BE49-F238E27FC236}">
                <a16:creationId xmlns:a16="http://schemas.microsoft.com/office/drawing/2014/main" id="{E7DC2FEE-180E-4A9B-A66B-B4A3D6F71D2B}"/>
              </a:ext>
            </a:extLst>
          </p:cNvPr>
          <p:cNvCxnSpPr>
            <a:cxnSpLocks/>
          </p:cNvCxnSpPr>
          <p:nvPr/>
        </p:nvCxnSpPr>
        <p:spPr>
          <a:xfrm>
            <a:off x="3373550" y="4165988"/>
            <a:ext cx="1776493"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nvGrpSpPr>
          <p:cNvPr id="51" name="Group 50" descr="group for exercise C">
            <a:extLst>
              <a:ext uri="{FF2B5EF4-FFF2-40B4-BE49-F238E27FC236}">
                <a16:creationId xmlns:a16="http://schemas.microsoft.com/office/drawing/2014/main" id="{38E5EE03-86E9-4E81-8D84-778D85025786}"/>
              </a:ext>
            </a:extLst>
          </p:cNvPr>
          <p:cNvGrpSpPr/>
          <p:nvPr/>
        </p:nvGrpSpPr>
        <p:grpSpPr>
          <a:xfrm>
            <a:off x="462626" y="4447149"/>
            <a:ext cx="8039089" cy="982961"/>
            <a:chOff x="510382" y="2298415"/>
            <a:chExt cx="10831768" cy="1120882"/>
          </a:xfrm>
        </p:grpSpPr>
        <p:sp>
          <p:nvSpPr>
            <p:cNvPr id="52" name="Action Button: Custom 12">
              <a:hlinkClick r:id="" action="ppaction://noaction" highlightClick="1">
                <a:snd r:embed="rId6" name="Question C.wav"/>
              </a:hlinkClick>
              <a:extLst>
                <a:ext uri="{FF2B5EF4-FFF2-40B4-BE49-F238E27FC236}">
                  <a16:creationId xmlns:a16="http://schemas.microsoft.com/office/drawing/2014/main" id="{CEF0722D-405F-46D8-B312-0D396084CE9C}"/>
                </a:ext>
              </a:extLst>
            </p:cNvPr>
            <p:cNvSpPr/>
            <p:nvPr/>
          </p:nvSpPr>
          <p:spPr>
            <a:xfrm>
              <a:off x="510382" y="2345050"/>
              <a:ext cx="705881"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806" b="1" dirty="0">
                  <a:solidFill>
                    <a:schemeClr val="bg1"/>
                  </a:solidFill>
                  <a:latin typeface="Century Gothic" panose="020B0502020202020204" pitchFamily="34" charset="0"/>
                </a:rPr>
                <a:t>C</a:t>
              </a:r>
            </a:p>
          </p:txBody>
        </p:sp>
        <p:sp>
          <p:nvSpPr>
            <p:cNvPr id="53" name="TextBox 52" descr="straight line crossing out 'en ce moment'">
              <a:extLst>
                <a:ext uri="{FF2B5EF4-FFF2-40B4-BE49-F238E27FC236}">
                  <a16:creationId xmlns:a16="http://schemas.microsoft.com/office/drawing/2014/main" id="{2CB219FE-9C38-4565-9B2D-66F231DD7448}"/>
                </a:ext>
              </a:extLst>
            </p:cNvPr>
            <p:cNvSpPr txBox="1"/>
            <p:nvPr/>
          </p:nvSpPr>
          <p:spPr>
            <a:xfrm>
              <a:off x="1330226" y="2298415"/>
              <a:ext cx="10011924" cy="1120882"/>
            </a:xfrm>
            <a:prstGeom prst="rect">
              <a:avLst/>
            </a:prstGeom>
            <a:noFill/>
          </p:spPr>
          <p:txBody>
            <a:bodyPr wrap="square" rtlCol="0">
              <a:spAutoFit/>
            </a:bodyPr>
            <a:lstStyle/>
            <a:p>
              <a:pPr defTabSz="801929">
                <a:defRPr/>
              </a:pPr>
              <a:r>
                <a:rPr lang="en-GB" sz="1929"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un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modèle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et fait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une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promenade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cxnSp>
        <p:nvCxnSpPr>
          <p:cNvPr id="32" name="Straight Connector 31" descr="straight line crossing out 'chaque semaine'">
            <a:extLst>
              <a:ext uri="{FF2B5EF4-FFF2-40B4-BE49-F238E27FC236}">
                <a16:creationId xmlns:a16="http://schemas.microsoft.com/office/drawing/2014/main" id="{40F9A9D8-953B-4E30-ACA6-CEA21DA3DFF8}"/>
              </a:ext>
            </a:extLst>
          </p:cNvPr>
          <p:cNvCxnSpPr>
            <a:cxnSpLocks/>
          </p:cNvCxnSpPr>
          <p:nvPr/>
        </p:nvCxnSpPr>
        <p:spPr>
          <a:xfrm>
            <a:off x="6281702" y="4673166"/>
            <a:ext cx="1913010"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3" name="Straight Connector 32" descr="straight line crossing out 'en ce moment'">
            <a:extLst>
              <a:ext uri="{FF2B5EF4-FFF2-40B4-BE49-F238E27FC236}">
                <a16:creationId xmlns:a16="http://schemas.microsoft.com/office/drawing/2014/main" id="{49713262-BADC-4000-A556-4A5FBAE6918B}"/>
              </a:ext>
            </a:extLst>
          </p:cNvPr>
          <p:cNvCxnSpPr>
            <a:cxnSpLocks/>
          </p:cNvCxnSpPr>
          <p:nvPr/>
        </p:nvCxnSpPr>
        <p:spPr>
          <a:xfrm>
            <a:off x="5144324" y="4950710"/>
            <a:ext cx="1913010"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nvGrpSpPr>
          <p:cNvPr id="54" name="Group 53" descr="group for exercise D">
            <a:extLst>
              <a:ext uri="{FF2B5EF4-FFF2-40B4-BE49-F238E27FC236}">
                <a16:creationId xmlns:a16="http://schemas.microsoft.com/office/drawing/2014/main" id="{805CB9FB-D030-4BCA-A73B-6FEE815AEDF7}"/>
              </a:ext>
            </a:extLst>
          </p:cNvPr>
          <p:cNvGrpSpPr/>
          <p:nvPr/>
        </p:nvGrpSpPr>
        <p:grpSpPr>
          <a:xfrm>
            <a:off x="462626" y="5281967"/>
            <a:ext cx="8039089" cy="686085"/>
            <a:chOff x="510382" y="2298415"/>
            <a:chExt cx="10831768" cy="782350"/>
          </a:xfrm>
        </p:grpSpPr>
        <p:sp>
          <p:nvSpPr>
            <p:cNvPr id="55" name="Action Button: Custom 12">
              <a:hlinkClick r:id="" action="ppaction://noaction" highlightClick="1">
                <a:snd r:embed="rId7" name="Question D.wav"/>
              </a:hlinkClick>
              <a:extLst>
                <a:ext uri="{FF2B5EF4-FFF2-40B4-BE49-F238E27FC236}">
                  <a16:creationId xmlns:a16="http://schemas.microsoft.com/office/drawing/2014/main" id="{1C810373-FB25-436C-AE3E-CD9AA8585C91}"/>
                </a:ext>
              </a:extLst>
            </p:cNvPr>
            <p:cNvSpPr/>
            <p:nvPr/>
          </p:nvSpPr>
          <p:spPr>
            <a:xfrm>
              <a:off x="510382" y="2345050"/>
              <a:ext cx="705881"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r>
                <a:rPr lang="en-GB" sz="2806" b="1" dirty="0">
                  <a:solidFill>
                    <a:schemeClr val="bg1"/>
                  </a:solidFill>
                  <a:latin typeface="Century Gothic" panose="020B0502020202020204" pitchFamily="34" charset="0"/>
                </a:rPr>
                <a:t>D</a:t>
              </a:r>
            </a:p>
          </p:txBody>
        </p:sp>
        <p:sp>
          <p:nvSpPr>
            <p:cNvPr id="56" name="TextBox 55">
              <a:extLst>
                <a:ext uri="{FF2B5EF4-FFF2-40B4-BE49-F238E27FC236}">
                  <a16:creationId xmlns:a16="http://schemas.microsoft.com/office/drawing/2014/main" id="{0F2A27BE-738A-44C8-8DA6-FB9C2E339258}"/>
                </a:ext>
              </a:extLst>
            </p:cNvPr>
            <p:cNvSpPr txBox="1"/>
            <p:nvPr/>
          </p:nvSpPr>
          <p:spPr>
            <a:xfrm>
              <a:off x="1330226" y="2298415"/>
              <a:ext cx="10011924" cy="782350"/>
            </a:xfrm>
            <a:prstGeom prst="rect">
              <a:avLst/>
            </a:prstGeom>
            <a:noFill/>
          </p:spPr>
          <p:txBody>
            <a:bodyPr wrap="square" rtlCol="0">
              <a:spAutoFit/>
            </a:bodyPr>
            <a:lstStyle/>
            <a:p>
              <a:pPr defTabSz="801929">
                <a:defRPr/>
              </a:pPr>
              <a:r>
                <a:rPr lang="en-GB" sz="1929" dirty="0">
                  <a:solidFill>
                    <a:srgbClr val="5B9BD5">
                      <a:lumMod val="50000"/>
                    </a:srgbClr>
                  </a:solidFill>
                  <a:latin typeface="Century Gothic" panose="020B0502020202020204" pitchFamily="34" charset="0"/>
                  <a:cs typeface="Times New Roman" panose="02020603050405020304" pitchFamily="18" charset="0"/>
                </a:rPr>
                <a:t>Jacques</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est</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méchant</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mais</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il</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les devoirs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929"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929"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cxnSp>
        <p:nvCxnSpPr>
          <p:cNvPr id="34" name="Straight Connector 33" descr="straight line crossing out 'chaque semaine'">
            <a:extLst>
              <a:ext uri="{FF2B5EF4-FFF2-40B4-BE49-F238E27FC236}">
                <a16:creationId xmlns:a16="http://schemas.microsoft.com/office/drawing/2014/main" id="{BDD2BB0A-6071-46C0-8E14-A209508CA7CA}"/>
              </a:ext>
            </a:extLst>
          </p:cNvPr>
          <p:cNvCxnSpPr>
            <a:cxnSpLocks/>
          </p:cNvCxnSpPr>
          <p:nvPr/>
        </p:nvCxnSpPr>
        <p:spPr>
          <a:xfrm>
            <a:off x="6281702" y="5492638"/>
            <a:ext cx="1913010"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5" name="Straight Connector 34" descr="straight line crossing out 'en ce moment'">
            <a:extLst>
              <a:ext uri="{FF2B5EF4-FFF2-40B4-BE49-F238E27FC236}">
                <a16:creationId xmlns:a16="http://schemas.microsoft.com/office/drawing/2014/main" id="{C9CD041B-D93C-436F-87C7-A3616AED0911}"/>
              </a:ext>
            </a:extLst>
          </p:cNvPr>
          <p:cNvCxnSpPr>
            <a:cxnSpLocks/>
          </p:cNvCxnSpPr>
          <p:nvPr/>
        </p:nvCxnSpPr>
        <p:spPr>
          <a:xfrm>
            <a:off x="3749692" y="5798621"/>
            <a:ext cx="1913010"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37" name="Speech Bubble: Oval 1" descr="oval speech bubble">
            <a:extLst>
              <a:ext uri="{FF2B5EF4-FFF2-40B4-BE49-F238E27FC236}">
                <a16:creationId xmlns:a16="http://schemas.microsoft.com/office/drawing/2014/main" id="{AEF796EC-1C0B-4861-B9BC-13559DEA4B9D}"/>
              </a:ext>
            </a:extLst>
          </p:cNvPr>
          <p:cNvSpPr/>
          <p:nvPr/>
        </p:nvSpPr>
        <p:spPr>
          <a:xfrm>
            <a:off x="9920336" y="4165988"/>
            <a:ext cx="560454" cy="421539"/>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GB" sz="1579" dirty="0">
              <a:solidFill>
                <a:prstClr val="white"/>
              </a:solidFill>
              <a:latin typeface="Tw Cen MT" panose="020B0602020104020603"/>
            </a:endParaRPr>
          </a:p>
        </p:txBody>
      </p:sp>
      <p:pic>
        <p:nvPicPr>
          <p:cNvPr id="2" name="Picture 1" descr="boy">
            <a:extLst>
              <a:ext uri="{FF2B5EF4-FFF2-40B4-BE49-F238E27FC236}">
                <a16:creationId xmlns:a16="http://schemas.microsoft.com/office/drawing/2014/main" id="{BCC38E58-BE0B-4429-83E1-8BF38BA27A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2202" y="4784532"/>
            <a:ext cx="1237030" cy="125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48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385"/>
            <a:ext cx="5402439" cy="760431"/>
          </a:xfrm>
          <a:prstGeom prst="rect">
            <a:avLst/>
          </a:prstGeom>
        </p:spPr>
      </p:pic>
      <p:sp>
        <p:nvSpPr>
          <p:cNvPr id="2" name="Title 1"/>
          <p:cNvSpPr>
            <a:spLocks noGrp="1"/>
          </p:cNvSpPr>
          <p:nvPr>
            <p:ph type="title"/>
          </p:nvPr>
        </p:nvSpPr>
        <p:spPr>
          <a:xfrm>
            <a:off x="133714" y="223385"/>
            <a:ext cx="5268725" cy="643881"/>
          </a:xfrm>
        </p:spPr>
        <p:txBody>
          <a:bodyPr>
            <a:normAutofit/>
          </a:bodyPr>
          <a:lstStyle/>
          <a:p>
            <a:r>
              <a:rPr lang="en-GB" sz="3200" b="1" dirty="0">
                <a:solidFill>
                  <a:schemeClr val="bg1"/>
                </a:solidFill>
              </a:rPr>
              <a:t>The talk covered…</a:t>
            </a:r>
            <a:endParaRPr lang="en-GB" sz="2925" b="1" dirty="0">
              <a:solidFill>
                <a:schemeClr val="bg1"/>
              </a:solidFill>
            </a:endParaRPr>
          </a:p>
        </p:txBody>
      </p:sp>
      <p:sp>
        <p:nvSpPr>
          <p:cNvPr id="8" name="TextBox 7">
            <a:extLst>
              <a:ext uri="{FF2B5EF4-FFF2-40B4-BE49-F238E27FC236}">
                <a16:creationId xmlns:a16="http://schemas.microsoft.com/office/drawing/2014/main" id="{19606BC3-26A9-4F95-859A-941A390639C0}"/>
              </a:ext>
            </a:extLst>
          </p:cNvPr>
          <p:cNvSpPr txBox="1"/>
          <p:nvPr/>
        </p:nvSpPr>
        <p:spPr>
          <a:xfrm>
            <a:off x="527926" y="1640086"/>
            <a:ext cx="10034103" cy="4832092"/>
          </a:xfrm>
          <a:prstGeom prst="rect">
            <a:avLst/>
          </a:prstGeom>
          <a:noFill/>
        </p:spPr>
        <p:txBody>
          <a:bodyPr wrap="square" rtlCol="0">
            <a:spAutoFit/>
          </a:bodyPr>
          <a:lstStyle/>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1/ Pedagogy Review and the setting up of NCELP</a:t>
            </a:r>
          </a:p>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2/ The Scheme of Work </a:t>
            </a:r>
          </a:p>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3/ Core language knowledge and resources: </a:t>
            </a:r>
          </a:p>
          <a:p>
            <a:r>
              <a:rPr lang="en-US" sz="2800" dirty="0">
                <a:solidFill>
                  <a:srgbClr val="002060"/>
                </a:solidFill>
                <a:latin typeface="Century Gothic" panose="020B0502020202020204" pitchFamily="34" charset="0"/>
              </a:rPr>
              <a:t>Phonics, Vocabulary, Grammar</a:t>
            </a:r>
          </a:p>
          <a:p>
            <a:endParaRPr lang="en-US" sz="2800" dirty="0">
              <a:solidFill>
                <a:srgbClr val="002060"/>
              </a:solidFill>
              <a:latin typeface="Century Gothic" panose="020B0502020202020204" pitchFamily="34" charset="0"/>
            </a:endParaRPr>
          </a:p>
          <a:p>
            <a:r>
              <a:rPr lang="en-US" sz="2800" dirty="0">
                <a:solidFill>
                  <a:srgbClr val="002060"/>
                </a:solidFill>
                <a:latin typeface="Century Gothic" panose="020B0502020202020204" pitchFamily="34" charset="0"/>
              </a:rPr>
              <a:t>4/ Where can I find out more information? </a:t>
            </a:r>
          </a:p>
          <a:p>
            <a:endParaRPr lang="en-US" sz="2800" dirty="0">
              <a:solidFill>
                <a:srgbClr val="002060"/>
              </a:solidFill>
              <a:latin typeface="Century Gothic" panose="020B0502020202020204" pitchFamily="34" charset="0"/>
            </a:endParaRPr>
          </a:p>
          <a:p>
            <a:endParaRPr lang="en-US"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472297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A490-0F9E-094D-AFE6-3725E121CD1B}"/>
              </a:ext>
            </a:extLst>
          </p:cNvPr>
          <p:cNvSpPr>
            <a:spLocks noGrp="1"/>
          </p:cNvSpPr>
          <p:nvPr>
            <p:ph type="title"/>
          </p:nvPr>
        </p:nvSpPr>
        <p:spPr>
          <a:xfrm>
            <a:off x="308753" y="0"/>
            <a:ext cx="7649812" cy="1461188"/>
          </a:xfrm>
        </p:spPr>
        <p:txBody>
          <a:bodyPr/>
          <a:lstStyle/>
          <a:p>
            <a:r>
              <a:rPr lang="en-US" dirty="0"/>
              <a:t>Want to hear more from NCELP? </a:t>
            </a:r>
          </a:p>
        </p:txBody>
      </p:sp>
      <p:pic>
        <p:nvPicPr>
          <p:cNvPr id="4" name="Picture 3" descr="QR code for the NCELP conference held on November 20 2020">
            <a:extLst>
              <a:ext uri="{FF2B5EF4-FFF2-40B4-BE49-F238E27FC236}">
                <a16:creationId xmlns:a16="http://schemas.microsoft.com/office/drawing/2014/main" id="{8FC68D9F-8053-4541-9A71-F6525A2F1D77}"/>
              </a:ext>
            </a:extLst>
          </p:cNvPr>
          <p:cNvPicPr>
            <a:picLocks noChangeAspect="1"/>
          </p:cNvPicPr>
          <p:nvPr/>
        </p:nvPicPr>
        <p:blipFill>
          <a:blip r:embed="rId3"/>
          <a:stretch>
            <a:fillRect/>
          </a:stretch>
        </p:blipFill>
        <p:spPr>
          <a:xfrm>
            <a:off x="9085006" y="0"/>
            <a:ext cx="1606807" cy="1606807"/>
          </a:xfrm>
          <a:prstGeom prst="rect">
            <a:avLst/>
          </a:prstGeom>
        </p:spPr>
      </p:pic>
      <p:sp>
        <p:nvSpPr>
          <p:cNvPr id="3" name="Content Placeholder 2">
            <a:extLst>
              <a:ext uri="{FF2B5EF4-FFF2-40B4-BE49-F238E27FC236}">
                <a16:creationId xmlns:a16="http://schemas.microsoft.com/office/drawing/2014/main" id="{91B03132-BE50-3243-92CD-35B3CA2DEA38}"/>
              </a:ext>
            </a:extLst>
          </p:cNvPr>
          <p:cNvSpPr>
            <a:spLocks noGrp="1"/>
          </p:cNvSpPr>
          <p:nvPr>
            <p:ph idx="1"/>
          </p:nvPr>
        </p:nvSpPr>
        <p:spPr>
          <a:xfrm>
            <a:off x="493523" y="1209368"/>
            <a:ext cx="9623140" cy="5616843"/>
          </a:xfrm>
        </p:spPr>
        <p:txBody>
          <a:bodyPr>
            <a:normAutofit/>
          </a:bodyPr>
          <a:lstStyle/>
          <a:p>
            <a:pPr marL="0" indent="0">
              <a:buNone/>
            </a:pPr>
            <a:r>
              <a:rPr lang="en-GB" dirty="0"/>
              <a:t>Join our online “Introduction to NCELP” conference! </a:t>
            </a:r>
          </a:p>
          <a:p>
            <a:pPr marL="0" indent="0">
              <a:buNone/>
            </a:pPr>
            <a:r>
              <a:rPr lang="en-GB" b="1" dirty="0"/>
              <a:t>20</a:t>
            </a:r>
            <a:r>
              <a:rPr lang="en-GB" b="1" baseline="30000" dirty="0"/>
              <a:t>th</a:t>
            </a:r>
            <a:r>
              <a:rPr lang="en-GB" b="1" dirty="0"/>
              <a:t> November: </a:t>
            </a:r>
            <a:r>
              <a:rPr lang="en-GB" b="1" dirty="0">
                <a:hlinkClick r:id="rId4"/>
              </a:rPr>
              <a:t>https://ncelp.org/nov20/</a:t>
            </a:r>
            <a:endParaRPr lang="en-GB" b="1" dirty="0"/>
          </a:p>
          <a:p>
            <a:pPr marL="0" indent="0">
              <a:buNone/>
            </a:pPr>
            <a:r>
              <a:rPr lang="en-GB" dirty="0"/>
              <a:t>Delivered by our specialist teachers, sessions on: </a:t>
            </a:r>
          </a:p>
          <a:p>
            <a:pPr marL="371475" lvl="1" indent="0">
              <a:buNone/>
            </a:pPr>
            <a:r>
              <a:rPr lang="en-GB" dirty="0"/>
              <a:t>phonics; </a:t>
            </a:r>
          </a:p>
          <a:p>
            <a:pPr marL="371475" lvl="1" indent="0">
              <a:buNone/>
            </a:pPr>
            <a:r>
              <a:rPr lang="en-GB" dirty="0"/>
              <a:t>vocabulary; </a:t>
            </a:r>
          </a:p>
          <a:p>
            <a:pPr marL="371475" lvl="1" indent="0">
              <a:buNone/>
            </a:pPr>
            <a:r>
              <a:rPr lang="en-GB" dirty="0"/>
              <a:t>the lexical profiler to check out whether texts use high frequency words or rare words;  </a:t>
            </a:r>
          </a:p>
          <a:p>
            <a:pPr marL="371475" lvl="1" indent="0">
              <a:buNone/>
            </a:pPr>
            <a:r>
              <a:rPr lang="en-GB" dirty="0"/>
              <a:t>grammar; </a:t>
            </a:r>
          </a:p>
          <a:p>
            <a:pPr marL="371475" lvl="1" indent="0">
              <a:buNone/>
            </a:pPr>
            <a:r>
              <a:rPr lang="en-GB" dirty="0"/>
              <a:t>NCELP SOW &amp; our programme of computer-assisted vocab practice</a:t>
            </a:r>
          </a:p>
          <a:p>
            <a:endParaRPr lang="en-GB" dirty="0"/>
          </a:p>
          <a:p>
            <a:r>
              <a:rPr lang="en-GB" dirty="0"/>
              <a:t>Join the mailing list, email: </a:t>
            </a:r>
            <a:r>
              <a:rPr lang="en-GB" dirty="0">
                <a:hlinkClick r:id="rId5"/>
              </a:rPr>
              <a:t>enquiries@ncelp.org</a:t>
            </a:r>
            <a:r>
              <a:rPr lang="en-GB" dirty="0"/>
              <a:t> for regular bulletins of new research-informed resources arriving on the portal</a:t>
            </a:r>
          </a:p>
          <a:p>
            <a:endParaRPr lang="en-GB" dirty="0"/>
          </a:p>
          <a:p>
            <a:r>
              <a:rPr lang="en-GB" dirty="0"/>
              <a:t>To get monthly alerts to summaries of new research, visit </a:t>
            </a:r>
            <a:r>
              <a:rPr lang="en-GB" dirty="0">
                <a:hlinkClick r:id="rId6"/>
              </a:rPr>
              <a:t>https://oasis-database.org/</a:t>
            </a:r>
            <a:r>
              <a:rPr lang="en-GB" dirty="0"/>
              <a:t> and sign up in 10 seconds! </a:t>
            </a:r>
          </a:p>
          <a:p>
            <a:endParaRPr lang="en-US" dirty="0"/>
          </a:p>
        </p:txBody>
      </p:sp>
    </p:spTree>
    <p:extLst>
      <p:ext uri="{BB962C8B-B14F-4D97-AF65-F5344CB8AC3E}">
        <p14:creationId xmlns:p14="http://schemas.microsoft.com/office/powerpoint/2010/main" val="3246074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385"/>
            <a:ext cx="7079204" cy="760431"/>
          </a:xfrm>
          <a:prstGeom prst="rect">
            <a:avLst/>
          </a:prstGeom>
        </p:spPr>
      </p:pic>
      <p:sp>
        <p:nvSpPr>
          <p:cNvPr id="2" name="Title 1"/>
          <p:cNvSpPr>
            <a:spLocks noGrp="1"/>
          </p:cNvSpPr>
          <p:nvPr>
            <p:ph type="title"/>
          </p:nvPr>
        </p:nvSpPr>
        <p:spPr>
          <a:xfrm>
            <a:off x="204053" y="223385"/>
            <a:ext cx="5563700" cy="643881"/>
          </a:xfrm>
        </p:spPr>
        <p:txBody>
          <a:bodyPr>
            <a:normAutofit/>
          </a:bodyPr>
          <a:lstStyle/>
          <a:p>
            <a:r>
              <a:rPr lang="en-GB" sz="3200" b="1" dirty="0">
                <a:solidFill>
                  <a:schemeClr val="bg1"/>
                </a:solidFill>
              </a:rPr>
              <a:t>Questions and comments</a:t>
            </a:r>
            <a:endParaRPr lang="en-GB" sz="2925" b="1" dirty="0">
              <a:solidFill>
                <a:schemeClr val="bg1"/>
              </a:solidFill>
            </a:endParaRPr>
          </a:p>
        </p:txBody>
      </p:sp>
      <p:sp>
        <p:nvSpPr>
          <p:cNvPr id="8" name="TextBox 7">
            <a:extLst>
              <a:ext uri="{FF2B5EF4-FFF2-40B4-BE49-F238E27FC236}">
                <a16:creationId xmlns:a16="http://schemas.microsoft.com/office/drawing/2014/main" id="{19606BC3-26A9-4F95-859A-941A390639C0}"/>
              </a:ext>
            </a:extLst>
          </p:cNvPr>
          <p:cNvSpPr txBox="1"/>
          <p:nvPr/>
        </p:nvSpPr>
        <p:spPr>
          <a:xfrm>
            <a:off x="1301649" y="2507594"/>
            <a:ext cx="10034103" cy="1938992"/>
          </a:xfrm>
          <a:prstGeom prst="rect">
            <a:avLst/>
          </a:prstGeom>
          <a:noFill/>
        </p:spPr>
        <p:txBody>
          <a:bodyPr wrap="square" rtlCol="0">
            <a:spAutoFit/>
          </a:bodyPr>
          <a:lstStyle/>
          <a:p>
            <a:endParaRPr lang="en-US" sz="4000" b="1" dirty="0">
              <a:solidFill>
                <a:srgbClr val="002060"/>
              </a:solidFill>
              <a:latin typeface="Century Gothic" panose="020B0502020202020204" pitchFamily="34" charset="0"/>
            </a:endParaRPr>
          </a:p>
          <a:p>
            <a:r>
              <a:rPr lang="en-US" sz="4000" b="1" dirty="0">
                <a:solidFill>
                  <a:srgbClr val="002060"/>
                </a:solidFill>
                <a:latin typeface="Century Gothic" panose="020B0502020202020204" pitchFamily="34" charset="0"/>
              </a:rPr>
              <a:t>Any questions and comments? </a:t>
            </a:r>
          </a:p>
          <a:p>
            <a:endParaRPr 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13337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44" y="867407"/>
            <a:ext cx="9221688" cy="1162457"/>
          </a:xfrm>
        </p:spPr>
        <p:txBody>
          <a:bodyPr>
            <a:normAutofit/>
          </a:bodyPr>
          <a:lstStyle/>
          <a:p>
            <a:r>
              <a:rPr lang="en-GB" dirty="0"/>
              <a:t>Languages Pedagogy Review:</a:t>
            </a:r>
            <a:br>
              <a:rPr lang="en-GB" dirty="0"/>
            </a:br>
            <a:r>
              <a:rPr lang="en-GB" sz="1929" dirty="0"/>
              <a:t>13 recommendations for schools:</a:t>
            </a:r>
            <a:br>
              <a:rPr lang="en-GB" sz="1929" dirty="0"/>
            </a:br>
            <a:endParaRPr lang="en-GB" sz="1929" dirty="0"/>
          </a:p>
        </p:txBody>
      </p:sp>
      <p:sp>
        <p:nvSpPr>
          <p:cNvPr id="3" name="Content Placeholder 2"/>
          <p:cNvSpPr>
            <a:spLocks noGrp="1"/>
          </p:cNvSpPr>
          <p:nvPr>
            <p:ph idx="1"/>
          </p:nvPr>
        </p:nvSpPr>
        <p:spPr>
          <a:xfrm>
            <a:off x="195474" y="1871877"/>
            <a:ext cx="10496338" cy="4439146"/>
          </a:xfrm>
        </p:spPr>
        <p:txBody>
          <a:bodyPr>
            <a:normAutofit/>
          </a:bodyPr>
          <a:lstStyle/>
          <a:p>
            <a:pPr marL="451085" indent="-451085">
              <a:buFont typeface="+mj-lt"/>
              <a:buAutoNum type="arabicPeriod"/>
            </a:pPr>
            <a:r>
              <a:rPr lang="en-GB" dirty="0"/>
              <a:t>vast majority should take GCSE </a:t>
            </a:r>
            <a:r>
              <a:rPr lang="en-GB" i="1" dirty="0"/>
              <a:t>(75% in Y10 by 2022, 90% by 2025; now in Ofsted framework) </a:t>
            </a:r>
          </a:p>
          <a:p>
            <a:pPr marL="451085" indent="-451085">
              <a:buFont typeface="+mj-lt"/>
              <a:buAutoNum type="arabicPeriod"/>
            </a:pPr>
            <a:r>
              <a:rPr lang="en-GB" dirty="0"/>
              <a:t>phonics, vocabulary, grammar taught systematically, with extensive practice</a:t>
            </a:r>
          </a:p>
          <a:p>
            <a:pPr marL="451085" indent="-451085">
              <a:buFont typeface="+mj-lt"/>
              <a:buAutoNum type="arabicPeriod"/>
            </a:pPr>
            <a:r>
              <a:rPr lang="en-GB" dirty="0"/>
              <a:t>stimulating content without compromising vocab and grammar</a:t>
            </a:r>
          </a:p>
          <a:p>
            <a:pPr marL="451085" indent="-451085">
              <a:buFont typeface="+mj-lt"/>
              <a:buAutoNum type="arabicPeriod"/>
            </a:pPr>
            <a:r>
              <a:rPr lang="en-GB" dirty="0"/>
              <a:t>materials selected for how well they support a planned teaching of phonics, vocab and grammar</a:t>
            </a:r>
          </a:p>
          <a:p>
            <a:pPr marL="451085" indent="-451085">
              <a:buFont typeface="+mj-lt"/>
              <a:buAutoNum type="arabicPeriod"/>
            </a:pPr>
            <a:r>
              <a:rPr lang="en-GB" dirty="0"/>
              <a:t>focus on detail through translation, extend vocabulary through short texts and literature, interact with native speakers</a:t>
            </a:r>
          </a:p>
          <a:p>
            <a:pPr marL="451085" indent="-451085">
              <a:buFont typeface="+mj-lt"/>
              <a:buAutoNum type="arabicPeriod"/>
            </a:pPr>
            <a:r>
              <a:rPr lang="en-GB" dirty="0"/>
              <a:t>know and build on KS2 grammar</a:t>
            </a:r>
          </a:p>
          <a:p>
            <a:pPr marL="451085" indent="-451085">
              <a:buFont typeface="+mj-lt"/>
              <a:buAutoNum type="arabicPeriod"/>
            </a:pPr>
            <a:endParaRPr lang="en-GB" sz="1754" dirty="0">
              <a:sym typeface="Wingdings" panose="05000000000000000000" pitchFamily="2" charset="2"/>
            </a:endParaRPr>
          </a:p>
          <a:p>
            <a:pPr marL="451085" indent="-451085">
              <a:buFont typeface="+mj-lt"/>
              <a:buAutoNum type="arabicPeriod"/>
            </a:pPr>
            <a:endParaRPr lang="en-GB" sz="1754" dirty="0"/>
          </a:p>
        </p:txBody>
      </p:sp>
    </p:spTree>
    <p:extLst>
      <p:ext uri="{BB962C8B-B14F-4D97-AF65-F5344CB8AC3E}">
        <p14:creationId xmlns:p14="http://schemas.microsoft.com/office/powerpoint/2010/main" val="677156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74" y="962547"/>
            <a:ext cx="9221688" cy="707244"/>
          </a:xfrm>
        </p:spPr>
        <p:txBody>
          <a:bodyPr>
            <a:normAutofit/>
          </a:bodyPr>
          <a:lstStyle/>
          <a:p>
            <a:r>
              <a:rPr lang="en-GB" sz="2456" dirty="0"/>
              <a:t>Languages Pedagogy Review, Recommendations (cont’d)</a:t>
            </a:r>
            <a:endParaRPr lang="en-GB" sz="1929" dirty="0"/>
          </a:p>
        </p:txBody>
      </p:sp>
      <p:sp>
        <p:nvSpPr>
          <p:cNvPr id="3" name="Content Placeholder 2"/>
          <p:cNvSpPr>
            <a:spLocks noGrp="1"/>
          </p:cNvSpPr>
          <p:nvPr>
            <p:ph idx="1"/>
          </p:nvPr>
        </p:nvSpPr>
        <p:spPr>
          <a:xfrm>
            <a:off x="195474" y="1871877"/>
            <a:ext cx="10496338" cy="4439146"/>
          </a:xfrm>
        </p:spPr>
        <p:txBody>
          <a:bodyPr>
            <a:normAutofit/>
          </a:bodyPr>
          <a:lstStyle/>
          <a:p>
            <a:pPr marL="451085" indent="-451085">
              <a:buFont typeface="+mj-lt"/>
              <a:buAutoNum type="arabicPeriod" startAt="7"/>
            </a:pPr>
            <a:r>
              <a:rPr lang="en-GB" dirty="0"/>
              <a:t>know and build on the KS2 languages teaching in feeder schools</a:t>
            </a:r>
          </a:p>
          <a:p>
            <a:pPr marL="451085" indent="-451085">
              <a:buFont typeface="+mj-lt"/>
              <a:buAutoNum type="arabicPeriod" startAt="7"/>
            </a:pPr>
            <a:r>
              <a:rPr lang="en-GB" dirty="0"/>
              <a:t>plan own and students’ TL use carefully, to reinforce taught language</a:t>
            </a:r>
          </a:p>
          <a:p>
            <a:pPr marL="451085" indent="-451085">
              <a:buFont typeface="+mj-lt"/>
              <a:buAutoNum type="arabicPeriod" startAt="7"/>
            </a:pPr>
            <a:r>
              <a:rPr lang="en-GB" dirty="0"/>
              <a:t>use errors to inform teaching, without discouragement</a:t>
            </a:r>
          </a:p>
          <a:p>
            <a:pPr marL="451085" indent="-451085">
              <a:buFont typeface="+mj-lt"/>
              <a:buAutoNum type="arabicPeriod" startAt="7"/>
            </a:pPr>
            <a:r>
              <a:rPr lang="en-GB" i="1" dirty="0"/>
              <a:t>integrated </a:t>
            </a:r>
            <a:r>
              <a:rPr lang="en-GB" dirty="0"/>
              <a:t>teaching of L, S, R, W </a:t>
            </a:r>
            <a:r>
              <a:rPr lang="en-GB" sz="2280" dirty="0"/>
              <a:t>(they share common knowledge)</a:t>
            </a:r>
          </a:p>
          <a:p>
            <a:pPr marL="451085" indent="-451085">
              <a:buFont typeface="+mj-lt"/>
              <a:buAutoNum type="arabicPeriod" startAt="7"/>
            </a:pPr>
            <a:r>
              <a:rPr lang="en-GB" dirty="0"/>
              <a:t> 2-3 hrs teaching time, in lessons of 40-60 minutes (GCSE = 10% curriculum time)</a:t>
            </a:r>
          </a:p>
          <a:p>
            <a:pPr marL="451085" indent="-451085">
              <a:buFont typeface="+mj-lt"/>
              <a:buAutoNum type="arabicPeriod" startAt="7"/>
            </a:pPr>
            <a:r>
              <a:rPr lang="en-GB" dirty="0"/>
              <a:t> meet needs of all learners across the ability range</a:t>
            </a:r>
          </a:p>
          <a:p>
            <a:pPr marL="451085" indent="-451085">
              <a:buFont typeface="+mj-lt"/>
              <a:buAutoNum type="arabicPeriod" startAt="7"/>
            </a:pPr>
            <a:r>
              <a:rPr lang="en-GB" dirty="0"/>
              <a:t> assessment should focus specifically on Phonics, Vocabulary, Grammar taught (achievement tests), with some tasks to compose own sentences and give own oral presentations</a:t>
            </a:r>
          </a:p>
          <a:p>
            <a:pPr marL="451085" indent="-451085">
              <a:buFont typeface="+mj-lt"/>
              <a:buAutoNum type="arabicPeriod" startAt="7"/>
            </a:pPr>
            <a:endParaRPr lang="en-GB" sz="1754" dirty="0"/>
          </a:p>
          <a:p>
            <a:pPr marL="451085" indent="-451085">
              <a:buFont typeface="+mj-lt"/>
              <a:buAutoNum type="arabicPeriod" startAt="7"/>
            </a:pPr>
            <a:endParaRPr lang="en-GB" sz="1754" dirty="0">
              <a:sym typeface="Wingdings" panose="05000000000000000000" pitchFamily="2" charset="2"/>
            </a:endParaRPr>
          </a:p>
          <a:p>
            <a:pPr marL="451085" indent="-451085">
              <a:buFont typeface="+mj-lt"/>
              <a:buAutoNum type="arabicPeriod" startAt="7"/>
            </a:pPr>
            <a:endParaRPr lang="en-GB" sz="1754" dirty="0"/>
          </a:p>
        </p:txBody>
      </p:sp>
    </p:spTree>
    <p:extLst>
      <p:ext uri="{BB962C8B-B14F-4D97-AF65-F5344CB8AC3E}">
        <p14:creationId xmlns:p14="http://schemas.microsoft.com/office/powerpoint/2010/main" val="411875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12A6-69B5-1644-A7AE-D657E6E81EF6}"/>
              </a:ext>
            </a:extLst>
          </p:cNvPr>
          <p:cNvSpPr>
            <a:spLocks noGrp="1"/>
          </p:cNvSpPr>
          <p:nvPr>
            <p:ph type="title"/>
          </p:nvPr>
        </p:nvSpPr>
        <p:spPr>
          <a:xfrm>
            <a:off x="774820" y="229989"/>
            <a:ext cx="9221689" cy="965639"/>
          </a:xfrm>
        </p:spPr>
        <p:txBody>
          <a:bodyPr>
            <a:normAutofit fontScale="90000"/>
          </a:bodyPr>
          <a:lstStyle/>
          <a:p>
            <a:r>
              <a:rPr lang="en-US" dirty="0"/>
              <a:t>What about </a:t>
            </a:r>
            <a:r>
              <a:rPr lang="en-US" i="1" dirty="0"/>
              <a:t>beyond</a:t>
            </a:r>
            <a:r>
              <a:rPr lang="en-US" dirty="0"/>
              <a:t> the NCELP network? </a:t>
            </a:r>
          </a:p>
        </p:txBody>
      </p:sp>
      <p:sp>
        <p:nvSpPr>
          <p:cNvPr id="3" name="Content Placeholder 2">
            <a:extLst>
              <a:ext uri="{FF2B5EF4-FFF2-40B4-BE49-F238E27FC236}">
                <a16:creationId xmlns:a16="http://schemas.microsoft.com/office/drawing/2014/main" id="{9C021004-A1C8-F14C-9B04-646877C4DF7F}"/>
              </a:ext>
            </a:extLst>
          </p:cNvPr>
          <p:cNvSpPr>
            <a:spLocks noGrp="1"/>
          </p:cNvSpPr>
          <p:nvPr>
            <p:ph idx="1"/>
          </p:nvPr>
        </p:nvSpPr>
        <p:spPr>
          <a:xfrm>
            <a:off x="576470" y="1053548"/>
            <a:ext cx="9916645" cy="5804452"/>
          </a:xfrm>
        </p:spPr>
        <p:txBody>
          <a:bodyPr>
            <a:normAutofit fontScale="55000" lnSpcReduction="20000"/>
          </a:bodyPr>
          <a:lstStyle/>
          <a:p>
            <a:pPr marL="0" indent="0">
              <a:buNone/>
            </a:pPr>
            <a:r>
              <a:rPr lang="en-GB" sz="3800" b="1" dirty="0"/>
              <a:t>Over 860 materials </a:t>
            </a:r>
            <a:r>
              <a:rPr lang="en-US" sz="3800" b="1" dirty="0">
                <a:hlinkClick r:id="rId2"/>
              </a:rPr>
              <a:t>https://resources.ncelp.org/</a:t>
            </a:r>
            <a:endParaRPr lang="en-US" sz="3800" b="1" dirty="0"/>
          </a:p>
          <a:p>
            <a:pPr marL="0" indent="0">
              <a:buNone/>
            </a:pPr>
            <a:endParaRPr lang="en-GB" sz="3800" dirty="0"/>
          </a:p>
          <a:p>
            <a:pPr marL="0" indent="0">
              <a:buNone/>
            </a:pPr>
            <a:r>
              <a:rPr lang="en-GB" sz="4000" b="1" dirty="0"/>
              <a:t>Fully resourced SOW + </a:t>
            </a:r>
            <a:r>
              <a:rPr lang="en-GB" sz="3800" b="1" dirty="0"/>
              <a:t>materials for 300 Spanish, French, German lessons</a:t>
            </a:r>
          </a:p>
          <a:p>
            <a:pPr lvl="1"/>
            <a:r>
              <a:rPr lang="en-GB" sz="2900" dirty="0"/>
              <a:t>For year 7 and year 8 term 1 </a:t>
            </a:r>
          </a:p>
          <a:p>
            <a:pPr lvl="1"/>
            <a:r>
              <a:rPr lang="en-GB" sz="2900" dirty="0"/>
              <a:t>Complete to end of year 9 by Sept 2020 </a:t>
            </a:r>
          </a:p>
          <a:p>
            <a:pPr lvl="1"/>
            <a:r>
              <a:rPr lang="en-GB" sz="2900" dirty="0"/>
              <a:t>Including audio files, </a:t>
            </a:r>
            <a:r>
              <a:rPr lang="en-GB" sz="2900" dirty="0" err="1"/>
              <a:t>homeworks</a:t>
            </a:r>
            <a:r>
              <a:rPr lang="en-GB" sz="2900" dirty="0"/>
              <a:t>, tests with mark schemes</a:t>
            </a:r>
          </a:p>
          <a:p>
            <a:pPr lvl="1"/>
            <a:endParaRPr lang="en-GB" sz="2900" dirty="0"/>
          </a:p>
          <a:p>
            <a:pPr marL="0" lvl="0" indent="0" fontAlgn="base">
              <a:buNone/>
            </a:pPr>
            <a:r>
              <a:rPr lang="en-GB" sz="3800" b="1" dirty="0"/>
              <a:t>Oak online national academy </a:t>
            </a:r>
            <a:r>
              <a:rPr lang="en-GB" sz="3800" dirty="0">
                <a:hlinkClick r:id="rId3"/>
              </a:rPr>
              <a:t>videoed lessons</a:t>
            </a:r>
            <a:endParaRPr lang="en-GB" sz="3800" dirty="0"/>
          </a:p>
          <a:p>
            <a:pPr lvl="1" fontAlgn="base"/>
            <a:r>
              <a:rPr lang="en-GB" sz="3200" dirty="0"/>
              <a:t>All year 7 and ongoing year 8; using NCELP resources</a:t>
            </a:r>
          </a:p>
          <a:p>
            <a:pPr lvl="1" fontAlgn="base"/>
            <a:r>
              <a:rPr lang="en-GB" sz="3200" dirty="0"/>
              <a:t>Years 9, 10, 11; informed by pedagogy review and NCELP principles</a:t>
            </a:r>
          </a:p>
          <a:p>
            <a:pPr marL="371475" lvl="1" indent="0" fontAlgn="base">
              <a:buNone/>
            </a:pPr>
            <a:endParaRPr lang="en-GB" sz="3200" dirty="0"/>
          </a:p>
          <a:p>
            <a:pPr marL="0" indent="0" fontAlgn="base">
              <a:buNone/>
            </a:pPr>
            <a:r>
              <a:rPr lang="en-GB" sz="3800" b="1" dirty="0"/>
              <a:t>BBC Bitesize</a:t>
            </a:r>
          </a:p>
          <a:p>
            <a:pPr lvl="1" fontAlgn="base"/>
            <a:r>
              <a:rPr lang="en-GB" sz="3200" dirty="0"/>
              <a:t>NCELP teachers talking about grammar and phonics! </a:t>
            </a:r>
          </a:p>
          <a:p>
            <a:pPr marL="0" indent="0">
              <a:buNone/>
            </a:pPr>
            <a:r>
              <a:rPr lang="en-GB" sz="2900" dirty="0">
                <a:hlinkClick r:id="rId4"/>
              </a:rPr>
              <a:t>https://</a:t>
            </a:r>
            <a:r>
              <a:rPr lang="en-GB" sz="2900" dirty="0" err="1">
                <a:hlinkClick r:id="rId4"/>
              </a:rPr>
              <a:t>www.bbc.co.uk</a:t>
            </a:r>
            <a:r>
              <a:rPr lang="en-GB" sz="2900" dirty="0">
                <a:hlinkClick r:id="rId4"/>
              </a:rPr>
              <a:t>/teach/teacher-support/</a:t>
            </a:r>
            <a:r>
              <a:rPr lang="en-GB" sz="2900" dirty="0" err="1">
                <a:hlinkClick r:id="rId4"/>
              </a:rPr>
              <a:t>mfl</a:t>
            </a:r>
            <a:r>
              <a:rPr lang="en-GB" sz="2900" dirty="0">
                <a:hlinkClick r:id="rId4"/>
              </a:rPr>
              <a:t>-teaching-aids/</a:t>
            </a:r>
            <a:r>
              <a:rPr lang="en-GB" sz="2900" dirty="0" err="1">
                <a:hlinkClick r:id="rId4"/>
              </a:rPr>
              <a:t>zjfckmn</a:t>
            </a:r>
            <a:r>
              <a:rPr lang="en-GB" sz="2900" dirty="0">
                <a:hlinkClick r:id="rId4"/>
              </a:rPr>
              <a:t> </a:t>
            </a:r>
            <a:endParaRPr lang="en-GB" sz="2900" dirty="0"/>
          </a:p>
          <a:p>
            <a:endParaRPr lang="en-GB" sz="2900" dirty="0"/>
          </a:p>
          <a:p>
            <a:pPr lvl="1"/>
            <a:r>
              <a:rPr lang="en-GB" sz="3200" dirty="0"/>
              <a:t>New content focusing on vocab, phonics, grammar: </a:t>
            </a:r>
          </a:p>
          <a:p>
            <a:pPr marL="0" indent="0">
              <a:buNone/>
            </a:pPr>
            <a:r>
              <a:rPr lang="en-GB" sz="2900" dirty="0"/>
              <a:t>French: https://</a:t>
            </a:r>
            <a:r>
              <a:rPr lang="en-GB" sz="2900" dirty="0" err="1"/>
              <a:t>www.bbc.co.uk</a:t>
            </a:r>
            <a:r>
              <a:rPr lang="en-GB" sz="2900" dirty="0"/>
              <a:t>/bitesize/subjects/</a:t>
            </a:r>
            <a:r>
              <a:rPr lang="en-GB" sz="2900" dirty="0" err="1"/>
              <a:t>zgdqxnb</a:t>
            </a:r>
            <a:r>
              <a:rPr lang="en-GB" sz="2900" dirty="0"/>
              <a:t> </a:t>
            </a:r>
          </a:p>
          <a:p>
            <a:pPr marL="0" indent="0">
              <a:buNone/>
            </a:pPr>
            <a:r>
              <a:rPr lang="en-GB" sz="2900" dirty="0"/>
              <a:t>German: https://</a:t>
            </a:r>
            <a:r>
              <a:rPr lang="en-GB" sz="2900" dirty="0" err="1"/>
              <a:t>www.bbc.co.uk</a:t>
            </a:r>
            <a:r>
              <a:rPr lang="en-GB" sz="2900" dirty="0"/>
              <a:t>/bitesize/subjects/zcj2tfr </a:t>
            </a:r>
          </a:p>
          <a:p>
            <a:pPr marL="0" indent="0">
              <a:buNone/>
            </a:pPr>
            <a:r>
              <a:rPr lang="en-GB" sz="2900" dirty="0"/>
              <a:t>Spanish: https://www.bbc.co.uk/bitesize/subjects/zfckjxs </a:t>
            </a:r>
          </a:p>
          <a:p>
            <a:pPr marL="0" indent="0">
              <a:buNone/>
            </a:pPr>
            <a:endParaRPr lang="en-GB" sz="2900" dirty="0"/>
          </a:p>
          <a:p>
            <a:pPr marL="0" indent="0">
              <a:buNone/>
            </a:pPr>
            <a:r>
              <a:rPr lang="en-GB" sz="3800" b="1" dirty="0"/>
              <a:t>Gaming Grammar</a:t>
            </a:r>
            <a:r>
              <a:rPr lang="en-GB" sz="2900" dirty="0"/>
              <a:t> </a:t>
            </a:r>
            <a:r>
              <a:rPr lang="en-GB" sz="3300" dirty="0">
                <a:hlinkClick r:id="rId5" tooltip="Original URL: https://www.gaminggrammar.com/. Click or tap if you trust this link."/>
              </a:rPr>
              <a:t>https://www.gaminggrammar.com</a:t>
            </a:r>
            <a:r>
              <a:rPr lang="en-GB" sz="3300" dirty="0"/>
              <a:t> (+apps)</a:t>
            </a:r>
          </a:p>
        </p:txBody>
      </p:sp>
    </p:spTree>
    <p:extLst>
      <p:ext uri="{BB962C8B-B14F-4D97-AF65-F5344CB8AC3E}">
        <p14:creationId xmlns:p14="http://schemas.microsoft.com/office/powerpoint/2010/main" val="1914023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t of the Excel sheet for the scheme of work">
            <a:extLst>
              <a:ext uri="{FF2B5EF4-FFF2-40B4-BE49-F238E27FC236}">
                <a16:creationId xmlns:a16="http://schemas.microsoft.com/office/drawing/2014/main" id="{BFF84C62-39C4-4439-94B8-B47B2CB918CB}"/>
              </a:ext>
            </a:extLst>
          </p:cNvPr>
          <p:cNvPicPr>
            <a:picLocks noChangeAspect="1"/>
          </p:cNvPicPr>
          <p:nvPr/>
        </p:nvPicPr>
        <p:blipFill>
          <a:blip r:embed="rId3"/>
          <a:stretch>
            <a:fillRect/>
          </a:stretch>
        </p:blipFill>
        <p:spPr>
          <a:xfrm>
            <a:off x="156224" y="823172"/>
            <a:ext cx="10357693" cy="5529672"/>
          </a:xfrm>
          <a:prstGeom prst="rect">
            <a:avLst/>
          </a:prstGeom>
        </p:spPr>
      </p:pic>
      <p:sp>
        <p:nvSpPr>
          <p:cNvPr id="2" name="Title 1">
            <a:extLst>
              <a:ext uri="{FF2B5EF4-FFF2-40B4-BE49-F238E27FC236}">
                <a16:creationId xmlns:a16="http://schemas.microsoft.com/office/drawing/2014/main" id="{DF433482-C902-470C-B7B2-E028B1C1CC8B}"/>
              </a:ext>
            </a:extLst>
          </p:cNvPr>
          <p:cNvSpPr>
            <a:spLocks noGrp="1"/>
          </p:cNvSpPr>
          <p:nvPr>
            <p:ph type="title"/>
          </p:nvPr>
        </p:nvSpPr>
        <p:spPr>
          <a:xfrm>
            <a:off x="0" y="772765"/>
            <a:ext cx="9221688" cy="1162457"/>
          </a:xfrm>
        </p:spPr>
        <p:txBody>
          <a:bodyPr anchor="t">
            <a:normAutofit/>
          </a:bodyPr>
          <a:lstStyle/>
          <a:p>
            <a:r>
              <a:rPr lang="en-GB" sz="789" dirty="0">
                <a:solidFill>
                  <a:schemeClr val="bg1"/>
                </a:solidFill>
              </a:rPr>
              <a:t>Screen shot of a SOW</a:t>
            </a:r>
          </a:p>
        </p:txBody>
      </p:sp>
      <p:sp>
        <p:nvSpPr>
          <p:cNvPr id="13" name="Rectangular Callout 12" descr="callout">
            <a:extLst>
              <a:ext uri="{FF2B5EF4-FFF2-40B4-BE49-F238E27FC236}">
                <a16:creationId xmlns:a16="http://schemas.microsoft.com/office/drawing/2014/main" id="{F0ED25CB-2991-8E46-B0F5-17DE2DAD340D}"/>
              </a:ext>
            </a:extLst>
          </p:cNvPr>
          <p:cNvSpPr/>
          <p:nvPr/>
        </p:nvSpPr>
        <p:spPr>
          <a:xfrm>
            <a:off x="325928" y="961554"/>
            <a:ext cx="2375956" cy="1152821"/>
          </a:xfrm>
          <a:prstGeom prst="wedgeRectCallout">
            <a:avLst>
              <a:gd name="adj1" fmla="val 206646"/>
              <a:gd name="adj2" fmla="val 26281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2"/>
              </a:buClr>
            </a:pPr>
            <a:r>
              <a:rPr lang="en-GB" sz="1754" dirty="0">
                <a:solidFill>
                  <a:schemeClr val="bg1"/>
                </a:solidFill>
                <a:latin typeface="Century Gothic" panose="020B0502020202020204" pitchFamily="34" charset="0"/>
              </a:rPr>
              <a:t>Systematic revisiting of vocabulary every 3 weeks and 9 weeks</a:t>
            </a:r>
          </a:p>
        </p:txBody>
      </p:sp>
      <p:grpSp>
        <p:nvGrpSpPr>
          <p:cNvPr id="11" name="Group 10" descr="callout">
            <a:extLst>
              <a:ext uri="{FF2B5EF4-FFF2-40B4-BE49-F238E27FC236}">
                <a16:creationId xmlns:a16="http://schemas.microsoft.com/office/drawing/2014/main" id="{858C468F-196F-4D36-9CD7-13FF2F5CF1C2}"/>
              </a:ext>
            </a:extLst>
          </p:cNvPr>
          <p:cNvGrpSpPr/>
          <p:nvPr/>
        </p:nvGrpSpPr>
        <p:grpSpPr>
          <a:xfrm>
            <a:off x="4708223" y="874800"/>
            <a:ext cx="4543166" cy="958922"/>
            <a:chOff x="5368842" y="116352"/>
            <a:chExt cx="5180626" cy="1093470"/>
          </a:xfrm>
        </p:grpSpPr>
        <p:sp>
          <p:nvSpPr>
            <p:cNvPr id="6" name="Oval Callout 5">
              <a:extLst>
                <a:ext uri="{FF2B5EF4-FFF2-40B4-BE49-F238E27FC236}">
                  <a16:creationId xmlns:a16="http://schemas.microsoft.com/office/drawing/2014/main" id="{F1C14D10-2B97-5042-81A9-B6D01DF0D288}"/>
                </a:ext>
              </a:extLst>
            </p:cNvPr>
            <p:cNvSpPr/>
            <p:nvPr/>
          </p:nvSpPr>
          <p:spPr>
            <a:xfrm>
              <a:off x="5368842" y="116352"/>
              <a:ext cx="5180626" cy="1093470"/>
            </a:xfrm>
            <a:prstGeom prst="wedgeEllipseCallout">
              <a:avLst>
                <a:gd name="adj1" fmla="val 58204"/>
                <a:gd name="adj2" fmla="val 6838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51808" indent="-751808">
                <a:lnSpc>
                  <a:spcPct val="150000"/>
                </a:lnSpc>
                <a:buClr>
                  <a:schemeClr val="accent2"/>
                </a:buClr>
              </a:pPr>
              <a:endParaRPr lang="en-GB" sz="1754" dirty="0">
                <a:solidFill>
                  <a:schemeClr val="bg1"/>
                </a:solidFill>
                <a:latin typeface="Century Gothic" panose="020B0502020202020204" pitchFamily="34" charset="0"/>
              </a:endParaRPr>
            </a:p>
          </p:txBody>
        </p:sp>
        <p:sp>
          <p:nvSpPr>
            <p:cNvPr id="9" name="Rectangle 8">
              <a:extLst>
                <a:ext uri="{FF2B5EF4-FFF2-40B4-BE49-F238E27FC236}">
                  <a16:creationId xmlns:a16="http://schemas.microsoft.com/office/drawing/2014/main" id="{442B47FB-148D-47F8-AD4A-A22E0D02EE59}"/>
                </a:ext>
              </a:extLst>
            </p:cNvPr>
            <p:cNvSpPr/>
            <p:nvPr/>
          </p:nvSpPr>
          <p:spPr>
            <a:xfrm>
              <a:off x="5735225" y="269439"/>
              <a:ext cx="4676792" cy="720933"/>
            </a:xfrm>
            <a:prstGeom prst="rect">
              <a:avLst/>
            </a:prstGeom>
          </p:spPr>
          <p:txBody>
            <a:bodyPr wrap="square">
              <a:spAutoFit/>
            </a:bodyPr>
            <a:lstStyle/>
            <a:p>
              <a:pPr marL="751808" indent="-751808">
                <a:buClr>
                  <a:srgbClr val="ED7D31"/>
                </a:buClr>
              </a:pPr>
              <a:r>
                <a:rPr lang="en-GB" sz="1754" dirty="0">
                  <a:solidFill>
                    <a:srgbClr val="FFFFFF"/>
                  </a:solidFill>
                  <a:latin typeface="Century Gothic" panose="020B0502020202020204" pitchFamily="34" charset="0"/>
                </a:rPr>
                <a:t>‘Context’: purpose of the language </a:t>
              </a:r>
            </a:p>
            <a:p>
              <a:pPr marL="751808" indent="-751808">
                <a:buClr>
                  <a:srgbClr val="ED7D31"/>
                </a:buClr>
              </a:pPr>
              <a:r>
                <a:rPr lang="en-GB" sz="1754" dirty="0">
                  <a:solidFill>
                    <a:srgbClr val="FFFFFF"/>
                  </a:solidFill>
                  <a:latin typeface="Century Gothic" panose="020B0502020202020204" pitchFamily="34" charset="0"/>
                </a:rPr>
                <a:t>e.g., “Asking / answering questions”</a:t>
              </a:r>
            </a:p>
          </p:txBody>
        </p:sp>
      </p:grpSp>
      <p:sp>
        <p:nvSpPr>
          <p:cNvPr id="10" name="Oval Callout 9" descr="callout">
            <a:extLst>
              <a:ext uri="{FF2B5EF4-FFF2-40B4-BE49-F238E27FC236}">
                <a16:creationId xmlns:a16="http://schemas.microsoft.com/office/drawing/2014/main" id="{056069BA-7343-4743-B9F4-550554AEDDDD}"/>
              </a:ext>
            </a:extLst>
          </p:cNvPr>
          <p:cNvSpPr/>
          <p:nvPr/>
        </p:nvSpPr>
        <p:spPr>
          <a:xfrm>
            <a:off x="57528" y="2987694"/>
            <a:ext cx="6076823" cy="1339747"/>
          </a:xfrm>
          <a:prstGeom prst="wedgeEllipseCallout">
            <a:avLst>
              <a:gd name="adj1" fmla="val -26213"/>
              <a:gd name="adj2" fmla="val 56085"/>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51808" indent="-751808">
              <a:buClr>
                <a:schemeClr val="accent2"/>
              </a:buClr>
            </a:pPr>
            <a:endParaRPr lang="en-GB" sz="1754"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F0BEE473-812D-4761-BA86-B16793B501B5}"/>
              </a:ext>
            </a:extLst>
          </p:cNvPr>
          <p:cNvSpPr txBox="1"/>
          <p:nvPr/>
        </p:nvSpPr>
        <p:spPr>
          <a:xfrm>
            <a:off x="566673" y="3166847"/>
            <a:ext cx="6785188" cy="1172116"/>
          </a:xfrm>
          <a:prstGeom prst="rect">
            <a:avLst/>
          </a:prstGeom>
          <a:noFill/>
        </p:spPr>
        <p:txBody>
          <a:bodyPr wrap="square" rtlCol="0">
            <a:spAutoFit/>
          </a:bodyPr>
          <a:lstStyle/>
          <a:p>
            <a:pPr marL="751808" indent="-751808">
              <a:buClr>
                <a:schemeClr val="accent2"/>
              </a:buClr>
            </a:pPr>
            <a:r>
              <a:rPr lang="en-GB" sz="1754" dirty="0">
                <a:solidFill>
                  <a:schemeClr val="bg1"/>
                </a:solidFill>
                <a:latin typeface="Century Gothic" panose="020B0502020202020204" pitchFamily="34" charset="0"/>
              </a:rPr>
              <a:t>Grammar sequencing is language specific</a:t>
            </a:r>
          </a:p>
          <a:p>
            <a:pPr marL="751808" indent="-751808">
              <a:buClr>
                <a:schemeClr val="accent2"/>
              </a:buClr>
            </a:pPr>
            <a:r>
              <a:rPr lang="en-GB" sz="1754" dirty="0">
                <a:solidFill>
                  <a:schemeClr val="bg1"/>
                </a:solidFill>
                <a:latin typeface="Century Gothic" panose="020B0502020202020204" pitchFamily="34" charset="0"/>
              </a:rPr>
              <a:t>Extremely high frequency (irregular!) verbs at start</a:t>
            </a:r>
          </a:p>
          <a:p>
            <a:pPr marL="751808" indent="-751808">
              <a:buClr>
                <a:schemeClr val="accent2"/>
              </a:buClr>
            </a:pPr>
            <a:r>
              <a:rPr lang="en-GB" sz="1754" dirty="0">
                <a:solidFill>
                  <a:schemeClr val="bg1"/>
                </a:solidFill>
                <a:latin typeface="Century Gothic" panose="020B0502020202020204" pitchFamily="34" charset="0"/>
              </a:rPr>
              <a:t>Then highly regular and frequent verbs</a:t>
            </a:r>
          </a:p>
          <a:p>
            <a:endParaRPr lang="en-GB" sz="1754" dirty="0"/>
          </a:p>
        </p:txBody>
      </p:sp>
      <p:grpSp>
        <p:nvGrpSpPr>
          <p:cNvPr id="8" name="Group 7" descr="callout">
            <a:extLst>
              <a:ext uri="{FF2B5EF4-FFF2-40B4-BE49-F238E27FC236}">
                <a16:creationId xmlns:a16="http://schemas.microsoft.com/office/drawing/2014/main" id="{AFB0CCAD-4CFE-4A14-8334-7142FA26B037}"/>
              </a:ext>
            </a:extLst>
          </p:cNvPr>
          <p:cNvGrpSpPr/>
          <p:nvPr/>
        </p:nvGrpSpPr>
        <p:grpSpPr>
          <a:xfrm>
            <a:off x="7080187" y="2305859"/>
            <a:ext cx="2876286" cy="2031587"/>
            <a:chOff x="4484787" y="151587"/>
            <a:chExt cx="3279863" cy="2316643"/>
          </a:xfrm>
        </p:grpSpPr>
        <p:sp>
          <p:nvSpPr>
            <p:cNvPr id="15" name="Explosion 2 14">
              <a:extLst>
                <a:ext uri="{FF2B5EF4-FFF2-40B4-BE49-F238E27FC236}">
                  <a16:creationId xmlns:a16="http://schemas.microsoft.com/office/drawing/2014/main" id="{4B18642D-18ED-F145-AD0E-92849F6B4B59}"/>
                </a:ext>
              </a:extLst>
            </p:cNvPr>
            <p:cNvSpPr/>
            <p:nvPr/>
          </p:nvSpPr>
          <p:spPr>
            <a:xfrm>
              <a:off x="4484787" y="151587"/>
              <a:ext cx="3279863" cy="2316643"/>
            </a:xfrm>
            <a:prstGeom prst="irregularSeal2">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GB" sz="1754"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88B714E3-94C9-4B0C-9E77-21AB3C7D6600}"/>
                </a:ext>
              </a:extLst>
            </p:cNvPr>
            <p:cNvSpPr/>
            <p:nvPr/>
          </p:nvSpPr>
          <p:spPr>
            <a:xfrm>
              <a:off x="5200915" y="802076"/>
              <a:ext cx="1700373" cy="1028755"/>
            </a:xfrm>
            <a:prstGeom prst="rect">
              <a:avLst/>
            </a:prstGeom>
          </p:spPr>
          <p:txBody>
            <a:bodyPr wrap="square">
              <a:spAutoFit/>
            </a:bodyPr>
            <a:lstStyle/>
            <a:p>
              <a:r>
                <a:rPr lang="en-GB" sz="1754" dirty="0">
                  <a:solidFill>
                    <a:schemeClr val="bg1"/>
                  </a:solidFill>
                  <a:latin typeface="Century Gothic" panose="020B0502020202020204" pitchFamily="34" charset="0"/>
                </a:rPr>
                <a:t>phonics practice every lesson</a:t>
              </a:r>
            </a:p>
          </p:txBody>
        </p:sp>
      </p:grpSp>
      <p:sp>
        <p:nvSpPr>
          <p:cNvPr id="14" name="Punched Tape 13" descr="callout">
            <a:extLst>
              <a:ext uri="{FF2B5EF4-FFF2-40B4-BE49-F238E27FC236}">
                <a16:creationId xmlns:a16="http://schemas.microsoft.com/office/drawing/2014/main" id="{4C9E9FA4-1919-C944-9DE1-250426764A0C}"/>
              </a:ext>
            </a:extLst>
          </p:cNvPr>
          <p:cNvSpPr/>
          <p:nvPr/>
        </p:nvSpPr>
        <p:spPr>
          <a:xfrm>
            <a:off x="2462951" y="5569072"/>
            <a:ext cx="5207309" cy="613789"/>
          </a:xfrm>
          <a:prstGeom prst="flowChartPunchedTape">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51808" indent="-751808">
              <a:lnSpc>
                <a:spcPct val="150000"/>
              </a:lnSpc>
              <a:buClr>
                <a:schemeClr val="accent2"/>
              </a:buClr>
            </a:pPr>
            <a:r>
              <a:rPr lang="en-GB" sz="1754" dirty="0">
                <a:solidFill>
                  <a:schemeClr val="bg1"/>
                </a:solidFill>
                <a:latin typeface="Century Gothic" panose="020B0502020202020204" pitchFamily="34" charset="0"/>
              </a:rPr>
              <a:t>Weeks set aside for work on ‘rich texts’</a:t>
            </a:r>
          </a:p>
        </p:txBody>
      </p:sp>
    </p:spTree>
    <p:extLst>
      <p:ext uri="{BB962C8B-B14F-4D97-AF65-F5344CB8AC3E}">
        <p14:creationId xmlns:p14="http://schemas.microsoft.com/office/powerpoint/2010/main" val="198943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4"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DC75E9-B998-3F4B-B83E-9BDCEFE8E5CD}"/>
              </a:ext>
            </a:extLst>
          </p:cNvPr>
          <p:cNvSpPr>
            <a:spLocks noGrp="1"/>
          </p:cNvSpPr>
          <p:nvPr>
            <p:ph type="title"/>
          </p:nvPr>
        </p:nvSpPr>
        <p:spPr>
          <a:xfrm>
            <a:off x="865692" y="0"/>
            <a:ext cx="9221689" cy="1461188"/>
          </a:xfrm>
        </p:spPr>
        <p:txBody>
          <a:bodyPr>
            <a:normAutofit/>
          </a:bodyPr>
          <a:lstStyle/>
          <a:p>
            <a:pPr algn="ctr"/>
            <a:r>
              <a:rPr lang="en-GB" sz="3000" b="1" dirty="0"/>
              <a:t>NCELP curriculum planning</a:t>
            </a:r>
            <a:endParaRPr lang="en-US" sz="3000" b="1" dirty="0"/>
          </a:p>
        </p:txBody>
      </p:sp>
      <p:sp>
        <p:nvSpPr>
          <p:cNvPr id="8" name="Content Placeholder 7"/>
          <p:cNvSpPr>
            <a:spLocks noGrp="1"/>
          </p:cNvSpPr>
          <p:nvPr>
            <p:ph sz="half" idx="4294967295"/>
          </p:nvPr>
        </p:nvSpPr>
        <p:spPr>
          <a:xfrm>
            <a:off x="1030742" y="1436468"/>
            <a:ext cx="8891588" cy="3411537"/>
          </a:xfrm>
        </p:spPr>
        <p:txBody>
          <a:bodyPr>
            <a:noAutofit/>
          </a:bodyPr>
          <a:lstStyle/>
          <a:p>
            <a:r>
              <a:rPr lang="en-GB" sz="2400" dirty="0"/>
              <a:t>Learning is </a:t>
            </a:r>
            <a:r>
              <a:rPr lang="en-GB" sz="2400" b="1" dirty="0"/>
              <a:t>carefully planned</a:t>
            </a:r>
            <a:r>
              <a:rPr lang="en-GB" sz="2400" dirty="0"/>
              <a:t> to support </a:t>
            </a:r>
            <a:r>
              <a:rPr lang="en-GB" sz="2400" b="1" dirty="0"/>
              <a:t>progression</a:t>
            </a:r>
          </a:p>
          <a:p>
            <a:endParaRPr lang="en-GB" sz="2400" b="1" dirty="0"/>
          </a:p>
          <a:p>
            <a:r>
              <a:rPr lang="en-GB" sz="2400" b="1" dirty="0"/>
              <a:t>Progression</a:t>
            </a:r>
            <a:r>
              <a:rPr lang="en-GB" sz="2400" dirty="0"/>
              <a:t> is determined by:</a:t>
            </a:r>
          </a:p>
          <a:p>
            <a:endParaRPr lang="en-GB" sz="2400" dirty="0"/>
          </a:p>
          <a:p>
            <a:pPr lvl="1"/>
            <a:r>
              <a:rPr lang="en-GB" sz="2075" dirty="0"/>
              <a:t>functions of </a:t>
            </a:r>
            <a:r>
              <a:rPr lang="en-GB" sz="2075" b="1" dirty="0"/>
              <a:t>grammar, </a:t>
            </a:r>
          </a:p>
          <a:p>
            <a:pPr lvl="1"/>
            <a:r>
              <a:rPr lang="en-GB" sz="2075" dirty="0"/>
              <a:t>frequency and usefulness of </a:t>
            </a:r>
            <a:r>
              <a:rPr lang="en-GB" sz="2075" b="1" dirty="0"/>
              <a:t>vocabulary</a:t>
            </a:r>
            <a:r>
              <a:rPr lang="en-GB" sz="2075" dirty="0"/>
              <a:t> and </a:t>
            </a:r>
            <a:r>
              <a:rPr lang="en-GB" sz="2075" b="1" dirty="0"/>
              <a:t>phonics</a:t>
            </a:r>
            <a:endParaRPr lang="en-GB" sz="2400" dirty="0"/>
          </a:p>
        </p:txBody>
      </p:sp>
    </p:spTree>
    <p:extLst>
      <p:ext uri="{BB962C8B-B14F-4D97-AF65-F5344CB8AC3E}">
        <p14:creationId xmlns:p14="http://schemas.microsoft.com/office/powerpoint/2010/main" val="3112424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D2272-C37F-E44F-A6EB-C43CFFEE7210}"/>
              </a:ext>
            </a:extLst>
          </p:cNvPr>
          <p:cNvSpPr>
            <a:spLocks noGrp="1"/>
          </p:cNvSpPr>
          <p:nvPr>
            <p:ph type="title"/>
          </p:nvPr>
        </p:nvSpPr>
        <p:spPr/>
        <p:txBody>
          <a:bodyPr/>
          <a:lstStyle/>
          <a:p>
            <a:pPr algn="ctr"/>
            <a:r>
              <a:rPr lang="en-US" sz="3000" b="1" dirty="0"/>
              <a:t>NCELP curriculum planning</a:t>
            </a:r>
            <a:br>
              <a:rPr lang="en-US" dirty="0"/>
            </a:br>
            <a:endParaRPr lang="en-US" dirty="0"/>
          </a:p>
        </p:txBody>
      </p:sp>
      <p:sp>
        <p:nvSpPr>
          <p:cNvPr id="6" name="Content Placeholder 5"/>
          <p:cNvSpPr>
            <a:spLocks noGrp="1"/>
          </p:cNvSpPr>
          <p:nvPr>
            <p:ph sz="quarter" idx="4294967295"/>
          </p:nvPr>
        </p:nvSpPr>
        <p:spPr>
          <a:xfrm>
            <a:off x="190499" y="1347788"/>
            <a:ext cx="10310813" cy="6211887"/>
          </a:xfrm>
        </p:spPr>
        <p:txBody>
          <a:bodyPr>
            <a:noAutofit/>
          </a:bodyPr>
          <a:lstStyle/>
          <a:p>
            <a:r>
              <a:rPr lang="en-GB" sz="2300" b="1" dirty="0">
                <a:solidFill>
                  <a:srgbClr val="4472C4">
                    <a:lumMod val="50000"/>
                  </a:srgbClr>
                </a:solidFill>
              </a:rPr>
              <a:t>Phonics</a:t>
            </a:r>
            <a:r>
              <a:rPr lang="en-GB" sz="2300" dirty="0">
                <a:solidFill>
                  <a:srgbClr val="4472C4">
                    <a:lumMod val="50000"/>
                  </a:srgbClr>
                </a:solidFill>
              </a:rPr>
              <a:t> – sequenced explicit teaching of new sound-symbol correspondences (SSC) followed by revisiting and consolidation throughout.</a:t>
            </a:r>
          </a:p>
          <a:p>
            <a:endParaRPr lang="en-GB" sz="2300" dirty="0">
              <a:solidFill>
                <a:srgbClr val="4472C4">
                  <a:lumMod val="50000"/>
                </a:srgbClr>
              </a:solidFill>
            </a:endParaRPr>
          </a:p>
          <a:p>
            <a:r>
              <a:rPr lang="en-GB" sz="2300" b="1" dirty="0">
                <a:solidFill>
                  <a:srgbClr val="4472C4">
                    <a:lumMod val="50000"/>
                  </a:srgbClr>
                </a:solidFill>
              </a:rPr>
              <a:t>Vocabulary</a:t>
            </a:r>
            <a:r>
              <a:rPr lang="en-GB" sz="2300" dirty="0">
                <a:solidFill>
                  <a:srgbClr val="4472C4">
                    <a:lumMod val="50000"/>
                  </a:srgbClr>
                </a:solidFill>
              </a:rPr>
              <a:t> – teaching of ca. ten new words per week, sets of words from different parts of speech, most common verbs, selected on the basis of word frequency.</a:t>
            </a:r>
          </a:p>
          <a:p>
            <a:endParaRPr lang="en-GB" sz="2300" dirty="0">
              <a:solidFill>
                <a:srgbClr val="4472C4">
                  <a:lumMod val="50000"/>
                </a:srgbClr>
              </a:solidFill>
            </a:endParaRPr>
          </a:p>
          <a:p>
            <a:r>
              <a:rPr lang="en-GB" sz="2300" b="1" dirty="0">
                <a:solidFill>
                  <a:srgbClr val="4472C4">
                    <a:lumMod val="50000"/>
                  </a:srgbClr>
                </a:solidFill>
              </a:rPr>
              <a:t>Grammar </a:t>
            </a:r>
            <a:r>
              <a:rPr lang="en-GB" sz="2300" dirty="0">
                <a:solidFill>
                  <a:srgbClr val="4472C4">
                    <a:lumMod val="50000"/>
                  </a:srgbClr>
                </a:solidFill>
              </a:rPr>
              <a:t>– no more than one new grammar function every two weeks. </a:t>
            </a:r>
            <a:r>
              <a:rPr lang="en-GB" sz="2400" dirty="0">
                <a:solidFill>
                  <a:srgbClr val="4472C4">
                    <a:lumMod val="50000"/>
                  </a:srgbClr>
                </a:solidFill>
              </a:rPr>
              <a:t>Core grammar taught and revisited several times over KS3 and KS4.</a:t>
            </a:r>
            <a:endParaRPr lang="en-GB" sz="2300" dirty="0">
              <a:solidFill>
                <a:srgbClr val="4472C4">
                  <a:lumMod val="50000"/>
                </a:srgbClr>
              </a:solidFill>
            </a:endParaRPr>
          </a:p>
        </p:txBody>
      </p:sp>
    </p:spTree>
    <p:extLst>
      <p:ext uri="{BB962C8B-B14F-4D97-AF65-F5344CB8AC3E}">
        <p14:creationId xmlns:p14="http://schemas.microsoft.com/office/powerpoint/2010/main" val="47024516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A4_Print_Template.pptx" id="{1C72884B-63D7-4DAF-89FF-05FAFD83FB3A}" vid="{0F11A6E2-1891-42CC-A128-A57A4BCB23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2729</TotalTime>
  <Words>7754</Words>
  <Application>Microsoft Macintosh PowerPoint</Application>
  <PresentationFormat>Custom</PresentationFormat>
  <Paragraphs>904</Paragraphs>
  <Slides>38</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Century Gothic</vt:lpstr>
      <vt:lpstr>Lucida Handwriting</vt:lpstr>
      <vt:lpstr>Noto Sans Symbols</vt:lpstr>
      <vt:lpstr>Tw Cen MT</vt:lpstr>
      <vt:lpstr>Wingdings</vt:lpstr>
      <vt:lpstr>1_Office Theme</vt:lpstr>
      <vt:lpstr>National Centre for Excellence in Language Pedagogy </vt:lpstr>
      <vt:lpstr>Outline of the talk</vt:lpstr>
      <vt:lpstr>All materials shown in this presentation are freely available from: https://resources.ncelp.org/</vt:lpstr>
      <vt:lpstr>Languages Pedagogy Review: 13 recommendations for schools: </vt:lpstr>
      <vt:lpstr>Languages Pedagogy Review, Recommendations (cont’d)</vt:lpstr>
      <vt:lpstr>What about beyond the NCELP network? </vt:lpstr>
      <vt:lpstr>Screen shot of a SOW</vt:lpstr>
      <vt:lpstr>NCELP curriculum planning</vt:lpstr>
      <vt:lpstr>NCELP curriculum planning </vt:lpstr>
      <vt:lpstr>PHONICS</vt:lpstr>
      <vt:lpstr>Minimal pairs</vt:lpstr>
      <vt:lpstr>Pirates!</vt:lpstr>
      <vt:lpstr>En anglais et en français</vt:lpstr>
      <vt:lpstr>parler</vt:lpstr>
      <vt:lpstr>Using unknown words [phonics]</vt:lpstr>
      <vt:lpstr>Phonetik - der Bodensee [1/2]</vt:lpstr>
      <vt:lpstr>Phonétique</vt:lpstr>
      <vt:lpstr>Vocabulary checklist</vt:lpstr>
      <vt:lpstr>VOCABULARY</vt:lpstr>
      <vt:lpstr>vocabulario</vt:lpstr>
      <vt:lpstr>Vokabeln</vt:lpstr>
      <vt:lpstr>escuchar</vt:lpstr>
      <vt:lpstr>eine Geschichte</vt:lpstr>
      <vt:lpstr>Vokabeln 2 [1/2]</vt:lpstr>
      <vt:lpstr>der, die, oder das?</vt:lpstr>
      <vt:lpstr>Vocabulary introduction</vt:lpstr>
      <vt:lpstr>Vocabulario</vt:lpstr>
      <vt:lpstr>Grammar</vt:lpstr>
      <vt:lpstr>GRAMMAR </vt:lpstr>
      <vt:lpstr>Present simple or continuous?</vt:lpstr>
      <vt:lpstr>Adverbs of time</vt:lpstr>
      <vt:lpstr>Present simple or continuous?</vt:lpstr>
      <vt:lpstr>Present simple or continuous?</vt:lpstr>
      <vt:lpstr>Present simple or continuous?</vt:lpstr>
      <vt:lpstr>Present simple or continuous?</vt:lpstr>
      <vt:lpstr>The talk covered…</vt:lpstr>
      <vt:lpstr>Want to hear more from NCELP? </vt:lpstr>
      <vt:lpstr>Questions and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NCELP PPT/presentation template</dc:title>
  <dc:creator>Microsoft Office User</dc:creator>
  <cp:lastModifiedBy>Helen Thomas</cp:lastModifiedBy>
  <cp:revision>74</cp:revision>
  <dcterms:created xsi:type="dcterms:W3CDTF">2020-10-05T14:15:21Z</dcterms:created>
  <dcterms:modified xsi:type="dcterms:W3CDTF">2021-02-10T11:23:52Z</dcterms:modified>
</cp:coreProperties>
</file>