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260" r:id="rId2"/>
    <p:sldId id="280" r:id="rId3"/>
    <p:sldId id="281" r:id="rId4"/>
    <p:sldId id="282" r:id="rId5"/>
    <p:sldId id="377" r:id="rId6"/>
    <p:sldId id="378" r:id="rId7"/>
    <p:sldId id="379" r:id="rId8"/>
    <p:sldId id="359" r:id="rId9"/>
    <p:sldId id="289" r:id="rId10"/>
    <p:sldId id="360" r:id="rId11"/>
    <p:sldId id="3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86442" autoAdjust="0"/>
  </p:normalViewPr>
  <p:slideViewPr>
    <p:cSldViewPr snapToGrid="0">
      <p:cViewPr varScale="1">
        <p:scale>
          <a:sx n="114" d="100"/>
          <a:sy n="114" d="100"/>
        </p:scale>
        <p:origin x="33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65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listening exercise both helps students strengthen the association with German SSC [v], and lose the interfering association with the English SSC [v].</a:t>
            </a:r>
          </a:p>
          <a:p>
            <a:endParaRPr lang="en-GB" dirty="0"/>
          </a:p>
          <a:p>
            <a:r>
              <a:rPr lang="en-GB" dirty="0"/>
              <a:t>Words have been chosen which may have a surprising pronunciation in German (</a:t>
            </a:r>
            <a:r>
              <a:rPr lang="en-GB" i="0" dirty="0"/>
              <a:t>e.g. ‘S</a:t>
            </a:r>
            <a:r>
              <a:rPr lang="en-GB" b="1" i="0" dirty="0"/>
              <a:t>w</a:t>
            </a:r>
            <a:r>
              <a:rPr lang="en-GB" b="0" i="0" dirty="0"/>
              <a:t>eden vs </a:t>
            </a:r>
            <a:r>
              <a:rPr lang="en-GB" b="0" i="1" dirty="0" err="1"/>
              <a:t>Sch</a:t>
            </a:r>
            <a:r>
              <a:rPr lang="en-GB" b="1" i="1" dirty="0" err="1"/>
              <a:t>w</a:t>
            </a:r>
            <a:r>
              <a:rPr lang="en-GB" b="0" i="1" dirty="0" err="1"/>
              <a:t>eden</a:t>
            </a:r>
            <a:r>
              <a:rPr lang="en-GB" b="0" i="0" dirty="0"/>
              <a:t>’) or because they are pronounced similarly in German to English (e.g. </a:t>
            </a:r>
            <a:r>
              <a:rPr lang="en-GB" b="1" i="0" dirty="0"/>
              <a:t>V</a:t>
            </a:r>
            <a:r>
              <a:rPr lang="en-GB" b="0" i="0" dirty="0"/>
              <a:t>iking / </a:t>
            </a:r>
            <a:r>
              <a:rPr lang="en-GB" b="1" i="1" dirty="0" err="1"/>
              <a:t>W</a:t>
            </a:r>
            <a:r>
              <a:rPr lang="en-GB" b="0" i="1" dirty="0" err="1"/>
              <a:t>ikinger</a:t>
            </a:r>
            <a:r>
              <a:rPr lang="en-GB" b="0" i="0" dirty="0"/>
              <a:t>) which may throw students in terms of spelling. Teacher to remind students to resist the temptation to write ‘v’ straight away for words they recognise from English. They must first listen, and focus on the sound.</a:t>
            </a:r>
          </a:p>
          <a:p>
            <a:endParaRPr lang="en-GB" b="0" i="0" dirty="0"/>
          </a:p>
          <a:p>
            <a:r>
              <a:rPr lang="en-GB" b="0" i="0" dirty="0"/>
              <a:t>Audio plays on clicking individual letters. Answers revealed on individual clicks.</a:t>
            </a:r>
          </a:p>
          <a:p>
            <a:endParaRPr lang="en-GB" b="0" i="0" dirty="0"/>
          </a:p>
          <a:p>
            <a:r>
              <a:rPr lang="en-GB" b="0" i="0" dirty="0"/>
              <a:t>Teacher can elicit responses by asking ‘</a:t>
            </a:r>
            <a:r>
              <a:rPr lang="en-GB" b="0" i="1" dirty="0"/>
              <a:t>Wie </a:t>
            </a:r>
            <a:r>
              <a:rPr lang="en-GB" b="0" i="1" dirty="0" err="1"/>
              <a:t>schreibt</a:t>
            </a:r>
            <a:r>
              <a:rPr lang="en-GB" b="0" i="1" dirty="0"/>
              <a:t> man das? </a:t>
            </a:r>
            <a:r>
              <a:rPr lang="en-GB" b="0" i="1" dirty="0" err="1"/>
              <a:t>Mit</a:t>
            </a:r>
            <a:r>
              <a:rPr lang="en-GB" b="0" i="1" dirty="0"/>
              <a:t> </a:t>
            </a:r>
            <a:r>
              <a:rPr lang="en-GB" b="1" i="1" dirty="0"/>
              <a:t>v</a:t>
            </a:r>
            <a:r>
              <a:rPr lang="en-GB" b="0" i="1" dirty="0"/>
              <a:t> </a:t>
            </a:r>
            <a:r>
              <a:rPr lang="en-GB" b="0" i="1" dirty="0" err="1"/>
              <a:t>oder</a:t>
            </a:r>
            <a:r>
              <a:rPr lang="en-GB" b="0" i="1" dirty="0"/>
              <a:t> </a:t>
            </a:r>
            <a:r>
              <a:rPr lang="en-GB" b="0" i="1" dirty="0" err="1"/>
              <a:t>mit</a:t>
            </a:r>
            <a:r>
              <a:rPr lang="en-GB" b="0" i="1" dirty="0"/>
              <a:t> </a:t>
            </a:r>
            <a:r>
              <a:rPr lang="en-GB" b="1" i="1" dirty="0"/>
              <a:t>w</a:t>
            </a:r>
            <a:r>
              <a:rPr lang="en-GB" b="0" i="1" dirty="0"/>
              <a:t>?’</a:t>
            </a:r>
          </a:p>
          <a:p>
            <a:endParaRPr lang="en-GB" b="0" i="1" dirty="0"/>
          </a:p>
          <a:p>
            <a:r>
              <a:rPr lang="en-GB" b="1" i="0" dirty="0"/>
              <a:t>Transcript</a:t>
            </a:r>
          </a:p>
          <a:p>
            <a:endParaRPr lang="en-GB" b="1" i="0" dirty="0"/>
          </a:p>
          <a:p>
            <a:r>
              <a:rPr lang="en-GB" b="0" i="0" dirty="0"/>
              <a:t>der </a:t>
            </a:r>
            <a:r>
              <a:rPr lang="en-GB" b="0" i="0" dirty="0" err="1"/>
              <a:t>Wikinger</a:t>
            </a:r>
            <a:endParaRPr lang="en-GB" b="0" i="0" dirty="0"/>
          </a:p>
          <a:p>
            <a:r>
              <a:rPr lang="en-GB" b="0" i="0" dirty="0" err="1"/>
              <a:t>Schweden</a:t>
            </a:r>
            <a:endParaRPr lang="en-GB" b="0" i="0" dirty="0"/>
          </a:p>
          <a:p>
            <a:r>
              <a:rPr lang="en-GB" b="0" i="0" dirty="0"/>
              <a:t>der Vogel</a:t>
            </a:r>
          </a:p>
          <a:p>
            <a:r>
              <a:rPr lang="en-GB" b="0" i="0" dirty="0"/>
              <a:t>die </a:t>
            </a:r>
            <a:r>
              <a:rPr lang="en-GB" b="0" i="0" dirty="0" err="1"/>
              <a:t>Krawatte</a:t>
            </a:r>
            <a:endParaRPr lang="en-GB" b="0" i="0" dirty="0"/>
          </a:p>
          <a:p>
            <a:r>
              <a:rPr lang="en-GB" b="0" i="0" dirty="0"/>
              <a:t>das </a:t>
            </a:r>
            <a:r>
              <a:rPr lang="en-GB" b="0" i="0" dirty="0" err="1"/>
              <a:t>Viereck</a:t>
            </a:r>
            <a:endParaRPr lang="en-GB" b="0" i="0" dirty="0"/>
          </a:p>
          <a:p>
            <a:r>
              <a:rPr lang="en-GB" b="0" i="0" dirty="0"/>
              <a:t>das </a:t>
            </a:r>
            <a:r>
              <a:rPr lang="en-GB" b="0" i="0" dirty="0" err="1"/>
              <a:t>Vater</a:t>
            </a:r>
            <a:endParaRPr lang="en-GB" b="0" i="0" dirty="0"/>
          </a:p>
          <a:p>
            <a:r>
              <a:rPr lang="en-GB" b="0" i="0" dirty="0"/>
              <a:t>der </a:t>
            </a:r>
            <a:r>
              <a:rPr lang="en-GB" b="0" i="0" dirty="0" err="1"/>
              <a:t>Werwolf</a:t>
            </a:r>
            <a:endParaRPr lang="en-GB" b="0" i="0" dirty="0"/>
          </a:p>
          <a:p>
            <a:r>
              <a:rPr lang="en-GB" b="0" i="0" dirty="0"/>
              <a:t>Wie </a:t>
            </a:r>
            <a:r>
              <a:rPr lang="en-GB" b="0" i="0" dirty="0" err="1"/>
              <a:t>viele</a:t>
            </a:r>
            <a:r>
              <a:rPr lang="en-GB" b="0" i="0" dirty="0"/>
              <a:t>?</a:t>
            </a:r>
          </a:p>
          <a:p>
            <a:r>
              <a:rPr lang="en-GB" b="0" i="0" dirty="0" err="1"/>
              <a:t>Vierundzwanzig</a:t>
            </a:r>
            <a:endParaRPr lang="en-GB" b="0" i="0" dirty="0"/>
          </a:p>
          <a:p>
            <a:r>
              <a:rPr lang="en-GB" b="0" i="0" dirty="0"/>
              <a:t>warm</a:t>
            </a:r>
          </a:p>
          <a:p>
            <a:endParaRPr lang="en-GB"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817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students work in pairs to practise saying the words they have just learned in turn.</a:t>
            </a:r>
          </a:p>
          <a:p>
            <a:endParaRPr lang="en-GB" dirty="0"/>
          </a:p>
          <a:p>
            <a:r>
              <a:rPr lang="en-GB" dirty="0"/>
              <a:t>Once they have practised a couple of times, the teacher can set the timer to see how many words students can pronounce correctly within ten seconds. Students act as jurors for one another. If a student pronounces a word incorrectly, they must start again! Teacher may wish to run the times several times, depending on the needs of the class.</a:t>
            </a:r>
          </a:p>
          <a:p>
            <a:endParaRPr lang="en-GB" dirty="0"/>
          </a:p>
          <a:p>
            <a:r>
              <a:rPr lang="en-GB" b="1" i="0" dirty="0"/>
              <a:t>Transcript</a:t>
            </a:r>
          </a:p>
          <a:p>
            <a:endParaRPr lang="en-GB" b="1" i="0" dirty="0"/>
          </a:p>
          <a:p>
            <a:r>
              <a:rPr lang="en-GB" b="0" i="0" dirty="0"/>
              <a:t>der </a:t>
            </a:r>
            <a:r>
              <a:rPr lang="en-GB" b="0" i="0" dirty="0" err="1"/>
              <a:t>Wikinger</a:t>
            </a:r>
            <a:endParaRPr lang="en-GB" b="0" i="0" dirty="0"/>
          </a:p>
          <a:p>
            <a:r>
              <a:rPr lang="en-GB" b="0" i="0" dirty="0" err="1"/>
              <a:t>Schweden</a:t>
            </a:r>
            <a:endParaRPr lang="en-GB" b="0" i="0" dirty="0"/>
          </a:p>
          <a:p>
            <a:r>
              <a:rPr lang="en-GB" b="0" i="0" dirty="0"/>
              <a:t>der Vogel</a:t>
            </a:r>
          </a:p>
          <a:p>
            <a:r>
              <a:rPr lang="en-GB" b="0" i="0" dirty="0"/>
              <a:t>die </a:t>
            </a:r>
            <a:r>
              <a:rPr lang="en-GB" b="0" i="0" dirty="0" err="1"/>
              <a:t>Krawatte</a:t>
            </a:r>
            <a:endParaRPr lang="en-GB" b="0" i="0" dirty="0"/>
          </a:p>
          <a:p>
            <a:r>
              <a:rPr lang="en-GB" b="0" i="0" dirty="0"/>
              <a:t>das </a:t>
            </a:r>
            <a:r>
              <a:rPr lang="en-GB" b="0" i="0" dirty="0" err="1"/>
              <a:t>Viereck</a:t>
            </a:r>
            <a:endParaRPr lang="en-GB" b="0" i="0" dirty="0"/>
          </a:p>
          <a:p>
            <a:r>
              <a:rPr lang="en-GB" b="0" i="0" dirty="0"/>
              <a:t>das </a:t>
            </a:r>
            <a:r>
              <a:rPr lang="en-GB" b="0" i="0" dirty="0" err="1"/>
              <a:t>Vater</a:t>
            </a:r>
            <a:endParaRPr lang="en-GB" b="0" i="0" dirty="0"/>
          </a:p>
          <a:p>
            <a:r>
              <a:rPr lang="en-GB" b="0" i="0" dirty="0"/>
              <a:t>der </a:t>
            </a:r>
            <a:r>
              <a:rPr lang="en-GB" b="0" i="0" dirty="0" err="1"/>
              <a:t>Werwolf</a:t>
            </a:r>
            <a:endParaRPr lang="en-GB" b="0" i="0" dirty="0"/>
          </a:p>
          <a:p>
            <a:r>
              <a:rPr lang="en-GB" b="0" i="0" dirty="0"/>
              <a:t>Wie </a:t>
            </a:r>
            <a:r>
              <a:rPr lang="en-GB" b="0" i="0" dirty="0" err="1"/>
              <a:t>viele</a:t>
            </a:r>
            <a:r>
              <a:rPr lang="en-GB" b="0" i="0" dirty="0"/>
              <a:t>?</a:t>
            </a:r>
          </a:p>
          <a:p>
            <a:r>
              <a:rPr lang="en-GB" b="0" i="0" dirty="0" err="1"/>
              <a:t>Vierundzwanzig</a:t>
            </a:r>
            <a:endParaRPr lang="en-GB" b="0" i="0" dirty="0"/>
          </a:p>
          <a:p>
            <a:r>
              <a:rPr lang="en-GB" b="0" i="0" dirty="0"/>
              <a:t>warm</a:t>
            </a:r>
          </a:p>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09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‘v’ </a:t>
            </a:r>
            <a:r>
              <a:rPr lang="en-GB" baseline="0" dirty="0"/>
              <a:t>and then present and practise the pronunciation of the </a:t>
            </a:r>
            <a:r>
              <a:rPr lang="en-GB" b="1" baseline="0" dirty="0"/>
              <a:t>source word ‘</a:t>
            </a:r>
            <a:r>
              <a:rPr lang="en-GB" b="1" baseline="0" dirty="0" err="1"/>
              <a:t>vor</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hold your hands, left in front of right, in front of your body, palms facing inward.  Quickly move the right hand over the top of the left, as you say ‘</a:t>
            </a:r>
            <a:r>
              <a:rPr lang="en-GB" baseline="0" dirty="0" err="1"/>
              <a:t>vor</a:t>
            </a:r>
            <a:r>
              <a:rPr lang="en-GB" baseline="0" dirty="0"/>
              <a:t>’, to mime ‘in front’.</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86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SSC</a:t>
            </a:r>
            <a:r>
              <a:rPr lang="en-GB" baseline="0" dirty="0"/>
              <a:t> and word but not pictures, to focus more clearly on the sound-writing relationship.</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2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sounds to elicit SSC and source word from students.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 …”</a:t>
            </a:r>
            <a:endParaRPr lang="en-GB" i="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64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‘V’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err="1"/>
              <a:t>vor</a:t>
            </a:r>
            <a:r>
              <a:rPr lang="en-GB" sz="1200" b="1" baseline="0" dirty="0"/>
              <a:t> </a:t>
            </a:r>
            <a:r>
              <a:rPr lang="en-GB" sz="1200" baseline="0" dirty="0"/>
              <a:t>[55]; </a:t>
            </a:r>
            <a:r>
              <a:rPr lang="en-GB" sz="1200" b="1" baseline="0" dirty="0" err="1"/>
              <a:t>positiv</a:t>
            </a:r>
            <a:r>
              <a:rPr lang="en-GB" sz="1200" b="1" baseline="0" dirty="0"/>
              <a:t> </a:t>
            </a:r>
            <a:r>
              <a:rPr lang="en-GB" sz="1200" b="0" baseline="0" dirty="0"/>
              <a:t>[690] </a:t>
            </a:r>
            <a:r>
              <a:rPr lang="en-GB" sz="1200" b="1" baseline="0" dirty="0" err="1"/>
              <a:t>voll</a:t>
            </a:r>
            <a:r>
              <a:rPr lang="en-GB" sz="1200" b="1" baseline="0" dirty="0"/>
              <a:t> </a:t>
            </a:r>
            <a:r>
              <a:rPr lang="en-GB" sz="1200" baseline="0" dirty="0"/>
              <a:t>[357]; </a:t>
            </a:r>
            <a:r>
              <a:rPr lang="en-GB" sz="1200" b="1" baseline="0" dirty="0"/>
              <a:t>bevor</a:t>
            </a:r>
            <a:r>
              <a:rPr lang="en-GB" sz="1200" baseline="0" dirty="0"/>
              <a:t>[541]; </a:t>
            </a:r>
            <a:r>
              <a:rPr lang="en-GB" sz="1200" b="1" baseline="0" dirty="0" err="1"/>
              <a:t>vergessen</a:t>
            </a:r>
            <a:r>
              <a:rPr lang="en-GB" sz="1200" b="1" baseline="0" dirty="0"/>
              <a:t> </a:t>
            </a:r>
            <a:r>
              <a:rPr lang="en-GB" sz="1200" baseline="0" dirty="0"/>
              <a:t>[595]; </a:t>
            </a:r>
            <a:r>
              <a:rPr lang="en-GB" sz="1200" b="1" baseline="0" dirty="0" err="1"/>
              <a:t>Vater</a:t>
            </a:r>
            <a:r>
              <a:rPr lang="en-GB" sz="1200" b="1" baseline="0" dirty="0"/>
              <a:t> </a:t>
            </a:r>
            <a:r>
              <a:rPr lang="en-GB" sz="1200" baseline="0" dirty="0"/>
              <a:t>[216].</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153989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Without pictures to focus on the SSC alone.</a:t>
            </a:r>
            <a:endParaRPr lang="en-GB" sz="1200"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3748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Without sound</a:t>
            </a:r>
            <a:r>
              <a:rPr lang="en-GB" sz="1200" baseline="0" dirty="0"/>
              <a:t> to elicit the pronunciation.</a:t>
            </a:r>
            <a:endParaRPr lang="en-GB" sz="1200"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344806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may be surprised to hear the pronunciation of this German car manufacturer! Ask students to sound out the word before leading whole-class pronunciation.</a:t>
            </a:r>
          </a:p>
          <a:p>
            <a:endParaRPr lang="en-GB" dirty="0"/>
          </a:p>
          <a:p>
            <a:r>
              <a:rPr lang="en-GB" dirty="0"/>
              <a:t>Students may also be interested in the translation of the word (</a:t>
            </a:r>
            <a:r>
              <a:rPr lang="en-GB" i="1" dirty="0"/>
              <a:t>the people’s car</a:t>
            </a:r>
            <a:r>
              <a:rPr lang="en-GB" i="0" dirty="0"/>
              <a:t>)., which is another example of compounding.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64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Teacher-led pronunciation practice which draws attention to the importance of individual sounds in creating meaning.</a:t>
            </a:r>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272409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59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843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5647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659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684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8824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7876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650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3174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229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26/03/2020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32965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21.wav"/><Relationship Id="rId13" Type="http://schemas.openxmlformats.org/officeDocument/2006/relationships/audio" Target="../media/audio25.wav"/><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audio" Target="../media/audio20.wav"/><Relationship Id="rId12" Type="http://schemas.openxmlformats.org/officeDocument/2006/relationships/audio" Target="../media/audio24.wav"/><Relationship Id="rId17"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audio" Target="../media/audio19.wav"/><Relationship Id="rId11" Type="http://schemas.openxmlformats.org/officeDocument/2006/relationships/audio" Target="../media/audio23.wav"/><Relationship Id="rId5" Type="http://schemas.openxmlformats.org/officeDocument/2006/relationships/audio" Target="../media/audio18.wav"/><Relationship Id="rId15" Type="http://schemas.openxmlformats.org/officeDocument/2006/relationships/image" Target="../media/image22.jpeg"/><Relationship Id="rId10" Type="http://schemas.openxmlformats.org/officeDocument/2006/relationships/audio" Target="../media/audio22.wav"/><Relationship Id="rId19" Type="http://schemas.openxmlformats.org/officeDocument/2006/relationships/image" Target="../media/image26.gif"/><Relationship Id="rId4" Type="http://schemas.openxmlformats.org/officeDocument/2006/relationships/audio" Target="../media/audio17.wav"/><Relationship Id="rId9" Type="http://schemas.openxmlformats.org/officeDocument/2006/relationships/image" Target="../media/image21.jpeg"/><Relationship Id="rId14" Type="http://schemas.openxmlformats.org/officeDocument/2006/relationships/audio" Target="../media/audio26.wav"/><Relationship Id="rId22"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5.png"/><Relationship Id="rId2" Type="http://schemas.openxmlformats.org/officeDocument/2006/relationships/notesSlide" Target="../notesSlides/notesSlide5.xml"/><Relationship Id="rId16"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4.png"/><Relationship Id="rId5" Type="http://schemas.openxmlformats.org/officeDocument/2006/relationships/audio" Target="../media/audio4.wav"/><Relationship Id="rId15" Type="http://schemas.openxmlformats.org/officeDocument/2006/relationships/image" Target="../media/image8.png"/><Relationship Id="rId10" Type="http://schemas.openxmlformats.org/officeDocument/2006/relationships/image" Target="../media/image3.jpeg"/><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3.jpeg"/><Relationship Id="rId4" Type="http://schemas.openxmlformats.org/officeDocument/2006/relationships/audio" Target="../media/audio3.wav"/><Relationship Id="rId9" Type="http://schemas.openxmlformats.org/officeDocument/2006/relationships/audio" Target="../media/audio8.wav"/></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audio" Target="../media/audio9.wav"/><Relationship Id="rId7" Type="http://schemas.openxmlformats.org/officeDocument/2006/relationships/audio" Target="../media/audio13.wav"/><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audio" Target="../media/audio12.wav"/><Relationship Id="rId11" Type="http://schemas.openxmlformats.org/officeDocument/2006/relationships/image" Target="../media/image10.png"/><Relationship Id="rId5" Type="http://schemas.openxmlformats.org/officeDocument/2006/relationships/audio" Target="../media/audio11.wav"/><Relationship Id="rId15" Type="http://schemas.openxmlformats.org/officeDocument/2006/relationships/image" Target="../media/image16.jpeg"/><Relationship Id="rId10" Type="http://schemas.openxmlformats.org/officeDocument/2006/relationships/audio" Target="../media/audio16.wav"/><Relationship Id="rId19" Type="http://schemas.openxmlformats.org/officeDocument/2006/relationships/image" Target="../media/image20.png"/><Relationship Id="rId4" Type="http://schemas.openxmlformats.org/officeDocument/2006/relationships/audio" Target="../media/audio10.wav"/><Relationship Id="rId9" Type="http://schemas.openxmlformats.org/officeDocument/2006/relationships/audio" Target="../media/audio15.wav"/><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/v/</a:t>
            </a:r>
            <a:endParaRPr lang="en-GB" dirty="0">
              <a:solidFill>
                <a:prstClr val="white"/>
              </a:solidFill>
              <a:latin typeface="Century Gothic" panose="020B0502020202020204" pitchFamily="34" charset="0"/>
            </a:endParaRPr>
          </a:p>
        </p:txBody>
      </p:sp>
      <p:sp>
        <p:nvSpPr>
          <p:cNvPr id="16" name="Title 3">
            <a:extLst>
              <a:ext uri="{FF2B5EF4-FFF2-40B4-BE49-F238E27FC236}">
                <a16:creationId xmlns:a16="http://schemas.microsoft.com/office/drawing/2014/main" id="{7B424077-B2D5-46AA-BDA8-6FF15DA500E8}"/>
              </a:ext>
            </a:extLst>
          </p:cNvPr>
          <p:cNvSpPr txBox="1">
            <a:spLocks/>
          </p:cNvSpPr>
          <p:nvPr/>
        </p:nvSpPr>
        <p:spPr>
          <a:xfrm>
            <a:off x="161930" y="5308430"/>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2.1 - Week </a:t>
            </a:r>
            <a:r>
              <a:rPr lang="en-GB" sz="1800" dirty="0">
                <a:solidFill>
                  <a:prstClr val="white"/>
                </a:solidFill>
                <a:latin typeface="Century Gothic" panose="020B0502020202020204" pitchFamily="34" charset="0"/>
              </a:rPr>
              <a:t>6</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 Lesson 39</a:t>
            </a:r>
          </a:p>
        </p:txBody>
      </p:sp>
      <p:sp>
        <p:nvSpPr>
          <p:cNvPr id="17" name="Title 3">
            <a:extLst>
              <a:ext uri="{FF2B5EF4-FFF2-40B4-BE49-F238E27FC236}">
                <a16:creationId xmlns:a16="http://schemas.microsoft.com/office/drawing/2014/main" id="{638AEC8F-C9FD-A549-80E9-260E66E632C7}"/>
              </a:ext>
            </a:extLst>
          </p:cNvPr>
          <p:cNvSpPr txBox="1">
            <a:spLocks/>
          </p:cNvSpPr>
          <p:nvPr/>
        </p:nvSpPr>
        <p:spPr>
          <a:xfrm>
            <a:off x="161930" y="616134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a:t>
            </a:r>
            <a:r>
              <a:rPr lang="en-GB" sz="1400" dirty="0">
                <a:solidFill>
                  <a:prstClr val="white"/>
                </a:solidFill>
                <a:latin typeface="Century Gothic" panose="020B0502020202020204" pitchFamily="34" charset="0"/>
              </a:rPr>
              <a:t>Natalie Finlayson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26/04/20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88837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973097" cy="707849"/>
          </a:xfrm>
        </p:spPr>
        <p:txBody>
          <a:bodyPr>
            <a:normAutofit/>
          </a:bodyPr>
          <a:lstStyle/>
          <a:p>
            <a:r>
              <a:rPr lang="en-GB" sz="3600" b="1" dirty="0">
                <a:solidFill>
                  <a:schemeClr val="bg1"/>
                </a:solidFill>
              </a:rPr>
              <a:t>Wie </a:t>
            </a:r>
            <a:r>
              <a:rPr lang="en-GB" sz="3600" b="1" dirty="0" err="1">
                <a:solidFill>
                  <a:schemeClr val="bg1"/>
                </a:solidFill>
              </a:rPr>
              <a:t>sagt</a:t>
            </a:r>
            <a:r>
              <a:rPr lang="en-GB" sz="3600" b="1" dirty="0">
                <a:solidFill>
                  <a:schemeClr val="bg1"/>
                </a:solidFill>
              </a:rPr>
              <a:t> man das?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8775290" y="247046"/>
            <a:ext cx="3182037"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Century Gothic" panose="020B0502020202020204" pitchFamily="34" charset="0"/>
              </a:rPr>
              <a:t>h</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ören</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hlinkClick r:id="" action="ppaction://noaction">
              <a:snd r:embed="rId4" name="Der Wikinger.wav"/>
            </a:hlinkClick>
            <a:extLst>
              <a:ext uri="{FF2B5EF4-FFF2-40B4-BE49-F238E27FC236}">
                <a16:creationId xmlns:a16="http://schemas.microsoft.com/office/drawing/2014/main" id="{69A6F050-7701-46FD-8CA8-77FD528FA112}"/>
              </a:ext>
            </a:extLst>
          </p:cNvPr>
          <p:cNvSpPr txBox="1"/>
          <p:nvPr/>
        </p:nvSpPr>
        <p:spPr>
          <a:xfrm>
            <a:off x="365334" y="1556460"/>
            <a:ext cx="457200" cy="400110"/>
          </a:xfrm>
          <a:prstGeom prst="rect">
            <a:avLst/>
          </a:prstGeom>
          <a:solidFill>
            <a:srgbClr val="DAA521"/>
          </a:solidFill>
        </p:spPr>
        <p:txBody>
          <a:bodyPr wrap="square" rtlCol="0">
            <a:spAutoFit/>
          </a:bodyPr>
          <a:lstStyle/>
          <a:p>
            <a:pPr algn="ctr"/>
            <a:r>
              <a:rPr lang="en-GB" sz="2000" b="1" dirty="0">
                <a:solidFill>
                  <a:schemeClr val="accent5">
                    <a:lumMod val="50000"/>
                  </a:schemeClr>
                </a:solidFill>
              </a:rPr>
              <a:t>1</a:t>
            </a:r>
          </a:p>
        </p:txBody>
      </p:sp>
      <p:sp>
        <p:nvSpPr>
          <p:cNvPr id="7" name="TextBox 6">
            <a:hlinkClick r:id="" action="ppaction://noaction">
              <a:snd r:embed="rId5" name="Schweden.wav"/>
            </a:hlinkClick>
            <a:extLst>
              <a:ext uri="{FF2B5EF4-FFF2-40B4-BE49-F238E27FC236}">
                <a16:creationId xmlns:a16="http://schemas.microsoft.com/office/drawing/2014/main" id="{7336681C-9B30-4673-AFB9-5CE73DD7CF13}"/>
              </a:ext>
            </a:extLst>
          </p:cNvPr>
          <p:cNvSpPr txBox="1"/>
          <p:nvPr/>
        </p:nvSpPr>
        <p:spPr>
          <a:xfrm>
            <a:off x="365334" y="2547699"/>
            <a:ext cx="457200" cy="400110"/>
          </a:xfrm>
          <a:prstGeom prst="rect">
            <a:avLst/>
          </a:prstGeom>
          <a:solidFill>
            <a:srgbClr val="DAA521"/>
          </a:solidFill>
        </p:spPr>
        <p:txBody>
          <a:bodyPr wrap="square" rtlCol="0">
            <a:spAutoFit/>
          </a:bodyPr>
          <a:lstStyle/>
          <a:p>
            <a:pPr algn="ctr"/>
            <a:r>
              <a:rPr lang="en-GB" sz="2000" b="1" dirty="0">
                <a:solidFill>
                  <a:schemeClr val="accent5">
                    <a:lumMod val="50000"/>
                  </a:schemeClr>
                </a:solidFill>
              </a:rPr>
              <a:t>2</a:t>
            </a:r>
          </a:p>
        </p:txBody>
      </p:sp>
      <p:sp>
        <p:nvSpPr>
          <p:cNvPr id="8" name="TextBox 7">
            <a:hlinkClick r:id="" action="ppaction://noaction">
              <a:snd r:embed="rId6" name="Der Vogel.wav"/>
            </a:hlinkClick>
            <a:extLst>
              <a:ext uri="{FF2B5EF4-FFF2-40B4-BE49-F238E27FC236}">
                <a16:creationId xmlns:a16="http://schemas.microsoft.com/office/drawing/2014/main" id="{54C07D8C-2651-4D3A-92CC-247BF3560FA5}"/>
              </a:ext>
            </a:extLst>
          </p:cNvPr>
          <p:cNvSpPr txBox="1"/>
          <p:nvPr/>
        </p:nvSpPr>
        <p:spPr>
          <a:xfrm>
            <a:off x="365334" y="3538938"/>
            <a:ext cx="457200" cy="400110"/>
          </a:xfrm>
          <a:prstGeom prst="rect">
            <a:avLst/>
          </a:prstGeom>
          <a:solidFill>
            <a:srgbClr val="DAA521"/>
          </a:solidFill>
        </p:spPr>
        <p:txBody>
          <a:bodyPr wrap="square" rtlCol="0">
            <a:spAutoFit/>
          </a:bodyPr>
          <a:lstStyle/>
          <a:p>
            <a:pPr algn="ctr"/>
            <a:r>
              <a:rPr lang="en-GB" sz="2000" b="1" dirty="0">
                <a:solidFill>
                  <a:schemeClr val="accent5">
                    <a:lumMod val="50000"/>
                  </a:schemeClr>
                </a:solidFill>
              </a:rPr>
              <a:t>3</a:t>
            </a:r>
          </a:p>
        </p:txBody>
      </p:sp>
      <p:sp>
        <p:nvSpPr>
          <p:cNvPr id="9" name="TextBox 8">
            <a:hlinkClick r:id="" action="ppaction://noaction">
              <a:snd r:embed="rId7" name="Die Krawatte.wav"/>
            </a:hlinkClick>
            <a:extLst>
              <a:ext uri="{FF2B5EF4-FFF2-40B4-BE49-F238E27FC236}">
                <a16:creationId xmlns:a16="http://schemas.microsoft.com/office/drawing/2014/main" id="{C86C7305-7EA8-4A9F-AAB5-4211BBEB13FC}"/>
              </a:ext>
            </a:extLst>
          </p:cNvPr>
          <p:cNvSpPr txBox="1"/>
          <p:nvPr/>
        </p:nvSpPr>
        <p:spPr>
          <a:xfrm>
            <a:off x="365334" y="4530177"/>
            <a:ext cx="457200" cy="400110"/>
          </a:xfrm>
          <a:prstGeom prst="rect">
            <a:avLst/>
          </a:prstGeom>
          <a:solidFill>
            <a:srgbClr val="DAA521"/>
          </a:solidFill>
        </p:spPr>
        <p:txBody>
          <a:bodyPr wrap="square" rtlCol="0">
            <a:spAutoFit/>
          </a:bodyPr>
          <a:lstStyle/>
          <a:p>
            <a:pPr algn="ctr"/>
            <a:r>
              <a:rPr lang="en-GB" sz="2000" b="1" dirty="0">
                <a:solidFill>
                  <a:schemeClr val="accent5">
                    <a:lumMod val="50000"/>
                  </a:schemeClr>
                </a:solidFill>
              </a:rPr>
              <a:t>4</a:t>
            </a:r>
          </a:p>
        </p:txBody>
      </p:sp>
      <p:sp>
        <p:nvSpPr>
          <p:cNvPr id="10" name="TextBox 9">
            <a:hlinkClick r:id="" action="ppaction://noaction">
              <a:snd r:embed="rId8" name="Das Viereck.wav"/>
            </a:hlinkClick>
            <a:extLst>
              <a:ext uri="{FF2B5EF4-FFF2-40B4-BE49-F238E27FC236}">
                <a16:creationId xmlns:a16="http://schemas.microsoft.com/office/drawing/2014/main" id="{A43988EF-A4D5-4095-9CEA-EC17AA5075FF}"/>
              </a:ext>
            </a:extLst>
          </p:cNvPr>
          <p:cNvSpPr txBox="1"/>
          <p:nvPr/>
        </p:nvSpPr>
        <p:spPr>
          <a:xfrm>
            <a:off x="365334" y="5521417"/>
            <a:ext cx="457200" cy="400110"/>
          </a:xfrm>
          <a:prstGeom prst="rect">
            <a:avLst/>
          </a:prstGeom>
          <a:solidFill>
            <a:srgbClr val="DAA521"/>
          </a:solidFill>
        </p:spPr>
        <p:txBody>
          <a:bodyPr wrap="square" rtlCol="0">
            <a:spAutoFit/>
          </a:bodyPr>
          <a:lstStyle/>
          <a:p>
            <a:pPr algn="ctr"/>
            <a:r>
              <a:rPr lang="en-GB" sz="2000" b="1" dirty="0">
                <a:solidFill>
                  <a:schemeClr val="accent5">
                    <a:lumMod val="50000"/>
                  </a:schemeClr>
                </a:solidFill>
              </a:rPr>
              <a:t>5</a:t>
            </a:r>
          </a:p>
        </p:txBody>
      </p:sp>
      <p:pic>
        <p:nvPicPr>
          <p:cNvPr id="18" name="Picture 12" descr="Image result for viking clipart">
            <a:extLst>
              <a:ext uri="{FF2B5EF4-FFF2-40B4-BE49-F238E27FC236}">
                <a16:creationId xmlns:a16="http://schemas.microsoft.com/office/drawing/2014/main" id="{5A135469-BD2D-4480-8812-AFC6C55FDB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0041" y="1401904"/>
            <a:ext cx="553775" cy="70922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hlinkClick r:id="" action="ppaction://noaction">
              <a:snd r:embed="rId10" name="Der Vater.wav"/>
            </a:hlinkClick>
            <a:extLst>
              <a:ext uri="{FF2B5EF4-FFF2-40B4-BE49-F238E27FC236}">
                <a16:creationId xmlns:a16="http://schemas.microsoft.com/office/drawing/2014/main" id="{A34FB149-B641-411C-ACBF-29FC6B3D29FC}"/>
              </a:ext>
            </a:extLst>
          </p:cNvPr>
          <p:cNvSpPr txBox="1"/>
          <p:nvPr/>
        </p:nvSpPr>
        <p:spPr>
          <a:xfrm>
            <a:off x="5973097" y="1556460"/>
            <a:ext cx="457200" cy="400110"/>
          </a:xfrm>
          <a:prstGeom prst="rect">
            <a:avLst/>
          </a:prstGeom>
          <a:solidFill>
            <a:srgbClr val="DAA521"/>
          </a:solidFill>
        </p:spPr>
        <p:txBody>
          <a:bodyPr wrap="square" rtlCol="0">
            <a:spAutoFit/>
          </a:bodyPr>
          <a:lstStyle/>
          <a:p>
            <a:pPr algn="ctr"/>
            <a:r>
              <a:rPr lang="en-GB" sz="2000" b="1" dirty="0">
                <a:solidFill>
                  <a:schemeClr val="accent5">
                    <a:lumMod val="50000"/>
                  </a:schemeClr>
                </a:solidFill>
              </a:rPr>
              <a:t>6</a:t>
            </a:r>
          </a:p>
        </p:txBody>
      </p:sp>
      <p:sp>
        <p:nvSpPr>
          <p:cNvPr id="20" name="TextBox 19">
            <a:hlinkClick r:id="" action="ppaction://noaction">
              <a:snd r:embed="rId11" name="Der Werwolf.wav"/>
            </a:hlinkClick>
            <a:extLst>
              <a:ext uri="{FF2B5EF4-FFF2-40B4-BE49-F238E27FC236}">
                <a16:creationId xmlns:a16="http://schemas.microsoft.com/office/drawing/2014/main" id="{C91E299A-C967-401D-AB98-0A3AF922965F}"/>
              </a:ext>
            </a:extLst>
          </p:cNvPr>
          <p:cNvSpPr txBox="1"/>
          <p:nvPr/>
        </p:nvSpPr>
        <p:spPr>
          <a:xfrm>
            <a:off x="5973097" y="2547699"/>
            <a:ext cx="457200" cy="400110"/>
          </a:xfrm>
          <a:prstGeom prst="rect">
            <a:avLst/>
          </a:prstGeom>
          <a:solidFill>
            <a:srgbClr val="DAA521"/>
          </a:solidFill>
        </p:spPr>
        <p:txBody>
          <a:bodyPr wrap="square" rtlCol="0">
            <a:spAutoFit/>
          </a:bodyPr>
          <a:lstStyle/>
          <a:p>
            <a:pPr algn="ctr"/>
            <a:r>
              <a:rPr lang="en-GB" sz="2000" b="1" dirty="0">
                <a:solidFill>
                  <a:schemeClr val="accent5">
                    <a:lumMod val="50000"/>
                  </a:schemeClr>
                </a:solidFill>
              </a:rPr>
              <a:t>7</a:t>
            </a:r>
          </a:p>
        </p:txBody>
      </p:sp>
      <p:sp>
        <p:nvSpPr>
          <p:cNvPr id="21" name="TextBox 20">
            <a:hlinkClick r:id="" action="ppaction://noaction">
              <a:snd r:embed="rId12" name="Wie viele.wav"/>
            </a:hlinkClick>
            <a:extLst>
              <a:ext uri="{FF2B5EF4-FFF2-40B4-BE49-F238E27FC236}">
                <a16:creationId xmlns:a16="http://schemas.microsoft.com/office/drawing/2014/main" id="{934BF94A-8229-4520-ADC2-E87BC787F470}"/>
              </a:ext>
            </a:extLst>
          </p:cNvPr>
          <p:cNvSpPr txBox="1"/>
          <p:nvPr/>
        </p:nvSpPr>
        <p:spPr>
          <a:xfrm>
            <a:off x="5973097" y="3538938"/>
            <a:ext cx="457200" cy="400110"/>
          </a:xfrm>
          <a:prstGeom prst="rect">
            <a:avLst/>
          </a:prstGeom>
          <a:solidFill>
            <a:srgbClr val="DAA521"/>
          </a:solidFill>
        </p:spPr>
        <p:txBody>
          <a:bodyPr wrap="square" rtlCol="0">
            <a:spAutoFit/>
          </a:bodyPr>
          <a:lstStyle/>
          <a:p>
            <a:pPr algn="ctr"/>
            <a:r>
              <a:rPr lang="en-GB" sz="2000" b="1" dirty="0">
                <a:solidFill>
                  <a:schemeClr val="accent5">
                    <a:lumMod val="50000"/>
                  </a:schemeClr>
                </a:solidFill>
              </a:rPr>
              <a:t>8</a:t>
            </a:r>
          </a:p>
        </p:txBody>
      </p:sp>
      <p:sp>
        <p:nvSpPr>
          <p:cNvPr id="22" name="TextBox 21">
            <a:hlinkClick r:id="" action="ppaction://noaction">
              <a:snd r:embed="rId13" name="Vierundzwanzig.wav"/>
            </a:hlinkClick>
            <a:extLst>
              <a:ext uri="{FF2B5EF4-FFF2-40B4-BE49-F238E27FC236}">
                <a16:creationId xmlns:a16="http://schemas.microsoft.com/office/drawing/2014/main" id="{67DBE85F-713A-4E69-86B7-AB7A2E01B08C}"/>
              </a:ext>
            </a:extLst>
          </p:cNvPr>
          <p:cNvSpPr txBox="1"/>
          <p:nvPr/>
        </p:nvSpPr>
        <p:spPr>
          <a:xfrm>
            <a:off x="5973097" y="4530177"/>
            <a:ext cx="457200" cy="400110"/>
          </a:xfrm>
          <a:prstGeom prst="rect">
            <a:avLst/>
          </a:prstGeom>
          <a:solidFill>
            <a:srgbClr val="DAA521"/>
          </a:solidFill>
        </p:spPr>
        <p:txBody>
          <a:bodyPr wrap="square" rtlCol="0">
            <a:spAutoFit/>
          </a:bodyPr>
          <a:lstStyle/>
          <a:p>
            <a:pPr algn="ctr"/>
            <a:r>
              <a:rPr lang="en-GB" sz="2000" b="1" dirty="0">
                <a:solidFill>
                  <a:schemeClr val="accent5">
                    <a:lumMod val="50000"/>
                  </a:schemeClr>
                </a:solidFill>
              </a:rPr>
              <a:t>9</a:t>
            </a:r>
          </a:p>
        </p:txBody>
      </p:sp>
      <p:sp>
        <p:nvSpPr>
          <p:cNvPr id="23" name="TextBox 22">
            <a:hlinkClick r:id="" action="ppaction://noaction">
              <a:snd r:embed="rId14" name="Warm.wav"/>
            </a:hlinkClick>
            <a:extLst>
              <a:ext uri="{FF2B5EF4-FFF2-40B4-BE49-F238E27FC236}">
                <a16:creationId xmlns:a16="http://schemas.microsoft.com/office/drawing/2014/main" id="{59D41A29-7D0D-40CC-82FF-036E301EFC85}"/>
              </a:ext>
            </a:extLst>
          </p:cNvPr>
          <p:cNvSpPr txBox="1"/>
          <p:nvPr/>
        </p:nvSpPr>
        <p:spPr>
          <a:xfrm>
            <a:off x="5973097" y="5536806"/>
            <a:ext cx="442451" cy="369332"/>
          </a:xfrm>
          <a:prstGeom prst="rect">
            <a:avLst/>
          </a:prstGeom>
          <a:solidFill>
            <a:srgbClr val="DAA521"/>
          </a:solidFill>
        </p:spPr>
        <p:txBody>
          <a:bodyPr wrap="square" rtlCol="0">
            <a:spAutoFit/>
          </a:bodyPr>
          <a:lstStyle/>
          <a:p>
            <a:pPr algn="ctr"/>
            <a:r>
              <a:rPr lang="en-GB" b="1" dirty="0">
                <a:solidFill>
                  <a:schemeClr val="accent5">
                    <a:lumMod val="50000"/>
                  </a:schemeClr>
                </a:solidFill>
              </a:rPr>
              <a:t>10</a:t>
            </a:r>
          </a:p>
        </p:txBody>
      </p:sp>
      <p:sp>
        <p:nvSpPr>
          <p:cNvPr id="2" name="TextBox 1">
            <a:extLst>
              <a:ext uri="{FF2B5EF4-FFF2-40B4-BE49-F238E27FC236}">
                <a16:creationId xmlns:a16="http://schemas.microsoft.com/office/drawing/2014/main" id="{BD9A26BA-0E88-4224-BD73-AB6F3C664824}"/>
              </a:ext>
            </a:extLst>
          </p:cNvPr>
          <p:cNvSpPr txBox="1"/>
          <p:nvPr/>
        </p:nvSpPr>
        <p:spPr>
          <a:xfrm>
            <a:off x="1946787" y="1556460"/>
            <a:ext cx="3480619" cy="430887"/>
          </a:xfrm>
          <a:prstGeom prst="rect">
            <a:avLst/>
          </a:prstGeom>
          <a:noFill/>
        </p:spPr>
        <p:txBody>
          <a:bodyPr wrap="square" rtlCol="0">
            <a:spAutoFit/>
          </a:bodyPr>
          <a:lstStyle/>
          <a:p>
            <a:r>
              <a:rPr lang="en-GB" sz="2200" dirty="0">
                <a:solidFill>
                  <a:schemeClr val="accent5">
                    <a:lumMod val="50000"/>
                  </a:schemeClr>
                </a:solidFill>
              </a:rPr>
              <a:t>d e r  </a:t>
            </a:r>
            <a:r>
              <a:rPr lang="en-GB" sz="2200" b="1" dirty="0">
                <a:solidFill>
                  <a:schemeClr val="accent5">
                    <a:lumMod val="50000"/>
                  </a:schemeClr>
                </a:solidFill>
              </a:rPr>
              <a:t>W</a:t>
            </a:r>
            <a:r>
              <a:rPr lang="en-GB" sz="2200" dirty="0">
                <a:solidFill>
                  <a:schemeClr val="accent5">
                    <a:lumMod val="50000"/>
                  </a:schemeClr>
                </a:solidFill>
              </a:rPr>
              <a:t> </a:t>
            </a:r>
            <a:r>
              <a:rPr lang="en-GB" sz="2200" dirty="0" err="1">
                <a:solidFill>
                  <a:schemeClr val="accent5">
                    <a:lumMod val="50000"/>
                  </a:schemeClr>
                </a:solidFill>
              </a:rPr>
              <a:t>i</a:t>
            </a:r>
            <a:r>
              <a:rPr lang="en-GB" sz="2200" dirty="0">
                <a:solidFill>
                  <a:schemeClr val="accent5">
                    <a:lumMod val="50000"/>
                  </a:schemeClr>
                </a:solidFill>
              </a:rPr>
              <a:t> k </a:t>
            </a:r>
            <a:r>
              <a:rPr lang="en-GB" sz="2200" dirty="0" err="1">
                <a:solidFill>
                  <a:schemeClr val="accent5">
                    <a:lumMod val="50000"/>
                  </a:schemeClr>
                </a:solidFill>
              </a:rPr>
              <a:t>i</a:t>
            </a:r>
            <a:r>
              <a:rPr lang="en-GB" sz="2200" dirty="0">
                <a:solidFill>
                  <a:schemeClr val="accent5">
                    <a:lumMod val="50000"/>
                  </a:schemeClr>
                </a:solidFill>
              </a:rPr>
              <a:t> n g e r</a:t>
            </a:r>
          </a:p>
        </p:txBody>
      </p:sp>
      <p:pic>
        <p:nvPicPr>
          <p:cNvPr id="24" name="Picture 20" descr="Image result for sweden clipart">
            <a:extLst>
              <a:ext uri="{FF2B5EF4-FFF2-40B4-BE49-F238E27FC236}">
                <a16:creationId xmlns:a16="http://schemas.microsoft.com/office/drawing/2014/main" id="{C204337F-F295-4EAB-9DE6-EDA23DB7641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1742" y="2349038"/>
            <a:ext cx="770371" cy="77037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B6EE097-0C3B-49A3-A7AC-5480E99B7D38}"/>
              </a:ext>
            </a:extLst>
          </p:cNvPr>
          <p:cNvSpPr txBox="1"/>
          <p:nvPr/>
        </p:nvSpPr>
        <p:spPr>
          <a:xfrm>
            <a:off x="1946787" y="2543852"/>
            <a:ext cx="3480619" cy="430887"/>
          </a:xfrm>
          <a:prstGeom prst="rect">
            <a:avLst/>
          </a:prstGeom>
          <a:noFill/>
        </p:spPr>
        <p:txBody>
          <a:bodyPr wrap="square" rtlCol="0">
            <a:spAutoFit/>
          </a:bodyPr>
          <a:lstStyle/>
          <a:p>
            <a:r>
              <a:rPr lang="en-GB" sz="2200" dirty="0">
                <a:solidFill>
                  <a:schemeClr val="accent5">
                    <a:lumMod val="50000"/>
                  </a:schemeClr>
                </a:solidFill>
              </a:rPr>
              <a:t>S c h </a:t>
            </a:r>
            <a:r>
              <a:rPr lang="en-GB" sz="2200" b="1" dirty="0">
                <a:solidFill>
                  <a:schemeClr val="accent5">
                    <a:lumMod val="50000"/>
                  </a:schemeClr>
                </a:solidFill>
              </a:rPr>
              <a:t>w</a:t>
            </a:r>
            <a:r>
              <a:rPr lang="en-GB" sz="2200" dirty="0">
                <a:solidFill>
                  <a:schemeClr val="accent5">
                    <a:lumMod val="50000"/>
                  </a:schemeClr>
                </a:solidFill>
              </a:rPr>
              <a:t> e d e n</a:t>
            </a:r>
          </a:p>
        </p:txBody>
      </p:sp>
      <p:pic>
        <p:nvPicPr>
          <p:cNvPr id="26" name="Picture 25">
            <a:extLst>
              <a:ext uri="{FF2B5EF4-FFF2-40B4-BE49-F238E27FC236}">
                <a16:creationId xmlns:a16="http://schemas.microsoft.com/office/drawing/2014/main" id="{D75BDBBD-DE62-43E9-849B-771860ABE131}"/>
              </a:ext>
            </a:extLst>
          </p:cNvPr>
          <p:cNvPicPr>
            <a:picLocks noChangeAspect="1"/>
          </p:cNvPicPr>
          <p:nvPr/>
        </p:nvPicPr>
        <p:blipFill>
          <a:blip r:embed="rId16"/>
          <a:stretch>
            <a:fillRect/>
          </a:stretch>
        </p:blipFill>
        <p:spPr>
          <a:xfrm>
            <a:off x="1150041" y="3429000"/>
            <a:ext cx="662072" cy="522338"/>
          </a:xfrm>
          <a:prstGeom prst="rect">
            <a:avLst/>
          </a:prstGeom>
        </p:spPr>
      </p:pic>
      <p:sp>
        <p:nvSpPr>
          <p:cNvPr id="27" name="TextBox 26">
            <a:extLst>
              <a:ext uri="{FF2B5EF4-FFF2-40B4-BE49-F238E27FC236}">
                <a16:creationId xmlns:a16="http://schemas.microsoft.com/office/drawing/2014/main" id="{918D475D-79C0-4BEC-A74D-664D9902BEC9}"/>
              </a:ext>
            </a:extLst>
          </p:cNvPr>
          <p:cNvSpPr txBox="1"/>
          <p:nvPr/>
        </p:nvSpPr>
        <p:spPr>
          <a:xfrm>
            <a:off x="1946787" y="3531244"/>
            <a:ext cx="3480619" cy="430887"/>
          </a:xfrm>
          <a:prstGeom prst="rect">
            <a:avLst/>
          </a:prstGeom>
          <a:noFill/>
        </p:spPr>
        <p:txBody>
          <a:bodyPr wrap="square" rtlCol="0">
            <a:spAutoFit/>
          </a:bodyPr>
          <a:lstStyle/>
          <a:p>
            <a:r>
              <a:rPr lang="en-GB" sz="2200" dirty="0">
                <a:solidFill>
                  <a:schemeClr val="accent5">
                    <a:lumMod val="50000"/>
                  </a:schemeClr>
                </a:solidFill>
              </a:rPr>
              <a:t>d e r   </a:t>
            </a:r>
            <a:r>
              <a:rPr lang="en-GB" sz="2200" b="1" dirty="0">
                <a:solidFill>
                  <a:schemeClr val="accent5">
                    <a:lumMod val="50000"/>
                  </a:schemeClr>
                </a:solidFill>
              </a:rPr>
              <a:t>V</a:t>
            </a:r>
            <a:r>
              <a:rPr lang="en-GB" sz="2200" dirty="0">
                <a:solidFill>
                  <a:schemeClr val="accent5">
                    <a:lumMod val="50000"/>
                  </a:schemeClr>
                </a:solidFill>
              </a:rPr>
              <a:t> o g e l</a:t>
            </a:r>
          </a:p>
        </p:txBody>
      </p:sp>
      <p:pic>
        <p:nvPicPr>
          <p:cNvPr id="28" name="Picture 27">
            <a:extLst>
              <a:ext uri="{FF2B5EF4-FFF2-40B4-BE49-F238E27FC236}">
                <a16:creationId xmlns:a16="http://schemas.microsoft.com/office/drawing/2014/main" id="{1EE578D2-4FFD-4B65-A304-F7FBCBDA86B7}"/>
              </a:ext>
            </a:extLst>
          </p:cNvPr>
          <p:cNvPicPr>
            <a:picLocks noChangeAspect="1"/>
          </p:cNvPicPr>
          <p:nvPr/>
        </p:nvPicPr>
        <p:blipFill>
          <a:blip r:embed="rId17"/>
          <a:stretch>
            <a:fillRect/>
          </a:stretch>
        </p:blipFill>
        <p:spPr>
          <a:xfrm>
            <a:off x="1228317" y="4350369"/>
            <a:ext cx="505520" cy="759725"/>
          </a:xfrm>
          <a:prstGeom prst="rect">
            <a:avLst/>
          </a:prstGeom>
        </p:spPr>
      </p:pic>
      <p:sp>
        <p:nvSpPr>
          <p:cNvPr id="29" name="TextBox 28">
            <a:extLst>
              <a:ext uri="{FF2B5EF4-FFF2-40B4-BE49-F238E27FC236}">
                <a16:creationId xmlns:a16="http://schemas.microsoft.com/office/drawing/2014/main" id="{8860E1D4-2E69-4219-8A30-2F686612A6C8}"/>
              </a:ext>
            </a:extLst>
          </p:cNvPr>
          <p:cNvSpPr txBox="1"/>
          <p:nvPr/>
        </p:nvSpPr>
        <p:spPr>
          <a:xfrm>
            <a:off x="1946786" y="4518636"/>
            <a:ext cx="3480619" cy="430887"/>
          </a:xfrm>
          <a:prstGeom prst="rect">
            <a:avLst/>
          </a:prstGeom>
          <a:noFill/>
        </p:spPr>
        <p:txBody>
          <a:bodyPr wrap="square" rtlCol="0">
            <a:spAutoFit/>
          </a:bodyPr>
          <a:lstStyle/>
          <a:p>
            <a:r>
              <a:rPr lang="en-GB" sz="2200" dirty="0">
                <a:solidFill>
                  <a:schemeClr val="accent5">
                    <a:lumMod val="50000"/>
                  </a:schemeClr>
                </a:solidFill>
              </a:rPr>
              <a:t>d </a:t>
            </a:r>
            <a:r>
              <a:rPr lang="en-GB" sz="2200" dirty="0" err="1">
                <a:solidFill>
                  <a:schemeClr val="accent5">
                    <a:lumMod val="50000"/>
                  </a:schemeClr>
                </a:solidFill>
              </a:rPr>
              <a:t>i</a:t>
            </a:r>
            <a:r>
              <a:rPr lang="en-GB" sz="2200" dirty="0">
                <a:solidFill>
                  <a:schemeClr val="accent5">
                    <a:lumMod val="50000"/>
                  </a:schemeClr>
                </a:solidFill>
              </a:rPr>
              <a:t> e  K r a </a:t>
            </a:r>
            <a:r>
              <a:rPr lang="en-GB" sz="2200" b="1" dirty="0">
                <a:solidFill>
                  <a:schemeClr val="accent5">
                    <a:lumMod val="50000"/>
                  </a:schemeClr>
                </a:solidFill>
              </a:rPr>
              <a:t>w</a:t>
            </a:r>
            <a:r>
              <a:rPr lang="en-GB" sz="2200" dirty="0">
                <a:solidFill>
                  <a:schemeClr val="accent5">
                    <a:lumMod val="50000"/>
                  </a:schemeClr>
                </a:solidFill>
              </a:rPr>
              <a:t> a t </a:t>
            </a:r>
            <a:r>
              <a:rPr lang="en-GB" sz="2200" dirty="0" err="1">
                <a:solidFill>
                  <a:schemeClr val="accent5">
                    <a:lumMod val="50000"/>
                  </a:schemeClr>
                </a:solidFill>
              </a:rPr>
              <a:t>t</a:t>
            </a:r>
            <a:r>
              <a:rPr lang="en-GB" sz="2200" dirty="0">
                <a:solidFill>
                  <a:schemeClr val="accent5">
                    <a:lumMod val="50000"/>
                  </a:schemeClr>
                </a:solidFill>
              </a:rPr>
              <a:t> e</a:t>
            </a:r>
          </a:p>
        </p:txBody>
      </p:sp>
      <p:pic>
        <p:nvPicPr>
          <p:cNvPr id="30" name="Picture 10" descr="Image result for dad clipart">
            <a:extLst>
              <a:ext uri="{FF2B5EF4-FFF2-40B4-BE49-F238E27FC236}">
                <a16:creationId xmlns:a16="http://schemas.microsoft.com/office/drawing/2014/main" id="{D715F4D8-81E6-49FE-80A9-27A6C9EC1F8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25655" y="1392040"/>
            <a:ext cx="643956" cy="7597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DFAD0C4-ECA3-45DA-804F-309BE7C88AFE}"/>
              </a:ext>
            </a:extLst>
          </p:cNvPr>
          <p:cNvSpPr txBox="1"/>
          <p:nvPr/>
        </p:nvSpPr>
        <p:spPr>
          <a:xfrm>
            <a:off x="7828546" y="1525683"/>
            <a:ext cx="3480619" cy="430887"/>
          </a:xfrm>
          <a:prstGeom prst="rect">
            <a:avLst/>
          </a:prstGeom>
          <a:noFill/>
        </p:spPr>
        <p:txBody>
          <a:bodyPr wrap="square" rtlCol="0">
            <a:spAutoFit/>
          </a:bodyPr>
          <a:lstStyle/>
          <a:p>
            <a:r>
              <a:rPr lang="en-GB" sz="2200" dirty="0">
                <a:solidFill>
                  <a:schemeClr val="accent5">
                    <a:lumMod val="50000"/>
                  </a:schemeClr>
                </a:solidFill>
              </a:rPr>
              <a:t>d e r   </a:t>
            </a:r>
            <a:r>
              <a:rPr lang="en-GB" sz="2200" b="1" dirty="0">
                <a:solidFill>
                  <a:schemeClr val="accent5">
                    <a:lumMod val="50000"/>
                  </a:schemeClr>
                </a:solidFill>
              </a:rPr>
              <a:t>V</a:t>
            </a:r>
            <a:r>
              <a:rPr lang="en-GB" sz="2200" dirty="0">
                <a:solidFill>
                  <a:schemeClr val="accent5">
                    <a:lumMod val="50000"/>
                  </a:schemeClr>
                </a:solidFill>
              </a:rPr>
              <a:t> a t e r</a:t>
            </a:r>
          </a:p>
        </p:txBody>
      </p:sp>
      <p:pic>
        <p:nvPicPr>
          <p:cNvPr id="32" name="Picture 4" descr="Image result for werwolf clipart">
            <a:extLst>
              <a:ext uri="{FF2B5EF4-FFF2-40B4-BE49-F238E27FC236}">
                <a16:creationId xmlns:a16="http://schemas.microsoft.com/office/drawing/2014/main" id="{7B48EC29-C7B4-4B1A-816F-E27E1E70F4C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43649" y="2368655"/>
            <a:ext cx="607968" cy="75819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09DA0FA-35C0-4C2C-8778-5F206520C585}"/>
              </a:ext>
            </a:extLst>
          </p:cNvPr>
          <p:cNvSpPr txBox="1"/>
          <p:nvPr/>
        </p:nvSpPr>
        <p:spPr>
          <a:xfrm>
            <a:off x="7817876" y="2519158"/>
            <a:ext cx="3480619" cy="430887"/>
          </a:xfrm>
          <a:prstGeom prst="rect">
            <a:avLst/>
          </a:prstGeom>
          <a:noFill/>
        </p:spPr>
        <p:txBody>
          <a:bodyPr wrap="square" rtlCol="0">
            <a:spAutoFit/>
          </a:bodyPr>
          <a:lstStyle/>
          <a:p>
            <a:r>
              <a:rPr lang="en-GB" sz="2200" dirty="0">
                <a:solidFill>
                  <a:schemeClr val="accent5">
                    <a:lumMod val="50000"/>
                  </a:schemeClr>
                </a:solidFill>
              </a:rPr>
              <a:t>d e r   </a:t>
            </a:r>
            <a:r>
              <a:rPr lang="en-GB" sz="2200" b="1" dirty="0">
                <a:solidFill>
                  <a:schemeClr val="accent5">
                    <a:lumMod val="50000"/>
                  </a:schemeClr>
                </a:solidFill>
              </a:rPr>
              <a:t>W</a:t>
            </a:r>
            <a:r>
              <a:rPr lang="en-GB" sz="2200" dirty="0">
                <a:solidFill>
                  <a:schemeClr val="accent5">
                    <a:lumMod val="50000"/>
                  </a:schemeClr>
                </a:solidFill>
              </a:rPr>
              <a:t> e r </a:t>
            </a:r>
            <a:r>
              <a:rPr lang="en-GB" sz="2200" b="1" dirty="0">
                <a:solidFill>
                  <a:schemeClr val="accent5">
                    <a:lumMod val="50000"/>
                  </a:schemeClr>
                </a:solidFill>
              </a:rPr>
              <a:t>w</a:t>
            </a:r>
            <a:r>
              <a:rPr lang="en-GB" sz="2200" dirty="0">
                <a:solidFill>
                  <a:schemeClr val="accent5">
                    <a:lumMod val="50000"/>
                  </a:schemeClr>
                </a:solidFill>
              </a:rPr>
              <a:t> o l f</a:t>
            </a:r>
          </a:p>
        </p:txBody>
      </p:sp>
      <p:pic>
        <p:nvPicPr>
          <p:cNvPr id="34" name="Picture 33">
            <a:extLst>
              <a:ext uri="{FF2B5EF4-FFF2-40B4-BE49-F238E27FC236}">
                <a16:creationId xmlns:a16="http://schemas.microsoft.com/office/drawing/2014/main" id="{37AB1B13-96D0-4D21-85B6-3CFFB28C7CCA}"/>
              </a:ext>
            </a:extLst>
          </p:cNvPr>
          <p:cNvPicPr>
            <a:picLocks noChangeAspect="1"/>
          </p:cNvPicPr>
          <p:nvPr/>
        </p:nvPicPr>
        <p:blipFill>
          <a:blip r:embed="rId20"/>
          <a:stretch>
            <a:fillRect/>
          </a:stretch>
        </p:blipFill>
        <p:spPr>
          <a:xfrm>
            <a:off x="6759261" y="3405241"/>
            <a:ext cx="926327" cy="569854"/>
          </a:xfrm>
          <a:prstGeom prst="rect">
            <a:avLst/>
          </a:prstGeom>
        </p:spPr>
      </p:pic>
      <p:sp>
        <p:nvSpPr>
          <p:cNvPr id="35" name="TextBox 34">
            <a:extLst>
              <a:ext uri="{FF2B5EF4-FFF2-40B4-BE49-F238E27FC236}">
                <a16:creationId xmlns:a16="http://schemas.microsoft.com/office/drawing/2014/main" id="{0EBE6D85-132D-4946-BA9F-37396F4F091C}"/>
              </a:ext>
            </a:extLst>
          </p:cNvPr>
          <p:cNvSpPr txBox="1"/>
          <p:nvPr/>
        </p:nvSpPr>
        <p:spPr>
          <a:xfrm>
            <a:off x="7828545" y="3512633"/>
            <a:ext cx="3480619" cy="430887"/>
          </a:xfrm>
          <a:prstGeom prst="rect">
            <a:avLst/>
          </a:prstGeom>
          <a:noFill/>
        </p:spPr>
        <p:txBody>
          <a:bodyPr wrap="square" rtlCol="0">
            <a:spAutoFit/>
          </a:bodyPr>
          <a:lstStyle/>
          <a:p>
            <a:r>
              <a:rPr lang="en-GB" sz="2200" b="1" dirty="0">
                <a:solidFill>
                  <a:schemeClr val="accent5">
                    <a:lumMod val="50000"/>
                  </a:schemeClr>
                </a:solidFill>
              </a:rPr>
              <a:t>w</a:t>
            </a:r>
            <a:r>
              <a:rPr lang="en-GB" sz="2200" dirty="0">
                <a:solidFill>
                  <a:schemeClr val="accent5">
                    <a:lumMod val="50000"/>
                  </a:schemeClr>
                </a:solidFill>
              </a:rPr>
              <a:t> i e   </a:t>
            </a:r>
            <a:r>
              <a:rPr lang="en-GB" sz="2200" b="1" dirty="0">
                <a:solidFill>
                  <a:schemeClr val="accent5">
                    <a:lumMod val="50000"/>
                  </a:schemeClr>
                </a:solidFill>
              </a:rPr>
              <a:t>v</a:t>
            </a:r>
            <a:r>
              <a:rPr lang="en-GB" sz="2200" dirty="0">
                <a:solidFill>
                  <a:schemeClr val="accent5">
                    <a:lumMod val="50000"/>
                  </a:schemeClr>
                </a:solidFill>
              </a:rPr>
              <a:t> </a:t>
            </a:r>
            <a:r>
              <a:rPr lang="en-GB" sz="2200" dirty="0" err="1">
                <a:solidFill>
                  <a:schemeClr val="accent5">
                    <a:lumMod val="50000"/>
                  </a:schemeClr>
                </a:solidFill>
              </a:rPr>
              <a:t>i</a:t>
            </a:r>
            <a:r>
              <a:rPr lang="en-GB" sz="2200" dirty="0">
                <a:solidFill>
                  <a:schemeClr val="accent5">
                    <a:lumMod val="50000"/>
                  </a:schemeClr>
                </a:solidFill>
              </a:rPr>
              <a:t> e l e ?</a:t>
            </a:r>
          </a:p>
        </p:txBody>
      </p:sp>
      <p:pic>
        <p:nvPicPr>
          <p:cNvPr id="36" name="Picture 28" descr="Image result for 24 clipart">
            <a:extLst>
              <a:ext uri="{FF2B5EF4-FFF2-40B4-BE49-F238E27FC236}">
                <a16:creationId xmlns:a16="http://schemas.microsoft.com/office/drawing/2014/main" id="{7EA0534D-C84E-48B2-80B5-F5E8404C1AE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02966" y="4448042"/>
            <a:ext cx="638915" cy="56437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D6E4E2D0-A160-4C87-995D-C7FA026311D8}"/>
              </a:ext>
            </a:extLst>
          </p:cNvPr>
          <p:cNvSpPr txBox="1"/>
          <p:nvPr/>
        </p:nvSpPr>
        <p:spPr>
          <a:xfrm>
            <a:off x="7817876" y="4506108"/>
            <a:ext cx="3480619" cy="430887"/>
          </a:xfrm>
          <a:prstGeom prst="rect">
            <a:avLst/>
          </a:prstGeom>
          <a:noFill/>
        </p:spPr>
        <p:txBody>
          <a:bodyPr wrap="square" rtlCol="0">
            <a:spAutoFit/>
          </a:bodyPr>
          <a:lstStyle/>
          <a:p>
            <a:r>
              <a:rPr lang="en-GB" sz="2200" b="1" dirty="0">
                <a:solidFill>
                  <a:schemeClr val="accent5">
                    <a:lumMod val="50000"/>
                  </a:schemeClr>
                </a:solidFill>
              </a:rPr>
              <a:t>v </a:t>
            </a:r>
            <a:r>
              <a:rPr lang="en-GB" sz="2200" dirty="0" err="1">
                <a:solidFill>
                  <a:schemeClr val="accent5">
                    <a:lumMod val="50000"/>
                  </a:schemeClr>
                </a:solidFill>
              </a:rPr>
              <a:t>i</a:t>
            </a:r>
            <a:r>
              <a:rPr lang="en-GB" sz="2200" dirty="0">
                <a:solidFill>
                  <a:schemeClr val="accent5">
                    <a:lumMod val="50000"/>
                  </a:schemeClr>
                </a:solidFill>
              </a:rPr>
              <a:t> e r u n d z </a:t>
            </a:r>
            <a:r>
              <a:rPr lang="en-GB" sz="2200" b="1" dirty="0">
                <a:solidFill>
                  <a:schemeClr val="accent5">
                    <a:lumMod val="50000"/>
                  </a:schemeClr>
                </a:solidFill>
              </a:rPr>
              <a:t>w</a:t>
            </a:r>
            <a:r>
              <a:rPr lang="en-GB" sz="2200" dirty="0">
                <a:solidFill>
                  <a:schemeClr val="accent5">
                    <a:lumMod val="50000"/>
                  </a:schemeClr>
                </a:solidFill>
              </a:rPr>
              <a:t> a n z </a:t>
            </a:r>
            <a:r>
              <a:rPr lang="en-GB" sz="2200" dirty="0" err="1">
                <a:solidFill>
                  <a:schemeClr val="accent5">
                    <a:lumMod val="50000"/>
                  </a:schemeClr>
                </a:solidFill>
              </a:rPr>
              <a:t>i</a:t>
            </a:r>
            <a:r>
              <a:rPr lang="en-GB" sz="2200" dirty="0">
                <a:solidFill>
                  <a:schemeClr val="accent5">
                    <a:lumMod val="50000"/>
                  </a:schemeClr>
                </a:solidFill>
              </a:rPr>
              <a:t> g</a:t>
            </a:r>
          </a:p>
        </p:txBody>
      </p:sp>
      <p:sp>
        <p:nvSpPr>
          <p:cNvPr id="39" name="Rectangle 38">
            <a:extLst>
              <a:ext uri="{FF2B5EF4-FFF2-40B4-BE49-F238E27FC236}">
                <a16:creationId xmlns:a16="http://schemas.microsoft.com/office/drawing/2014/main" id="{5E329BC7-C4AD-4139-9A62-362035E697EB}"/>
              </a:ext>
            </a:extLst>
          </p:cNvPr>
          <p:cNvSpPr/>
          <p:nvPr/>
        </p:nvSpPr>
        <p:spPr>
          <a:xfrm>
            <a:off x="1189179" y="5429221"/>
            <a:ext cx="583796" cy="522338"/>
          </a:xfrm>
          <a:prstGeom prst="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A576267E-EFA8-44F8-8562-A98000C1074E}"/>
              </a:ext>
            </a:extLst>
          </p:cNvPr>
          <p:cNvSpPr txBox="1"/>
          <p:nvPr/>
        </p:nvSpPr>
        <p:spPr>
          <a:xfrm>
            <a:off x="1924491" y="5520672"/>
            <a:ext cx="3480619" cy="430887"/>
          </a:xfrm>
          <a:prstGeom prst="rect">
            <a:avLst/>
          </a:prstGeom>
          <a:noFill/>
        </p:spPr>
        <p:txBody>
          <a:bodyPr wrap="square" rtlCol="0">
            <a:spAutoFit/>
          </a:bodyPr>
          <a:lstStyle/>
          <a:p>
            <a:r>
              <a:rPr lang="en-GB" sz="2200" dirty="0">
                <a:solidFill>
                  <a:schemeClr val="accent5">
                    <a:lumMod val="50000"/>
                  </a:schemeClr>
                </a:solidFill>
              </a:rPr>
              <a:t>d a s   </a:t>
            </a:r>
            <a:r>
              <a:rPr lang="en-GB" sz="2200" b="1" dirty="0">
                <a:solidFill>
                  <a:schemeClr val="accent5">
                    <a:lumMod val="50000"/>
                  </a:schemeClr>
                </a:solidFill>
              </a:rPr>
              <a:t>V</a:t>
            </a:r>
            <a:r>
              <a:rPr lang="en-GB" sz="2200" dirty="0">
                <a:solidFill>
                  <a:schemeClr val="accent5">
                    <a:lumMod val="50000"/>
                  </a:schemeClr>
                </a:solidFill>
              </a:rPr>
              <a:t> </a:t>
            </a:r>
            <a:r>
              <a:rPr lang="en-GB" sz="2200" dirty="0" err="1">
                <a:solidFill>
                  <a:schemeClr val="accent5">
                    <a:lumMod val="50000"/>
                  </a:schemeClr>
                </a:solidFill>
              </a:rPr>
              <a:t>i</a:t>
            </a:r>
            <a:r>
              <a:rPr lang="en-GB" sz="2200" dirty="0">
                <a:solidFill>
                  <a:schemeClr val="accent5">
                    <a:lumMod val="50000"/>
                  </a:schemeClr>
                </a:solidFill>
              </a:rPr>
              <a:t> e r e c k</a:t>
            </a:r>
          </a:p>
        </p:txBody>
      </p:sp>
      <p:pic>
        <p:nvPicPr>
          <p:cNvPr id="14338" name="Picture 2" descr="Cold, Cool, Hot, Icon, Measure, Measurement, Symbol">
            <a:extLst>
              <a:ext uri="{FF2B5EF4-FFF2-40B4-BE49-F238E27FC236}">
                <a16:creationId xmlns:a16="http://schemas.microsoft.com/office/drawing/2014/main" id="{0CC9149F-012C-4A48-A71B-91C2197397D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75687" y="5368100"/>
            <a:ext cx="346928" cy="69385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A4853D89-8792-4469-95DA-C7264680C7C8}"/>
              </a:ext>
            </a:extLst>
          </p:cNvPr>
          <p:cNvSpPr txBox="1"/>
          <p:nvPr/>
        </p:nvSpPr>
        <p:spPr>
          <a:xfrm>
            <a:off x="7828545" y="5499584"/>
            <a:ext cx="3480619" cy="430887"/>
          </a:xfrm>
          <a:prstGeom prst="rect">
            <a:avLst/>
          </a:prstGeom>
          <a:noFill/>
        </p:spPr>
        <p:txBody>
          <a:bodyPr wrap="square" rtlCol="0">
            <a:spAutoFit/>
          </a:bodyPr>
          <a:lstStyle/>
          <a:p>
            <a:r>
              <a:rPr lang="en-GB" sz="2200" b="1" dirty="0">
                <a:solidFill>
                  <a:schemeClr val="accent5">
                    <a:lumMod val="50000"/>
                  </a:schemeClr>
                </a:solidFill>
              </a:rPr>
              <a:t>w</a:t>
            </a:r>
            <a:r>
              <a:rPr lang="en-GB" sz="2200" dirty="0">
                <a:solidFill>
                  <a:schemeClr val="accent5">
                    <a:lumMod val="50000"/>
                  </a:schemeClr>
                </a:solidFill>
              </a:rPr>
              <a:t> a r m</a:t>
            </a:r>
          </a:p>
        </p:txBody>
      </p:sp>
      <p:sp>
        <p:nvSpPr>
          <p:cNvPr id="43" name="TextBox 42">
            <a:extLst>
              <a:ext uri="{FF2B5EF4-FFF2-40B4-BE49-F238E27FC236}">
                <a16:creationId xmlns:a16="http://schemas.microsoft.com/office/drawing/2014/main" id="{43122D5F-4CB2-4FE7-BDE7-85D15359E8A4}"/>
              </a:ext>
            </a:extLst>
          </p:cNvPr>
          <p:cNvSpPr txBox="1"/>
          <p:nvPr/>
        </p:nvSpPr>
        <p:spPr>
          <a:xfrm>
            <a:off x="2771509" y="1638393"/>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44" name="TextBox 43">
            <a:extLst>
              <a:ext uri="{FF2B5EF4-FFF2-40B4-BE49-F238E27FC236}">
                <a16:creationId xmlns:a16="http://schemas.microsoft.com/office/drawing/2014/main" id="{22BBFED8-1C1C-4E4F-A90C-B5B6A06D7A0A}"/>
              </a:ext>
            </a:extLst>
          </p:cNvPr>
          <p:cNvSpPr txBox="1"/>
          <p:nvPr/>
        </p:nvSpPr>
        <p:spPr>
          <a:xfrm>
            <a:off x="2737748" y="2600459"/>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45" name="TextBox 44">
            <a:extLst>
              <a:ext uri="{FF2B5EF4-FFF2-40B4-BE49-F238E27FC236}">
                <a16:creationId xmlns:a16="http://schemas.microsoft.com/office/drawing/2014/main" id="{3FBE20BC-C5DF-48FE-9BCA-7D9BAF5C5FD2}"/>
              </a:ext>
            </a:extLst>
          </p:cNvPr>
          <p:cNvSpPr txBox="1"/>
          <p:nvPr/>
        </p:nvSpPr>
        <p:spPr>
          <a:xfrm>
            <a:off x="2800274" y="3590678"/>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46" name="TextBox 45">
            <a:extLst>
              <a:ext uri="{FF2B5EF4-FFF2-40B4-BE49-F238E27FC236}">
                <a16:creationId xmlns:a16="http://schemas.microsoft.com/office/drawing/2014/main" id="{FF33FFAC-71AB-4960-A633-0724BB7293F7}"/>
              </a:ext>
            </a:extLst>
          </p:cNvPr>
          <p:cNvSpPr txBox="1"/>
          <p:nvPr/>
        </p:nvSpPr>
        <p:spPr>
          <a:xfrm>
            <a:off x="3412000" y="4612110"/>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47" name="TextBox 46">
            <a:extLst>
              <a:ext uri="{FF2B5EF4-FFF2-40B4-BE49-F238E27FC236}">
                <a16:creationId xmlns:a16="http://schemas.microsoft.com/office/drawing/2014/main" id="{EC9DF9FB-0447-41BF-8DE8-9C662E880780}"/>
              </a:ext>
            </a:extLst>
          </p:cNvPr>
          <p:cNvSpPr txBox="1"/>
          <p:nvPr/>
        </p:nvSpPr>
        <p:spPr>
          <a:xfrm>
            <a:off x="2800274" y="5603350"/>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48" name="TextBox 47">
            <a:extLst>
              <a:ext uri="{FF2B5EF4-FFF2-40B4-BE49-F238E27FC236}">
                <a16:creationId xmlns:a16="http://schemas.microsoft.com/office/drawing/2014/main" id="{D59C0787-49DB-4291-AE8E-574090B98A12}"/>
              </a:ext>
            </a:extLst>
          </p:cNvPr>
          <p:cNvSpPr txBox="1"/>
          <p:nvPr/>
        </p:nvSpPr>
        <p:spPr>
          <a:xfrm>
            <a:off x="8702582" y="1597425"/>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49" name="TextBox 48">
            <a:extLst>
              <a:ext uri="{FF2B5EF4-FFF2-40B4-BE49-F238E27FC236}">
                <a16:creationId xmlns:a16="http://schemas.microsoft.com/office/drawing/2014/main" id="{5219C4BA-CFEE-440F-8AA9-9E309EBBA6A2}"/>
              </a:ext>
            </a:extLst>
          </p:cNvPr>
          <p:cNvSpPr txBox="1"/>
          <p:nvPr/>
        </p:nvSpPr>
        <p:spPr>
          <a:xfrm>
            <a:off x="8702582" y="2600459"/>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50" name="TextBox 49">
            <a:extLst>
              <a:ext uri="{FF2B5EF4-FFF2-40B4-BE49-F238E27FC236}">
                <a16:creationId xmlns:a16="http://schemas.microsoft.com/office/drawing/2014/main" id="{5652C869-16E8-4664-9484-A95E653865BC}"/>
              </a:ext>
            </a:extLst>
          </p:cNvPr>
          <p:cNvSpPr txBox="1"/>
          <p:nvPr/>
        </p:nvSpPr>
        <p:spPr>
          <a:xfrm>
            <a:off x="9454252" y="2588663"/>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51" name="TextBox 50">
            <a:extLst>
              <a:ext uri="{FF2B5EF4-FFF2-40B4-BE49-F238E27FC236}">
                <a16:creationId xmlns:a16="http://schemas.microsoft.com/office/drawing/2014/main" id="{976F5FC2-142C-43FB-8EDD-D9E5E66D1D5A}"/>
              </a:ext>
            </a:extLst>
          </p:cNvPr>
          <p:cNvSpPr txBox="1"/>
          <p:nvPr/>
        </p:nvSpPr>
        <p:spPr>
          <a:xfrm>
            <a:off x="7849274" y="3613013"/>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52" name="TextBox 51">
            <a:extLst>
              <a:ext uri="{FF2B5EF4-FFF2-40B4-BE49-F238E27FC236}">
                <a16:creationId xmlns:a16="http://schemas.microsoft.com/office/drawing/2014/main" id="{059FE08D-10C3-4A22-B868-2E0DE6F4EDE7}"/>
              </a:ext>
            </a:extLst>
          </p:cNvPr>
          <p:cNvSpPr txBox="1"/>
          <p:nvPr/>
        </p:nvSpPr>
        <p:spPr>
          <a:xfrm>
            <a:off x="8610012" y="3611598"/>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53" name="TextBox 52">
            <a:extLst>
              <a:ext uri="{FF2B5EF4-FFF2-40B4-BE49-F238E27FC236}">
                <a16:creationId xmlns:a16="http://schemas.microsoft.com/office/drawing/2014/main" id="{63AC6DA6-737A-4288-9B21-B29C966DB654}"/>
              </a:ext>
            </a:extLst>
          </p:cNvPr>
          <p:cNvSpPr txBox="1"/>
          <p:nvPr/>
        </p:nvSpPr>
        <p:spPr>
          <a:xfrm>
            <a:off x="7817876" y="4619070"/>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54" name="TextBox 53">
            <a:extLst>
              <a:ext uri="{FF2B5EF4-FFF2-40B4-BE49-F238E27FC236}">
                <a16:creationId xmlns:a16="http://schemas.microsoft.com/office/drawing/2014/main" id="{A591BBAA-09BB-4B45-939C-13F2538E40AF}"/>
              </a:ext>
            </a:extLst>
          </p:cNvPr>
          <p:cNvSpPr txBox="1"/>
          <p:nvPr/>
        </p:nvSpPr>
        <p:spPr>
          <a:xfrm>
            <a:off x="9619530" y="4633013"/>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
        <p:nvSpPr>
          <p:cNvPr id="55" name="TextBox 54">
            <a:extLst>
              <a:ext uri="{FF2B5EF4-FFF2-40B4-BE49-F238E27FC236}">
                <a16:creationId xmlns:a16="http://schemas.microsoft.com/office/drawing/2014/main" id="{0B906FD9-DCE9-4E8B-8D94-45865934F631}"/>
              </a:ext>
            </a:extLst>
          </p:cNvPr>
          <p:cNvSpPr txBox="1"/>
          <p:nvPr/>
        </p:nvSpPr>
        <p:spPr>
          <a:xfrm>
            <a:off x="7849274" y="5587961"/>
            <a:ext cx="330556" cy="318177"/>
          </a:xfrm>
          <a:prstGeom prst="rect">
            <a:avLst/>
          </a:prstGeom>
          <a:solidFill>
            <a:schemeClr val="bg1"/>
          </a:solidFill>
        </p:spPr>
        <p:txBody>
          <a:bodyPr wrap="square" lIns="0" tIns="0" rIns="0" bIns="0" rtlCol="0">
            <a:spAutoFit/>
          </a:bodyPr>
          <a:lstStyle/>
          <a:p>
            <a:pPr algn="ctr"/>
            <a:r>
              <a:rPr lang="en-GB" sz="2000" dirty="0">
                <a:solidFill>
                  <a:schemeClr val="accent1">
                    <a:lumMod val="50000"/>
                  </a:schemeClr>
                </a:solidFill>
              </a:rPr>
              <a:t>__</a:t>
            </a:r>
          </a:p>
        </p:txBody>
      </p:sp>
    </p:spTree>
    <p:extLst>
      <p:ext uri="{BB962C8B-B14F-4D97-AF65-F5344CB8AC3E}">
        <p14:creationId xmlns:p14="http://schemas.microsoft.com/office/powerpoint/2010/main" val="92867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973097" cy="707849"/>
          </a:xfrm>
        </p:spPr>
        <p:txBody>
          <a:bodyPr>
            <a:normAutofit/>
          </a:bodyPr>
          <a:lstStyle/>
          <a:p>
            <a:r>
              <a:rPr lang="en-GB" sz="3600" b="1" dirty="0">
                <a:solidFill>
                  <a:schemeClr val="bg1"/>
                </a:solidFill>
              </a:rPr>
              <a:t>Wie </a:t>
            </a:r>
            <a:r>
              <a:rPr lang="en-GB" sz="3600" b="1" dirty="0" err="1">
                <a:solidFill>
                  <a:schemeClr val="bg1"/>
                </a:solidFill>
              </a:rPr>
              <a:t>sagt</a:t>
            </a:r>
            <a:r>
              <a:rPr lang="en-GB" sz="3600" b="1" dirty="0">
                <a:solidFill>
                  <a:schemeClr val="bg1"/>
                </a:solidFill>
              </a:rPr>
              <a:t> man das?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282989" y="247046"/>
            <a:ext cx="1674338"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solidFill>
                  <a:prstClr val="white"/>
                </a:solidFill>
                <a:latin typeface="Century Gothic" panose="020B0502020202020204" pitchFamily="34" charset="0"/>
              </a:rPr>
              <a:t>sprechen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8" name="Picture 12" descr="Image result for viking clipart">
            <a:extLst>
              <a:ext uri="{FF2B5EF4-FFF2-40B4-BE49-F238E27FC236}">
                <a16:creationId xmlns:a16="http://schemas.microsoft.com/office/drawing/2014/main" id="{5A135469-BD2D-4480-8812-AFC6C55FDB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93" y="1401904"/>
            <a:ext cx="553775" cy="7092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9A26BA-0E88-4224-BD73-AB6F3C664824}"/>
              </a:ext>
            </a:extLst>
          </p:cNvPr>
          <p:cNvSpPr txBox="1"/>
          <p:nvPr/>
        </p:nvSpPr>
        <p:spPr>
          <a:xfrm>
            <a:off x="1485439" y="1556460"/>
            <a:ext cx="3480619" cy="430887"/>
          </a:xfrm>
          <a:prstGeom prst="rect">
            <a:avLst/>
          </a:prstGeom>
          <a:noFill/>
        </p:spPr>
        <p:txBody>
          <a:bodyPr wrap="square" rtlCol="0">
            <a:spAutoFit/>
          </a:bodyPr>
          <a:lstStyle/>
          <a:p>
            <a:r>
              <a:rPr lang="en-GB" sz="2200" dirty="0">
                <a:solidFill>
                  <a:schemeClr val="accent5">
                    <a:lumMod val="50000"/>
                  </a:schemeClr>
                </a:solidFill>
              </a:rPr>
              <a:t>d e r  </a:t>
            </a:r>
            <a:r>
              <a:rPr lang="en-GB" sz="2200" b="1" dirty="0">
                <a:solidFill>
                  <a:schemeClr val="accent5">
                    <a:lumMod val="50000"/>
                  </a:schemeClr>
                </a:solidFill>
              </a:rPr>
              <a:t>W</a:t>
            </a:r>
            <a:r>
              <a:rPr lang="en-GB" sz="2200" dirty="0">
                <a:solidFill>
                  <a:schemeClr val="accent5">
                    <a:lumMod val="50000"/>
                  </a:schemeClr>
                </a:solidFill>
              </a:rPr>
              <a:t> </a:t>
            </a:r>
            <a:r>
              <a:rPr lang="en-GB" sz="2200" dirty="0" err="1">
                <a:solidFill>
                  <a:schemeClr val="accent5">
                    <a:lumMod val="50000"/>
                  </a:schemeClr>
                </a:solidFill>
              </a:rPr>
              <a:t>i</a:t>
            </a:r>
            <a:r>
              <a:rPr lang="en-GB" sz="2200" dirty="0">
                <a:solidFill>
                  <a:schemeClr val="accent5">
                    <a:lumMod val="50000"/>
                  </a:schemeClr>
                </a:solidFill>
              </a:rPr>
              <a:t> k </a:t>
            </a:r>
            <a:r>
              <a:rPr lang="en-GB" sz="2200" dirty="0" err="1">
                <a:solidFill>
                  <a:schemeClr val="accent5">
                    <a:lumMod val="50000"/>
                  </a:schemeClr>
                </a:solidFill>
              </a:rPr>
              <a:t>i</a:t>
            </a:r>
            <a:r>
              <a:rPr lang="en-GB" sz="2200" dirty="0">
                <a:solidFill>
                  <a:schemeClr val="accent5">
                    <a:lumMod val="50000"/>
                  </a:schemeClr>
                </a:solidFill>
              </a:rPr>
              <a:t> n g e r</a:t>
            </a:r>
          </a:p>
        </p:txBody>
      </p:sp>
      <p:pic>
        <p:nvPicPr>
          <p:cNvPr id="24" name="Picture 20" descr="Image result for sweden clipart">
            <a:extLst>
              <a:ext uri="{FF2B5EF4-FFF2-40B4-BE49-F238E27FC236}">
                <a16:creationId xmlns:a16="http://schemas.microsoft.com/office/drawing/2014/main" id="{C204337F-F295-4EAB-9DE6-EDA23DB764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394" y="2349038"/>
            <a:ext cx="770371" cy="77037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B6EE097-0C3B-49A3-A7AC-5480E99B7D38}"/>
              </a:ext>
            </a:extLst>
          </p:cNvPr>
          <p:cNvSpPr txBox="1"/>
          <p:nvPr/>
        </p:nvSpPr>
        <p:spPr>
          <a:xfrm>
            <a:off x="1485439" y="2543852"/>
            <a:ext cx="3480619" cy="430887"/>
          </a:xfrm>
          <a:prstGeom prst="rect">
            <a:avLst/>
          </a:prstGeom>
          <a:noFill/>
        </p:spPr>
        <p:txBody>
          <a:bodyPr wrap="square" rtlCol="0">
            <a:spAutoFit/>
          </a:bodyPr>
          <a:lstStyle/>
          <a:p>
            <a:r>
              <a:rPr lang="en-GB" sz="2200" dirty="0">
                <a:solidFill>
                  <a:schemeClr val="accent5">
                    <a:lumMod val="50000"/>
                  </a:schemeClr>
                </a:solidFill>
              </a:rPr>
              <a:t>S c h </a:t>
            </a:r>
            <a:r>
              <a:rPr lang="en-GB" sz="2200" b="1" dirty="0">
                <a:solidFill>
                  <a:schemeClr val="accent5">
                    <a:lumMod val="50000"/>
                  </a:schemeClr>
                </a:solidFill>
              </a:rPr>
              <a:t>w</a:t>
            </a:r>
            <a:r>
              <a:rPr lang="en-GB" sz="2200" dirty="0">
                <a:solidFill>
                  <a:schemeClr val="accent5">
                    <a:lumMod val="50000"/>
                  </a:schemeClr>
                </a:solidFill>
              </a:rPr>
              <a:t> e d e n</a:t>
            </a:r>
          </a:p>
        </p:txBody>
      </p:sp>
      <p:pic>
        <p:nvPicPr>
          <p:cNvPr id="26" name="Picture 25">
            <a:extLst>
              <a:ext uri="{FF2B5EF4-FFF2-40B4-BE49-F238E27FC236}">
                <a16:creationId xmlns:a16="http://schemas.microsoft.com/office/drawing/2014/main" id="{D75BDBBD-DE62-43E9-849B-771860ABE131}"/>
              </a:ext>
            </a:extLst>
          </p:cNvPr>
          <p:cNvPicPr>
            <a:picLocks noChangeAspect="1"/>
          </p:cNvPicPr>
          <p:nvPr/>
        </p:nvPicPr>
        <p:blipFill>
          <a:blip r:embed="rId6"/>
          <a:stretch>
            <a:fillRect/>
          </a:stretch>
        </p:blipFill>
        <p:spPr>
          <a:xfrm>
            <a:off x="688693" y="3429000"/>
            <a:ext cx="662072" cy="522338"/>
          </a:xfrm>
          <a:prstGeom prst="rect">
            <a:avLst/>
          </a:prstGeom>
        </p:spPr>
      </p:pic>
      <p:sp>
        <p:nvSpPr>
          <p:cNvPr id="27" name="TextBox 26">
            <a:extLst>
              <a:ext uri="{FF2B5EF4-FFF2-40B4-BE49-F238E27FC236}">
                <a16:creationId xmlns:a16="http://schemas.microsoft.com/office/drawing/2014/main" id="{918D475D-79C0-4BEC-A74D-664D9902BEC9}"/>
              </a:ext>
            </a:extLst>
          </p:cNvPr>
          <p:cNvSpPr txBox="1"/>
          <p:nvPr/>
        </p:nvSpPr>
        <p:spPr>
          <a:xfrm>
            <a:off x="1485439" y="3531244"/>
            <a:ext cx="3480619" cy="430887"/>
          </a:xfrm>
          <a:prstGeom prst="rect">
            <a:avLst/>
          </a:prstGeom>
          <a:noFill/>
        </p:spPr>
        <p:txBody>
          <a:bodyPr wrap="square" rtlCol="0">
            <a:spAutoFit/>
          </a:bodyPr>
          <a:lstStyle/>
          <a:p>
            <a:r>
              <a:rPr lang="en-GB" sz="2200" dirty="0">
                <a:solidFill>
                  <a:schemeClr val="accent5">
                    <a:lumMod val="50000"/>
                  </a:schemeClr>
                </a:solidFill>
              </a:rPr>
              <a:t>d e r   </a:t>
            </a:r>
            <a:r>
              <a:rPr lang="en-GB" sz="2200" b="1" dirty="0">
                <a:solidFill>
                  <a:schemeClr val="accent5">
                    <a:lumMod val="50000"/>
                  </a:schemeClr>
                </a:solidFill>
              </a:rPr>
              <a:t>V</a:t>
            </a:r>
            <a:r>
              <a:rPr lang="en-GB" sz="2200" dirty="0">
                <a:solidFill>
                  <a:schemeClr val="accent5">
                    <a:lumMod val="50000"/>
                  </a:schemeClr>
                </a:solidFill>
              </a:rPr>
              <a:t> o g e l</a:t>
            </a:r>
          </a:p>
        </p:txBody>
      </p:sp>
      <p:pic>
        <p:nvPicPr>
          <p:cNvPr id="28" name="Picture 27">
            <a:extLst>
              <a:ext uri="{FF2B5EF4-FFF2-40B4-BE49-F238E27FC236}">
                <a16:creationId xmlns:a16="http://schemas.microsoft.com/office/drawing/2014/main" id="{1EE578D2-4FFD-4B65-A304-F7FBCBDA86B7}"/>
              </a:ext>
            </a:extLst>
          </p:cNvPr>
          <p:cNvPicPr>
            <a:picLocks noChangeAspect="1"/>
          </p:cNvPicPr>
          <p:nvPr/>
        </p:nvPicPr>
        <p:blipFill>
          <a:blip r:embed="rId7"/>
          <a:stretch>
            <a:fillRect/>
          </a:stretch>
        </p:blipFill>
        <p:spPr>
          <a:xfrm>
            <a:off x="766969" y="4350369"/>
            <a:ext cx="505520" cy="759725"/>
          </a:xfrm>
          <a:prstGeom prst="rect">
            <a:avLst/>
          </a:prstGeom>
        </p:spPr>
      </p:pic>
      <p:sp>
        <p:nvSpPr>
          <p:cNvPr id="29" name="TextBox 28">
            <a:extLst>
              <a:ext uri="{FF2B5EF4-FFF2-40B4-BE49-F238E27FC236}">
                <a16:creationId xmlns:a16="http://schemas.microsoft.com/office/drawing/2014/main" id="{8860E1D4-2E69-4219-8A30-2F686612A6C8}"/>
              </a:ext>
            </a:extLst>
          </p:cNvPr>
          <p:cNvSpPr txBox="1"/>
          <p:nvPr/>
        </p:nvSpPr>
        <p:spPr>
          <a:xfrm>
            <a:off x="1485438" y="4518636"/>
            <a:ext cx="3480619" cy="430887"/>
          </a:xfrm>
          <a:prstGeom prst="rect">
            <a:avLst/>
          </a:prstGeom>
          <a:noFill/>
        </p:spPr>
        <p:txBody>
          <a:bodyPr wrap="square" rtlCol="0">
            <a:spAutoFit/>
          </a:bodyPr>
          <a:lstStyle/>
          <a:p>
            <a:r>
              <a:rPr lang="en-GB" sz="2200" dirty="0">
                <a:solidFill>
                  <a:schemeClr val="accent5">
                    <a:lumMod val="50000"/>
                  </a:schemeClr>
                </a:solidFill>
              </a:rPr>
              <a:t>d </a:t>
            </a:r>
            <a:r>
              <a:rPr lang="en-GB" sz="2200" dirty="0" err="1">
                <a:solidFill>
                  <a:schemeClr val="accent5">
                    <a:lumMod val="50000"/>
                  </a:schemeClr>
                </a:solidFill>
              </a:rPr>
              <a:t>i</a:t>
            </a:r>
            <a:r>
              <a:rPr lang="en-GB" sz="2200" dirty="0">
                <a:solidFill>
                  <a:schemeClr val="accent5">
                    <a:lumMod val="50000"/>
                  </a:schemeClr>
                </a:solidFill>
              </a:rPr>
              <a:t> e  K r a </a:t>
            </a:r>
            <a:r>
              <a:rPr lang="en-GB" sz="2200" b="1" dirty="0">
                <a:solidFill>
                  <a:schemeClr val="accent5">
                    <a:lumMod val="50000"/>
                  </a:schemeClr>
                </a:solidFill>
              </a:rPr>
              <a:t>w</a:t>
            </a:r>
            <a:r>
              <a:rPr lang="en-GB" sz="2200" dirty="0">
                <a:solidFill>
                  <a:schemeClr val="accent5">
                    <a:lumMod val="50000"/>
                  </a:schemeClr>
                </a:solidFill>
              </a:rPr>
              <a:t> a t </a:t>
            </a:r>
            <a:r>
              <a:rPr lang="en-GB" sz="2200" dirty="0" err="1">
                <a:solidFill>
                  <a:schemeClr val="accent5">
                    <a:lumMod val="50000"/>
                  </a:schemeClr>
                </a:solidFill>
              </a:rPr>
              <a:t>t</a:t>
            </a:r>
            <a:r>
              <a:rPr lang="en-GB" sz="2200" dirty="0">
                <a:solidFill>
                  <a:schemeClr val="accent5">
                    <a:lumMod val="50000"/>
                  </a:schemeClr>
                </a:solidFill>
              </a:rPr>
              <a:t> e</a:t>
            </a:r>
          </a:p>
        </p:txBody>
      </p:sp>
      <p:pic>
        <p:nvPicPr>
          <p:cNvPr id="30" name="Picture 10" descr="Image result for dad clipart">
            <a:extLst>
              <a:ext uri="{FF2B5EF4-FFF2-40B4-BE49-F238E27FC236}">
                <a16:creationId xmlns:a16="http://schemas.microsoft.com/office/drawing/2014/main" id="{D715F4D8-81E6-49FE-80A9-27A6C9EC1F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3900" y="1422817"/>
            <a:ext cx="643956" cy="7597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DFAD0C4-ECA3-45DA-804F-309BE7C88AFE}"/>
              </a:ext>
            </a:extLst>
          </p:cNvPr>
          <p:cNvSpPr txBox="1"/>
          <p:nvPr/>
        </p:nvSpPr>
        <p:spPr>
          <a:xfrm>
            <a:off x="6496791" y="1556460"/>
            <a:ext cx="3480619" cy="430887"/>
          </a:xfrm>
          <a:prstGeom prst="rect">
            <a:avLst/>
          </a:prstGeom>
          <a:noFill/>
        </p:spPr>
        <p:txBody>
          <a:bodyPr wrap="square" rtlCol="0">
            <a:spAutoFit/>
          </a:bodyPr>
          <a:lstStyle/>
          <a:p>
            <a:r>
              <a:rPr lang="en-GB" sz="2200" dirty="0">
                <a:solidFill>
                  <a:schemeClr val="accent5">
                    <a:lumMod val="50000"/>
                  </a:schemeClr>
                </a:solidFill>
              </a:rPr>
              <a:t>d e r   </a:t>
            </a:r>
            <a:r>
              <a:rPr lang="en-GB" sz="2200" b="1" dirty="0">
                <a:solidFill>
                  <a:schemeClr val="accent5">
                    <a:lumMod val="50000"/>
                  </a:schemeClr>
                </a:solidFill>
              </a:rPr>
              <a:t>V</a:t>
            </a:r>
            <a:r>
              <a:rPr lang="en-GB" sz="2200" dirty="0">
                <a:solidFill>
                  <a:schemeClr val="accent5">
                    <a:lumMod val="50000"/>
                  </a:schemeClr>
                </a:solidFill>
              </a:rPr>
              <a:t> a t e r</a:t>
            </a:r>
          </a:p>
        </p:txBody>
      </p:sp>
      <p:pic>
        <p:nvPicPr>
          <p:cNvPr id="32" name="Picture 4" descr="Image result for werwolf clipart">
            <a:extLst>
              <a:ext uri="{FF2B5EF4-FFF2-40B4-BE49-F238E27FC236}">
                <a16:creationId xmlns:a16="http://schemas.microsoft.com/office/drawing/2014/main" id="{7B48EC29-C7B4-4B1A-816F-E27E1E70F4C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1894" y="2399432"/>
            <a:ext cx="607968" cy="75819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09DA0FA-35C0-4C2C-8778-5F206520C585}"/>
              </a:ext>
            </a:extLst>
          </p:cNvPr>
          <p:cNvSpPr txBox="1"/>
          <p:nvPr/>
        </p:nvSpPr>
        <p:spPr>
          <a:xfrm>
            <a:off x="6486121" y="2549935"/>
            <a:ext cx="3480619" cy="430887"/>
          </a:xfrm>
          <a:prstGeom prst="rect">
            <a:avLst/>
          </a:prstGeom>
          <a:noFill/>
        </p:spPr>
        <p:txBody>
          <a:bodyPr wrap="square" rtlCol="0">
            <a:spAutoFit/>
          </a:bodyPr>
          <a:lstStyle/>
          <a:p>
            <a:r>
              <a:rPr lang="en-GB" sz="2200" dirty="0">
                <a:solidFill>
                  <a:schemeClr val="accent5">
                    <a:lumMod val="50000"/>
                  </a:schemeClr>
                </a:solidFill>
              </a:rPr>
              <a:t>d e r   </a:t>
            </a:r>
            <a:r>
              <a:rPr lang="en-GB" sz="2200" b="1" dirty="0">
                <a:solidFill>
                  <a:schemeClr val="accent5">
                    <a:lumMod val="50000"/>
                  </a:schemeClr>
                </a:solidFill>
              </a:rPr>
              <a:t>W</a:t>
            </a:r>
            <a:r>
              <a:rPr lang="en-GB" sz="2200" dirty="0">
                <a:solidFill>
                  <a:schemeClr val="accent5">
                    <a:lumMod val="50000"/>
                  </a:schemeClr>
                </a:solidFill>
              </a:rPr>
              <a:t> e r </a:t>
            </a:r>
            <a:r>
              <a:rPr lang="en-GB" sz="2200" b="1" dirty="0">
                <a:solidFill>
                  <a:schemeClr val="accent5">
                    <a:lumMod val="50000"/>
                  </a:schemeClr>
                </a:solidFill>
              </a:rPr>
              <a:t>w</a:t>
            </a:r>
            <a:r>
              <a:rPr lang="en-GB" sz="2200" dirty="0">
                <a:solidFill>
                  <a:schemeClr val="accent5">
                    <a:lumMod val="50000"/>
                  </a:schemeClr>
                </a:solidFill>
              </a:rPr>
              <a:t> o l f</a:t>
            </a:r>
          </a:p>
        </p:txBody>
      </p:sp>
      <p:pic>
        <p:nvPicPr>
          <p:cNvPr id="34" name="Picture 33">
            <a:extLst>
              <a:ext uri="{FF2B5EF4-FFF2-40B4-BE49-F238E27FC236}">
                <a16:creationId xmlns:a16="http://schemas.microsoft.com/office/drawing/2014/main" id="{37AB1B13-96D0-4D21-85B6-3CFFB28C7CCA}"/>
              </a:ext>
            </a:extLst>
          </p:cNvPr>
          <p:cNvPicPr>
            <a:picLocks noChangeAspect="1"/>
          </p:cNvPicPr>
          <p:nvPr/>
        </p:nvPicPr>
        <p:blipFill>
          <a:blip r:embed="rId10"/>
          <a:stretch>
            <a:fillRect/>
          </a:stretch>
        </p:blipFill>
        <p:spPr>
          <a:xfrm>
            <a:off x="5427506" y="3436018"/>
            <a:ext cx="926327" cy="569854"/>
          </a:xfrm>
          <a:prstGeom prst="rect">
            <a:avLst/>
          </a:prstGeom>
        </p:spPr>
      </p:pic>
      <p:sp>
        <p:nvSpPr>
          <p:cNvPr id="35" name="TextBox 34">
            <a:extLst>
              <a:ext uri="{FF2B5EF4-FFF2-40B4-BE49-F238E27FC236}">
                <a16:creationId xmlns:a16="http://schemas.microsoft.com/office/drawing/2014/main" id="{0EBE6D85-132D-4946-BA9F-37396F4F091C}"/>
              </a:ext>
            </a:extLst>
          </p:cNvPr>
          <p:cNvSpPr txBox="1"/>
          <p:nvPr/>
        </p:nvSpPr>
        <p:spPr>
          <a:xfrm>
            <a:off x="6496790" y="3543410"/>
            <a:ext cx="3480619" cy="430887"/>
          </a:xfrm>
          <a:prstGeom prst="rect">
            <a:avLst/>
          </a:prstGeom>
          <a:noFill/>
        </p:spPr>
        <p:txBody>
          <a:bodyPr wrap="square" rtlCol="0">
            <a:spAutoFit/>
          </a:bodyPr>
          <a:lstStyle/>
          <a:p>
            <a:r>
              <a:rPr lang="en-GB" sz="2200" b="1" dirty="0">
                <a:solidFill>
                  <a:schemeClr val="accent5">
                    <a:lumMod val="50000"/>
                  </a:schemeClr>
                </a:solidFill>
              </a:rPr>
              <a:t>w</a:t>
            </a:r>
            <a:r>
              <a:rPr lang="en-GB" sz="2200" dirty="0">
                <a:solidFill>
                  <a:schemeClr val="accent5">
                    <a:lumMod val="50000"/>
                  </a:schemeClr>
                </a:solidFill>
              </a:rPr>
              <a:t> i e   </a:t>
            </a:r>
            <a:r>
              <a:rPr lang="en-GB" sz="2200" b="1" dirty="0">
                <a:solidFill>
                  <a:schemeClr val="accent5">
                    <a:lumMod val="50000"/>
                  </a:schemeClr>
                </a:solidFill>
              </a:rPr>
              <a:t>v</a:t>
            </a:r>
            <a:r>
              <a:rPr lang="en-GB" sz="2200" dirty="0">
                <a:solidFill>
                  <a:schemeClr val="accent5">
                    <a:lumMod val="50000"/>
                  </a:schemeClr>
                </a:solidFill>
              </a:rPr>
              <a:t> </a:t>
            </a:r>
            <a:r>
              <a:rPr lang="en-GB" sz="2200" dirty="0" err="1">
                <a:solidFill>
                  <a:schemeClr val="accent5">
                    <a:lumMod val="50000"/>
                  </a:schemeClr>
                </a:solidFill>
              </a:rPr>
              <a:t>i</a:t>
            </a:r>
            <a:r>
              <a:rPr lang="en-GB" sz="2200" dirty="0">
                <a:solidFill>
                  <a:schemeClr val="accent5">
                    <a:lumMod val="50000"/>
                  </a:schemeClr>
                </a:solidFill>
              </a:rPr>
              <a:t> e l e ?</a:t>
            </a:r>
          </a:p>
        </p:txBody>
      </p:sp>
      <p:pic>
        <p:nvPicPr>
          <p:cNvPr id="36" name="Picture 28" descr="Image result for 24 clipart">
            <a:extLst>
              <a:ext uri="{FF2B5EF4-FFF2-40B4-BE49-F238E27FC236}">
                <a16:creationId xmlns:a16="http://schemas.microsoft.com/office/drawing/2014/main" id="{7EA0534D-C84E-48B2-80B5-F5E8404C1A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71211" y="4478819"/>
            <a:ext cx="638915" cy="56437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D6E4E2D0-A160-4C87-995D-C7FA026311D8}"/>
              </a:ext>
            </a:extLst>
          </p:cNvPr>
          <p:cNvSpPr txBox="1"/>
          <p:nvPr/>
        </p:nvSpPr>
        <p:spPr>
          <a:xfrm>
            <a:off x="6486121" y="4536885"/>
            <a:ext cx="3480619" cy="430887"/>
          </a:xfrm>
          <a:prstGeom prst="rect">
            <a:avLst/>
          </a:prstGeom>
          <a:noFill/>
        </p:spPr>
        <p:txBody>
          <a:bodyPr wrap="square" rtlCol="0">
            <a:spAutoFit/>
          </a:bodyPr>
          <a:lstStyle/>
          <a:p>
            <a:r>
              <a:rPr lang="en-GB" sz="2200" b="1" dirty="0">
                <a:solidFill>
                  <a:schemeClr val="accent5">
                    <a:lumMod val="50000"/>
                  </a:schemeClr>
                </a:solidFill>
              </a:rPr>
              <a:t>v </a:t>
            </a:r>
            <a:r>
              <a:rPr lang="en-GB" sz="2200" dirty="0" err="1">
                <a:solidFill>
                  <a:schemeClr val="accent5">
                    <a:lumMod val="50000"/>
                  </a:schemeClr>
                </a:solidFill>
              </a:rPr>
              <a:t>i</a:t>
            </a:r>
            <a:r>
              <a:rPr lang="en-GB" sz="2200" dirty="0">
                <a:solidFill>
                  <a:schemeClr val="accent5">
                    <a:lumMod val="50000"/>
                  </a:schemeClr>
                </a:solidFill>
              </a:rPr>
              <a:t> e r u n d z </a:t>
            </a:r>
            <a:r>
              <a:rPr lang="en-GB" sz="2200" b="1" dirty="0">
                <a:solidFill>
                  <a:schemeClr val="accent5">
                    <a:lumMod val="50000"/>
                  </a:schemeClr>
                </a:solidFill>
              </a:rPr>
              <a:t>w</a:t>
            </a:r>
            <a:r>
              <a:rPr lang="en-GB" sz="2200" dirty="0">
                <a:solidFill>
                  <a:schemeClr val="accent5">
                    <a:lumMod val="50000"/>
                  </a:schemeClr>
                </a:solidFill>
              </a:rPr>
              <a:t> a n z </a:t>
            </a:r>
            <a:r>
              <a:rPr lang="en-GB" sz="2200" dirty="0" err="1">
                <a:solidFill>
                  <a:schemeClr val="accent5">
                    <a:lumMod val="50000"/>
                  </a:schemeClr>
                </a:solidFill>
              </a:rPr>
              <a:t>i</a:t>
            </a:r>
            <a:r>
              <a:rPr lang="en-GB" sz="2200" dirty="0">
                <a:solidFill>
                  <a:schemeClr val="accent5">
                    <a:lumMod val="50000"/>
                  </a:schemeClr>
                </a:solidFill>
              </a:rPr>
              <a:t> g</a:t>
            </a:r>
          </a:p>
        </p:txBody>
      </p:sp>
      <p:sp>
        <p:nvSpPr>
          <p:cNvPr id="39" name="Rectangle 38">
            <a:extLst>
              <a:ext uri="{FF2B5EF4-FFF2-40B4-BE49-F238E27FC236}">
                <a16:creationId xmlns:a16="http://schemas.microsoft.com/office/drawing/2014/main" id="{5E329BC7-C4AD-4139-9A62-362035E697EB}"/>
              </a:ext>
            </a:extLst>
          </p:cNvPr>
          <p:cNvSpPr/>
          <p:nvPr/>
        </p:nvSpPr>
        <p:spPr>
          <a:xfrm>
            <a:off x="727831" y="5429221"/>
            <a:ext cx="583796" cy="522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A576267E-EFA8-44F8-8562-A98000C1074E}"/>
              </a:ext>
            </a:extLst>
          </p:cNvPr>
          <p:cNvSpPr txBox="1"/>
          <p:nvPr/>
        </p:nvSpPr>
        <p:spPr>
          <a:xfrm>
            <a:off x="1485438" y="5506028"/>
            <a:ext cx="3480619" cy="430887"/>
          </a:xfrm>
          <a:prstGeom prst="rect">
            <a:avLst/>
          </a:prstGeom>
          <a:noFill/>
        </p:spPr>
        <p:txBody>
          <a:bodyPr wrap="square" rtlCol="0">
            <a:spAutoFit/>
          </a:bodyPr>
          <a:lstStyle/>
          <a:p>
            <a:r>
              <a:rPr lang="en-GB" sz="2200" dirty="0">
                <a:solidFill>
                  <a:schemeClr val="accent5">
                    <a:lumMod val="50000"/>
                  </a:schemeClr>
                </a:solidFill>
              </a:rPr>
              <a:t>d a s   </a:t>
            </a:r>
            <a:r>
              <a:rPr lang="en-GB" sz="2200" b="1" dirty="0">
                <a:solidFill>
                  <a:schemeClr val="accent5">
                    <a:lumMod val="50000"/>
                  </a:schemeClr>
                </a:solidFill>
              </a:rPr>
              <a:t>V</a:t>
            </a:r>
            <a:r>
              <a:rPr lang="en-GB" sz="2200" dirty="0">
                <a:solidFill>
                  <a:schemeClr val="accent5">
                    <a:lumMod val="50000"/>
                  </a:schemeClr>
                </a:solidFill>
              </a:rPr>
              <a:t> </a:t>
            </a:r>
            <a:r>
              <a:rPr lang="en-GB" sz="2200" dirty="0" err="1">
                <a:solidFill>
                  <a:schemeClr val="accent5">
                    <a:lumMod val="50000"/>
                  </a:schemeClr>
                </a:solidFill>
              </a:rPr>
              <a:t>i</a:t>
            </a:r>
            <a:r>
              <a:rPr lang="en-GB" sz="2200" dirty="0">
                <a:solidFill>
                  <a:schemeClr val="accent5">
                    <a:lumMod val="50000"/>
                  </a:schemeClr>
                </a:solidFill>
              </a:rPr>
              <a:t> e r e c k</a:t>
            </a:r>
          </a:p>
        </p:txBody>
      </p:sp>
      <p:pic>
        <p:nvPicPr>
          <p:cNvPr id="14338" name="Picture 2" descr="Cold, Cool, Hot, Icon, Measure, Measurement, Symbol">
            <a:extLst>
              <a:ext uri="{FF2B5EF4-FFF2-40B4-BE49-F238E27FC236}">
                <a16:creationId xmlns:a16="http://schemas.microsoft.com/office/drawing/2014/main" id="{0CC9149F-012C-4A48-A71B-91C2197397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43932" y="5398877"/>
            <a:ext cx="346928" cy="69385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A4853D89-8792-4469-95DA-C7264680C7C8}"/>
              </a:ext>
            </a:extLst>
          </p:cNvPr>
          <p:cNvSpPr txBox="1"/>
          <p:nvPr/>
        </p:nvSpPr>
        <p:spPr>
          <a:xfrm>
            <a:off x="6496790" y="5530361"/>
            <a:ext cx="3480619" cy="430887"/>
          </a:xfrm>
          <a:prstGeom prst="rect">
            <a:avLst/>
          </a:prstGeom>
          <a:noFill/>
        </p:spPr>
        <p:txBody>
          <a:bodyPr wrap="square" rtlCol="0">
            <a:spAutoFit/>
          </a:bodyPr>
          <a:lstStyle/>
          <a:p>
            <a:r>
              <a:rPr lang="en-GB" sz="2200" b="1" dirty="0">
                <a:solidFill>
                  <a:schemeClr val="accent5">
                    <a:lumMod val="50000"/>
                  </a:schemeClr>
                </a:solidFill>
              </a:rPr>
              <a:t>w</a:t>
            </a:r>
            <a:r>
              <a:rPr lang="en-GB" sz="2200" dirty="0">
                <a:solidFill>
                  <a:schemeClr val="accent5">
                    <a:lumMod val="50000"/>
                  </a:schemeClr>
                </a:solidFill>
              </a:rPr>
              <a:t> a r m</a:t>
            </a:r>
          </a:p>
        </p:txBody>
      </p:sp>
      <p:sp>
        <p:nvSpPr>
          <p:cNvPr id="56" name="AutoShape 2" descr="Image result for thumbs up clipart">
            <a:extLst>
              <a:ext uri="{FF2B5EF4-FFF2-40B4-BE49-F238E27FC236}">
                <a16:creationId xmlns:a16="http://schemas.microsoft.com/office/drawing/2014/main" id="{7950FA5D-AB59-4B30-AA81-3886BC01B23C}"/>
              </a:ext>
            </a:extLst>
          </p:cNvPr>
          <p:cNvSpPr>
            <a:spLocks noChangeAspect="1" noChangeArrowheads="1"/>
          </p:cNvSpPr>
          <p:nvPr/>
        </p:nvSpPr>
        <p:spPr bwMode="auto">
          <a:xfrm>
            <a:off x="10201085" y="54024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Rectangle 2">
            <a:extLst>
              <a:ext uri="{FF2B5EF4-FFF2-40B4-BE49-F238E27FC236}">
                <a16:creationId xmlns:a16="http://schemas.microsoft.com/office/drawing/2014/main" id="{546D147B-D2BC-4F45-9E97-9E5C40D56732}"/>
              </a:ext>
            </a:extLst>
          </p:cNvPr>
          <p:cNvSpPr>
            <a:spLocks noChangeArrowheads="1"/>
          </p:cNvSpPr>
          <p:nvPr/>
        </p:nvSpPr>
        <p:spPr bwMode="auto">
          <a:xfrm>
            <a:off x="10566895" y="1349771"/>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58" name="Rectangle 3">
            <a:extLst>
              <a:ext uri="{FF2B5EF4-FFF2-40B4-BE49-F238E27FC236}">
                <a16:creationId xmlns:a16="http://schemas.microsoft.com/office/drawing/2014/main" id="{D35C7943-D92F-4BA1-BC40-467263AE5EE4}"/>
              </a:ext>
            </a:extLst>
          </p:cNvPr>
          <p:cNvSpPr>
            <a:spLocks noChangeArrowheads="1"/>
          </p:cNvSpPr>
          <p:nvPr/>
        </p:nvSpPr>
        <p:spPr bwMode="auto">
          <a:xfrm>
            <a:off x="10564529" y="1349769"/>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59" name="Line 4">
            <a:extLst>
              <a:ext uri="{FF2B5EF4-FFF2-40B4-BE49-F238E27FC236}">
                <a16:creationId xmlns:a16="http://schemas.microsoft.com/office/drawing/2014/main" id="{17D9FBE0-0543-4A2E-B265-9C3059D73D03}"/>
              </a:ext>
            </a:extLst>
          </p:cNvPr>
          <p:cNvSpPr>
            <a:spLocks noChangeShapeType="1"/>
          </p:cNvSpPr>
          <p:nvPr/>
        </p:nvSpPr>
        <p:spPr bwMode="auto">
          <a:xfrm>
            <a:off x="11250268" y="1338343"/>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60" name="Line 7">
            <a:extLst>
              <a:ext uri="{FF2B5EF4-FFF2-40B4-BE49-F238E27FC236}">
                <a16:creationId xmlns:a16="http://schemas.microsoft.com/office/drawing/2014/main" id="{4341249B-A507-4ED1-8371-393DA1687738}"/>
              </a:ext>
            </a:extLst>
          </p:cNvPr>
          <p:cNvSpPr>
            <a:spLocks noChangeShapeType="1"/>
          </p:cNvSpPr>
          <p:nvPr/>
        </p:nvSpPr>
        <p:spPr bwMode="auto">
          <a:xfrm>
            <a:off x="11274956" y="133834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61" name="Line 9">
            <a:extLst>
              <a:ext uri="{FF2B5EF4-FFF2-40B4-BE49-F238E27FC236}">
                <a16:creationId xmlns:a16="http://schemas.microsoft.com/office/drawing/2014/main" id="{61DD7D61-1A50-4B36-8F79-412FA8F4A16A}"/>
              </a:ext>
            </a:extLst>
          </p:cNvPr>
          <p:cNvSpPr>
            <a:spLocks noChangeShapeType="1"/>
          </p:cNvSpPr>
          <p:nvPr/>
        </p:nvSpPr>
        <p:spPr bwMode="auto">
          <a:xfrm>
            <a:off x="11250268" y="5494602"/>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62" name="Text Box 12">
            <a:extLst>
              <a:ext uri="{FF2B5EF4-FFF2-40B4-BE49-F238E27FC236}">
                <a16:creationId xmlns:a16="http://schemas.microsoft.com/office/drawing/2014/main" id="{8260EF87-D365-4F5F-94D6-D0A5AAC2C73A}"/>
              </a:ext>
            </a:extLst>
          </p:cNvPr>
          <p:cNvSpPr txBox="1">
            <a:spLocks noChangeArrowheads="1"/>
          </p:cNvSpPr>
          <p:nvPr/>
        </p:nvSpPr>
        <p:spPr bwMode="auto">
          <a:xfrm>
            <a:off x="11491747" y="1180492"/>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10</a:t>
            </a:r>
          </a:p>
        </p:txBody>
      </p:sp>
      <p:sp>
        <p:nvSpPr>
          <p:cNvPr id="63" name="Text Box 14">
            <a:extLst>
              <a:ext uri="{FF2B5EF4-FFF2-40B4-BE49-F238E27FC236}">
                <a16:creationId xmlns:a16="http://schemas.microsoft.com/office/drawing/2014/main" id="{3243F351-8FBC-4561-B9D3-41A4DF3888C3}"/>
              </a:ext>
            </a:extLst>
          </p:cNvPr>
          <p:cNvSpPr txBox="1">
            <a:spLocks noChangeArrowheads="1"/>
          </p:cNvSpPr>
          <p:nvPr/>
        </p:nvSpPr>
        <p:spPr bwMode="auto">
          <a:xfrm>
            <a:off x="11467059" y="5314074"/>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64" name="AutoShape 11">
            <a:hlinkClick r:id="" action="ppaction://noaction" highlightClick="1"/>
            <a:extLst>
              <a:ext uri="{FF2B5EF4-FFF2-40B4-BE49-F238E27FC236}">
                <a16:creationId xmlns:a16="http://schemas.microsoft.com/office/drawing/2014/main" id="{BDE0B9AA-721B-44C8-A89A-A9D0E8AEFA60}"/>
              </a:ext>
            </a:extLst>
          </p:cNvPr>
          <p:cNvSpPr>
            <a:spLocks noChangeArrowheads="1"/>
          </p:cNvSpPr>
          <p:nvPr/>
        </p:nvSpPr>
        <p:spPr bwMode="auto">
          <a:xfrm>
            <a:off x="10303631" y="5725022"/>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LOS</a:t>
            </a:r>
          </a:p>
        </p:txBody>
      </p:sp>
    </p:spTree>
    <p:extLst>
      <p:ext uri="{BB962C8B-B14F-4D97-AF65-F5344CB8AC3E}">
        <p14:creationId xmlns:p14="http://schemas.microsoft.com/office/powerpoint/2010/main" val="308021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10000"/>
                                        <p:tgtEl>
                                          <p:spTgt spid="58"/>
                                        </p:tgtEl>
                                      </p:cBhvr>
                                    </p:animEffect>
                                    <p:set>
                                      <p:cBhvr>
                                        <p:cTn id="7" dur="1" fill="hold">
                                          <p:stCondLst>
                                            <p:cond delay="99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519273"/>
            <a:ext cx="10515600" cy="1325563"/>
          </a:xfrm>
        </p:spPr>
        <p:txBody>
          <a:bodyPr>
            <a:normAutofit fontScale="90000"/>
          </a:bodyPr>
          <a:lstStyle/>
          <a:p>
            <a:r>
              <a:rPr lang="en-GB" sz="26700" b="1" dirty="0">
                <a:solidFill>
                  <a:srgbClr val="FFCC00"/>
                </a:solidFill>
              </a:rPr>
              <a:t>v</a:t>
            </a:r>
            <a:br>
              <a:rPr lang="en-GB" sz="1400" b="1" dirty="0"/>
            </a:br>
            <a:endParaRPr lang="en-GB" dirty="0"/>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72375" y="403687"/>
            <a:ext cx="4447250" cy="4031422"/>
          </a:xfrm>
          <a:prstGeom prst="rect">
            <a:avLst/>
          </a:prstGeom>
        </p:spPr>
      </p:pic>
      <p:sp>
        <p:nvSpPr>
          <p:cNvPr id="2" name="Rectangle 1"/>
          <p:cNvSpPr/>
          <p:nvPr/>
        </p:nvSpPr>
        <p:spPr>
          <a:xfrm>
            <a:off x="4841490" y="4293324"/>
            <a:ext cx="2509020"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v</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or</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5627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V.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vor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vor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519273"/>
            <a:ext cx="10515600" cy="1325563"/>
          </a:xfrm>
        </p:spPr>
        <p:txBody>
          <a:bodyPr>
            <a:normAutofit fontScale="90000"/>
          </a:bodyPr>
          <a:lstStyle/>
          <a:p>
            <a:r>
              <a:rPr lang="en-GB" sz="26700" b="1" dirty="0">
                <a:solidFill>
                  <a:srgbClr val="FFCC00"/>
                </a:solidFill>
              </a:rPr>
              <a:t>v</a:t>
            </a:r>
            <a:br>
              <a:rPr lang="en-GB" sz="1400" b="1" dirty="0"/>
            </a:br>
            <a:endParaRPr lang="en-GB" dirty="0"/>
          </a:p>
        </p:txBody>
      </p:sp>
      <p:sp>
        <p:nvSpPr>
          <p:cNvPr id="2" name="Rectangle 1"/>
          <p:cNvSpPr/>
          <p:nvPr/>
        </p:nvSpPr>
        <p:spPr>
          <a:xfrm>
            <a:off x="4841490" y="4293324"/>
            <a:ext cx="2509020"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v</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or</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6475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V.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vor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243" y="531563"/>
            <a:ext cx="10515600" cy="1325563"/>
          </a:xfrm>
        </p:spPr>
        <p:txBody>
          <a:bodyPr>
            <a:normAutofit fontScale="90000"/>
          </a:bodyPr>
          <a:lstStyle/>
          <a:p>
            <a:r>
              <a:rPr lang="en-GB" sz="26700" b="1" dirty="0">
                <a:solidFill>
                  <a:srgbClr val="FFCC00"/>
                </a:solidFill>
              </a:rPr>
              <a:t>v</a:t>
            </a:r>
            <a:br>
              <a:rPr lang="en-GB" sz="1400" b="1" dirty="0"/>
            </a:br>
            <a:endParaRPr lang="en-GB"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72375" y="403687"/>
            <a:ext cx="4447250" cy="4031422"/>
          </a:xfrm>
          <a:prstGeom prst="rect">
            <a:avLst/>
          </a:prstGeom>
        </p:spPr>
      </p:pic>
      <p:sp>
        <p:nvSpPr>
          <p:cNvPr id="2" name="Rectangle 1"/>
          <p:cNvSpPr/>
          <p:nvPr/>
        </p:nvSpPr>
        <p:spPr>
          <a:xfrm>
            <a:off x="4841490" y="4293324"/>
            <a:ext cx="2509020"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v</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or</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132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3F00B2E-4BA9-3D49-A1CC-5F6A76EC8929}"/>
              </a:ext>
            </a:extLst>
          </p:cNvPr>
          <p:cNvSpPr>
            <a:spLocks noGrp="1"/>
          </p:cNvSpPr>
          <p:nvPr>
            <p:ph type="title"/>
          </p:nvPr>
        </p:nvSpPr>
        <p:spPr>
          <a:xfrm>
            <a:off x="4866878" y="0"/>
            <a:ext cx="2443991" cy="1235384"/>
          </a:xfrm>
        </p:spPr>
        <p:txBody>
          <a:bodyPr>
            <a:noAutofit/>
          </a:bodyPr>
          <a:lstStyle/>
          <a:p>
            <a:pPr algn="ctr"/>
            <a:r>
              <a:rPr lang="en-GB" sz="12000" b="1" dirty="0">
                <a:solidFill>
                  <a:srgbClr val="002060"/>
                </a:solidFill>
                <a:cs typeface="Calibri" panose="020F0502020204030204" pitchFamily="34" charset="0"/>
              </a:rPr>
              <a:t>v</a:t>
            </a:r>
            <a:endParaRPr lang="en-US" sz="12000" dirty="0"/>
          </a:p>
        </p:txBody>
      </p:sp>
      <p:sp>
        <p:nvSpPr>
          <p:cNvPr id="4" name="Rounded Rectangle 3"/>
          <p:cNvSpPr/>
          <p:nvPr/>
        </p:nvSpPr>
        <p:spPr>
          <a:xfrm>
            <a:off x="4233699" y="1492218"/>
            <a:ext cx="3802879" cy="2473250"/>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FFCC00"/>
                </a:solidFill>
                <a:latin typeface="Century Gothic" panose="020B0502020202020204" pitchFamily="34" charset="0"/>
              </a:rPr>
              <a:t>v</a:t>
            </a:r>
            <a:r>
              <a:rPr lang="en-GB" sz="6600" dirty="0" err="1">
                <a:solidFill>
                  <a:srgbClr val="002060"/>
                </a:solidFill>
                <a:latin typeface="Century Gothic" panose="020B0502020202020204" pitchFamily="34" charset="0"/>
              </a:rPr>
              <a:t>or</a:t>
            </a:r>
            <a:endParaRPr lang="en-GB" sz="6600" dirty="0">
              <a:solidFill>
                <a:srgbClr val="002060"/>
              </a:solidFill>
              <a:latin typeface="Century Gothic" panose="020B0502020202020204" pitchFamily="34" charset="0"/>
            </a:endParaRPr>
          </a:p>
        </p:txBody>
      </p:sp>
      <p:sp>
        <p:nvSpPr>
          <p:cNvPr id="5" name="Rectangle 4"/>
          <p:cNvSpPr/>
          <p:nvPr/>
        </p:nvSpPr>
        <p:spPr>
          <a:xfrm>
            <a:off x="928518" y="568888"/>
            <a:ext cx="227337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positi</a:t>
            </a:r>
            <a:r>
              <a:rPr lang="en-GB" sz="5400" dirty="0" err="1">
                <a:solidFill>
                  <a:srgbClr val="FFCC00"/>
                </a:solidFill>
                <a:latin typeface="Century Gothic" panose="020B0502020202020204" pitchFamily="34" charset="0"/>
              </a:rPr>
              <a:t>v</a:t>
            </a:r>
            <a:endParaRPr lang="en-GB" sz="5400" dirty="0">
              <a:solidFill>
                <a:srgbClr val="FFCC00"/>
              </a:solidFill>
              <a:latin typeface="Century Gothic" panose="020B0502020202020204" pitchFamily="34" charset="0"/>
            </a:endParaRPr>
          </a:p>
        </p:txBody>
      </p:sp>
      <p:sp>
        <p:nvSpPr>
          <p:cNvPr id="6" name="Rectangle 5"/>
          <p:cNvSpPr/>
          <p:nvPr/>
        </p:nvSpPr>
        <p:spPr>
          <a:xfrm>
            <a:off x="4086075" y="3999814"/>
            <a:ext cx="4016175"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v</a:t>
            </a:r>
            <a:r>
              <a:rPr lang="en-GB" sz="5400" dirty="0" err="1">
                <a:solidFill>
                  <a:srgbClr val="002060"/>
                </a:solidFill>
                <a:latin typeface="Century Gothic" panose="020B0502020202020204" pitchFamily="34" charset="0"/>
              </a:rPr>
              <a:t>ergessen</a:t>
            </a:r>
            <a:endParaRPr lang="en-GB" sz="5400" dirty="0">
              <a:solidFill>
                <a:srgbClr val="002060"/>
              </a:solidFill>
              <a:latin typeface="Century Gothic" panose="020B0502020202020204" pitchFamily="34" charset="0"/>
            </a:endParaRPr>
          </a:p>
        </p:txBody>
      </p:sp>
      <p:sp>
        <p:nvSpPr>
          <p:cNvPr id="7" name="Rectangle 6"/>
          <p:cNvSpPr/>
          <p:nvPr/>
        </p:nvSpPr>
        <p:spPr>
          <a:xfrm>
            <a:off x="9069057" y="568888"/>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v</a:t>
            </a:r>
            <a:r>
              <a:rPr lang="en-GB" sz="5400" dirty="0" err="1">
                <a:solidFill>
                  <a:srgbClr val="002060"/>
                </a:solidFill>
                <a:latin typeface="Century Gothic" panose="020B0502020202020204" pitchFamily="34" charset="0"/>
              </a:rPr>
              <a:t>oll</a:t>
            </a:r>
            <a:endParaRPr lang="en-GB" sz="5400" i="1" dirty="0">
              <a:solidFill>
                <a:srgbClr val="002060"/>
              </a:solidFill>
              <a:latin typeface="Century Gothic" panose="020B0502020202020204" pitchFamily="34" charset="0"/>
            </a:endParaRPr>
          </a:p>
        </p:txBody>
      </p:sp>
      <p:sp>
        <p:nvSpPr>
          <p:cNvPr id="8" name="Rectangle 7"/>
          <p:cNvSpPr/>
          <p:nvPr/>
        </p:nvSpPr>
        <p:spPr>
          <a:xfrm>
            <a:off x="283071" y="3401084"/>
            <a:ext cx="3616652" cy="923330"/>
          </a:xfrm>
          <a:prstGeom prst="rect">
            <a:avLst/>
          </a:prstGeom>
        </p:spPr>
        <p:txBody>
          <a:bodyPr wrap="square">
            <a:spAutoFit/>
          </a:bodyPr>
          <a:lstStyle/>
          <a:p>
            <a:pPr algn="ctr"/>
            <a:r>
              <a:rPr lang="en-GB" sz="5400" dirty="0">
                <a:solidFill>
                  <a:srgbClr val="002060"/>
                </a:solidFill>
                <a:latin typeface="Century Gothic" panose="020B0502020202020204" pitchFamily="34" charset="0"/>
              </a:rPr>
              <a:t>be</a:t>
            </a:r>
            <a:r>
              <a:rPr lang="en-GB" sz="5400" dirty="0">
                <a:solidFill>
                  <a:srgbClr val="FFCC00"/>
                </a:solidFill>
                <a:latin typeface="Century Gothic" panose="020B0502020202020204" pitchFamily="34" charset="0"/>
              </a:rPr>
              <a:t>v</a:t>
            </a:r>
            <a:r>
              <a:rPr lang="en-GB" sz="5400" dirty="0">
                <a:solidFill>
                  <a:srgbClr val="002060"/>
                </a:solidFill>
                <a:latin typeface="Century Gothic" panose="020B0502020202020204" pitchFamily="34" charset="0"/>
              </a:rPr>
              <a:t>or</a:t>
            </a:r>
          </a:p>
        </p:txBody>
      </p:sp>
      <p:sp>
        <p:nvSpPr>
          <p:cNvPr id="9" name="Rectangle 8"/>
          <p:cNvSpPr/>
          <p:nvPr/>
        </p:nvSpPr>
        <p:spPr>
          <a:xfrm>
            <a:off x="9170556" y="3401084"/>
            <a:ext cx="2036135"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V</a:t>
            </a:r>
            <a:r>
              <a:rPr lang="en-GB" sz="5400" dirty="0" err="1">
                <a:solidFill>
                  <a:srgbClr val="002060"/>
                </a:solidFill>
                <a:latin typeface="Century Gothic" panose="020B0502020202020204" pitchFamily="34" charset="0"/>
              </a:rPr>
              <a:t>ater</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07396" y="1615047"/>
            <a:ext cx="1539449" cy="1395507"/>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4183" y="4477995"/>
            <a:ext cx="1502057" cy="1530157"/>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57756" y="1550441"/>
            <a:ext cx="1381776" cy="1381776"/>
          </a:xfrm>
          <a:prstGeom prst="rect">
            <a:avLst/>
          </a:prstGeom>
        </p:spPr>
      </p:pic>
      <p:pic>
        <p:nvPicPr>
          <p:cNvPr id="12" name="Picture 12"/>
          <p:cNvPicPr>
            <a:picLocks noChangeAspect="1" noChangeArrowheads="1"/>
          </p:cNvPicPr>
          <p:nvPr/>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478308" y="4806137"/>
            <a:ext cx="1235384" cy="154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72253" y="1752989"/>
            <a:ext cx="985916" cy="1387324"/>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1085" y="4923144"/>
            <a:ext cx="1017559" cy="1026124"/>
          </a:xfrm>
          <a:prstGeom prst="rect">
            <a:avLst/>
          </a:prstGeom>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45275" y="4931362"/>
            <a:ext cx="1036916" cy="1017906"/>
          </a:xfrm>
          <a:prstGeom prst="rect">
            <a:avLst/>
          </a:prstGeom>
        </p:spPr>
      </p:pic>
      <p:cxnSp>
        <p:nvCxnSpPr>
          <p:cNvPr id="16" name="Straight Arrow Connector 15"/>
          <p:cNvCxnSpPr/>
          <p:nvPr/>
        </p:nvCxnSpPr>
        <p:spPr>
          <a:xfrm flipH="1">
            <a:off x="1872714" y="4256557"/>
            <a:ext cx="623718" cy="73251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Rachel Hawkes</a:t>
            </a:r>
          </a:p>
        </p:txBody>
      </p:sp>
    </p:spTree>
    <p:extLst>
      <p:ext uri="{BB962C8B-B14F-4D97-AF65-F5344CB8AC3E}">
        <p14:creationId xmlns:p14="http://schemas.microsoft.com/office/powerpoint/2010/main" val="13634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V.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vor.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positiv.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positiv.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6" name="voll.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6" name="voll.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bevor.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subTnLst>
                                    <p:audio>
                                      <p:cMediaNode>
                                        <p:cTn display="0" masterRel="sameClick">
                                          <p:stCondLst>
                                            <p:cond evt="begin" delay="0">
                                              <p:tn val="43"/>
                                            </p:cond>
                                          </p:stCondLst>
                                          <p:endCondLst>
                                            <p:cond evt="onStopAudio" delay="0">
                                              <p:tgtEl>
                                                <p:sldTgt/>
                                              </p:tgtEl>
                                            </p:cond>
                                          </p:endCondLst>
                                        </p:cTn>
                                        <p:tgtEl>
                                          <p:sndTgt r:embed="rId7" name="bevor.wav"/>
                                        </p:tgtEl>
                                      </p:cMediaNode>
                                    </p:audio>
                                  </p:sub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subTnLst>
                                    <p:audio>
                                      <p:cMediaNode>
                                        <p:cTn display="0" masterRel="sameClick">
                                          <p:stCondLst>
                                            <p:cond evt="begin" delay="0">
                                              <p:tn val="54"/>
                                            </p:cond>
                                          </p:stCondLst>
                                          <p:endCondLst>
                                            <p:cond evt="onStopAudio" delay="0">
                                              <p:tgtEl>
                                                <p:sldTgt/>
                                              </p:tgtEl>
                                            </p:cond>
                                          </p:endCondLst>
                                        </p:cTn>
                                        <p:tgtEl>
                                          <p:sndTgt r:embed="rId8" name="vergessen.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subTnLst>
                                    <p:audio>
                                      <p:cMediaNode>
                                        <p:cTn display="0" masterRel="sameClick">
                                          <p:stCondLst>
                                            <p:cond evt="begin" delay="0">
                                              <p:tn val="59"/>
                                            </p:cond>
                                          </p:stCondLst>
                                          <p:endCondLst>
                                            <p:cond evt="onStopAudio" delay="0">
                                              <p:tgtEl>
                                                <p:sldTgt/>
                                              </p:tgtEl>
                                            </p:cond>
                                          </p:endCondLst>
                                        </p:cTn>
                                        <p:tgtEl>
                                          <p:sndTgt r:embed="rId8" name="vergessen.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subTnLst>
                                    <p:audio>
                                      <p:cMediaNode>
                                        <p:cTn display="0" masterRel="sameClick">
                                          <p:stCondLst>
                                            <p:cond evt="begin" delay="0">
                                              <p:tn val="64"/>
                                            </p:cond>
                                          </p:stCondLst>
                                          <p:endCondLst>
                                            <p:cond evt="onStopAudio" delay="0">
                                              <p:tgtEl>
                                                <p:sldTgt/>
                                              </p:tgtEl>
                                            </p:cond>
                                          </p:endCondLst>
                                        </p:cTn>
                                        <p:tgtEl>
                                          <p:sndTgt r:embed="rId9" name="Vater.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subTnLst>
                                    <p:audio>
                                      <p:cMediaNode>
                                        <p:cTn display="0" masterRel="sameClick">
                                          <p:stCondLst>
                                            <p:cond evt="begin" delay="0">
                                              <p:tn val="69"/>
                                            </p:cond>
                                          </p:stCondLst>
                                          <p:endCondLst>
                                            <p:cond evt="onStopAudio" delay="0">
                                              <p:tgtEl>
                                                <p:sldTgt/>
                                              </p:tgtEl>
                                            </p:cond>
                                          </p:endCondLst>
                                        </p:cTn>
                                        <p:tgtEl>
                                          <p:sndTgt r:embed="rId9" name="Vat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animBg="1"/>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D8E0-0A59-E346-B33B-F52DFAD74AA4}"/>
              </a:ext>
            </a:extLst>
          </p:cNvPr>
          <p:cNvSpPr>
            <a:spLocks noGrp="1"/>
          </p:cNvSpPr>
          <p:nvPr>
            <p:ph type="title"/>
          </p:nvPr>
        </p:nvSpPr>
        <p:spPr>
          <a:xfrm>
            <a:off x="5407396" y="0"/>
            <a:ext cx="1391653" cy="1171972"/>
          </a:xfrm>
        </p:spPr>
        <p:txBody>
          <a:bodyPr>
            <a:noAutofit/>
          </a:bodyPr>
          <a:lstStyle/>
          <a:p>
            <a:pPr algn="ctr"/>
            <a:r>
              <a:rPr lang="en-GB" sz="12000" b="1" dirty="0">
                <a:solidFill>
                  <a:srgbClr val="002060"/>
                </a:solidFill>
                <a:cs typeface="Calibri" panose="020F0502020204030204" pitchFamily="34" charset="0"/>
              </a:rPr>
              <a:t>v</a:t>
            </a:r>
            <a:endParaRPr lang="en-US" sz="12000" dirty="0"/>
          </a:p>
        </p:txBody>
      </p:sp>
      <p:sp>
        <p:nvSpPr>
          <p:cNvPr id="4" name="Rounded Rectangle 3"/>
          <p:cNvSpPr/>
          <p:nvPr/>
        </p:nvSpPr>
        <p:spPr>
          <a:xfrm>
            <a:off x="4233699" y="1492218"/>
            <a:ext cx="3802879" cy="2473250"/>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FFCC00"/>
                </a:solidFill>
                <a:latin typeface="Century Gothic" panose="020B0502020202020204" pitchFamily="34" charset="0"/>
              </a:rPr>
              <a:t>v</a:t>
            </a:r>
            <a:r>
              <a:rPr lang="en-GB" sz="6600" dirty="0" err="1">
                <a:solidFill>
                  <a:srgbClr val="002060"/>
                </a:solidFill>
                <a:latin typeface="Century Gothic" panose="020B0502020202020204" pitchFamily="34" charset="0"/>
              </a:rPr>
              <a:t>or</a:t>
            </a:r>
            <a:endParaRPr lang="en-GB" sz="6600" dirty="0">
              <a:solidFill>
                <a:srgbClr val="002060"/>
              </a:solidFill>
              <a:latin typeface="Century Gothic" panose="020B0502020202020204" pitchFamily="34" charset="0"/>
            </a:endParaRPr>
          </a:p>
        </p:txBody>
      </p:sp>
      <p:sp>
        <p:nvSpPr>
          <p:cNvPr id="5" name="Rectangle 4"/>
          <p:cNvSpPr/>
          <p:nvPr/>
        </p:nvSpPr>
        <p:spPr>
          <a:xfrm>
            <a:off x="928518" y="568888"/>
            <a:ext cx="227337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positi</a:t>
            </a:r>
            <a:r>
              <a:rPr lang="en-GB" sz="5400" dirty="0" err="1">
                <a:solidFill>
                  <a:srgbClr val="FFCC00"/>
                </a:solidFill>
                <a:latin typeface="Century Gothic" panose="020B0502020202020204" pitchFamily="34" charset="0"/>
              </a:rPr>
              <a:t>v</a:t>
            </a:r>
            <a:endParaRPr lang="en-GB" sz="5400" dirty="0">
              <a:solidFill>
                <a:srgbClr val="FFCC00"/>
              </a:solidFill>
              <a:latin typeface="Century Gothic" panose="020B0502020202020204" pitchFamily="34" charset="0"/>
            </a:endParaRPr>
          </a:p>
        </p:txBody>
      </p:sp>
      <p:sp>
        <p:nvSpPr>
          <p:cNvPr id="6" name="Rectangle 5"/>
          <p:cNvSpPr/>
          <p:nvPr/>
        </p:nvSpPr>
        <p:spPr>
          <a:xfrm>
            <a:off x="4086075" y="3999814"/>
            <a:ext cx="4016175"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v</a:t>
            </a:r>
            <a:r>
              <a:rPr lang="en-GB" sz="5400" dirty="0" err="1">
                <a:solidFill>
                  <a:srgbClr val="002060"/>
                </a:solidFill>
                <a:latin typeface="Century Gothic" panose="020B0502020202020204" pitchFamily="34" charset="0"/>
              </a:rPr>
              <a:t>ergessen</a:t>
            </a:r>
            <a:endParaRPr lang="en-GB" sz="5400" dirty="0">
              <a:solidFill>
                <a:srgbClr val="002060"/>
              </a:solidFill>
              <a:latin typeface="Century Gothic" panose="020B0502020202020204" pitchFamily="34" charset="0"/>
            </a:endParaRPr>
          </a:p>
        </p:txBody>
      </p:sp>
      <p:sp>
        <p:nvSpPr>
          <p:cNvPr id="7" name="Rectangle 6"/>
          <p:cNvSpPr/>
          <p:nvPr/>
        </p:nvSpPr>
        <p:spPr>
          <a:xfrm>
            <a:off x="9069057" y="568888"/>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v</a:t>
            </a:r>
            <a:r>
              <a:rPr lang="en-GB" sz="5400" dirty="0" err="1">
                <a:solidFill>
                  <a:srgbClr val="002060"/>
                </a:solidFill>
                <a:latin typeface="Century Gothic" panose="020B0502020202020204" pitchFamily="34" charset="0"/>
              </a:rPr>
              <a:t>oll</a:t>
            </a:r>
            <a:endParaRPr lang="en-GB" sz="5400" i="1" dirty="0">
              <a:solidFill>
                <a:srgbClr val="002060"/>
              </a:solidFill>
              <a:latin typeface="Century Gothic" panose="020B0502020202020204" pitchFamily="34" charset="0"/>
            </a:endParaRPr>
          </a:p>
        </p:txBody>
      </p:sp>
      <p:sp>
        <p:nvSpPr>
          <p:cNvPr id="8" name="Rectangle 7"/>
          <p:cNvSpPr/>
          <p:nvPr/>
        </p:nvSpPr>
        <p:spPr>
          <a:xfrm>
            <a:off x="283071" y="3401084"/>
            <a:ext cx="3616652" cy="923330"/>
          </a:xfrm>
          <a:prstGeom prst="rect">
            <a:avLst/>
          </a:prstGeom>
        </p:spPr>
        <p:txBody>
          <a:bodyPr wrap="square">
            <a:spAutoFit/>
          </a:bodyPr>
          <a:lstStyle/>
          <a:p>
            <a:pPr algn="ctr"/>
            <a:r>
              <a:rPr lang="en-GB" sz="5400" dirty="0">
                <a:solidFill>
                  <a:srgbClr val="002060"/>
                </a:solidFill>
                <a:latin typeface="Century Gothic" panose="020B0502020202020204" pitchFamily="34" charset="0"/>
              </a:rPr>
              <a:t>be</a:t>
            </a:r>
            <a:r>
              <a:rPr lang="en-GB" sz="5400" dirty="0">
                <a:solidFill>
                  <a:srgbClr val="FFCC00"/>
                </a:solidFill>
                <a:latin typeface="Century Gothic" panose="020B0502020202020204" pitchFamily="34" charset="0"/>
              </a:rPr>
              <a:t>v</a:t>
            </a:r>
            <a:r>
              <a:rPr lang="en-GB" sz="5400" dirty="0">
                <a:solidFill>
                  <a:srgbClr val="002060"/>
                </a:solidFill>
                <a:latin typeface="Century Gothic" panose="020B0502020202020204" pitchFamily="34" charset="0"/>
              </a:rPr>
              <a:t>or</a:t>
            </a:r>
          </a:p>
        </p:txBody>
      </p:sp>
      <p:sp>
        <p:nvSpPr>
          <p:cNvPr id="9" name="Rectangle 8"/>
          <p:cNvSpPr/>
          <p:nvPr/>
        </p:nvSpPr>
        <p:spPr>
          <a:xfrm>
            <a:off x="9170556" y="3401084"/>
            <a:ext cx="2036135"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V</a:t>
            </a:r>
            <a:r>
              <a:rPr lang="en-GB" sz="5400" dirty="0" err="1">
                <a:solidFill>
                  <a:srgbClr val="002060"/>
                </a:solidFill>
                <a:latin typeface="Century Gothic" panose="020B0502020202020204" pitchFamily="34" charset="0"/>
              </a:rPr>
              <a:t>ater</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07396" y="1615047"/>
            <a:ext cx="1539449" cy="1395507"/>
          </a:xfrm>
          <a:prstGeom prst="rect">
            <a:avLst/>
          </a:prstGeom>
        </p:spPr>
      </p:pic>
      <p:sp>
        <p:nvSpPr>
          <p:cNvPr id="18" name="TextBox 17"/>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Rachel Hawkes</a:t>
            </a:r>
          </a:p>
        </p:txBody>
      </p:sp>
    </p:spTree>
    <p:extLst>
      <p:ext uri="{BB962C8B-B14F-4D97-AF65-F5344CB8AC3E}">
        <p14:creationId xmlns:p14="http://schemas.microsoft.com/office/powerpoint/2010/main" val="66463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vor.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positiv.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voll.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bevo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8" name="vergesse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9" name="Vat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6C8D-4936-9F44-B3E7-BD1AB1C3A31A}"/>
              </a:ext>
            </a:extLst>
          </p:cNvPr>
          <p:cNvSpPr>
            <a:spLocks noGrp="1"/>
          </p:cNvSpPr>
          <p:nvPr>
            <p:ph type="title"/>
          </p:nvPr>
        </p:nvSpPr>
        <p:spPr>
          <a:xfrm>
            <a:off x="5029959" y="-285813"/>
            <a:ext cx="2117830" cy="1786778"/>
          </a:xfrm>
        </p:spPr>
        <p:txBody>
          <a:bodyPr>
            <a:noAutofit/>
          </a:bodyPr>
          <a:lstStyle/>
          <a:p>
            <a:pPr algn="ctr"/>
            <a:r>
              <a:rPr lang="en-GB" sz="12000" b="1" dirty="0">
                <a:solidFill>
                  <a:srgbClr val="002060"/>
                </a:solidFill>
                <a:cs typeface="Calibri" panose="020F0502020204030204" pitchFamily="34" charset="0"/>
              </a:rPr>
              <a:t>v</a:t>
            </a:r>
            <a:endParaRPr lang="en-US" sz="12000" dirty="0"/>
          </a:p>
        </p:txBody>
      </p:sp>
      <p:sp>
        <p:nvSpPr>
          <p:cNvPr id="4" name="Rounded Rectangle 3"/>
          <p:cNvSpPr/>
          <p:nvPr/>
        </p:nvSpPr>
        <p:spPr>
          <a:xfrm>
            <a:off x="4233699" y="1492218"/>
            <a:ext cx="3802879" cy="2473250"/>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FFCC00"/>
                </a:solidFill>
                <a:latin typeface="Century Gothic" panose="020B0502020202020204" pitchFamily="34" charset="0"/>
              </a:rPr>
              <a:t>v</a:t>
            </a:r>
            <a:r>
              <a:rPr lang="en-GB" sz="6600" dirty="0" err="1">
                <a:solidFill>
                  <a:srgbClr val="002060"/>
                </a:solidFill>
                <a:latin typeface="Century Gothic" panose="020B0502020202020204" pitchFamily="34" charset="0"/>
              </a:rPr>
              <a:t>or</a:t>
            </a:r>
            <a:endParaRPr lang="en-GB" sz="6600" dirty="0">
              <a:solidFill>
                <a:srgbClr val="002060"/>
              </a:solidFill>
              <a:latin typeface="Century Gothic" panose="020B0502020202020204" pitchFamily="34" charset="0"/>
            </a:endParaRPr>
          </a:p>
        </p:txBody>
      </p:sp>
      <p:sp>
        <p:nvSpPr>
          <p:cNvPr id="5" name="Rectangle 4"/>
          <p:cNvSpPr/>
          <p:nvPr/>
        </p:nvSpPr>
        <p:spPr>
          <a:xfrm>
            <a:off x="928518" y="568888"/>
            <a:ext cx="2273379"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positi</a:t>
            </a:r>
            <a:r>
              <a:rPr lang="en-GB" sz="5400" dirty="0" err="1">
                <a:solidFill>
                  <a:srgbClr val="FFCC00"/>
                </a:solidFill>
                <a:latin typeface="Century Gothic" panose="020B0502020202020204" pitchFamily="34" charset="0"/>
              </a:rPr>
              <a:t>v</a:t>
            </a:r>
            <a:endParaRPr lang="en-GB" sz="5400" dirty="0">
              <a:solidFill>
                <a:srgbClr val="FFCC00"/>
              </a:solidFill>
              <a:latin typeface="Century Gothic" panose="020B0502020202020204" pitchFamily="34" charset="0"/>
            </a:endParaRPr>
          </a:p>
        </p:txBody>
      </p:sp>
      <p:sp>
        <p:nvSpPr>
          <p:cNvPr id="6" name="Rectangle 5"/>
          <p:cNvSpPr/>
          <p:nvPr/>
        </p:nvSpPr>
        <p:spPr>
          <a:xfrm>
            <a:off x="4086075" y="3999814"/>
            <a:ext cx="4016175"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v</a:t>
            </a:r>
            <a:r>
              <a:rPr lang="en-GB" sz="5400" dirty="0" err="1">
                <a:solidFill>
                  <a:srgbClr val="002060"/>
                </a:solidFill>
                <a:latin typeface="Century Gothic" panose="020B0502020202020204" pitchFamily="34" charset="0"/>
              </a:rPr>
              <a:t>ergessen</a:t>
            </a:r>
            <a:endParaRPr lang="en-GB" sz="5400" dirty="0">
              <a:solidFill>
                <a:srgbClr val="002060"/>
              </a:solidFill>
              <a:latin typeface="Century Gothic" panose="020B0502020202020204" pitchFamily="34" charset="0"/>
            </a:endParaRPr>
          </a:p>
        </p:txBody>
      </p:sp>
      <p:sp>
        <p:nvSpPr>
          <p:cNvPr id="7" name="Rectangle 6"/>
          <p:cNvSpPr/>
          <p:nvPr/>
        </p:nvSpPr>
        <p:spPr>
          <a:xfrm>
            <a:off x="9069057" y="568888"/>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v</a:t>
            </a:r>
            <a:r>
              <a:rPr lang="en-GB" sz="5400" dirty="0" err="1">
                <a:solidFill>
                  <a:srgbClr val="002060"/>
                </a:solidFill>
                <a:latin typeface="Century Gothic" panose="020B0502020202020204" pitchFamily="34" charset="0"/>
              </a:rPr>
              <a:t>oll</a:t>
            </a:r>
            <a:endParaRPr lang="en-GB" sz="5400" i="1" dirty="0">
              <a:solidFill>
                <a:srgbClr val="002060"/>
              </a:solidFill>
              <a:latin typeface="Century Gothic" panose="020B0502020202020204" pitchFamily="34" charset="0"/>
            </a:endParaRPr>
          </a:p>
        </p:txBody>
      </p:sp>
      <p:sp>
        <p:nvSpPr>
          <p:cNvPr id="8" name="Rectangle 7"/>
          <p:cNvSpPr/>
          <p:nvPr/>
        </p:nvSpPr>
        <p:spPr>
          <a:xfrm>
            <a:off x="283071" y="3401084"/>
            <a:ext cx="3616652" cy="923330"/>
          </a:xfrm>
          <a:prstGeom prst="rect">
            <a:avLst/>
          </a:prstGeom>
        </p:spPr>
        <p:txBody>
          <a:bodyPr wrap="square">
            <a:spAutoFit/>
          </a:bodyPr>
          <a:lstStyle/>
          <a:p>
            <a:pPr algn="ctr"/>
            <a:r>
              <a:rPr lang="en-GB" sz="5400" dirty="0">
                <a:solidFill>
                  <a:srgbClr val="002060"/>
                </a:solidFill>
                <a:latin typeface="Century Gothic" panose="020B0502020202020204" pitchFamily="34" charset="0"/>
              </a:rPr>
              <a:t>be</a:t>
            </a:r>
            <a:r>
              <a:rPr lang="en-GB" sz="5400" dirty="0">
                <a:solidFill>
                  <a:srgbClr val="FFCC00"/>
                </a:solidFill>
                <a:latin typeface="Century Gothic" panose="020B0502020202020204" pitchFamily="34" charset="0"/>
              </a:rPr>
              <a:t>v</a:t>
            </a:r>
            <a:r>
              <a:rPr lang="en-GB" sz="5400" dirty="0">
                <a:solidFill>
                  <a:srgbClr val="002060"/>
                </a:solidFill>
                <a:latin typeface="Century Gothic" panose="020B0502020202020204" pitchFamily="34" charset="0"/>
              </a:rPr>
              <a:t>or</a:t>
            </a:r>
          </a:p>
        </p:txBody>
      </p:sp>
      <p:sp>
        <p:nvSpPr>
          <p:cNvPr id="9" name="Rectangle 8"/>
          <p:cNvSpPr/>
          <p:nvPr/>
        </p:nvSpPr>
        <p:spPr>
          <a:xfrm>
            <a:off x="9170556" y="3401084"/>
            <a:ext cx="2036135"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V</a:t>
            </a:r>
            <a:r>
              <a:rPr lang="en-GB" sz="5400" dirty="0" err="1">
                <a:solidFill>
                  <a:srgbClr val="002060"/>
                </a:solidFill>
                <a:latin typeface="Century Gothic" panose="020B0502020202020204" pitchFamily="34" charset="0"/>
              </a:rPr>
              <a:t>ater</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07396" y="1615047"/>
            <a:ext cx="1539449" cy="1395507"/>
          </a:xfrm>
          <a:prstGeom prst="rect">
            <a:avLst/>
          </a:prstGeom>
        </p:spPr>
      </p:pic>
      <p:sp>
        <p:nvSpPr>
          <p:cNvPr id="18" name="TextBox 17"/>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Rachel Hawkes</a:t>
            </a:r>
          </a:p>
        </p:txBody>
      </p:sp>
    </p:spTree>
    <p:extLst>
      <p:ext uri="{BB962C8B-B14F-4D97-AF65-F5344CB8AC3E}">
        <p14:creationId xmlns:p14="http://schemas.microsoft.com/office/powerpoint/2010/main" val="13676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Wie </a:t>
            </a:r>
            <a:r>
              <a:rPr lang="en-GB" sz="3600" b="1" dirty="0" err="1">
                <a:solidFill>
                  <a:schemeClr val="bg1"/>
                </a:solidFill>
              </a:rPr>
              <a:t>sagt</a:t>
            </a:r>
            <a:r>
              <a:rPr lang="en-GB" sz="3600" b="1" dirty="0">
                <a:solidFill>
                  <a:schemeClr val="bg1"/>
                </a:solidFill>
              </a:rPr>
              <a:t> man …?</a:t>
            </a:r>
          </a:p>
        </p:txBody>
      </p:sp>
      <p:pic>
        <p:nvPicPr>
          <p:cNvPr id="11270" name="Picture 6" descr="Drawing, Illustration, Vehicle, Car, Old, Beetle">
            <a:extLst>
              <a:ext uri="{FF2B5EF4-FFF2-40B4-BE49-F238E27FC236}">
                <a16:creationId xmlns:a16="http://schemas.microsoft.com/office/drawing/2014/main" id="{155372B1-EC8E-4D3A-B16C-81034D6D94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9400" y="3429000"/>
            <a:ext cx="2270986" cy="226469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Drawing, Illustration, Vehicle, Van">
            <a:extLst>
              <a:ext uri="{FF2B5EF4-FFF2-40B4-BE49-F238E27FC236}">
                <a16:creationId xmlns:a16="http://schemas.microsoft.com/office/drawing/2014/main" id="{16CFFD43-06D2-40C5-9FB7-9DBEECA164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200" y="3429000"/>
            <a:ext cx="2270986" cy="22643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930E751-014F-4F24-AA39-ACB70E45C945}"/>
              </a:ext>
            </a:extLst>
          </p:cNvPr>
          <p:cNvSpPr txBox="1">
            <a:spLocks/>
          </p:cNvSpPr>
          <p:nvPr/>
        </p:nvSpPr>
        <p:spPr>
          <a:xfrm>
            <a:off x="675282" y="1941336"/>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r>
              <a:rPr lang="en-GB" sz="12800" b="1" dirty="0">
                <a:solidFill>
                  <a:srgbClr val="DAA521"/>
                </a:solidFill>
              </a:rPr>
              <a:t>V</a:t>
            </a:r>
            <a:r>
              <a:rPr lang="en-GB" sz="12800" b="1" dirty="0">
                <a:solidFill>
                  <a:srgbClr val="5B9BD5">
                    <a:lumMod val="50000"/>
                  </a:srgbClr>
                </a:solidFill>
              </a:rPr>
              <a:t>olks</a:t>
            </a:r>
            <a:r>
              <a:rPr lang="en-GB" sz="12800" b="1" dirty="0">
                <a:solidFill>
                  <a:srgbClr val="DAA521"/>
                </a:solidFill>
              </a:rPr>
              <a:t>w</a:t>
            </a:r>
            <a:r>
              <a:rPr lang="en-GB" sz="12800" b="1" dirty="0">
                <a:solidFill>
                  <a:srgbClr val="5B9BD5">
                    <a:lumMod val="50000"/>
                  </a:srgbClr>
                </a:solidFill>
              </a:rPr>
              <a:t>agen</a:t>
            </a:r>
            <a:endParaRPr lang="en-GB" dirty="0"/>
          </a:p>
        </p:txBody>
      </p:sp>
    </p:spTree>
    <p:extLst>
      <p:ext uri="{BB962C8B-B14F-4D97-AF65-F5344CB8AC3E}">
        <p14:creationId xmlns:p14="http://schemas.microsoft.com/office/powerpoint/2010/main" val="4299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17566" y="313762"/>
            <a:ext cx="4257040" cy="707849"/>
          </a:xfrm>
        </p:spPr>
        <p:txBody>
          <a:bodyPr>
            <a:normAutofit/>
          </a:bodyPr>
          <a:lstStyle/>
          <a:p>
            <a:r>
              <a:rPr lang="en-GB" sz="3600" b="1" dirty="0" err="1">
                <a:solidFill>
                  <a:schemeClr val="bg1"/>
                </a:solidFill>
              </a:rPr>
              <a:t>Minimalpaare</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9265920" y="258220"/>
            <a:ext cx="2614951"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und </a:t>
            </a:r>
            <a:r>
              <a:rPr lang="en-GB" b="1" dirty="0" err="1">
                <a:solidFill>
                  <a:prstClr val="white"/>
                </a:solidFill>
                <a:latin typeface="Century Gothic" panose="020B0502020202020204" pitchFamily="34" charset="0"/>
              </a:rPr>
              <a:t>sprechen</a:t>
            </a:r>
            <a:r>
              <a:rPr lang="en-GB" b="1" dirty="0">
                <a:solidFill>
                  <a:prstClr val="white"/>
                </a:solidFill>
                <a:latin typeface="Century Gothic" panose="020B0502020202020204" pitchFamily="34" charset="0"/>
              </a:rPr>
              <a:t> </a:t>
            </a:r>
          </a:p>
        </p:txBody>
      </p:sp>
      <p:cxnSp>
        <p:nvCxnSpPr>
          <p:cNvPr id="9" name="Straight Connector 8">
            <a:extLst>
              <a:ext uri="{FF2B5EF4-FFF2-40B4-BE49-F238E27FC236}">
                <a16:creationId xmlns:a16="http://schemas.microsoft.com/office/drawing/2014/main" id="{606097CE-F1F0-44C3-9978-352715359259}"/>
              </a:ext>
            </a:extLst>
          </p:cNvPr>
          <p:cNvCxnSpPr/>
          <p:nvPr/>
        </p:nvCxnSpPr>
        <p:spPr>
          <a:xfrm>
            <a:off x="-1441938" y="123092"/>
            <a:ext cx="0" cy="0"/>
          </a:xfrm>
          <a:prstGeom prst="line">
            <a:avLst/>
          </a:prstGeom>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FC6D407B-60B5-4EE7-839A-66207EAEE90A}"/>
              </a:ext>
            </a:extLst>
          </p:cNvPr>
          <p:cNvGrpSpPr/>
          <p:nvPr/>
        </p:nvGrpSpPr>
        <p:grpSpPr>
          <a:xfrm>
            <a:off x="729584" y="1459523"/>
            <a:ext cx="10615175" cy="4448908"/>
            <a:chOff x="729584" y="1459523"/>
            <a:chExt cx="10615175" cy="4448908"/>
          </a:xfrm>
        </p:grpSpPr>
        <p:cxnSp>
          <p:nvCxnSpPr>
            <p:cNvPr id="11" name="Straight Connector 10">
              <a:extLst>
                <a:ext uri="{FF2B5EF4-FFF2-40B4-BE49-F238E27FC236}">
                  <a16:creationId xmlns:a16="http://schemas.microsoft.com/office/drawing/2014/main" id="{77895F2C-4D12-4FE1-9692-FC877F80118F}"/>
                </a:ext>
              </a:extLst>
            </p:cNvPr>
            <p:cNvCxnSpPr>
              <a:cxnSpLocks/>
            </p:cNvCxnSpPr>
            <p:nvPr/>
          </p:nvCxnSpPr>
          <p:spPr>
            <a:xfrm>
              <a:off x="5926015" y="1459523"/>
              <a:ext cx="0" cy="44489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13882C-53BC-4360-A4A6-E1F09F39D916}"/>
                </a:ext>
              </a:extLst>
            </p:cNvPr>
            <p:cNvCxnSpPr>
              <a:cxnSpLocks/>
            </p:cNvCxnSpPr>
            <p:nvPr/>
          </p:nvCxnSpPr>
          <p:spPr>
            <a:xfrm flipH="1">
              <a:off x="729584" y="3596601"/>
              <a:ext cx="1061517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2" descr="Related image">
            <a:hlinkClick r:id="" action="ppaction://noaction">
              <a:snd r:embed="rId3" name="Das Vieh.wav"/>
            </a:hlinkClick>
            <a:extLst>
              <a:ext uri="{FF2B5EF4-FFF2-40B4-BE49-F238E27FC236}">
                <a16:creationId xmlns:a16="http://schemas.microsoft.com/office/drawing/2014/main" id="{BD6EE0EC-BA64-44BC-9C89-82D15A4A21D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768" y="1472026"/>
            <a:ext cx="1088364" cy="12262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8A61656-ECF4-4B14-A5F3-D344ACD234FA}"/>
              </a:ext>
            </a:extLst>
          </p:cNvPr>
          <p:cNvSpPr txBox="1"/>
          <p:nvPr/>
        </p:nvSpPr>
        <p:spPr>
          <a:xfrm>
            <a:off x="1307133" y="2904568"/>
            <a:ext cx="1405032" cy="430887"/>
          </a:xfrm>
          <a:prstGeom prst="rect">
            <a:avLst/>
          </a:prstGeom>
          <a:noFill/>
        </p:spPr>
        <p:txBody>
          <a:bodyPr wrap="square" rtlCol="0">
            <a:spAutoFit/>
          </a:bodyPr>
          <a:lstStyle/>
          <a:p>
            <a:r>
              <a:rPr lang="en-GB" sz="2200" dirty="0">
                <a:solidFill>
                  <a:schemeClr val="accent1">
                    <a:lumMod val="50000"/>
                  </a:schemeClr>
                </a:solidFill>
                <a:latin typeface="Century Gothic" panose="020B0502020202020204" pitchFamily="34" charset="0"/>
              </a:rPr>
              <a:t>das</a:t>
            </a:r>
            <a:r>
              <a:rPr lang="en-GB" sz="2200" b="1" dirty="0">
                <a:solidFill>
                  <a:schemeClr val="accent1">
                    <a:lumMod val="50000"/>
                  </a:schemeClr>
                </a:solidFill>
                <a:latin typeface="Century Gothic" panose="020B0502020202020204" pitchFamily="34" charset="0"/>
              </a:rPr>
              <a:t> </a:t>
            </a:r>
            <a:r>
              <a:rPr lang="en-GB" sz="2200" b="1" dirty="0" err="1">
                <a:solidFill>
                  <a:schemeClr val="accent1">
                    <a:lumMod val="50000"/>
                  </a:schemeClr>
                </a:solidFill>
                <a:latin typeface="Century Gothic" panose="020B0502020202020204" pitchFamily="34" charset="0"/>
              </a:rPr>
              <a:t>V</a:t>
            </a:r>
            <a:r>
              <a:rPr lang="en-GB" sz="2200" dirty="0" err="1">
                <a:solidFill>
                  <a:schemeClr val="accent1">
                    <a:lumMod val="50000"/>
                  </a:schemeClr>
                </a:solidFill>
                <a:latin typeface="Century Gothic" panose="020B0502020202020204" pitchFamily="34" charset="0"/>
              </a:rPr>
              <a:t>ieh</a:t>
            </a:r>
            <a:endParaRPr lang="en-GB" sz="2200" dirty="0">
              <a:solidFill>
                <a:schemeClr val="accent1">
                  <a:lumMod val="50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16F4D654-5136-46DF-9545-176AAE07C5CC}"/>
              </a:ext>
            </a:extLst>
          </p:cNvPr>
          <p:cNvSpPr txBox="1"/>
          <p:nvPr/>
        </p:nvSpPr>
        <p:spPr>
          <a:xfrm>
            <a:off x="3927229" y="2904570"/>
            <a:ext cx="811452" cy="430887"/>
          </a:xfrm>
          <a:prstGeom prst="rect">
            <a:avLst/>
          </a:prstGeom>
          <a:noFill/>
        </p:spPr>
        <p:txBody>
          <a:bodyPr wrap="square" rtlCol="0">
            <a:spAutoFit/>
          </a:bodyPr>
          <a:lstStyle/>
          <a:p>
            <a:r>
              <a:rPr lang="en-GB" sz="2200" b="1" dirty="0" err="1">
                <a:solidFill>
                  <a:schemeClr val="accent1">
                    <a:lumMod val="50000"/>
                  </a:schemeClr>
                </a:solidFill>
                <a:latin typeface="Century Gothic" panose="020B0502020202020204" pitchFamily="34" charset="0"/>
              </a:rPr>
              <a:t>w</a:t>
            </a:r>
            <a:r>
              <a:rPr lang="en-GB" sz="2200" dirty="0" err="1">
                <a:solidFill>
                  <a:schemeClr val="accent1">
                    <a:lumMod val="50000"/>
                  </a:schemeClr>
                </a:solidFill>
                <a:latin typeface="Century Gothic" panose="020B0502020202020204" pitchFamily="34" charset="0"/>
              </a:rPr>
              <a:t>ie</a:t>
            </a:r>
            <a:r>
              <a:rPr lang="en-GB" sz="2200" dirty="0">
                <a:solidFill>
                  <a:schemeClr val="accent1">
                    <a:lumMod val="50000"/>
                  </a:schemeClr>
                </a:solidFill>
                <a:latin typeface="Century Gothic" panose="020B0502020202020204" pitchFamily="34" charset="0"/>
              </a:rPr>
              <a:t>?</a:t>
            </a:r>
          </a:p>
        </p:txBody>
      </p:sp>
      <p:pic>
        <p:nvPicPr>
          <p:cNvPr id="19" name="Picture 10" descr="Image result for shrugging clipart">
            <a:hlinkClick r:id="" action="ppaction://noaction">
              <a:snd r:embed="rId4" name="Wie.wav"/>
            </a:hlinkClick>
            <a:extLst>
              <a:ext uri="{FF2B5EF4-FFF2-40B4-BE49-F238E27FC236}">
                <a16:creationId xmlns:a16="http://schemas.microsoft.com/office/drawing/2014/main" id="{783753EE-DB25-4DBB-9AC6-16328D4AB09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01547" y="1459523"/>
            <a:ext cx="1264419" cy="12644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hlinkClick r:id="" action="ppaction://noaction">
              <a:snd r:embed="rId6" name="Das Wetter.wav"/>
            </a:hlinkClick>
            <a:extLst>
              <a:ext uri="{FF2B5EF4-FFF2-40B4-BE49-F238E27FC236}">
                <a16:creationId xmlns:a16="http://schemas.microsoft.com/office/drawing/2014/main" id="{32F832DE-0D83-4442-BC17-F471AD5A9A9D}"/>
              </a:ext>
            </a:extLst>
          </p:cNvPr>
          <p:cNvPicPr>
            <a:picLocks noChangeAspect="1"/>
          </p:cNvPicPr>
          <p:nvPr/>
        </p:nvPicPr>
        <p:blipFill>
          <a:blip r:embed="rId14"/>
          <a:stretch>
            <a:fillRect/>
          </a:stretch>
        </p:blipFill>
        <p:spPr>
          <a:xfrm>
            <a:off x="9469783" y="1531798"/>
            <a:ext cx="1525192" cy="1396240"/>
          </a:xfrm>
          <a:prstGeom prst="rect">
            <a:avLst/>
          </a:prstGeom>
        </p:spPr>
      </p:pic>
      <p:grpSp>
        <p:nvGrpSpPr>
          <p:cNvPr id="21" name="Group 20">
            <a:extLst>
              <a:ext uri="{FF2B5EF4-FFF2-40B4-BE49-F238E27FC236}">
                <a16:creationId xmlns:a16="http://schemas.microsoft.com/office/drawing/2014/main" id="{437F5E89-AFF1-45D7-B901-0680B666B4FD}"/>
              </a:ext>
            </a:extLst>
          </p:cNvPr>
          <p:cNvGrpSpPr/>
          <p:nvPr/>
        </p:nvGrpSpPr>
        <p:grpSpPr>
          <a:xfrm>
            <a:off x="6807199" y="1284773"/>
            <a:ext cx="1964829" cy="1505610"/>
            <a:chOff x="2765091" y="3521518"/>
            <a:chExt cx="2545770" cy="2059079"/>
          </a:xfrm>
        </p:grpSpPr>
        <p:pic>
          <p:nvPicPr>
            <p:cNvPr id="22" name="Picture 4" descr="Image result for cousin clipart">
              <a:hlinkClick r:id="" action="ppaction://noaction">
                <a:snd r:embed="rId5" name="Der Vetter.wav"/>
              </a:hlinkClick>
              <a:extLst>
                <a:ext uri="{FF2B5EF4-FFF2-40B4-BE49-F238E27FC236}">
                  <a16:creationId xmlns:a16="http://schemas.microsoft.com/office/drawing/2014/main" id="{AE4EC155-555F-4F58-9A40-6799E48C133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65091" y="3521518"/>
              <a:ext cx="2545770" cy="2059079"/>
            </a:xfrm>
            <a:prstGeom prst="rect">
              <a:avLst/>
            </a:prstGeom>
            <a:noFill/>
            <a:extLst>
              <a:ext uri="{909E8E84-426E-40DD-AFC4-6F175D3DCCD1}">
                <a14:hiddenFill xmlns:a14="http://schemas.microsoft.com/office/drawing/2010/main">
                  <a:solidFill>
                    <a:srgbClr val="FFFFFF"/>
                  </a:solidFill>
                </a14:hiddenFill>
              </a:ext>
            </a:extLst>
          </p:spPr>
        </p:pic>
        <p:sp>
          <p:nvSpPr>
            <p:cNvPr id="23" name="Left-Right Arrow 34">
              <a:extLst>
                <a:ext uri="{FF2B5EF4-FFF2-40B4-BE49-F238E27FC236}">
                  <a16:creationId xmlns:a16="http://schemas.microsoft.com/office/drawing/2014/main" id="{E77FD8E6-DC44-4443-983E-FFCBAFC3FFEF}"/>
                </a:ext>
              </a:extLst>
            </p:cNvPr>
            <p:cNvSpPr/>
            <p:nvPr/>
          </p:nvSpPr>
          <p:spPr>
            <a:xfrm>
              <a:off x="4037976" y="5228705"/>
              <a:ext cx="379234" cy="174568"/>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2F4670B8-C8F4-4C88-8BB9-BDA1F5D1F3A6}"/>
              </a:ext>
            </a:extLst>
          </p:cNvPr>
          <p:cNvSpPr txBox="1"/>
          <p:nvPr/>
        </p:nvSpPr>
        <p:spPr>
          <a:xfrm>
            <a:off x="6807199" y="2904569"/>
            <a:ext cx="1964817"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der </a:t>
            </a:r>
            <a:r>
              <a:rPr lang="en-GB" sz="2200" b="1" dirty="0">
                <a:solidFill>
                  <a:schemeClr val="accent1">
                    <a:lumMod val="50000"/>
                  </a:schemeClr>
                </a:solidFill>
                <a:latin typeface="Century Gothic" panose="020B0502020202020204" pitchFamily="34" charset="0"/>
              </a:rPr>
              <a:t>V</a:t>
            </a:r>
            <a:r>
              <a:rPr lang="en-GB" sz="2200" dirty="0">
                <a:solidFill>
                  <a:schemeClr val="accent1">
                    <a:lumMod val="50000"/>
                  </a:schemeClr>
                </a:solidFill>
                <a:latin typeface="Century Gothic" panose="020B0502020202020204" pitchFamily="34" charset="0"/>
              </a:rPr>
              <a:t>etter</a:t>
            </a:r>
          </a:p>
        </p:txBody>
      </p:sp>
      <p:sp>
        <p:nvSpPr>
          <p:cNvPr id="31" name="TextBox 30">
            <a:extLst>
              <a:ext uri="{FF2B5EF4-FFF2-40B4-BE49-F238E27FC236}">
                <a16:creationId xmlns:a16="http://schemas.microsoft.com/office/drawing/2014/main" id="{8E3EA053-210E-4C5C-861E-55205147FA16}"/>
              </a:ext>
            </a:extLst>
          </p:cNvPr>
          <p:cNvSpPr txBox="1"/>
          <p:nvPr/>
        </p:nvSpPr>
        <p:spPr>
          <a:xfrm>
            <a:off x="9249970" y="2904568"/>
            <a:ext cx="1964817"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das </a:t>
            </a:r>
            <a:r>
              <a:rPr lang="en-GB" sz="2200" b="1" dirty="0">
                <a:solidFill>
                  <a:schemeClr val="accent1">
                    <a:lumMod val="50000"/>
                  </a:schemeClr>
                </a:solidFill>
                <a:latin typeface="Century Gothic" panose="020B0502020202020204" pitchFamily="34" charset="0"/>
              </a:rPr>
              <a:t>W</a:t>
            </a:r>
            <a:r>
              <a:rPr lang="en-GB" sz="2200" dirty="0">
                <a:solidFill>
                  <a:schemeClr val="accent1">
                    <a:lumMod val="50000"/>
                  </a:schemeClr>
                </a:solidFill>
                <a:latin typeface="Century Gothic" panose="020B0502020202020204" pitchFamily="34" charset="0"/>
              </a:rPr>
              <a:t>etter</a:t>
            </a:r>
          </a:p>
        </p:txBody>
      </p:sp>
      <p:pic>
        <p:nvPicPr>
          <p:cNvPr id="32" name="Picture 12" descr="Image result for hourglass clipart">
            <a:hlinkClick r:id="" action="ppaction://noaction">
              <a:snd r:embed="rId8" name="Das Weilchen.wav"/>
            </a:hlinkClick>
            <a:extLst>
              <a:ext uri="{FF2B5EF4-FFF2-40B4-BE49-F238E27FC236}">
                <a16:creationId xmlns:a16="http://schemas.microsoft.com/office/drawing/2014/main" id="{AFC38D69-7E06-4A3E-837A-7EEF8474CC4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0800000">
            <a:off x="3762783" y="4002405"/>
            <a:ext cx="1136971" cy="113697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5B959D2-1714-450D-A4E4-5C595A81C72C}"/>
              </a:ext>
            </a:extLst>
          </p:cNvPr>
          <p:cNvSpPr txBox="1"/>
          <p:nvPr/>
        </p:nvSpPr>
        <p:spPr>
          <a:xfrm>
            <a:off x="3293666" y="5302297"/>
            <a:ext cx="2030269" cy="430887"/>
          </a:xfrm>
          <a:prstGeom prst="rect">
            <a:avLst/>
          </a:prstGeom>
          <a:noFill/>
        </p:spPr>
        <p:txBody>
          <a:bodyPr wrap="square" rtlCol="0">
            <a:spAutoFit/>
          </a:bodyPr>
          <a:lstStyle/>
          <a:p>
            <a:r>
              <a:rPr lang="en-GB" sz="2200" dirty="0">
                <a:solidFill>
                  <a:schemeClr val="accent1">
                    <a:lumMod val="50000"/>
                  </a:schemeClr>
                </a:solidFill>
                <a:latin typeface="Century Gothic" panose="020B0502020202020204" pitchFamily="34" charset="0"/>
              </a:rPr>
              <a:t>das</a:t>
            </a:r>
            <a:r>
              <a:rPr lang="en-GB" sz="2200" b="1" dirty="0">
                <a:solidFill>
                  <a:schemeClr val="accent1">
                    <a:lumMod val="50000"/>
                  </a:schemeClr>
                </a:solidFill>
                <a:latin typeface="Century Gothic" panose="020B0502020202020204" pitchFamily="34" charset="0"/>
              </a:rPr>
              <a:t> </a:t>
            </a:r>
            <a:r>
              <a:rPr lang="en-GB" sz="2200" b="1" dirty="0" err="1">
                <a:solidFill>
                  <a:schemeClr val="accent1">
                    <a:lumMod val="50000"/>
                  </a:schemeClr>
                </a:solidFill>
                <a:latin typeface="Century Gothic" panose="020B0502020202020204" pitchFamily="34" charset="0"/>
              </a:rPr>
              <a:t>W</a:t>
            </a:r>
            <a:r>
              <a:rPr lang="en-GB" sz="2200" dirty="0" err="1">
                <a:solidFill>
                  <a:schemeClr val="accent1">
                    <a:lumMod val="50000"/>
                  </a:schemeClr>
                </a:solidFill>
                <a:latin typeface="Century Gothic" panose="020B0502020202020204" pitchFamily="34" charset="0"/>
              </a:rPr>
              <a:t>eilchen</a:t>
            </a:r>
            <a:endParaRPr lang="en-GB" sz="2200" dirty="0">
              <a:solidFill>
                <a:schemeClr val="accent1">
                  <a:lumMod val="50000"/>
                </a:schemeClr>
              </a:solidFill>
              <a:latin typeface="Century Gothic" panose="020B0502020202020204" pitchFamily="34" charset="0"/>
            </a:endParaRPr>
          </a:p>
        </p:txBody>
      </p:sp>
      <p:pic>
        <p:nvPicPr>
          <p:cNvPr id="13314" name="Picture 2" descr="Pansy, Violet, Viola, Violaceae, Blossom">
            <a:hlinkClick r:id="" action="ppaction://noaction">
              <a:snd r:embed="rId7" name="Das Veilchen.wav"/>
            </a:hlinkClick>
            <a:extLst>
              <a:ext uri="{FF2B5EF4-FFF2-40B4-BE49-F238E27FC236}">
                <a16:creationId xmlns:a16="http://schemas.microsoft.com/office/drawing/2014/main" id="{5E95C3C4-C4E5-4F45-BDE5-CB3B9934079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05618" y="3991320"/>
            <a:ext cx="1264403" cy="114945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624BF75-918B-406B-8894-2BD0360728A9}"/>
              </a:ext>
            </a:extLst>
          </p:cNvPr>
          <p:cNvSpPr txBox="1"/>
          <p:nvPr/>
        </p:nvSpPr>
        <p:spPr>
          <a:xfrm>
            <a:off x="1003431" y="5302297"/>
            <a:ext cx="2030269" cy="430887"/>
          </a:xfrm>
          <a:prstGeom prst="rect">
            <a:avLst/>
          </a:prstGeom>
          <a:noFill/>
        </p:spPr>
        <p:txBody>
          <a:bodyPr wrap="square" rtlCol="0">
            <a:spAutoFit/>
          </a:bodyPr>
          <a:lstStyle/>
          <a:p>
            <a:r>
              <a:rPr lang="en-GB" sz="2200" dirty="0">
                <a:solidFill>
                  <a:schemeClr val="accent1">
                    <a:lumMod val="50000"/>
                  </a:schemeClr>
                </a:solidFill>
                <a:latin typeface="Century Gothic" panose="020B0502020202020204" pitchFamily="34" charset="0"/>
              </a:rPr>
              <a:t>das</a:t>
            </a:r>
            <a:r>
              <a:rPr lang="en-GB" sz="2200" b="1" dirty="0">
                <a:solidFill>
                  <a:schemeClr val="accent1">
                    <a:lumMod val="50000"/>
                  </a:schemeClr>
                </a:solidFill>
                <a:latin typeface="Century Gothic" panose="020B0502020202020204" pitchFamily="34" charset="0"/>
              </a:rPr>
              <a:t> </a:t>
            </a:r>
            <a:r>
              <a:rPr lang="en-GB" sz="2200" b="1" dirty="0" err="1">
                <a:solidFill>
                  <a:schemeClr val="accent1">
                    <a:lumMod val="50000"/>
                  </a:schemeClr>
                </a:solidFill>
                <a:latin typeface="Century Gothic" panose="020B0502020202020204" pitchFamily="34" charset="0"/>
              </a:rPr>
              <a:t>V</a:t>
            </a:r>
            <a:r>
              <a:rPr lang="en-GB" sz="2200" dirty="0" err="1">
                <a:solidFill>
                  <a:schemeClr val="accent1">
                    <a:lumMod val="50000"/>
                  </a:schemeClr>
                </a:solidFill>
                <a:latin typeface="Century Gothic" panose="020B0502020202020204" pitchFamily="34" charset="0"/>
              </a:rPr>
              <a:t>eilchen</a:t>
            </a:r>
            <a:endParaRPr lang="en-GB" sz="2200" dirty="0">
              <a:solidFill>
                <a:schemeClr val="accent1">
                  <a:lumMod val="50000"/>
                </a:schemeClr>
              </a:solidFill>
              <a:latin typeface="Century Gothic" panose="020B0502020202020204" pitchFamily="34" charset="0"/>
            </a:endParaRPr>
          </a:p>
        </p:txBody>
      </p:sp>
      <p:pic>
        <p:nvPicPr>
          <p:cNvPr id="13316" name="Picture 4" descr="Green Yarn Clip Art">
            <a:hlinkClick r:id="" action="ppaction://noaction">
              <a:snd r:embed="rId10" name="Die Wolle.wav"/>
            </a:hlinkClick>
            <a:extLst>
              <a:ext uri="{FF2B5EF4-FFF2-40B4-BE49-F238E27FC236}">
                <a16:creationId xmlns:a16="http://schemas.microsoft.com/office/drawing/2014/main" id="{22C28771-755B-4B16-AF7A-0B03FDF0EBE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31401" y="4068211"/>
            <a:ext cx="1363574" cy="118631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AB7ABB95-DFE2-42CF-B245-296708ADDAC6}"/>
              </a:ext>
            </a:extLst>
          </p:cNvPr>
          <p:cNvSpPr txBox="1"/>
          <p:nvPr/>
        </p:nvSpPr>
        <p:spPr>
          <a:xfrm>
            <a:off x="9492362" y="5337178"/>
            <a:ext cx="1473908" cy="430887"/>
          </a:xfrm>
          <a:prstGeom prst="rect">
            <a:avLst/>
          </a:prstGeom>
          <a:noFill/>
        </p:spPr>
        <p:txBody>
          <a:bodyPr wrap="square" rtlCol="0">
            <a:spAutoFit/>
          </a:bodyPr>
          <a:lstStyle/>
          <a:p>
            <a:r>
              <a:rPr lang="en-GB" sz="2200" dirty="0">
                <a:solidFill>
                  <a:schemeClr val="accent1">
                    <a:lumMod val="50000"/>
                  </a:schemeClr>
                </a:solidFill>
                <a:latin typeface="Century Gothic" panose="020B0502020202020204" pitchFamily="34" charset="0"/>
              </a:rPr>
              <a:t>die</a:t>
            </a:r>
            <a:r>
              <a:rPr lang="en-GB" sz="2200" b="1" dirty="0">
                <a:solidFill>
                  <a:schemeClr val="accent1">
                    <a:lumMod val="50000"/>
                  </a:schemeClr>
                </a:solidFill>
                <a:latin typeface="Century Gothic" panose="020B0502020202020204" pitchFamily="34" charset="0"/>
              </a:rPr>
              <a:t> </a:t>
            </a:r>
            <a:r>
              <a:rPr lang="en-GB" sz="2200" b="1" dirty="0" err="1">
                <a:solidFill>
                  <a:schemeClr val="accent1">
                    <a:lumMod val="50000"/>
                  </a:schemeClr>
                </a:solidFill>
                <a:latin typeface="Century Gothic" panose="020B0502020202020204" pitchFamily="34" charset="0"/>
              </a:rPr>
              <a:t>W</a:t>
            </a:r>
            <a:r>
              <a:rPr lang="en-GB" sz="2200" dirty="0" err="1">
                <a:solidFill>
                  <a:schemeClr val="accent1">
                    <a:lumMod val="50000"/>
                  </a:schemeClr>
                </a:solidFill>
                <a:latin typeface="Century Gothic" panose="020B0502020202020204" pitchFamily="34" charset="0"/>
              </a:rPr>
              <a:t>olle</a:t>
            </a:r>
            <a:endParaRPr lang="en-GB" sz="2200" dirty="0">
              <a:solidFill>
                <a:schemeClr val="accent1">
                  <a:lumMod val="50000"/>
                </a:schemeClr>
              </a:solidFill>
              <a:latin typeface="Century Gothic" panose="020B0502020202020204" pitchFamily="34" charset="0"/>
            </a:endParaRPr>
          </a:p>
        </p:txBody>
      </p:sp>
      <p:pic>
        <p:nvPicPr>
          <p:cNvPr id="13318" name="Picture 6" descr="Coffee, Mug, Full, Beverage, Cup">
            <a:hlinkClick r:id="" action="ppaction://noaction">
              <a:snd r:embed="rId9" name="Voll.wav"/>
            </a:hlinkClick>
            <a:extLst>
              <a:ext uri="{FF2B5EF4-FFF2-40B4-BE49-F238E27FC236}">
                <a16:creationId xmlns:a16="http://schemas.microsoft.com/office/drawing/2014/main" id="{1B4AD4E5-6317-4282-B76C-E8D827461D9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96916" y="4130592"/>
            <a:ext cx="1094041" cy="118631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5A5F8E54-402B-46B5-BE50-7C2E143EDACD}"/>
              </a:ext>
            </a:extLst>
          </p:cNvPr>
          <p:cNvSpPr txBox="1"/>
          <p:nvPr/>
        </p:nvSpPr>
        <p:spPr>
          <a:xfrm>
            <a:off x="7442311" y="5337179"/>
            <a:ext cx="987297" cy="430887"/>
          </a:xfrm>
          <a:prstGeom prst="rect">
            <a:avLst/>
          </a:prstGeom>
          <a:noFill/>
        </p:spPr>
        <p:txBody>
          <a:bodyPr wrap="square" rtlCol="0">
            <a:spAutoFit/>
          </a:bodyPr>
          <a:lstStyle/>
          <a:p>
            <a:r>
              <a:rPr lang="en-GB" sz="2200" b="1" dirty="0">
                <a:solidFill>
                  <a:schemeClr val="accent1">
                    <a:lumMod val="50000"/>
                  </a:schemeClr>
                </a:solidFill>
                <a:latin typeface="Century Gothic" panose="020B0502020202020204" pitchFamily="34" charset="0"/>
              </a:rPr>
              <a:t> </a:t>
            </a:r>
            <a:r>
              <a:rPr lang="en-GB" sz="2200" b="1" dirty="0" err="1">
                <a:solidFill>
                  <a:schemeClr val="accent1">
                    <a:lumMod val="50000"/>
                  </a:schemeClr>
                </a:solidFill>
                <a:latin typeface="Century Gothic" panose="020B0502020202020204" pitchFamily="34" charset="0"/>
              </a:rPr>
              <a:t>v</a:t>
            </a:r>
            <a:r>
              <a:rPr lang="en-GB" sz="2200" dirty="0" err="1">
                <a:solidFill>
                  <a:schemeClr val="accent1">
                    <a:lumMod val="50000"/>
                  </a:schemeClr>
                </a:solidFill>
                <a:latin typeface="Century Gothic" panose="020B0502020202020204" pitchFamily="34" charset="0"/>
              </a:rPr>
              <a:t>oll</a:t>
            </a:r>
            <a:endParaRPr lang="en-GB" sz="22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5568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Das Vie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Wie.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Der Vetter.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Das Wetter.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Das Veilchen.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Das Weilchen.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Voll.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Die Wo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0" grpId="0"/>
      <p:bldP spid="31" grpId="0"/>
      <p:bldP spid="33" grpId="0"/>
      <p:bldP spid="35" grpId="0"/>
      <p:bldP spid="37"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725901B-0E02-274F-9B7E-6D7C73D471C2}" vid="{82AF7C57-371A-AD42-9015-4400105BBD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3</TotalTime>
  <Words>994</Words>
  <Application>Microsoft Macintosh PowerPoint</Application>
  <PresentationFormat>Widescreen</PresentationFormat>
  <Paragraphs>161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Office Theme</vt:lpstr>
      <vt:lpstr>Phonics</vt:lpstr>
      <vt:lpstr>v </vt:lpstr>
      <vt:lpstr>v </vt:lpstr>
      <vt:lpstr>v </vt:lpstr>
      <vt:lpstr>v</vt:lpstr>
      <vt:lpstr>v</vt:lpstr>
      <vt:lpstr>v</vt:lpstr>
      <vt:lpstr>Wie sagt man …?</vt:lpstr>
      <vt:lpstr>Minimalpaare</vt:lpstr>
      <vt:lpstr>Wie sagt man das?</vt:lpstr>
      <vt:lpstr>Wie sagt man 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 </dc:title>
  <dc:creator>Inge Alferink</dc:creator>
  <cp:lastModifiedBy>Inge Alferink</cp:lastModifiedBy>
  <cp:revision>2</cp:revision>
  <dcterms:created xsi:type="dcterms:W3CDTF">2020-03-26T14:44:44Z</dcterms:created>
  <dcterms:modified xsi:type="dcterms:W3CDTF">2020-03-26T14:47:44Z</dcterms:modified>
</cp:coreProperties>
</file>