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8" r:id="rId2"/>
    <p:sldId id="259" r:id="rId3"/>
    <p:sldId id="281" r:id="rId4"/>
    <p:sldId id="278" r:id="rId5"/>
    <p:sldId id="283" r:id="rId6"/>
    <p:sldId id="260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21765-DCC9-42BC-9F7A-9A9201F584BA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21416-A8FC-4373-BE88-141ECD7ADC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10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dirty="0"/>
            </a:br>
            <a:r>
              <a:rPr lang="en-GB" sz="1200" b="0" dirty="0"/>
              <a:t>Present tense (future meaning) 3</a:t>
            </a:r>
            <a:r>
              <a:rPr lang="en-GB" sz="1200" b="0" baseline="30000" dirty="0"/>
              <a:t>rd</a:t>
            </a:r>
            <a:r>
              <a:rPr lang="en-GB" sz="1200" b="0" dirty="0"/>
              <a:t> </a:t>
            </a:r>
            <a:r>
              <a:rPr lang="en-GB" sz="1200" b="0" baseline="0" dirty="0"/>
              <a:t>person singular and plural</a:t>
            </a: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‘</a:t>
            </a:r>
            <a:r>
              <a:rPr lang="en-GB" sz="1200" b="0" dirty="0" err="1"/>
              <a:t>zu</a:t>
            </a:r>
            <a:r>
              <a:rPr lang="en-GB" sz="1200" b="0" dirty="0"/>
              <a:t>’ vs ‘</a:t>
            </a:r>
            <a:r>
              <a:rPr lang="en-GB" sz="1200" b="0" dirty="0" err="1"/>
              <a:t>nach</a:t>
            </a:r>
            <a:r>
              <a:rPr lang="en-GB" sz="1200" b="0" dirty="0"/>
              <a:t>’ meaning ‘to’</a:t>
            </a:r>
            <a:br>
              <a:rPr lang="en-GB" sz="1200" b="0" dirty="0"/>
            </a:br>
            <a:r>
              <a:rPr lang="en-GB" sz="1200" b="0" dirty="0"/>
              <a:t>Revisiting several SSC</a:t>
            </a:r>
            <a:br>
              <a:rPr lang="en-GB" sz="1200" b="0" dirty="0"/>
            </a:br>
            <a:br>
              <a:rPr lang="en-GB" sz="1200" b="0" baseline="0" dirty="0"/>
            </a:b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3.2.6 -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Bahnhof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[1953]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Fluss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[1551] Karte</a:t>
            </a:r>
            <a:r>
              <a:rPr lang="en-GB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[1191] an</a:t>
            </a:r>
            <a:r>
              <a:rPr lang="en-GB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[19]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zwanzig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[1030]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dreißig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[1456]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dreizehn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[3429]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sechzehn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[2859]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siebzehn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zweiundzwanzig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[79/2/1032]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einunddreißig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[5/2/1458]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Additional known vocabulary or cognates to recycle: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Naturwissenschaftsmuseum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[1360/3772]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Kunstgalerie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[478/3449] 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Wasserpark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[299/1940]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zu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Stadttheater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[188/725]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Stadtbibliothek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[188/927]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German): </a:t>
            </a:r>
            <a:b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b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3.2.3 -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dürfen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[142] 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darf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du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darfst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darf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darf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[142]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müssen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muss du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musst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muss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muss [45]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wollen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will du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willst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will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sie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will [65] man [34]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glücklich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[1189]  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genug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[480]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krank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[1105]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ruhig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[905]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traurig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[1871]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Additional known vocabulary or cognates to recycle: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können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[23]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gesund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[1525]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2.2.4 -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Rad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fahren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[2156/169] am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Nachmittag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[1426] am Abend [313] am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Wochenende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[764]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mit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wem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? [13/173]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heute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[121]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Fleisch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[1624]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Gemüse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[3450] Eis</a:t>
            </a:r>
            <a:r>
              <a:rPr lang="en-GB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[2818] Tasche</a:t>
            </a:r>
            <a:r>
              <a:rPr lang="en-GB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[1638]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Additional known vocabulary or cognates to recycle: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Hausaufgaben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[159/317]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sprechen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[157]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essen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[655]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tragen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[307]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lesen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[323]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sehen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[81] Skateboard / Ski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fahren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nach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[40] Cambridge/London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mit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Freunden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[13/327]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Englisch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[630] Deutsch [105] Pizza [&gt;4034] Rucksack [3917]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4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Grammatik  [1/2]</a:t>
            </a:r>
            <a:br>
              <a:rPr lang="en-GB" b="1" baseline="0" dirty="0"/>
            </a:b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</a:p>
          <a:p>
            <a:endParaRPr lang="en-GB" b="0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present the main uses of ‘</a:t>
            </a:r>
            <a:r>
              <a:rPr lang="en-GB" b="0" baseline="0" dirty="0" err="1"/>
              <a:t>nach</a:t>
            </a:r>
            <a:r>
              <a:rPr lang="en-GB" b="0" baseline="0" dirty="0"/>
              <a:t>’ meaning ‘to’. Note: Directions (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Norden</a:t>
            </a:r>
            <a:r>
              <a:rPr lang="en-GB" b="0" baseline="0" dirty="0"/>
              <a:t>,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oben</a:t>
            </a:r>
            <a:r>
              <a:rPr lang="en-GB" b="0" baseline="0" dirty="0"/>
              <a:t>,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unten</a:t>
            </a:r>
            <a:r>
              <a:rPr lang="en-GB" b="0" baseline="0" dirty="0"/>
              <a:t>) will be taught later.</a:t>
            </a:r>
          </a:p>
          <a:p>
            <a:endParaRPr lang="en-GB" b="1" baseline="0" dirty="0"/>
          </a:p>
          <a:p>
            <a:r>
              <a:rPr lang="en-GB" b="1" baseline="0" dirty="0"/>
              <a:t>Procedure: </a:t>
            </a:r>
            <a:r>
              <a:rPr lang="en-GB" b="0" baseline="0" dirty="0"/>
              <a:t>Present the information, section by section, interactively eliciting English meanings for the examples before revealing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9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Grammatik  [2/2]</a:t>
            </a:r>
            <a:br>
              <a:rPr lang="en-GB" b="1" baseline="0" dirty="0"/>
            </a:b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</a:p>
          <a:p>
            <a:endParaRPr lang="en-GB" b="0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present the main uses of ‘</a:t>
            </a:r>
            <a:r>
              <a:rPr lang="en-GB" b="0" baseline="0" dirty="0" err="1"/>
              <a:t>zu</a:t>
            </a:r>
            <a:r>
              <a:rPr lang="en-GB" b="0" baseline="0" dirty="0"/>
              <a:t>’ meaning ‘to’. </a:t>
            </a:r>
            <a:endParaRPr lang="en-GB" b="1" baseline="0" dirty="0"/>
          </a:p>
          <a:p>
            <a:r>
              <a:rPr lang="en-GB" b="1" baseline="0" dirty="0"/>
              <a:t>Procedure: </a:t>
            </a:r>
            <a:r>
              <a:rPr lang="en-GB" b="0" baseline="0" dirty="0"/>
              <a:t>Present the information, section by section, interactively eliciting English meanings for the examples before revealing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0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err="1"/>
              <a:t>Hören</a:t>
            </a:r>
            <a:br>
              <a:rPr lang="en-GB" b="1" baseline="0" dirty="0"/>
            </a:br>
            <a:r>
              <a:rPr lang="en-GB" b="1" baseline="0" dirty="0"/>
              <a:t>Time:  </a:t>
            </a:r>
            <a:r>
              <a:rPr lang="en-GB" b="0" baseline="0" dirty="0"/>
              <a:t>6+2 minutes</a:t>
            </a:r>
          </a:p>
          <a:p>
            <a:endParaRPr lang="en-GB" b="0" baseline="0" dirty="0"/>
          </a:p>
          <a:p>
            <a:r>
              <a:rPr lang="en-GB" b="1" baseline="0" dirty="0"/>
              <a:t>Aim: 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</a:rPr>
              <a:t>To practise in listening input</a:t>
            </a:r>
            <a:r>
              <a:rPr lang="en-GB" sz="1200" baseline="0" dirty="0">
                <a:solidFill>
                  <a:srgbClr val="4472C4">
                    <a:lumMod val="50000"/>
                  </a:srgbClr>
                </a:solidFill>
              </a:rPr>
              <a:t> the different uses of 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</a:rPr>
              <a:t>zu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n-GB" sz="1200" dirty="0" err="1">
                <a:solidFill>
                  <a:srgbClr val="4472C4">
                    <a:lumMod val="50000"/>
                  </a:srgbClr>
                </a:solidFill>
              </a:rPr>
              <a:t>nach</a:t>
            </a:r>
            <a:r>
              <a:rPr lang="en-GB" sz="1200" dirty="0">
                <a:solidFill>
                  <a:srgbClr val="4472C4">
                    <a:lumMod val="50000"/>
                  </a:srgbClr>
                </a:solidFill>
              </a:rPr>
              <a:t> meaning ‘to’. In addition, to</a:t>
            </a:r>
            <a:r>
              <a:rPr lang="en-GB" sz="1200" baseline="0" dirty="0">
                <a:solidFill>
                  <a:srgbClr val="4472C4">
                    <a:lumMod val="50000"/>
                  </a:srgbClr>
                </a:solidFill>
              </a:rPr>
              <a:t> revisit the difference between 3</a:t>
            </a:r>
            <a:r>
              <a:rPr lang="en-GB" sz="1200" baseline="30000" dirty="0">
                <a:solidFill>
                  <a:srgbClr val="4472C4">
                    <a:lumMod val="50000"/>
                  </a:srgbClr>
                </a:solidFill>
              </a:rPr>
              <a:t>rd</a:t>
            </a:r>
            <a:r>
              <a:rPr lang="en-GB" sz="1200" baseline="0" dirty="0">
                <a:solidFill>
                  <a:srgbClr val="4472C4">
                    <a:lumMod val="50000"/>
                  </a:srgbClr>
                </a:solidFill>
              </a:rPr>
              <a:t> person singular (s/he) and 1</a:t>
            </a:r>
            <a:r>
              <a:rPr lang="en-GB" sz="1200" baseline="30000" dirty="0">
                <a:solidFill>
                  <a:srgbClr val="4472C4">
                    <a:lumMod val="50000"/>
                  </a:srgbClr>
                </a:solidFill>
              </a:rPr>
              <a:t>st</a:t>
            </a:r>
            <a:r>
              <a:rPr lang="en-GB" sz="1200" baseline="0" dirty="0">
                <a:solidFill>
                  <a:srgbClr val="4472C4">
                    <a:lumMod val="50000"/>
                  </a:srgbClr>
                </a:solidFill>
              </a:rPr>
              <a:t> person plural (we).</a:t>
            </a:r>
            <a:br>
              <a:rPr lang="en-GB" sz="1200" baseline="0" dirty="0">
                <a:solidFill>
                  <a:srgbClr val="4472C4">
                    <a:lumMod val="50000"/>
                  </a:srgbClr>
                </a:solidFill>
              </a:rPr>
            </a:br>
            <a:endParaRPr lang="en-GB" sz="12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Students write 1-8 in their books.  They will need to write either ‘</a:t>
            </a:r>
            <a:r>
              <a:rPr lang="en-GB" b="0" baseline="0" dirty="0" err="1"/>
              <a:t>zu</a:t>
            </a:r>
            <a:r>
              <a:rPr lang="en-GB" b="0" baseline="0" dirty="0"/>
              <a:t>’ or ‘</a:t>
            </a:r>
            <a:r>
              <a:rPr lang="en-GB" b="0" baseline="0" dirty="0" err="1"/>
              <a:t>nach</a:t>
            </a:r>
            <a:r>
              <a:rPr lang="en-GB" b="0" baseline="0" dirty="0"/>
              <a:t>’ and, on second listening, either ‘</a:t>
            </a:r>
            <a:r>
              <a:rPr lang="en-GB" b="0" baseline="0" dirty="0" err="1"/>
              <a:t>alleine</a:t>
            </a:r>
            <a:r>
              <a:rPr lang="en-GB" b="0" baseline="0" dirty="0"/>
              <a:t>’ or ‘</a:t>
            </a:r>
            <a:r>
              <a:rPr lang="en-GB" b="0" baseline="0" dirty="0" err="1"/>
              <a:t>zusammen</a:t>
            </a:r>
            <a:r>
              <a:rPr lang="en-GB" b="0" baseline="0" dirty="0"/>
              <a:t>’ (alternatively ‘1’ or ‘2+’).</a:t>
            </a:r>
            <a:br>
              <a:rPr lang="en-GB" b="0" baseline="0" dirty="0"/>
            </a:br>
            <a:r>
              <a:rPr lang="en-GB" b="1" baseline="0" dirty="0"/>
              <a:t>2. </a:t>
            </a:r>
            <a:r>
              <a:rPr lang="en-GB" b="0" baseline="0" dirty="0"/>
              <a:t>Answers are animated to facilitate the modelling of question 1, and then item by item checking of each question, as this is the first referential task practising the new grammar.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Oma,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Sommer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Mehmet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die Schweiz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Ismet 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muss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Südafrika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bleiben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Berlin.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Samstag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Training.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Bahnhof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nimmt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Zug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Berlin-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Nachmittag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Konzert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Am Sonntag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Kunstgalerie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Transportmuseum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Oma,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krank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5670-0FAF-47B5-BB13-49D74F7BBA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8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err="1"/>
              <a:t>Hören</a:t>
            </a:r>
            <a:r>
              <a:rPr lang="en-GB" b="1" baseline="0" dirty="0"/>
              <a:t> [</a:t>
            </a:r>
            <a:r>
              <a:rPr lang="en-GB" b="1" baseline="0" dirty="0" err="1"/>
              <a:t>Antworten</a:t>
            </a:r>
            <a:r>
              <a:rPr lang="en-GB" b="1" baseline="0" dirty="0"/>
              <a:t>]</a:t>
            </a:r>
            <a:br>
              <a:rPr lang="en-GB" b="1" baseline="0" dirty="0"/>
            </a:b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</a:p>
          <a:p>
            <a:endParaRPr lang="en-GB" b="0" baseline="0" dirty="0"/>
          </a:p>
          <a:p>
            <a:endParaRPr lang="en-GB" b="0" baseline="0" dirty="0"/>
          </a:p>
          <a:p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Oma,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Sommer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fährt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Mehmet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die Schweiz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Ismet.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muss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Südafrika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bleiben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Berlin.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also?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Samstag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Training.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Bahnhof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nimmt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Zug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Berlin-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Am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Nachmittag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Konzert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Am Sonntag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Wolfgang und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die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Kunstgalerie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Transportmuseum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Oma,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krank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5670-0FAF-47B5-BB13-49D74F7BBA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9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err="1"/>
              <a:t>Sprechen</a:t>
            </a:r>
            <a:r>
              <a:rPr lang="en-GB" b="1" baseline="0" dirty="0"/>
              <a:t> [Model and answer slide]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5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</a:t>
            </a:r>
            <a:br>
              <a:rPr lang="en-GB" b="0" baseline="0" dirty="0"/>
            </a:br>
            <a:r>
              <a:rPr lang="en-GB" b="0" baseline="0" dirty="0"/>
              <a:t>To practise using both ‘</a:t>
            </a:r>
            <a:r>
              <a:rPr lang="en-GB" b="0" baseline="0" dirty="0" err="1"/>
              <a:t>nach</a:t>
            </a:r>
            <a:r>
              <a:rPr lang="en-GB" b="0" baseline="0" dirty="0"/>
              <a:t>’ and ‘</a:t>
            </a:r>
            <a:r>
              <a:rPr lang="en-GB" b="0" baseline="0" dirty="0" err="1"/>
              <a:t>zu</a:t>
            </a:r>
            <a:r>
              <a:rPr lang="en-GB" b="0" baseline="0" dirty="0"/>
              <a:t>’ to mean ‘to’.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br>
              <a:rPr lang="en-GB" b="1" baseline="0" dirty="0"/>
            </a:br>
            <a:r>
              <a:rPr lang="en-GB" b="0" baseline="0" dirty="0"/>
              <a:t>1. Teacher models number 1 with students.  Click once to model the answer to number one.  Click again to reveal all of the options.  Then students work from the speaking sheet.</a:t>
            </a:r>
            <a:br>
              <a:rPr lang="en-GB" b="0" baseline="0" dirty="0"/>
            </a:br>
            <a:r>
              <a:rPr lang="en-GB" b="1" baseline="0" dirty="0"/>
              <a:t>Note: </a:t>
            </a:r>
            <a:r>
              <a:rPr lang="en-GB" b="0" baseline="0" dirty="0"/>
              <a:t>There is a speaking sheet to accompany this activity, so students have to listen carefully to what their partner says, to know how to respond.</a:t>
            </a:r>
            <a:br>
              <a:rPr lang="en-GB" b="0" baseline="0" dirty="0"/>
            </a:br>
            <a:r>
              <a:rPr lang="en-GB" b="0" baseline="0" dirty="0"/>
              <a:t>2. Partner A is Mia (1-5), Partner B is Wolfgang (6-10). Students finish each other’s sentences with one of the two words in the middle, depending on whether they hear ‘</a:t>
            </a:r>
            <a:r>
              <a:rPr lang="en-GB" b="0" baseline="0" dirty="0" err="1"/>
              <a:t>zu</a:t>
            </a:r>
            <a:r>
              <a:rPr lang="en-GB" b="0" baseline="0" dirty="0"/>
              <a:t>(r/m)’ or ‘</a:t>
            </a:r>
            <a:r>
              <a:rPr lang="en-GB" b="0" baseline="0" dirty="0" err="1"/>
              <a:t>nach</a:t>
            </a:r>
            <a:r>
              <a:rPr lang="en-GB" b="0" baseline="0" dirty="0"/>
              <a:t>’.</a:t>
            </a:r>
          </a:p>
          <a:p>
            <a:r>
              <a:rPr lang="en-GB" b="0" baseline="0" dirty="0"/>
              <a:t>3. This slide can then be used to elicit the answers orally from students.</a:t>
            </a:r>
          </a:p>
          <a:p>
            <a:endParaRPr lang="en-GB" b="0" baseline="0" dirty="0"/>
          </a:p>
          <a:p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5670-0FAF-47B5-BB13-49D74F7BBA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361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err="1"/>
              <a:t>Sprechen</a:t>
            </a:r>
            <a:r>
              <a:rPr lang="en-GB" b="1" baseline="0" dirty="0"/>
              <a:t> [Self-study version - Model and answer slide]</a:t>
            </a:r>
            <a:br>
              <a:rPr lang="en-GB" b="1" baseline="0" dirty="0"/>
            </a:br>
            <a:r>
              <a:rPr lang="en-GB" b="1" baseline="0" dirty="0"/>
              <a:t>Timing:  </a:t>
            </a:r>
            <a:r>
              <a:rPr lang="en-GB" b="0" baseline="0" dirty="0"/>
              <a:t>8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</a:t>
            </a:r>
            <a:br>
              <a:rPr lang="en-GB" b="0" baseline="0" dirty="0"/>
            </a:br>
            <a:r>
              <a:rPr lang="en-GB" b="0" baseline="0" dirty="0"/>
              <a:t>To practise using both ‘</a:t>
            </a:r>
            <a:r>
              <a:rPr lang="en-GB" b="0" baseline="0" dirty="0" err="1"/>
              <a:t>nach</a:t>
            </a:r>
            <a:r>
              <a:rPr lang="en-GB" b="0" baseline="0" dirty="0"/>
              <a:t>’ and ‘</a:t>
            </a:r>
            <a:r>
              <a:rPr lang="en-GB" b="0" baseline="0" dirty="0" err="1"/>
              <a:t>zu</a:t>
            </a:r>
            <a:r>
              <a:rPr lang="en-GB" b="0" baseline="0" dirty="0"/>
              <a:t>’ to mean ‘to’.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Be both Mia and Wolfgang.  Say full sentences 2-10, choosing the correct option word to finish your sentences.</a:t>
            </a:r>
            <a:br>
              <a:rPr lang="en-GB" b="0" baseline="0" dirty="0"/>
            </a:br>
            <a:r>
              <a:rPr lang="en-GB" b="0" baseline="0" dirty="0"/>
              <a:t>2. Click on each number to hear the full sentence.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Transcript: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0" baseline="0" dirty="0"/>
              <a:t>1.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gehen</a:t>
            </a:r>
            <a:r>
              <a:rPr lang="en-GB" b="0" baseline="0" dirty="0"/>
              <a:t> </a:t>
            </a:r>
            <a:r>
              <a:rPr lang="en-GB" b="0" baseline="0" dirty="0" err="1"/>
              <a:t>zur</a:t>
            </a:r>
            <a:r>
              <a:rPr lang="en-GB" b="0" baseline="0" dirty="0"/>
              <a:t> Party.</a:t>
            </a:r>
            <a:br>
              <a:rPr lang="en-GB" b="0" baseline="0" dirty="0"/>
            </a:br>
            <a:r>
              <a:rPr lang="en-GB" b="0" baseline="0" dirty="0"/>
              <a:t>2.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fahren</a:t>
            </a:r>
            <a:r>
              <a:rPr lang="en-GB" b="0" baseline="0" dirty="0"/>
              <a:t>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Hause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3.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gehen</a:t>
            </a:r>
            <a:r>
              <a:rPr lang="en-GB" b="0" baseline="0" dirty="0"/>
              <a:t> </a:t>
            </a:r>
            <a:r>
              <a:rPr lang="en-GB" b="0" baseline="0" dirty="0" err="1"/>
              <a:t>zu</a:t>
            </a:r>
            <a:r>
              <a:rPr lang="en-GB" b="0" baseline="0" dirty="0"/>
              <a:t> </a:t>
            </a:r>
            <a:r>
              <a:rPr lang="en-GB" b="0" baseline="0" dirty="0" err="1"/>
              <a:t>Katja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="0" baseline="0" dirty="0" err="1"/>
              <a:t>Mutti</a:t>
            </a:r>
            <a:r>
              <a:rPr lang="en-GB" b="0" baseline="0" dirty="0"/>
              <a:t> </a:t>
            </a:r>
            <a:r>
              <a:rPr lang="en-GB" b="0" baseline="0" dirty="0" err="1"/>
              <a:t>fährt</a:t>
            </a:r>
            <a:r>
              <a:rPr lang="en-GB" b="0" baseline="0" dirty="0"/>
              <a:t>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Afrika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5. Mehmet </a:t>
            </a:r>
            <a:r>
              <a:rPr lang="en-GB" b="0" baseline="0" dirty="0" err="1"/>
              <a:t>fährt</a:t>
            </a:r>
            <a:r>
              <a:rPr lang="en-GB" b="0" baseline="0" dirty="0"/>
              <a:t>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Kreuzlingen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6. Heidi </a:t>
            </a:r>
            <a:r>
              <a:rPr lang="en-GB" b="0" baseline="0" dirty="0" err="1"/>
              <a:t>fährt</a:t>
            </a:r>
            <a:r>
              <a:rPr lang="en-GB" b="0" baseline="0" dirty="0"/>
              <a:t> </a:t>
            </a:r>
            <a:r>
              <a:rPr lang="en-GB" b="0" baseline="0" dirty="0" err="1"/>
              <a:t>zum</a:t>
            </a:r>
            <a:r>
              <a:rPr lang="en-GB" b="0" baseline="0" dirty="0"/>
              <a:t> </a:t>
            </a:r>
            <a:r>
              <a:rPr lang="en-GB" b="0" baseline="0" dirty="0" err="1"/>
              <a:t>Opa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7.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gehen</a:t>
            </a:r>
            <a:r>
              <a:rPr lang="en-GB" b="0" baseline="0" dirty="0"/>
              <a:t> </a:t>
            </a:r>
            <a:r>
              <a:rPr lang="en-GB" b="0" baseline="0" dirty="0" err="1"/>
              <a:t>zum</a:t>
            </a:r>
            <a:r>
              <a:rPr lang="en-GB" b="0" baseline="0" dirty="0"/>
              <a:t> Museum.</a:t>
            </a:r>
            <a:br>
              <a:rPr lang="en-GB" b="0" baseline="0" dirty="0"/>
            </a:br>
            <a:r>
              <a:rPr lang="en-GB" b="0" baseline="0" dirty="0"/>
              <a:t>8.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bleiben</a:t>
            </a:r>
            <a:r>
              <a:rPr lang="en-GB" b="0" baseline="0" dirty="0"/>
              <a:t> </a:t>
            </a:r>
            <a:r>
              <a:rPr lang="en-GB" b="0" baseline="0" dirty="0" err="1"/>
              <a:t>zu</a:t>
            </a:r>
            <a:r>
              <a:rPr lang="en-GB" b="0" baseline="0" dirty="0"/>
              <a:t> </a:t>
            </a:r>
            <a:r>
              <a:rPr lang="en-GB" b="0" baseline="0" dirty="0" err="1"/>
              <a:t>Hause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9. </a:t>
            </a:r>
            <a:r>
              <a:rPr lang="en-GB" b="0" baseline="0" dirty="0" err="1"/>
              <a:t>Wir</a:t>
            </a:r>
            <a:r>
              <a:rPr lang="en-GB" b="0" baseline="0" dirty="0"/>
              <a:t> </a:t>
            </a:r>
            <a:r>
              <a:rPr lang="en-GB" b="0" baseline="0" dirty="0" err="1"/>
              <a:t>fahren</a:t>
            </a:r>
            <a:r>
              <a:rPr lang="en-GB" b="0" baseline="0" dirty="0"/>
              <a:t> </a:t>
            </a:r>
            <a:r>
              <a:rPr lang="en-GB" b="0" baseline="0" dirty="0" err="1"/>
              <a:t>zum</a:t>
            </a:r>
            <a:r>
              <a:rPr lang="en-GB" b="0" baseline="0" dirty="0"/>
              <a:t> </a:t>
            </a:r>
            <a:r>
              <a:rPr lang="en-GB" b="0" baseline="0" dirty="0" err="1"/>
              <a:t>Bahnhof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10. </a:t>
            </a:r>
            <a:r>
              <a:rPr lang="en-GB" b="0" baseline="0" dirty="0" err="1"/>
              <a:t>Katja</a:t>
            </a:r>
            <a:r>
              <a:rPr lang="en-GB" b="0" baseline="0" dirty="0"/>
              <a:t> </a:t>
            </a:r>
            <a:r>
              <a:rPr lang="en-GB" b="0" baseline="0" dirty="0" err="1"/>
              <a:t>fährt</a:t>
            </a:r>
            <a:r>
              <a:rPr lang="en-GB" b="0" baseline="0" dirty="0"/>
              <a:t> </a:t>
            </a:r>
            <a:r>
              <a:rPr lang="en-GB" b="0" baseline="0" dirty="0" err="1"/>
              <a:t>nach</a:t>
            </a:r>
            <a:r>
              <a:rPr lang="en-GB" b="0" baseline="0" dirty="0"/>
              <a:t> </a:t>
            </a:r>
            <a:r>
              <a:rPr lang="en-GB" b="0" baseline="0" dirty="0" err="1"/>
              <a:t>Polen</a:t>
            </a:r>
            <a:r>
              <a:rPr lang="en-GB" b="0" baseline="0" dirty="0"/>
              <a:t>.</a:t>
            </a:r>
          </a:p>
          <a:p>
            <a:endParaRPr lang="en-GB" b="0" baseline="0" dirty="0"/>
          </a:p>
          <a:p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5670-0FAF-47B5-BB13-49D74F7BBA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8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3797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7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2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02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0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0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6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19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62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49142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0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7.gif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image" Target="../media/image9.gif"/><Relationship Id="rId9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30.wav"/><Relationship Id="rId3" Type="http://schemas.openxmlformats.org/officeDocument/2006/relationships/image" Target="../media/image7.gif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0" Type="http://schemas.openxmlformats.org/officeDocument/2006/relationships/audio" Target="../media/audio27.wav"/><Relationship Id="rId4" Type="http://schemas.openxmlformats.org/officeDocument/2006/relationships/image" Target="../media/image9.gif"/><Relationship Id="rId9" Type="http://schemas.openxmlformats.org/officeDocument/2006/relationships/audio" Target="../media/audio26.wav"/><Relationship Id="rId1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50" y="1628693"/>
            <a:ext cx="8198716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Grammar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50" y="3114116"/>
            <a:ext cx="7042527" cy="1120726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‘</a:t>
            </a:r>
            <a:r>
              <a:rPr lang="en-GB" dirty="0" err="1">
                <a:solidFill>
                  <a:schemeClr val="bg1"/>
                </a:solidFill>
              </a:rPr>
              <a:t>zu</a:t>
            </a:r>
            <a:r>
              <a:rPr lang="en-GB" dirty="0">
                <a:solidFill>
                  <a:schemeClr val="bg1"/>
                </a:solidFill>
              </a:rPr>
              <a:t>’ vs ‘</a:t>
            </a:r>
            <a:r>
              <a:rPr lang="en-GB" dirty="0" err="1">
                <a:solidFill>
                  <a:schemeClr val="bg1"/>
                </a:solidFill>
              </a:rPr>
              <a:t>nach</a:t>
            </a:r>
            <a:r>
              <a:rPr lang="en-GB" dirty="0">
                <a:solidFill>
                  <a:schemeClr val="bg1"/>
                </a:solidFill>
              </a:rPr>
              <a:t>’ meaning ‘to’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Present tense (future meaning)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3rd person singular and 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person plural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6350" y="5011336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3.2 - Week 6 - Lesson 69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6350" y="5864255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Rachel Hawkes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13 / 06 / 20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"/>
    </mc:Choice>
    <mc:Fallback xmlns="">
      <p:transition spd="slow" advTm="134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3626248" y="4434714"/>
            <a:ext cx="3484735" cy="474179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81575" y="3195443"/>
            <a:ext cx="3928484" cy="474179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76968" y="2356750"/>
            <a:ext cx="3300865" cy="474179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87764" y="1631221"/>
            <a:ext cx="3300865" cy="474179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3" y="100235"/>
            <a:ext cx="773603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0235"/>
            <a:ext cx="7110983" cy="707849"/>
          </a:xfrm>
        </p:spPr>
        <p:txBody>
          <a:bodyPr>
            <a:normAutofit/>
          </a:bodyPr>
          <a:lstStyle/>
          <a:p>
            <a:r>
              <a:rPr lang="en-GB" sz="3200" b="1" i="1" dirty="0" err="1">
                <a:solidFill>
                  <a:schemeClr val="bg1"/>
                </a:solidFill>
              </a:rPr>
              <a:t>nach</a:t>
            </a:r>
            <a:r>
              <a:rPr lang="en-GB" sz="3200" b="1" i="1" dirty="0">
                <a:solidFill>
                  <a:schemeClr val="bg1"/>
                </a:solidFill>
              </a:rPr>
              <a:t> </a:t>
            </a:r>
            <a:r>
              <a:rPr lang="en-GB" sz="3200" b="1" dirty="0">
                <a:solidFill>
                  <a:schemeClr val="bg1"/>
                </a:solidFill>
              </a:rPr>
              <a:t>vs </a:t>
            </a:r>
            <a:r>
              <a:rPr lang="en-GB" sz="3200" b="1" i="1" dirty="0" err="1">
                <a:solidFill>
                  <a:schemeClr val="bg1"/>
                </a:solidFill>
              </a:rPr>
              <a:t>zu</a:t>
            </a:r>
            <a:r>
              <a:rPr lang="en-GB" sz="3200" b="1" dirty="0">
                <a:solidFill>
                  <a:schemeClr val="bg1"/>
                </a:solidFill>
              </a:rPr>
              <a:t> meaning ‘to’ [1/2]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63726" y="100235"/>
            <a:ext cx="1500186" cy="37784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643735"/>
            <a:ext cx="8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City or town names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409926"/>
            <a:ext cx="8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Continents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239788"/>
            <a:ext cx="8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Most countries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7764" y="1643735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Berlin.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6968" y="2358331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Afrika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1517" y="3204750"/>
            <a:ext cx="435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Österreich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" y="3881415"/>
            <a:ext cx="10122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meaning ‘to’ is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never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followed by an article (word for ‘the’).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19723" y="1631221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Berlin.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32542" y="2389300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Africa.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32542" y="3224133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Austria.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737" y="5757453"/>
            <a:ext cx="944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Remember: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foot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by transport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4529597"/>
            <a:ext cx="8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also know: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35002" y="4412750"/>
            <a:ext cx="816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19723" y="4447787"/>
            <a:ext cx="816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I’m going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(to)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home.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87" y="5056042"/>
            <a:ext cx="944217" cy="13956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2582" y="1019969"/>
            <a:ext cx="1158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both mean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means ‘to’ with: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3139" y="4860425"/>
            <a:ext cx="1629098" cy="107275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719723" y="1519095"/>
            <a:ext cx="3498006" cy="2147320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‘in’ to mean ‘to’ with the few countries with articles: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Schweiz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Türkei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die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USA.</a:t>
            </a:r>
          </a:p>
        </p:txBody>
      </p:sp>
    </p:spTree>
    <p:extLst>
      <p:ext uri="{BB962C8B-B14F-4D97-AF65-F5344CB8AC3E}">
        <p14:creationId xmlns:p14="http://schemas.microsoft.com/office/powerpoint/2010/main" val="34847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1" grpId="0" animBg="1"/>
      <p:bldP spid="40" grpId="0" animBg="1"/>
      <p:bldP spid="7" grpId="0"/>
      <p:bldP spid="8" grpId="0"/>
      <p:bldP spid="9" grpId="0"/>
      <p:bldP spid="10" grpId="0"/>
      <p:bldP spid="11" grpId="0"/>
      <p:bldP spid="12" grpId="0"/>
      <p:bldP spid="24" grpId="0"/>
      <p:bldP spid="25" grpId="0"/>
      <p:bldP spid="26" grpId="0"/>
      <p:bldP spid="27" grpId="0"/>
      <p:bldP spid="32" grpId="0"/>
      <p:bldP spid="33" grpId="0"/>
      <p:bldP spid="34" grpId="0"/>
      <p:bldP spid="35" grpId="0"/>
      <p:bldP spid="38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2139" y="2518953"/>
            <a:ext cx="10722548" cy="500924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3" y="100235"/>
            <a:ext cx="773603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0235"/>
            <a:ext cx="7110983" cy="707849"/>
          </a:xfrm>
        </p:spPr>
        <p:txBody>
          <a:bodyPr>
            <a:normAutofit/>
          </a:bodyPr>
          <a:lstStyle/>
          <a:p>
            <a:r>
              <a:rPr lang="en-GB" sz="3200" b="1" i="1" dirty="0" err="1">
                <a:solidFill>
                  <a:schemeClr val="bg1"/>
                </a:solidFill>
              </a:rPr>
              <a:t>nach</a:t>
            </a:r>
            <a:r>
              <a:rPr lang="en-GB" sz="3200" b="1" i="1" dirty="0">
                <a:solidFill>
                  <a:schemeClr val="bg1"/>
                </a:solidFill>
              </a:rPr>
              <a:t> </a:t>
            </a:r>
            <a:r>
              <a:rPr lang="en-GB" sz="3200" b="1" dirty="0">
                <a:solidFill>
                  <a:schemeClr val="bg1"/>
                </a:solidFill>
              </a:rPr>
              <a:t>vs </a:t>
            </a:r>
            <a:r>
              <a:rPr lang="en-GB" sz="3200" b="1" i="1" dirty="0" err="1">
                <a:solidFill>
                  <a:schemeClr val="bg1"/>
                </a:solidFill>
              </a:rPr>
              <a:t>zu</a:t>
            </a:r>
            <a:r>
              <a:rPr lang="en-GB" sz="3200" b="1" dirty="0">
                <a:solidFill>
                  <a:schemeClr val="bg1"/>
                </a:solidFill>
              </a:rPr>
              <a:t> meaning ‘to’ [2/2]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63726" y="100235"/>
            <a:ext cx="1500186" cy="37784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Grammatik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835962" y="3001300"/>
            <a:ext cx="21673" cy="3366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1CFBD48-3016-684F-B62B-1963494DD7B0}"/>
              </a:ext>
            </a:extLst>
          </p:cNvPr>
          <p:cNvSpPr txBox="1"/>
          <p:nvPr/>
        </p:nvSpPr>
        <p:spPr>
          <a:xfrm>
            <a:off x="488870" y="216775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021E3A-B685-2447-BC8D-7B2ED2DFE52C}"/>
              </a:ext>
            </a:extLst>
          </p:cNvPr>
          <p:cNvSpPr txBox="1"/>
          <p:nvPr/>
        </p:nvSpPr>
        <p:spPr>
          <a:xfrm>
            <a:off x="3965718" y="2222207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9980" y="2069093"/>
            <a:ext cx="188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Stadt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87746" y="2088551"/>
            <a:ext cx="2329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Kino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34767" y="2115765"/>
            <a:ext cx="255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1374" y="2539635"/>
            <a:ext cx="234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96000" y="2532147"/>
            <a:ext cx="293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Stadt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23971" y="2539635"/>
            <a:ext cx="252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29814" y="1805130"/>
            <a:ext cx="276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masculine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49825" y="1754781"/>
            <a:ext cx="321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feminine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93695" y="1721573"/>
            <a:ext cx="128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neuter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11509" y="2552161"/>
            <a:ext cx="215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Kino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888967" y="3047034"/>
            <a:ext cx="836961" cy="347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2" idx="2"/>
          </p:cNvCxnSpPr>
          <p:nvPr/>
        </p:nvCxnSpPr>
        <p:spPr>
          <a:xfrm flipH="1" flipV="1">
            <a:off x="4185201" y="3001300"/>
            <a:ext cx="941970" cy="380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899815" y="3258606"/>
            <a:ext cx="412714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‘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‘ becomes ‘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’, and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‘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becomes ‘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’.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83" y="1751283"/>
            <a:ext cx="580605" cy="85816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16825" y="3940440"/>
            <a:ext cx="1058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Also use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people, professions, and events: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32389" y="4553589"/>
            <a:ext cx="3482411" cy="440371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9115" y="4553589"/>
            <a:ext cx="41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Anna.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32389" y="5099403"/>
            <a:ext cx="3482411" cy="438140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103" y="5106461"/>
            <a:ext cx="312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Arzt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2139" y="5646270"/>
            <a:ext cx="3472661" cy="449975"/>
          </a:xfrm>
          <a:prstGeom prst="rect">
            <a:avLst/>
          </a:prstGeom>
          <a:solidFill>
            <a:srgbClr val="FDEEB9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6594" y="5628750"/>
            <a:ext cx="30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Party.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262634" y="4511093"/>
            <a:ext cx="6026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Anna’s (place).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20878" y="5029669"/>
            <a:ext cx="672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doctor’s.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20878" y="5635076"/>
            <a:ext cx="56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party.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443" y="917733"/>
            <a:ext cx="116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places with articles. </a:t>
            </a:r>
          </a:p>
        </p:txBody>
      </p:sp>
      <p:sp>
        <p:nvSpPr>
          <p:cNvPr id="67" name="Rounded Rectangular Callout 66"/>
          <p:cNvSpPr/>
          <p:nvPr/>
        </p:nvSpPr>
        <p:spPr>
          <a:xfrm>
            <a:off x="8505069" y="4144494"/>
            <a:ext cx="3498006" cy="1897262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But…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home.</a:t>
            </a:r>
            <a:b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(to)home.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28212" y="4083602"/>
            <a:ext cx="1214510" cy="829449"/>
            <a:chOff x="10902976" y="3128118"/>
            <a:chExt cx="1214510" cy="829449"/>
          </a:xfrm>
        </p:grpSpPr>
        <p:sp>
          <p:nvSpPr>
            <p:cNvPr id="17" name="Rounded Rectangle 16"/>
            <p:cNvSpPr/>
            <p:nvPr/>
          </p:nvSpPr>
          <p:spPr>
            <a:xfrm>
              <a:off x="10902976" y="3128118"/>
              <a:ext cx="1214510" cy="8294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02976" y="3162765"/>
              <a:ext cx="1206994" cy="794802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16825" y="1314990"/>
            <a:ext cx="11649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article (word for ‘the’) changes to Row 3 (dative):</a:t>
            </a:r>
          </a:p>
        </p:txBody>
      </p:sp>
    </p:spTree>
    <p:extLst>
      <p:ext uri="{BB962C8B-B14F-4D97-AF65-F5344CB8AC3E}">
        <p14:creationId xmlns:p14="http://schemas.microsoft.com/office/powerpoint/2010/main" val="24577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 animBg="1"/>
      <p:bldP spid="51" grpId="0"/>
      <p:bldP spid="52" grpId="0" animBg="1"/>
      <p:bldP spid="53" grpId="0"/>
      <p:bldP spid="55" grpId="0" animBg="1"/>
      <p:bldP spid="56" grpId="0"/>
      <p:bldP spid="58" grpId="0" animBg="1"/>
      <p:bldP spid="59" grpId="0"/>
      <p:bldP spid="61" grpId="0"/>
      <p:bldP spid="62" grpId="0"/>
      <p:bldP spid="63" grpId="0"/>
      <p:bldP spid="2" grpId="0"/>
      <p:bldP spid="6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4264" y="1557734"/>
          <a:ext cx="10066339" cy="47185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5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0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7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zu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nach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alleine</a:t>
                      </a:r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[1 Person]</a:t>
                      </a:r>
                      <a:endParaRPr lang="en-GB" sz="2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zusammen</a:t>
                      </a:r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[2+ </a:t>
                      </a:r>
                      <a:r>
                        <a:rPr lang="en-GB" sz="1800" i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Personen</a:t>
                      </a: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21786" y="100236"/>
            <a:ext cx="1042126" cy="342838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3" y="100235"/>
            <a:ext cx="7736036" cy="6998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313" y="-21970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machen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wir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im</a:t>
            </a:r>
            <a:r>
              <a:rPr lang="en-GB" sz="3600" b="1" dirty="0">
                <a:solidFill>
                  <a:schemeClr val="bg1"/>
                </a:solidFill>
              </a:rPr>
              <a:t> Sommer?</a:t>
            </a:r>
          </a:p>
        </p:txBody>
      </p:sp>
      <p:sp>
        <p:nvSpPr>
          <p:cNvPr id="8" name="Action Button: Custom 37">
            <a:hlinkClick r:id="" action="ppaction://noaction" highlightClick="1">
              <a:snd r:embed="rId4" name="15.1.wav"/>
            </a:hlinkClick>
            <a:extLst>
              <a:ext uri="{FF2B5EF4-FFF2-40B4-BE49-F238E27FC236}">
                <a16:creationId xmlns:a16="http://schemas.microsoft.com/office/drawing/2014/main" id="{7882C47C-AA04-41D9-AC15-937513285AB4}"/>
              </a:ext>
            </a:extLst>
          </p:cNvPr>
          <p:cNvSpPr/>
          <p:nvPr/>
        </p:nvSpPr>
        <p:spPr>
          <a:xfrm>
            <a:off x="443027" y="2554066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41">
            <a:hlinkClick r:id="" action="ppaction://noaction" highlightClick="1">
              <a:snd r:embed="rId5" name="15.2.wav"/>
            </a:hlinkClick>
            <a:extLst>
              <a:ext uri="{FF2B5EF4-FFF2-40B4-BE49-F238E27FC236}">
                <a16:creationId xmlns:a16="http://schemas.microsoft.com/office/drawing/2014/main" id="{B7CD06E0-0881-42CF-BA7C-91B865190BB4}"/>
              </a:ext>
            </a:extLst>
          </p:cNvPr>
          <p:cNvSpPr/>
          <p:nvPr/>
        </p:nvSpPr>
        <p:spPr>
          <a:xfrm>
            <a:off x="443027" y="2995060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45">
            <a:hlinkClick r:id="" action="ppaction://noaction" highlightClick="1">
              <a:snd r:embed="rId6" name="15.3.wav"/>
            </a:hlinkClick>
            <a:extLst>
              <a:ext uri="{FF2B5EF4-FFF2-40B4-BE49-F238E27FC236}">
                <a16:creationId xmlns:a16="http://schemas.microsoft.com/office/drawing/2014/main" id="{E72565A6-77D7-4E4C-B791-9CF838BC77DC}"/>
              </a:ext>
            </a:extLst>
          </p:cNvPr>
          <p:cNvSpPr/>
          <p:nvPr/>
        </p:nvSpPr>
        <p:spPr>
          <a:xfrm>
            <a:off x="443027" y="3475855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49">
            <a:hlinkClick r:id="" action="ppaction://noaction" highlightClick="1">
              <a:snd r:embed="rId7" name="15.4.wav"/>
            </a:hlinkClick>
            <a:extLst>
              <a:ext uri="{FF2B5EF4-FFF2-40B4-BE49-F238E27FC236}">
                <a16:creationId xmlns:a16="http://schemas.microsoft.com/office/drawing/2014/main" id="{83324CFD-7DBF-4398-A8AA-CEF67A3CD991}"/>
              </a:ext>
            </a:extLst>
          </p:cNvPr>
          <p:cNvSpPr/>
          <p:nvPr/>
        </p:nvSpPr>
        <p:spPr>
          <a:xfrm>
            <a:off x="443027" y="3956650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Action Button: Custom 53">
            <a:hlinkClick r:id="" action="ppaction://noaction" highlightClick="1">
              <a:snd r:embed="rId8" name="15.5.wav"/>
            </a:hlinkClick>
            <a:extLst>
              <a:ext uri="{FF2B5EF4-FFF2-40B4-BE49-F238E27FC236}">
                <a16:creationId xmlns:a16="http://schemas.microsoft.com/office/drawing/2014/main" id="{4959F375-B663-48BB-BA6D-94B40647917F}"/>
              </a:ext>
            </a:extLst>
          </p:cNvPr>
          <p:cNvSpPr/>
          <p:nvPr/>
        </p:nvSpPr>
        <p:spPr>
          <a:xfrm>
            <a:off x="446294" y="4433182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Action Button: Custom 37">
            <a:hlinkClick r:id="" action="ppaction://noaction" highlightClick="1">
              <a:snd r:embed="rId9" name="15.6.wav"/>
            </a:hlinkClick>
            <a:extLst>
              <a:ext uri="{FF2B5EF4-FFF2-40B4-BE49-F238E27FC236}">
                <a16:creationId xmlns:a16="http://schemas.microsoft.com/office/drawing/2014/main" id="{FDE69016-FD67-410C-AE1C-5D28CB20405E}"/>
              </a:ext>
            </a:extLst>
          </p:cNvPr>
          <p:cNvSpPr/>
          <p:nvPr/>
        </p:nvSpPr>
        <p:spPr>
          <a:xfrm>
            <a:off x="446294" y="4904612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Action Button: Custom 41">
            <a:hlinkClick r:id="" action="ppaction://noaction" highlightClick="1">
              <a:snd r:embed="rId10" name="15.7.wav"/>
            </a:hlinkClick>
            <a:extLst>
              <a:ext uri="{FF2B5EF4-FFF2-40B4-BE49-F238E27FC236}">
                <a16:creationId xmlns:a16="http://schemas.microsoft.com/office/drawing/2014/main" id="{E71FEAF7-D7FD-4056-867E-912FC9CB7B89}"/>
              </a:ext>
            </a:extLst>
          </p:cNvPr>
          <p:cNvSpPr/>
          <p:nvPr/>
        </p:nvSpPr>
        <p:spPr>
          <a:xfrm>
            <a:off x="448655" y="5367751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5" name="Action Button: Custom 45">
            <a:hlinkClick r:id="" action="ppaction://noaction" highlightClick="1">
              <a:snd r:embed="rId11" name="15.8.wav"/>
            </a:hlinkClick>
            <a:extLst>
              <a:ext uri="{FF2B5EF4-FFF2-40B4-BE49-F238E27FC236}">
                <a16:creationId xmlns:a16="http://schemas.microsoft.com/office/drawing/2014/main" id="{CA714F06-18C6-4CF3-A12B-A3E03D649753}"/>
              </a:ext>
            </a:extLst>
          </p:cNvPr>
          <p:cNvSpPr/>
          <p:nvPr/>
        </p:nvSpPr>
        <p:spPr>
          <a:xfrm>
            <a:off x="457095" y="5857236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59" y="811528"/>
            <a:ext cx="1096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Oma.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Sommer? Und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zusammen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3748" y="118597"/>
            <a:ext cx="777933" cy="1030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6"/>
          <a:stretch/>
        </p:blipFill>
        <p:spPr>
          <a:xfrm>
            <a:off x="8113701" y="232167"/>
            <a:ext cx="1003445" cy="8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2400" y="1557734"/>
          <a:ext cx="12029648" cy="47185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20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7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zu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nach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alleine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[1 Person]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zusammen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b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[2+ </a:t>
                      </a:r>
                      <a:r>
                        <a:rPr lang="en-GB" sz="1800" i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Personen</a:t>
                      </a:r>
                      <a:r>
                        <a:rPr lang="en-GB" sz="1800" i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8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283483" y="100236"/>
            <a:ext cx="1780429" cy="342838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3" y="100235"/>
            <a:ext cx="7736036" cy="6998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313" y="-21970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machen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wir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im</a:t>
            </a:r>
            <a:r>
              <a:rPr lang="en-GB" sz="3600" b="1" dirty="0">
                <a:solidFill>
                  <a:schemeClr val="bg1"/>
                </a:solidFill>
              </a:rPr>
              <a:t> Sommer?</a:t>
            </a:r>
          </a:p>
        </p:txBody>
      </p:sp>
      <p:sp>
        <p:nvSpPr>
          <p:cNvPr id="8" name="Action Button: Custom 37">
            <a:hlinkClick r:id="" action="ppaction://noaction" highlightClick="1">
              <a:snd r:embed="rId4" name="16. 1. Oma.wav"/>
            </a:hlinkClick>
            <a:extLst>
              <a:ext uri="{FF2B5EF4-FFF2-40B4-BE49-F238E27FC236}">
                <a16:creationId xmlns:a16="http://schemas.microsoft.com/office/drawing/2014/main" id="{7882C47C-AA04-41D9-AC15-937513285AB4}"/>
              </a:ext>
            </a:extLst>
          </p:cNvPr>
          <p:cNvSpPr/>
          <p:nvPr/>
        </p:nvSpPr>
        <p:spPr>
          <a:xfrm>
            <a:off x="189804" y="2525930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41">
            <a:hlinkClick r:id="" action="ppaction://noaction" highlightClick="1">
              <a:snd r:embed="rId5" name="15.2 full.wav"/>
            </a:hlinkClick>
            <a:extLst>
              <a:ext uri="{FF2B5EF4-FFF2-40B4-BE49-F238E27FC236}">
                <a16:creationId xmlns:a16="http://schemas.microsoft.com/office/drawing/2014/main" id="{B7CD06E0-0881-42CF-BA7C-91B865190BB4}"/>
              </a:ext>
            </a:extLst>
          </p:cNvPr>
          <p:cNvSpPr/>
          <p:nvPr/>
        </p:nvSpPr>
        <p:spPr>
          <a:xfrm>
            <a:off x="189804" y="2995060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45">
            <a:hlinkClick r:id="" action="ppaction://noaction" highlightClick="1">
              <a:snd r:embed="rId6" name="15.3 full.wav"/>
            </a:hlinkClick>
            <a:extLst>
              <a:ext uri="{FF2B5EF4-FFF2-40B4-BE49-F238E27FC236}">
                <a16:creationId xmlns:a16="http://schemas.microsoft.com/office/drawing/2014/main" id="{E72565A6-77D7-4E4C-B791-9CF838BC77DC}"/>
              </a:ext>
            </a:extLst>
          </p:cNvPr>
          <p:cNvSpPr/>
          <p:nvPr/>
        </p:nvSpPr>
        <p:spPr>
          <a:xfrm>
            <a:off x="189804" y="3475855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49">
            <a:hlinkClick r:id="" action="ppaction://noaction" highlightClick="1">
              <a:snd r:embed="rId7" name="15.4 full.wav"/>
            </a:hlinkClick>
            <a:extLst>
              <a:ext uri="{FF2B5EF4-FFF2-40B4-BE49-F238E27FC236}">
                <a16:creationId xmlns:a16="http://schemas.microsoft.com/office/drawing/2014/main" id="{83324CFD-7DBF-4398-A8AA-CEF67A3CD991}"/>
              </a:ext>
            </a:extLst>
          </p:cNvPr>
          <p:cNvSpPr/>
          <p:nvPr/>
        </p:nvSpPr>
        <p:spPr>
          <a:xfrm>
            <a:off x="189804" y="3956650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Action Button: Custom 53">
            <a:hlinkClick r:id="" action="ppaction://noaction" highlightClick="1">
              <a:snd r:embed="rId8" name="15.5 full.wav"/>
            </a:hlinkClick>
            <a:extLst>
              <a:ext uri="{FF2B5EF4-FFF2-40B4-BE49-F238E27FC236}">
                <a16:creationId xmlns:a16="http://schemas.microsoft.com/office/drawing/2014/main" id="{4959F375-B663-48BB-BA6D-94B40647917F}"/>
              </a:ext>
            </a:extLst>
          </p:cNvPr>
          <p:cNvSpPr/>
          <p:nvPr/>
        </p:nvSpPr>
        <p:spPr>
          <a:xfrm>
            <a:off x="193071" y="4433182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Action Button: Custom 37">
            <a:hlinkClick r:id="" action="ppaction://noaction" highlightClick="1">
              <a:snd r:embed="rId9" name="15.6 full.wav"/>
            </a:hlinkClick>
            <a:extLst>
              <a:ext uri="{FF2B5EF4-FFF2-40B4-BE49-F238E27FC236}">
                <a16:creationId xmlns:a16="http://schemas.microsoft.com/office/drawing/2014/main" id="{FDE69016-FD67-410C-AE1C-5D28CB20405E}"/>
              </a:ext>
            </a:extLst>
          </p:cNvPr>
          <p:cNvSpPr/>
          <p:nvPr/>
        </p:nvSpPr>
        <p:spPr>
          <a:xfrm>
            <a:off x="193071" y="4904612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Action Button: Custom 41">
            <a:hlinkClick r:id="" action="ppaction://noaction" highlightClick="1">
              <a:snd r:embed="rId10" name="15.7 full.wav"/>
            </a:hlinkClick>
            <a:extLst>
              <a:ext uri="{FF2B5EF4-FFF2-40B4-BE49-F238E27FC236}">
                <a16:creationId xmlns:a16="http://schemas.microsoft.com/office/drawing/2014/main" id="{E71FEAF7-D7FD-4056-867E-912FC9CB7B89}"/>
              </a:ext>
            </a:extLst>
          </p:cNvPr>
          <p:cNvSpPr/>
          <p:nvPr/>
        </p:nvSpPr>
        <p:spPr>
          <a:xfrm>
            <a:off x="195432" y="5367751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15" name="Action Button: Custom 45">
            <a:hlinkClick r:id="" action="ppaction://noaction" highlightClick="1">
              <a:snd r:embed="rId11" name="15.8 full.wav"/>
            </a:hlinkClick>
            <a:extLst>
              <a:ext uri="{FF2B5EF4-FFF2-40B4-BE49-F238E27FC236}">
                <a16:creationId xmlns:a16="http://schemas.microsoft.com/office/drawing/2014/main" id="{CA714F06-18C6-4CF3-A12B-A3E03D649753}"/>
              </a:ext>
            </a:extLst>
          </p:cNvPr>
          <p:cNvSpPr/>
          <p:nvPr/>
        </p:nvSpPr>
        <p:spPr>
          <a:xfrm>
            <a:off x="203872" y="5857236"/>
            <a:ext cx="434798" cy="379921"/>
          </a:xfrm>
          <a:prstGeom prst="actionButtonBlank">
            <a:avLst/>
          </a:prstGeom>
          <a:solidFill>
            <a:srgbClr val="115076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59" y="811528"/>
            <a:ext cx="1096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Oma.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Sommer? Und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zusammen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3748" y="118597"/>
            <a:ext cx="777933" cy="1030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6"/>
          <a:stretch/>
        </p:blipFill>
        <p:spPr>
          <a:xfrm>
            <a:off x="8113701" y="232167"/>
            <a:ext cx="1003445" cy="8851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670" y="2548001"/>
            <a:ext cx="5987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Mehmet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Österreich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76099" y="2548001"/>
            <a:ext cx="751211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22" y="2525930"/>
            <a:ext cx="364634" cy="3798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49" y="2526024"/>
            <a:ext cx="364634" cy="3798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4602" y="2990756"/>
            <a:ext cx="5987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die Schweiz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Ismet.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70203" y="3029759"/>
            <a:ext cx="751211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94" y="2995154"/>
            <a:ext cx="364634" cy="3798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49" y="3009952"/>
            <a:ext cx="364634" cy="379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670" y="3490547"/>
            <a:ext cx="614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muss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Südafrika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014116" y="3516711"/>
            <a:ext cx="751211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22" y="3453878"/>
            <a:ext cx="364634" cy="3798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49" y="3488658"/>
            <a:ext cx="364634" cy="37982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9637" y="3971141"/>
            <a:ext cx="6122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Also am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Samstag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Wolfgang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Training.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87211" y="3973274"/>
            <a:ext cx="751211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3" y="3948940"/>
            <a:ext cx="364634" cy="37982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32084" y="4473836"/>
            <a:ext cx="6942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Bahnhof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nimmt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den Zug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Berlin-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4602" y="4949571"/>
            <a:ext cx="624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Konzert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084" y="5396519"/>
            <a:ext cx="6841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Kunstgalerie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Transportmuseum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895" y="5894516"/>
            <a:ext cx="6670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Oma,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krank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heute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Arzt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97951" y="4436912"/>
            <a:ext cx="6825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455662" y="4462461"/>
            <a:ext cx="6825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43899" y="4928073"/>
            <a:ext cx="5803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114317" y="4911251"/>
            <a:ext cx="5803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90322" y="5387634"/>
            <a:ext cx="5803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582474" y="5398586"/>
            <a:ext cx="5803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741957" y="5878826"/>
            <a:ext cx="580342" cy="3798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09" y="3948940"/>
            <a:ext cx="364634" cy="37982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29" y="4427551"/>
            <a:ext cx="364634" cy="3798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09" y="4406575"/>
            <a:ext cx="364634" cy="3798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23" y="4882407"/>
            <a:ext cx="364634" cy="3798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630" y="4911250"/>
            <a:ext cx="364634" cy="3798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67" y="5387633"/>
            <a:ext cx="364634" cy="3798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380" y="5367751"/>
            <a:ext cx="364634" cy="3798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23" y="5831939"/>
            <a:ext cx="364634" cy="3798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43" y="5843772"/>
            <a:ext cx="364634" cy="3798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29019FA-836C-4F41-A0B4-8BDADC2A4D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83" y="4423778"/>
            <a:ext cx="364634" cy="3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23" grpId="0"/>
      <p:bldP spid="24" grpId="0" animBg="1"/>
      <p:bldP spid="24" grpId="1" animBg="1"/>
      <p:bldP spid="7" grpId="0"/>
      <p:bldP spid="27" grpId="0" animBg="1"/>
      <p:bldP spid="27" grpId="1" animBg="1"/>
      <p:bldP spid="30" grpId="0"/>
      <p:bldP spid="31" grpId="0" animBg="1"/>
      <p:bldP spid="31" grpId="1" animBg="1"/>
      <p:bldP spid="33" grpId="0"/>
      <p:bldP spid="34" grpId="0"/>
      <p:bldP spid="35" grpId="0"/>
      <p:bldP spid="17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6305" y="100179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 sz="2000" b="1"/>
              <a:t>Mia </a:t>
            </a:r>
            <a:r>
              <a:rPr lang="en-GB" sz="2000" b="1" dirty="0"/>
              <a:t>und Wolfgang </a:t>
            </a:r>
            <a:r>
              <a:rPr lang="en-GB" sz="2000" b="1" dirty="0" err="1"/>
              <a:t>reden</a:t>
            </a:r>
            <a:r>
              <a:rPr lang="en-GB" sz="2000" b="1" dirty="0"/>
              <a:t> </a:t>
            </a:r>
            <a:r>
              <a:rPr lang="en-GB" sz="2000" b="1" dirty="0" err="1"/>
              <a:t>über</a:t>
            </a:r>
            <a:r>
              <a:rPr lang="en-GB" sz="2000" b="1" dirty="0"/>
              <a:t> den Sommer.</a:t>
            </a:r>
            <a:br>
              <a:rPr lang="en-GB" sz="2000" b="1" dirty="0"/>
            </a:br>
            <a:r>
              <a:rPr lang="en-GB" sz="1800" i="1" dirty="0"/>
              <a:t>They know each other so well, they can finish each other’s sentences. Can you do that?</a:t>
            </a:r>
            <a:br>
              <a:rPr lang="en-GB" sz="2000" i="1" dirty="0"/>
            </a:br>
            <a:endParaRPr lang="en-GB" sz="2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60010" y="100235"/>
            <a:ext cx="1303902" cy="37784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6"/>
          <a:stretch/>
        </p:blipFill>
        <p:spPr>
          <a:xfrm>
            <a:off x="272172" y="699846"/>
            <a:ext cx="771734" cy="68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10" y="665024"/>
            <a:ext cx="818191" cy="78731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9956" y="848554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661891" y="848554"/>
            <a:ext cx="1421856" cy="393658"/>
          </a:xfrm>
          <a:prstGeom prst="wedgeRoundRectCallout">
            <a:avLst>
              <a:gd name="adj1" fmla="val 47441"/>
              <a:gd name="adj2" fmla="val -96430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…Party!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04884" y="771605"/>
          <a:ext cx="4042612" cy="544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England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Berlin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Hotel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Hause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England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Katja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Hause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Fluss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Wasserpark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Afrika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Bahnhof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London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Bodensee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Kreuzlingen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Kino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Polen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8675601" y="1415859"/>
            <a:ext cx="2767263" cy="393658"/>
          </a:xfrm>
          <a:prstGeom prst="wedgeRoundRectCallout">
            <a:avLst>
              <a:gd name="adj1" fmla="val 29167"/>
              <a:gd name="adj2" fmla="val -9337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15" name="TextBox 14">
            <a:hlinkClick r:id="" action="ppaction://noaction">
              <a:snd r:embed="rId5" name="17. 1. Wir.wav"/>
            </a:hlinkClick>
          </p:cNvPr>
          <p:cNvSpPr txBox="1"/>
          <p:nvPr/>
        </p:nvSpPr>
        <p:spPr>
          <a:xfrm>
            <a:off x="1023939" y="858627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19998" y="1425742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hlinkClick r:id="" action="ppaction://noaction">
              <a:snd r:embed="rId6" name="17. 2. Hause.wav"/>
            </a:hlinkClick>
          </p:cNvPr>
          <p:cNvSpPr txBox="1"/>
          <p:nvPr/>
        </p:nvSpPr>
        <p:spPr>
          <a:xfrm>
            <a:off x="1036595" y="1980242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880118" y="1415859"/>
            <a:ext cx="1421856" cy="393658"/>
          </a:xfrm>
          <a:prstGeom prst="wedgeRoundRectCallout">
            <a:avLst>
              <a:gd name="adj1" fmla="val -46486"/>
              <a:gd name="adj2" fmla="val -7503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39955" y="1972776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8661891" y="1969865"/>
            <a:ext cx="1421856" cy="393658"/>
          </a:xfrm>
          <a:prstGeom prst="wedgeRoundRectCallout">
            <a:avLst>
              <a:gd name="adj1" fmla="val 35594"/>
              <a:gd name="adj2" fmla="val -7503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619998" y="2573461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8679379" y="2544593"/>
            <a:ext cx="2767263" cy="393658"/>
          </a:xfrm>
          <a:prstGeom prst="wedgeRoundRectCallout">
            <a:avLst>
              <a:gd name="adj1" fmla="val 29167"/>
              <a:gd name="adj2" fmla="val -9337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791326" y="2510810"/>
            <a:ext cx="1510648" cy="393658"/>
          </a:xfrm>
          <a:prstGeom prst="wedgeRoundRectCallout">
            <a:avLst>
              <a:gd name="adj1" fmla="val -39717"/>
              <a:gd name="adj2" fmla="val -8114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…Museum.</a:t>
            </a:r>
          </a:p>
        </p:txBody>
      </p:sp>
      <p:sp>
        <p:nvSpPr>
          <p:cNvPr id="24" name="TextBox 23">
            <a:hlinkClick r:id="" action="ppaction://noaction">
              <a:snd r:embed="rId7" name="17. 3. Katja.wav"/>
            </a:hlinkClick>
          </p:cNvPr>
          <p:cNvSpPr txBox="1"/>
          <p:nvPr/>
        </p:nvSpPr>
        <p:spPr>
          <a:xfrm>
            <a:off x="1036595" y="3011066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1534711" y="3011066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690553" y="3021487"/>
            <a:ext cx="1421856" cy="393658"/>
          </a:xfrm>
          <a:prstGeom prst="wedgeRoundRectCallout">
            <a:avLst>
              <a:gd name="adj1" fmla="val 35594"/>
              <a:gd name="adj2" fmla="val -7503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28648" y="3674468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19998" y="4735490"/>
            <a:ext cx="419602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536022" y="5723139"/>
            <a:ext cx="547690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hlinkClick r:id="" action="ppaction://noaction">
              <a:snd r:embed="rId8" name="17. 4. Afrika.wav"/>
            </a:hlinkClick>
          </p:cNvPr>
          <p:cNvSpPr txBox="1"/>
          <p:nvPr/>
        </p:nvSpPr>
        <p:spPr>
          <a:xfrm>
            <a:off x="1043906" y="4074578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1" name="TextBox 30">
            <a:hlinkClick r:id="" action="ppaction://noaction">
              <a:snd r:embed="rId9" name="17. 5. Mehmet.wav"/>
            </a:hlinkClick>
          </p:cNvPr>
          <p:cNvSpPr txBox="1"/>
          <p:nvPr/>
        </p:nvSpPr>
        <p:spPr>
          <a:xfrm>
            <a:off x="1036595" y="5232312"/>
            <a:ext cx="435264" cy="40011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AF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8672100" y="3608615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bleiben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2790289" y="3558100"/>
            <a:ext cx="1510648" cy="393658"/>
          </a:xfrm>
          <a:prstGeom prst="wedgeRoundRectCallout">
            <a:avLst>
              <a:gd name="adj1" fmla="val -39717"/>
              <a:gd name="adj2" fmla="val -8114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1533674" y="4081030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Mutti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8690553" y="4152503"/>
            <a:ext cx="1421856" cy="393658"/>
          </a:xfrm>
          <a:prstGeom prst="wedgeRoundRectCallout">
            <a:avLst>
              <a:gd name="adj1" fmla="val 35594"/>
              <a:gd name="adj2" fmla="val -7503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Afrika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8672101" y="4677296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76394" y="4659702"/>
            <a:ext cx="1624543" cy="393658"/>
          </a:xfrm>
          <a:prstGeom prst="wedgeRoundRectCallout">
            <a:avLst>
              <a:gd name="adj1" fmla="val -39717"/>
              <a:gd name="adj2" fmla="val -8114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Bahnhof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520928" y="5229289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Mehmet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8672100" y="5755582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8690553" y="5230789"/>
            <a:ext cx="1788952" cy="393658"/>
          </a:xfrm>
          <a:prstGeom prst="wedgeRoundRectCallout">
            <a:avLst>
              <a:gd name="adj1" fmla="val 36281"/>
              <a:gd name="adj2" fmla="val -78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Kreuzlingen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43" name="Rounded Rectangular Callout 42"/>
          <p:cNvSpPr/>
          <p:nvPr/>
        </p:nvSpPr>
        <p:spPr>
          <a:xfrm>
            <a:off x="2676393" y="5735770"/>
            <a:ext cx="1624543" cy="393658"/>
          </a:xfrm>
          <a:prstGeom prst="wedgeRoundRectCallout">
            <a:avLst>
              <a:gd name="adj1" fmla="val -39717"/>
              <a:gd name="adj2" fmla="val -81148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7052004" y="1609043"/>
            <a:ext cx="944877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974551" y="2171526"/>
            <a:ext cx="944877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84577" y="2693829"/>
            <a:ext cx="1069203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052003" y="3240579"/>
            <a:ext cx="944877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052002" y="3805444"/>
            <a:ext cx="944877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702528" y="4349332"/>
            <a:ext cx="1529830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7040774" y="4867283"/>
            <a:ext cx="1121450" cy="4832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718570" y="5416032"/>
            <a:ext cx="1601215" cy="10086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026360" y="5988880"/>
            <a:ext cx="944877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505382" y="1333375"/>
            <a:ext cx="4063642" cy="4843107"/>
            <a:chOff x="4470145" y="1329643"/>
            <a:chExt cx="4063642" cy="4843107"/>
          </a:xfrm>
        </p:grpSpPr>
        <p:sp>
          <p:nvSpPr>
            <p:cNvPr id="44" name="Rectangle 43"/>
            <p:cNvSpPr/>
            <p:nvPr/>
          </p:nvSpPr>
          <p:spPr>
            <a:xfrm>
              <a:off x="4569347" y="1380575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653756" y="1329643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89619" y="1938613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74028" y="1887681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05616" y="2470886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90025" y="2419954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34428" y="3038981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18837" y="2988049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475446" y="3554751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559855" y="3503819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50189" y="4131962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634598" y="4081030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470145" y="4647732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554554" y="4596800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600939" y="5214434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685348" y="5163502"/>
              <a:ext cx="1843762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00938" y="5743808"/>
              <a:ext cx="1777251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685347" y="5692876"/>
              <a:ext cx="1777251" cy="42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>
            <a:off x="4893718" y="1058682"/>
            <a:ext cx="1223211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ular Callout 79"/>
          <p:cNvSpPr/>
          <p:nvPr/>
        </p:nvSpPr>
        <p:spPr>
          <a:xfrm>
            <a:off x="4705378" y="1422077"/>
            <a:ext cx="3744240" cy="2339524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Remember!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always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followed by Row 3 (dative). When ‘the’ is needed, use: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+ der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zum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+ die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der 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+ das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dem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4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80" grpId="0" animBg="1"/>
      <p:bldP spid="8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6305" y="100179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 sz="2000" b="1" dirty="0"/>
              <a:t>Mia und Wolfgang </a:t>
            </a:r>
            <a:r>
              <a:rPr lang="en-GB" sz="2000" b="1" dirty="0" err="1"/>
              <a:t>reden</a:t>
            </a:r>
            <a:r>
              <a:rPr lang="en-GB" sz="2000" b="1" dirty="0"/>
              <a:t> </a:t>
            </a:r>
            <a:r>
              <a:rPr lang="en-GB" sz="2000" b="1" dirty="0" err="1"/>
              <a:t>über</a:t>
            </a:r>
            <a:r>
              <a:rPr lang="en-GB" sz="2000" b="1" dirty="0"/>
              <a:t> den Sommer.</a:t>
            </a:r>
            <a:br>
              <a:rPr lang="en-GB" sz="2000" b="1" dirty="0"/>
            </a:br>
            <a:r>
              <a:rPr lang="en-GB" sz="1800" i="1" dirty="0"/>
              <a:t>Was </a:t>
            </a:r>
            <a:r>
              <a:rPr lang="en-GB" sz="1800" i="1" dirty="0" err="1"/>
              <a:t>sagen</a:t>
            </a:r>
            <a:r>
              <a:rPr lang="en-GB" sz="1800" i="1" dirty="0"/>
              <a:t> </a:t>
            </a:r>
            <a:r>
              <a:rPr lang="en-GB" sz="1800" i="1" dirty="0" err="1"/>
              <a:t>sie</a:t>
            </a:r>
            <a:r>
              <a:rPr lang="en-GB" sz="1800" i="1" dirty="0"/>
              <a:t>? Finish each sentence. Make your choice based on ‘</a:t>
            </a:r>
            <a:r>
              <a:rPr lang="en-GB" sz="1800" i="1" dirty="0" err="1"/>
              <a:t>zu</a:t>
            </a:r>
            <a:r>
              <a:rPr lang="en-GB" sz="1800" i="1" dirty="0"/>
              <a:t>’ or ‘</a:t>
            </a:r>
            <a:r>
              <a:rPr lang="en-GB" sz="1800" i="1" dirty="0" err="1"/>
              <a:t>nach</a:t>
            </a:r>
            <a:r>
              <a:rPr lang="en-GB" sz="1800" i="1" dirty="0"/>
              <a:t>’.</a:t>
            </a:r>
            <a:endParaRPr lang="en-GB" sz="2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760010" y="100235"/>
            <a:ext cx="1303902" cy="37784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6"/>
          <a:stretch/>
        </p:blipFill>
        <p:spPr>
          <a:xfrm>
            <a:off x="272172" y="699846"/>
            <a:ext cx="771734" cy="68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10" y="665024"/>
            <a:ext cx="818191" cy="78731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9956" y="848554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04884" y="771605"/>
          <a:ext cx="4042612" cy="544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England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Berlin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Hotel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Hause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England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Katja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Hause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Fluss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Wasserpark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Afrika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Bahnhof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London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Bodensee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Kreuzlingen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8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Kino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Polen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8675601" y="1415859"/>
            <a:ext cx="2767263" cy="393658"/>
          </a:xfrm>
          <a:prstGeom prst="wedgeRoundRectCallout">
            <a:avLst>
              <a:gd name="adj1" fmla="val 29167"/>
              <a:gd name="adj2" fmla="val -9337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Heidi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15" name="TextBox 14">
            <a:hlinkClick r:id="" action="ppaction://noaction">
              <a:snd r:embed="rId5" name="18.1.wav"/>
            </a:hlinkClick>
          </p:cNvPr>
          <p:cNvSpPr txBox="1"/>
          <p:nvPr/>
        </p:nvSpPr>
        <p:spPr>
          <a:xfrm>
            <a:off x="1023939" y="858627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hlinkClick r:id="" action="ppaction://noaction">
              <a:snd r:embed="rId6" name="17. 6. Heidi.wav"/>
            </a:hlinkClick>
          </p:cNvPr>
          <p:cNvSpPr txBox="1"/>
          <p:nvPr/>
        </p:nvSpPr>
        <p:spPr>
          <a:xfrm>
            <a:off x="11619998" y="1425742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hlinkClick r:id="" action="ppaction://noaction">
              <a:snd r:embed="rId7" name="18.2.wav"/>
            </a:hlinkClick>
          </p:cNvPr>
          <p:cNvSpPr txBox="1"/>
          <p:nvPr/>
        </p:nvSpPr>
        <p:spPr>
          <a:xfrm>
            <a:off x="1036595" y="1980242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39955" y="1972776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21" name="TextBox 20">
            <a:hlinkClick r:id="" action="ppaction://noaction">
              <a:snd r:embed="rId8" name="17. 7. Wir.wav"/>
            </a:hlinkClick>
          </p:cNvPr>
          <p:cNvSpPr txBox="1"/>
          <p:nvPr/>
        </p:nvSpPr>
        <p:spPr>
          <a:xfrm>
            <a:off x="11619998" y="2573461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8679379" y="2544593"/>
            <a:ext cx="2767263" cy="393658"/>
          </a:xfrm>
          <a:prstGeom prst="wedgeRoundRectCallout">
            <a:avLst>
              <a:gd name="adj1" fmla="val 29167"/>
              <a:gd name="adj2" fmla="val -93375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24" name="TextBox 23">
            <a:hlinkClick r:id="" action="ppaction://noaction">
              <a:snd r:embed="rId9" name="18.3.wav"/>
            </a:hlinkClick>
          </p:cNvPr>
          <p:cNvSpPr txBox="1"/>
          <p:nvPr/>
        </p:nvSpPr>
        <p:spPr>
          <a:xfrm>
            <a:off x="1036595" y="3011066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1534711" y="3011066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27" name="TextBox 26">
            <a:hlinkClick r:id="" action="ppaction://noaction">
              <a:snd r:embed="rId10" name="17. 8. Wir.wav"/>
            </a:hlinkClick>
          </p:cNvPr>
          <p:cNvSpPr txBox="1"/>
          <p:nvPr/>
        </p:nvSpPr>
        <p:spPr>
          <a:xfrm>
            <a:off x="11628648" y="3674468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hlinkClick r:id="" action="ppaction://noaction">
              <a:snd r:embed="rId11" name="17. 9. Wir.wav"/>
            </a:hlinkClick>
          </p:cNvPr>
          <p:cNvSpPr txBox="1"/>
          <p:nvPr/>
        </p:nvSpPr>
        <p:spPr>
          <a:xfrm>
            <a:off x="11619998" y="4735490"/>
            <a:ext cx="419602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29" name="TextBox 28">
            <a:hlinkClick r:id="" action="ppaction://noaction">
              <a:snd r:embed="rId12" name="17. 10. Katja.wav"/>
            </a:hlinkClick>
          </p:cNvPr>
          <p:cNvSpPr txBox="1"/>
          <p:nvPr/>
        </p:nvSpPr>
        <p:spPr>
          <a:xfrm>
            <a:off x="11536022" y="5723139"/>
            <a:ext cx="547690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hlinkClick r:id="" action="ppaction://noaction">
              <a:snd r:embed="rId13" name="18.4.wav"/>
            </a:hlinkClick>
          </p:cNvPr>
          <p:cNvSpPr txBox="1"/>
          <p:nvPr/>
        </p:nvSpPr>
        <p:spPr>
          <a:xfrm>
            <a:off x="1043906" y="4074578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1" name="TextBox 30">
            <a:hlinkClick r:id="" action="ppaction://noaction">
              <a:snd r:embed="rId14" name="18.5.wav"/>
            </a:hlinkClick>
          </p:cNvPr>
          <p:cNvSpPr txBox="1"/>
          <p:nvPr/>
        </p:nvSpPr>
        <p:spPr>
          <a:xfrm>
            <a:off x="1036595" y="5232312"/>
            <a:ext cx="435264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8672100" y="3608615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bleiben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1533674" y="4081030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Mutti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8672101" y="4677296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(r/m)…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520928" y="5229289"/>
            <a:ext cx="2767263" cy="393658"/>
          </a:xfrm>
          <a:prstGeom prst="wedgeRoundRectCallout">
            <a:avLst>
              <a:gd name="adj1" fmla="val -40833"/>
              <a:gd name="adj2" fmla="val -81149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Mehmet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8672100" y="5755582"/>
            <a:ext cx="2767263" cy="393658"/>
          </a:xfrm>
          <a:prstGeom prst="wedgeRoundRectCallout">
            <a:avLst>
              <a:gd name="adj1" fmla="val 31776"/>
              <a:gd name="adj2" fmla="val -9337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Katja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fährt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893718" y="1058682"/>
            <a:ext cx="1223211" cy="0"/>
          </a:xfrm>
          <a:prstGeom prst="line">
            <a:avLst/>
          </a:prstGeom>
          <a:ln w="57150">
            <a:solidFill>
              <a:srgbClr val="FA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ular Callout 68"/>
          <p:cNvSpPr/>
          <p:nvPr/>
        </p:nvSpPr>
        <p:spPr>
          <a:xfrm>
            <a:off x="4705378" y="1422076"/>
            <a:ext cx="3744240" cy="2252391"/>
          </a:xfrm>
          <a:prstGeom prst="wedgeRoundRectCallou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E6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Remember!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always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followed by Row 3 (dative). When ‘the’ is needed, use: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+ der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zum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+ die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der 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zur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+ das =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dem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 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zum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0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  <p:bldP spid="25" grpId="0" animBg="1"/>
      <p:bldP spid="32" grpId="0" animBg="1"/>
      <p:bldP spid="34" grpId="0" animBg="1"/>
      <p:bldP spid="38" grpId="0" animBg="1"/>
      <p:bldP spid="40" grpId="0" animBg="1"/>
      <p:bldP spid="41" grpId="0" animBg="1"/>
      <p:bldP spid="69" grpId="0" animBg="1"/>
      <p:bldP spid="69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E201B1D-F283-4761-B109-34C1B42736A8}" vid="{4FD433AE-AD99-42F2-91AA-464A1A1B2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2166</Words>
  <Application>Microsoft Office PowerPoint</Application>
  <PresentationFormat>Widescreen</PresentationFormat>
  <Paragraphs>244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2_Office Theme</vt:lpstr>
      <vt:lpstr>Grammar</vt:lpstr>
      <vt:lpstr>nach vs zu meaning ‘to’ [1/2]</vt:lpstr>
      <vt:lpstr>nach vs zu meaning ‘to’ [2/2]</vt:lpstr>
      <vt:lpstr>Was machen wir im Sommer?</vt:lpstr>
      <vt:lpstr>Was machen wir im Sommer?</vt:lpstr>
      <vt:lpstr>Mia und Wolfgang reden über den Sommer. They know each other so well, they can finish each other’s sentences. Can you do that? </vt:lpstr>
      <vt:lpstr>Mia und Wolfgang reden über den Sommer. Was sagen sie? Finish each sentence. Make your choice based on ‘zu’ or ‘nach’.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Rachel Hawkes</dc:creator>
  <cp:lastModifiedBy>Rachel Hawkes</cp:lastModifiedBy>
  <cp:revision>8</cp:revision>
  <dcterms:created xsi:type="dcterms:W3CDTF">2020-06-03T18:24:26Z</dcterms:created>
  <dcterms:modified xsi:type="dcterms:W3CDTF">2020-06-13T20:25:09Z</dcterms:modified>
</cp:coreProperties>
</file>