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Lst>
  <p:notesMasterIdLst>
    <p:notesMasterId r:id="rId51"/>
  </p:notesMasterIdLst>
  <p:sldIdLst>
    <p:sldId id="259" r:id="rId3"/>
    <p:sldId id="638" r:id="rId4"/>
    <p:sldId id="639" r:id="rId5"/>
    <p:sldId id="261" r:id="rId6"/>
    <p:sldId id="277" r:id="rId7"/>
    <p:sldId id="273" r:id="rId8"/>
    <p:sldId id="274" r:id="rId9"/>
    <p:sldId id="282" r:id="rId10"/>
    <p:sldId id="588" r:id="rId11"/>
    <p:sldId id="595" r:id="rId12"/>
    <p:sldId id="590" r:id="rId13"/>
    <p:sldId id="276" r:id="rId14"/>
    <p:sldId id="596" r:id="rId15"/>
    <p:sldId id="597" r:id="rId16"/>
    <p:sldId id="598" r:id="rId17"/>
    <p:sldId id="599" r:id="rId18"/>
    <p:sldId id="600" r:id="rId19"/>
    <p:sldId id="281" r:id="rId20"/>
    <p:sldId id="587" r:id="rId21"/>
    <p:sldId id="565" r:id="rId22"/>
    <p:sldId id="563" r:id="rId23"/>
    <p:sldId id="640" r:id="rId24"/>
    <p:sldId id="641" r:id="rId25"/>
    <p:sldId id="591" r:id="rId26"/>
    <p:sldId id="592" r:id="rId27"/>
    <p:sldId id="593" r:id="rId28"/>
    <p:sldId id="606" r:id="rId29"/>
    <p:sldId id="568" r:id="rId30"/>
    <p:sldId id="574" r:id="rId31"/>
    <p:sldId id="605" r:id="rId32"/>
    <p:sldId id="576" r:id="rId33"/>
    <p:sldId id="577" r:id="rId34"/>
    <p:sldId id="578" r:id="rId35"/>
    <p:sldId id="579" r:id="rId36"/>
    <p:sldId id="580" r:id="rId37"/>
    <p:sldId id="581" r:id="rId38"/>
    <p:sldId id="582" r:id="rId39"/>
    <p:sldId id="583" r:id="rId40"/>
    <p:sldId id="571" r:id="rId41"/>
    <p:sldId id="585" r:id="rId42"/>
    <p:sldId id="601" r:id="rId43"/>
    <p:sldId id="602" r:id="rId44"/>
    <p:sldId id="603" r:id="rId45"/>
    <p:sldId id="572" r:id="rId46"/>
    <p:sldId id="604" r:id="rId47"/>
    <p:sldId id="636" r:id="rId48"/>
    <p:sldId id="490" r:id="rId49"/>
    <p:sldId id="26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ke Krusemann" initials="HK" lastIdx="9" clrIdx="0">
    <p:extLst>
      <p:ext uri="{19B8F6BF-5375-455C-9EA6-DF929625EA0E}">
        <p15:presenceInfo xmlns:p15="http://schemas.microsoft.com/office/powerpoint/2012/main" userId="3205221db0caf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203864"/>
    <a:srgbClr val="FFF4E7"/>
    <a:srgbClr val="E6005D"/>
    <a:srgbClr val="FEF3CC"/>
    <a:srgbClr val="EBEFF7"/>
    <a:srgbClr val="FBF0D5"/>
    <a:srgbClr val="D1DFEF"/>
    <a:srgbClr val="FFE8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048FEA-D2D5-4567-8220-D5E0C6DE0921}" v="1" dt="2021-05-25T14:04:38.310"/>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381" autoAdjust="0"/>
    <p:restoredTop sz="96357" autoAdjust="0"/>
  </p:normalViewPr>
  <p:slideViewPr>
    <p:cSldViewPr snapToGrid="0">
      <p:cViewPr varScale="1">
        <p:scale>
          <a:sx n="108" d="100"/>
          <a:sy n="108" d="100"/>
        </p:scale>
        <p:origin x="114" y="522"/>
      </p:cViewPr>
      <p:guideLst/>
    </p:cSldViewPr>
  </p:slideViewPr>
  <p:outlineViewPr>
    <p:cViewPr>
      <p:scale>
        <a:sx n="33" d="100"/>
        <a:sy n="33" d="100"/>
      </p:scale>
      <p:origin x="0" y="-3252"/>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8"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635a8712-2fa3-4fac-8927-10587cdfe00c" providerId="ADAL" clId="{86048FEA-D2D5-4567-8220-D5E0C6DE0921}"/>
    <pc:docChg chg="modSld">
      <pc:chgData name="Charlotte Moss" userId="635a8712-2fa3-4fac-8927-10587cdfe00c" providerId="ADAL" clId="{86048FEA-D2D5-4567-8220-D5E0C6DE0921}" dt="2021-05-25T14:06:15.965" v="13" actId="20577"/>
      <pc:docMkLst>
        <pc:docMk/>
      </pc:docMkLst>
      <pc:sldChg chg="modSp mod">
        <pc:chgData name="Charlotte Moss" userId="635a8712-2fa3-4fac-8927-10587cdfe00c" providerId="ADAL" clId="{86048FEA-D2D5-4567-8220-D5E0C6DE0921}" dt="2021-05-25T14:06:06.320" v="5" actId="20577"/>
        <pc:sldMkLst>
          <pc:docMk/>
          <pc:sldMk cId="1125696692" sldId="259"/>
        </pc:sldMkLst>
        <pc:spChg chg="mod">
          <ac:chgData name="Charlotte Moss" userId="635a8712-2fa3-4fac-8927-10587cdfe00c" providerId="ADAL" clId="{86048FEA-D2D5-4567-8220-D5E0C6DE0921}" dt="2021-05-25T14:06:06.320" v="5" actId="20577"/>
          <ac:spMkLst>
            <pc:docMk/>
            <pc:sldMk cId="1125696692" sldId="259"/>
            <ac:spMk id="14" creationId="{638AEC8F-C9FD-A549-80E9-260E66E632C7}"/>
          </ac:spMkLst>
        </pc:spChg>
      </pc:sldChg>
      <pc:sldChg chg="modSp mod">
        <pc:chgData name="Charlotte Moss" userId="635a8712-2fa3-4fac-8927-10587cdfe00c" providerId="ADAL" clId="{86048FEA-D2D5-4567-8220-D5E0C6DE0921}" dt="2021-05-25T14:06:15.965" v="13" actId="20577"/>
        <pc:sldMkLst>
          <pc:docMk/>
          <pc:sldMk cId="1669624080" sldId="563"/>
        </pc:sldMkLst>
        <pc:spChg chg="mod">
          <ac:chgData name="Charlotte Moss" userId="635a8712-2fa3-4fac-8927-10587cdfe00c" providerId="ADAL" clId="{86048FEA-D2D5-4567-8220-D5E0C6DE0921}" dt="2021-05-25T14:06:15.965" v="13" actId="20577"/>
          <ac:spMkLst>
            <pc:docMk/>
            <pc:sldMk cId="1669624080" sldId="563"/>
            <ac:spMk id="14" creationId="{638AEC8F-C9FD-A549-80E9-260E66E632C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21/07/2021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[ä] </a:t>
            </a:r>
            <a:r>
              <a:rPr lang="en-GB" sz="1200" b="0" dirty="0"/>
              <a:t>vs</a:t>
            </a:r>
            <a:r>
              <a:rPr lang="en-GB" sz="1200" b="1" dirty="0"/>
              <a:t> [e] </a:t>
            </a:r>
            <a:r>
              <a:rPr lang="en-GB" sz="1200" b="0" dirty="0"/>
              <a:t>with known singular/plural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preposition </a:t>
            </a:r>
            <a:r>
              <a:rPr lang="en-GB" sz="1200" b="1" i="1" baseline="0" dirty="0" err="1"/>
              <a:t>seit</a:t>
            </a:r>
            <a:r>
              <a:rPr lang="en-GB" sz="1200" b="0" baseline="0" dirty="0"/>
              <a:t> + present tense (perfect continuous meaning)</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kennen [216] Anwalt [1887] Deutschland [140] Firma [686] Weile [1631] gleich [141] einmal [124] bei [29] seit [130] vor</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[50]</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8.2.2.2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annehmen [523] anschauen [949] aufhören [995] aufstehen [966] aussehen [277] fangen [2044] rufen [531] schauen [510] </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8.1.2.7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anfangen [497] ankommen [653] anrufen [1146] einkaufen [2877] mitbringen [1828] setzen [228] stattfinden [652] stellen [135] vorbereiten [1421] Geburtstag [1766]  weiterer, weitere, weiteres [182] während [173]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Present </a:t>
            </a:r>
            <a:r>
              <a:rPr lang="en-GB" b="1" dirty="0" err="1"/>
              <a:t>seit</a:t>
            </a:r>
            <a:r>
              <a:rPr lang="en-GB" b="1" dirty="0"/>
              <a:t> </a:t>
            </a:r>
            <a:r>
              <a:rPr lang="en-GB" b="0" dirty="0"/>
              <a:t>+ indefinite article to revisit R3 (dative) articles singular and plural, and introduce the R3 (dative) –n ending on nearly all plural nouns.</a:t>
            </a:r>
            <a:br>
              <a:rPr lang="en-GB" b="0" dirty="0"/>
            </a:br>
            <a:r>
              <a:rPr lang="en-GB" dirty="0"/>
              <a:t/>
            </a:r>
            <a:br>
              <a:rPr lang="en-GB" dirty="0"/>
            </a:br>
            <a:r>
              <a:rPr lang="en-GB" b="1" dirty="0"/>
              <a:t>Procedure:</a:t>
            </a:r>
            <a:r>
              <a:rPr lang="en-GB" dirty="0"/>
              <a:t/>
            </a:r>
            <a:br>
              <a:rPr lang="en-GB" dirty="0"/>
            </a:br>
            <a:r>
              <a:rPr lang="en-GB" dirty="0"/>
              <a:t>1. Click through to present (and elicit, when appropriate) the information from students.</a:t>
            </a:r>
          </a:p>
          <a:p>
            <a:r>
              <a:rPr lang="en-GB" dirty="0"/>
              <a:t>2. Ensure that all meanings are understood. </a:t>
            </a:r>
          </a:p>
          <a:p>
            <a:endParaRPr lang="en-GB" dirty="0"/>
          </a:p>
          <a:p>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783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A referential aural activity to focus students’ attention on the R3(</a:t>
            </a:r>
            <a:r>
              <a:rPr lang="en-GB" b="0" dirty="0" err="1"/>
              <a:t>dat</a:t>
            </a:r>
            <a:r>
              <a:rPr lang="en-GB" b="0" dirty="0"/>
              <a:t>) indefinite articles after </a:t>
            </a:r>
            <a:r>
              <a:rPr lang="en-GB" b="1" i="1" dirty="0" err="1"/>
              <a:t>seit</a:t>
            </a:r>
            <a:r>
              <a:rPr lang="en-GB" b="0" dirty="0"/>
              <a:t>.</a:t>
            </a:r>
            <a:br>
              <a:rPr lang="en-GB" b="0" dirty="0"/>
            </a:br>
            <a:r>
              <a:rPr lang="en-GB" dirty="0"/>
              <a:t/>
            </a:r>
            <a:br>
              <a:rPr lang="en-GB" dirty="0"/>
            </a:br>
            <a:r>
              <a:rPr lang="en-GB" b="1" dirty="0"/>
              <a:t>Procedure:</a:t>
            </a:r>
            <a:r>
              <a:rPr lang="en-GB" dirty="0"/>
              <a:t/>
            </a:r>
            <a:br>
              <a:rPr lang="en-GB" dirty="0"/>
            </a:br>
            <a:r>
              <a:rPr lang="en-GB" dirty="0"/>
              <a:t>1. Ensure that the rubric / task context is understood.</a:t>
            </a:r>
          </a:p>
          <a:p>
            <a:r>
              <a:rPr lang="en-GB" dirty="0"/>
              <a:t>2. Listen and decide which time period is correct (or whether both are possible) based on the article following </a:t>
            </a:r>
            <a:r>
              <a:rPr lang="en-GB" b="1" i="1" dirty="0" err="1"/>
              <a:t>seit</a:t>
            </a:r>
            <a:r>
              <a:rPr lang="en-GB" dirty="0"/>
              <a:t>.</a:t>
            </a:r>
          </a:p>
          <a:p>
            <a:r>
              <a:rPr lang="en-GB" dirty="0"/>
              <a:t>3. Click to reveal answers.</a:t>
            </a:r>
          </a:p>
          <a:p>
            <a:r>
              <a:rPr lang="en-GB" dirty="0"/>
              <a:t>4. Click on each green tick to play the full audio.</a:t>
            </a:r>
          </a:p>
          <a:p>
            <a:r>
              <a:rPr lang="en-GB" dirty="0"/>
              <a:t>5. This time, students record the problem that the patients are having.</a:t>
            </a:r>
            <a:br>
              <a:rPr lang="en-GB" dirty="0"/>
            </a:br>
            <a:r>
              <a:rPr lang="en-GB" dirty="0"/>
              <a:t>6. Ensure that students recognise that the German question </a:t>
            </a:r>
            <a:r>
              <a:rPr lang="en-GB" dirty="0" err="1"/>
              <a:t>seit</a:t>
            </a:r>
            <a:r>
              <a:rPr lang="en-GB" dirty="0"/>
              <a:t> </a:t>
            </a:r>
            <a:r>
              <a:rPr lang="en-GB" dirty="0" err="1"/>
              <a:t>wann</a:t>
            </a:r>
            <a:r>
              <a:rPr lang="en-GB" dirty="0"/>
              <a:t>? can mean </a:t>
            </a:r>
            <a:r>
              <a:rPr lang="en-GB" i="1" dirty="0"/>
              <a:t>since when </a:t>
            </a:r>
            <a:r>
              <a:rPr lang="en-GB" dirty="0"/>
              <a:t>OR </a:t>
            </a:r>
            <a:r>
              <a:rPr lang="en-GB" i="1" dirty="0"/>
              <a:t>for how long</a:t>
            </a:r>
            <a:r>
              <a:rPr lang="en-GB" dirty="0"/>
              <a:t>? </a:t>
            </a:r>
            <a:br>
              <a:rPr lang="en-GB" dirty="0"/>
            </a:br>
            <a:r>
              <a:rPr lang="en-GB" dirty="0"/>
              <a:t>7. Click to reveal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0" dirty="0" err="1"/>
              <a:t>Sprechstundenhilfe</a:t>
            </a:r>
            <a:r>
              <a:rPr lang="en-GB" b="0" dirty="0"/>
              <a:t>: </a:t>
            </a:r>
            <a:r>
              <a:rPr lang="en-GB" b="0" dirty="0" err="1"/>
              <a:t>Seit</a:t>
            </a:r>
            <a:r>
              <a:rPr lang="en-GB" b="0" dirty="0"/>
              <a:t> </a:t>
            </a:r>
            <a:r>
              <a:rPr lang="en-GB" b="0" dirty="0" err="1"/>
              <a:t>wann</a:t>
            </a:r>
            <a:r>
              <a:rPr lang="en-GB" b="0" dirty="0"/>
              <a:t> </a:t>
            </a:r>
            <a:r>
              <a:rPr lang="en-GB" b="0" dirty="0" err="1"/>
              <a:t>haben</a:t>
            </a:r>
            <a:r>
              <a:rPr lang="en-GB" b="0" dirty="0"/>
              <a:t> Sie </a:t>
            </a:r>
            <a:r>
              <a:rPr lang="en-GB" b="0" dirty="0" err="1"/>
              <a:t>Kopfschmerzen</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a:t>
            </a:r>
            <a:r>
              <a:rPr lang="en-GB" b="0" dirty="0" err="1"/>
              <a:t>Patientin</a:t>
            </a:r>
            <a:r>
              <a:rPr lang="en-GB" b="0" dirty="0"/>
              <a:t>: </a:t>
            </a:r>
            <a:r>
              <a:rPr lang="en-GB" b="0" dirty="0" err="1"/>
              <a:t>Seit</a:t>
            </a:r>
            <a:r>
              <a:rPr lang="en-GB" b="0" dirty="0"/>
              <a:t> </a:t>
            </a:r>
            <a:r>
              <a:rPr lang="en-GB" b="0" dirty="0" err="1"/>
              <a:t>einem</a:t>
            </a:r>
            <a:r>
              <a:rPr lang="en-GB" b="0" dirty="0"/>
              <a:t> [</a:t>
            </a:r>
            <a:r>
              <a:rPr lang="en-GB" b="0" dirty="0" err="1"/>
              <a:t>Jahr</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b="0" dirty="0" err="1"/>
              <a:t>Sprechstundenhilfe</a:t>
            </a:r>
            <a:r>
              <a:rPr lang="en-GB" b="0" dirty="0"/>
              <a:t>: </a:t>
            </a:r>
            <a:r>
              <a:rPr lang="en-GB" b="0" dirty="0" err="1"/>
              <a:t>Seit</a:t>
            </a:r>
            <a:r>
              <a:rPr lang="en-GB" b="0" dirty="0"/>
              <a:t> </a:t>
            </a:r>
            <a:r>
              <a:rPr lang="en-GB" b="0" dirty="0" err="1"/>
              <a:t>wann</a:t>
            </a:r>
            <a:r>
              <a:rPr lang="en-GB" b="0" dirty="0"/>
              <a:t> </a:t>
            </a:r>
            <a:r>
              <a:rPr lang="en-GB" b="0" dirty="0" err="1"/>
              <a:t>haben</a:t>
            </a:r>
            <a:r>
              <a:rPr lang="en-GB" b="0" dirty="0"/>
              <a:t> Sie </a:t>
            </a:r>
            <a:r>
              <a:rPr lang="en-GB" b="0" dirty="0" err="1"/>
              <a:t>keinen</a:t>
            </a:r>
            <a:r>
              <a:rPr lang="en-GB" b="0" dirty="0"/>
              <a:t> Hunger?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a:t>
            </a:r>
            <a:r>
              <a:rPr lang="en-GB" b="0" dirty="0" err="1"/>
              <a:t>Patientin</a:t>
            </a:r>
            <a:r>
              <a:rPr lang="en-GB" b="0" dirty="0"/>
              <a:t>: </a:t>
            </a:r>
            <a:r>
              <a:rPr lang="en-GB" b="0" dirty="0" err="1"/>
              <a:t>Seit</a:t>
            </a:r>
            <a:r>
              <a:rPr lang="en-GB" b="0" dirty="0"/>
              <a:t> </a:t>
            </a:r>
            <a:r>
              <a:rPr lang="en-GB" b="0" dirty="0" err="1"/>
              <a:t>einer</a:t>
            </a:r>
            <a:r>
              <a:rPr lang="en-GB" b="0" dirty="0"/>
              <a:t> [</a:t>
            </a:r>
            <a:r>
              <a:rPr lang="en-GB" b="0" dirty="0" err="1"/>
              <a:t>Weile</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b="0" dirty="0" err="1"/>
              <a:t>Sprechstundenhilfe</a:t>
            </a:r>
            <a:r>
              <a:rPr lang="en-GB" b="0" dirty="0"/>
              <a:t>: </a:t>
            </a:r>
            <a:r>
              <a:rPr lang="en-GB" b="0" dirty="0" err="1"/>
              <a:t>Seit</a:t>
            </a:r>
            <a:r>
              <a:rPr lang="en-GB" b="0" dirty="0"/>
              <a:t> </a:t>
            </a:r>
            <a:r>
              <a:rPr lang="en-GB" b="0" dirty="0" err="1"/>
              <a:t>wann</a:t>
            </a:r>
            <a:r>
              <a:rPr lang="en-GB" b="0" dirty="0"/>
              <a:t> k</a:t>
            </a:r>
            <a:r>
              <a:rPr lang="en-US" b="0" dirty="0" err="1"/>
              <a:t>önnen</a:t>
            </a:r>
            <a:r>
              <a:rPr lang="en-US" b="0" dirty="0"/>
              <a:t> Sie </a:t>
            </a:r>
            <a:r>
              <a:rPr lang="en-US" b="0" dirty="0" err="1"/>
              <a:t>nicht</a:t>
            </a:r>
            <a:r>
              <a:rPr lang="en-US" b="0" dirty="0"/>
              <a:t> </a:t>
            </a:r>
            <a:r>
              <a:rPr lang="en-US" b="0" dirty="0" err="1"/>
              <a:t>arbeiten</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a:t>
            </a:r>
            <a:r>
              <a:rPr lang="en-GB" b="0" dirty="0" err="1"/>
              <a:t>Patientin</a:t>
            </a:r>
            <a:r>
              <a:rPr lang="en-GB" b="0" dirty="0"/>
              <a:t>: </a:t>
            </a:r>
            <a:r>
              <a:rPr lang="en-GB" b="0" dirty="0" err="1"/>
              <a:t>Seit</a:t>
            </a:r>
            <a:r>
              <a:rPr lang="en-GB" b="0" dirty="0"/>
              <a:t> </a:t>
            </a:r>
            <a:r>
              <a:rPr lang="en-GB" b="0" dirty="0" err="1"/>
              <a:t>einem</a:t>
            </a:r>
            <a:r>
              <a:rPr lang="en-GB" b="0" dirty="0"/>
              <a:t> [Tag]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lang="en-GB" b="0" dirty="0" err="1"/>
              <a:t>Sprechstundenhilfe</a:t>
            </a:r>
            <a:r>
              <a:rPr lang="en-GB" b="0" dirty="0"/>
              <a:t>: </a:t>
            </a:r>
            <a:r>
              <a:rPr lang="en-GB" b="0" dirty="0" err="1"/>
              <a:t>Seit</a:t>
            </a:r>
            <a:r>
              <a:rPr lang="en-GB" b="0" dirty="0"/>
              <a:t> </a:t>
            </a:r>
            <a:r>
              <a:rPr lang="en-GB" b="0" dirty="0" err="1"/>
              <a:t>wann</a:t>
            </a:r>
            <a:r>
              <a:rPr lang="en-GB" b="0" dirty="0"/>
              <a:t> </a:t>
            </a:r>
            <a:r>
              <a:rPr lang="en-GB" b="0" dirty="0" err="1"/>
              <a:t>isst</a:t>
            </a:r>
            <a:r>
              <a:rPr lang="en-GB" b="0" dirty="0"/>
              <a:t> das Kind </a:t>
            </a:r>
            <a:r>
              <a:rPr lang="en-GB" b="0" dirty="0" err="1"/>
              <a:t>nichts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a:t>
            </a:r>
            <a:r>
              <a:rPr lang="en-GB" b="0" dirty="0" err="1"/>
              <a:t>Patientin</a:t>
            </a:r>
            <a:r>
              <a:rPr lang="en-GB" b="0" dirty="0"/>
              <a:t>: </a:t>
            </a:r>
            <a:r>
              <a:rPr lang="en-GB" b="0" dirty="0" err="1"/>
              <a:t>Seit</a:t>
            </a:r>
            <a:r>
              <a:rPr lang="en-GB" b="0" dirty="0"/>
              <a:t> </a:t>
            </a:r>
            <a:r>
              <a:rPr lang="en-GB" b="0" dirty="0" err="1"/>
              <a:t>drei</a:t>
            </a:r>
            <a:r>
              <a:rPr lang="en-GB" b="0" dirty="0"/>
              <a:t> [</a:t>
            </a:r>
            <a:r>
              <a:rPr lang="en-GB" b="0" dirty="0" err="1"/>
              <a:t>Tagen</a:t>
            </a:r>
            <a:r>
              <a:rPr lang="en-GB" b="0" dirty="0"/>
              <a:t>/</a:t>
            </a:r>
            <a:r>
              <a:rPr lang="en-GB" b="0" dirty="0" err="1"/>
              <a:t>Wochen</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b="0" dirty="0" err="1"/>
              <a:t>Sprechstundenhilfe</a:t>
            </a:r>
            <a:r>
              <a:rPr lang="en-GB" b="0" dirty="0"/>
              <a:t>: </a:t>
            </a:r>
            <a:r>
              <a:rPr lang="en-GB" b="0" dirty="0" err="1"/>
              <a:t>Seit</a:t>
            </a:r>
            <a:r>
              <a:rPr lang="en-GB" b="0" dirty="0"/>
              <a:t> </a:t>
            </a:r>
            <a:r>
              <a:rPr lang="en-GB" b="0" dirty="0" err="1"/>
              <a:t>wann</a:t>
            </a:r>
            <a:r>
              <a:rPr lang="en-GB" b="0" dirty="0"/>
              <a:t> tut es </a:t>
            </a:r>
            <a:r>
              <a:rPr lang="en-GB" b="0" dirty="0" err="1"/>
              <a:t>weh</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a:t>
            </a:r>
            <a:r>
              <a:rPr lang="en-GB" b="0" dirty="0" err="1"/>
              <a:t>Patientin</a:t>
            </a:r>
            <a:r>
              <a:rPr lang="en-GB" b="0" dirty="0"/>
              <a:t>: </a:t>
            </a:r>
            <a:r>
              <a:rPr lang="en-GB" b="0" dirty="0" err="1"/>
              <a:t>Seit</a:t>
            </a:r>
            <a:r>
              <a:rPr lang="en-GB" b="0" dirty="0"/>
              <a:t> </a:t>
            </a:r>
            <a:r>
              <a:rPr lang="en-GB" b="0" dirty="0" err="1"/>
              <a:t>zwei</a:t>
            </a:r>
            <a:r>
              <a:rPr lang="en-GB" b="0" dirty="0"/>
              <a:t> [</a:t>
            </a:r>
            <a:r>
              <a:rPr lang="en-GB" b="0" dirty="0" err="1"/>
              <a:t>Monaten</a:t>
            </a:r>
            <a:r>
              <a:rPr lang="en-GB" b="0" dirty="0"/>
              <a:t>/</a:t>
            </a:r>
            <a:r>
              <a:rPr lang="en-GB" b="0" dirty="0" err="1"/>
              <a:t>Wochen</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a:t>
            </a:r>
            <a:r>
              <a:rPr lang="en-GB" b="0" dirty="0" err="1"/>
              <a:t>Sprechstundenhilfe</a:t>
            </a:r>
            <a:r>
              <a:rPr lang="en-GB" b="0" dirty="0"/>
              <a:t>: </a:t>
            </a:r>
            <a:r>
              <a:rPr lang="en-GB" b="0" dirty="0" err="1"/>
              <a:t>Seit</a:t>
            </a:r>
            <a:r>
              <a:rPr lang="en-GB" b="0" dirty="0"/>
              <a:t> </a:t>
            </a:r>
            <a:r>
              <a:rPr lang="en-GB" b="0" dirty="0" err="1"/>
              <a:t>wann</a:t>
            </a:r>
            <a:r>
              <a:rPr lang="en-GB" b="0" dirty="0"/>
              <a:t> </a:t>
            </a:r>
            <a:r>
              <a:rPr lang="en-GB" b="0" dirty="0" err="1"/>
              <a:t>schlafen</a:t>
            </a:r>
            <a:r>
              <a:rPr lang="en-GB" b="0" dirty="0"/>
              <a:t> Sie </a:t>
            </a:r>
            <a:r>
              <a:rPr lang="en-GB" b="0" dirty="0" err="1"/>
              <a:t>nicht</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a:t>
            </a:r>
            <a:r>
              <a:rPr lang="en-GB" b="0" dirty="0" err="1"/>
              <a:t>Patientin</a:t>
            </a:r>
            <a:r>
              <a:rPr lang="en-GB" b="0" dirty="0"/>
              <a:t>: </a:t>
            </a:r>
            <a:r>
              <a:rPr lang="en-GB" b="0" dirty="0" err="1"/>
              <a:t>Seit</a:t>
            </a:r>
            <a:r>
              <a:rPr lang="en-GB" b="0" dirty="0"/>
              <a:t> </a:t>
            </a:r>
            <a:r>
              <a:rPr lang="en-GB" b="0" dirty="0" err="1"/>
              <a:t>einer</a:t>
            </a:r>
            <a:r>
              <a:rPr lang="en-GB" b="0" dirty="0"/>
              <a:t> [</a:t>
            </a:r>
            <a:r>
              <a:rPr lang="en-GB" b="0" dirty="0" err="1"/>
              <a:t>Woche</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(1 is the most frequent word in German): </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[1/6]</a:t>
            </a:r>
          </a:p>
          <a:p>
            <a:r>
              <a:rPr lang="en-GB" b="1" dirty="0"/>
              <a:t>Timing: 5 minutes (for six slides)</a:t>
            </a:r>
            <a:r>
              <a:rPr lang="en-GB" dirty="0"/>
              <a:t/>
            </a:r>
            <a:br>
              <a:rPr lang="en-GB" dirty="0"/>
            </a:br>
            <a:r>
              <a:rPr lang="en-GB" b="1" dirty="0"/>
              <a:t/>
            </a:r>
            <a:br>
              <a:rPr lang="en-GB" b="1" dirty="0"/>
            </a:br>
            <a:r>
              <a:rPr lang="en-GB" b="1" dirty="0"/>
              <a:t>Aim: </a:t>
            </a:r>
            <a:r>
              <a:rPr lang="en-GB" b="0" dirty="0"/>
              <a:t>to practise production of two elements of new grammar (</a:t>
            </a:r>
            <a:r>
              <a:rPr lang="en-GB" b="1" dirty="0"/>
              <a:t>present tense </a:t>
            </a:r>
            <a:r>
              <a:rPr lang="en-GB" b="0" dirty="0"/>
              <a:t>+ </a:t>
            </a:r>
            <a:r>
              <a:rPr lang="en-GB" b="1" dirty="0" err="1"/>
              <a:t>seit</a:t>
            </a:r>
            <a:r>
              <a:rPr lang="en-GB" b="0" dirty="0"/>
              <a:t> and </a:t>
            </a:r>
            <a:r>
              <a:rPr lang="en-GB" b="1" dirty="0" err="1"/>
              <a:t>seit</a:t>
            </a:r>
            <a:r>
              <a:rPr lang="en-GB" b="1" dirty="0"/>
              <a:t> +R3(dative) indefinite articles</a:t>
            </a:r>
            <a:r>
              <a:rPr lang="en-GB" b="0" dirty="0"/>
              <a:t>) whilst providing scaffolded support for word order.</a:t>
            </a:r>
            <a:r>
              <a:rPr lang="en-GB" dirty="0"/>
              <a:t/>
            </a:r>
            <a:br>
              <a:rPr lang="en-GB" dirty="0"/>
            </a:br>
            <a:r>
              <a:rPr lang="en-GB" dirty="0"/>
              <a:t/>
            </a:r>
            <a:br>
              <a:rPr lang="en-GB" dirty="0"/>
            </a:br>
            <a:r>
              <a:rPr lang="en-GB" b="1" dirty="0"/>
              <a:t>Procedure:</a:t>
            </a:r>
            <a:r>
              <a:rPr lang="en-GB" dirty="0"/>
              <a:t/>
            </a:r>
            <a:br>
              <a:rPr lang="en-GB" dirty="0"/>
            </a:br>
            <a:r>
              <a:rPr lang="en-GB" dirty="0"/>
              <a:t>1. Click for English sentence prompt.</a:t>
            </a:r>
          </a:p>
          <a:p>
            <a:r>
              <a:rPr lang="en-GB" dirty="0"/>
              <a:t>2. Give students a visual count down (teacher hand showing 5 – 4 – 3 – 2 – 1) for thinking time.</a:t>
            </a:r>
          </a:p>
          <a:p>
            <a:r>
              <a:rPr lang="en-GB" dirty="0"/>
              <a:t>3. Cue choral oral sentence production.</a:t>
            </a:r>
          </a:p>
          <a:p>
            <a:r>
              <a:rPr lang="en-GB" dirty="0"/>
              <a:t>4. Click to reveal answers and teacher says the sentence.</a:t>
            </a:r>
            <a:br>
              <a:rPr lang="en-GB" dirty="0"/>
            </a:br>
            <a:r>
              <a:rPr lang="en-GB" dirty="0"/>
              <a:t>5. Complete the next four slides in the same way.</a:t>
            </a:r>
            <a:br>
              <a:rPr lang="en-GB" dirty="0"/>
            </a:br>
            <a:r>
              <a:rPr lang="en-GB" dirty="0"/>
              <a:t>6. The sixth slide is for students to practise (2-3 mins) giving each other sentences in English for their partner to translate into German.</a:t>
            </a:r>
          </a:p>
          <a:p>
            <a:endParaRPr lang="en-GB" dirty="0"/>
          </a:p>
          <a:p>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[2/6]</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241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[3/6]</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9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[4/6]</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561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[5/6]</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790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[6/6]</a:t>
            </a:r>
          </a:p>
          <a:p>
            <a:r>
              <a:rPr lang="en-GB" dirty="0"/>
              <a:t/>
            </a:r>
            <a:br>
              <a:rPr lang="en-GB" dirty="0"/>
            </a:br>
            <a:r>
              <a:rPr lang="en-GB" dirty="0"/>
              <a:t>Procedure:</a:t>
            </a:r>
            <a:br>
              <a:rPr lang="en-GB" dirty="0"/>
            </a:br>
            <a:r>
              <a:rPr lang="en-GB" dirty="0"/>
              <a:t>1. Partner A invents an English sentence (similar to the ones already practised).</a:t>
            </a:r>
            <a:br>
              <a:rPr lang="en-GB" dirty="0"/>
            </a:br>
            <a:r>
              <a:rPr lang="en-GB" dirty="0"/>
              <a:t>2. Partner B translates it into German.</a:t>
            </a:r>
            <a:br>
              <a:rPr lang="en-GB" dirty="0"/>
            </a:br>
            <a:r>
              <a:rPr lang="en-GB" dirty="0"/>
              <a:t>3. They swap roles.</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049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(2 slides)</a:t>
            </a:r>
            <a:r>
              <a:rPr lang="en-GB" dirty="0"/>
              <a:t/>
            </a:r>
            <a:br>
              <a:rPr lang="en-GB" dirty="0"/>
            </a:br>
            <a:r>
              <a:rPr lang="en-GB" b="1" dirty="0"/>
              <a:t/>
            </a:r>
            <a:br>
              <a:rPr lang="en-GB" b="1" dirty="0"/>
            </a:br>
            <a:r>
              <a:rPr lang="en-GB" b="1" dirty="0"/>
              <a:t>Aim: </a:t>
            </a:r>
            <a:r>
              <a:rPr lang="en-GB" b="0" dirty="0"/>
              <a:t>To practise the new grammar in a written sentence context.</a:t>
            </a:r>
            <a:r>
              <a:rPr lang="en-GB" dirty="0"/>
              <a:t/>
            </a:r>
            <a:br>
              <a:rPr lang="en-GB" dirty="0"/>
            </a:br>
            <a:r>
              <a:rPr lang="en-GB" dirty="0"/>
              <a:t/>
            </a:r>
            <a:br>
              <a:rPr lang="en-GB" dirty="0"/>
            </a:br>
            <a:r>
              <a:rPr lang="en-GB" b="1" dirty="0"/>
              <a:t>Procedure:</a:t>
            </a:r>
            <a:r>
              <a:rPr lang="en-GB" dirty="0"/>
              <a:t/>
            </a:r>
            <a:br>
              <a:rPr lang="en-GB" dirty="0"/>
            </a:br>
            <a:r>
              <a:rPr lang="en-GB" dirty="0"/>
              <a:t>1. Translate the sentences into German. Pay attention to tenses and the different translations of </a:t>
            </a:r>
            <a:r>
              <a:rPr lang="en-GB" i="1" dirty="0" err="1"/>
              <a:t>seit</a:t>
            </a:r>
            <a:r>
              <a:rPr lang="en-GB" i="1" dirty="0"/>
              <a:t>.</a:t>
            </a:r>
            <a:endParaRPr lang="en-GB" dirty="0"/>
          </a:p>
          <a:p>
            <a:r>
              <a:rPr lang="en-GB" dirty="0"/>
              <a:t>2. Check answers on the next slide.</a:t>
            </a:r>
          </a:p>
          <a:p>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599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err="1"/>
              <a:t>denken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err="1"/>
              <a:t>denken</a:t>
            </a:r>
            <a:r>
              <a:rPr lang="en-GB" baseline="0" dirty="0"/>
              <a:t> [124]; </a:t>
            </a:r>
            <a:r>
              <a:rPr lang="en-GB" b="1" baseline="0" dirty="0" err="1"/>
              <a:t>besser</a:t>
            </a:r>
            <a:r>
              <a:rPr lang="en-GB" b="0" baseline="0" dirty="0"/>
              <a:t> [231]</a:t>
            </a:r>
            <a:r>
              <a:rPr lang="en-GB" baseline="0" dirty="0"/>
              <a:t> </a:t>
            </a:r>
            <a:r>
              <a:rPr lang="en-GB" b="1" baseline="0" dirty="0"/>
              <a:t>Ende</a:t>
            </a:r>
            <a:r>
              <a:rPr lang="en-GB" baseline="0" dirty="0"/>
              <a:t> [204]; </a:t>
            </a:r>
            <a:r>
              <a:rPr lang="en-GB" b="1" baseline="0" dirty="0" err="1"/>
              <a:t>helfen</a:t>
            </a:r>
            <a:r>
              <a:rPr lang="en-GB" b="1" baseline="0" dirty="0"/>
              <a:t> </a:t>
            </a:r>
            <a:r>
              <a:rPr lang="en-GB" baseline="0" dirty="0"/>
              <a:t>[406]; </a:t>
            </a:r>
            <a:r>
              <a:rPr lang="en-GB" b="1" baseline="0" dirty="0"/>
              <a:t>Bett </a:t>
            </a:r>
            <a:r>
              <a:rPr lang="en-GB" baseline="0" dirty="0"/>
              <a:t>[654]; </a:t>
            </a:r>
            <a:r>
              <a:rPr lang="en-GB" b="1" baseline="0" dirty="0" err="1"/>
              <a:t>eng</a:t>
            </a:r>
            <a:r>
              <a:rPr lang="en-GB" b="1" baseline="0" dirty="0"/>
              <a:t> </a:t>
            </a:r>
            <a:r>
              <a:rPr lang="en-GB" baseline="0" dirty="0"/>
              <a:t>[591].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636419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Written recognition of new vocabulary at word level.</a:t>
            </a:r>
            <a:endParaRPr lang="en-US" b="1" dirty="0"/>
          </a:p>
          <a:p>
            <a:endParaRPr lang="en-US" b="1" dirty="0"/>
          </a:p>
          <a:p>
            <a:r>
              <a:rPr lang="en-US" b="1" dirty="0"/>
              <a:t>Procedure:</a:t>
            </a:r>
          </a:p>
          <a:p>
            <a:pPr marL="0" indent="0">
              <a:buNone/>
            </a:pPr>
            <a:r>
              <a:rPr lang="en-US" b="0" dirty="0"/>
              <a:t>1. Students volunteer a letter/number combination relating to a square on the grid.</a:t>
            </a:r>
          </a:p>
          <a:p>
            <a:pPr marL="0" indent="0">
              <a:buNone/>
            </a:pPr>
            <a:r>
              <a:rPr lang="en-US" b="0" dirty="0"/>
              <a:t>2. The whole class say the English translation in chorus.</a:t>
            </a:r>
          </a:p>
          <a:p>
            <a:pPr marL="0" indent="0">
              <a:buNone/>
            </a:pPr>
            <a:r>
              <a:rPr lang="en-US" b="0" dirty="0"/>
              <a:t>3. Click the blue box to reveal answer.</a:t>
            </a:r>
          </a:p>
          <a:p>
            <a:pPr marL="0" indent="0">
              <a:buNone/>
            </a:pPr>
            <a:r>
              <a:rPr lang="en-US" b="0" dirty="0"/>
              <a:t>4. If the majority of the class says the correct answer, click the yellow box to reveal part of the underlying image.</a:t>
            </a:r>
          </a:p>
          <a:p>
            <a:pPr marL="0" indent="0">
              <a:buNone/>
            </a:pPr>
            <a:r>
              <a:rPr lang="en-US" b="0" dirty="0"/>
              <a:t>5. Students guess what the image represents as more is revealed.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a:t>
            </a:r>
            <a:r>
              <a:rPr lang="en-GB" b="0" baseline="0" dirty="0"/>
              <a:t>: </a:t>
            </a:r>
            <a:r>
              <a:rPr lang="en-GB" b="0" baseline="0" dirty="0" err="1"/>
              <a:t>Brandenburger</a:t>
            </a:r>
            <a:r>
              <a:rPr lang="en-GB" b="0" baseline="0" dirty="0"/>
              <a:t> Tor</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de-DE" sz="1200" b="0" i="0" u="none" strike="noStrike" kern="1200" cap="none" dirty="0">
                <a:solidFill>
                  <a:schemeClr val="tx1"/>
                </a:solidFill>
                <a:effectLst/>
                <a:latin typeface="+mn-lt"/>
                <a:ea typeface="Calibri"/>
                <a:cs typeface="Calibri"/>
                <a:sym typeface="Calibri"/>
              </a:rPr>
              <a:t>kennen [216] Anwalt [1887] Deutschland [140] Firma [686] Weile [1631] gleich [141] einmal [124] bei [29] seit [130] vor</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[50] </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de-DE" sz="1200" b="0" i="0" u="none" strike="noStrike" kern="1200" cap="none" dirty="0">
                <a:solidFill>
                  <a:schemeClr val="tx1"/>
                </a:solidFill>
                <a:effectLst/>
                <a:latin typeface="+mn-lt"/>
                <a:ea typeface="Calibri"/>
                <a:cs typeface="Calibri"/>
                <a:sym typeface="Calibri"/>
              </a:rPr>
              <a:t>Other revisited words: Jahr [53] Monat [316] Woche [219]</a:t>
            </a: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471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long </a:t>
            </a:r>
            <a:r>
              <a:rPr lang="en-GB" sz="1200" b="1" dirty="0"/>
              <a:t>[ä] </a:t>
            </a:r>
            <a:r>
              <a:rPr lang="en-GB" sz="1200" b="0" dirty="0"/>
              <a:t>vs</a:t>
            </a:r>
            <a:r>
              <a:rPr lang="en-GB" sz="1200" b="1" dirty="0"/>
              <a:t> [e] </a:t>
            </a:r>
            <a:r>
              <a:rPr lang="en-GB" sz="1200" b="0" dirty="0"/>
              <a:t>with known and unknown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preposition </a:t>
            </a:r>
            <a:r>
              <a:rPr lang="en-GB" sz="1200" b="1" i="1" baseline="0" dirty="0" err="1"/>
              <a:t>seit</a:t>
            </a:r>
            <a:r>
              <a:rPr lang="en-GB" sz="1200" b="0" baseline="0" dirty="0"/>
              <a:t> + present tense (perfect continuous meaning)</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kennen [216] Anwalt [1887] Deutschland [140] Firma [686] Weile [1631] gleich [141] einmal [124] bei [29] seit [130] vor</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[50]</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8.2.2.2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annehmen [523] anschauen [949] aufhören [995] aufstehen [966] aussehen [277] fangen [2044] rufen [531] schauen [510] </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8.1.2.7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anfangen [497] ankommen [653] anrufen [1146] einkaufen [2877] mitbringen [1828] setzen [228] stattfinden [652] stellen [135] vorbereiten [1421] Geburtstag [1766]  weiterer, weitere, weiteres [182] während [173]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018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err="1"/>
              <a:t>geben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err="1"/>
              <a:t>geben</a:t>
            </a:r>
            <a:r>
              <a:rPr lang="en-GB" baseline="0" dirty="0"/>
              <a:t> [57]; </a:t>
            </a:r>
            <a:r>
              <a:rPr lang="en-GB" b="1" baseline="0" dirty="0" err="1"/>
              <a:t>mehr</a:t>
            </a:r>
            <a:r>
              <a:rPr lang="en-GB" b="0" baseline="0" dirty="0"/>
              <a:t> [58]</a:t>
            </a:r>
            <a:r>
              <a:rPr lang="en-GB" baseline="0" dirty="0"/>
              <a:t> </a:t>
            </a:r>
            <a:r>
              <a:rPr lang="en-GB" b="1" baseline="0" dirty="0"/>
              <a:t>Leben</a:t>
            </a:r>
            <a:r>
              <a:rPr lang="en-GB" baseline="0" dirty="0"/>
              <a:t> [220]; </a:t>
            </a:r>
            <a:r>
              <a:rPr lang="en-GB" b="1" baseline="0" dirty="0" err="1"/>
              <a:t>sehen</a:t>
            </a:r>
            <a:r>
              <a:rPr lang="en-GB" baseline="0" dirty="0"/>
              <a:t> [81]; </a:t>
            </a:r>
            <a:r>
              <a:rPr lang="en-GB" b="1" baseline="0" dirty="0"/>
              <a:t>Meer </a:t>
            </a:r>
            <a:r>
              <a:rPr lang="en-GB" baseline="0" dirty="0"/>
              <a:t>[977]; </a:t>
            </a:r>
            <a:r>
              <a:rPr lang="en-GB" b="1" baseline="0" dirty="0" err="1"/>
              <a:t>Idee</a:t>
            </a:r>
            <a:r>
              <a:rPr lang="en-GB" b="1" baseline="0" dirty="0"/>
              <a:t> </a:t>
            </a:r>
            <a:r>
              <a:rPr lang="en-GB" baseline="0" dirty="0"/>
              <a:t>[641].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157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a:t>
            </a:r>
            <a:r>
              <a:rPr lang="en-GB" b="1" baseline="0" dirty="0"/>
              <a:t>] </a:t>
            </a:r>
            <a:r>
              <a:rPr lang="en-GB" baseline="0" dirty="0"/>
              <a:t>and then the </a:t>
            </a:r>
            <a:r>
              <a:rPr lang="en-GB" b="1" baseline="0" dirty="0"/>
              <a:t>source</a:t>
            </a:r>
            <a:r>
              <a:rPr lang="en-GB" baseline="0" dirty="0"/>
              <a:t> word again ‘</a:t>
            </a:r>
            <a:r>
              <a:rPr lang="en-GB" sz="1200" b="1" baseline="0" dirty="0" err="1"/>
              <a:t>spät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ähnlich</a:t>
            </a:r>
            <a:r>
              <a:rPr lang="en-GB" sz="1200" b="1" baseline="0" dirty="0"/>
              <a:t> </a:t>
            </a:r>
            <a:r>
              <a:rPr lang="en-GB" sz="1200" baseline="0" dirty="0"/>
              <a:t>[429]; </a:t>
            </a:r>
            <a:r>
              <a:rPr lang="en-GB" sz="1200" b="1" baseline="0" dirty="0" err="1"/>
              <a:t>Nähe</a:t>
            </a:r>
            <a:r>
              <a:rPr lang="en-GB" sz="1200" b="1" baseline="0" dirty="0"/>
              <a:t> </a:t>
            </a:r>
            <a:r>
              <a:rPr lang="en-GB" sz="1200" baseline="0" dirty="0"/>
              <a:t>[795]; </a:t>
            </a:r>
            <a:r>
              <a:rPr lang="en-GB" sz="1200" b="1" baseline="0" dirty="0" err="1"/>
              <a:t>erklären</a:t>
            </a:r>
            <a:r>
              <a:rPr lang="en-GB" sz="1200" b="1" baseline="0" dirty="0"/>
              <a:t> </a:t>
            </a:r>
            <a:r>
              <a:rPr lang="en-GB" sz="1200" baseline="0" dirty="0"/>
              <a:t>[250]; </a:t>
            </a:r>
            <a:r>
              <a:rPr lang="en-GB" sz="1200" b="1" baseline="0" dirty="0" err="1"/>
              <a:t>wählen</a:t>
            </a:r>
            <a:r>
              <a:rPr lang="en-GB" sz="1200" b="1" baseline="0" dirty="0"/>
              <a:t> </a:t>
            </a:r>
            <a:r>
              <a:rPr lang="en-GB" sz="1200" baseline="0" dirty="0"/>
              <a:t>[64].</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925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r>
              <a:rPr lang="en-GB" dirty="0"/>
              <a:t/>
            </a:r>
            <a:br>
              <a:rPr lang="en-GB" dirty="0"/>
            </a:br>
            <a:r>
              <a:rPr lang="en-GB" b="1" dirty="0"/>
              <a:t/>
            </a:r>
            <a:br>
              <a:rPr lang="en-GB" b="1" dirty="0"/>
            </a:br>
            <a:r>
              <a:rPr lang="en-GB" b="1" dirty="0"/>
              <a:t>Aim: </a:t>
            </a:r>
            <a:r>
              <a:rPr lang="en-GB" b="0" dirty="0"/>
              <a:t>To explain the pronunciation similarity/difference between long [e] and [ä] and prepare students for the next activity.</a:t>
            </a:r>
            <a:r>
              <a:rPr lang="en-GB" dirty="0"/>
              <a:t/>
            </a:r>
            <a:br>
              <a:rPr lang="en-GB" dirty="0"/>
            </a:br>
            <a:r>
              <a:rPr lang="en-GB" dirty="0"/>
              <a:t/>
            </a:r>
            <a:br>
              <a:rPr lang="en-GB" dirty="0"/>
            </a:br>
            <a:r>
              <a:rPr lang="en-GB" b="1" dirty="0"/>
              <a:t>Procedure:</a:t>
            </a:r>
            <a:r>
              <a:rPr lang="en-GB" dirty="0"/>
              <a:t/>
            </a:r>
            <a:br>
              <a:rPr lang="en-GB" dirty="0"/>
            </a:br>
            <a:r>
              <a:rPr lang="en-GB" dirty="0"/>
              <a:t>1. Click to present the new information.</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778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r>
              <a:rPr lang="en-GB" dirty="0"/>
              <a:t/>
            </a:r>
            <a:br>
              <a:rPr lang="en-GB" dirty="0"/>
            </a:br>
            <a:r>
              <a:rPr lang="en-GB" dirty="0"/>
              <a:t/>
            </a:r>
            <a:br>
              <a:rPr lang="en-GB" dirty="0"/>
            </a:br>
            <a:r>
              <a:rPr lang="en-GB" b="1" dirty="0"/>
              <a:t>Aim: </a:t>
            </a:r>
            <a:r>
              <a:rPr lang="en-GB" b="0" baseline="0" dirty="0"/>
              <a:t>To practise SSC long </a:t>
            </a:r>
            <a:r>
              <a:rPr lang="en-GB" b="1" baseline="0" dirty="0"/>
              <a:t>[e] </a:t>
            </a:r>
            <a:r>
              <a:rPr lang="en-GB" b="0" baseline="0" dirty="0"/>
              <a:t>and</a:t>
            </a:r>
            <a:r>
              <a:rPr lang="en-GB" b="1" baseline="0" dirty="0"/>
              <a:t> [ä] </a:t>
            </a:r>
            <a:r>
              <a:rPr lang="en-GB" b="0" baseline="0" dirty="0"/>
              <a:t>with mostly unknown vocabulary, compelling students to apply their phonics knowledge.  Much of this vocabulary will appear later in Year 8.</a:t>
            </a:r>
            <a:r>
              <a:rPr lang="en-GB" b="0" dirty="0"/>
              <a:t/>
            </a:r>
            <a:br>
              <a:rPr lang="en-GB" b="0" dirty="0"/>
            </a:br>
            <a:r>
              <a:rPr lang="en-GB" b="0" dirty="0"/>
              <a:t/>
            </a:r>
            <a:br>
              <a:rPr lang="en-GB" b="0" dirty="0"/>
            </a:br>
            <a:r>
              <a:rPr lang="en-GB" b="1" dirty="0"/>
              <a:t>Procedure:</a:t>
            </a:r>
            <a:r>
              <a:rPr lang="en-GB" dirty="0"/>
              <a:t/>
            </a:r>
            <a:br>
              <a:rPr lang="en-GB" dirty="0"/>
            </a:br>
            <a:r>
              <a:rPr lang="en-GB" dirty="0"/>
              <a:t>1. Click to hear the words. Note: the first word is known.  The idea is that this will help students to ‘anchor’ the [ä] sound securely before listening to the other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write [e] or [ä] and try to transcribe the whole word, if able.</a:t>
            </a:r>
            <a:br>
              <a:rPr lang="en-GB" dirty="0"/>
            </a:br>
            <a:r>
              <a:rPr lang="en-GB" dirty="0"/>
              <a:t>3. Click to reveal answer and word spelling.</a:t>
            </a:r>
            <a:br>
              <a:rPr lang="en-GB" dirty="0"/>
            </a:br>
            <a:r>
              <a:rPr lang="en-GB" dirty="0"/>
              <a:t/>
            </a:r>
            <a:br>
              <a:rPr lang="en-GB" dirty="0"/>
            </a:br>
            <a:r>
              <a:rPr lang="en-GB" b="1" baseline="0" dirty="0"/>
              <a:t>Word frequency (1 is the most frequent word in German): </a:t>
            </a:r>
            <a:br>
              <a:rPr lang="en-GB" b="1" baseline="0" dirty="0"/>
            </a:br>
            <a:r>
              <a:rPr lang="en-GB" b="0" baseline="0" dirty="0" err="1"/>
              <a:t>Fehler</a:t>
            </a:r>
            <a:r>
              <a:rPr lang="en-GB" b="0" baseline="0" dirty="0"/>
              <a:t> [861] </a:t>
            </a:r>
            <a:r>
              <a:rPr lang="en-GB" b="0" baseline="0" dirty="0" err="1"/>
              <a:t>zählen</a:t>
            </a:r>
            <a:r>
              <a:rPr lang="en-GB" b="0" baseline="0" dirty="0"/>
              <a:t> [704] </a:t>
            </a:r>
            <a:r>
              <a:rPr lang="en-GB" b="0" baseline="0" dirty="0" err="1"/>
              <a:t>jährlich</a:t>
            </a:r>
            <a:r>
              <a:rPr lang="en-GB" b="0" baseline="0" dirty="0"/>
              <a:t> [1707] </a:t>
            </a:r>
            <a:r>
              <a:rPr lang="en-GB" b="0" baseline="0" dirty="0" err="1"/>
              <a:t>Fernsehen</a:t>
            </a:r>
            <a:r>
              <a:rPr lang="en-GB" b="0" baseline="0" dirty="0"/>
              <a:t> [1444] </a:t>
            </a:r>
            <a:r>
              <a:rPr lang="en-GB" b="0" baseline="0" dirty="0" err="1"/>
              <a:t>Jahrzehnt</a:t>
            </a:r>
            <a:r>
              <a:rPr lang="en-GB" b="0" baseline="0" dirty="0"/>
              <a:t> [1123] </a:t>
            </a:r>
            <a:r>
              <a:rPr lang="en-GB" b="0" baseline="0" dirty="0" err="1"/>
              <a:t>ähnlich</a:t>
            </a:r>
            <a:r>
              <a:rPr lang="en-GB" b="0" baseline="0" dirty="0"/>
              <a:t> [437] </a:t>
            </a:r>
            <a:r>
              <a:rPr lang="en-GB" b="0" baseline="0" dirty="0" err="1"/>
              <a:t>drehen</a:t>
            </a:r>
            <a:r>
              <a:rPr lang="en-GB" b="0" baseline="0" dirty="0"/>
              <a:t> [788] </a:t>
            </a:r>
            <a:r>
              <a:rPr lang="en-GB" b="0" baseline="0" dirty="0" err="1"/>
              <a:t>ehrlich</a:t>
            </a:r>
            <a:r>
              <a:rPr lang="en-GB" b="0" baseline="0" dirty="0"/>
              <a:t> [1588]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a:p>
            <a:r>
              <a:rPr lang="en-GB" b="1" dirty="0"/>
              <a:t>Transcript:</a:t>
            </a:r>
            <a:r>
              <a:rPr lang="en-GB" dirty="0"/>
              <a:t/>
            </a:r>
            <a:br>
              <a:rPr lang="en-GB" dirty="0"/>
            </a:br>
            <a:r>
              <a:rPr lang="en-GB" dirty="0"/>
              <a:t>1. </a:t>
            </a:r>
            <a:r>
              <a:rPr lang="en-GB" dirty="0" err="1"/>
              <a:t>Fehler</a:t>
            </a:r>
            <a:r>
              <a:rPr lang="en-GB" dirty="0"/>
              <a:t/>
            </a:r>
            <a:br>
              <a:rPr lang="en-GB" dirty="0"/>
            </a:br>
            <a:r>
              <a:rPr lang="en-GB" dirty="0"/>
              <a:t>2. </a:t>
            </a:r>
            <a:r>
              <a:rPr lang="en-GB" dirty="0" err="1"/>
              <a:t>zählen</a:t>
            </a:r>
            <a:r>
              <a:rPr lang="en-GB" dirty="0"/>
              <a:t/>
            </a:r>
            <a:br>
              <a:rPr lang="en-GB" dirty="0"/>
            </a:br>
            <a:r>
              <a:rPr lang="en-GB" dirty="0"/>
              <a:t>3. </a:t>
            </a:r>
            <a:r>
              <a:rPr lang="en-GB" dirty="0" err="1"/>
              <a:t>jährlich</a:t>
            </a:r>
            <a:r>
              <a:rPr lang="en-GB" dirty="0"/>
              <a:t/>
            </a:r>
            <a:br>
              <a:rPr lang="en-GB" dirty="0"/>
            </a:br>
            <a:r>
              <a:rPr lang="en-GB" dirty="0"/>
              <a:t>4. </a:t>
            </a:r>
            <a:r>
              <a:rPr lang="en-GB" dirty="0" err="1"/>
              <a:t>Fernsehen</a:t>
            </a:r>
            <a:r>
              <a:rPr lang="en-GB" dirty="0"/>
              <a:t/>
            </a:r>
            <a:br>
              <a:rPr lang="en-GB" dirty="0"/>
            </a:br>
            <a:r>
              <a:rPr lang="en-GB" dirty="0"/>
              <a:t>5. </a:t>
            </a:r>
            <a:r>
              <a:rPr lang="en-GB" dirty="0" err="1"/>
              <a:t>Jahrzehnt</a:t>
            </a:r>
            <a:r>
              <a:rPr lang="en-GB" dirty="0"/>
              <a:t/>
            </a:r>
            <a:br>
              <a:rPr lang="en-GB" dirty="0"/>
            </a:br>
            <a:r>
              <a:rPr lang="en-GB" dirty="0"/>
              <a:t>6. </a:t>
            </a:r>
            <a:r>
              <a:rPr lang="en-GB" dirty="0" err="1"/>
              <a:t>ähnlich</a:t>
            </a:r>
            <a:r>
              <a:rPr lang="en-GB" dirty="0"/>
              <a:t/>
            </a:r>
            <a:br>
              <a:rPr lang="en-GB" dirty="0"/>
            </a:br>
            <a:r>
              <a:rPr lang="en-GB" dirty="0"/>
              <a:t>7. </a:t>
            </a:r>
            <a:r>
              <a:rPr lang="en-GB" dirty="0" err="1"/>
              <a:t>dreht</a:t>
            </a:r>
            <a:r>
              <a:rPr lang="en-GB" dirty="0"/>
              <a:t/>
            </a:r>
            <a:br>
              <a:rPr lang="en-GB" dirty="0"/>
            </a:br>
            <a:r>
              <a:rPr lang="en-GB" dirty="0"/>
              <a:t>8. </a:t>
            </a:r>
            <a:r>
              <a:rPr lang="en-GB" dirty="0" err="1"/>
              <a:t>ehrlich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407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r>
              <a:rPr lang="en-GB" dirty="0"/>
              <a:t/>
            </a:r>
            <a:br>
              <a:rPr lang="en-GB" dirty="0"/>
            </a:br>
            <a:r>
              <a:rPr lang="en-GB" dirty="0"/>
              <a:t/>
            </a:r>
            <a:br>
              <a:rPr lang="en-GB" dirty="0"/>
            </a:br>
            <a:r>
              <a:rPr lang="en-GB" b="1" dirty="0"/>
              <a:t>Aim: </a:t>
            </a:r>
            <a:r>
              <a:rPr lang="en-GB" b="0" baseline="0" dirty="0"/>
              <a:t>To practise SSC long </a:t>
            </a:r>
            <a:r>
              <a:rPr lang="en-GB" b="1" baseline="0" dirty="0"/>
              <a:t>[e] </a:t>
            </a:r>
            <a:r>
              <a:rPr lang="en-GB" b="0" baseline="0" dirty="0"/>
              <a:t>and</a:t>
            </a:r>
            <a:r>
              <a:rPr lang="en-GB" b="1" baseline="0" dirty="0"/>
              <a:t> [ä] </a:t>
            </a:r>
            <a:r>
              <a:rPr lang="en-GB" b="0" baseline="0" dirty="0"/>
              <a:t>with a mixture of familiar and cognate vocabulary, to give students the opportunity to produce the two SSC.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a:r>
            <a:br>
              <a:rPr lang="en-GB" b="0" dirty="0"/>
            </a:br>
            <a:r>
              <a:rPr lang="en-GB" b="1" dirty="0"/>
              <a:t>Procedure:</a:t>
            </a:r>
            <a:r>
              <a:rPr lang="en-GB" dirty="0"/>
              <a:t/>
            </a:r>
            <a:br>
              <a:rPr lang="en-GB" dirty="0"/>
            </a:br>
            <a:r>
              <a:rPr lang="en-GB" dirty="0"/>
              <a:t>1. Partner B writes 1-4 and turns away from the board.</a:t>
            </a:r>
            <a:br>
              <a:rPr lang="en-GB" dirty="0"/>
            </a:br>
            <a:r>
              <a:rPr lang="en-GB" dirty="0"/>
              <a:t>2. Partner A reads words 1-4 aloud in German.</a:t>
            </a:r>
            <a:br>
              <a:rPr lang="en-GB" dirty="0"/>
            </a:br>
            <a:r>
              <a:rPr lang="en-GB" dirty="0"/>
              <a:t>3. Partner B writes the words down.</a:t>
            </a:r>
            <a:br>
              <a:rPr lang="en-GB" dirty="0"/>
            </a:br>
            <a:r>
              <a:rPr lang="en-GB" dirty="0"/>
              <a:t>4. Partner B turns back to check his/her answers. Click on the green ticks to hear the words pronounced again.</a:t>
            </a:r>
            <a:br>
              <a:rPr lang="en-GB" dirty="0"/>
            </a:br>
            <a:r>
              <a:rPr lang="en-GB" dirty="0"/>
              <a:t>5. Partner A turns away from the board, and the process is repeated with words 5-8.</a:t>
            </a:r>
            <a:br>
              <a:rPr lang="en-GB" dirty="0"/>
            </a:br>
            <a:r>
              <a:rPr lang="en-GB" dirty="0"/>
              <a:t/>
            </a:r>
            <a:br>
              <a:rPr lang="en-GB" dirty="0"/>
            </a:br>
            <a:r>
              <a:rPr lang="en-GB" b="1" dirty="0"/>
              <a:t>Note: </a:t>
            </a:r>
            <a:r>
              <a:rPr lang="en-GB" dirty="0"/>
              <a:t>Remind students that they are deliberately making a difference between [e] and [ä] here, but that it is also likely that they will hear some German native speakers pronouncing them in the same way.</a:t>
            </a:r>
            <a:br>
              <a:rPr lang="en-GB" dirty="0"/>
            </a:br>
            <a:r>
              <a:rPr lang="en-GB" dirty="0"/>
              <a:t/>
            </a:r>
            <a:br>
              <a:rPr lang="en-GB" dirty="0"/>
            </a:br>
            <a:r>
              <a:rPr lang="en-GB" b="1" baseline="0" dirty="0"/>
              <a:t>Word frequency unknown words (1 is the most frequent word in German): </a:t>
            </a:r>
            <a:br>
              <a:rPr lang="en-GB" b="1" baseline="0" dirty="0"/>
            </a:br>
            <a:r>
              <a:rPr lang="en-GB" b="0" baseline="0" dirty="0" err="1"/>
              <a:t>wählen</a:t>
            </a:r>
            <a:r>
              <a:rPr lang="en-GB" b="0" baseline="0" dirty="0"/>
              <a:t> [636] </a:t>
            </a:r>
            <a:r>
              <a:rPr lang="en-GB" b="0" baseline="0" dirty="0" err="1"/>
              <a:t>ungefähr</a:t>
            </a:r>
            <a:r>
              <a:rPr lang="en-GB" b="0" baseline="0" dirty="0"/>
              <a:t> ]1458] </a:t>
            </a:r>
            <a:r>
              <a:rPr lang="en-GB" b="0" baseline="0" dirty="0" err="1"/>
              <a:t>Nähe</a:t>
            </a:r>
            <a:r>
              <a:rPr lang="en-GB" b="0" baseline="0" dirty="0"/>
              <a:t> [918]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a:p>
            <a:r>
              <a:rPr lang="en-GB" b="1" dirty="0"/>
              <a:t>Transcript:</a:t>
            </a:r>
            <a:r>
              <a:rPr lang="en-GB" dirty="0"/>
              <a:t/>
            </a:r>
            <a:br>
              <a:rPr lang="en-GB" dirty="0"/>
            </a:br>
            <a:r>
              <a:rPr lang="en-GB" dirty="0"/>
              <a:t>1. </a:t>
            </a:r>
            <a:r>
              <a:rPr lang="en-GB" dirty="0" err="1"/>
              <a:t>Aktivität</a:t>
            </a:r>
            <a:r>
              <a:rPr lang="en-GB" dirty="0"/>
              <a:t/>
            </a:r>
            <a:br>
              <a:rPr lang="en-GB" dirty="0"/>
            </a:br>
            <a:r>
              <a:rPr lang="en-GB" dirty="0"/>
              <a:t>2. </a:t>
            </a:r>
            <a:r>
              <a:rPr lang="en-GB" dirty="0" err="1"/>
              <a:t>mehr</a:t>
            </a:r>
            <a:r>
              <a:rPr lang="en-GB" dirty="0"/>
              <a:t/>
            </a:r>
            <a:br>
              <a:rPr lang="en-GB" dirty="0"/>
            </a:br>
            <a:r>
              <a:rPr lang="en-GB" dirty="0"/>
              <a:t>3. </a:t>
            </a:r>
            <a:r>
              <a:rPr lang="en-GB" dirty="0" err="1"/>
              <a:t>spät</a:t>
            </a:r>
            <a:r>
              <a:rPr lang="en-GB" dirty="0"/>
              <a:t/>
            </a:r>
            <a:br>
              <a:rPr lang="en-GB" dirty="0"/>
            </a:br>
            <a:r>
              <a:rPr lang="en-GB" dirty="0"/>
              <a:t>4. Universität</a:t>
            </a:r>
            <a:br>
              <a:rPr lang="en-GB" dirty="0"/>
            </a:br>
            <a:r>
              <a:rPr lang="en-GB" dirty="0"/>
              <a:t>5. </a:t>
            </a:r>
            <a:r>
              <a:rPr lang="en-GB" dirty="0" err="1"/>
              <a:t>geht</a:t>
            </a:r>
            <a:r>
              <a:rPr lang="en-GB" dirty="0"/>
              <a:t/>
            </a:r>
            <a:br>
              <a:rPr lang="en-GB" dirty="0"/>
            </a:br>
            <a:r>
              <a:rPr lang="en-GB" dirty="0"/>
              <a:t>6. </a:t>
            </a:r>
            <a:r>
              <a:rPr lang="en-GB" dirty="0" err="1"/>
              <a:t>wählen</a:t>
            </a:r>
            <a:r>
              <a:rPr lang="en-GB" dirty="0"/>
              <a:t/>
            </a:r>
            <a:br>
              <a:rPr lang="en-GB" dirty="0"/>
            </a:br>
            <a:r>
              <a:rPr lang="en-GB" dirty="0"/>
              <a:t>7. </a:t>
            </a:r>
            <a:r>
              <a:rPr lang="en-GB" dirty="0" err="1"/>
              <a:t>ungefähr</a:t>
            </a:r>
            <a:r>
              <a:rPr lang="en-GB" dirty="0"/>
              <a:t/>
            </a:r>
            <a:br>
              <a:rPr lang="en-GB" dirty="0"/>
            </a:br>
            <a:r>
              <a:rPr lang="en-GB" dirty="0"/>
              <a:t>8. </a:t>
            </a:r>
            <a:r>
              <a:rPr lang="en-GB" dirty="0" err="1"/>
              <a:t>Nähe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522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Oral production of new vocabulary at word level.</a:t>
            </a:r>
            <a:endParaRPr lang="en-US" b="1" dirty="0"/>
          </a:p>
          <a:p>
            <a:endParaRPr lang="en-US" b="1" dirty="0"/>
          </a:p>
          <a:p>
            <a:r>
              <a:rPr lang="en-US" b="1" dirty="0"/>
              <a:t>Procedure:</a:t>
            </a:r>
          </a:p>
          <a:p>
            <a:pPr marL="0" indent="0">
              <a:buNone/>
            </a:pPr>
            <a:r>
              <a:rPr lang="en-US" b="0" dirty="0"/>
              <a:t>1. Students volunteer a letter/number combination relating to a square on the grid.</a:t>
            </a:r>
          </a:p>
          <a:p>
            <a:pPr marL="0" indent="0">
              <a:buNone/>
            </a:pPr>
            <a:r>
              <a:rPr lang="en-US" b="0" dirty="0"/>
              <a:t>2. The whole class say the German translation in chorus.</a:t>
            </a:r>
          </a:p>
          <a:p>
            <a:pPr marL="0" indent="0">
              <a:buNone/>
            </a:pPr>
            <a:r>
              <a:rPr lang="en-US" b="0" dirty="0"/>
              <a:t>3. Click the yellow box to reveal answer.</a:t>
            </a:r>
          </a:p>
          <a:p>
            <a:pPr marL="0" indent="0">
              <a:buNone/>
            </a:pPr>
            <a:r>
              <a:rPr lang="en-US" b="0" dirty="0"/>
              <a:t>4. If the majority of the class says the correct answer, click the blue box to reveal part of the underlying image.</a:t>
            </a:r>
          </a:p>
          <a:p>
            <a:pPr marL="0" indent="0">
              <a:buNone/>
            </a:pPr>
            <a:r>
              <a:rPr lang="en-US" b="0" dirty="0"/>
              <a:t>5. Students guess what the image represents as more is revealed.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a:t>
            </a:r>
            <a:r>
              <a:rPr lang="en-GB" b="0" baseline="0" dirty="0"/>
              <a:t>: </a:t>
            </a:r>
            <a:r>
              <a:rPr lang="en-GB" b="0" baseline="0" dirty="0" err="1"/>
              <a:t>Schönbrunn</a:t>
            </a:r>
            <a:r>
              <a:rPr lang="en-GB" b="0" baseline="0" dirty="0"/>
              <a:t> Palace, Vienna</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kennen [216] Anwalt [1887] Deutschland [140] Firma [686] Weile [1631] gleich [141] einmal [124] bei [29] seit [130] vor</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[50]</a:t>
            </a:r>
            <a:br>
              <a:rPr lang="de-DE" sz="1200" b="0" i="0" u="none" strike="noStrike" kern="1200" cap="none" dirty="0">
                <a:solidFill>
                  <a:schemeClr val="tx1"/>
                </a:solidFill>
                <a:effectLst/>
                <a:latin typeface="+mn-lt"/>
                <a:ea typeface="Calibri"/>
                <a:cs typeface="Calibri"/>
                <a:sym typeface="Calibri"/>
              </a:rPr>
            </a:br>
            <a:r>
              <a:rPr lang="de-DE" sz="1200" b="0" i="0" u="none" strike="noStrike" kern="1200" cap="none" dirty="0">
                <a:solidFill>
                  <a:schemeClr val="tx1"/>
                </a:solidFill>
                <a:effectLst/>
                <a:latin typeface="+mn-lt"/>
                <a:ea typeface="Calibri"/>
                <a:cs typeface="Calibri"/>
                <a:sym typeface="Calibri"/>
              </a:rPr>
              <a:t>Other revisited words: Jahr [53] Monat [316] Woche [219]</a:t>
            </a:r>
            <a:br>
              <a:rPr lang="de-DE" sz="1200" b="0" i="0" u="none" strike="noStrike" kern="1200" cap="none" dirty="0">
                <a:solidFill>
                  <a:schemeClr val="tx1"/>
                </a:solidFill>
                <a:effectLst/>
                <a:latin typeface="+mn-lt"/>
                <a:ea typeface="Calibri"/>
                <a:cs typeface="Calibri"/>
                <a:sym typeface="Calibri"/>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407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To introduce a new meaning of </a:t>
            </a:r>
            <a:r>
              <a:rPr lang="en-GB" b="0" i="1" dirty="0" err="1"/>
              <a:t>vor</a:t>
            </a:r>
            <a:r>
              <a:rPr lang="en-GB" b="0" i="0" dirty="0"/>
              <a:t>, to illustrate its use, and to contrast it with </a:t>
            </a:r>
            <a:r>
              <a:rPr lang="en-GB" b="0" i="1" dirty="0" err="1"/>
              <a:t>seit</a:t>
            </a:r>
            <a:r>
              <a:rPr lang="en-GB" b="0" i="0" dirty="0"/>
              <a:t>.</a:t>
            </a:r>
            <a:r>
              <a:rPr lang="en-GB" dirty="0"/>
              <a:t/>
            </a:r>
            <a:br>
              <a:rPr lang="en-GB" dirty="0"/>
            </a:br>
            <a:r>
              <a:rPr lang="en-GB" dirty="0"/>
              <a:t/>
            </a:r>
            <a:br>
              <a:rPr lang="en-GB" dirty="0"/>
            </a:br>
            <a:r>
              <a:rPr lang="en-GB" b="1" dirty="0"/>
              <a:t>Procedure:</a:t>
            </a:r>
            <a:r>
              <a:rPr lang="en-GB" dirty="0"/>
              <a:t/>
            </a:r>
            <a:br>
              <a:rPr lang="en-GB" dirty="0"/>
            </a:br>
            <a:r>
              <a:rPr lang="en-GB" dirty="0"/>
              <a:t>1. Use the animated text to present the new language feature.</a:t>
            </a:r>
          </a:p>
          <a:p>
            <a:r>
              <a:rPr lang="en-GB" dirty="0"/>
              <a:t>2. Draw attention to the key elements (i.e. followed by R3, used with past (perfect).</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978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a:t>
            </a:r>
            <a:r>
              <a:rPr lang="en-GB" b="0" i="1" dirty="0" err="1"/>
              <a:t>vor</a:t>
            </a:r>
            <a:r>
              <a:rPr lang="en-GB" b="0" i="1" dirty="0"/>
              <a:t> </a:t>
            </a:r>
            <a:r>
              <a:rPr lang="en-GB" b="0" i="0" dirty="0"/>
              <a:t>in a sentence context. It is being contrasted with </a:t>
            </a:r>
            <a:r>
              <a:rPr lang="en-GB" b="0" i="1" dirty="0" err="1"/>
              <a:t>seit</a:t>
            </a:r>
            <a:r>
              <a:rPr lang="en-GB" b="0" i="0" dirty="0"/>
              <a:t>.</a:t>
            </a:r>
            <a:r>
              <a:rPr lang="en-GB" dirty="0"/>
              <a:t/>
            </a:r>
            <a:br>
              <a:rPr lang="en-GB" dirty="0"/>
            </a:br>
            <a:r>
              <a:rPr lang="en-GB" dirty="0"/>
              <a:t/>
            </a:r>
            <a:br>
              <a:rPr lang="en-GB" dirty="0"/>
            </a:br>
            <a:r>
              <a:rPr lang="en-GB" b="1" dirty="0"/>
              <a:t>Procedure:</a:t>
            </a:r>
            <a:r>
              <a:rPr lang="en-GB" dirty="0"/>
              <a:t/>
            </a:r>
            <a:br>
              <a:rPr lang="en-GB" dirty="0"/>
            </a:br>
            <a:r>
              <a:rPr lang="en-GB" dirty="0"/>
              <a:t>1. Students write 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read Wolfgang’s email to </a:t>
            </a:r>
            <a:r>
              <a:rPr lang="en-GB" dirty="0" err="1"/>
              <a:t>Mutti</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For each gap they write </a:t>
            </a:r>
            <a:r>
              <a:rPr lang="en-GB" i="1" dirty="0" err="1"/>
              <a:t>vor</a:t>
            </a:r>
            <a:r>
              <a:rPr lang="en-GB" i="0" dirty="0"/>
              <a:t> or </a:t>
            </a:r>
            <a:r>
              <a:rPr lang="en-GB" i="1" dirty="0" err="1"/>
              <a:t>seit</a:t>
            </a:r>
            <a:r>
              <a:rPr lang="en-GB" i="0" dirty="0"/>
              <a:t>, using the verb cues to see what fits.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Answers are revealed on mouse clicks.</a:t>
            </a:r>
            <a:br>
              <a:rPr lang="en-GB" dirty="0"/>
            </a:br>
            <a:r>
              <a:rPr lang="en-GB" dirty="0"/>
              <a:t>5. Students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r>
              <a:rPr lang="en-GB" baseline="0" dirty="0"/>
              <a:t/>
            </a:r>
            <a:br>
              <a:rPr lang="en-GB" baseline="0" dirty="0"/>
            </a:br>
            <a:r>
              <a:rPr lang="en-GB" sz="1200" b="1" i="0" u="none" strike="noStrike" kern="1200" cap="none" dirty="0">
                <a:solidFill>
                  <a:schemeClr val="tx1"/>
                </a:solidFill>
                <a:effectLst/>
                <a:latin typeface="+mn-lt"/>
                <a:ea typeface="Calibri"/>
                <a:cs typeface="Calibri"/>
                <a:sym typeface="Calibri"/>
              </a:rPr>
              <a:t>8.2.2.5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feiern</a:t>
            </a:r>
            <a:r>
              <a:rPr lang="en-GB" sz="1200" b="0" i="0" u="none" strike="noStrike" kern="1200" cap="none" baseline="0" dirty="0">
                <a:solidFill>
                  <a:schemeClr val="tx1"/>
                </a:solidFill>
                <a:effectLst/>
                <a:latin typeface="+mn-lt"/>
                <a:ea typeface="Calibri"/>
                <a:cs typeface="Calibri"/>
                <a:sym typeface="Calibri"/>
              </a:rPr>
              <a:t> [869] </a:t>
            </a:r>
            <a:r>
              <a:rPr lang="en-GB" sz="1200" b="0" i="0" u="none" strike="noStrike" kern="1200" cap="none" baseline="0" dirty="0" err="1">
                <a:solidFill>
                  <a:schemeClr val="tx1"/>
                </a:solidFill>
                <a:effectLst/>
                <a:latin typeface="+mn-lt"/>
                <a:ea typeface="Calibri"/>
                <a:cs typeface="Calibri"/>
                <a:sym typeface="Calibri"/>
              </a:rPr>
              <a:t>lieb</a:t>
            </a:r>
            <a:r>
              <a:rPr lang="en-GB" sz="1200" b="0" i="0" u="none" strike="noStrike" kern="1200" cap="none" baseline="0" dirty="0">
                <a:solidFill>
                  <a:schemeClr val="tx1"/>
                </a:solidFill>
                <a:effectLst/>
                <a:latin typeface="+mn-lt"/>
                <a:ea typeface="Calibri"/>
                <a:cs typeface="Calibri"/>
                <a:sym typeface="Calibri"/>
              </a:rPr>
              <a:t> [897]</a:t>
            </a:r>
            <a:br>
              <a:rPr lang="en-GB" sz="1200" b="0" i="0" u="none" strike="noStrike" kern="1200" cap="none" baseline="0" dirty="0">
                <a:solidFill>
                  <a:schemeClr val="tx1"/>
                </a:solidFill>
                <a:effectLst/>
                <a:latin typeface="+mn-lt"/>
                <a:ea typeface="Calibri"/>
                <a:cs typeface="Calibri"/>
                <a:sym typeface="Calibri"/>
              </a:rPr>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14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a:t>
            </a:r>
            <a:r>
              <a:rPr lang="en-GB" b="1" baseline="0" dirty="0"/>
              <a:t>] </a:t>
            </a:r>
            <a:r>
              <a:rPr lang="en-GB" baseline="0" dirty="0"/>
              <a:t>and then the </a:t>
            </a:r>
            <a:r>
              <a:rPr lang="en-GB" b="1" baseline="0" dirty="0"/>
              <a:t>source</a:t>
            </a:r>
            <a:r>
              <a:rPr lang="en-GB" baseline="0" dirty="0"/>
              <a:t> word again ‘</a:t>
            </a:r>
            <a:r>
              <a:rPr lang="en-GB" sz="1200" b="1" baseline="0" dirty="0" err="1"/>
              <a:t>lächeln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sz="1200" b="1" baseline="0" dirty="0" err="1"/>
              <a:t>lächeln</a:t>
            </a:r>
            <a:r>
              <a:rPr lang="en-GB" sz="1200" b="1" baseline="0" dirty="0"/>
              <a:t> </a:t>
            </a:r>
            <a:r>
              <a:rPr lang="en-GB" sz="1200" baseline="0" dirty="0"/>
              <a:t>[793]; </a:t>
            </a:r>
            <a:r>
              <a:rPr lang="en-GB" sz="1200" b="1" baseline="0" dirty="0" err="1"/>
              <a:t>Verhältnis</a:t>
            </a:r>
            <a:r>
              <a:rPr lang="en-GB" sz="1200" b="1" baseline="0" dirty="0"/>
              <a:t> </a:t>
            </a:r>
            <a:r>
              <a:rPr lang="en-GB" sz="1200" b="0" baseline="0" dirty="0"/>
              <a:t>[517] </a:t>
            </a:r>
            <a:r>
              <a:rPr lang="en-GB" sz="1200" b="1" baseline="0" dirty="0" err="1"/>
              <a:t>Mädchen</a:t>
            </a:r>
            <a:r>
              <a:rPr lang="en-GB" sz="1200" b="1" baseline="0" dirty="0"/>
              <a:t> </a:t>
            </a:r>
            <a:r>
              <a:rPr lang="en-GB" sz="1200" baseline="0" dirty="0"/>
              <a:t>[537]; </a:t>
            </a:r>
            <a:r>
              <a:rPr lang="en-GB" sz="1200" b="1" baseline="0" dirty="0" err="1"/>
              <a:t>Hälfte</a:t>
            </a:r>
            <a:r>
              <a:rPr lang="en-GB" sz="1200" b="1" baseline="0" dirty="0"/>
              <a:t> </a:t>
            </a:r>
            <a:r>
              <a:rPr lang="en-GB" sz="1200" baseline="0" dirty="0"/>
              <a:t>[972]; </a:t>
            </a:r>
            <a:r>
              <a:rPr lang="en-GB" sz="1200" b="1" baseline="0" dirty="0" err="1"/>
              <a:t>ständig</a:t>
            </a:r>
            <a:r>
              <a:rPr lang="en-GB" sz="1200" b="1" baseline="0" dirty="0"/>
              <a:t> </a:t>
            </a:r>
            <a:r>
              <a:rPr lang="en-GB" sz="1200" baseline="0" dirty="0"/>
              <a:t>[612]; </a:t>
            </a:r>
            <a:r>
              <a:rPr lang="en-GB" sz="1200" b="1" baseline="0" dirty="0" err="1"/>
              <a:t>ändern</a:t>
            </a:r>
            <a:r>
              <a:rPr lang="en-GB" sz="1200" b="1" baseline="0" dirty="0"/>
              <a:t> </a:t>
            </a:r>
            <a:r>
              <a:rPr lang="en-GB" sz="1200" baseline="0" dirty="0"/>
              <a:t>[476].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108054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present the new preposition</a:t>
            </a:r>
            <a:r>
              <a:rPr lang="en-GB" b="1" dirty="0"/>
              <a:t> </a:t>
            </a:r>
            <a:r>
              <a:rPr lang="en-GB" b="1" dirty="0" err="1"/>
              <a:t>bei</a:t>
            </a:r>
            <a:r>
              <a:rPr lang="en-GB" b="0" dirty="0"/>
              <a:t>, with its initial meaning of </a:t>
            </a:r>
            <a:r>
              <a:rPr lang="en-GB" b="1" i="1" dirty="0"/>
              <a:t>at (the house of)</a:t>
            </a:r>
            <a:br>
              <a:rPr lang="en-GB" b="1" i="1" dirty="0"/>
            </a:br>
            <a:r>
              <a:rPr lang="en-GB" b="1" i="1" dirty="0"/>
              <a:t/>
            </a:r>
            <a:br>
              <a:rPr lang="en-GB" b="1" i="1" dirty="0"/>
            </a:br>
            <a:r>
              <a:rPr lang="en-GB" b="1" dirty="0"/>
              <a:t>Procedure:</a:t>
            </a:r>
            <a:r>
              <a:rPr lang="en-GB" dirty="0"/>
              <a:t/>
            </a:r>
            <a:br>
              <a:rPr lang="en-GB" dirty="0"/>
            </a:br>
            <a:r>
              <a:rPr lang="en-GB" dirty="0"/>
              <a:t>1. Use the animated text to present the new language feature.</a:t>
            </a:r>
          </a:p>
          <a:p>
            <a:r>
              <a:rPr lang="en-GB" dirty="0"/>
              <a:t>2. Draw attention to the key elements (i.e. followed by R3).</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051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[1/8]</a:t>
            </a:r>
          </a:p>
          <a:p>
            <a:r>
              <a:rPr lang="en-GB" b="1" dirty="0"/>
              <a:t>Timing: 5 minutes for 8 slides</a:t>
            </a:r>
            <a:r>
              <a:rPr lang="en-GB" dirty="0"/>
              <a:t/>
            </a:r>
            <a:br>
              <a:rPr lang="en-GB" dirty="0"/>
            </a:br>
            <a:r>
              <a:rPr lang="en-GB" b="1" dirty="0"/>
              <a:t/>
            </a:r>
            <a:br>
              <a:rPr lang="en-GB" b="1" dirty="0"/>
            </a:br>
            <a:r>
              <a:rPr lang="en-GB" b="1" dirty="0"/>
              <a:t>Aim: </a:t>
            </a:r>
            <a:r>
              <a:rPr lang="en-GB" b="0" dirty="0"/>
              <a:t>To practise </a:t>
            </a:r>
            <a:r>
              <a:rPr lang="en-GB" b="0" i="1" dirty="0" err="1"/>
              <a:t>vor</a:t>
            </a:r>
            <a:r>
              <a:rPr lang="en-GB" b="0" i="0" dirty="0"/>
              <a:t> / </a:t>
            </a:r>
            <a:r>
              <a:rPr lang="en-GB" b="0" i="1" dirty="0" err="1"/>
              <a:t>seit</a:t>
            </a:r>
            <a:r>
              <a:rPr lang="en-GB" b="0" i="0" dirty="0"/>
              <a:t> in a sentence context.</a:t>
            </a:r>
            <a:r>
              <a:rPr lang="en-GB" dirty="0"/>
              <a:t/>
            </a:r>
            <a:br>
              <a:rPr lang="en-GB" dirty="0"/>
            </a:br>
            <a:r>
              <a:rPr lang="en-GB" dirty="0"/>
              <a:t/>
            </a:r>
            <a:br>
              <a:rPr lang="en-GB" dirty="0"/>
            </a:br>
            <a:r>
              <a:rPr lang="en-GB" b="1" dirty="0"/>
              <a:t>Procedure:</a:t>
            </a:r>
            <a:r>
              <a:rPr lang="en-GB" dirty="0"/>
              <a:t/>
            </a:r>
            <a:br>
              <a:rPr lang="en-GB" dirty="0"/>
            </a:br>
            <a:r>
              <a:rPr lang="en-GB" dirty="0"/>
              <a:t>1. Click the speech bubble to play the audio recording.</a:t>
            </a:r>
          </a:p>
          <a:p>
            <a:r>
              <a:rPr lang="en-GB" dirty="0"/>
              <a:t>2. Then elicit the correct question from students: </a:t>
            </a:r>
            <a:r>
              <a:rPr lang="en-GB" i="1" dirty="0" err="1"/>
              <a:t>Wann</a:t>
            </a:r>
            <a:r>
              <a:rPr lang="en-GB" i="1" dirty="0"/>
              <a:t> hast du das </a:t>
            </a:r>
            <a:r>
              <a:rPr lang="en-GB" i="1" dirty="0" err="1"/>
              <a:t>gemacht</a:t>
            </a:r>
            <a:r>
              <a:rPr lang="en-GB" i="1" dirty="0"/>
              <a:t>? </a:t>
            </a:r>
            <a:r>
              <a:rPr lang="en-GB" dirty="0"/>
              <a:t>or </a:t>
            </a:r>
            <a:r>
              <a:rPr lang="en-GB" i="1" dirty="0" err="1"/>
              <a:t>Seit</a:t>
            </a:r>
            <a:r>
              <a:rPr lang="en-GB" i="1" dirty="0"/>
              <a:t> </a:t>
            </a:r>
            <a:r>
              <a:rPr lang="en-GB" i="1" dirty="0" err="1"/>
              <a:t>wann</a:t>
            </a:r>
            <a:r>
              <a:rPr lang="en-GB" i="1" dirty="0"/>
              <a:t> </a:t>
            </a:r>
            <a:r>
              <a:rPr lang="en-GB" i="1" dirty="0" err="1"/>
              <a:t>machst</a:t>
            </a:r>
            <a:r>
              <a:rPr lang="en-GB" i="1" dirty="0"/>
              <a:t> du das</a:t>
            </a:r>
            <a:r>
              <a:rPr lang="en-GB" i="0" dirty="0"/>
              <a:t>?</a:t>
            </a:r>
            <a:endParaRPr lang="en-GB" dirty="0"/>
          </a:p>
          <a:p>
            <a:r>
              <a:rPr lang="en-GB" dirty="0"/>
              <a:t>3. Click to reveal and check answers.</a:t>
            </a:r>
            <a:br>
              <a:rPr lang="en-GB" dirty="0"/>
            </a:br>
            <a:r>
              <a:rPr lang="en-GB" dirty="0"/>
              <a:t>4. Ensure meanings are clear.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de-DE" sz="1200" b="0" dirty="0">
                <a:solidFill>
                  <a:srgbClr val="4472C4">
                    <a:lumMod val="50000"/>
                  </a:srgbClr>
                </a:solidFill>
                <a:latin typeface="Century Gothic" panose="020F0302020204030204"/>
              </a:rPr>
              <a:t>1.  Ich habe seit 15 Jahren den gleichen Job.</a:t>
            </a:r>
            <a:br>
              <a:rPr lang="de-DE" sz="1200" b="0" dirty="0">
                <a:solidFill>
                  <a:srgbClr val="4472C4">
                    <a:lumMod val="50000"/>
                  </a:srgbClr>
                </a:solidFill>
                <a:latin typeface="Century Gothic" panose="020F0302020204030204"/>
              </a:rPr>
            </a:br>
            <a:r>
              <a:rPr lang="de-DE" sz="1200" b="0" dirty="0">
                <a:solidFill>
                  <a:srgbClr val="4472C4">
                    <a:lumMod val="50000"/>
                  </a:srgbClr>
                </a:solidFill>
              </a:rPr>
              <a:t>2.  Ich arbeite seit neun Jahren bei der gleichen Firma.</a:t>
            </a:r>
            <a:br>
              <a:rPr lang="de-DE" sz="1200" b="0" dirty="0">
                <a:solidFill>
                  <a:srgbClr val="4472C4">
                    <a:lumMod val="50000"/>
                  </a:srgbClr>
                </a:solidFill>
              </a:rPr>
            </a:br>
            <a:r>
              <a:rPr lang="de-DE" sz="1200" b="0" dirty="0">
                <a:solidFill>
                  <a:srgbClr val="4472C4">
                    <a:lumMod val="50000"/>
                  </a:srgbClr>
                </a:solidFill>
                <a:latin typeface="Century Gothic" panose="020F0302020204030204"/>
              </a:rPr>
              <a:t>3.  Ich habe vor zwei Monaten diese neue Arbeit gefunden.</a:t>
            </a:r>
            <a:br>
              <a:rPr lang="de-DE" sz="1200" b="0" dirty="0">
                <a:solidFill>
                  <a:srgbClr val="4472C4">
                    <a:lumMod val="50000"/>
                  </a:srgbClr>
                </a:solidFill>
                <a:latin typeface="Century Gothic" panose="020F0302020204030204"/>
              </a:rPr>
            </a:br>
            <a:r>
              <a:rPr lang="de-DE" sz="1200" b="0" dirty="0">
                <a:solidFill>
                  <a:srgbClr val="4472C4">
                    <a:lumMod val="50000"/>
                  </a:srgbClr>
                </a:solidFill>
                <a:latin typeface="Century Gothic" panose="020F0302020204030204"/>
              </a:rPr>
              <a:t>4.  Den Direktor kenne ich seit der Schulzeit.</a:t>
            </a:r>
          </a:p>
          <a:p>
            <a:pPr marL="228600" marR="0" lvl="0" indent="-228600" algn="l" defTabSz="914400" rtl="0" eaLnBrk="1" fontAlgn="auto" latinLnBrk="0" hangingPunct="1">
              <a:lnSpc>
                <a:spcPct val="100000"/>
              </a:lnSpc>
              <a:spcBef>
                <a:spcPts val="0"/>
              </a:spcBef>
              <a:spcAft>
                <a:spcPts val="0"/>
              </a:spcAft>
              <a:buClrTx/>
              <a:buSzTx/>
              <a:buFontTx/>
              <a:buAutoNum type="arabicPeriod" startAt="5"/>
              <a:tabLst/>
              <a:defRPr/>
            </a:pPr>
            <a:r>
              <a:rPr lang="de-DE" sz="1200" b="0" dirty="0">
                <a:solidFill>
                  <a:srgbClr val="4472C4">
                    <a:lumMod val="50000"/>
                  </a:srgbClr>
                </a:solidFill>
                <a:latin typeface="Century Gothic" panose="020F0302020204030204"/>
              </a:rPr>
              <a:t>Ich mache seit Januar oft Sport.</a:t>
            </a:r>
          </a:p>
          <a:p>
            <a:pPr marL="228600" marR="0" lvl="0" indent="-228600" algn="l" defTabSz="914400" rtl="0" eaLnBrk="1" fontAlgn="auto" latinLnBrk="0" hangingPunct="1">
              <a:lnSpc>
                <a:spcPct val="100000"/>
              </a:lnSpc>
              <a:spcBef>
                <a:spcPts val="0"/>
              </a:spcBef>
              <a:spcAft>
                <a:spcPts val="0"/>
              </a:spcAft>
              <a:buClrTx/>
              <a:buSzTx/>
              <a:buFontTx/>
              <a:buAutoNum type="arabicPeriod" startAt="5"/>
              <a:tabLst/>
              <a:defRPr/>
            </a:pPr>
            <a:r>
              <a:rPr lang="de-DE" sz="1200" b="0" dirty="0">
                <a:solidFill>
                  <a:srgbClr val="4472C4">
                    <a:lumMod val="50000"/>
                  </a:srgbClr>
                </a:solidFill>
                <a:latin typeface="Century Gothic" panose="020F0302020204030204"/>
              </a:rPr>
              <a:t>Ich bin vor einer Woche 20 Kilometer gelaufen.</a:t>
            </a:r>
          </a:p>
          <a:p>
            <a:pPr marL="228600" marR="0" lvl="0" indent="-228600" algn="l" defTabSz="914400" rtl="0" eaLnBrk="1" fontAlgn="auto" latinLnBrk="0" hangingPunct="1">
              <a:lnSpc>
                <a:spcPct val="100000"/>
              </a:lnSpc>
              <a:spcBef>
                <a:spcPts val="0"/>
              </a:spcBef>
              <a:spcAft>
                <a:spcPts val="0"/>
              </a:spcAft>
              <a:buClrTx/>
              <a:buSzTx/>
              <a:buFontTx/>
              <a:buAutoNum type="arabicPeriod" startAt="5"/>
              <a:tabLst/>
              <a:defRPr/>
            </a:pPr>
            <a:r>
              <a:rPr lang="de-DE" sz="1200" b="0" dirty="0">
                <a:solidFill>
                  <a:srgbClr val="4472C4">
                    <a:lumMod val="50000"/>
                  </a:srgbClr>
                </a:solidFill>
                <a:latin typeface="Century Gothic" panose="020F0302020204030204"/>
              </a:rPr>
              <a:t>Ich habe vor einem Jahr einen Artikel über die Fleischindustrie gelesen.</a:t>
            </a:r>
          </a:p>
          <a:p>
            <a:pPr marL="228600" marR="0" lvl="0" indent="-228600" algn="l" defTabSz="914400" rtl="0" eaLnBrk="1" fontAlgn="auto" latinLnBrk="0" hangingPunct="1">
              <a:lnSpc>
                <a:spcPct val="100000"/>
              </a:lnSpc>
              <a:spcBef>
                <a:spcPts val="0"/>
              </a:spcBef>
              <a:spcAft>
                <a:spcPts val="0"/>
              </a:spcAft>
              <a:buClrTx/>
              <a:buSzTx/>
              <a:buFontTx/>
              <a:buAutoNum type="arabicPeriod" startAt="5"/>
              <a:tabLst/>
              <a:defRPr/>
            </a:pPr>
            <a:r>
              <a:rPr lang="de-DE" sz="1200" b="0" dirty="0">
                <a:solidFill>
                  <a:srgbClr val="4472C4">
                    <a:lumMod val="50000"/>
                  </a:srgbClr>
                </a:solidFill>
                <a:latin typeface="Century Gothic" panose="020F0302020204030204"/>
              </a:rPr>
              <a:t>Ich esse seit sechs Monaten kein Fleisch mehr.</a:t>
            </a:r>
            <a:endParaRPr lang="en-GB" sz="1200" b="0" dirty="0">
              <a:solidFill>
                <a:srgbClr val="4472C4">
                  <a:lumMod val="50000"/>
                </a:srgbClr>
              </a:solidFill>
              <a:latin typeface="Century Gothic" panose="020F0302020204030204"/>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5"/>
              <a:tabLst/>
              <a:defRPr/>
            </a:pPr>
            <a:endParaRPr lang="en-GB" sz="1200" b="0" baseline="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sz="1200" b="1" i="0" u="none" strike="noStrike" kern="1200" cap="none" dirty="0">
                <a:solidFill>
                  <a:schemeClr val="tx1"/>
                </a:solidFill>
                <a:effectLst/>
                <a:latin typeface="+mn-lt"/>
                <a:ea typeface="Calibri"/>
                <a:cs typeface="Calibri"/>
                <a:sym typeface="Calibri"/>
              </a:rPr>
              <a:t>8.2.2.5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kennen [216] gekannt [216] Fall [187] gleich [141] seit [130] vor</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[50]</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003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472C4">
                    <a:lumMod val="50000"/>
                  </a:srgbClr>
                </a:solidFill>
                <a:latin typeface="Century Gothic" panose="020F0302020204030204"/>
              </a:rPr>
              <a:t>[2/8]</a:t>
            </a:r>
            <a:br>
              <a:rPr lang="en-GB" sz="1200" b="1" dirty="0">
                <a:solidFill>
                  <a:srgbClr val="4472C4">
                    <a:lumMod val="50000"/>
                  </a:srgbClr>
                </a:solidFill>
                <a:latin typeface="Century Gothic" panose="020F0302020204030204"/>
              </a:rPr>
            </a:b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108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472C4">
                    <a:lumMod val="50000"/>
                  </a:srgbClr>
                </a:solidFill>
                <a:latin typeface="Century Gothic" panose="020F0302020204030204"/>
              </a:rPr>
              <a:t>[3/8]</a:t>
            </a:r>
            <a:br>
              <a:rPr lang="en-GB" sz="1200" b="1" dirty="0">
                <a:solidFill>
                  <a:srgbClr val="4472C4">
                    <a:lumMod val="50000"/>
                  </a:srgbClr>
                </a:solidFill>
                <a:latin typeface="Century Gothic" panose="020F0302020204030204"/>
              </a:rPr>
            </a:b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230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472C4">
                    <a:lumMod val="50000"/>
                  </a:srgbClr>
                </a:solidFill>
                <a:latin typeface="Century Gothic" panose="020F0302020204030204"/>
              </a:rPr>
              <a:t>[4/8]</a:t>
            </a:r>
            <a:br>
              <a:rPr lang="en-GB" sz="1200" b="1" dirty="0">
                <a:solidFill>
                  <a:srgbClr val="4472C4">
                    <a:lumMod val="50000"/>
                  </a:srgbClr>
                </a:solidFill>
                <a:latin typeface="Century Gothic" panose="020F0302020204030204"/>
              </a:rPr>
            </a:br>
            <a:endParaRPr lang="en-GB" b="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450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472C4">
                    <a:lumMod val="50000"/>
                  </a:srgbClr>
                </a:solidFill>
                <a:latin typeface="Century Gothic" panose="020F0302020204030204"/>
              </a:rPr>
              <a:t>[5/8]</a:t>
            </a:r>
            <a:br>
              <a:rPr lang="en-GB" sz="1200" b="1" dirty="0">
                <a:solidFill>
                  <a:srgbClr val="4472C4">
                    <a:lumMod val="50000"/>
                  </a:srgbClr>
                </a:solidFill>
                <a:latin typeface="Century Gothic" panose="020F0302020204030204"/>
              </a:rPr>
            </a:br>
            <a:endParaRPr lang="en-GB" b="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926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472C4">
                    <a:lumMod val="50000"/>
                  </a:srgbClr>
                </a:solidFill>
                <a:latin typeface="Century Gothic" panose="020F0302020204030204"/>
              </a:rPr>
              <a:t>[6/8]</a:t>
            </a:r>
            <a:endParaRPr lang="en-GB" b="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707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472C4">
                    <a:lumMod val="50000"/>
                  </a:srgbClr>
                </a:solidFill>
                <a:latin typeface="Century Gothic" panose="020F0302020204030204"/>
              </a:rPr>
              <a:t>[7/8]</a:t>
            </a:r>
            <a:br>
              <a:rPr lang="en-GB" sz="1200" b="1" dirty="0">
                <a:solidFill>
                  <a:srgbClr val="4472C4">
                    <a:lumMod val="50000"/>
                  </a:srgbClr>
                </a:solidFill>
                <a:latin typeface="Century Gothic" panose="020F0302020204030204"/>
              </a:rPr>
            </a:br>
            <a:endParaRPr lang="en-GB" b="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77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472C4">
                    <a:lumMod val="50000"/>
                  </a:srgbClr>
                </a:solidFill>
                <a:latin typeface="Century Gothic" panose="020F0302020204030204"/>
              </a:rPr>
              <a:t>[8/8]</a:t>
            </a:r>
            <a:endParaRPr lang="en-GB" b="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5815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(including the explanation)</a:t>
            </a:r>
            <a:r>
              <a:rPr lang="en-GB" dirty="0"/>
              <a:t/>
            </a:r>
            <a:br>
              <a:rPr lang="en-GB" dirty="0"/>
            </a:br>
            <a:r>
              <a:rPr lang="en-GB" b="1" dirty="0"/>
              <a:t/>
            </a:r>
            <a:br>
              <a:rPr lang="en-GB" b="1" dirty="0"/>
            </a:br>
            <a:r>
              <a:rPr lang="en-GB" b="1" dirty="0"/>
              <a:t>Aim: </a:t>
            </a:r>
            <a:r>
              <a:rPr lang="en-GB" b="0" dirty="0"/>
              <a:t>To practise </a:t>
            </a:r>
            <a:r>
              <a:rPr lang="en-GB" b="0" i="1" dirty="0" err="1"/>
              <a:t>vor</a:t>
            </a:r>
            <a:r>
              <a:rPr lang="en-GB" b="0" i="0" dirty="0"/>
              <a:t> / </a:t>
            </a:r>
            <a:r>
              <a:rPr lang="en-GB" b="0" i="1" dirty="0" err="1"/>
              <a:t>seit</a:t>
            </a:r>
            <a:r>
              <a:rPr lang="en-GB" b="0" i="0" dirty="0"/>
              <a:t> in a spoken sentence context.</a:t>
            </a:r>
            <a:r>
              <a:rPr lang="en-GB" dirty="0"/>
              <a:t/>
            </a:r>
            <a:br>
              <a:rPr lang="en-GB" dirty="0"/>
            </a:br>
            <a:r>
              <a:rPr lang="en-GB" dirty="0"/>
              <a:t/>
            </a:r>
            <a:br>
              <a:rPr lang="en-GB" dirty="0"/>
            </a:br>
            <a:r>
              <a:rPr lang="en-GB" b="1" dirty="0"/>
              <a:t>Procedure:</a:t>
            </a:r>
            <a:r>
              <a:rPr lang="en-GB" dirty="0"/>
              <a:t/>
            </a:r>
            <a:br>
              <a:rPr lang="en-GB" dirty="0"/>
            </a:br>
            <a:r>
              <a:rPr lang="en-GB" dirty="0"/>
              <a:t>1. Model the speaking task using this example slide.</a:t>
            </a:r>
          </a:p>
          <a:p>
            <a:r>
              <a:rPr lang="en-GB" dirty="0"/>
              <a:t>2. Ensure that students are clear about the task.</a:t>
            </a:r>
          </a:p>
          <a:p>
            <a:endParaRPr lang="en-GB" dirty="0"/>
          </a:p>
          <a:p>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707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recall of plural forms with [e] and [ä]  and to associate them with singular forms.</a:t>
            </a:r>
            <a:r>
              <a:rPr lang="en-GB" dirty="0"/>
              <a:t/>
            </a:r>
            <a:br>
              <a:rPr lang="en-GB" dirty="0"/>
            </a:br>
            <a:r>
              <a:rPr lang="en-GB" dirty="0"/>
              <a:t/>
            </a:r>
            <a:br>
              <a:rPr lang="en-GB" dirty="0"/>
            </a:br>
            <a:r>
              <a:rPr lang="en-GB" b="1" dirty="0"/>
              <a:t>Procedure:</a:t>
            </a:r>
            <a:r>
              <a:rPr lang="en-GB" dirty="0"/>
              <a:t/>
            </a:r>
            <a:br>
              <a:rPr lang="en-GB" dirty="0"/>
            </a:br>
            <a:r>
              <a:rPr lang="en-GB" dirty="0"/>
              <a:t>1. Click on an action button to play the recording of a plural form.</a:t>
            </a:r>
          </a:p>
          <a:p>
            <a:r>
              <a:rPr lang="en-GB" dirty="0"/>
              <a:t>2. Write down the </a:t>
            </a:r>
            <a:r>
              <a:rPr lang="en-GB" u="sng" dirty="0"/>
              <a:t>plural</a:t>
            </a:r>
            <a:r>
              <a:rPr lang="en-GB" dirty="0"/>
              <a:t> and </a:t>
            </a:r>
            <a:r>
              <a:rPr lang="en-GB" u="sng" dirty="0"/>
              <a:t>singular</a:t>
            </a:r>
            <a:r>
              <a:rPr lang="en-GB" u="none" dirty="0"/>
              <a:t> form</a:t>
            </a:r>
            <a:r>
              <a:rPr lang="en-GB" dirty="0"/>
              <a:t> of the word.</a:t>
            </a:r>
          </a:p>
          <a:p>
            <a:r>
              <a:rPr lang="en-GB" dirty="0"/>
              <a:t>3. Click on the mouse to reveal and check answers.</a:t>
            </a:r>
          </a:p>
          <a:p>
            <a:r>
              <a:rPr lang="en-GB" dirty="0"/>
              <a:t>4. Ensure meanings are clear.</a:t>
            </a:r>
            <a:br>
              <a:rPr lang="en-GB" dirty="0"/>
            </a:br>
            <a:endParaRPr lang="en-GB" dirty="0"/>
          </a:p>
          <a:p>
            <a:r>
              <a:rPr lang="en-GB" b="1" dirty="0"/>
              <a:t>Transcript:</a:t>
            </a:r>
            <a:r>
              <a:rPr lang="en-GB" dirty="0"/>
              <a:t/>
            </a:r>
            <a:br>
              <a:rPr lang="en-GB" dirty="0"/>
            </a:br>
            <a:r>
              <a:rPr lang="en-GB" sz="1200" kern="1200" dirty="0" err="1">
                <a:solidFill>
                  <a:schemeClr val="tx1"/>
                </a:solidFill>
                <a:effectLst/>
                <a:latin typeface="+mn-lt"/>
                <a:ea typeface="+mn-ea"/>
                <a:cs typeface="+mn-cs"/>
              </a:rPr>
              <a:t>Hände</a:t>
            </a: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Betten</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Modelle</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Enden</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Städte</a:t>
            </a:r>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Fälle</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Konzept</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Elemente</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Anwälte</a:t>
            </a:r>
            <a:r>
              <a:rPr lang="en-GB" sz="1200" kern="1200" dirty="0">
                <a:solidFill>
                  <a:schemeClr val="tx1"/>
                </a:solidFill>
                <a:effectLst/>
                <a:latin typeface="+mn-lt"/>
                <a:ea typeface="+mn-ea"/>
                <a:cs typeface="+mn-cs"/>
              </a:rPr>
              <a:t> </a:t>
            </a:r>
            <a:r>
              <a:rPr lang="en-GB" dirty="0"/>
              <a:t/>
            </a:r>
            <a:br>
              <a:rPr lang="en-GB" dirty="0"/>
            </a:br>
            <a:r>
              <a:rPr lang="en-GB" dirty="0"/>
              <a:t/>
            </a:r>
            <a:br>
              <a:rPr lang="en-GB" dirty="0"/>
            </a:br>
            <a:r>
              <a:rPr lang="en-GB" dirty="0"/>
              <a:t/>
            </a:r>
            <a:br>
              <a:rPr lang="en-GB" dirty="0"/>
            </a:br>
            <a:r>
              <a:rPr lang="en-GB" b="1" baseline="0" dirty="0"/>
              <a:t>Word frequency untaught and cognate words (1 is the most frequent word in German): </a:t>
            </a:r>
            <a:r>
              <a:rPr lang="en-GB" baseline="0" dirty="0"/>
              <a:t/>
            </a:r>
            <a:br>
              <a:rPr lang="en-GB" baseline="0" dirty="0"/>
            </a:br>
            <a:r>
              <a:rPr lang="de-DE" sz="1200" b="0" i="0" u="none" strike="noStrike" kern="1200" cap="none" dirty="0">
                <a:solidFill>
                  <a:schemeClr val="tx1"/>
                </a:solidFill>
                <a:effectLst/>
                <a:latin typeface="+mn-lt"/>
                <a:ea typeface="Calibri"/>
                <a:cs typeface="Calibri"/>
                <a:sym typeface="Calibri"/>
              </a:rPr>
              <a:t>Bett [638] Modell [708] Ende [183] Konzept [1623] Element [699]</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br>
              <a:rPr lang="en-GB" b="1" dirty="0"/>
            </a:br>
            <a:r>
              <a:rPr lang="en-GB" b="1" dirty="0"/>
              <a:t>There is a printable version of this activity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537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There is a printable version of this activity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3614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PERSON B’S ANSWERS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832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PERSON A’S ANSWERS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1786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r>
              <a:rPr lang="en-GB" dirty="0"/>
              <a:t/>
            </a:r>
            <a:br>
              <a:rPr lang="en-GB" dirty="0"/>
            </a:br>
            <a:r>
              <a:rPr lang="en-GB" b="1" dirty="0"/>
              <a:t/>
            </a:r>
            <a:br>
              <a:rPr lang="en-GB" b="1" dirty="0"/>
            </a:br>
            <a:r>
              <a:rPr lang="en-GB" b="1" dirty="0"/>
              <a:t>Aim: </a:t>
            </a:r>
            <a:r>
              <a:rPr lang="en-GB" b="0" dirty="0"/>
              <a:t>To practise the grammar and some of this week’s vocabulary in a wider context.</a:t>
            </a:r>
            <a:r>
              <a:rPr lang="en-GB" dirty="0"/>
              <a:t/>
            </a:r>
            <a:br>
              <a:rPr lang="en-GB" dirty="0"/>
            </a:br>
            <a:r>
              <a:rPr lang="en-GB" dirty="0"/>
              <a:t/>
            </a:r>
            <a:br>
              <a:rPr lang="en-GB" dirty="0"/>
            </a:br>
            <a:r>
              <a:rPr lang="en-GB" b="1" dirty="0"/>
              <a:t>Procedure:</a:t>
            </a:r>
            <a:r>
              <a:rPr lang="en-GB" dirty="0"/>
              <a:t/>
            </a:r>
            <a:br>
              <a:rPr lang="en-GB" dirty="0"/>
            </a:br>
            <a:r>
              <a:rPr lang="en-GB" dirty="0"/>
              <a:t>1. Read Mia and Andrea’s messages.</a:t>
            </a:r>
            <a:br>
              <a:rPr lang="en-GB" dirty="0"/>
            </a:br>
            <a:r>
              <a:rPr lang="en-GB" dirty="0"/>
              <a:t>2. Bring up each call out.  Depending on the class, teachers may want to elicit the answers explicitly at this stage.</a:t>
            </a:r>
          </a:p>
          <a:p>
            <a:r>
              <a:rPr lang="en-GB" dirty="0"/>
              <a:t>3. Students translate the messages into German.</a:t>
            </a:r>
          </a:p>
          <a:p>
            <a:r>
              <a:rPr lang="en-GB" dirty="0"/>
              <a:t>4. Check answers on the next slide.</a:t>
            </a:r>
          </a:p>
          <a:p>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5374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r>
              <a:rPr lang="en-GB" dirty="0"/>
              <a:t>.</a:t>
            </a:r>
          </a:p>
          <a:p>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2073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Y8 T2.2 W5</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480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mn-lt"/>
                <a:ea typeface="Calibri"/>
                <a:cs typeface="Calibri"/>
                <a:sym typeface="Calibri"/>
              </a:rPr>
              <a:t>This is the HW slide for the Oak Academy videoed lesson.</a:t>
            </a:r>
            <a:br>
              <a:rPr lang="en-GB" sz="1200" b="1" i="0" dirty="0">
                <a:latin typeface="+mn-lt"/>
                <a:ea typeface="Calibri"/>
                <a:cs typeface="Calibri"/>
                <a:sym typeface="Calibri"/>
              </a:rPr>
            </a:br>
            <a:r>
              <a:rPr lang="en-GB" sz="1200" b="1" i="0" dirty="0">
                <a:latin typeface="+mn-lt"/>
                <a:ea typeface="Calibri"/>
                <a:cs typeface="Calibri"/>
                <a:sym typeface="Calibri"/>
              </a:rPr>
              <a:t>Don’t upload to the portal with this slide, but do save a separate version on the Google drive and send link to RH, when complete.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Link </a:t>
            </a:r>
            <a:r>
              <a:rPr lang="en-GB" sz="1200" b="0" i="0">
                <a:latin typeface="+mn-lt"/>
                <a:ea typeface="Calibri"/>
                <a:cs typeface="Calibri"/>
                <a:sym typeface="Calibri"/>
              </a:rPr>
              <a:t>to answers: https://resources.ncelp.org/concern/resources/1544bp64r?locale=en</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r>
              <a:rPr lang="en-GB" dirty="0"/>
              <a:t/>
            </a:r>
            <a:br>
              <a:rPr lang="en-GB" dirty="0"/>
            </a:br>
            <a:r>
              <a:rPr lang="en-GB" b="1" dirty="0"/>
              <a:t/>
            </a:r>
            <a:br>
              <a:rPr lang="en-GB" b="1" dirty="0"/>
            </a:br>
            <a:r>
              <a:rPr lang="en-GB" b="1" dirty="0"/>
              <a:t>Aim: </a:t>
            </a:r>
            <a:r>
              <a:rPr lang="en-GB" b="0" dirty="0"/>
              <a:t>To link plural and singular forms of words, with a change of vowel [a] </a:t>
            </a:r>
            <a:r>
              <a:rPr lang="en-GB" b="0" dirty="0">
                <a:sym typeface="Wingdings" panose="05000000000000000000" pitchFamily="2" charset="2"/>
              </a:rPr>
              <a:t> [ä]</a:t>
            </a:r>
            <a:r>
              <a:rPr lang="en-GB" b="0" dirty="0"/>
              <a:t>. The time limit helps the atomisation process.</a:t>
            </a:r>
            <a:r>
              <a:rPr lang="en-GB" dirty="0"/>
              <a:t/>
            </a:r>
            <a:br>
              <a:rPr lang="en-GB" dirty="0"/>
            </a:br>
            <a:r>
              <a:rPr lang="en-GB" dirty="0"/>
              <a:t/>
            </a:r>
            <a:br>
              <a:rPr lang="en-GB" dirty="0"/>
            </a:br>
            <a:r>
              <a:rPr lang="en-GB" b="1" dirty="0"/>
              <a:t>Procedure:</a:t>
            </a:r>
            <a:r>
              <a:rPr lang="en-GB" dirty="0"/>
              <a:t/>
            </a:r>
            <a:br>
              <a:rPr lang="en-GB" dirty="0"/>
            </a:br>
            <a:r>
              <a:rPr lang="en-GB" dirty="0"/>
              <a:t>1. Click on the </a:t>
            </a:r>
            <a:r>
              <a:rPr lang="en-GB" i="1" dirty="0"/>
              <a:t>LOS! </a:t>
            </a:r>
            <a:r>
              <a:rPr lang="en-GB" i="0" dirty="0"/>
              <a:t>action button to start the timer.</a:t>
            </a:r>
            <a:endParaRPr lang="en-GB" dirty="0"/>
          </a:p>
          <a:p>
            <a:r>
              <a:rPr lang="en-GB" dirty="0"/>
              <a:t>2. Read each plural-singular pair out loud before the timer runs out.</a:t>
            </a:r>
          </a:p>
          <a:p>
            <a:endParaRPr lang="en-GB" dirty="0"/>
          </a:p>
          <a:p>
            <a:r>
              <a:rPr lang="en-GB" b="1" dirty="0"/>
              <a:t>Frequency of untaught / cognate words:</a:t>
            </a:r>
            <a:r>
              <a:rPr lang="en-GB" dirty="0"/>
              <a:t/>
            </a:r>
            <a:br>
              <a:rPr lang="en-GB" dirty="0"/>
            </a:br>
            <a:r>
              <a:rPr lang="en-GB" dirty="0">
                <a:solidFill>
                  <a:srgbClr val="115076"/>
                </a:solidFill>
              </a:rPr>
              <a:t>Stand [1357]</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oral comprehension of this week’s revisited vocabulary sets.</a:t>
            </a:r>
            <a:br>
              <a:rPr lang="en-GB" b="0" dirty="0"/>
            </a:br>
            <a:r>
              <a:rPr lang="en-GB" b="0" dirty="0"/>
              <a:t/>
            </a:r>
            <a:br>
              <a:rPr lang="en-GB" b="0" dirty="0"/>
            </a:br>
            <a:r>
              <a:rPr lang="en-GB" b="0" i="1" dirty="0"/>
              <a:t>Note: This activity and the reading that follows revisit all of the two revisited sets from this week.</a:t>
            </a:r>
            <a:r>
              <a:rPr lang="en-GB" b="0" dirty="0"/>
              <a:t/>
            </a:r>
            <a:br>
              <a:rPr lang="en-GB" b="0" dirty="0"/>
            </a:br>
            <a:r>
              <a:rPr lang="en-GB" dirty="0"/>
              <a:t/>
            </a:r>
            <a:br>
              <a:rPr lang="en-GB" dirty="0"/>
            </a:br>
            <a:r>
              <a:rPr lang="en-GB" b="1" dirty="0"/>
              <a:t>Procedure:</a:t>
            </a:r>
            <a:r>
              <a:rPr lang="en-GB" dirty="0"/>
              <a:t/>
            </a:r>
            <a:br>
              <a:rPr lang="en-GB" dirty="0"/>
            </a:br>
            <a:r>
              <a:rPr lang="en-GB" dirty="0"/>
              <a:t>1. Students write 1-9. Tell them the gaps may represent more than one word, and that the missing words are words they revisited on Quizlet for homework.</a:t>
            </a:r>
          </a:p>
          <a:p>
            <a:r>
              <a:rPr lang="en-GB" dirty="0"/>
              <a:t>2. They listen to each sentence.  Allow them to request repeats of the audio, as required.</a:t>
            </a:r>
          </a:p>
          <a:p>
            <a:r>
              <a:rPr lang="en-GB" dirty="0"/>
              <a:t>3. Click to check answers.</a:t>
            </a:r>
          </a:p>
          <a:p>
            <a:r>
              <a:rPr lang="en-GB" dirty="0"/>
              <a:t>4. For additional challenge, elicit the German versions orally again using the English prompts, from any students who are able to offer them.</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Heute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stehe</a:t>
            </a:r>
            <a:r>
              <a:rPr lang="en-GB" sz="1200" kern="1200" dirty="0">
                <a:solidFill>
                  <a:schemeClr val="tx1"/>
                </a:solidFill>
                <a:effectLst/>
                <a:latin typeface="+mn-lt"/>
                <a:ea typeface="+mn-ea"/>
                <a:cs typeface="+mn-cs"/>
              </a:rPr>
              <a:t> ich um </a:t>
            </a:r>
            <a:r>
              <a:rPr lang="en-GB" sz="1200" kern="1200" dirty="0" err="1">
                <a:solidFill>
                  <a:schemeClr val="tx1"/>
                </a:solidFill>
                <a:effectLst/>
                <a:latin typeface="+mn-lt"/>
                <a:ea typeface="+mn-ea"/>
                <a:cs typeface="+mn-cs"/>
              </a:rPr>
              <a:t>sieben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auf!</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Mutti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nimmt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neuen</a:t>
            </a:r>
            <a:r>
              <a:rPr lang="en-GB" sz="1200" kern="1200" dirty="0">
                <a:solidFill>
                  <a:schemeClr val="tx1"/>
                </a:solidFill>
                <a:effectLst/>
                <a:latin typeface="+mn-lt"/>
                <a:ea typeface="+mn-ea"/>
                <a:cs typeface="+mn-cs"/>
              </a:rPr>
              <a:t> Job in Deutschland an.</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3. </a:t>
            </a:r>
            <a:r>
              <a:rPr lang="en-GB" sz="1200" b="0" kern="1200" dirty="0" err="1">
                <a:solidFill>
                  <a:schemeClr val="tx1"/>
                </a:solidFill>
                <a:effectLst/>
                <a:latin typeface="+mn-lt"/>
                <a:ea typeface="+mn-ea"/>
                <a:cs typeface="+mn-cs"/>
              </a:rPr>
              <a:t>Sie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fängt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bei</a:t>
            </a:r>
            <a:r>
              <a:rPr lang="en-GB" sz="1200" b="0" kern="1200" dirty="0">
                <a:solidFill>
                  <a:schemeClr val="tx1"/>
                </a:solidFill>
                <a:effectLst/>
                <a:latin typeface="+mn-lt"/>
                <a:ea typeface="+mn-ea"/>
                <a:cs typeface="+mn-cs"/>
              </a:rPr>
              <a:t> der Firma </a:t>
            </a:r>
            <a:r>
              <a:rPr lang="en-GB" sz="1200" b="0" kern="1200" dirty="0" err="1">
                <a:solidFill>
                  <a:schemeClr val="tx1"/>
                </a:solidFill>
                <a:effectLst/>
                <a:latin typeface="+mn-lt"/>
                <a:ea typeface="+mn-ea"/>
                <a:cs typeface="+mn-cs"/>
              </a:rPr>
              <a:t>im</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März</a:t>
            </a:r>
            <a:r>
              <a:rPr lang="en-GB" sz="1200" b="0" kern="1200" dirty="0">
                <a:solidFill>
                  <a:schemeClr val="tx1"/>
                </a:solidFill>
                <a:effectLst/>
                <a:latin typeface="+mn-lt"/>
                <a:ea typeface="+mn-ea"/>
                <a:cs typeface="+mn-cs"/>
              </a:rPr>
              <a:t> an. </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Morgen </a:t>
            </a:r>
            <a:r>
              <a:rPr lang="en-GB" sz="1200" kern="1200" dirty="0" err="1">
                <a:solidFill>
                  <a:schemeClr val="tx1"/>
                </a:solidFill>
                <a:effectLst/>
                <a:latin typeface="+mn-lt"/>
                <a:ea typeface="+mn-ea"/>
                <a:cs typeface="+mn-cs"/>
              </a:rPr>
              <a:t>kommt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sie</a:t>
            </a:r>
            <a:r>
              <a:rPr lang="en-GB" sz="1200" kern="1200" dirty="0">
                <a:solidFill>
                  <a:schemeClr val="tx1"/>
                </a:solidFill>
                <a:effectLst/>
                <a:latin typeface="+mn-lt"/>
                <a:ea typeface="+mn-ea"/>
                <a:cs typeface="+mn-cs"/>
              </a:rPr>
              <a:t> also </a:t>
            </a:r>
            <a:r>
              <a:rPr lang="en-GB" sz="1200" kern="1200" dirty="0" err="1">
                <a:solidFill>
                  <a:schemeClr val="tx1"/>
                </a:solidFill>
                <a:effectLst/>
                <a:latin typeface="+mn-lt"/>
                <a:ea typeface="+mn-ea"/>
                <a:cs typeface="+mn-cs"/>
              </a:rPr>
              <a:t>zu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Hause</a:t>
            </a:r>
            <a:r>
              <a:rPr lang="en-GB" sz="1200" kern="1200" dirty="0">
                <a:solidFill>
                  <a:schemeClr val="tx1"/>
                </a:solidFill>
                <a:effectLst/>
                <a:latin typeface="+mn-lt"/>
                <a:ea typeface="+mn-ea"/>
                <a:cs typeface="+mn-cs"/>
              </a:rPr>
              <a:t> an.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Ich </a:t>
            </a:r>
            <a:r>
              <a:rPr lang="en-GB" sz="1200" kern="1200" dirty="0" err="1">
                <a:solidFill>
                  <a:schemeClr val="tx1"/>
                </a:solidFill>
                <a:effectLst/>
                <a:latin typeface="+mn-lt"/>
                <a:ea typeface="+mn-ea"/>
                <a:cs typeface="+mn-cs"/>
              </a:rPr>
              <a:t>höre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Chor</a:t>
            </a:r>
            <a:r>
              <a:rPr lang="en-GB" sz="1200" kern="1200" dirty="0">
                <a:solidFill>
                  <a:schemeClr val="tx1"/>
                </a:solidFill>
                <a:effectLst/>
                <a:latin typeface="+mn-lt"/>
                <a:ea typeface="+mn-ea"/>
                <a:cs typeface="+mn-cs"/>
              </a:rPr>
              <a:t> auf.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wenig</a:t>
            </a:r>
            <a:r>
              <a:rPr lang="en-GB" sz="1200" kern="1200" dirty="0">
                <a:solidFill>
                  <a:schemeClr val="tx1"/>
                </a:solidFill>
                <a:effectLst/>
                <a:latin typeface="+mn-lt"/>
                <a:ea typeface="+mn-ea"/>
                <a:cs typeface="+mn-cs"/>
              </a:rPr>
              <a:t> Zeit!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müssen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noch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etwas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vorbereiten</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Es </a:t>
            </a:r>
            <a:r>
              <a:rPr lang="en-GB" sz="1200" kern="1200" dirty="0" err="1">
                <a:solidFill>
                  <a:schemeClr val="tx1"/>
                </a:solidFill>
                <a:effectLst/>
                <a:latin typeface="+mn-lt"/>
                <a:ea typeface="+mn-ea"/>
                <a:cs typeface="+mn-cs"/>
              </a:rPr>
              <a:t>sieht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noch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sauber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aus</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8. Sag mal, </a:t>
            </a:r>
            <a:r>
              <a:rPr lang="en-GB" sz="1200" kern="1200" dirty="0" err="1">
                <a:solidFill>
                  <a:schemeClr val="tx1"/>
                </a:solidFill>
                <a:effectLst/>
                <a:latin typeface="+mn-lt"/>
                <a:ea typeface="+mn-ea"/>
                <a:cs typeface="+mn-cs"/>
              </a:rPr>
              <a:t>wann</a:t>
            </a:r>
            <a:r>
              <a:rPr lang="en-GB" sz="1200" kern="1200" dirty="0">
                <a:solidFill>
                  <a:schemeClr val="tx1"/>
                </a:solidFill>
                <a:effectLst/>
                <a:latin typeface="+mn-lt"/>
                <a:ea typeface="+mn-ea"/>
                <a:cs typeface="+mn-cs"/>
              </a:rPr>
              <a:t> hast du </a:t>
            </a:r>
            <a:r>
              <a:rPr lang="en-GB" sz="1200" kern="1200" dirty="0" err="1">
                <a:solidFill>
                  <a:schemeClr val="tx1"/>
                </a:solidFill>
                <a:effectLst/>
                <a:latin typeface="+mn-lt"/>
                <a:ea typeface="+mn-ea"/>
                <a:cs typeface="+mn-cs"/>
              </a:rPr>
              <a:t>Geburtstag</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9.  </a:t>
            </a:r>
            <a:r>
              <a:rPr lang="en-GB" sz="1200" kern="1200" dirty="0" err="1">
                <a:solidFill>
                  <a:schemeClr val="tx1"/>
                </a:solidFill>
                <a:effectLst/>
                <a:latin typeface="+mn-lt"/>
                <a:ea typeface="+mn-ea"/>
                <a:cs typeface="+mn-cs"/>
              </a:rPr>
              <a:t>Nächste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wahr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rufe</a:t>
            </a:r>
            <a:r>
              <a:rPr lang="en-GB" sz="1200" kern="1200" dirty="0">
                <a:solidFill>
                  <a:schemeClr val="tx1"/>
                </a:solidFill>
                <a:effectLst/>
                <a:latin typeface="+mn-lt"/>
                <a:ea typeface="+mn-ea"/>
                <a:cs typeface="+mn-cs"/>
              </a:rPr>
              <a:t> dich 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Jigsaw translation task to practise written comprehension and production of words from both of this week’s revisited vocabulary sets.</a:t>
            </a:r>
            <a:br>
              <a:rPr lang="en-GB" b="0" dirty="0"/>
            </a:br>
            <a:r>
              <a:rPr lang="en-GB" b="0" dirty="0"/>
              <a:t/>
            </a:r>
            <a:br>
              <a:rPr lang="en-GB" b="0" dirty="0"/>
            </a:br>
            <a:r>
              <a:rPr lang="en-GB" b="1" dirty="0"/>
              <a:t>Procedure:</a:t>
            </a:r>
            <a:r>
              <a:rPr lang="en-GB" dirty="0"/>
              <a:t/>
            </a:r>
            <a:br>
              <a:rPr lang="en-GB" dirty="0"/>
            </a:br>
            <a:r>
              <a:rPr lang="en-GB" dirty="0"/>
              <a:t>1. Ensure that students understand the title and its context (i.e. getting ready for </a:t>
            </a:r>
            <a:r>
              <a:rPr lang="en-GB" dirty="0" err="1"/>
              <a:t>Mutti’s</a:t>
            </a:r>
            <a:r>
              <a:rPr lang="en-GB" dirty="0"/>
              <a:t> return home).</a:t>
            </a:r>
          </a:p>
          <a:p>
            <a:r>
              <a:rPr lang="en-GB" dirty="0"/>
              <a:t>2. Students write 1-12 and the missing English and German words.</a:t>
            </a:r>
          </a:p>
          <a:p>
            <a:r>
              <a:rPr lang="en-GB" dirty="0"/>
              <a:t>3. Remind them that the gaps may contain more than one word.</a:t>
            </a:r>
          </a:p>
          <a:p>
            <a:r>
              <a:rPr lang="en-GB" dirty="0"/>
              <a:t>4. Click to reveal answers.</a:t>
            </a:r>
            <a:br>
              <a:rPr lang="en-GB" dirty="0"/>
            </a:br>
            <a:r>
              <a:rPr lang="en-GB" dirty="0"/>
              <a:t>5. As much of this week’s revisited vocabulary sets are verbs, teachers may want to elicit infinitives orally from students, with the support of either or both texts still visible on the slide.</a:t>
            </a:r>
            <a:br>
              <a:rPr lang="en-GB" dirty="0"/>
            </a:br>
            <a:r>
              <a:rPr lang="en-GB" dirty="0"/>
              <a:t>E.g. Wie </a:t>
            </a:r>
            <a:r>
              <a:rPr lang="en-GB" dirty="0" err="1"/>
              <a:t>sagt</a:t>
            </a:r>
            <a:r>
              <a:rPr lang="en-GB" dirty="0"/>
              <a:t> man [to shop] auf Deutsch?  </a:t>
            </a:r>
            <a:br>
              <a:rPr lang="en-GB" dirty="0"/>
            </a:br>
            <a:r>
              <a:rPr lang="en-GB" dirty="0"/>
              <a:t>Other infinitives to elicit:  to place (in sitting position), to put (standing position), to catch, to take place, to arrive, to bring (with), to look, to call.</a:t>
            </a:r>
          </a:p>
          <a:p>
            <a:endParaRPr lang="en-GB" dirty="0"/>
          </a:p>
          <a:p>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introduce the preposition </a:t>
            </a:r>
            <a:r>
              <a:rPr lang="en-GB" b="1" i="1" dirty="0" err="1"/>
              <a:t>seit</a:t>
            </a:r>
            <a:r>
              <a:rPr lang="en-GB" b="0" dirty="0"/>
              <a:t>, explain its meaning and function, and give examples of its use.</a:t>
            </a:r>
            <a:br>
              <a:rPr lang="en-GB" b="0" dirty="0"/>
            </a:br>
            <a:r>
              <a:rPr lang="en-GB" dirty="0"/>
              <a:t/>
            </a:r>
            <a:br>
              <a:rPr lang="en-GB" dirty="0"/>
            </a:br>
            <a:r>
              <a:rPr lang="en-GB" b="1" dirty="0"/>
              <a:t>Procedure:</a:t>
            </a:r>
            <a:r>
              <a:rPr lang="en-GB" dirty="0"/>
              <a:t/>
            </a:r>
            <a:br>
              <a:rPr lang="en-GB" dirty="0"/>
            </a:br>
            <a:r>
              <a:rPr lang="en-GB" dirty="0"/>
              <a:t>1. Use the animated text to present the new language feature.</a:t>
            </a:r>
          </a:p>
          <a:p>
            <a:r>
              <a:rPr lang="en-GB" dirty="0"/>
              <a:t>2. Draw attention to the key elements (i.e. the use of the present tense in German, present perfect continuous in English, and the dual translation of </a:t>
            </a:r>
            <a:r>
              <a:rPr lang="en-GB" b="1" i="1" dirty="0" err="1"/>
              <a:t>seit</a:t>
            </a:r>
            <a:r>
              <a:rPr lang="en-GB" dirty="0"/>
              <a:t> as for and since).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process the different meanings of </a:t>
            </a:r>
            <a:r>
              <a:rPr lang="en-GB" b="1" i="1" dirty="0" err="1"/>
              <a:t>seit</a:t>
            </a:r>
            <a:r>
              <a:rPr lang="en-GB" b="0" dirty="0"/>
              <a:t> </a:t>
            </a:r>
            <a:r>
              <a:rPr lang="en-US" sz="1200" kern="1200" dirty="0">
                <a:solidFill>
                  <a:schemeClr val="tx1"/>
                </a:solidFill>
                <a:latin typeface="+mn-lt"/>
                <a:ea typeface="+mn-ea"/>
                <a:cs typeface="+mn-cs"/>
              </a:rPr>
              <a:t>by differentiating between point in time (</a:t>
            </a:r>
            <a:r>
              <a:rPr lang="en-US" sz="1200" i="1" kern="1200" dirty="0">
                <a:solidFill>
                  <a:schemeClr val="tx1"/>
                </a:solidFill>
                <a:latin typeface="+mn-lt"/>
                <a:ea typeface="+mn-ea"/>
                <a:cs typeface="+mn-cs"/>
              </a:rPr>
              <a:t>since</a:t>
            </a:r>
            <a:r>
              <a:rPr lang="en-US" sz="1200" kern="1200" dirty="0">
                <a:solidFill>
                  <a:schemeClr val="tx1"/>
                </a:solidFill>
                <a:latin typeface="+mn-lt"/>
                <a:ea typeface="+mn-ea"/>
                <a:cs typeface="+mn-cs"/>
              </a:rPr>
              <a:t>) and duration (</a:t>
            </a:r>
            <a:r>
              <a:rPr lang="en-US" sz="1200" i="1" kern="1200" dirty="0">
                <a:solidFill>
                  <a:schemeClr val="tx1"/>
                </a:solidFill>
                <a:latin typeface="+mn-lt"/>
                <a:ea typeface="+mn-ea"/>
                <a:cs typeface="+mn-cs"/>
              </a:rPr>
              <a:t>for</a:t>
            </a:r>
            <a:r>
              <a:rPr lang="en-US" sz="1200" kern="1200" dirty="0">
                <a:solidFill>
                  <a:schemeClr val="tx1"/>
                </a:solidFill>
                <a:latin typeface="+mn-lt"/>
                <a:ea typeface="+mn-ea"/>
                <a:cs typeface="+mn-cs"/>
              </a:rPr>
              <a:t>).</a:t>
            </a:r>
            <a:br>
              <a:rPr lang="en-US" sz="1200" kern="1200" dirty="0">
                <a:solidFill>
                  <a:schemeClr val="tx1"/>
                </a:solidFill>
                <a:latin typeface="+mn-lt"/>
                <a:ea typeface="+mn-ea"/>
                <a:cs typeface="+mn-cs"/>
              </a:rPr>
            </a:br>
            <a:r>
              <a:rPr lang="en-GB" dirty="0"/>
              <a:t/>
            </a:r>
            <a:br>
              <a:rPr lang="en-GB" dirty="0"/>
            </a:br>
            <a:r>
              <a:rPr lang="en-GB" b="1" dirty="0"/>
              <a:t>Procedure:</a:t>
            </a:r>
            <a:r>
              <a:rPr lang="en-GB" dirty="0"/>
              <a:t/>
            </a:r>
            <a:br>
              <a:rPr lang="en-GB" dirty="0"/>
            </a:br>
            <a:r>
              <a:rPr lang="en-GB" dirty="0"/>
              <a:t>1. Students read the expressions with </a:t>
            </a:r>
            <a:r>
              <a:rPr lang="en-GB" i="1" dirty="0" err="1"/>
              <a:t>seit</a:t>
            </a:r>
            <a:r>
              <a:rPr lang="en-GB" i="1" dirty="0"/>
              <a:t> </a:t>
            </a:r>
            <a:r>
              <a:rPr lang="en-GB" dirty="0"/>
              <a:t>and decide whether each one refers to </a:t>
            </a:r>
            <a:r>
              <a:rPr lang="en-GB" i="1" dirty="0"/>
              <a:t>since </a:t>
            </a:r>
            <a:r>
              <a:rPr lang="en-GB" dirty="0"/>
              <a:t>or </a:t>
            </a:r>
            <a:r>
              <a:rPr lang="en-GB" i="1" dirty="0"/>
              <a:t>for.</a:t>
            </a:r>
          </a:p>
          <a:p>
            <a:r>
              <a:rPr lang="en-GB" dirty="0"/>
              <a:t>2. Click to reveal answers.</a:t>
            </a:r>
          </a:p>
          <a:p>
            <a:r>
              <a:rPr lang="en-GB" dirty="0"/>
              <a:t>3. Click again to reveal complete sentences.</a:t>
            </a:r>
          </a:p>
          <a:p>
            <a:r>
              <a:rPr lang="en-GB" dirty="0"/>
              <a:t>4. Students translate each sentence orally into English.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Full sentence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Ich singe </a:t>
            </a:r>
            <a:r>
              <a:rPr lang="en-GB" b="0" dirty="0" err="1"/>
              <a:t>seit</a:t>
            </a:r>
            <a:r>
              <a:rPr lang="en-GB" b="0" dirty="0"/>
              <a:t> 2018 </a:t>
            </a:r>
            <a:r>
              <a:rPr lang="en-GB" b="0" dirty="0" err="1"/>
              <a:t>im</a:t>
            </a:r>
            <a:r>
              <a:rPr lang="en-GB" b="0" dirty="0"/>
              <a:t> </a:t>
            </a:r>
            <a:r>
              <a:rPr lang="en-GB" b="0" dirty="0" err="1"/>
              <a:t>Chor</a:t>
            </a:r>
            <a:r>
              <a:rPr lang="en-GB" b="0" dirty="0"/>
              <a:t>. Das </a:t>
            </a:r>
            <a:r>
              <a:rPr lang="en-GB" dirty="0" err="1"/>
              <a:t>weißt</a:t>
            </a:r>
            <a:r>
              <a:rPr lang="en-GB" dirty="0"/>
              <a:t> du </a:t>
            </a:r>
            <a:r>
              <a:rPr lang="en-GB" dirty="0" err="1"/>
              <a:t>schon</a:t>
            </a:r>
            <a:r>
              <a:rPr lang="en-GB" dirty="0"/>
              <a:t>. Was </a:t>
            </a:r>
            <a:r>
              <a:rPr lang="en-GB" dirty="0" err="1"/>
              <a:t>noch</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Ach, </a:t>
            </a:r>
            <a:r>
              <a:rPr lang="en-GB" b="0" dirty="0" err="1"/>
              <a:t>ja</a:t>
            </a:r>
            <a:r>
              <a:rPr lang="en-GB" b="0" dirty="0"/>
              <a:t>. Wolfgang </a:t>
            </a:r>
            <a:r>
              <a:rPr lang="en-GB" b="0" dirty="0" err="1"/>
              <a:t>fährt</a:t>
            </a:r>
            <a:r>
              <a:rPr lang="en-GB" b="0" dirty="0"/>
              <a:t> </a:t>
            </a:r>
            <a:r>
              <a:rPr lang="en-GB" b="0" dirty="0" err="1"/>
              <a:t>seit</a:t>
            </a:r>
            <a:r>
              <a:rPr lang="en-GB" b="0" dirty="0"/>
              <a:t> </a:t>
            </a:r>
            <a:r>
              <a:rPr lang="en-GB" b="0" dirty="0" err="1"/>
              <a:t>drei</a:t>
            </a:r>
            <a:r>
              <a:rPr lang="en-GB" b="0" dirty="0"/>
              <a:t> </a:t>
            </a:r>
            <a:r>
              <a:rPr lang="en-GB" b="0" dirty="0" err="1"/>
              <a:t>Wochen</a:t>
            </a:r>
            <a:r>
              <a:rPr lang="en-GB" b="0" dirty="0"/>
              <a:t> Skateboard.</a:t>
            </a:r>
            <a:r>
              <a:rPr lang="en-GB" dirty="0"/>
              <a:t/>
            </a:r>
            <a:br>
              <a:rPr lang="en-GB" dirty="0"/>
            </a:br>
            <a:r>
              <a:rPr lang="en-GB" dirty="0"/>
              <a:t>3. </a:t>
            </a:r>
            <a:r>
              <a:rPr lang="en-GB" dirty="0" err="1"/>
              <a:t>Wir</a:t>
            </a:r>
            <a:r>
              <a:rPr lang="en-GB" dirty="0"/>
              <a:t> </a:t>
            </a:r>
            <a:r>
              <a:rPr lang="en-GB" dirty="0" err="1"/>
              <a:t>haben</a:t>
            </a:r>
            <a:r>
              <a:rPr lang="en-GB" dirty="0"/>
              <a:t> </a:t>
            </a:r>
            <a:r>
              <a:rPr lang="en-GB" dirty="0" err="1"/>
              <a:t>seit</a:t>
            </a:r>
            <a:r>
              <a:rPr lang="en-GB" dirty="0"/>
              <a:t> </a:t>
            </a:r>
            <a:r>
              <a:rPr lang="en-GB" dirty="0" err="1"/>
              <a:t>fünf</a:t>
            </a:r>
            <a:r>
              <a:rPr lang="en-GB" dirty="0"/>
              <a:t> </a:t>
            </a:r>
            <a:r>
              <a:rPr lang="en-GB" dirty="0" err="1"/>
              <a:t>Tagen</a:t>
            </a:r>
            <a:r>
              <a:rPr lang="en-GB" dirty="0"/>
              <a:t> </a:t>
            </a:r>
            <a:r>
              <a:rPr lang="en-GB" dirty="0" err="1"/>
              <a:t>einen</a:t>
            </a:r>
            <a:r>
              <a:rPr lang="en-GB" dirty="0"/>
              <a:t> </a:t>
            </a:r>
            <a:r>
              <a:rPr lang="en-GB" dirty="0" err="1"/>
              <a:t>neuen</a:t>
            </a:r>
            <a:r>
              <a:rPr lang="en-GB" dirty="0"/>
              <a:t> </a:t>
            </a:r>
            <a:r>
              <a:rPr lang="en-GB" dirty="0" err="1"/>
              <a:t>Mathelehrer</a:t>
            </a:r>
            <a:r>
              <a:rPr lang="en-GB" dirty="0"/>
              <a:t>. </a:t>
            </a:r>
            <a:br>
              <a:rPr lang="en-GB" dirty="0"/>
            </a:br>
            <a:r>
              <a:rPr lang="en-GB" dirty="0"/>
              <a:t>4. </a:t>
            </a:r>
            <a:r>
              <a:rPr lang="en-GB" dirty="0" err="1"/>
              <a:t>Opa</a:t>
            </a:r>
            <a:r>
              <a:rPr lang="en-GB" dirty="0"/>
              <a:t> </a:t>
            </a:r>
            <a:r>
              <a:rPr lang="en-GB" dirty="0" err="1"/>
              <a:t>spielt</a:t>
            </a:r>
            <a:r>
              <a:rPr lang="en-GB" dirty="0"/>
              <a:t> </a:t>
            </a:r>
            <a:r>
              <a:rPr lang="en-GB" dirty="0" err="1"/>
              <a:t>seit</a:t>
            </a:r>
            <a:r>
              <a:rPr lang="en-GB" dirty="0"/>
              <a:t> </a:t>
            </a:r>
            <a:r>
              <a:rPr lang="en-GB" dirty="0" err="1"/>
              <a:t>ein</a:t>
            </a:r>
            <a:r>
              <a:rPr lang="en-GB" dirty="0"/>
              <a:t> </a:t>
            </a:r>
            <a:r>
              <a:rPr lang="en-GB" dirty="0" err="1"/>
              <a:t>paar</a:t>
            </a:r>
            <a:r>
              <a:rPr lang="en-GB" dirty="0"/>
              <a:t> </a:t>
            </a:r>
            <a:r>
              <a:rPr lang="en-GB" dirty="0" err="1"/>
              <a:t>Monaten</a:t>
            </a:r>
            <a:r>
              <a:rPr lang="en-GB" dirty="0"/>
              <a:t> </a:t>
            </a:r>
            <a:r>
              <a:rPr lang="en-GB" dirty="0" err="1"/>
              <a:t>Gitarre</a:t>
            </a:r>
            <a:r>
              <a:rPr lang="en-GB" dirty="0"/>
              <a:t>.</a:t>
            </a:r>
            <a:br>
              <a:rPr lang="en-GB" dirty="0"/>
            </a:br>
            <a:r>
              <a:rPr lang="en-GB" dirty="0"/>
              <a:t>5. </a:t>
            </a:r>
            <a:r>
              <a:rPr lang="en-GB" dirty="0" err="1"/>
              <a:t>Seit</a:t>
            </a:r>
            <a:r>
              <a:rPr lang="en-GB" dirty="0"/>
              <a:t> Montag </a:t>
            </a:r>
            <a:r>
              <a:rPr lang="en-GB" dirty="0" err="1"/>
              <a:t>arbeiten</a:t>
            </a:r>
            <a:r>
              <a:rPr lang="en-GB" dirty="0"/>
              <a:t> </a:t>
            </a:r>
            <a:r>
              <a:rPr lang="en-GB" dirty="0" err="1"/>
              <a:t>wir</a:t>
            </a:r>
            <a:r>
              <a:rPr lang="en-GB" dirty="0"/>
              <a:t> </a:t>
            </a:r>
            <a:r>
              <a:rPr lang="en-GB" dirty="0" err="1"/>
              <a:t>beide</a:t>
            </a:r>
            <a:r>
              <a:rPr lang="en-GB" dirty="0"/>
              <a:t> </a:t>
            </a:r>
            <a:r>
              <a:rPr lang="en-GB" dirty="0" err="1"/>
              <a:t>freiwillig</a:t>
            </a:r>
            <a:r>
              <a:rPr lang="en-GB" dirty="0"/>
              <a:t> in </a:t>
            </a:r>
            <a:r>
              <a:rPr lang="en-GB" dirty="0" err="1"/>
              <a:t>einem</a:t>
            </a:r>
            <a:r>
              <a:rPr lang="en-GB" dirty="0"/>
              <a:t> Café.</a:t>
            </a:r>
            <a:br>
              <a:rPr lang="en-GB" dirty="0"/>
            </a:br>
            <a:r>
              <a:rPr lang="en-GB" dirty="0"/>
              <a:t>6. Ich will </a:t>
            </a:r>
            <a:r>
              <a:rPr lang="en-GB" dirty="0" err="1"/>
              <a:t>seit</a:t>
            </a:r>
            <a:r>
              <a:rPr lang="en-GB" dirty="0"/>
              <a:t> </a:t>
            </a:r>
            <a:r>
              <a:rPr lang="en-GB" dirty="0" err="1"/>
              <a:t>Dezember</a:t>
            </a:r>
            <a:r>
              <a:rPr lang="en-GB" dirty="0"/>
              <a:t> </a:t>
            </a:r>
            <a:r>
              <a:rPr lang="en-GB" dirty="0" err="1"/>
              <a:t>nach</a:t>
            </a:r>
            <a:r>
              <a:rPr lang="en-GB" dirty="0"/>
              <a:t> </a:t>
            </a:r>
            <a:r>
              <a:rPr lang="en-GB" dirty="0" err="1"/>
              <a:t>Schottland</a:t>
            </a:r>
            <a:r>
              <a:rPr lang="en-GB" dirty="0"/>
              <a:t> </a:t>
            </a:r>
            <a:r>
              <a:rPr lang="en-GB" dirty="0" err="1"/>
              <a:t>fahren</a:t>
            </a:r>
            <a:r>
              <a:rPr lang="en-GB" dirty="0"/>
              <a:t>.</a:t>
            </a:r>
            <a:br>
              <a:rPr lang="en-GB" dirty="0"/>
            </a:br>
            <a:r>
              <a:rPr lang="en-GB" dirty="0"/>
              <a:t>7. Ich </a:t>
            </a:r>
            <a:r>
              <a:rPr lang="en-GB" dirty="0" err="1"/>
              <a:t>lerne</a:t>
            </a:r>
            <a:r>
              <a:rPr lang="en-GB" dirty="0"/>
              <a:t> </a:t>
            </a:r>
            <a:r>
              <a:rPr lang="en-GB" dirty="0" err="1"/>
              <a:t>seit</a:t>
            </a:r>
            <a:r>
              <a:rPr lang="en-GB" dirty="0"/>
              <a:t> </a:t>
            </a:r>
            <a:r>
              <a:rPr lang="en-GB" dirty="0" err="1"/>
              <a:t>vielen</a:t>
            </a:r>
            <a:r>
              <a:rPr lang="en-GB" dirty="0"/>
              <a:t> </a:t>
            </a:r>
            <a:r>
              <a:rPr lang="en-GB" dirty="0" err="1"/>
              <a:t>Monaten</a:t>
            </a:r>
            <a:r>
              <a:rPr lang="en-GB" dirty="0"/>
              <a:t> </a:t>
            </a:r>
            <a:r>
              <a:rPr lang="en-GB" dirty="0" err="1"/>
              <a:t>Chinesisch</a:t>
            </a:r>
            <a:r>
              <a:rPr lang="en-GB" dirty="0"/>
              <a:t>.</a:t>
            </a:r>
            <a:br>
              <a:rPr lang="en-GB" dirty="0"/>
            </a:br>
            <a:r>
              <a:rPr lang="en-GB" dirty="0"/>
              <a:t>8. Und Wolfgang will </a:t>
            </a:r>
            <a:r>
              <a:rPr lang="en-GB" dirty="0" err="1"/>
              <a:t>seit</a:t>
            </a:r>
            <a:r>
              <a:rPr lang="en-GB" dirty="0"/>
              <a:t> Jahren Popstar </a:t>
            </a:r>
            <a:r>
              <a:rPr lang="en-GB" dirty="0" err="1"/>
              <a:t>werden</a:t>
            </a:r>
            <a:r>
              <a:rPr lang="en-GB" dirty="0"/>
              <a:t>. Das </a:t>
            </a:r>
            <a:r>
              <a:rPr lang="en-GB" dirty="0" err="1"/>
              <a:t>weißt</a:t>
            </a:r>
            <a:r>
              <a:rPr lang="en-GB" dirty="0"/>
              <a:t> du </a:t>
            </a:r>
            <a:r>
              <a:rPr lang="en-GB" dirty="0" err="1"/>
              <a:t>auch</a:t>
            </a:r>
            <a:r>
              <a:rPr lang="en-GB" dirty="0"/>
              <a:t> </a:t>
            </a:r>
            <a:r>
              <a:rPr lang="en-GB" dirty="0" err="1"/>
              <a:t>schon</a:t>
            </a:r>
            <a:r>
              <a:rPr lang="en-GB" dirty="0"/>
              <a:t>, </a:t>
            </a:r>
            <a:r>
              <a:rPr lang="en-GB" dirty="0" err="1"/>
              <a:t>oder</a:t>
            </a:r>
            <a:r>
              <a:rPr lang="en-GB" dirty="0"/>
              <a:t>?</a:t>
            </a:r>
            <a:br>
              <a:rPr lang="en-GB" dirty="0"/>
            </a:br>
            <a:r>
              <a:rPr lang="en-GB" dirty="0"/>
              <a:t/>
            </a:r>
            <a:br>
              <a:rPr lang="en-GB" dirty="0"/>
            </a:b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31348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0257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3948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3771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14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7191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68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3295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06677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5465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7265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73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21179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18" Type="http://schemas.openxmlformats.org/officeDocument/2006/relationships/image" Target="../media/image33.gif"/><Relationship Id="rId3" Type="http://schemas.openxmlformats.org/officeDocument/2006/relationships/image" Target="../media/image17.png"/><Relationship Id="rId7" Type="http://schemas.openxmlformats.org/officeDocument/2006/relationships/audio" Target="../media/audio43.wav"/><Relationship Id="rId12" Type="http://schemas.openxmlformats.org/officeDocument/2006/relationships/audio" Target="../media/audio48.wav"/><Relationship Id="rId17" Type="http://schemas.openxmlformats.org/officeDocument/2006/relationships/image" Target="../media/image32.png"/><Relationship Id="rId2" Type="http://schemas.openxmlformats.org/officeDocument/2006/relationships/notesSlide" Target="../notesSlides/notesSlide11.xml"/><Relationship Id="rId16" Type="http://schemas.openxmlformats.org/officeDocument/2006/relationships/audio" Target="../media/audio52.wav"/><Relationship Id="rId1" Type="http://schemas.openxmlformats.org/officeDocument/2006/relationships/slideLayout" Target="../slideLayouts/slideLayout2.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image" Target="../media/image27.png"/><Relationship Id="rId15" Type="http://schemas.openxmlformats.org/officeDocument/2006/relationships/audio" Target="../media/audio51.wav"/><Relationship Id="rId10" Type="http://schemas.openxmlformats.org/officeDocument/2006/relationships/audio" Target="../media/audio46.wav"/><Relationship Id="rId4" Type="http://schemas.openxmlformats.org/officeDocument/2006/relationships/audio" Target="../media/audio41.wav"/><Relationship Id="rId9" Type="http://schemas.openxmlformats.org/officeDocument/2006/relationships/audio" Target="../media/audio45.wav"/><Relationship Id="rId14" Type="http://schemas.openxmlformats.org/officeDocument/2006/relationships/audio" Target="../media/audio50.wav"/></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png"/><Relationship Id="rId2" Type="http://schemas.openxmlformats.org/officeDocument/2006/relationships/notesSlide" Target="../notesSlides/notesSlide2.xml"/><Relationship Id="rId16"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4.png"/><Relationship Id="rId5" Type="http://schemas.openxmlformats.org/officeDocument/2006/relationships/audio" Target="../media/audio3.wav"/><Relationship Id="rId15" Type="http://schemas.openxmlformats.org/officeDocument/2006/relationships/image" Target="../media/image8.jpeg"/><Relationship Id="rId10" Type="http://schemas.openxmlformats.org/officeDocument/2006/relationships/image" Target="../media/image3.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image" Target="../media/image40.png"/><Relationship Id="rId3" Type="http://schemas.openxmlformats.org/officeDocument/2006/relationships/audio" Target="../media/audio53.wav"/><Relationship Id="rId7" Type="http://schemas.openxmlformats.org/officeDocument/2006/relationships/audio" Target="../media/audio57.wav"/><Relationship Id="rId12"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audio" Target="../media/audio56.wav"/><Relationship Id="rId11" Type="http://schemas.openxmlformats.org/officeDocument/2006/relationships/image" Target="../media/image38.png"/><Relationship Id="rId5" Type="http://schemas.openxmlformats.org/officeDocument/2006/relationships/audio" Target="../media/audio55.wav"/><Relationship Id="rId15" Type="http://schemas.openxmlformats.org/officeDocument/2006/relationships/image" Target="../media/image42.jpeg"/><Relationship Id="rId10" Type="http://schemas.openxmlformats.org/officeDocument/2006/relationships/image" Target="../media/image37.png"/><Relationship Id="rId4" Type="http://schemas.openxmlformats.org/officeDocument/2006/relationships/audio" Target="../media/audio54.wav"/><Relationship Id="rId9" Type="http://schemas.openxmlformats.org/officeDocument/2006/relationships/image" Target="../media/image36.png"/><Relationship Id="rId1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audio" Target="../media/audio59.wav"/><Relationship Id="rId7" Type="http://schemas.openxmlformats.org/officeDocument/2006/relationships/audio" Target="../media/audio63.wav"/><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23.xml"/><Relationship Id="rId16"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audio" Target="../media/audio62.wav"/><Relationship Id="rId11" Type="http://schemas.openxmlformats.org/officeDocument/2006/relationships/image" Target="../media/image44.png"/><Relationship Id="rId5" Type="http://schemas.openxmlformats.org/officeDocument/2006/relationships/audio" Target="../media/audio61.wav"/><Relationship Id="rId15" Type="http://schemas.openxmlformats.org/officeDocument/2006/relationships/image" Target="../media/image48.png"/><Relationship Id="rId10" Type="http://schemas.openxmlformats.org/officeDocument/2006/relationships/image" Target="../media/image43.jpeg"/><Relationship Id="rId4" Type="http://schemas.openxmlformats.org/officeDocument/2006/relationships/audio" Target="../media/audio60.wav"/><Relationship Id="rId9" Type="http://schemas.openxmlformats.org/officeDocument/2006/relationships/audio" Target="../media/audio65.wav"/><Relationship Id="rId1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audio" Target="../media/audio73.wav"/><Relationship Id="rId3" Type="http://schemas.openxmlformats.org/officeDocument/2006/relationships/image" Target="../media/image17.png"/><Relationship Id="rId7" Type="http://schemas.openxmlformats.org/officeDocument/2006/relationships/audio" Target="../media/audio67.wav"/><Relationship Id="rId12" Type="http://schemas.openxmlformats.org/officeDocument/2006/relationships/audio" Target="../media/audio72.wav"/><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audio" Target="../media/audio66.wav"/><Relationship Id="rId11" Type="http://schemas.openxmlformats.org/officeDocument/2006/relationships/audio" Target="../media/audio71.wav"/><Relationship Id="rId5" Type="http://schemas.openxmlformats.org/officeDocument/2006/relationships/image" Target="../media/image27.png"/><Relationship Id="rId10" Type="http://schemas.openxmlformats.org/officeDocument/2006/relationships/audio" Target="../media/audio70.wav"/><Relationship Id="rId4" Type="http://schemas.openxmlformats.org/officeDocument/2006/relationships/image" Target="../media/image52.png"/><Relationship Id="rId9" Type="http://schemas.openxmlformats.org/officeDocument/2006/relationships/audio" Target="../media/audio69.wav"/></Relationships>
</file>

<file path=ppt/slides/_rels/slide26.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audio" Target="../media/audio81.wav"/><Relationship Id="rId3" Type="http://schemas.openxmlformats.org/officeDocument/2006/relationships/image" Target="../media/image17.png"/><Relationship Id="rId7" Type="http://schemas.openxmlformats.org/officeDocument/2006/relationships/audio" Target="../media/audio75.wav"/><Relationship Id="rId12" Type="http://schemas.openxmlformats.org/officeDocument/2006/relationships/audio" Target="../media/audio80.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audio" Target="../media/audio79.wav"/><Relationship Id="rId5" Type="http://schemas.openxmlformats.org/officeDocument/2006/relationships/audio" Target="../media/audio74.wav"/><Relationship Id="rId10" Type="http://schemas.openxmlformats.org/officeDocument/2006/relationships/audio" Target="../media/audio78.wav"/><Relationship Id="rId4" Type="http://schemas.openxmlformats.org/officeDocument/2006/relationships/image" Target="../media/image52.png"/><Relationship Id="rId9" Type="http://schemas.openxmlformats.org/officeDocument/2006/relationships/audio" Target="../media/audio77.wav"/></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7.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gif"/><Relationship Id="rId5" Type="http://schemas.openxmlformats.org/officeDocument/2006/relationships/hyperlink" Target="nnn" TargetMode="External"/><Relationship Id="rId4" Type="http://schemas.openxmlformats.org/officeDocument/2006/relationships/hyperlink" Target="mailto:wolf@mail.de" TargetMode="External"/></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3.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1.png"/><Relationship Id="rId5" Type="http://schemas.openxmlformats.org/officeDocument/2006/relationships/audio" Target="../media/audio10.wav"/><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audio" Target="../media/audio82.wav"/><Relationship Id="rId4" Type="http://schemas.openxmlformats.org/officeDocument/2006/relationships/image" Target="../media/image57.gif"/></Relationships>
</file>

<file path=ppt/slides/_rels/slide32.xml.rels><?xml version="1.0" encoding="UTF-8" standalone="yes"?>
<Relationships xmlns="http://schemas.openxmlformats.org/package/2006/relationships"><Relationship Id="rId3" Type="http://schemas.openxmlformats.org/officeDocument/2006/relationships/audio" Target="../media/audio83.wav"/><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7.gif"/><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audio" Target="../media/audio84.wav"/><Relationship Id="rId4" Type="http://schemas.openxmlformats.org/officeDocument/2006/relationships/image" Target="../media/image57.gif"/></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audio" Target="../media/audio85.wav"/><Relationship Id="rId4" Type="http://schemas.openxmlformats.org/officeDocument/2006/relationships/image" Target="../media/image57.gif"/></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audio" Target="../media/audio86.wav"/><Relationship Id="rId4" Type="http://schemas.openxmlformats.org/officeDocument/2006/relationships/image" Target="../media/image57.gif"/></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audio" Target="../media/audio87.wav"/><Relationship Id="rId4" Type="http://schemas.openxmlformats.org/officeDocument/2006/relationships/image" Target="../media/image57.gif"/></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audio" Target="../media/audio88.wav"/><Relationship Id="rId4" Type="http://schemas.openxmlformats.org/officeDocument/2006/relationships/image" Target="../media/image57.gif"/></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audio" Target="../media/audio89.wav"/><Relationship Id="rId4" Type="http://schemas.openxmlformats.org/officeDocument/2006/relationships/image" Target="../media/image57.gif"/></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22.svg"/><Relationship Id="rId18" Type="http://schemas.openxmlformats.org/officeDocument/2006/relationships/audio" Target="../media/audio21.wav"/><Relationship Id="rId3" Type="http://schemas.openxmlformats.org/officeDocument/2006/relationships/image" Target="../media/image1.jpg"/><Relationship Id="rId7" Type="http://schemas.openxmlformats.org/officeDocument/2006/relationships/audio" Target="../media/audio16.wav"/><Relationship Id="rId12" Type="http://schemas.openxmlformats.org/officeDocument/2006/relationships/image" Target="../media/image19.png"/><Relationship Id="rId17" Type="http://schemas.openxmlformats.org/officeDocument/2006/relationships/image" Target="../media/image26.svg"/><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audio" Target="../media/audio23.wav"/><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image" Target="../media/image18.png"/><Relationship Id="rId15" Type="http://schemas.openxmlformats.org/officeDocument/2006/relationships/image" Target="../media/image21.png"/><Relationship Id="rId10" Type="http://schemas.openxmlformats.org/officeDocument/2006/relationships/audio" Target="../media/audio19.wav"/><Relationship Id="rId19" Type="http://schemas.openxmlformats.org/officeDocument/2006/relationships/audio" Target="../media/audio22.wav"/><Relationship Id="rId4" Type="http://schemas.openxmlformats.org/officeDocument/2006/relationships/image" Target="../media/image17.png"/><Relationship Id="rId9" Type="http://schemas.openxmlformats.org/officeDocument/2006/relationships/audio" Target="../media/audio18.wav"/><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3.svg"/><Relationship Id="rId3" Type="http://schemas.openxmlformats.org/officeDocument/2006/relationships/image" Target="../media/image1.jpg"/><Relationship Id="rId7" Type="http://schemas.openxmlformats.org/officeDocument/2006/relationships/image" Target="../media/image67.svg"/><Relationship Id="rId12"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69.svg"/><Relationship Id="rId14" Type="http://schemas.openxmlformats.org/officeDocument/2006/relationships/image" Target="../media/image64.pn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84.svg"/><Relationship Id="rId3" Type="http://schemas.openxmlformats.org/officeDocument/2006/relationships/image" Target="../media/image1.jpg"/><Relationship Id="rId7" Type="http://schemas.openxmlformats.org/officeDocument/2006/relationships/image" Target="../media/image78.svg"/><Relationship Id="rId12"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82.svg"/><Relationship Id="rId5" Type="http://schemas.openxmlformats.org/officeDocument/2006/relationships/image" Target="../media/image76.sv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80.svg"/><Relationship Id="rId14" Type="http://schemas.openxmlformats.org/officeDocument/2006/relationships/image" Target="../media/image70.png"/></Relationships>
</file>

<file path=ppt/slides/_rels/slide42.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image" Target="../media/image73.sv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67.svg"/><Relationship Id="rId11"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62.png"/></Relationships>
</file>

<file path=ppt/slides/_rels/slide43.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84.sv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78.svg"/><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4.gif"/><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4.gif"/><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jpg"/><Relationship Id="rId7"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s://www.gaminggrammar.com/" TargetMode="External"/><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8" Type="http://schemas.openxmlformats.org/officeDocument/2006/relationships/hyperlink" Target="https://quizlet.com/gb/518181010/year-8-german-term-21-week-1-flash-cards/" TargetMode="External"/><Relationship Id="rId3" Type="http://schemas.openxmlformats.org/officeDocument/2006/relationships/image" Target="../media/image17.png"/><Relationship Id="rId7" Type="http://schemas.openxmlformats.org/officeDocument/2006/relationships/hyperlink" Target="https://quizlet.com/gb/528123959/year-8-german-term-22-week-3-flash-card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quizlet.com/gb/541026291/year-8-german-term-31-week-1-flash-cards/" TargetMode="External"/><Relationship Id="rId11" Type="http://schemas.openxmlformats.org/officeDocument/2006/relationships/image" Target="../media/image80.png"/><Relationship Id="rId5" Type="http://schemas.openxmlformats.org/officeDocument/2006/relationships/hyperlink" Target="https://drive.google.com/file/d/1hcv5i8ek_7Jjn5SbopsuBzBrOqjEQweJ/view?usp=sharing" TargetMode="External"/><Relationship Id="rId10" Type="http://schemas.openxmlformats.org/officeDocument/2006/relationships/hyperlink" Target="https://resources.ncelp.org/concern/resources/7m01bm380?locale=en" TargetMode="External"/><Relationship Id="rId4" Type="http://schemas.openxmlformats.org/officeDocument/2006/relationships/image" Target="../media/image78.png"/><Relationship Id="rId9" Type="http://schemas.openxmlformats.org/officeDocument/2006/relationships/image" Target="../media/image79.png"/></Relationships>
</file>

<file path=ppt/slides/_rels/slide5.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1.jpg"/><Relationship Id="rId7" Type="http://schemas.openxmlformats.org/officeDocument/2006/relationships/audio" Target="../media/audio26.wav"/><Relationship Id="rId12" Type="http://schemas.openxmlformats.org/officeDocument/2006/relationships/audio" Target="../media/audio31.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image" Target="../media/image17.png"/><Relationship Id="rId9" Type="http://schemas.openxmlformats.org/officeDocument/2006/relationships/audio" Target="../media/audio28.wav"/></Relationships>
</file>

<file path=ppt/slides/_rels/slide6.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8.wav"/><Relationship Id="rId3" Type="http://schemas.openxmlformats.org/officeDocument/2006/relationships/image" Target="../media/image1.jpg"/><Relationship Id="rId7" Type="http://schemas.openxmlformats.org/officeDocument/2006/relationships/audio" Target="../media/audio32.wav"/><Relationship Id="rId12" Type="http://schemas.openxmlformats.org/officeDocument/2006/relationships/audio" Target="../media/audio37.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gif"/><Relationship Id="rId11" Type="http://schemas.openxmlformats.org/officeDocument/2006/relationships/audio" Target="../media/audio36.wav"/><Relationship Id="rId5" Type="http://schemas.openxmlformats.org/officeDocument/2006/relationships/image" Target="../media/image23.gif"/><Relationship Id="rId15" Type="http://schemas.openxmlformats.org/officeDocument/2006/relationships/audio" Target="../media/audio40.wav"/><Relationship Id="rId10" Type="http://schemas.openxmlformats.org/officeDocument/2006/relationships/audio" Target="../media/audio35.wav"/><Relationship Id="rId4" Type="http://schemas.openxmlformats.org/officeDocument/2006/relationships/image" Target="../media/image17.png"/><Relationship Id="rId9" Type="http://schemas.openxmlformats.org/officeDocument/2006/relationships/audio" Target="../media/audio34.wav"/><Relationship Id="rId14" Type="http://schemas.openxmlformats.org/officeDocument/2006/relationships/audio" Target="../media/audio39.wav"/></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9.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err="1">
                <a:solidFill>
                  <a:prstClr val="white"/>
                </a:solidFill>
              </a:rPr>
              <a:t>Seit</a:t>
            </a:r>
            <a:r>
              <a:rPr lang="en-GB" sz="4000" b="1" dirty="0">
                <a:solidFill>
                  <a:prstClr val="white"/>
                </a:solidFill>
              </a:rPr>
              <a:t> </a:t>
            </a:r>
            <a:r>
              <a:rPr lang="en-GB" sz="4000" b="1" dirty="0" err="1">
                <a:solidFill>
                  <a:prstClr val="white"/>
                </a:solidFill>
              </a:rPr>
              <a:t>wann</a:t>
            </a:r>
            <a:r>
              <a:rPr lang="en-GB" sz="4000" b="1" dirty="0">
                <a:solidFill>
                  <a:prstClr val="white"/>
                </a:solidFill>
              </a:rPr>
              <a:t>?</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i="1" dirty="0" err="1">
                <a:solidFill>
                  <a:prstClr val="white"/>
                </a:solidFill>
              </a:rPr>
              <a:t>Seit</a:t>
            </a:r>
            <a:r>
              <a:rPr lang="en-GB" sz="3000" i="1" dirty="0">
                <a:solidFill>
                  <a:prstClr val="white"/>
                </a:solidFill>
              </a:rPr>
              <a:t> </a:t>
            </a:r>
            <a:r>
              <a:rPr lang="en-GB" sz="3000" dirty="0">
                <a:solidFill>
                  <a:prstClr val="white"/>
                </a:solidFill>
              </a:rPr>
              <a:t>+ present tense (</a:t>
            </a:r>
            <a:r>
              <a:rPr lang="en-GB" sz="3000" i="1" dirty="0">
                <a:solidFill>
                  <a:prstClr val="white"/>
                </a:solidFill>
              </a:rPr>
              <a:t>since</a:t>
            </a:r>
            <a:r>
              <a:rPr lang="en-GB" sz="3000" dirty="0">
                <a:solidFill>
                  <a:prstClr val="white"/>
                </a:solidFill>
              </a:rPr>
              <a:t> and </a:t>
            </a:r>
            <a:r>
              <a:rPr lang="en-GB" sz="3000" i="1" dirty="0">
                <a:solidFill>
                  <a:prstClr val="white"/>
                </a:solidFill>
              </a:rPr>
              <a:t>for</a:t>
            </a:r>
            <a:r>
              <a:rPr lang="en-GB" sz="3000" dirty="0">
                <a:solidFill>
                  <a:prstClr val="white"/>
                </a:solidFill>
              </a:rPr>
              <a: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[ä] vs [e]</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47</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350984"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a:t>
            </a:r>
            <a:r>
              <a:rPr lang="en-GB" sz="1400" dirty="0">
                <a:solidFill>
                  <a:prstClr val="white"/>
                </a:solidFill>
                <a:latin typeface="Century Gothic" panose="020B0502020202020204" pitchFamily="34" charset="0"/>
              </a:rPr>
              <a:t>/ Rachel Hawkes / Heike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Krusemann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21/7/2021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18220" cy="707849"/>
          </a:xfrm>
        </p:spPr>
        <p:txBody>
          <a:bodyPr>
            <a:normAutofit/>
          </a:bodyPr>
          <a:lstStyle/>
          <a:p>
            <a:r>
              <a:rPr lang="en-GB" sz="3600" b="1" i="1" dirty="0" err="1">
                <a:solidFill>
                  <a:schemeClr val="bg1"/>
                </a:solidFill>
              </a:rPr>
              <a:t>Seit</a:t>
            </a:r>
            <a:r>
              <a:rPr lang="en-GB" sz="3600" b="1" dirty="0">
                <a:solidFill>
                  <a:schemeClr val="bg1"/>
                </a:solidFill>
              </a:rPr>
              <a:t> plus R3 (dative)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15873" y="93581"/>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55929" y="1099353"/>
            <a:ext cx="83263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The preposition </a:t>
            </a:r>
            <a:r>
              <a:rPr kumimoji="0" lang="en-GB" sz="2400" b="1" i="1" u="none" strike="noStrike" kern="1200" cap="none" spc="0" normalizeH="0" baseline="0" noProof="0" dirty="0" err="1">
                <a:ln>
                  <a:noFill/>
                </a:ln>
                <a:solidFill>
                  <a:srgbClr val="115076"/>
                </a:solidFill>
                <a:effectLst/>
                <a:uLnTx/>
                <a:uFillTx/>
                <a:latin typeface="Century Gothic" panose="020F0302020204030204"/>
                <a:ea typeface="+mn-ea"/>
                <a:cs typeface="+mn-cs"/>
              </a:rPr>
              <a:t>seit</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is always followed by R3 (dative):</a:t>
            </a:r>
          </a:p>
        </p:txBody>
      </p:sp>
      <p:sp>
        <p:nvSpPr>
          <p:cNvPr id="10" name="Rectangle 9">
            <a:extLst>
              <a:ext uri="{FF2B5EF4-FFF2-40B4-BE49-F238E27FC236}">
                <a16:creationId xmlns:a16="http://schemas.microsoft.com/office/drawing/2014/main" id="{4CD6CD0E-3D2A-4BA6-92A7-7CB5308628B2}"/>
              </a:ext>
            </a:extLst>
          </p:cNvPr>
          <p:cNvSpPr/>
          <p:nvPr/>
        </p:nvSpPr>
        <p:spPr>
          <a:xfrm>
            <a:off x="96872" y="2827224"/>
            <a:ext cx="688201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i="1" dirty="0">
                <a:solidFill>
                  <a:srgbClr val="4472C4">
                    <a:lumMod val="50000"/>
                  </a:srgbClr>
                </a:solidFill>
                <a:latin typeface="Century Gothic" panose="020F0302020204030204"/>
              </a:rPr>
              <a:t>I’ve been shopping for my grandma </a:t>
            </a:r>
            <a:r>
              <a:rPr lang="en-GB" sz="2200" b="1" i="1" dirty="0">
                <a:solidFill>
                  <a:srgbClr val="4472C4">
                    <a:lumMod val="50000"/>
                  </a:srgbClr>
                </a:solidFill>
                <a:latin typeface="Century Gothic" panose="020F0302020204030204"/>
              </a:rPr>
              <a:t>for</a:t>
            </a:r>
            <a:r>
              <a:rPr lang="en-GB" sz="2200" i="1" dirty="0">
                <a:solidFill>
                  <a:srgbClr val="4472C4">
                    <a:lumMod val="50000"/>
                  </a:srgbClr>
                </a:solidFill>
                <a:latin typeface="Century Gothic" panose="020F0302020204030204"/>
              </a:rPr>
              <a:t> a month.</a:t>
            </a:r>
            <a:endPar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A32900AC-3F21-4CFA-9111-45AEB66B44D5}"/>
              </a:ext>
            </a:extLst>
          </p:cNvPr>
          <p:cNvSpPr txBox="1"/>
          <p:nvPr/>
        </p:nvSpPr>
        <p:spPr>
          <a:xfrm>
            <a:off x="2537061" y="2021758"/>
            <a:ext cx="1888958" cy="461665"/>
          </a:xfrm>
          <a:prstGeom prst="rect">
            <a:avLst/>
          </a:prstGeom>
          <a:noFill/>
        </p:spPr>
        <p:txBody>
          <a:bodyPr wrap="square" rtlCol="0">
            <a:spAutoFit/>
          </a:bodyPr>
          <a:lstStyle/>
          <a:p>
            <a:pPr algn="ctr"/>
            <a:r>
              <a:rPr lang="en-GB" sz="2400" b="1" dirty="0" err="1">
                <a:solidFill>
                  <a:schemeClr val="accent5">
                    <a:lumMod val="50000"/>
                  </a:schemeClr>
                </a:solidFill>
              </a:rPr>
              <a:t>ein</a:t>
            </a:r>
            <a:r>
              <a:rPr lang="en-GB" sz="2400" dirty="0">
                <a:solidFill>
                  <a:schemeClr val="accent5">
                    <a:lumMod val="50000"/>
                  </a:schemeClr>
                </a:solidFill>
              </a:rPr>
              <a:t> Monat</a:t>
            </a:r>
          </a:p>
        </p:txBody>
      </p:sp>
      <p:sp>
        <p:nvSpPr>
          <p:cNvPr id="20" name="TextBox 19">
            <a:extLst>
              <a:ext uri="{FF2B5EF4-FFF2-40B4-BE49-F238E27FC236}">
                <a16:creationId xmlns:a16="http://schemas.microsoft.com/office/drawing/2014/main" id="{44C4528E-189C-44FC-9C4B-D5568C6D760C}"/>
              </a:ext>
            </a:extLst>
          </p:cNvPr>
          <p:cNvSpPr txBox="1"/>
          <p:nvPr/>
        </p:nvSpPr>
        <p:spPr>
          <a:xfrm>
            <a:off x="4918522" y="2026699"/>
            <a:ext cx="2058577" cy="461665"/>
          </a:xfrm>
          <a:prstGeom prst="rect">
            <a:avLst/>
          </a:prstGeom>
          <a:noFill/>
        </p:spPr>
        <p:txBody>
          <a:bodyPr wrap="square" rtlCol="0">
            <a:spAutoFit/>
          </a:bodyPr>
          <a:lstStyle/>
          <a:p>
            <a:pPr algn="ctr"/>
            <a:r>
              <a:rPr lang="en-GB" sz="2400" b="1" dirty="0" err="1">
                <a:solidFill>
                  <a:schemeClr val="accent5">
                    <a:lumMod val="50000"/>
                  </a:schemeClr>
                </a:solidFill>
              </a:rPr>
              <a:t>eine</a:t>
            </a:r>
            <a:r>
              <a:rPr lang="en-GB" sz="2400" dirty="0">
                <a:solidFill>
                  <a:schemeClr val="accent5">
                    <a:lumMod val="50000"/>
                  </a:schemeClr>
                </a:solidFill>
              </a:rPr>
              <a:t> </a:t>
            </a:r>
            <a:r>
              <a:rPr lang="en-GB" sz="2400" dirty="0" err="1">
                <a:solidFill>
                  <a:schemeClr val="accent5">
                    <a:lumMod val="50000"/>
                  </a:schemeClr>
                </a:solidFill>
              </a:rPr>
              <a:t>Woche</a:t>
            </a:r>
            <a:endParaRPr lang="en-GB" sz="2400" dirty="0">
              <a:solidFill>
                <a:schemeClr val="accent5">
                  <a:lumMod val="50000"/>
                </a:schemeClr>
              </a:solidFill>
            </a:endParaRPr>
          </a:p>
        </p:txBody>
      </p:sp>
      <p:sp>
        <p:nvSpPr>
          <p:cNvPr id="21" name="TextBox 20">
            <a:extLst>
              <a:ext uri="{FF2B5EF4-FFF2-40B4-BE49-F238E27FC236}">
                <a16:creationId xmlns:a16="http://schemas.microsoft.com/office/drawing/2014/main" id="{0BCE5EC0-D24F-4AB9-BA09-ECD5595E9D69}"/>
              </a:ext>
            </a:extLst>
          </p:cNvPr>
          <p:cNvSpPr txBox="1"/>
          <p:nvPr/>
        </p:nvSpPr>
        <p:spPr>
          <a:xfrm>
            <a:off x="7437776" y="2017922"/>
            <a:ext cx="1888958" cy="461665"/>
          </a:xfrm>
          <a:prstGeom prst="rect">
            <a:avLst/>
          </a:prstGeom>
          <a:noFill/>
        </p:spPr>
        <p:txBody>
          <a:bodyPr wrap="square" rtlCol="0">
            <a:spAutoFit/>
          </a:bodyPr>
          <a:lstStyle/>
          <a:p>
            <a:pPr algn="ctr"/>
            <a:r>
              <a:rPr lang="en-GB" sz="2400" b="1" dirty="0" err="1">
                <a:solidFill>
                  <a:schemeClr val="accent5">
                    <a:lumMod val="50000"/>
                  </a:schemeClr>
                </a:solidFill>
              </a:rPr>
              <a:t>ein</a:t>
            </a:r>
            <a:r>
              <a:rPr lang="en-GB" sz="2400" dirty="0">
                <a:solidFill>
                  <a:schemeClr val="accent5">
                    <a:lumMod val="50000"/>
                  </a:schemeClr>
                </a:solidFill>
              </a:rPr>
              <a:t> </a:t>
            </a:r>
            <a:r>
              <a:rPr lang="en-GB" sz="2400" dirty="0" err="1">
                <a:solidFill>
                  <a:schemeClr val="accent5">
                    <a:lumMod val="50000"/>
                  </a:schemeClr>
                </a:solidFill>
              </a:rPr>
              <a:t>Jahr</a:t>
            </a:r>
            <a:endParaRPr lang="en-GB" sz="2400" dirty="0">
              <a:solidFill>
                <a:schemeClr val="accent5">
                  <a:lumMod val="50000"/>
                </a:schemeClr>
              </a:solidFill>
            </a:endParaRPr>
          </a:p>
        </p:txBody>
      </p:sp>
      <p:sp>
        <p:nvSpPr>
          <p:cNvPr id="6" name="Rectangle 5">
            <a:extLst>
              <a:ext uri="{FF2B5EF4-FFF2-40B4-BE49-F238E27FC236}">
                <a16:creationId xmlns:a16="http://schemas.microsoft.com/office/drawing/2014/main" id="{51E7826C-A48C-4DCF-9AD0-D5B86E1D5531}"/>
              </a:ext>
            </a:extLst>
          </p:cNvPr>
          <p:cNvSpPr/>
          <p:nvPr/>
        </p:nvSpPr>
        <p:spPr>
          <a:xfrm>
            <a:off x="82175" y="2396337"/>
            <a:ext cx="2353530" cy="430887"/>
          </a:xfrm>
          <a:prstGeom prst="rect">
            <a:avLst/>
          </a:prstGeom>
          <a:noFill/>
        </p:spPr>
        <p:txBody>
          <a:bodyPr wrap="square">
            <a:spAutoFit/>
          </a:bodyPr>
          <a:lstStyle/>
          <a:p>
            <a:r>
              <a:rPr lang="en-GB" sz="2200" dirty="0">
                <a:solidFill>
                  <a:srgbClr val="4472C4">
                    <a:lumMod val="50000"/>
                  </a:srgbClr>
                </a:solidFill>
              </a:rPr>
              <a:t>Ich </a:t>
            </a:r>
            <a:r>
              <a:rPr lang="en-GB" sz="2200" dirty="0" err="1">
                <a:solidFill>
                  <a:srgbClr val="4472C4">
                    <a:lumMod val="50000"/>
                  </a:srgbClr>
                </a:solidFill>
              </a:rPr>
              <a:t>kaufe</a:t>
            </a:r>
            <a:r>
              <a:rPr lang="en-GB" sz="2200" dirty="0">
                <a:solidFill>
                  <a:srgbClr val="4472C4">
                    <a:lumMod val="50000"/>
                  </a:srgbClr>
                </a:solidFill>
              </a:rPr>
              <a:t> </a:t>
            </a:r>
            <a:r>
              <a:rPr lang="en-GB" sz="2200" b="1" i="1" dirty="0" err="1">
                <a:solidFill>
                  <a:srgbClr val="4472C4">
                    <a:lumMod val="50000"/>
                  </a:srgbClr>
                </a:solidFill>
              </a:rPr>
              <a:t>seit</a:t>
            </a:r>
            <a:r>
              <a:rPr lang="en-GB" sz="2200" i="1" dirty="0">
                <a:solidFill>
                  <a:srgbClr val="4472C4">
                    <a:lumMod val="50000"/>
                  </a:srgbClr>
                </a:solidFill>
              </a:rPr>
              <a:t>…</a:t>
            </a:r>
            <a:r>
              <a:rPr lang="en-GB" sz="2200" dirty="0">
                <a:solidFill>
                  <a:srgbClr val="4472C4">
                    <a:lumMod val="50000"/>
                  </a:srgbClr>
                </a:solidFill>
              </a:rPr>
              <a:t> </a:t>
            </a:r>
            <a:endParaRPr lang="en-GB" sz="2200" dirty="0"/>
          </a:p>
        </p:txBody>
      </p:sp>
      <p:sp>
        <p:nvSpPr>
          <p:cNvPr id="22" name="TextBox 21">
            <a:extLst>
              <a:ext uri="{FF2B5EF4-FFF2-40B4-BE49-F238E27FC236}">
                <a16:creationId xmlns:a16="http://schemas.microsoft.com/office/drawing/2014/main" id="{41A777FF-1C2D-452C-9962-67D7955E84C9}"/>
              </a:ext>
            </a:extLst>
          </p:cNvPr>
          <p:cNvSpPr txBox="1"/>
          <p:nvPr/>
        </p:nvSpPr>
        <p:spPr>
          <a:xfrm>
            <a:off x="2517266" y="1656058"/>
            <a:ext cx="1888958" cy="430887"/>
          </a:xfrm>
          <a:prstGeom prst="rect">
            <a:avLst/>
          </a:prstGeom>
          <a:solidFill>
            <a:srgbClr val="0070C0"/>
          </a:solidFill>
          <a:ln>
            <a:solidFill>
              <a:srgbClr val="203864"/>
            </a:solidFill>
          </a:ln>
        </p:spPr>
        <p:txBody>
          <a:bodyPr wrap="square" rtlCol="0">
            <a:spAutoFit/>
          </a:bodyPr>
          <a:lstStyle/>
          <a:p>
            <a:pPr algn="ctr"/>
            <a:r>
              <a:rPr lang="en-GB" sz="2200" b="1" dirty="0">
                <a:solidFill>
                  <a:schemeClr val="bg1"/>
                </a:solidFill>
              </a:rPr>
              <a:t>masculine</a:t>
            </a:r>
            <a:endParaRPr lang="en-GB" sz="2200" dirty="0">
              <a:solidFill>
                <a:schemeClr val="bg1"/>
              </a:solidFill>
            </a:endParaRPr>
          </a:p>
        </p:txBody>
      </p:sp>
      <p:sp>
        <p:nvSpPr>
          <p:cNvPr id="23" name="TextBox 22">
            <a:extLst>
              <a:ext uri="{FF2B5EF4-FFF2-40B4-BE49-F238E27FC236}">
                <a16:creationId xmlns:a16="http://schemas.microsoft.com/office/drawing/2014/main" id="{A483246E-A186-4D87-B801-A07B0EF748FA}"/>
              </a:ext>
            </a:extLst>
          </p:cNvPr>
          <p:cNvSpPr txBox="1"/>
          <p:nvPr/>
        </p:nvSpPr>
        <p:spPr>
          <a:xfrm>
            <a:off x="4884162" y="1658523"/>
            <a:ext cx="2058577" cy="430887"/>
          </a:xfrm>
          <a:prstGeom prst="rect">
            <a:avLst/>
          </a:prstGeom>
          <a:solidFill>
            <a:srgbClr val="E6005D"/>
          </a:solidFill>
          <a:ln>
            <a:solidFill>
              <a:srgbClr val="203864"/>
            </a:solidFill>
          </a:ln>
        </p:spPr>
        <p:txBody>
          <a:bodyPr wrap="square" rtlCol="0">
            <a:spAutoFit/>
          </a:bodyPr>
          <a:lstStyle/>
          <a:p>
            <a:pPr algn="ctr"/>
            <a:r>
              <a:rPr lang="en-GB" sz="2200" b="1" dirty="0">
                <a:solidFill>
                  <a:schemeClr val="bg1"/>
                </a:solidFill>
              </a:rPr>
              <a:t>feminine</a:t>
            </a:r>
            <a:endParaRPr lang="en-GB" sz="2200" dirty="0">
              <a:solidFill>
                <a:schemeClr val="bg1"/>
              </a:solidFill>
            </a:endParaRPr>
          </a:p>
        </p:txBody>
      </p:sp>
      <p:sp>
        <p:nvSpPr>
          <p:cNvPr id="24" name="TextBox 23">
            <a:extLst>
              <a:ext uri="{FF2B5EF4-FFF2-40B4-BE49-F238E27FC236}">
                <a16:creationId xmlns:a16="http://schemas.microsoft.com/office/drawing/2014/main" id="{F8C1EF87-E349-4AAB-9116-782A71AD9D5A}"/>
              </a:ext>
            </a:extLst>
          </p:cNvPr>
          <p:cNvSpPr txBox="1"/>
          <p:nvPr/>
        </p:nvSpPr>
        <p:spPr>
          <a:xfrm>
            <a:off x="7417981" y="1652222"/>
            <a:ext cx="1888958" cy="430887"/>
          </a:xfrm>
          <a:prstGeom prst="rect">
            <a:avLst/>
          </a:prstGeom>
          <a:solidFill>
            <a:srgbClr val="FFFF00"/>
          </a:solidFill>
          <a:ln>
            <a:solidFill>
              <a:srgbClr val="203864"/>
            </a:solidFill>
          </a:ln>
        </p:spPr>
        <p:txBody>
          <a:bodyPr wrap="square" rtlCol="0">
            <a:spAutoFit/>
          </a:bodyPr>
          <a:lstStyle/>
          <a:p>
            <a:pPr algn="ctr"/>
            <a:r>
              <a:rPr lang="en-GB" sz="2200" b="1" dirty="0">
                <a:solidFill>
                  <a:srgbClr val="203864"/>
                </a:solidFill>
              </a:rPr>
              <a:t>neuter</a:t>
            </a:r>
            <a:endParaRPr lang="en-GB" sz="2200" dirty="0">
              <a:solidFill>
                <a:srgbClr val="203864"/>
              </a:solidFill>
            </a:endParaRPr>
          </a:p>
        </p:txBody>
      </p:sp>
      <p:sp>
        <p:nvSpPr>
          <p:cNvPr id="25" name="Rectangle 24">
            <a:extLst>
              <a:ext uri="{FF2B5EF4-FFF2-40B4-BE49-F238E27FC236}">
                <a16:creationId xmlns:a16="http://schemas.microsoft.com/office/drawing/2014/main" id="{7D042CD2-FA8E-44FE-B6E2-22714738FEEA}"/>
              </a:ext>
            </a:extLst>
          </p:cNvPr>
          <p:cNvSpPr/>
          <p:nvPr/>
        </p:nvSpPr>
        <p:spPr>
          <a:xfrm>
            <a:off x="2374311" y="2414993"/>
            <a:ext cx="2031913" cy="430887"/>
          </a:xfrm>
          <a:prstGeom prst="rect">
            <a:avLst/>
          </a:prstGeom>
        </p:spPr>
        <p:txBody>
          <a:bodyPr wrap="square">
            <a:spAutoFit/>
          </a:bodyPr>
          <a:lstStyle/>
          <a:p>
            <a:r>
              <a:rPr lang="en-GB" sz="2200" dirty="0" err="1">
                <a:solidFill>
                  <a:srgbClr val="4472C4">
                    <a:lumMod val="50000"/>
                  </a:srgbClr>
                </a:solidFill>
              </a:rPr>
              <a:t>ein</a:t>
            </a:r>
            <a:r>
              <a:rPr lang="en-GB" sz="2200" b="1" dirty="0" err="1">
                <a:solidFill>
                  <a:srgbClr val="4472C4">
                    <a:lumMod val="50000"/>
                  </a:srgbClr>
                </a:solidFill>
              </a:rPr>
              <a:t>em</a:t>
            </a:r>
            <a:r>
              <a:rPr lang="en-GB" sz="2200" b="1" dirty="0">
                <a:solidFill>
                  <a:srgbClr val="4472C4">
                    <a:lumMod val="50000"/>
                  </a:srgbClr>
                </a:solidFill>
              </a:rPr>
              <a:t> </a:t>
            </a:r>
            <a:r>
              <a:rPr lang="en-GB" sz="2200" dirty="0">
                <a:solidFill>
                  <a:srgbClr val="4472C4">
                    <a:lumMod val="50000"/>
                  </a:srgbClr>
                </a:solidFill>
              </a:rPr>
              <a:t>Monat</a:t>
            </a:r>
            <a:endParaRPr lang="en-GB" sz="2200" dirty="0"/>
          </a:p>
        </p:txBody>
      </p:sp>
      <p:sp>
        <p:nvSpPr>
          <p:cNvPr id="26" name="Rectangle 25">
            <a:extLst>
              <a:ext uri="{FF2B5EF4-FFF2-40B4-BE49-F238E27FC236}">
                <a16:creationId xmlns:a16="http://schemas.microsoft.com/office/drawing/2014/main" id="{FE4DB800-1BFC-402D-A03C-7E42C094FF08}"/>
              </a:ext>
            </a:extLst>
          </p:cNvPr>
          <p:cNvSpPr/>
          <p:nvPr/>
        </p:nvSpPr>
        <p:spPr>
          <a:xfrm>
            <a:off x="4945187" y="2419821"/>
            <a:ext cx="2011032" cy="430887"/>
          </a:xfrm>
          <a:prstGeom prst="rect">
            <a:avLst/>
          </a:prstGeom>
          <a:solidFill>
            <a:schemeClr val="accent2">
              <a:lumMod val="20000"/>
              <a:lumOff val="80000"/>
            </a:schemeClr>
          </a:solidFill>
        </p:spPr>
        <p:txBody>
          <a:bodyPr wrap="square">
            <a:spAutoFit/>
          </a:bodyPr>
          <a:lstStyle/>
          <a:p>
            <a:r>
              <a:rPr lang="en-GB" sz="2200" dirty="0" err="1">
                <a:solidFill>
                  <a:srgbClr val="4472C4">
                    <a:lumMod val="50000"/>
                  </a:srgbClr>
                </a:solidFill>
              </a:rPr>
              <a:t>ein</a:t>
            </a:r>
            <a:r>
              <a:rPr lang="en-GB" sz="2200" b="1" dirty="0" err="1">
                <a:solidFill>
                  <a:srgbClr val="4472C4">
                    <a:lumMod val="50000"/>
                  </a:srgbClr>
                </a:solidFill>
              </a:rPr>
              <a:t>er</a:t>
            </a:r>
            <a:r>
              <a:rPr lang="en-GB" sz="2200" b="1" dirty="0">
                <a:solidFill>
                  <a:srgbClr val="4472C4">
                    <a:lumMod val="50000"/>
                  </a:srgbClr>
                </a:solidFill>
              </a:rPr>
              <a:t> </a:t>
            </a:r>
            <a:r>
              <a:rPr lang="en-GB" sz="2200" dirty="0" err="1">
                <a:solidFill>
                  <a:srgbClr val="4472C4">
                    <a:lumMod val="50000"/>
                  </a:srgbClr>
                </a:solidFill>
              </a:rPr>
              <a:t>Woche</a:t>
            </a:r>
            <a:endParaRPr lang="en-GB" sz="2200" dirty="0"/>
          </a:p>
        </p:txBody>
      </p:sp>
      <p:sp>
        <p:nvSpPr>
          <p:cNvPr id="28" name="Rectangle 27">
            <a:extLst>
              <a:ext uri="{FF2B5EF4-FFF2-40B4-BE49-F238E27FC236}">
                <a16:creationId xmlns:a16="http://schemas.microsoft.com/office/drawing/2014/main" id="{D91CDEA9-80AA-4985-A83A-E554E1CE6882}"/>
              </a:ext>
            </a:extLst>
          </p:cNvPr>
          <p:cNvSpPr/>
          <p:nvPr/>
        </p:nvSpPr>
        <p:spPr>
          <a:xfrm>
            <a:off x="9050353" y="2408369"/>
            <a:ext cx="3174267" cy="430887"/>
          </a:xfrm>
          <a:prstGeom prst="rect">
            <a:avLst/>
          </a:prstGeom>
        </p:spPr>
        <p:txBody>
          <a:bodyPr wrap="none">
            <a:spAutoFit/>
          </a:bodyPr>
          <a:lstStyle/>
          <a:p>
            <a:r>
              <a:rPr lang="en-GB" sz="2200" dirty="0">
                <a:solidFill>
                  <a:srgbClr val="4472C4">
                    <a:lumMod val="50000"/>
                  </a:srgbClr>
                </a:solidFill>
              </a:rPr>
              <a:t>…</a:t>
            </a:r>
            <a:r>
              <a:rPr lang="en-GB" sz="2200" dirty="0" err="1">
                <a:solidFill>
                  <a:srgbClr val="4472C4">
                    <a:lumMod val="50000"/>
                  </a:srgbClr>
                </a:solidFill>
              </a:rPr>
              <a:t>für</a:t>
            </a:r>
            <a:r>
              <a:rPr lang="en-GB" sz="2200" dirty="0">
                <a:solidFill>
                  <a:srgbClr val="4472C4">
                    <a:lumMod val="50000"/>
                  </a:srgbClr>
                </a:solidFill>
              </a:rPr>
              <a:t> </a:t>
            </a:r>
            <a:r>
              <a:rPr lang="en-GB" sz="2200" dirty="0" err="1">
                <a:solidFill>
                  <a:srgbClr val="4472C4">
                    <a:lumMod val="50000"/>
                  </a:srgbClr>
                </a:solidFill>
              </a:rPr>
              <a:t>meine</a:t>
            </a:r>
            <a:r>
              <a:rPr lang="en-GB" sz="2200" dirty="0">
                <a:solidFill>
                  <a:srgbClr val="4472C4">
                    <a:lumMod val="50000"/>
                  </a:srgbClr>
                </a:solidFill>
              </a:rPr>
              <a:t> Oma </a:t>
            </a:r>
            <a:r>
              <a:rPr lang="en-GB" sz="2200" dirty="0" err="1">
                <a:solidFill>
                  <a:srgbClr val="4472C4">
                    <a:lumMod val="50000"/>
                  </a:srgbClr>
                </a:solidFill>
              </a:rPr>
              <a:t>ein</a:t>
            </a:r>
            <a:r>
              <a:rPr lang="en-GB" sz="2200" dirty="0">
                <a:solidFill>
                  <a:srgbClr val="4472C4">
                    <a:lumMod val="50000"/>
                  </a:srgbClr>
                </a:solidFill>
              </a:rPr>
              <a:t>. </a:t>
            </a:r>
            <a:endParaRPr lang="en-GB" sz="2200" dirty="0"/>
          </a:p>
        </p:txBody>
      </p:sp>
      <p:sp>
        <p:nvSpPr>
          <p:cNvPr id="29" name="Speech Bubble: Rectangle with Corners Rounded 28">
            <a:extLst>
              <a:ext uri="{FF2B5EF4-FFF2-40B4-BE49-F238E27FC236}">
                <a16:creationId xmlns:a16="http://schemas.microsoft.com/office/drawing/2014/main" id="{4AAF6548-43BC-4223-9F41-6CFACFBF24AC}"/>
              </a:ext>
            </a:extLst>
          </p:cNvPr>
          <p:cNvSpPr/>
          <p:nvPr/>
        </p:nvSpPr>
        <p:spPr>
          <a:xfrm>
            <a:off x="1593679" y="4296817"/>
            <a:ext cx="8734926" cy="640872"/>
          </a:xfrm>
          <a:prstGeom prst="wedgeRoundRectCallout">
            <a:avLst>
              <a:gd name="adj1" fmla="val -53225"/>
              <a:gd name="adj2" fmla="val 25921"/>
              <a:gd name="adj3" fmla="val 16667"/>
            </a:avLst>
          </a:prstGeom>
          <a:solidFill>
            <a:srgbClr val="FFF4E7"/>
          </a:solidFill>
          <a:ln>
            <a:solidFill>
              <a:srgbClr val="20386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Ich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spiele</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1" i="1" u="none" strike="noStrike" kern="1200" cap="none" spc="0" normalizeH="0" baseline="0" noProof="0" dirty="0" err="1">
                <a:ln>
                  <a:noFill/>
                </a:ln>
                <a:solidFill>
                  <a:srgbClr val="203864"/>
                </a:solidFill>
                <a:effectLst/>
                <a:uLnTx/>
                <a:uFillTx/>
                <a:latin typeface="Century Gothic" panose="020F0302020204030204"/>
                <a:ea typeface="+mn-ea"/>
                <a:cs typeface="+mn-cs"/>
              </a:rPr>
              <a:t>seit</a:t>
            </a:r>
            <a:r>
              <a:rPr kumimoji="0" lang="en-GB" sz="2200" b="1" i="1"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zwei</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Jahre</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n</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1" i="1" u="none" strike="noStrike" kern="1200" cap="none" spc="0" normalizeH="0" baseline="0" noProof="0" dirty="0" err="1">
                <a:ln>
                  <a:noFill/>
                </a:ln>
                <a:solidFill>
                  <a:srgbClr val="203864"/>
                </a:solidFill>
                <a:effectLst/>
                <a:uLnTx/>
                <a:uFillTx/>
                <a:latin typeface="Century Gothic" panose="020F0302020204030204"/>
                <a:ea typeface="+mn-ea"/>
                <a:cs typeface="+mn-cs"/>
              </a:rPr>
              <a:t>mit</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meine</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n</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Freunde</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n</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in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einer</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Band.</a:t>
            </a:r>
            <a:endParaRPr kumimoji="0" lang="en-GB" sz="2200" b="0" i="1"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31" name="Picture 30" descr="A picture containing text, vector graphics&#10;&#10;Description automatically generated">
            <a:extLst>
              <a:ext uri="{FF2B5EF4-FFF2-40B4-BE49-F238E27FC236}">
                <a16:creationId xmlns:a16="http://schemas.microsoft.com/office/drawing/2014/main" id="{CD08F767-02F4-462F-A37E-C2C1F37EA5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032" y="3694387"/>
            <a:ext cx="1142540" cy="1349484"/>
          </a:xfrm>
          <a:prstGeom prst="rect">
            <a:avLst/>
          </a:prstGeom>
        </p:spPr>
      </p:pic>
      <p:pic>
        <p:nvPicPr>
          <p:cNvPr id="33" name="Picture 32" descr="A group of people playing instruments&#10;&#10;Description automatically generated">
            <a:extLst>
              <a:ext uri="{FF2B5EF4-FFF2-40B4-BE49-F238E27FC236}">
                <a16:creationId xmlns:a16="http://schemas.microsoft.com/office/drawing/2014/main" id="{67805DB2-F045-41A8-911D-A9C8B40041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610" y="5149703"/>
            <a:ext cx="2079464" cy="1265526"/>
          </a:xfrm>
          <a:prstGeom prst="rect">
            <a:avLst/>
          </a:prstGeom>
        </p:spPr>
      </p:pic>
      <p:sp>
        <p:nvSpPr>
          <p:cNvPr id="34" name="TextBox 33">
            <a:extLst>
              <a:ext uri="{FF2B5EF4-FFF2-40B4-BE49-F238E27FC236}">
                <a16:creationId xmlns:a16="http://schemas.microsoft.com/office/drawing/2014/main" id="{4C6542DE-2445-4576-83F9-FB758B267EA1}"/>
              </a:ext>
            </a:extLst>
          </p:cNvPr>
          <p:cNvSpPr txBox="1"/>
          <p:nvPr/>
        </p:nvSpPr>
        <p:spPr>
          <a:xfrm>
            <a:off x="3434118" y="3767758"/>
            <a:ext cx="1888958" cy="430887"/>
          </a:xfrm>
          <a:prstGeom prst="rect">
            <a:avLst/>
          </a:prstGeom>
          <a:solidFill>
            <a:srgbClr val="00B050"/>
          </a:solidFill>
          <a:ln>
            <a:solidFill>
              <a:srgbClr val="203864"/>
            </a:solidFill>
          </a:ln>
        </p:spPr>
        <p:txBody>
          <a:bodyPr wrap="square" rtlCol="0">
            <a:spAutoFit/>
          </a:bodyPr>
          <a:lstStyle/>
          <a:p>
            <a:pPr algn="ctr"/>
            <a:r>
              <a:rPr lang="en-GB" sz="2200" b="1" dirty="0">
                <a:solidFill>
                  <a:schemeClr val="bg1"/>
                </a:solidFill>
              </a:rPr>
              <a:t>plural</a:t>
            </a:r>
            <a:endParaRPr lang="en-GB" sz="2200" dirty="0">
              <a:solidFill>
                <a:schemeClr val="bg1"/>
              </a:solidFill>
            </a:endParaRPr>
          </a:p>
        </p:txBody>
      </p:sp>
      <p:sp>
        <p:nvSpPr>
          <p:cNvPr id="35" name="Speech Bubble: Rectangle with Corners Rounded 34">
            <a:extLst>
              <a:ext uri="{FF2B5EF4-FFF2-40B4-BE49-F238E27FC236}">
                <a16:creationId xmlns:a16="http://schemas.microsoft.com/office/drawing/2014/main" id="{10C87531-12AE-4452-9E35-19D4B2DE2BAA}"/>
              </a:ext>
            </a:extLst>
          </p:cNvPr>
          <p:cNvSpPr/>
          <p:nvPr/>
        </p:nvSpPr>
        <p:spPr>
          <a:xfrm>
            <a:off x="2742195" y="5074590"/>
            <a:ext cx="2580881" cy="898989"/>
          </a:xfrm>
          <a:prstGeom prst="wedgeRoundRectCallout">
            <a:avLst>
              <a:gd name="adj1" fmla="val 41690"/>
              <a:gd name="adj2" fmla="val -86942"/>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Jahre = years</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 that after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seit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Jahre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Jahre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Speech Bubble: Rectangle with Corners Rounded 35">
            <a:extLst>
              <a:ext uri="{FF2B5EF4-FFF2-40B4-BE49-F238E27FC236}">
                <a16:creationId xmlns:a16="http://schemas.microsoft.com/office/drawing/2014/main" id="{D36E00A6-A3BD-4537-99FB-4FE8268E759E}"/>
              </a:ext>
            </a:extLst>
          </p:cNvPr>
          <p:cNvSpPr/>
          <p:nvPr/>
        </p:nvSpPr>
        <p:spPr>
          <a:xfrm>
            <a:off x="5789204" y="3428835"/>
            <a:ext cx="3036566" cy="898989"/>
          </a:xfrm>
          <a:prstGeom prst="wedgeRoundRectCallout">
            <a:avLst>
              <a:gd name="adj1" fmla="val 23043"/>
              <a:gd name="adj2" fmla="val 6563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Freunde = friends</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 that after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mit</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Freunde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Freunde</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1E00C3D9-C937-4530-BB54-D8EAC3877A5F}"/>
              </a:ext>
            </a:extLst>
          </p:cNvPr>
          <p:cNvSpPr/>
          <p:nvPr/>
        </p:nvSpPr>
        <p:spPr>
          <a:xfrm>
            <a:off x="5496714" y="5186409"/>
            <a:ext cx="6426581" cy="1107996"/>
          </a:xfrm>
          <a:prstGeom prst="rect">
            <a:avLst/>
          </a:prstGeom>
          <a:solidFill>
            <a:srgbClr val="FFF4E7"/>
          </a:solidFill>
          <a:effectLst>
            <a:outerShdw blurRad="50800" dist="38100" dir="5400000" algn="t" rotWithShape="0">
              <a:prstClr val="black">
                <a:alpha val="40000"/>
              </a:prstClr>
            </a:outerShdw>
          </a:effectLst>
        </p:spPr>
        <p:txBody>
          <a:bodyPr wrap="square">
            <a:spAutoFit/>
          </a:bodyPr>
          <a:lstStyle/>
          <a:p>
            <a:r>
              <a:rPr lang="en-GB" sz="2200" b="1" dirty="0">
                <a:solidFill>
                  <a:srgbClr val="203864"/>
                </a:solidFill>
              </a:rPr>
              <a:t>The simple rule:</a:t>
            </a:r>
            <a:r>
              <a:rPr lang="en-GB" sz="2200" dirty="0">
                <a:solidFill>
                  <a:srgbClr val="203864"/>
                </a:solidFill>
              </a:rPr>
              <a:t/>
            </a:r>
            <a:br>
              <a:rPr lang="en-GB" sz="2200" dirty="0">
                <a:solidFill>
                  <a:srgbClr val="203864"/>
                </a:solidFill>
              </a:rPr>
            </a:br>
            <a:r>
              <a:rPr lang="en-GB" sz="2200" dirty="0">
                <a:solidFill>
                  <a:srgbClr val="203864"/>
                </a:solidFill>
              </a:rPr>
              <a:t>Use ‘-</a:t>
            </a:r>
            <a:r>
              <a:rPr lang="en-GB" sz="2200" b="1" dirty="0">
                <a:solidFill>
                  <a:srgbClr val="203864"/>
                </a:solidFill>
              </a:rPr>
              <a:t>n</a:t>
            </a:r>
            <a:r>
              <a:rPr lang="en-GB" sz="2200" dirty="0">
                <a:solidFill>
                  <a:srgbClr val="203864"/>
                </a:solidFill>
              </a:rPr>
              <a:t>’ for all R3 (dative) </a:t>
            </a:r>
            <a:r>
              <a:rPr lang="en-GB" sz="2200" b="1" u="sng" dirty="0">
                <a:solidFill>
                  <a:srgbClr val="203864"/>
                </a:solidFill>
              </a:rPr>
              <a:t>plural nouns</a:t>
            </a:r>
            <a:r>
              <a:rPr lang="en-GB" sz="2200" dirty="0">
                <a:solidFill>
                  <a:srgbClr val="203864"/>
                </a:solidFill>
              </a:rPr>
              <a:t>, except plurals ending in –s. (e.g. </a:t>
            </a:r>
            <a:r>
              <a:rPr lang="en-GB" sz="2200" dirty="0" err="1">
                <a:solidFill>
                  <a:srgbClr val="203864"/>
                </a:solidFill>
              </a:rPr>
              <a:t>Opas</a:t>
            </a:r>
            <a:r>
              <a:rPr lang="en-GB" sz="2200" dirty="0">
                <a:solidFill>
                  <a:srgbClr val="203864"/>
                </a:solidFill>
              </a:rPr>
              <a:t>, </a:t>
            </a:r>
            <a:r>
              <a:rPr lang="en-GB" sz="2200" dirty="0" err="1">
                <a:solidFill>
                  <a:srgbClr val="203864"/>
                </a:solidFill>
              </a:rPr>
              <a:t>Omas</a:t>
            </a:r>
            <a:r>
              <a:rPr lang="en-GB" sz="2200" dirty="0">
                <a:solidFill>
                  <a:srgbClr val="203864"/>
                </a:solidFill>
              </a:rPr>
              <a:t>, Parks)</a:t>
            </a:r>
          </a:p>
        </p:txBody>
      </p:sp>
      <p:sp>
        <p:nvSpPr>
          <p:cNvPr id="39" name="Speech Bubble: Rectangle with Corners Rounded 38">
            <a:extLst>
              <a:ext uri="{FF2B5EF4-FFF2-40B4-BE49-F238E27FC236}">
                <a16:creationId xmlns:a16="http://schemas.microsoft.com/office/drawing/2014/main" id="{331429BD-A22D-4CC5-8A7C-9D95BA69FF3B}"/>
              </a:ext>
            </a:extLst>
          </p:cNvPr>
          <p:cNvSpPr/>
          <p:nvPr/>
        </p:nvSpPr>
        <p:spPr>
          <a:xfrm>
            <a:off x="7539429" y="4837302"/>
            <a:ext cx="1787305" cy="449495"/>
          </a:xfrm>
          <a:prstGeom prst="wedgeRoundRectCallout">
            <a:avLst>
              <a:gd name="adj1" fmla="val -83111"/>
              <a:gd name="adj2" fmla="val -5616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articles!</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D5A47407-CDA3-4217-B5D9-E9DA2A3E50A6}"/>
              </a:ext>
            </a:extLst>
          </p:cNvPr>
          <p:cNvSpPr/>
          <p:nvPr/>
        </p:nvSpPr>
        <p:spPr>
          <a:xfrm>
            <a:off x="91442" y="2416530"/>
            <a:ext cx="2329344" cy="430887"/>
          </a:xfrm>
          <a:prstGeom prst="rect">
            <a:avLst/>
          </a:prstGeom>
          <a:solidFill>
            <a:schemeClr val="accent2">
              <a:lumMod val="20000"/>
              <a:lumOff val="80000"/>
            </a:schemeClr>
          </a:solidFill>
        </p:spPr>
        <p:txBody>
          <a:bodyPr wrap="square">
            <a:spAutoFit/>
          </a:bodyPr>
          <a:lstStyle/>
          <a:p>
            <a:r>
              <a:rPr lang="en-GB" sz="2200" dirty="0">
                <a:solidFill>
                  <a:srgbClr val="4472C4">
                    <a:lumMod val="50000"/>
                  </a:srgbClr>
                </a:solidFill>
              </a:rPr>
              <a:t>Ich </a:t>
            </a:r>
            <a:r>
              <a:rPr lang="en-GB" sz="2200" dirty="0" err="1">
                <a:solidFill>
                  <a:srgbClr val="4472C4">
                    <a:lumMod val="50000"/>
                  </a:srgbClr>
                </a:solidFill>
              </a:rPr>
              <a:t>kaufe</a:t>
            </a:r>
            <a:r>
              <a:rPr lang="en-GB" sz="2200" dirty="0">
                <a:solidFill>
                  <a:srgbClr val="4472C4">
                    <a:lumMod val="50000"/>
                  </a:srgbClr>
                </a:solidFill>
              </a:rPr>
              <a:t> </a:t>
            </a:r>
            <a:r>
              <a:rPr lang="en-GB" sz="2200" b="1" i="1" dirty="0" err="1">
                <a:solidFill>
                  <a:srgbClr val="4472C4">
                    <a:lumMod val="50000"/>
                  </a:srgbClr>
                </a:solidFill>
              </a:rPr>
              <a:t>seit</a:t>
            </a:r>
            <a:r>
              <a:rPr lang="en-GB" sz="2200" i="1" dirty="0">
                <a:solidFill>
                  <a:srgbClr val="4472C4">
                    <a:lumMod val="50000"/>
                  </a:srgbClr>
                </a:solidFill>
              </a:rPr>
              <a:t>…</a:t>
            </a:r>
            <a:r>
              <a:rPr lang="en-GB" sz="2200" dirty="0">
                <a:solidFill>
                  <a:srgbClr val="4472C4">
                    <a:lumMod val="50000"/>
                  </a:srgbClr>
                </a:solidFill>
              </a:rPr>
              <a:t> </a:t>
            </a:r>
            <a:endParaRPr lang="en-GB" sz="2200" dirty="0"/>
          </a:p>
        </p:txBody>
      </p:sp>
      <p:sp>
        <p:nvSpPr>
          <p:cNvPr id="41" name="Rectangle 40">
            <a:extLst>
              <a:ext uri="{FF2B5EF4-FFF2-40B4-BE49-F238E27FC236}">
                <a16:creationId xmlns:a16="http://schemas.microsoft.com/office/drawing/2014/main" id="{6B5BF688-8CA3-4C18-9DCE-6FF5417B1CF0}"/>
              </a:ext>
            </a:extLst>
          </p:cNvPr>
          <p:cNvSpPr/>
          <p:nvPr/>
        </p:nvSpPr>
        <p:spPr>
          <a:xfrm>
            <a:off x="9132527" y="2421331"/>
            <a:ext cx="2962601" cy="430887"/>
          </a:xfrm>
          <a:prstGeom prst="rect">
            <a:avLst/>
          </a:prstGeom>
          <a:solidFill>
            <a:schemeClr val="accent2">
              <a:lumMod val="20000"/>
              <a:lumOff val="80000"/>
            </a:schemeClr>
          </a:solidFill>
        </p:spPr>
        <p:txBody>
          <a:bodyPr wrap="square">
            <a:spAutoFit/>
          </a:bodyPr>
          <a:lstStyle/>
          <a:p>
            <a:r>
              <a:rPr lang="en-GB" sz="2200" dirty="0">
                <a:solidFill>
                  <a:srgbClr val="4472C4">
                    <a:lumMod val="50000"/>
                  </a:srgbClr>
                </a:solidFill>
              </a:rPr>
              <a:t>..</a:t>
            </a:r>
            <a:r>
              <a:rPr lang="en-GB" sz="2200" dirty="0" err="1">
                <a:solidFill>
                  <a:srgbClr val="4472C4">
                    <a:lumMod val="50000"/>
                  </a:srgbClr>
                </a:solidFill>
              </a:rPr>
              <a:t>für</a:t>
            </a:r>
            <a:r>
              <a:rPr lang="en-GB" sz="2200" dirty="0">
                <a:solidFill>
                  <a:srgbClr val="4472C4">
                    <a:lumMod val="50000"/>
                  </a:srgbClr>
                </a:solidFill>
              </a:rPr>
              <a:t> </a:t>
            </a:r>
            <a:r>
              <a:rPr lang="en-GB" sz="2200" dirty="0" err="1">
                <a:solidFill>
                  <a:srgbClr val="4472C4">
                    <a:lumMod val="50000"/>
                  </a:srgbClr>
                </a:solidFill>
              </a:rPr>
              <a:t>meine</a:t>
            </a:r>
            <a:r>
              <a:rPr lang="en-GB" sz="2200" dirty="0">
                <a:solidFill>
                  <a:srgbClr val="4472C4">
                    <a:lumMod val="50000"/>
                  </a:srgbClr>
                </a:solidFill>
              </a:rPr>
              <a:t> Oma </a:t>
            </a:r>
            <a:r>
              <a:rPr lang="en-GB" sz="2200" dirty="0" err="1">
                <a:solidFill>
                  <a:srgbClr val="4472C4">
                    <a:lumMod val="50000"/>
                  </a:srgbClr>
                </a:solidFill>
              </a:rPr>
              <a:t>ein</a:t>
            </a:r>
            <a:r>
              <a:rPr lang="en-GB" sz="2200" dirty="0">
                <a:solidFill>
                  <a:srgbClr val="4472C4">
                    <a:lumMod val="50000"/>
                  </a:srgbClr>
                </a:solidFill>
              </a:rPr>
              <a:t>. </a:t>
            </a:r>
            <a:endParaRPr lang="en-GB" sz="2200" dirty="0"/>
          </a:p>
        </p:txBody>
      </p:sp>
      <p:sp>
        <p:nvSpPr>
          <p:cNvPr id="42" name="Rectangle 41">
            <a:extLst>
              <a:ext uri="{FF2B5EF4-FFF2-40B4-BE49-F238E27FC236}">
                <a16:creationId xmlns:a16="http://schemas.microsoft.com/office/drawing/2014/main" id="{66E3F1B6-42DE-4F24-855F-12217DF423A2}"/>
              </a:ext>
            </a:extLst>
          </p:cNvPr>
          <p:cNvSpPr/>
          <p:nvPr/>
        </p:nvSpPr>
        <p:spPr>
          <a:xfrm>
            <a:off x="93881" y="2893482"/>
            <a:ext cx="6902137" cy="430887"/>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i="1" dirty="0">
                <a:solidFill>
                  <a:srgbClr val="4472C4">
                    <a:lumMod val="50000"/>
                  </a:srgbClr>
                </a:solidFill>
                <a:latin typeface="Century Gothic" panose="020F0302020204030204"/>
              </a:rPr>
              <a:t>I’ve been shopping for my grandma </a:t>
            </a:r>
            <a:r>
              <a:rPr lang="en-GB" sz="2200" b="1" i="1" dirty="0">
                <a:solidFill>
                  <a:srgbClr val="4472C4">
                    <a:lumMod val="50000"/>
                  </a:srgbClr>
                </a:solidFill>
                <a:latin typeface="Century Gothic" panose="020F0302020204030204"/>
              </a:rPr>
              <a:t>for</a:t>
            </a:r>
            <a:r>
              <a:rPr lang="en-GB" sz="2200" i="1" dirty="0">
                <a:solidFill>
                  <a:srgbClr val="4472C4">
                    <a:lumMod val="50000"/>
                  </a:srgbClr>
                </a:solidFill>
                <a:latin typeface="Century Gothic" panose="020F0302020204030204"/>
              </a:rPr>
              <a:t> a week.</a:t>
            </a:r>
            <a:endPar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31914228-D6CF-44E0-8ABB-D80542A561A5}"/>
              </a:ext>
            </a:extLst>
          </p:cNvPr>
          <p:cNvSpPr/>
          <p:nvPr/>
        </p:nvSpPr>
        <p:spPr>
          <a:xfrm>
            <a:off x="7100612" y="2419041"/>
            <a:ext cx="2031913" cy="430887"/>
          </a:xfrm>
          <a:prstGeom prst="rect">
            <a:avLst/>
          </a:prstGeom>
          <a:solidFill>
            <a:schemeClr val="accent4">
              <a:lumMod val="20000"/>
              <a:lumOff val="80000"/>
            </a:schemeClr>
          </a:solidFill>
        </p:spPr>
        <p:txBody>
          <a:bodyPr wrap="square">
            <a:spAutoFit/>
          </a:bodyPr>
          <a:lstStyle/>
          <a:p>
            <a:r>
              <a:rPr lang="en-GB" sz="2200" dirty="0" err="1">
                <a:solidFill>
                  <a:srgbClr val="4472C4">
                    <a:lumMod val="50000"/>
                  </a:srgbClr>
                </a:solidFill>
              </a:rPr>
              <a:t>ein</a:t>
            </a:r>
            <a:r>
              <a:rPr lang="en-GB" sz="2200" b="1" dirty="0" err="1">
                <a:solidFill>
                  <a:srgbClr val="4472C4">
                    <a:lumMod val="50000"/>
                  </a:srgbClr>
                </a:solidFill>
              </a:rPr>
              <a:t>em</a:t>
            </a:r>
            <a:r>
              <a:rPr lang="en-GB" sz="2200" b="1" dirty="0">
                <a:solidFill>
                  <a:srgbClr val="4472C4">
                    <a:lumMod val="50000"/>
                  </a:srgbClr>
                </a:solidFill>
              </a:rPr>
              <a:t>  </a:t>
            </a:r>
            <a:r>
              <a:rPr lang="en-GB" sz="2200" dirty="0" err="1">
                <a:solidFill>
                  <a:srgbClr val="4472C4">
                    <a:lumMod val="50000"/>
                  </a:srgbClr>
                </a:solidFill>
              </a:rPr>
              <a:t>Jahr</a:t>
            </a:r>
            <a:endParaRPr lang="en-GB" sz="2200" dirty="0"/>
          </a:p>
        </p:txBody>
      </p:sp>
      <p:sp>
        <p:nvSpPr>
          <p:cNvPr id="44" name="Rectangle 43">
            <a:extLst>
              <a:ext uri="{FF2B5EF4-FFF2-40B4-BE49-F238E27FC236}">
                <a16:creationId xmlns:a16="http://schemas.microsoft.com/office/drawing/2014/main" id="{6FAAE62B-1F33-4B8F-905C-1737B40AD429}"/>
              </a:ext>
            </a:extLst>
          </p:cNvPr>
          <p:cNvSpPr/>
          <p:nvPr/>
        </p:nvSpPr>
        <p:spPr>
          <a:xfrm>
            <a:off x="79738" y="2429490"/>
            <a:ext cx="2353530" cy="430887"/>
          </a:xfrm>
          <a:prstGeom prst="rect">
            <a:avLst/>
          </a:prstGeom>
          <a:solidFill>
            <a:schemeClr val="accent4">
              <a:lumMod val="20000"/>
              <a:lumOff val="80000"/>
            </a:schemeClr>
          </a:solidFill>
        </p:spPr>
        <p:txBody>
          <a:bodyPr wrap="square">
            <a:spAutoFit/>
          </a:bodyPr>
          <a:lstStyle/>
          <a:p>
            <a:r>
              <a:rPr lang="en-GB" sz="2200" dirty="0">
                <a:solidFill>
                  <a:srgbClr val="4472C4">
                    <a:lumMod val="50000"/>
                  </a:srgbClr>
                </a:solidFill>
              </a:rPr>
              <a:t>Ich </a:t>
            </a:r>
            <a:r>
              <a:rPr lang="en-GB" sz="2200" dirty="0" err="1">
                <a:solidFill>
                  <a:srgbClr val="4472C4">
                    <a:lumMod val="50000"/>
                  </a:srgbClr>
                </a:solidFill>
              </a:rPr>
              <a:t>kaufe</a:t>
            </a:r>
            <a:r>
              <a:rPr lang="en-GB" sz="2200" dirty="0">
                <a:solidFill>
                  <a:srgbClr val="4472C4">
                    <a:lumMod val="50000"/>
                  </a:srgbClr>
                </a:solidFill>
              </a:rPr>
              <a:t> </a:t>
            </a:r>
            <a:r>
              <a:rPr lang="en-GB" sz="2200" b="1" i="1" dirty="0" err="1">
                <a:solidFill>
                  <a:srgbClr val="4472C4">
                    <a:lumMod val="50000"/>
                  </a:srgbClr>
                </a:solidFill>
              </a:rPr>
              <a:t>seit</a:t>
            </a:r>
            <a:r>
              <a:rPr lang="en-GB" sz="2200" i="1" dirty="0">
                <a:solidFill>
                  <a:srgbClr val="4472C4">
                    <a:lumMod val="50000"/>
                  </a:srgbClr>
                </a:solidFill>
              </a:rPr>
              <a:t>…</a:t>
            </a:r>
            <a:r>
              <a:rPr lang="en-GB" sz="2200" dirty="0">
                <a:solidFill>
                  <a:srgbClr val="4472C4">
                    <a:lumMod val="50000"/>
                  </a:srgbClr>
                </a:solidFill>
              </a:rPr>
              <a:t> </a:t>
            </a:r>
            <a:endParaRPr lang="en-GB" sz="2200" dirty="0"/>
          </a:p>
        </p:txBody>
      </p:sp>
      <p:sp>
        <p:nvSpPr>
          <p:cNvPr id="45" name="Rectangle 44">
            <a:extLst>
              <a:ext uri="{FF2B5EF4-FFF2-40B4-BE49-F238E27FC236}">
                <a16:creationId xmlns:a16="http://schemas.microsoft.com/office/drawing/2014/main" id="{DA08B032-C213-4BEC-8940-DF70A24FAB71}"/>
              </a:ext>
            </a:extLst>
          </p:cNvPr>
          <p:cNvSpPr/>
          <p:nvPr/>
        </p:nvSpPr>
        <p:spPr>
          <a:xfrm>
            <a:off x="9132527" y="2415421"/>
            <a:ext cx="2962601" cy="430887"/>
          </a:xfrm>
          <a:prstGeom prst="rect">
            <a:avLst/>
          </a:prstGeom>
          <a:solidFill>
            <a:schemeClr val="accent4">
              <a:lumMod val="20000"/>
              <a:lumOff val="80000"/>
            </a:schemeClr>
          </a:solidFill>
        </p:spPr>
        <p:txBody>
          <a:bodyPr wrap="square">
            <a:spAutoFit/>
          </a:bodyPr>
          <a:lstStyle/>
          <a:p>
            <a:r>
              <a:rPr lang="en-GB" sz="2200" dirty="0">
                <a:solidFill>
                  <a:srgbClr val="4472C4">
                    <a:lumMod val="50000"/>
                  </a:srgbClr>
                </a:solidFill>
              </a:rPr>
              <a:t>..</a:t>
            </a:r>
            <a:r>
              <a:rPr lang="en-GB" sz="2200" dirty="0" err="1">
                <a:solidFill>
                  <a:srgbClr val="4472C4">
                    <a:lumMod val="50000"/>
                  </a:srgbClr>
                </a:solidFill>
              </a:rPr>
              <a:t>für</a:t>
            </a:r>
            <a:r>
              <a:rPr lang="en-GB" sz="2200" dirty="0">
                <a:solidFill>
                  <a:srgbClr val="4472C4">
                    <a:lumMod val="50000"/>
                  </a:srgbClr>
                </a:solidFill>
              </a:rPr>
              <a:t> </a:t>
            </a:r>
            <a:r>
              <a:rPr lang="en-GB" sz="2200" dirty="0" err="1">
                <a:solidFill>
                  <a:srgbClr val="4472C4">
                    <a:lumMod val="50000"/>
                  </a:srgbClr>
                </a:solidFill>
              </a:rPr>
              <a:t>meine</a:t>
            </a:r>
            <a:r>
              <a:rPr lang="en-GB" sz="2200" dirty="0">
                <a:solidFill>
                  <a:srgbClr val="4472C4">
                    <a:lumMod val="50000"/>
                  </a:srgbClr>
                </a:solidFill>
              </a:rPr>
              <a:t> Oma </a:t>
            </a:r>
            <a:r>
              <a:rPr lang="en-GB" sz="2200" dirty="0" err="1">
                <a:solidFill>
                  <a:srgbClr val="4472C4">
                    <a:lumMod val="50000"/>
                  </a:srgbClr>
                </a:solidFill>
              </a:rPr>
              <a:t>ein</a:t>
            </a:r>
            <a:r>
              <a:rPr lang="en-GB" sz="2200" dirty="0">
                <a:solidFill>
                  <a:srgbClr val="4472C4">
                    <a:lumMod val="50000"/>
                  </a:srgbClr>
                </a:solidFill>
              </a:rPr>
              <a:t>. </a:t>
            </a:r>
            <a:endParaRPr lang="en-GB" sz="2200" dirty="0"/>
          </a:p>
        </p:txBody>
      </p:sp>
      <p:sp>
        <p:nvSpPr>
          <p:cNvPr id="46" name="Rectangle 45">
            <a:extLst>
              <a:ext uri="{FF2B5EF4-FFF2-40B4-BE49-F238E27FC236}">
                <a16:creationId xmlns:a16="http://schemas.microsoft.com/office/drawing/2014/main" id="{68086CFE-BB7E-4BAE-8369-FAE0749B7211}"/>
              </a:ext>
            </a:extLst>
          </p:cNvPr>
          <p:cNvSpPr/>
          <p:nvPr/>
        </p:nvSpPr>
        <p:spPr>
          <a:xfrm>
            <a:off x="91442" y="2891941"/>
            <a:ext cx="6902137" cy="430887"/>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i="1" dirty="0">
                <a:solidFill>
                  <a:srgbClr val="4472C4">
                    <a:lumMod val="50000"/>
                  </a:srgbClr>
                </a:solidFill>
                <a:latin typeface="Century Gothic" panose="020F0302020204030204"/>
              </a:rPr>
              <a:t>I’ve been shopping for my grandma </a:t>
            </a:r>
            <a:r>
              <a:rPr lang="en-GB" sz="2200" b="1" i="1" dirty="0">
                <a:solidFill>
                  <a:srgbClr val="4472C4">
                    <a:lumMod val="50000"/>
                  </a:srgbClr>
                </a:solidFill>
                <a:latin typeface="Century Gothic" panose="020F0302020204030204"/>
              </a:rPr>
              <a:t>for</a:t>
            </a:r>
            <a:r>
              <a:rPr lang="en-GB" sz="2200" i="1" dirty="0">
                <a:solidFill>
                  <a:srgbClr val="4472C4">
                    <a:lumMod val="50000"/>
                  </a:srgbClr>
                </a:solidFill>
                <a:latin typeface="Century Gothic" panose="020F0302020204030204"/>
              </a:rPr>
              <a:t> a year.</a:t>
            </a:r>
            <a:endPar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9284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 grpId="0"/>
      <p:bldP spid="20" grpId="0"/>
      <p:bldP spid="21" grpId="0"/>
      <p:bldP spid="6" grpId="0"/>
      <p:bldP spid="22" grpId="0" animBg="1"/>
      <p:bldP spid="23" grpId="0" animBg="1"/>
      <p:bldP spid="24" grpId="0" animBg="1"/>
      <p:bldP spid="25" grpId="0"/>
      <p:bldP spid="26" grpId="0" animBg="1"/>
      <p:bldP spid="28" grpId="0"/>
      <p:bldP spid="29" grpId="0" animBg="1"/>
      <p:bldP spid="34" grpId="0" animBg="1"/>
      <p:bldP spid="35" grpId="0" animBg="1"/>
      <p:bldP spid="36"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413500" cy="707849"/>
          </a:xfrm>
        </p:spPr>
        <p:txBody>
          <a:bodyPr>
            <a:normAutofit/>
          </a:bodyPr>
          <a:lstStyle/>
          <a:p>
            <a:r>
              <a:rPr lang="en-GB" sz="3600" b="1" dirty="0" err="1">
                <a:solidFill>
                  <a:schemeClr val="bg1"/>
                </a:solidFill>
              </a:rPr>
              <a:t>Seit</a:t>
            </a:r>
            <a:r>
              <a:rPr lang="en-GB" sz="3600" b="1" dirty="0">
                <a:solidFill>
                  <a:schemeClr val="bg1"/>
                </a:solidFill>
              </a:rPr>
              <a:t> </a:t>
            </a:r>
            <a:r>
              <a:rPr lang="en-GB" sz="3600" b="1" dirty="0" err="1">
                <a:solidFill>
                  <a:schemeClr val="bg1"/>
                </a:solidFill>
              </a:rPr>
              <a:t>wann</a:t>
            </a:r>
            <a:r>
              <a:rPr lang="en-GB" sz="3600" b="1" dirty="0">
                <a:solidFill>
                  <a:schemeClr val="bg1"/>
                </a:solidFill>
              </a:rPr>
              <a:t> </a:t>
            </a:r>
            <a:r>
              <a:rPr lang="en-GB" sz="3600" b="1" dirty="0" err="1">
                <a:solidFill>
                  <a:schemeClr val="bg1"/>
                </a:solidFill>
              </a:rPr>
              <a:t>haben</a:t>
            </a:r>
            <a:r>
              <a:rPr lang="en-GB" sz="3600" b="1" dirty="0">
                <a:solidFill>
                  <a:schemeClr val="bg1"/>
                </a:solidFill>
              </a:rPr>
              <a:t> Sie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86215" y="1134797"/>
            <a:ext cx="105007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beim</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Arzt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Patientinnen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rufen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Verbindung</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schlecht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wann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Patientinnen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krank</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 und die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Zeit.</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993254664"/>
              </p:ext>
            </p:extLst>
          </p:nvPr>
        </p:nvGraphicFramePr>
        <p:xfrm>
          <a:off x="280714" y="2388609"/>
          <a:ext cx="8452978" cy="3622482"/>
        </p:xfrm>
        <a:graphic>
          <a:graphicData uri="http://schemas.openxmlformats.org/drawingml/2006/table">
            <a:tbl>
              <a:tblPr firstRow="1" bandRow="1">
                <a:tableStyleId>{00A15C55-8517-42AA-B614-E9B94910E393}</a:tableStyleId>
              </a:tblPr>
              <a:tblGrid>
                <a:gridCol w="472082">
                  <a:extLst>
                    <a:ext uri="{9D8B030D-6E8A-4147-A177-3AD203B41FA5}">
                      <a16:colId xmlns:a16="http://schemas.microsoft.com/office/drawing/2014/main" val="2607353726"/>
                    </a:ext>
                  </a:extLst>
                </a:gridCol>
                <a:gridCol w="1357358">
                  <a:extLst>
                    <a:ext uri="{9D8B030D-6E8A-4147-A177-3AD203B41FA5}">
                      <a16:colId xmlns:a16="http://schemas.microsoft.com/office/drawing/2014/main" val="2925905286"/>
                    </a:ext>
                  </a:extLst>
                </a:gridCol>
                <a:gridCol w="1277815">
                  <a:extLst>
                    <a:ext uri="{9D8B030D-6E8A-4147-A177-3AD203B41FA5}">
                      <a16:colId xmlns:a16="http://schemas.microsoft.com/office/drawing/2014/main" val="3119345467"/>
                    </a:ext>
                  </a:extLst>
                </a:gridCol>
                <a:gridCol w="1383323">
                  <a:extLst>
                    <a:ext uri="{9D8B030D-6E8A-4147-A177-3AD203B41FA5}">
                      <a16:colId xmlns:a16="http://schemas.microsoft.com/office/drawing/2014/main" val="272131000"/>
                    </a:ext>
                  </a:extLst>
                </a:gridCol>
                <a:gridCol w="3962400">
                  <a:extLst>
                    <a:ext uri="{9D8B030D-6E8A-4147-A177-3AD203B41FA5}">
                      <a16:colId xmlns:a16="http://schemas.microsoft.com/office/drawing/2014/main" val="3075785577"/>
                    </a:ext>
                  </a:extLst>
                </a:gridCol>
              </a:tblGrid>
              <a:tr h="497067">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err="1">
                          <a:solidFill>
                            <a:srgbClr val="115076"/>
                          </a:solidFill>
                        </a:rPr>
                        <a:t>beide</a:t>
                      </a:r>
                      <a:r>
                        <a:rPr lang="en-GB" sz="1800" dirty="0">
                          <a:solidFill>
                            <a:srgbClr val="115076"/>
                          </a:solidFill>
                        </a:rPr>
                        <a:t> </a:t>
                      </a:r>
                      <a:r>
                        <a:rPr lang="en-GB" sz="1800" dirty="0" err="1">
                          <a:solidFill>
                            <a:srgbClr val="115076"/>
                          </a:solidFill>
                        </a:rPr>
                        <a:t>sind</a:t>
                      </a:r>
                      <a:r>
                        <a:rPr lang="en-GB" sz="1800" dirty="0">
                          <a:solidFill>
                            <a:srgbClr val="115076"/>
                          </a:solidFill>
                        </a:rPr>
                        <a:t> </a:t>
                      </a:r>
                      <a:r>
                        <a:rPr lang="en-GB" sz="1800" dirty="0" err="1">
                          <a:solidFill>
                            <a:srgbClr val="115076"/>
                          </a:solidFill>
                        </a:rPr>
                        <a:t>möglich</a:t>
                      </a:r>
                      <a:endParaRPr lang="en-GB" sz="1800" dirty="0">
                        <a:solidFill>
                          <a:srgbClr val="115076"/>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115076"/>
                          </a:solidFill>
                        </a:rPr>
                        <a:t>das Problem (auf </a:t>
                      </a:r>
                      <a:r>
                        <a:rPr lang="en-GB" sz="1800" dirty="0" err="1">
                          <a:solidFill>
                            <a:srgbClr val="115076"/>
                          </a:solidFill>
                        </a:rPr>
                        <a:t>Englisch</a:t>
                      </a:r>
                      <a:r>
                        <a:rPr lang="en-GB" sz="1800" dirty="0">
                          <a:solidFill>
                            <a:srgbClr val="115076"/>
                          </a:solidFill>
                        </a:rPr>
                        <a:t>)</a:t>
                      </a:r>
                    </a:p>
                  </a:txBody>
                  <a:tcPr anchor="ctr">
                    <a:no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rgbClr val="115076"/>
                          </a:solidFill>
                        </a:rPr>
                        <a:t>Woche</a:t>
                      </a:r>
                      <a:endParaRPr lang="en-GB" sz="2000" dirty="0">
                        <a:solidFill>
                          <a:srgbClr val="115076"/>
                        </a:solidFill>
                      </a:endParaRPr>
                    </a:p>
                  </a:txBody>
                  <a:tcPr anchor="ctr"/>
                </a:tc>
                <a:tc>
                  <a:txBody>
                    <a:bodyPr/>
                    <a:lstStyle/>
                    <a:p>
                      <a:pPr algn="ctr"/>
                      <a:r>
                        <a:rPr lang="en-GB" sz="2000" dirty="0" err="1">
                          <a:solidFill>
                            <a:srgbClr val="115076"/>
                          </a:solidFill>
                        </a:rPr>
                        <a:t>Jahr</a:t>
                      </a:r>
                      <a:endParaRPr lang="en-GB" sz="2000" dirty="0">
                        <a:solidFill>
                          <a:srgbClr val="115076"/>
                        </a:solidFill>
                      </a:endParaRPr>
                    </a:p>
                  </a:txBody>
                  <a:tcPr anchor="ctr"/>
                </a:tc>
                <a:tc>
                  <a:txBody>
                    <a:bodyPr/>
                    <a:lstStyle/>
                    <a:p>
                      <a:pPr algn="ctr"/>
                      <a:endParaRPr lang="en-GB" sz="2000" dirty="0">
                        <a:solidFill>
                          <a:srgbClr val="115076"/>
                        </a:solidFill>
                      </a:endParaRPr>
                    </a:p>
                  </a:txBody>
                  <a:tcPr anchor="ctr"/>
                </a:tc>
                <a:tc>
                  <a:txBody>
                    <a:bodyPr/>
                    <a:lstStyle/>
                    <a:p>
                      <a:pPr algn="ctr"/>
                      <a:r>
                        <a:rPr lang="en-GB" sz="2000" dirty="0">
                          <a:solidFill>
                            <a:srgbClr val="115076"/>
                          </a:solidFill>
                        </a:rPr>
                        <a:t>headache</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algn="ctr"/>
                      <a:r>
                        <a:rPr lang="en-US" sz="2000" dirty="0">
                          <a:solidFill>
                            <a:srgbClr val="115076"/>
                          </a:solidFill>
                        </a:rPr>
                        <a:t>Monat</a:t>
                      </a:r>
                      <a:endParaRPr lang="en-GB" sz="2000" dirty="0">
                        <a:solidFill>
                          <a:srgbClr val="115076"/>
                        </a:solidFill>
                      </a:endParaRPr>
                    </a:p>
                  </a:txBody>
                  <a:tcPr anchor="ctr"/>
                </a:tc>
                <a:tc>
                  <a:txBody>
                    <a:bodyPr/>
                    <a:lstStyle/>
                    <a:p>
                      <a:pPr algn="ctr"/>
                      <a:r>
                        <a:rPr lang="en-US" sz="2000" dirty="0" err="1">
                          <a:solidFill>
                            <a:srgbClr val="115076"/>
                          </a:solidFill>
                        </a:rPr>
                        <a:t>Weile</a:t>
                      </a:r>
                      <a:endParaRPr lang="en-GB" sz="2000" dirty="0">
                        <a:solidFill>
                          <a:srgbClr val="115076"/>
                        </a:solidFill>
                      </a:endParaRPr>
                    </a:p>
                  </a:txBody>
                  <a:tcPr anchor="ctr"/>
                </a:tc>
                <a:tc>
                  <a:txBody>
                    <a:bodyPr/>
                    <a:lstStyle/>
                    <a:p>
                      <a:pPr algn="ctr"/>
                      <a:endParaRPr lang="en-GB" sz="2000" dirty="0">
                        <a:solidFill>
                          <a:srgbClr val="115076"/>
                        </a:solidFill>
                      </a:endParaRPr>
                    </a:p>
                  </a:txBody>
                  <a:tcPr anchor="ctr"/>
                </a:tc>
                <a:tc>
                  <a:txBody>
                    <a:bodyPr/>
                    <a:lstStyle/>
                    <a:p>
                      <a:pPr algn="ctr"/>
                      <a:r>
                        <a:rPr lang="en-GB" sz="2000" dirty="0">
                          <a:solidFill>
                            <a:srgbClr val="115076"/>
                          </a:solidFill>
                        </a:rPr>
                        <a:t>no appetite</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algn="ctr"/>
                      <a:r>
                        <a:rPr lang="en-US" sz="2000" dirty="0">
                          <a:solidFill>
                            <a:srgbClr val="115076"/>
                          </a:solidFill>
                        </a:rPr>
                        <a:t>Tag</a:t>
                      </a:r>
                      <a:endParaRPr lang="en-GB" sz="2000" dirty="0">
                        <a:solidFill>
                          <a:srgbClr val="115076"/>
                        </a:solidFill>
                      </a:endParaRPr>
                    </a:p>
                  </a:txBody>
                  <a:tcPr anchor="ctr"/>
                </a:tc>
                <a:tc>
                  <a:txBody>
                    <a:bodyPr/>
                    <a:lstStyle/>
                    <a:p>
                      <a:pPr algn="ctr"/>
                      <a:r>
                        <a:rPr lang="en-US" sz="2000" dirty="0" err="1">
                          <a:solidFill>
                            <a:srgbClr val="115076"/>
                          </a:solidFill>
                        </a:rPr>
                        <a:t>Weile</a:t>
                      </a:r>
                      <a:endParaRPr lang="en-GB" sz="2000" dirty="0">
                        <a:solidFill>
                          <a:srgbClr val="115076"/>
                        </a:solidFill>
                      </a:endParaRPr>
                    </a:p>
                  </a:txBody>
                  <a:tcPr anchor="ctr"/>
                </a:tc>
                <a:tc>
                  <a:txBody>
                    <a:bodyPr/>
                    <a:lstStyle/>
                    <a:p>
                      <a:pPr algn="ctr"/>
                      <a:endParaRPr lang="en-GB" sz="2000" dirty="0">
                        <a:solidFill>
                          <a:srgbClr val="115076"/>
                        </a:solidFill>
                      </a:endParaRPr>
                    </a:p>
                  </a:txBody>
                  <a:tcPr anchor="ctr"/>
                </a:tc>
                <a:tc>
                  <a:txBody>
                    <a:bodyPr/>
                    <a:lstStyle/>
                    <a:p>
                      <a:pPr algn="ctr"/>
                      <a:r>
                        <a:rPr lang="en-GB" sz="2000" dirty="0">
                          <a:solidFill>
                            <a:srgbClr val="115076"/>
                          </a:solidFill>
                        </a:rPr>
                        <a:t>cannot work</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algn="ctr"/>
                      <a:r>
                        <a:rPr lang="en-US" sz="2000" dirty="0" err="1">
                          <a:solidFill>
                            <a:srgbClr val="115076"/>
                          </a:solidFill>
                        </a:rPr>
                        <a:t>Tagen</a:t>
                      </a:r>
                      <a:r>
                        <a:rPr lang="en-US" sz="2000" dirty="0">
                          <a:solidFill>
                            <a:srgbClr val="115076"/>
                          </a:solidFill>
                        </a:rPr>
                        <a:t> </a:t>
                      </a:r>
                      <a:endParaRPr lang="en-GB" sz="2000" dirty="0">
                        <a:solidFill>
                          <a:srgbClr val="115076"/>
                        </a:solidFill>
                      </a:endParaRPr>
                    </a:p>
                  </a:txBody>
                  <a:tcPr anchor="ctr"/>
                </a:tc>
                <a:tc>
                  <a:txBody>
                    <a:bodyPr/>
                    <a:lstStyle/>
                    <a:p>
                      <a:pPr algn="ctr"/>
                      <a:r>
                        <a:rPr lang="en-US" sz="2000" dirty="0" err="1">
                          <a:solidFill>
                            <a:srgbClr val="115076"/>
                          </a:solidFill>
                        </a:rPr>
                        <a:t>Wochen</a:t>
                      </a:r>
                      <a:endParaRPr lang="en-GB" sz="2000" dirty="0">
                        <a:solidFill>
                          <a:srgbClr val="115076"/>
                        </a:solidFill>
                      </a:endParaRPr>
                    </a:p>
                  </a:txBody>
                  <a:tcPr anchor="ctr"/>
                </a:tc>
                <a:tc>
                  <a:txBody>
                    <a:bodyPr/>
                    <a:lstStyle/>
                    <a:p>
                      <a:pPr algn="ctr"/>
                      <a:endParaRPr lang="en-GB" sz="2000" dirty="0">
                        <a:solidFill>
                          <a:srgbClr val="115076"/>
                        </a:solidFill>
                      </a:endParaRPr>
                    </a:p>
                  </a:txBody>
                  <a:tcPr anchor="ctr"/>
                </a:tc>
                <a:tc>
                  <a:txBody>
                    <a:bodyPr/>
                    <a:lstStyle/>
                    <a:p>
                      <a:pPr algn="ctr"/>
                      <a:r>
                        <a:rPr lang="en-GB" sz="2000" dirty="0">
                          <a:solidFill>
                            <a:srgbClr val="115076"/>
                          </a:solidFill>
                        </a:rPr>
                        <a:t>child is not eating</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algn="ctr"/>
                      <a:r>
                        <a:rPr lang="en-US" sz="2000" dirty="0" err="1">
                          <a:solidFill>
                            <a:srgbClr val="115076"/>
                          </a:solidFill>
                        </a:rPr>
                        <a:t>Monaten</a:t>
                      </a:r>
                      <a:endParaRPr lang="en-GB" sz="2000" dirty="0">
                        <a:solidFill>
                          <a:srgbClr val="115076"/>
                        </a:solidFill>
                      </a:endParaRPr>
                    </a:p>
                  </a:txBody>
                  <a:tcPr anchor="ctr"/>
                </a:tc>
                <a:tc>
                  <a:txBody>
                    <a:bodyPr/>
                    <a:lstStyle/>
                    <a:p>
                      <a:pPr algn="ctr"/>
                      <a:r>
                        <a:rPr lang="en-US" sz="2000" dirty="0" err="1">
                          <a:solidFill>
                            <a:srgbClr val="115076"/>
                          </a:solidFill>
                        </a:rPr>
                        <a:t>Wochen</a:t>
                      </a:r>
                      <a:endParaRPr lang="en-GB" sz="2000" dirty="0">
                        <a:solidFill>
                          <a:srgbClr val="115076"/>
                        </a:solidFill>
                      </a:endParaRPr>
                    </a:p>
                  </a:txBody>
                  <a:tcPr anchor="ctr"/>
                </a:tc>
                <a:tc>
                  <a:txBody>
                    <a:bodyPr/>
                    <a:lstStyle/>
                    <a:p>
                      <a:pPr algn="ctr"/>
                      <a:endParaRPr lang="en-GB" sz="2000" dirty="0">
                        <a:solidFill>
                          <a:srgbClr val="115076"/>
                        </a:solidFill>
                      </a:endParaRPr>
                    </a:p>
                  </a:txBody>
                  <a:tcPr anchor="ctr"/>
                </a:tc>
                <a:tc>
                  <a:txBody>
                    <a:bodyPr/>
                    <a:lstStyle/>
                    <a:p>
                      <a:pPr algn="ctr"/>
                      <a:r>
                        <a:rPr lang="en-GB" sz="2000" dirty="0">
                          <a:solidFill>
                            <a:srgbClr val="115076"/>
                          </a:solidFill>
                        </a:rPr>
                        <a:t>it hurts</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rgbClr val="115076"/>
                          </a:solidFill>
                        </a:rPr>
                        <a:t>Woche</a:t>
                      </a:r>
                      <a:endParaRPr lang="en-GB" sz="2000" dirty="0">
                        <a:solidFill>
                          <a:srgbClr val="11507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Monat</a:t>
                      </a:r>
                      <a:endParaRPr lang="en-GB" sz="2000" dirty="0">
                        <a:solidFill>
                          <a:srgbClr val="11507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not sleeping</a:t>
                      </a:r>
                    </a:p>
                  </a:txBody>
                  <a:tcPr anchor="ctr"/>
                </a:tc>
                <a:extLst>
                  <a:ext uri="{0D108BD9-81ED-4DB2-BD59-A6C34878D82A}">
                    <a16:rowId xmlns:a16="http://schemas.microsoft.com/office/drawing/2014/main" val="664931564"/>
                  </a:ext>
                </a:extLst>
              </a:tr>
            </a:tbl>
          </a:graphicData>
        </a:graphic>
      </p:graphicFrame>
      <p:pic>
        <p:nvPicPr>
          <p:cNvPr id="10" name="Picture 9" descr="green checkmark">
            <a:hlinkClick r:id="" action="ppaction://noaction">
              <a:snd r:embed="rId4" name="11.ans.1.wav"/>
            </a:hlinkClic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5465" y="3102883"/>
            <a:ext cx="282522" cy="294294"/>
          </a:xfrm>
          <a:prstGeom prst="rect">
            <a:avLst/>
          </a:prstGeom>
        </p:spPr>
      </p:pic>
      <p:pic>
        <p:nvPicPr>
          <p:cNvPr id="13" name="Picture 12" descr="green checkmark">
            <a:hlinkClick r:id="" action="ppaction://noaction">
              <a:snd r:embed="rId6" name="11.ans.2.wav"/>
            </a:hlinkClic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1078" y="3563786"/>
            <a:ext cx="282522" cy="294294"/>
          </a:xfrm>
          <a:prstGeom prst="rect">
            <a:avLst/>
          </a:prstGeom>
        </p:spPr>
      </p:pic>
      <p:pic>
        <p:nvPicPr>
          <p:cNvPr id="16" name="Picture 15" descr="green checkmark">
            <a:hlinkClick r:id="" action="ppaction://noaction">
              <a:snd r:embed="rId7" name="11.ans.3.wav"/>
            </a:hlinkClic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356" y="4126792"/>
            <a:ext cx="282522" cy="294294"/>
          </a:xfrm>
          <a:prstGeom prst="rect">
            <a:avLst/>
          </a:prstGeom>
        </p:spPr>
      </p:pic>
      <p:pic>
        <p:nvPicPr>
          <p:cNvPr id="19" name="Picture 18" descr="green checkmark">
            <a:hlinkClick r:id="" action="ppaction://noaction">
              <a:snd r:embed="rId8" name="11.ans.4.wav"/>
            </a:hlinkClic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8623" y="4558202"/>
            <a:ext cx="282522" cy="294294"/>
          </a:xfrm>
          <a:prstGeom prst="rect">
            <a:avLst/>
          </a:prstGeom>
        </p:spPr>
      </p:pic>
      <p:pic>
        <p:nvPicPr>
          <p:cNvPr id="22" name="Picture 21" descr="green checkmark">
            <a:hlinkClick r:id="" action="ppaction://noaction">
              <a:snd r:embed="rId9" name="11.ans.5.wav"/>
            </a:hlinkClic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8623" y="5094896"/>
            <a:ext cx="282522" cy="294294"/>
          </a:xfrm>
          <a:prstGeom prst="rect">
            <a:avLst/>
          </a:prstGeom>
        </p:spPr>
      </p:pic>
      <p:pic>
        <p:nvPicPr>
          <p:cNvPr id="25" name="Picture 24" descr="green checkmark">
            <a:hlinkClick r:id="" action="ppaction://noaction">
              <a:snd r:embed="rId10" name="11.ans.6.wav"/>
            </a:hlinkClic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6617" y="5607330"/>
            <a:ext cx="282522" cy="294294"/>
          </a:xfrm>
          <a:prstGeom prst="rect">
            <a:avLst/>
          </a:prstGeom>
        </p:spPr>
      </p:pic>
      <p:sp>
        <p:nvSpPr>
          <p:cNvPr id="32" name="Action Button: Custom 16">
            <a:hlinkClick r:id="" action="ppaction://noaction" highlightClick="1">
              <a:snd r:embed="rId11" name="11.1.TG.wav"/>
            </a:hlinkClick>
            <a:extLst>
              <a:ext uri="{FF2B5EF4-FFF2-40B4-BE49-F238E27FC236}">
                <a16:creationId xmlns:a16="http://schemas.microsoft.com/office/drawing/2014/main" id="{CD961F21-7689-462D-8D02-75F7E1F68812}"/>
              </a:ext>
            </a:extLst>
          </p:cNvPr>
          <p:cNvSpPr/>
          <p:nvPr/>
        </p:nvSpPr>
        <p:spPr>
          <a:xfrm>
            <a:off x="420205" y="307106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12" name="11.2.TG.wav"/>
            </a:hlinkClick>
            <a:extLst>
              <a:ext uri="{FF2B5EF4-FFF2-40B4-BE49-F238E27FC236}">
                <a16:creationId xmlns:a16="http://schemas.microsoft.com/office/drawing/2014/main" id="{7CF5DF6A-3221-4534-BDAF-1A81FC0362F9}"/>
              </a:ext>
            </a:extLst>
          </p:cNvPr>
          <p:cNvSpPr/>
          <p:nvPr/>
        </p:nvSpPr>
        <p:spPr>
          <a:xfrm>
            <a:off x="418127" y="360683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13" name="11.3.TG.wav"/>
            </a:hlinkClick>
            <a:extLst>
              <a:ext uri="{FF2B5EF4-FFF2-40B4-BE49-F238E27FC236}">
                <a16:creationId xmlns:a16="http://schemas.microsoft.com/office/drawing/2014/main" id="{52A25989-701B-45C7-9871-58D27EF42805}"/>
              </a:ext>
            </a:extLst>
          </p:cNvPr>
          <p:cNvSpPr/>
          <p:nvPr/>
        </p:nvSpPr>
        <p:spPr>
          <a:xfrm>
            <a:off x="418127" y="41267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14" name="11.4.TG.wav"/>
            </a:hlinkClick>
            <a:extLst>
              <a:ext uri="{FF2B5EF4-FFF2-40B4-BE49-F238E27FC236}">
                <a16:creationId xmlns:a16="http://schemas.microsoft.com/office/drawing/2014/main" id="{ECA78820-47CA-4A19-BE35-6777BD0591B5}"/>
              </a:ext>
            </a:extLst>
          </p:cNvPr>
          <p:cNvSpPr/>
          <p:nvPr/>
        </p:nvSpPr>
        <p:spPr>
          <a:xfrm>
            <a:off x="421371" y="463384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15" name="11.5.TG.wav"/>
            </a:hlinkClick>
            <a:extLst>
              <a:ext uri="{FF2B5EF4-FFF2-40B4-BE49-F238E27FC236}">
                <a16:creationId xmlns:a16="http://schemas.microsoft.com/office/drawing/2014/main" id="{8B391415-6F3D-4C7C-9F79-F41EB9E2B474}"/>
              </a:ext>
            </a:extLst>
          </p:cNvPr>
          <p:cNvSpPr/>
          <p:nvPr/>
        </p:nvSpPr>
        <p:spPr>
          <a:xfrm>
            <a:off x="421371" y="50948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6" name="11.6.TG.wav"/>
            </a:hlinkClick>
            <a:extLst>
              <a:ext uri="{FF2B5EF4-FFF2-40B4-BE49-F238E27FC236}">
                <a16:creationId xmlns:a16="http://schemas.microsoft.com/office/drawing/2014/main" id="{07E51486-6879-4DAB-9F9B-78ED5DD78A88}"/>
              </a:ext>
            </a:extLst>
          </p:cNvPr>
          <p:cNvSpPr/>
          <p:nvPr/>
        </p:nvSpPr>
        <p:spPr>
          <a:xfrm>
            <a:off x="421371" y="56209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9" name="Picture 8" descr="A picture containing drawing, shirt&#10;&#10;Description automatically generated">
            <a:extLst>
              <a:ext uri="{FF2B5EF4-FFF2-40B4-BE49-F238E27FC236}">
                <a16:creationId xmlns:a16="http://schemas.microsoft.com/office/drawing/2014/main" id="{6F0F085E-BAA1-424F-A6F0-7F4D586154A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85797" y="1001890"/>
            <a:ext cx="949456" cy="1618248"/>
          </a:xfrm>
          <a:prstGeom prst="rect">
            <a:avLst/>
          </a:prstGeom>
        </p:spPr>
      </p:pic>
      <p:pic>
        <p:nvPicPr>
          <p:cNvPr id="11" name="Picture 10" descr="A close up of a logo&#10;&#10;Description automatically generated">
            <a:extLst>
              <a:ext uri="{FF2B5EF4-FFF2-40B4-BE49-F238E27FC236}">
                <a16:creationId xmlns:a16="http://schemas.microsoft.com/office/drawing/2014/main" id="{428F6A2E-4681-4E77-9ECD-DC18A6B1675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128500" y="2855419"/>
            <a:ext cx="1757297" cy="3029363"/>
          </a:xfrm>
          <a:prstGeom prst="rect">
            <a:avLst/>
          </a:prstGeom>
        </p:spPr>
      </p:pic>
      <p:sp>
        <p:nvSpPr>
          <p:cNvPr id="23" name="TextBox 22" descr="text box hiding answer">
            <a:extLst>
              <a:ext uri="{FF2B5EF4-FFF2-40B4-BE49-F238E27FC236}">
                <a16:creationId xmlns:a16="http://schemas.microsoft.com/office/drawing/2014/main" id="{9F547B73-2806-4547-864A-CA6543340551}"/>
              </a:ext>
            </a:extLst>
          </p:cNvPr>
          <p:cNvSpPr txBox="1"/>
          <p:nvPr/>
        </p:nvSpPr>
        <p:spPr>
          <a:xfrm>
            <a:off x="5673947" y="3121223"/>
            <a:ext cx="2050362"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a:t>
            </a:r>
          </a:p>
        </p:txBody>
      </p:sp>
      <p:sp>
        <p:nvSpPr>
          <p:cNvPr id="26" name="TextBox 25" descr="text box hiding answer">
            <a:extLst>
              <a:ext uri="{FF2B5EF4-FFF2-40B4-BE49-F238E27FC236}">
                <a16:creationId xmlns:a16="http://schemas.microsoft.com/office/drawing/2014/main" id="{B22BF899-2891-436D-AF59-11995EB43EB3}"/>
              </a:ext>
            </a:extLst>
          </p:cNvPr>
          <p:cNvSpPr txBox="1"/>
          <p:nvPr/>
        </p:nvSpPr>
        <p:spPr>
          <a:xfrm>
            <a:off x="5499300" y="3610067"/>
            <a:ext cx="2399657" cy="30777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a:t>
            </a:r>
          </a:p>
        </p:txBody>
      </p:sp>
      <p:sp>
        <p:nvSpPr>
          <p:cNvPr id="28" name="TextBox 27" descr="text box hiding answer">
            <a:extLst>
              <a:ext uri="{FF2B5EF4-FFF2-40B4-BE49-F238E27FC236}">
                <a16:creationId xmlns:a16="http://schemas.microsoft.com/office/drawing/2014/main" id="{F5DAA6E8-2DD5-4417-9A03-E6980EA41C2E}"/>
              </a:ext>
            </a:extLst>
          </p:cNvPr>
          <p:cNvSpPr txBox="1"/>
          <p:nvPr/>
        </p:nvSpPr>
        <p:spPr>
          <a:xfrm>
            <a:off x="5719641" y="4150532"/>
            <a:ext cx="2050362"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a:t>
            </a:r>
          </a:p>
        </p:txBody>
      </p:sp>
      <p:sp>
        <p:nvSpPr>
          <p:cNvPr id="29" name="TextBox 28" descr="text box hiding answer">
            <a:extLst>
              <a:ext uri="{FF2B5EF4-FFF2-40B4-BE49-F238E27FC236}">
                <a16:creationId xmlns:a16="http://schemas.microsoft.com/office/drawing/2014/main" id="{DB7E9C91-9334-49EE-8FFD-5ED68BD34FAB}"/>
              </a:ext>
            </a:extLst>
          </p:cNvPr>
          <p:cNvSpPr txBox="1"/>
          <p:nvPr/>
        </p:nvSpPr>
        <p:spPr>
          <a:xfrm>
            <a:off x="5544994" y="4639376"/>
            <a:ext cx="2399657" cy="30777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a:t>
            </a:r>
          </a:p>
        </p:txBody>
      </p:sp>
      <p:sp>
        <p:nvSpPr>
          <p:cNvPr id="30" name="TextBox 29" descr="text box hiding answer">
            <a:extLst>
              <a:ext uri="{FF2B5EF4-FFF2-40B4-BE49-F238E27FC236}">
                <a16:creationId xmlns:a16="http://schemas.microsoft.com/office/drawing/2014/main" id="{3826D3A4-84CD-4F81-A4AD-9A3E865B85EB}"/>
              </a:ext>
            </a:extLst>
          </p:cNvPr>
          <p:cNvSpPr txBox="1"/>
          <p:nvPr/>
        </p:nvSpPr>
        <p:spPr>
          <a:xfrm>
            <a:off x="5780495" y="5139301"/>
            <a:ext cx="2050362"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a:t>
            </a:r>
          </a:p>
        </p:txBody>
      </p:sp>
      <p:sp>
        <p:nvSpPr>
          <p:cNvPr id="31" name="TextBox 30" descr="text box hiding answer">
            <a:extLst>
              <a:ext uri="{FF2B5EF4-FFF2-40B4-BE49-F238E27FC236}">
                <a16:creationId xmlns:a16="http://schemas.microsoft.com/office/drawing/2014/main" id="{DD4788E7-71EF-4766-A638-0B62439DC40E}"/>
              </a:ext>
            </a:extLst>
          </p:cNvPr>
          <p:cNvSpPr txBox="1"/>
          <p:nvPr/>
        </p:nvSpPr>
        <p:spPr>
          <a:xfrm>
            <a:off x="5605848" y="5628145"/>
            <a:ext cx="2399657" cy="30777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a:t>
            </a:r>
          </a:p>
        </p:txBody>
      </p:sp>
      <p:sp>
        <p:nvSpPr>
          <p:cNvPr id="38" name="TextBox 37">
            <a:extLst>
              <a:ext uri="{FF2B5EF4-FFF2-40B4-BE49-F238E27FC236}">
                <a16:creationId xmlns:a16="http://schemas.microsoft.com/office/drawing/2014/main" id="{50CB506D-C8A2-4331-B0ED-A2E9C09BE025}"/>
              </a:ext>
            </a:extLst>
          </p:cNvPr>
          <p:cNvSpPr txBox="1"/>
          <p:nvPr/>
        </p:nvSpPr>
        <p:spPr>
          <a:xfrm>
            <a:off x="86215" y="1895246"/>
            <a:ext cx="105007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noch</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einmal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200" dirty="0" err="1">
                <a:solidFill>
                  <a:srgbClr val="4472C4">
                    <a:lumMod val="50000"/>
                  </a:srgbClr>
                </a:solidFill>
                <a:latin typeface="Century Gothic" panose="020F0302020204030204"/>
              </a:rPr>
              <a:t>Schreib</a:t>
            </a:r>
            <a:r>
              <a:rPr lang="en-US" sz="2200" dirty="0">
                <a:solidFill>
                  <a:srgbClr val="4472C4">
                    <a:lumMod val="50000"/>
                  </a:srgbClr>
                </a:solidFill>
                <a:latin typeface="Century Gothic" panose="020F0302020204030204"/>
              </a:rPr>
              <a:t> das Problem auf </a:t>
            </a:r>
            <a:r>
              <a:rPr lang="en-US" sz="2200" dirty="0" err="1">
                <a:solidFill>
                  <a:srgbClr val="4472C4">
                    <a:lumMod val="50000"/>
                  </a:srgbClr>
                </a:solidFill>
                <a:latin typeface="Century Gothic" panose="020F0302020204030204"/>
              </a:rPr>
              <a:t>Englisch</a:t>
            </a:r>
            <a:r>
              <a:rPr lang="en-US" sz="2200" dirty="0">
                <a:solidFill>
                  <a:srgbClr val="4472C4">
                    <a:lumMod val="50000"/>
                  </a:srgbClr>
                </a:solidFill>
                <a:latin typeface="Century Gothic" panose="020F0302020204030204"/>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0133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8" grpId="0" animBg="1"/>
      <p:bldP spid="29"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0" y="240092"/>
            <a:ext cx="4277031"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Sätze</a:t>
            </a:r>
            <a:r>
              <a:rPr lang="en-US" sz="2400" dirty="0">
                <a:solidFill>
                  <a:schemeClr val="accent5">
                    <a:lumMod val="50000"/>
                  </a:schemeClr>
                </a:solidFill>
              </a:rPr>
              <a:t> auf Deutsch.</a:t>
            </a:r>
          </a:p>
        </p:txBody>
      </p:sp>
      <p:pic>
        <p:nvPicPr>
          <p:cNvPr id="2050" name="Picture 2">
            <a:extLst>
              <a:ext uri="{FF2B5EF4-FFF2-40B4-BE49-F238E27FC236}">
                <a16:creationId xmlns:a16="http://schemas.microsoft.com/office/drawing/2014/main" id="{67A233B6-5231-40B5-9DF6-0B13D6C3B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65" y="836787"/>
            <a:ext cx="3610748" cy="539364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0508975" y="103238"/>
            <a:ext cx="1448352" cy="70784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 name="Arrow: Up 1">
            <a:extLst>
              <a:ext uri="{FF2B5EF4-FFF2-40B4-BE49-F238E27FC236}">
                <a16:creationId xmlns:a16="http://schemas.microsoft.com/office/drawing/2014/main" id="{7302DD20-9565-43F8-AEA9-6A467203DEC0}"/>
              </a:ext>
            </a:extLst>
          </p:cNvPr>
          <p:cNvSpPr/>
          <p:nvPr/>
        </p:nvSpPr>
        <p:spPr>
          <a:xfrm>
            <a:off x="3642852" y="836787"/>
            <a:ext cx="693174" cy="5393649"/>
          </a:xfrm>
          <a:prstGeom prst="upArrow">
            <a:avLst/>
          </a:prstGeom>
          <a:solidFill>
            <a:srgbClr val="FF66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7">
            <a:extLst>
              <a:ext uri="{FF2B5EF4-FFF2-40B4-BE49-F238E27FC236}">
                <a16:creationId xmlns:a16="http://schemas.microsoft.com/office/drawing/2014/main" id="{53839320-C753-451C-A386-3CAEA92AFA30}"/>
              </a:ext>
            </a:extLst>
          </p:cNvPr>
          <p:cNvGraphicFramePr>
            <a:graphicFrameLocks noGrp="1"/>
          </p:cNvGraphicFramePr>
          <p:nvPr>
            <p:extLst>
              <p:ext uri="{D42A27DB-BD31-4B8C-83A1-F6EECF244321}">
                <p14:modId xmlns:p14="http://schemas.microsoft.com/office/powerpoint/2010/main" val="1696879899"/>
              </p:ext>
            </p:extLst>
          </p:nvPr>
        </p:nvGraphicFramePr>
        <p:xfrm>
          <a:off x="4336026" y="836787"/>
          <a:ext cx="7621300" cy="5393650"/>
        </p:xfrm>
        <a:graphic>
          <a:graphicData uri="http://schemas.openxmlformats.org/drawingml/2006/table">
            <a:tbl>
              <a:tblPr firstRow="1" bandRow="1">
                <a:tableStyleId>{5940675A-B579-460E-94D1-54222C63F5DA}</a:tableStyleId>
              </a:tblPr>
              <a:tblGrid>
                <a:gridCol w="1905325">
                  <a:extLst>
                    <a:ext uri="{9D8B030D-6E8A-4147-A177-3AD203B41FA5}">
                      <a16:colId xmlns:a16="http://schemas.microsoft.com/office/drawing/2014/main" val="226314180"/>
                    </a:ext>
                  </a:extLst>
                </a:gridCol>
                <a:gridCol w="1905325">
                  <a:extLst>
                    <a:ext uri="{9D8B030D-6E8A-4147-A177-3AD203B41FA5}">
                      <a16:colId xmlns:a16="http://schemas.microsoft.com/office/drawing/2014/main" val="409822099"/>
                    </a:ext>
                  </a:extLst>
                </a:gridCol>
                <a:gridCol w="1905325">
                  <a:extLst>
                    <a:ext uri="{9D8B030D-6E8A-4147-A177-3AD203B41FA5}">
                      <a16:colId xmlns:a16="http://schemas.microsoft.com/office/drawing/2014/main" val="822803210"/>
                    </a:ext>
                  </a:extLst>
                </a:gridCol>
                <a:gridCol w="1905325">
                  <a:extLst>
                    <a:ext uri="{9D8B030D-6E8A-4147-A177-3AD203B41FA5}">
                      <a16:colId xmlns:a16="http://schemas.microsoft.com/office/drawing/2014/main" val="4226356775"/>
                    </a:ext>
                  </a:extLst>
                </a:gridCol>
              </a:tblGrid>
              <a:tr h="1078730">
                <a:tc>
                  <a:txBody>
                    <a:bodyPr/>
                    <a:lstStyle/>
                    <a:p>
                      <a:pPr algn="ctr"/>
                      <a:r>
                        <a:rPr lang="en-GB" sz="2000" dirty="0">
                          <a:solidFill>
                            <a:srgbClr val="115076"/>
                          </a:solidFill>
                        </a:rPr>
                        <a:t>in Deutschland.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zu</a:t>
                      </a:r>
                      <a:r>
                        <a:rPr lang="en-GB" sz="2400" dirty="0">
                          <a:solidFill>
                            <a:srgbClr val="115076"/>
                          </a:solidFill>
                        </a:rPr>
                        <a:t> </a:t>
                      </a:r>
                      <a:r>
                        <a:rPr lang="en-GB" sz="2400" dirty="0" err="1">
                          <a:solidFill>
                            <a:srgbClr val="115076"/>
                          </a:solidFill>
                        </a:rPr>
                        <a:t>Hause</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Spanisch</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bei</a:t>
                      </a:r>
                      <a:r>
                        <a:rPr lang="en-GB" sz="2400" dirty="0">
                          <a:solidFill>
                            <a:srgbClr val="115076"/>
                          </a:solidFill>
                        </a:rPr>
                        <a:t> Oma.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37686775"/>
                  </a:ext>
                </a:extLst>
              </a:tr>
              <a:tr h="1078730">
                <a:tc>
                  <a:txBody>
                    <a:bodyPr/>
                    <a:lstStyle/>
                    <a:p>
                      <a:pPr algn="ctr"/>
                      <a:r>
                        <a:rPr lang="en-GB" sz="2400" dirty="0">
                          <a:solidFill>
                            <a:srgbClr val="115076"/>
                          </a:solidFill>
                        </a:rPr>
                        <a:t>1 x </a:t>
                      </a:r>
                      <a:r>
                        <a:rPr lang="en-GB" sz="2400" dirty="0" err="1">
                          <a:solidFill>
                            <a:srgbClr val="115076"/>
                          </a:solidFill>
                        </a:rPr>
                        <a:t>Weile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1 x Monat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1 x </a:t>
                      </a:r>
                      <a:r>
                        <a:rPr lang="en-GB" sz="2400" dirty="0" err="1">
                          <a:solidFill>
                            <a:srgbClr val="115076"/>
                          </a:solidFill>
                        </a:rPr>
                        <a:t>Jahr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Samstag</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1101588"/>
                  </a:ext>
                </a:extLst>
              </a:tr>
              <a:tr h="1078730">
                <a:tc gridSpan="4">
                  <a:txBody>
                    <a:bodyPr/>
                    <a:lstStyle/>
                    <a:p>
                      <a:pPr algn="ctr"/>
                      <a:r>
                        <a:rPr lang="en-GB" sz="4400" dirty="0" err="1">
                          <a:solidFill>
                            <a:srgbClr val="115076"/>
                          </a:solidFill>
                        </a:rPr>
                        <a:t>seit</a:t>
                      </a:r>
                      <a:r>
                        <a:rPr lang="en-GB" sz="4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723414464"/>
                  </a:ext>
                </a:extLst>
              </a:tr>
              <a:tr h="1078730">
                <a:tc>
                  <a:txBody>
                    <a:bodyPr/>
                    <a:lstStyle/>
                    <a:p>
                      <a:pPr algn="ctr"/>
                      <a:r>
                        <a:rPr lang="en-GB" sz="2400" dirty="0">
                          <a:solidFill>
                            <a:srgbClr val="115076"/>
                          </a:solidFill>
                        </a:rPr>
                        <a:t>[</a:t>
                      </a:r>
                      <a:r>
                        <a:rPr lang="en-GB" sz="2400" dirty="0" err="1">
                          <a:solidFill>
                            <a:srgbClr val="115076"/>
                          </a:solidFill>
                        </a:rPr>
                        <a:t>lernen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sprechen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arbeiten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wohnen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25569416"/>
                  </a:ext>
                </a:extLst>
              </a:tr>
              <a:tr h="1078730">
                <a:tc>
                  <a:txBody>
                    <a:bodyPr/>
                    <a:lstStyle/>
                    <a:p>
                      <a:pPr algn="ctr"/>
                      <a:r>
                        <a:rPr lang="en-GB" sz="2400" dirty="0" err="1">
                          <a:solidFill>
                            <a:srgbClr val="115076"/>
                          </a:solidFill>
                        </a:rPr>
                        <a:t>wir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ich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Mutti</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74305310"/>
                  </a:ext>
                </a:extLst>
              </a:tr>
            </a:tbl>
          </a:graphicData>
        </a:graphic>
      </p:graphicFrame>
      <p:sp>
        <p:nvSpPr>
          <p:cNvPr id="10" name="Rectangle: Rounded Corners 9">
            <a:extLst>
              <a:ext uri="{FF2B5EF4-FFF2-40B4-BE49-F238E27FC236}">
                <a16:creationId xmlns:a16="http://schemas.microsoft.com/office/drawing/2014/main" id="{3547ED56-0161-43F1-A1B4-887E4F583FEE}"/>
              </a:ext>
            </a:extLst>
          </p:cNvPr>
          <p:cNvSpPr/>
          <p:nvPr/>
        </p:nvSpPr>
        <p:spPr>
          <a:xfrm>
            <a:off x="4034913" y="115429"/>
            <a:ext cx="6379087" cy="589741"/>
          </a:xfrm>
          <a:prstGeom prst="roundRect">
            <a:avLst/>
          </a:prstGeom>
          <a:solidFill>
            <a:srgbClr val="115076"/>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CE6D2BA-64F5-4A50-83B0-9E3B6B06813C}"/>
              </a:ext>
            </a:extLst>
          </p:cNvPr>
          <p:cNvSpPr txBox="1"/>
          <p:nvPr/>
        </p:nvSpPr>
        <p:spPr>
          <a:xfrm>
            <a:off x="4014803" y="178266"/>
            <a:ext cx="6661425" cy="446276"/>
          </a:xfrm>
          <a:prstGeom prst="rect">
            <a:avLst/>
          </a:prstGeom>
          <a:noFill/>
        </p:spPr>
        <p:txBody>
          <a:bodyPr wrap="square" rtlCol="0">
            <a:spAutoFit/>
          </a:bodyPr>
          <a:lstStyle/>
          <a:p>
            <a:r>
              <a:rPr lang="en-US" sz="2300" dirty="0">
                <a:solidFill>
                  <a:schemeClr val="bg1"/>
                </a:solidFill>
              </a:rPr>
              <a:t>1. I have been learning Spanish for a month.</a:t>
            </a:r>
          </a:p>
        </p:txBody>
      </p:sp>
      <p:sp>
        <p:nvSpPr>
          <p:cNvPr id="12" name="Rectangle 11">
            <a:extLst>
              <a:ext uri="{FF2B5EF4-FFF2-40B4-BE49-F238E27FC236}">
                <a16:creationId xmlns:a16="http://schemas.microsoft.com/office/drawing/2014/main" id="{F4B256AA-B88D-48DE-BB78-9041415574C0}"/>
              </a:ext>
            </a:extLst>
          </p:cNvPr>
          <p:cNvSpPr/>
          <p:nvPr/>
        </p:nvSpPr>
        <p:spPr>
          <a:xfrm>
            <a:off x="6258883" y="5156199"/>
            <a:ext cx="1864037" cy="1074235"/>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7B338A2-420A-4046-A430-9E080029E234}"/>
              </a:ext>
            </a:extLst>
          </p:cNvPr>
          <p:cNvSpPr/>
          <p:nvPr/>
        </p:nvSpPr>
        <p:spPr>
          <a:xfrm>
            <a:off x="4336026" y="4081964"/>
            <a:ext cx="1864037" cy="1074235"/>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D59A745-0B61-450F-9A78-70C855645DD7}"/>
              </a:ext>
            </a:extLst>
          </p:cNvPr>
          <p:cNvSpPr/>
          <p:nvPr/>
        </p:nvSpPr>
        <p:spPr>
          <a:xfrm>
            <a:off x="7071683" y="3007729"/>
            <a:ext cx="1864037" cy="1074235"/>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790CB0D-D1B3-4515-9A15-93AED27A8D27}"/>
              </a:ext>
            </a:extLst>
          </p:cNvPr>
          <p:cNvSpPr/>
          <p:nvPr/>
        </p:nvSpPr>
        <p:spPr>
          <a:xfrm>
            <a:off x="6251915" y="1920644"/>
            <a:ext cx="1864037" cy="1074236"/>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6AE311C-B391-4310-8763-93CB7E409895}"/>
              </a:ext>
            </a:extLst>
          </p:cNvPr>
          <p:cNvSpPr/>
          <p:nvPr/>
        </p:nvSpPr>
        <p:spPr>
          <a:xfrm>
            <a:off x="8146676" y="836787"/>
            <a:ext cx="1864037" cy="1074234"/>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a:extLst>
              <a:ext uri="{FF2B5EF4-FFF2-40B4-BE49-F238E27FC236}">
                <a16:creationId xmlns:a16="http://schemas.microsoft.com/office/drawing/2014/main" id="{67A233B6-5231-40B5-9DF6-0B13D6C3B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65" y="836787"/>
            <a:ext cx="3610748" cy="539364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0508975" y="103238"/>
            <a:ext cx="1448352" cy="70784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 name="Arrow: Up 1">
            <a:extLst>
              <a:ext uri="{FF2B5EF4-FFF2-40B4-BE49-F238E27FC236}">
                <a16:creationId xmlns:a16="http://schemas.microsoft.com/office/drawing/2014/main" id="{7302DD20-9565-43F8-AEA9-6A467203DEC0}"/>
              </a:ext>
            </a:extLst>
          </p:cNvPr>
          <p:cNvSpPr/>
          <p:nvPr/>
        </p:nvSpPr>
        <p:spPr>
          <a:xfrm>
            <a:off x="3642852" y="836787"/>
            <a:ext cx="693174" cy="5393649"/>
          </a:xfrm>
          <a:prstGeom prst="upArrow">
            <a:avLst/>
          </a:prstGeom>
          <a:solidFill>
            <a:srgbClr val="FF66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7">
            <a:extLst>
              <a:ext uri="{FF2B5EF4-FFF2-40B4-BE49-F238E27FC236}">
                <a16:creationId xmlns:a16="http://schemas.microsoft.com/office/drawing/2014/main" id="{53839320-C753-451C-A386-3CAEA92AFA30}"/>
              </a:ext>
            </a:extLst>
          </p:cNvPr>
          <p:cNvGraphicFramePr>
            <a:graphicFrameLocks noGrp="1"/>
          </p:cNvGraphicFramePr>
          <p:nvPr/>
        </p:nvGraphicFramePr>
        <p:xfrm>
          <a:off x="4336026" y="836787"/>
          <a:ext cx="7621300" cy="5393650"/>
        </p:xfrm>
        <a:graphic>
          <a:graphicData uri="http://schemas.openxmlformats.org/drawingml/2006/table">
            <a:tbl>
              <a:tblPr firstRow="1" bandRow="1">
                <a:tableStyleId>{5940675A-B579-460E-94D1-54222C63F5DA}</a:tableStyleId>
              </a:tblPr>
              <a:tblGrid>
                <a:gridCol w="1905325">
                  <a:extLst>
                    <a:ext uri="{9D8B030D-6E8A-4147-A177-3AD203B41FA5}">
                      <a16:colId xmlns:a16="http://schemas.microsoft.com/office/drawing/2014/main" val="226314180"/>
                    </a:ext>
                  </a:extLst>
                </a:gridCol>
                <a:gridCol w="1905325">
                  <a:extLst>
                    <a:ext uri="{9D8B030D-6E8A-4147-A177-3AD203B41FA5}">
                      <a16:colId xmlns:a16="http://schemas.microsoft.com/office/drawing/2014/main" val="409822099"/>
                    </a:ext>
                  </a:extLst>
                </a:gridCol>
                <a:gridCol w="1905325">
                  <a:extLst>
                    <a:ext uri="{9D8B030D-6E8A-4147-A177-3AD203B41FA5}">
                      <a16:colId xmlns:a16="http://schemas.microsoft.com/office/drawing/2014/main" val="822803210"/>
                    </a:ext>
                  </a:extLst>
                </a:gridCol>
                <a:gridCol w="1905325">
                  <a:extLst>
                    <a:ext uri="{9D8B030D-6E8A-4147-A177-3AD203B41FA5}">
                      <a16:colId xmlns:a16="http://schemas.microsoft.com/office/drawing/2014/main" val="4226356775"/>
                    </a:ext>
                  </a:extLst>
                </a:gridCol>
              </a:tblGrid>
              <a:tr h="1078730">
                <a:tc>
                  <a:txBody>
                    <a:bodyPr/>
                    <a:lstStyle/>
                    <a:p>
                      <a:pPr algn="ctr"/>
                      <a:r>
                        <a:rPr lang="en-GB" sz="2000" dirty="0">
                          <a:solidFill>
                            <a:srgbClr val="115076"/>
                          </a:solidFill>
                        </a:rPr>
                        <a:t>in Deutschland.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zu</a:t>
                      </a:r>
                      <a:r>
                        <a:rPr lang="en-GB" sz="2400" dirty="0">
                          <a:solidFill>
                            <a:srgbClr val="115076"/>
                          </a:solidFill>
                        </a:rPr>
                        <a:t> </a:t>
                      </a:r>
                      <a:r>
                        <a:rPr lang="en-GB" sz="2400" dirty="0" err="1">
                          <a:solidFill>
                            <a:srgbClr val="115076"/>
                          </a:solidFill>
                        </a:rPr>
                        <a:t>Hause</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Spanisch</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bei</a:t>
                      </a:r>
                      <a:r>
                        <a:rPr lang="en-GB" sz="2400" dirty="0">
                          <a:solidFill>
                            <a:srgbClr val="115076"/>
                          </a:solidFill>
                        </a:rPr>
                        <a:t> Oma.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37686775"/>
                  </a:ext>
                </a:extLst>
              </a:tr>
              <a:tr h="1078730">
                <a:tc>
                  <a:txBody>
                    <a:bodyPr/>
                    <a:lstStyle/>
                    <a:p>
                      <a:pPr algn="ctr"/>
                      <a:r>
                        <a:rPr lang="en-GB" sz="2400" dirty="0">
                          <a:solidFill>
                            <a:srgbClr val="115076"/>
                          </a:solidFill>
                        </a:rPr>
                        <a:t>1 x </a:t>
                      </a:r>
                      <a:r>
                        <a:rPr lang="en-GB" sz="2400" dirty="0" err="1">
                          <a:solidFill>
                            <a:srgbClr val="115076"/>
                          </a:solidFill>
                        </a:rPr>
                        <a:t>Weile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1 x Monat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1 x </a:t>
                      </a:r>
                      <a:r>
                        <a:rPr lang="en-GB" sz="2400" dirty="0" err="1">
                          <a:solidFill>
                            <a:srgbClr val="115076"/>
                          </a:solidFill>
                        </a:rPr>
                        <a:t>Jahr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Samstag</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1101588"/>
                  </a:ext>
                </a:extLst>
              </a:tr>
              <a:tr h="1078730">
                <a:tc gridSpan="4">
                  <a:txBody>
                    <a:bodyPr/>
                    <a:lstStyle/>
                    <a:p>
                      <a:pPr algn="ctr"/>
                      <a:r>
                        <a:rPr lang="en-GB" sz="4400" dirty="0" err="1">
                          <a:solidFill>
                            <a:srgbClr val="115076"/>
                          </a:solidFill>
                        </a:rPr>
                        <a:t>seit</a:t>
                      </a:r>
                      <a:r>
                        <a:rPr lang="en-GB" sz="4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723414464"/>
                  </a:ext>
                </a:extLst>
              </a:tr>
              <a:tr h="1078730">
                <a:tc>
                  <a:txBody>
                    <a:bodyPr/>
                    <a:lstStyle/>
                    <a:p>
                      <a:pPr algn="ctr"/>
                      <a:r>
                        <a:rPr lang="en-GB" sz="2400" dirty="0">
                          <a:solidFill>
                            <a:srgbClr val="115076"/>
                          </a:solidFill>
                        </a:rPr>
                        <a:t>[</a:t>
                      </a:r>
                      <a:r>
                        <a:rPr lang="en-GB" sz="2400" dirty="0" err="1">
                          <a:solidFill>
                            <a:srgbClr val="115076"/>
                          </a:solidFill>
                        </a:rPr>
                        <a:t>lernen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sprechen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arbeiten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wohnen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25569416"/>
                  </a:ext>
                </a:extLst>
              </a:tr>
              <a:tr h="1078730">
                <a:tc>
                  <a:txBody>
                    <a:bodyPr/>
                    <a:lstStyle/>
                    <a:p>
                      <a:pPr algn="ctr"/>
                      <a:r>
                        <a:rPr lang="en-GB" sz="2400" dirty="0" err="1">
                          <a:solidFill>
                            <a:srgbClr val="115076"/>
                          </a:solidFill>
                        </a:rPr>
                        <a:t>wir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ich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Mutti</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74305310"/>
                  </a:ext>
                </a:extLst>
              </a:tr>
            </a:tbl>
          </a:graphicData>
        </a:graphic>
      </p:graphicFrame>
      <p:sp>
        <p:nvSpPr>
          <p:cNvPr id="10" name="Rectangle: Rounded Corners 9">
            <a:extLst>
              <a:ext uri="{FF2B5EF4-FFF2-40B4-BE49-F238E27FC236}">
                <a16:creationId xmlns:a16="http://schemas.microsoft.com/office/drawing/2014/main" id="{3547ED56-0161-43F1-A1B4-887E4F583FEE}"/>
              </a:ext>
            </a:extLst>
          </p:cNvPr>
          <p:cNvSpPr/>
          <p:nvPr/>
        </p:nvSpPr>
        <p:spPr>
          <a:xfrm>
            <a:off x="3642853" y="115429"/>
            <a:ext cx="6771148" cy="589741"/>
          </a:xfrm>
          <a:prstGeom prst="roundRect">
            <a:avLst/>
          </a:prstGeom>
          <a:solidFill>
            <a:srgbClr val="115076"/>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CE6D2BA-64F5-4A50-83B0-9E3B6B06813C}"/>
              </a:ext>
            </a:extLst>
          </p:cNvPr>
          <p:cNvSpPr txBox="1"/>
          <p:nvPr/>
        </p:nvSpPr>
        <p:spPr>
          <a:xfrm>
            <a:off x="3668251" y="178266"/>
            <a:ext cx="7033377" cy="446276"/>
          </a:xfrm>
          <a:prstGeom prst="rect">
            <a:avLst/>
          </a:prstGeom>
          <a:noFill/>
        </p:spPr>
        <p:txBody>
          <a:bodyPr wrap="square" rtlCol="0">
            <a:spAutoFit/>
          </a:bodyPr>
          <a:lstStyle/>
          <a:p>
            <a:r>
              <a:rPr lang="en-US" sz="2300" dirty="0">
                <a:solidFill>
                  <a:schemeClr val="bg1"/>
                </a:solidFill>
              </a:rPr>
              <a:t>2. You’ve been living at grandma’s for a year.</a:t>
            </a:r>
          </a:p>
        </p:txBody>
      </p:sp>
      <p:sp>
        <p:nvSpPr>
          <p:cNvPr id="12" name="Rectangle 11">
            <a:extLst>
              <a:ext uri="{FF2B5EF4-FFF2-40B4-BE49-F238E27FC236}">
                <a16:creationId xmlns:a16="http://schemas.microsoft.com/office/drawing/2014/main" id="{F4B256AA-B88D-48DE-BB78-9041415574C0}"/>
              </a:ext>
            </a:extLst>
          </p:cNvPr>
          <p:cNvSpPr/>
          <p:nvPr/>
        </p:nvSpPr>
        <p:spPr>
          <a:xfrm>
            <a:off x="8146675" y="5156199"/>
            <a:ext cx="1864037" cy="1074235"/>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7B338A2-420A-4046-A430-9E080029E234}"/>
              </a:ext>
            </a:extLst>
          </p:cNvPr>
          <p:cNvSpPr/>
          <p:nvPr/>
        </p:nvSpPr>
        <p:spPr>
          <a:xfrm>
            <a:off x="10077400" y="4081964"/>
            <a:ext cx="1864037" cy="1074235"/>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D59A745-0B61-450F-9A78-70C855645DD7}"/>
              </a:ext>
            </a:extLst>
          </p:cNvPr>
          <p:cNvSpPr/>
          <p:nvPr/>
        </p:nvSpPr>
        <p:spPr>
          <a:xfrm>
            <a:off x="7071683" y="3007729"/>
            <a:ext cx="1864037" cy="1074235"/>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790CB0D-D1B3-4515-9A15-93AED27A8D27}"/>
              </a:ext>
            </a:extLst>
          </p:cNvPr>
          <p:cNvSpPr/>
          <p:nvPr/>
        </p:nvSpPr>
        <p:spPr>
          <a:xfrm>
            <a:off x="8172075" y="1920643"/>
            <a:ext cx="1864037" cy="1074236"/>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6AE311C-B391-4310-8763-93CB7E409895}"/>
              </a:ext>
            </a:extLst>
          </p:cNvPr>
          <p:cNvSpPr/>
          <p:nvPr/>
        </p:nvSpPr>
        <p:spPr>
          <a:xfrm>
            <a:off x="10077399" y="848978"/>
            <a:ext cx="1864037" cy="1074234"/>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454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a:extLst>
              <a:ext uri="{FF2B5EF4-FFF2-40B4-BE49-F238E27FC236}">
                <a16:creationId xmlns:a16="http://schemas.microsoft.com/office/drawing/2014/main" id="{67A233B6-5231-40B5-9DF6-0B13D6C3B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65" y="836787"/>
            <a:ext cx="3610748" cy="539364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0508975" y="103238"/>
            <a:ext cx="1448352" cy="70784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 name="Arrow: Up 1">
            <a:extLst>
              <a:ext uri="{FF2B5EF4-FFF2-40B4-BE49-F238E27FC236}">
                <a16:creationId xmlns:a16="http://schemas.microsoft.com/office/drawing/2014/main" id="{7302DD20-9565-43F8-AEA9-6A467203DEC0}"/>
              </a:ext>
            </a:extLst>
          </p:cNvPr>
          <p:cNvSpPr/>
          <p:nvPr/>
        </p:nvSpPr>
        <p:spPr>
          <a:xfrm>
            <a:off x="3642852" y="836787"/>
            <a:ext cx="693174" cy="5393649"/>
          </a:xfrm>
          <a:prstGeom prst="upArrow">
            <a:avLst/>
          </a:prstGeom>
          <a:solidFill>
            <a:srgbClr val="FF66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7">
            <a:extLst>
              <a:ext uri="{FF2B5EF4-FFF2-40B4-BE49-F238E27FC236}">
                <a16:creationId xmlns:a16="http://schemas.microsoft.com/office/drawing/2014/main" id="{53839320-C753-451C-A386-3CAEA92AFA30}"/>
              </a:ext>
            </a:extLst>
          </p:cNvPr>
          <p:cNvGraphicFramePr>
            <a:graphicFrameLocks noGrp="1"/>
          </p:cNvGraphicFramePr>
          <p:nvPr/>
        </p:nvGraphicFramePr>
        <p:xfrm>
          <a:off x="4336026" y="836787"/>
          <a:ext cx="7621300" cy="5393650"/>
        </p:xfrm>
        <a:graphic>
          <a:graphicData uri="http://schemas.openxmlformats.org/drawingml/2006/table">
            <a:tbl>
              <a:tblPr firstRow="1" bandRow="1">
                <a:tableStyleId>{5940675A-B579-460E-94D1-54222C63F5DA}</a:tableStyleId>
              </a:tblPr>
              <a:tblGrid>
                <a:gridCol w="1905325">
                  <a:extLst>
                    <a:ext uri="{9D8B030D-6E8A-4147-A177-3AD203B41FA5}">
                      <a16:colId xmlns:a16="http://schemas.microsoft.com/office/drawing/2014/main" val="226314180"/>
                    </a:ext>
                  </a:extLst>
                </a:gridCol>
                <a:gridCol w="1905325">
                  <a:extLst>
                    <a:ext uri="{9D8B030D-6E8A-4147-A177-3AD203B41FA5}">
                      <a16:colId xmlns:a16="http://schemas.microsoft.com/office/drawing/2014/main" val="409822099"/>
                    </a:ext>
                  </a:extLst>
                </a:gridCol>
                <a:gridCol w="1905325">
                  <a:extLst>
                    <a:ext uri="{9D8B030D-6E8A-4147-A177-3AD203B41FA5}">
                      <a16:colId xmlns:a16="http://schemas.microsoft.com/office/drawing/2014/main" val="822803210"/>
                    </a:ext>
                  </a:extLst>
                </a:gridCol>
                <a:gridCol w="1905325">
                  <a:extLst>
                    <a:ext uri="{9D8B030D-6E8A-4147-A177-3AD203B41FA5}">
                      <a16:colId xmlns:a16="http://schemas.microsoft.com/office/drawing/2014/main" val="4226356775"/>
                    </a:ext>
                  </a:extLst>
                </a:gridCol>
              </a:tblGrid>
              <a:tr h="1078730">
                <a:tc>
                  <a:txBody>
                    <a:bodyPr/>
                    <a:lstStyle/>
                    <a:p>
                      <a:pPr algn="ctr"/>
                      <a:r>
                        <a:rPr lang="en-GB" sz="2000" dirty="0">
                          <a:solidFill>
                            <a:srgbClr val="115076"/>
                          </a:solidFill>
                        </a:rPr>
                        <a:t>in Deutschland.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zu</a:t>
                      </a:r>
                      <a:r>
                        <a:rPr lang="en-GB" sz="2400" dirty="0">
                          <a:solidFill>
                            <a:srgbClr val="115076"/>
                          </a:solidFill>
                        </a:rPr>
                        <a:t> </a:t>
                      </a:r>
                      <a:r>
                        <a:rPr lang="en-GB" sz="2400" dirty="0" err="1">
                          <a:solidFill>
                            <a:srgbClr val="115076"/>
                          </a:solidFill>
                        </a:rPr>
                        <a:t>Hause</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Spanisch</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bei</a:t>
                      </a:r>
                      <a:r>
                        <a:rPr lang="en-GB" sz="2400" dirty="0">
                          <a:solidFill>
                            <a:srgbClr val="115076"/>
                          </a:solidFill>
                        </a:rPr>
                        <a:t> Oma.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37686775"/>
                  </a:ext>
                </a:extLst>
              </a:tr>
              <a:tr h="1078730">
                <a:tc>
                  <a:txBody>
                    <a:bodyPr/>
                    <a:lstStyle/>
                    <a:p>
                      <a:pPr algn="ctr"/>
                      <a:r>
                        <a:rPr lang="en-GB" sz="2400" dirty="0">
                          <a:solidFill>
                            <a:srgbClr val="115076"/>
                          </a:solidFill>
                        </a:rPr>
                        <a:t>1 x </a:t>
                      </a:r>
                      <a:r>
                        <a:rPr lang="en-GB" sz="2400" dirty="0" err="1">
                          <a:solidFill>
                            <a:srgbClr val="115076"/>
                          </a:solidFill>
                        </a:rPr>
                        <a:t>Weile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1 x Monat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1 x </a:t>
                      </a:r>
                      <a:r>
                        <a:rPr lang="en-GB" sz="2400" dirty="0" err="1">
                          <a:solidFill>
                            <a:srgbClr val="115076"/>
                          </a:solidFill>
                        </a:rPr>
                        <a:t>Jahr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Samstag</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1101588"/>
                  </a:ext>
                </a:extLst>
              </a:tr>
              <a:tr h="1078730">
                <a:tc gridSpan="4">
                  <a:txBody>
                    <a:bodyPr/>
                    <a:lstStyle/>
                    <a:p>
                      <a:pPr algn="ctr"/>
                      <a:r>
                        <a:rPr lang="en-GB" sz="4400" dirty="0" err="1">
                          <a:solidFill>
                            <a:srgbClr val="115076"/>
                          </a:solidFill>
                        </a:rPr>
                        <a:t>seit</a:t>
                      </a:r>
                      <a:r>
                        <a:rPr lang="en-GB" sz="4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723414464"/>
                  </a:ext>
                </a:extLst>
              </a:tr>
              <a:tr h="1078730">
                <a:tc>
                  <a:txBody>
                    <a:bodyPr/>
                    <a:lstStyle/>
                    <a:p>
                      <a:pPr algn="ctr"/>
                      <a:r>
                        <a:rPr lang="en-GB" sz="2400" dirty="0">
                          <a:solidFill>
                            <a:srgbClr val="115076"/>
                          </a:solidFill>
                        </a:rPr>
                        <a:t>[</a:t>
                      </a:r>
                      <a:r>
                        <a:rPr lang="en-GB" sz="2400" dirty="0" err="1">
                          <a:solidFill>
                            <a:srgbClr val="115076"/>
                          </a:solidFill>
                        </a:rPr>
                        <a:t>lernen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sprechen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arbeiten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wohnen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25569416"/>
                  </a:ext>
                </a:extLst>
              </a:tr>
              <a:tr h="1078730">
                <a:tc>
                  <a:txBody>
                    <a:bodyPr/>
                    <a:lstStyle/>
                    <a:p>
                      <a:pPr algn="ctr"/>
                      <a:r>
                        <a:rPr lang="en-GB" sz="2400" dirty="0" err="1">
                          <a:solidFill>
                            <a:srgbClr val="115076"/>
                          </a:solidFill>
                        </a:rPr>
                        <a:t>wir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ich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Mutti</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74305310"/>
                  </a:ext>
                </a:extLst>
              </a:tr>
            </a:tbl>
          </a:graphicData>
        </a:graphic>
      </p:graphicFrame>
      <p:sp>
        <p:nvSpPr>
          <p:cNvPr id="10" name="Rectangle: Rounded Corners 9">
            <a:extLst>
              <a:ext uri="{FF2B5EF4-FFF2-40B4-BE49-F238E27FC236}">
                <a16:creationId xmlns:a16="http://schemas.microsoft.com/office/drawing/2014/main" id="{3547ED56-0161-43F1-A1B4-887E4F583FEE}"/>
              </a:ext>
            </a:extLst>
          </p:cNvPr>
          <p:cNvSpPr/>
          <p:nvPr/>
        </p:nvSpPr>
        <p:spPr>
          <a:xfrm>
            <a:off x="2792701" y="115429"/>
            <a:ext cx="7621300" cy="589741"/>
          </a:xfrm>
          <a:prstGeom prst="roundRect">
            <a:avLst/>
          </a:prstGeom>
          <a:solidFill>
            <a:srgbClr val="115076"/>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CE6D2BA-64F5-4A50-83B0-9E3B6B06813C}"/>
              </a:ext>
            </a:extLst>
          </p:cNvPr>
          <p:cNvSpPr txBox="1"/>
          <p:nvPr/>
        </p:nvSpPr>
        <p:spPr>
          <a:xfrm>
            <a:off x="3004129" y="164209"/>
            <a:ext cx="7621300" cy="446276"/>
          </a:xfrm>
          <a:prstGeom prst="rect">
            <a:avLst/>
          </a:prstGeom>
          <a:noFill/>
        </p:spPr>
        <p:txBody>
          <a:bodyPr wrap="square" rtlCol="0">
            <a:spAutoFit/>
          </a:bodyPr>
          <a:lstStyle/>
          <a:p>
            <a:r>
              <a:rPr lang="en-US" sz="2300" dirty="0">
                <a:solidFill>
                  <a:schemeClr val="bg1"/>
                </a:solidFill>
              </a:rPr>
              <a:t>3. Mum has been working at home since Saturday.</a:t>
            </a:r>
          </a:p>
        </p:txBody>
      </p:sp>
      <p:sp>
        <p:nvSpPr>
          <p:cNvPr id="12" name="Rectangle 11">
            <a:extLst>
              <a:ext uri="{FF2B5EF4-FFF2-40B4-BE49-F238E27FC236}">
                <a16:creationId xmlns:a16="http://schemas.microsoft.com/office/drawing/2014/main" id="{F4B256AA-B88D-48DE-BB78-9041415574C0}"/>
              </a:ext>
            </a:extLst>
          </p:cNvPr>
          <p:cNvSpPr/>
          <p:nvPr/>
        </p:nvSpPr>
        <p:spPr>
          <a:xfrm>
            <a:off x="10077398" y="5156199"/>
            <a:ext cx="1864037" cy="1074235"/>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7B338A2-420A-4046-A430-9E080029E234}"/>
              </a:ext>
            </a:extLst>
          </p:cNvPr>
          <p:cNvSpPr/>
          <p:nvPr/>
        </p:nvSpPr>
        <p:spPr>
          <a:xfrm>
            <a:off x="8172076" y="4075540"/>
            <a:ext cx="1864037" cy="1074235"/>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D59A745-0B61-450F-9A78-70C855645DD7}"/>
              </a:ext>
            </a:extLst>
          </p:cNvPr>
          <p:cNvSpPr/>
          <p:nvPr/>
        </p:nvSpPr>
        <p:spPr>
          <a:xfrm>
            <a:off x="7071683" y="3007729"/>
            <a:ext cx="1864037" cy="1074235"/>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790CB0D-D1B3-4515-9A15-93AED27A8D27}"/>
              </a:ext>
            </a:extLst>
          </p:cNvPr>
          <p:cNvSpPr/>
          <p:nvPr/>
        </p:nvSpPr>
        <p:spPr>
          <a:xfrm>
            <a:off x="10074213" y="1923512"/>
            <a:ext cx="1864037" cy="1074236"/>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6AE311C-B391-4310-8763-93CB7E409895}"/>
              </a:ext>
            </a:extLst>
          </p:cNvPr>
          <p:cNvSpPr/>
          <p:nvPr/>
        </p:nvSpPr>
        <p:spPr>
          <a:xfrm>
            <a:off x="6260401" y="836487"/>
            <a:ext cx="1864037" cy="1074234"/>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388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a:extLst>
              <a:ext uri="{FF2B5EF4-FFF2-40B4-BE49-F238E27FC236}">
                <a16:creationId xmlns:a16="http://schemas.microsoft.com/office/drawing/2014/main" id="{67A233B6-5231-40B5-9DF6-0B13D6C3B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65" y="836787"/>
            <a:ext cx="3610748" cy="539364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0508975" y="103238"/>
            <a:ext cx="1448352" cy="70784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 name="Arrow: Up 1">
            <a:extLst>
              <a:ext uri="{FF2B5EF4-FFF2-40B4-BE49-F238E27FC236}">
                <a16:creationId xmlns:a16="http://schemas.microsoft.com/office/drawing/2014/main" id="{7302DD20-9565-43F8-AEA9-6A467203DEC0}"/>
              </a:ext>
            </a:extLst>
          </p:cNvPr>
          <p:cNvSpPr/>
          <p:nvPr/>
        </p:nvSpPr>
        <p:spPr>
          <a:xfrm>
            <a:off x="3642852" y="836787"/>
            <a:ext cx="693174" cy="5393649"/>
          </a:xfrm>
          <a:prstGeom prst="upArrow">
            <a:avLst/>
          </a:prstGeom>
          <a:solidFill>
            <a:srgbClr val="FF66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7">
            <a:extLst>
              <a:ext uri="{FF2B5EF4-FFF2-40B4-BE49-F238E27FC236}">
                <a16:creationId xmlns:a16="http://schemas.microsoft.com/office/drawing/2014/main" id="{53839320-C753-451C-A386-3CAEA92AFA30}"/>
              </a:ext>
            </a:extLst>
          </p:cNvPr>
          <p:cNvGraphicFramePr>
            <a:graphicFrameLocks noGrp="1"/>
          </p:cNvGraphicFramePr>
          <p:nvPr/>
        </p:nvGraphicFramePr>
        <p:xfrm>
          <a:off x="4336026" y="836787"/>
          <a:ext cx="7621300" cy="5393650"/>
        </p:xfrm>
        <a:graphic>
          <a:graphicData uri="http://schemas.openxmlformats.org/drawingml/2006/table">
            <a:tbl>
              <a:tblPr firstRow="1" bandRow="1">
                <a:tableStyleId>{5940675A-B579-460E-94D1-54222C63F5DA}</a:tableStyleId>
              </a:tblPr>
              <a:tblGrid>
                <a:gridCol w="1905325">
                  <a:extLst>
                    <a:ext uri="{9D8B030D-6E8A-4147-A177-3AD203B41FA5}">
                      <a16:colId xmlns:a16="http://schemas.microsoft.com/office/drawing/2014/main" val="226314180"/>
                    </a:ext>
                  </a:extLst>
                </a:gridCol>
                <a:gridCol w="1905325">
                  <a:extLst>
                    <a:ext uri="{9D8B030D-6E8A-4147-A177-3AD203B41FA5}">
                      <a16:colId xmlns:a16="http://schemas.microsoft.com/office/drawing/2014/main" val="409822099"/>
                    </a:ext>
                  </a:extLst>
                </a:gridCol>
                <a:gridCol w="1905325">
                  <a:extLst>
                    <a:ext uri="{9D8B030D-6E8A-4147-A177-3AD203B41FA5}">
                      <a16:colId xmlns:a16="http://schemas.microsoft.com/office/drawing/2014/main" val="822803210"/>
                    </a:ext>
                  </a:extLst>
                </a:gridCol>
                <a:gridCol w="1905325">
                  <a:extLst>
                    <a:ext uri="{9D8B030D-6E8A-4147-A177-3AD203B41FA5}">
                      <a16:colId xmlns:a16="http://schemas.microsoft.com/office/drawing/2014/main" val="4226356775"/>
                    </a:ext>
                  </a:extLst>
                </a:gridCol>
              </a:tblGrid>
              <a:tr h="1078730">
                <a:tc>
                  <a:txBody>
                    <a:bodyPr/>
                    <a:lstStyle/>
                    <a:p>
                      <a:pPr algn="ctr"/>
                      <a:r>
                        <a:rPr lang="en-GB" sz="2000" dirty="0">
                          <a:solidFill>
                            <a:srgbClr val="115076"/>
                          </a:solidFill>
                        </a:rPr>
                        <a:t>in Deutschland.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zu</a:t>
                      </a:r>
                      <a:r>
                        <a:rPr lang="en-GB" sz="2400" dirty="0">
                          <a:solidFill>
                            <a:srgbClr val="115076"/>
                          </a:solidFill>
                        </a:rPr>
                        <a:t> </a:t>
                      </a:r>
                      <a:r>
                        <a:rPr lang="en-GB" sz="2400" dirty="0" err="1">
                          <a:solidFill>
                            <a:srgbClr val="115076"/>
                          </a:solidFill>
                        </a:rPr>
                        <a:t>Hause</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Spanisch</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bei</a:t>
                      </a:r>
                      <a:r>
                        <a:rPr lang="en-GB" sz="2400" dirty="0">
                          <a:solidFill>
                            <a:srgbClr val="115076"/>
                          </a:solidFill>
                        </a:rPr>
                        <a:t> Oma.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37686775"/>
                  </a:ext>
                </a:extLst>
              </a:tr>
              <a:tr h="1078730">
                <a:tc>
                  <a:txBody>
                    <a:bodyPr/>
                    <a:lstStyle/>
                    <a:p>
                      <a:pPr algn="ctr"/>
                      <a:r>
                        <a:rPr lang="en-GB" sz="2400" dirty="0">
                          <a:solidFill>
                            <a:srgbClr val="115076"/>
                          </a:solidFill>
                        </a:rPr>
                        <a:t>1 x </a:t>
                      </a:r>
                      <a:r>
                        <a:rPr lang="en-GB" sz="2400" dirty="0" err="1">
                          <a:solidFill>
                            <a:srgbClr val="115076"/>
                          </a:solidFill>
                        </a:rPr>
                        <a:t>Weile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1 x Monat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1 x </a:t>
                      </a:r>
                      <a:r>
                        <a:rPr lang="en-GB" sz="2400" dirty="0" err="1">
                          <a:solidFill>
                            <a:srgbClr val="115076"/>
                          </a:solidFill>
                        </a:rPr>
                        <a:t>Jahr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Samstag</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1101588"/>
                  </a:ext>
                </a:extLst>
              </a:tr>
              <a:tr h="1078730">
                <a:tc gridSpan="4">
                  <a:txBody>
                    <a:bodyPr/>
                    <a:lstStyle/>
                    <a:p>
                      <a:pPr algn="ctr"/>
                      <a:r>
                        <a:rPr lang="en-GB" sz="4400" dirty="0" err="1">
                          <a:solidFill>
                            <a:srgbClr val="115076"/>
                          </a:solidFill>
                        </a:rPr>
                        <a:t>seit</a:t>
                      </a:r>
                      <a:r>
                        <a:rPr lang="en-GB" sz="4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723414464"/>
                  </a:ext>
                </a:extLst>
              </a:tr>
              <a:tr h="1078730">
                <a:tc>
                  <a:txBody>
                    <a:bodyPr/>
                    <a:lstStyle/>
                    <a:p>
                      <a:pPr algn="ctr"/>
                      <a:r>
                        <a:rPr lang="en-GB" sz="2400" dirty="0">
                          <a:solidFill>
                            <a:srgbClr val="115076"/>
                          </a:solidFill>
                        </a:rPr>
                        <a:t>[</a:t>
                      </a:r>
                      <a:r>
                        <a:rPr lang="en-GB" sz="2400" dirty="0" err="1">
                          <a:solidFill>
                            <a:srgbClr val="115076"/>
                          </a:solidFill>
                        </a:rPr>
                        <a:t>lernen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sprechen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arbeiten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wohnen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25569416"/>
                  </a:ext>
                </a:extLst>
              </a:tr>
              <a:tr h="1078730">
                <a:tc>
                  <a:txBody>
                    <a:bodyPr/>
                    <a:lstStyle/>
                    <a:p>
                      <a:pPr algn="ctr"/>
                      <a:r>
                        <a:rPr lang="en-GB" sz="2400" dirty="0" err="1">
                          <a:solidFill>
                            <a:srgbClr val="115076"/>
                          </a:solidFill>
                        </a:rPr>
                        <a:t>wir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ich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Mutti</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74305310"/>
                  </a:ext>
                </a:extLst>
              </a:tr>
            </a:tbl>
          </a:graphicData>
        </a:graphic>
      </p:graphicFrame>
      <p:sp>
        <p:nvSpPr>
          <p:cNvPr id="10" name="Rectangle: Rounded Corners 9">
            <a:extLst>
              <a:ext uri="{FF2B5EF4-FFF2-40B4-BE49-F238E27FC236}">
                <a16:creationId xmlns:a16="http://schemas.microsoft.com/office/drawing/2014/main" id="{3547ED56-0161-43F1-A1B4-887E4F583FEE}"/>
              </a:ext>
            </a:extLst>
          </p:cNvPr>
          <p:cNvSpPr/>
          <p:nvPr/>
        </p:nvSpPr>
        <p:spPr>
          <a:xfrm>
            <a:off x="2792701" y="115429"/>
            <a:ext cx="7621300" cy="589741"/>
          </a:xfrm>
          <a:prstGeom prst="roundRect">
            <a:avLst/>
          </a:prstGeom>
          <a:solidFill>
            <a:srgbClr val="115076"/>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CE6D2BA-64F5-4A50-83B0-9E3B6B06813C}"/>
              </a:ext>
            </a:extLst>
          </p:cNvPr>
          <p:cNvSpPr txBox="1"/>
          <p:nvPr/>
        </p:nvSpPr>
        <p:spPr>
          <a:xfrm>
            <a:off x="3004129" y="164209"/>
            <a:ext cx="7621300" cy="446276"/>
          </a:xfrm>
          <a:prstGeom prst="rect">
            <a:avLst/>
          </a:prstGeom>
          <a:noFill/>
        </p:spPr>
        <p:txBody>
          <a:bodyPr wrap="square" rtlCol="0">
            <a:spAutoFit/>
          </a:bodyPr>
          <a:lstStyle/>
          <a:p>
            <a:r>
              <a:rPr lang="en-US" sz="2300" dirty="0">
                <a:solidFill>
                  <a:schemeClr val="bg1"/>
                </a:solidFill>
              </a:rPr>
              <a:t>4. We have been speaking Spanish for a while.</a:t>
            </a:r>
          </a:p>
        </p:txBody>
      </p:sp>
      <p:sp>
        <p:nvSpPr>
          <p:cNvPr id="12" name="Rectangle 11">
            <a:extLst>
              <a:ext uri="{FF2B5EF4-FFF2-40B4-BE49-F238E27FC236}">
                <a16:creationId xmlns:a16="http://schemas.microsoft.com/office/drawing/2014/main" id="{F4B256AA-B88D-48DE-BB78-9041415574C0}"/>
              </a:ext>
            </a:extLst>
          </p:cNvPr>
          <p:cNvSpPr/>
          <p:nvPr/>
        </p:nvSpPr>
        <p:spPr>
          <a:xfrm>
            <a:off x="4364614" y="5149775"/>
            <a:ext cx="1864037" cy="1074235"/>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7B338A2-420A-4046-A430-9E080029E234}"/>
              </a:ext>
            </a:extLst>
          </p:cNvPr>
          <p:cNvSpPr/>
          <p:nvPr/>
        </p:nvSpPr>
        <p:spPr>
          <a:xfrm>
            <a:off x="6257239" y="4081965"/>
            <a:ext cx="1864037" cy="1074235"/>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D59A745-0B61-450F-9A78-70C855645DD7}"/>
              </a:ext>
            </a:extLst>
          </p:cNvPr>
          <p:cNvSpPr/>
          <p:nvPr/>
        </p:nvSpPr>
        <p:spPr>
          <a:xfrm>
            <a:off x="7071683" y="3007729"/>
            <a:ext cx="1864037" cy="1074235"/>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790CB0D-D1B3-4515-9A15-93AED27A8D27}"/>
              </a:ext>
            </a:extLst>
          </p:cNvPr>
          <p:cNvSpPr/>
          <p:nvPr/>
        </p:nvSpPr>
        <p:spPr>
          <a:xfrm>
            <a:off x="4364614" y="1910721"/>
            <a:ext cx="1864037" cy="1074236"/>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6AE311C-B391-4310-8763-93CB7E409895}"/>
              </a:ext>
            </a:extLst>
          </p:cNvPr>
          <p:cNvSpPr/>
          <p:nvPr/>
        </p:nvSpPr>
        <p:spPr>
          <a:xfrm>
            <a:off x="8146676" y="836487"/>
            <a:ext cx="1864037" cy="1074234"/>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195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a:extLst>
              <a:ext uri="{FF2B5EF4-FFF2-40B4-BE49-F238E27FC236}">
                <a16:creationId xmlns:a16="http://schemas.microsoft.com/office/drawing/2014/main" id="{67A233B6-5231-40B5-9DF6-0B13D6C3B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65" y="836787"/>
            <a:ext cx="3610748" cy="539364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0508975" y="103238"/>
            <a:ext cx="1448352" cy="70784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 name="Arrow: Up 1">
            <a:extLst>
              <a:ext uri="{FF2B5EF4-FFF2-40B4-BE49-F238E27FC236}">
                <a16:creationId xmlns:a16="http://schemas.microsoft.com/office/drawing/2014/main" id="{7302DD20-9565-43F8-AEA9-6A467203DEC0}"/>
              </a:ext>
            </a:extLst>
          </p:cNvPr>
          <p:cNvSpPr/>
          <p:nvPr/>
        </p:nvSpPr>
        <p:spPr>
          <a:xfrm>
            <a:off x="3642852" y="836787"/>
            <a:ext cx="693174" cy="5393649"/>
          </a:xfrm>
          <a:prstGeom prst="upArrow">
            <a:avLst/>
          </a:prstGeom>
          <a:solidFill>
            <a:srgbClr val="FF66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7">
            <a:extLst>
              <a:ext uri="{FF2B5EF4-FFF2-40B4-BE49-F238E27FC236}">
                <a16:creationId xmlns:a16="http://schemas.microsoft.com/office/drawing/2014/main" id="{53839320-C753-451C-A386-3CAEA92AFA30}"/>
              </a:ext>
            </a:extLst>
          </p:cNvPr>
          <p:cNvGraphicFramePr>
            <a:graphicFrameLocks noGrp="1"/>
          </p:cNvGraphicFramePr>
          <p:nvPr/>
        </p:nvGraphicFramePr>
        <p:xfrm>
          <a:off x="4336026" y="836787"/>
          <a:ext cx="7621300" cy="5393650"/>
        </p:xfrm>
        <a:graphic>
          <a:graphicData uri="http://schemas.openxmlformats.org/drawingml/2006/table">
            <a:tbl>
              <a:tblPr firstRow="1" bandRow="1">
                <a:tableStyleId>{5940675A-B579-460E-94D1-54222C63F5DA}</a:tableStyleId>
              </a:tblPr>
              <a:tblGrid>
                <a:gridCol w="1905325">
                  <a:extLst>
                    <a:ext uri="{9D8B030D-6E8A-4147-A177-3AD203B41FA5}">
                      <a16:colId xmlns:a16="http://schemas.microsoft.com/office/drawing/2014/main" val="226314180"/>
                    </a:ext>
                  </a:extLst>
                </a:gridCol>
                <a:gridCol w="1905325">
                  <a:extLst>
                    <a:ext uri="{9D8B030D-6E8A-4147-A177-3AD203B41FA5}">
                      <a16:colId xmlns:a16="http://schemas.microsoft.com/office/drawing/2014/main" val="409822099"/>
                    </a:ext>
                  </a:extLst>
                </a:gridCol>
                <a:gridCol w="1905325">
                  <a:extLst>
                    <a:ext uri="{9D8B030D-6E8A-4147-A177-3AD203B41FA5}">
                      <a16:colId xmlns:a16="http://schemas.microsoft.com/office/drawing/2014/main" val="822803210"/>
                    </a:ext>
                  </a:extLst>
                </a:gridCol>
                <a:gridCol w="1905325">
                  <a:extLst>
                    <a:ext uri="{9D8B030D-6E8A-4147-A177-3AD203B41FA5}">
                      <a16:colId xmlns:a16="http://schemas.microsoft.com/office/drawing/2014/main" val="4226356775"/>
                    </a:ext>
                  </a:extLst>
                </a:gridCol>
              </a:tblGrid>
              <a:tr h="1078730">
                <a:tc>
                  <a:txBody>
                    <a:bodyPr/>
                    <a:lstStyle/>
                    <a:p>
                      <a:pPr algn="ctr"/>
                      <a:r>
                        <a:rPr lang="en-GB" sz="2000" dirty="0">
                          <a:solidFill>
                            <a:srgbClr val="115076"/>
                          </a:solidFill>
                        </a:rPr>
                        <a:t>in Deutschland.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zu</a:t>
                      </a:r>
                      <a:r>
                        <a:rPr lang="en-GB" sz="2400" dirty="0">
                          <a:solidFill>
                            <a:srgbClr val="115076"/>
                          </a:solidFill>
                        </a:rPr>
                        <a:t> </a:t>
                      </a:r>
                      <a:r>
                        <a:rPr lang="en-GB" sz="2400" dirty="0" err="1">
                          <a:solidFill>
                            <a:srgbClr val="115076"/>
                          </a:solidFill>
                        </a:rPr>
                        <a:t>Hause</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Spanisch</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bei</a:t>
                      </a:r>
                      <a:r>
                        <a:rPr lang="en-GB" sz="2400" dirty="0">
                          <a:solidFill>
                            <a:srgbClr val="115076"/>
                          </a:solidFill>
                        </a:rPr>
                        <a:t> Oma.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37686775"/>
                  </a:ext>
                </a:extLst>
              </a:tr>
              <a:tr h="1078730">
                <a:tc>
                  <a:txBody>
                    <a:bodyPr/>
                    <a:lstStyle/>
                    <a:p>
                      <a:pPr algn="ctr"/>
                      <a:r>
                        <a:rPr lang="en-GB" sz="2400" dirty="0">
                          <a:solidFill>
                            <a:srgbClr val="115076"/>
                          </a:solidFill>
                        </a:rPr>
                        <a:t>1 x </a:t>
                      </a:r>
                      <a:r>
                        <a:rPr lang="en-GB" sz="2400" dirty="0" err="1">
                          <a:solidFill>
                            <a:srgbClr val="115076"/>
                          </a:solidFill>
                        </a:rPr>
                        <a:t>Weile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1 x Monat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1 x </a:t>
                      </a:r>
                      <a:r>
                        <a:rPr lang="en-GB" sz="2400" dirty="0" err="1">
                          <a:solidFill>
                            <a:srgbClr val="115076"/>
                          </a:solidFill>
                        </a:rPr>
                        <a:t>Jahr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Samstag</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1101588"/>
                  </a:ext>
                </a:extLst>
              </a:tr>
              <a:tr h="1078730">
                <a:tc gridSpan="4">
                  <a:txBody>
                    <a:bodyPr/>
                    <a:lstStyle/>
                    <a:p>
                      <a:pPr algn="ctr"/>
                      <a:r>
                        <a:rPr lang="en-GB" sz="4400" dirty="0" err="1">
                          <a:solidFill>
                            <a:srgbClr val="115076"/>
                          </a:solidFill>
                        </a:rPr>
                        <a:t>seit</a:t>
                      </a:r>
                      <a:r>
                        <a:rPr lang="en-GB" sz="4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723414464"/>
                  </a:ext>
                </a:extLst>
              </a:tr>
              <a:tr h="1078730">
                <a:tc>
                  <a:txBody>
                    <a:bodyPr/>
                    <a:lstStyle/>
                    <a:p>
                      <a:pPr algn="ctr"/>
                      <a:r>
                        <a:rPr lang="en-GB" sz="2400" dirty="0">
                          <a:solidFill>
                            <a:srgbClr val="115076"/>
                          </a:solidFill>
                        </a:rPr>
                        <a:t>[</a:t>
                      </a:r>
                      <a:r>
                        <a:rPr lang="en-GB" sz="2400" dirty="0" err="1">
                          <a:solidFill>
                            <a:srgbClr val="115076"/>
                          </a:solidFill>
                        </a:rPr>
                        <a:t>lernen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sprechen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arbeiten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wohnen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25569416"/>
                  </a:ext>
                </a:extLst>
              </a:tr>
              <a:tr h="1078730">
                <a:tc>
                  <a:txBody>
                    <a:bodyPr/>
                    <a:lstStyle/>
                    <a:p>
                      <a:pPr algn="ctr"/>
                      <a:r>
                        <a:rPr lang="en-GB" sz="2400" dirty="0" err="1">
                          <a:solidFill>
                            <a:srgbClr val="115076"/>
                          </a:solidFill>
                        </a:rPr>
                        <a:t>wir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ich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Mutti</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74305310"/>
                  </a:ext>
                </a:extLst>
              </a:tr>
            </a:tbl>
          </a:graphicData>
        </a:graphic>
      </p:graphicFrame>
      <p:sp>
        <p:nvSpPr>
          <p:cNvPr id="10" name="Rectangle: Rounded Corners 9">
            <a:extLst>
              <a:ext uri="{FF2B5EF4-FFF2-40B4-BE49-F238E27FC236}">
                <a16:creationId xmlns:a16="http://schemas.microsoft.com/office/drawing/2014/main" id="{3547ED56-0161-43F1-A1B4-887E4F583FEE}"/>
              </a:ext>
            </a:extLst>
          </p:cNvPr>
          <p:cNvSpPr/>
          <p:nvPr/>
        </p:nvSpPr>
        <p:spPr>
          <a:xfrm>
            <a:off x="2792701" y="115429"/>
            <a:ext cx="7621300" cy="589741"/>
          </a:xfrm>
          <a:prstGeom prst="roundRect">
            <a:avLst/>
          </a:prstGeom>
          <a:solidFill>
            <a:srgbClr val="115076"/>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CE6D2BA-64F5-4A50-83B0-9E3B6B06813C}"/>
              </a:ext>
            </a:extLst>
          </p:cNvPr>
          <p:cNvSpPr txBox="1"/>
          <p:nvPr/>
        </p:nvSpPr>
        <p:spPr>
          <a:xfrm>
            <a:off x="3004129" y="164209"/>
            <a:ext cx="7621300" cy="446276"/>
          </a:xfrm>
          <a:prstGeom prst="rect">
            <a:avLst/>
          </a:prstGeom>
          <a:noFill/>
        </p:spPr>
        <p:txBody>
          <a:bodyPr wrap="square" rtlCol="0">
            <a:spAutoFit/>
          </a:bodyPr>
          <a:lstStyle/>
          <a:p>
            <a:r>
              <a:rPr lang="en-US" sz="2300" dirty="0">
                <a:solidFill>
                  <a:schemeClr val="bg1"/>
                </a:solidFill>
              </a:rPr>
              <a:t>5. We have been living in Germany for a year.</a:t>
            </a:r>
          </a:p>
        </p:txBody>
      </p:sp>
      <p:sp>
        <p:nvSpPr>
          <p:cNvPr id="12" name="Rectangle 11">
            <a:extLst>
              <a:ext uri="{FF2B5EF4-FFF2-40B4-BE49-F238E27FC236}">
                <a16:creationId xmlns:a16="http://schemas.microsoft.com/office/drawing/2014/main" id="{F4B256AA-B88D-48DE-BB78-9041415574C0}"/>
              </a:ext>
            </a:extLst>
          </p:cNvPr>
          <p:cNvSpPr/>
          <p:nvPr/>
        </p:nvSpPr>
        <p:spPr>
          <a:xfrm>
            <a:off x="4364614" y="5149775"/>
            <a:ext cx="1864037" cy="1074235"/>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7B338A2-420A-4046-A430-9E080029E234}"/>
              </a:ext>
            </a:extLst>
          </p:cNvPr>
          <p:cNvSpPr/>
          <p:nvPr/>
        </p:nvSpPr>
        <p:spPr>
          <a:xfrm>
            <a:off x="10078372" y="4075540"/>
            <a:ext cx="1864037" cy="1074235"/>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D59A745-0B61-450F-9A78-70C855645DD7}"/>
              </a:ext>
            </a:extLst>
          </p:cNvPr>
          <p:cNvSpPr/>
          <p:nvPr/>
        </p:nvSpPr>
        <p:spPr>
          <a:xfrm>
            <a:off x="7071683" y="3007729"/>
            <a:ext cx="1864037" cy="1074235"/>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790CB0D-D1B3-4515-9A15-93AED27A8D27}"/>
              </a:ext>
            </a:extLst>
          </p:cNvPr>
          <p:cNvSpPr/>
          <p:nvPr/>
        </p:nvSpPr>
        <p:spPr>
          <a:xfrm>
            <a:off x="8146675" y="1936421"/>
            <a:ext cx="1864037" cy="1074236"/>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6AE311C-B391-4310-8763-93CB7E409895}"/>
              </a:ext>
            </a:extLst>
          </p:cNvPr>
          <p:cNvSpPr/>
          <p:nvPr/>
        </p:nvSpPr>
        <p:spPr>
          <a:xfrm>
            <a:off x="4336026" y="836787"/>
            <a:ext cx="1864037" cy="1074234"/>
          </a:xfrm>
          <a:prstGeom prst="rect">
            <a:avLst/>
          </a:prstGeom>
          <a:solidFill>
            <a:srgbClr val="FFFF00">
              <a:alpha val="1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95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a:extLst>
              <a:ext uri="{FF2B5EF4-FFF2-40B4-BE49-F238E27FC236}">
                <a16:creationId xmlns:a16="http://schemas.microsoft.com/office/drawing/2014/main" id="{67A233B6-5231-40B5-9DF6-0B13D6C3B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65" y="836787"/>
            <a:ext cx="3610748" cy="539364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0508975" y="103238"/>
            <a:ext cx="1448352" cy="70784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 name="Arrow: Up 1">
            <a:extLst>
              <a:ext uri="{FF2B5EF4-FFF2-40B4-BE49-F238E27FC236}">
                <a16:creationId xmlns:a16="http://schemas.microsoft.com/office/drawing/2014/main" id="{7302DD20-9565-43F8-AEA9-6A467203DEC0}"/>
              </a:ext>
            </a:extLst>
          </p:cNvPr>
          <p:cNvSpPr/>
          <p:nvPr/>
        </p:nvSpPr>
        <p:spPr>
          <a:xfrm>
            <a:off x="3642852" y="836787"/>
            <a:ext cx="693174" cy="5393649"/>
          </a:xfrm>
          <a:prstGeom prst="upArrow">
            <a:avLst/>
          </a:prstGeom>
          <a:solidFill>
            <a:srgbClr val="FF66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7">
            <a:extLst>
              <a:ext uri="{FF2B5EF4-FFF2-40B4-BE49-F238E27FC236}">
                <a16:creationId xmlns:a16="http://schemas.microsoft.com/office/drawing/2014/main" id="{53839320-C753-451C-A386-3CAEA92AFA30}"/>
              </a:ext>
            </a:extLst>
          </p:cNvPr>
          <p:cNvGraphicFramePr>
            <a:graphicFrameLocks noGrp="1"/>
          </p:cNvGraphicFramePr>
          <p:nvPr/>
        </p:nvGraphicFramePr>
        <p:xfrm>
          <a:off x="4336026" y="836787"/>
          <a:ext cx="7621300" cy="5393650"/>
        </p:xfrm>
        <a:graphic>
          <a:graphicData uri="http://schemas.openxmlformats.org/drawingml/2006/table">
            <a:tbl>
              <a:tblPr firstRow="1" bandRow="1">
                <a:tableStyleId>{5940675A-B579-460E-94D1-54222C63F5DA}</a:tableStyleId>
              </a:tblPr>
              <a:tblGrid>
                <a:gridCol w="1905325">
                  <a:extLst>
                    <a:ext uri="{9D8B030D-6E8A-4147-A177-3AD203B41FA5}">
                      <a16:colId xmlns:a16="http://schemas.microsoft.com/office/drawing/2014/main" val="226314180"/>
                    </a:ext>
                  </a:extLst>
                </a:gridCol>
                <a:gridCol w="1905325">
                  <a:extLst>
                    <a:ext uri="{9D8B030D-6E8A-4147-A177-3AD203B41FA5}">
                      <a16:colId xmlns:a16="http://schemas.microsoft.com/office/drawing/2014/main" val="409822099"/>
                    </a:ext>
                  </a:extLst>
                </a:gridCol>
                <a:gridCol w="1905325">
                  <a:extLst>
                    <a:ext uri="{9D8B030D-6E8A-4147-A177-3AD203B41FA5}">
                      <a16:colId xmlns:a16="http://schemas.microsoft.com/office/drawing/2014/main" val="822803210"/>
                    </a:ext>
                  </a:extLst>
                </a:gridCol>
                <a:gridCol w="1905325">
                  <a:extLst>
                    <a:ext uri="{9D8B030D-6E8A-4147-A177-3AD203B41FA5}">
                      <a16:colId xmlns:a16="http://schemas.microsoft.com/office/drawing/2014/main" val="4226356775"/>
                    </a:ext>
                  </a:extLst>
                </a:gridCol>
              </a:tblGrid>
              <a:tr h="1078730">
                <a:tc>
                  <a:txBody>
                    <a:bodyPr/>
                    <a:lstStyle/>
                    <a:p>
                      <a:pPr algn="ctr"/>
                      <a:r>
                        <a:rPr lang="en-GB" sz="2000" dirty="0">
                          <a:solidFill>
                            <a:srgbClr val="115076"/>
                          </a:solidFill>
                        </a:rPr>
                        <a:t>in Deutschland.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zu</a:t>
                      </a:r>
                      <a:r>
                        <a:rPr lang="en-GB" sz="2400" dirty="0">
                          <a:solidFill>
                            <a:srgbClr val="115076"/>
                          </a:solidFill>
                        </a:rPr>
                        <a:t> </a:t>
                      </a:r>
                      <a:r>
                        <a:rPr lang="en-GB" sz="2400" dirty="0" err="1">
                          <a:solidFill>
                            <a:srgbClr val="115076"/>
                          </a:solidFill>
                        </a:rPr>
                        <a:t>Hause</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Spanisch</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bei</a:t>
                      </a:r>
                      <a:r>
                        <a:rPr lang="en-GB" sz="2400" dirty="0">
                          <a:solidFill>
                            <a:srgbClr val="115076"/>
                          </a:solidFill>
                        </a:rPr>
                        <a:t> Oma.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37686775"/>
                  </a:ext>
                </a:extLst>
              </a:tr>
              <a:tr h="1078730">
                <a:tc>
                  <a:txBody>
                    <a:bodyPr/>
                    <a:lstStyle/>
                    <a:p>
                      <a:pPr algn="ctr"/>
                      <a:r>
                        <a:rPr lang="en-GB" sz="2400" dirty="0">
                          <a:solidFill>
                            <a:srgbClr val="115076"/>
                          </a:solidFill>
                        </a:rPr>
                        <a:t>1 x </a:t>
                      </a:r>
                      <a:r>
                        <a:rPr lang="en-GB" sz="2400" dirty="0" err="1">
                          <a:solidFill>
                            <a:srgbClr val="115076"/>
                          </a:solidFill>
                        </a:rPr>
                        <a:t>Weile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1 x Monat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1 x </a:t>
                      </a:r>
                      <a:r>
                        <a:rPr lang="en-GB" sz="2400" dirty="0" err="1">
                          <a:solidFill>
                            <a:srgbClr val="115076"/>
                          </a:solidFill>
                        </a:rPr>
                        <a:t>Jahr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Samstag</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1101588"/>
                  </a:ext>
                </a:extLst>
              </a:tr>
              <a:tr h="1078730">
                <a:tc gridSpan="4">
                  <a:txBody>
                    <a:bodyPr/>
                    <a:lstStyle/>
                    <a:p>
                      <a:pPr algn="ctr"/>
                      <a:r>
                        <a:rPr lang="en-GB" sz="4400" dirty="0" err="1">
                          <a:solidFill>
                            <a:srgbClr val="115076"/>
                          </a:solidFill>
                        </a:rPr>
                        <a:t>seit</a:t>
                      </a:r>
                      <a:r>
                        <a:rPr lang="en-GB" sz="4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723414464"/>
                  </a:ext>
                </a:extLst>
              </a:tr>
              <a:tr h="1078730">
                <a:tc>
                  <a:txBody>
                    <a:bodyPr/>
                    <a:lstStyle/>
                    <a:p>
                      <a:pPr algn="ctr"/>
                      <a:r>
                        <a:rPr lang="en-GB" sz="2400" dirty="0">
                          <a:solidFill>
                            <a:srgbClr val="115076"/>
                          </a:solidFill>
                        </a:rPr>
                        <a:t>[</a:t>
                      </a:r>
                      <a:r>
                        <a:rPr lang="en-GB" sz="2400" dirty="0" err="1">
                          <a:solidFill>
                            <a:srgbClr val="115076"/>
                          </a:solidFill>
                        </a:rPr>
                        <a:t>lernen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sprechen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arbeiten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a:t>
                      </a:r>
                      <a:r>
                        <a:rPr lang="en-GB" sz="2400" dirty="0" err="1">
                          <a:solidFill>
                            <a:srgbClr val="115076"/>
                          </a:solidFill>
                        </a:rPr>
                        <a:t>wohnen</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25569416"/>
                  </a:ext>
                </a:extLst>
              </a:tr>
              <a:tr h="1078730">
                <a:tc>
                  <a:txBody>
                    <a:bodyPr/>
                    <a:lstStyle/>
                    <a:p>
                      <a:pPr algn="ctr"/>
                      <a:r>
                        <a:rPr lang="en-GB" sz="2400" dirty="0" err="1">
                          <a:solidFill>
                            <a:srgbClr val="115076"/>
                          </a:solidFill>
                        </a:rPr>
                        <a:t>wir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ich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rPr>
                        <a:t>Mutti</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74305310"/>
                  </a:ext>
                </a:extLst>
              </a:tr>
            </a:tbl>
          </a:graphicData>
        </a:graphic>
      </p:graphicFrame>
      <p:sp>
        <p:nvSpPr>
          <p:cNvPr id="17" name="TextBox 16">
            <a:extLst>
              <a:ext uri="{FF2B5EF4-FFF2-40B4-BE49-F238E27FC236}">
                <a16:creationId xmlns:a16="http://schemas.microsoft.com/office/drawing/2014/main" id="{0CB8B1E1-F7A6-4543-BB72-BCDAE363A1CA}"/>
              </a:ext>
            </a:extLst>
          </p:cNvPr>
          <p:cNvSpPr txBox="1"/>
          <p:nvPr/>
        </p:nvSpPr>
        <p:spPr>
          <a:xfrm>
            <a:off x="178789" y="32006"/>
            <a:ext cx="10133611" cy="830997"/>
          </a:xfrm>
          <a:prstGeom prst="rect">
            <a:avLst/>
          </a:prstGeom>
          <a:noFill/>
        </p:spPr>
        <p:txBody>
          <a:bodyPr wrap="square" rtlCol="0">
            <a:spAutoFit/>
          </a:bodyPr>
          <a:lstStyle/>
          <a:p>
            <a:r>
              <a:rPr lang="en-US" sz="2400" b="1" dirty="0" err="1">
                <a:solidFill>
                  <a:schemeClr val="accent5">
                    <a:lumMod val="50000"/>
                  </a:schemeClr>
                </a:solidFill>
              </a:rPr>
              <a:t>Partnerarbeit</a:t>
            </a:r>
            <a:r>
              <a:rPr lang="en-US" sz="2400" dirty="0">
                <a:solidFill>
                  <a:schemeClr val="accent5">
                    <a:lumMod val="50000"/>
                  </a:schemeClr>
                </a:solidFill>
              </a:rPr>
              <a:t>. Partner A </a:t>
            </a:r>
            <a:r>
              <a:rPr lang="en-US" sz="2400" dirty="0" err="1">
                <a:solidFill>
                  <a:schemeClr val="accent5">
                    <a:lumMod val="50000"/>
                  </a:schemeClr>
                </a:solidFill>
              </a:rPr>
              <a:t>spricht</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 </a:t>
            </a:r>
            <a:br>
              <a:rPr lang="en-US" sz="2400" dirty="0">
                <a:solidFill>
                  <a:schemeClr val="accent5">
                    <a:lumMod val="50000"/>
                  </a:schemeClr>
                </a:solidFill>
              </a:rPr>
            </a:br>
            <a:r>
              <a:rPr lang="en-US" sz="2400" dirty="0">
                <a:solidFill>
                  <a:schemeClr val="accent5">
                    <a:lumMod val="50000"/>
                  </a:schemeClr>
                </a:solidFill>
              </a:rPr>
              <a:t>Partner B </a:t>
            </a:r>
            <a:r>
              <a:rPr lang="en-US" sz="2400" dirty="0" err="1">
                <a:solidFill>
                  <a:schemeClr val="accent5">
                    <a:lumMod val="50000"/>
                  </a:schemeClr>
                </a:solidFill>
              </a:rPr>
              <a:t>sagt</a:t>
            </a:r>
            <a:r>
              <a:rPr lang="en-US" sz="2400" dirty="0">
                <a:solidFill>
                  <a:schemeClr val="accent5">
                    <a:lumMod val="50000"/>
                  </a:schemeClr>
                </a:solidFill>
              </a:rPr>
              <a:t> den </a:t>
            </a:r>
            <a:r>
              <a:rPr lang="en-US" sz="2400" dirty="0" err="1">
                <a:solidFill>
                  <a:schemeClr val="accent5">
                    <a:lumMod val="50000"/>
                  </a:schemeClr>
                </a:solidFill>
              </a:rPr>
              <a:t>gleichen</a:t>
            </a:r>
            <a:r>
              <a:rPr lang="en-US" sz="2400" dirty="0">
                <a:solidFill>
                  <a:schemeClr val="accent5">
                    <a:lumMod val="50000"/>
                  </a:schemeClr>
                </a:solidFill>
              </a:rPr>
              <a:t> </a:t>
            </a:r>
            <a:r>
              <a:rPr lang="en-US" sz="2400" dirty="0" err="1">
                <a:solidFill>
                  <a:schemeClr val="accent5">
                    <a:lumMod val="50000"/>
                  </a:schemeClr>
                </a:solidFill>
              </a:rPr>
              <a:t>Satz</a:t>
            </a:r>
            <a:r>
              <a:rPr lang="en-US" sz="2400" dirty="0">
                <a:solidFill>
                  <a:schemeClr val="accent5">
                    <a:lumMod val="50000"/>
                  </a:schemeClr>
                </a:solidFill>
              </a:rPr>
              <a:t> auf Deutsch. Dann </a:t>
            </a:r>
          </a:p>
        </p:txBody>
      </p:sp>
      <p:sp>
        <p:nvSpPr>
          <p:cNvPr id="3" name="Arrow: Curved Up 2">
            <a:extLst>
              <a:ext uri="{FF2B5EF4-FFF2-40B4-BE49-F238E27FC236}">
                <a16:creationId xmlns:a16="http://schemas.microsoft.com/office/drawing/2014/main" id="{42415AFE-49CE-46F8-81B4-289D7A55C66C}"/>
              </a:ext>
            </a:extLst>
          </p:cNvPr>
          <p:cNvSpPr/>
          <p:nvPr/>
        </p:nvSpPr>
        <p:spPr>
          <a:xfrm>
            <a:off x="8004689" y="457162"/>
            <a:ext cx="796411" cy="292364"/>
          </a:xfrm>
          <a:prstGeom prst="curvedUpArrow">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Arrow: Curved Up 17">
            <a:extLst>
              <a:ext uri="{FF2B5EF4-FFF2-40B4-BE49-F238E27FC236}">
                <a16:creationId xmlns:a16="http://schemas.microsoft.com/office/drawing/2014/main" id="{F523D0DF-31A0-4D1A-A882-5D794EB88FA2}"/>
              </a:ext>
            </a:extLst>
          </p:cNvPr>
          <p:cNvSpPr/>
          <p:nvPr/>
        </p:nvSpPr>
        <p:spPr>
          <a:xfrm rot="10800000">
            <a:off x="7979288" y="95768"/>
            <a:ext cx="796411" cy="292364"/>
          </a:xfrm>
          <a:prstGeom prst="curvedUpArrow">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897611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80000" y="93579"/>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32169" y="861833"/>
            <a:ext cx="10328974" cy="461665"/>
          </a:xfrm>
          <a:prstGeom prst="rect">
            <a:avLst/>
          </a:prstGeom>
          <a:noFill/>
        </p:spPr>
        <p:txBody>
          <a:bodyPr wrap="square" rtlCol="0">
            <a:spAutoFit/>
          </a:bodyPr>
          <a:lstStyle/>
          <a:p>
            <a:r>
              <a:rPr lang="en-US" sz="2400" dirty="0">
                <a:solidFill>
                  <a:schemeClr val="accent5">
                    <a:lumMod val="50000"/>
                  </a:schemeClr>
                </a:solidFill>
              </a:rPr>
              <a:t>1. I have been swimming for 6 months.</a:t>
            </a:r>
          </a:p>
        </p:txBody>
      </p:sp>
      <p:sp>
        <p:nvSpPr>
          <p:cNvPr id="8" name="TextBox 7">
            <a:extLst>
              <a:ext uri="{FF2B5EF4-FFF2-40B4-BE49-F238E27FC236}">
                <a16:creationId xmlns:a16="http://schemas.microsoft.com/office/drawing/2014/main" id="{9445E723-39DF-2D4E-A539-587C4146EF8F}"/>
              </a:ext>
            </a:extLst>
          </p:cNvPr>
          <p:cNvSpPr txBox="1"/>
          <p:nvPr/>
        </p:nvSpPr>
        <p:spPr>
          <a:xfrm>
            <a:off x="132169" y="2038776"/>
            <a:ext cx="10328974" cy="461665"/>
          </a:xfrm>
          <a:prstGeom prst="rect">
            <a:avLst/>
          </a:prstGeom>
          <a:noFill/>
        </p:spPr>
        <p:txBody>
          <a:bodyPr wrap="square" rtlCol="0">
            <a:spAutoFit/>
          </a:bodyPr>
          <a:lstStyle/>
          <a:p>
            <a:r>
              <a:rPr lang="en-US" sz="2400" dirty="0">
                <a:solidFill>
                  <a:schemeClr val="accent5">
                    <a:lumMod val="50000"/>
                  </a:schemeClr>
                </a:solidFill>
              </a:rPr>
              <a:t>2. She played football at Bayern Munich for a year.</a:t>
            </a:r>
          </a:p>
        </p:txBody>
      </p:sp>
      <p:sp>
        <p:nvSpPr>
          <p:cNvPr id="9" name="TextBox 8">
            <a:extLst>
              <a:ext uri="{FF2B5EF4-FFF2-40B4-BE49-F238E27FC236}">
                <a16:creationId xmlns:a16="http://schemas.microsoft.com/office/drawing/2014/main" id="{99B7D91B-CC52-7D4D-9479-52C1C96FBCCD}"/>
              </a:ext>
            </a:extLst>
          </p:cNvPr>
          <p:cNvSpPr txBox="1"/>
          <p:nvPr/>
        </p:nvSpPr>
        <p:spPr>
          <a:xfrm>
            <a:off x="149542" y="3245530"/>
            <a:ext cx="7132081" cy="461665"/>
          </a:xfrm>
          <a:prstGeom prst="rect">
            <a:avLst/>
          </a:prstGeom>
          <a:noFill/>
        </p:spPr>
        <p:txBody>
          <a:bodyPr wrap="none" rtlCol="0">
            <a:spAutoFit/>
          </a:bodyPr>
          <a:lstStyle/>
          <a:p>
            <a:pPr algn="l"/>
            <a:r>
              <a:rPr lang="en-US" sz="2400" dirty="0">
                <a:solidFill>
                  <a:schemeClr val="accent5">
                    <a:lumMod val="50000"/>
                  </a:schemeClr>
                </a:solidFill>
              </a:rPr>
              <a:t>3. Have you been learning English for 3 weeks?</a:t>
            </a:r>
          </a:p>
        </p:txBody>
      </p:sp>
      <p:sp>
        <p:nvSpPr>
          <p:cNvPr id="10" name="TextBox 9">
            <a:extLst>
              <a:ext uri="{FF2B5EF4-FFF2-40B4-BE49-F238E27FC236}">
                <a16:creationId xmlns:a16="http://schemas.microsoft.com/office/drawing/2014/main" id="{ED6E0C50-3F4E-FF44-96BE-F45FB321433E}"/>
              </a:ext>
            </a:extLst>
          </p:cNvPr>
          <p:cNvSpPr txBox="1"/>
          <p:nvPr/>
        </p:nvSpPr>
        <p:spPr>
          <a:xfrm>
            <a:off x="180000" y="4452284"/>
            <a:ext cx="5795176" cy="461665"/>
          </a:xfrm>
          <a:prstGeom prst="rect">
            <a:avLst/>
          </a:prstGeom>
          <a:noFill/>
        </p:spPr>
        <p:txBody>
          <a:bodyPr wrap="none" rtlCol="0">
            <a:spAutoFit/>
          </a:bodyPr>
          <a:lstStyle/>
          <a:p>
            <a:pPr algn="l"/>
            <a:r>
              <a:rPr lang="en-US" sz="2400" dirty="0">
                <a:solidFill>
                  <a:schemeClr val="accent5">
                    <a:lumMod val="50000"/>
                  </a:schemeClr>
                </a:solidFill>
              </a:rPr>
              <a:t>4. He has been talking for 20 minutes. </a:t>
            </a:r>
          </a:p>
        </p:txBody>
      </p:sp>
      <p:sp>
        <p:nvSpPr>
          <p:cNvPr id="13" name="TextBox 12">
            <a:extLst>
              <a:ext uri="{FF2B5EF4-FFF2-40B4-BE49-F238E27FC236}">
                <a16:creationId xmlns:a16="http://schemas.microsoft.com/office/drawing/2014/main" id="{5572D09F-0DF1-DF4D-A598-2ABEE915D7C9}"/>
              </a:ext>
            </a:extLst>
          </p:cNvPr>
          <p:cNvSpPr txBox="1"/>
          <p:nvPr/>
        </p:nvSpPr>
        <p:spPr>
          <a:xfrm>
            <a:off x="180000" y="5560144"/>
            <a:ext cx="7071167" cy="461665"/>
          </a:xfrm>
          <a:prstGeom prst="rect">
            <a:avLst/>
          </a:prstGeom>
          <a:noFill/>
        </p:spPr>
        <p:txBody>
          <a:bodyPr wrap="none" rtlCol="0">
            <a:spAutoFit/>
          </a:bodyPr>
          <a:lstStyle/>
          <a:p>
            <a:pPr algn="l"/>
            <a:r>
              <a:rPr lang="en-US" sz="2400" dirty="0">
                <a:solidFill>
                  <a:schemeClr val="accent5">
                    <a:lumMod val="50000"/>
                  </a:schemeClr>
                </a:solidFill>
              </a:rPr>
              <a:t>5. I have been living in Germany since March. </a:t>
            </a:r>
          </a:p>
        </p:txBody>
      </p:sp>
      <p:sp>
        <p:nvSpPr>
          <p:cNvPr id="15" name="TextBox 14">
            <a:extLst>
              <a:ext uri="{FF2B5EF4-FFF2-40B4-BE49-F238E27FC236}">
                <a16:creationId xmlns:a16="http://schemas.microsoft.com/office/drawing/2014/main" id="{93AB4C8C-4723-614F-8659-0A996FF3514E}"/>
              </a:ext>
            </a:extLst>
          </p:cNvPr>
          <p:cNvSpPr txBox="1"/>
          <p:nvPr/>
        </p:nvSpPr>
        <p:spPr>
          <a:xfrm>
            <a:off x="132169" y="216672"/>
            <a:ext cx="3265638" cy="461665"/>
          </a:xfrm>
          <a:prstGeom prst="rect">
            <a:avLst/>
          </a:prstGeom>
          <a:noFill/>
        </p:spPr>
        <p:txBody>
          <a:bodyPr wrap="none" rtlCol="0">
            <a:spAutoFit/>
          </a:bodyPr>
          <a:lstStyle/>
          <a:p>
            <a:pPr algn="l"/>
            <a:r>
              <a:rPr lang="de-DE" sz="2400" b="1" dirty="0">
                <a:solidFill>
                  <a:schemeClr val="accent5">
                    <a:lumMod val="50000"/>
                  </a:schemeClr>
                </a:solidFill>
              </a:rPr>
              <a:t>Schreib</a:t>
            </a:r>
            <a:r>
              <a:rPr lang="en-US" sz="2400" b="1" dirty="0">
                <a:solidFill>
                  <a:schemeClr val="accent5">
                    <a:lumMod val="50000"/>
                  </a:schemeClr>
                </a:solidFill>
              </a:rPr>
              <a:t> auf Deutsch.</a:t>
            </a:r>
          </a:p>
        </p:txBody>
      </p:sp>
      <p:sp>
        <p:nvSpPr>
          <p:cNvPr id="11" name="Speech Bubble: Rectangle with Corners Rounded 10">
            <a:extLst>
              <a:ext uri="{FF2B5EF4-FFF2-40B4-BE49-F238E27FC236}">
                <a16:creationId xmlns:a16="http://schemas.microsoft.com/office/drawing/2014/main" id="{D8BA20A8-75D5-4F28-9238-DB2A0B00B63E}"/>
              </a:ext>
            </a:extLst>
          </p:cNvPr>
          <p:cNvSpPr/>
          <p:nvPr/>
        </p:nvSpPr>
        <p:spPr>
          <a:xfrm>
            <a:off x="3756476" y="175420"/>
            <a:ext cx="2908300" cy="686413"/>
          </a:xfrm>
          <a:prstGeom prst="wedgeRoundRectCallout">
            <a:avLst>
              <a:gd name="adj1" fmla="val -99426"/>
              <a:gd name="adj2" fmla="val 69506"/>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tense do we need here?</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Speech Bubble: Rectangle with Corners Rounded 11">
            <a:extLst>
              <a:ext uri="{FF2B5EF4-FFF2-40B4-BE49-F238E27FC236}">
                <a16:creationId xmlns:a16="http://schemas.microsoft.com/office/drawing/2014/main" id="{6961FF41-E5C1-4963-88D6-332E9B2AB5F2}"/>
              </a:ext>
            </a:extLst>
          </p:cNvPr>
          <p:cNvSpPr/>
          <p:nvPr/>
        </p:nvSpPr>
        <p:spPr>
          <a:xfrm>
            <a:off x="7594698" y="2441872"/>
            <a:ext cx="2946400" cy="904316"/>
          </a:xfrm>
          <a:prstGeom prst="wedgeRoundRectCallout">
            <a:avLst>
              <a:gd name="adj1" fmla="val -109104"/>
              <a:gd name="adj2" fmla="val 3896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Remember </a:t>
            </a:r>
            <a:r>
              <a:rPr lang="en-GB" sz="2000" b="1" dirty="0">
                <a:solidFill>
                  <a:prstClr val="white"/>
                </a:solidFill>
                <a:latin typeface="Century Gothic" panose="020F0302020204030204"/>
              </a:rPr>
              <a:t>for</a:t>
            </a:r>
            <a:r>
              <a:rPr lang="en-GB" sz="2000" dirty="0">
                <a:solidFill>
                  <a:prstClr val="white"/>
                </a:solidFill>
                <a:latin typeface="Century Gothic" panose="020F0302020204030204"/>
              </a:rPr>
              <a:t> here is the same word as </a:t>
            </a:r>
            <a:r>
              <a:rPr lang="en-GB" sz="2000" b="1" dirty="0">
                <a:solidFill>
                  <a:prstClr val="white"/>
                </a:solidFill>
                <a:latin typeface="Century Gothic" panose="020F0302020204030204"/>
              </a:rPr>
              <a:t>since </a:t>
            </a:r>
            <a:r>
              <a:rPr lang="en-GB" sz="2000" dirty="0">
                <a:solidFill>
                  <a:prstClr val="white"/>
                </a:solidFill>
                <a:latin typeface="Century Gothic" panose="020F0302020204030204"/>
              </a:rPr>
              <a:t>in German.</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Speech Bubble: Rectangle with Corners Rounded 13">
            <a:extLst>
              <a:ext uri="{FF2B5EF4-FFF2-40B4-BE49-F238E27FC236}">
                <a16:creationId xmlns:a16="http://schemas.microsoft.com/office/drawing/2014/main" id="{068E3B74-532C-4183-BE78-0EEE5D686233}"/>
              </a:ext>
            </a:extLst>
          </p:cNvPr>
          <p:cNvSpPr/>
          <p:nvPr/>
        </p:nvSpPr>
        <p:spPr>
          <a:xfrm>
            <a:off x="7541047" y="1179917"/>
            <a:ext cx="2946400" cy="904316"/>
          </a:xfrm>
          <a:prstGeom prst="wedgeRoundRectCallout">
            <a:avLst>
              <a:gd name="adj1" fmla="val -80103"/>
              <a:gd name="adj2" fmla="val 51005"/>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What about the </a:t>
            </a:r>
            <a:r>
              <a:rPr lang="en-GB" sz="2000" b="1" dirty="0">
                <a:solidFill>
                  <a:prstClr val="white"/>
                </a:solidFill>
                <a:latin typeface="Century Gothic" panose="020F0302020204030204"/>
              </a:rPr>
              <a:t>for</a:t>
            </a:r>
            <a:r>
              <a:rPr lang="en-GB" sz="2000" dirty="0">
                <a:solidFill>
                  <a:prstClr val="white"/>
                </a:solidFill>
                <a:latin typeface="Century Gothic" panose="020F0302020204030204"/>
              </a:rPr>
              <a:t> in this sentence?</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Speech Bubble: Rectangle with Corners Rounded 16">
            <a:extLst>
              <a:ext uri="{FF2B5EF4-FFF2-40B4-BE49-F238E27FC236}">
                <a16:creationId xmlns:a16="http://schemas.microsoft.com/office/drawing/2014/main" id="{613E6DF6-2F7A-4F9A-9426-AE7BC83A1D58}"/>
              </a:ext>
            </a:extLst>
          </p:cNvPr>
          <p:cNvSpPr/>
          <p:nvPr/>
        </p:nvSpPr>
        <p:spPr>
          <a:xfrm>
            <a:off x="6216826" y="3916564"/>
            <a:ext cx="4966233" cy="1071440"/>
          </a:xfrm>
          <a:prstGeom prst="wedgeRoundRectCallout">
            <a:avLst>
              <a:gd name="adj1" fmla="val -38078"/>
              <a:gd name="adj2" fmla="val -77201"/>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What goes on the end of </a:t>
            </a:r>
            <a:r>
              <a:rPr lang="en-GB" sz="2000" b="1" dirty="0" err="1">
                <a:solidFill>
                  <a:prstClr val="white"/>
                </a:solidFill>
                <a:latin typeface="Century Gothic" panose="020F0302020204030204"/>
              </a:rPr>
              <a:t>Woche</a:t>
            </a:r>
            <a:r>
              <a:rPr lang="en-GB" sz="2000" dirty="0">
                <a:solidFill>
                  <a:prstClr val="white"/>
                </a:solidFill>
                <a:latin typeface="Century Gothic" panose="020F0302020204030204"/>
              </a:rPr>
              <a:t>?</a:t>
            </a:r>
            <a:br>
              <a:rPr lang="en-GB" sz="2000" dirty="0">
                <a:solidFill>
                  <a:prstClr val="white"/>
                </a:solidFill>
                <a:latin typeface="Century Gothic" panose="020F0302020204030204"/>
              </a:rPr>
            </a:br>
            <a:r>
              <a:rPr lang="en-GB" sz="2000" dirty="0">
                <a:solidFill>
                  <a:prstClr val="white"/>
                </a:solidFill>
                <a:latin typeface="Century Gothic" panose="020F0302020204030204"/>
              </a:rPr>
              <a:t>Check that all your R3 plural nouns have this ending!</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8A881908-BCED-4D49-8326-CB39E4174751}"/>
              </a:ext>
            </a:extLst>
          </p:cNvPr>
          <p:cNvSpPr/>
          <p:nvPr/>
        </p:nvSpPr>
        <p:spPr>
          <a:xfrm>
            <a:off x="2451889" y="1306045"/>
            <a:ext cx="2946400" cy="698925"/>
          </a:xfrm>
          <a:prstGeom prst="wedgeRoundRectCallout">
            <a:avLst>
              <a:gd name="adj1" fmla="val -9905"/>
              <a:gd name="adj2" fmla="val 68911"/>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at</a:t>
            </a:r>
            <a:r>
              <a:rPr lang="en-GB" sz="2000" dirty="0">
                <a:solidFill>
                  <a:prstClr val="white"/>
                </a:solidFill>
                <a:latin typeface="Century Gothic" panose="020F0302020204030204"/>
              </a:rPr>
              <a:t> in the sense of ‘at the home of’ is…?</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718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80000" y="1296000"/>
            <a:ext cx="10328974" cy="461665"/>
          </a:xfrm>
          <a:prstGeom prst="rect">
            <a:avLst/>
          </a:prstGeom>
          <a:noFill/>
        </p:spPr>
        <p:txBody>
          <a:bodyPr wrap="square" rtlCol="0">
            <a:spAutoFit/>
          </a:bodyPr>
          <a:lstStyle/>
          <a:p>
            <a:r>
              <a:rPr lang="en-US" sz="2400" dirty="0">
                <a:solidFill>
                  <a:schemeClr val="accent5">
                    <a:lumMod val="50000"/>
                  </a:schemeClr>
                </a:solidFill>
              </a:rPr>
              <a:t>1. I have been swimming for 6 months.</a:t>
            </a:r>
          </a:p>
        </p:txBody>
      </p:sp>
      <p:sp>
        <p:nvSpPr>
          <p:cNvPr id="8" name="TextBox 7">
            <a:extLst>
              <a:ext uri="{FF2B5EF4-FFF2-40B4-BE49-F238E27FC236}">
                <a16:creationId xmlns:a16="http://schemas.microsoft.com/office/drawing/2014/main" id="{9445E723-39DF-2D4E-A539-587C4146EF8F}"/>
              </a:ext>
            </a:extLst>
          </p:cNvPr>
          <p:cNvSpPr txBox="1"/>
          <p:nvPr/>
        </p:nvSpPr>
        <p:spPr>
          <a:xfrm>
            <a:off x="180000" y="2224492"/>
            <a:ext cx="10328974" cy="461665"/>
          </a:xfrm>
          <a:prstGeom prst="rect">
            <a:avLst/>
          </a:prstGeom>
          <a:noFill/>
        </p:spPr>
        <p:txBody>
          <a:bodyPr wrap="square" rtlCol="0">
            <a:spAutoFit/>
          </a:bodyPr>
          <a:lstStyle/>
          <a:p>
            <a:r>
              <a:rPr lang="en-US" sz="2400" dirty="0">
                <a:solidFill>
                  <a:schemeClr val="accent5">
                    <a:lumMod val="50000"/>
                  </a:schemeClr>
                </a:solidFill>
              </a:rPr>
              <a:t>2. She played football at Bayern Munich for a year.</a:t>
            </a:r>
          </a:p>
        </p:txBody>
      </p:sp>
      <p:sp>
        <p:nvSpPr>
          <p:cNvPr id="9" name="TextBox 8">
            <a:extLst>
              <a:ext uri="{FF2B5EF4-FFF2-40B4-BE49-F238E27FC236}">
                <a16:creationId xmlns:a16="http://schemas.microsoft.com/office/drawing/2014/main" id="{99B7D91B-CC52-7D4D-9479-52C1C96FBCCD}"/>
              </a:ext>
            </a:extLst>
          </p:cNvPr>
          <p:cNvSpPr txBox="1"/>
          <p:nvPr/>
        </p:nvSpPr>
        <p:spPr>
          <a:xfrm>
            <a:off x="180000" y="3152984"/>
            <a:ext cx="7132081" cy="461665"/>
          </a:xfrm>
          <a:prstGeom prst="rect">
            <a:avLst/>
          </a:prstGeom>
          <a:noFill/>
        </p:spPr>
        <p:txBody>
          <a:bodyPr wrap="none" rtlCol="0">
            <a:spAutoFit/>
          </a:bodyPr>
          <a:lstStyle/>
          <a:p>
            <a:pPr algn="l"/>
            <a:r>
              <a:rPr lang="en-US" sz="2400" dirty="0">
                <a:solidFill>
                  <a:schemeClr val="accent5">
                    <a:lumMod val="50000"/>
                  </a:schemeClr>
                </a:solidFill>
              </a:rPr>
              <a:t>3. Have you been learning English for 3 weeks?</a:t>
            </a:r>
          </a:p>
        </p:txBody>
      </p:sp>
      <p:sp>
        <p:nvSpPr>
          <p:cNvPr id="10" name="TextBox 9">
            <a:extLst>
              <a:ext uri="{FF2B5EF4-FFF2-40B4-BE49-F238E27FC236}">
                <a16:creationId xmlns:a16="http://schemas.microsoft.com/office/drawing/2014/main" id="{ED6E0C50-3F4E-FF44-96BE-F45FB321433E}"/>
              </a:ext>
            </a:extLst>
          </p:cNvPr>
          <p:cNvSpPr txBox="1"/>
          <p:nvPr/>
        </p:nvSpPr>
        <p:spPr>
          <a:xfrm>
            <a:off x="180000" y="4184576"/>
            <a:ext cx="5795176" cy="461665"/>
          </a:xfrm>
          <a:prstGeom prst="rect">
            <a:avLst/>
          </a:prstGeom>
          <a:noFill/>
        </p:spPr>
        <p:txBody>
          <a:bodyPr wrap="none" rtlCol="0">
            <a:spAutoFit/>
          </a:bodyPr>
          <a:lstStyle/>
          <a:p>
            <a:pPr algn="l"/>
            <a:r>
              <a:rPr lang="en-US" sz="2400" dirty="0">
                <a:solidFill>
                  <a:schemeClr val="accent5">
                    <a:lumMod val="50000"/>
                  </a:schemeClr>
                </a:solidFill>
              </a:rPr>
              <a:t>4. He has been talking for 20 minutes. </a:t>
            </a:r>
          </a:p>
        </p:txBody>
      </p:sp>
      <p:sp>
        <p:nvSpPr>
          <p:cNvPr id="13" name="TextBox 12">
            <a:extLst>
              <a:ext uri="{FF2B5EF4-FFF2-40B4-BE49-F238E27FC236}">
                <a16:creationId xmlns:a16="http://schemas.microsoft.com/office/drawing/2014/main" id="{5572D09F-0DF1-DF4D-A598-2ABEE915D7C9}"/>
              </a:ext>
            </a:extLst>
          </p:cNvPr>
          <p:cNvSpPr txBox="1"/>
          <p:nvPr/>
        </p:nvSpPr>
        <p:spPr>
          <a:xfrm>
            <a:off x="287867" y="5198533"/>
            <a:ext cx="7071167" cy="461665"/>
          </a:xfrm>
          <a:prstGeom prst="rect">
            <a:avLst/>
          </a:prstGeom>
          <a:noFill/>
        </p:spPr>
        <p:txBody>
          <a:bodyPr wrap="none" rtlCol="0">
            <a:spAutoFit/>
          </a:bodyPr>
          <a:lstStyle/>
          <a:p>
            <a:pPr algn="l"/>
            <a:r>
              <a:rPr lang="en-US" sz="2400" dirty="0">
                <a:solidFill>
                  <a:schemeClr val="accent5">
                    <a:lumMod val="50000"/>
                  </a:schemeClr>
                </a:solidFill>
              </a:rPr>
              <a:t>5. I have been living in Germany since March. </a:t>
            </a:r>
          </a:p>
        </p:txBody>
      </p:sp>
      <p:sp>
        <p:nvSpPr>
          <p:cNvPr id="6" name="TextBox 5">
            <a:extLst>
              <a:ext uri="{FF2B5EF4-FFF2-40B4-BE49-F238E27FC236}">
                <a16:creationId xmlns:a16="http://schemas.microsoft.com/office/drawing/2014/main" id="{58FDE4E3-AC9E-F843-AB85-6A02A4D22E78}"/>
              </a:ext>
            </a:extLst>
          </p:cNvPr>
          <p:cNvSpPr txBox="1"/>
          <p:nvPr/>
        </p:nvSpPr>
        <p:spPr>
          <a:xfrm>
            <a:off x="525912" y="1762827"/>
            <a:ext cx="5352747" cy="461665"/>
          </a:xfrm>
          <a:prstGeom prst="rect">
            <a:avLst/>
          </a:prstGeom>
          <a:solidFill>
            <a:srgbClr val="FEF3CC"/>
          </a:solidFill>
          <a:ln>
            <a:solidFill>
              <a:srgbClr val="115076"/>
            </a:solidFill>
          </a:ln>
        </p:spPr>
        <p:txBody>
          <a:bodyPr wrap="none" rtlCol="0">
            <a:spAutoFit/>
          </a:bodyPr>
          <a:lstStyle/>
          <a:p>
            <a:pPr algn="l"/>
            <a:r>
              <a:rPr lang="en-US" sz="2400" dirty="0">
                <a:solidFill>
                  <a:schemeClr val="accent5">
                    <a:lumMod val="50000"/>
                  </a:schemeClr>
                </a:solidFill>
              </a:rPr>
              <a:t>Ich </a:t>
            </a:r>
            <a:r>
              <a:rPr lang="de-DE" sz="2400" dirty="0">
                <a:solidFill>
                  <a:schemeClr val="accent5">
                    <a:lumMod val="50000"/>
                  </a:schemeClr>
                </a:solidFill>
              </a:rPr>
              <a:t>schwimme seit sechs Monate</a:t>
            </a:r>
            <a:r>
              <a:rPr lang="de-DE" sz="2400" b="1" dirty="0">
                <a:solidFill>
                  <a:schemeClr val="accent5">
                    <a:lumMod val="50000"/>
                  </a:schemeClr>
                </a:solidFill>
              </a:rPr>
              <a:t>n</a:t>
            </a:r>
            <a:r>
              <a:rPr lang="de-DE" sz="2400" dirty="0">
                <a:solidFill>
                  <a:schemeClr val="accent5">
                    <a:lumMod val="50000"/>
                  </a:schemeClr>
                </a:solidFill>
              </a:rPr>
              <a:t>.</a:t>
            </a:r>
          </a:p>
        </p:txBody>
      </p:sp>
      <p:sp>
        <p:nvSpPr>
          <p:cNvPr id="12" name="TextBox 11">
            <a:extLst>
              <a:ext uri="{FF2B5EF4-FFF2-40B4-BE49-F238E27FC236}">
                <a16:creationId xmlns:a16="http://schemas.microsoft.com/office/drawing/2014/main" id="{43ECEAC5-5DD9-FB45-AD8D-05ED73F7576F}"/>
              </a:ext>
            </a:extLst>
          </p:cNvPr>
          <p:cNvSpPr txBox="1"/>
          <p:nvPr/>
        </p:nvSpPr>
        <p:spPr>
          <a:xfrm>
            <a:off x="594375" y="2690458"/>
            <a:ext cx="8119319" cy="461665"/>
          </a:xfrm>
          <a:prstGeom prst="rect">
            <a:avLst/>
          </a:prstGeom>
          <a:solidFill>
            <a:srgbClr val="FEF3CC"/>
          </a:solidFill>
          <a:ln>
            <a:solidFill>
              <a:srgbClr val="115076"/>
            </a:solidFill>
          </a:ln>
        </p:spPr>
        <p:txBody>
          <a:bodyPr wrap="square" rtlCol="0">
            <a:spAutoFit/>
          </a:bodyPr>
          <a:lstStyle/>
          <a:p>
            <a:pPr algn="l"/>
            <a:r>
              <a:rPr lang="en-US" sz="2400" dirty="0">
                <a:solidFill>
                  <a:schemeClr val="accent5">
                    <a:lumMod val="50000"/>
                  </a:schemeClr>
                </a:solidFill>
              </a:rPr>
              <a:t>Sie </a:t>
            </a:r>
            <a:r>
              <a:rPr lang="de-DE" sz="2400" dirty="0">
                <a:solidFill>
                  <a:schemeClr val="accent5">
                    <a:lumMod val="50000"/>
                  </a:schemeClr>
                </a:solidFill>
              </a:rPr>
              <a:t>hat ein Jahr bei Bayern München Fußball gespielt.</a:t>
            </a:r>
          </a:p>
        </p:txBody>
      </p:sp>
      <p:sp>
        <p:nvSpPr>
          <p:cNvPr id="14" name="TextBox 13">
            <a:extLst>
              <a:ext uri="{FF2B5EF4-FFF2-40B4-BE49-F238E27FC236}">
                <a16:creationId xmlns:a16="http://schemas.microsoft.com/office/drawing/2014/main" id="{A4861B23-FE46-954D-A23F-CDD0B1E113FE}"/>
              </a:ext>
            </a:extLst>
          </p:cNvPr>
          <p:cNvSpPr txBox="1"/>
          <p:nvPr/>
        </p:nvSpPr>
        <p:spPr>
          <a:xfrm>
            <a:off x="594376" y="3668780"/>
            <a:ext cx="5734262" cy="461665"/>
          </a:xfrm>
          <a:prstGeom prst="rect">
            <a:avLst/>
          </a:prstGeom>
          <a:solidFill>
            <a:srgbClr val="FEF3CC"/>
          </a:solidFill>
          <a:ln>
            <a:solidFill>
              <a:srgbClr val="115076"/>
            </a:solidFill>
          </a:ln>
        </p:spPr>
        <p:txBody>
          <a:bodyPr wrap="none" rtlCol="0">
            <a:spAutoFit/>
          </a:bodyPr>
          <a:lstStyle/>
          <a:p>
            <a:pPr algn="l"/>
            <a:r>
              <a:rPr lang="de-DE" sz="2400" dirty="0">
                <a:solidFill>
                  <a:schemeClr val="accent5">
                    <a:lumMod val="50000"/>
                  </a:schemeClr>
                </a:solidFill>
              </a:rPr>
              <a:t>Lernst du seit drei Woche</a:t>
            </a:r>
            <a:r>
              <a:rPr lang="de-DE" sz="2400" b="1" dirty="0">
                <a:solidFill>
                  <a:schemeClr val="accent5">
                    <a:lumMod val="50000"/>
                  </a:schemeClr>
                </a:solidFill>
              </a:rPr>
              <a:t>n</a:t>
            </a:r>
            <a:r>
              <a:rPr lang="de-DE" sz="2400" dirty="0">
                <a:solidFill>
                  <a:schemeClr val="accent5">
                    <a:lumMod val="50000"/>
                  </a:schemeClr>
                </a:solidFill>
              </a:rPr>
              <a:t> Englisch?</a:t>
            </a:r>
          </a:p>
        </p:txBody>
      </p:sp>
      <p:sp>
        <p:nvSpPr>
          <p:cNvPr id="15" name="TextBox 14">
            <a:extLst>
              <a:ext uri="{FF2B5EF4-FFF2-40B4-BE49-F238E27FC236}">
                <a16:creationId xmlns:a16="http://schemas.microsoft.com/office/drawing/2014/main" id="{AFB4B9EE-BE15-2C43-B50F-FBBFA747F847}"/>
              </a:ext>
            </a:extLst>
          </p:cNvPr>
          <p:cNvSpPr txBox="1"/>
          <p:nvPr/>
        </p:nvSpPr>
        <p:spPr>
          <a:xfrm>
            <a:off x="613543" y="4609387"/>
            <a:ext cx="4722768" cy="461665"/>
          </a:xfrm>
          <a:prstGeom prst="rect">
            <a:avLst/>
          </a:prstGeom>
          <a:solidFill>
            <a:srgbClr val="FEF3CC"/>
          </a:solidFill>
          <a:ln>
            <a:solidFill>
              <a:srgbClr val="115076"/>
            </a:solidFill>
          </a:ln>
        </p:spPr>
        <p:txBody>
          <a:bodyPr wrap="none" rtlCol="0">
            <a:spAutoFit/>
          </a:bodyPr>
          <a:lstStyle/>
          <a:p>
            <a:pPr algn="l"/>
            <a:r>
              <a:rPr lang="de-DE" sz="2400" dirty="0">
                <a:solidFill>
                  <a:schemeClr val="accent5">
                    <a:lumMod val="50000"/>
                  </a:schemeClr>
                </a:solidFill>
              </a:rPr>
              <a:t>Er spricht seit zwanzig Minute</a:t>
            </a:r>
            <a:r>
              <a:rPr lang="de-DE" sz="2400" b="1" dirty="0">
                <a:solidFill>
                  <a:schemeClr val="accent5">
                    <a:lumMod val="50000"/>
                  </a:schemeClr>
                </a:solidFill>
              </a:rPr>
              <a:t>n</a:t>
            </a:r>
            <a:r>
              <a:rPr lang="de-DE" sz="2400" dirty="0">
                <a:solidFill>
                  <a:schemeClr val="accent5">
                    <a:lumMod val="50000"/>
                  </a:schemeClr>
                </a:solidFill>
              </a:rPr>
              <a:t>.</a:t>
            </a:r>
          </a:p>
        </p:txBody>
      </p:sp>
      <p:sp>
        <p:nvSpPr>
          <p:cNvPr id="16" name="TextBox 15">
            <a:extLst>
              <a:ext uri="{FF2B5EF4-FFF2-40B4-BE49-F238E27FC236}">
                <a16:creationId xmlns:a16="http://schemas.microsoft.com/office/drawing/2014/main" id="{267C88DF-4F67-8541-B3B6-12B972283787}"/>
              </a:ext>
            </a:extLst>
          </p:cNvPr>
          <p:cNvSpPr txBox="1"/>
          <p:nvPr/>
        </p:nvSpPr>
        <p:spPr>
          <a:xfrm>
            <a:off x="613543" y="5675715"/>
            <a:ext cx="5692007" cy="461665"/>
          </a:xfrm>
          <a:prstGeom prst="rect">
            <a:avLst/>
          </a:prstGeom>
          <a:solidFill>
            <a:srgbClr val="FEF3CC"/>
          </a:solidFill>
          <a:ln>
            <a:solidFill>
              <a:srgbClr val="115076"/>
            </a:solidFill>
          </a:ln>
        </p:spPr>
        <p:txBody>
          <a:bodyPr wrap="square" rtlCol="0">
            <a:spAutoFit/>
          </a:bodyPr>
          <a:lstStyle/>
          <a:p>
            <a:r>
              <a:rPr lang="en-US" sz="2400" dirty="0">
                <a:solidFill>
                  <a:schemeClr val="accent5">
                    <a:lumMod val="50000"/>
                  </a:schemeClr>
                </a:solidFill>
              </a:rPr>
              <a:t>Ich </a:t>
            </a:r>
            <a:r>
              <a:rPr lang="de-DE" sz="2400" dirty="0">
                <a:solidFill>
                  <a:schemeClr val="accent5">
                    <a:lumMod val="50000"/>
                  </a:schemeClr>
                </a:solidFill>
              </a:rPr>
              <a:t>wohne seit März in Deutschland.</a:t>
            </a:r>
          </a:p>
        </p:txBody>
      </p:sp>
    </p:spTree>
    <p:extLst>
      <p:ext uri="{BB962C8B-B14F-4D97-AF65-F5344CB8AC3E}">
        <p14:creationId xmlns:p14="http://schemas.microsoft.com/office/powerpoint/2010/main" val="80023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4980697-7207-C848-A641-548C1AC9CEAF}"/>
              </a:ext>
            </a:extLst>
          </p:cNvPr>
          <p:cNvSpPr>
            <a:spLocks noGrp="1"/>
          </p:cNvSpPr>
          <p:nvPr>
            <p:ph type="title"/>
          </p:nvPr>
        </p:nvSpPr>
        <p:spPr>
          <a:xfrm>
            <a:off x="5388203" y="28800"/>
            <a:ext cx="1407695" cy="1494647"/>
          </a:xfrm>
        </p:spPr>
        <p:txBody>
          <a:bodyPr>
            <a:noAutofit/>
          </a:bodyPr>
          <a:lstStyle/>
          <a:p>
            <a:pPr algn="ctr"/>
            <a:r>
              <a:rPr lang="en-GB" sz="12000" b="1" dirty="0">
                <a:solidFill>
                  <a:srgbClr val="002060"/>
                </a:solidFill>
                <a:cs typeface="Calibri" panose="020F0502020204030204" pitchFamily="34" charset="0"/>
              </a:rPr>
              <a:t>e</a:t>
            </a:r>
            <a:endParaRPr lang="en-US" sz="12000" dirty="0"/>
          </a:p>
        </p:txBody>
      </p:sp>
      <p:sp>
        <p:nvSpPr>
          <p:cNvPr id="4" name="Rounded Rectangle 3"/>
          <p:cNvSpPr/>
          <p:nvPr/>
        </p:nvSpPr>
        <p:spPr>
          <a:xfrm>
            <a:off x="3749141" y="1675977"/>
            <a:ext cx="4685822" cy="264180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d</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nken</a:t>
            </a:r>
            <a:endParaRPr lang="en-GB" sz="8800" dirty="0">
              <a:solidFill>
                <a:srgbClr val="002060"/>
              </a:solidFill>
              <a:latin typeface="Century Gothic" panose="020B0502020202020204" pitchFamily="34" charset="0"/>
            </a:endParaRPr>
          </a:p>
        </p:txBody>
      </p:sp>
      <p:sp>
        <p:nvSpPr>
          <p:cNvPr id="5" name="Rectangle 4"/>
          <p:cNvSpPr/>
          <p:nvPr/>
        </p:nvSpPr>
        <p:spPr>
          <a:xfrm>
            <a:off x="717902" y="360901"/>
            <a:ext cx="23054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sser</a:t>
            </a:r>
            <a:endParaRPr lang="en-GB" sz="5400" dirty="0">
              <a:solidFill>
                <a:srgbClr val="002060"/>
              </a:solidFill>
              <a:latin typeface="Century Gothic" panose="020B0502020202020204" pitchFamily="34" charset="0"/>
            </a:endParaRPr>
          </a:p>
        </p:txBody>
      </p:sp>
      <p:sp>
        <p:nvSpPr>
          <p:cNvPr id="6" name="Rectangle 5"/>
          <p:cNvSpPr/>
          <p:nvPr/>
        </p:nvSpPr>
        <p:spPr>
          <a:xfrm>
            <a:off x="5381031" y="4467455"/>
            <a:ext cx="150073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tt</a:t>
            </a:r>
            <a:endParaRPr lang="en-GB" sz="5400" dirty="0">
              <a:solidFill>
                <a:srgbClr val="002060"/>
              </a:solidFill>
              <a:latin typeface="Century Gothic" panose="020B0502020202020204" pitchFamily="34" charset="0"/>
            </a:endParaRPr>
          </a:p>
        </p:txBody>
      </p:sp>
      <p:sp>
        <p:nvSpPr>
          <p:cNvPr id="7" name="Rectangle 6"/>
          <p:cNvSpPr/>
          <p:nvPr/>
        </p:nvSpPr>
        <p:spPr>
          <a:xfrm>
            <a:off x="9591745" y="3255766"/>
            <a:ext cx="1523174"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ng</a:t>
            </a:r>
            <a:endParaRPr lang="en-GB" sz="5400" i="1" dirty="0">
              <a:solidFill>
                <a:srgbClr val="FFC000"/>
              </a:solidFill>
              <a:latin typeface="Century Gothic" panose="020B0502020202020204" pitchFamily="34" charset="0"/>
            </a:endParaRPr>
          </a:p>
        </p:txBody>
      </p:sp>
      <p:sp>
        <p:nvSpPr>
          <p:cNvPr id="8" name="Rectangle 7"/>
          <p:cNvSpPr/>
          <p:nvPr/>
        </p:nvSpPr>
        <p:spPr>
          <a:xfrm>
            <a:off x="728320" y="3299037"/>
            <a:ext cx="228460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lfen</a:t>
            </a:r>
            <a:endParaRPr lang="en-GB" sz="5400" dirty="0">
              <a:solidFill>
                <a:srgbClr val="002060"/>
              </a:solidFill>
              <a:latin typeface="Century Gothic" panose="020B0502020202020204" pitchFamily="34" charset="0"/>
            </a:endParaRPr>
          </a:p>
        </p:txBody>
      </p:sp>
      <p:sp>
        <p:nvSpPr>
          <p:cNvPr id="9" name="Rectangle 8"/>
          <p:cNvSpPr/>
          <p:nvPr/>
        </p:nvSpPr>
        <p:spPr>
          <a:xfrm>
            <a:off x="9171182" y="502988"/>
            <a:ext cx="190308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E</a:t>
            </a:r>
            <a:r>
              <a:rPr lang="en-GB" sz="5400" dirty="0" err="1">
                <a:solidFill>
                  <a:srgbClr val="002060"/>
                </a:solidFill>
                <a:latin typeface="Century Gothic" panose="020B0502020202020204" pitchFamily="34" charset="0"/>
              </a:rPr>
              <a:t>nde</a:t>
            </a:r>
            <a:endParaRPr lang="en-GB" sz="5400" dirty="0">
              <a:solidFill>
                <a:srgbClr val="002060"/>
              </a:solidFill>
              <a:latin typeface="Century Gothic" panose="020B0502020202020204" pitchFamily="34" charset="0"/>
            </a:endParaRPr>
          </a:p>
        </p:txBody>
      </p:sp>
      <p:pic>
        <p:nvPicPr>
          <p:cNvPr id="10" name="Picture 9" descr="b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4735" y="5318077"/>
            <a:ext cx="1634633" cy="923568"/>
          </a:xfrm>
          <a:prstGeom prst="rect">
            <a:avLst/>
          </a:prstGeom>
        </p:spPr>
      </p:pic>
      <p:grpSp>
        <p:nvGrpSpPr>
          <p:cNvPr id="3" name="Group 2" descr="arrow pointing to gold medal with number 1 on it, silver medal next to it. "/>
          <p:cNvGrpSpPr/>
          <p:nvPr/>
        </p:nvGrpSpPr>
        <p:grpSpPr>
          <a:xfrm>
            <a:off x="1013624" y="1254008"/>
            <a:ext cx="1561247" cy="1701945"/>
            <a:chOff x="1013624" y="1254008"/>
            <a:chExt cx="1561247" cy="1701945"/>
          </a:xfrm>
        </p:grpSpPr>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93048" y="1734259"/>
              <a:ext cx="681823" cy="1190200"/>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3624" y="1734259"/>
              <a:ext cx="703400" cy="1221694"/>
            </a:xfrm>
            <a:prstGeom prst="rect">
              <a:avLst/>
            </a:prstGeom>
          </p:spPr>
        </p:pic>
        <p:cxnSp>
          <p:nvCxnSpPr>
            <p:cNvPr id="12" name="Straight Arrow Connector 11"/>
            <p:cNvCxnSpPr/>
            <p:nvPr/>
          </p:nvCxnSpPr>
          <p:spPr>
            <a:xfrm flipH="1">
              <a:off x="1365327" y="1254008"/>
              <a:ext cx="180573"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Picture 18" descr="man with very tight bel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11547" y="4326093"/>
            <a:ext cx="891135" cy="1758506"/>
          </a:xfrm>
          <a:prstGeom prst="rect">
            <a:avLst/>
          </a:prstGeom>
        </p:spPr>
      </p:pic>
      <p:grpSp>
        <p:nvGrpSpPr>
          <p:cNvPr id="13" name="Group 12" descr="ends of a sausage"/>
          <p:cNvGrpSpPr/>
          <p:nvPr/>
        </p:nvGrpSpPr>
        <p:grpSpPr>
          <a:xfrm>
            <a:off x="8832138" y="1513894"/>
            <a:ext cx="2962079" cy="1250212"/>
            <a:chOff x="8832138" y="1513894"/>
            <a:chExt cx="2962079" cy="1250212"/>
          </a:xfrm>
        </p:grpSpPr>
        <p:cxnSp>
          <p:nvCxnSpPr>
            <p:cNvPr id="14" name="Straight Arrow Connector 13"/>
            <p:cNvCxnSpPr/>
            <p:nvPr/>
          </p:nvCxnSpPr>
          <p:spPr>
            <a:xfrm>
              <a:off x="8832138" y="1603647"/>
              <a:ext cx="404263" cy="36885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1191850" y="1937722"/>
              <a:ext cx="602367" cy="2457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3103442">
              <a:off x="9495502" y="1365673"/>
              <a:ext cx="1250212" cy="1546654"/>
            </a:xfrm>
            <a:prstGeom prst="rect">
              <a:avLst/>
            </a:prstGeom>
          </p:spPr>
        </p:pic>
      </p:grpSp>
      <p:pic>
        <p:nvPicPr>
          <p:cNvPr id="21" name="Picture 20" descr="man thinking"/>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7962" y="1716352"/>
            <a:ext cx="1136076" cy="1508832"/>
          </a:xfrm>
          <a:prstGeom prst="rect">
            <a:avLst/>
          </a:prstGeom>
        </p:spPr>
      </p:pic>
      <p:pic>
        <p:nvPicPr>
          <p:cNvPr id="22" name="Picture 21" descr="young person helping old person"/>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851" y="4222367"/>
            <a:ext cx="1862232" cy="1862232"/>
          </a:xfrm>
          <a:prstGeom prst="rect">
            <a:avLst/>
          </a:prstGeom>
        </p:spPr>
      </p:pic>
    </p:spTree>
    <p:extLst>
      <p:ext uri="{BB962C8B-B14F-4D97-AF65-F5344CB8AC3E}">
        <p14:creationId xmlns:p14="http://schemas.microsoft.com/office/powerpoint/2010/main" val="329408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e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enk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be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bess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End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End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helf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7" name="helf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Bet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subTnLst>
                                    <p:audio>
                                      <p:cMediaNode>
                                        <p:cTn display="0" masterRel="sameClick">
                                          <p:stCondLst>
                                            <p:cond evt="begin" delay="0">
                                              <p:tn val="53"/>
                                            </p:cond>
                                          </p:stCondLst>
                                          <p:endCondLst>
                                            <p:cond evt="onStopAudio" delay="0">
                                              <p:tgtEl>
                                                <p:sldTgt/>
                                              </p:tgtEl>
                                            </p:cond>
                                          </p:endCondLst>
                                        </p:cTn>
                                        <p:tgtEl>
                                          <p:sndTgt r:embed="rId8" name="Bet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eng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9" name="en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autoUpdateAnimBg="0"/>
      <p:bldP spid="5" grpId="0" build="allAtOnce"/>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descr="A large stone building&#10;&#10;Description automatically generated">
            <a:extLst>
              <a:ext uri="{FF2B5EF4-FFF2-40B4-BE49-F238E27FC236}">
                <a16:creationId xmlns:a16="http://schemas.microsoft.com/office/drawing/2014/main" id="{37E12288-A3B4-4A06-A7A8-2C59E998E7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5512" y="1824212"/>
            <a:ext cx="6189882" cy="4126588"/>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15551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3015812" y="561050"/>
            <a:ext cx="7893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auf dem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Foto</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8" name="Group 239">
            <a:extLst>
              <a:ext uri="{FF2B5EF4-FFF2-40B4-BE49-F238E27FC236}">
                <a16:creationId xmlns:a16="http://schemas.microsoft.com/office/drawing/2014/main" id="{EA62CE5D-CDAE-4671-8A11-125147071E20}"/>
              </a:ext>
            </a:extLst>
          </p:cNvPr>
          <p:cNvGraphicFramePr>
            <a:graphicFrameLocks noGrp="1"/>
          </p:cNvGraphicFramePr>
          <p:nvPr>
            <p:extLst>
              <p:ext uri="{D42A27DB-BD31-4B8C-83A1-F6EECF244321}">
                <p14:modId xmlns:p14="http://schemas.microsoft.com/office/powerpoint/2010/main" val="210517824"/>
              </p:ext>
            </p:extLst>
          </p:nvPr>
        </p:nvGraphicFramePr>
        <p:xfrm>
          <a:off x="2865960" y="1290832"/>
          <a:ext cx="6480000" cy="4659968"/>
        </p:xfrm>
        <a:graphic>
          <a:graphicData uri="http://schemas.openxmlformats.org/drawingml/2006/table">
            <a:tbl>
              <a:tblPr/>
              <a:tblGrid>
                <a:gridCol w="1080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tblGrid>
              <a:tr h="7363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algn="ctr"/>
                      <a:r>
                        <a:rPr lang="en-GB" sz="3200" b="1" dirty="0">
                          <a:solidFill>
                            <a:srgbClr val="115076"/>
                          </a:solidFill>
                          <a:latin typeface="+mj-lt"/>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algn="ctr"/>
                      <a:r>
                        <a:rPr lang="en-GB" sz="3200" b="1" dirty="0">
                          <a:solidFill>
                            <a:srgbClr val="115076"/>
                          </a:solidFill>
                          <a:latin typeface="+mj-lt"/>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algn="ctr"/>
                      <a:r>
                        <a:rPr lang="en-GB" sz="3200" b="1" dirty="0">
                          <a:solidFill>
                            <a:srgbClr val="115076"/>
                          </a:solidFill>
                          <a:latin typeface="+mj-lt"/>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80897">
                <a:tc>
                  <a:txBody>
                    <a:bodyPr/>
                    <a:lstStyle/>
                    <a:p>
                      <a:pPr algn="ctr"/>
                      <a:r>
                        <a:rPr lang="en-GB" sz="3200" b="1" dirty="0">
                          <a:solidFill>
                            <a:srgbClr val="115076"/>
                          </a:solidFill>
                          <a:latin typeface="+mj-lt"/>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80897">
                <a:tc>
                  <a:txBody>
                    <a:bodyPr/>
                    <a:lstStyle/>
                    <a:p>
                      <a:pPr algn="ctr"/>
                      <a:r>
                        <a:rPr lang="en-GB" sz="3200" b="1" dirty="0">
                          <a:solidFill>
                            <a:srgbClr val="115076"/>
                          </a:solidFill>
                          <a:latin typeface="+mj-lt"/>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0897">
                <a:tc>
                  <a:txBody>
                    <a:bodyPr/>
                    <a:lstStyle/>
                    <a:p>
                      <a:pPr algn="ctr"/>
                      <a:r>
                        <a:rPr lang="en-GB" sz="3200" b="1" dirty="0">
                          <a:solidFill>
                            <a:srgbClr val="115076"/>
                          </a:solidFill>
                          <a:latin typeface="+mj-lt"/>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80897">
                <a:tc>
                  <a:txBody>
                    <a:bodyPr/>
                    <a:lstStyle/>
                    <a:p>
                      <a:pPr algn="ctr"/>
                      <a:r>
                        <a:rPr lang="en-GB" sz="3200" b="1" dirty="0">
                          <a:solidFill>
                            <a:srgbClr val="115076"/>
                          </a:solidFill>
                          <a:latin typeface="+mj-lt"/>
                        </a:rPr>
                        <a:t>D</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 name="je viens de France">
            <a:extLst>
              <a:ext uri="{FF2B5EF4-FFF2-40B4-BE49-F238E27FC236}">
                <a16:creationId xmlns:a16="http://schemas.microsoft.com/office/drawing/2014/main" id="{8605F11D-58DA-44F9-B820-8F5DDC0C9FA7}"/>
              </a:ext>
            </a:extLst>
          </p:cNvPr>
          <p:cNvSpPr/>
          <p:nvPr/>
        </p:nvSpPr>
        <p:spPr>
          <a:xfrm>
            <a:off x="3938468" y="2014130"/>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since</a:t>
            </a:r>
            <a:r>
              <a:rPr lang="fr-FR" sz="2000" b="1" dirty="0">
                <a:solidFill>
                  <a:srgbClr val="115076"/>
                </a:solidFill>
                <a:latin typeface="Century Gothic" panose="020F0302020204030204"/>
                <a:cs typeface="Arial" charset="0"/>
              </a:rPr>
              <a:t>, for</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2" name="je viens de France">
            <a:extLst>
              <a:ext uri="{FF2B5EF4-FFF2-40B4-BE49-F238E27FC236}">
                <a16:creationId xmlns:a16="http://schemas.microsoft.com/office/drawing/2014/main" id="{36C1B11B-826C-E542-B3E5-F462FFF8977B}"/>
              </a:ext>
            </a:extLst>
          </p:cNvPr>
          <p:cNvSpPr/>
          <p:nvPr/>
        </p:nvSpPr>
        <p:spPr>
          <a:xfrm>
            <a:off x="5743891" y="2014359"/>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rgbClr val="115076"/>
                </a:solidFill>
                <a:latin typeface="Century Gothic" panose="020F0302020204030204"/>
                <a:cs typeface="Arial" charset="0"/>
              </a:rPr>
              <a:t>while</a:t>
            </a:r>
            <a:r>
              <a:rPr lang="fr-FR" sz="2000" b="1" dirty="0">
                <a:solidFill>
                  <a:srgbClr val="115076"/>
                </a:solidFill>
                <a:latin typeface="Century Gothic" panose="020F0302020204030204"/>
                <a:cs typeface="Arial" charset="0"/>
              </a:rPr>
              <a:t> (</a:t>
            </a:r>
            <a:r>
              <a:rPr lang="fr-FR" sz="2000" b="1" dirty="0" err="1">
                <a:solidFill>
                  <a:srgbClr val="115076"/>
                </a:solidFill>
                <a:latin typeface="Century Gothic" panose="020F0302020204030204"/>
                <a:cs typeface="Arial" charset="0"/>
              </a:rPr>
              <a:t>noun</a:t>
            </a:r>
            <a:r>
              <a:rPr lang="fr-FR" sz="2000" b="1" dirty="0">
                <a:solidFill>
                  <a:srgbClr val="115076"/>
                </a:solidFill>
                <a:latin typeface="Century Gothic" panose="020F0302020204030204"/>
                <a:cs typeface="Arial" charset="0"/>
              </a:rPr>
              <a:t>)</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3" name="I come from Paris">
            <a:extLst>
              <a:ext uri="{FF2B5EF4-FFF2-40B4-BE49-F238E27FC236}">
                <a16:creationId xmlns:a16="http://schemas.microsoft.com/office/drawing/2014/main" id="{C446A2D2-0D91-A445-88CB-58C99557C254}"/>
              </a:ext>
            </a:extLst>
          </p:cNvPr>
          <p:cNvSpPr/>
          <p:nvPr/>
        </p:nvSpPr>
        <p:spPr>
          <a:xfrm>
            <a:off x="3935291" y="2024455"/>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seit</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4" name="je viens de France">
            <a:extLst>
              <a:ext uri="{FF2B5EF4-FFF2-40B4-BE49-F238E27FC236}">
                <a16:creationId xmlns:a16="http://schemas.microsoft.com/office/drawing/2014/main" id="{D7B9239D-91A2-E846-B218-CFB88AB03C45}"/>
              </a:ext>
            </a:extLst>
          </p:cNvPr>
          <p:cNvSpPr/>
          <p:nvPr/>
        </p:nvSpPr>
        <p:spPr>
          <a:xfrm>
            <a:off x="5733915" y="3010711"/>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to know, </a:t>
            </a:r>
            <a:r>
              <a:rPr lang="fr-FR" sz="2000" b="1" dirty="0" err="1">
                <a:solidFill>
                  <a:srgbClr val="115076"/>
                </a:solidFill>
                <a:latin typeface="Century Gothic" panose="020F0302020204030204"/>
                <a:cs typeface="Arial" charset="0"/>
              </a:rPr>
              <a:t>knowing</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5" name="je viens de France">
            <a:extLst>
              <a:ext uri="{FF2B5EF4-FFF2-40B4-BE49-F238E27FC236}">
                <a16:creationId xmlns:a16="http://schemas.microsoft.com/office/drawing/2014/main" id="{72EC273A-DB0A-FD4A-AC74-B3B037482216}"/>
              </a:ext>
            </a:extLst>
          </p:cNvPr>
          <p:cNvSpPr/>
          <p:nvPr/>
        </p:nvSpPr>
        <p:spPr>
          <a:xfrm>
            <a:off x="3932113" y="3000035"/>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once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6" name="je viens de France">
            <a:extLst>
              <a:ext uri="{FF2B5EF4-FFF2-40B4-BE49-F238E27FC236}">
                <a16:creationId xmlns:a16="http://schemas.microsoft.com/office/drawing/2014/main" id="{7C92D3B7-7201-D24C-B420-B982F8EC98A4}"/>
              </a:ext>
            </a:extLst>
          </p:cNvPr>
          <p:cNvSpPr/>
          <p:nvPr/>
        </p:nvSpPr>
        <p:spPr>
          <a:xfrm>
            <a:off x="7545394" y="2022918"/>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rgbClr val="115076"/>
                </a:solidFill>
                <a:latin typeface="Century Gothic" panose="020F0302020204030204"/>
                <a:cs typeface="Arial" charset="0"/>
              </a:rPr>
              <a:t>week</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7" name="je viens de France">
            <a:extLst>
              <a:ext uri="{FF2B5EF4-FFF2-40B4-BE49-F238E27FC236}">
                <a16:creationId xmlns:a16="http://schemas.microsoft.com/office/drawing/2014/main" id="{1F2EF484-ECFB-D34B-BC91-70A9381F7C5D}"/>
              </a:ext>
            </a:extLst>
          </p:cNvPr>
          <p:cNvSpPr/>
          <p:nvPr/>
        </p:nvSpPr>
        <p:spPr>
          <a:xfrm>
            <a:off x="7535717" y="2999185"/>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rgbClr val="115076"/>
                </a:solidFill>
                <a:latin typeface="Century Gothic" panose="020F0302020204030204"/>
                <a:cs typeface="Arial" charset="0"/>
              </a:rPr>
              <a:t>ago</a:t>
            </a:r>
            <a:r>
              <a:rPr lang="fr-FR" sz="2000" b="1" dirty="0">
                <a:solidFill>
                  <a:srgbClr val="115076"/>
                </a:solidFill>
                <a:latin typeface="Century Gothic" panose="020F0302020204030204"/>
                <a:cs typeface="Arial" charset="0"/>
              </a:rPr>
              <a:t>, in front of, </a:t>
            </a:r>
            <a:r>
              <a:rPr lang="fr-FR" sz="2000" b="1" dirty="0" err="1">
                <a:solidFill>
                  <a:srgbClr val="115076"/>
                </a:solidFill>
                <a:latin typeface="Century Gothic" panose="020F0302020204030204"/>
                <a:cs typeface="Arial" charset="0"/>
              </a:rPr>
              <a:t>before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8" name="je viens de France">
            <a:extLst>
              <a:ext uri="{FF2B5EF4-FFF2-40B4-BE49-F238E27FC236}">
                <a16:creationId xmlns:a16="http://schemas.microsoft.com/office/drawing/2014/main" id="{8040E0F1-4095-284B-8144-8155A6E4799A}"/>
              </a:ext>
            </a:extLst>
          </p:cNvPr>
          <p:cNvSpPr/>
          <p:nvPr/>
        </p:nvSpPr>
        <p:spPr>
          <a:xfrm>
            <a:off x="7543891" y="3973656"/>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rgbClr val="115076"/>
                </a:solidFill>
                <a:latin typeface="Century Gothic" panose="020F0302020204030204"/>
                <a:cs typeface="Arial" charset="0"/>
              </a:rPr>
              <a:t>year</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9" name="je viens de France">
            <a:extLst>
              <a:ext uri="{FF2B5EF4-FFF2-40B4-BE49-F238E27FC236}">
                <a16:creationId xmlns:a16="http://schemas.microsoft.com/office/drawing/2014/main" id="{D8A7B56E-4F44-2C4F-A910-9D830ECDF32C}"/>
              </a:ext>
            </a:extLst>
          </p:cNvPr>
          <p:cNvSpPr/>
          <p:nvPr/>
        </p:nvSpPr>
        <p:spPr>
          <a:xfrm>
            <a:off x="5738002" y="3984257"/>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same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0" name="je viens de France">
            <a:extLst>
              <a:ext uri="{FF2B5EF4-FFF2-40B4-BE49-F238E27FC236}">
                <a16:creationId xmlns:a16="http://schemas.microsoft.com/office/drawing/2014/main" id="{625A41B5-8F1F-A24A-B657-A7097A3F7FEF}"/>
              </a:ext>
            </a:extLst>
          </p:cNvPr>
          <p:cNvSpPr/>
          <p:nvPr/>
        </p:nvSpPr>
        <p:spPr>
          <a:xfrm>
            <a:off x="3938468" y="3991486"/>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rgbClr val="115076"/>
                </a:solidFill>
                <a:latin typeface="Century Gothic" panose="020F0302020204030204"/>
                <a:cs typeface="Arial" charset="0"/>
              </a:rPr>
              <a:t>month</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1" name="je viens de France">
            <a:extLst>
              <a:ext uri="{FF2B5EF4-FFF2-40B4-BE49-F238E27FC236}">
                <a16:creationId xmlns:a16="http://schemas.microsoft.com/office/drawing/2014/main" id="{7FAE6608-787B-DB4E-A1F5-764198C574ED}"/>
              </a:ext>
            </a:extLst>
          </p:cNvPr>
          <p:cNvSpPr/>
          <p:nvPr/>
        </p:nvSpPr>
        <p:spPr>
          <a:xfrm>
            <a:off x="3938185" y="4973168"/>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rgbClr val="115076"/>
                </a:solidFill>
                <a:latin typeface="Century Gothic" panose="020F0302020204030204"/>
                <a:cs typeface="Arial" charset="0"/>
              </a:rPr>
              <a:t>company</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2" name="je viens de France">
            <a:extLst>
              <a:ext uri="{FF2B5EF4-FFF2-40B4-BE49-F238E27FC236}">
                <a16:creationId xmlns:a16="http://schemas.microsoft.com/office/drawing/2014/main" id="{503F1907-C350-204A-B361-9A8D927AB3D2}"/>
              </a:ext>
            </a:extLst>
          </p:cNvPr>
          <p:cNvSpPr/>
          <p:nvPr/>
        </p:nvSpPr>
        <p:spPr>
          <a:xfrm>
            <a:off x="5757539" y="4965710"/>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rgbClr val="115076"/>
                </a:solidFill>
                <a:latin typeface="Century Gothic" panose="020F0302020204030204"/>
                <a:cs typeface="Arial" charset="0"/>
              </a:rPr>
              <a:t>lawyer</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3" name="je viens de France">
            <a:extLst>
              <a:ext uri="{FF2B5EF4-FFF2-40B4-BE49-F238E27FC236}">
                <a16:creationId xmlns:a16="http://schemas.microsoft.com/office/drawing/2014/main" id="{541D38C6-EBA7-7C41-A753-6203D7E697E8}"/>
              </a:ext>
            </a:extLst>
          </p:cNvPr>
          <p:cNvSpPr/>
          <p:nvPr/>
        </p:nvSpPr>
        <p:spPr>
          <a:xfrm>
            <a:off x="7543891" y="4968000"/>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at </a:t>
            </a:r>
            <a:br>
              <a:rPr lang="fr-FR" sz="2000" b="1" dirty="0">
                <a:solidFill>
                  <a:srgbClr val="115076"/>
                </a:solidFill>
                <a:latin typeface="Century Gothic" panose="020F0302020204030204"/>
                <a:cs typeface="Arial" charset="0"/>
              </a:rPr>
            </a:br>
            <a:r>
              <a:rPr lang="fr-FR" b="1" dirty="0">
                <a:solidFill>
                  <a:srgbClr val="115076"/>
                </a:solidFill>
                <a:latin typeface="Century Gothic" panose="020F0302020204030204"/>
                <a:cs typeface="Arial" charset="0"/>
              </a:rPr>
              <a:t>(the house of)</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0" name="I come from Paris">
            <a:extLst>
              <a:ext uri="{FF2B5EF4-FFF2-40B4-BE49-F238E27FC236}">
                <a16:creationId xmlns:a16="http://schemas.microsoft.com/office/drawing/2014/main" id="{8EA693BA-654A-4561-800B-D8786A4FDCDE}"/>
              </a:ext>
            </a:extLst>
          </p:cNvPr>
          <p:cNvSpPr/>
          <p:nvPr/>
        </p:nvSpPr>
        <p:spPr>
          <a:xfrm>
            <a:off x="5740270" y="2020476"/>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die </a:t>
            </a:r>
            <a:r>
              <a:rPr lang="fr-FR" sz="2000" b="1" dirty="0" err="1">
                <a:solidFill>
                  <a:srgbClr val="115076"/>
                </a:solidFill>
                <a:latin typeface="Century Gothic" panose="020F0302020204030204"/>
                <a:cs typeface="Arial" charset="0"/>
              </a:rPr>
              <a:t>Weile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4" name="I come from Paris">
            <a:extLst>
              <a:ext uri="{FF2B5EF4-FFF2-40B4-BE49-F238E27FC236}">
                <a16:creationId xmlns:a16="http://schemas.microsoft.com/office/drawing/2014/main" id="{D904C1ED-B01B-CD45-990B-AD1538CDDE09}"/>
              </a:ext>
            </a:extLst>
          </p:cNvPr>
          <p:cNvSpPr/>
          <p:nvPr/>
        </p:nvSpPr>
        <p:spPr>
          <a:xfrm>
            <a:off x="3937952" y="4962172"/>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die </a:t>
            </a:r>
            <a:r>
              <a:rPr lang="fr-FR" sz="2000" b="1" dirty="0" err="1">
                <a:solidFill>
                  <a:srgbClr val="115076"/>
                </a:solidFill>
                <a:latin typeface="Century Gothic" panose="020F0302020204030204"/>
                <a:cs typeface="Arial" charset="0"/>
              </a:rPr>
              <a:t>Firma</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5" name="I come from Paris">
            <a:extLst>
              <a:ext uri="{FF2B5EF4-FFF2-40B4-BE49-F238E27FC236}">
                <a16:creationId xmlns:a16="http://schemas.microsoft.com/office/drawing/2014/main" id="{BADA9653-DE18-8645-A149-ED05C5EB16E3}"/>
              </a:ext>
            </a:extLst>
          </p:cNvPr>
          <p:cNvSpPr/>
          <p:nvPr/>
        </p:nvSpPr>
        <p:spPr>
          <a:xfrm>
            <a:off x="5747771" y="4973269"/>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115076"/>
                </a:solidFill>
                <a:latin typeface="Century Gothic" panose="020F0302020204030204"/>
                <a:cs typeface="Arial" charset="0"/>
              </a:rPr>
              <a:t>der </a:t>
            </a:r>
            <a:r>
              <a:rPr lang="fr-FR" sz="2000" b="1" noProof="0" dirty="0" err="1">
                <a:solidFill>
                  <a:srgbClr val="115076"/>
                </a:solidFill>
                <a:latin typeface="Century Gothic" panose="020F0302020204030204"/>
                <a:cs typeface="Arial" charset="0"/>
              </a:rPr>
              <a:t>Anwalt</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6" name="I come from Paris">
            <a:extLst>
              <a:ext uri="{FF2B5EF4-FFF2-40B4-BE49-F238E27FC236}">
                <a16:creationId xmlns:a16="http://schemas.microsoft.com/office/drawing/2014/main" id="{39679CF8-1376-974A-BEA4-B3692D67D9D0}"/>
              </a:ext>
            </a:extLst>
          </p:cNvPr>
          <p:cNvSpPr/>
          <p:nvPr/>
        </p:nvSpPr>
        <p:spPr>
          <a:xfrm>
            <a:off x="3938831" y="3991486"/>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der </a:t>
            </a:r>
            <a:r>
              <a:rPr lang="fr-FR" sz="2000" b="1" dirty="0" err="1">
                <a:solidFill>
                  <a:srgbClr val="115076"/>
                </a:solidFill>
                <a:latin typeface="Century Gothic" panose="020F0302020204030204"/>
                <a:cs typeface="Arial" charset="0"/>
              </a:rPr>
              <a:t>Monat</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7" name="I come from Paris">
            <a:extLst>
              <a:ext uri="{FF2B5EF4-FFF2-40B4-BE49-F238E27FC236}">
                <a16:creationId xmlns:a16="http://schemas.microsoft.com/office/drawing/2014/main" id="{84AE9F48-DCDF-C941-896D-D12E7B519C41}"/>
              </a:ext>
            </a:extLst>
          </p:cNvPr>
          <p:cNvSpPr/>
          <p:nvPr/>
        </p:nvSpPr>
        <p:spPr>
          <a:xfrm>
            <a:off x="3927570" y="3002410"/>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err="1">
                <a:solidFill>
                  <a:srgbClr val="115076"/>
                </a:solidFill>
                <a:latin typeface="Century Gothic" panose="020F0302020204030204"/>
                <a:cs typeface="Arial" charset="0"/>
              </a:rPr>
              <a:t>einmal</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8" name="I come from Paris">
            <a:extLst>
              <a:ext uri="{FF2B5EF4-FFF2-40B4-BE49-F238E27FC236}">
                <a16:creationId xmlns:a16="http://schemas.microsoft.com/office/drawing/2014/main" id="{6AED7910-412B-3A42-9D1C-C439342EE2E9}"/>
              </a:ext>
            </a:extLst>
          </p:cNvPr>
          <p:cNvSpPr/>
          <p:nvPr/>
        </p:nvSpPr>
        <p:spPr>
          <a:xfrm>
            <a:off x="5739804" y="3988214"/>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err="1">
                <a:solidFill>
                  <a:srgbClr val="115076"/>
                </a:solidFill>
                <a:latin typeface="Century Gothic" panose="020F0302020204030204"/>
                <a:cs typeface="Arial" charset="0"/>
              </a:rPr>
              <a:t>gleich</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9" name="I come from Paris">
            <a:extLst>
              <a:ext uri="{FF2B5EF4-FFF2-40B4-BE49-F238E27FC236}">
                <a16:creationId xmlns:a16="http://schemas.microsoft.com/office/drawing/2014/main" id="{86E5C6C1-9C15-094B-9591-90AC643BF2DC}"/>
              </a:ext>
            </a:extLst>
          </p:cNvPr>
          <p:cNvSpPr/>
          <p:nvPr/>
        </p:nvSpPr>
        <p:spPr>
          <a:xfrm>
            <a:off x="7544839" y="2021067"/>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die </a:t>
            </a:r>
            <a:r>
              <a:rPr lang="fr-FR" sz="2000" b="1" dirty="0" err="1">
                <a:solidFill>
                  <a:srgbClr val="115076"/>
                </a:solidFill>
                <a:latin typeface="Century Gothic" panose="020F0302020204030204"/>
                <a:cs typeface="Arial" charset="0"/>
              </a:rPr>
              <a:t>Woche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30" name="I come from Paris">
            <a:extLst>
              <a:ext uri="{FF2B5EF4-FFF2-40B4-BE49-F238E27FC236}">
                <a16:creationId xmlns:a16="http://schemas.microsoft.com/office/drawing/2014/main" id="{91FEFE86-9D2A-0749-ADE5-E2C05BE252CC}"/>
              </a:ext>
            </a:extLst>
          </p:cNvPr>
          <p:cNvSpPr/>
          <p:nvPr/>
        </p:nvSpPr>
        <p:spPr>
          <a:xfrm>
            <a:off x="5737093" y="2997315"/>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err="1">
                <a:solidFill>
                  <a:srgbClr val="115076"/>
                </a:solidFill>
                <a:latin typeface="Century Gothic" panose="020F0302020204030204"/>
                <a:cs typeface="Arial" charset="0"/>
              </a:rPr>
              <a:t>kennen</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31" name="I come from Paris">
            <a:extLst>
              <a:ext uri="{FF2B5EF4-FFF2-40B4-BE49-F238E27FC236}">
                <a16:creationId xmlns:a16="http://schemas.microsoft.com/office/drawing/2014/main" id="{3D4DFA5F-A610-FF48-A043-1DE2B14A25CC}"/>
              </a:ext>
            </a:extLst>
          </p:cNvPr>
          <p:cNvSpPr/>
          <p:nvPr/>
        </p:nvSpPr>
        <p:spPr>
          <a:xfrm>
            <a:off x="7550056" y="4977281"/>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err="1">
                <a:solidFill>
                  <a:srgbClr val="115076"/>
                </a:solidFill>
                <a:latin typeface="Century Gothic" panose="020F0302020204030204"/>
                <a:cs typeface="Arial" charset="0"/>
              </a:rPr>
              <a:t>bei</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32" name="I come from Paris">
            <a:extLst>
              <a:ext uri="{FF2B5EF4-FFF2-40B4-BE49-F238E27FC236}">
                <a16:creationId xmlns:a16="http://schemas.microsoft.com/office/drawing/2014/main" id="{47BFFE1E-7A68-054A-B5AF-F4B348E58D58}"/>
              </a:ext>
            </a:extLst>
          </p:cNvPr>
          <p:cNvSpPr/>
          <p:nvPr/>
        </p:nvSpPr>
        <p:spPr>
          <a:xfrm>
            <a:off x="7542089" y="4002128"/>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err="1">
                <a:solidFill>
                  <a:srgbClr val="115076"/>
                </a:solidFill>
                <a:latin typeface="Century Gothic" panose="020F0302020204030204"/>
                <a:cs typeface="Arial" charset="0"/>
              </a:rPr>
              <a:t>das</a:t>
            </a:r>
            <a:r>
              <a:rPr lang="fr-FR" sz="2000" b="1" noProof="0" dirty="0">
                <a:solidFill>
                  <a:srgbClr val="115076"/>
                </a:solidFill>
                <a:latin typeface="Century Gothic" panose="020F0302020204030204"/>
                <a:cs typeface="Arial" charset="0"/>
              </a:rPr>
              <a:t> </a:t>
            </a:r>
            <a:r>
              <a:rPr lang="fr-FR" sz="2000" b="1" noProof="0" dirty="0" err="1">
                <a:solidFill>
                  <a:srgbClr val="115076"/>
                </a:solidFill>
                <a:latin typeface="Century Gothic" panose="020F0302020204030204"/>
                <a:cs typeface="Arial" charset="0"/>
              </a:rPr>
              <a:t>Jahr</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33" name="I come from Paris">
            <a:extLst>
              <a:ext uri="{FF2B5EF4-FFF2-40B4-BE49-F238E27FC236}">
                <a16:creationId xmlns:a16="http://schemas.microsoft.com/office/drawing/2014/main" id="{D47031C3-114E-CD49-9DBC-07094833346A}"/>
              </a:ext>
            </a:extLst>
          </p:cNvPr>
          <p:cNvSpPr/>
          <p:nvPr/>
        </p:nvSpPr>
        <p:spPr>
          <a:xfrm>
            <a:off x="7532096" y="3004338"/>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115076"/>
                </a:solidFill>
                <a:latin typeface="Century Gothic" panose="020F0302020204030204"/>
                <a:cs typeface="Arial" charset="0"/>
              </a:rPr>
              <a:t>vor</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Tree>
    <p:extLst>
      <p:ext uri="{BB962C8B-B14F-4D97-AF65-F5344CB8AC3E}">
        <p14:creationId xmlns:p14="http://schemas.microsoft.com/office/powerpoint/2010/main" val="2669736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6" restart="whenNotActive" fill="hold" evtFilter="cancelBubble" nodeType="interactiveSeq">
                <p:stCondLst>
                  <p:cond evt="onClick" delay="0">
                    <p:tgtEl>
                      <p:spTgt spid="24"/>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4"/>
                                        </p:tgtEl>
                                      </p:cBhvr>
                                    </p:animEffect>
                                    <p:set>
                                      <p:cBhvr>
                                        <p:cTn id="9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2" restart="whenNotActive" fill="hold" evtFilter="cancelBubble" nodeType="interactiveSeq">
                <p:stCondLst>
                  <p:cond evt="onClick" delay="0">
                    <p:tgtEl>
                      <p:spTgt spid="25"/>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8" restart="whenNotActive" fill="hold" evtFilter="cancelBubble" nodeType="interactiveSeq">
                <p:stCondLst>
                  <p:cond evt="onClick" delay="0">
                    <p:tgtEl>
                      <p:spTgt spid="26"/>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26"/>
                                        </p:tgtEl>
                                      </p:cBhvr>
                                    </p:animEffect>
                                    <p:set>
                                      <p:cBhvr>
                                        <p:cTn id="10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4" restart="whenNotActive" fill="hold" evtFilter="cancelBubble" nodeType="interactiveSeq">
                <p:stCondLst>
                  <p:cond evt="onClick" delay="0">
                    <p:tgtEl>
                      <p:spTgt spid="27"/>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0" restart="whenNotActive" fill="hold" evtFilter="cancelBubble" nodeType="interactiveSeq">
                <p:stCondLst>
                  <p:cond evt="onClick" delay="0">
                    <p:tgtEl>
                      <p:spTgt spid="28"/>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28"/>
                                        </p:tgtEl>
                                      </p:cBhvr>
                                    </p:animEffect>
                                    <p:set>
                                      <p:cBhvr>
                                        <p:cTn id="11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6" restart="whenNotActive" fill="hold" evtFilter="cancelBubble" nodeType="interactiveSeq">
                <p:stCondLst>
                  <p:cond evt="onClick" delay="0">
                    <p:tgtEl>
                      <p:spTgt spid="29"/>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29"/>
                                        </p:tgtEl>
                                      </p:cBhvr>
                                    </p:animEffect>
                                    <p:set>
                                      <p:cBhvr>
                                        <p:cTn id="12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22" restart="whenNotActive" fill="hold" evtFilter="cancelBubble" nodeType="interactiveSeq">
                <p:stCondLst>
                  <p:cond evt="onClick" delay="0">
                    <p:tgtEl>
                      <p:spTgt spid="30"/>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30"/>
                                        </p:tgtEl>
                                      </p:cBhvr>
                                    </p:animEffect>
                                    <p:set>
                                      <p:cBhvr>
                                        <p:cTn id="12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8" restart="whenNotActive" fill="hold" evtFilter="cancelBubble" nodeType="interactiveSeq">
                <p:stCondLst>
                  <p:cond evt="onClick" delay="0">
                    <p:tgtEl>
                      <p:spTgt spid="31"/>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31"/>
                                        </p:tgtEl>
                                      </p:cBhvr>
                                    </p:animEffect>
                                    <p:set>
                                      <p:cBhvr>
                                        <p:cTn id="13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34" restart="whenNotActive" fill="hold" evtFilter="cancelBubble" nodeType="interactiveSeq">
                <p:stCondLst>
                  <p:cond evt="onClick" delay="0">
                    <p:tgtEl>
                      <p:spTgt spid="32"/>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32"/>
                                        </p:tgtEl>
                                      </p:cBhvr>
                                    </p:animEffect>
                                    <p:set>
                                      <p:cBhvr>
                                        <p:cTn id="13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40" restart="whenNotActive" fill="hold" evtFilter="cancelBubble" nodeType="interactiveSeq">
                <p:stCondLst>
                  <p:cond evt="onClick" delay="0">
                    <p:tgtEl>
                      <p:spTgt spid="33"/>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33"/>
                                        </p:tgtEl>
                                      </p:cBhvr>
                                    </p:animEffect>
                                    <p:set>
                                      <p:cBhvr>
                                        <p:cTn id="14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10"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err="1">
                <a:solidFill>
                  <a:prstClr val="white"/>
                </a:solidFill>
              </a:rPr>
              <a:t>Wann</a:t>
            </a:r>
            <a:r>
              <a:rPr lang="en-GB" sz="4000" b="1" dirty="0">
                <a:solidFill>
                  <a:prstClr val="white"/>
                </a:solidFill>
              </a:rPr>
              <a:t>? </a:t>
            </a:r>
            <a:r>
              <a:rPr lang="en-GB" sz="4000" b="1" dirty="0" err="1">
                <a:solidFill>
                  <a:prstClr val="white"/>
                </a:solidFill>
              </a:rPr>
              <a:t>Seit</a:t>
            </a:r>
            <a:r>
              <a:rPr lang="en-GB" sz="4000" b="1" dirty="0">
                <a:solidFill>
                  <a:prstClr val="white"/>
                </a:solidFill>
              </a:rPr>
              <a:t> </a:t>
            </a:r>
            <a:r>
              <a:rPr lang="en-GB" sz="4000" b="1" dirty="0" err="1">
                <a:solidFill>
                  <a:prstClr val="white"/>
                </a:solidFill>
              </a:rPr>
              <a:t>wann</a:t>
            </a:r>
            <a:r>
              <a:rPr lang="en-GB" sz="4000" b="1" dirty="0">
                <a:solidFill>
                  <a:prstClr val="white"/>
                </a:solidFill>
              </a:rPr>
              <a:t>?</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910578"/>
          </a:xfrm>
        </p:spPr>
        <p:txBody>
          <a:bodyPr>
            <a:normAutofit lnSpcReduction="10000"/>
          </a:bodyPr>
          <a:lstStyle/>
          <a:p>
            <a:pPr algn="l"/>
            <a:r>
              <a:rPr lang="en-GB" sz="3000" i="1" dirty="0" err="1">
                <a:solidFill>
                  <a:prstClr val="white"/>
                </a:solidFill>
              </a:rPr>
              <a:t>Seit</a:t>
            </a:r>
            <a:r>
              <a:rPr lang="en-GB" sz="3000" i="1" dirty="0">
                <a:solidFill>
                  <a:prstClr val="white"/>
                </a:solidFill>
              </a:rPr>
              <a:t> </a:t>
            </a:r>
            <a:r>
              <a:rPr lang="en-GB" sz="3000" dirty="0">
                <a:solidFill>
                  <a:prstClr val="white"/>
                </a:solidFill>
              </a:rPr>
              <a:t>+ present tense (</a:t>
            </a:r>
            <a:r>
              <a:rPr lang="en-GB" sz="3000" i="1" dirty="0">
                <a:solidFill>
                  <a:prstClr val="white"/>
                </a:solidFill>
              </a:rPr>
              <a:t>since</a:t>
            </a:r>
            <a:r>
              <a:rPr lang="en-GB" sz="3000" dirty="0">
                <a:solidFill>
                  <a:prstClr val="white"/>
                </a:solidFill>
              </a:rPr>
              <a:t> and </a:t>
            </a:r>
            <a:r>
              <a:rPr lang="en-GB" sz="3000" i="1" dirty="0">
                <a:solidFill>
                  <a:prstClr val="white"/>
                </a:solidFill>
              </a:rPr>
              <a:t>for</a:t>
            </a:r>
            <a:r>
              <a:rPr lang="en-GB" sz="3000" dirty="0">
                <a:solidFill>
                  <a:prstClr val="white"/>
                </a:solidFill>
              </a:rPr>
              <a:t>) </a:t>
            </a:r>
            <a:br>
              <a:rPr lang="en-GB" sz="3000" dirty="0">
                <a:solidFill>
                  <a:prstClr val="white"/>
                </a:solidFill>
              </a:rPr>
            </a:br>
            <a:r>
              <a:rPr lang="en-GB" sz="3000" i="1" dirty="0" err="1">
                <a:solidFill>
                  <a:prstClr val="white"/>
                </a:solidFill>
              </a:rPr>
              <a:t>Vor</a:t>
            </a:r>
            <a:r>
              <a:rPr lang="en-GB" sz="3000" i="1" dirty="0">
                <a:solidFill>
                  <a:prstClr val="white"/>
                </a:solidFill>
              </a:rPr>
              <a:t> </a:t>
            </a:r>
            <a:r>
              <a:rPr lang="en-GB" sz="3000" dirty="0">
                <a:solidFill>
                  <a:prstClr val="white"/>
                </a:solidFill>
              </a:rPr>
              <a:t>+ perfect tense (ago)</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4174391"/>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[ä] vs [e]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5 - Lesson 48</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350984"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Author name(s):  Inge Alferink / Rachel Hawkes / Heike </a:t>
            </a:r>
            <a:r>
              <a:rPr lang="en-GB" sz="1400" dirty="0" err="1">
                <a:solidFill>
                  <a:prstClr val="white"/>
                </a:solidFill>
                <a:latin typeface="Century Gothic" panose="020B0502020202020204" pitchFamily="34" charset="0"/>
              </a:rPr>
              <a:t>Krusemann</a:t>
            </a:r>
            <a:endParaRPr lang="en-GB" sz="14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noProof="0" smtClean="0">
                <a:solidFill>
                  <a:prstClr val="white"/>
                </a:solidFill>
                <a:latin typeface="Century Gothic" panose="020B0502020202020204" pitchFamily="34" charset="0"/>
              </a:rPr>
              <a:t>21</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6696240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C823B90-C34B-A241-9248-957F0E428C3C}"/>
              </a:ext>
            </a:extLst>
          </p:cNvPr>
          <p:cNvSpPr>
            <a:spLocks noGrp="1"/>
          </p:cNvSpPr>
          <p:nvPr>
            <p:ph type="title"/>
          </p:nvPr>
        </p:nvSpPr>
        <p:spPr>
          <a:xfrm>
            <a:off x="5517033" y="-88329"/>
            <a:ext cx="1249000" cy="1634915"/>
          </a:xfrm>
        </p:spPr>
        <p:txBody>
          <a:bodyPr>
            <a:noAutofit/>
          </a:bodyPr>
          <a:lstStyle/>
          <a:p>
            <a:r>
              <a:rPr lang="en-GB" sz="12000" b="1" dirty="0">
                <a:solidFill>
                  <a:srgbClr val="002060"/>
                </a:solidFill>
                <a:ea typeface="+mn-ea"/>
                <a:cs typeface="Calibri" panose="020F0502020204030204" pitchFamily="34" charset="0"/>
              </a:rPr>
              <a:t>e</a:t>
            </a:r>
            <a:endParaRPr lang="en-US" sz="12000" dirty="0"/>
          </a:p>
        </p:txBody>
      </p:sp>
      <p:sp>
        <p:nvSpPr>
          <p:cNvPr id="4" name="Rounded Rectangle 3"/>
          <p:cNvSpPr/>
          <p:nvPr/>
        </p:nvSpPr>
        <p:spPr>
          <a:xfrm>
            <a:off x="3996896" y="1639019"/>
            <a:ext cx="4122038" cy="260176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01890" y="371101"/>
            <a:ext cx="191430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5119610" y="4256841"/>
            <a:ext cx="19527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a:t>
            </a:r>
            <a:r>
              <a:rPr kumimoji="0" lang="en-GB" sz="5400" b="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7" name="Rectangle 6"/>
          <p:cNvSpPr/>
          <p:nvPr/>
        </p:nvSpPr>
        <p:spPr>
          <a:xfrm>
            <a:off x="9286974" y="3376194"/>
            <a:ext cx="17171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960025" y="3376194"/>
            <a:ext cx="21980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5400" b="0" i="1"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071214" y="371101"/>
            <a:ext cx="230063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man with idea"/>
          <p:cNvPicPr>
            <a:picLocks noChangeAspect="1" noChangeArrowheads="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360345" y="4240787"/>
            <a:ext cx="1570396" cy="173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inocular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5495" y="4516748"/>
            <a:ext cx="1994414" cy="1369498"/>
          </a:xfrm>
          <a:prstGeom prst="rect">
            <a:avLst/>
          </a:prstGeom>
        </p:spPr>
      </p:pic>
      <p:pic>
        <p:nvPicPr>
          <p:cNvPr id="12" name="Picture 11" descr="life r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13376" y="1435640"/>
            <a:ext cx="1590736" cy="1590736"/>
          </a:xfrm>
          <a:prstGeom prst="rect">
            <a:avLst/>
          </a:prstGeom>
        </p:spPr>
      </p:pic>
      <p:grpSp>
        <p:nvGrpSpPr>
          <p:cNvPr id="16" name="Group 15" descr="the beach with the sun"/>
          <p:cNvGrpSpPr/>
          <p:nvPr/>
        </p:nvGrpSpPr>
        <p:grpSpPr>
          <a:xfrm>
            <a:off x="5003775" y="5172502"/>
            <a:ext cx="1762258" cy="1091441"/>
            <a:chOff x="4086553" y="4942295"/>
            <a:chExt cx="2125484" cy="1282064"/>
          </a:xfrm>
        </p:grpSpPr>
        <p:pic>
          <p:nvPicPr>
            <p:cNvPr id="13"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l="15031" t="23436" r="11178" b="21693"/>
            <a:stretch/>
          </p:blipFill>
          <p:spPr>
            <a:xfrm>
              <a:off x="4490813" y="4942295"/>
              <a:ext cx="1721224" cy="1282064"/>
            </a:xfrm>
            <a:prstGeom prst="rect">
              <a:avLst/>
            </a:prstGeom>
          </p:spPr>
        </p:pic>
        <p:cxnSp>
          <p:nvCxnSpPr>
            <p:cNvPr id="14" name="Straight Arrow Connector 13"/>
            <p:cNvCxnSpPr/>
            <p:nvPr/>
          </p:nvCxnSpPr>
          <p:spPr>
            <a:xfrm>
              <a:off x="4086553" y="5309542"/>
              <a:ext cx="404263" cy="36885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descr="stack of gold coins"/>
          <p:cNvGrpSpPr/>
          <p:nvPr/>
        </p:nvGrpSpPr>
        <p:grpSpPr>
          <a:xfrm>
            <a:off x="927497" y="1369471"/>
            <a:ext cx="2120858" cy="1492669"/>
            <a:chOff x="927497" y="1369471"/>
            <a:chExt cx="2120858" cy="1492669"/>
          </a:xfrm>
        </p:grpSpPr>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87200" y="1761236"/>
              <a:ext cx="961155" cy="831399"/>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497" y="1369471"/>
              <a:ext cx="1055423" cy="1492669"/>
            </a:xfrm>
            <a:prstGeom prst="rect">
              <a:avLst/>
            </a:prstGeom>
          </p:spPr>
        </p:pic>
        <p:cxnSp>
          <p:nvCxnSpPr>
            <p:cNvPr id="15" name="Straight Arrow Connector 14"/>
            <p:cNvCxnSpPr/>
            <p:nvPr/>
          </p:nvCxnSpPr>
          <p:spPr>
            <a:xfrm flipH="1">
              <a:off x="2011151" y="1435640"/>
              <a:ext cx="528396" cy="32559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descr="present"/>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9966" y="1639017"/>
            <a:ext cx="1386067" cy="1373466"/>
          </a:xfrm>
          <a:prstGeom prst="rect">
            <a:avLst/>
          </a:prstGeom>
        </p:spPr>
      </p:pic>
    </p:spTree>
    <p:extLst>
      <p:ext uri="{BB962C8B-B14F-4D97-AF65-F5344CB8AC3E}">
        <p14:creationId xmlns:p14="http://schemas.microsoft.com/office/powerpoint/2010/main" val="274581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e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geb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eh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5" name="meh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leb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leb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eh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seh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5" name="mehr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5" name="mehr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8" name="Ide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subTnLst>
                                    <p:audio>
                                      <p:cMediaNode>
                                        <p:cTn display="0" masterRel="sameClick">
                                          <p:stCondLst>
                                            <p:cond evt="begin" delay="0">
                                              <p:tn val="63"/>
                                            </p:cond>
                                          </p:stCondLst>
                                          <p:endCondLst>
                                            <p:cond evt="onStopAudio" delay="0">
                                              <p:tgtEl>
                                                <p:sldTgt/>
                                              </p:tgtEl>
                                            </p:cond>
                                          </p:endCondLst>
                                        </p:cTn>
                                        <p:tgtEl>
                                          <p:sndTgt r:embed="rId8" name="Ide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B314F30-FB5E-9A4D-AFBC-6BBAC7C998C9}"/>
              </a:ext>
            </a:extLst>
          </p:cNvPr>
          <p:cNvSpPr>
            <a:spLocks noGrp="1"/>
          </p:cNvSpPr>
          <p:nvPr>
            <p:ph type="title"/>
          </p:nvPr>
        </p:nvSpPr>
        <p:spPr>
          <a:xfrm>
            <a:off x="5237973" y="-67681"/>
            <a:ext cx="1735844" cy="19871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281320" y="3384179"/>
            <a:ext cx="204254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8563563" y="3359162"/>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775566" y="238754"/>
            <a:ext cx="292155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hnlich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94308" y="23769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4654740" y="4817862"/>
            <a:ext cx="288252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erkl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man looking at his watch and running lat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pic>
        <p:nvPicPr>
          <p:cNvPr id="2" name="Picture 1" descr="Berlin 1 km signpos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02853" y="4398294"/>
            <a:ext cx="2238051" cy="1835202"/>
          </a:xfrm>
          <a:prstGeom prst="rect">
            <a:avLst/>
          </a:prstGeom>
        </p:spPr>
      </p:pic>
      <p:sp>
        <p:nvSpPr>
          <p:cNvPr id="3" name="TextBox 2"/>
          <p:cNvSpPr txBox="1"/>
          <p:nvPr/>
        </p:nvSpPr>
        <p:spPr>
          <a:xfrm>
            <a:off x="1346245" y="4817862"/>
            <a:ext cx="250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Berlin 1KM</a:t>
            </a:r>
          </a:p>
        </p:txBody>
      </p:sp>
      <p:pic>
        <p:nvPicPr>
          <p:cNvPr id="14" name="Picture 13" descr="counting sheep"/>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23106" y="1215722"/>
            <a:ext cx="1977254" cy="1877393"/>
          </a:xfrm>
          <a:prstGeom prst="rect">
            <a:avLst/>
          </a:prstGeom>
        </p:spPr>
      </p:pic>
      <p:pic>
        <p:nvPicPr>
          <p:cNvPr id="15" name="Picture 14"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00647" y="1543207"/>
            <a:ext cx="359220" cy="390142"/>
          </a:xfrm>
          <a:prstGeom prst="rect">
            <a:avLst/>
          </a:prstGeom>
        </p:spPr>
      </p:pic>
      <p:pic>
        <p:nvPicPr>
          <p:cNvPr id="16" name="Picture 15"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70480" y="1473710"/>
            <a:ext cx="359220" cy="390142"/>
          </a:xfrm>
          <a:prstGeom prst="rect">
            <a:avLst/>
          </a:prstGeom>
        </p:spPr>
      </p:pic>
      <p:pic>
        <p:nvPicPr>
          <p:cNvPr id="17" name="Picture 16"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8465" y="1494311"/>
            <a:ext cx="359220" cy="390142"/>
          </a:xfrm>
          <a:prstGeom prst="rect">
            <a:avLst/>
          </a:prstGeom>
        </p:spPr>
      </p:pic>
      <p:sp>
        <p:nvSpPr>
          <p:cNvPr id="18" name="TextBox 17"/>
          <p:cNvSpPr txBox="1"/>
          <p:nvPr/>
        </p:nvSpPr>
        <p:spPr>
          <a:xfrm>
            <a:off x="1346245" y="1922280"/>
            <a:ext cx="20946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2, 3, …100</a:t>
            </a:r>
          </a:p>
        </p:txBody>
      </p:sp>
      <p:pic>
        <p:nvPicPr>
          <p:cNvPr id="20" name="Picture 36" descr="thinking fac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51180" y="4912776"/>
            <a:ext cx="1007406" cy="10074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balloon">
            <a:extLst>
              <a:ext uri="{C183D7F6-B498-43B3-948B-1728B52AA6E4}">
                <adec:decorative xmlns="" xmlns:adec="http://schemas.microsoft.com/office/drawing/2017/decorative" val="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04195" y="4517795"/>
            <a:ext cx="817356" cy="1339555"/>
          </a:xfrm>
          <a:prstGeom prst="rect">
            <a:avLst/>
          </a:prstGeom>
        </p:spPr>
      </p:pic>
      <p:pic>
        <p:nvPicPr>
          <p:cNvPr id="22" name="Picture 21" descr="purple balloo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71055" y="4477995"/>
            <a:ext cx="770764" cy="1263197"/>
          </a:xfrm>
          <a:prstGeom prst="rect">
            <a:avLst/>
          </a:prstGeom>
        </p:spPr>
      </p:pic>
      <p:sp>
        <p:nvSpPr>
          <p:cNvPr id="23" name="TextBox 22"/>
          <p:cNvSpPr txBox="1"/>
          <p:nvPr/>
        </p:nvSpPr>
        <p:spPr>
          <a:xfrm>
            <a:off x="4812381" y="5542836"/>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explain]</a:t>
            </a:r>
          </a:p>
        </p:txBody>
      </p:sp>
      <p:pic>
        <p:nvPicPr>
          <p:cNvPr id="13" name="Picture 12" descr="two similar looking peopl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26075" y="1122543"/>
            <a:ext cx="1037764" cy="1503401"/>
          </a:xfrm>
          <a:prstGeom prst="rect">
            <a:avLst/>
          </a:prstGeom>
        </p:spPr>
      </p:pic>
      <p:pic>
        <p:nvPicPr>
          <p:cNvPr id="26" name="Picture 25" descr="two similar looking peopl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0179261" y="1112151"/>
            <a:ext cx="1147466" cy="1503401"/>
          </a:xfrm>
          <a:prstGeom prst="rect">
            <a:avLst/>
          </a:prstGeom>
        </p:spPr>
      </p:pic>
    </p:spTree>
    <p:extLst>
      <p:ext uri="{BB962C8B-B14F-4D97-AF65-F5344CB8AC3E}">
        <p14:creationId xmlns:p14="http://schemas.microsoft.com/office/powerpoint/2010/main" val="390191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ä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pät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zäh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5" name="zählen new.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subTnLst>
                                    <p:audio>
                                      <p:cMediaNode>
                                        <p:cTn display="0" masterRel="sameClick">
                                          <p:stCondLst>
                                            <p:cond evt="begin" delay="0">
                                              <p:tn val="40"/>
                                            </p:cond>
                                          </p:stCondLst>
                                          <p:endCondLst>
                                            <p:cond evt="onStopAudio" delay="0">
                                              <p:tgtEl>
                                                <p:sldTgt/>
                                              </p:tgtEl>
                                            </p:cond>
                                          </p:endCondLst>
                                        </p:cTn>
                                        <p:tgtEl>
                                          <p:sndTgt r:embed="rId6" name="ähnlich new.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6" name="ähnlich new.wav"/>
                                        </p:tgtEl>
                                      </p:cMediaNode>
                                    </p:audio>
                                  </p:sub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subTnLst>
                                    <p:audio>
                                      <p:cMediaNode>
                                        <p:cTn display="0" masterRel="sameClick">
                                          <p:stCondLst>
                                            <p:cond evt="begin" delay="0">
                                              <p:tn val="53"/>
                                            </p:cond>
                                          </p:stCondLst>
                                          <p:endCondLst>
                                            <p:cond evt="onStopAudio" delay="0">
                                              <p:tgtEl>
                                                <p:sldTgt/>
                                              </p:tgtEl>
                                            </p:cond>
                                          </p:endCondLst>
                                        </p:cTn>
                                        <p:tgtEl>
                                          <p:sndTgt r:embed="rId7" name="Nähe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par>
                                <p:cTn id="61" presetID="10" presetClass="entr" presetSubtype="0" fill="hold"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subTnLst>
                                    <p:audio>
                                      <p:cMediaNode>
                                        <p:cTn display="0" masterRel="sameClick">
                                          <p:stCondLst>
                                            <p:cond evt="begin" delay="0">
                                              <p:tn val="61"/>
                                            </p:cond>
                                          </p:stCondLst>
                                          <p:endCondLst>
                                            <p:cond evt="onStopAudio" delay="0">
                                              <p:tgtEl>
                                                <p:sldTgt/>
                                              </p:tgtEl>
                                            </p:cond>
                                          </p:endCondLst>
                                        </p:cTn>
                                        <p:tgtEl>
                                          <p:sndTgt r:embed="rId7" name="Nähe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8" name="erklären new.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subTnLst>
                                    <p:audio>
                                      <p:cMediaNode>
                                        <p:cTn display="0" masterRel="sameClick">
                                          <p:stCondLst>
                                            <p:cond evt="begin" delay="0">
                                              <p:tn val="71"/>
                                            </p:cond>
                                          </p:stCondLst>
                                          <p:endCondLst>
                                            <p:cond evt="onStopAudio" delay="0">
                                              <p:tgtEl>
                                                <p:sldTgt/>
                                              </p:tgtEl>
                                            </p:cond>
                                          </p:endCondLst>
                                        </p:cTn>
                                        <p:tgtEl>
                                          <p:sndTgt r:embed="rId8" name="erklären new.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500"/>
                                        <p:tgtEl>
                                          <p:spTgt spid="6"/>
                                        </p:tgtEl>
                                      </p:cBhvr>
                                    </p:animEffect>
                                  </p:childTnLst>
                                  <p:subTnLst>
                                    <p:audio>
                                      <p:cMediaNode>
                                        <p:cTn display="0" masterRel="sameClick">
                                          <p:stCondLst>
                                            <p:cond evt="begin" delay="0">
                                              <p:tn val="76"/>
                                            </p:cond>
                                          </p:stCondLst>
                                          <p:endCondLst>
                                            <p:cond evt="onStopAudio" delay="0">
                                              <p:tgtEl>
                                                <p:sldTgt/>
                                              </p:tgtEl>
                                            </p:cond>
                                          </p:endCondLst>
                                        </p:cTn>
                                        <p:tgtEl>
                                          <p:sndTgt r:embed="rId9" name="wählen new.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subTnLst>
                                    <p:audio>
                                      <p:cMediaNode>
                                        <p:cTn display="0" masterRel="sameClick">
                                          <p:stCondLst>
                                            <p:cond evt="begin" delay="0">
                                              <p:tn val="81"/>
                                            </p:cond>
                                          </p:stCondLst>
                                          <p:endCondLst>
                                            <p:cond evt="onStopAudio" delay="0">
                                              <p:tgtEl>
                                                <p:sldTgt/>
                                              </p:tgtEl>
                                            </p:cond>
                                          </p:endCondLst>
                                        </p:cTn>
                                        <p:tgtEl>
                                          <p:sndTgt r:embed="rId9" name="wählen new.wav"/>
                                        </p:tgtEl>
                                      </p:cMediaNode>
                                    </p:audio>
                                  </p:subTnLst>
                                </p:cTn>
                              </p:par>
                              <p:par>
                                <p:cTn id="84" presetID="10" presetClass="entr" presetSubtype="0"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par>
                                <p:cTn id="87" presetID="10" presetClass="entr" presetSubtype="0"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P spid="3" grpId="0"/>
      <p:bldP spid="18"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776537" cy="869950"/>
          </a:xfrm>
          <a:prstGeom prst="rect">
            <a:avLst/>
          </a:prstGeom>
        </p:spPr>
      </p:pic>
      <p:sp>
        <p:nvSpPr>
          <p:cNvPr id="4" name="Title 3"/>
          <p:cNvSpPr>
            <a:spLocks noGrp="1"/>
          </p:cNvSpPr>
          <p:nvPr>
            <p:ph type="title"/>
          </p:nvPr>
        </p:nvSpPr>
        <p:spPr>
          <a:xfrm>
            <a:off x="0" y="294041"/>
            <a:ext cx="6954592" cy="707849"/>
          </a:xfrm>
        </p:spPr>
        <p:txBody>
          <a:bodyPr>
            <a:normAutofit/>
          </a:bodyPr>
          <a:lstStyle/>
          <a:p>
            <a:r>
              <a:rPr lang="en-GB" sz="3600" b="1" dirty="0">
                <a:solidFill>
                  <a:schemeClr val="bg1"/>
                </a:solidFill>
              </a:rPr>
              <a:t>long [e] </a:t>
            </a:r>
            <a:r>
              <a:rPr lang="en-GB" sz="3600" b="1" dirty="0" err="1">
                <a:solidFill>
                  <a:schemeClr val="bg1"/>
                </a:solidFill>
              </a:rPr>
              <a:t>oder</a:t>
            </a:r>
            <a:r>
              <a:rPr lang="en-GB" sz="3600" b="1" dirty="0">
                <a:solidFill>
                  <a:schemeClr val="bg1"/>
                </a:solidFill>
              </a:rPr>
              <a:t> [ä]?</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B6ECE725-35EA-473C-8418-3289B23451D5}"/>
              </a:ext>
            </a:extLst>
          </p:cNvPr>
          <p:cNvSpPr/>
          <p:nvPr/>
        </p:nvSpPr>
        <p:spPr>
          <a:xfrm>
            <a:off x="181611" y="2164233"/>
            <a:ext cx="11893283" cy="523220"/>
          </a:xfrm>
          <a:prstGeom prst="rect">
            <a:avLst/>
          </a:prstGeom>
        </p:spPr>
        <p:txBody>
          <a:bodyPr wrap="square">
            <a:spAutoFit/>
          </a:bodyPr>
          <a:lstStyle/>
          <a:p>
            <a:r>
              <a:rPr lang="en-GB" sz="2800" dirty="0">
                <a:solidFill>
                  <a:srgbClr val="4472C4">
                    <a:lumMod val="50000"/>
                  </a:srgbClr>
                </a:solidFill>
              </a:rPr>
              <a:t>Long [</a:t>
            </a:r>
            <a:r>
              <a:rPr lang="en-GB" sz="2800" b="1" dirty="0">
                <a:solidFill>
                  <a:srgbClr val="4472C4">
                    <a:lumMod val="50000"/>
                  </a:srgbClr>
                </a:solidFill>
              </a:rPr>
              <a:t>e</a:t>
            </a:r>
            <a:r>
              <a:rPr lang="en-GB" sz="2800" dirty="0">
                <a:solidFill>
                  <a:srgbClr val="4472C4">
                    <a:lumMod val="50000"/>
                  </a:srgbClr>
                </a:solidFill>
              </a:rPr>
              <a:t>] and [</a:t>
            </a:r>
            <a:r>
              <a:rPr lang="en-GB" sz="2800" b="1" dirty="0">
                <a:solidFill>
                  <a:srgbClr val="4472C4">
                    <a:lumMod val="50000"/>
                  </a:srgbClr>
                </a:solidFill>
              </a:rPr>
              <a:t>ä</a:t>
            </a:r>
            <a:r>
              <a:rPr lang="en-GB" sz="2800" dirty="0">
                <a:solidFill>
                  <a:srgbClr val="4472C4">
                    <a:lumMod val="50000"/>
                  </a:srgbClr>
                </a:solidFill>
              </a:rPr>
              <a:t>] sound a bit different.</a:t>
            </a:r>
            <a:endParaRPr lang="en-GB" sz="2000" dirty="0"/>
          </a:p>
        </p:txBody>
      </p:sp>
      <p:sp>
        <p:nvSpPr>
          <p:cNvPr id="7" name="Rectangle 6">
            <a:extLst>
              <a:ext uri="{FF2B5EF4-FFF2-40B4-BE49-F238E27FC236}">
                <a16:creationId xmlns:a16="http://schemas.microsoft.com/office/drawing/2014/main" id="{55D5E942-1B97-4F77-957E-8332FD571D2C}"/>
              </a:ext>
            </a:extLst>
          </p:cNvPr>
          <p:cNvSpPr/>
          <p:nvPr/>
        </p:nvSpPr>
        <p:spPr>
          <a:xfrm>
            <a:off x="181612" y="3262606"/>
            <a:ext cx="12010388" cy="954107"/>
          </a:xfrm>
          <a:prstGeom prst="rect">
            <a:avLst/>
          </a:prstGeom>
        </p:spPr>
        <p:txBody>
          <a:bodyPr wrap="square">
            <a:spAutoFit/>
          </a:bodyPr>
          <a:lstStyle/>
          <a:p>
            <a:r>
              <a:rPr lang="en-GB" sz="2800" dirty="0">
                <a:solidFill>
                  <a:srgbClr val="4472C4">
                    <a:lumMod val="50000"/>
                  </a:srgbClr>
                </a:solidFill>
              </a:rPr>
              <a:t>However, some German speakers pronounce the long [</a:t>
            </a:r>
            <a:r>
              <a:rPr lang="en-GB" sz="2800" b="1" dirty="0">
                <a:solidFill>
                  <a:srgbClr val="4472C4">
                    <a:lumMod val="50000"/>
                  </a:srgbClr>
                </a:solidFill>
              </a:rPr>
              <a:t>e</a:t>
            </a:r>
            <a:r>
              <a:rPr lang="en-GB" sz="2800" dirty="0">
                <a:solidFill>
                  <a:srgbClr val="4472C4">
                    <a:lumMod val="50000"/>
                  </a:srgbClr>
                </a:solidFill>
              </a:rPr>
              <a:t>] and [</a:t>
            </a:r>
            <a:r>
              <a:rPr lang="en-GB" sz="2800" b="1" dirty="0">
                <a:solidFill>
                  <a:srgbClr val="4472C4">
                    <a:lumMod val="50000"/>
                  </a:srgbClr>
                </a:solidFill>
              </a:rPr>
              <a:t>ä</a:t>
            </a:r>
            <a:r>
              <a:rPr lang="en-GB" sz="2800" dirty="0">
                <a:solidFill>
                  <a:srgbClr val="4472C4">
                    <a:lumMod val="50000"/>
                  </a:srgbClr>
                </a:solidFill>
              </a:rPr>
              <a:t>] in the same way.</a:t>
            </a:r>
            <a:endParaRPr lang="en-GB" sz="2000" dirty="0"/>
          </a:p>
        </p:txBody>
      </p:sp>
      <p:sp>
        <p:nvSpPr>
          <p:cNvPr id="8" name="Rectangle 7">
            <a:extLst>
              <a:ext uri="{FF2B5EF4-FFF2-40B4-BE49-F238E27FC236}">
                <a16:creationId xmlns:a16="http://schemas.microsoft.com/office/drawing/2014/main" id="{3EE1ECAB-73E1-44E1-B412-81AC372A1B36}"/>
              </a:ext>
            </a:extLst>
          </p:cNvPr>
          <p:cNvSpPr/>
          <p:nvPr/>
        </p:nvSpPr>
        <p:spPr>
          <a:xfrm>
            <a:off x="181611" y="4713112"/>
            <a:ext cx="11708799" cy="954107"/>
          </a:xfrm>
          <a:prstGeom prst="rect">
            <a:avLst/>
          </a:prstGeom>
        </p:spPr>
        <p:txBody>
          <a:bodyPr wrap="square">
            <a:spAutoFit/>
          </a:bodyPr>
          <a:lstStyle/>
          <a:p>
            <a:pPr lvl="0">
              <a:defRPr/>
            </a:pPr>
            <a:r>
              <a:rPr lang="en-GB" sz="2800" dirty="0">
                <a:solidFill>
                  <a:srgbClr val="4472C4">
                    <a:lumMod val="50000"/>
                  </a:srgbClr>
                </a:solidFill>
              </a:rPr>
              <a:t>To practise, our speaker always pronounces [</a:t>
            </a:r>
            <a:r>
              <a:rPr lang="en-GB" sz="2800" b="1" dirty="0">
                <a:solidFill>
                  <a:srgbClr val="4472C4">
                    <a:lumMod val="50000"/>
                  </a:srgbClr>
                </a:solidFill>
              </a:rPr>
              <a:t>ä</a:t>
            </a:r>
            <a:r>
              <a:rPr lang="en-GB" sz="2800" dirty="0">
                <a:solidFill>
                  <a:srgbClr val="4472C4">
                    <a:lumMod val="50000"/>
                  </a:srgbClr>
                </a:solidFill>
              </a:rPr>
              <a:t>] differently from [</a:t>
            </a:r>
            <a:r>
              <a:rPr lang="en-GB" sz="2800" b="1" dirty="0">
                <a:solidFill>
                  <a:srgbClr val="4472C4">
                    <a:lumMod val="50000"/>
                  </a:srgbClr>
                </a:solidFill>
              </a:rPr>
              <a:t>e</a:t>
            </a:r>
            <a:r>
              <a:rPr lang="en-GB" sz="2800" dirty="0">
                <a:solidFill>
                  <a:srgbClr val="4472C4">
                    <a:lumMod val="50000"/>
                  </a:srgbClr>
                </a:solidFill>
              </a:rPr>
              <a:t>] in the next activity.  </a:t>
            </a:r>
            <a:endParaRPr lang="en-US" sz="2800" dirty="0">
              <a:solidFill>
                <a:srgbClr val="4472C4">
                  <a:lumMod val="50000"/>
                </a:srgbClr>
              </a:solidFill>
            </a:endParaRPr>
          </a:p>
        </p:txBody>
      </p:sp>
      <p:sp>
        <p:nvSpPr>
          <p:cNvPr id="10" name="Rectangle 9">
            <a:extLst>
              <a:ext uri="{FF2B5EF4-FFF2-40B4-BE49-F238E27FC236}">
                <a16:creationId xmlns:a16="http://schemas.microsoft.com/office/drawing/2014/main" id="{DE1F4BBF-15D7-46EB-8A97-49D90B20EF20}"/>
              </a:ext>
            </a:extLst>
          </p:cNvPr>
          <p:cNvSpPr/>
          <p:nvPr/>
        </p:nvSpPr>
        <p:spPr>
          <a:xfrm>
            <a:off x="181611" y="1190781"/>
            <a:ext cx="11893283" cy="523220"/>
          </a:xfrm>
          <a:prstGeom prst="rect">
            <a:avLst/>
          </a:prstGeom>
        </p:spPr>
        <p:txBody>
          <a:bodyPr wrap="square">
            <a:spAutoFit/>
          </a:bodyPr>
          <a:lstStyle/>
          <a:p>
            <a:r>
              <a:rPr lang="en-GB" sz="2800" dirty="0">
                <a:solidFill>
                  <a:srgbClr val="4472C4">
                    <a:lumMod val="50000"/>
                  </a:srgbClr>
                </a:solidFill>
              </a:rPr>
              <a:t>As you know, short [</a:t>
            </a:r>
            <a:r>
              <a:rPr lang="en-GB" sz="2800" b="1" dirty="0">
                <a:solidFill>
                  <a:srgbClr val="4472C4">
                    <a:lumMod val="50000"/>
                  </a:srgbClr>
                </a:solidFill>
              </a:rPr>
              <a:t>e</a:t>
            </a:r>
            <a:r>
              <a:rPr lang="en-GB" sz="2800" dirty="0">
                <a:solidFill>
                  <a:srgbClr val="4472C4">
                    <a:lumMod val="50000"/>
                  </a:srgbClr>
                </a:solidFill>
              </a:rPr>
              <a:t>] and [</a:t>
            </a:r>
            <a:r>
              <a:rPr lang="en-GB" sz="2800" b="1" dirty="0">
                <a:solidFill>
                  <a:srgbClr val="4472C4">
                    <a:lumMod val="50000"/>
                  </a:srgbClr>
                </a:solidFill>
              </a:rPr>
              <a:t>ä</a:t>
            </a:r>
            <a:r>
              <a:rPr lang="en-GB" sz="2800" dirty="0">
                <a:solidFill>
                  <a:srgbClr val="4472C4">
                    <a:lumMod val="50000"/>
                  </a:srgbClr>
                </a:solidFill>
              </a:rPr>
              <a:t>] sound the same in German. </a:t>
            </a:r>
            <a:endParaRPr lang="en-GB" sz="2000" dirty="0"/>
          </a:p>
        </p:txBody>
      </p:sp>
    </p:spTree>
    <p:extLst>
      <p:ext uri="{BB962C8B-B14F-4D97-AF65-F5344CB8AC3E}">
        <p14:creationId xmlns:p14="http://schemas.microsoft.com/office/powerpoint/2010/main" val="64541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43143EE7-7394-4811-A7E2-E4B0CDFEE2D8}"/>
              </a:ext>
            </a:extLst>
          </p:cNvPr>
          <p:cNvSpPr txBox="1"/>
          <p:nvPr/>
        </p:nvSpPr>
        <p:spPr>
          <a:xfrm>
            <a:off x="96747" y="1320178"/>
            <a:ext cx="7511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Schreib</a:t>
            </a:r>
            <a:r>
              <a:rPr lang="en-GB" sz="2400" dirty="0">
                <a:solidFill>
                  <a:srgbClr val="4472C4">
                    <a:lumMod val="50000"/>
                  </a:srgbClr>
                </a:solidFill>
                <a:latin typeface="Century Gothic" panose="020F0302020204030204"/>
              </a:rPr>
              <a:t> 1- 8 und [</a:t>
            </a:r>
            <a:r>
              <a:rPr lang="en-GB" sz="2400" b="1" dirty="0">
                <a:solidFill>
                  <a:srgbClr val="4472C4">
                    <a:lumMod val="50000"/>
                  </a:srgbClr>
                </a:solidFill>
                <a:latin typeface="Century Gothic" panose="020F0302020204030204"/>
              </a:rPr>
              <a:t>e</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oder</a:t>
            </a:r>
            <a:r>
              <a:rPr lang="en-GB" sz="2400" dirty="0">
                <a:solidFill>
                  <a:srgbClr val="4472C4">
                    <a:lumMod val="50000"/>
                  </a:srgbClr>
                </a:solidFill>
                <a:latin typeface="Century Gothic" panose="020F0302020204030204"/>
              </a:rPr>
              <a:t> [</a:t>
            </a:r>
            <a:r>
              <a:rPr lang="en-GB" sz="2400" b="1" dirty="0">
                <a:solidFill>
                  <a:srgbClr val="4472C4">
                    <a:lumMod val="50000"/>
                  </a:srgbClr>
                </a:solidFill>
                <a:latin typeface="Century Gothic" panose="020F0302020204030204"/>
              </a:rPr>
              <a:t>ä</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2" name="Picture 41"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48882"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4134" y="892296"/>
            <a:ext cx="800592" cy="889547"/>
          </a:xfrm>
          <a:prstGeom prst="rect">
            <a:avLst/>
          </a:prstGeom>
        </p:spPr>
      </p:pic>
      <p:graphicFrame>
        <p:nvGraphicFramePr>
          <p:cNvPr id="8" name="Table 8">
            <a:extLst>
              <a:ext uri="{FF2B5EF4-FFF2-40B4-BE49-F238E27FC236}">
                <a16:creationId xmlns:a16="http://schemas.microsoft.com/office/drawing/2014/main" id="{B967F39F-1BF1-4445-8412-DBFA5DB85CCE}"/>
              </a:ext>
            </a:extLst>
          </p:cNvPr>
          <p:cNvGraphicFramePr>
            <a:graphicFrameLocks noGrp="1"/>
          </p:cNvGraphicFramePr>
          <p:nvPr>
            <p:extLst>
              <p:ext uri="{D42A27DB-BD31-4B8C-83A1-F6EECF244321}">
                <p14:modId xmlns:p14="http://schemas.microsoft.com/office/powerpoint/2010/main" val="2111174435"/>
              </p:ext>
            </p:extLst>
          </p:nvPr>
        </p:nvGraphicFramePr>
        <p:xfrm>
          <a:off x="2218922" y="1938030"/>
          <a:ext cx="7931732" cy="3980872"/>
        </p:xfrm>
        <a:graphic>
          <a:graphicData uri="http://schemas.openxmlformats.org/drawingml/2006/table">
            <a:tbl>
              <a:tblPr firstRow="1" bandRow="1">
                <a:tableStyleId>{00A15C55-8517-42AA-B614-E9B94910E393}</a:tableStyleId>
              </a:tblPr>
              <a:tblGrid>
                <a:gridCol w="896722">
                  <a:extLst>
                    <a:ext uri="{9D8B030D-6E8A-4147-A177-3AD203B41FA5}">
                      <a16:colId xmlns:a16="http://schemas.microsoft.com/office/drawing/2014/main" val="605659648"/>
                    </a:ext>
                  </a:extLst>
                </a:gridCol>
                <a:gridCol w="1805272">
                  <a:extLst>
                    <a:ext uri="{9D8B030D-6E8A-4147-A177-3AD203B41FA5}">
                      <a16:colId xmlns:a16="http://schemas.microsoft.com/office/drawing/2014/main" val="2847980718"/>
                    </a:ext>
                  </a:extLst>
                </a:gridCol>
                <a:gridCol w="1888958">
                  <a:extLst>
                    <a:ext uri="{9D8B030D-6E8A-4147-A177-3AD203B41FA5}">
                      <a16:colId xmlns:a16="http://schemas.microsoft.com/office/drawing/2014/main" val="1430640638"/>
                    </a:ext>
                  </a:extLst>
                </a:gridCol>
                <a:gridCol w="3340780">
                  <a:extLst>
                    <a:ext uri="{9D8B030D-6E8A-4147-A177-3AD203B41FA5}">
                      <a16:colId xmlns:a16="http://schemas.microsoft.com/office/drawing/2014/main" val="1875359665"/>
                    </a:ext>
                  </a:extLst>
                </a:gridCol>
              </a:tblGrid>
              <a:tr h="440459">
                <a:tc>
                  <a:txBody>
                    <a:bodyPr/>
                    <a:lstStyle/>
                    <a:p>
                      <a:endParaRPr lang="en-GB" dirty="0"/>
                    </a:p>
                  </a:txBody>
                  <a:tcPr/>
                </a:tc>
                <a:tc>
                  <a:txBody>
                    <a:bodyPr/>
                    <a:lstStyle/>
                    <a:p>
                      <a:pPr algn="ctr"/>
                      <a:r>
                        <a:rPr lang="en-GB" sz="2400" b="1" kern="1200" noProof="0" dirty="0">
                          <a:solidFill>
                            <a:schemeClr val="lt1"/>
                          </a:solidFill>
                          <a:latin typeface="+mn-lt"/>
                          <a:ea typeface="+mn-ea"/>
                          <a:cs typeface="+mn-cs"/>
                        </a:rPr>
                        <a:t>[e]</a:t>
                      </a:r>
                      <a:endParaRPr lang="en-GB"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noProof="0" dirty="0">
                          <a:solidFill>
                            <a:schemeClr val="lt1"/>
                          </a:solidFill>
                          <a:latin typeface="+mn-lt"/>
                          <a:ea typeface="+mn-ea"/>
                          <a:cs typeface="+mn-cs"/>
                        </a:rPr>
                        <a:t> [ä] </a:t>
                      </a:r>
                      <a:endParaRPr lang="en-GB" sz="2400" b="1" kern="1200" dirty="0">
                        <a:solidFill>
                          <a:schemeClr val="lt1"/>
                        </a:solidFill>
                        <a:latin typeface="+mn-lt"/>
                        <a:ea typeface="+mn-ea"/>
                        <a:cs typeface="+mn-cs"/>
                      </a:endParaRPr>
                    </a:p>
                  </a:txBody>
                  <a:tcPr anchor="ctr"/>
                </a:tc>
                <a:tc>
                  <a:txBody>
                    <a:bodyPr/>
                    <a:lstStyle/>
                    <a:p>
                      <a:pPr algn="ctr"/>
                      <a:r>
                        <a:rPr lang="en-US" sz="2400" dirty="0"/>
                        <a:t>Wort auf Deutsch</a:t>
                      </a:r>
                      <a:endParaRPr lang="en-GB" sz="2400" dirty="0"/>
                    </a:p>
                  </a:txBody>
                  <a:tcPr anchor="ctr"/>
                </a:tc>
                <a:extLst>
                  <a:ext uri="{0D108BD9-81ED-4DB2-BD59-A6C34878D82A}">
                    <a16:rowId xmlns:a16="http://schemas.microsoft.com/office/drawing/2014/main" val="710281570"/>
                  </a:ext>
                </a:extLst>
              </a:tr>
              <a:tr h="440459">
                <a:tc>
                  <a:txBody>
                    <a:bodyPr/>
                    <a:lstStyle/>
                    <a:p>
                      <a:pPr algn="ctr"/>
                      <a:endParaRPr lang="en-GB" dirty="0">
                        <a:solidFill>
                          <a:srgbClr val="203864"/>
                        </a:solidFill>
                      </a:endParaRPr>
                    </a:p>
                  </a:txBody>
                  <a:tcPr/>
                </a:tc>
                <a:tc>
                  <a:txBody>
                    <a:bodyPr/>
                    <a:lstStyle/>
                    <a:p>
                      <a:pPr algn="ctr"/>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179199036"/>
                  </a:ext>
                </a:extLst>
              </a:tr>
              <a:tr h="440459">
                <a:tc>
                  <a:txBody>
                    <a:bodyPr/>
                    <a:lstStyle/>
                    <a:p>
                      <a:pPr algn="ctr"/>
                      <a:endParaRPr lang="en-GB" dirty="0">
                        <a:solidFill>
                          <a:srgbClr val="203864"/>
                        </a:solidFill>
                      </a:endParaRPr>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68541091"/>
                  </a:ext>
                </a:extLst>
              </a:tr>
              <a:tr h="440459">
                <a:tc>
                  <a:txBody>
                    <a:bodyPr/>
                    <a:lstStyle/>
                    <a:p>
                      <a:pPr algn="ctr"/>
                      <a:endParaRPr lang="en-GB" dirty="0">
                        <a:solidFill>
                          <a:srgbClr val="203864"/>
                        </a:solidFill>
                      </a:endParaRP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02274560"/>
                  </a:ext>
                </a:extLst>
              </a:tr>
              <a:tr h="440459">
                <a:tc>
                  <a:txBody>
                    <a:bodyPr/>
                    <a:lstStyle/>
                    <a:p>
                      <a:pPr algn="ctr"/>
                      <a:endParaRPr lang="en-GB" dirty="0">
                        <a:solidFill>
                          <a:srgbClr val="203864"/>
                        </a:solidFill>
                      </a:endParaRPr>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75684942"/>
                  </a:ext>
                </a:extLst>
              </a:tr>
              <a:tr h="440459">
                <a:tc>
                  <a:txBody>
                    <a:bodyPr/>
                    <a:lstStyle/>
                    <a:p>
                      <a:pPr algn="ctr"/>
                      <a:endParaRPr lang="en-GB" dirty="0">
                        <a:solidFill>
                          <a:srgbClr val="203864"/>
                        </a:solidFill>
                      </a:endParaRPr>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348211563"/>
                  </a:ext>
                </a:extLst>
              </a:tr>
              <a:tr h="440459">
                <a:tc>
                  <a:txBody>
                    <a:bodyPr/>
                    <a:lstStyle/>
                    <a:p>
                      <a:pPr algn="ctr"/>
                      <a:endParaRPr lang="en-GB" dirty="0">
                        <a:solidFill>
                          <a:srgbClr val="203864"/>
                        </a:solidFill>
                      </a:endParaRP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721105006"/>
                  </a:ext>
                </a:extLst>
              </a:tr>
              <a:tr h="440459">
                <a:tc>
                  <a:txBody>
                    <a:bodyPr/>
                    <a:lstStyle/>
                    <a:p>
                      <a:pPr algn="ctr"/>
                      <a:endParaRPr lang="en-GB" dirty="0">
                        <a:solidFill>
                          <a:srgbClr val="203864"/>
                        </a:solidFill>
                      </a:endParaRP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085326357"/>
                  </a:ext>
                </a:extLst>
              </a:tr>
              <a:tr h="440459">
                <a:tc>
                  <a:txBody>
                    <a:bodyPr/>
                    <a:lstStyle/>
                    <a:p>
                      <a:pPr algn="ctr"/>
                      <a:endParaRPr lang="en-GB" dirty="0">
                        <a:solidFill>
                          <a:srgbClr val="203864"/>
                        </a:solidFill>
                      </a:endParaRPr>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979556775"/>
                  </a:ext>
                </a:extLst>
              </a:tr>
            </a:tbl>
          </a:graphicData>
        </a:graphic>
      </p:graphicFrame>
      <p:pic>
        <p:nvPicPr>
          <p:cNvPr id="28" name="Picture 27" descr="green checkmark">
            <a:extLst>
              <a:ext uri="{FF2B5EF4-FFF2-40B4-BE49-F238E27FC236}">
                <a16:creationId xmlns:a16="http://schemas.microsoft.com/office/drawing/2014/main" id="{56F14563-30CF-49B8-AE5D-5EC78BB430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2873" y="2466672"/>
            <a:ext cx="282522" cy="294294"/>
          </a:xfrm>
          <a:prstGeom prst="rect">
            <a:avLst/>
          </a:prstGeom>
        </p:spPr>
      </p:pic>
      <p:pic>
        <p:nvPicPr>
          <p:cNvPr id="11" name="Picture 10" descr="green checkmark">
            <a:extLst>
              <a:ext uri="{FF2B5EF4-FFF2-40B4-BE49-F238E27FC236}">
                <a16:creationId xmlns:a16="http://schemas.microsoft.com/office/drawing/2014/main" id="{91352ABF-41B1-48FA-81C0-C20DF033C3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2726" y="2891981"/>
            <a:ext cx="282522" cy="294294"/>
          </a:xfrm>
          <a:prstGeom prst="rect">
            <a:avLst/>
          </a:prstGeom>
        </p:spPr>
      </p:pic>
      <p:sp>
        <p:nvSpPr>
          <p:cNvPr id="2" name="TextBox 1">
            <a:extLst>
              <a:ext uri="{FF2B5EF4-FFF2-40B4-BE49-F238E27FC236}">
                <a16:creationId xmlns:a16="http://schemas.microsoft.com/office/drawing/2014/main" id="{09D11782-D803-4FF0-BC69-32D265185A4E}"/>
              </a:ext>
            </a:extLst>
          </p:cNvPr>
          <p:cNvSpPr txBox="1"/>
          <p:nvPr/>
        </p:nvSpPr>
        <p:spPr>
          <a:xfrm>
            <a:off x="7353491" y="2368091"/>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ähnlich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3BAFB61-E31E-4F51-981E-D39129F18965}"/>
              </a:ext>
            </a:extLst>
          </p:cNvPr>
          <p:cNvSpPr txBox="1"/>
          <p:nvPr/>
        </p:nvSpPr>
        <p:spPr>
          <a:xfrm>
            <a:off x="7353491" y="2780551"/>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zählen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4" name="Picture 13" descr="green checkmark">
            <a:extLst>
              <a:ext uri="{FF2B5EF4-FFF2-40B4-BE49-F238E27FC236}">
                <a16:creationId xmlns:a16="http://schemas.microsoft.com/office/drawing/2014/main" id="{13EEE8F5-BA39-4600-B380-0CA01B5423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882" y="3340414"/>
            <a:ext cx="282522" cy="257649"/>
          </a:xfrm>
          <a:prstGeom prst="rect">
            <a:avLst/>
          </a:prstGeom>
        </p:spPr>
      </p:pic>
      <p:sp>
        <p:nvSpPr>
          <p:cNvPr id="15" name="TextBox 14">
            <a:extLst>
              <a:ext uri="{FF2B5EF4-FFF2-40B4-BE49-F238E27FC236}">
                <a16:creationId xmlns:a16="http://schemas.microsoft.com/office/drawing/2014/main" id="{920DBED5-EB6C-46D9-9791-7546F72CEB85}"/>
              </a:ext>
            </a:extLst>
          </p:cNvPr>
          <p:cNvSpPr txBox="1"/>
          <p:nvPr/>
        </p:nvSpPr>
        <p:spPr>
          <a:xfrm>
            <a:off x="7353491" y="3238407"/>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84A04CD-3129-41B8-A952-F8D9B18A18EF}"/>
              </a:ext>
            </a:extLst>
          </p:cNvPr>
          <p:cNvSpPr txBox="1"/>
          <p:nvPr/>
        </p:nvSpPr>
        <p:spPr>
          <a:xfrm>
            <a:off x="7353491" y="3703987"/>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Fernsehen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descr="green checkmark">
            <a:extLst>
              <a:ext uri="{FF2B5EF4-FFF2-40B4-BE49-F238E27FC236}">
                <a16:creationId xmlns:a16="http://schemas.microsoft.com/office/drawing/2014/main" id="{70049DFC-7A56-492E-B7CA-986C1E5CC2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882" y="3763599"/>
            <a:ext cx="282522" cy="257649"/>
          </a:xfrm>
          <a:prstGeom prst="rect">
            <a:avLst/>
          </a:prstGeom>
        </p:spPr>
      </p:pic>
      <p:pic>
        <p:nvPicPr>
          <p:cNvPr id="18" name="Picture 17" descr="green checkmark">
            <a:extLst>
              <a:ext uri="{FF2B5EF4-FFF2-40B4-BE49-F238E27FC236}">
                <a16:creationId xmlns:a16="http://schemas.microsoft.com/office/drawing/2014/main" id="{83FF4A01-CCE7-4F23-A16D-683A8BC114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882" y="4233925"/>
            <a:ext cx="282522" cy="257649"/>
          </a:xfrm>
          <a:prstGeom prst="rect">
            <a:avLst/>
          </a:prstGeom>
        </p:spPr>
      </p:pic>
      <p:sp>
        <p:nvSpPr>
          <p:cNvPr id="19" name="TextBox 18">
            <a:extLst>
              <a:ext uri="{FF2B5EF4-FFF2-40B4-BE49-F238E27FC236}">
                <a16:creationId xmlns:a16="http://schemas.microsoft.com/office/drawing/2014/main" id="{271268C6-CD50-45FD-A6CF-F02B3A4D54BC}"/>
              </a:ext>
            </a:extLst>
          </p:cNvPr>
          <p:cNvSpPr txBox="1"/>
          <p:nvPr/>
        </p:nvSpPr>
        <p:spPr>
          <a:xfrm>
            <a:off x="7353491" y="4112638"/>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Jahrzehnt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ounded Rectangle 11">
            <a:extLst>
              <a:ext uri="{FF2B5EF4-FFF2-40B4-BE49-F238E27FC236}">
                <a16:creationId xmlns:a16="http://schemas.microsoft.com/office/drawing/2014/main" id="{A5C4055D-509B-45ED-A7FF-0F6FDA662D60}"/>
              </a:ext>
            </a:extLst>
          </p:cNvPr>
          <p:cNvSpPr/>
          <p:nvPr/>
        </p:nvSpPr>
        <p:spPr>
          <a:xfrm>
            <a:off x="10972800" y="220929"/>
            <a:ext cx="100665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Action Button: Custom 16">
            <a:hlinkClick r:id="" action="ppaction://noaction" highlightClick="1">
              <a:snd r:embed="rId6" name="8.2.2.5 Slide 25 ähnlich.wav"/>
            </a:hlinkClick>
            <a:extLst>
              <a:ext uri="{FF2B5EF4-FFF2-40B4-BE49-F238E27FC236}">
                <a16:creationId xmlns:a16="http://schemas.microsoft.com/office/drawing/2014/main" id="{33BBBB35-55CB-48F8-B927-F3FBF9668997}"/>
              </a:ext>
            </a:extLst>
          </p:cNvPr>
          <p:cNvSpPr/>
          <p:nvPr/>
        </p:nvSpPr>
        <p:spPr>
          <a:xfrm>
            <a:off x="2490873" y="2436883"/>
            <a:ext cx="356662" cy="32408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Action Button: Custom 16">
            <a:hlinkClick r:id="" action="ppaction://noaction" highlightClick="1">
              <a:snd r:embed="rId7" name="Phonics.25.2. zählen.wav"/>
            </a:hlinkClick>
            <a:extLst>
              <a:ext uri="{FF2B5EF4-FFF2-40B4-BE49-F238E27FC236}">
                <a16:creationId xmlns:a16="http://schemas.microsoft.com/office/drawing/2014/main" id="{0EB7505E-BD4F-4D40-A428-6AE9B57E5B52}"/>
              </a:ext>
            </a:extLst>
          </p:cNvPr>
          <p:cNvSpPr/>
          <p:nvPr/>
        </p:nvSpPr>
        <p:spPr>
          <a:xfrm>
            <a:off x="2488991" y="2882259"/>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16">
            <a:hlinkClick r:id="" action="ppaction://noaction" highlightClick="1">
              <a:snd r:embed="rId8" name="Phonics.25.1. Fehler.wav"/>
            </a:hlinkClick>
            <a:extLst>
              <a:ext uri="{FF2B5EF4-FFF2-40B4-BE49-F238E27FC236}">
                <a16:creationId xmlns:a16="http://schemas.microsoft.com/office/drawing/2014/main" id="{F5E282D7-D9BC-43F7-AD26-6C4D5CC1600A}"/>
              </a:ext>
            </a:extLst>
          </p:cNvPr>
          <p:cNvSpPr/>
          <p:nvPr/>
        </p:nvSpPr>
        <p:spPr>
          <a:xfrm>
            <a:off x="2485042" y="3294866"/>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4" name="Action Button: Custom 16">
            <a:hlinkClick r:id="" action="ppaction://noaction" highlightClick="1">
              <a:snd r:embed="rId9" name="Phonics.25.4. fernsehen.wav"/>
            </a:hlinkClick>
            <a:extLst>
              <a:ext uri="{FF2B5EF4-FFF2-40B4-BE49-F238E27FC236}">
                <a16:creationId xmlns:a16="http://schemas.microsoft.com/office/drawing/2014/main" id="{7F4D4192-E983-4A66-BA13-0FC6648DB055}"/>
              </a:ext>
            </a:extLst>
          </p:cNvPr>
          <p:cNvSpPr/>
          <p:nvPr/>
        </p:nvSpPr>
        <p:spPr>
          <a:xfrm>
            <a:off x="2488543" y="3726544"/>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5" name="Action Button: Custom 16">
            <a:hlinkClick r:id="" action="ppaction://noaction" highlightClick="1">
              <a:snd r:embed="rId10" name="Phonics.25.5. Jahrzehnt.wav"/>
            </a:hlinkClick>
            <a:extLst>
              <a:ext uri="{FF2B5EF4-FFF2-40B4-BE49-F238E27FC236}">
                <a16:creationId xmlns:a16="http://schemas.microsoft.com/office/drawing/2014/main" id="{E24A45EE-6212-4BDE-BED6-9DF65827F53E}"/>
              </a:ext>
            </a:extLst>
          </p:cNvPr>
          <p:cNvSpPr/>
          <p:nvPr/>
        </p:nvSpPr>
        <p:spPr>
          <a:xfrm>
            <a:off x="2485042" y="4164200"/>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6" name="Action Button: Custom 16">
            <a:hlinkClick r:id="" action="ppaction://noaction" highlightClick="1">
              <a:snd r:embed="rId11" name="Phonics.25.3. Jährlich.wav"/>
            </a:hlinkClick>
            <a:extLst>
              <a:ext uri="{FF2B5EF4-FFF2-40B4-BE49-F238E27FC236}">
                <a16:creationId xmlns:a16="http://schemas.microsoft.com/office/drawing/2014/main" id="{C319E052-FA8C-4B8C-843A-886CE95E2E3E}"/>
              </a:ext>
            </a:extLst>
          </p:cNvPr>
          <p:cNvSpPr/>
          <p:nvPr/>
        </p:nvSpPr>
        <p:spPr>
          <a:xfrm>
            <a:off x="2485042" y="4608480"/>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7" name="Action Button: Custom 16">
            <a:hlinkClick r:id="" action="ppaction://noaction" highlightClick="1">
              <a:snd r:embed="rId12" name="Phonics.25.7. dreht.wav"/>
            </a:hlinkClick>
            <a:extLst>
              <a:ext uri="{FF2B5EF4-FFF2-40B4-BE49-F238E27FC236}">
                <a16:creationId xmlns:a16="http://schemas.microsoft.com/office/drawing/2014/main" id="{CE16152F-598F-4599-B9E6-A47339E5CE6E}"/>
              </a:ext>
            </a:extLst>
          </p:cNvPr>
          <p:cNvSpPr/>
          <p:nvPr/>
        </p:nvSpPr>
        <p:spPr>
          <a:xfrm>
            <a:off x="2485042" y="5043525"/>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16">
            <a:hlinkClick r:id="" action="ppaction://noaction" highlightClick="1">
              <a:snd r:embed="rId13" name="Phonics.25.8. ehrlich.wav"/>
            </a:hlinkClick>
            <a:extLst>
              <a:ext uri="{FF2B5EF4-FFF2-40B4-BE49-F238E27FC236}">
                <a16:creationId xmlns:a16="http://schemas.microsoft.com/office/drawing/2014/main" id="{F7EC8754-B361-4256-AEA7-EAAF17312460}"/>
              </a:ext>
            </a:extLst>
          </p:cNvPr>
          <p:cNvSpPr/>
          <p:nvPr/>
        </p:nvSpPr>
        <p:spPr>
          <a:xfrm>
            <a:off x="2488992" y="5487805"/>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B15E2AD9-F3A7-4566-976E-5448E1E443BF}"/>
              </a:ext>
            </a:extLst>
          </p:cNvPr>
          <p:cNvSpPr txBox="1"/>
          <p:nvPr/>
        </p:nvSpPr>
        <p:spPr>
          <a:xfrm>
            <a:off x="7353491" y="4581860"/>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jährlich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5F8CE27F-0A44-45DE-9904-147CD6BDA60A}"/>
              </a:ext>
            </a:extLst>
          </p:cNvPr>
          <p:cNvSpPr txBox="1"/>
          <p:nvPr/>
        </p:nvSpPr>
        <p:spPr>
          <a:xfrm>
            <a:off x="7353491" y="4993166"/>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dreht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266404F6-1AAA-4979-849A-3C9C1CAF23DD}"/>
              </a:ext>
            </a:extLst>
          </p:cNvPr>
          <p:cNvSpPr txBox="1"/>
          <p:nvPr/>
        </p:nvSpPr>
        <p:spPr>
          <a:xfrm>
            <a:off x="7353491" y="5459194"/>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ehrlich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32" descr="green checkmark">
            <a:extLst>
              <a:ext uri="{FF2B5EF4-FFF2-40B4-BE49-F238E27FC236}">
                <a16:creationId xmlns:a16="http://schemas.microsoft.com/office/drawing/2014/main" id="{6D9862EB-AE28-47B3-9B03-928F147136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2873" y="4624307"/>
            <a:ext cx="282522" cy="257649"/>
          </a:xfrm>
          <a:prstGeom prst="rect">
            <a:avLst/>
          </a:prstGeom>
        </p:spPr>
      </p:pic>
      <p:pic>
        <p:nvPicPr>
          <p:cNvPr id="34" name="Picture 33" descr="green checkmark">
            <a:extLst>
              <a:ext uri="{FF2B5EF4-FFF2-40B4-BE49-F238E27FC236}">
                <a16:creationId xmlns:a16="http://schemas.microsoft.com/office/drawing/2014/main" id="{831A7F76-4172-4F5D-B3EC-4ED7C136FA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882" y="5075282"/>
            <a:ext cx="282522" cy="257649"/>
          </a:xfrm>
          <a:prstGeom prst="rect">
            <a:avLst/>
          </a:prstGeom>
        </p:spPr>
      </p:pic>
      <p:pic>
        <p:nvPicPr>
          <p:cNvPr id="35" name="Picture 34" descr="green checkmark">
            <a:extLst>
              <a:ext uri="{FF2B5EF4-FFF2-40B4-BE49-F238E27FC236}">
                <a16:creationId xmlns:a16="http://schemas.microsoft.com/office/drawing/2014/main" id="{5F079EAD-590E-4E38-88F3-8F3499F6F0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882" y="5588699"/>
            <a:ext cx="282522" cy="257649"/>
          </a:xfrm>
          <a:prstGeom prst="rect">
            <a:avLst/>
          </a:prstGeom>
        </p:spPr>
      </p:pic>
      <p:sp>
        <p:nvSpPr>
          <p:cNvPr id="4" name="TextBox 3">
            <a:extLst>
              <a:ext uri="{FF2B5EF4-FFF2-40B4-BE49-F238E27FC236}">
                <a16:creationId xmlns:a16="http://schemas.microsoft.com/office/drawing/2014/main" id="{9E1C30B1-9628-4A65-A519-D2251BE76DDF}"/>
              </a:ext>
            </a:extLst>
          </p:cNvPr>
          <p:cNvSpPr txBox="1"/>
          <p:nvPr/>
        </p:nvSpPr>
        <p:spPr>
          <a:xfrm>
            <a:off x="10108548" y="2341898"/>
            <a:ext cx="1688079" cy="461665"/>
          </a:xfrm>
          <a:prstGeom prst="rect">
            <a:avLst/>
          </a:prstGeom>
          <a:noFill/>
        </p:spPr>
        <p:txBody>
          <a:bodyPr wrap="square" rtlCol="0">
            <a:spAutoFit/>
          </a:bodyPr>
          <a:lstStyle/>
          <a:p>
            <a:pPr algn="l"/>
            <a:r>
              <a:rPr lang="en-GB" sz="2400" dirty="0">
                <a:solidFill>
                  <a:schemeClr val="accent5">
                    <a:lumMod val="50000"/>
                  </a:schemeClr>
                </a:solidFill>
              </a:rPr>
              <a:t>(similar)</a:t>
            </a:r>
          </a:p>
        </p:txBody>
      </p:sp>
      <p:sp>
        <p:nvSpPr>
          <p:cNvPr id="37" name="TextBox 36">
            <a:extLst>
              <a:ext uri="{FF2B5EF4-FFF2-40B4-BE49-F238E27FC236}">
                <a16:creationId xmlns:a16="http://schemas.microsoft.com/office/drawing/2014/main" id="{89747728-DB18-4FAE-A081-795551EC8FD4}"/>
              </a:ext>
            </a:extLst>
          </p:cNvPr>
          <p:cNvSpPr txBox="1"/>
          <p:nvPr/>
        </p:nvSpPr>
        <p:spPr>
          <a:xfrm>
            <a:off x="10108548" y="2776742"/>
            <a:ext cx="1688079" cy="461665"/>
          </a:xfrm>
          <a:prstGeom prst="rect">
            <a:avLst/>
          </a:prstGeom>
          <a:noFill/>
        </p:spPr>
        <p:txBody>
          <a:bodyPr wrap="square" rtlCol="0">
            <a:spAutoFit/>
          </a:bodyPr>
          <a:lstStyle/>
          <a:p>
            <a:pPr algn="l"/>
            <a:r>
              <a:rPr lang="en-GB" sz="2400" dirty="0">
                <a:solidFill>
                  <a:schemeClr val="accent5">
                    <a:lumMod val="50000"/>
                  </a:schemeClr>
                </a:solidFill>
              </a:rPr>
              <a:t>(to count)</a:t>
            </a:r>
          </a:p>
        </p:txBody>
      </p:sp>
      <p:sp>
        <p:nvSpPr>
          <p:cNvPr id="38" name="TextBox 37">
            <a:extLst>
              <a:ext uri="{FF2B5EF4-FFF2-40B4-BE49-F238E27FC236}">
                <a16:creationId xmlns:a16="http://schemas.microsoft.com/office/drawing/2014/main" id="{04895CB5-5F90-4DB7-BE10-6081DD9FEE1F}"/>
              </a:ext>
            </a:extLst>
          </p:cNvPr>
          <p:cNvSpPr txBox="1"/>
          <p:nvPr/>
        </p:nvSpPr>
        <p:spPr>
          <a:xfrm>
            <a:off x="10128760" y="3253046"/>
            <a:ext cx="1688079" cy="461665"/>
          </a:xfrm>
          <a:prstGeom prst="rect">
            <a:avLst/>
          </a:prstGeom>
          <a:noFill/>
        </p:spPr>
        <p:txBody>
          <a:bodyPr wrap="square" rtlCol="0">
            <a:spAutoFit/>
          </a:bodyPr>
          <a:lstStyle/>
          <a:p>
            <a:pPr algn="l"/>
            <a:r>
              <a:rPr lang="en-GB" sz="2400" dirty="0">
                <a:solidFill>
                  <a:schemeClr val="accent5">
                    <a:lumMod val="50000"/>
                  </a:schemeClr>
                </a:solidFill>
              </a:rPr>
              <a:t>(mistake)</a:t>
            </a:r>
          </a:p>
        </p:txBody>
      </p:sp>
      <p:sp>
        <p:nvSpPr>
          <p:cNvPr id="40" name="TextBox 39">
            <a:extLst>
              <a:ext uri="{FF2B5EF4-FFF2-40B4-BE49-F238E27FC236}">
                <a16:creationId xmlns:a16="http://schemas.microsoft.com/office/drawing/2014/main" id="{F5608EF4-3FB9-49A2-9155-038677FD1B60}"/>
              </a:ext>
            </a:extLst>
          </p:cNvPr>
          <p:cNvSpPr txBox="1"/>
          <p:nvPr/>
        </p:nvSpPr>
        <p:spPr>
          <a:xfrm>
            <a:off x="10128759" y="3687890"/>
            <a:ext cx="1688079" cy="461665"/>
          </a:xfrm>
          <a:prstGeom prst="rect">
            <a:avLst/>
          </a:prstGeom>
          <a:noFill/>
        </p:spPr>
        <p:txBody>
          <a:bodyPr wrap="square" rtlCol="0">
            <a:spAutoFit/>
          </a:bodyPr>
          <a:lstStyle/>
          <a:p>
            <a:pPr algn="l"/>
            <a:r>
              <a:rPr lang="en-GB" sz="2400" dirty="0">
                <a:solidFill>
                  <a:schemeClr val="accent5">
                    <a:lumMod val="50000"/>
                  </a:schemeClr>
                </a:solidFill>
              </a:rPr>
              <a:t>(tv)</a:t>
            </a:r>
          </a:p>
        </p:txBody>
      </p:sp>
      <p:sp>
        <p:nvSpPr>
          <p:cNvPr id="41" name="TextBox 40">
            <a:extLst>
              <a:ext uri="{FF2B5EF4-FFF2-40B4-BE49-F238E27FC236}">
                <a16:creationId xmlns:a16="http://schemas.microsoft.com/office/drawing/2014/main" id="{C8F73785-5401-48D5-9F5A-6D62F4EC71F5}"/>
              </a:ext>
            </a:extLst>
          </p:cNvPr>
          <p:cNvSpPr txBox="1"/>
          <p:nvPr/>
        </p:nvSpPr>
        <p:spPr>
          <a:xfrm>
            <a:off x="10150654" y="4109077"/>
            <a:ext cx="1688079" cy="461665"/>
          </a:xfrm>
          <a:prstGeom prst="rect">
            <a:avLst/>
          </a:prstGeom>
          <a:noFill/>
        </p:spPr>
        <p:txBody>
          <a:bodyPr wrap="square" rtlCol="0">
            <a:spAutoFit/>
          </a:bodyPr>
          <a:lstStyle/>
          <a:p>
            <a:pPr algn="l"/>
            <a:r>
              <a:rPr lang="en-GB" sz="2400" dirty="0">
                <a:solidFill>
                  <a:schemeClr val="accent5">
                    <a:lumMod val="50000"/>
                  </a:schemeClr>
                </a:solidFill>
              </a:rPr>
              <a:t>(decade)</a:t>
            </a:r>
          </a:p>
        </p:txBody>
      </p:sp>
      <p:sp>
        <p:nvSpPr>
          <p:cNvPr id="44" name="TextBox 43">
            <a:extLst>
              <a:ext uri="{FF2B5EF4-FFF2-40B4-BE49-F238E27FC236}">
                <a16:creationId xmlns:a16="http://schemas.microsoft.com/office/drawing/2014/main" id="{EFB6C42A-E63B-4F01-8813-EB3D135F8A01}"/>
              </a:ext>
            </a:extLst>
          </p:cNvPr>
          <p:cNvSpPr txBox="1"/>
          <p:nvPr/>
        </p:nvSpPr>
        <p:spPr>
          <a:xfrm>
            <a:off x="10150654" y="4552324"/>
            <a:ext cx="1688079" cy="461665"/>
          </a:xfrm>
          <a:prstGeom prst="rect">
            <a:avLst/>
          </a:prstGeom>
          <a:noFill/>
        </p:spPr>
        <p:txBody>
          <a:bodyPr wrap="square" rtlCol="0">
            <a:spAutoFit/>
          </a:bodyPr>
          <a:lstStyle/>
          <a:p>
            <a:pPr algn="l"/>
            <a:r>
              <a:rPr lang="en-GB" sz="2400" dirty="0">
                <a:solidFill>
                  <a:schemeClr val="accent5">
                    <a:lumMod val="50000"/>
                  </a:schemeClr>
                </a:solidFill>
              </a:rPr>
              <a:t>(annually)</a:t>
            </a:r>
          </a:p>
        </p:txBody>
      </p:sp>
      <p:sp>
        <p:nvSpPr>
          <p:cNvPr id="45" name="TextBox 44">
            <a:extLst>
              <a:ext uri="{FF2B5EF4-FFF2-40B4-BE49-F238E27FC236}">
                <a16:creationId xmlns:a16="http://schemas.microsoft.com/office/drawing/2014/main" id="{7A170A5F-FC03-4439-88A7-06E9F48C3956}"/>
              </a:ext>
            </a:extLst>
          </p:cNvPr>
          <p:cNvSpPr txBox="1"/>
          <p:nvPr/>
        </p:nvSpPr>
        <p:spPr>
          <a:xfrm>
            <a:off x="10150654" y="5026140"/>
            <a:ext cx="1688079" cy="461665"/>
          </a:xfrm>
          <a:prstGeom prst="rect">
            <a:avLst/>
          </a:prstGeom>
          <a:noFill/>
        </p:spPr>
        <p:txBody>
          <a:bodyPr wrap="square" rtlCol="0">
            <a:spAutoFit/>
          </a:bodyPr>
          <a:lstStyle/>
          <a:p>
            <a:pPr algn="l"/>
            <a:r>
              <a:rPr lang="en-GB" sz="2400" dirty="0">
                <a:solidFill>
                  <a:schemeClr val="accent5">
                    <a:lumMod val="50000"/>
                  </a:schemeClr>
                </a:solidFill>
              </a:rPr>
              <a:t>(turns)</a:t>
            </a:r>
          </a:p>
        </p:txBody>
      </p:sp>
      <p:sp>
        <p:nvSpPr>
          <p:cNvPr id="46" name="TextBox 45">
            <a:extLst>
              <a:ext uri="{FF2B5EF4-FFF2-40B4-BE49-F238E27FC236}">
                <a16:creationId xmlns:a16="http://schemas.microsoft.com/office/drawing/2014/main" id="{D2C2AD8A-EEC4-4734-8550-C45F011C2D29}"/>
              </a:ext>
            </a:extLst>
          </p:cNvPr>
          <p:cNvSpPr txBox="1"/>
          <p:nvPr/>
        </p:nvSpPr>
        <p:spPr>
          <a:xfrm>
            <a:off x="10139707" y="5436243"/>
            <a:ext cx="1688079" cy="461665"/>
          </a:xfrm>
          <a:prstGeom prst="rect">
            <a:avLst/>
          </a:prstGeom>
          <a:noFill/>
        </p:spPr>
        <p:txBody>
          <a:bodyPr wrap="square" rtlCol="0">
            <a:spAutoFit/>
          </a:bodyPr>
          <a:lstStyle/>
          <a:p>
            <a:pPr algn="l"/>
            <a:r>
              <a:rPr lang="en-GB" sz="2400" dirty="0">
                <a:solidFill>
                  <a:schemeClr val="accent5">
                    <a:lumMod val="50000"/>
                  </a:schemeClr>
                </a:solidFill>
              </a:rPr>
              <a:t>(honest)</a:t>
            </a:r>
          </a:p>
        </p:txBody>
      </p:sp>
    </p:spTree>
    <p:extLst>
      <p:ext uri="{BB962C8B-B14F-4D97-AF65-F5344CB8AC3E}">
        <p14:creationId xmlns:p14="http://schemas.microsoft.com/office/powerpoint/2010/main" val="279724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P spid="16" grpId="0"/>
      <p:bldP spid="19" grpId="0"/>
      <p:bldP spid="30" grpId="0"/>
      <p:bldP spid="31" grpId="0"/>
      <p:bldP spid="32" grpId="0"/>
      <p:bldP spid="4" grpId="0"/>
      <p:bldP spid="37" grpId="0"/>
      <p:bldP spid="38" grpId="0"/>
      <p:bldP spid="40" grpId="0"/>
      <p:bldP spid="41" grpId="0"/>
      <p:bldP spid="44" grpId="0"/>
      <p:bldP spid="45" grpId="0"/>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43143EE7-7394-4811-A7E2-E4B0CDFEE2D8}"/>
              </a:ext>
            </a:extLst>
          </p:cNvPr>
          <p:cNvSpPr txBox="1"/>
          <p:nvPr/>
        </p:nvSpPr>
        <p:spPr>
          <a:xfrm>
            <a:off x="96965" y="1181678"/>
            <a:ext cx="91743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 4: Partner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42" name="Picture 41"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48882"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4657" y="868367"/>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225141" y="2292244"/>
            <a:ext cx="3532543" cy="1569660"/>
          </a:xfrm>
          <a:prstGeom prst="rect">
            <a:avLst/>
          </a:prstGeom>
          <a:ln>
            <a:solidFill>
              <a:srgbClr val="1F4E7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1.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Aktivität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[activity]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mehr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3.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spät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[late]</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4. Universität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[university]</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AEB1867F-BD69-44A4-98B8-322988AF8AE7}"/>
              </a:ext>
            </a:extLst>
          </p:cNvPr>
          <p:cNvSpPr/>
          <p:nvPr/>
        </p:nvSpPr>
        <p:spPr>
          <a:xfrm>
            <a:off x="7938306" y="33365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Rectangle 3">
            <a:extLst>
              <a:ext uri="{FF2B5EF4-FFF2-40B4-BE49-F238E27FC236}">
                <a16:creationId xmlns:a16="http://schemas.microsoft.com/office/drawing/2014/main" id="{3AF5305F-1FA9-4969-8F7E-69FB904BE3EB}"/>
              </a:ext>
            </a:extLst>
          </p:cNvPr>
          <p:cNvSpPr/>
          <p:nvPr/>
        </p:nvSpPr>
        <p:spPr>
          <a:xfrm>
            <a:off x="2419541" y="568685"/>
            <a:ext cx="2901756" cy="461665"/>
          </a:xfrm>
          <a:prstGeom prst="rect">
            <a:avLst/>
          </a:prstGeom>
        </p:spPr>
        <p:txBody>
          <a:bodyPr wrap="none">
            <a:spAutoFit/>
          </a:bodyPr>
          <a:lstStyle/>
          <a:p>
            <a:pPr lvl="0">
              <a:defRPr/>
            </a:pPr>
            <a:r>
              <a:rPr lang="en-GB" sz="2400" dirty="0" err="1">
                <a:solidFill>
                  <a:srgbClr val="4472C4">
                    <a:lumMod val="50000"/>
                  </a:srgbClr>
                </a:solidFill>
              </a:rPr>
              <a:t>Jetzt</a:t>
            </a:r>
            <a:r>
              <a:rPr lang="en-GB" sz="2400" dirty="0">
                <a:solidFill>
                  <a:srgbClr val="4472C4">
                    <a:lumMod val="50000"/>
                  </a:srgbClr>
                </a:solidFill>
              </a:rPr>
              <a:t> </a:t>
            </a:r>
            <a:r>
              <a:rPr lang="en-GB" sz="2400" dirty="0" err="1">
                <a:solidFill>
                  <a:srgbClr val="4472C4">
                    <a:lumMod val="50000"/>
                  </a:srgbClr>
                </a:solidFill>
              </a:rPr>
              <a:t>bist</a:t>
            </a:r>
            <a:r>
              <a:rPr lang="en-GB" sz="2400" dirty="0">
                <a:solidFill>
                  <a:srgbClr val="4472C4">
                    <a:lumMod val="50000"/>
                  </a:srgbClr>
                </a:solidFill>
              </a:rPr>
              <a:t> du </a:t>
            </a:r>
            <a:r>
              <a:rPr lang="en-GB" sz="2400" dirty="0" err="1">
                <a:solidFill>
                  <a:srgbClr val="4472C4">
                    <a:lumMod val="50000"/>
                  </a:srgbClr>
                </a:solidFill>
              </a:rPr>
              <a:t>dran</a:t>
            </a:r>
            <a:r>
              <a:rPr lang="en-GB" sz="2400" dirty="0">
                <a:solidFill>
                  <a:srgbClr val="4472C4">
                    <a:lumMod val="50000"/>
                  </a:srgbClr>
                </a:solidFill>
              </a:rPr>
              <a:t>! </a:t>
            </a:r>
          </a:p>
        </p:txBody>
      </p:sp>
      <p:sp>
        <p:nvSpPr>
          <p:cNvPr id="21" name="TextBox 20">
            <a:extLst>
              <a:ext uri="{FF2B5EF4-FFF2-40B4-BE49-F238E27FC236}">
                <a16:creationId xmlns:a16="http://schemas.microsoft.com/office/drawing/2014/main" id="{54C8790D-E40B-4AA5-988B-F04342142B2C}"/>
              </a:ext>
            </a:extLst>
          </p:cNvPr>
          <p:cNvSpPr txBox="1"/>
          <p:nvPr/>
        </p:nvSpPr>
        <p:spPr>
          <a:xfrm>
            <a:off x="96965" y="1533590"/>
            <a:ext cx="87703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 8: Partner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22" name="Table 8">
            <a:extLst>
              <a:ext uri="{FF2B5EF4-FFF2-40B4-BE49-F238E27FC236}">
                <a16:creationId xmlns:a16="http://schemas.microsoft.com/office/drawing/2014/main" id="{C5E1B170-62D7-42D9-9492-F642C6D0035E}"/>
              </a:ext>
            </a:extLst>
          </p:cNvPr>
          <p:cNvGraphicFramePr>
            <a:graphicFrameLocks noGrp="1"/>
          </p:cNvGraphicFramePr>
          <p:nvPr>
            <p:extLst>
              <p:ext uri="{D42A27DB-BD31-4B8C-83A1-F6EECF244321}">
                <p14:modId xmlns:p14="http://schemas.microsoft.com/office/powerpoint/2010/main" val="2656122648"/>
              </p:ext>
            </p:extLst>
          </p:nvPr>
        </p:nvGraphicFramePr>
        <p:xfrm>
          <a:off x="3972440" y="2146525"/>
          <a:ext cx="7035010" cy="3980872"/>
        </p:xfrm>
        <a:graphic>
          <a:graphicData uri="http://schemas.openxmlformats.org/drawingml/2006/table">
            <a:tbl>
              <a:tblPr firstRow="1" bandRow="1">
                <a:tableStyleId>{00A15C55-8517-42AA-B614-E9B94910E393}</a:tableStyleId>
              </a:tblPr>
              <a:tblGrid>
                <a:gridCol w="1805272">
                  <a:extLst>
                    <a:ext uri="{9D8B030D-6E8A-4147-A177-3AD203B41FA5}">
                      <a16:colId xmlns:a16="http://schemas.microsoft.com/office/drawing/2014/main" val="2847980718"/>
                    </a:ext>
                  </a:extLst>
                </a:gridCol>
                <a:gridCol w="1888958">
                  <a:extLst>
                    <a:ext uri="{9D8B030D-6E8A-4147-A177-3AD203B41FA5}">
                      <a16:colId xmlns:a16="http://schemas.microsoft.com/office/drawing/2014/main" val="1430640638"/>
                    </a:ext>
                  </a:extLst>
                </a:gridCol>
                <a:gridCol w="3340780">
                  <a:extLst>
                    <a:ext uri="{9D8B030D-6E8A-4147-A177-3AD203B41FA5}">
                      <a16:colId xmlns:a16="http://schemas.microsoft.com/office/drawing/2014/main" val="1875359665"/>
                    </a:ext>
                  </a:extLst>
                </a:gridCol>
              </a:tblGrid>
              <a:tr h="440459">
                <a:tc>
                  <a:txBody>
                    <a:bodyPr/>
                    <a:lstStyle/>
                    <a:p>
                      <a:pPr algn="ctr"/>
                      <a:r>
                        <a:rPr lang="en-GB" sz="2400" b="1" kern="1200" noProof="0" dirty="0">
                          <a:solidFill>
                            <a:schemeClr val="lt1"/>
                          </a:solidFill>
                          <a:latin typeface="+mn-lt"/>
                          <a:ea typeface="+mn-ea"/>
                          <a:cs typeface="+mn-cs"/>
                        </a:rPr>
                        <a:t>[e]</a:t>
                      </a:r>
                      <a:endParaRPr lang="en-GB"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noProof="0" dirty="0">
                          <a:solidFill>
                            <a:schemeClr val="lt1"/>
                          </a:solidFill>
                          <a:latin typeface="+mn-lt"/>
                          <a:ea typeface="+mn-ea"/>
                          <a:cs typeface="+mn-cs"/>
                        </a:rPr>
                        <a:t> [ä] </a:t>
                      </a:r>
                      <a:endParaRPr lang="en-GB" sz="2400" b="1" kern="1200" dirty="0">
                        <a:solidFill>
                          <a:schemeClr val="lt1"/>
                        </a:solidFill>
                        <a:latin typeface="+mn-lt"/>
                        <a:ea typeface="+mn-ea"/>
                        <a:cs typeface="+mn-cs"/>
                      </a:endParaRPr>
                    </a:p>
                  </a:txBody>
                  <a:tcPr anchor="ctr"/>
                </a:tc>
                <a:tc>
                  <a:txBody>
                    <a:bodyPr/>
                    <a:lstStyle/>
                    <a:p>
                      <a:pPr algn="ctr"/>
                      <a:r>
                        <a:rPr lang="en-US" sz="2400" dirty="0"/>
                        <a:t>Wort auf Deutsch</a:t>
                      </a:r>
                      <a:endParaRPr lang="en-GB" sz="2400" dirty="0"/>
                    </a:p>
                  </a:txBody>
                  <a:tcPr anchor="ctr"/>
                </a:tc>
                <a:extLst>
                  <a:ext uri="{0D108BD9-81ED-4DB2-BD59-A6C34878D82A}">
                    <a16:rowId xmlns:a16="http://schemas.microsoft.com/office/drawing/2014/main" val="710281570"/>
                  </a:ext>
                </a:extLst>
              </a:tr>
              <a:tr h="440459">
                <a:tc>
                  <a:txBody>
                    <a:bodyPr/>
                    <a:lstStyle/>
                    <a:p>
                      <a:pPr algn="ctr"/>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179199036"/>
                  </a:ext>
                </a:extLst>
              </a:tr>
              <a:tr h="440459">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68541091"/>
                  </a:ext>
                </a:extLst>
              </a:tr>
              <a:tr h="44045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02274560"/>
                  </a:ext>
                </a:extLst>
              </a:tr>
              <a:tr h="44045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75684942"/>
                  </a:ext>
                </a:extLst>
              </a:tr>
              <a:tr h="440459">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348211563"/>
                  </a:ext>
                </a:extLst>
              </a:tr>
              <a:tr h="440459">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721105006"/>
                  </a:ext>
                </a:extLst>
              </a:tr>
              <a:tr h="440459">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085326357"/>
                  </a:ext>
                </a:extLst>
              </a:tr>
              <a:tr h="44045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979556775"/>
                  </a:ext>
                </a:extLst>
              </a:tr>
            </a:tbl>
          </a:graphicData>
        </a:graphic>
      </p:graphicFrame>
      <p:pic>
        <p:nvPicPr>
          <p:cNvPr id="23" name="Picture 22" descr="green checkmark">
            <a:hlinkClick r:id="" action="ppaction://noaction">
              <a:snd r:embed="rId5" name="Phonics.26.1. Aktivität.wav"/>
            </a:hlinkClick>
            <a:extLst>
              <a:ext uri="{FF2B5EF4-FFF2-40B4-BE49-F238E27FC236}">
                <a16:creationId xmlns:a16="http://schemas.microsoft.com/office/drawing/2014/main" id="{07D73B14-99D4-40FB-88F3-F82BB2E5A4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2743957"/>
            <a:ext cx="282522" cy="294294"/>
          </a:xfrm>
          <a:prstGeom prst="rect">
            <a:avLst/>
          </a:prstGeom>
        </p:spPr>
      </p:pic>
      <p:pic>
        <p:nvPicPr>
          <p:cNvPr id="24" name="Picture 23" descr="green checkmark">
            <a:hlinkClick r:id="" action="ppaction://noaction">
              <a:snd r:embed="rId7" name="Phonics.26.2. mehr.wav"/>
            </a:hlinkClick>
            <a:extLst>
              <a:ext uri="{FF2B5EF4-FFF2-40B4-BE49-F238E27FC236}">
                <a16:creationId xmlns:a16="http://schemas.microsoft.com/office/drawing/2014/main" id="{1DD32A70-8DEB-4897-8B0D-4C0356D8D2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7846" y="3097788"/>
            <a:ext cx="282522" cy="294294"/>
          </a:xfrm>
          <a:prstGeom prst="rect">
            <a:avLst/>
          </a:prstGeom>
        </p:spPr>
      </p:pic>
      <p:sp>
        <p:nvSpPr>
          <p:cNvPr id="25" name="TextBox 24">
            <a:extLst>
              <a:ext uri="{FF2B5EF4-FFF2-40B4-BE49-F238E27FC236}">
                <a16:creationId xmlns:a16="http://schemas.microsoft.com/office/drawing/2014/main" id="{401C5A2B-F4EB-49CD-87B5-529C262A9F72}"/>
              </a:ext>
            </a:extLst>
          </p:cNvPr>
          <p:cNvSpPr txBox="1"/>
          <p:nvPr/>
        </p:nvSpPr>
        <p:spPr>
          <a:xfrm>
            <a:off x="8156515" y="2549155"/>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39B72D48-7E61-4E2F-9624-6CB47C63F18F}"/>
              </a:ext>
            </a:extLst>
          </p:cNvPr>
          <p:cNvSpPr txBox="1"/>
          <p:nvPr/>
        </p:nvSpPr>
        <p:spPr>
          <a:xfrm>
            <a:off x="8156515" y="2961615"/>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7" name="Picture 26" descr="green checkmark">
            <a:hlinkClick r:id="" action="ppaction://noaction">
              <a:snd r:embed="rId8" name="Phonics.26.3. spät.wav"/>
            </a:hlinkClick>
            <a:extLst>
              <a:ext uri="{FF2B5EF4-FFF2-40B4-BE49-F238E27FC236}">
                <a16:creationId xmlns:a16="http://schemas.microsoft.com/office/drawing/2014/main" id="{00E2BEBC-7CFD-408B-8466-786B6D05CF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3546028"/>
            <a:ext cx="282522" cy="257649"/>
          </a:xfrm>
          <a:prstGeom prst="rect">
            <a:avLst/>
          </a:prstGeom>
        </p:spPr>
      </p:pic>
      <p:sp>
        <p:nvSpPr>
          <p:cNvPr id="29" name="TextBox 28">
            <a:extLst>
              <a:ext uri="{FF2B5EF4-FFF2-40B4-BE49-F238E27FC236}">
                <a16:creationId xmlns:a16="http://schemas.microsoft.com/office/drawing/2014/main" id="{CF9E5627-C079-46F2-A77C-D9A714222076}"/>
              </a:ext>
            </a:extLst>
          </p:cNvPr>
          <p:cNvSpPr txBox="1"/>
          <p:nvPr/>
        </p:nvSpPr>
        <p:spPr>
          <a:xfrm>
            <a:off x="8156515" y="3419471"/>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spät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B1E4725-1F31-44CF-8803-B94F8F98EC26}"/>
              </a:ext>
            </a:extLst>
          </p:cNvPr>
          <p:cNvSpPr txBox="1"/>
          <p:nvPr/>
        </p:nvSpPr>
        <p:spPr>
          <a:xfrm>
            <a:off x="8156515" y="3885051"/>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Universität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1" name="Picture 30" descr="green checkmark">
            <a:hlinkClick r:id="" action="ppaction://noaction">
              <a:snd r:embed="rId9" name="Phonics.26.4. Universität.wav"/>
            </a:hlinkClick>
            <a:extLst>
              <a:ext uri="{FF2B5EF4-FFF2-40B4-BE49-F238E27FC236}">
                <a16:creationId xmlns:a16="http://schemas.microsoft.com/office/drawing/2014/main" id="{78170A5B-7AFA-4ED4-9962-FD2C64A20A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4008136"/>
            <a:ext cx="282522" cy="257649"/>
          </a:xfrm>
          <a:prstGeom prst="rect">
            <a:avLst/>
          </a:prstGeom>
        </p:spPr>
      </p:pic>
      <p:pic>
        <p:nvPicPr>
          <p:cNvPr id="32" name="Picture 31" descr="green checkmark">
            <a:hlinkClick r:id="" action="ppaction://noaction">
              <a:snd r:embed="rId10" name="Phonics.26.5. geht.wav"/>
            </a:hlinkClick>
            <a:extLst>
              <a:ext uri="{FF2B5EF4-FFF2-40B4-BE49-F238E27FC236}">
                <a16:creationId xmlns:a16="http://schemas.microsoft.com/office/drawing/2014/main" id="{1A6633A0-7356-4F0A-A366-0211AA7F5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7846" y="4451243"/>
            <a:ext cx="282522" cy="257649"/>
          </a:xfrm>
          <a:prstGeom prst="rect">
            <a:avLst/>
          </a:prstGeom>
        </p:spPr>
      </p:pic>
      <p:sp>
        <p:nvSpPr>
          <p:cNvPr id="33" name="TextBox 32">
            <a:extLst>
              <a:ext uri="{FF2B5EF4-FFF2-40B4-BE49-F238E27FC236}">
                <a16:creationId xmlns:a16="http://schemas.microsoft.com/office/drawing/2014/main" id="{B5BEA868-6220-49E5-8E9A-C9E023AC28FC}"/>
              </a:ext>
            </a:extLst>
          </p:cNvPr>
          <p:cNvSpPr txBox="1"/>
          <p:nvPr/>
        </p:nvSpPr>
        <p:spPr>
          <a:xfrm>
            <a:off x="8156515" y="4293702"/>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DB278522-93BB-49E3-9C2F-3475DF586F22}"/>
              </a:ext>
            </a:extLst>
          </p:cNvPr>
          <p:cNvSpPr txBox="1"/>
          <p:nvPr/>
        </p:nvSpPr>
        <p:spPr>
          <a:xfrm>
            <a:off x="8156515" y="4762924"/>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wählen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AFC58037-923E-4FAF-AB66-AAD2038C68DF}"/>
              </a:ext>
            </a:extLst>
          </p:cNvPr>
          <p:cNvSpPr txBox="1"/>
          <p:nvPr/>
        </p:nvSpPr>
        <p:spPr>
          <a:xfrm>
            <a:off x="8156515" y="5174230"/>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ungefähr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913E9D54-6EFD-4661-B4B1-B72C66F253E7}"/>
              </a:ext>
            </a:extLst>
          </p:cNvPr>
          <p:cNvSpPr txBox="1"/>
          <p:nvPr/>
        </p:nvSpPr>
        <p:spPr>
          <a:xfrm>
            <a:off x="8156515" y="5640258"/>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Nähe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Picture 47" descr="green checkmark">
            <a:hlinkClick r:id="" action="ppaction://noaction">
              <a:snd r:embed="rId11" name="Phonics.26.6. wählen.wav"/>
            </a:hlinkClick>
            <a:extLst>
              <a:ext uri="{FF2B5EF4-FFF2-40B4-BE49-F238E27FC236}">
                <a16:creationId xmlns:a16="http://schemas.microsoft.com/office/drawing/2014/main" id="{BB1A4EB2-2281-4F8C-93B8-EAB6EC843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4901592"/>
            <a:ext cx="282522" cy="257649"/>
          </a:xfrm>
          <a:prstGeom prst="rect">
            <a:avLst/>
          </a:prstGeom>
        </p:spPr>
      </p:pic>
      <p:pic>
        <p:nvPicPr>
          <p:cNvPr id="49" name="Picture 48" descr="green checkmark">
            <a:hlinkClick r:id="" action="ppaction://noaction">
              <a:snd r:embed="rId12" name="Phonics.26.7. ungefähr.wav"/>
            </a:hlinkClick>
            <a:extLst>
              <a:ext uri="{FF2B5EF4-FFF2-40B4-BE49-F238E27FC236}">
                <a16:creationId xmlns:a16="http://schemas.microsoft.com/office/drawing/2014/main" id="{CEC5C51B-9FDE-4F75-92ED-5E23A82638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5324410"/>
            <a:ext cx="282522" cy="257649"/>
          </a:xfrm>
          <a:prstGeom prst="rect">
            <a:avLst/>
          </a:prstGeom>
        </p:spPr>
      </p:pic>
      <p:pic>
        <p:nvPicPr>
          <p:cNvPr id="51" name="Picture 50" descr="green checkmark">
            <a:hlinkClick r:id="" action="ppaction://noaction">
              <a:snd r:embed="rId13" name="Phonics.26.8. Nähe.wav"/>
            </a:hlinkClick>
            <a:extLst>
              <a:ext uri="{FF2B5EF4-FFF2-40B4-BE49-F238E27FC236}">
                <a16:creationId xmlns:a16="http://schemas.microsoft.com/office/drawing/2014/main" id="{88327345-9B2D-4C95-B2E2-6EE8F10203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5800387"/>
            <a:ext cx="282522" cy="257649"/>
          </a:xfrm>
          <a:prstGeom prst="rect">
            <a:avLst/>
          </a:prstGeom>
        </p:spPr>
      </p:pic>
      <p:sp>
        <p:nvSpPr>
          <p:cNvPr id="60" name="Rectangle 59">
            <a:extLst>
              <a:ext uri="{FF2B5EF4-FFF2-40B4-BE49-F238E27FC236}">
                <a16:creationId xmlns:a16="http://schemas.microsoft.com/office/drawing/2014/main" id="{FE626640-38F3-4FE3-844F-5F83F6137AA3}"/>
              </a:ext>
            </a:extLst>
          </p:cNvPr>
          <p:cNvSpPr/>
          <p:nvPr/>
        </p:nvSpPr>
        <p:spPr>
          <a:xfrm>
            <a:off x="212546" y="4236357"/>
            <a:ext cx="3532543" cy="1569660"/>
          </a:xfrm>
          <a:prstGeom prst="rect">
            <a:avLst/>
          </a:prstGeom>
          <a:ln>
            <a:solidFill>
              <a:srgbClr val="1F4E7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5.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geht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[goes]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F4E79"/>
                </a:solidFill>
                <a:latin typeface="Century Gothic" panose="020F0302020204030204"/>
              </a:rPr>
              <a:t>6</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wählen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[to choose]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F4E79"/>
                </a:solidFill>
                <a:latin typeface="Century Gothic" panose="020F0302020204030204"/>
              </a:rPr>
              <a:t>7</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ungefähr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[approx.]</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lang="en-GB" sz="2400" dirty="0">
                <a:solidFill>
                  <a:srgbClr val="1F4E79"/>
                </a:solidFill>
                <a:latin typeface="Century Gothic" panose="020F0302020204030204"/>
              </a:rPr>
              <a:t>8</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Nähe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[nearby]</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4671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30" grpId="0"/>
      <p:bldP spid="33" grpId="0"/>
      <p:bldP spid="45" grpId="0"/>
      <p:bldP spid="46"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98383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50904" y="247046"/>
            <a:ext cx="1707987" cy="42672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90635D14-45D5-4B66-A3FE-3147FBD849DA}"/>
              </a:ext>
            </a:extLst>
          </p:cNvPr>
          <p:cNvSpPr txBox="1"/>
          <p:nvPr/>
        </p:nvSpPr>
        <p:spPr>
          <a:xfrm>
            <a:off x="2907424" y="718850"/>
            <a:ext cx="7893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auf Deutsch?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auf dem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Foto</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8" name="Picture 37" descr="A large building with many windows&#10;&#10;Description automatically generated with low confidence">
            <a:extLst>
              <a:ext uri="{FF2B5EF4-FFF2-40B4-BE49-F238E27FC236}">
                <a16:creationId xmlns:a16="http://schemas.microsoft.com/office/drawing/2014/main" id="{9E1F1BC8-3083-4ACE-93D4-F2F46F88DC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3101" y="2080235"/>
            <a:ext cx="5417385" cy="3832360"/>
          </a:xfrm>
          <a:prstGeom prst="rect">
            <a:avLst/>
          </a:prstGeom>
        </p:spPr>
      </p:pic>
      <p:graphicFrame>
        <p:nvGraphicFramePr>
          <p:cNvPr id="39" name="Group 239">
            <a:extLst>
              <a:ext uri="{FF2B5EF4-FFF2-40B4-BE49-F238E27FC236}">
                <a16:creationId xmlns:a16="http://schemas.microsoft.com/office/drawing/2014/main" id="{E4BC2CF1-6848-4714-B5D9-7E8B1362F9DE}"/>
              </a:ext>
            </a:extLst>
          </p:cNvPr>
          <p:cNvGraphicFramePr>
            <a:graphicFrameLocks noGrp="1"/>
          </p:cNvGraphicFramePr>
          <p:nvPr>
            <p:extLst>
              <p:ext uri="{D42A27DB-BD31-4B8C-83A1-F6EECF244321}">
                <p14:modId xmlns:p14="http://schemas.microsoft.com/office/powerpoint/2010/main" val="2488779794"/>
              </p:ext>
            </p:extLst>
          </p:nvPr>
        </p:nvGraphicFramePr>
        <p:xfrm>
          <a:off x="2983832" y="1353364"/>
          <a:ext cx="6480000" cy="4659968"/>
        </p:xfrm>
        <a:graphic>
          <a:graphicData uri="http://schemas.openxmlformats.org/drawingml/2006/table">
            <a:tbl>
              <a:tblPr/>
              <a:tblGrid>
                <a:gridCol w="1080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tblGrid>
              <a:tr h="7363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algn="ctr"/>
                      <a:r>
                        <a:rPr lang="en-GB" sz="3200" b="1" dirty="0">
                          <a:solidFill>
                            <a:srgbClr val="115076"/>
                          </a:solidFill>
                          <a:latin typeface="+mj-lt"/>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algn="ctr"/>
                      <a:r>
                        <a:rPr lang="en-GB" sz="3200" b="1" dirty="0">
                          <a:solidFill>
                            <a:srgbClr val="115076"/>
                          </a:solidFill>
                          <a:latin typeface="+mj-lt"/>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algn="ctr"/>
                      <a:r>
                        <a:rPr lang="en-GB" sz="3200" b="1" dirty="0">
                          <a:solidFill>
                            <a:srgbClr val="115076"/>
                          </a:solidFill>
                          <a:latin typeface="+mj-lt"/>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80897">
                <a:tc>
                  <a:txBody>
                    <a:bodyPr/>
                    <a:lstStyle/>
                    <a:p>
                      <a:pPr algn="ctr"/>
                      <a:r>
                        <a:rPr lang="en-GB" sz="3200" b="1" dirty="0">
                          <a:solidFill>
                            <a:srgbClr val="115076"/>
                          </a:solidFill>
                          <a:latin typeface="+mj-lt"/>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80897">
                <a:tc>
                  <a:txBody>
                    <a:bodyPr/>
                    <a:lstStyle/>
                    <a:p>
                      <a:pPr algn="ctr"/>
                      <a:r>
                        <a:rPr lang="en-GB" sz="3200" b="1" dirty="0">
                          <a:solidFill>
                            <a:srgbClr val="115076"/>
                          </a:solidFill>
                          <a:latin typeface="+mj-lt"/>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0897">
                <a:tc>
                  <a:txBody>
                    <a:bodyPr/>
                    <a:lstStyle/>
                    <a:p>
                      <a:pPr algn="ctr"/>
                      <a:r>
                        <a:rPr lang="en-GB" sz="3200" b="1" dirty="0">
                          <a:solidFill>
                            <a:srgbClr val="115076"/>
                          </a:solidFill>
                          <a:latin typeface="+mj-lt"/>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80897">
                <a:tc>
                  <a:txBody>
                    <a:bodyPr/>
                    <a:lstStyle/>
                    <a:p>
                      <a:pPr algn="ctr"/>
                      <a:r>
                        <a:rPr lang="en-GB" sz="3200" b="1" dirty="0">
                          <a:solidFill>
                            <a:srgbClr val="115076"/>
                          </a:solidFill>
                          <a:latin typeface="+mj-lt"/>
                        </a:rPr>
                        <a:t>D</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0" name="I come from Paris">
            <a:extLst>
              <a:ext uri="{FF2B5EF4-FFF2-40B4-BE49-F238E27FC236}">
                <a16:creationId xmlns:a16="http://schemas.microsoft.com/office/drawing/2014/main" id="{6C3B3E6B-4860-452E-8D00-028B16FA7C7D}"/>
              </a:ext>
            </a:extLst>
          </p:cNvPr>
          <p:cNvSpPr/>
          <p:nvPr/>
        </p:nvSpPr>
        <p:spPr>
          <a:xfrm>
            <a:off x="4056600" y="4028776"/>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der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Monat</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41" name="I come from Paris">
            <a:extLst>
              <a:ext uri="{FF2B5EF4-FFF2-40B4-BE49-F238E27FC236}">
                <a16:creationId xmlns:a16="http://schemas.microsoft.com/office/drawing/2014/main" id="{678C1BEC-8579-4A83-8713-503185F92142}"/>
              </a:ext>
            </a:extLst>
          </p:cNvPr>
          <p:cNvSpPr/>
          <p:nvPr/>
        </p:nvSpPr>
        <p:spPr>
          <a:xfrm>
            <a:off x="4061847" y="5028502"/>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die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Firma</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42" name="I come from Paris">
            <a:extLst>
              <a:ext uri="{FF2B5EF4-FFF2-40B4-BE49-F238E27FC236}">
                <a16:creationId xmlns:a16="http://schemas.microsoft.com/office/drawing/2014/main" id="{EC2CF598-4DF0-4E1D-9994-EECD94D52967}"/>
              </a:ext>
            </a:extLst>
          </p:cNvPr>
          <p:cNvSpPr/>
          <p:nvPr/>
        </p:nvSpPr>
        <p:spPr>
          <a:xfrm>
            <a:off x="5864206" y="5025832"/>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der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Anwalt</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43" name="I come from Paris">
            <a:extLst>
              <a:ext uri="{FF2B5EF4-FFF2-40B4-BE49-F238E27FC236}">
                <a16:creationId xmlns:a16="http://schemas.microsoft.com/office/drawing/2014/main" id="{0F63660A-EAE7-452E-96CD-513CD7DB1BC3}"/>
              </a:ext>
            </a:extLst>
          </p:cNvPr>
          <p:cNvSpPr/>
          <p:nvPr/>
        </p:nvSpPr>
        <p:spPr>
          <a:xfrm>
            <a:off x="5864158" y="4053872"/>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gleich</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44" name="I come from Paris">
            <a:extLst>
              <a:ext uri="{FF2B5EF4-FFF2-40B4-BE49-F238E27FC236}">
                <a16:creationId xmlns:a16="http://schemas.microsoft.com/office/drawing/2014/main" id="{8CFD9843-CEA4-4A55-8462-225AD9148CA8}"/>
              </a:ext>
            </a:extLst>
          </p:cNvPr>
          <p:cNvSpPr/>
          <p:nvPr/>
        </p:nvSpPr>
        <p:spPr>
          <a:xfrm>
            <a:off x="7672578" y="5030532"/>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bei</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45" name="I come from Paris">
            <a:extLst>
              <a:ext uri="{FF2B5EF4-FFF2-40B4-BE49-F238E27FC236}">
                <a16:creationId xmlns:a16="http://schemas.microsoft.com/office/drawing/2014/main" id="{5732BF76-B179-4F9E-A8D5-86718CAFB78D}"/>
              </a:ext>
            </a:extLst>
          </p:cNvPr>
          <p:cNvSpPr/>
          <p:nvPr/>
        </p:nvSpPr>
        <p:spPr>
          <a:xfrm>
            <a:off x="7661897" y="4046882"/>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das</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Jahr</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46" name="I come from Paris">
            <a:extLst>
              <a:ext uri="{FF2B5EF4-FFF2-40B4-BE49-F238E27FC236}">
                <a16:creationId xmlns:a16="http://schemas.microsoft.com/office/drawing/2014/main" id="{5848FCBF-CFF8-4986-B583-94AC7C709188}"/>
              </a:ext>
            </a:extLst>
          </p:cNvPr>
          <p:cNvSpPr/>
          <p:nvPr/>
        </p:nvSpPr>
        <p:spPr>
          <a:xfrm>
            <a:off x="7667291" y="3059294"/>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vor</a:t>
            </a:r>
          </a:p>
        </p:txBody>
      </p:sp>
      <p:sp>
        <p:nvSpPr>
          <p:cNvPr id="47" name="je viens de France">
            <a:extLst>
              <a:ext uri="{FF2B5EF4-FFF2-40B4-BE49-F238E27FC236}">
                <a16:creationId xmlns:a16="http://schemas.microsoft.com/office/drawing/2014/main" id="{7EB3B554-CCB9-4CFB-924A-DC706F6F35B6}"/>
              </a:ext>
            </a:extLst>
          </p:cNvPr>
          <p:cNvSpPr/>
          <p:nvPr/>
        </p:nvSpPr>
        <p:spPr>
          <a:xfrm>
            <a:off x="4058781" y="5027637"/>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company</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48" name="je viens de France">
            <a:extLst>
              <a:ext uri="{FF2B5EF4-FFF2-40B4-BE49-F238E27FC236}">
                <a16:creationId xmlns:a16="http://schemas.microsoft.com/office/drawing/2014/main" id="{A251C73F-C02D-42F4-AFBF-99271B39A188}"/>
              </a:ext>
            </a:extLst>
          </p:cNvPr>
          <p:cNvSpPr/>
          <p:nvPr/>
        </p:nvSpPr>
        <p:spPr>
          <a:xfrm>
            <a:off x="5864486" y="5036672"/>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lawyer</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49" name="je viens de France">
            <a:extLst>
              <a:ext uri="{FF2B5EF4-FFF2-40B4-BE49-F238E27FC236}">
                <a16:creationId xmlns:a16="http://schemas.microsoft.com/office/drawing/2014/main" id="{D7FED960-C7E7-4FD1-88B8-76CC0B856E89}"/>
              </a:ext>
            </a:extLst>
          </p:cNvPr>
          <p:cNvSpPr/>
          <p:nvPr/>
        </p:nvSpPr>
        <p:spPr>
          <a:xfrm>
            <a:off x="7675147" y="5031390"/>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at </a:t>
            </a:r>
            <a:b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br>
            <a:r>
              <a:rPr kumimoji="0" lang="fr-FR" sz="18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(the house of)</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0" name="je viens de France">
            <a:extLst>
              <a:ext uri="{FF2B5EF4-FFF2-40B4-BE49-F238E27FC236}">
                <a16:creationId xmlns:a16="http://schemas.microsoft.com/office/drawing/2014/main" id="{FD302422-6627-4794-9172-BB692C70D616}"/>
              </a:ext>
            </a:extLst>
          </p:cNvPr>
          <p:cNvSpPr/>
          <p:nvPr/>
        </p:nvSpPr>
        <p:spPr>
          <a:xfrm>
            <a:off x="7672192" y="3057055"/>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ago</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in front of,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before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1" name="je viens de France">
            <a:extLst>
              <a:ext uri="{FF2B5EF4-FFF2-40B4-BE49-F238E27FC236}">
                <a16:creationId xmlns:a16="http://schemas.microsoft.com/office/drawing/2014/main" id="{2A3F3198-FFD3-4235-97D1-337CD5DEBF7D}"/>
              </a:ext>
            </a:extLst>
          </p:cNvPr>
          <p:cNvSpPr/>
          <p:nvPr/>
        </p:nvSpPr>
        <p:spPr>
          <a:xfrm>
            <a:off x="7674554" y="4046655"/>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year</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2" name="je viens de France">
            <a:extLst>
              <a:ext uri="{FF2B5EF4-FFF2-40B4-BE49-F238E27FC236}">
                <a16:creationId xmlns:a16="http://schemas.microsoft.com/office/drawing/2014/main" id="{47F3EDD7-A88A-46E4-B494-8C55F4DDCB5D}"/>
              </a:ext>
            </a:extLst>
          </p:cNvPr>
          <p:cNvSpPr/>
          <p:nvPr/>
        </p:nvSpPr>
        <p:spPr>
          <a:xfrm>
            <a:off x="5868148" y="4046655"/>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same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3" name="je viens de France">
            <a:extLst>
              <a:ext uri="{FF2B5EF4-FFF2-40B4-BE49-F238E27FC236}">
                <a16:creationId xmlns:a16="http://schemas.microsoft.com/office/drawing/2014/main" id="{BBFBD96C-6E43-4671-848B-1ECA79A71E31}"/>
              </a:ext>
            </a:extLst>
          </p:cNvPr>
          <p:cNvSpPr/>
          <p:nvPr/>
        </p:nvSpPr>
        <p:spPr>
          <a:xfrm>
            <a:off x="4062180" y="4036757"/>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month</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4" name="I come from Paris">
            <a:extLst>
              <a:ext uri="{FF2B5EF4-FFF2-40B4-BE49-F238E27FC236}">
                <a16:creationId xmlns:a16="http://schemas.microsoft.com/office/drawing/2014/main" id="{3EE7F702-EBD5-45B0-AA6D-25A13E2ABB34}"/>
              </a:ext>
            </a:extLst>
          </p:cNvPr>
          <p:cNvSpPr/>
          <p:nvPr/>
        </p:nvSpPr>
        <p:spPr>
          <a:xfrm>
            <a:off x="4054871" y="2079889"/>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seit</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5" name="I come from Paris">
            <a:extLst>
              <a:ext uri="{FF2B5EF4-FFF2-40B4-BE49-F238E27FC236}">
                <a16:creationId xmlns:a16="http://schemas.microsoft.com/office/drawing/2014/main" id="{A6798566-443A-478F-99A5-A54417C2392C}"/>
              </a:ext>
            </a:extLst>
          </p:cNvPr>
          <p:cNvSpPr/>
          <p:nvPr/>
        </p:nvSpPr>
        <p:spPr>
          <a:xfrm>
            <a:off x="5858306" y="2078881"/>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die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Weile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6" name="I come from Paris">
            <a:extLst>
              <a:ext uri="{FF2B5EF4-FFF2-40B4-BE49-F238E27FC236}">
                <a16:creationId xmlns:a16="http://schemas.microsoft.com/office/drawing/2014/main" id="{46EE8F35-F8F3-42CB-A5C6-40799F26C66A}"/>
              </a:ext>
            </a:extLst>
          </p:cNvPr>
          <p:cNvSpPr/>
          <p:nvPr/>
        </p:nvSpPr>
        <p:spPr>
          <a:xfrm>
            <a:off x="4067359" y="3065176"/>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einmal</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7" name="I come from Paris">
            <a:extLst>
              <a:ext uri="{FF2B5EF4-FFF2-40B4-BE49-F238E27FC236}">
                <a16:creationId xmlns:a16="http://schemas.microsoft.com/office/drawing/2014/main" id="{985C1486-E07A-4065-B1D0-4239D9F58B33}"/>
              </a:ext>
            </a:extLst>
          </p:cNvPr>
          <p:cNvSpPr/>
          <p:nvPr/>
        </p:nvSpPr>
        <p:spPr>
          <a:xfrm>
            <a:off x="7666206" y="2080565"/>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die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Woche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8" name="I come from Paris">
            <a:extLst>
              <a:ext uri="{FF2B5EF4-FFF2-40B4-BE49-F238E27FC236}">
                <a16:creationId xmlns:a16="http://schemas.microsoft.com/office/drawing/2014/main" id="{63AFFE84-90D6-4256-985E-A93F16DE163D}"/>
              </a:ext>
            </a:extLst>
          </p:cNvPr>
          <p:cNvSpPr/>
          <p:nvPr/>
        </p:nvSpPr>
        <p:spPr>
          <a:xfrm>
            <a:off x="5867238" y="3072957"/>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kennen</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9" name="je viens de France">
            <a:extLst>
              <a:ext uri="{FF2B5EF4-FFF2-40B4-BE49-F238E27FC236}">
                <a16:creationId xmlns:a16="http://schemas.microsoft.com/office/drawing/2014/main" id="{498B7B4D-8962-4860-B5FA-23AE0D0CD34D}"/>
              </a:ext>
            </a:extLst>
          </p:cNvPr>
          <p:cNvSpPr/>
          <p:nvPr/>
        </p:nvSpPr>
        <p:spPr>
          <a:xfrm>
            <a:off x="4065400" y="2077115"/>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since</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for</a:t>
            </a:r>
          </a:p>
        </p:txBody>
      </p:sp>
      <p:sp>
        <p:nvSpPr>
          <p:cNvPr id="60" name="je viens de France">
            <a:extLst>
              <a:ext uri="{FF2B5EF4-FFF2-40B4-BE49-F238E27FC236}">
                <a16:creationId xmlns:a16="http://schemas.microsoft.com/office/drawing/2014/main" id="{53E2830E-AD14-4462-9F74-B58DD1AA5611}"/>
              </a:ext>
            </a:extLst>
          </p:cNvPr>
          <p:cNvSpPr/>
          <p:nvPr/>
        </p:nvSpPr>
        <p:spPr>
          <a:xfrm>
            <a:off x="5872578" y="2074252"/>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while</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noun</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a:t>
            </a:r>
          </a:p>
        </p:txBody>
      </p:sp>
      <p:sp>
        <p:nvSpPr>
          <p:cNvPr id="61" name="je viens de France">
            <a:extLst>
              <a:ext uri="{FF2B5EF4-FFF2-40B4-BE49-F238E27FC236}">
                <a16:creationId xmlns:a16="http://schemas.microsoft.com/office/drawing/2014/main" id="{68A387A5-673C-4AC1-BE29-BE4C108D17E6}"/>
              </a:ext>
            </a:extLst>
          </p:cNvPr>
          <p:cNvSpPr/>
          <p:nvPr/>
        </p:nvSpPr>
        <p:spPr>
          <a:xfrm>
            <a:off x="7673155" y="2083639"/>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week</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62" name="je viens de France">
            <a:extLst>
              <a:ext uri="{FF2B5EF4-FFF2-40B4-BE49-F238E27FC236}">
                <a16:creationId xmlns:a16="http://schemas.microsoft.com/office/drawing/2014/main" id="{DF43F21A-0E7D-4B51-B5F7-722AA519B715}"/>
              </a:ext>
            </a:extLst>
          </p:cNvPr>
          <p:cNvSpPr/>
          <p:nvPr/>
        </p:nvSpPr>
        <p:spPr>
          <a:xfrm>
            <a:off x="4064956" y="3067644"/>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once</a:t>
            </a:r>
          </a:p>
        </p:txBody>
      </p:sp>
      <p:sp>
        <p:nvSpPr>
          <p:cNvPr id="63" name="je viens de France">
            <a:extLst>
              <a:ext uri="{FF2B5EF4-FFF2-40B4-BE49-F238E27FC236}">
                <a16:creationId xmlns:a16="http://schemas.microsoft.com/office/drawing/2014/main" id="{5501993E-6803-451C-88FB-5771E9F0B4E8}"/>
              </a:ext>
            </a:extLst>
          </p:cNvPr>
          <p:cNvSpPr/>
          <p:nvPr/>
        </p:nvSpPr>
        <p:spPr>
          <a:xfrm>
            <a:off x="5872969" y="3067907"/>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to know,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knowing</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Tree>
    <p:extLst>
      <p:ext uri="{BB962C8B-B14F-4D97-AF65-F5344CB8AC3E}">
        <p14:creationId xmlns:p14="http://schemas.microsoft.com/office/powerpoint/2010/main" val="1116150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9"/>
                                        </p:tgtEl>
                                      </p:cBhvr>
                                    </p:animEffect>
                                    <p:set>
                                      <p:cBhvr>
                                        <p:cTn id="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 restart="whenNotActive" fill="hold" evtFilter="cancelBubble" nodeType="interactiveSeq">
                <p:stCondLst>
                  <p:cond evt="onClick" delay="0">
                    <p:tgtEl>
                      <p:spTgt spid="6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60"/>
                                        </p:tgtEl>
                                      </p:cBhvr>
                                    </p:animEffect>
                                    <p:set>
                                      <p:cBhvr>
                                        <p:cTn id="13"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4" restart="whenNotActive" fill="hold" evtFilter="cancelBubble" nodeType="interactiveSeq">
                <p:stCondLst>
                  <p:cond evt="onClick" delay="0">
                    <p:tgtEl>
                      <p:spTgt spid="6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63"/>
                                        </p:tgtEl>
                                      </p:cBhvr>
                                    </p:animEffect>
                                    <p:set>
                                      <p:cBhvr>
                                        <p:cTn id="19"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 restart="whenNotActive" fill="hold" evtFilter="cancelBubble" nodeType="interactiveSeq">
                <p:stCondLst>
                  <p:cond evt="onClick" delay="0">
                    <p:tgtEl>
                      <p:spTgt spid="6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62"/>
                                        </p:tgtEl>
                                      </p:cBhvr>
                                    </p:animEffect>
                                    <p:set>
                                      <p:cBhvr>
                                        <p:cTn id="2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6" restart="whenNotActive" fill="hold" evtFilter="cancelBubble" nodeType="interactiveSeq">
                <p:stCondLst>
                  <p:cond evt="onClick" delay="0">
                    <p:tgtEl>
                      <p:spTgt spid="6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61"/>
                                        </p:tgtEl>
                                      </p:cBhvr>
                                    </p:animEffect>
                                    <p:set>
                                      <p:cBhvr>
                                        <p:cTn id="31"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2" restart="whenNotActive" fill="hold" evtFilter="cancelBubble" nodeType="interactiveSeq">
                <p:stCondLst>
                  <p:cond evt="onClick" delay="0">
                    <p:tgtEl>
                      <p:spTgt spid="5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0"/>
                                        </p:tgtEl>
                                      </p:cBhvr>
                                    </p:animEffect>
                                    <p:set>
                                      <p:cBhvr>
                                        <p:cTn id="37"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2"/>
                                        </p:tgtEl>
                                      </p:cBhvr>
                                    </p:animEffect>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53"/>
                                        </p:tgtEl>
                                      </p:cBhvr>
                                    </p:animEffect>
                                    <p:set>
                                      <p:cBhvr>
                                        <p:cTn id="55"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4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48"/>
                                        </p:tgtEl>
                                      </p:cBhvr>
                                    </p:animEffect>
                                    <p:set>
                                      <p:cBhvr>
                                        <p:cTn id="67"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49"/>
                                        </p:tgtEl>
                                      </p:cBhvr>
                                    </p:animEffect>
                                    <p:set>
                                      <p:cBhvr>
                                        <p:cTn id="7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41"/>
                                        </p:tgtEl>
                                      </p:cBhvr>
                                    </p:animEffect>
                                    <p:set>
                                      <p:cBhvr>
                                        <p:cTn id="7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0" restart="whenNotActive" fill="hold" evtFilter="cancelBubble" nodeType="interactiveSeq">
                <p:stCondLst>
                  <p:cond evt="onClick" delay="0">
                    <p:tgtEl>
                      <p:spTgt spid="4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6" restart="whenNotActive" fill="hold" evtFilter="cancelBubble" nodeType="interactiveSeq">
                <p:stCondLst>
                  <p:cond evt="onClick" delay="0">
                    <p:tgtEl>
                      <p:spTgt spid="40"/>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40"/>
                                        </p:tgtEl>
                                      </p:cBhvr>
                                    </p:animEffect>
                                    <p:set>
                                      <p:cBhvr>
                                        <p:cTn id="9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43"/>
                                        </p:tgtEl>
                                      </p:cBhvr>
                                    </p:animEffect>
                                    <p:set>
                                      <p:cBhvr>
                                        <p:cTn id="9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8" restart="whenNotActive" fill="hold" evtFilter="cancelBubble" nodeType="interactiveSeq">
                <p:stCondLst>
                  <p:cond evt="onClick" delay="0">
                    <p:tgtEl>
                      <p:spTgt spid="44"/>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44"/>
                                        </p:tgtEl>
                                      </p:cBhvr>
                                    </p:animEffect>
                                    <p:set>
                                      <p:cBhvr>
                                        <p:cTn id="10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45"/>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45"/>
                                        </p:tgtEl>
                                      </p:cBhvr>
                                    </p:animEffect>
                                    <p:set>
                                      <p:cBhvr>
                                        <p:cTn id="10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0" restart="whenNotActive" fill="hold" evtFilter="cancelBubble" nodeType="interactiveSeq">
                <p:stCondLst>
                  <p:cond evt="onClick" delay="0">
                    <p:tgtEl>
                      <p:spTgt spid="46"/>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46"/>
                                        </p:tgtEl>
                                      </p:cBhvr>
                                    </p:animEffect>
                                    <p:set>
                                      <p:cBhvr>
                                        <p:cTn id="11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16" restart="whenNotActive" fill="hold" evtFilter="cancelBubble" nodeType="interactiveSeq">
                <p:stCondLst>
                  <p:cond evt="onClick" delay="0">
                    <p:tgtEl>
                      <p:spTgt spid="55"/>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55"/>
                                        </p:tgtEl>
                                      </p:cBhvr>
                                    </p:animEffect>
                                    <p:set>
                                      <p:cBhvr>
                                        <p:cTn id="12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22" restart="whenNotActive" fill="hold" evtFilter="cancelBubble" nodeType="interactiveSeq">
                <p:stCondLst>
                  <p:cond evt="onClick" delay="0">
                    <p:tgtEl>
                      <p:spTgt spid="5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4"/>
                                        </p:tgtEl>
                                      </p:cBhvr>
                                    </p:animEffect>
                                    <p:set>
                                      <p:cBhvr>
                                        <p:cTn id="12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8" restart="whenNotActive" fill="hold" evtFilter="cancelBubble" nodeType="interactiveSeq">
                <p:stCondLst>
                  <p:cond evt="onClick" delay="0">
                    <p:tgtEl>
                      <p:spTgt spid="56"/>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56"/>
                                        </p:tgtEl>
                                      </p:cBhvr>
                                    </p:animEffect>
                                    <p:set>
                                      <p:cBhvr>
                                        <p:cTn id="133"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4" restart="whenNotActive" fill="hold" evtFilter="cancelBubble" nodeType="interactiveSeq">
                <p:stCondLst>
                  <p:cond evt="onClick" delay="0">
                    <p:tgtEl>
                      <p:spTgt spid="57"/>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57"/>
                                        </p:tgtEl>
                                      </p:cBhvr>
                                    </p:animEffect>
                                    <p:set>
                                      <p:cBhvr>
                                        <p:cTn id="13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40" restart="whenNotActive" fill="hold" evtFilter="cancelBubble" nodeType="interactiveSeq">
                <p:stCondLst>
                  <p:cond evt="onClick" delay="0">
                    <p:tgtEl>
                      <p:spTgt spid="58"/>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58"/>
                                        </p:tgtEl>
                                      </p:cBhvr>
                                    </p:animEffect>
                                    <p:set>
                                      <p:cBhvr>
                                        <p:cTn id="14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CFD23D75-7ABB-4874-9456-7F35EF9F99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9577" y="198416"/>
            <a:ext cx="2025318" cy="1835946"/>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451684"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Vor</a:t>
            </a:r>
            <a:r>
              <a:rPr lang="en-GB" sz="3600" b="1" dirty="0">
                <a:solidFill>
                  <a:schemeClr val="bg1"/>
                </a:solidFill>
              </a:rPr>
              <a:t> + R3 (dative)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99032" y="247046"/>
            <a:ext cx="1658295" cy="35453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1938992"/>
          </a:xfrm>
          <a:prstGeom prst="rect">
            <a:avLst/>
          </a:prstGeom>
          <a:noFill/>
        </p:spPr>
        <p:txBody>
          <a:bodyPr wrap="square" rtlCol="0">
            <a:spAutoFit/>
          </a:bodyPr>
          <a:lstStyle/>
          <a:p>
            <a:pPr lvl="0">
              <a:defRPr/>
            </a:pPr>
            <a:r>
              <a:rPr lang="en-GB" sz="2400" dirty="0">
                <a:solidFill>
                  <a:srgbClr val="115076"/>
                </a:solidFill>
              </a:rPr>
              <a:t>As you know, prepositions often have several meanings.</a:t>
            </a:r>
          </a:p>
          <a:p>
            <a:pPr lvl="0">
              <a:defRPr/>
            </a:pPr>
            <a:endParaRPr lang="en-GB" sz="2400" dirty="0">
              <a:solidFill>
                <a:srgbClr val="115076"/>
              </a:solidFill>
            </a:endParaRPr>
          </a:p>
          <a:p>
            <a:pPr lvl="0">
              <a:defRPr/>
            </a:pPr>
            <a:r>
              <a:rPr lang="en-GB" sz="2400" dirty="0">
                <a:solidFill>
                  <a:srgbClr val="115076"/>
                </a:solidFill>
              </a:rPr>
              <a:t>You met </a:t>
            </a:r>
            <a:r>
              <a:rPr lang="en-GB" sz="2400" b="1" dirty="0" err="1">
                <a:solidFill>
                  <a:srgbClr val="115076"/>
                </a:solidFill>
              </a:rPr>
              <a:t>vor</a:t>
            </a:r>
            <a:r>
              <a:rPr lang="en-GB" sz="2400" dirty="0">
                <a:solidFill>
                  <a:srgbClr val="115076"/>
                </a:solidFill>
              </a:rPr>
              <a:t> meaning ‘</a:t>
            </a:r>
            <a:r>
              <a:rPr lang="en-GB" sz="2400" i="1" dirty="0">
                <a:solidFill>
                  <a:srgbClr val="115076"/>
                </a:solidFill>
              </a:rPr>
              <a:t>in front of</a:t>
            </a:r>
            <a:r>
              <a:rPr lang="en-GB" sz="2400" dirty="0">
                <a:solidFill>
                  <a:srgbClr val="115076"/>
                </a:solidFill>
              </a:rPr>
              <a:t>’ as the source word for SSC [v]. </a:t>
            </a:r>
          </a:p>
          <a:p>
            <a:pPr lvl="0">
              <a:defRPr/>
            </a:pPr>
            <a:endParaRPr lang="en-GB" sz="2400" dirty="0">
              <a:solidFill>
                <a:srgbClr val="115076"/>
              </a:solidFill>
            </a:endParaRPr>
          </a:p>
          <a:p>
            <a:pPr lvl="0">
              <a:defRPr/>
            </a:pPr>
            <a:r>
              <a:rPr lang="en-GB" sz="2400" b="1" dirty="0" err="1">
                <a:solidFill>
                  <a:srgbClr val="115076"/>
                </a:solidFill>
              </a:rPr>
              <a:t>Vor</a:t>
            </a:r>
            <a:r>
              <a:rPr lang="en-GB" sz="2400" dirty="0">
                <a:solidFill>
                  <a:srgbClr val="115076"/>
                </a:solidFill>
              </a:rPr>
              <a:t> also means ‘</a:t>
            </a:r>
            <a:r>
              <a:rPr lang="en-GB" sz="2400" i="1" dirty="0">
                <a:solidFill>
                  <a:srgbClr val="115076"/>
                </a:solidFill>
              </a:rPr>
              <a:t>ago’</a:t>
            </a:r>
            <a:r>
              <a:rPr lang="en-GB" sz="2400" dirty="0">
                <a:solidFill>
                  <a:srgbClr val="115076"/>
                </a:solidFill>
              </a:rPr>
              <a:t> and is followed by R3 (dative):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7C9A2ABA-6A58-8342-A1CD-D43F38E9BD26}"/>
              </a:ext>
            </a:extLst>
          </p:cNvPr>
          <p:cNvSpPr txBox="1"/>
          <p:nvPr/>
        </p:nvSpPr>
        <p:spPr>
          <a:xfrm>
            <a:off x="179999" y="4171570"/>
            <a:ext cx="7326044" cy="461665"/>
          </a:xfrm>
          <a:prstGeom prst="rect">
            <a:avLst/>
          </a:prstGeom>
          <a:noFill/>
        </p:spPr>
        <p:txBody>
          <a:bodyPr wrap="none" rtlCol="0">
            <a:spAutoFit/>
          </a:bodyPr>
          <a:lstStyle/>
          <a:p>
            <a:r>
              <a:rPr lang="en-GB" sz="2400" b="1" dirty="0" err="1">
                <a:solidFill>
                  <a:srgbClr val="115076"/>
                </a:solidFill>
              </a:rPr>
              <a:t>Vor</a:t>
            </a:r>
            <a:r>
              <a:rPr lang="en-GB" sz="2400" dirty="0">
                <a:solidFill>
                  <a:srgbClr val="115076"/>
                </a:solidFill>
              </a:rPr>
              <a:t> is usually used with the past (perfect) tense: </a:t>
            </a:r>
          </a:p>
        </p:txBody>
      </p:sp>
      <p:sp>
        <p:nvSpPr>
          <p:cNvPr id="9" name="TextBox 8">
            <a:extLst>
              <a:ext uri="{FF2B5EF4-FFF2-40B4-BE49-F238E27FC236}">
                <a16:creationId xmlns:a16="http://schemas.microsoft.com/office/drawing/2014/main" id="{414857E9-DCFE-AA4A-A2C6-ECC8D3737788}"/>
              </a:ext>
            </a:extLst>
          </p:cNvPr>
          <p:cNvSpPr txBox="1"/>
          <p:nvPr/>
        </p:nvSpPr>
        <p:spPr>
          <a:xfrm>
            <a:off x="344308" y="3442248"/>
            <a:ext cx="6075702" cy="461665"/>
          </a:xfrm>
          <a:prstGeom prst="rect">
            <a:avLst/>
          </a:prstGeom>
          <a:solidFill>
            <a:srgbClr val="FFE8CB"/>
          </a:solidFill>
          <a:ln>
            <a:solidFill>
              <a:srgbClr val="115076"/>
            </a:solidFill>
          </a:ln>
        </p:spPr>
        <p:txBody>
          <a:bodyPr wrap="none" rtlCol="0">
            <a:spAutoFit/>
          </a:bodyPr>
          <a:lstStyle/>
          <a:p>
            <a:r>
              <a:rPr lang="de-DE" sz="2400" dirty="0">
                <a:solidFill>
                  <a:srgbClr val="4472C4">
                    <a:lumMod val="50000"/>
                  </a:srgbClr>
                </a:solidFill>
              </a:rPr>
              <a:t>Ich habe ihn </a:t>
            </a:r>
            <a:r>
              <a:rPr lang="de-DE" sz="2400" b="1" dirty="0">
                <a:solidFill>
                  <a:srgbClr val="4472C4">
                    <a:lumMod val="50000"/>
                  </a:srgbClr>
                </a:solidFill>
              </a:rPr>
              <a:t>vor</a:t>
            </a:r>
            <a:r>
              <a:rPr lang="de-DE" sz="2400" dirty="0">
                <a:solidFill>
                  <a:srgbClr val="4472C4">
                    <a:lumMod val="50000"/>
                  </a:srgbClr>
                </a:solidFill>
              </a:rPr>
              <a:t> einer Woche gesehen</a:t>
            </a:r>
            <a:r>
              <a:rPr lang="en-GB" sz="2400" dirty="0">
                <a:solidFill>
                  <a:srgbClr val="4472C4">
                    <a:lumMod val="50000"/>
                  </a:srgbClr>
                </a:solidFill>
              </a:rPr>
              <a:t>.</a:t>
            </a:r>
            <a:endParaRPr lang="en-US" sz="2400" dirty="0">
              <a:solidFill>
                <a:schemeClr val="accent5">
                  <a:lumMod val="50000"/>
                </a:schemeClr>
              </a:solidFill>
            </a:endParaRPr>
          </a:p>
        </p:txBody>
      </p:sp>
      <p:sp>
        <p:nvSpPr>
          <p:cNvPr id="10" name="TextBox 9">
            <a:extLst>
              <a:ext uri="{FF2B5EF4-FFF2-40B4-BE49-F238E27FC236}">
                <a16:creationId xmlns:a16="http://schemas.microsoft.com/office/drawing/2014/main" id="{AC4C25C5-0F07-214B-ABC8-B5D22F835264}"/>
              </a:ext>
            </a:extLst>
          </p:cNvPr>
          <p:cNvSpPr txBox="1"/>
          <p:nvPr/>
        </p:nvSpPr>
        <p:spPr>
          <a:xfrm>
            <a:off x="7516293" y="3467748"/>
            <a:ext cx="3611886" cy="461665"/>
          </a:xfrm>
          <a:prstGeom prst="rect">
            <a:avLst/>
          </a:prstGeom>
          <a:noFill/>
        </p:spPr>
        <p:txBody>
          <a:bodyPr wrap="none" rtlCol="0">
            <a:spAutoFit/>
          </a:bodyPr>
          <a:lstStyle/>
          <a:p>
            <a:pPr algn="l"/>
            <a:r>
              <a:rPr lang="en-US" sz="2400" i="1" dirty="0">
                <a:solidFill>
                  <a:schemeClr val="accent5">
                    <a:lumMod val="50000"/>
                  </a:schemeClr>
                </a:solidFill>
              </a:rPr>
              <a:t>I  saw him a week </a:t>
            </a:r>
            <a:r>
              <a:rPr lang="en-US" sz="2400" b="1" i="1" dirty="0">
                <a:solidFill>
                  <a:schemeClr val="accent5">
                    <a:lumMod val="50000"/>
                  </a:schemeClr>
                </a:solidFill>
              </a:rPr>
              <a:t>ago</a:t>
            </a:r>
            <a:r>
              <a:rPr lang="en-US" sz="2400" i="1" dirty="0">
                <a:solidFill>
                  <a:schemeClr val="accent5">
                    <a:lumMod val="50000"/>
                  </a:schemeClr>
                </a:solidFill>
              </a:rPr>
              <a:t>.</a:t>
            </a:r>
          </a:p>
        </p:txBody>
      </p:sp>
      <p:sp>
        <p:nvSpPr>
          <p:cNvPr id="11" name="Speech Bubble: Rectangle with Corners Rounded 37">
            <a:extLst>
              <a:ext uri="{FF2B5EF4-FFF2-40B4-BE49-F238E27FC236}">
                <a16:creationId xmlns:a16="http://schemas.microsoft.com/office/drawing/2014/main" id="{653D1DB9-2CDA-A040-AE95-A72C0B3EF49E}"/>
              </a:ext>
            </a:extLst>
          </p:cNvPr>
          <p:cNvSpPr/>
          <p:nvPr/>
        </p:nvSpPr>
        <p:spPr>
          <a:xfrm>
            <a:off x="8183487" y="2453035"/>
            <a:ext cx="3773840" cy="916424"/>
          </a:xfrm>
          <a:prstGeom prst="wedgeRoundRectCallout">
            <a:avLst>
              <a:gd name="adj1" fmla="val 14790"/>
              <a:gd name="adj2" fmla="val 74608"/>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Note: in English </a:t>
            </a:r>
            <a:r>
              <a:rPr lang="en-GB" sz="2000" b="1" i="1" dirty="0">
                <a:solidFill>
                  <a:srgbClr val="DAA520"/>
                </a:solidFill>
              </a:rPr>
              <a:t>ago</a:t>
            </a:r>
            <a:r>
              <a:rPr lang="en-GB" sz="2000" b="1" dirty="0">
                <a:solidFill>
                  <a:srgbClr val="DAA520"/>
                </a:solidFill>
              </a:rPr>
              <a:t> </a:t>
            </a:r>
            <a:r>
              <a:rPr lang="en-GB" sz="2000" dirty="0"/>
              <a:t>comes after the time expression!</a:t>
            </a:r>
          </a:p>
        </p:txBody>
      </p:sp>
      <p:sp>
        <p:nvSpPr>
          <p:cNvPr id="12" name="TextBox 11">
            <a:extLst>
              <a:ext uri="{FF2B5EF4-FFF2-40B4-BE49-F238E27FC236}">
                <a16:creationId xmlns:a16="http://schemas.microsoft.com/office/drawing/2014/main" id="{B4A02645-E08D-924D-9B42-79078F356672}"/>
              </a:ext>
            </a:extLst>
          </p:cNvPr>
          <p:cNvSpPr txBox="1"/>
          <p:nvPr/>
        </p:nvSpPr>
        <p:spPr>
          <a:xfrm>
            <a:off x="344308" y="4763454"/>
            <a:ext cx="6139822" cy="461665"/>
          </a:xfrm>
          <a:prstGeom prst="rect">
            <a:avLst/>
          </a:prstGeom>
          <a:solidFill>
            <a:srgbClr val="FFE8CB"/>
          </a:solidFill>
          <a:ln>
            <a:solidFill>
              <a:srgbClr val="115076"/>
            </a:solidFill>
          </a:ln>
        </p:spPr>
        <p:txBody>
          <a:bodyPr wrap="none" rtlCol="0">
            <a:spAutoFit/>
          </a:bodyPr>
          <a:lstStyle/>
          <a:p>
            <a:pPr algn="l"/>
            <a:r>
              <a:rPr lang="de-DE" sz="2400" dirty="0">
                <a:solidFill>
                  <a:schemeClr val="accent5">
                    <a:lumMod val="50000"/>
                  </a:schemeClr>
                </a:solidFill>
              </a:rPr>
              <a:t>Sie hat </a:t>
            </a:r>
            <a:r>
              <a:rPr lang="de-DE" sz="2400" b="1" dirty="0">
                <a:solidFill>
                  <a:schemeClr val="accent5">
                    <a:lumMod val="50000"/>
                  </a:schemeClr>
                </a:solidFill>
              </a:rPr>
              <a:t>vor</a:t>
            </a:r>
            <a:r>
              <a:rPr lang="de-DE" sz="2400" dirty="0">
                <a:solidFill>
                  <a:schemeClr val="accent5">
                    <a:lumMod val="50000"/>
                  </a:schemeClr>
                </a:solidFill>
              </a:rPr>
              <a:t> einem Monat Tennis gespielt</a:t>
            </a:r>
            <a:r>
              <a:rPr lang="en-US" sz="2400" dirty="0">
                <a:solidFill>
                  <a:schemeClr val="accent5">
                    <a:lumMod val="50000"/>
                  </a:schemeClr>
                </a:solidFill>
              </a:rPr>
              <a:t>.</a:t>
            </a:r>
          </a:p>
        </p:txBody>
      </p:sp>
      <p:sp>
        <p:nvSpPr>
          <p:cNvPr id="13" name="TextBox 12">
            <a:extLst>
              <a:ext uri="{FF2B5EF4-FFF2-40B4-BE49-F238E27FC236}">
                <a16:creationId xmlns:a16="http://schemas.microsoft.com/office/drawing/2014/main" id="{DABA2AED-7C60-7B41-9E81-2FFBCA5263E4}"/>
              </a:ext>
            </a:extLst>
          </p:cNvPr>
          <p:cNvSpPr txBox="1"/>
          <p:nvPr/>
        </p:nvSpPr>
        <p:spPr>
          <a:xfrm>
            <a:off x="344308" y="5817004"/>
            <a:ext cx="5176417" cy="461665"/>
          </a:xfrm>
          <a:prstGeom prst="rect">
            <a:avLst/>
          </a:prstGeom>
          <a:solidFill>
            <a:srgbClr val="FFE8CB"/>
          </a:solidFill>
          <a:ln>
            <a:solidFill>
              <a:srgbClr val="115076"/>
            </a:solidFill>
          </a:ln>
        </p:spPr>
        <p:txBody>
          <a:bodyPr wrap="none" rtlCol="0">
            <a:spAutoFit/>
          </a:bodyPr>
          <a:lstStyle/>
          <a:p>
            <a:pPr algn="l"/>
            <a:r>
              <a:rPr lang="de-DE" sz="2400" dirty="0">
                <a:solidFill>
                  <a:schemeClr val="accent5">
                    <a:lumMod val="50000"/>
                  </a:schemeClr>
                </a:solidFill>
              </a:rPr>
              <a:t>Sie spielt </a:t>
            </a:r>
            <a:r>
              <a:rPr lang="de-DE" sz="2400" b="1" dirty="0">
                <a:solidFill>
                  <a:schemeClr val="accent5">
                    <a:lumMod val="50000"/>
                  </a:schemeClr>
                </a:solidFill>
              </a:rPr>
              <a:t>seit</a:t>
            </a:r>
            <a:r>
              <a:rPr lang="de-DE" sz="2400" dirty="0">
                <a:solidFill>
                  <a:schemeClr val="accent5">
                    <a:lumMod val="50000"/>
                  </a:schemeClr>
                </a:solidFill>
              </a:rPr>
              <a:t> einem Monat Tennis.</a:t>
            </a:r>
          </a:p>
        </p:txBody>
      </p:sp>
      <p:sp>
        <p:nvSpPr>
          <p:cNvPr id="14" name="TextBox 13">
            <a:extLst>
              <a:ext uri="{FF2B5EF4-FFF2-40B4-BE49-F238E27FC236}">
                <a16:creationId xmlns:a16="http://schemas.microsoft.com/office/drawing/2014/main" id="{E1D7DA76-6151-7A4A-8CF6-46819D110955}"/>
              </a:ext>
            </a:extLst>
          </p:cNvPr>
          <p:cNvSpPr txBox="1"/>
          <p:nvPr/>
        </p:nvSpPr>
        <p:spPr>
          <a:xfrm>
            <a:off x="179999" y="5302602"/>
            <a:ext cx="2417650" cy="461665"/>
          </a:xfrm>
          <a:prstGeom prst="rect">
            <a:avLst/>
          </a:prstGeom>
          <a:noFill/>
        </p:spPr>
        <p:txBody>
          <a:bodyPr wrap="none" rtlCol="0">
            <a:spAutoFit/>
          </a:bodyPr>
          <a:lstStyle/>
          <a:p>
            <a:pPr algn="l"/>
            <a:r>
              <a:rPr lang="en-US" sz="2400" dirty="0">
                <a:solidFill>
                  <a:schemeClr val="accent5">
                    <a:lumMod val="50000"/>
                  </a:schemeClr>
                </a:solidFill>
              </a:rPr>
              <a:t>Compare with:</a:t>
            </a:r>
          </a:p>
        </p:txBody>
      </p:sp>
      <p:sp>
        <p:nvSpPr>
          <p:cNvPr id="16" name="TextBox 15">
            <a:extLst>
              <a:ext uri="{FF2B5EF4-FFF2-40B4-BE49-F238E27FC236}">
                <a16:creationId xmlns:a16="http://schemas.microsoft.com/office/drawing/2014/main" id="{33D9952E-52D7-354D-ABF1-B36E68EC6362}"/>
              </a:ext>
            </a:extLst>
          </p:cNvPr>
          <p:cNvSpPr txBox="1"/>
          <p:nvPr/>
        </p:nvSpPr>
        <p:spPr>
          <a:xfrm>
            <a:off x="6844634" y="4731987"/>
            <a:ext cx="4953600" cy="461665"/>
          </a:xfrm>
          <a:prstGeom prst="rect">
            <a:avLst/>
          </a:prstGeom>
          <a:noFill/>
        </p:spPr>
        <p:txBody>
          <a:bodyPr wrap="none" rtlCol="0">
            <a:spAutoFit/>
          </a:bodyPr>
          <a:lstStyle/>
          <a:p>
            <a:pPr algn="l"/>
            <a:r>
              <a:rPr lang="en-US" sz="2400" i="1" dirty="0">
                <a:solidFill>
                  <a:schemeClr val="accent5">
                    <a:lumMod val="50000"/>
                  </a:schemeClr>
                </a:solidFill>
              </a:rPr>
              <a:t>She played tennis a month </a:t>
            </a:r>
            <a:r>
              <a:rPr lang="en-US" sz="2400" b="1" i="1" dirty="0">
                <a:solidFill>
                  <a:schemeClr val="accent5">
                    <a:lumMod val="50000"/>
                  </a:schemeClr>
                </a:solidFill>
              </a:rPr>
              <a:t>ago</a:t>
            </a:r>
            <a:r>
              <a:rPr lang="en-US" sz="2400" i="1" dirty="0">
                <a:solidFill>
                  <a:schemeClr val="accent5">
                    <a:lumMod val="50000"/>
                  </a:schemeClr>
                </a:solidFill>
              </a:rPr>
              <a:t>.</a:t>
            </a:r>
          </a:p>
        </p:txBody>
      </p:sp>
      <p:sp>
        <p:nvSpPr>
          <p:cNvPr id="17" name="TextBox 16">
            <a:extLst>
              <a:ext uri="{FF2B5EF4-FFF2-40B4-BE49-F238E27FC236}">
                <a16:creationId xmlns:a16="http://schemas.microsoft.com/office/drawing/2014/main" id="{9C2DF38A-F18A-6B49-A328-220B3B5202F7}"/>
              </a:ext>
            </a:extLst>
          </p:cNvPr>
          <p:cNvSpPr txBox="1"/>
          <p:nvPr/>
        </p:nvSpPr>
        <p:spPr>
          <a:xfrm>
            <a:off x="5831975" y="5795083"/>
            <a:ext cx="6255239" cy="461665"/>
          </a:xfrm>
          <a:prstGeom prst="rect">
            <a:avLst/>
          </a:prstGeom>
          <a:noFill/>
        </p:spPr>
        <p:txBody>
          <a:bodyPr wrap="none" rtlCol="0">
            <a:spAutoFit/>
          </a:bodyPr>
          <a:lstStyle/>
          <a:p>
            <a:pPr algn="l"/>
            <a:r>
              <a:rPr lang="en-US" sz="2400" i="1" dirty="0">
                <a:solidFill>
                  <a:schemeClr val="accent5">
                    <a:lumMod val="50000"/>
                  </a:schemeClr>
                </a:solidFill>
              </a:rPr>
              <a:t>She has been playing tennis </a:t>
            </a:r>
            <a:r>
              <a:rPr lang="en-US" sz="2400" b="1" i="1" dirty="0">
                <a:solidFill>
                  <a:schemeClr val="accent5">
                    <a:lumMod val="50000"/>
                  </a:schemeClr>
                </a:solidFill>
              </a:rPr>
              <a:t>for</a:t>
            </a:r>
            <a:r>
              <a:rPr lang="en-US" sz="2400" i="1" dirty="0">
                <a:solidFill>
                  <a:schemeClr val="accent5">
                    <a:lumMod val="50000"/>
                  </a:schemeClr>
                </a:solidFill>
              </a:rPr>
              <a:t> a month.</a:t>
            </a:r>
          </a:p>
        </p:txBody>
      </p:sp>
    </p:spTree>
    <p:extLst>
      <p:ext uri="{BB962C8B-B14F-4D97-AF65-F5344CB8AC3E}">
        <p14:creationId xmlns:p14="http://schemas.microsoft.com/office/powerpoint/2010/main" val="207527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P spid="11" grpId="0" animBg="1"/>
      <p:bldP spid="12" grpId="0" animBg="1"/>
      <p:bldP spid="13" grpId="0" animBg="1"/>
      <p:bldP spid="14"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127927" cy="869950"/>
          </a:xfrm>
          <a:prstGeom prst="rect">
            <a:avLst/>
          </a:prstGeom>
        </p:spPr>
      </p:pic>
      <p:sp>
        <p:nvSpPr>
          <p:cNvPr id="4" name="Title 3"/>
          <p:cNvSpPr>
            <a:spLocks noGrp="1"/>
          </p:cNvSpPr>
          <p:nvPr>
            <p:ph type="title"/>
          </p:nvPr>
        </p:nvSpPr>
        <p:spPr>
          <a:xfrm>
            <a:off x="0" y="294041"/>
            <a:ext cx="6384175" cy="707849"/>
          </a:xfrm>
        </p:spPr>
        <p:txBody>
          <a:bodyPr>
            <a:normAutofit/>
          </a:bodyPr>
          <a:lstStyle/>
          <a:p>
            <a:r>
              <a:rPr lang="en-GB" sz="3600" b="1" dirty="0">
                <a:solidFill>
                  <a:schemeClr val="bg1"/>
                </a:solidFill>
              </a:rPr>
              <a:t>Wolfgang </a:t>
            </a:r>
            <a:r>
              <a:rPr lang="en-GB" sz="3600" b="1" dirty="0" err="1">
                <a:solidFill>
                  <a:schemeClr val="bg1"/>
                </a:solidFill>
              </a:rPr>
              <a:t>ist</a:t>
            </a:r>
            <a:r>
              <a:rPr lang="en-GB" sz="3600" b="1" dirty="0">
                <a:solidFill>
                  <a:schemeClr val="bg1"/>
                </a:solidFill>
              </a:rPr>
              <a:t> </a:t>
            </a:r>
            <a:r>
              <a:rPr lang="en-GB" sz="3600" b="1" dirty="0" err="1">
                <a:solidFill>
                  <a:schemeClr val="bg1"/>
                </a:solidFill>
              </a:rPr>
              <a:t>traurig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2" name="Group 31">
            <a:extLst>
              <a:ext uri="{FF2B5EF4-FFF2-40B4-BE49-F238E27FC236}">
                <a16:creationId xmlns:a16="http://schemas.microsoft.com/office/drawing/2014/main" id="{D8C24D57-11A2-F04D-B298-29F04A13274F}"/>
              </a:ext>
            </a:extLst>
          </p:cNvPr>
          <p:cNvGrpSpPr/>
          <p:nvPr/>
        </p:nvGrpSpPr>
        <p:grpSpPr>
          <a:xfrm>
            <a:off x="2603499" y="1275629"/>
            <a:ext cx="8880501" cy="4841607"/>
            <a:chOff x="3711599" y="1592480"/>
            <a:chExt cx="7772401" cy="4841607"/>
          </a:xfrm>
        </p:grpSpPr>
        <p:sp>
          <p:nvSpPr>
            <p:cNvPr id="2" name="Rectangle 1">
              <a:extLst>
                <a:ext uri="{FF2B5EF4-FFF2-40B4-BE49-F238E27FC236}">
                  <a16:creationId xmlns:a16="http://schemas.microsoft.com/office/drawing/2014/main" id="{C5E298F5-160D-3E42-972F-8128B50A2214}"/>
                </a:ext>
              </a:extLst>
            </p:cNvPr>
            <p:cNvSpPr/>
            <p:nvPr/>
          </p:nvSpPr>
          <p:spPr>
            <a:xfrm>
              <a:off x="3711600" y="1592480"/>
              <a:ext cx="7772400" cy="4841607"/>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82D600A-03BC-D34B-9B6E-803A9B63EDF2}"/>
                </a:ext>
              </a:extLst>
            </p:cNvPr>
            <p:cNvSpPr/>
            <p:nvPr/>
          </p:nvSpPr>
          <p:spPr>
            <a:xfrm>
              <a:off x="3711599" y="1988729"/>
              <a:ext cx="7772400" cy="350619"/>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a:extLst>
                <a:ext uri="{FF2B5EF4-FFF2-40B4-BE49-F238E27FC236}">
                  <a16:creationId xmlns:a16="http://schemas.microsoft.com/office/drawing/2014/main" id="{52BC42E4-75F1-F840-97DC-8B05BF135457}"/>
                </a:ext>
              </a:extLst>
            </p:cNvPr>
            <p:cNvSpPr/>
            <p:nvPr/>
          </p:nvSpPr>
          <p:spPr>
            <a:xfrm>
              <a:off x="4826000" y="1645140"/>
              <a:ext cx="1731119" cy="319986"/>
            </a:xfrm>
            <a:prstGeom prst="round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15076"/>
                  </a:solidFill>
                  <a:hlinkClick r:id="rId4"/>
                </a:rPr>
                <a:t>wolf@mail.de</a:t>
              </a:r>
              <a:r>
                <a:rPr lang="en-US" dirty="0">
                  <a:solidFill>
                    <a:srgbClr val="115076"/>
                  </a:solidFill>
                </a:rPr>
                <a:t>  </a:t>
              </a:r>
            </a:p>
          </p:txBody>
        </p:sp>
        <p:sp>
          <p:nvSpPr>
            <p:cNvPr id="27" name="TextBox 26">
              <a:extLst>
                <a:ext uri="{FF2B5EF4-FFF2-40B4-BE49-F238E27FC236}">
                  <a16:creationId xmlns:a16="http://schemas.microsoft.com/office/drawing/2014/main" id="{4D5DDA6E-78F0-E046-B7DA-7CEA93571975}"/>
                </a:ext>
              </a:extLst>
            </p:cNvPr>
            <p:cNvSpPr txBox="1"/>
            <p:nvPr/>
          </p:nvSpPr>
          <p:spPr>
            <a:xfrm>
              <a:off x="3737885" y="1636012"/>
              <a:ext cx="702436" cy="369332"/>
            </a:xfrm>
            <a:prstGeom prst="rect">
              <a:avLst/>
            </a:prstGeom>
            <a:noFill/>
          </p:spPr>
          <p:txBody>
            <a:bodyPr wrap="none" rtlCol="0">
              <a:spAutoFit/>
            </a:bodyPr>
            <a:lstStyle/>
            <a:p>
              <a:pPr algn="l"/>
              <a:r>
                <a:rPr lang="en-US" dirty="0">
                  <a:solidFill>
                    <a:schemeClr val="accent5">
                      <a:lumMod val="50000"/>
                    </a:schemeClr>
                  </a:solidFill>
                </a:rPr>
                <a:t>Von:</a:t>
              </a:r>
            </a:p>
          </p:txBody>
        </p:sp>
        <p:sp>
          <p:nvSpPr>
            <p:cNvPr id="28" name="Rounded Rectangle 27">
              <a:extLst>
                <a:ext uri="{FF2B5EF4-FFF2-40B4-BE49-F238E27FC236}">
                  <a16:creationId xmlns:a16="http://schemas.microsoft.com/office/drawing/2014/main" id="{899671F2-A35F-824F-9F70-AABB2515AA90}"/>
                </a:ext>
              </a:extLst>
            </p:cNvPr>
            <p:cNvSpPr/>
            <p:nvPr/>
          </p:nvSpPr>
          <p:spPr>
            <a:xfrm>
              <a:off x="4826000" y="2016977"/>
              <a:ext cx="1731119" cy="285718"/>
            </a:xfrm>
            <a:prstGeom prst="round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15076"/>
                  </a:solidFill>
                  <a:hlinkClick r:id="rId5"/>
                </a:rPr>
                <a:t>mutti@mail.de</a:t>
              </a:r>
              <a:endParaRPr lang="en-US" dirty="0">
                <a:solidFill>
                  <a:srgbClr val="115076"/>
                </a:solidFill>
              </a:endParaRPr>
            </a:p>
          </p:txBody>
        </p:sp>
        <p:sp>
          <p:nvSpPr>
            <p:cNvPr id="29" name="TextBox 28">
              <a:extLst>
                <a:ext uri="{FF2B5EF4-FFF2-40B4-BE49-F238E27FC236}">
                  <a16:creationId xmlns:a16="http://schemas.microsoft.com/office/drawing/2014/main" id="{C413DF18-6D58-CA4A-819D-28C076FE34C2}"/>
                </a:ext>
              </a:extLst>
            </p:cNvPr>
            <p:cNvSpPr txBox="1"/>
            <p:nvPr/>
          </p:nvSpPr>
          <p:spPr>
            <a:xfrm>
              <a:off x="3737885" y="1999763"/>
              <a:ext cx="561372" cy="369332"/>
            </a:xfrm>
            <a:prstGeom prst="rect">
              <a:avLst/>
            </a:prstGeom>
            <a:noFill/>
          </p:spPr>
          <p:txBody>
            <a:bodyPr wrap="none" rtlCol="0">
              <a:spAutoFit/>
            </a:bodyPr>
            <a:lstStyle/>
            <a:p>
              <a:pPr algn="l"/>
              <a:r>
                <a:rPr lang="en-US" dirty="0">
                  <a:solidFill>
                    <a:schemeClr val="accent5">
                      <a:lumMod val="50000"/>
                    </a:schemeClr>
                  </a:solidFill>
                </a:rPr>
                <a:t>An:</a:t>
              </a:r>
            </a:p>
          </p:txBody>
        </p:sp>
        <p:sp>
          <p:nvSpPr>
            <p:cNvPr id="30" name="Rectangle 29">
              <a:extLst>
                <a:ext uri="{FF2B5EF4-FFF2-40B4-BE49-F238E27FC236}">
                  <a16:creationId xmlns:a16="http://schemas.microsoft.com/office/drawing/2014/main" id="{84E99C76-FD3E-6244-A14B-A59CBB8CC918}"/>
                </a:ext>
              </a:extLst>
            </p:cNvPr>
            <p:cNvSpPr/>
            <p:nvPr/>
          </p:nvSpPr>
          <p:spPr>
            <a:xfrm>
              <a:off x="3711600" y="2337347"/>
              <a:ext cx="7772400" cy="350619"/>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115076"/>
                </a:solidFill>
              </a:endParaRPr>
            </a:p>
          </p:txBody>
        </p:sp>
        <p:sp>
          <p:nvSpPr>
            <p:cNvPr id="31" name="TextBox 30">
              <a:extLst>
                <a:ext uri="{FF2B5EF4-FFF2-40B4-BE49-F238E27FC236}">
                  <a16:creationId xmlns:a16="http://schemas.microsoft.com/office/drawing/2014/main" id="{BD05128F-EF81-434A-8588-D2975E0C086A}"/>
                </a:ext>
              </a:extLst>
            </p:cNvPr>
            <p:cNvSpPr txBox="1"/>
            <p:nvPr/>
          </p:nvSpPr>
          <p:spPr>
            <a:xfrm>
              <a:off x="3737885" y="2355016"/>
              <a:ext cx="853294" cy="369332"/>
            </a:xfrm>
            <a:prstGeom prst="rect">
              <a:avLst/>
            </a:prstGeom>
            <a:noFill/>
          </p:spPr>
          <p:txBody>
            <a:bodyPr wrap="none" rtlCol="0">
              <a:spAutoFit/>
            </a:bodyPr>
            <a:lstStyle/>
            <a:p>
              <a:pPr algn="l"/>
              <a:r>
                <a:rPr lang="de-DE" dirty="0">
                  <a:solidFill>
                    <a:schemeClr val="accent5">
                      <a:lumMod val="50000"/>
                    </a:schemeClr>
                  </a:solidFill>
                </a:rPr>
                <a:t>Betreff</a:t>
              </a:r>
              <a:r>
                <a:rPr lang="en-US" dirty="0">
                  <a:solidFill>
                    <a:schemeClr val="accent5">
                      <a:lumMod val="50000"/>
                    </a:schemeClr>
                  </a:solidFill>
                </a:rPr>
                <a:t>:</a:t>
              </a:r>
            </a:p>
          </p:txBody>
        </p:sp>
      </p:grpSp>
      <p:sp>
        <p:nvSpPr>
          <p:cNvPr id="34" name="Rectangle 33">
            <a:extLst>
              <a:ext uri="{FF2B5EF4-FFF2-40B4-BE49-F238E27FC236}">
                <a16:creationId xmlns:a16="http://schemas.microsoft.com/office/drawing/2014/main" id="{4FFD15D8-3189-8A4F-988E-FCB7F9FFE27F}"/>
              </a:ext>
            </a:extLst>
          </p:cNvPr>
          <p:cNvSpPr/>
          <p:nvPr/>
        </p:nvSpPr>
        <p:spPr>
          <a:xfrm>
            <a:off x="3876779" y="2077206"/>
            <a:ext cx="4889500" cy="254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solidFill>
                  <a:srgbClr val="115076"/>
                </a:solidFill>
              </a:rPr>
              <a:t>Weißt du das noch?</a:t>
            </a:r>
          </a:p>
        </p:txBody>
      </p:sp>
      <p:pic>
        <p:nvPicPr>
          <p:cNvPr id="36" name="Picture 35" descr="A close up of a logo&#10;&#10;Description automatically generated">
            <a:extLst>
              <a:ext uri="{FF2B5EF4-FFF2-40B4-BE49-F238E27FC236}">
                <a16:creationId xmlns:a16="http://schemas.microsoft.com/office/drawing/2014/main" id="{2FDB6D30-C644-7940-A04D-CFA3D68959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7825" y="102960"/>
            <a:ext cx="1174750" cy="1189042"/>
          </a:xfrm>
          <a:prstGeom prst="rect">
            <a:avLst/>
          </a:prstGeom>
        </p:spPr>
      </p:pic>
      <p:sp>
        <p:nvSpPr>
          <p:cNvPr id="37" name="TextBox 36">
            <a:extLst>
              <a:ext uri="{FF2B5EF4-FFF2-40B4-BE49-F238E27FC236}">
                <a16:creationId xmlns:a16="http://schemas.microsoft.com/office/drawing/2014/main" id="{E78E6271-CA56-3C4D-BA59-7DC2AF621527}"/>
              </a:ext>
            </a:extLst>
          </p:cNvPr>
          <p:cNvSpPr txBox="1"/>
          <p:nvPr/>
        </p:nvSpPr>
        <p:spPr>
          <a:xfrm>
            <a:off x="2730278" y="2374774"/>
            <a:ext cx="8278522" cy="3785652"/>
          </a:xfrm>
          <a:prstGeom prst="rect">
            <a:avLst/>
          </a:prstGeom>
          <a:noFill/>
        </p:spPr>
        <p:txBody>
          <a:bodyPr wrap="square" rtlCol="0">
            <a:spAutoFit/>
          </a:bodyPr>
          <a:lstStyle/>
          <a:p>
            <a:pPr algn="l"/>
            <a:r>
              <a:rPr lang="de-DE" sz="2000" dirty="0">
                <a:solidFill>
                  <a:schemeClr val="accent5">
                    <a:lumMod val="50000"/>
                  </a:schemeClr>
                </a:solidFill>
              </a:rPr>
              <a:t>Liebe Mutti,</a:t>
            </a:r>
          </a:p>
          <a:p>
            <a:pPr algn="l"/>
            <a:r>
              <a:rPr lang="de-DE" sz="2000" dirty="0">
                <a:solidFill>
                  <a:schemeClr val="accent5">
                    <a:lumMod val="50000"/>
                  </a:schemeClr>
                </a:solidFill>
              </a:rPr>
              <a:t>1. Ich spiele </a:t>
            </a:r>
            <a:r>
              <a:rPr lang="de-DE" sz="2000" b="1" dirty="0">
                <a:solidFill>
                  <a:schemeClr val="accent5">
                    <a:lumMod val="50000"/>
                  </a:schemeClr>
                </a:solidFill>
              </a:rPr>
              <a:t>seit </a:t>
            </a:r>
            <a:r>
              <a:rPr lang="de-DE" sz="2000" dirty="0">
                <a:solidFill>
                  <a:schemeClr val="accent5">
                    <a:lumMod val="50000"/>
                  </a:schemeClr>
                </a:solidFill>
              </a:rPr>
              <a:t>drei Jahren Gitarre.</a:t>
            </a:r>
          </a:p>
          <a:p>
            <a:pPr algn="l"/>
            <a:r>
              <a:rPr lang="de-DE" sz="2000" dirty="0">
                <a:solidFill>
                  <a:schemeClr val="accent5">
                    <a:lumMod val="50000"/>
                  </a:schemeClr>
                </a:solidFill>
              </a:rPr>
              <a:t>2. Mia hat </a:t>
            </a:r>
            <a:r>
              <a:rPr lang="de-DE" sz="2000" b="1" dirty="0">
                <a:solidFill>
                  <a:schemeClr val="accent5">
                    <a:lumMod val="50000"/>
                  </a:schemeClr>
                </a:solidFill>
              </a:rPr>
              <a:t>vor</a:t>
            </a:r>
            <a:r>
              <a:rPr lang="de-DE" sz="2000" dirty="0">
                <a:solidFill>
                  <a:schemeClr val="accent5">
                    <a:lumMod val="50000"/>
                  </a:schemeClr>
                </a:solidFill>
              </a:rPr>
              <a:t> ein paar Tagen mit dem Chor aufgehört.</a:t>
            </a:r>
          </a:p>
          <a:p>
            <a:pPr algn="l"/>
            <a:r>
              <a:rPr lang="de-DE" sz="2000" dirty="0">
                <a:solidFill>
                  <a:schemeClr val="accent5">
                    <a:lumMod val="50000"/>
                  </a:schemeClr>
                </a:solidFill>
              </a:rPr>
              <a:t>3. Ich kenne Heidi schon </a:t>
            </a:r>
            <a:r>
              <a:rPr lang="de-DE" sz="2000" b="1" dirty="0">
                <a:solidFill>
                  <a:schemeClr val="accent5">
                    <a:lumMod val="50000"/>
                  </a:schemeClr>
                </a:solidFill>
              </a:rPr>
              <a:t>seit</a:t>
            </a:r>
            <a:r>
              <a:rPr lang="de-DE" sz="2000" dirty="0">
                <a:solidFill>
                  <a:schemeClr val="accent5">
                    <a:lumMod val="50000"/>
                  </a:schemeClr>
                </a:solidFill>
              </a:rPr>
              <a:t> zwei Jahren!</a:t>
            </a:r>
          </a:p>
          <a:p>
            <a:pPr algn="l"/>
            <a:r>
              <a:rPr lang="de-DE" sz="2000" dirty="0">
                <a:solidFill>
                  <a:schemeClr val="accent5">
                    <a:lumMod val="50000"/>
                  </a:schemeClr>
                </a:solidFill>
              </a:rPr>
              <a:t>4. Sie ist </a:t>
            </a:r>
            <a:r>
              <a:rPr lang="de-DE" sz="2000" b="1" dirty="0">
                <a:solidFill>
                  <a:schemeClr val="accent5">
                    <a:lumMod val="50000"/>
                  </a:schemeClr>
                </a:solidFill>
              </a:rPr>
              <a:t>seit</a:t>
            </a:r>
            <a:r>
              <a:rPr lang="de-DE" sz="2000" dirty="0">
                <a:solidFill>
                  <a:schemeClr val="accent5">
                    <a:lumMod val="50000"/>
                  </a:schemeClr>
                </a:solidFill>
              </a:rPr>
              <a:t> vier Jahren Vegetarierin.</a:t>
            </a:r>
          </a:p>
          <a:p>
            <a:r>
              <a:rPr lang="de-DE" sz="2000" dirty="0">
                <a:solidFill>
                  <a:schemeClr val="accent5">
                    <a:lumMod val="50000"/>
                  </a:schemeClr>
                </a:solidFill>
              </a:rPr>
              <a:t>5. Ich habe </a:t>
            </a:r>
            <a:r>
              <a:rPr lang="de-DE" sz="2000" b="1" dirty="0">
                <a:solidFill>
                  <a:schemeClr val="accent5">
                    <a:lumMod val="50000"/>
                  </a:schemeClr>
                </a:solidFill>
              </a:rPr>
              <a:t>vor</a:t>
            </a:r>
            <a:r>
              <a:rPr lang="de-DE" sz="2000" dirty="0">
                <a:solidFill>
                  <a:schemeClr val="accent5">
                    <a:lumMod val="50000"/>
                  </a:schemeClr>
                </a:solidFill>
              </a:rPr>
              <a:t> fünf Monaten einmal Karate gemacht.</a:t>
            </a:r>
          </a:p>
          <a:p>
            <a:pPr algn="l"/>
            <a:r>
              <a:rPr lang="de-DE" sz="2000" dirty="0">
                <a:solidFill>
                  <a:schemeClr val="accent5">
                    <a:lumMod val="50000"/>
                  </a:schemeClr>
                </a:solidFill>
              </a:rPr>
              <a:t>6. Wir arbeiten </a:t>
            </a:r>
            <a:r>
              <a:rPr lang="de-DE" sz="2000" b="1" dirty="0">
                <a:solidFill>
                  <a:schemeClr val="accent5">
                    <a:lumMod val="50000"/>
                  </a:schemeClr>
                </a:solidFill>
              </a:rPr>
              <a:t>seit</a:t>
            </a:r>
            <a:r>
              <a:rPr lang="de-DE" sz="2000" dirty="0">
                <a:solidFill>
                  <a:schemeClr val="accent5">
                    <a:lumMod val="50000"/>
                  </a:schemeClr>
                </a:solidFill>
              </a:rPr>
              <a:t> einer Woche im Café.</a:t>
            </a:r>
          </a:p>
          <a:p>
            <a:pPr algn="l"/>
            <a:r>
              <a:rPr lang="de-DE" sz="2000" dirty="0">
                <a:solidFill>
                  <a:schemeClr val="accent5">
                    <a:lumMod val="50000"/>
                  </a:schemeClr>
                </a:solidFill>
              </a:rPr>
              <a:t>7. Opa hat </a:t>
            </a:r>
            <a:r>
              <a:rPr lang="de-DE" sz="2000" b="1" dirty="0">
                <a:solidFill>
                  <a:schemeClr val="accent5">
                    <a:lumMod val="50000"/>
                  </a:schemeClr>
                </a:solidFill>
              </a:rPr>
              <a:t>vor </a:t>
            </a:r>
            <a:r>
              <a:rPr lang="de-DE" sz="2000" dirty="0">
                <a:solidFill>
                  <a:schemeClr val="accent5">
                    <a:lumMod val="50000"/>
                  </a:schemeClr>
                </a:solidFill>
              </a:rPr>
              <a:t>einem Monat einen wichtigen Geburtstag *gefeiert.</a:t>
            </a:r>
          </a:p>
          <a:p>
            <a:pPr algn="l"/>
            <a:r>
              <a:rPr lang="de-DE" sz="2000" dirty="0">
                <a:solidFill>
                  <a:schemeClr val="accent5">
                    <a:lumMod val="50000"/>
                  </a:schemeClr>
                </a:solidFill>
              </a:rPr>
              <a:t>8. Und wir haben </a:t>
            </a:r>
            <a:r>
              <a:rPr lang="de-DE" sz="2000" b="1" dirty="0">
                <a:solidFill>
                  <a:schemeClr val="accent5">
                    <a:lumMod val="50000"/>
                  </a:schemeClr>
                </a:solidFill>
              </a:rPr>
              <a:t>vor</a:t>
            </a:r>
            <a:r>
              <a:rPr lang="de-DE" sz="2000" dirty="0">
                <a:solidFill>
                  <a:schemeClr val="accent5">
                    <a:lumMod val="50000"/>
                  </a:schemeClr>
                </a:solidFill>
              </a:rPr>
              <a:t> drei Monaten Wien besucht.</a:t>
            </a:r>
          </a:p>
          <a:p>
            <a:pPr algn="l"/>
            <a:r>
              <a:rPr lang="de-DE" sz="2000" dirty="0">
                <a:solidFill>
                  <a:schemeClr val="accent5">
                    <a:lumMod val="50000"/>
                  </a:schemeClr>
                </a:solidFill>
              </a:rPr>
              <a:t>Und ich *hab‘ dich lieb!</a:t>
            </a:r>
          </a:p>
          <a:p>
            <a:pPr algn="l"/>
            <a:r>
              <a:rPr lang="de-DE" sz="2000" dirty="0">
                <a:solidFill>
                  <a:schemeClr val="accent5">
                    <a:lumMod val="50000"/>
                  </a:schemeClr>
                </a:solidFill>
                <a:latin typeface="Bradley Hand ITC" panose="03070402050302030203" pitchFamily="66" charset="77"/>
              </a:rPr>
              <a:t>Wolf</a:t>
            </a:r>
          </a:p>
        </p:txBody>
      </p:sp>
      <p:pic>
        <p:nvPicPr>
          <p:cNvPr id="39" name="Graphic 38" descr="Email">
            <a:extLst>
              <a:ext uri="{FF2B5EF4-FFF2-40B4-BE49-F238E27FC236}">
                <a16:creationId xmlns:a16="http://schemas.microsoft.com/office/drawing/2014/main" id="{C20D1E96-1D55-0041-AB79-A4C040587F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970250" y="588687"/>
            <a:ext cx="551777" cy="551777"/>
          </a:xfrm>
          <a:prstGeom prst="rect">
            <a:avLst/>
          </a:prstGeom>
        </p:spPr>
      </p:pic>
      <p:sp>
        <p:nvSpPr>
          <p:cNvPr id="8" name="TextBox 7">
            <a:extLst>
              <a:ext uri="{FF2B5EF4-FFF2-40B4-BE49-F238E27FC236}">
                <a16:creationId xmlns:a16="http://schemas.microsoft.com/office/drawing/2014/main" id="{EAA42553-EED2-814B-8E2B-603AF1806B6A}"/>
              </a:ext>
            </a:extLst>
          </p:cNvPr>
          <p:cNvSpPr txBox="1"/>
          <p:nvPr/>
        </p:nvSpPr>
        <p:spPr>
          <a:xfrm>
            <a:off x="4302614" y="2687225"/>
            <a:ext cx="428521"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a:t>
            </a:r>
          </a:p>
        </p:txBody>
      </p:sp>
      <p:sp>
        <p:nvSpPr>
          <p:cNvPr id="10" name="TextBox 9">
            <a:extLst>
              <a:ext uri="{FF2B5EF4-FFF2-40B4-BE49-F238E27FC236}">
                <a16:creationId xmlns:a16="http://schemas.microsoft.com/office/drawing/2014/main" id="{D65AF10B-C8C7-1742-AEAF-0C4ABCD583B5}"/>
              </a:ext>
            </a:extLst>
          </p:cNvPr>
          <p:cNvSpPr txBox="1"/>
          <p:nvPr/>
        </p:nvSpPr>
        <p:spPr>
          <a:xfrm>
            <a:off x="4087930" y="3014060"/>
            <a:ext cx="428521"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a:t>
            </a:r>
          </a:p>
        </p:txBody>
      </p:sp>
      <p:sp>
        <p:nvSpPr>
          <p:cNvPr id="12" name="TextBox 11">
            <a:extLst>
              <a:ext uri="{FF2B5EF4-FFF2-40B4-BE49-F238E27FC236}">
                <a16:creationId xmlns:a16="http://schemas.microsoft.com/office/drawing/2014/main" id="{89D20417-3880-8B47-9106-D0FBC70FD073}"/>
              </a:ext>
            </a:extLst>
          </p:cNvPr>
          <p:cNvSpPr txBox="1"/>
          <p:nvPr/>
        </p:nvSpPr>
        <p:spPr>
          <a:xfrm>
            <a:off x="5881739" y="3321837"/>
            <a:ext cx="428521"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a:t>
            </a:r>
          </a:p>
        </p:txBody>
      </p:sp>
      <p:sp>
        <p:nvSpPr>
          <p:cNvPr id="14" name="TextBox 13">
            <a:extLst>
              <a:ext uri="{FF2B5EF4-FFF2-40B4-BE49-F238E27FC236}">
                <a16:creationId xmlns:a16="http://schemas.microsoft.com/office/drawing/2014/main" id="{811CCD47-9317-7845-85BE-339B7B349857}"/>
              </a:ext>
            </a:extLst>
          </p:cNvPr>
          <p:cNvSpPr txBox="1"/>
          <p:nvPr/>
        </p:nvSpPr>
        <p:spPr>
          <a:xfrm>
            <a:off x="3777840" y="3622666"/>
            <a:ext cx="524773"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16" name="TextBox 15">
            <a:extLst>
              <a:ext uri="{FF2B5EF4-FFF2-40B4-BE49-F238E27FC236}">
                <a16:creationId xmlns:a16="http://schemas.microsoft.com/office/drawing/2014/main" id="{33FA9EEC-8DB7-214F-8654-ACE8246EA402}"/>
              </a:ext>
            </a:extLst>
          </p:cNvPr>
          <p:cNvSpPr txBox="1"/>
          <p:nvPr/>
        </p:nvSpPr>
        <p:spPr>
          <a:xfrm>
            <a:off x="4206362" y="3889302"/>
            <a:ext cx="524773"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18" name="TextBox 17">
            <a:extLst>
              <a:ext uri="{FF2B5EF4-FFF2-40B4-BE49-F238E27FC236}">
                <a16:creationId xmlns:a16="http://schemas.microsoft.com/office/drawing/2014/main" id="{7AEDC32A-6F89-FC41-9B31-8868B4D0E6DD}"/>
              </a:ext>
            </a:extLst>
          </p:cNvPr>
          <p:cNvSpPr txBox="1"/>
          <p:nvPr/>
        </p:nvSpPr>
        <p:spPr>
          <a:xfrm>
            <a:off x="4632224" y="4237493"/>
            <a:ext cx="495703"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a:t>
            </a:r>
          </a:p>
        </p:txBody>
      </p:sp>
      <p:sp>
        <p:nvSpPr>
          <p:cNvPr id="20" name="TextBox 19">
            <a:extLst>
              <a:ext uri="{FF2B5EF4-FFF2-40B4-BE49-F238E27FC236}">
                <a16:creationId xmlns:a16="http://schemas.microsoft.com/office/drawing/2014/main" id="{37820058-9630-5D4E-AB5F-384B4BC2E448}"/>
              </a:ext>
            </a:extLst>
          </p:cNvPr>
          <p:cNvSpPr txBox="1"/>
          <p:nvPr/>
        </p:nvSpPr>
        <p:spPr>
          <a:xfrm>
            <a:off x="4206362" y="4545270"/>
            <a:ext cx="428521"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2" name="TextBox 21">
            <a:extLst>
              <a:ext uri="{FF2B5EF4-FFF2-40B4-BE49-F238E27FC236}">
                <a16:creationId xmlns:a16="http://schemas.microsoft.com/office/drawing/2014/main" id="{2FBBE658-F1AE-4D43-B821-127A5C85D89C}"/>
              </a:ext>
            </a:extLst>
          </p:cNvPr>
          <p:cNvSpPr txBox="1"/>
          <p:nvPr/>
        </p:nvSpPr>
        <p:spPr>
          <a:xfrm>
            <a:off x="4946479" y="5157874"/>
            <a:ext cx="451346"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40" name="TextBox 39">
            <a:extLst>
              <a:ext uri="{FF2B5EF4-FFF2-40B4-BE49-F238E27FC236}">
                <a16:creationId xmlns:a16="http://schemas.microsoft.com/office/drawing/2014/main" id="{55915DE7-BE06-0740-80F1-75F9EA934A4F}"/>
              </a:ext>
            </a:extLst>
          </p:cNvPr>
          <p:cNvSpPr txBox="1"/>
          <p:nvPr/>
        </p:nvSpPr>
        <p:spPr>
          <a:xfrm>
            <a:off x="187803" y="1382845"/>
            <a:ext cx="2254521" cy="1938992"/>
          </a:xfrm>
          <a:prstGeom prst="rect">
            <a:avLst/>
          </a:prstGeom>
          <a:noFill/>
        </p:spPr>
        <p:txBody>
          <a:bodyPr wrap="square" rtlCol="0">
            <a:spAutoFit/>
          </a:bodyPr>
          <a:lstStyle/>
          <a:p>
            <a:pPr algn="l"/>
            <a:r>
              <a:rPr lang="en-US" sz="2400" b="1" dirty="0" err="1">
                <a:solidFill>
                  <a:srgbClr val="DAA520"/>
                </a:solidFill>
              </a:rPr>
              <a:t>Seit</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dirty="0" err="1">
                <a:solidFill>
                  <a:srgbClr val="DAA520"/>
                </a:solidFill>
              </a:rPr>
              <a:t>vor</a:t>
            </a:r>
            <a:r>
              <a:rPr lang="en-US" sz="2400" dirty="0">
                <a:solidFill>
                  <a:schemeClr val="accent5">
                    <a:lumMod val="50000"/>
                  </a:schemeClr>
                </a:solidFill>
              </a:rPr>
              <a:t>?</a:t>
            </a:r>
            <a:br>
              <a:rPr lang="en-US" sz="2400" dirty="0">
                <a:solidFill>
                  <a:schemeClr val="accent5">
                    <a:lumMod val="50000"/>
                  </a:schemeClr>
                </a:solidFill>
              </a:rPr>
            </a:br>
            <a:r>
              <a:rPr lang="en-US" sz="2400" dirty="0">
                <a:solidFill>
                  <a:schemeClr val="accent5">
                    <a:lumMod val="50000"/>
                  </a:schemeClr>
                </a:solidFill>
              </a:rPr>
              <a:t/>
            </a:r>
            <a:br>
              <a:rPr lang="en-US" sz="2400" dirty="0">
                <a:solidFill>
                  <a:schemeClr val="accent5">
                    <a:lumMod val="50000"/>
                  </a:schemeClr>
                </a:solidFill>
              </a:rPr>
            </a:br>
            <a:r>
              <a:rPr lang="en-US" sz="2400" dirty="0" err="1">
                <a:solidFill>
                  <a:schemeClr val="accent5">
                    <a:lumMod val="50000"/>
                  </a:schemeClr>
                </a:solidFill>
              </a:rPr>
              <a:t>Schreib</a:t>
            </a:r>
            <a:r>
              <a:rPr lang="en-US" sz="2400" dirty="0">
                <a:solidFill>
                  <a:schemeClr val="accent5">
                    <a:lumMod val="50000"/>
                  </a:schemeClr>
                </a:solidFill>
              </a:rPr>
              <a:t> 1 – 8 und </a:t>
            </a:r>
            <a:r>
              <a:rPr lang="en-US" sz="2400" b="1" i="1" dirty="0" err="1">
                <a:solidFill>
                  <a:schemeClr val="accent5">
                    <a:lumMod val="50000"/>
                  </a:schemeClr>
                </a:solidFill>
              </a:rPr>
              <a:t>seit</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i="1" dirty="0" err="1">
                <a:solidFill>
                  <a:schemeClr val="accent5">
                    <a:lumMod val="50000"/>
                  </a:schemeClr>
                </a:solidFill>
              </a:rPr>
              <a:t>vor</a:t>
            </a:r>
            <a:r>
              <a:rPr lang="en-US" sz="2400" dirty="0">
                <a:solidFill>
                  <a:schemeClr val="accent5">
                    <a:lumMod val="50000"/>
                  </a:schemeClr>
                </a:solidFill>
              </a:rPr>
              <a:t>.</a:t>
            </a:r>
          </a:p>
        </p:txBody>
      </p:sp>
      <p:sp>
        <p:nvSpPr>
          <p:cNvPr id="41" name="Speech Bubble: Rectangle with Corners Rounded 37">
            <a:extLst>
              <a:ext uri="{FF2B5EF4-FFF2-40B4-BE49-F238E27FC236}">
                <a16:creationId xmlns:a16="http://schemas.microsoft.com/office/drawing/2014/main" id="{3D65D112-CB47-F94D-8BBA-AD3811D25358}"/>
              </a:ext>
            </a:extLst>
          </p:cNvPr>
          <p:cNvSpPr/>
          <p:nvPr/>
        </p:nvSpPr>
        <p:spPr>
          <a:xfrm>
            <a:off x="7281402" y="1787010"/>
            <a:ext cx="4173433" cy="916424"/>
          </a:xfrm>
          <a:prstGeom prst="wedgeRoundRectCallout">
            <a:avLst>
              <a:gd name="adj1" fmla="val -35683"/>
              <a:gd name="adj2" fmla="val 82923"/>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Separable verbs sandwich the </a:t>
            </a:r>
            <a:r>
              <a:rPr lang="en-GB" sz="2000" b="1" dirty="0" err="1">
                <a:solidFill>
                  <a:srgbClr val="DAA520"/>
                </a:solidFill>
              </a:rPr>
              <a:t>ge</a:t>
            </a:r>
            <a:r>
              <a:rPr lang="en-GB" sz="2000" dirty="0"/>
              <a:t> between the particle and the main verb </a:t>
            </a:r>
            <a:r>
              <a:rPr lang="en-GB" sz="2000" dirty="0">
                <a:sym typeface="Wingdings" pitchFamily="2" charset="2"/>
              </a:rPr>
              <a:t> </a:t>
            </a:r>
            <a:r>
              <a:rPr lang="en-GB" sz="2000" dirty="0" err="1">
                <a:sym typeface="Wingdings" pitchFamily="2" charset="2"/>
              </a:rPr>
              <a:t>auf</a:t>
            </a:r>
            <a:r>
              <a:rPr lang="en-GB" sz="2000" b="1" dirty="0" err="1">
                <a:solidFill>
                  <a:srgbClr val="DAA520"/>
                </a:solidFill>
                <a:sym typeface="Wingdings" pitchFamily="2" charset="2"/>
              </a:rPr>
              <a:t>ge</a:t>
            </a:r>
            <a:r>
              <a:rPr lang="en-GB" sz="2000" dirty="0" err="1">
                <a:sym typeface="Wingdings" pitchFamily="2" charset="2"/>
              </a:rPr>
              <a:t>hört</a:t>
            </a:r>
            <a:r>
              <a:rPr lang="en-GB" sz="2000" dirty="0">
                <a:sym typeface="Wingdings" pitchFamily="2" charset="2"/>
              </a:rPr>
              <a:t>.</a:t>
            </a:r>
            <a:endParaRPr lang="en-GB" sz="2000" dirty="0"/>
          </a:p>
        </p:txBody>
      </p:sp>
      <p:sp>
        <p:nvSpPr>
          <p:cNvPr id="33" name="Speech Bubble: Rectangle with Corners Rounded 37">
            <a:extLst>
              <a:ext uri="{FF2B5EF4-FFF2-40B4-BE49-F238E27FC236}">
                <a16:creationId xmlns:a16="http://schemas.microsoft.com/office/drawing/2014/main" id="{B7E2CF40-FA3A-4B71-897D-EFEAB9F53022}"/>
              </a:ext>
            </a:extLst>
          </p:cNvPr>
          <p:cNvSpPr/>
          <p:nvPr/>
        </p:nvSpPr>
        <p:spPr>
          <a:xfrm>
            <a:off x="820414" y="3917318"/>
            <a:ext cx="1889262" cy="671938"/>
          </a:xfrm>
          <a:prstGeom prst="wedgeRoundRectCallout">
            <a:avLst>
              <a:gd name="adj1" fmla="val 38624"/>
              <a:gd name="adj2" fmla="val 78425"/>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feiern</a:t>
            </a:r>
            <a:r>
              <a:rPr lang="en-GB" sz="2000" dirty="0"/>
              <a:t> – </a:t>
            </a:r>
            <a:br>
              <a:rPr lang="en-GB" sz="2000" dirty="0"/>
            </a:br>
            <a:r>
              <a:rPr lang="en-GB" sz="2000" dirty="0"/>
              <a:t>to celebrate</a:t>
            </a:r>
          </a:p>
        </p:txBody>
      </p:sp>
      <p:sp>
        <p:nvSpPr>
          <p:cNvPr id="35" name="Speech Bubble: Rectangle with Corners Rounded 37">
            <a:extLst>
              <a:ext uri="{FF2B5EF4-FFF2-40B4-BE49-F238E27FC236}">
                <a16:creationId xmlns:a16="http://schemas.microsoft.com/office/drawing/2014/main" id="{3A112C0E-3C92-4F6C-9656-7397D248FFFB}"/>
              </a:ext>
            </a:extLst>
          </p:cNvPr>
          <p:cNvSpPr/>
          <p:nvPr/>
        </p:nvSpPr>
        <p:spPr>
          <a:xfrm>
            <a:off x="170582" y="4907133"/>
            <a:ext cx="2462951" cy="1015663"/>
          </a:xfrm>
          <a:prstGeom prst="wedgeRoundRectCallout">
            <a:avLst>
              <a:gd name="adj1" fmla="val 57467"/>
              <a:gd name="adj2" fmla="val 21126"/>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6" name="Rectangle 5">
            <a:extLst>
              <a:ext uri="{FF2B5EF4-FFF2-40B4-BE49-F238E27FC236}">
                <a16:creationId xmlns:a16="http://schemas.microsoft.com/office/drawing/2014/main" id="{2F7683D7-D11A-4A22-8731-8563122B2FB3}"/>
              </a:ext>
            </a:extLst>
          </p:cNvPr>
          <p:cNvSpPr/>
          <p:nvPr/>
        </p:nvSpPr>
        <p:spPr>
          <a:xfrm>
            <a:off x="187803" y="4920240"/>
            <a:ext cx="2363147" cy="1015663"/>
          </a:xfrm>
          <a:prstGeom prst="rect">
            <a:avLst/>
          </a:prstGeom>
        </p:spPr>
        <p:txBody>
          <a:bodyPr wrap="none">
            <a:spAutoFit/>
          </a:bodyPr>
          <a:lstStyle/>
          <a:p>
            <a:pPr algn="ctr"/>
            <a:r>
              <a:rPr lang="en-GB" sz="2000" dirty="0">
                <a:solidFill>
                  <a:prstClr val="white"/>
                </a:solidFill>
              </a:rPr>
              <a:t>ich </a:t>
            </a:r>
            <a:r>
              <a:rPr lang="en-GB" sz="2000" dirty="0" err="1">
                <a:solidFill>
                  <a:prstClr val="white"/>
                </a:solidFill>
              </a:rPr>
              <a:t>hab</a:t>
            </a:r>
            <a:r>
              <a:rPr lang="en-GB" sz="2000" dirty="0">
                <a:solidFill>
                  <a:prstClr val="white"/>
                </a:solidFill>
              </a:rPr>
              <a:t>’ dich </a:t>
            </a:r>
            <a:r>
              <a:rPr lang="en-GB" sz="2000" dirty="0" err="1">
                <a:solidFill>
                  <a:prstClr val="white"/>
                </a:solidFill>
              </a:rPr>
              <a:t>lieb</a:t>
            </a:r>
            <a:r>
              <a:rPr lang="en-GB" sz="2000" dirty="0">
                <a:solidFill>
                  <a:prstClr val="white"/>
                </a:solidFill>
              </a:rPr>
              <a:t/>
            </a:r>
            <a:br>
              <a:rPr lang="en-GB" sz="2000" dirty="0">
                <a:solidFill>
                  <a:prstClr val="white"/>
                </a:solidFill>
              </a:rPr>
            </a:br>
            <a:r>
              <a:rPr lang="en-GB" sz="2000" dirty="0">
                <a:solidFill>
                  <a:prstClr val="white"/>
                </a:solidFill>
              </a:rPr>
              <a:t>– I hold you dear</a:t>
            </a:r>
            <a:br>
              <a:rPr lang="en-GB" sz="2000" dirty="0">
                <a:solidFill>
                  <a:prstClr val="white"/>
                </a:solidFill>
              </a:rPr>
            </a:br>
            <a:r>
              <a:rPr lang="en-GB" sz="2000" dirty="0">
                <a:solidFill>
                  <a:prstClr val="white"/>
                </a:solidFill>
              </a:rPr>
              <a:t>(I love you)</a:t>
            </a:r>
            <a:endParaRPr lang="en-GB" dirty="0"/>
          </a:p>
        </p:txBody>
      </p:sp>
    </p:spTree>
    <p:extLst>
      <p:ext uri="{BB962C8B-B14F-4D97-AF65-F5344CB8AC3E}">
        <p14:creationId xmlns:p14="http://schemas.microsoft.com/office/powerpoint/2010/main" val="76684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animBg="1"/>
      <p:bldP spid="20" grpId="0" animBg="1"/>
      <p:bldP spid="22" grpId="0" animBg="1"/>
      <p:bldP spid="41" grpId="0" animBg="1"/>
      <p:bldP spid="33"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8CDD0F-3CE5-744B-A96C-80F9C235152D}"/>
              </a:ext>
            </a:extLst>
          </p:cNvPr>
          <p:cNvSpPr>
            <a:spLocks noGrp="1"/>
          </p:cNvSpPr>
          <p:nvPr>
            <p:ph type="title"/>
          </p:nvPr>
        </p:nvSpPr>
        <p:spPr>
          <a:xfrm>
            <a:off x="5197630" y="243630"/>
            <a:ext cx="1796738" cy="1211989"/>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782510"/>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l</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cheln</a:t>
            </a:r>
            <a:endParaRPr lang="en-GB" sz="6600" dirty="0">
              <a:solidFill>
                <a:srgbClr val="002060"/>
              </a:solidFill>
              <a:latin typeface="Century Gothic" panose="020B0502020202020204" pitchFamily="34" charset="0"/>
            </a:endParaRPr>
          </a:p>
        </p:txBody>
      </p:sp>
      <p:sp>
        <p:nvSpPr>
          <p:cNvPr id="5" name="Rectangle 4"/>
          <p:cNvSpPr/>
          <p:nvPr/>
        </p:nvSpPr>
        <p:spPr>
          <a:xfrm>
            <a:off x="1171971" y="3365721"/>
            <a:ext cx="217078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lfte</a:t>
            </a:r>
            <a:endParaRPr lang="en-GB" sz="5400" dirty="0">
              <a:solidFill>
                <a:srgbClr val="FFCC00"/>
              </a:solidFill>
              <a:latin typeface="Century Gothic" panose="020B0502020202020204" pitchFamily="34" charset="0"/>
            </a:endParaRPr>
          </a:p>
        </p:txBody>
      </p:sp>
      <p:sp>
        <p:nvSpPr>
          <p:cNvPr id="6" name="Rectangle 5"/>
          <p:cNvSpPr/>
          <p:nvPr/>
        </p:nvSpPr>
        <p:spPr>
          <a:xfrm>
            <a:off x="4423219" y="449638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ndig</a:t>
            </a:r>
            <a:endParaRPr lang="en-GB" sz="5400" dirty="0">
              <a:solidFill>
                <a:srgbClr val="002060"/>
              </a:solidFill>
              <a:latin typeface="Century Gothic" panose="020B0502020202020204" pitchFamily="34" charset="0"/>
            </a:endParaRPr>
          </a:p>
        </p:txBody>
      </p:sp>
      <p:sp>
        <p:nvSpPr>
          <p:cNvPr id="7" name="Rectangle 6"/>
          <p:cNvSpPr/>
          <p:nvPr/>
        </p:nvSpPr>
        <p:spPr>
          <a:xfrm>
            <a:off x="8619899" y="3429000"/>
            <a:ext cx="318086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ndern</a:t>
            </a:r>
            <a:endParaRPr lang="en-GB" sz="5400" i="1" dirty="0">
              <a:solidFill>
                <a:srgbClr val="002060"/>
              </a:solidFill>
              <a:latin typeface="Century Gothic" panose="020B0502020202020204" pitchFamily="34" charset="0"/>
            </a:endParaRPr>
          </a:p>
        </p:txBody>
      </p:sp>
      <p:sp>
        <p:nvSpPr>
          <p:cNvPr id="8" name="Rectangle 7"/>
          <p:cNvSpPr/>
          <p:nvPr/>
        </p:nvSpPr>
        <p:spPr>
          <a:xfrm>
            <a:off x="448047" y="43547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Verh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ltnis</a:t>
            </a:r>
            <a:endParaRPr lang="en-GB" sz="5400" dirty="0">
              <a:solidFill>
                <a:srgbClr val="002060"/>
              </a:solidFill>
              <a:latin typeface="Century Gothic" panose="020B0502020202020204" pitchFamily="34" charset="0"/>
            </a:endParaRPr>
          </a:p>
        </p:txBody>
      </p:sp>
      <p:sp>
        <p:nvSpPr>
          <p:cNvPr id="9" name="Rectangle 8"/>
          <p:cNvSpPr/>
          <p:nvPr/>
        </p:nvSpPr>
        <p:spPr>
          <a:xfrm>
            <a:off x="8402206" y="443326"/>
            <a:ext cx="350929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dchen</a:t>
            </a:r>
            <a:endParaRPr lang="en-GB" sz="5400" dirty="0">
              <a:solidFill>
                <a:srgbClr val="002060"/>
              </a:solidFill>
              <a:latin typeface="Century Gothic" panose="020B0502020202020204" pitchFamily="34" charset="0"/>
            </a:endParaRPr>
          </a:p>
        </p:txBody>
      </p:sp>
      <p:pic>
        <p:nvPicPr>
          <p:cNvPr id="10" name="Picture 9" descr="boy with big smi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pic>
        <p:nvPicPr>
          <p:cNvPr id="2" name="Picture 1" descr="girl with two pig tail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83976" y="1373804"/>
            <a:ext cx="2052710" cy="1433476"/>
          </a:xfrm>
          <a:prstGeom prst="rect">
            <a:avLst/>
          </a:prstGeom>
        </p:spPr>
      </p:pic>
      <p:pic>
        <p:nvPicPr>
          <p:cNvPr id="1026" name="Picture 2" descr="half of a circl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1688" y="4417529"/>
            <a:ext cx="1643058" cy="150613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descr="arrow pointing to one half"/>
          <p:cNvCxnSpPr/>
          <p:nvPr/>
        </p:nvCxnSpPr>
        <p:spPr>
          <a:xfrm>
            <a:off x="1090245" y="4417529"/>
            <a:ext cx="433781" cy="36831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butterfl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0179" y="4477995"/>
            <a:ext cx="798506" cy="898319"/>
          </a:xfrm>
          <a:prstGeom prst="rect">
            <a:avLst/>
          </a:prstGeom>
        </p:spPr>
      </p:pic>
      <p:pic>
        <p:nvPicPr>
          <p:cNvPr id="16" name="Picture 15" descr="caterpill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85367" y="4786000"/>
            <a:ext cx="1197758" cy="507051"/>
          </a:xfrm>
          <a:prstGeom prst="rect">
            <a:avLst/>
          </a:prstGeom>
        </p:spPr>
      </p:pic>
      <p:cxnSp>
        <p:nvCxnSpPr>
          <p:cNvPr id="18" name="Straight Arrow Connector 17" descr="arrow between caterpillar and butterfly"/>
          <p:cNvCxnSpPr/>
          <p:nvPr/>
        </p:nvCxnSpPr>
        <p:spPr>
          <a:xfrm flipV="1">
            <a:off x="10156853" y="5039522"/>
            <a:ext cx="544292" cy="6936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sine wave"/>
          <p:cNvPicPr>
            <a:picLocks noChangeAspect="1"/>
          </p:cNvPicPr>
          <p:nvPr/>
        </p:nvPicPr>
        <p:blipFill>
          <a:blip r:embed="rId1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15385" y="5686260"/>
            <a:ext cx="2561229" cy="597620"/>
          </a:xfrm>
          <a:prstGeom prst="rect">
            <a:avLst/>
          </a:prstGeom>
        </p:spPr>
      </p:pic>
      <p:sp>
        <p:nvSpPr>
          <p:cNvPr id="20" name="TextBox 19"/>
          <p:cNvSpPr txBox="1"/>
          <p:nvPr/>
        </p:nvSpPr>
        <p:spPr>
          <a:xfrm>
            <a:off x="5141151" y="5235045"/>
            <a:ext cx="1959429"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[constant(</a:t>
            </a:r>
            <a:r>
              <a:rPr lang="en-GB" dirty="0" err="1">
                <a:solidFill>
                  <a:srgbClr val="002060"/>
                </a:solidFill>
                <a:latin typeface="Century Gothic" panose="020B0502020202020204" pitchFamily="34" charset="0"/>
              </a:rPr>
              <a:t>ly</a:t>
            </a:r>
            <a:r>
              <a:rPr lang="en-GB" dirty="0">
                <a:solidFill>
                  <a:srgbClr val="002060"/>
                </a:solidFill>
                <a:latin typeface="Century Gothic" panose="020B0502020202020204" pitchFamily="34" charset="0"/>
              </a:rPr>
              <a:t>)]</a:t>
            </a:r>
          </a:p>
        </p:txBody>
      </p:sp>
      <p:pic>
        <p:nvPicPr>
          <p:cNvPr id="21" name="Picture 20" descr="two ladybugs holding up a heart"/>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39813" y="1573300"/>
            <a:ext cx="1196931" cy="1362025"/>
          </a:xfrm>
          <a:prstGeom prst="rect">
            <a:avLst/>
          </a:prstGeom>
        </p:spPr>
      </p:pic>
      <p:sp>
        <p:nvSpPr>
          <p:cNvPr id="23" name="TextBox 22"/>
          <p:cNvSpPr txBox="1"/>
          <p:nvPr/>
        </p:nvSpPr>
        <p:spPr>
          <a:xfrm>
            <a:off x="1276661" y="1135236"/>
            <a:ext cx="1959429"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[relationship]</a:t>
            </a:r>
          </a:p>
        </p:txBody>
      </p:sp>
    </p:spTree>
    <p:extLst>
      <p:ext uri="{BB962C8B-B14F-4D97-AF65-F5344CB8AC3E}">
        <p14:creationId xmlns:p14="http://schemas.microsoft.com/office/powerpoint/2010/main" val="209726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ä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ächel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Verhältnis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subTnLst>
                                    <p:audio>
                                      <p:cMediaNode>
                                        <p:cTn display="0" masterRel="sameClick">
                                          <p:stCondLst>
                                            <p:cond evt="begin" delay="0">
                                              <p:tn val="26"/>
                                            </p:cond>
                                          </p:stCondLst>
                                          <p:endCondLst>
                                            <p:cond evt="onStopAudio" delay="0">
                                              <p:tgtEl>
                                                <p:sldTgt/>
                                              </p:tgtEl>
                                            </p:cond>
                                          </p:endCondLst>
                                        </p:cTn>
                                        <p:tgtEl>
                                          <p:sndTgt r:embed="rId5" name="Verhältnis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Mädchen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Mädchen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7" name="Hälfte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subTnLst>
                                    <p:audio>
                                      <p:cMediaNode>
                                        <p:cTn display="0" masterRel="sameClick">
                                          <p:stCondLst>
                                            <p:cond evt="begin" delay="0">
                                              <p:tn val="49"/>
                                            </p:cond>
                                          </p:stCondLst>
                                          <p:endCondLst>
                                            <p:cond evt="onStopAudio" delay="0">
                                              <p:tgtEl>
                                                <p:sldTgt/>
                                              </p:tgtEl>
                                            </p:cond>
                                          </p:endCondLst>
                                        </p:cTn>
                                        <p:tgtEl>
                                          <p:sndTgt r:embed="rId7" name="Hälfte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ständig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ständig new.wav"/>
                                        </p:tgtEl>
                                      </p:cMediaNode>
                                    </p:audio>
                                  </p:subTnLst>
                                </p:cTn>
                              </p:par>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9" name="ändern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subTnLst>
                                    <p:audio>
                                      <p:cMediaNode>
                                        <p:cTn display="0" masterRel="sameClick">
                                          <p:stCondLst>
                                            <p:cond evt="begin" delay="0">
                                              <p:tn val="72"/>
                                            </p:cond>
                                          </p:stCondLst>
                                          <p:endCondLst>
                                            <p:cond evt="onStopAudio" delay="0">
                                              <p:tgtEl>
                                                <p:sldTgt/>
                                              </p:tgtEl>
                                            </p:cond>
                                          </p:endCondLst>
                                        </p:cTn>
                                        <p:tgtEl>
                                          <p:sndTgt r:embed="rId9" name="ändern new.wav"/>
                                        </p:tgtEl>
                                      </p:cMediaNode>
                                    </p:audio>
                                  </p:subTnLst>
                                </p:cTn>
                              </p:par>
                              <p:par>
                                <p:cTn id="75" presetID="10" presetClass="entr" presetSubtype="0"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par>
                                <p:cTn id="78" presetID="10" presetClass="entr" presetSubtype="0" fill="hold"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20"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51684"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Bei + R3 (dative)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99032" y="247046"/>
            <a:ext cx="1658295" cy="35453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pPr lvl="0">
              <a:defRPr/>
            </a:pPr>
            <a:r>
              <a:rPr lang="en-GB" sz="2400" dirty="0">
                <a:solidFill>
                  <a:srgbClr val="115076"/>
                </a:solidFill>
              </a:rPr>
              <a:t>The preposition </a:t>
            </a:r>
            <a:r>
              <a:rPr lang="en-GB" sz="2400" b="1" dirty="0" err="1">
                <a:solidFill>
                  <a:srgbClr val="115076"/>
                </a:solidFill>
              </a:rPr>
              <a:t>bei</a:t>
            </a:r>
            <a:r>
              <a:rPr lang="en-GB" sz="2400" b="1" dirty="0">
                <a:solidFill>
                  <a:srgbClr val="115076"/>
                </a:solidFill>
              </a:rPr>
              <a:t> </a:t>
            </a:r>
            <a:r>
              <a:rPr lang="en-GB" sz="2400" dirty="0">
                <a:solidFill>
                  <a:srgbClr val="115076"/>
                </a:solidFill>
              </a:rPr>
              <a:t>is always followed by R3 (dative):</a:t>
            </a:r>
          </a:p>
        </p:txBody>
      </p:sp>
      <p:sp>
        <p:nvSpPr>
          <p:cNvPr id="9" name="TextBox 8">
            <a:extLst>
              <a:ext uri="{FF2B5EF4-FFF2-40B4-BE49-F238E27FC236}">
                <a16:creationId xmlns:a16="http://schemas.microsoft.com/office/drawing/2014/main" id="{414857E9-DCFE-AA4A-A2C6-ECC8D3737788}"/>
              </a:ext>
            </a:extLst>
          </p:cNvPr>
          <p:cNvSpPr txBox="1"/>
          <p:nvPr/>
        </p:nvSpPr>
        <p:spPr>
          <a:xfrm>
            <a:off x="2164648" y="4061183"/>
            <a:ext cx="5698996" cy="461665"/>
          </a:xfrm>
          <a:prstGeom prst="rect">
            <a:avLst/>
          </a:prstGeom>
          <a:solidFill>
            <a:srgbClr val="FFE8CB"/>
          </a:solidFill>
          <a:ln>
            <a:solidFill>
              <a:srgbClr val="115076"/>
            </a:solidFill>
          </a:ln>
        </p:spPr>
        <p:txBody>
          <a:bodyPr wrap="none" rtlCol="0">
            <a:spAutoFit/>
          </a:bodyPr>
          <a:lstStyle/>
          <a:p>
            <a:r>
              <a:rPr lang="de-DE" sz="2400" dirty="0">
                <a:solidFill>
                  <a:srgbClr val="4472C4">
                    <a:lumMod val="50000"/>
                  </a:srgbClr>
                </a:solidFill>
              </a:rPr>
              <a:t>Ich arbeite bei eine</a:t>
            </a:r>
            <a:r>
              <a:rPr lang="de-DE" sz="2400" b="1" dirty="0">
                <a:solidFill>
                  <a:srgbClr val="4472C4">
                    <a:lumMod val="50000"/>
                  </a:srgbClr>
                </a:solidFill>
              </a:rPr>
              <a:t>r</a:t>
            </a:r>
            <a:r>
              <a:rPr lang="de-DE" sz="2400" dirty="0">
                <a:solidFill>
                  <a:srgbClr val="4472C4">
                    <a:lumMod val="50000"/>
                  </a:srgbClr>
                </a:solidFill>
              </a:rPr>
              <a:t> Computerf</a:t>
            </a:r>
            <a:r>
              <a:rPr lang="en-GB" sz="2400" dirty="0" err="1">
                <a:solidFill>
                  <a:srgbClr val="4472C4">
                    <a:lumMod val="50000"/>
                  </a:srgbClr>
                </a:solidFill>
              </a:rPr>
              <a:t>irma</a:t>
            </a:r>
            <a:r>
              <a:rPr lang="en-GB" sz="2400" dirty="0">
                <a:solidFill>
                  <a:srgbClr val="4472C4">
                    <a:lumMod val="50000"/>
                  </a:srgbClr>
                </a:solidFill>
              </a:rPr>
              <a:t>.</a:t>
            </a:r>
            <a:endParaRPr lang="en-US" sz="2400" dirty="0">
              <a:solidFill>
                <a:schemeClr val="accent5">
                  <a:lumMod val="50000"/>
                </a:schemeClr>
              </a:solidFill>
            </a:endParaRPr>
          </a:p>
        </p:txBody>
      </p:sp>
      <p:sp>
        <p:nvSpPr>
          <p:cNvPr id="10" name="TextBox 9">
            <a:extLst>
              <a:ext uri="{FF2B5EF4-FFF2-40B4-BE49-F238E27FC236}">
                <a16:creationId xmlns:a16="http://schemas.microsoft.com/office/drawing/2014/main" id="{AC4C25C5-0F07-214B-ABC8-B5D22F835264}"/>
              </a:ext>
            </a:extLst>
          </p:cNvPr>
          <p:cNvSpPr txBox="1"/>
          <p:nvPr/>
        </p:nvSpPr>
        <p:spPr>
          <a:xfrm>
            <a:off x="6574004" y="3441639"/>
            <a:ext cx="4097597" cy="461665"/>
          </a:xfrm>
          <a:prstGeom prst="rect">
            <a:avLst/>
          </a:prstGeom>
          <a:noFill/>
        </p:spPr>
        <p:txBody>
          <a:bodyPr wrap="none" rtlCol="0">
            <a:spAutoFit/>
          </a:bodyPr>
          <a:lstStyle/>
          <a:p>
            <a:pPr algn="l"/>
            <a:r>
              <a:rPr lang="en-US" sz="2400" i="1" dirty="0">
                <a:solidFill>
                  <a:schemeClr val="accent5">
                    <a:lumMod val="50000"/>
                  </a:schemeClr>
                </a:solidFill>
              </a:rPr>
              <a:t>I  live at an uncle’s house. </a:t>
            </a:r>
          </a:p>
        </p:txBody>
      </p:sp>
      <p:sp>
        <p:nvSpPr>
          <p:cNvPr id="18" name="TextBox 17">
            <a:extLst>
              <a:ext uri="{FF2B5EF4-FFF2-40B4-BE49-F238E27FC236}">
                <a16:creationId xmlns:a16="http://schemas.microsoft.com/office/drawing/2014/main" id="{44A0B162-D7D2-4257-9466-155808A1F71F}"/>
              </a:ext>
            </a:extLst>
          </p:cNvPr>
          <p:cNvSpPr txBox="1"/>
          <p:nvPr/>
        </p:nvSpPr>
        <p:spPr>
          <a:xfrm>
            <a:off x="2164649" y="3451419"/>
            <a:ext cx="4378122" cy="461665"/>
          </a:xfrm>
          <a:prstGeom prst="rect">
            <a:avLst/>
          </a:prstGeom>
          <a:solidFill>
            <a:srgbClr val="FFE8CB"/>
          </a:solidFill>
          <a:ln>
            <a:solidFill>
              <a:srgbClr val="115076"/>
            </a:solidFill>
          </a:ln>
        </p:spPr>
        <p:txBody>
          <a:bodyPr wrap="none" rtlCol="0">
            <a:spAutoFit/>
          </a:bodyPr>
          <a:lstStyle/>
          <a:p>
            <a:r>
              <a:rPr lang="de-DE" sz="2400" dirty="0">
                <a:solidFill>
                  <a:srgbClr val="4472C4">
                    <a:lumMod val="50000"/>
                  </a:srgbClr>
                </a:solidFill>
              </a:rPr>
              <a:t>Ich wohne bei eine</a:t>
            </a:r>
            <a:r>
              <a:rPr lang="de-DE" sz="2400" b="1" dirty="0">
                <a:solidFill>
                  <a:srgbClr val="4472C4">
                    <a:lumMod val="50000"/>
                  </a:srgbClr>
                </a:solidFill>
              </a:rPr>
              <a:t>m</a:t>
            </a:r>
            <a:r>
              <a:rPr lang="de-DE" sz="2400" dirty="0">
                <a:solidFill>
                  <a:srgbClr val="4472C4">
                    <a:lumMod val="50000"/>
                  </a:srgbClr>
                </a:solidFill>
              </a:rPr>
              <a:t> Onkel.</a:t>
            </a:r>
            <a:endParaRPr lang="en-US" sz="2400" dirty="0">
              <a:solidFill>
                <a:schemeClr val="accent5">
                  <a:lumMod val="50000"/>
                </a:schemeClr>
              </a:solidFill>
            </a:endParaRPr>
          </a:p>
        </p:txBody>
      </p:sp>
      <p:sp>
        <p:nvSpPr>
          <p:cNvPr id="19" name="TextBox 18">
            <a:extLst>
              <a:ext uri="{FF2B5EF4-FFF2-40B4-BE49-F238E27FC236}">
                <a16:creationId xmlns:a16="http://schemas.microsoft.com/office/drawing/2014/main" id="{A050B8E0-FC8C-4356-B082-A0B6DE184D7A}"/>
              </a:ext>
            </a:extLst>
          </p:cNvPr>
          <p:cNvSpPr txBox="1"/>
          <p:nvPr/>
        </p:nvSpPr>
        <p:spPr>
          <a:xfrm>
            <a:off x="7959335" y="4068155"/>
            <a:ext cx="4646322" cy="400110"/>
          </a:xfrm>
          <a:prstGeom prst="rect">
            <a:avLst/>
          </a:prstGeom>
          <a:noFill/>
        </p:spPr>
        <p:txBody>
          <a:bodyPr wrap="square" rtlCol="0">
            <a:spAutoFit/>
          </a:bodyPr>
          <a:lstStyle/>
          <a:p>
            <a:pPr algn="l"/>
            <a:r>
              <a:rPr lang="en-US" sz="2000" i="1" dirty="0">
                <a:solidFill>
                  <a:schemeClr val="accent5">
                    <a:lumMod val="50000"/>
                  </a:schemeClr>
                </a:solidFill>
              </a:rPr>
              <a:t>I  work for a computer company.</a:t>
            </a:r>
          </a:p>
        </p:txBody>
      </p:sp>
      <p:sp>
        <p:nvSpPr>
          <p:cNvPr id="20" name="TextBox 19">
            <a:extLst>
              <a:ext uri="{FF2B5EF4-FFF2-40B4-BE49-F238E27FC236}">
                <a16:creationId xmlns:a16="http://schemas.microsoft.com/office/drawing/2014/main" id="{945DAD15-BCFD-43C0-B9E1-FB5B896FA00D}"/>
              </a:ext>
            </a:extLst>
          </p:cNvPr>
          <p:cNvSpPr txBox="1"/>
          <p:nvPr/>
        </p:nvSpPr>
        <p:spPr>
          <a:xfrm>
            <a:off x="180000" y="3445646"/>
            <a:ext cx="1888958" cy="461665"/>
          </a:xfrm>
          <a:prstGeom prst="rect">
            <a:avLst/>
          </a:prstGeom>
          <a:solidFill>
            <a:srgbClr val="0070C0"/>
          </a:solidFill>
          <a:ln>
            <a:solidFill>
              <a:srgbClr val="203864"/>
            </a:solidFill>
          </a:ln>
        </p:spPr>
        <p:txBody>
          <a:bodyPr wrap="square" rtlCol="0">
            <a:spAutoFit/>
          </a:bodyPr>
          <a:lstStyle/>
          <a:p>
            <a:pPr algn="ctr"/>
            <a:r>
              <a:rPr lang="en-GB" sz="2400" b="1" dirty="0">
                <a:solidFill>
                  <a:schemeClr val="bg1"/>
                </a:solidFill>
              </a:rPr>
              <a:t>masculine</a:t>
            </a:r>
            <a:endParaRPr lang="en-GB" sz="2400" dirty="0">
              <a:solidFill>
                <a:schemeClr val="bg1"/>
              </a:solidFill>
            </a:endParaRPr>
          </a:p>
        </p:txBody>
      </p:sp>
      <p:sp>
        <p:nvSpPr>
          <p:cNvPr id="21" name="TextBox 20">
            <a:extLst>
              <a:ext uri="{FF2B5EF4-FFF2-40B4-BE49-F238E27FC236}">
                <a16:creationId xmlns:a16="http://schemas.microsoft.com/office/drawing/2014/main" id="{77FECAB0-1FE2-4027-9B0B-4F7613CC35E7}"/>
              </a:ext>
            </a:extLst>
          </p:cNvPr>
          <p:cNvSpPr txBox="1"/>
          <p:nvPr/>
        </p:nvSpPr>
        <p:spPr>
          <a:xfrm>
            <a:off x="180000" y="4056136"/>
            <a:ext cx="1888958" cy="461665"/>
          </a:xfrm>
          <a:prstGeom prst="rect">
            <a:avLst/>
          </a:prstGeom>
          <a:solidFill>
            <a:srgbClr val="E6005D"/>
          </a:solidFill>
          <a:ln>
            <a:solidFill>
              <a:srgbClr val="203864"/>
            </a:solidFill>
          </a:ln>
        </p:spPr>
        <p:txBody>
          <a:bodyPr wrap="square" rtlCol="0">
            <a:spAutoFit/>
          </a:bodyPr>
          <a:lstStyle/>
          <a:p>
            <a:pPr algn="ctr"/>
            <a:r>
              <a:rPr lang="en-GB" sz="2400" b="1" dirty="0">
                <a:solidFill>
                  <a:schemeClr val="bg1"/>
                </a:solidFill>
              </a:rPr>
              <a:t>feminine</a:t>
            </a:r>
            <a:endParaRPr lang="en-GB" sz="2400" dirty="0">
              <a:solidFill>
                <a:schemeClr val="bg1"/>
              </a:solidFill>
            </a:endParaRPr>
          </a:p>
        </p:txBody>
      </p:sp>
      <p:sp>
        <p:nvSpPr>
          <p:cNvPr id="22" name="TextBox 21">
            <a:extLst>
              <a:ext uri="{FF2B5EF4-FFF2-40B4-BE49-F238E27FC236}">
                <a16:creationId xmlns:a16="http://schemas.microsoft.com/office/drawing/2014/main" id="{B7123081-8810-4C1D-8249-F404D4502960}"/>
              </a:ext>
            </a:extLst>
          </p:cNvPr>
          <p:cNvSpPr txBox="1"/>
          <p:nvPr/>
        </p:nvSpPr>
        <p:spPr>
          <a:xfrm>
            <a:off x="180000" y="4631927"/>
            <a:ext cx="1888958" cy="461665"/>
          </a:xfrm>
          <a:prstGeom prst="rect">
            <a:avLst/>
          </a:prstGeom>
          <a:solidFill>
            <a:srgbClr val="FFFF00"/>
          </a:solidFill>
          <a:ln>
            <a:solidFill>
              <a:srgbClr val="203864"/>
            </a:solidFill>
          </a:ln>
        </p:spPr>
        <p:txBody>
          <a:bodyPr wrap="square" rtlCol="0">
            <a:spAutoFit/>
          </a:bodyPr>
          <a:lstStyle/>
          <a:p>
            <a:pPr algn="ctr"/>
            <a:r>
              <a:rPr lang="en-GB" sz="2400" b="1" dirty="0">
                <a:solidFill>
                  <a:srgbClr val="203864"/>
                </a:solidFill>
              </a:rPr>
              <a:t>neuter</a:t>
            </a:r>
            <a:endParaRPr lang="en-GB" sz="2400" dirty="0">
              <a:solidFill>
                <a:srgbClr val="203864"/>
              </a:solidFill>
            </a:endParaRPr>
          </a:p>
        </p:txBody>
      </p:sp>
      <p:sp>
        <p:nvSpPr>
          <p:cNvPr id="23" name="TextBox 22">
            <a:extLst>
              <a:ext uri="{FF2B5EF4-FFF2-40B4-BE49-F238E27FC236}">
                <a16:creationId xmlns:a16="http://schemas.microsoft.com/office/drawing/2014/main" id="{CF298BC0-6E66-48D8-997E-9293EF0746BE}"/>
              </a:ext>
            </a:extLst>
          </p:cNvPr>
          <p:cNvSpPr txBox="1"/>
          <p:nvPr/>
        </p:nvSpPr>
        <p:spPr>
          <a:xfrm>
            <a:off x="180000" y="5257979"/>
            <a:ext cx="1888958" cy="461665"/>
          </a:xfrm>
          <a:prstGeom prst="rect">
            <a:avLst/>
          </a:prstGeom>
          <a:solidFill>
            <a:srgbClr val="00B050"/>
          </a:solidFill>
          <a:ln>
            <a:solidFill>
              <a:srgbClr val="203864"/>
            </a:solidFill>
          </a:ln>
        </p:spPr>
        <p:txBody>
          <a:bodyPr wrap="square" rtlCol="0">
            <a:spAutoFit/>
          </a:bodyPr>
          <a:lstStyle/>
          <a:p>
            <a:pPr algn="ctr"/>
            <a:r>
              <a:rPr lang="en-GB" sz="2400" b="1" dirty="0">
                <a:solidFill>
                  <a:schemeClr val="bg1"/>
                </a:solidFill>
              </a:rPr>
              <a:t>plural</a:t>
            </a:r>
            <a:endParaRPr lang="en-GB" sz="2400" dirty="0">
              <a:solidFill>
                <a:schemeClr val="bg1"/>
              </a:solidFill>
            </a:endParaRPr>
          </a:p>
        </p:txBody>
      </p:sp>
      <p:sp>
        <p:nvSpPr>
          <p:cNvPr id="24" name="TextBox 23">
            <a:extLst>
              <a:ext uri="{FF2B5EF4-FFF2-40B4-BE49-F238E27FC236}">
                <a16:creationId xmlns:a16="http://schemas.microsoft.com/office/drawing/2014/main" id="{1FD21969-D1AB-4666-B685-34A577DA651C}"/>
              </a:ext>
            </a:extLst>
          </p:cNvPr>
          <p:cNvSpPr txBox="1"/>
          <p:nvPr/>
        </p:nvSpPr>
        <p:spPr>
          <a:xfrm>
            <a:off x="2164648" y="4638705"/>
            <a:ext cx="6787436" cy="461665"/>
          </a:xfrm>
          <a:prstGeom prst="rect">
            <a:avLst/>
          </a:prstGeom>
          <a:solidFill>
            <a:srgbClr val="FFE8CB"/>
          </a:solidFill>
          <a:ln>
            <a:solidFill>
              <a:srgbClr val="115076"/>
            </a:solidFill>
          </a:ln>
        </p:spPr>
        <p:txBody>
          <a:bodyPr wrap="none" rtlCol="0">
            <a:spAutoFit/>
          </a:bodyPr>
          <a:lstStyle/>
          <a:p>
            <a:r>
              <a:rPr lang="de-DE" sz="2400" dirty="0">
                <a:solidFill>
                  <a:srgbClr val="4472C4">
                    <a:lumMod val="50000"/>
                  </a:srgbClr>
                </a:solidFill>
              </a:rPr>
              <a:t>Ich spiele bei eine</a:t>
            </a:r>
            <a:r>
              <a:rPr lang="de-DE" sz="2400" b="1" dirty="0">
                <a:solidFill>
                  <a:srgbClr val="4472C4">
                    <a:lumMod val="50000"/>
                  </a:srgbClr>
                </a:solidFill>
              </a:rPr>
              <a:t>m</a:t>
            </a:r>
            <a:r>
              <a:rPr lang="de-DE" sz="2400" dirty="0">
                <a:solidFill>
                  <a:srgbClr val="4472C4">
                    <a:lumMod val="50000"/>
                  </a:srgbClr>
                </a:solidFill>
              </a:rPr>
              <a:t> </a:t>
            </a:r>
            <a:r>
              <a:rPr lang="en-GB" sz="2400" dirty="0">
                <a:solidFill>
                  <a:srgbClr val="4472C4">
                    <a:lumMod val="50000"/>
                  </a:srgbClr>
                </a:solidFill>
              </a:rPr>
              <a:t>Team in der Bundesliga.</a:t>
            </a:r>
            <a:endParaRPr lang="en-US" sz="2400" dirty="0">
              <a:solidFill>
                <a:schemeClr val="accent5">
                  <a:lumMod val="50000"/>
                </a:schemeClr>
              </a:solidFill>
            </a:endParaRPr>
          </a:p>
        </p:txBody>
      </p:sp>
      <p:sp>
        <p:nvSpPr>
          <p:cNvPr id="25" name="TextBox 24">
            <a:extLst>
              <a:ext uri="{FF2B5EF4-FFF2-40B4-BE49-F238E27FC236}">
                <a16:creationId xmlns:a16="http://schemas.microsoft.com/office/drawing/2014/main" id="{7587CB52-AB5C-44AC-A651-6AF6AD411889}"/>
              </a:ext>
            </a:extLst>
          </p:cNvPr>
          <p:cNvSpPr txBox="1"/>
          <p:nvPr/>
        </p:nvSpPr>
        <p:spPr>
          <a:xfrm>
            <a:off x="2164649" y="5249620"/>
            <a:ext cx="5109091" cy="461665"/>
          </a:xfrm>
          <a:prstGeom prst="rect">
            <a:avLst/>
          </a:prstGeom>
          <a:solidFill>
            <a:srgbClr val="FFE8CB"/>
          </a:solidFill>
          <a:ln>
            <a:solidFill>
              <a:srgbClr val="115076"/>
            </a:solidFill>
          </a:ln>
        </p:spPr>
        <p:txBody>
          <a:bodyPr wrap="none" rtlCol="0">
            <a:spAutoFit/>
          </a:bodyPr>
          <a:lstStyle/>
          <a:p>
            <a:r>
              <a:rPr lang="de-DE" sz="2400" dirty="0">
                <a:solidFill>
                  <a:srgbClr val="4472C4">
                    <a:lumMod val="50000"/>
                  </a:srgbClr>
                </a:solidFill>
              </a:rPr>
              <a:t>Ich wohne bei meine</a:t>
            </a:r>
            <a:r>
              <a:rPr lang="de-DE" sz="2400" b="1" dirty="0">
                <a:solidFill>
                  <a:srgbClr val="4472C4">
                    <a:lumMod val="50000"/>
                  </a:srgbClr>
                </a:solidFill>
              </a:rPr>
              <a:t>n</a:t>
            </a:r>
            <a:r>
              <a:rPr lang="de-DE" sz="2400" dirty="0">
                <a:solidFill>
                  <a:srgbClr val="4472C4">
                    <a:lumMod val="50000"/>
                  </a:srgbClr>
                </a:solidFill>
              </a:rPr>
              <a:t> Freunden.</a:t>
            </a:r>
            <a:endParaRPr lang="en-US" sz="2400" dirty="0">
              <a:solidFill>
                <a:schemeClr val="accent5">
                  <a:lumMod val="50000"/>
                </a:schemeClr>
              </a:solidFill>
            </a:endParaRPr>
          </a:p>
        </p:txBody>
      </p:sp>
      <p:sp>
        <p:nvSpPr>
          <p:cNvPr id="26" name="TextBox 25">
            <a:extLst>
              <a:ext uri="{FF2B5EF4-FFF2-40B4-BE49-F238E27FC236}">
                <a16:creationId xmlns:a16="http://schemas.microsoft.com/office/drawing/2014/main" id="{4B5CC346-564E-4C7F-9302-37A71E3EBB28}"/>
              </a:ext>
            </a:extLst>
          </p:cNvPr>
          <p:cNvSpPr txBox="1"/>
          <p:nvPr/>
        </p:nvSpPr>
        <p:spPr>
          <a:xfrm>
            <a:off x="8959595" y="4583002"/>
            <a:ext cx="3232406" cy="707886"/>
          </a:xfrm>
          <a:prstGeom prst="rect">
            <a:avLst/>
          </a:prstGeom>
          <a:noFill/>
        </p:spPr>
        <p:txBody>
          <a:bodyPr wrap="square" rtlCol="0">
            <a:spAutoFit/>
          </a:bodyPr>
          <a:lstStyle/>
          <a:p>
            <a:pPr algn="l"/>
            <a:r>
              <a:rPr lang="en-US" sz="2000" i="1" dirty="0">
                <a:solidFill>
                  <a:schemeClr val="accent5">
                    <a:lumMod val="50000"/>
                  </a:schemeClr>
                </a:solidFill>
              </a:rPr>
              <a:t>I  play for a team in the Bundesliga.</a:t>
            </a:r>
          </a:p>
        </p:txBody>
      </p:sp>
      <p:sp>
        <p:nvSpPr>
          <p:cNvPr id="27" name="TextBox 26">
            <a:extLst>
              <a:ext uri="{FF2B5EF4-FFF2-40B4-BE49-F238E27FC236}">
                <a16:creationId xmlns:a16="http://schemas.microsoft.com/office/drawing/2014/main" id="{14719445-8329-4561-9854-52C958A79AA6}"/>
              </a:ext>
            </a:extLst>
          </p:cNvPr>
          <p:cNvSpPr txBox="1"/>
          <p:nvPr/>
        </p:nvSpPr>
        <p:spPr>
          <a:xfrm>
            <a:off x="7273740" y="5271812"/>
            <a:ext cx="3288080" cy="461665"/>
          </a:xfrm>
          <a:prstGeom prst="rect">
            <a:avLst/>
          </a:prstGeom>
          <a:noFill/>
        </p:spPr>
        <p:txBody>
          <a:bodyPr wrap="none" rtlCol="0">
            <a:spAutoFit/>
          </a:bodyPr>
          <a:lstStyle/>
          <a:p>
            <a:pPr algn="l"/>
            <a:r>
              <a:rPr lang="en-US" sz="2400" i="1" dirty="0">
                <a:solidFill>
                  <a:schemeClr val="accent5">
                    <a:lumMod val="50000"/>
                  </a:schemeClr>
                </a:solidFill>
              </a:rPr>
              <a:t>I  live with my friends.</a:t>
            </a:r>
          </a:p>
        </p:txBody>
      </p:sp>
      <p:sp>
        <p:nvSpPr>
          <p:cNvPr id="28" name="TextBox 27">
            <a:extLst>
              <a:ext uri="{FF2B5EF4-FFF2-40B4-BE49-F238E27FC236}">
                <a16:creationId xmlns:a16="http://schemas.microsoft.com/office/drawing/2014/main" id="{20832209-5A59-45E0-B60A-1207EC075C01}"/>
              </a:ext>
            </a:extLst>
          </p:cNvPr>
          <p:cNvSpPr txBox="1"/>
          <p:nvPr/>
        </p:nvSpPr>
        <p:spPr>
          <a:xfrm>
            <a:off x="180000" y="1820942"/>
            <a:ext cx="10395235" cy="461665"/>
          </a:xfrm>
          <a:prstGeom prst="rect">
            <a:avLst/>
          </a:prstGeom>
          <a:noFill/>
        </p:spPr>
        <p:txBody>
          <a:bodyPr wrap="square" rtlCol="0">
            <a:spAutoFit/>
          </a:bodyPr>
          <a:lstStyle/>
          <a:p>
            <a:pPr lvl="0">
              <a:defRPr/>
            </a:pPr>
            <a:r>
              <a:rPr lang="en-GB" sz="2400" dirty="0">
                <a:solidFill>
                  <a:srgbClr val="115076"/>
                </a:solidFill>
              </a:rPr>
              <a:t>You learnt that </a:t>
            </a:r>
            <a:r>
              <a:rPr lang="en-GB" sz="2400" b="1" dirty="0" err="1">
                <a:solidFill>
                  <a:srgbClr val="115076"/>
                </a:solidFill>
              </a:rPr>
              <a:t>bei</a:t>
            </a:r>
            <a:r>
              <a:rPr lang="en-GB" sz="2400" b="1" dirty="0">
                <a:solidFill>
                  <a:srgbClr val="115076"/>
                </a:solidFill>
              </a:rPr>
              <a:t> </a:t>
            </a:r>
            <a:r>
              <a:rPr lang="en-GB" sz="2400" dirty="0">
                <a:solidFill>
                  <a:srgbClr val="115076"/>
                </a:solidFill>
              </a:rPr>
              <a:t>means </a:t>
            </a:r>
            <a:r>
              <a:rPr lang="en-GB" sz="2400" b="1" i="1" dirty="0">
                <a:solidFill>
                  <a:srgbClr val="115076"/>
                </a:solidFill>
              </a:rPr>
              <a:t>at(the </a:t>
            </a:r>
            <a:r>
              <a:rPr lang="en-GB" sz="2400" b="1" i="1" u="sng" dirty="0">
                <a:solidFill>
                  <a:srgbClr val="115076"/>
                </a:solidFill>
              </a:rPr>
              <a:t>house</a:t>
            </a:r>
            <a:r>
              <a:rPr lang="en-GB" sz="2400" b="1" i="1" dirty="0">
                <a:solidFill>
                  <a:srgbClr val="115076"/>
                </a:solidFill>
              </a:rPr>
              <a:t> of).</a:t>
            </a:r>
          </a:p>
        </p:txBody>
      </p:sp>
      <p:sp>
        <p:nvSpPr>
          <p:cNvPr id="29" name="TextBox 28">
            <a:extLst>
              <a:ext uri="{FF2B5EF4-FFF2-40B4-BE49-F238E27FC236}">
                <a16:creationId xmlns:a16="http://schemas.microsoft.com/office/drawing/2014/main" id="{A79116AC-FA98-4412-8AB7-3DFA727DED18}"/>
              </a:ext>
            </a:extLst>
          </p:cNvPr>
          <p:cNvSpPr txBox="1"/>
          <p:nvPr/>
        </p:nvSpPr>
        <p:spPr>
          <a:xfrm>
            <a:off x="180000" y="2319792"/>
            <a:ext cx="10395235" cy="461665"/>
          </a:xfrm>
          <a:prstGeom prst="rect">
            <a:avLst/>
          </a:prstGeom>
          <a:noFill/>
        </p:spPr>
        <p:txBody>
          <a:bodyPr wrap="square" rtlCol="0">
            <a:spAutoFit/>
          </a:bodyPr>
          <a:lstStyle/>
          <a:p>
            <a:pPr lvl="0">
              <a:defRPr/>
            </a:pPr>
            <a:r>
              <a:rPr lang="en-GB" sz="2400" dirty="0">
                <a:solidFill>
                  <a:srgbClr val="115076"/>
                </a:solidFill>
              </a:rPr>
              <a:t>The meaning also includes </a:t>
            </a:r>
            <a:r>
              <a:rPr lang="en-GB" sz="2400" b="1" i="1" dirty="0">
                <a:solidFill>
                  <a:srgbClr val="115076"/>
                </a:solidFill>
              </a:rPr>
              <a:t>companies</a:t>
            </a:r>
            <a:r>
              <a:rPr lang="en-GB" sz="2400" dirty="0">
                <a:solidFill>
                  <a:srgbClr val="115076"/>
                </a:solidFill>
              </a:rPr>
              <a:t> and </a:t>
            </a:r>
            <a:r>
              <a:rPr lang="en-GB" sz="2400" b="1" i="1" dirty="0">
                <a:solidFill>
                  <a:srgbClr val="115076"/>
                </a:solidFill>
              </a:rPr>
              <a:t>teams</a:t>
            </a:r>
            <a:r>
              <a:rPr lang="en-GB" sz="2400" dirty="0">
                <a:solidFill>
                  <a:srgbClr val="115076"/>
                </a:solidFill>
              </a:rPr>
              <a:t>.</a:t>
            </a:r>
            <a:endParaRPr lang="en-GB" sz="2400" b="1" i="1" dirty="0">
              <a:solidFill>
                <a:srgbClr val="115076"/>
              </a:solidFill>
            </a:endParaRPr>
          </a:p>
        </p:txBody>
      </p:sp>
      <p:sp>
        <p:nvSpPr>
          <p:cNvPr id="30" name="TextBox 29">
            <a:extLst>
              <a:ext uri="{FF2B5EF4-FFF2-40B4-BE49-F238E27FC236}">
                <a16:creationId xmlns:a16="http://schemas.microsoft.com/office/drawing/2014/main" id="{9848C817-10E3-4AD0-AC8A-5E1D1EC2B773}"/>
              </a:ext>
            </a:extLst>
          </p:cNvPr>
          <p:cNvSpPr txBox="1"/>
          <p:nvPr/>
        </p:nvSpPr>
        <p:spPr>
          <a:xfrm>
            <a:off x="180000" y="2831875"/>
            <a:ext cx="10395235" cy="461665"/>
          </a:xfrm>
          <a:prstGeom prst="rect">
            <a:avLst/>
          </a:prstGeom>
          <a:noFill/>
        </p:spPr>
        <p:txBody>
          <a:bodyPr wrap="square" rtlCol="0">
            <a:spAutoFit/>
          </a:bodyPr>
          <a:lstStyle/>
          <a:p>
            <a:pPr lvl="0">
              <a:defRPr/>
            </a:pPr>
            <a:r>
              <a:rPr lang="en-GB" sz="2400" dirty="0">
                <a:solidFill>
                  <a:srgbClr val="115076"/>
                </a:solidFill>
              </a:rPr>
              <a:t>In English, we sometimes use </a:t>
            </a:r>
            <a:r>
              <a:rPr lang="en-GB" sz="2400" b="1" dirty="0">
                <a:solidFill>
                  <a:srgbClr val="115076"/>
                </a:solidFill>
              </a:rPr>
              <a:t>at</a:t>
            </a:r>
            <a:r>
              <a:rPr lang="en-GB" sz="2400" dirty="0">
                <a:solidFill>
                  <a:srgbClr val="115076"/>
                </a:solidFill>
              </a:rPr>
              <a:t>, </a:t>
            </a:r>
            <a:r>
              <a:rPr lang="en-GB" sz="2400" b="1" dirty="0">
                <a:solidFill>
                  <a:srgbClr val="115076"/>
                </a:solidFill>
              </a:rPr>
              <a:t>for</a:t>
            </a:r>
            <a:r>
              <a:rPr lang="en-GB" sz="2400" dirty="0">
                <a:solidFill>
                  <a:srgbClr val="115076"/>
                </a:solidFill>
              </a:rPr>
              <a:t> or </a:t>
            </a:r>
            <a:r>
              <a:rPr lang="en-GB" sz="2400" b="1" dirty="0">
                <a:solidFill>
                  <a:srgbClr val="115076"/>
                </a:solidFill>
              </a:rPr>
              <a:t>with</a:t>
            </a:r>
            <a:r>
              <a:rPr lang="en-GB" sz="2400" dirty="0">
                <a:solidFill>
                  <a:srgbClr val="115076"/>
                </a:solidFill>
              </a:rPr>
              <a:t>:</a:t>
            </a:r>
            <a:endParaRPr lang="en-GB" sz="2400" b="1" i="1" dirty="0">
              <a:solidFill>
                <a:srgbClr val="115076"/>
              </a:solidFill>
            </a:endParaRPr>
          </a:p>
        </p:txBody>
      </p:sp>
    </p:spTree>
    <p:extLst>
      <p:ext uri="{BB962C8B-B14F-4D97-AF65-F5344CB8AC3E}">
        <p14:creationId xmlns:p14="http://schemas.microsoft.com/office/powerpoint/2010/main" val="293737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8" grpId="0" animBg="1"/>
      <p:bldP spid="19" grpId="0"/>
      <p:bldP spid="20" grpId="0" animBg="1"/>
      <p:bldP spid="21" grpId="0" animBg="1"/>
      <p:bldP spid="22" grpId="0" animBg="1"/>
      <p:bldP spid="23" grpId="0" animBg="1"/>
      <p:bldP spid="24" grpId="0" animBg="1"/>
      <p:bldP spid="25" grpId="0" animBg="1"/>
      <p:bldP spid="26"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861957" cy="869950"/>
          </a:xfrm>
          <a:prstGeom prst="rect">
            <a:avLst/>
          </a:prstGeom>
        </p:spPr>
      </p:pic>
      <p:sp>
        <p:nvSpPr>
          <p:cNvPr id="4" name="Title 3"/>
          <p:cNvSpPr>
            <a:spLocks noGrp="1"/>
          </p:cNvSpPr>
          <p:nvPr>
            <p:ph type="title"/>
          </p:nvPr>
        </p:nvSpPr>
        <p:spPr>
          <a:xfrm>
            <a:off x="0" y="294041"/>
            <a:ext cx="6413500" cy="707849"/>
          </a:xfrm>
        </p:spPr>
        <p:txBody>
          <a:bodyPr>
            <a:normAutofit/>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seit</a:t>
            </a:r>
            <a:r>
              <a:rPr lang="en-GB" sz="3600" b="1" dirty="0">
                <a:solidFill>
                  <a:schemeClr val="bg1"/>
                </a:solidFill>
              </a:rPr>
              <a:t> </a:t>
            </a:r>
            <a:r>
              <a:rPr lang="en-GB" sz="3600" b="1" dirty="0" err="1">
                <a:solidFill>
                  <a:schemeClr val="bg1"/>
                </a:solidFill>
              </a:rPr>
              <a:t>wann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logo&#10;&#10;Description automatically generated">
            <a:extLst>
              <a:ext uri="{FF2B5EF4-FFF2-40B4-BE49-F238E27FC236}">
                <a16:creationId xmlns:a16="http://schemas.microsoft.com/office/drawing/2014/main" id="{B685FA7B-5980-7B47-AC0E-12BA5EB97A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6086" y="3048614"/>
            <a:ext cx="3125914" cy="3205195"/>
          </a:xfrm>
          <a:prstGeom prst="rect">
            <a:avLst/>
          </a:prstGeom>
        </p:spPr>
      </p:pic>
      <p:sp>
        <p:nvSpPr>
          <p:cNvPr id="23" name="Speech Bubble: Rectangle with Corners Rounded 37">
            <a:hlinkClick r:id="" action="ppaction://noaction">
              <a:snd r:embed="rId5" name="28. 1. Ich habe.wav"/>
            </a:hlinkClick>
            <a:extLst>
              <a:ext uri="{FF2B5EF4-FFF2-40B4-BE49-F238E27FC236}">
                <a16:creationId xmlns:a16="http://schemas.microsoft.com/office/drawing/2014/main" id="{97EEC4DB-774F-6943-AC1A-4A0B7BD9D684}"/>
              </a:ext>
            </a:extLst>
          </p:cNvPr>
          <p:cNvSpPr/>
          <p:nvPr/>
        </p:nvSpPr>
        <p:spPr>
          <a:xfrm flipH="1">
            <a:off x="2639905" y="2815984"/>
            <a:ext cx="6795579" cy="1032426"/>
          </a:xfrm>
          <a:prstGeom prst="wedgeRoundRectCallout">
            <a:avLst>
              <a:gd name="adj1" fmla="val -63263"/>
              <a:gd name="adj2" fmla="val 5122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Speech Bubble: Rectangle with Corners Rounded 37">
            <a:extLst>
              <a:ext uri="{FF2B5EF4-FFF2-40B4-BE49-F238E27FC236}">
                <a16:creationId xmlns:a16="http://schemas.microsoft.com/office/drawing/2014/main" id="{0AEE62AA-3E7F-2F47-8457-F238039A1965}"/>
              </a:ext>
            </a:extLst>
          </p:cNvPr>
          <p:cNvSpPr/>
          <p:nvPr/>
        </p:nvSpPr>
        <p:spPr>
          <a:xfrm flipH="1">
            <a:off x="2764442" y="1388429"/>
            <a:ext cx="5515958" cy="846044"/>
          </a:xfrm>
          <a:prstGeom prst="wedgeRoundRectCallout">
            <a:avLst>
              <a:gd name="adj1" fmla="val 61099"/>
              <a:gd name="adj2" fmla="val -22732"/>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2855372A-1D72-C143-8DA1-837FA972CBB5}"/>
              </a:ext>
            </a:extLst>
          </p:cNvPr>
          <p:cNvSpPr txBox="1"/>
          <p:nvPr/>
        </p:nvSpPr>
        <p:spPr>
          <a:xfrm>
            <a:off x="3009302" y="1392183"/>
            <a:ext cx="5271098" cy="830997"/>
          </a:xfrm>
          <a:prstGeom prst="rect">
            <a:avLst/>
          </a:prstGeom>
          <a:noFill/>
        </p:spPr>
        <p:txBody>
          <a:bodyPr wrap="square" rtlCol="0">
            <a:spAutoFit/>
          </a:bodyPr>
          <a:lstStyle/>
          <a:p>
            <a:r>
              <a:rPr lang="de-DE" sz="2400" dirty="0">
                <a:solidFill>
                  <a:schemeClr val="bg1"/>
                </a:solidFill>
              </a:rPr>
              <a:t>Wann hast du das gemacht? / Seit wann machst du das?</a:t>
            </a:r>
          </a:p>
        </p:txBody>
      </p:sp>
      <p:sp>
        <p:nvSpPr>
          <p:cNvPr id="2" name="TextBox 1">
            <a:extLst>
              <a:ext uri="{FF2B5EF4-FFF2-40B4-BE49-F238E27FC236}">
                <a16:creationId xmlns:a16="http://schemas.microsoft.com/office/drawing/2014/main" id="{E9EA0F32-FB7C-8E40-A3FB-44273B5DD9A8}"/>
              </a:ext>
            </a:extLst>
          </p:cNvPr>
          <p:cNvSpPr txBox="1"/>
          <p:nvPr/>
        </p:nvSpPr>
        <p:spPr>
          <a:xfrm>
            <a:off x="132443" y="1190864"/>
            <a:ext cx="659155" cy="461665"/>
          </a:xfrm>
          <a:prstGeom prst="rect">
            <a:avLst/>
          </a:prstGeom>
          <a:noFill/>
        </p:spPr>
        <p:txBody>
          <a:bodyPr wrap="none" rtlCol="0">
            <a:spAutoFit/>
          </a:bodyPr>
          <a:lstStyle/>
          <a:p>
            <a:pPr algn="l"/>
            <a:r>
              <a:rPr lang="en-US" sz="2400" dirty="0">
                <a:solidFill>
                  <a:schemeClr val="accent5">
                    <a:lumMod val="50000"/>
                  </a:schemeClr>
                </a:solidFill>
              </a:rPr>
              <a:t>1/8</a:t>
            </a:r>
          </a:p>
        </p:txBody>
      </p:sp>
      <p:cxnSp>
        <p:nvCxnSpPr>
          <p:cNvPr id="8" name="Straight Connector 7">
            <a:extLst>
              <a:ext uri="{FF2B5EF4-FFF2-40B4-BE49-F238E27FC236}">
                <a16:creationId xmlns:a16="http://schemas.microsoft.com/office/drawing/2014/main" id="{6914B7EB-C5E2-A145-8D59-4CAD72959E44}"/>
              </a:ext>
            </a:extLst>
          </p:cNvPr>
          <p:cNvCxnSpPr>
            <a:cxnSpLocks/>
          </p:cNvCxnSpPr>
          <p:nvPr/>
        </p:nvCxnSpPr>
        <p:spPr>
          <a:xfrm>
            <a:off x="3009302" y="1633060"/>
            <a:ext cx="4737698" cy="19469"/>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12" name="Speech Bubble: Rectangle with Corners Rounded 37">
            <a:extLst>
              <a:ext uri="{FF2B5EF4-FFF2-40B4-BE49-F238E27FC236}">
                <a16:creationId xmlns:a16="http://schemas.microsoft.com/office/drawing/2014/main" id="{DC38523D-21AD-42B6-BA0F-D6848AE769EE}"/>
              </a:ext>
            </a:extLst>
          </p:cNvPr>
          <p:cNvSpPr/>
          <p:nvPr/>
        </p:nvSpPr>
        <p:spPr>
          <a:xfrm flipH="1">
            <a:off x="2639905" y="2815130"/>
            <a:ext cx="6795579" cy="1032426"/>
          </a:xfrm>
          <a:prstGeom prst="wedgeRoundRectCallout">
            <a:avLst>
              <a:gd name="adj1" fmla="val -63263"/>
              <a:gd name="adj2" fmla="val 5122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Ich </a:t>
            </a:r>
            <a:r>
              <a:rPr lang="en-GB" sz="2400" dirty="0" err="1"/>
              <a:t>habe</a:t>
            </a:r>
            <a:r>
              <a:rPr lang="en-GB" sz="2400" dirty="0"/>
              <a:t> </a:t>
            </a:r>
            <a:r>
              <a:rPr lang="en-GB" sz="2400" b="1" dirty="0" err="1"/>
              <a:t>seit</a:t>
            </a:r>
            <a:r>
              <a:rPr lang="en-GB" sz="2400" b="1" dirty="0"/>
              <a:t> </a:t>
            </a:r>
            <a:r>
              <a:rPr lang="en-GB" sz="2400" dirty="0"/>
              <a:t>15 Jahren den </a:t>
            </a:r>
            <a:r>
              <a:rPr lang="en-GB" sz="2400" dirty="0" err="1"/>
              <a:t>gleichen</a:t>
            </a:r>
            <a:r>
              <a:rPr lang="en-GB" sz="2400" dirty="0"/>
              <a:t> Job.</a:t>
            </a:r>
          </a:p>
        </p:txBody>
      </p:sp>
    </p:spTree>
    <p:extLst>
      <p:ext uri="{BB962C8B-B14F-4D97-AF65-F5344CB8AC3E}">
        <p14:creationId xmlns:p14="http://schemas.microsoft.com/office/powerpoint/2010/main" val="61687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37">
            <a:hlinkClick r:id="" action="ppaction://noaction">
              <a:snd r:embed="rId3" name="28. 3. Ich arbeite neun.wav"/>
            </a:hlinkClick>
            <a:extLst>
              <a:ext uri="{FF2B5EF4-FFF2-40B4-BE49-F238E27FC236}">
                <a16:creationId xmlns:a16="http://schemas.microsoft.com/office/drawing/2014/main" id="{97EEC4DB-774F-6943-AC1A-4A0B7BD9D684}"/>
              </a:ext>
            </a:extLst>
          </p:cNvPr>
          <p:cNvSpPr/>
          <p:nvPr/>
        </p:nvSpPr>
        <p:spPr>
          <a:xfrm flipH="1">
            <a:off x="1583871" y="2825888"/>
            <a:ext cx="7976150" cy="1032426"/>
          </a:xfrm>
          <a:prstGeom prst="wedgeRoundRectCallout">
            <a:avLst>
              <a:gd name="adj1" fmla="val -63263"/>
              <a:gd name="adj2" fmla="val 5122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Speech Bubble: Rectangle with Corners Rounded 37">
            <a:extLst>
              <a:ext uri="{FF2B5EF4-FFF2-40B4-BE49-F238E27FC236}">
                <a16:creationId xmlns:a16="http://schemas.microsoft.com/office/drawing/2014/main" id="{4C44FD78-89B4-42DF-A3E2-8454A8767AFE}"/>
              </a:ext>
            </a:extLst>
          </p:cNvPr>
          <p:cNvSpPr/>
          <p:nvPr/>
        </p:nvSpPr>
        <p:spPr>
          <a:xfrm flipH="1">
            <a:off x="1583871" y="2825888"/>
            <a:ext cx="7976150" cy="1032426"/>
          </a:xfrm>
          <a:prstGeom prst="wedgeRoundRectCallout">
            <a:avLst>
              <a:gd name="adj1" fmla="val -63263"/>
              <a:gd name="adj2" fmla="val 5122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Ich </a:t>
            </a:r>
            <a:r>
              <a:rPr lang="en-GB" sz="2400" dirty="0" err="1"/>
              <a:t>arbeite</a:t>
            </a:r>
            <a:r>
              <a:rPr lang="en-GB" sz="2400" dirty="0"/>
              <a:t> </a:t>
            </a:r>
            <a:r>
              <a:rPr lang="en-GB" sz="2400" b="1" dirty="0" err="1"/>
              <a:t>seit</a:t>
            </a:r>
            <a:r>
              <a:rPr lang="en-GB" sz="2400" b="1" dirty="0"/>
              <a:t> </a:t>
            </a:r>
            <a:r>
              <a:rPr lang="en-GB" sz="2400" dirty="0" err="1"/>
              <a:t>neun</a:t>
            </a:r>
            <a:r>
              <a:rPr lang="en-GB" sz="2400" dirty="0"/>
              <a:t> Jahren </a:t>
            </a:r>
            <a:r>
              <a:rPr lang="en-GB" sz="2400" dirty="0" err="1"/>
              <a:t>bei</a:t>
            </a:r>
            <a:r>
              <a:rPr lang="en-GB" sz="2400" dirty="0"/>
              <a:t> der </a:t>
            </a:r>
            <a:r>
              <a:rPr lang="en-GB" sz="2400" dirty="0" err="1"/>
              <a:t>gleichen</a:t>
            </a:r>
            <a:r>
              <a:rPr lang="en-GB" sz="2400" dirty="0"/>
              <a:t> </a:t>
            </a:r>
            <a:r>
              <a:rPr lang="en-GB" sz="2400" dirty="0" err="1"/>
              <a:t>Firma</a:t>
            </a:r>
            <a:r>
              <a:rPr lang="en-GB" sz="2400" dirty="0"/>
              <a:t>.</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894614" cy="869950"/>
          </a:xfrm>
          <a:prstGeom prst="rect">
            <a:avLst/>
          </a:prstGeom>
        </p:spPr>
      </p:pic>
      <p:sp>
        <p:nvSpPr>
          <p:cNvPr id="4" name="Title 3"/>
          <p:cNvSpPr>
            <a:spLocks noGrp="1"/>
          </p:cNvSpPr>
          <p:nvPr>
            <p:ph type="title"/>
          </p:nvPr>
        </p:nvSpPr>
        <p:spPr>
          <a:xfrm>
            <a:off x="0" y="294041"/>
            <a:ext cx="6413500" cy="707849"/>
          </a:xfrm>
        </p:spPr>
        <p:txBody>
          <a:bodyPr>
            <a:normAutofit/>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seit</a:t>
            </a:r>
            <a:r>
              <a:rPr lang="en-GB" sz="3600" b="1" dirty="0">
                <a:solidFill>
                  <a:schemeClr val="bg1"/>
                </a:solidFill>
              </a:rPr>
              <a:t> </a:t>
            </a:r>
            <a:r>
              <a:rPr lang="en-GB" sz="3600" b="1" dirty="0" err="1">
                <a:solidFill>
                  <a:schemeClr val="bg1"/>
                </a:solidFill>
              </a:rPr>
              <a:t>wann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logo&#10;&#10;Description automatically generated">
            <a:extLst>
              <a:ext uri="{FF2B5EF4-FFF2-40B4-BE49-F238E27FC236}">
                <a16:creationId xmlns:a16="http://schemas.microsoft.com/office/drawing/2014/main" id="{B685FA7B-5980-7B47-AC0E-12BA5EB97A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6086" y="3048614"/>
            <a:ext cx="3125914" cy="3205195"/>
          </a:xfrm>
          <a:prstGeom prst="rect">
            <a:avLst/>
          </a:prstGeom>
        </p:spPr>
      </p:pic>
      <p:sp>
        <p:nvSpPr>
          <p:cNvPr id="25" name="Speech Bubble: Rectangle with Corners Rounded 37">
            <a:extLst>
              <a:ext uri="{FF2B5EF4-FFF2-40B4-BE49-F238E27FC236}">
                <a16:creationId xmlns:a16="http://schemas.microsoft.com/office/drawing/2014/main" id="{0AEE62AA-3E7F-2F47-8457-F238039A1965}"/>
              </a:ext>
            </a:extLst>
          </p:cNvPr>
          <p:cNvSpPr/>
          <p:nvPr/>
        </p:nvSpPr>
        <p:spPr>
          <a:xfrm flipH="1">
            <a:off x="2764442" y="1388429"/>
            <a:ext cx="5515958" cy="846044"/>
          </a:xfrm>
          <a:prstGeom prst="wedgeRoundRectCallout">
            <a:avLst>
              <a:gd name="adj1" fmla="val 61753"/>
              <a:gd name="adj2" fmla="val -25373"/>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2855372A-1D72-C143-8DA1-837FA972CBB5}"/>
              </a:ext>
            </a:extLst>
          </p:cNvPr>
          <p:cNvSpPr txBox="1"/>
          <p:nvPr/>
        </p:nvSpPr>
        <p:spPr>
          <a:xfrm>
            <a:off x="3009302" y="1392183"/>
            <a:ext cx="5271098" cy="830997"/>
          </a:xfrm>
          <a:prstGeom prst="rect">
            <a:avLst/>
          </a:prstGeom>
          <a:noFill/>
        </p:spPr>
        <p:txBody>
          <a:bodyPr wrap="square" rtlCol="0">
            <a:spAutoFit/>
          </a:bodyPr>
          <a:lstStyle/>
          <a:p>
            <a:r>
              <a:rPr lang="de-DE" sz="2400" dirty="0">
                <a:solidFill>
                  <a:schemeClr val="bg1"/>
                </a:solidFill>
              </a:rPr>
              <a:t>Wann hast du das gemacht? / Seit wann machst du das?</a:t>
            </a:r>
          </a:p>
        </p:txBody>
      </p:sp>
      <p:sp>
        <p:nvSpPr>
          <p:cNvPr id="2" name="TextBox 1">
            <a:extLst>
              <a:ext uri="{FF2B5EF4-FFF2-40B4-BE49-F238E27FC236}">
                <a16:creationId xmlns:a16="http://schemas.microsoft.com/office/drawing/2014/main" id="{E9EA0F32-FB7C-8E40-A3FB-44273B5DD9A8}"/>
              </a:ext>
            </a:extLst>
          </p:cNvPr>
          <p:cNvSpPr txBox="1"/>
          <p:nvPr/>
        </p:nvSpPr>
        <p:spPr>
          <a:xfrm>
            <a:off x="165100" y="1346016"/>
            <a:ext cx="659155" cy="461665"/>
          </a:xfrm>
          <a:prstGeom prst="rect">
            <a:avLst/>
          </a:prstGeom>
          <a:noFill/>
        </p:spPr>
        <p:txBody>
          <a:bodyPr wrap="none" rtlCol="0">
            <a:spAutoFit/>
          </a:bodyPr>
          <a:lstStyle/>
          <a:p>
            <a:pPr algn="l"/>
            <a:r>
              <a:rPr lang="en-US" sz="2400" dirty="0">
                <a:solidFill>
                  <a:schemeClr val="accent5">
                    <a:lumMod val="50000"/>
                  </a:schemeClr>
                </a:solidFill>
              </a:rPr>
              <a:t>2/8</a:t>
            </a:r>
          </a:p>
        </p:txBody>
      </p:sp>
      <p:cxnSp>
        <p:nvCxnSpPr>
          <p:cNvPr id="8" name="Straight Connector 7">
            <a:extLst>
              <a:ext uri="{FF2B5EF4-FFF2-40B4-BE49-F238E27FC236}">
                <a16:creationId xmlns:a16="http://schemas.microsoft.com/office/drawing/2014/main" id="{6914B7EB-C5E2-A145-8D59-4CAD72959E44}"/>
              </a:ext>
            </a:extLst>
          </p:cNvPr>
          <p:cNvCxnSpPr>
            <a:cxnSpLocks/>
          </p:cNvCxnSpPr>
          <p:nvPr/>
        </p:nvCxnSpPr>
        <p:spPr>
          <a:xfrm>
            <a:off x="3009302" y="1585129"/>
            <a:ext cx="4737698" cy="19469"/>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13" name="Speech Bubble: Rectangle with Corners Rounded 37">
            <a:extLst>
              <a:ext uri="{FF2B5EF4-FFF2-40B4-BE49-F238E27FC236}">
                <a16:creationId xmlns:a16="http://schemas.microsoft.com/office/drawing/2014/main" id="{2971E1A0-26B8-4EBE-9AC3-5942342E3057}"/>
              </a:ext>
            </a:extLst>
          </p:cNvPr>
          <p:cNvSpPr/>
          <p:nvPr/>
        </p:nvSpPr>
        <p:spPr>
          <a:xfrm flipH="1">
            <a:off x="4752043" y="4056340"/>
            <a:ext cx="2687913" cy="888359"/>
          </a:xfrm>
          <a:prstGeom prst="wedgeRoundRectCallout">
            <a:avLst>
              <a:gd name="adj1" fmla="val -29963"/>
              <a:gd name="adj2" fmla="val -114198"/>
              <a:gd name="adj3" fmla="val 16667"/>
            </a:avLst>
          </a:prstGeom>
          <a:solidFill>
            <a:schemeClr val="bg1"/>
          </a:solidFill>
          <a:ln>
            <a:solidFill>
              <a:srgbClr val="20386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203864"/>
                </a:solidFill>
              </a:rPr>
              <a:t>bei</a:t>
            </a:r>
            <a:r>
              <a:rPr lang="en-GB" sz="2000" dirty="0">
                <a:solidFill>
                  <a:srgbClr val="203864"/>
                </a:solidFill>
              </a:rPr>
              <a:t> + R3 (dative)</a:t>
            </a:r>
            <a:br>
              <a:rPr lang="en-GB" sz="2000" dirty="0">
                <a:solidFill>
                  <a:srgbClr val="203864"/>
                </a:solidFill>
              </a:rPr>
            </a:br>
            <a:r>
              <a:rPr lang="en-GB" sz="2000" dirty="0">
                <a:solidFill>
                  <a:srgbClr val="203864"/>
                </a:solidFill>
              </a:rPr>
              <a:t>R1/2: die </a:t>
            </a:r>
            <a:r>
              <a:rPr lang="en-GB" sz="2000" dirty="0" err="1">
                <a:solidFill>
                  <a:srgbClr val="203864"/>
                </a:solidFill>
              </a:rPr>
              <a:t>Firma</a:t>
            </a:r>
            <a:r>
              <a:rPr lang="en-GB" sz="2000" dirty="0">
                <a:solidFill>
                  <a:srgbClr val="203864"/>
                </a:solidFill>
              </a:rPr>
              <a:t/>
            </a:r>
            <a:br>
              <a:rPr lang="en-GB" sz="2000" dirty="0">
                <a:solidFill>
                  <a:srgbClr val="203864"/>
                </a:solidFill>
              </a:rPr>
            </a:br>
            <a:r>
              <a:rPr lang="en-GB" sz="2000" dirty="0">
                <a:solidFill>
                  <a:srgbClr val="203864"/>
                </a:solidFill>
              </a:rPr>
              <a:t>R3: </a:t>
            </a:r>
            <a:r>
              <a:rPr lang="en-GB" sz="2000" dirty="0">
                <a:solidFill>
                  <a:srgbClr val="203864"/>
                </a:solidFill>
                <a:sym typeface="Wingdings" panose="05000000000000000000" pitchFamily="2" charset="2"/>
              </a:rPr>
              <a:t> </a:t>
            </a:r>
            <a:r>
              <a:rPr lang="en-GB" sz="2000" b="1" dirty="0">
                <a:solidFill>
                  <a:srgbClr val="203864"/>
                </a:solidFill>
                <a:sym typeface="Wingdings" panose="05000000000000000000" pitchFamily="2" charset="2"/>
              </a:rPr>
              <a:t>der</a:t>
            </a:r>
            <a:r>
              <a:rPr lang="en-GB" sz="2000" dirty="0">
                <a:solidFill>
                  <a:srgbClr val="203864"/>
                </a:solidFill>
                <a:sym typeface="Wingdings" panose="05000000000000000000" pitchFamily="2" charset="2"/>
              </a:rPr>
              <a:t> </a:t>
            </a:r>
            <a:r>
              <a:rPr lang="en-GB" sz="2000" dirty="0" err="1">
                <a:solidFill>
                  <a:srgbClr val="203864"/>
                </a:solidFill>
                <a:sym typeface="Wingdings" panose="05000000000000000000" pitchFamily="2" charset="2"/>
              </a:rPr>
              <a:t>Firma</a:t>
            </a:r>
            <a:endParaRPr lang="en-GB" sz="2000" dirty="0">
              <a:solidFill>
                <a:srgbClr val="203864"/>
              </a:solidFill>
            </a:endParaRPr>
          </a:p>
        </p:txBody>
      </p:sp>
    </p:spTree>
    <p:extLst>
      <p:ext uri="{BB962C8B-B14F-4D97-AF65-F5344CB8AC3E}">
        <p14:creationId xmlns:p14="http://schemas.microsoft.com/office/powerpoint/2010/main" val="220128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413500" cy="707849"/>
          </a:xfrm>
        </p:spPr>
        <p:txBody>
          <a:bodyPr>
            <a:normAutofit/>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seit</a:t>
            </a:r>
            <a:r>
              <a:rPr lang="en-GB" sz="3600" b="1" dirty="0">
                <a:solidFill>
                  <a:schemeClr val="bg1"/>
                </a:solidFill>
              </a:rPr>
              <a:t> </a:t>
            </a:r>
            <a:r>
              <a:rPr lang="en-GB" sz="3600" b="1" dirty="0" err="1">
                <a:solidFill>
                  <a:schemeClr val="bg1"/>
                </a:solidFill>
              </a:rPr>
              <a:t>wann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logo&#10;&#10;Description automatically generated">
            <a:extLst>
              <a:ext uri="{FF2B5EF4-FFF2-40B4-BE49-F238E27FC236}">
                <a16:creationId xmlns:a16="http://schemas.microsoft.com/office/drawing/2014/main" id="{B685FA7B-5980-7B47-AC0E-12BA5EB97A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6086" y="3048614"/>
            <a:ext cx="3125914" cy="3205195"/>
          </a:xfrm>
          <a:prstGeom prst="rect">
            <a:avLst/>
          </a:prstGeom>
        </p:spPr>
      </p:pic>
      <p:sp>
        <p:nvSpPr>
          <p:cNvPr id="23" name="Speech Bubble: Rectangle with Corners Rounded 37">
            <a:hlinkClick r:id="" action="ppaction://noaction">
              <a:snd r:embed="rId5" name="28. 4. Ich habe vor.wav"/>
            </a:hlinkClick>
            <a:extLst>
              <a:ext uri="{FF2B5EF4-FFF2-40B4-BE49-F238E27FC236}">
                <a16:creationId xmlns:a16="http://schemas.microsoft.com/office/drawing/2014/main" id="{97EEC4DB-774F-6943-AC1A-4A0B7BD9D684}"/>
              </a:ext>
            </a:extLst>
          </p:cNvPr>
          <p:cNvSpPr/>
          <p:nvPr/>
        </p:nvSpPr>
        <p:spPr>
          <a:xfrm flipH="1">
            <a:off x="636814" y="2825888"/>
            <a:ext cx="8923206" cy="1032426"/>
          </a:xfrm>
          <a:prstGeom prst="wedgeRoundRectCallout">
            <a:avLst>
              <a:gd name="adj1" fmla="val -63263"/>
              <a:gd name="adj2" fmla="val 5122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Speech Bubble: Rectangle with Corners Rounded 37">
            <a:extLst>
              <a:ext uri="{FF2B5EF4-FFF2-40B4-BE49-F238E27FC236}">
                <a16:creationId xmlns:a16="http://schemas.microsoft.com/office/drawing/2014/main" id="{0AEE62AA-3E7F-2F47-8457-F238039A1965}"/>
              </a:ext>
            </a:extLst>
          </p:cNvPr>
          <p:cNvSpPr/>
          <p:nvPr/>
        </p:nvSpPr>
        <p:spPr>
          <a:xfrm flipH="1">
            <a:off x="2764442" y="1388429"/>
            <a:ext cx="5515958" cy="846044"/>
          </a:xfrm>
          <a:prstGeom prst="wedgeRoundRectCallout">
            <a:avLst>
              <a:gd name="adj1" fmla="val 94908"/>
              <a:gd name="adj2" fmla="val -36953"/>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2855372A-1D72-C143-8DA1-837FA972CBB5}"/>
              </a:ext>
            </a:extLst>
          </p:cNvPr>
          <p:cNvSpPr txBox="1"/>
          <p:nvPr/>
        </p:nvSpPr>
        <p:spPr>
          <a:xfrm>
            <a:off x="3009302" y="1392183"/>
            <a:ext cx="5271098" cy="830997"/>
          </a:xfrm>
          <a:prstGeom prst="rect">
            <a:avLst/>
          </a:prstGeom>
          <a:noFill/>
        </p:spPr>
        <p:txBody>
          <a:bodyPr wrap="square" rtlCol="0">
            <a:spAutoFit/>
          </a:bodyPr>
          <a:lstStyle/>
          <a:p>
            <a:r>
              <a:rPr lang="de-DE" sz="2400" dirty="0">
                <a:solidFill>
                  <a:schemeClr val="bg1"/>
                </a:solidFill>
              </a:rPr>
              <a:t>Wann hast du das gemacht? / Seit wann machst du das?</a:t>
            </a:r>
          </a:p>
        </p:txBody>
      </p:sp>
      <p:sp>
        <p:nvSpPr>
          <p:cNvPr id="2" name="TextBox 1">
            <a:extLst>
              <a:ext uri="{FF2B5EF4-FFF2-40B4-BE49-F238E27FC236}">
                <a16:creationId xmlns:a16="http://schemas.microsoft.com/office/drawing/2014/main" id="{E9EA0F32-FB7C-8E40-A3FB-44273B5DD9A8}"/>
              </a:ext>
            </a:extLst>
          </p:cNvPr>
          <p:cNvSpPr txBox="1"/>
          <p:nvPr/>
        </p:nvSpPr>
        <p:spPr>
          <a:xfrm>
            <a:off x="279400" y="1992347"/>
            <a:ext cx="659155" cy="461665"/>
          </a:xfrm>
          <a:prstGeom prst="rect">
            <a:avLst/>
          </a:prstGeom>
          <a:noFill/>
        </p:spPr>
        <p:txBody>
          <a:bodyPr wrap="none" rtlCol="0">
            <a:spAutoFit/>
          </a:bodyPr>
          <a:lstStyle/>
          <a:p>
            <a:pPr algn="l"/>
            <a:r>
              <a:rPr lang="en-US" sz="2400" dirty="0">
                <a:solidFill>
                  <a:schemeClr val="accent5">
                    <a:lumMod val="50000"/>
                  </a:schemeClr>
                </a:solidFill>
              </a:rPr>
              <a:t>3/8</a:t>
            </a:r>
          </a:p>
        </p:txBody>
      </p:sp>
      <p:cxnSp>
        <p:nvCxnSpPr>
          <p:cNvPr id="8" name="Straight Connector 7">
            <a:extLst>
              <a:ext uri="{FF2B5EF4-FFF2-40B4-BE49-F238E27FC236}">
                <a16:creationId xmlns:a16="http://schemas.microsoft.com/office/drawing/2014/main" id="{6914B7EB-C5E2-A145-8D59-4CAD72959E44}"/>
              </a:ext>
            </a:extLst>
          </p:cNvPr>
          <p:cNvCxnSpPr>
            <a:cxnSpLocks/>
          </p:cNvCxnSpPr>
          <p:nvPr/>
        </p:nvCxnSpPr>
        <p:spPr>
          <a:xfrm>
            <a:off x="3009302" y="1972878"/>
            <a:ext cx="4737698" cy="19469"/>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12" name="Speech Bubble: Rectangle with Corners Rounded 37">
            <a:extLst>
              <a:ext uri="{FF2B5EF4-FFF2-40B4-BE49-F238E27FC236}">
                <a16:creationId xmlns:a16="http://schemas.microsoft.com/office/drawing/2014/main" id="{6B7E9E5A-87D2-44D6-9831-D20C822E598B}"/>
              </a:ext>
            </a:extLst>
          </p:cNvPr>
          <p:cNvSpPr/>
          <p:nvPr/>
        </p:nvSpPr>
        <p:spPr>
          <a:xfrm flipH="1">
            <a:off x="636814" y="2817107"/>
            <a:ext cx="8923207" cy="1032426"/>
          </a:xfrm>
          <a:prstGeom prst="wedgeRoundRectCallout">
            <a:avLst>
              <a:gd name="adj1" fmla="val -63263"/>
              <a:gd name="adj2" fmla="val 5122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Ich </a:t>
            </a:r>
            <a:r>
              <a:rPr lang="en-GB" sz="2400" dirty="0" err="1"/>
              <a:t>habe</a:t>
            </a:r>
            <a:r>
              <a:rPr lang="en-GB" sz="2400" dirty="0"/>
              <a:t> </a:t>
            </a:r>
            <a:r>
              <a:rPr lang="en-GB" sz="2400" b="1" dirty="0" err="1"/>
              <a:t>vor</a:t>
            </a:r>
            <a:r>
              <a:rPr lang="en-GB" sz="2400" b="1" dirty="0"/>
              <a:t> </a:t>
            </a:r>
            <a:r>
              <a:rPr lang="en-GB" sz="2400" dirty="0" err="1"/>
              <a:t>zwei</a:t>
            </a:r>
            <a:r>
              <a:rPr lang="en-GB" sz="2400" dirty="0"/>
              <a:t> </a:t>
            </a:r>
            <a:r>
              <a:rPr lang="en-GB" sz="2400" dirty="0" err="1"/>
              <a:t>Monaten</a:t>
            </a:r>
            <a:r>
              <a:rPr lang="en-GB" sz="2400" dirty="0"/>
              <a:t> </a:t>
            </a:r>
            <a:r>
              <a:rPr lang="en-GB" sz="2400" dirty="0" err="1"/>
              <a:t>diese</a:t>
            </a:r>
            <a:r>
              <a:rPr lang="en-GB" sz="2400" dirty="0"/>
              <a:t> </a:t>
            </a:r>
            <a:r>
              <a:rPr lang="en-GB" sz="2400" dirty="0" err="1"/>
              <a:t>neue</a:t>
            </a:r>
            <a:r>
              <a:rPr lang="en-GB" sz="2400" dirty="0"/>
              <a:t> Arbeit </a:t>
            </a:r>
            <a:r>
              <a:rPr lang="en-GB" sz="2400" dirty="0" err="1"/>
              <a:t>gefunden</a:t>
            </a:r>
            <a:r>
              <a:rPr lang="en-GB" sz="2400" dirty="0"/>
              <a:t>.</a:t>
            </a:r>
          </a:p>
        </p:txBody>
      </p:sp>
    </p:spTree>
    <p:extLst>
      <p:ext uri="{BB962C8B-B14F-4D97-AF65-F5344CB8AC3E}">
        <p14:creationId xmlns:p14="http://schemas.microsoft.com/office/powerpoint/2010/main" val="415205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5747657" cy="869950"/>
          </a:xfrm>
          <a:prstGeom prst="rect">
            <a:avLst/>
          </a:prstGeom>
        </p:spPr>
      </p:pic>
      <p:sp>
        <p:nvSpPr>
          <p:cNvPr id="4" name="Title 3"/>
          <p:cNvSpPr>
            <a:spLocks noGrp="1"/>
          </p:cNvSpPr>
          <p:nvPr>
            <p:ph type="title"/>
          </p:nvPr>
        </p:nvSpPr>
        <p:spPr>
          <a:xfrm>
            <a:off x="0" y="294041"/>
            <a:ext cx="6413500" cy="707849"/>
          </a:xfrm>
        </p:spPr>
        <p:txBody>
          <a:bodyPr>
            <a:normAutofit/>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seit</a:t>
            </a:r>
            <a:r>
              <a:rPr lang="en-GB" sz="3600" b="1" dirty="0">
                <a:solidFill>
                  <a:schemeClr val="bg1"/>
                </a:solidFill>
              </a:rPr>
              <a:t> </a:t>
            </a:r>
            <a:r>
              <a:rPr lang="en-GB" sz="3600" b="1" dirty="0" err="1">
                <a:solidFill>
                  <a:schemeClr val="bg1"/>
                </a:solidFill>
              </a:rPr>
              <a:t>wann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logo&#10;&#10;Description automatically generated">
            <a:extLst>
              <a:ext uri="{FF2B5EF4-FFF2-40B4-BE49-F238E27FC236}">
                <a16:creationId xmlns:a16="http://schemas.microsoft.com/office/drawing/2014/main" id="{B685FA7B-5980-7B47-AC0E-12BA5EB97A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6086" y="3048614"/>
            <a:ext cx="3125914" cy="3205195"/>
          </a:xfrm>
          <a:prstGeom prst="rect">
            <a:avLst/>
          </a:prstGeom>
        </p:spPr>
      </p:pic>
      <p:sp>
        <p:nvSpPr>
          <p:cNvPr id="23" name="Speech Bubble: Rectangle with Corners Rounded 37">
            <a:hlinkClick r:id="" action="ppaction://noaction">
              <a:snd r:embed="rId5" name="28. 5. Den Direktor.wav"/>
            </a:hlinkClick>
            <a:extLst>
              <a:ext uri="{FF2B5EF4-FFF2-40B4-BE49-F238E27FC236}">
                <a16:creationId xmlns:a16="http://schemas.microsoft.com/office/drawing/2014/main" id="{97EEC4DB-774F-6943-AC1A-4A0B7BD9D684}"/>
              </a:ext>
            </a:extLst>
          </p:cNvPr>
          <p:cNvSpPr/>
          <p:nvPr/>
        </p:nvSpPr>
        <p:spPr>
          <a:xfrm flipH="1">
            <a:off x="3006261" y="2825888"/>
            <a:ext cx="6553760" cy="1032426"/>
          </a:xfrm>
          <a:prstGeom prst="wedgeRoundRectCallout">
            <a:avLst>
              <a:gd name="adj1" fmla="val -63263"/>
              <a:gd name="adj2" fmla="val 5122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Speech Bubble: Rectangle with Corners Rounded 37">
            <a:extLst>
              <a:ext uri="{FF2B5EF4-FFF2-40B4-BE49-F238E27FC236}">
                <a16:creationId xmlns:a16="http://schemas.microsoft.com/office/drawing/2014/main" id="{0AEE62AA-3E7F-2F47-8457-F238039A1965}"/>
              </a:ext>
            </a:extLst>
          </p:cNvPr>
          <p:cNvSpPr/>
          <p:nvPr/>
        </p:nvSpPr>
        <p:spPr>
          <a:xfrm flipH="1">
            <a:off x="2764441" y="1388429"/>
            <a:ext cx="5775469" cy="846044"/>
          </a:xfrm>
          <a:prstGeom prst="wedgeRoundRectCallout">
            <a:avLst>
              <a:gd name="adj1" fmla="val 65306"/>
              <a:gd name="adj2" fmla="val -27303"/>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2855372A-1D72-C143-8DA1-837FA972CBB5}"/>
              </a:ext>
            </a:extLst>
          </p:cNvPr>
          <p:cNvSpPr txBox="1"/>
          <p:nvPr/>
        </p:nvSpPr>
        <p:spPr>
          <a:xfrm>
            <a:off x="3009301" y="1392183"/>
            <a:ext cx="5775469" cy="830997"/>
          </a:xfrm>
          <a:prstGeom prst="rect">
            <a:avLst/>
          </a:prstGeom>
          <a:noFill/>
        </p:spPr>
        <p:txBody>
          <a:bodyPr wrap="square" rtlCol="0">
            <a:spAutoFit/>
          </a:bodyPr>
          <a:lstStyle/>
          <a:p>
            <a:r>
              <a:rPr lang="de-DE" sz="2400" dirty="0">
                <a:solidFill>
                  <a:schemeClr val="bg1"/>
                </a:solidFill>
              </a:rPr>
              <a:t>Wann hast du ihn *kennengelernt? / Seit wann kennst du ihn?</a:t>
            </a:r>
          </a:p>
        </p:txBody>
      </p:sp>
      <p:sp>
        <p:nvSpPr>
          <p:cNvPr id="2" name="TextBox 1">
            <a:extLst>
              <a:ext uri="{FF2B5EF4-FFF2-40B4-BE49-F238E27FC236}">
                <a16:creationId xmlns:a16="http://schemas.microsoft.com/office/drawing/2014/main" id="{E9EA0F32-FB7C-8E40-A3FB-44273B5DD9A8}"/>
              </a:ext>
            </a:extLst>
          </p:cNvPr>
          <p:cNvSpPr txBox="1"/>
          <p:nvPr/>
        </p:nvSpPr>
        <p:spPr>
          <a:xfrm>
            <a:off x="230414" y="1346016"/>
            <a:ext cx="659155" cy="461665"/>
          </a:xfrm>
          <a:prstGeom prst="rect">
            <a:avLst/>
          </a:prstGeom>
          <a:noFill/>
        </p:spPr>
        <p:txBody>
          <a:bodyPr wrap="none" rtlCol="0">
            <a:spAutoFit/>
          </a:bodyPr>
          <a:lstStyle/>
          <a:p>
            <a:pPr algn="l"/>
            <a:r>
              <a:rPr lang="en-US" sz="2400" dirty="0">
                <a:solidFill>
                  <a:schemeClr val="accent5">
                    <a:lumMod val="50000"/>
                  </a:schemeClr>
                </a:solidFill>
              </a:rPr>
              <a:t>4/8</a:t>
            </a:r>
          </a:p>
        </p:txBody>
      </p:sp>
      <p:cxnSp>
        <p:nvCxnSpPr>
          <p:cNvPr id="8" name="Straight Connector 7">
            <a:extLst>
              <a:ext uri="{FF2B5EF4-FFF2-40B4-BE49-F238E27FC236}">
                <a16:creationId xmlns:a16="http://schemas.microsoft.com/office/drawing/2014/main" id="{6914B7EB-C5E2-A145-8D59-4CAD72959E44}"/>
              </a:ext>
            </a:extLst>
          </p:cNvPr>
          <p:cNvCxnSpPr>
            <a:cxnSpLocks/>
          </p:cNvCxnSpPr>
          <p:nvPr/>
        </p:nvCxnSpPr>
        <p:spPr>
          <a:xfrm>
            <a:off x="3060140" y="1609129"/>
            <a:ext cx="4984750"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12" name="Speech Bubble: Rectangle with Corners Rounded 37">
            <a:extLst>
              <a:ext uri="{FF2B5EF4-FFF2-40B4-BE49-F238E27FC236}">
                <a16:creationId xmlns:a16="http://schemas.microsoft.com/office/drawing/2014/main" id="{F25583DF-7739-4EFC-9B05-53E1EB0C59AD}"/>
              </a:ext>
            </a:extLst>
          </p:cNvPr>
          <p:cNvSpPr/>
          <p:nvPr/>
        </p:nvSpPr>
        <p:spPr>
          <a:xfrm flipH="1">
            <a:off x="6206062" y="113531"/>
            <a:ext cx="3677657" cy="888359"/>
          </a:xfrm>
          <a:prstGeom prst="wedgeRoundRectCallout">
            <a:avLst>
              <a:gd name="adj1" fmla="val -63263"/>
              <a:gd name="adj2" fmla="val 51227"/>
              <a:gd name="adj3" fmla="val 16667"/>
            </a:avLst>
          </a:prstGeom>
          <a:solidFill>
            <a:schemeClr val="bg1"/>
          </a:solidFill>
          <a:ln>
            <a:solidFill>
              <a:srgbClr val="20386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203864"/>
                </a:solidFill>
              </a:rPr>
              <a:t>kennenlernen</a:t>
            </a:r>
            <a:r>
              <a:rPr lang="en-GB" sz="2000" dirty="0">
                <a:solidFill>
                  <a:srgbClr val="203864"/>
                </a:solidFill>
              </a:rPr>
              <a:t> – to meet </a:t>
            </a:r>
            <a:br>
              <a:rPr lang="en-GB" sz="2000" dirty="0">
                <a:solidFill>
                  <a:srgbClr val="203864"/>
                </a:solidFill>
              </a:rPr>
            </a:br>
            <a:r>
              <a:rPr lang="en-GB" sz="2000" i="1" dirty="0">
                <a:solidFill>
                  <a:srgbClr val="203864"/>
                </a:solidFill>
              </a:rPr>
              <a:t>literally </a:t>
            </a:r>
            <a:r>
              <a:rPr lang="en-GB" sz="2000" dirty="0">
                <a:solidFill>
                  <a:srgbClr val="203864"/>
                </a:solidFill>
              </a:rPr>
              <a:t>‘to learn to know’</a:t>
            </a:r>
          </a:p>
        </p:txBody>
      </p:sp>
      <p:sp>
        <p:nvSpPr>
          <p:cNvPr id="13" name="Speech Bubble: Rectangle with Corners Rounded 37">
            <a:extLst>
              <a:ext uri="{FF2B5EF4-FFF2-40B4-BE49-F238E27FC236}">
                <a16:creationId xmlns:a16="http://schemas.microsoft.com/office/drawing/2014/main" id="{FE1830ED-E0D9-4DA1-B169-956E3AE492AD}"/>
              </a:ext>
            </a:extLst>
          </p:cNvPr>
          <p:cNvSpPr/>
          <p:nvPr/>
        </p:nvSpPr>
        <p:spPr>
          <a:xfrm flipH="1">
            <a:off x="3006261" y="2817248"/>
            <a:ext cx="6553760" cy="1032426"/>
          </a:xfrm>
          <a:prstGeom prst="wedgeRoundRectCallout">
            <a:avLst>
              <a:gd name="adj1" fmla="val -63263"/>
              <a:gd name="adj2" fmla="val 5122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Den Direktor kenne ich </a:t>
            </a:r>
            <a:r>
              <a:rPr lang="de-DE" sz="2400" b="1" dirty="0">
                <a:solidFill>
                  <a:schemeClr val="bg1"/>
                </a:solidFill>
              </a:rPr>
              <a:t>seit </a:t>
            </a:r>
            <a:r>
              <a:rPr lang="de-DE" sz="2400" dirty="0">
                <a:solidFill>
                  <a:schemeClr val="bg1"/>
                </a:solidFill>
              </a:rPr>
              <a:t>der Schulzeit.</a:t>
            </a:r>
          </a:p>
        </p:txBody>
      </p:sp>
    </p:spTree>
    <p:extLst>
      <p:ext uri="{BB962C8B-B14F-4D97-AF65-F5344CB8AC3E}">
        <p14:creationId xmlns:p14="http://schemas.microsoft.com/office/powerpoint/2010/main" val="2446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413500" cy="707849"/>
          </a:xfrm>
        </p:spPr>
        <p:txBody>
          <a:bodyPr>
            <a:normAutofit/>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seit</a:t>
            </a:r>
            <a:r>
              <a:rPr lang="en-GB" sz="3600" b="1" dirty="0">
                <a:solidFill>
                  <a:schemeClr val="bg1"/>
                </a:solidFill>
              </a:rPr>
              <a:t> </a:t>
            </a:r>
            <a:r>
              <a:rPr lang="en-GB" sz="3600" b="1" dirty="0" err="1">
                <a:solidFill>
                  <a:schemeClr val="bg1"/>
                </a:solidFill>
              </a:rPr>
              <a:t>wann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logo&#10;&#10;Description automatically generated">
            <a:extLst>
              <a:ext uri="{FF2B5EF4-FFF2-40B4-BE49-F238E27FC236}">
                <a16:creationId xmlns:a16="http://schemas.microsoft.com/office/drawing/2014/main" id="{B685FA7B-5980-7B47-AC0E-12BA5EB97A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6086" y="3048614"/>
            <a:ext cx="3125914" cy="3205195"/>
          </a:xfrm>
          <a:prstGeom prst="rect">
            <a:avLst/>
          </a:prstGeom>
        </p:spPr>
      </p:pic>
      <p:sp>
        <p:nvSpPr>
          <p:cNvPr id="23" name="Speech Bubble: Rectangle with Corners Rounded 37">
            <a:hlinkClick r:id="" action="ppaction://noaction">
              <a:snd r:embed="rId5" name="28. 6. Ich mache.wav"/>
            </a:hlinkClick>
            <a:extLst>
              <a:ext uri="{FF2B5EF4-FFF2-40B4-BE49-F238E27FC236}">
                <a16:creationId xmlns:a16="http://schemas.microsoft.com/office/drawing/2014/main" id="{97EEC4DB-774F-6943-AC1A-4A0B7BD9D684}"/>
              </a:ext>
            </a:extLst>
          </p:cNvPr>
          <p:cNvSpPr/>
          <p:nvPr/>
        </p:nvSpPr>
        <p:spPr>
          <a:xfrm flipH="1">
            <a:off x="3266979" y="2825888"/>
            <a:ext cx="6293042" cy="1032426"/>
          </a:xfrm>
          <a:prstGeom prst="wedgeRoundRectCallout">
            <a:avLst>
              <a:gd name="adj1" fmla="val -63263"/>
              <a:gd name="adj2" fmla="val 5122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Speech Bubble: Rectangle with Corners Rounded 37">
            <a:extLst>
              <a:ext uri="{FF2B5EF4-FFF2-40B4-BE49-F238E27FC236}">
                <a16:creationId xmlns:a16="http://schemas.microsoft.com/office/drawing/2014/main" id="{0AEE62AA-3E7F-2F47-8457-F238039A1965}"/>
              </a:ext>
            </a:extLst>
          </p:cNvPr>
          <p:cNvSpPr/>
          <p:nvPr/>
        </p:nvSpPr>
        <p:spPr>
          <a:xfrm flipH="1">
            <a:off x="2764442" y="1388429"/>
            <a:ext cx="5515958" cy="846044"/>
          </a:xfrm>
          <a:prstGeom prst="wedgeRoundRectCallout">
            <a:avLst>
              <a:gd name="adj1" fmla="val 64121"/>
              <a:gd name="adj2" fmla="val -27303"/>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E9EA0F32-FB7C-8E40-A3FB-44273B5DD9A8}"/>
              </a:ext>
            </a:extLst>
          </p:cNvPr>
          <p:cNvSpPr txBox="1"/>
          <p:nvPr/>
        </p:nvSpPr>
        <p:spPr>
          <a:xfrm>
            <a:off x="263071" y="1266867"/>
            <a:ext cx="659155" cy="461665"/>
          </a:xfrm>
          <a:prstGeom prst="rect">
            <a:avLst/>
          </a:prstGeom>
          <a:noFill/>
        </p:spPr>
        <p:txBody>
          <a:bodyPr wrap="none" rtlCol="0">
            <a:spAutoFit/>
          </a:bodyPr>
          <a:lstStyle/>
          <a:p>
            <a:pPr algn="l"/>
            <a:r>
              <a:rPr lang="en-US" sz="2400" dirty="0">
                <a:solidFill>
                  <a:schemeClr val="accent5">
                    <a:lumMod val="50000"/>
                  </a:schemeClr>
                </a:solidFill>
              </a:rPr>
              <a:t>5/8</a:t>
            </a:r>
          </a:p>
        </p:txBody>
      </p:sp>
      <p:sp>
        <p:nvSpPr>
          <p:cNvPr id="12" name="TextBox 11">
            <a:extLst>
              <a:ext uri="{FF2B5EF4-FFF2-40B4-BE49-F238E27FC236}">
                <a16:creationId xmlns:a16="http://schemas.microsoft.com/office/drawing/2014/main" id="{E2917AE6-3F40-E741-83F3-75F2B4ACEB43}"/>
              </a:ext>
            </a:extLst>
          </p:cNvPr>
          <p:cNvSpPr txBox="1"/>
          <p:nvPr/>
        </p:nvSpPr>
        <p:spPr>
          <a:xfrm>
            <a:off x="3009302" y="1392183"/>
            <a:ext cx="5271098" cy="830997"/>
          </a:xfrm>
          <a:prstGeom prst="rect">
            <a:avLst/>
          </a:prstGeom>
          <a:noFill/>
        </p:spPr>
        <p:txBody>
          <a:bodyPr wrap="square" rtlCol="0">
            <a:spAutoFit/>
          </a:bodyPr>
          <a:lstStyle/>
          <a:p>
            <a:r>
              <a:rPr lang="de-DE" sz="2400" dirty="0">
                <a:solidFill>
                  <a:schemeClr val="bg1"/>
                </a:solidFill>
              </a:rPr>
              <a:t>Wann hast du das gemacht? / Seit wann machst du das?</a:t>
            </a:r>
          </a:p>
        </p:txBody>
      </p:sp>
      <p:cxnSp>
        <p:nvCxnSpPr>
          <p:cNvPr id="8" name="Straight Connector 7">
            <a:extLst>
              <a:ext uri="{FF2B5EF4-FFF2-40B4-BE49-F238E27FC236}">
                <a16:creationId xmlns:a16="http://schemas.microsoft.com/office/drawing/2014/main" id="{6914B7EB-C5E2-A145-8D59-4CAD72959E44}"/>
              </a:ext>
            </a:extLst>
          </p:cNvPr>
          <p:cNvCxnSpPr>
            <a:cxnSpLocks/>
          </p:cNvCxnSpPr>
          <p:nvPr/>
        </p:nvCxnSpPr>
        <p:spPr>
          <a:xfrm>
            <a:off x="3152476" y="1612411"/>
            <a:ext cx="4984750"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13" name="Speech Bubble: Rectangle with Corners Rounded 37">
            <a:extLst>
              <a:ext uri="{FF2B5EF4-FFF2-40B4-BE49-F238E27FC236}">
                <a16:creationId xmlns:a16="http://schemas.microsoft.com/office/drawing/2014/main" id="{D576156D-46CD-425B-8CB9-54F4B850643A}"/>
              </a:ext>
            </a:extLst>
          </p:cNvPr>
          <p:cNvSpPr/>
          <p:nvPr/>
        </p:nvSpPr>
        <p:spPr>
          <a:xfrm flipH="1">
            <a:off x="3266979" y="2814595"/>
            <a:ext cx="6293042" cy="1032426"/>
          </a:xfrm>
          <a:prstGeom prst="wedgeRoundRectCallout">
            <a:avLst>
              <a:gd name="adj1" fmla="val -63263"/>
              <a:gd name="adj2" fmla="val 5122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rPr>
              <a:t>Ich mache</a:t>
            </a:r>
            <a:r>
              <a:rPr lang="de-DE" sz="2800" b="1" dirty="0">
                <a:solidFill>
                  <a:schemeClr val="bg1"/>
                </a:solidFill>
              </a:rPr>
              <a:t> seit </a:t>
            </a:r>
            <a:r>
              <a:rPr lang="de-DE" sz="2800" dirty="0">
                <a:solidFill>
                  <a:schemeClr val="bg1"/>
                </a:solidFill>
              </a:rPr>
              <a:t>Januar oft Sport.</a:t>
            </a:r>
          </a:p>
        </p:txBody>
      </p:sp>
    </p:spTree>
    <p:extLst>
      <p:ext uri="{BB962C8B-B14F-4D97-AF65-F5344CB8AC3E}">
        <p14:creationId xmlns:p14="http://schemas.microsoft.com/office/powerpoint/2010/main" val="205857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413500" cy="707849"/>
          </a:xfrm>
        </p:spPr>
        <p:txBody>
          <a:bodyPr>
            <a:normAutofit/>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seit</a:t>
            </a:r>
            <a:r>
              <a:rPr lang="en-GB" sz="3600" b="1" dirty="0">
                <a:solidFill>
                  <a:schemeClr val="bg1"/>
                </a:solidFill>
              </a:rPr>
              <a:t> </a:t>
            </a:r>
            <a:r>
              <a:rPr lang="en-GB" sz="3600" b="1" dirty="0" err="1">
                <a:solidFill>
                  <a:schemeClr val="bg1"/>
                </a:solidFill>
              </a:rPr>
              <a:t>wann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logo&#10;&#10;Description automatically generated">
            <a:extLst>
              <a:ext uri="{FF2B5EF4-FFF2-40B4-BE49-F238E27FC236}">
                <a16:creationId xmlns:a16="http://schemas.microsoft.com/office/drawing/2014/main" id="{B685FA7B-5980-7B47-AC0E-12BA5EB97A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6086" y="3048614"/>
            <a:ext cx="3125914" cy="3205195"/>
          </a:xfrm>
          <a:prstGeom prst="rect">
            <a:avLst/>
          </a:prstGeom>
        </p:spPr>
      </p:pic>
      <p:sp>
        <p:nvSpPr>
          <p:cNvPr id="23" name="Speech Bubble: Rectangle with Corners Rounded 37">
            <a:hlinkClick r:id="" action="ppaction://noaction">
              <a:snd r:embed="rId5" name="28. 7. Ich bin.wav"/>
            </a:hlinkClick>
            <a:extLst>
              <a:ext uri="{FF2B5EF4-FFF2-40B4-BE49-F238E27FC236}">
                <a16:creationId xmlns:a16="http://schemas.microsoft.com/office/drawing/2014/main" id="{97EEC4DB-774F-6943-AC1A-4A0B7BD9D684}"/>
              </a:ext>
            </a:extLst>
          </p:cNvPr>
          <p:cNvSpPr/>
          <p:nvPr/>
        </p:nvSpPr>
        <p:spPr>
          <a:xfrm flipH="1">
            <a:off x="1910443" y="2825888"/>
            <a:ext cx="7649578" cy="1032426"/>
          </a:xfrm>
          <a:prstGeom prst="wedgeRoundRectCallout">
            <a:avLst>
              <a:gd name="adj1" fmla="val -63263"/>
              <a:gd name="adj2" fmla="val 5122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Speech Bubble: Rectangle with Corners Rounded 37">
            <a:extLst>
              <a:ext uri="{FF2B5EF4-FFF2-40B4-BE49-F238E27FC236}">
                <a16:creationId xmlns:a16="http://schemas.microsoft.com/office/drawing/2014/main" id="{0AEE62AA-3E7F-2F47-8457-F238039A1965}"/>
              </a:ext>
            </a:extLst>
          </p:cNvPr>
          <p:cNvSpPr/>
          <p:nvPr/>
        </p:nvSpPr>
        <p:spPr>
          <a:xfrm flipH="1">
            <a:off x="2764442" y="1388429"/>
            <a:ext cx="5515958" cy="846044"/>
          </a:xfrm>
          <a:prstGeom prst="wedgeRoundRectCallout">
            <a:avLst>
              <a:gd name="adj1" fmla="val 60865"/>
              <a:gd name="adj2" fmla="val -27303"/>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E9EA0F32-FB7C-8E40-A3FB-44273B5DD9A8}"/>
              </a:ext>
            </a:extLst>
          </p:cNvPr>
          <p:cNvSpPr txBox="1"/>
          <p:nvPr/>
        </p:nvSpPr>
        <p:spPr>
          <a:xfrm>
            <a:off x="279400" y="1346016"/>
            <a:ext cx="659155" cy="461665"/>
          </a:xfrm>
          <a:prstGeom prst="rect">
            <a:avLst/>
          </a:prstGeom>
          <a:noFill/>
        </p:spPr>
        <p:txBody>
          <a:bodyPr wrap="none" rtlCol="0">
            <a:spAutoFit/>
          </a:bodyPr>
          <a:lstStyle/>
          <a:p>
            <a:pPr algn="l"/>
            <a:r>
              <a:rPr lang="en-US" sz="2400" dirty="0">
                <a:solidFill>
                  <a:schemeClr val="accent5">
                    <a:lumMod val="50000"/>
                  </a:schemeClr>
                </a:solidFill>
              </a:rPr>
              <a:t>6/8</a:t>
            </a:r>
          </a:p>
        </p:txBody>
      </p:sp>
      <p:sp>
        <p:nvSpPr>
          <p:cNvPr id="12" name="TextBox 11">
            <a:extLst>
              <a:ext uri="{FF2B5EF4-FFF2-40B4-BE49-F238E27FC236}">
                <a16:creationId xmlns:a16="http://schemas.microsoft.com/office/drawing/2014/main" id="{E2917AE6-3F40-E741-83F3-75F2B4ACEB43}"/>
              </a:ext>
            </a:extLst>
          </p:cNvPr>
          <p:cNvSpPr txBox="1"/>
          <p:nvPr/>
        </p:nvSpPr>
        <p:spPr>
          <a:xfrm>
            <a:off x="3009302" y="1392183"/>
            <a:ext cx="5271098" cy="830997"/>
          </a:xfrm>
          <a:prstGeom prst="rect">
            <a:avLst/>
          </a:prstGeom>
          <a:noFill/>
        </p:spPr>
        <p:txBody>
          <a:bodyPr wrap="square" rtlCol="0">
            <a:spAutoFit/>
          </a:bodyPr>
          <a:lstStyle/>
          <a:p>
            <a:r>
              <a:rPr lang="de-DE" sz="2400" dirty="0">
                <a:solidFill>
                  <a:schemeClr val="bg1"/>
                </a:solidFill>
              </a:rPr>
              <a:t>Wann hast du das gemacht? / Seit wann machst du das?</a:t>
            </a:r>
          </a:p>
        </p:txBody>
      </p:sp>
      <p:cxnSp>
        <p:nvCxnSpPr>
          <p:cNvPr id="8" name="Straight Connector 7">
            <a:extLst>
              <a:ext uri="{FF2B5EF4-FFF2-40B4-BE49-F238E27FC236}">
                <a16:creationId xmlns:a16="http://schemas.microsoft.com/office/drawing/2014/main" id="{6914B7EB-C5E2-A145-8D59-4CAD72959E44}"/>
              </a:ext>
            </a:extLst>
          </p:cNvPr>
          <p:cNvCxnSpPr>
            <a:cxnSpLocks/>
          </p:cNvCxnSpPr>
          <p:nvPr/>
        </p:nvCxnSpPr>
        <p:spPr>
          <a:xfrm>
            <a:off x="3009302" y="1997073"/>
            <a:ext cx="4984750"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13" name="Speech Bubble: Rectangle with Corners Rounded 37">
            <a:extLst>
              <a:ext uri="{FF2B5EF4-FFF2-40B4-BE49-F238E27FC236}">
                <a16:creationId xmlns:a16="http://schemas.microsoft.com/office/drawing/2014/main" id="{63425616-3FD1-420C-9CFE-96961874EEBE}"/>
              </a:ext>
            </a:extLst>
          </p:cNvPr>
          <p:cNvSpPr/>
          <p:nvPr/>
        </p:nvSpPr>
        <p:spPr>
          <a:xfrm flipH="1">
            <a:off x="1910443" y="2817726"/>
            <a:ext cx="7649578" cy="1032426"/>
          </a:xfrm>
          <a:prstGeom prst="wedgeRoundRectCallout">
            <a:avLst>
              <a:gd name="adj1" fmla="val -63263"/>
              <a:gd name="adj2" fmla="val 5122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Ich bin </a:t>
            </a:r>
            <a:r>
              <a:rPr lang="de-DE" sz="2400" b="1" dirty="0">
                <a:solidFill>
                  <a:schemeClr val="bg1"/>
                </a:solidFill>
              </a:rPr>
              <a:t>vor</a:t>
            </a:r>
            <a:r>
              <a:rPr lang="de-DE" sz="2400" dirty="0">
                <a:solidFill>
                  <a:schemeClr val="bg1"/>
                </a:solidFill>
              </a:rPr>
              <a:t> einer Woche 20 Kilometer gelaufen.</a:t>
            </a:r>
          </a:p>
        </p:txBody>
      </p:sp>
    </p:spTree>
    <p:extLst>
      <p:ext uri="{BB962C8B-B14F-4D97-AF65-F5344CB8AC3E}">
        <p14:creationId xmlns:p14="http://schemas.microsoft.com/office/powerpoint/2010/main" val="28353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413500" cy="707849"/>
          </a:xfrm>
        </p:spPr>
        <p:txBody>
          <a:bodyPr>
            <a:normAutofit/>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seit</a:t>
            </a:r>
            <a:r>
              <a:rPr lang="en-GB" sz="3600" b="1" dirty="0">
                <a:solidFill>
                  <a:schemeClr val="bg1"/>
                </a:solidFill>
              </a:rPr>
              <a:t> </a:t>
            </a:r>
            <a:r>
              <a:rPr lang="en-GB" sz="3600" b="1" dirty="0" err="1">
                <a:solidFill>
                  <a:schemeClr val="bg1"/>
                </a:solidFill>
              </a:rPr>
              <a:t>wann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logo&#10;&#10;Description automatically generated">
            <a:extLst>
              <a:ext uri="{FF2B5EF4-FFF2-40B4-BE49-F238E27FC236}">
                <a16:creationId xmlns:a16="http://schemas.microsoft.com/office/drawing/2014/main" id="{B685FA7B-5980-7B47-AC0E-12BA5EB97A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6086" y="3048614"/>
            <a:ext cx="3125914" cy="3205195"/>
          </a:xfrm>
          <a:prstGeom prst="rect">
            <a:avLst/>
          </a:prstGeom>
        </p:spPr>
      </p:pic>
      <p:sp>
        <p:nvSpPr>
          <p:cNvPr id="23" name="Speech Bubble: Rectangle with Corners Rounded 37">
            <a:hlinkClick r:id="" action="ppaction://noaction">
              <a:snd r:embed="rId5" name="28. 8. Ich habe einem.wav"/>
            </a:hlinkClick>
            <a:extLst>
              <a:ext uri="{FF2B5EF4-FFF2-40B4-BE49-F238E27FC236}">
                <a16:creationId xmlns:a16="http://schemas.microsoft.com/office/drawing/2014/main" id="{97EEC4DB-774F-6943-AC1A-4A0B7BD9D684}"/>
              </a:ext>
            </a:extLst>
          </p:cNvPr>
          <p:cNvSpPr/>
          <p:nvPr/>
        </p:nvSpPr>
        <p:spPr>
          <a:xfrm flipH="1">
            <a:off x="3266979" y="2825888"/>
            <a:ext cx="6293042" cy="1032426"/>
          </a:xfrm>
          <a:prstGeom prst="wedgeRoundRectCallout">
            <a:avLst>
              <a:gd name="adj1" fmla="val -63263"/>
              <a:gd name="adj2" fmla="val 5122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Speech Bubble: Rectangle with Corners Rounded 37">
            <a:extLst>
              <a:ext uri="{FF2B5EF4-FFF2-40B4-BE49-F238E27FC236}">
                <a16:creationId xmlns:a16="http://schemas.microsoft.com/office/drawing/2014/main" id="{0AEE62AA-3E7F-2F47-8457-F238039A1965}"/>
              </a:ext>
            </a:extLst>
          </p:cNvPr>
          <p:cNvSpPr/>
          <p:nvPr/>
        </p:nvSpPr>
        <p:spPr>
          <a:xfrm flipH="1">
            <a:off x="2764442" y="1388429"/>
            <a:ext cx="5515958" cy="846044"/>
          </a:xfrm>
          <a:prstGeom prst="wedgeRoundRectCallout">
            <a:avLst>
              <a:gd name="adj1" fmla="val 62641"/>
              <a:gd name="adj2" fmla="val -21513"/>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E9EA0F32-FB7C-8E40-A3FB-44273B5DD9A8}"/>
              </a:ext>
            </a:extLst>
          </p:cNvPr>
          <p:cNvSpPr txBox="1"/>
          <p:nvPr/>
        </p:nvSpPr>
        <p:spPr>
          <a:xfrm>
            <a:off x="295728" y="1346016"/>
            <a:ext cx="659155" cy="461665"/>
          </a:xfrm>
          <a:prstGeom prst="rect">
            <a:avLst/>
          </a:prstGeom>
          <a:noFill/>
        </p:spPr>
        <p:txBody>
          <a:bodyPr wrap="none" rtlCol="0">
            <a:spAutoFit/>
          </a:bodyPr>
          <a:lstStyle/>
          <a:p>
            <a:pPr algn="l"/>
            <a:r>
              <a:rPr lang="en-US" sz="2400" dirty="0">
                <a:solidFill>
                  <a:schemeClr val="accent5">
                    <a:lumMod val="50000"/>
                  </a:schemeClr>
                </a:solidFill>
              </a:rPr>
              <a:t>7/8</a:t>
            </a:r>
          </a:p>
        </p:txBody>
      </p:sp>
      <p:sp>
        <p:nvSpPr>
          <p:cNvPr id="12" name="TextBox 11">
            <a:extLst>
              <a:ext uri="{FF2B5EF4-FFF2-40B4-BE49-F238E27FC236}">
                <a16:creationId xmlns:a16="http://schemas.microsoft.com/office/drawing/2014/main" id="{E2917AE6-3F40-E741-83F3-75F2B4ACEB43}"/>
              </a:ext>
            </a:extLst>
          </p:cNvPr>
          <p:cNvSpPr txBox="1"/>
          <p:nvPr/>
        </p:nvSpPr>
        <p:spPr>
          <a:xfrm>
            <a:off x="3009302" y="1392183"/>
            <a:ext cx="5271098" cy="830997"/>
          </a:xfrm>
          <a:prstGeom prst="rect">
            <a:avLst/>
          </a:prstGeom>
          <a:noFill/>
        </p:spPr>
        <p:txBody>
          <a:bodyPr wrap="square" rtlCol="0">
            <a:spAutoFit/>
          </a:bodyPr>
          <a:lstStyle/>
          <a:p>
            <a:r>
              <a:rPr lang="de-DE" sz="2400" dirty="0">
                <a:solidFill>
                  <a:schemeClr val="bg1"/>
                </a:solidFill>
              </a:rPr>
              <a:t>Wann hast du das gemacht? / Seit wann machst du das?</a:t>
            </a:r>
          </a:p>
        </p:txBody>
      </p:sp>
      <p:cxnSp>
        <p:nvCxnSpPr>
          <p:cNvPr id="8" name="Straight Connector 7">
            <a:extLst>
              <a:ext uri="{FF2B5EF4-FFF2-40B4-BE49-F238E27FC236}">
                <a16:creationId xmlns:a16="http://schemas.microsoft.com/office/drawing/2014/main" id="{6914B7EB-C5E2-A145-8D59-4CAD72959E44}"/>
              </a:ext>
            </a:extLst>
          </p:cNvPr>
          <p:cNvCxnSpPr>
            <a:cxnSpLocks/>
          </p:cNvCxnSpPr>
          <p:nvPr/>
        </p:nvCxnSpPr>
        <p:spPr>
          <a:xfrm>
            <a:off x="2895002" y="2007959"/>
            <a:ext cx="4984750"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13" name="Speech Bubble: Rectangle with Corners Rounded 37">
            <a:extLst>
              <a:ext uri="{FF2B5EF4-FFF2-40B4-BE49-F238E27FC236}">
                <a16:creationId xmlns:a16="http://schemas.microsoft.com/office/drawing/2014/main" id="{2F688A6A-C516-490E-BADB-84BC6EFB983F}"/>
              </a:ext>
            </a:extLst>
          </p:cNvPr>
          <p:cNvSpPr/>
          <p:nvPr/>
        </p:nvSpPr>
        <p:spPr>
          <a:xfrm flipH="1">
            <a:off x="3266979" y="2814595"/>
            <a:ext cx="6293042" cy="1032426"/>
          </a:xfrm>
          <a:prstGeom prst="wedgeRoundRectCallout">
            <a:avLst>
              <a:gd name="adj1" fmla="val -63263"/>
              <a:gd name="adj2" fmla="val 5122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Ich habe </a:t>
            </a:r>
            <a:r>
              <a:rPr lang="de-DE" sz="2400" b="1" dirty="0">
                <a:solidFill>
                  <a:schemeClr val="bg1"/>
                </a:solidFill>
              </a:rPr>
              <a:t>vor </a:t>
            </a:r>
            <a:r>
              <a:rPr lang="de-DE" sz="2400" dirty="0">
                <a:solidFill>
                  <a:schemeClr val="bg1"/>
                </a:solidFill>
              </a:rPr>
              <a:t>einem Jahr einen Artikel über die Fleischindustrie gelesen.</a:t>
            </a:r>
          </a:p>
        </p:txBody>
      </p:sp>
    </p:spTree>
    <p:extLst>
      <p:ext uri="{BB962C8B-B14F-4D97-AF65-F5344CB8AC3E}">
        <p14:creationId xmlns:p14="http://schemas.microsoft.com/office/powerpoint/2010/main" val="351095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413500" cy="707849"/>
          </a:xfrm>
        </p:spPr>
        <p:txBody>
          <a:bodyPr>
            <a:normAutofit/>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seit</a:t>
            </a:r>
            <a:r>
              <a:rPr lang="en-GB" sz="3600" b="1" dirty="0">
                <a:solidFill>
                  <a:schemeClr val="bg1"/>
                </a:solidFill>
              </a:rPr>
              <a:t> </a:t>
            </a:r>
            <a:r>
              <a:rPr lang="en-GB" sz="3600" b="1" dirty="0" err="1">
                <a:solidFill>
                  <a:schemeClr val="bg1"/>
                </a:solidFill>
              </a:rPr>
              <a:t>wann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logo&#10;&#10;Description automatically generated">
            <a:extLst>
              <a:ext uri="{FF2B5EF4-FFF2-40B4-BE49-F238E27FC236}">
                <a16:creationId xmlns:a16="http://schemas.microsoft.com/office/drawing/2014/main" id="{B685FA7B-5980-7B47-AC0E-12BA5EB97A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6086" y="3048614"/>
            <a:ext cx="3125914" cy="3205195"/>
          </a:xfrm>
          <a:prstGeom prst="rect">
            <a:avLst/>
          </a:prstGeom>
        </p:spPr>
      </p:pic>
      <p:sp>
        <p:nvSpPr>
          <p:cNvPr id="23" name="Speech Bubble: Rectangle with Corners Rounded 37">
            <a:hlinkClick r:id="" action="ppaction://noaction">
              <a:snd r:embed="rId5" name="28. 9. Ich esse.wav"/>
            </a:hlinkClick>
            <a:extLst>
              <a:ext uri="{FF2B5EF4-FFF2-40B4-BE49-F238E27FC236}">
                <a16:creationId xmlns:a16="http://schemas.microsoft.com/office/drawing/2014/main" id="{97EEC4DB-774F-6943-AC1A-4A0B7BD9D684}"/>
              </a:ext>
            </a:extLst>
          </p:cNvPr>
          <p:cNvSpPr/>
          <p:nvPr/>
        </p:nvSpPr>
        <p:spPr>
          <a:xfrm flipH="1">
            <a:off x="2514600" y="2825888"/>
            <a:ext cx="7045421" cy="1032426"/>
          </a:xfrm>
          <a:prstGeom prst="wedgeRoundRectCallout">
            <a:avLst>
              <a:gd name="adj1" fmla="val -63263"/>
              <a:gd name="adj2" fmla="val 5122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Speech Bubble: Rectangle with Corners Rounded 37">
            <a:extLst>
              <a:ext uri="{FF2B5EF4-FFF2-40B4-BE49-F238E27FC236}">
                <a16:creationId xmlns:a16="http://schemas.microsoft.com/office/drawing/2014/main" id="{0AEE62AA-3E7F-2F47-8457-F238039A1965}"/>
              </a:ext>
            </a:extLst>
          </p:cNvPr>
          <p:cNvSpPr/>
          <p:nvPr/>
        </p:nvSpPr>
        <p:spPr>
          <a:xfrm flipH="1">
            <a:off x="2764442" y="1388429"/>
            <a:ext cx="5515958" cy="846044"/>
          </a:xfrm>
          <a:prstGeom prst="wedgeRoundRectCallout">
            <a:avLst>
              <a:gd name="adj1" fmla="val 65306"/>
              <a:gd name="adj2" fmla="val -27303"/>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E9EA0F32-FB7C-8E40-A3FB-44273B5DD9A8}"/>
              </a:ext>
            </a:extLst>
          </p:cNvPr>
          <p:cNvSpPr txBox="1"/>
          <p:nvPr/>
        </p:nvSpPr>
        <p:spPr>
          <a:xfrm>
            <a:off x="263071" y="1388429"/>
            <a:ext cx="659155" cy="461665"/>
          </a:xfrm>
          <a:prstGeom prst="rect">
            <a:avLst/>
          </a:prstGeom>
          <a:noFill/>
        </p:spPr>
        <p:txBody>
          <a:bodyPr wrap="none" rtlCol="0">
            <a:spAutoFit/>
          </a:bodyPr>
          <a:lstStyle/>
          <a:p>
            <a:pPr algn="l"/>
            <a:r>
              <a:rPr lang="en-US" sz="2400" dirty="0">
                <a:solidFill>
                  <a:schemeClr val="accent5">
                    <a:lumMod val="50000"/>
                  </a:schemeClr>
                </a:solidFill>
              </a:rPr>
              <a:t>8/8</a:t>
            </a:r>
          </a:p>
        </p:txBody>
      </p:sp>
      <p:sp>
        <p:nvSpPr>
          <p:cNvPr id="12" name="TextBox 11">
            <a:extLst>
              <a:ext uri="{FF2B5EF4-FFF2-40B4-BE49-F238E27FC236}">
                <a16:creationId xmlns:a16="http://schemas.microsoft.com/office/drawing/2014/main" id="{E2917AE6-3F40-E741-83F3-75F2B4ACEB43}"/>
              </a:ext>
            </a:extLst>
          </p:cNvPr>
          <p:cNvSpPr txBox="1"/>
          <p:nvPr/>
        </p:nvSpPr>
        <p:spPr>
          <a:xfrm>
            <a:off x="3009302" y="1392183"/>
            <a:ext cx="5271098" cy="830997"/>
          </a:xfrm>
          <a:prstGeom prst="rect">
            <a:avLst/>
          </a:prstGeom>
          <a:noFill/>
        </p:spPr>
        <p:txBody>
          <a:bodyPr wrap="square" rtlCol="0">
            <a:spAutoFit/>
          </a:bodyPr>
          <a:lstStyle/>
          <a:p>
            <a:r>
              <a:rPr lang="de-DE" sz="2400" dirty="0">
                <a:solidFill>
                  <a:schemeClr val="bg1"/>
                </a:solidFill>
              </a:rPr>
              <a:t>Wann hast du das gemacht? / Seit wann machst du das?</a:t>
            </a:r>
          </a:p>
        </p:txBody>
      </p:sp>
      <p:cxnSp>
        <p:nvCxnSpPr>
          <p:cNvPr id="8" name="Straight Connector 7">
            <a:extLst>
              <a:ext uri="{FF2B5EF4-FFF2-40B4-BE49-F238E27FC236}">
                <a16:creationId xmlns:a16="http://schemas.microsoft.com/office/drawing/2014/main" id="{6914B7EB-C5E2-A145-8D59-4CAD72959E44}"/>
              </a:ext>
            </a:extLst>
          </p:cNvPr>
          <p:cNvCxnSpPr>
            <a:cxnSpLocks/>
          </p:cNvCxnSpPr>
          <p:nvPr/>
        </p:nvCxnSpPr>
        <p:spPr>
          <a:xfrm>
            <a:off x="2931092" y="1607659"/>
            <a:ext cx="4984750"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13" name="Speech Bubble: Rectangle with Corners Rounded 37">
            <a:extLst>
              <a:ext uri="{FF2B5EF4-FFF2-40B4-BE49-F238E27FC236}">
                <a16:creationId xmlns:a16="http://schemas.microsoft.com/office/drawing/2014/main" id="{BC7BDA4E-82E8-443C-9453-F4C15E752BA8}"/>
              </a:ext>
            </a:extLst>
          </p:cNvPr>
          <p:cNvSpPr/>
          <p:nvPr/>
        </p:nvSpPr>
        <p:spPr>
          <a:xfrm flipH="1">
            <a:off x="2514600" y="2814595"/>
            <a:ext cx="7045421" cy="1032426"/>
          </a:xfrm>
          <a:prstGeom prst="wedgeRoundRectCallout">
            <a:avLst>
              <a:gd name="adj1" fmla="val -63263"/>
              <a:gd name="adj2" fmla="val 5122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Ich esse </a:t>
            </a:r>
            <a:r>
              <a:rPr lang="de-DE" sz="2400" b="1" dirty="0">
                <a:solidFill>
                  <a:schemeClr val="bg1"/>
                </a:solidFill>
              </a:rPr>
              <a:t>seit</a:t>
            </a:r>
            <a:r>
              <a:rPr lang="de-DE" sz="2400" dirty="0">
                <a:solidFill>
                  <a:schemeClr val="bg1"/>
                </a:solidFill>
              </a:rPr>
              <a:t> sechs Monaten kein Fleisch mehr.</a:t>
            </a:r>
            <a:endParaRPr lang="en-GB" sz="2400" dirty="0"/>
          </a:p>
        </p:txBody>
      </p:sp>
    </p:spTree>
    <p:extLst>
      <p:ext uri="{BB962C8B-B14F-4D97-AF65-F5344CB8AC3E}">
        <p14:creationId xmlns:p14="http://schemas.microsoft.com/office/powerpoint/2010/main" val="343622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8" name="TextBox 6">
            <a:extLst>
              <a:ext uri="{FF2B5EF4-FFF2-40B4-BE49-F238E27FC236}">
                <a16:creationId xmlns:a16="http://schemas.microsoft.com/office/drawing/2014/main" id="{B5CB054F-41F6-5142-8D1F-6F27D637167D}"/>
              </a:ext>
            </a:extLst>
          </p:cNvPr>
          <p:cNvSpPr txBox="1"/>
          <p:nvPr/>
        </p:nvSpPr>
        <p:spPr>
          <a:xfrm>
            <a:off x="146695" y="1272123"/>
            <a:ext cx="1095167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 </a:t>
            </a:r>
            <a:r>
              <a:rPr lang="en-US" sz="2200" dirty="0" err="1">
                <a:solidFill>
                  <a:srgbClr val="4472C4">
                    <a:lumMod val="50000"/>
                  </a:srgbClr>
                </a:solidFill>
                <a:latin typeface="Century Gothic" panose="020F0302020204030204"/>
              </a:rPr>
              <a:t>fragt</a:t>
            </a:r>
            <a:r>
              <a:rPr lang="en-US" sz="2200" dirty="0">
                <a:solidFill>
                  <a:srgbClr val="4472C4">
                    <a:lumMod val="50000"/>
                  </a:srgbClr>
                </a:solidFill>
                <a:latin typeface="Century Gothic" panose="020F0302020204030204"/>
              </a:rPr>
              <a:t> auf Deutsch</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9" name="TextBox 6">
            <a:extLst>
              <a:ext uri="{FF2B5EF4-FFF2-40B4-BE49-F238E27FC236}">
                <a16:creationId xmlns:a16="http://schemas.microsoft.com/office/drawing/2014/main" id="{D04E3AD9-40DF-DD4E-8206-D71FD3A33312}"/>
              </a:ext>
            </a:extLst>
          </p:cNvPr>
          <p:cNvSpPr txBox="1"/>
          <p:nvPr/>
        </p:nvSpPr>
        <p:spPr>
          <a:xfrm>
            <a:off x="146695" y="2405893"/>
            <a:ext cx="116561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0" name="TextBox 6">
            <a:extLst>
              <a:ext uri="{FF2B5EF4-FFF2-40B4-BE49-F238E27FC236}">
                <a16:creationId xmlns:a16="http://schemas.microsoft.com/office/drawing/2014/main" id="{9A646526-39F7-B941-A647-4BDEB34F2DB5}"/>
              </a:ext>
            </a:extLst>
          </p:cNvPr>
          <p:cNvSpPr txBox="1"/>
          <p:nvPr/>
        </p:nvSpPr>
        <p:spPr>
          <a:xfrm>
            <a:off x="270179" y="3060942"/>
            <a:ext cx="1465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solidFill>
                  <a:srgbClr val="4472C4">
                    <a:lumMod val="50000"/>
                  </a:srgbClr>
                </a:solidFill>
                <a:latin typeface="Century Gothic" panose="020F0302020204030204"/>
              </a:rPr>
              <a:t>Beispiel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1" name="TextBox 6">
            <a:extLst>
              <a:ext uri="{FF2B5EF4-FFF2-40B4-BE49-F238E27FC236}">
                <a16:creationId xmlns:a16="http://schemas.microsoft.com/office/drawing/2014/main" id="{1EDA06EC-5092-754A-86A4-5050C23E7812}"/>
              </a:ext>
            </a:extLst>
          </p:cNvPr>
          <p:cNvSpPr txBox="1"/>
          <p:nvPr/>
        </p:nvSpPr>
        <p:spPr>
          <a:xfrm>
            <a:off x="238838" y="3540366"/>
            <a:ext cx="268092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2" name="TextBox 6">
            <a:extLst>
              <a:ext uri="{FF2B5EF4-FFF2-40B4-BE49-F238E27FC236}">
                <a16:creationId xmlns:a16="http://schemas.microsoft.com/office/drawing/2014/main" id="{40A5B392-6B80-0B49-B865-0A2FF8C0EE6E}"/>
              </a:ext>
            </a:extLst>
          </p:cNvPr>
          <p:cNvSpPr txBox="1"/>
          <p:nvPr/>
        </p:nvSpPr>
        <p:spPr>
          <a:xfrm>
            <a:off x="5149112" y="3648354"/>
            <a:ext cx="57042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Partner B </a:t>
            </a:r>
            <a:r>
              <a:rPr kumimoji="0" lang="de-DE" sz="2200" b="0" i="0" u="none" strike="noStrike" kern="1200" cap="none" spc="0" normalizeH="0" baseline="0" dirty="0">
                <a:ln>
                  <a:noFill/>
                </a:ln>
                <a:solidFill>
                  <a:srgbClr val="203864"/>
                </a:solidFill>
                <a:effectLst/>
                <a:uLnTx/>
                <a:uFillTx/>
                <a:latin typeface="Century Gothic" panose="020F0302020204030204"/>
                <a:ea typeface="+mn-ea"/>
                <a:cs typeface="+mn-cs"/>
              </a:rPr>
              <a:t>sagt</a:t>
            </a:r>
            <a:r>
              <a:rPr kumimoji="0" lang="de-DE" sz="2200" b="0" i="0" u="none" strike="noStrike" kern="1200" cap="none" spc="0" normalizeH="0" dirty="0">
                <a:ln>
                  <a:noFill/>
                </a:ln>
                <a:solidFill>
                  <a:srgbClr val="203864"/>
                </a:solidFill>
                <a:effectLst/>
                <a:uLnTx/>
                <a:uFillTx/>
                <a:latin typeface="Century Gothic" panose="020F0302020204030204"/>
                <a:ea typeface="+mn-ea"/>
                <a:cs typeface="+mn-cs"/>
              </a:rPr>
              <a:t> die richtige Antwort</a:t>
            </a:r>
            <a:r>
              <a:rPr kumimoji="0" lang="de-DE" sz="2200" b="0" i="0" u="none" strike="noStrike" kern="1200" cap="none" spc="0" normalizeH="0" baseline="0" dirty="0">
                <a:ln>
                  <a:noFill/>
                </a:ln>
                <a:solidFill>
                  <a:srgbClr val="203864"/>
                </a:solidFill>
                <a:effectLst/>
                <a:uLnTx/>
                <a:uFillTx/>
                <a:latin typeface="Century Gothic" panose="020F0302020204030204"/>
                <a:ea typeface="+mn-ea"/>
                <a:cs typeface="+mn-cs"/>
              </a:rPr>
              <a:t>:</a:t>
            </a:r>
          </a:p>
        </p:txBody>
      </p:sp>
      <p:sp>
        <p:nvSpPr>
          <p:cNvPr id="113" name="Rectangle 1">
            <a:extLst>
              <a:ext uri="{FF2B5EF4-FFF2-40B4-BE49-F238E27FC236}">
                <a16:creationId xmlns:a16="http://schemas.microsoft.com/office/drawing/2014/main" id="{D8B800FD-A031-654B-98F2-42CD2C4BF06F}"/>
              </a:ext>
            </a:extLst>
          </p:cNvPr>
          <p:cNvSpPr/>
          <p:nvPr/>
        </p:nvSpPr>
        <p:spPr>
          <a:xfrm>
            <a:off x="690405" y="413166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4" name="Text Box 2">
            <a:extLst>
              <a:ext uri="{FF2B5EF4-FFF2-40B4-BE49-F238E27FC236}">
                <a16:creationId xmlns:a16="http://schemas.microsoft.com/office/drawing/2014/main" id="{F6942875-1286-BB43-A4FA-FEC40FB8C5A5}"/>
              </a:ext>
            </a:extLst>
          </p:cNvPr>
          <p:cNvSpPr txBox="1">
            <a:spLocks noChangeArrowheads="1"/>
          </p:cNvSpPr>
          <p:nvPr/>
        </p:nvSpPr>
        <p:spPr bwMode="auto">
          <a:xfrm>
            <a:off x="749707" y="4898744"/>
            <a:ext cx="1911934" cy="72552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When </a:t>
            </a:r>
            <a:r>
              <a:rPr kumimoji="0" lang="en-GB" sz="2000" b="1" i="0" u="none" strike="noStrike" kern="1200" cap="none" spc="0" normalizeH="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i="0" u="none" strike="noStrike" kern="1200" cap="none" spc="0" normalizeH="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did you do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15" name="Text Box 10">
            <a:extLst>
              <a:ext uri="{FF2B5EF4-FFF2-40B4-BE49-F238E27FC236}">
                <a16:creationId xmlns:a16="http://schemas.microsoft.com/office/drawing/2014/main" id="{6C54DD39-B160-2B4A-BADF-D008EBFE61D1}"/>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6" name="Rectangle 1">
            <a:extLst>
              <a:ext uri="{FF2B5EF4-FFF2-40B4-BE49-F238E27FC236}">
                <a16:creationId xmlns:a16="http://schemas.microsoft.com/office/drawing/2014/main" id="{62D05D47-35C1-6942-8329-6F8D8BAA2CDF}"/>
              </a:ext>
            </a:extLst>
          </p:cNvPr>
          <p:cNvSpPr/>
          <p:nvPr/>
        </p:nvSpPr>
        <p:spPr>
          <a:xfrm>
            <a:off x="5622534" y="415013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7" name="Text Box 10">
            <a:extLst>
              <a:ext uri="{FF2B5EF4-FFF2-40B4-BE49-F238E27FC236}">
                <a16:creationId xmlns:a16="http://schemas.microsoft.com/office/drawing/2014/main" id="{0A61C228-1130-8C4A-AB68-1EDBA19F932C}"/>
              </a:ext>
            </a:extLst>
          </p:cNvPr>
          <p:cNvSpPr txBox="1">
            <a:spLocks noChangeArrowheads="1"/>
          </p:cNvSpPr>
          <p:nvPr/>
        </p:nvSpPr>
        <p:spPr bwMode="auto">
          <a:xfrm>
            <a:off x="5690603" y="425286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8" name="CuadroTexto 40">
            <a:extLst>
              <a:ext uri="{FF2B5EF4-FFF2-40B4-BE49-F238E27FC236}">
                <a16:creationId xmlns:a16="http://schemas.microsoft.com/office/drawing/2014/main" id="{DB4EEBFB-03DC-6342-A35C-67E6A07B8053}"/>
              </a:ext>
            </a:extLst>
          </p:cNvPr>
          <p:cNvSpPr txBox="1"/>
          <p:nvPr/>
        </p:nvSpPr>
        <p:spPr>
          <a:xfrm>
            <a:off x="5487744" y="4970568"/>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play</a:t>
            </a:r>
            <a:r>
              <a:rPr kumimoji="0" lang="es-ES_tradnl" sz="2000" b="0" i="0" u="none" strike="noStrike" kern="1200" cap="none" spc="0" normalizeH="0" noProof="0" dirty="0">
                <a:ln>
                  <a:noFill/>
                </a:ln>
                <a:solidFill>
                  <a:srgbClr val="203864"/>
                </a:solidFill>
                <a:effectLst/>
                <a:uLnTx/>
                <a:uFillTx/>
                <a:latin typeface="Century Gothic" panose="020F0302020204030204"/>
                <a:ea typeface="+mn-ea"/>
                <a:cs typeface="+mn-cs"/>
              </a:rPr>
              <a:t> guitar</a:t>
            </a:r>
            <a:r>
              <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for</a:t>
            </a:r>
            <a:r>
              <a:rPr kumimoji="0" lang="es-ES_tradnl" sz="2000" b="0" i="0" u="none" strike="noStrike" kern="1200" cap="none" spc="0" normalizeH="0" noProof="0" dirty="0">
                <a:ln>
                  <a:noFill/>
                </a:ln>
                <a:solidFill>
                  <a:srgbClr val="203864"/>
                </a:solidFill>
                <a:effectLst/>
                <a:uLnTx/>
                <a:uFillTx/>
                <a:latin typeface="Century Gothic" panose="020F0302020204030204"/>
                <a:ea typeface="+mn-ea"/>
                <a:cs typeface="+mn-cs"/>
              </a:rPr>
              <a:t> 5 </a:t>
            </a:r>
            <a:r>
              <a:rPr kumimoji="0" lang="es-ES_tradnl" sz="2000" b="0" i="0" u="none" strike="noStrike" kern="1200" cap="none" spc="0" normalizeH="0" noProof="0" dirty="0" err="1">
                <a:ln>
                  <a:noFill/>
                </a:ln>
                <a:solidFill>
                  <a:srgbClr val="203864"/>
                </a:solidFill>
                <a:effectLst/>
                <a:uLnTx/>
                <a:uFillTx/>
                <a:latin typeface="Century Gothic" panose="020F0302020204030204"/>
                <a:ea typeface="+mn-ea"/>
                <a:cs typeface="+mn-cs"/>
              </a:rPr>
              <a:t>years</a:t>
            </a:r>
            <a:r>
              <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119" name="CuadroTexto 41">
            <a:extLst>
              <a:ext uri="{FF2B5EF4-FFF2-40B4-BE49-F238E27FC236}">
                <a16:creationId xmlns:a16="http://schemas.microsoft.com/office/drawing/2014/main" id="{ACEAFBAB-70E0-7C46-849E-84D528769A6A}"/>
              </a:ext>
            </a:extLst>
          </p:cNvPr>
          <p:cNvSpPr txBox="1"/>
          <p:nvPr/>
        </p:nvSpPr>
        <p:spPr>
          <a:xfrm>
            <a:off x="7297403" y="4970568"/>
            <a:ext cx="18338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play</a:t>
            </a:r>
            <a:r>
              <a:rPr kumimoji="0" lang="es-ES_tradnl" sz="2000" b="0" i="0" u="none" strike="noStrike" kern="1200" cap="none" spc="0" normalizeH="0" noProof="0" dirty="0">
                <a:ln>
                  <a:noFill/>
                </a:ln>
                <a:solidFill>
                  <a:srgbClr val="203864"/>
                </a:solidFill>
                <a:effectLst/>
                <a:uLnTx/>
                <a:uFillTx/>
                <a:latin typeface="Century Gothic" panose="020F0302020204030204"/>
                <a:ea typeface="+mn-ea"/>
                <a:cs typeface="+mn-cs"/>
              </a:rPr>
              <a:t> guitar 5 </a:t>
            </a:r>
            <a:r>
              <a:rPr kumimoji="0" lang="es-ES_tradnl" sz="2000" b="0" i="0" u="none" strike="noStrike" kern="1200" cap="none" spc="0" normalizeH="0" noProof="0" dirty="0" err="1">
                <a:ln>
                  <a:noFill/>
                </a:ln>
                <a:solidFill>
                  <a:srgbClr val="203864"/>
                </a:solidFill>
                <a:effectLst/>
                <a:uLnTx/>
                <a:uFillTx/>
                <a:latin typeface="Century Gothic" panose="020F0302020204030204"/>
                <a:ea typeface="+mn-ea"/>
                <a:cs typeface="+mn-cs"/>
              </a:rPr>
              <a:t>years</a:t>
            </a:r>
            <a:r>
              <a:rPr kumimoji="0" lang="es-ES_tradnl" sz="2000" b="0" i="0" u="none" strike="noStrike" kern="1200" cap="none" spc="0" normalizeH="0" noProof="0" dirty="0">
                <a:ln>
                  <a:noFill/>
                </a:ln>
                <a:solidFill>
                  <a:srgbClr val="203864"/>
                </a:solidFill>
                <a:effectLst/>
                <a:uLnTx/>
                <a:uFillTx/>
                <a:latin typeface="Century Gothic" panose="020F0302020204030204"/>
                <a:ea typeface="+mn-ea"/>
                <a:cs typeface="+mn-cs"/>
              </a:rPr>
              <a:t> </a:t>
            </a:r>
            <a:r>
              <a:rPr kumimoji="0" lang="es-ES_tradnl" sz="2000" b="0" i="0" u="none" strike="noStrike" kern="1200" cap="none" spc="0" normalizeH="0" noProof="0" dirty="0" err="1">
                <a:ln>
                  <a:noFill/>
                </a:ln>
                <a:solidFill>
                  <a:srgbClr val="203864"/>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120" name="Llamada rectangular redondeada 42">
            <a:extLst>
              <a:ext uri="{FF2B5EF4-FFF2-40B4-BE49-F238E27FC236}">
                <a16:creationId xmlns:a16="http://schemas.microsoft.com/office/drawing/2014/main" id="{A4DCBE65-09C9-A947-844A-165A8498199B}"/>
              </a:ext>
            </a:extLst>
          </p:cNvPr>
          <p:cNvSpPr/>
          <p:nvPr/>
        </p:nvSpPr>
        <p:spPr>
          <a:xfrm>
            <a:off x="2919759" y="3263565"/>
            <a:ext cx="2030538" cy="1423433"/>
          </a:xfrm>
          <a:prstGeom prst="wedgeRoundRectCallout">
            <a:avLst>
              <a:gd name="adj1" fmla="val -76806"/>
              <a:gd name="adj2" fmla="val 45293"/>
              <a:gd name="adj3" fmla="val 16667"/>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latin typeface="Century Gothic" panose="020F0302020204030204"/>
              </a:rPr>
              <a:t>Wann</a:t>
            </a:r>
            <a:r>
              <a:rPr lang="en-GB" sz="2400" dirty="0">
                <a:solidFill>
                  <a:srgbClr val="115076"/>
                </a:solidFill>
                <a:latin typeface="Century Gothic" panose="020F0302020204030204"/>
              </a:rPr>
              <a:t> hast du das </a:t>
            </a:r>
            <a:r>
              <a:rPr lang="en-GB" sz="2400" dirty="0" err="1">
                <a:solidFill>
                  <a:srgbClr val="115076"/>
                </a:solidFill>
                <a:latin typeface="Century Gothic" panose="020F0302020204030204"/>
              </a:rPr>
              <a:t>gemacht</a:t>
            </a:r>
            <a:r>
              <a:rPr lang="en-GB" sz="2400" dirty="0">
                <a:solidFill>
                  <a:srgbClr val="115076"/>
                </a:solidFill>
                <a:latin typeface="Century Gothic" panose="020F0302020204030204"/>
              </a:rPr>
              <a:t>?</a:t>
            </a:r>
            <a:endParaRPr kumimoji="0" lang="x-none"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1" name="Llamada rectangular redondeada 43">
            <a:extLst>
              <a:ext uri="{FF2B5EF4-FFF2-40B4-BE49-F238E27FC236}">
                <a16:creationId xmlns:a16="http://schemas.microsoft.com/office/drawing/2014/main" id="{439DA89C-543B-344A-8ACA-EDE2E6EE9D52}"/>
              </a:ext>
            </a:extLst>
          </p:cNvPr>
          <p:cNvSpPr/>
          <p:nvPr/>
        </p:nvSpPr>
        <p:spPr>
          <a:xfrm>
            <a:off x="10142356" y="3975281"/>
            <a:ext cx="1911934" cy="1936824"/>
          </a:xfrm>
          <a:prstGeom prst="wedgeRoundRectCallout">
            <a:avLst>
              <a:gd name="adj1" fmla="val -112535"/>
              <a:gd name="adj2" fmla="val 32803"/>
              <a:gd name="adj3" fmla="val 16667"/>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dirty="0">
                <a:ln>
                  <a:noFill/>
                </a:ln>
                <a:solidFill>
                  <a:srgbClr val="115076"/>
                </a:solidFill>
                <a:effectLst/>
                <a:uLnTx/>
                <a:uFillTx/>
                <a:latin typeface="Century Gothic" panose="020F0302020204030204"/>
                <a:ea typeface="+mn-ea"/>
                <a:cs typeface="+mn-cs"/>
              </a:rPr>
              <a:t>Ich habe vor fünf Jahren</a:t>
            </a:r>
            <a:r>
              <a:rPr kumimoji="0" lang="de-DE" sz="2400" b="0" i="0" u="none" strike="noStrike" kern="1200" cap="none" spc="0" normalizeH="0" dirty="0">
                <a:ln>
                  <a:noFill/>
                </a:ln>
                <a:solidFill>
                  <a:srgbClr val="115076"/>
                </a:solidFill>
                <a:effectLst/>
                <a:uLnTx/>
                <a:uFillTx/>
                <a:latin typeface="Century Gothic" panose="020F0302020204030204"/>
                <a:ea typeface="+mn-ea"/>
                <a:cs typeface="+mn-cs"/>
              </a:rPr>
              <a:t> Gitarre gespielt.</a:t>
            </a:r>
            <a:endParaRPr kumimoji="0" lang="de-DE" sz="2400" b="0" i="0" u="none" strike="noStrike" kern="1200" cap="none" spc="0" normalizeH="0" baseline="0" dirty="0">
              <a:ln>
                <a:noFill/>
              </a:ln>
              <a:solidFill>
                <a:srgbClr val="115076"/>
              </a:solidFill>
              <a:effectLst/>
              <a:uLnTx/>
              <a:uFillTx/>
              <a:latin typeface="Century Gothic" panose="020F0302020204030204"/>
              <a:ea typeface="+mn-ea"/>
              <a:cs typeface="+mn-cs"/>
            </a:endParaRPr>
          </a:p>
        </p:txBody>
      </p:sp>
      <p:sp>
        <p:nvSpPr>
          <p:cNvPr id="122" name="Rounded Rectangular Callout 2048">
            <a:extLst>
              <a:ext uri="{FF2B5EF4-FFF2-40B4-BE49-F238E27FC236}">
                <a16:creationId xmlns:a16="http://schemas.microsoft.com/office/drawing/2014/main" id="{BC7B41F9-009E-194B-BAF8-F8E98EBC1373}"/>
              </a:ext>
            </a:extLst>
          </p:cNvPr>
          <p:cNvSpPr/>
          <p:nvPr/>
        </p:nvSpPr>
        <p:spPr>
          <a:xfrm>
            <a:off x="7457038" y="1681572"/>
            <a:ext cx="4597252" cy="1835546"/>
          </a:xfrm>
          <a:prstGeom prst="wedgeRoundRectCallout">
            <a:avLst>
              <a:gd name="adj1" fmla="val -57633"/>
              <a:gd name="adj2" fmla="val 50651"/>
              <a:gd name="adj3" fmla="val 16667"/>
            </a:avLst>
          </a:prstGeom>
          <a:solidFill>
            <a:srgbClr val="FEF3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Listen carefully!  </a:t>
            </a:r>
            <a:b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br>
            <a:r>
              <a:rPr lang="en-GB" sz="2000" b="1" dirty="0" err="1">
                <a:solidFill>
                  <a:srgbClr val="203864"/>
                </a:solidFill>
                <a:latin typeface="Century Gothic" panose="020F0302020204030204"/>
              </a:rPr>
              <a:t>Wann</a:t>
            </a:r>
            <a:r>
              <a:rPr lang="en-GB" sz="2000" dirty="0">
                <a:solidFill>
                  <a:srgbClr val="203864"/>
                </a:solidFill>
                <a:latin typeface="Century Gothic" panose="020F0302020204030204"/>
              </a:rPr>
              <a:t> + </a:t>
            </a:r>
            <a:r>
              <a:rPr lang="en-GB" sz="2000" b="1" dirty="0">
                <a:solidFill>
                  <a:srgbClr val="203864"/>
                </a:solidFill>
                <a:latin typeface="Century Gothic" panose="020F0302020204030204"/>
              </a:rPr>
              <a:t>perfect tense </a:t>
            </a:r>
            <a:r>
              <a:rPr lang="en-GB" sz="2000" dirty="0">
                <a:solidFill>
                  <a:srgbClr val="203864"/>
                </a:solidFill>
                <a:latin typeface="Century Gothic" panose="020F0302020204030204"/>
              </a:rPr>
              <a:t>tells you the activity was over some time </a:t>
            </a:r>
            <a:r>
              <a:rPr lang="en-GB" sz="2000" b="1" i="1" dirty="0">
                <a:solidFill>
                  <a:srgbClr val="203864"/>
                </a:solidFill>
                <a:latin typeface="Century Gothic" panose="020F0302020204030204"/>
              </a:rPr>
              <a:t>ago</a:t>
            </a:r>
            <a:r>
              <a:rPr lang="en-GB" sz="2000" dirty="0">
                <a:solidFill>
                  <a:srgbClr val="203864"/>
                </a:solidFill>
                <a:latin typeface="Century Gothic" panose="020F0302020204030204"/>
              </a:rPr>
              <a:t>. </a:t>
            </a:r>
            <a:r>
              <a:rPr lang="en-GB" sz="2000" b="1" dirty="0" err="1">
                <a:solidFill>
                  <a:srgbClr val="203864"/>
                </a:solidFill>
                <a:latin typeface="Century Gothic" panose="020F0302020204030204"/>
              </a:rPr>
              <a:t>Seit</a:t>
            </a:r>
            <a:r>
              <a:rPr lang="en-GB" sz="2000" dirty="0">
                <a:solidFill>
                  <a:srgbClr val="203864"/>
                </a:solidFill>
                <a:latin typeface="Century Gothic" panose="020F0302020204030204"/>
              </a:rPr>
              <a:t> + </a:t>
            </a:r>
            <a:r>
              <a:rPr lang="en-GB" sz="2000" b="1" dirty="0">
                <a:solidFill>
                  <a:srgbClr val="203864"/>
                </a:solidFill>
                <a:latin typeface="Century Gothic" panose="020F0302020204030204"/>
              </a:rPr>
              <a:t>present</a:t>
            </a:r>
            <a:r>
              <a:rPr lang="en-GB" sz="2000" dirty="0">
                <a:solidFill>
                  <a:srgbClr val="203864"/>
                </a:solidFill>
                <a:latin typeface="Century Gothic" panose="020F0302020204030204"/>
              </a:rPr>
              <a:t> tells you it has been ongoing </a:t>
            </a:r>
            <a:r>
              <a:rPr lang="en-GB" sz="2000" b="1" i="1" dirty="0">
                <a:solidFill>
                  <a:srgbClr val="203864"/>
                </a:solidFill>
                <a:latin typeface="Century Gothic" panose="020F0302020204030204"/>
              </a:rPr>
              <a:t>for</a:t>
            </a:r>
            <a:r>
              <a:rPr lang="en-GB" sz="2000" dirty="0">
                <a:solidFill>
                  <a:srgbClr val="203864"/>
                </a:solidFill>
                <a:latin typeface="Century Gothic" panose="020F0302020204030204"/>
              </a:rPr>
              <a:t> some time.</a:t>
            </a:r>
            <a:endPar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0" name="Rectangle 129">
            <a:extLst>
              <a:ext uri="{FF2B5EF4-FFF2-40B4-BE49-F238E27FC236}">
                <a16:creationId xmlns:a16="http://schemas.microsoft.com/office/drawing/2014/main" id="{E8FD3B71-DF17-244C-A546-8CFD8A017DD1}"/>
              </a:ext>
            </a:extLst>
          </p:cNvPr>
          <p:cNvSpPr/>
          <p:nvPr/>
        </p:nvSpPr>
        <p:spPr>
          <a:xfrm>
            <a:off x="229313" y="1681571"/>
            <a:ext cx="43633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1" name="Rectangle 130">
            <a:extLst>
              <a:ext uri="{FF2B5EF4-FFF2-40B4-BE49-F238E27FC236}">
                <a16:creationId xmlns:a16="http://schemas.microsoft.com/office/drawing/2014/main" id="{FD12A9B2-BD35-804C-96A9-7C8D04F08398}"/>
              </a:ext>
            </a:extLst>
          </p:cNvPr>
          <p:cNvSpPr/>
          <p:nvPr/>
        </p:nvSpPr>
        <p:spPr>
          <a:xfrm>
            <a:off x="1248694" y="1662468"/>
            <a:ext cx="458874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Wann</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hast du das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gemacht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2" name="Rectangle 131">
            <a:extLst>
              <a:ext uri="{FF2B5EF4-FFF2-40B4-BE49-F238E27FC236}">
                <a16:creationId xmlns:a16="http://schemas.microsoft.com/office/drawing/2014/main" id="{0E9EA094-47CA-EE44-8262-F4966E015A08}"/>
              </a:ext>
            </a:extLst>
          </p:cNvPr>
          <p:cNvSpPr/>
          <p:nvPr/>
        </p:nvSpPr>
        <p:spPr>
          <a:xfrm>
            <a:off x="235240" y="2044641"/>
            <a:ext cx="68632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3" name="Rectangle 132">
            <a:extLst>
              <a:ext uri="{FF2B5EF4-FFF2-40B4-BE49-F238E27FC236}">
                <a16:creationId xmlns:a16="http://schemas.microsoft.com/office/drawing/2014/main" id="{179DF7AC-0093-0E47-B98B-E20E2C236EE8}"/>
              </a:ext>
            </a:extLst>
          </p:cNvPr>
          <p:cNvSpPr/>
          <p:nvPr/>
        </p:nvSpPr>
        <p:spPr>
          <a:xfrm>
            <a:off x="1248693" y="2001676"/>
            <a:ext cx="458874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rgbClr val="4472C4">
                    <a:lumMod val="50000"/>
                  </a:srgbClr>
                </a:solidFill>
                <a:latin typeface="Century Gothic" panose="020F0302020204030204"/>
              </a:rPr>
              <a:t>Seit</a:t>
            </a:r>
            <a:r>
              <a:rPr lang="en-US" sz="2000" b="1"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wann</a:t>
            </a:r>
            <a:r>
              <a:rPr lang="en-US" sz="2000" b="1"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machst</a:t>
            </a:r>
            <a:r>
              <a:rPr lang="en-US" sz="2000" b="1" dirty="0">
                <a:solidFill>
                  <a:srgbClr val="4472C4">
                    <a:lumMod val="50000"/>
                  </a:srgbClr>
                </a:solidFill>
                <a:latin typeface="Century Gothic" panose="020F0302020204030204"/>
              </a:rPr>
              <a:t> du das?</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39" name="Picture 138" descr="background rectangle">
            <a:extLst>
              <a:ext uri="{FF2B5EF4-FFF2-40B4-BE49-F238E27FC236}">
                <a16:creationId xmlns:a16="http://schemas.microsoft.com/office/drawing/2014/main" id="{F9C342B8-803C-DC44-9334-EC99B524A7E9}"/>
              </a:ex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0" name="Title 3">
            <a:extLst>
              <a:ext uri="{FF2B5EF4-FFF2-40B4-BE49-F238E27FC236}">
                <a16:creationId xmlns:a16="http://schemas.microsoft.com/office/drawing/2014/main" id="{91A81F14-3385-514D-972B-B3A0E4030A4C}"/>
              </a:ext>
            </a:extLst>
          </p:cNvPr>
          <p:cNvSpPr>
            <a:spLocks noGrp="1"/>
          </p:cNvSpPr>
          <p:nvPr>
            <p:ph type="title"/>
          </p:nvPr>
        </p:nvSpPr>
        <p:spPr>
          <a:xfrm>
            <a:off x="0" y="294041"/>
            <a:ext cx="6413500" cy="707849"/>
          </a:xfrm>
        </p:spPr>
        <p:txBody>
          <a:bodyPr>
            <a:normAutofit/>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seit</a:t>
            </a:r>
            <a:r>
              <a:rPr lang="en-GB" sz="3600" b="1" dirty="0">
                <a:solidFill>
                  <a:schemeClr val="bg1"/>
                </a:solidFill>
              </a:rPr>
              <a:t> </a:t>
            </a:r>
            <a:r>
              <a:rPr lang="en-GB" sz="3600" b="1" dirty="0" err="1">
                <a:solidFill>
                  <a:schemeClr val="bg1"/>
                </a:solidFill>
              </a:rPr>
              <a:t>wann</a:t>
            </a:r>
            <a:r>
              <a:rPr lang="en-GB" sz="3600" b="1" dirty="0">
                <a:solidFill>
                  <a:schemeClr val="bg1"/>
                </a:solidFill>
              </a:rPr>
              <a:t>?</a:t>
            </a:r>
          </a:p>
        </p:txBody>
      </p:sp>
      <p:pic>
        <p:nvPicPr>
          <p:cNvPr id="3" name="Picture 2" descr="A picture containing night sky&#10;&#10;Description automatically generated">
            <a:extLst>
              <a:ext uri="{FF2B5EF4-FFF2-40B4-BE49-F238E27FC236}">
                <a16:creationId xmlns:a16="http://schemas.microsoft.com/office/drawing/2014/main" id="{BE0B78EE-7014-4E1E-AF74-90FAE3E216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9872" y="4252862"/>
            <a:ext cx="1009468" cy="718457"/>
          </a:xfrm>
          <a:prstGeom prst="rect">
            <a:avLst/>
          </a:prstGeom>
        </p:spPr>
      </p:pic>
      <p:pic>
        <p:nvPicPr>
          <p:cNvPr id="27" name="Picture 26" descr="A picture containing night sky&#10;&#10;Description automatically generated">
            <a:extLst>
              <a:ext uri="{FF2B5EF4-FFF2-40B4-BE49-F238E27FC236}">
                <a16:creationId xmlns:a16="http://schemas.microsoft.com/office/drawing/2014/main" id="{0C8CA09C-CFEA-4D8C-BF8F-56780F4424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7619" y="4225530"/>
            <a:ext cx="1009468" cy="718457"/>
          </a:xfrm>
          <a:prstGeom prst="rect">
            <a:avLst/>
          </a:prstGeom>
        </p:spPr>
      </p:pic>
    </p:spTree>
    <p:extLst>
      <p:ext uri="{BB962C8B-B14F-4D97-AF65-F5344CB8AC3E}">
        <p14:creationId xmlns:p14="http://schemas.microsoft.com/office/powerpoint/2010/main" val="357650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P spid="110" grpId="0"/>
      <p:bldP spid="111" grpId="0"/>
      <p:bldP spid="112" grpId="0"/>
      <p:bldP spid="113" grpId="0" animBg="1"/>
      <p:bldP spid="114" grpId="0"/>
      <p:bldP spid="115" grpId="0" animBg="1"/>
      <p:bldP spid="116" grpId="0" animBg="1"/>
      <p:bldP spid="117" grpId="0"/>
      <p:bldP spid="118" grpId="0"/>
      <p:bldP spid="119" grpId="0"/>
      <p:bldP spid="120" grpId="0" animBg="1"/>
      <p:bldP spid="121" grpId="0" animBg="1"/>
      <p:bldP spid="122" grpId="0" animBg="1"/>
      <p:bldP spid="130" grpId="0"/>
      <p:bldP spid="131" grpId="0"/>
      <p:bldP spid="132" grpId="0"/>
      <p:bldP spid="13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954592" cy="707849"/>
          </a:xfrm>
        </p:spPr>
        <p:txBody>
          <a:bodyPr>
            <a:normAutofit/>
          </a:bodyPr>
          <a:lstStyle/>
          <a:p>
            <a:r>
              <a:rPr lang="en-GB" sz="3600" b="1" dirty="0" err="1">
                <a:solidFill>
                  <a:schemeClr val="bg1"/>
                </a:solidFill>
              </a:rPr>
              <a:t>kurzes</a:t>
            </a:r>
            <a:r>
              <a:rPr lang="en-GB" sz="3600" b="1" dirty="0">
                <a:solidFill>
                  <a:schemeClr val="bg1"/>
                </a:solidFill>
              </a:rPr>
              <a:t> [e] </a:t>
            </a:r>
            <a:r>
              <a:rPr lang="en-GB" sz="3600" b="1" dirty="0" err="1">
                <a:solidFill>
                  <a:schemeClr val="bg1"/>
                </a:solidFill>
              </a:rPr>
              <a:t>oder</a:t>
            </a:r>
            <a:r>
              <a:rPr lang="en-GB" sz="3600" b="1" dirty="0">
                <a:solidFill>
                  <a:schemeClr val="bg1"/>
                </a:solidFill>
              </a:rPr>
              <a:t> [ä]?</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70117" y="1245729"/>
            <a:ext cx="12209475" cy="461665"/>
          </a:xfrm>
          <a:prstGeom prst="rect">
            <a:avLst/>
          </a:prstGeom>
          <a:noFill/>
        </p:spPr>
        <p:txBody>
          <a:bodyPr wrap="square" rtlCol="0">
            <a:spAutoFit/>
          </a:bodyPr>
          <a:lstStyle/>
          <a:p>
            <a:r>
              <a:rPr lang="en-GB" sz="2400" dirty="0">
                <a:solidFill>
                  <a:schemeClr val="accent5">
                    <a:lumMod val="50000"/>
                  </a:schemeClr>
                </a:solidFill>
              </a:rPr>
              <a:t>Short [e] and [ä] sound the same in German.</a:t>
            </a:r>
            <a:endParaRPr lang="en-US" sz="2400" dirty="0">
              <a:solidFill>
                <a:schemeClr val="accent5">
                  <a:lumMod val="50000"/>
                </a:schemeClr>
              </a:solidFill>
            </a:endParaRPr>
          </a:p>
        </p:txBody>
      </p:sp>
      <p:sp>
        <p:nvSpPr>
          <p:cNvPr id="7" name="TextBox 6">
            <a:extLst>
              <a:ext uri="{FF2B5EF4-FFF2-40B4-BE49-F238E27FC236}">
                <a16:creationId xmlns:a16="http://schemas.microsoft.com/office/drawing/2014/main" id="{457C0885-6729-48BD-9688-9D41574D588C}"/>
              </a:ext>
            </a:extLst>
          </p:cNvPr>
          <p:cNvSpPr txBox="1"/>
          <p:nvPr/>
        </p:nvSpPr>
        <p:spPr>
          <a:xfrm>
            <a:off x="70116" y="1707394"/>
            <a:ext cx="12209475" cy="461665"/>
          </a:xfrm>
          <a:prstGeom prst="rect">
            <a:avLst/>
          </a:prstGeom>
          <a:noFill/>
        </p:spPr>
        <p:txBody>
          <a:bodyPr wrap="square" rtlCol="0">
            <a:spAutoFit/>
          </a:bodyPr>
          <a:lstStyle/>
          <a:p>
            <a:r>
              <a:rPr lang="en-GB" sz="2400" dirty="0">
                <a:solidFill>
                  <a:schemeClr val="accent5">
                    <a:lumMod val="50000"/>
                  </a:schemeClr>
                </a:solidFill>
              </a:rPr>
              <a:t>As you know, some nouns with [a] form their plural by adding –e and an umlaut.</a:t>
            </a:r>
            <a:endParaRPr lang="en-US" sz="2400" dirty="0">
              <a:solidFill>
                <a:schemeClr val="accent5">
                  <a:lumMod val="50000"/>
                </a:schemeClr>
              </a:solidFill>
            </a:endParaRPr>
          </a:p>
        </p:txBody>
      </p:sp>
      <p:sp>
        <p:nvSpPr>
          <p:cNvPr id="8" name="TextBox 7">
            <a:extLst>
              <a:ext uri="{FF2B5EF4-FFF2-40B4-BE49-F238E27FC236}">
                <a16:creationId xmlns:a16="http://schemas.microsoft.com/office/drawing/2014/main" id="{97BAC874-26AE-44D2-AA54-2173D6DA8047}"/>
              </a:ext>
            </a:extLst>
          </p:cNvPr>
          <p:cNvSpPr txBox="1"/>
          <p:nvPr/>
        </p:nvSpPr>
        <p:spPr>
          <a:xfrm>
            <a:off x="70116" y="2169059"/>
            <a:ext cx="12209475" cy="830997"/>
          </a:xfrm>
          <a:prstGeom prst="rect">
            <a:avLst/>
          </a:prstGeom>
          <a:noFill/>
        </p:spPr>
        <p:txBody>
          <a:bodyPr wrap="square" rtlCol="0">
            <a:spAutoFit/>
          </a:bodyPr>
          <a:lstStyle/>
          <a:p>
            <a:r>
              <a:rPr lang="en-GB" sz="2400" dirty="0" err="1">
                <a:solidFill>
                  <a:schemeClr val="accent5">
                    <a:lumMod val="50000"/>
                  </a:schemeClr>
                </a:solidFill>
              </a:rPr>
              <a:t>Hör</a:t>
            </a:r>
            <a:r>
              <a:rPr lang="en-GB" sz="2400" dirty="0">
                <a:solidFill>
                  <a:schemeClr val="accent5">
                    <a:lumMod val="50000"/>
                  </a:schemeClr>
                </a:solidFill>
              </a:rPr>
              <a:t> </a:t>
            </a:r>
            <a:r>
              <a:rPr lang="en-GB" sz="2400" dirty="0" err="1">
                <a:solidFill>
                  <a:schemeClr val="accent5">
                    <a:lumMod val="50000"/>
                  </a:schemeClr>
                </a:solidFill>
              </a:rPr>
              <a:t>dir</a:t>
            </a:r>
            <a:r>
              <a:rPr lang="en-GB" sz="2400" dirty="0">
                <a:solidFill>
                  <a:schemeClr val="accent5">
                    <a:lumMod val="50000"/>
                  </a:schemeClr>
                </a:solidFill>
              </a:rPr>
              <a:t> die </a:t>
            </a:r>
            <a:r>
              <a:rPr lang="en-GB" sz="2400" dirty="0" err="1">
                <a:solidFill>
                  <a:schemeClr val="accent5">
                    <a:lumMod val="50000"/>
                  </a:schemeClr>
                </a:solidFill>
              </a:rPr>
              <a:t>Pluralformen</a:t>
            </a:r>
            <a:r>
              <a:rPr lang="en-GB" sz="2400" dirty="0">
                <a:solidFill>
                  <a:schemeClr val="accent5">
                    <a:lumMod val="50000"/>
                  </a:schemeClr>
                </a:solidFill>
              </a:rPr>
              <a:t> an. </a:t>
            </a:r>
            <a:r>
              <a:rPr lang="en-GB" sz="2400" dirty="0" err="1">
                <a:solidFill>
                  <a:schemeClr val="accent5">
                    <a:lumMod val="50000"/>
                  </a:schemeClr>
                </a:solidFill>
              </a:rPr>
              <a:t>Ist</a:t>
            </a:r>
            <a:r>
              <a:rPr lang="en-GB" sz="2400" dirty="0">
                <a:solidFill>
                  <a:schemeClr val="accent5">
                    <a:lumMod val="50000"/>
                  </a:schemeClr>
                </a:solidFill>
              </a:rPr>
              <a:t> das [</a:t>
            </a:r>
            <a:r>
              <a:rPr lang="en-GB" sz="2400" b="1" dirty="0">
                <a:solidFill>
                  <a:schemeClr val="accent5">
                    <a:lumMod val="50000"/>
                  </a:schemeClr>
                </a:solidFill>
              </a:rPr>
              <a:t>e</a:t>
            </a:r>
            <a:r>
              <a:rPr lang="en-GB" sz="2400" dirty="0">
                <a:solidFill>
                  <a:schemeClr val="accent5">
                    <a:lumMod val="50000"/>
                  </a:schemeClr>
                </a:solidFill>
              </a:rPr>
              <a:t>] </a:t>
            </a:r>
            <a:r>
              <a:rPr lang="en-GB" sz="2400" dirty="0" err="1">
                <a:solidFill>
                  <a:schemeClr val="accent5">
                    <a:lumMod val="50000"/>
                  </a:schemeClr>
                </a:solidFill>
              </a:rPr>
              <a:t>oder</a:t>
            </a:r>
            <a:r>
              <a:rPr lang="en-GB" sz="2400" dirty="0">
                <a:solidFill>
                  <a:schemeClr val="accent5">
                    <a:lumMod val="50000"/>
                  </a:schemeClr>
                </a:solidFill>
              </a:rPr>
              <a:t> [</a:t>
            </a:r>
            <a:r>
              <a:rPr lang="en-GB" sz="2400" b="1" dirty="0">
                <a:solidFill>
                  <a:schemeClr val="accent5">
                    <a:lumMod val="50000"/>
                  </a:schemeClr>
                </a:solidFill>
              </a:rPr>
              <a:t>ä</a:t>
            </a:r>
            <a:r>
              <a:rPr lang="en-GB" sz="2400" dirty="0">
                <a:solidFill>
                  <a:schemeClr val="accent5">
                    <a:lumMod val="50000"/>
                  </a:schemeClr>
                </a:solidFill>
              </a:rPr>
              <a:t>]?  </a:t>
            </a:r>
            <a:br>
              <a:rPr lang="en-GB" sz="2400" dirty="0">
                <a:solidFill>
                  <a:schemeClr val="accent5">
                    <a:lumMod val="50000"/>
                  </a:schemeClr>
                </a:solidFill>
              </a:rPr>
            </a:br>
            <a:r>
              <a:rPr lang="en-GB" sz="2400" dirty="0" err="1">
                <a:solidFill>
                  <a:schemeClr val="accent5">
                    <a:lumMod val="50000"/>
                  </a:schemeClr>
                </a:solidFill>
              </a:rPr>
              <a:t>Schreib</a:t>
            </a:r>
            <a:r>
              <a:rPr lang="en-GB" sz="2400" dirty="0">
                <a:solidFill>
                  <a:schemeClr val="accent5">
                    <a:lumMod val="50000"/>
                  </a:schemeClr>
                </a:solidFill>
              </a:rPr>
              <a:t> die Plural- </a:t>
            </a:r>
            <a:r>
              <a:rPr lang="en-GB" sz="2400" b="1" dirty="0">
                <a:solidFill>
                  <a:schemeClr val="accent5">
                    <a:lumMod val="50000"/>
                  </a:schemeClr>
                </a:solidFill>
              </a:rPr>
              <a:t>und </a:t>
            </a:r>
            <a:r>
              <a:rPr lang="en-GB" sz="2400" dirty="0" err="1">
                <a:solidFill>
                  <a:schemeClr val="accent5">
                    <a:lumMod val="50000"/>
                  </a:schemeClr>
                </a:solidFill>
              </a:rPr>
              <a:t>Singularformen</a:t>
            </a:r>
            <a:r>
              <a:rPr lang="en-GB" sz="2400" dirty="0">
                <a:solidFill>
                  <a:schemeClr val="accent5">
                    <a:lumMod val="50000"/>
                  </a:schemeClr>
                </a:solidFill>
              </a:rPr>
              <a:t>.</a:t>
            </a:r>
            <a:endParaRPr lang="en-US" sz="2400" dirty="0">
              <a:solidFill>
                <a:schemeClr val="accent5">
                  <a:lumMod val="50000"/>
                </a:schemeClr>
              </a:solidFill>
            </a:endParaRPr>
          </a:p>
        </p:txBody>
      </p:sp>
      <p:pic>
        <p:nvPicPr>
          <p:cNvPr id="11" name="Picture 10">
            <a:extLst>
              <a:ext uri="{FF2B5EF4-FFF2-40B4-BE49-F238E27FC236}">
                <a16:creationId xmlns:a16="http://schemas.microsoft.com/office/drawing/2014/main" id="{E6FA2762-78E3-CA46-A79A-819C11BBAC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3081" y="4402814"/>
            <a:ext cx="817106" cy="461665"/>
          </a:xfrm>
          <a:prstGeom prst="rect">
            <a:avLst/>
          </a:prstGeom>
        </p:spPr>
      </p:pic>
      <p:sp>
        <p:nvSpPr>
          <p:cNvPr id="13" name="Action Button: Custom 16">
            <a:hlinkClick r:id="" action="ppaction://noaction" highlightClick="1">
              <a:snd r:embed="rId6" name="4. 1. Hände.wav"/>
            </a:hlinkClick>
            <a:extLst>
              <a:ext uri="{FF2B5EF4-FFF2-40B4-BE49-F238E27FC236}">
                <a16:creationId xmlns:a16="http://schemas.microsoft.com/office/drawing/2014/main" id="{65187C90-A015-6C4A-9027-CC9EC43C3F19}"/>
              </a:ext>
            </a:extLst>
          </p:cNvPr>
          <p:cNvSpPr/>
          <p:nvPr/>
        </p:nvSpPr>
        <p:spPr>
          <a:xfrm>
            <a:off x="72194" y="330452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6">
            <a:hlinkClick r:id="" action="ppaction://noaction" highlightClick="1">
              <a:snd r:embed="rId7" name="4. 2. Betten.wav"/>
            </a:hlinkClick>
            <a:extLst>
              <a:ext uri="{FF2B5EF4-FFF2-40B4-BE49-F238E27FC236}">
                <a16:creationId xmlns:a16="http://schemas.microsoft.com/office/drawing/2014/main" id="{947E72A4-F0A6-AB43-BE49-B7FD1EB1EAD3}"/>
              </a:ext>
            </a:extLst>
          </p:cNvPr>
          <p:cNvSpPr/>
          <p:nvPr/>
        </p:nvSpPr>
        <p:spPr>
          <a:xfrm>
            <a:off x="70116" y="43991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16">
            <a:hlinkClick r:id="" action="ppaction://noaction" highlightClick="1">
              <a:snd r:embed="rId8" name="4. 3. Modelle.wav"/>
            </a:hlinkClick>
            <a:extLst>
              <a:ext uri="{FF2B5EF4-FFF2-40B4-BE49-F238E27FC236}">
                <a16:creationId xmlns:a16="http://schemas.microsoft.com/office/drawing/2014/main" id="{E2D7731E-A541-3C44-A52F-B64458D0A096}"/>
              </a:ext>
            </a:extLst>
          </p:cNvPr>
          <p:cNvSpPr/>
          <p:nvPr/>
        </p:nvSpPr>
        <p:spPr>
          <a:xfrm>
            <a:off x="70116" y="53525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Action Button: Custom 15">
            <a:hlinkClick r:id="" action="ppaction://noaction" highlightClick="1">
              <a:snd r:embed="rId9" name="4. 4. Enden.wav"/>
            </a:hlinkClick>
            <a:extLst>
              <a:ext uri="{FF2B5EF4-FFF2-40B4-BE49-F238E27FC236}">
                <a16:creationId xmlns:a16="http://schemas.microsoft.com/office/drawing/2014/main" id="{66C2DD96-713E-F943-B3D8-E14DD8A2E6CB}"/>
              </a:ext>
            </a:extLst>
          </p:cNvPr>
          <p:cNvSpPr/>
          <p:nvPr/>
        </p:nvSpPr>
        <p:spPr>
          <a:xfrm>
            <a:off x="3908514" y="44356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8" name="Action Button: Custom 16">
            <a:hlinkClick r:id="" action="ppaction://noaction" highlightClick="1">
              <a:snd r:embed="rId10" name="4. 6. Fälle.wav"/>
            </a:hlinkClick>
            <a:extLst>
              <a:ext uri="{FF2B5EF4-FFF2-40B4-BE49-F238E27FC236}">
                <a16:creationId xmlns:a16="http://schemas.microsoft.com/office/drawing/2014/main" id="{B05A7783-AA0B-EF41-8B0B-DEB980A8C501}"/>
              </a:ext>
            </a:extLst>
          </p:cNvPr>
          <p:cNvSpPr/>
          <p:nvPr/>
        </p:nvSpPr>
        <p:spPr>
          <a:xfrm>
            <a:off x="3908514" y="53525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0" name="Action Button: Custom 16">
            <a:hlinkClick r:id="" action="ppaction://noaction" highlightClick="1">
              <a:snd r:embed="rId11" name="4. 8. Elemente.wav"/>
            </a:hlinkClick>
            <a:extLst>
              <a:ext uri="{FF2B5EF4-FFF2-40B4-BE49-F238E27FC236}">
                <a16:creationId xmlns:a16="http://schemas.microsoft.com/office/drawing/2014/main" id="{6489B80D-49B5-BC48-9399-14E020BA0D79}"/>
              </a:ext>
            </a:extLst>
          </p:cNvPr>
          <p:cNvSpPr/>
          <p:nvPr/>
        </p:nvSpPr>
        <p:spPr>
          <a:xfrm>
            <a:off x="8014918" y="436199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3" name="Graphic 22" descr="Hand">
            <a:extLst>
              <a:ext uri="{FF2B5EF4-FFF2-40B4-BE49-F238E27FC236}">
                <a16:creationId xmlns:a16="http://schemas.microsoft.com/office/drawing/2014/main" id="{50788DEB-0EA1-3847-B95F-02FE76E72CE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2972964" y="3041352"/>
            <a:ext cx="702808" cy="702808"/>
          </a:xfrm>
          <a:prstGeom prst="rect">
            <a:avLst/>
          </a:prstGeom>
        </p:spPr>
      </p:pic>
      <p:pic>
        <p:nvPicPr>
          <p:cNvPr id="29" name="Picture 28">
            <a:extLst>
              <a:ext uri="{FF2B5EF4-FFF2-40B4-BE49-F238E27FC236}">
                <a16:creationId xmlns:a16="http://schemas.microsoft.com/office/drawing/2014/main" id="{14665596-A28E-8848-8E6F-184195EA64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69990" y="5141295"/>
            <a:ext cx="514001" cy="744255"/>
          </a:xfrm>
          <a:prstGeom prst="rect">
            <a:avLst/>
          </a:prstGeom>
        </p:spPr>
      </p:pic>
      <p:pic>
        <p:nvPicPr>
          <p:cNvPr id="31" name="Picture 30" descr="A picture containing shape&#10;&#10;Description automatically generated">
            <a:extLst>
              <a:ext uri="{FF2B5EF4-FFF2-40B4-BE49-F238E27FC236}">
                <a16:creationId xmlns:a16="http://schemas.microsoft.com/office/drawing/2014/main" id="{F79FCF21-9FB7-3544-9E64-41C09F1A600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07200" y="3192360"/>
            <a:ext cx="1014437" cy="507219"/>
          </a:xfrm>
          <a:prstGeom prst="rect">
            <a:avLst/>
          </a:prstGeom>
        </p:spPr>
      </p:pic>
      <p:pic>
        <p:nvPicPr>
          <p:cNvPr id="33" name="Graphic 32" descr="End">
            <a:extLst>
              <a:ext uri="{FF2B5EF4-FFF2-40B4-BE49-F238E27FC236}">
                <a16:creationId xmlns:a16="http://schemas.microsoft.com/office/drawing/2014/main" id="{8BB33EB0-640F-DE49-B259-830EC56F663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6894357" y="4277622"/>
            <a:ext cx="625143" cy="625143"/>
          </a:xfrm>
          <a:prstGeom prst="rect">
            <a:avLst/>
          </a:prstGeom>
        </p:spPr>
      </p:pic>
      <p:sp>
        <p:nvSpPr>
          <p:cNvPr id="35" name="TextBox 34">
            <a:extLst>
              <a:ext uri="{FF2B5EF4-FFF2-40B4-BE49-F238E27FC236}">
                <a16:creationId xmlns:a16="http://schemas.microsoft.com/office/drawing/2014/main" id="{A8C9D7F4-BCE4-584A-9532-FBBE11AABB7A}"/>
              </a:ext>
            </a:extLst>
          </p:cNvPr>
          <p:cNvSpPr txBox="1"/>
          <p:nvPr/>
        </p:nvSpPr>
        <p:spPr>
          <a:xfrm>
            <a:off x="1969146" y="3230888"/>
            <a:ext cx="997389" cy="461665"/>
          </a:xfrm>
          <a:prstGeom prst="rect">
            <a:avLst/>
          </a:prstGeom>
          <a:solidFill>
            <a:srgbClr val="FBF0D5"/>
          </a:solidFill>
          <a:ln>
            <a:solidFill>
              <a:srgbClr val="115076"/>
            </a:solidFill>
          </a:ln>
        </p:spPr>
        <p:txBody>
          <a:bodyPr wrap="none" rtlCol="0">
            <a:spAutoFit/>
          </a:bodyPr>
          <a:lstStyle/>
          <a:p>
            <a:pPr algn="l"/>
            <a:r>
              <a:rPr lang="en-US" sz="2400" dirty="0">
                <a:solidFill>
                  <a:schemeClr val="accent5">
                    <a:lumMod val="50000"/>
                  </a:schemeClr>
                </a:solidFill>
              </a:rPr>
              <a:t>H</a:t>
            </a:r>
            <a:r>
              <a:rPr lang="en-US" sz="2400" b="1" dirty="0">
                <a:solidFill>
                  <a:schemeClr val="accent5">
                    <a:lumMod val="50000"/>
                  </a:schemeClr>
                </a:solidFill>
              </a:rPr>
              <a:t>a</a:t>
            </a:r>
            <a:r>
              <a:rPr lang="en-US" sz="2400" dirty="0">
                <a:solidFill>
                  <a:schemeClr val="accent5">
                    <a:lumMod val="50000"/>
                  </a:schemeClr>
                </a:solidFill>
              </a:rPr>
              <a:t>nd</a:t>
            </a:r>
          </a:p>
        </p:txBody>
      </p:sp>
      <p:sp>
        <p:nvSpPr>
          <p:cNvPr id="36" name="TextBox 35">
            <a:extLst>
              <a:ext uri="{FF2B5EF4-FFF2-40B4-BE49-F238E27FC236}">
                <a16:creationId xmlns:a16="http://schemas.microsoft.com/office/drawing/2014/main" id="{683F9B28-D5D3-954D-8302-EEDE8381FAD0}"/>
              </a:ext>
            </a:extLst>
          </p:cNvPr>
          <p:cNvSpPr txBox="1"/>
          <p:nvPr/>
        </p:nvSpPr>
        <p:spPr>
          <a:xfrm>
            <a:off x="662536" y="4359362"/>
            <a:ext cx="1221673" cy="461665"/>
          </a:xfrm>
          <a:prstGeom prst="rect">
            <a:avLst/>
          </a:prstGeom>
          <a:solidFill>
            <a:srgbClr val="FBF0D5"/>
          </a:solidFill>
          <a:ln>
            <a:solidFill>
              <a:srgbClr val="115076"/>
            </a:solidFill>
          </a:ln>
        </p:spPr>
        <p:txBody>
          <a:bodyPr wrap="square" rtlCol="0">
            <a:spAutoFit/>
          </a:bodyPr>
          <a:lstStyle/>
          <a:p>
            <a:pPr algn="ctr"/>
            <a:r>
              <a:rPr lang="en-US" sz="2400" dirty="0" err="1">
                <a:solidFill>
                  <a:schemeClr val="accent5">
                    <a:lumMod val="50000"/>
                  </a:schemeClr>
                </a:solidFill>
              </a:rPr>
              <a:t>B</a:t>
            </a:r>
            <a:r>
              <a:rPr lang="en-US" sz="2400" b="1" dirty="0" err="1">
                <a:solidFill>
                  <a:schemeClr val="accent5">
                    <a:lumMod val="50000"/>
                  </a:schemeClr>
                </a:solidFill>
              </a:rPr>
              <a:t>e</a:t>
            </a:r>
            <a:r>
              <a:rPr lang="en-US" sz="2400" dirty="0" err="1">
                <a:solidFill>
                  <a:schemeClr val="accent5">
                    <a:lumMod val="50000"/>
                  </a:schemeClr>
                </a:solidFill>
              </a:rPr>
              <a:t>tten</a:t>
            </a:r>
            <a:endParaRPr lang="en-US" sz="2400" dirty="0">
              <a:solidFill>
                <a:schemeClr val="accent5">
                  <a:lumMod val="50000"/>
                </a:schemeClr>
              </a:solidFill>
            </a:endParaRPr>
          </a:p>
        </p:txBody>
      </p:sp>
      <p:sp>
        <p:nvSpPr>
          <p:cNvPr id="37" name="TextBox 36">
            <a:extLst>
              <a:ext uri="{FF2B5EF4-FFF2-40B4-BE49-F238E27FC236}">
                <a16:creationId xmlns:a16="http://schemas.microsoft.com/office/drawing/2014/main" id="{C4A9FADE-7D85-CF40-8DC1-2D3E5B802CDF}"/>
              </a:ext>
            </a:extLst>
          </p:cNvPr>
          <p:cNvSpPr txBox="1"/>
          <p:nvPr/>
        </p:nvSpPr>
        <p:spPr>
          <a:xfrm>
            <a:off x="4401342" y="4366270"/>
            <a:ext cx="1168683" cy="461665"/>
          </a:xfrm>
          <a:prstGeom prst="rect">
            <a:avLst/>
          </a:prstGeom>
          <a:solidFill>
            <a:srgbClr val="FBF0D5"/>
          </a:solidFill>
          <a:ln>
            <a:solidFill>
              <a:srgbClr val="115076"/>
            </a:solidFill>
          </a:ln>
        </p:spPr>
        <p:txBody>
          <a:bodyPr wrap="square" rtlCol="0">
            <a:spAutoFit/>
          </a:bodyPr>
          <a:lstStyle/>
          <a:p>
            <a:pPr algn="l"/>
            <a:r>
              <a:rPr lang="en-US" sz="2400" b="1" dirty="0" err="1">
                <a:solidFill>
                  <a:schemeClr val="accent5">
                    <a:lumMod val="50000"/>
                  </a:schemeClr>
                </a:solidFill>
              </a:rPr>
              <a:t>E</a:t>
            </a:r>
            <a:r>
              <a:rPr lang="en-US" sz="2400" dirty="0" err="1">
                <a:solidFill>
                  <a:schemeClr val="accent5">
                    <a:lumMod val="50000"/>
                  </a:schemeClr>
                </a:solidFill>
              </a:rPr>
              <a:t>nden</a:t>
            </a:r>
            <a:endParaRPr lang="en-US" sz="2400" dirty="0">
              <a:solidFill>
                <a:schemeClr val="accent5">
                  <a:lumMod val="50000"/>
                </a:schemeClr>
              </a:solidFill>
            </a:endParaRPr>
          </a:p>
        </p:txBody>
      </p:sp>
      <p:sp>
        <p:nvSpPr>
          <p:cNvPr id="38" name="TextBox 37">
            <a:extLst>
              <a:ext uri="{FF2B5EF4-FFF2-40B4-BE49-F238E27FC236}">
                <a16:creationId xmlns:a16="http://schemas.microsoft.com/office/drawing/2014/main" id="{21F954E8-FE3D-3748-B21D-30ACE116D4B0}"/>
              </a:ext>
            </a:extLst>
          </p:cNvPr>
          <p:cNvSpPr txBox="1"/>
          <p:nvPr/>
        </p:nvSpPr>
        <p:spPr>
          <a:xfrm>
            <a:off x="4420026" y="3262387"/>
            <a:ext cx="1168683" cy="461665"/>
          </a:xfrm>
          <a:prstGeom prst="rect">
            <a:avLst/>
          </a:prstGeom>
          <a:solidFill>
            <a:srgbClr val="FBF0D5"/>
          </a:solidFill>
          <a:ln>
            <a:solidFill>
              <a:srgbClr val="115076"/>
            </a:solidFill>
          </a:ln>
        </p:spPr>
        <p:txBody>
          <a:bodyPr wrap="square" rtlCol="0">
            <a:spAutoFit/>
          </a:bodyPr>
          <a:lstStyle/>
          <a:p>
            <a:pPr algn="ctr"/>
            <a:r>
              <a:rPr lang="en-US" sz="2400" dirty="0" err="1">
                <a:solidFill>
                  <a:schemeClr val="accent5">
                    <a:lumMod val="50000"/>
                  </a:schemeClr>
                </a:solidFill>
              </a:rPr>
              <a:t>St</a:t>
            </a:r>
            <a:r>
              <a:rPr lang="en-US" sz="2400" b="1" dirty="0" err="1">
                <a:solidFill>
                  <a:schemeClr val="accent5">
                    <a:lumMod val="50000"/>
                  </a:schemeClr>
                </a:solidFill>
              </a:rPr>
              <a:t>ä</a:t>
            </a:r>
            <a:r>
              <a:rPr lang="en-US" sz="2400" dirty="0" err="1">
                <a:solidFill>
                  <a:schemeClr val="accent5">
                    <a:lumMod val="50000"/>
                  </a:schemeClr>
                </a:solidFill>
              </a:rPr>
              <a:t>dte</a:t>
            </a:r>
            <a:endParaRPr lang="en-US" sz="2400" dirty="0">
              <a:solidFill>
                <a:schemeClr val="accent5">
                  <a:lumMod val="50000"/>
                </a:schemeClr>
              </a:solidFill>
            </a:endParaRPr>
          </a:p>
        </p:txBody>
      </p:sp>
      <p:sp>
        <p:nvSpPr>
          <p:cNvPr id="39" name="TextBox 38">
            <a:extLst>
              <a:ext uri="{FF2B5EF4-FFF2-40B4-BE49-F238E27FC236}">
                <a16:creationId xmlns:a16="http://schemas.microsoft.com/office/drawing/2014/main" id="{3A1CFDD5-A2C0-2042-B07E-EE7608B7C745}"/>
              </a:ext>
            </a:extLst>
          </p:cNvPr>
          <p:cNvSpPr txBox="1"/>
          <p:nvPr/>
        </p:nvSpPr>
        <p:spPr>
          <a:xfrm>
            <a:off x="4420026" y="5306716"/>
            <a:ext cx="859531" cy="461665"/>
          </a:xfrm>
          <a:prstGeom prst="rect">
            <a:avLst/>
          </a:prstGeom>
          <a:solidFill>
            <a:srgbClr val="FBF0D5"/>
          </a:solidFill>
          <a:ln>
            <a:solidFill>
              <a:srgbClr val="115076"/>
            </a:solidFill>
          </a:ln>
        </p:spPr>
        <p:txBody>
          <a:bodyPr wrap="none" rtlCol="0">
            <a:spAutoFit/>
          </a:bodyPr>
          <a:lstStyle/>
          <a:p>
            <a:pPr algn="l"/>
            <a:r>
              <a:rPr lang="en-US" sz="2400" dirty="0" err="1">
                <a:solidFill>
                  <a:schemeClr val="accent5">
                    <a:lumMod val="50000"/>
                  </a:schemeClr>
                </a:solidFill>
              </a:rPr>
              <a:t>F</a:t>
            </a:r>
            <a:r>
              <a:rPr lang="en-US" sz="2400" b="1" dirty="0" err="1">
                <a:solidFill>
                  <a:schemeClr val="accent5">
                    <a:lumMod val="50000"/>
                  </a:schemeClr>
                </a:solidFill>
              </a:rPr>
              <a:t>ä</a:t>
            </a:r>
            <a:r>
              <a:rPr lang="en-US" sz="2400" dirty="0" err="1">
                <a:solidFill>
                  <a:schemeClr val="accent5">
                    <a:lumMod val="50000"/>
                  </a:schemeClr>
                </a:solidFill>
              </a:rPr>
              <a:t>lle</a:t>
            </a:r>
            <a:endParaRPr lang="en-US" sz="2400" dirty="0">
              <a:solidFill>
                <a:schemeClr val="accent5">
                  <a:lumMod val="50000"/>
                </a:schemeClr>
              </a:solidFill>
            </a:endParaRPr>
          </a:p>
        </p:txBody>
      </p:sp>
      <p:sp>
        <p:nvSpPr>
          <p:cNvPr id="41" name="TextBox 40">
            <a:extLst>
              <a:ext uri="{FF2B5EF4-FFF2-40B4-BE49-F238E27FC236}">
                <a16:creationId xmlns:a16="http://schemas.microsoft.com/office/drawing/2014/main" id="{9BB71D5C-662E-9D4F-A215-4074C85CE397}"/>
              </a:ext>
            </a:extLst>
          </p:cNvPr>
          <p:cNvSpPr txBox="1"/>
          <p:nvPr/>
        </p:nvSpPr>
        <p:spPr>
          <a:xfrm>
            <a:off x="8511461" y="5270868"/>
            <a:ext cx="1425390" cy="461665"/>
          </a:xfrm>
          <a:prstGeom prst="rect">
            <a:avLst/>
          </a:prstGeom>
          <a:solidFill>
            <a:srgbClr val="FBF0D5"/>
          </a:solidFill>
          <a:ln>
            <a:solidFill>
              <a:srgbClr val="115076"/>
            </a:solidFill>
          </a:ln>
        </p:spPr>
        <p:txBody>
          <a:bodyPr wrap="none" rtlCol="0">
            <a:spAutoFit/>
          </a:bodyPr>
          <a:lstStyle/>
          <a:p>
            <a:pPr algn="l"/>
            <a:r>
              <a:rPr lang="en-US" sz="2400" dirty="0" err="1">
                <a:solidFill>
                  <a:schemeClr val="accent5">
                    <a:lumMod val="50000"/>
                  </a:schemeClr>
                </a:solidFill>
              </a:rPr>
              <a:t>Anw</a:t>
            </a:r>
            <a:r>
              <a:rPr lang="en-US" sz="2400" b="1" dirty="0" err="1">
                <a:solidFill>
                  <a:schemeClr val="accent5">
                    <a:lumMod val="50000"/>
                  </a:schemeClr>
                </a:solidFill>
              </a:rPr>
              <a:t>ä</a:t>
            </a:r>
            <a:r>
              <a:rPr lang="en-US" sz="2400" dirty="0" err="1">
                <a:solidFill>
                  <a:schemeClr val="accent5">
                    <a:lumMod val="50000"/>
                  </a:schemeClr>
                </a:solidFill>
              </a:rPr>
              <a:t>lte</a:t>
            </a:r>
            <a:endParaRPr lang="en-US" sz="2400" dirty="0">
              <a:solidFill>
                <a:schemeClr val="accent5">
                  <a:lumMod val="50000"/>
                </a:schemeClr>
              </a:solidFill>
            </a:endParaRPr>
          </a:p>
        </p:txBody>
      </p:sp>
      <p:sp>
        <p:nvSpPr>
          <p:cNvPr id="32" name="TextBox 31">
            <a:extLst>
              <a:ext uri="{FF2B5EF4-FFF2-40B4-BE49-F238E27FC236}">
                <a16:creationId xmlns:a16="http://schemas.microsoft.com/office/drawing/2014/main" id="{87DEFAD6-6603-4BCB-A7EF-13FEF9A39252}"/>
              </a:ext>
            </a:extLst>
          </p:cNvPr>
          <p:cNvSpPr txBox="1"/>
          <p:nvPr/>
        </p:nvSpPr>
        <p:spPr>
          <a:xfrm>
            <a:off x="2245870" y="5310317"/>
            <a:ext cx="1231426" cy="461665"/>
          </a:xfrm>
          <a:prstGeom prst="rect">
            <a:avLst/>
          </a:prstGeom>
          <a:solidFill>
            <a:srgbClr val="FBF0D5"/>
          </a:solidFill>
          <a:ln>
            <a:solidFill>
              <a:srgbClr val="115076"/>
            </a:solidFill>
          </a:ln>
        </p:spPr>
        <p:txBody>
          <a:bodyPr wrap="square" rtlCol="0">
            <a:spAutoFit/>
          </a:bodyPr>
          <a:lstStyle/>
          <a:p>
            <a:pPr algn="ctr"/>
            <a:r>
              <a:rPr lang="en-US" sz="2400" dirty="0">
                <a:solidFill>
                  <a:schemeClr val="accent5">
                    <a:lumMod val="50000"/>
                  </a:schemeClr>
                </a:solidFill>
              </a:rPr>
              <a:t>Mod</a:t>
            </a:r>
            <a:r>
              <a:rPr lang="en-US" sz="2400" b="1" dirty="0">
                <a:solidFill>
                  <a:schemeClr val="accent5">
                    <a:lumMod val="50000"/>
                  </a:schemeClr>
                </a:solidFill>
              </a:rPr>
              <a:t>e</a:t>
            </a:r>
            <a:r>
              <a:rPr lang="en-US" sz="2400" dirty="0">
                <a:solidFill>
                  <a:schemeClr val="accent5">
                    <a:lumMod val="50000"/>
                  </a:schemeClr>
                </a:solidFill>
              </a:rPr>
              <a:t>ll</a:t>
            </a:r>
          </a:p>
        </p:txBody>
      </p:sp>
      <p:sp>
        <p:nvSpPr>
          <p:cNvPr id="42" name="TextBox 41">
            <a:extLst>
              <a:ext uri="{FF2B5EF4-FFF2-40B4-BE49-F238E27FC236}">
                <a16:creationId xmlns:a16="http://schemas.microsoft.com/office/drawing/2014/main" id="{B139BEE9-6FE9-482B-8D4A-F0072B28C86F}"/>
              </a:ext>
            </a:extLst>
          </p:cNvPr>
          <p:cNvSpPr txBox="1"/>
          <p:nvPr/>
        </p:nvSpPr>
        <p:spPr>
          <a:xfrm>
            <a:off x="8472440" y="4332978"/>
            <a:ext cx="1592103" cy="461665"/>
          </a:xfrm>
          <a:prstGeom prst="rect">
            <a:avLst/>
          </a:prstGeom>
          <a:solidFill>
            <a:srgbClr val="FBF0D5"/>
          </a:solidFill>
          <a:ln>
            <a:solidFill>
              <a:srgbClr val="115076"/>
            </a:solidFill>
          </a:ln>
        </p:spPr>
        <p:txBody>
          <a:bodyPr wrap="none" rtlCol="0">
            <a:spAutoFit/>
          </a:bodyPr>
          <a:lstStyle/>
          <a:p>
            <a:pPr algn="ctr"/>
            <a:r>
              <a:rPr lang="en-US" sz="2400" dirty="0" err="1">
                <a:solidFill>
                  <a:schemeClr val="accent5">
                    <a:lumMod val="50000"/>
                  </a:schemeClr>
                </a:solidFill>
              </a:rPr>
              <a:t>Elem</a:t>
            </a:r>
            <a:r>
              <a:rPr lang="en-US" sz="2400" b="1" dirty="0" err="1">
                <a:solidFill>
                  <a:schemeClr val="accent5">
                    <a:lumMod val="50000"/>
                  </a:schemeClr>
                </a:solidFill>
              </a:rPr>
              <a:t>e</a:t>
            </a:r>
            <a:r>
              <a:rPr lang="en-US" sz="2400" dirty="0" err="1">
                <a:solidFill>
                  <a:schemeClr val="accent5">
                    <a:lumMod val="50000"/>
                  </a:schemeClr>
                </a:solidFill>
              </a:rPr>
              <a:t>nte</a:t>
            </a:r>
            <a:endParaRPr lang="en-US" sz="2400" dirty="0">
              <a:solidFill>
                <a:schemeClr val="accent5">
                  <a:lumMod val="50000"/>
                </a:schemeClr>
              </a:solidFill>
            </a:endParaRPr>
          </a:p>
        </p:txBody>
      </p:sp>
      <p:sp>
        <p:nvSpPr>
          <p:cNvPr id="43" name="TextBox 42">
            <a:extLst>
              <a:ext uri="{FF2B5EF4-FFF2-40B4-BE49-F238E27FC236}">
                <a16:creationId xmlns:a16="http://schemas.microsoft.com/office/drawing/2014/main" id="{1F6EE5BD-B8F4-4F7B-8CE5-39EF5D966294}"/>
              </a:ext>
            </a:extLst>
          </p:cNvPr>
          <p:cNvSpPr txBox="1"/>
          <p:nvPr/>
        </p:nvSpPr>
        <p:spPr>
          <a:xfrm>
            <a:off x="662537" y="3237914"/>
            <a:ext cx="1221673" cy="461665"/>
          </a:xfrm>
          <a:prstGeom prst="rect">
            <a:avLst/>
          </a:prstGeom>
          <a:solidFill>
            <a:srgbClr val="FBF0D5"/>
          </a:solidFill>
          <a:ln>
            <a:solidFill>
              <a:srgbClr val="115076"/>
            </a:solidFill>
          </a:ln>
        </p:spPr>
        <p:txBody>
          <a:bodyPr wrap="square" rtlCol="0">
            <a:spAutoFit/>
          </a:bodyPr>
          <a:lstStyle/>
          <a:p>
            <a:pPr algn="ctr"/>
            <a:r>
              <a:rPr lang="en-US" sz="2400" dirty="0" err="1">
                <a:solidFill>
                  <a:schemeClr val="accent5">
                    <a:lumMod val="50000"/>
                  </a:schemeClr>
                </a:solidFill>
              </a:rPr>
              <a:t>H</a:t>
            </a:r>
            <a:r>
              <a:rPr lang="en-US" sz="2400" b="1" dirty="0" err="1">
                <a:solidFill>
                  <a:schemeClr val="accent5">
                    <a:lumMod val="50000"/>
                  </a:schemeClr>
                </a:solidFill>
              </a:rPr>
              <a:t>ä</a:t>
            </a:r>
            <a:r>
              <a:rPr lang="en-US" sz="2400" dirty="0" err="1">
                <a:solidFill>
                  <a:schemeClr val="accent5">
                    <a:lumMod val="50000"/>
                  </a:schemeClr>
                </a:solidFill>
              </a:rPr>
              <a:t>nde</a:t>
            </a:r>
            <a:endParaRPr lang="en-US" sz="2400" dirty="0">
              <a:solidFill>
                <a:schemeClr val="accent5">
                  <a:lumMod val="50000"/>
                </a:schemeClr>
              </a:solidFill>
            </a:endParaRPr>
          </a:p>
        </p:txBody>
      </p:sp>
      <p:sp>
        <p:nvSpPr>
          <p:cNvPr id="44" name="TextBox 43">
            <a:extLst>
              <a:ext uri="{FF2B5EF4-FFF2-40B4-BE49-F238E27FC236}">
                <a16:creationId xmlns:a16="http://schemas.microsoft.com/office/drawing/2014/main" id="{ACCC5FB0-8165-4520-AA21-F25642331EAE}"/>
              </a:ext>
            </a:extLst>
          </p:cNvPr>
          <p:cNvSpPr txBox="1"/>
          <p:nvPr/>
        </p:nvSpPr>
        <p:spPr>
          <a:xfrm>
            <a:off x="1969147" y="4359362"/>
            <a:ext cx="817106" cy="461665"/>
          </a:xfrm>
          <a:prstGeom prst="rect">
            <a:avLst/>
          </a:prstGeom>
          <a:solidFill>
            <a:srgbClr val="FBF0D5"/>
          </a:solidFill>
          <a:ln>
            <a:solidFill>
              <a:srgbClr val="115076"/>
            </a:solidFill>
          </a:ln>
        </p:spPr>
        <p:txBody>
          <a:bodyPr wrap="square" rtlCol="0">
            <a:spAutoFit/>
          </a:bodyPr>
          <a:lstStyle/>
          <a:p>
            <a:pPr algn="ctr"/>
            <a:r>
              <a:rPr lang="en-US" sz="2400" dirty="0">
                <a:solidFill>
                  <a:schemeClr val="accent5">
                    <a:lumMod val="50000"/>
                  </a:schemeClr>
                </a:solidFill>
              </a:rPr>
              <a:t>B</a:t>
            </a:r>
            <a:r>
              <a:rPr lang="en-US" sz="2400" b="1" dirty="0">
                <a:solidFill>
                  <a:schemeClr val="accent5">
                    <a:lumMod val="50000"/>
                  </a:schemeClr>
                </a:solidFill>
              </a:rPr>
              <a:t>e</a:t>
            </a:r>
            <a:r>
              <a:rPr lang="en-US" sz="2400" dirty="0">
                <a:solidFill>
                  <a:schemeClr val="accent5">
                    <a:lumMod val="50000"/>
                  </a:schemeClr>
                </a:solidFill>
              </a:rPr>
              <a:t>tt</a:t>
            </a:r>
          </a:p>
        </p:txBody>
      </p:sp>
      <p:sp>
        <p:nvSpPr>
          <p:cNvPr id="45" name="TextBox 44">
            <a:extLst>
              <a:ext uri="{FF2B5EF4-FFF2-40B4-BE49-F238E27FC236}">
                <a16:creationId xmlns:a16="http://schemas.microsoft.com/office/drawing/2014/main" id="{3688F814-0BEF-48D4-B9B6-50F6F2568466}"/>
              </a:ext>
            </a:extLst>
          </p:cNvPr>
          <p:cNvSpPr txBox="1"/>
          <p:nvPr/>
        </p:nvSpPr>
        <p:spPr>
          <a:xfrm>
            <a:off x="620478" y="5306716"/>
            <a:ext cx="1551696" cy="461665"/>
          </a:xfrm>
          <a:prstGeom prst="rect">
            <a:avLst/>
          </a:prstGeom>
          <a:solidFill>
            <a:srgbClr val="FBF0D5"/>
          </a:solidFill>
          <a:ln>
            <a:solidFill>
              <a:srgbClr val="115076"/>
            </a:solidFill>
          </a:ln>
        </p:spPr>
        <p:txBody>
          <a:bodyPr wrap="square" rtlCol="0">
            <a:spAutoFit/>
          </a:bodyPr>
          <a:lstStyle/>
          <a:p>
            <a:pPr algn="ctr"/>
            <a:r>
              <a:rPr lang="en-US" sz="2400" dirty="0" err="1">
                <a:solidFill>
                  <a:schemeClr val="accent5">
                    <a:lumMod val="50000"/>
                  </a:schemeClr>
                </a:solidFill>
              </a:rPr>
              <a:t>Mod</a:t>
            </a:r>
            <a:r>
              <a:rPr lang="en-US" sz="2400" b="1" dirty="0" err="1">
                <a:solidFill>
                  <a:schemeClr val="accent5">
                    <a:lumMod val="50000"/>
                  </a:schemeClr>
                </a:solidFill>
              </a:rPr>
              <a:t>e</a:t>
            </a:r>
            <a:r>
              <a:rPr lang="en-US" sz="2400" dirty="0" err="1">
                <a:solidFill>
                  <a:schemeClr val="accent5">
                    <a:lumMod val="50000"/>
                  </a:schemeClr>
                </a:solidFill>
              </a:rPr>
              <a:t>lle</a:t>
            </a:r>
            <a:endParaRPr lang="en-US" sz="2400" dirty="0">
              <a:solidFill>
                <a:schemeClr val="accent5">
                  <a:lumMod val="50000"/>
                </a:schemeClr>
              </a:solidFill>
            </a:endParaRPr>
          </a:p>
        </p:txBody>
      </p:sp>
      <p:sp>
        <p:nvSpPr>
          <p:cNvPr id="46" name="TextBox 45">
            <a:extLst>
              <a:ext uri="{FF2B5EF4-FFF2-40B4-BE49-F238E27FC236}">
                <a16:creationId xmlns:a16="http://schemas.microsoft.com/office/drawing/2014/main" id="{7F060653-6773-4906-8D26-95A5349A2242}"/>
              </a:ext>
            </a:extLst>
          </p:cNvPr>
          <p:cNvSpPr txBox="1"/>
          <p:nvPr/>
        </p:nvSpPr>
        <p:spPr>
          <a:xfrm>
            <a:off x="5649997" y="3262387"/>
            <a:ext cx="1014437" cy="461665"/>
          </a:xfrm>
          <a:prstGeom prst="rect">
            <a:avLst/>
          </a:prstGeom>
          <a:solidFill>
            <a:srgbClr val="FBF0D5"/>
          </a:solidFill>
          <a:ln>
            <a:solidFill>
              <a:srgbClr val="115076"/>
            </a:solidFill>
          </a:ln>
        </p:spPr>
        <p:txBody>
          <a:bodyPr wrap="square" rtlCol="0">
            <a:spAutoFit/>
          </a:bodyPr>
          <a:lstStyle/>
          <a:p>
            <a:pPr algn="ctr"/>
            <a:r>
              <a:rPr lang="en-US" sz="2400" dirty="0">
                <a:solidFill>
                  <a:schemeClr val="accent5">
                    <a:lumMod val="50000"/>
                  </a:schemeClr>
                </a:solidFill>
              </a:rPr>
              <a:t>St</a:t>
            </a:r>
            <a:r>
              <a:rPr lang="en-US" sz="2400" b="1" dirty="0">
                <a:solidFill>
                  <a:schemeClr val="accent5">
                    <a:lumMod val="50000"/>
                  </a:schemeClr>
                </a:solidFill>
              </a:rPr>
              <a:t>a</a:t>
            </a:r>
            <a:r>
              <a:rPr lang="en-US" sz="2400" dirty="0">
                <a:solidFill>
                  <a:schemeClr val="accent5">
                    <a:lumMod val="50000"/>
                  </a:schemeClr>
                </a:solidFill>
              </a:rPr>
              <a:t>dt</a:t>
            </a:r>
          </a:p>
        </p:txBody>
      </p:sp>
      <p:sp>
        <p:nvSpPr>
          <p:cNvPr id="47" name="TextBox 46">
            <a:extLst>
              <a:ext uri="{FF2B5EF4-FFF2-40B4-BE49-F238E27FC236}">
                <a16:creationId xmlns:a16="http://schemas.microsoft.com/office/drawing/2014/main" id="{49F54272-9029-4674-B6DC-9362B75C59F4}"/>
              </a:ext>
            </a:extLst>
          </p:cNvPr>
          <p:cNvSpPr txBox="1"/>
          <p:nvPr/>
        </p:nvSpPr>
        <p:spPr>
          <a:xfrm>
            <a:off x="5649280" y="4366270"/>
            <a:ext cx="972697" cy="461665"/>
          </a:xfrm>
          <a:prstGeom prst="rect">
            <a:avLst/>
          </a:prstGeom>
          <a:solidFill>
            <a:srgbClr val="FBF0D5"/>
          </a:solidFill>
          <a:ln>
            <a:solidFill>
              <a:srgbClr val="115076"/>
            </a:solidFill>
          </a:ln>
        </p:spPr>
        <p:txBody>
          <a:bodyPr wrap="square" rtlCol="0">
            <a:spAutoFit/>
          </a:bodyPr>
          <a:lstStyle/>
          <a:p>
            <a:pPr algn="l"/>
            <a:r>
              <a:rPr lang="en-US" sz="2400" b="1" dirty="0">
                <a:solidFill>
                  <a:schemeClr val="accent5">
                    <a:lumMod val="50000"/>
                  </a:schemeClr>
                </a:solidFill>
              </a:rPr>
              <a:t>E</a:t>
            </a:r>
            <a:r>
              <a:rPr lang="en-US" sz="2400" dirty="0">
                <a:solidFill>
                  <a:schemeClr val="accent5">
                    <a:lumMod val="50000"/>
                  </a:schemeClr>
                </a:solidFill>
              </a:rPr>
              <a:t>nde</a:t>
            </a:r>
          </a:p>
        </p:txBody>
      </p:sp>
      <p:sp>
        <p:nvSpPr>
          <p:cNvPr id="48" name="TextBox 47">
            <a:extLst>
              <a:ext uri="{FF2B5EF4-FFF2-40B4-BE49-F238E27FC236}">
                <a16:creationId xmlns:a16="http://schemas.microsoft.com/office/drawing/2014/main" id="{52DFDC49-D63C-4631-BB29-744AB29AFB9C}"/>
              </a:ext>
            </a:extLst>
          </p:cNvPr>
          <p:cNvSpPr txBox="1"/>
          <p:nvPr/>
        </p:nvSpPr>
        <p:spPr>
          <a:xfrm>
            <a:off x="5344185" y="5306716"/>
            <a:ext cx="751815" cy="461665"/>
          </a:xfrm>
          <a:prstGeom prst="rect">
            <a:avLst/>
          </a:prstGeom>
          <a:solidFill>
            <a:srgbClr val="FBF0D5"/>
          </a:solidFill>
          <a:ln>
            <a:solidFill>
              <a:srgbClr val="115076"/>
            </a:solidFill>
          </a:ln>
        </p:spPr>
        <p:txBody>
          <a:bodyPr wrap="square" rtlCol="0">
            <a:spAutoFit/>
          </a:bodyPr>
          <a:lstStyle/>
          <a:p>
            <a:pPr algn="l"/>
            <a:r>
              <a:rPr lang="en-US" sz="2400" dirty="0">
                <a:solidFill>
                  <a:schemeClr val="accent5">
                    <a:lumMod val="50000"/>
                  </a:schemeClr>
                </a:solidFill>
              </a:rPr>
              <a:t>F</a:t>
            </a:r>
            <a:r>
              <a:rPr lang="en-US" sz="2400" b="1" dirty="0">
                <a:solidFill>
                  <a:schemeClr val="accent5">
                    <a:lumMod val="50000"/>
                  </a:schemeClr>
                </a:solidFill>
              </a:rPr>
              <a:t>a</a:t>
            </a:r>
            <a:r>
              <a:rPr lang="en-US" sz="2400" dirty="0">
                <a:solidFill>
                  <a:schemeClr val="accent5">
                    <a:lumMod val="50000"/>
                  </a:schemeClr>
                </a:solidFill>
              </a:rPr>
              <a:t>ll</a:t>
            </a:r>
          </a:p>
        </p:txBody>
      </p:sp>
      <p:sp>
        <p:nvSpPr>
          <p:cNvPr id="49" name="Action Button: Custom 16">
            <a:hlinkClick r:id="" action="ppaction://noaction" highlightClick="1">
              <a:snd r:embed="rId18" name="4. 9. Anwälte.wav"/>
            </a:hlinkClick>
            <a:extLst>
              <a:ext uri="{FF2B5EF4-FFF2-40B4-BE49-F238E27FC236}">
                <a16:creationId xmlns:a16="http://schemas.microsoft.com/office/drawing/2014/main" id="{91652FD4-2832-47E5-9F93-DA3EDF2667D4}"/>
              </a:ext>
            </a:extLst>
          </p:cNvPr>
          <p:cNvSpPr/>
          <p:nvPr/>
        </p:nvSpPr>
        <p:spPr>
          <a:xfrm>
            <a:off x="8014918" y="531857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0" name="TextBox 49">
            <a:extLst>
              <a:ext uri="{FF2B5EF4-FFF2-40B4-BE49-F238E27FC236}">
                <a16:creationId xmlns:a16="http://schemas.microsoft.com/office/drawing/2014/main" id="{21E5322B-A481-4655-AED2-768904A209E2}"/>
              </a:ext>
            </a:extLst>
          </p:cNvPr>
          <p:cNvSpPr txBox="1"/>
          <p:nvPr/>
        </p:nvSpPr>
        <p:spPr>
          <a:xfrm>
            <a:off x="10064543" y="5282589"/>
            <a:ext cx="1231427" cy="461665"/>
          </a:xfrm>
          <a:prstGeom prst="rect">
            <a:avLst/>
          </a:prstGeom>
          <a:solidFill>
            <a:srgbClr val="FBF0D5"/>
          </a:solidFill>
          <a:ln>
            <a:solidFill>
              <a:srgbClr val="115076"/>
            </a:solidFill>
          </a:ln>
        </p:spPr>
        <p:txBody>
          <a:bodyPr wrap="none" rtlCol="0">
            <a:spAutoFit/>
          </a:bodyPr>
          <a:lstStyle/>
          <a:p>
            <a:pPr algn="l"/>
            <a:r>
              <a:rPr lang="en-US" sz="2400" dirty="0" err="1">
                <a:solidFill>
                  <a:schemeClr val="accent5">
                    <a:lumMod val="50000"/>
                  </a:schemeClr>
                </a:solidFill>
              </a:rPr>
              <a:t>Anw</a:t>
            </a:r>
            <a:r>
              <a:rPr lang="en-US" sz="2400" b="1" dirty="0" err="1">
                <a:solidFill>
                  <a:schemeClr val="accent5">
                    <a:lumMod val="50000"/>
                  </a:schemeClr>
                </a:solidFill>
              </a:rPr>
              <a:t>a</a:t>
            </a:r>
            <a:r>
              <a:rPr lang="en-US" sz="2400" dirty="0" err="1">
                <a:solidFill>
                  <a:schemeClr val="accent5">
                    <a:lumMod val="50000"/>
                  </a:schemeClr>
                </a:solidFill>
              </a:rPr>
              <a:t>lt</a:t>
            </a:r>
            <a:endParaRPr lang="en-US" sz="2400" dirty="0">
              <a:solidFill>
                <a:schemeClr val="accent5">
                  <a:lumMod val="50000"/>
                </a:schemeClr>
              </a:solidFill>
            </a:endParaRPr>
          </a:p>
        </p:txBody>
      </p:sp>
      <p:sp>
        <p:nvSpPr>
          <p:cNvPr id="51" name="TextBox 50">
            <a:extLst>
              <a:ext uri="{FF2B5EF4-FFF2-40B4-BE49-F238E27FC236}">
                <a16:creationId xmlns:a16="http://schemas.microsoft.com/office/drawing/2014/main" id="{66E0E022-0664-49E8-A757-317D0E142E11}"/>
              </a:ext>
            </a:extLst>
          </p:cNvPr>
          <p:cNvSpPr txBox="1"/>
          <p:nvPr/>
        </p:nvSpPr>
        <p:spPr>
          <a:xfrm>
            <a:off x="10252443" y="4329158"/>
            <a:ext cx="1388522" cy="461665"/>
          </a:xfrm>
          <a:prstGeom prst="rect">
            <a:avLst/>
          </a:prstGeom>
          <a:solidFill>
            <a:srgbClr val="FBF0D5"/>
          </a:solidFill>
          <a:ln>
            <a:solidFill>
              <a:srgbClr val="115076"/>
            </a:solidFill>
          </a:ln>
        </p:spPr>
        <p:txBody>
          <a:bodyPr wrap="none" rtlCol="0">
            <a:spAutoFit/>
          </a:bodyPr>
          <a:lstStyle/>
          <a:p>
            <a:pPr algn="ctr"/>
            <a:r>
              <a:rPr lang="en-US" sz="2400" dirty="0">
                <a:solidFill>
                  <a:schemeClr val="accent5">
                    <a:lumMod val="50000"/>
                  </a:schemeClr>
                </a:solidFill>
              </a:rPr>
              <a:t>Elem</a:t>
            </a:r>
            <a:r>
              <a:rPr lang="en-US" sz="2400" b="1" dirty="0">
                <a:solidFill>
                  <a:schemeClr val="accent5">
                    <a:lumMod val="50000"/>
                  </a:schemeClr>
                </a:solidFill>
              </a:rPr>
              <a:t>e</a:t>
            </a:r>
            <a:r>
              <a:rPr lang="en-US" sz="2400" dirty="0">
                <a:solidFill>
                  <a:schemeClr val="accent5">
                    <a:lumMod val="50000"/>
                  </a:schemeClr>
                </a:solidFill>
              </a:rPr>
              <a:t>nt</a:t>
            </a:r>
          </a:p>
        </p:txBody>
      </p:sp>
      <p:sp>
        <p:nvSpPr>
          <p:cNvPr id="52" name="TextBox 51">
            <a:extLst>
              <a:ext uri="{FF2B5EF4-FFF2-40B4-BE49-F238E27FC236}">
                <a16:creationId xmlns:a16="http://schemas.microsoft.com/office/drawing/2014/main" id="{128E889C-A073-41FD-9F09-0CBA84233B5E}"/>
              </a:ext>
            </a:extLst>
          </p:cNvPr>
          <p:cNvSpPr txBox="1"/>
          <p:nvPr/>
        </p:nvSpPr>
        <p:spPr>
          <a:xfrm>
            <a:off x="8475595" y="3234708"/>
            <a:ext cx="1598516" cy="461665"/>
          </a:xfrm>
          <a:prstGeom prst="rect">
            <a:avLst/>
          </a:prstGeom>
          <a:solidFill>
            <a:srgbClr val="FBF0D5"/>
          </a:solidFill>
          <a:ln>
            <a:solidFill>
              <a:srgbClr val="115076"/>
            </a:solidFill>
          </a:ln>
        </p:spPr>
        <p:txBody>
          <a:bodyPr wrap="none" rtlCol="0">
            <a:spAutoFit/>
          </a:bodyPr>
          <a:lstStyle/>
          <a:p>
            <a:pPr algn="ctr"/>
            <a:r>
              <a:rPr lang="en-US" sz="2400" dirty="0" err="1">
                <a:solidFill>
                  <a:schemeClr val="accent5">
                    <a:lumMod val="50000"/>
                  </a:schemeClr>
                </a:solidFill>
              </a:rPr>
              <a:t>Konz</a:t>
            </a:r>
            <a:r>
              <a:rPr lang="en-US" sz="2400" b="1" dirty="0" err="1">
                <a:solidFill>
                  <a:schemeClr val="accent5">
                    <a:lumMod val="50000"/>
                  </a:schemeClr>
                </a:solidFill>
              </a:rPr>
              <a:t>e</a:t>
            </a:r>
            <a:r>
              <a:rPr lang="en-US" sz="2400" dirty="0" err="1">
                <a:solidFill>
                  <a:schemeClr val="accent5">
                    <a:lumMod val="50000"/>
                  </a:schemeClr>
                </a:solidFill>
              </a:rPr>
              <a:t>pte</a:t>
            </a:r>
            <a:endParaRPr lang="en-US" sz="2400" dirty="0">
              <a:solidFill>
                <a:schemeClr val="accent5">
                  <a:lumMod val="50000"/>
                </a:schemeClr>
              </a:solidFill>
            </a:endParaRPr>
          </a:p>
        </p:txBody>
      </p:sp>
      <p:sp>
        <p:nvSpPr>
          <p:cNvPr id="53" name="TextBox 52">
            <a:extLst>
              <a:ext uri="{FF2B5EF4-FFF2-40B4-BE49-F238E27FC236}">
                <a16:creationId xmlns:a16="http://schemas.microsoft.com/office/drawing/2014/main" id="{BF8A24A2-F715-4AC1-A2B6-F639C2B830F8}"/>
              </a:ext>
            </a:extLst>
          </p:cNvPr>
          <p:cNvSpPr txBox="1"/>
          <p:nvPr/>
        </p:nvSpPr>
        <p:spPr>
          <a:xfrm>
            <a:off x="10253996" y="3230888"/>
            <a:ext cx="1398140" cy="461665"/>
          </a:xfrm>
          <a:prstGeom prst="rect">
            <a:avLst/>
          </a:prstGeom>
          <a:solidFill>
            <a:srgbClr val="FBF0D5"/>
          </a:solidFill>
          <a:ln>
            <a:solidFill>
              <a:srgbClr val="115076"/>
            </a:solidFill>
          </a:ln>
        </p:spPr>
        <p:txBody>
          <a:bodyPr wrap="none" rtlCol="0">
            <a:spAutoFit/>
          </a:bodyPr>
          <a:lstStyle/>
          <a:p>
            <a:pPr algn="ctr"/>
            <a:r>
              <a:rPr lang="en-US" sz="2400" dirty="0" err="1">
                <a:solidFill>
                  <a:schemeClr val="accent5">
                    <a:lumMod val="50000"/>
                  </a:schemeClr>
                </a:solidFill>
              </a:rPr>
              <a:t>Konz</a:t>
            </a:r>
            <a:r>
              <a:rPr lang="en-US" sz="2400" b="1" dirty="0" err="1">
                <a:solidFill>
                  <a:schemeClr val="accent5">
                    <a:lumMod val="50000"/>
                  </a:schemeClr>
                </a:solidFill>
              </a:rPr>
              <a:t>e</a:t>
            </a:r>
            <a:r>
              <a:rPr lang="en-US" sz="2400" dirty="0" err="1">
                <a:solidFill>
                  <a:schemeClr val="accent5">
                    <a:lumMod val="50000"/>
                  </a:schemeClr>
                </a:solidFill>
              </a:rPr>
              <a:t>pt</a:t>
            </a:r>
            <a:endParaRPr lang="en-US" sz="2400" dirty="0">
              <a:solidFill>
                <a:schemeClr val="accent5">
                  <a:lumMod val="50000"/>
                </a:schemeClr>
              </a:solidFill>
            </a:endParaRPr>
          </a:p>
        </p:txBody>
      </p:sp>
      <p:sp>
        <p:nvSpPr>
          <p:cNvPr id="54" name="Action Button: Custom 15">
            <a:hlinkClick r:id="" action="ppaction://noaction" highlightClick="1">
              <a:snd r:embed="rId19" name="4. 5. Städte - short ä edited.wav"/>
            </a:hlinkClick>
            <a:extLst>
              <a:ext uri="{FF2B5EF4-FFF2-40B4-BE49-F238E27FC236}">
                <a16:creationId xmlns:a16="http://schemas.microsoft.com/office/drawing/2014/main" id="{6DB94389-2930-4E49-8286-6D19D28DA1C0}"/>
              </a:ext>
            </a:extLst>
          </p:cNvPr>
          <p:cNvSpPr/>
          <p:nvPr/>
        </p:nvSpPr>
        <p:spPr>
          <a:xfrm>
            <a:off x="3908514" y="330357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4</a:t>
            </a:r>
          </a:p>
        </p:txBody>
      </p:sp>
      <p:sp>
        <p:nvSpPr>
          <p:cNvPr id="55" name="Action Button: Custom 16">
            <a:hlinkClick r:id="" action="ppaction://noaction" highlightClick="1">
              <a:snd r:embed="rId20" name="4. 7. Konzepte - spliced.wav"/>
            </a:hlinkClick>
            <a:extLst>
              <a:ext uri="{FF2B5EF4-FFF2-40B4-BE49-F238E27FC236}">
                <a16:creationId xmlns:a16="http://schemas.microsoft.com/office/drawing/2014/main" id="{1659D266-7C83-4E25-BFD1-46666A3AEBAA}"/>
              </a:ext>
            </a:extLst>
          </p:cNvPr>
          <p:cNvSpPr/>
          <p:nvPr/>
        </p:nvSpPr>
        <p:spPr>
          <a:xfrm>
            <a:off x="8014918" y="32664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7</a:t>
            </a:r>
          </a:p>
        </p:txBody>
      </p:sp>
      <p:sp>
        <p:nvSpPr>
          <p:cNvPr id="6" name="TextBox 5">
            <a:extLst>
              <a:ext uri="{FF2B5EF4-FFF2-40B4-BE49-F238E27FC236}">
                <a16:creationId xmlns:a16="http://schemas.microsoft.com/office/drawing/2014/main" id="{79326240-DB6C-49A3-8660-12A72B8C4C43}"/>
              </a:ext>
            </a:extLst>
          </p:cNvPr>
          <p:cNvSpPr txBox="1"/>
          <p:nvPr/>
        </p:nvSpPr>
        <p:spPr>
          <a:xfrm>
            <a:off x="6601408" y="5293858"/>
            <a:ext cx="1239490" cy="461665"/>
          </a:xfrm>
          <a:prstGeom prst="rect">
            <a:avLst/>
          </a:prstGeom>
          <a:noFill/>
        </p:spPr>
        <p:txBody>
          <a:bodyPr wrap="square" rtlCol="0">
            <a:spAutoFit/>
          </a:bodyPr>
          <a:lstStyle/>
          <a:p>
            <a:pPr algn="l"/>
            <a:r>
              <a:rPr lang="en-GB" sz="2400" dirty="0">
                <a:solidFill>
                  <a:schemeClr val="accent5">
                    <a:lumMod val="50000"/>
                  </a:schemeClr>
                </a:solidFill>
              </a:rPr>
              <a:t>[</a:t>
            </a:r>
            <a:r>
              <a:rPr lang="en-GB" sz="2400" b="1" dirty="0">
                <a:solidFill>
                  <a:schemeClr val="accent5">
                    <a:lumMod val="50000"/>
                  </a:schemeClr>
                </a:solidFill>
              </a:rPr>
              <a:t>case</a:t>
            </a:r>
            <a:r>
              <a:rPr lang="en-GB" sz="2400" dirty="0">
                <a:solidFill>
                  <a:schemeClr val="accent5">
                    <a:lumMod val="50000"/>
                  </a:schemeClr>
                </a:solidFill>
              </a:rPr>
              <a:t>]</a:t>
            </a: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3" grpId="0" animBg="1"/>
      <p:bldP spid="14" grpId="0" animBg="1"/>
      <p:bldP spid="15" grpId="0" animBg="1"/>
      <p:bldP spid="16" grpId="0" animBg="1"/>
      <p:bldP spid="18" grpId="0" animBg="1"/>
      <p:bldP spid="20" grpId="0" animBg="1"/>
      <p:bldP spid="35" grpId="0" animBg="1"/>
      <p:bldP spid="36" grpId="0" animBg="1"/>
      <p:bldP spid="37" grpId="0" animBg="1"/>
      <p:bldP spid="38" grpId="0" animBg="1"/>
      <p:bldP spid="39" grpId="0" animBg="1"/>
      <p:bldP spid="41" grpId="0" animBg="1"/>
      <p:bldP spid="32"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9A4502F-78DF-0243-A7EA-D3BFD95972A6}"/>
              </a:ext>
            </a:extLst>
          </p:cNvPr>
          <p:cNvSpPr/>
          <p:nvPr/>
        </p:nvSpPr>
        <p:spPr>
          <a:xfrm>
            <a:off x="107151" y="842928"/>
            <a:ext cx="2166211"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1">
            <a:extLst>
              <a:ext uri="{FF2B5EF4-FFF2-40B4-BE49-F238E27FC236}">
                <a16:creationId xmlns:a16="http://schemas.microsoft.com/office/drawing/2014/main" id="{18C2DF8A-F87E-C648-AA7D-7BA483C88390}"/>
              </a:ext>
            </a:extLst>
          </p:cNvPr>
          <p:cNvSpPr/>
          <p:nvPr/>
        </p:nvSpPr>
        <p:spPr>
          <a:xfrm>
            <a:off x="2302329" y="842928"/>
            <a:ext cx="2172228"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9" name="Text Box 2">
            <a:extLst>
              <a:ext uri="{FF2B5EF4-FFF2-40B4-BE49-F238E27FC236}">
                <a16:creationId xmlns:a16="http://schemas.microsoft.com/office/drawing/2014/main" id="{329CE53F-A4D0-2540-BC95-903EA45B5B5B}"/>
              </a:ext>
            </a:extLst>
          </p:cNvPr>
          <p:cNvSpPr txBox="1">
            <a:spLocks noChangeArrowheads="1"/>
          </p:cNvSpPr>
          <p:nvPr/>
        </p:nvSpPr>
        <p:spPr bwMode="auto">
          <a:xfrm>
            <a:off x="474204" y="1329118"/>
            <a:ext cx="146045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When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did you do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41D88A65-5181-164C-B819-5FCB198ACAA3}"/>
              </a:ext>
            </a:extLst>
          </p:cNvPr>
          <p:cNvSpPr txBox="1">
            <a:spLocks noChangeArrowheads="1"/>
          </p:cNvSpPr>
          <p:nvPr/>
        </p:nvSpPr>
        <p:spPr bwMode="auto">
          <a:xfrm>
            <a:off x="2364611" y="1325046"/>
            <a:ext cx="210588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b="1" dirty="0">
                <a:solidFill>
                  <a:srgbClr val="203864"/>
                </a:solidFill>
                <a:latin typeface="Century Gothic" panose="020F0302020204030204"/>
                <a:ea typeface="Calibri" panose="020F0502020204030204" pitchFamily="34" charset="0"/>
                <a:cs typeface="Times New Roman" panose="02020603050405020304" pitchFamily="18" charset="0"/>
              </a:rPr>
              <a:t>For how long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have you been doing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5" name="Rectangle 1">
            <a:extLst>
              <a:ext uri="{FF2B5EF4-FFF2-40B4-BE49-F238E27FC236}">
                <a16:creationId xmlns:a16="http://schemas.microsoft.com/office/drawing/2014/main" id="{407F0767-7C7C-7047-9404-FC0A546A4553}"/>
              </a:ext>
            </a:extLst>
          </p:cNvPr>
          <p:cNvSpPr/>
          <p:nvPr/>
        </p:nvSpPr>
        <p:spPr>
          <a:xfrm>
            <a:off x="111156" y="2630481"/>
            <a:ext cx="2134076"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17" name="Text Box 10">
            <a:extLst>
              <a:ext uri="{FF2B5EF4-FFF2-40B4-BE49-F238E27FC236}">
                <a16:creationId xmlns:a16="http://schemas.microsoft.com/office/drawing/2014/main" id="{E9C14643-7F7F-A14F-9975-06657DEB5E17}"/>
              </a:ext>
            </a:extLst>
          </p:cNvPr>
          <p:cNvSpPr txBox="1">
            <a:spLocks noChangeArrowheads="1"/>
          </p:cNvSpPr>
          <p:nvPr/>
        </p:nvSpPr>
        <p:spPr bwMode="auto">
          <a:xfrm>
            <a:off x="127013" y="2652238"/>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
            <a:extLst>
              <a:ext uri="{FF2B5EF4-FFF2-40B4-BE49-F238E27FC236}">
                <a16:creationId xmlns:a16="http://schemas.microsoft.com/office/drawing/2014/main" id="{D1B9A713-B765-8540-858C-528E4E75C4CF}"/>
              </a:ext>
            </a:extLst>
          </p:cNvPr>
          <p:cNvSpPr/>
          <p:nvPr/>
        </p:nvSpPr>
        <p:spPr>
          <a:xfrm>
            <a:off x="2293716" y="2630481"/>
            <a:ext cx="2176780"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20" name="Text Box 10">
            <a:extLst>
              <a:ext uri="{FF2B5EF4-FFF2-40B4-BE49-F238E27FC236}">
                <a16:creationId xmlns:a16="http://schemas.microsoft.com/office/drawing/2014/main" id="{EB60C70C-AC5E-B84C-8267-A411E054C648}"/>
              </a:ext>
            </a:extLst>
          </p:cNvPr>
          <p:cNvSpPr txBox="1">
            <a:spLocks noChangeArrowheads="1"/>
          </p:cNvSpPr>
          <p:nvPr/>
        </p:nvSpPr>
        <p:spPr bwMode="auto">
          <a:xfrm>
            <a:off x="2309398" y="2639130"/>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1">
            <a:extLst>
              <a:ext uri="{FF2B5EF4-FFF2-40B4-BE49-F238E27FC236}">
                <a16:creationId xmlns:a16="http://schemas.microsoft.com/office/drawing/2014/main" id="{B6B2D024-2F7A-0448-B0FE-0FA36FCCEA82}"/>
              </a:ext>
            </a:extLst>
          </p:cNvPr>
          <p:cNvSpPr/>
          <p:nvPr/>
        </p:nvSpPr>
        <p:spPr>
          <a:xfrm>
            <a:off x="130366" y="4403249"/>
            <a:ext cx="2130310"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23" name="Text Box 10">
            <a:extLst>
              <a:ext uri="{FF2B5EF4-FFF2-40B4-BE49-F238E27FC236}">
                <a16:creationId xmlns:a16="http://schemas.microsoft.com/office/drawing/2014/main" id="{E4A4E041-0686-5746-A1C8-B0B728F37F0E}"/>
              </a:ext>
            </a:extLst>
          </p:cNvPr>
          <p:cNvSpPr txBox="1">
            <a:spLocks noChangeArrowheads="1"/>
          </p:cNvSpPr>
          <p:nvPr/>
        </p:nvSpPr>
        <p:spPr bwMode="auto">
          <a:xfrm>
            <a:off x="145362" y="4418034"/>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1">
            <a:extLst>
              <a:ext uri="{FF2B5EF4-FFF2-40B4-BE49-F238E27FC236}">
                <a16:creationId xmlns:a16="http://schemas.microsoft.com/office/drawing/2014/main" id="{25931C25-1237-5949-BAAD-3FB19AD9E2F2}"/>
              </a:ext>
            </a:extLst>
          </p:cNvPr>
          <p:cNvSpPr/>
          <p:nvPr/>
        </p:nvSpPr>
        <p:spPr>
          <a:xfrm>
            <a:off x="2309398" y="4403249"/>
            <a:ext cx="2161098"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26" name="Text Box 10">
            <a:extLst>
              <a:ext uri="{FF2B5EF4-FFF2-40B4-BE49-F238E27FC236}">
                <a16:creationId xmlns:a16="http://schemas.microsoft.com/office/drawing/2014/main" id="{222234F5-C451-834E-B407-564166185091}"/>
              </a:ext>
            </a:extLst>
          </p:cNvPr>
          <p:cNvSpPr txBox="1">
            <a:spLocks noChangeArrowheads="1"/>
          </p:cNvSpPr>
          <p:nvPr/>
        </p:nvSpPr>
        <p:spPr bwMode="auto">
          <a:xfrm>
            <a:off x="2372651" y="4418034"/>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1">
            <a:extLst>
              <a:ext uri="{FF2B5EF4-FFF2-40B4-BE49-F238E27FC236}">
                <a16:creationId xmlns:a16="http://schemas.microsoft.com/office/drawing/2014/main" id="{DAB06C90-AAFA-2045-B097-F005A25FA8F7}"/>
              </a:ext>
            </a:extLst>
          </p:cNvPr>
          <p:cNvSpPr/>
          <p:nvPr/>
        </p:nvSpPr>
        <p:spPr>
          <a:xfrm>
            <a:off x="4650078" y="854801"/>
            <a:ext cx="3588148"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9" name="CuadroTexto 79">
            <a:extLst>
              <a:ext uri="{FF2B5EF4-FFF2-40B4-BE49-F238E27FC236}">
                <a16:creationId xmlns:a16="http://schemas.microsoft.com/office/drawing/2014/main" id="{A93B2436-2AA5-EF47-ACD8-68EA17F01B1C}"/>
              </a:ext>
            </a:extLst>
          </p:cNvPr>
          <p:cNvSpPr txBox="1"/>
          <p:nvPr/>
        </p:nvSpPr>
        <p:spPr>
          <a:xfrm>
            <a:off x="4636647" y="1449780"/>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play</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basketball</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3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weeks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30" name="CuadroTexto 80">
            <a:extLst>
              <a:ext uri="{FF2B5EF4-FFF2-40B4-BE49-F238E27FC236}">
                <a16:creationId xmlns:a16="http://schemas.microsoft.com/office/drawing/2014/main" id="{A8563CD2-D69F-4544-B2E1-0B4119D33B0F}"/>
              </a:ext>
            </a:extLst>
          </p:cNvPr>
          <p:cNvSpPr txBox="1"/>
          <p:nvPr/>
        </p:nvSpPr>
        <p:spPr>
          <a:xfrm>
            <a:off x="6404330" y="1437467"/>
            <a:ext cx="20053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lang="es-ES_tradnl" sz="2000" dirty="0" err="1">
                <a:solidFill>
                  <a:prstClr val="black"/>
                </a:solidFill>
                <a:latin typeface="Century Gothic" panose="020F0302020204030204"/>
              </a:rPr>
              <a:t>play</a:t>
            </a:r>
            <a:r>
              <a:rPr lang="es-ES_tradnl" sz="2000" dirty="0">
                <a:solidFill>
                  <a:prstClr val="black"/>
                </a:solidFill>
                <a:latin typeface="Century Gothic" panose="020F0302020204030204"/>
              </a:rPr>
              <a:t> </a:t>
            </a:r>
            <a:r>
              <a:rPr lang="es-ES_tradnl" sz="2000" dirty="0" err="1">
                <a:solidFill>
                  <a:prstClr val="black"/>
                </a:solidFill>
                <a:latin typeface="Century Gothic" panose="020F0302020204030204"/>
              </a:rPr>
              <a:t>basketball</a:t>
            </a:r>
            <a:r>
              <a:rPr lang="es-ES_tradnl" sz="2000" dirty="0">
                <a:solidFill>
                  <a:prstClr val="black"/>
                </a:solidFill>
                <a:latin typeface="Century Gothic" panose="020F0302020204030204"/>
              </a:rPr>
              <a:t> 3 </a:t>
            </a:r>
            <a:r>
              <a:rPr lang="es-ES_tradnl" sz="2000" dirty="0" err="1">
                <a:solidFill>
                  <a:prstClr val="black"/>
                </a:solidFill>
                <a:latin typeface="Century Gothic" panose="020F0302020204030204"/>
              </a:rPr>
              <a:t>weeks</a:t>
            </a:r>
            <a:r>
              <a:rPr lang="es-ES_tradnl" sz="2000" dirty="0">
                <a:solidFill>
                  <a:prstClr val="black"/>
                </a:solidFill>
                <a:latin typeface="Century Gothic" panose="020F0302020204030204"/>
              </a:rPr>
              <a:t> </a:t>
            </a:r>
            <a:r>
              <a:rPr lang="es-ES_tradnl" sz="2000" dirty="0" err="1">
                <a:solidFill>
                  <a:prstClr val="black"/>
                </a:solidFill>
                <a:latin typeface="Century Gothic" panose="020F0302020204030204"/>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31" name="Rectangle 1">
            <a:extLst>
              <a:ext uri="{FF2B5EF4-FFF2-40B4-BE49-F238E27FC236}">
                <a16:creationId xmlns:a16="http://schemas.microsoft.com/office/drawing/2014/main" id="{A7017012-1EA6-C84E-8FBF-70DCDD863622}"/>
              </a:ext>
            </a:extLst>
          </p:cNvPr>
          <p:cNvSpPr/>
          <p:nvPr/>
        </p:nvSpPr>
        <p:spPr>
          <a:xfrm>
            <a:off x="8413747" y="842928"/>
            <a:ext cx="366709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2" name="Text Box 10">
            <a:extLst>
              <a:ext uri="{FF2B5EF4-FFF2-40B4-BE49-F238E27FC236}">
                <a16:creationId xmlns:a16="http://schemas.microsoft.com/office/drawing/2014/main" id="{B336D4C2-D5C1-0946-BFED-24C3A4B02B3B}"/>
              </a:ext>
            </a:extLst>
          </p:cNvPr>
          <p:cNvSpPr txBox="1">
            <a:spLocks noChangeArrowheads="1"/>
          </p:cNvSpPr>
          <p:nvPr/>
        </p:nvSpPr>
        <p:spPr bwMode="auto">
          <a:xfrm>
            <a:off x="8626701" y="94565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3" name="CuadroTexto 86">
            <a:extLst>
              <a:ext uri="{FF2B5EF4-FFF2-40B4-BE49-F238E27FC236}">
                <a16:creationId xmlns:a16="http://schemas.microsoft.com/office/drawing/2014/main" id="{530FD302-3D8C-BD4A-B8B7-2097E81B25CF}"/>
              </a:ext>
            </a:extLst>
          </p:cNvPr>
          <p:cNvSpPr txBox="1"/>
          <p:nvPr/>
        </p:nvSpPr>
        <p:spPr>
          <a:xfrm>
            <a:off x="8353130" y="1693838"/>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visit</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Berlin</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year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34" name="CuadroTexto 87">
            <a:extLst>
              <a:ext uri="{FF2B5EF4-FFF2-40B4-BE49-F238E27FC236}">
                <a16:creationId xmlns:a16="http://schemas.microsoft.com/office/drawing/2014/main" id="{4320F6FE-F1AA-8F40-BBE9-9638CDA534BA}"/>
              </a:ext>
            </a:extLst>
          </p:cNvPr>
          <p:cNvSpPr txBox="1"/>
          <p:nvPr/>
        </p:nvSpPr>
        <p:spPr>
          <a:xfrm>
            <a:off x="10256555" y="1754396"/>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visit</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Berlin</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year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35" name="Rectangle 1">
            <a:extLst>
              <a:ext uri="{FF2B5EF4-FFF2-40B4-BE49-F238E27FC236}">
                <a16:creationId xmlns:a16="http://schemas.microsoft.com/office/drawing/2014/main" id="{69776917-662D-D346-AEC8-867944DF1FE8}"/>
              </a:ext>
            </a:extLst>
          </p:cNvPr>
          <p:cNvSpPr/>
          <p:nvPr/>
        </p:nvSpPr>
        <p:spPr>
          <a:xfrm>
            <a:off x="4636647" y="2601203"/>
            <a:ext cx="3588148"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6" name="Text Box 10">
            <a:extLst>
              <a:ext uri="{FF2B5EF4-FFF2-40B4-BE49-F238E27FC236}">
                <a16:creationId xmlns:a16="http://schemas.microsoft.com/office/drawing/2014/main" id="{CC18DB47-A16F-4F49-8613-4C37CED0E3D9}"/>
              </a:ext>
            </a:extLst>
          </p:cNvPr>
          <p:cNvSpPr txBox="1">
            <a:spLocks noChangeArrowheads="1"/>
          </p:cNvSpPr>
          <p:nvPr/>
        </p:nvSpPr>
        <p:spPr bwMode="auto">
          <a:xfrm>
            <a:off x="4704716" y="2703930"/>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7" name="CuadroTexto 90">
            <a:extLst>
              <a:ext uri="{FF2B5EF4-FFF2-40B4-BE49-F238E27FC236}">
                <a16:creationId xmlns:a16="http://schemas.microsoft.com/office/drawing/2014/main" id="{88C0D629-7AA2-0E45-84F1-F8FBABF17640}"/>
              </a:ext>
            </a:extLst>
          </p:cNvPr>
          <p:cNvSpPr txBox="1"/>
          <p:nvPr/>
        </p:nvSpPr>
        <p:spPr>
          <a:xfrm>
            <a:off x="4447695" y="3475504"/>
            <a:ext cx="21201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learn</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Spanish</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2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months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38" name="CuadroTexto 91">
            <a:extLst>
              <a:ext uri="{FF2B5EF4-FFF2-40B4-BE49-F238E27FC236}">
                <a16:creationId xmlns:a16="http://schemas.microsoft.com/office/drawing/2014/main" id="{7D7703AD-B559-3840-BA02-96A6B92A45F5}"/>
              </a:ext>
            </a:extLst>
          </p:cNvPr>
          <p:cNvSpPr txBox="1"/>
          <p:nvPr/>
        </p:nvSpPr>
        <p:spPr>
          <a:xfrm>
            <a:off x="6313608" y="3501441"/>
            <a:ext cx="20395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learn</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Spanish</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2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months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39" name="Rectangle 1">
            <a:extLst>
              <a:ext uri="{FF2B5EF4-FFF2-40B4-BE49-F238E27FC236}">
                <a16:creationId xmlns:a16="http://schemas.microsoft.com/office/drawing/2014/main" id="{3FEC31E4-C87D-A14D-9296-CA3082146B67}"/>
              </a:ext>
            </a:extLst>
          </p:cNvPr>
          <p:cNvSpPr/>
          <p:nvPr/>
        </p:nvSpPr>
        <p:spPr>
          <a:xfrm>
            <a:off x="8413747" y="2589330"/>
            <a:ext cx="366709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0" name="Text Box 10">
            <a:extLst>
              <a:ext uri="{FF2B5EF4-FFF2-40B4-BE49-F238E27FC236}">
                <a16:creationId xmlns:a16="http://schemas.microsoft.com/office/drawing/2014/main" id="{86A58523-3079-6645-8BF6-DB4124EA323D}"/>
              </a:ext>
            </a:extLst>
          </p:cNvPr>
          <p:cNvSpPr txBox="1">
            <a:spLocks noChangeArrowheads="1"/>
          </p:cNvSpPr>
          <p:nvPr/>
        </p:nvSpPr>
        <p:spPr bwMode="auto">
          <a:xfrm>
            <a:off x="8626701" y="269205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CuadroTexto 94">
            <a:extLst>
              <a:ext uri="{FF2B5EF4-FFF2-40B4-BE49-F238E27FC236}">
                <a16:creationId xmlns:a16="http://schemas.microsoft.com/office/drawing/2014/main" id="{310DA7DD-7FBD-B34E-BAD6-6127ADD7B7D9}"/>
              </a:ext>
            </a:extLst>
          </p:cNvPr>
          <p:cNvSpPr txBox="1"/>
          <p:nvPr/>
        </p:nvSpPr>
        <p:spPr>
          <a:xfrm>
            <a:off x="8444188" y="3472200"/>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cook</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3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hours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42" name="CuadroTexto 95">
            <a:extLst>
              <a:ext uri="{FF2B5EF4-FFF2-40B4-BE49-F238E27FC236}">
                <a16:creationId xmlns:a16="http://schemas.microsoft.com/office/drawing/2014/main" id="{E19B838F-55BA-8E48-8557-85D855EF9C63}"/>
              </a:ext>
            </a:extLst>
          </p:cNvPr>
          <p:cNvSpPr txBox="1"/>
          <p:nvPr/>
        </p:nvSpPr>
        <p:spPr>
          <a:xfrm>
            <a:off x="10288234" y="3455144"/>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cook</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3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hours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43" name="Rectangle 1">
            <a:extLst>
              <a:ext uri="{FF2B5EF4-FFF2-40B4-BE49-F238E27FC236}">
                <a16:creationId xmlns:a16="http://schemas.microsoft.com/office/drawing/2014/main" id="{FD1C1FE8-F046-4449-85AB-7511572F133F}"/>
              </a:ext>
            </a:extLst>
          </p:cNvPr>
          <p:cNvSpPr/>
          <p:nvPr/>
        </p:nvSpPr>
        <p:spPr>
          <a:xfrm>
            <a:off x="4636647" y="4367541"/>
            <a:ext cx="3601548"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 name="Text Box 10">
            <a:extLst>
              <a:ext uri="{FF2B5EF4-FFF2-40B4-BE49-F238E27FC236}">
                <a16:creationId xmlns:a16="http://schemas.microsoft.com/office/drawing/2014/main" id="{19EAFB60-7064-7B4B-9024-CF3AD5203220}"/>
              </a:ext>
            </a:extLst>
          </p:cNvPr>
          <p:cNvSpPr txBox="1">
            <a:spLocks noChangeArrowheads="1"/>
          </p:cNvSpPr>
          <p:nvPr/>
        </p:nvSpPr>
        <p:spPr bwMode="auto">
          <a:xfrm>
            <a:off x="4704716" y="447026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5" name="CuadroTexto 98">
            <a:extLst>
              <a:ext uri="{FF2B5EF4-FFF2-40B4-BE49-F238E27FC236}">
                <a16:creationId xmlns:a16="http://schemas.microsoft.com/office/drawing/2014/main" id="{68A36EB2-D253-7046-ABA0-83651CC53EA0}"/>
              </a:ext>
            </a:extLst>
          </p:cNvPr>
          <p:cNvSpPr txBox="1"/>
          <p:nvPr/>
        </p:nvSpPr>
        <p:spPr>
          <a:xfrm>
            <a:off x="4623756" y="5200692"/>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travel</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week</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46" name="CuadroTexto 99">
            <a:extLst>
              <a:ext uri="{FF2B5EF4-FFF2-40B4-BE49-F238E27FC236}">
                <a16:creationId xmlns:a16="http://schemas.microsoft.com/office/drawing/2014/main" id="{7EBA2141-A687-124C-9FE2-8E9B6E477337}"/>
              </a:ext>
            </a:extLst>
          </p:cNvPr>
          <p:cNvSpPr txBox="1"/>
          <p:nvPr/>
        </p:nvSpPr>
        <p:spPr>
          <a:xfrm>
            <a:off x="6334571" y="5202767"/>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travel</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week</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47" name="Rectangle 1">
            <a:extLst>
              <a:ext uri="{FF2B5EF4-FFF2-40B4-BE49-F238E27FC236}">
                <a16:creationId xmlns:a16="http://schemas.microsoft.com/office/drawing/2014/main" id="{B159F2E4-0A1E-A743-87C2-12E7089A4AD1}"/>
              </a:ext>
            </a:extLst>
          </p:cNvPr>
          <p:cNvSpPr/>
          <p:nvPr/>
        </p:nvSpPr>
        <p:spPr>
          <a:xfrm>
            <a:off x="8424910" y="4331922"/>
            <a:ext cx="3655933"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8" name="Text Box 10">
            <a:extLst>
              <a:ext uri="{FF2B5EF4-FFF2-40B4-BE49-F238E27FC236}">
                <a16:creationId xmlns:a16="http://schemas.microsoft.com/office/drawing/2014/main" id="{49A3C686-15B3-3646-B7BE-1272AF692C37}"/>
              </a:ext>
            </a:extLst>
          </p:cNvPr>
          <p:cNvSpPr txBox="1">
            <a:spLocks noChangeArrowheads="1"/>
          </p:cNvSpPr>
          <p:nvPr/>
        </p:nvSpPr>
        <p:spPr bwMode="auto">
          <a:xfrm>
            <a:off x="8626701" y="4434649"/>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9" name="CuadroTexto 102">
            <a:extLst>
              <a:ext uri="{FF2B5EF4-FFF2-40B4-BE49-F238E27FC236}">
                <a16:creationId xmlns:a16="http://schemas.microsoft.com/office/drawing/2014/main" id="{453314E1-C3D1-1746-966C-F1163A466583}"/>
              </a:ext>
            </a:extLst>
          </p:cNvPr>
          <p:cNvSpPr txBox="1"/>
          <p:nvPr/>
        </p:nvSpPr>
        <p:spPr>
          <a:xfrm>
            <a:off x="8413747" y="5200692"/>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[run 8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hours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50" name="CuadroTexto 103">
            <a:extLst>
              <a:ext uri="{FF2B5EF4-FFF2-40B4-BE49-F238E27FC236}">
                <a16:creationId xmlns:a16="http://schemas.microsoft.com/office/drawing/2014/main" id="{E492D685-D8E9-5841-8F0A-ABAB6A65A159}"/>
              </a:ext>
            </a:extLst>
          </p:cNvPr>
          <p:cNvSpPr txBox="1"/>
          <p:nvPr/>
        </p:nvSpPr>
        <p:spPr>
          <a:xfrm>
            <a:off x="10420680" y="5181708"/>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[run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8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hours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60" name="Text Box 10">
            <a:extLst>
              <a:ext uri="{FF2B5EF4-FFF2-40B4-BE49-F238E27FC236}">
                <a16:creationId xmlns:a16="http://schemas.microsoft.com/office/drawing/2014/main" id="{0540B552-5C65-7C46-8371-CE136DCC4C3B}"/>
              </a:ext>
            </a:extLst>
          </p:cNvPr>
          <p:cNvSpPr txBox="1">
            <a:spLocks noChangeArrowheads="1"/>
          </p:cNvSpPr>
          <p:nvPr/>
        </p:nvSpPr>
        <p:spPr bwMode="auto">
          <a:xfrm>
            <a:off x="145362" y="884259"/>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1" name="Text Box 10">
            <a:extLst>
              <a:ext uri="{FF2B5EF4-FFF2-40B4-BE49-F238E27FC236}">
                <a16:creationId xmlns:a16="http://schemas.microsoft.com/office/drawing/2014/main" id="{A977C9CC-C052-A943-86B1-9CC0604FE527}"/>
              </a:ext>
            </a:extLst>
          </p:cNvPr>
          <p:cNvSpPr txBox="1">
            <a:spLocks noChangeArrowheads="1"/>
          </p:cNvSpPr>
          <p:nvPr/>
        </p:nvSpPr>
        <p:spPr bwMode="auto">
          <a:xfrm>
            <a:off x="2374159" y="899980"/>
            <a:ext cx="2944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Box 61">
            <a:extLst>
              <a:ext uri="{FF2B5EF4-FFF2-40B4-BE49-F238E27FC236}">
                <a16:creationId xmlns:a16="http://schemas.microsoft.com/office/drawing/2014/main" id="{4A65B8E1-3A06-8941-A673-457855D7AD4D}"/>
              </a:ext>
            </a:extLst>
          </p:cNvPr>
          <p:cNvSpPr txBox="1"/>
          <p:nvPr/>
        </p:nvSpPr>
        <p:spPr>
          <a:xfrm>
            <a:off x="873872" y="908091"/>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3" name="TextBox 62">
            <a:extLst>
              <a:ext uri="{FF2B5EF4-FFF2-40B4-BE49-F238E27FC236}">
                <a16:creationId xmlns:a16="http://schemas.microsoft.com/office/drawing/2014/main" id="{8416675F-AED5-BF46-8BB5-5988C119C06F}"/>
              </a:ext>
            </a:extLst>
          </p:cNvPr>
          <p:cNvSpPr txBox="1"/>
          <p:nvPr/>
        </p:nvSpPr>
        <p:spPr>
          <a:xfrm>
            <a:off x="3004270" y="884259"/>
            <a:ext cx="1151586"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4" name="TextBox 63">
            <a:extLst>
              <a:ext uri="{FF2B5EF4-FFF2-40B4-BE49-F238E27FC236}">
                <a16:creationId xmlns:a16="http://schemas.microsoft.com/office/drawing/2014/main" id="{3BAFF2CC-4AB3-FA45-9DD4-10A96DD3B903}"/>
              </a:ext>
            </a:extLst>
          </p:cNvPr>
          <p:cNvSpPr txBox="1"/>
          <p:nvPr/>
        </p:nvSpPr>
        <p:spPr>
          <a:xfrm>
            <a:off x="873872" y="2651398"/>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5" name="TextBox 64">
            <a:extLst>
              <a:ext uri="{FF2B5EF4-FFF2-40B4-BE49-F238E27FC236}">
                <a16:creationId xmlns:a16="http://schemas.microsoft.com/office/drawing/2014/main" id="{BE280A92-8CFE-F24A-A4BB-6488679E8B20}"/>
              </a:ext>
            </a:extLst>
          </p:cNvPr>
          <p:cNvSpPr txBox="1"/>
          <p:nvPr/>
        </p:nvSpPr>
        <p:spPr>
          <a:xfrm>
            <a:off x="3002978" y="2687641"/>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6" name="TextBox 65">
            <a:extLst>
              <a:ext uri="{FF2B5EF4-FFF2-40B4-BE49-F238E27FC236}">
                <a16:creationId xmlns:a16="http://schemas.microsoft.com/office/drawing/2014/main" id="{D7423845-F8C0-0A4D-B4A1-0E2FAD568BA0}"/>
              </a:ext>
            </a:extLst>
          </p:cNvPr>
          <p:cNvSpPr txBox="1"/>
          <p:nvPr/>
        </p:nvSpPr>
        <p:spPr>
          <a:xfrm>
            <a:off x="854329" y="4459755"/>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7" name="TextBox 66">
            <a:extLst>
              <a:ext uri="{FF2B5EF4-FFF2-40B4-BE49-F238E27FC236}">
                <a16:creationId xmlns:a16="http://schemas.microsoft.com/office/drawing/2014/main" id="{79C8E03F-38E3-4B47-BDCD-FE973BBF797A}"/>
              </a:ext>
            </a:extLst>
          </p:cNvPr>
          <p:cNvSpPr txBox="1"/>
          <p:nvPr/>
        </p:nvSpPr>
        <p:spPr>
          <a:xfrm>
            <a:off x="3012917" y="4459588"/>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0" name="Text Box 2">
            <a:extLst>
              <a:ext uri="{FF2B5EF4-FFF2-40B4-BE49-F238E27FC236}">
                <a16:creationId xmlns:a16="http://schemas.microsoft.com/office/drawing/2014/main" id="{A132671E-F8F9-EB42-B720-C91C23CC8C44}"/>
              </a:ext>
            </a:extLst>
          </p:cNvPr>
          <p:cNvSpPr txBox="1">
            <a:spLocks noChangeArrowheads="1"/>
          </p:cNvSpPr>
          <p:nvPr/>
        </p:nvSpPr>
        <p:spPr bwMode="auto">
          <a:xfrm>
            <a:off x="2598326" y="3051508"/>
            <a:ext cx="146045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When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did you do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1" name="Text Box 2">
            <a:extLst>
              <a:ext uri="{FF2B5EF4-FFF2-40B4-BE49-F238E27FC236}">
                <a16:creationId xmlns:a16="http://schemas.microsoft.com/office/drawing/2014/main" id="{F50621A1-CC3A-8F43-9567-D8A2D542C730}"/>
              </a:ext>
            </a:extLst>
          </p:cNvPr>
          <p:cNvSpPr txBox="1">
            <a:spLocks noChangeArrowheads="1"/>
          </p:cNvSpPr>
          <p:nvPr/>
        </p:nvSpPr>
        <p:spPr bwMode="auto">
          <a:xfrm>
            <a:off x="2610796" y="4807366"/>
            <a:ext cx="146045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When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did you do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3" name="Text Box 10">
            <a:extLst>
              <a:ext uri="{FF2B5EF4-FFF2-40B4-BE49-F238E27FC236}">
                <a16:creationId xmlns:a16="http://schemas.microsoft.com/office/drawing/2014/main" id="{9222FFCA-D654-124F-A642-B0B1440ED15C}"/>
              </a:ext>
            </a:extLst>
          </p:cNvPr>
          <p:cNvSpPr txBox="1">
            <a:spLocks noChangeArrowheads="1"/>
          </p:cNvSpPr>
          <p:nvPr/>
        </p:nvSpPr>
        <p:spPr bwMode="auto">
          <a:xfrm>
            <a:off x="4750386" y="954301"/>
            <a:ext cx="265953" cy="404534"/>
          </a:xfrm>
          <a:prstGeom prst="rect">
            <a:avLst/>
          </a:prstGeom>
          <a:solidFill>
            <a:srgbClr val="FEF3CC"/>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phic 2" descr="Basketball Hoop">
            <a:extLst>
              <a:ext uri="{FF2B5EF4-FFF2-40B4-BE49-F238E27FC236}">
                <a16:creationId xmlns:a16="http://schemas.microsoft.com/office/drawing/2014/main" id="{CB986D92-E5BB-A646-B286-6F80C59648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929607" y="954301"/>
            <a:ext cx="914400" cy="914400"/>
          </a:xfrm>
          <a:prstGeom prst="rect">
            <a:avLst/>
          </a:prstGeom>
        </p:spPr>
      </p:pic>
      <p:pic>
        <p:nvPicPr>
          <p:cNvPr id="6" name="Graphic 5" descr="Suitcase">
            <a:extLst>
              <a:ext uri="{FF2B5EF4-FFF2-40B4-BE49-F238E27FC236}">
                <a16:creationId xmlns:a16="http://schemas.microsoft.com/office/drawing/2014/main" id="{636F512A-DF85-CD4D-95C5-D072DD5BB11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782807" y="4374962"/>
            <a:ext cx="914400" cy="914400"/>
          </a:xfrm>
          <a:prstGeom prst="rect">
            <a:avLst/>
          </a:prstGeom>
        </p:spPr>
      </p:pic>
      <p:pic>
        <p:nvPicPr>
          <p:cNvPr id="11" name="Graphic 10" descr="Run">
            <a:extLst>
              <a:ext uri="{FF2B5EF4-FFF2-40B4-BE49-F238E27FC236}">
                <a16:creationId xmlns:a16="http://schemas.microsoft.com/office/drawing/2014/main" id="{124B44EE-FC61-0C4D-A070-D9303A878C9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963480" y="4455643"/>
            <a:ext cx="914400" cy="914400"/>
          </a:xfrm>
          <a:prstGeom prst="rect">
            <a:avLst/>
          </a:prstGeom>
        </p:spPr>
      </p:pic>
      <p:pic>
        <p:nvPicPr>
          <p:cNvPr id="16" name="Graphic 15" descr="Whisk">
            <a:extLst>
              <a:ext uri="{FF2B5EF4-FFF2-40B4-BE49-F238E27FC236}">
                <a16:creationId xmlns:a16="http://schemas.microsoft.com/office/drawing/2014/main" id="{41737DDC-23F6-3B48-BB4F-A2160C6E02A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319738" y="2729623"/>
            <a:ext cx="687006" cy="687006"/>
          </a:xfrm>
          <a:prstGeom prst="rect">
            <a:avLst/>
          </a:prstGeom>
        </p:spPr>
      </p:pic>
      <p:pic>
        <p:nvPicPr>
          <p:cNvPr id="22" name="Graphic 21" descr="Chef Hat">
            <a:extLst>
              <a:ext uri="{FF2B5EF4-FFF2-40B4-BE49-F238E27FC236}">
                <a16:creationId xmlns:a16="http://schemas.microsoft.com/office/drawing/2014/main" id="{02CC7878-F936-E24D-B9BA-D93426E0C68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641475" y="2583609"/>
            <a:ext cx="779205" cy="779205"/>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839F50AF-EF19-D240-B424-F3676FA40B6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7675" y="944025"/>
            <a:ext cx="1544707" cy="772354"/>
          </a:xfrm>
          <a:prstGeom prst="rect">
            <a:avLst/>
          </a:prstGeom>
        </p:spPr>
      </p:pic>
      <p:sp>
        <p:nvSpPr>
          <p:cNvPr id="59" name="Text Box 2">
            <a:extLst>
              <a:ext uri="{FF2B5EF4-FFF2-40B4-BE49-F238E27FC236}">
                <a16:creationId xmlns:a16="http://schemas.microsoft.com/office/drawing/2014/main" id="{E7175964-1C06-4017-B6BA-819008B0A4AA}"/>
              </a:ext>
            </a:extLst>
          </p:cNvPr>
          <p:cNvSpPr txBox="1">
            <a:spLocks noChangeArrowheads="1"/>
          </p:cNvSpPr>
          <p:nvPr/>
        </p:nvSpPr>
        <p:spPr bwMode="auto">
          <a:xfrm>
            <a:off x="133988" y="3092064"/>
            <a:ext cx="210588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b="1" dirty="0">
                <a:solidFill>
                  <a:srgbClr val="203864"/>
                </a:solidFill>
                <a:latin typeface="Century Gothic" panose="020F0302020204030204"/>
                <a:ea typeface="Calibri" panose="020F0502020204030204" pitchFamily="34" charset="0"/>
                <a:cs typeface="Times New Roman" panose="02020603050405020304" pitchFamily="18" charset="0"/>
              </a:rPr>
              <a:t>For how long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have you been doing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2" name="Text Box 2">
            <a:extLst>
              <a:ext uri="{FF2B5EF4-FFF2-40B4-BE49-F238E27FC236}">
                <a16:creationId xmlns:a16="http://schemas.microsoft.com/office/drawing/2014/main" id="{EB1C24B8-D433-48F7-88B5-7F839D624BEE}"/>
              </a:ext>
            </a:extLst>
          </p:cNvPr>
          <p:cNvSpPr txBox="1">
            <a:spLocks noChangeArrowheads="1"/>
          </p:cNvSpPr>
          <p:nvPr/>
        </p:nvSpPr>
        <p:spPr bwMode="auto">
          <a:xfrm>
            <a:off x="145362" y="4889078"/>
            <a:ext cx="210588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b="1" dirty="0">
                <a:solidFill>
                  <a:srgbClr val="203864"/>
                </a:solidFill>
                <a:latin typeface="Century Gothic" panose="020F0302020204030204"/>
                <a:ea typeface="Calibri" panose="020F0502020204030204" pitchFamily="34" charset="0"/>
                <a:cs typeface="Times New Roman" panose="02020603050405020304" pitchFamily="18" charset="0"/>
              </a:rPr>
              <a:t>For how long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have you been doing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 name="Speech Bubble: Rectangle with Corners Rounded 1">
            <a:extLst>
              <a:ext uri="{FF2B5EF4-FFF2-40B4-BE49-F238E27FC236}">
                <a16:creationId xmlns:a16="http://schemas.microsoft.com/office/drawing/2014/main" id="{21311D45-A9D4-4FF2-8CBF-83E72DDFB908}"/>
              </a:ext>
            </a:extLst>
          </p:cNvPr>
          <p:cNvSpPr/>
          <p:nvPr/>
        </p:nvSpPr>
        <p:spPr>
          <a:xfrm>
            <a:off x="5929607" y="2741496"/>
            <a:ext cx="932304" cy="593715"/>
          </a:xfrm>
          <a:prstGeom prst="wedgeRoundRectCallo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¡Hola!</a:t>
            </a:r>
          </a:p>
        </p:txBody>
      </p:sp>
      <p:sp>
        <p:nvSpPr>
          <p:cNvPr id="4" name="Title 3">
            <a:extLst>
              <a:ext uri="{FF2B5EF4-FFF2-40B4-BE49-F238E27FC236}">
                <a16:creationId xmlns:a16="http://schemas.microsoft.com/office/drawing/2014/main" id="{1A0F74BC-1167-4A11-8094-6519720512B7}"/>
              </a:ext>
            </a:extLst>
          </p:cNvPr>
          <p:cNvSpPr>
            <a:spLocks noGrp="1"/>
          </p:cNvSpPr>
          <p:nvPr>
            <p:ph type="title"/>
          </p:nvPr>
        </p:nvSpPr>
        <p:spPr>
          <a:xfrm>
            <a:off x="183099" y="274146"/>
            <a:ext cx="2056774" cy="707886"/>
          </a:xfrm>
        </p:spPr>
        <p:txBody>
          <a:bodyPr>
            <a:normAutofit/>
          </a:bodyPr>
          <a:lstStyle/>
          <a:p>
            <a:r>
              <a:rPr lang="en-GB" sz="2800" b="1" dirty="0"/>
              <a:t>Person A</a:t>
            </a:r>
          </a:p>
        </p:txBody>
      </p:sp>
    </p:spTree>
    <p:extLst>
      <p:ext uri="{BB962C8B-B14F-4D97-AF65-F5344CB8AC3E}">
        <p14:creationId xmlns:p14="http://schemas.microsoft.com/office/powerpoint/2010/main" val="3477924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9A4502F-78DF-0243-A7EA-D3BFD95972A6}"/>
              </a:ext>
            </a:extLst>
          </p:cNvPr>
          <p:cNvSpPr/>
          <p:nvPr/>
        </p:nvSpPr>
        <p:spPr>
          <a:xfrm>
            <a:off x="107151" y="842928"/>
            <a:ext cx="2166211"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1">
            <a:extLst>
              <a:ext uri="{FF2B5EF4-FFF2-40B4-BE49-F238E27FC236}">
                <a16:creationId xmlns:a16="http://schemas.microsoft.com/office/drawing/2014/main" id="{18C2DF8A-F87E-C648-AA7D-7BA483C88390}"/>
              </a:ext>
            </a:extLst>
          </p:cNvPr>
          <p:cNvSpPr/>
          <p:nvPr/>
        </p:nvSpPr>
        <p:spPr>
          <a:xfrm>
            <a:off x="2302329" y="842928"/>
            <a:ext cx="2172228"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9" name="Text Box 2">
            <a:extLst>
              <a:ext uri="{FF2B5EF4-FFF2-40B4-BE49-F238E27FC236}">
                <a16:creationId xmlns:a16="http://schemas.microsoft.com/office/drawing/2014/main" id="{329CE53F-A4D0-2540-BC95-903EA45B5B5B}"/>
              </a:ext>
            </a:extLst>
          </p:cNvPr>
          <p:cNvSpPr txBox="1">
            <a:spLocks noChangeArrowheads="1"/>
          </p:cNvSpPr>
          <p:nvPr/>
        </p:nvSpPr>
        <p:spPr bwMode="auto">
          <a:xfrm>
            <a:off x="2757478" y="1358835"/>
            <a:ext cx="146045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When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did you do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41D88A65-5181-164C-B819-5FCB198ACAA3}"/>
              </a:ext>
            </a:extLst>
          </p:cNvPr>
          <p:cNvSpPr txBox="1">
            <a:spLocks noChangeArrowheads="1"/>
          </p:cNvSpPr>
          <p:nvPr/>
        </p:nvSpPr>
        <p:spPr bwMode="auto">
          <a:xfrm>
            <a:off x="162459" y="1373364"/>
            <a:ext cx="210588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b="1" dirty="0">
                <a:solidFill>
                  <a:srgbClr val="203864"/>
                </a:solidFill>
                <a:latin typeface="Century Gothic" panose="020F0302020204030204"/>
                <a:ea typeface="Calibri" panose="020F0502020204030204" pitchFamily="34" charset="0"/>
                <a:cs typeface="Times New Roman" panose="02020603050405020304" pitchFamily="18" charset="0"/>
              </a:rPr>
              <a:t>For how long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have you been doing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5" name="Rectangle 1">
            <a:extLst>
              <a:ext uri="{FF2B5EF4-FFF2-40B4-BE49-F238E27FC236}">
                <a16:creationId xmlns:a16="http://schemas.microsoft.com/office/drawing/2014/main" id="{407F0767-7C7C-7047-9404-FC0A546A4553}"/>
              </a:ext>
            </a:extLst>
          </p:cNvPr>
          <p:cNvSpPr/>
          <p:nvPr/>
        </p:nvSpPr>
        <p:spPr>
          <a:xfrm>
            <a:off x="111156" y="2630481"/>
            <a:ext cx="2134076"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17" name="Text Box 10">
            <a:extLst>
              <a:ext uri="{FF2B5EF4-FFF2-40B4-BE49-F238E27FC236}">
                <a16:creationId xmlns:a16="http://schemas.microsoft.com/office/drawing/2014/main" id="{E9C14643-7F7F-A14F-9975-06657DEB5E17}"/>
              </a:ext>
            </a:extLst>
          </p:cNvPr>
          <p:cNvSpPr txBox="1">
            <a:spLocks noChangeArrowheads="1"/>
          </p:cNvSpPr>
          <p:nvPr/>
        </p:nvSpPr>
        <p:spPr bwMode="auto">
          <a:xfrm>
            <a:off x="127013" y="2652238"/>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
            <a:extLst>
              <a:ext uri="{FF2B5EF4-FFF2-40B4-BE49-F238E27FC236}">
                <a16:creationId xmlns:a16="http://schemas.microsoft.com/office/drawing/2014/main" id="{D1B9A713-B765-8540-858C-528E4E75C4CF}"/>
              </a:ext>
            </a:extLst>
          </p:cNvPr>
          <p:cNvSpPr/>
          <p:nvPr/>
        </p:nvSpPr>
        <p:spPr>
          <a:xfrm>
            <a:off x="2293716" y="2630481"/>
            <a:ext cx="2176780"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20" name="Text Box 10">
            <a:extLst>
              <a:ext uri="{FF2B5EF4-FFF2-40B4-BE49-F238E27FC236}">
                <a16:creationId xmlns:a16="http://schemas.microsoft.com/office/drawing/2014/main" id="{EB60C70C-AC5E-B84C-8267-A411E054C648}"/>
              </a:ext>
            </a:extLst>
          </p:cNvPr>
          <p:cNvSpPr txBox="1">
            <a:spLocks noChangeArrowheads="1"/>
          </p:cNvSpPr>
          <p:nvPr/>
        </p:nvSpPr>
        <p:spPr bwMode="auto">
          <a:xfrm>
            <a:off x="2309398" y="2639130"/>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1">
            <a:extLst>
              <a:ext uri="{FF2B5EF4-FFF2-40B4-BE49-F238E27FC236}">
                <a16:creationId xmlns:a16="http://schemas.microsoft.com/office/drawing/2014/main" id="{B6B2D024-2F7A-0448-B0FE-0FA36FCCEA82}"/>
              </a:ext>
            </a:extLst>
          </p:cNvPr>
          <p:cNvSpPr/>
          <p:nvPr/>
        </p:nvSpPr>
        <p:spPr>
          <a:xfrm>
            <a:off x="130366" y="4403249"/>
            <a:ext cx="2130310"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23" name="Text Box 10">
            <a:extLst>
              <a:ext uri="{FF2B5EF4-FFF2-40B4-BE49-F238E27FC236}">
                <a16:creationId xmlns:a16="http://schemas.microsoft.com/office/drawing/2014/main" id="{E4A4E041-0686-5746-A1C8-B0B728F37F0E}"/>
              </a:ext>
            </a:extLst>
          </p:cNvPr>
          <p:cNvSpPr txBox="1">
            <a:spLocks noChangeArrowheads="1"/>
          </p:cNvSpPr>
          <p:nvPr/>
        </p:nvSpPr>
        <p:spPr bwMode="auto">
          <a:xfrm>
            <a:off x="145362" y="4418034"/>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1">
            <a:extLst>
              <a:ext uri="{FF2B5EF4-FFF2-40B4-BE49-F238E27FC236}">
                <a16:creationId xmlns:a16="http://schemas.microsoft.com/office/drawing/2014/main" id="{25931C25-1237-5949-BAAD-3FB19AD9E2F2}"/>
              </a:ext>
            </a:extLst>
          </p:cNvPr>
          <p:cNvSpPr/>
          <p:nvPr/>
        </p:nvSpPr>
        <p:spPr>
          <a:xfrm>
            <a:off x="2309398" y="4403249"/>
            <a:ext cx="2161098"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26" name="Text Box 10">
            <a:extLst>
              <a:ext uri="{FF2B5EF4-FFF2-40B4-BE49-F238E27FC236}">
                <a16:creationId xmlns:a16="http://schemas.microsoft.com/office/drawing/2014/main" id="{222234F5-C451-834E-B407-564166185091}"/>
              </a:ext>
            </a:extLst>
          </p:cNvPr>
          <p:cNvSpPr txBox="1">
            <a:spLocks noChangeArrowheads="1"/>
          </p:cNvSpPr>
          <p:nvPr/>
        </p:nvSpPr>
        <p:spPr bwMode="auto">
          <a:xfrm>
            <a:off x="2372651" y="4418034"/>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1">
            <a:extLst>
              <a:ext uri="{FF2B5EF4-FFF2-40B4-BE49-F238E27FC236}">
                <a16:creationId xmlns:a16="http://schemas.microsoft.com/office/drawing/2014/main" id="{DAB06C90-AAFA-2045-B097-F005A25FA8F7}"/>
              </a:ext>
            </a:extLst>
          </p:cNvPr>
          <p:cNvSpPr/>
          <p:nvPr/>
        </p:nvSpPr>
        <p:spPr>
          <a:xfrm>
            <a:off x="4650078" y="854801"/>
            <a:ext cx="3588148"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1" name="Rectangle 1">
            <a:extLst>
              <a:ext uri="{FF2B5EF4-FFF2-40B4-BE49-F238E27FC236}">
                <a16:creationId xmlns:a16="http://schemas.microsoft.com/office/drawing/2014/main" id="{A7017012-1EA6-C84E-8FBF-70DCDD863622}"/>
              </a:ext>
            </a:extLst>
          </p:cNvPr>
          <p:cNvSpPr/>
          <p:nvPr/>
        </p:nvSpPr>
        <p:spPr>
          <a:xfrm>
            <a:off x="8413747" y="842928"/>
            <a:ext cx="366709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2" name="Text Box 10">
            <a:extLst>
              <a:ext uri="{FF2B5EF4-FFF2-40B4-BE49-F238E27FC236}">
                <a16:creationId xmlns:a16="http://schemas.microsoft.com/office/drawing/2014/main" id="{B336D4C2-D5C1-0946-BFED-24C3A4B02B3B}"/>
              </a:ext>
            </a:extLst>
          </p:cNvPr>
          <p:cNvSpPr txBox="1">
            <a:spLocks noChangeArrowheads="1"/>
          </p:cNvSpPr>
          <p:nvPr/>
        </p:nvSpPr>
        <p:spPr bwMode="auto">
          <a:xfrm>
            <a:off x="8626701" y="94565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5" name="Rectangle 1">
            <a:extLst>
              <a:ext uri="{FF2B5EF4-FFF2-40B4-BE49-F238E27FC236}">
                <a16:creationId xmlns:a16="http://schemas.microsoft.com/office/drawing/2014/main" id="{69776917-662D-D346-AEC8-867944DF1FE8}"/>
              </a:ext>
            </a:extLst>
          </p:cNvPr>
          <p:cNvSpPr/>
          <p:nvPr/>
        </p:nvSpPr>
        <p:spPr>
          <a:xfrm>
            <a:off x="4636647" y="2601203"/>
            <a:ext cx="3588148"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6" name="Text Box 10">
            <a:extLst>
              <a:ext uri="{FF2B5EF4-FFF2-40B4-BE49-F238E27FC236}">
                <a16:creationId xmlns:a16="http://schemas.microsoft.com/office/drawing/2014/main" id="{CC18DB47-A16F-4F49-8613-4C37CED0E3D9}"/>
              </a:ext>
            </a:extLst>
          </p:cNvPr>
          <p:cNvSpPr txBox="1">
            <a:spLocks noChangeArrowheads="1"/>
          </p:cNvSpPr>
          <p:nvPr/>
        </p:nvSpPr>
        <p:spPr bwMode="auto">
          <a:xfrm>
            <a:off x="4704716" y="2703930"/>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le 1">
            <a:extLst>
              <a:ext uri="{FF2B5EF4-FFF2-40B4-BE49-F238E27FC236}">
                <a16:creationId xmlns:a16="http://schemas.microsoft.com/office/drawing/2014/main" id="{3FEC31E4-C87D-A14D-9296-CA3082146B67}"/>
              </a:ext>
            </a:extLst>
          </p:cNvPr>
          <p:cNvSpPr/>
          <p:nvPr/>
        </p:nvSpPr>
        <p:spPr>
          <a:xfrm>
            <a:off x="8413747" y="2589330"/>
            <a:ext cx="366709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0" name="Text Box 10">
            <a:extLst>
              <a:ext uri="{FF2B5EF4-FFF2-40B4-BE49-F238E27FC236}">
                <a16:creationId xmlns:a16="http://schemas.microsoft.com/office/drawing/2014/main" id="{86A58523-3079-6645-8BF6-DB4124EA323D}"/>
              </a:ext>
            </a:extLst>
          </p:cNvPr>
          <p:cNvSpPr txBox="1">
            <a:spLocks noChangeArrowheads="1"/>
          </p:cNvSpPr>
          <p:nvPr/>
        </p:nvSpPr>
        <p:spPr bwMode="auto">
          <a:xfrm>
            <a:off x="8626701" y="269205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1">
            <a:extLst>
              <a:ext uri="{FF2B5EF4-FFF2-40B4-BE49-F238E27FC236}">
                <a16:creationId xmlns:a16="http://schemas.microsoft.com/office/drawing/2014/main" id="{FD1C1FE8-F046-4449-85AB-7511572F133F}"/>
              </a:ext>
            </a:extLst>
          </p:cNvPr>
          <p:cNvSpPr/>
          <p:nvPr/>
        </p:nvSpPr>
        <p:spPr>
          <a:xfrm>
            <a:off x="4636647" y="4367541"/>
            <a:ext cx="3601548"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 name="Text Box 10">
            <a:extLst>
              <a:ext uri="{FF2B5EF4-FFF2-40B4-BE49-F238E27FC236}">
                <a16:creationId xmlns:a16="http://schemas.microsoft.com/office/drawing/2014/main" id="{19EAFB60-7064-7B4B-9024-CF3AD5203220}"/>
              </a:ext>
            </a:extLst>
          </p:cNvPr>
          <p:cNvSpPr txBox="1">
            <a:spLocks noChangeArrowheads="1"/>
          </p:cNvSpPr>
          <p:nvPr/>
        </p:nvSpPr>
        <p:spPr bwMode="auto">
          <a:xfrm>
            <a:off x="4704716" y="447026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1">
            <a:extLst>
              <a:ext uri="{FF2B5EF4-FFF2-40B4-BE49-F238E27FC236}">
                <a16:creationId xmlns:a16="http://schemas.microsoft.com/office/drawing/2014/main" id="{B159F2E4-0A1E-A743-87C2-12E7089A4AD1}"/>
              </a:ext>
            </a:extLst>
          </p:cNvPr>
          <p:cNvSpPr/>
          <p:nvPr/>
        </p:nvSpPr>
        <p:spPr>
          <a:xfrm>
            <a:off x="8424910" y="4331922"/>
            <a:ext cx="3655933"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8" name="Text Box 10">
            <a:extLst>
              <a:ext uri="{FF2B5EF4-FFF2-40B4-BE49-F238E27FC236}">
                <a16:creationId xmlns:a16="http://schemas.microsoft.com/office/drawing/2014/main" id="{49A3C686-15B3-3646-B7BE-1272AF692C37}"/>
              </a:ext>
            </a:extLst>
          </p:cNvPr>
          <p:cNvSpPr txBox="1">
            <a:spLocks noChangeArrowheads="1"/>
          </p:cNvSpPr>
          <p:nvPr/>
        </p:nvSpPr>
        <p:spPr bwMode="auto">
          <a:xfrm>
            <a:off x="8626701" y="4434649"/>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0" name="Text Box 10">
            <a:extLst>
              <a:ext uri="{FF2B5EF4-FFF2-40B4-BE49-F238E27FC236}">
                <a16:creationId xmlns:a16="http://schemas.microsoft.com/office/drawing/2014/main" id="{0540B552-5C65-7C46-8371-CE136DCC4C3B}"/>
              </a:ext>
            </a:extLst>
          </p:cNvPr>
          <p:cNvSpPr txBox="1">
            <a:spLocks noChangeArrowheads="1"/>
          </p:cNvSpPr>
          <p:nvPr/>
        </p:nvSpPr>
        <p:spPr bwMode="auto">
          <a:xfrm>
            <a:off x="145362" y="884259"/>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1" name="Text Box 10">
            <a:extLst>
              <a:ext uri="{FF2B5EF4-FFF2-40B4-BE49-F238E27FC236}">
                <a16:creationId xmlns:a16="http://schemas.microsoft.com/office/drawing/2014/main" id="{A977C9CC-C052-A943-86B1-9CC0604FE527}"/>
              </a:ext>
            </a:extLst>
          </p:cNvPr>
          <p:cNvSpPr txBox="1">
            <a:spLocks noChangeArrowheads="1"/>
          </p:cNvSpPr>
          <p:nvPr/>
        </p:nvSpPr>
        <p:spPr bwMode="auto">
          <a:xfrm>
            <a:off x="2374159" y="899980"/>
            <a:ext cx="2944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Box 61">
            <a:extLst>
              <a:ext uri="{FF2B5EF4-FFF2-40B4-BE49-F238E27FC236}">
                <a16:creationId xmlns:a16="http://schemas.microsoft.com/office/drawing/2014/main" id="{4A65B8E1-3A06-8941-A673-457855D7AD4D}"/>
              </a:ext>
            </a:extLst>
          </p:cNvPr>
          <p:cNvSpPr txBox="1"/>
          <p:nvPr/>
        </p:nvSpPr>
        <p:spPr>
          <a:xfrm>
            <a:off x="873872" y="908091"/>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3" name="TextBox 62">
            <a:extLst>
              <a:ext uri="{FF2B5EF4-FFF2-40B4-BE49-F238E27FC236}">
                <a16:creationId xmlns:a16="http://schemas.microsoft.com/office/drawing/2014/main" id="{8416675F-AED5-BF46-8BB5-5988C119C06F}"/>
              </a:ext>
            </a:extLst>
          </p:cNvPr>
          <p:cNvSpPr txBox="1"/>
          <p:nvPr/>
        </p:nvSpPr>
        <p:spPr>
          <a:xfrm>
            <a:off x="3004270" y="884259"/>
            <a:ext cx="1151586"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4" name="TextBox 63">
            <a:extLst>
              <a:ext uri="{FF2B5EF4-FFF2-40B4-BE49-F238E27FC236}">
                <a16:creationId xmlns:a16="http://schemas.microsoft.com/office/drawing/2014/main" id="{3BAFF2CC-4AB3-FA45-9DD4-10A96DD3B903}"/>
              </a:ext>
            </a:extLst>
          </p:cNvPr>
          <p:cNvSpPr txBox="1"/>
          <p:nvPr/>
        </p:nvSpPr>
        <p:spPr>
          <a:xfrm>
            <a:off x="873872" y="2651398"/>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5" name="TextBox 64">
            <a:extLst>
              <a:ext uri="{FF2B5EF4-FFF2-40B4-BE49-F238E27FC236}">
                <a16:creationId xmlns:a16="http://schemas.microsoft.com/office/drawing/2014/main" id="{BE280A92-8CFE-F24A-A4BB-6488679E8B20}"/>
              </a:ext>
            </a:extLst>
          </p:cNvPr>
          <p:cNvSpPr txBox="1"/>
          <p:nvPr/>
        </p:nvSpPr>
        <p:spPr>
          <a:xfrm>
            <a:off x="3002978" y="2687641"/>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6" name="TextBox 65">
            <a:extLst>
              <a:ext uri="{FF2B5EF4-FFF2-40B4-BE49-F238E27FC236}">
                <a16:creationId xmlns:a16="http://schemas.microsoft.com/office/drawing/2014/main" id="{D7423845-F8C0-0A4D-B4A1-0E2FAD568BA0}"/>
              </a:ext>
            </a:extLst>
          </p:cNvPr>
          <p:cNvSpPr txBox="1"/>
          <p:nvPr/>
        </p:nvSpPr>
        <p:spPr>
          <a:xfrm>
            <a:off x="854329" y="4459755"/>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7" name="TextBox 66">
            <a:extLst>
              <a:ext uri="{FF2B5EF4-FFF2-40B4-BE49-F238E27FC236}">
                <a16:creationId xmlns:a16="http://schemas.microsoft.com/office/drawing/2014/main" id="{79C8E03F-38E3-4B47-BDCD-FE973BBF797A}"/>
              </a:ext>
            </a:extLst>
          </p:cNvPr>
          <p:cNvSpPr txBox="1"/>
          <p:nvPr/>
        </p:nvSpPr>
        <p:spPr>
          <a:xfrm>
            <a:off x="3012917" y="4459588"/>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0" name="Text Box 2">
            <a:extLst>
              <a:ext uri="{FF2B5EF4-FFF2-40B4-BE49-F238E27FC236}">
                <a16:creationId xmlns:a16="http://schemas.microsoft.com/office/drawing/2014/main" id="{A132671E-F8F9-EB42-B720-C91C23CC8C44}"/>
              </a:ext>
            </a:extLst>
          </p:cNvPr>
          <p:cNvSpPr txBox="1">
            <a:spLocks noChangeArrowheads="1"/>
          </p:cNvSpPr>
          <p:nvPr/>
        </p:nvSpPr>
        <p:spPr bwMode="auto">
          <a:xfrm>
            <a:off x="531331" y="3169838"/>
            <a:ext cx="146045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When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did you do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1" name="Text Box 2">
            <a:extLst>
              <a:ext uri="{FF2B5EF4-FFF2-40B4-BE49-F238E27FC236}">
                <a16:creationId xmlns:a16="http://schemas.microsoft.com/office/drawing/2014/main" id="{F50621A1-CC3A-8F43-9567-D8A2D542C730}"/>
              </a:ext>
            </a:extLst>
          </p:cNvPr>
          <p:cNvSpPr txBox="1">
            <a:spLocks noChangeArrowheads="1"/>
          </p:cNvSpPr>
          <p:nvPr/>
        </p:nvSpPr>
        <p:spPr bwMode="auto">
          <a:xfrm>
            <a:off x="2610796" y="4807366"/>
            <a:ext cx="146045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When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did you do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3" name="Text Box 10">
            <a:extLst>
              <a:ext uri="{FF2B5EF4-FFF2-40B4-BE49-F238E27FC236}">
                <a16:creationId xmlns:a16="http://schemas.microsoft.com/office/drawing/2014/main" id="{9222FFCA-D654-124F-A642-B0B1440ED15C}"/>
              </a:ext>
            </a:extLst>
          </p:cNvPr>
          <p:cNvSpPr txBox="1">
            <a:spLocks noChangeArrowheads="1"/>
          </p:cNvSpPr>
          <p:nvPr/>
        </p:nvSpPr>
        <p:spPr bwMode="auto">
          <a:xfrm>
            <a:off x="4750386" y="954301"/>
            <a:ext cx="265953" cy="404534"/>
          </a:xfrm>
          <a:prstGeom prst="rect">
            <a:avLst/>
          </a:prstGeom>
          <a:solidFill>
            <a:srgbClr val="FEF3CC"/>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Text Box 2">
            <a:extLst>
              <a:ext uri="{FF2B5EF4-FFF2-40B4-BE49-F238E27FC236}">
                <a16:creationId xmlns:a16="http://schemas.microsoft.com/office/drawing/2014/main" id="{E7175964-1C06-4017-B6BA-819008B0A4AA}"/>
              </a:ext>
            </a:extLst>
          </p:cNvPr>
          <p:cNvSpPr txBox="1">
            <a:spLocks noChangeArrowheads="1"/>
          </p:cNvSpPr>
          <p:nvPr/>
        </p:nvSpPr>
        <p:spPr bwMode="auto">
          <a:xfrm>
            <a:off x="2359299" y="3128049"/>
            <a:ext cx="210588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b="1" dirty="0">
                <a:solidFill>
                  <a:srgbClr val="203864"/>
                </a:solidFill>
                <a:latin typeface="Century Gothic" panose="020F0302020204030204"/>
                <a:ea typeface="Calibri" panose="020F0502020204030204" pitchFamily="34" charset="0"/>
                <a:cs typeface="Times New Roman" panose="02020603050405020304" pitchFamily="18" charset="0"/>
              </a:rPr>
              <a:t>For how long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have you been doing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2" name="Text Box 2">
            <a:extLst>
              <a:ext uri="{FF2B5EF4-FFF2-40B4-BE49-F238E27FC236}">
                <a16:creationId xmlns:a16="http://schemas.microsoft.com/office/drawing/2014/main" id="{EB1C24B8-D433-48F7-88B5-7F839D624BEE}"/>
              </a:ext>
            </a:extLst>
          </p:cNvPr>
          <p:cNvSpPr txBox="1">
            <a:spLocks noChangeArrowheads="1"/>
          </p:cNvSpPr>
          <p:nvPr/>
        </p:nvSpPr>
        <p:spPr bwMode="auto">
          <a:xfrm>
            <a:off x="186563" y="4852232"/>
            <a:ext cx="210588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b="1" dirty="0">
                <a:solidFill>
                  <a:srgbClr val="203864"/>
                </a:solidFill>
                <a:latin typeface="Century Gothic" panose="020F0302020204030204"/>
                <a:ea typeface="Calibri" panose="020F0502020204030204" pitchFamily="34" charset="0"/>
                <a:cs typeface="Times New Roman" panose="02020603050405020304" pitchFamily="18" charset="0"/>
              </a:rPr>
              <a:t>For how long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have you been doing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8" name="CuadroTexto 86">
            <a:extLst>
              <a:ext uri="{FF2B5EF4-FFF2-40B4-BE49-F238E27FC236}">
                <a16:creationId xmlns:a16="http://schemas.microsoft.com/office/drawing/2014/main" id="{4F30A5E3-1698-4507-ABC0-B9571F4CABBC}"/>
              </a:ext>
            </a:extLst>
          </p:cNvPr>
          <p:cNvSpPr txBox="1"/>
          <p:nvPr/>
        </p:nvSpPr>
        <p:spPr>
          <a:xfrm>
            <a:off x="8336733" y="1703229"/>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live</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here</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ten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years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69" name="CuadroTexto 87">
            <a:extLst>
              <a:ext uri="{FF2B5EF4-FFF2-40B4-BE49-F238E27FC236}">
                <a16:creationId xmlns:a16="http://schemas.microsoft.com/office/drawing/2014/main" id="{D98F4E3F-406B-4A85-9D1E-292F10B610BC}"/>
              </a:ext>
            </a:extLst>
          </p:cNvPr>
          <p:cNvSpPr txBox="1"/>
          <p:nvPr/>
        </p:nvSpPr>
        <p:spPr>
          <a:xfrm>
            <a:off x="10350785" y="1702299"/>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live</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here</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ten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years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75" name="CuadroTexto 94">
            <a:extLst>
              <a:ext uri="{FF2B5EF4-FFF2-40B4-BE49-F238E27FC236}">
                <a16:creationId xmlns:a16="http://schemas.microsoft.com/office/drawing/2014/main" id="{BC0EE015-4867-443D-AF3E-A1EB7A0BA172}"/>
              </a:ext>
            </a:extLst>
          </p:cNvPr>
          <p:cNvSpPr txBox="1"/>
          <p:nvPr/>
        </p:nvSpPr>
        <p:spPr>
          <a:xfrm>
            <a:off x="8243854" y="3424393"/>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ride</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bike</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hour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76" name="CuadroTexto 95">
            <a:extLst>
              <a:ext uri="{FF2B5EF4-FFF2-40B4-BE49-F238E27FC236}">
                <a16:creationId xmlns:a16="http://schemas.microsoft.com/office/drawing/2014/main" id="{98FDD752-54DE-4C7D-9D33-65D0F8E0FAD0}"/>
              </a:ext>
            </a:extLst>
          </p:cNvPr>
          <p:cNvSpPr txBox="1"/>
          <p:nvPr/>
        </p:nvSpPr>
        <p:spPr>
          <a:xfrm>
            <a:off x="10426449" y="3456125"/>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ride</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bike</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hour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77" name="CuadroTexto 102">
            <a:extLst>
              <a:ext uri="{FF2B5EF4-FFF2-40B4-BE49-F238E27FC236}">
                <a16:creationId xmlns:a16="http://schemas.microsoft.com/office/drawing/2014/main" id="{360EA655-3ED4-48E8-B5F3-DA966CB0155D}"/>
              </a:ext>
            </a:extLst>
          </p:cNvPr>
          <p:cNvSpPr txBox="1"/>
          <p:nvPr/>
        </p:nvSpPr>
        <p:spPr>
          <a:xfrm>
            <a:off x="8385802" y="5149812"/>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eat</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Italian</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5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months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78" name="CuadroTexto 103">
            <a:extLst>
              <a:ext uri="{FF2B5EF4-FFF2-40B4-BE49-F238E27FC236}">
                <a16:creationId xmlns:a16="http://schemas.microsoft.com/office/drawing/2014/main" id="{3FD16187-918B-4A0E-A2A0-605C2C5E879D}"/>
              </a:ext>
            </a:extLst>
          </p:cNvPr>
          <p:cNvSpPr txBox="1"/>
          <p:nvPr/>
        </p:nvSpPr>
        <p:spPr>
          <a:xfrm>
            <a:off x="10300857" y="5172142"/>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eat</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Italian</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5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months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pic>
        <p:nvPicPr>
          <p:cNvPr id="79" name="Graphic 78" descr="Cycling">
            <a:extLst>
              <a:ext uri="{FF2B5EF4-FFF2-40B4-BE49-F238E27FC236}">
                <a16:creationId xmlns:a16="http://schemas.microsoft.com/office/drawing/2014/main" id="{6965C148-5BD3-4E19-8626-34CE2EEC49B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83370" y="2717410"/>
            <a:ext cx="707887" cy="707887"/>
          </a:xfrm>
          <a:prstGeom prst="rect">
            <a:avLst/>
          </a:prstGeom>
        </p:spPr>
      </p:pic>
      <p:pic>
        <p:nvPicPr>
          <p:cNvPr id="80" name="Graphic 79" descr="Pasta">
            <a:extLst>
              <a:ext uri="{FF2B5EF4-FFF2-40B4-BE49-F238E27FC236}">
                <a16:creationId xmlns:a16="http://schemas.microsoft.com/office/drawing/2014/main" id="{5A68C41D-8D0A-4BF7-9690-B25587380B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786304" y="4481915"/>
            <a:ext cx="707887" cy="707887"/>
          </a:xfrm>
          <a:prstGeom prst="rect">
            <a:avLst/>
          </a:prstGeom>
        </p:spPr>
      </p:pic>
      <p:pic>
        <p:nvPicPr>
          <p:cNvPr id="81" name="Graphic 80" descr="House">
            <a:extLst>
              <a:ext uri="{FF2B5EF4-FFF2-40B4-BE49-F238E27FC236}">
                <a16:creationId xmlns:a16="http://schemas.microsoft.com/office/drawing/2014/main" id="{15EFA8EB-A593-445D-B1EA-FF702CA02F9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786304" y="923159"/>
            <a:ext cx="809316" cy="809316"/>
          </a:xfrm>
          <a:prstGeom prst="rect">
            <a:avLst/>
          </a:prstGeom>
        </p:spPr>
      </p:pic>
      <p:sp>
        <p:nvSpPr>
          <p:cNvPr id="82" name="CuadroTexto 79">
            <a:extLst>
              <a:ext uri="{FF2B5EF4-FFF2-40B4-BE49-F238E27FC236}">
                <a16:creationId xmlns:a16="http://schemas.microsoft.com/office/drawing/2014/main" id="{46EEE006-FBE1-4404-A898-0DD51626D480}"/>
              </a:ext>
            </a:extLst>
          </p:cNvPr>
          <p:cNvSpPr txBox="1"/>
          <p:nvPr/>
        </p:nvSpPr>
        <p:spPr>
          <a:xfrm>
            <a:off x="4527536" y="1681798"/>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read</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book</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week</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83" name="CuadroTexto 80">
            <a:extLst>
              <a:ext uri="{FF2B5EF4-FFF2-40B4-BE49-F238E27FC236}">
                <a16:creationId xmlns:a16="http://schemas.microsoft.com/office/drawing/2014/main" id="{1ECA9A53-C166-4C9C-8D92-120827C7EE1F}"/>
              </a:ext>
            </a:extLst>
          </p:cNvPr>
          <p:cNvSpPr txBox="1"/>
          <p:nvPr/>
        </p:nvSpPr>
        <p:spPr>
          <a:xfrm>
            <a:off x="6472163" y="1734537"/>
            <a:ext cx="18338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lang="es-ES_tradnl" sz="2000" dirty="0" err="1">
                <a:solidFill>
                  <a:prstClr val="black"/>
                </a:solidFill>
                <a:latin typeface="Century Gothic" panose="020F0302020204030204"/>
              </a:rPr>
              <a:t>read</a:t>
            </a:r>
            <a:r>
              <a:rPr lang="es-ES_tradnl" sz="2000" dirty="0">
                <a:solidFill>
                  <a:prstClr val="black"/>
                </a:solidFill>
                <a:latin typeface="Century Gothic" panose="020F0302020204030204"/>
              </a:rPr>
              <a:t> </a:t>
            </a:r>
            <a:r>
              <a:rPr lang="es-ES_tradnl" sz="2000" dirty="0" err="1">
                <a:solidFill>
                  <a:prstClr val="black"/>
                </a:solidFill>
                <a:latin typeface="Century Gothic" panose="020F0302020204030204"/>
              </a:rPr>
              <a:t>book</a:t>
            </a:r>
            <a:r>
              <a:rPr lang="es-ES_tradnl" sz="2000" dirty="0">
                <a:solidFill>
                  <a:prstClr val="black"/>
                </a:solidFill>
                <a:latin typeface="Century Gothic" panose="020F0302020204030204"/>
              </a:rPr>
              <a:t> a </a:t>
            </a:r>
            <a:r>
              <a:rPr lang="es-ES_tradnl" sz="2000" dirty="0" err="1">
                <a:solidFill>
                  <a:prstClr val="black"/>
                </a:solidFill>
                <a:latin typeface="Century Gothic" panose="020F0302020204030204"/>
              </a:rPr>
              <a:t>week</a:t>
            </a:r>
            <a:r>
              <a:rPr lang="es-ES_tradnl" sz="2000" dirty="0">
                <a:solidFill>
                  <a:prstClr val="black"/>
                </a:solidFill>
                <a:latin typeface="Century Gothic" panose="020F0302020204030204"/>
              </a:rPr>
              <a:t> </a:t>
            </a:r>
            <a:r>
              <a:rPr lang="es-ES_tradnl" sz="2000" dirty="0" err="1">
                <a:solidFill>
                  <a:prstClr val="black"/>
                </a:solidFill>
                <a:latin typeface="Century Gothic" panose="020F0302020204030204"/>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84" name="CuadroTexto 90">
            <a:extLst>
              <a:ext uri="{FF2B5EF4-FFF2-40B4-BE49-F238E27FC236}">
                <a16:creationId xmlns:a16="http://schemas.microsoft.com/office/drawing/2014/main" id="{C8B5239B-8F23-4D0C-87D2-27B62980C6F3}"/>
              </a:ext>
            </a:extLst>
          </p:cNvPr>
          <p:cNvSpPr txBox="1"/>
          <p:nvPr/>
        </p:nvSpPr>
        <p:spPr>
          <a:xfrm>
            <a:off x="4554943" y="3489895"/>
            <a:ext cx="1974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visit</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brother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6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months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85" name="CuadroTexto 91">
            <a:extLst>
              <a:ext uri="{FF2B5EF4-FFF2-40B4-BE49-F238E27FC236}">
                <a16:creationId xmlns:a16="http://schemas.microsoft.com/office/drawing/2014/main" id="{4284D2C9-F35E-4B7B-ACE7-D9EFAE538A9E}"/>
              </a:ext>
            </a:extLst>
          </p:cNvPr>
          <p:cNvSpPr txBox="1"/>
          <p:nvPr/>
        </p:nvSpPr>
        <p:spPr>
          <a:xfrm>
            <a:off x="6357718" y="3521740"/>
            <a:ext cx="19397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visit</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brother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6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months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86" name="CuadroTexto 98">
            <a:extLst>
              <a:ext uri="{FF2B5EF4-FFF2-40B4-BE49-F238E27FC236}">
                <a16:creationId xmlns:a16="http://schemas.microsoft.com/office/drawing/2014/main" id="{ABA45BDB-52C7-4FE2-9F0F-95BD1DAC0F9C}"/>
              </a:ext>
            </a:extLst>
          </p:cNvPr>
          <p:cNvSpPr txBox="1"/>
          <p:nvPr/>
        </p:nvSpPr>
        <p:spPr>
          <a:xfrm>
            <a:off x="4573103" y="4936304"/>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play</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volleyball</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7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weeks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87" name="CuadroTexto 99">
            <a:extLst>
              <a:ext uri="{FF2B5EF4-FFF2-40B4-BE49-F238E27FC236}">
                <a16:creationId xmlns:a16="http://schemas.microsoft.com/office/drawing/2014/main" id="{F5E2D23A-4CB9-4BBB-ABB8-3E76D99DD836}"/>
              </a:ext>
            </a:extLst>
          </p:cNvPr>
          <p:cNvSpPr txBox="1"/>
          <p:nvPr/>
        </p:nvSpPr>
        <p:spPr>
          <a:xfrm>
            <a:off x="6529742" y="494267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play</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volleyball</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7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weeks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pic>
        <p:nvPicPr>
          <p:cNvPr id="88" name="Graphic 87" descr="Volleyball">
            <a:extLst>
              <a:ext uri="{FF2B5EF4-FFF2-40B4-BE49-F238E27FC236}">
                <a16:creationId xmlns:a16="http://schemas.microsoft.com/office/drawing/2014/main" id="{E6AB3EBE-B859-42C3-A3C3-366AB5BB8F9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6183388" y="4385668"/>
            <a:ext cx="702371" cy="702371"/>
          </a:xfrm>
          <a:prstGeom prst="rect">
            <a:avLst/>
          </a:prstGeom>
        </p:spPr>
      </p:pic>
      <p:pic>
        <p:nvPicPr>
          <p:cNvPr id="89" name="Graphic 88" descr="Closed book">
            <a:extLst>
              <a:ext uri="{FF2B5EF4-FFF2-40B4-BE49-F238E27FC236}">
                <a16:creationId xmlns:a16="http://schemas.microsoft.com/office/drawing/2014/main" id="{DEFB6F98-8556-48B3-876D-DC515E21960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6063334" y="903989"/>
            <a:ext cx="914400" cy="914400"/>
          </a:xfrm>
          <a:prstGeom prst="rect">
            <a:avLst/>
          </a:prstGeom>
        </p:spPr>
      </p:pic>
      <p:pic>
        <p:nvPicPr>
          <p:cNvPr id="90" name="Picture 89" descr="A cartoon of a person&#10;&#10;Description automatically generated">
            <a:extLst>
              <a:ext uri="{FF2B5EF4-FFF2-40B4-BE49-F238E27FC236}">
                <a16:creationId xmlns:a16="http://schemas.microsoft.com/office/drawing/2014/main" id="{23A82592-00BD-469B-B977-CAB6DEB14F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58603" y="2646581"/>
            <a:ext cx="802748" cy="792713"/>
          </a:xfrm>
          <a:prstGeom prst="rect">
            <a:avLst/>
          </a:prstGeom>
        </p:spPr>
      </p:pic>
      <p:sp>
        <p:nvSpPr>
          <p:cNvPr id="4" name="Title 3">
            <a:extLst>
              <a:ext uri="{FF2B5EF4-FFF2-40B4-BE49-F238E27FC236}">
                <a16:creationId xmlns:a16="http://schemas.microsoft.com/office/drawing/2014/main" id="{A47F8E54-E650-4FC0-B6C4-A59C97822EAF}"/>
              </a:ext>
            </a:extLst>
          </p:cNvPr>
          <p:cNvSpPr>
            <a:spLocks noGrp="1"/>
          </p:cNvSpPr>
          <p:nvPr>
            <p:ph type="title"/>
          </p:nvPr>
        </p:nvSpPr>
        <p:spPr>
          <a:xfrm>
            <a:off x="141035" y="352590"/>
            <a:ext cx="1922611" cy="570569"/>
          </a:xfrm>
        </p:spPr>
        <p:txBody>
          <a:bodyPr>
            <a:normAutofit/>
          </a:bodyPr>
          <a:lstStyle/>
          <a:p>
            <a:r>
              <a:rPr lang="en-GB" sz="2800" b="1" dirty="0"/>
              <a:t>Person B</a:t>
            </a:r>
          </a:p>
        </p:txBody>
      </p:sp>
    </p:spTree>
    <p:extLst>
      <p:ext uri="{BB962C8B-B14F-4D97-AF65-F5344CB8AC3E}">
        <p14:creationId xmlns:p14="http://schemas.microsoft.com/office/powerpoint/2010/main" val="1637123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9A4502F-78DF-0243-A7EA-D3BFD95972A6}"/>
              </a:ext>
            </a:extLst>
          </p:cNvPr>
          <p:cNvSpPr/>
          <p:nvPr/>
        </p:nvSpPr>
        <p:spPr>
          <a:xfrm>
            <a:off x="107151" y="842928"/>
            <a:ext cx="2166211"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1">
            <a:extLst>
              <a:ext uri="{FF2B5EF4-FFF2-40B4-BE49-F238E27FC236}">
                <a16:creationId xmlns:a16="http://schemas.microsoft.com/office/drawing/2014/main" id="{18C2DF8A-F87E-C648-AA7D-7BA483C88390}"/>
              </a:ext>
            </a:extLst>
          </p:cNvPr>
          <p:cNvSpPr/>
          <p:nvPr/>
        </p:nvSpPr>
        <p:spPr>
          <a:xfrm>
            <a:off x="2302329" y="842928"/>
            <a:ext cx="2172228"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9" name="Text Box 2">
            <a:extLst>
              <a:ext uri="{FF2B5EF4-FFF2-40B4-BE49-F238E27FC236}">
                <a16:creationId xmlns:a16="http://schemas.microsoft.com/office/drawing/2014/main" id="{329CE53F-A4D0-2540-BC95-903EA45B5B5B}"/>
              </a:ext>
            </a:extLst>
          </p:cNvPr>
          <p:cNvSpPr txBox="1">
            <a:spLocks noChangeArrowheads="1"/>
          </p:cNvSpPr>
          <p:nvPr/>
        </p:nvSpPr>
        <p:spPr bwMode="auto">
          <a:xfrm>
            <a:off x="474204" y="1329118"/>
            <a:ext cx="146045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When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did you do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41D88A65-5181-164C-B819-5FCB198ACAA3}"/>
              </a:ext>
            </a:extLst>
          </p:cNvPr>
          <p:cNvSpPr txBox="1">
            <a:spLocks noChangeArrowheads="1"/>
          </p:cNvSpPr>
          <p:nvPr/>
        </p:nvSpPr>
        <p:spPr bwMode="auto">
          <a:xfrm>
            <a:off x="2364611" y="1325046"/>
            <a:ext cx="210588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b="1" dirty="0">
                <a:solidFill>
                  <a:srgbClr val="203864"/>
                </a:solidFill>
                <a:latin typeface="Century Gothic" panose="020F0302020204030204"/>
                <a:ea typeface="Calibri" panose="020F0502020204030204" pitchFamily="34" charset="0"/>
                <a:cs typeface="Times New Roman" panose="02020603050405020304" pitchFamily="18" charset="0"/>
              </a:rPr>
              <a:t>For how long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have you been doing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5" name="Rectangle 1">
            <a:extLst>
              <a:ext uri="{FF2B5EF4-FFF2-40B4-BE49-F238E27FC236}">
                <a16:creationId xmlns:a16="http://schemas.microsoft.com/office/drawing/2014/main" id="{407F0767-7C7C-7047-9404-FC0A546A4553}"/>
              </a:ext>
            </a:extLst>
          </p:cNvPr>
          <p:cNvSpPr/>
          <p:nvPr/>
        </p:nvSpPr>
        <p:spPr>
          <a:xfrm>
            <a:off x="111156" y="2630481"/>
            <a:ext cx="2134076"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17" name="Text Box 10">
            <a:extLst>
              <a:ext uri="{FF2B5EF4-FFF2-40B4-BE49-F238E27FC236}">
                <a16:creationId xmlns:a16="http://schemas.microsoft.com/office/drawing/2014/main" id="{E9C14643-7F7F-A14F-9975-06657DEB5E17}"/>
              </a:ext>
            </a:extLst>
          </p:cNvPr>
          <p:cNvSpPr txBox="1">
            <a:spLocks noChangeArrowheads="1"/>
          </p:cNvSpPr>
          <p:nvPr/>
        </p:nvSpPr>
        <p:spPr bwMode="auto">
          <a:xfrm>
            <a:off x="127013" y="2652238"/>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
            <a:extLst>
              <a:ext uri="{FF2B5EF4-FFF2-40B4-BE49-F238E27FC236}">
                <a16:creationId xmlns:a16="http://schemas.microsoft.com/office/drawing/2014/main" id="{D1B9A713-B765-8540-858C-528E4E75C4CF}"/>
              </a:ext>
            </a:extLst>
          </p:cNvPr>
          <p:cNvSpPr/>
          <p:nvPr/>
        </p:nvSpPr>
        <p:spPr>
          <a:xfrm>
            <a:off x="2293716" y="2630481"/>
            <a:ext cx="2176780"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20" name="Text Box 10">
            <a:extLst>
              <a:ext uri="{FF2B5EF4-FFF2-40B4-BE49-F238E27FC236}">
                <a16:creationId xmlns:a16="http://schemas.microsoft.com/office/drawing/2014/main" id="{EB60C70C-AC5E-B84C-8267-A411E054C648}"/>
              </a:ext>
            </a:extLst>
          </p:cNvPr>
          <p:cNvSpPr txBox="1">
            <a:spLocks noChangeArrowheads="1"/>
          </p:cNvSpPr>
          <p:nvPr/>
        </p:nvSpPr>
        <p:spPr bwMode="auto">
          <a:xfrm>
            <a:off x="2309398" y="2639130"/>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1">
            <a:extLst>
              <a:ext uri="{FF2B5EF4-FFF2-40B4-BE49-F238E27FC236}">
                <a16:creationId xmlns:a16="http://schemas.microsoft.com/office/drawing/2014/main" id="{B6B2D024-2F7A-0448-B0FE-0FA36FCCEA82}"/>
              </a:ext>
            </a:extLst>
          </p:cNvPr>
          <p:cNvSpPr/>
          <p:nvPr/>
        </p:nvSpPr>
        <p:spPr>
          <a:xfrm>
            <a:off x="130366" y="4403249"/>
            <a:ext cx="2130310"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23" name="Text Box 10">
            <a:extLst>
              <a:ext uri="{FF2B5EF4-FFF2-40B4-BE49-F238E27FC236}">
                <a16:creationId xmlns:a16="http://schemas.microsoft.com/office/drawing/2014/main" id="{E4A4E041-0686-5746-A1C8-B0B728F37F0E}"/>
              </a:ext>
            </a:extLst>
          </p:cNvPr>
          <p:cNvSpPr txBox="1">
            <a:spLocks noChangeArrowheads="1"/>
          </p:cNvSpPr>
          <p:nvPr/>
        </p:nvSpPr>
        <p:spPr bwMode="auto">
          <a:xfrm>
            <a:off x="145362" y="4418034"/>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1">
            <a:extLst>
              <a:ext uri="{FF2B5EF4-FFF2-40B4-BE49-F238E27FC236}">
                <a16:creationId xmlns:a16="http://schemas.microsoft.com/office/drawing/2014/main" id="{25931C25-1237-5949-BAAD-3FB19AD9E2F2}"/>
              </a:ext>
            </a:extLst>
          </p:cNvPr>
          <p:cNvSpPr/>
          <p:nvPr/>
        </p:nvSpPr>
        <p:spPr>
          <a:xfrm>
            <a:off x="2309398" y="4403249"/>
            <a:ext cx="2161098"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26" name="Text Box 10">
            <a:extLst>
              <a:ext uri="{FF2B5EF4-FFF2-40B4-BE49-F238E27FC236}">
                <a16:creationId xmlns:a16="http://schemas.microsoft.com/office/drawing/2014/main" id="{222234F5-C451-834E-B407-564166185091}"/>
              </a:ext>
            </a:extLst>
          </p:cNvPr>
          <p:cNvSpPr txBox="1">
            <a:spLocks noChangeArrowheads="1"/>
          </p:cNvSpPr>
          <p:nvPr/>
        </p:nvSpPr>
        <p:spPr bwMode="auto">
          <a:xfrm>
            <a:off x="2372651" y="4418034"/>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1">
            <a:extLst>
              <a:ext uri="{FF2B5EF4-FFF2-40B4-BE49-F238E27FC236}">
                <a16:creationId xmlns:a16="http://schemas.microsoft.com/office/drawing/2014/main" id="{DAB06C90-AAFA-2045-B097-F005A25FA8F7}"/>
              </a:ext>
            </a:extLst>
          </p:cNvPr>
          <p:cNvSpPr/>
          <p:nvPr/>
        </p:nvSpPr>
        <p:spPr>
          <a:xfrm>
            <a:off x="4650078" y="854801"/>
            <a:ext cx="3588148"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9" name="CuadroTexto 79">
            <a:extLst>
              <a:ext uri="{FF2B5EF4-FFF2-40B4-BE49-F238E27FC236}">
                <a16:creationId xmlns:a16="http://schemas.microsoft.com/office/drawing/2014/main" id="{A93B2436-2AA5-EF47-ACD8-68EA17F01B1C}"/>
              </a:ext>
            </a:extLst>
          </p:cNvPr>
          <p:cNvSpPr txBox="1"/>
          <p:nvPr/>
        </p:nvSpPr>
        <p:spPr>
          <a:xfrm>
            <a:off x="4636647" y="1449780"/>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play</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basketball</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3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weeks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30" name="CuadroTexto 80">
            <a:extLst>
              <a:ext uri="{FF2B5EF4-FFF2-40B4-BE49-F238E27FC236}">
                <a16:creationId xmlns:a16="http://schemas.microsoft.com/office/drawing/2014/main" id="{A8563CD2-D69F-4544-B2E1-0B4119D33B0F}"/>
              </a:ext>
            </a:extLst>
          </p:cNvPr>
          <p:cNvSpPr txBox="1"/>
          <p:nvPr/>
        </p:nvSpPr>
        <p:spPr>
          <a:xfrm>
            <a:off x="6404330" y="1437467"/>
            <a:ext cx="20053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lang="es-ES_tradnl" sz="2000" dirty="0" err="1">
                <a:solidFill>
                  <a:prstClr val="black"/>
                </a:solidFill>
                <a:latin typeface="Century Gothic" panose="020F0302020204030204"/>
              </a:rPr>
              <a:t>play</a:t>
            </a:r>
            <a:r>
              <a:rPr lang="es-ES_tradnl" sz="2000" dirty="0">
                <a:solidFill>
                  <a:prstClr val="black"/>
                </a:solidFill>
                <a:latin typeface="Century Gothic" panose="020F0302020204030204"/>
              </a:rPr>
              <a:t> </a:t>
            </a:r>
            <a:r>
              <a:rPr lang="es-ES_tradnl" sz="2000" dirty="0" err="1">
                <a:solidFill>
                  <a:prstClr val="black"/>
                </a:solidFill>
                <a:latin typeface="Century Gothic" panose="020F0302020204030204"/>
              </a:rPr>
              <a:t>basketball</a:t>
            </a:r>
            <a:r>
              <a:rPr lang="es-ES_tradnl" sz="2000" dirty="0">
                <a:solidFill>
                  <a:prstClr val="black"/>
                </a:solidFill>
                <a:latin typeface="Century Gothic" panose="020F0302020204030204"/>
              </a:rPr>
              <a:t> 3 </a:t>
            </a:r>
            <a:r>
              <a:rPr lang="es-ES_tradnl" sz="2000" dirty="0" err="1">
                <a:solidFill>
                  <a:prstClr val="black"/>
                </a:solidFill>
                <a:latin typeface="Century Gothic" panose="020F0302020204030204"/>
              </a:rPr>
              <a:t>weeks</a:t>
            </a:r>
            <a:r>
              <a:rPr lang="es-ES_tradnl" sz="2000" dirty="0">
                <a:solidFill>
                  <a:prstClr val="black"/>
                </a:solidFill>
                <a:latin typeface="Century Gothic" panose="020F0302020204030204"/>
              </a:rPr>
              <a:t> </a:t>
            </a:r>
            <a:r>
              <a:rPr lang="es-ES_tradnl" sz="2000" dirty="0" err="1">
                <a:solidFill>
                  <a:prstClr val="black"/>
                </a:solidFill>
                <a:latin typeface="Century Gothic" panose="020F0302020204030204"/>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31" name="Rectangle 1">
            <a:extLst>
              <a:ext uri="{FF2B5EF4-FFF2-40B4-BE49-F238E27FC236}">
                <a16:creationId xmlns:a16="http://schemas.microsoft.com/office/drawing/2014/main" id="{A7017012-1EA6-C84E-8FBF-70DCDD863622}"/>
              </a:ext>
            </a:extLst>
          </p:cNvPr>
          <p:cNvSpPr/>
          <p:nvPr/>
        </p:nvSpPr>
        <p:spPr>
          <a:xfrm>
            <a:off x="8413747" y="842928"/>
            <a:ext cx="366709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2" name="Text Box 10">
            <a:extLst>
              <a:ext uri="{FF2B5EF4-FFF2-40B4-BE49-F238E27FC236}">
                <a16:creationId xmlns:a16="http://schemas.microsoft.com/office/drawing/2014/main" id="{B336D4C2-D5C1-0946-BFED-24C3A4B02B3B}"/>
              </a:ext>
            </a:extLst>
          </p:cNvPr>
          <p:cNvSpPr txBox="1">
            <a:spLocks noChangeArrowheads="1"/>
          </p:cNvSpPr>
          <p:nvPr/>
        </p:nvSpPr>
        <p:spPr bwMode="auto">
          <a:xfrm>
            <a:off x="8626701" y="94565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3" name="CuadroTexto 86">
            <a:extLst>
              <a:ext uri="{FF2B5EF4-FFF2-40B4-BE49-F238E27FC236}">
                <a16:creationId xmlns:a16="http://schemas.microsoft.com/office/drawing/2014/main" id="{530FD302-3D8C-BD4A-B8B7-2097E81B25CF}"/>
              </a:ext>
            </a:extLst>
          </p:cNvPr>
          <p:cNvSpPr txBox="1"/>
          <p:nvPr/>
        </p:nvSpPr>
        <p:spPr>
          <a:xfrm>
            <a:off x="8353130" y="1693838"/>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visit</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Berlin</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year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34" name="CuadroTexto 87">
            <a:extLst>
              <a:ext uri="{FF2B5EF4-FFF2-40B4-BE49-F238E27FC236}">
                <a16:creationId xmlns:a16="http://schemas.microsoft.com/office/drawing/2014/main" id="{4320F6FE-F1AA-8F40-BBE9-9638CDA534BA}"/>
              </a:ext>
            </a:extLst>
          </p:cNvPr>
          <p:cNvSpPr txBox="1"/>
          <p:nvPr/>
        </p:nvSpPr>
        <p:spPr>
          <a:xfrm>
            <a:off x="10256555" y="1754396"/>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visit</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Berlin</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year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35" name="Rectangle 1">
            <a:extLst>
              <a:ext uri="{FF2B5EF4-FFF2-40B4-BE49-F238E27FC236}">
                <a16:creationId xmlns:a16="http://schemas.microsoft.com/office/drawing/2014/main" id="{69776917-662D-D346-AEC8-867944DF1FE8}"/>
              </a:ext>
            </a:extLst>
          </p:cNvPr>
          <p:cNvSpPr/>
          <p:nvPr/>
        </p:nvSpPr>
        <p:spPr>
          <a:xfrm>
            <a:off x="4636647" y="2601203"/>
            <a:ext cx="3588148"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6" name="Text Box 10">
            <a:extLst>
              <a:ext uri="{FF2B5EF4-FFF2-40B4-BE49-F238E27FC236}">
                <a16:creationId xmlns:a16="http://schemas.microsoft.com/office/drawing/2014/main" id="{CC18DB47-A16F-4F49-8613-4C37CED0E3D9}"/>
              </a:ext>
            </a:extLst>
          </p:cNvPr>
          <p:cNvSpPr txBox="1">
            <a:spLocks noChangeArrowheads="1"/>
          </p:cNvSpPr>
          <p:nvPr/>
        </p:nvSpPr>
        <p:spPr bwMode="auto">
          <a:xfrm>
            <a:off x="4704716" y="2703930"/>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7" name="CuadroTexto 90">
            <a:extLst>
              <a:ext uri="{FF2B5EF4-FFF2-40B4-BE49-F238E27FC236}">
                <a16:creationId xmlns:a16="http://schemas.microsoft.com/office/drawing/2014/main" id="{88C0D629-7AA2-0E45-84F1-F8FBABF17640}"/>
              </a:ext>
            </a:extLst>
          </p:cNvPr>
          <p:cNvSpPr txBox="1"/>
          <p:nvPr/>
        </p:nvSpPr>
        <p:spPr>
          <a:xfrm>
            <a:off x="4447695" y="3475504"/>
            <a:ext cx="21201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learn</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Spanish</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2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months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38" name="CuadroTexto 91">
            <a:extLst>
              <a:ext uri="{FF2B5EF4-FFF2-40B4-BE49-F238E27FC236}">
                <a16:creationId xmlns:a16="http://schemas.microsoft.com/office/drawing/2014/main" id="{7D7703AD-B559-3840-BA02-96A6B92A45F5}"/>
              </a:ext>
            </a:extLst>
          </p:cNvPr>
          <p:cNvSpPr txBox="1"/>
          <p:nvPr/>
        </p:nvSpPr>
        <p:spPr>
          <a:xfrm>
            <a:off x="6313608" y="3501441"/>
            <a:ext cx="20395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learn</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Spanish</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2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months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39" name="Rectangle 1">
            <a:extLst>
              <a:ext uri="{FF2B5EF4-FFF2-40B4-BE49-F238E27FC236}">
                <a16:creationId xmlns:a16="http://schemas.microsoft.com/office/drawing/2014/main" id="{3FEC31E4-C87D-A14D-9296-CA3082146B67}"/>
              </a:ext>
            </a:extLst>
          </p:cNvPr>
          <p:cNvSpPr/>
          <p:nvPr/>
        </p:nvSpPr>
        <p:spPr>
          <a:xfrm>
            <a:off x="8413747" y="2589330"/>
            <a:ext cx="366709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0" name="Text Box 10">
            <a:extLst>
              <a:ext uri="{FF2B5EF4-FFF2-40B4-BE49-F238E27FC236}">
                <a16:creationId xmlns:a16="http://schemas.microsoft.com/office/drawing/2014/main" id="{86A58523-3079-6645-8BF6-DB4124EA323D}"/>
              </a:ext>
            </a:extLst>
          </p:cNvPr>
          <p:cNvSpPr txBox="1">
            <a:spLocks noChangeArrowheads="1"/>
          </p:cNvSpPr>
          <p:nvPr/>
        </p:nvSpPr>
        <p:spPr bwMode="auto">
          <a:xfrm>
            <a:off x="8626701" y="269205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CuadroTexto 94">
            <a:extLst>
              <a:ext uri="{FF2B5EF4-FFF2-40B4-BE49-F238E27FC236}">
                <a16:creationId xmlns:a16="http://schemas.microsoft.com/office/drawing/2014/main" id="{310DA7DD-7FBD-B34E-BAD6-6127ADD7B7D9}"/>
              </a:ext>
            </a:extLst>
          </p:cNvPr>
          <p:cNvSpPr txBox="1"/>
          <p:nvPr/>
        </p:nvSpPr>
        <p:spPr>
          <a:xfrm>
            <a:off x="8444188" y="3472200"/>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cook</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3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hours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42" name="CuadroTexto 95">
            <a:extLst>
              <a:ext uri="{FF2B5EF4-FFF2-40B4-BE49-F238E27FC236}">
                <a16:creationId xmlns:a16="http://schemas.microsoft.com/office/drawing/2014/main" id="{E19B838F-55BA-8E48-8557-85D855EF9C63}"/>
              </a:ext>
            </a:extLst>
          </p:cNvPr>
          <p:cNvSpPr txBox="1"/>
          <p:nvPr/>
        </p:nvSpPr>
        <p:spPr>
          <a:xfrm>
            <a:off x="10288234" y="3455144"/>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cook</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3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hours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43" name="Rectangle 1">
            <a:extLst>
              <a:ext uri="{FF2B5EF4-FFF2-40B4-BE49-F238E27FC236}">
                <a16:creationId xmlns:a16="http://schemas.microsoft.com/office/drawing/2014/main" id="{FD1C1FE8-F046-4449-85AB-7511572F133F}"/>
              </a:ext>
            </a:extLst>
          </p:cNvPr>
          <p:cNvSpPr/>
          <p:nvPr/>
        </p:nvSpPr>
        <p:spPr>
          <a:xfrm>
            <a:off x="4636647" y="4367541"/>
            <a:ext cx="3601548"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 name="Text Box 10">
            <a:extLst>
              <a:ext uri="{FF2B5EF4-FFF2-40B4-BE49-F238E27FC236}">
                <a16:creationId xmlns:a16="http://schemas.microsoft.com/office/drawing/2014/main" id="{19EAFB60-7064-7B4B-9024-CF3AD5203220}"/>
              </a:ext>
            </a:extLst>
          </p:cNvPr>
          <p:cNvSpPr txBox="1">
            <a:spLocks noChangeArrowheads="1"/>
          </p:cNvSpPr>
          <p:nvPr/>
        </p:nvSpPr>
        <p:spPr bwMode="auto">
          <a:xfrm>
            <a:off x="4704716" y="447026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5" name="CuadroTexto 98">
            <a:extLst>
              <a:ext uri="{FF2B5EF4-FFF2-40B4-BE49-F238E27FC236}">
                <a16:creationId xmlns:a16="http://schemas.microsoft.com/office/drawing/2014/main" id="{68A36EB2-D253-7046-ABA0-83651CC53EA0}"/>
              </a:ext>
            </a:extLst>
          </p:cNvPr>
          <p:cNvSpPr txBox="1"/>
          <p:nvPr/>
        </p:nvSpPr>
        <p:spPr>
          <a:xfrm>
            <a:off x="4623756" y="5200692"/>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travel</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week</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46" name="CuadroTexto 99">
            <a:extLst>
              <a:ext uri="{FF2B5EF4-FFF2-40B4-BE49-F238E27FC236}">
                <a16:creationId xmlns:a16="http://schemas.microsoft.com/office/drawing/2014/main" id="{7EBA2141-A687-124C-9FE2-8E9B6E477337}"/>
              </a:ext>
            </a:extLst>
          </p:cNvPr>
          <p:cNvSpPr txBox="1"/>
          <p:nvPr/>
        </p:nvSpPr>
        <p:spPr>
          <a:xfrm>
            <a:off x="6334571" y="5202767"/>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travel</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week</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47" name="Rectangle 1">
            <a:extLst>
              <a:ext uri="{FF2B5EF4-FFF2-40B4-BE49-F238E27FC236}">
                <a16:creationId xmlns:a16="http://schemas.microsoft.com/office/drawing/2014/main" id="{B159F2E4-0A1E-A743-87C2-12E7089A4AD1}"/>
              </a:ext>
            </a:extLst>
          </p:cNvPr>
          <p:cNvSpPr/>
          <p:nvPr/>
        </p:nvSpPr>
        <p:spPr>
          <a:xfrm>
            <a:off x="8424910" y="4331922"/>
            <a:ext cx="3655933"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8" name="Text Box 10">
            <a:extLst>
              <a:ext uri="{FF2B5EF4-FFF2-40B4-BE49-F238E27FC236}">
                <a16:creationId xmlns:a16="http://schemas.microsoft.com/office/drawing/2014/main" id="{49A3C686-15B3-3646-B7BE-1272AF692C37}"/>
              </a:ext>
            </a:extLst>
          </p:cNvPr>
          <p:cNvSpPr txBox="1">
            <a:spLocks noChangeArrowheads="1"/>
          </p:cNvSpPr>
          <p:nvPr/>
        </p:nvSpPr>
        <p:spPr bwMode="auto">
          <a:xfrm>
            <a:off x="8626701" y="4434649"/>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9" name="CuadroTexto 102">
            <a:extLst>
              <a:ext uri="{FF2B5EF4-FFF2-40B4-BE49-F238E27FC236}">
                <a16:creationId xmlns:a16="http://schemas.microsoft.com/office/drawing/2014/main" id="{453314E1-C3D1-1746-966C-F1163A466583}"/>
              </a:ext>
            </a:extLst>
          </p:cNvPr>
          <p:cNvSpPr txBox="1"/>
          <p:nvPr/>
        </p:nvSpPr>
        <p:spPr>
          <a:xfrm>
            <a:off x="8413747" y="5200692"/>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[run 8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hours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50" name="CuadroTexto 103">
            <a:extLst>
              <a:ext uri="{FF2B5EF4-FFF2-40B4-BE49-F238E27FC236}">
                <a16:creationId xmlns:a16="http://schemas.microsoft.com/office/drawing/2014/main" id="{E492D685-D8E9-5841-8F0A-ABAB6A65A159}"/>
              </a:ext>
            </a:extLst>
          </p:cNvPr>
          <p:cNvSpPr txBox="1"/>
          <p:nvPr/>
        </p:nvSpPr>
        <p:spPr>
          <a:xfrm>
            <a:off x="10420680" y="5181708"/>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[run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8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hours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60" name="Text Box 10">
            <a:extLst>
              <a:ext uri="{FF2B5EF4-FFF2-40B4-BE49-F238E27FC236}">
                <a16:creationId xmlns:a16="http://schemas.microsoft.com/office/drawing/2014/main" id="{0540B552-5C65-7C46-8371-CE136DCC4C3B}"/>
              </a:ext>
            </a:extLst>
          </p:cNvPr>
          <p:cNvSpPr txBox="1">
            <a:spLocks noChangeArrowheads="1"/>
          </p:cNvSpPr>
          <p:nvPr/>
        </p:nvSpPr>
        <p:spPr bwMode="auto">
          <a:xfrm>
            <a:off x="145362" y="884259"/>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1" name="Text Box 10">
            <a:extLst>
              <a:ext uri="{FF2B5EF4-FFF2-40B4-BE49-F238E27FC236}">
                <a16:creationId xmlns:a16="http://schemas.microsoft.com/office/drawing/2014/main" id="{A977C9CC-C052-A943-86B1-9CC0604FE527}"/>
              </a:ext>
            </a:extLst>
          </p:cNvPr>
          <p:cNvSpPr txBox="1">
            <a:spLocks noChangeArrowheads="1"/>
          </p:cNvSpPr>
          <p:nvPr/>
        </p:nvSpPr>
        <p:spPr bwMode="auto">
          <a:xfrm>
            <a:off x="2374159" y="899980"/>
            <a:ext cx="2944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Box 61">
            <a:extLst>
              <a:ext uri="{FF2B5EF4-FFF2-40B4-BE49-F238E27FC236}">
                <a16:creationId xmlns:a16="http://schemas.microsoft.com/office/drawing/2014/main" id="{4A65B8E1-3A06-8941-A673-457855D7AD4D}"/>
              </a:ext>
            </a:extLst>
          </p:cNvPr>
          <p:cNvSpPr txBox="1"/>
          <p:nvPr/>
        </p:nvSpPr>
        <p:spPr>
          <a:xfrm>
            <a:off x="873872" y="908091"/>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3" name="TextBox 62">
            <a:extLst>
              <a:ext uri="{FF2B5EF4-FFF2-40B4-BE49-F238E27FC236}">
                <a16:creationId xmlns:a16="http://schemas.microsoft.com/office/drawing/2014/main" id="{8416675F-AED5-BF46-8BB5-5988C119C06F}"/>
              </a:ext>
            </a:extLst>
          </p:cNvPr>
          <p:cNvSpPr txBox="1"/>
          <p:nvPr/>
        </p:nvSpPr>
        <p:spPr>
          <a:xfrm>
            <a:off x="3004270" y="884259"/>
            <a:ext cx="1151586"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4" name="TextBox 63">
            <a:extLst>
              <a:ext uri="{FF2B5EF4-FFF2-40B4-BE49-F238E27FC236}">
                <a16:creationId xmlns:a16="http://schemas.microsoft.com/office/drawing/2014/main" id="{3BAFF2CC-4AB3-FA45-9DD4-10A96DD3B903}"/>
              </a:ext>
            </a:extLst>
          </p:cNvPr>
          <p:cNvSpPr txBox="1"/>
          <p:nvPr/>
        </p:nvSpPr>
        <p:spPr>
          <a:xfrm>
            <a:off x="873872" y="2651398"/>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5" name="TextBox 64">
            <a:extLst>
              <a:ext uri="{FF2B5EF4-FFF2-40B4-BE49-F238E27FC236}">
                <a16:creationId xmlns:a16="http://schemas.microsoft.com/office/drawing/2014/main" id="{BE280A92-8CFE-F24A-A4BB-6488679E8B20}"/>
              </a:ext>
            </a:extLst>
          </p:cNvPr>
          <p:cNvSpPr txBox="1"/>
          <p:nvPr/>
        </p:nvSpPr>
        <p:spPr>
          <a:xfrm>
            <a:off x="3002978" y="2687641"/>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6" name="TextBox 65">
            <a:extLst>
              <a:ext uri="{FF2B5EF4-FFF2-40B4-BE49-F238E27FC236}">
                <a16:creationId xmlns:a16="http://schemas.microsoft.com/office/drawing/2014/main" id="{D7423845-F8C0-0A4D-B4A1-0E2FAD568BA0}"/>
              </a:ext>
            </a:extLst>
          </p:cNvPr>
          <p:cNvSpPr txBox="1"/>
          <p:nvPr/>
        </p:nvSpPr>
        <p:spPr>
          <a:xfrm>
            <a:off x="854329" y="4459755"/>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7" name="TextBox 66">
            <a:extLst>
              <a:ext uri="{FF2B5EF4-FFF2-40B4-BE49-F238E27FC236}">
                <a16:creationId xmlns:a16="http://schemas.microsoft.com/office/drawing/2014/main" id="{79C8E03F-38E3-4B47-BDCD-FE973BBF797A}"/>
              </a:ext>
            </a:extLst>
          </p:cNvPr>
          <p:cNvSpPr txBox="1"/>
          <p:nvPr/>
        </p:nvSpPr>
        <p:spPr>
          <a:xfrm>
            <a:off x="3012917" y="4459588"/>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0" name="Text Box 2">
            <a:extLst>
              <a:ext uri="{FF2B5EF4-FFF2-40B4-BE49-F238E27FC236}">
                <a16:creationId xmlns:a16="http://schemas.microsoft.com/office/drawing/2014/main" id="{A132671E-F8F9-EB42-B720-C91C23CC8C44}"/>
              </a:ext>
            </a:extLst>
          </p:cNvPr>
          <p:cNvSpPr txBox="1">
            <a:spLocks noChangeArrowheads="1"/>
          </p:cNvSpPr>
          <p:nvPr/>
        </p:nvSpPr>
        <p:spPr bwMode="auto">
          <a:xfrm>
            <a:off x="2598326" y="3051508"/>
            <a:ext cx="146045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When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did you do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1" name="Text Box 2">
            <a:extLst>
              <a:ext uri="{FF2B5EF4-FFF2-40B4-BE49-F238E27FC236}">
                <a16:creationId xmlns:a16="http://schemas.microsoft.com/office/drawing/2014/main" id="{F50621A1-CC3A-8F43-9567-D8A2D542C730}"/>
              </a:ext>
            </a:extLst>
          </p:cNvPr>
          <p:cNvSpPr txBox="1">
            <a:spLocks noChangeArrowheads="1"/>
          </p:cNvSpPr>
          <p:nvPr/>
        </p:nvSpPr>
        <p:spPr bwMode="auto">
          <a:xfrm>
            <a:off x="2610796" y="4807366"/>
            <a:ext cx="146045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When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did you do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3" name="Text Box 10">
            <a:extLst>
              <a:ext uri="{FF2B5EF4-FFF2-40B4-BE49-F238E27FC236}">
                <a16:creationId xmlns:a16="http://schemas.microsoft.com/office/drawing/2014/main" id="{9222FFCA-D654-124F-A642-B0B1440ED15C}"/>
              </a:ext>
            </a:extLst>
          </p:cNvPr>
          <p:cNvSpPr txBox="1">
            <a:spLocks noChangeArrowheads="1"/>
          </p:cNvSpPr>
          <p:nvPr/>
        </p:nvSpPr>
        <p:spPr bwMode="auto">
          <a:xfrm>
            <a:off x="4750386" y="954301"/>
            <a:ext cx="265953" cy="404534"/>
          </a:xfrm>
          <a:prstGeom prst="rect">
            <a:avLst/>
          </a:prstGeom>
          <a:solidFill>
            <a:srgbClr val="FEF3CC"/>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phic 2" descr="Basketball Hoop">
            <a:extLst>
              <a:ext uri="{FF2B5EF4-FFF2-40B4-BE49-F238E27FC236}">
                <a16:creationId xmlns:a16="http://schemas.microsoft.com/office/drawing/2014/main" id="{CB986D92-E5BB-A646-B286-6F80C59648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929607" y="954301"/>
            <a:ext cx="914400" cy="914400"/>
          </a:xfrm>
          <a:prstGeom prst="rect">
            <a:avLst/>
          </a:prstGeom>
        </p:spPr>
      </p:pic>
      <p:pic>
        <p:nvPicPr>
          <p:cNvPr id="6" name="Graphic 5" descr="Suitcase">
            <a:extLst>
              <a:ext uri="{FF2B5EF4-FFF2-40B4-BE49-F238E27FC236}">
                <a16:creationId xmlns:a16="http://schemas.microsoft.com/office/drawing/2014/main" id="{636F512A-DF85-CD4D-95C5-D072DD5BB11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782807" y="4374962"/>
            <a:ext cx="914400" cy="914400"/>
          </a:xfrm>
          <a:prstGeom prst="rect">
            <a:avLst/>
          </a:prstGeom>
        </p:spPr>
      </p:pic>
      <p:pic>
        <p:nvPicPr>
          <p:cNvPr id="11" name="Graphic 10" descr="Run">
            <a:extLst>
              <a:ext uri="{FF2B5EF4-FFF2-40B4-BE49-F238E27FC236}">
                <a16:creationId xmlns:a16="http://schemas.microsoft.com/office/drawing/2014/main" id="{124B44EE-FC61-0C4D-A070-D9303A878C9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63480" y="4455643"/>
            <a:ext cx="914400" cy="914400"/>
          </a:xfrm>
          <a:prstGeom prst="rect">
            <a:avLst/>
          </a:prstGeom>
        </p:spPr>
      </p:pic>
      <p:pic>
        <p:nvPicPr>
          <p:cNvPr id="16" name="Graphic 15" descr="Whisk">
            <a:extLst>
              <a:ext uri="{FF2B5EF4-FFF2-40B4-BE49-F238E27FC236}">
                <a16:creationId xmlns:a16="http://schemas.microsoft.com/office/drawing/2014/main" id="{41737DDC-23F6-3B48-BB4F-A2160C6E02A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319738" y="2729623"/>
            <a:ext cx="687006" cy="687006"/>
          </a:xfrm>
          <a:prstGeom prst="rect">
            <a:avLst/>
          </a:prstGeom>
        </p:spPr>
      </p:pic>
      <p:pic>
        <p:nvPicPr>
          <p:cNvPr id="22" name="Graphic 21" descr="Chef Hat">
            <a:extLst>
              <a:ext uri="{FF2B5EF4-FFF2-40B4-BE49-F238E27FC236}">
                <a16:creationId xmlns:a16="http://schemas.microsoft.com/office/drawing/2014/main" id="{02CC7878-F936-E24D-B9BA-D93426E0C68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9641475" y="2583609"/>
            <a:ext cx="779205" cy="779205"/>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839F50AF-EF19-D240-B424-F3676FA40B6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7675" y="944025"/>
            <a:ext cx="1544707" cy="772354"/>
          </a:xfrm>
          <a:prstGeom prst="rect">
            <a:avLst/>
          </a:prstGeom>
        </p:spPr>
      </p:pic>
      <p:sp>
        <p:nvSpPr>
          <p:cNvPr id="59" name="Text Box 2">
            <a:extLst>
              <a:ext uri="{FF2B5EF4-FFF2-40B4-BE49-F238E27FC236}">
                <a16:creationId xmlns:a16="http://schemas.microsoft.com/office/drawing/2014/main" id="{E7175964-1C06-4017-B6BA-819008B0A4AA}"/>
              </a:ext>
            </a:extLst>
          </p:cNvPr>
          <p:cNvSpPr txBox="1">
            <a:spLocks noChangeArrowheads="1"/>
          </p:cNvSpPr>
          <p:nvPr/>
        </p:nvSpPr>
        <p:spPr bwMode="auto">
          <a:xfrm>
            <a:off x="133988" y="3092064"/>
            <a:ext cx="210588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b="1" dirty="0">
                <a:solidFill>
                  <a:srgbClr val="203864"/>
                </a:solidFill>
                <a:latin typeface="Century Gothic" panose="020F0302020204030204"/>
                <a:ea typeface="Calibri" panose="020F0502020204030204" pitchFamily="34" charset="0"/>
                <a:cs typeface="Times New Roman" panose="02020603050405020304" pitchFamily="18" charset="0"/>
              </a:rPr>
              <a:t>For how long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have you been doing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2" name="Text Box 2">
            <a:extLst>
              <a:ext uri="{FF2B5EF4-FFF2-40B4-BE49-F238E27FC236}">
                <a16:creationId xmlns:a16="http://schemas.microsoft.com/office/drawing/2014/main" id="{EB1C24B8-D433-48F7-88B5-7F839D624BEE}"/>
              </a:ext>
            </a:extLst>
          </p:cNvPr>
          <p:cNvSpPr txBox="1">
            <a:spLocks noChangeArrowheads="1"/>
          </p:cNvSpPr>
          <p:nvPr/>
        </p:nvSpPr>
        <p:spPr bwMode="auto">
          <a:xfrm>
            <a:off x="160372" y="4876959"/>
            <a:ext cx="210588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b="1" dirty="0">
                <a:solidFill>
                  <a:srgbClr val="203864"/>
                </a:solidFill>
                <a:latin typeface="Century Gothic" panose="020F0302020204030204"/>
                <a:ea typeface="Calibri" panose="020F0502020204030204" pitchFamily="34" charset="0"/>
                <a:cs typeface="Times New Roman" panose="02020603050405020304" pitchFamily="18" charset="0"/>
              </a:rPr>
              <a:t>For how long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have you been doing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 name="Speech Bubble: Rectangle with Corners Rounded 1">
            <a:extLst>
              <a:ext uri="{FF2B5EF4-FFF2-40B4-BE49-F238E27FC236}">
                <a16:creationId xmlns:a16="http://schemas.microsoft.com/office/drawing/2014/main" id="{21311D45-A9D4-4FF2-8CBF-83E72DDFB908}"/>
              </a:ext>
            </a:extLst>
          </p:cNvPr>
          <p:cNvSpPr/>
          <p:nvPr/>
        </p:nvSpPr>
        <p:spPr>
          <a:xfrm>
            <a:off x="5929607" y="2741496"/>
            <a:ext cx="932304" cy="593715"/>
          </a:xfrm>
          <a:prstGeom prst="wedgeRoundRectCallo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¡Hola!</a:t>
            </a:r>
          </a:p>
        </p:txBody>
      </p:sp>
      <p:sp>
        <p:nvSpPr>
          <p:cNvPr id="4" name="Speech Bubble: Rectangle with Corners Rounded 3">
            <a:extLst>
              <a:ext uri="{FF2B5EF4-FFF2-40B4-BE49-F238E27FC236}">
                <a16:creationId xmlns:a16="http://schemas.microsoft.com/office/drawing/2014/main" id="{2A460295-4585-4537-9F80-74D1889EAD68}"/>
              </a:ext>
            </a:extLst>
          </p:cNvPr>
          <p:cNvSpPr/>
          <p:nvPr/>
        </p:nvSpPr>
        <p:spPr>
          <a:xfrm>
            <a:off x="4640409" y="848783"/>
            <a:ext cx="1946208" cy="1582660"/>
          </a:xfrm>
          <a:prstGeom prst="wedgeRoundRectCallout">
            <a:avLst/>
          </a:prstGeom>
          <a:solidFill>
            <a:schemeClr val="accent5">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Ich </a:t>
            </a:r>
            <a:r>
              <a:rPr lang="en-GB" sz="2000" b="1" dirty="0" err="1">
                <a:solidFill>
                  <a:srgbClr val="203864"/>
                </a:solidFill>
              </a:rPr>
              <a:t>habe</a:t>
            </a:r>
            <a:r>
              <a:rPr lang="en-GB" sz="2000" b="1" dirty="0">
                <a:solidFill>
                  <a:srgbClr val="203864"/>
                </a:solidFill>
              </a:rPr>
              <a:t> </a:t>
            </a:r>
            <a:r>
              <a:rPr lang="en-GB" sz="2000" b="1" dirty="0" err="1">
                <a:solidFill>
                  <a:srgbClr val="203864"/>
                </a:solidFill>
              </a:rPr>
              <a:t>vor</a:t>
            </a:r>
            <a:r>
              <a:rPr lang="en-GB" sz="2000" b="1" dirty="0">
                <a:solidFill>
                  <a:srgbClr val="203864"/>
                </a:solidFill>
              </a:rPr>
              <a:t> </a:t>
            </a:r>
            <a:r>
              <a:rPr lang="en-GB" sz="2000" b="1" dirty="0" err="1">
                <a:solidFill>
                  <a:srgbClr val="203864"/>
                </a:solidFill>
              </a:rPr>
              <a:t>drei</a:t>
            </a:r>
            <a:r>
              <a:rPr lang="en-GB" sz="2000" b="1" dirty="0">
                <a:solidFill>
                  <a:srgbClr val="203864"/>
                </a:solidFill>
              </a:rPr>
              <a:t> </a:t>
            </a:r>
            <a:r>
              <a:rPr lang="en-GB" sz="2000" b="1" dirty="0" err="1">
                <a:solidFill>
                  <a:srgbClr val="203864"/>
                </a:solidFill>
              </a:rPr>
              <a:t>Wochen</a:t>
            </a:r>
            <a:r>
              <a:rPr lang="en-GB" sz="2000" b="1" dirty="0">
                <a:solidFill>
                  <a:srgbClr val="203864"/>
                </a:solidFill>
              </a:rPr>
              <a:t> Basketball </a:t>
            </a:r>
            <a:r>
              <a:rPr lang="en-GB" sz="2000" b="1" dirty="0" err="1">
                <a:solidFill>
                  <a:srgbClr val="203864"/>
                </a:solidFill>
              </a:rPr>
              <a:t>gespielt</a:t>
            </a:r>
            <a:r>
              <a:rPr lang="en-GB" sz="2000" b="1" dirty="0">
                <a:solidFill>
                  <a:srgbClr val="203864"/>
                </a:solidFill>
              </a:rPr>
              <a:t>.</a:t>
            </a:r>
          </a:p>
        </p:txBody>
      </p:sp>
      <p:sp>
        <p:nvSpPr>
          <p:cNvPr id="68" name="Speech Bubble: Rectangle with Corners Rounded 67">
            <a:extLst>
              <a:ext uri="{FF2B5EF4-FFF2-40B4-BE49-F238E27FC236}">
                <a16:creationId xmlns:a16="http://schemas.microsoft.com/office/drawing/2014/main" id="{D67C0176-C6BA-4836-A9C2-A38E955B7C4C}"/>
              </a:ext>
            </a:extLst>
          </p:cNvPr>
          <p:cNvSpPr/>
          <p:nvPr/>
        </p:nvSpPr>
        <p:spPr>
          <a:xfrm>
            <a:off x="8319050" y="837955"/>
            <a:ext cx="1946208" cy="1582660"/>
          </a:xfrm>
          <a:prstGeom prst="wedgeRoundRectCallout">
            <a:avLst/>
          </a:prstGeom>
          <a:solidFill>
            <a:schemeClr val="accent5">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Ich </a:t>
            </a:r>
            <a:r>
              <a:rPr lang="en-GB" sz="2000" b="1" dirty="0" err="1">
                <a:solidFill>
                  <a:srgbClr val="203864"/>
                </a:solidFill>
              </a:rPr>
              <a:t>besuche</a:t>
            </a:r>
            <a:r>
              <a:rPr lang="en-GB" sz="2000" b="1" dirty="0">
                <a:solidFill>
                  <a:srgbClr val="203864"/>
                </a:solidFill>
              </a:rPr>
              <a:t> </a:t>
            </a:r>
            <a:r>
              <a:rPr lang="en-GB" sz="2000" b="1" dirty="0" err="1">
                <a:solidFill>
                  <a:srgbClr val="203864"/>
                </a:solidFill>
              </a:rPr>
              <a:t>seit</a:t>
            </a:r>
            <a:r>
              <a:rPr lang="en-GB" sz="2000" b="1" dirty="0">
                <a:solidFill>
                  <a:srgbClr val="203864"/>
                </a:solidFill>
              </a:rPr>
              <a:t> </a:t>
            </a:r>
            <a:r>
              <a:rPr lang="en-GB" sz="2000" b="1" dirty="0" err="1">
                <a:solidFill>
                  <a:srgbClr val="203864"/>
                </a:solidFill>
              </a:rPr>
              <a:t>einem</a:t>
            </a:r>
            <a:r>
              <a:rPr lang="en-GB" sz="2000" b="1" dirty="0">
                <a:solidFill>
                  <a:srgbClr val="203864"/>
                </a:solidFill>
              </a:rPr>
              <a:t> </a:t>
            </a:r>
            <a:r>
              <a:rPr lang="en-GB" sz="2000" b="1" dirty="0" err="1">
                <a:solidFill>
                  <a:srgbClr val="203864"/>
                </a:solidFill>
              </a:rPr>
              <a:t>Jahr</a:t>
            </a:r>
            <a:r>
              <a:rPr lang="en-GB" sz="2000" b="1" dirty="0">
                <a:solidFill>
                  <a:srgbClr val="203864"/>
                </a:solidFill>
              </a:rPr>
              <a:t> Berlin.</a:t>
            </a:r>
          </a:p>
        </p:txBody>
      </p:sp>
      <p:sp>
        <p:nvSpPr>
          <p:cNvPr id="69" name="Speech Bubble: Rectangle with Corners Rounded 68">
            <a:extLst>
              <a:ext uri="{FF2B5EF4-FFF2-40B4-BE49-F238E27FC236}">
                <a16:creationId xmlns:a16="http://schemas.microsoft.com/office/drawing/2014/main" id="{AA9DD108-944E-4CF0-88B0-3BA6F936767C}"/>
              </a:ext>
            </a:extLst>
          </p:cNvPr>
          <p:cNvSpPr/>
          <p:nvPr/>
        </p:nvSpPr>
        <p:spPr>
          <a:xfrm>
            <a:off x="6360265" y="2601768"/>
            <a:ext cx="1946208" cy="1582660"/>
          </a:xfrm>
          <a:prstGeom prst="wedgeRoundRectCallout">
            <a:avLst/>
          </a:prstGeom>
          <a:solidFill>
            <a:schemeClr val="accent5">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Ich </a:t>
            </a:r>
            <a:r>
              <a:rPr lang="en-GB" sz="2000" b="1" dirty="0" err="1">
                <a:solidFill>
                  <a:srgbClr val="203864"/>
                </a:solidFill>
              </a:rPr>
              <a:t>lerne</a:t>
            </a:r>
            <a:r>
              <a:rPr lang="en-GB" sz="2000" b="1" dirty="0">
                <a:solidFill>
                  <a:srgbClr val="203864"/>
                </a:solidFill>
              </a:rPr>
              <a:t> </a:t>
            </a:r>
            <a:r>
              <a:rPr lang="en-GB" sz="2000" b="1" dirty="0" err="1">
                <a:solidFill>
                  <a:srgbClr val="203864"/>
                </a:solidFill>
              </a:rPr>
              <a:t>seit</a:t>
            </a:r>
            <a:r>
              <a:rPr lang="en-GB" sz="2000" b="1" dirty="0">
                <a:solidFill>
                  <a:srgbClr val="203864"/>
                </a:solidFill>
              </a:rPr>
              <a:t> </a:t>
            </a:r>
            <a:r>
              <a:rPr lang="en-GB" sz="2000" b="1" dirty="0" err="1">
                <a:solidFill>
                  <a:srgbClr val="203864"/>
                </a:solidFill>
              </a:rPr>
              <a:t>zwei</a:t>
            </a:r>
            <a:r>
              <a:rPr lang="en-GB" sz="2000" b="1" dirty="0">
                <a:solidFill>
                  <a:srgbClr val="203864"/>
                </a:solidFill>
              </a:rPr>
              <a:t> </a:t>
            </a:r>
            <a:r>
              <a:rPr lang="en-GB" sz="2000" b="1" dirty="0" err="1">
                <a:solidFill>
                  <a:srgbClr val="203864"/>
                </a:solidFill>
              </a:rPr>
              <a:t>Monaten</a:t>
            </a:r>
            <a:r>
              <a:rPr lang="en-GB" sz="2000" b="1" dirty="0">
                <a:solidFill>
                  <a:srgbClr val="203864"/>
                </a:solidFill>
              </a:rPr>
              <a:t> </a:t>
            </a:r>
            <a:r>
              <a:rPr lang="en-GB" sz="2000" b="1" dirty="0" err="1">
                <a:solidFill>
                  <a:srgbClr val="203864"/>
                </a:solidFill>
              </a:rPr>
              <a:t>Spanisch</a:t>
            </a:r>
            <a:r>
              <a:rPr lang="en-GB" sz="2000" b="1" dirty="0">
                <a:solidFill>
                  <a:srgbClr val="203864"/>
                </a:solidFill>
              </a:rPr>
              <a:t>.</a:t>
            </a:r>
          </a:p>
        </p:txBody>
      </p:sp>
      <p:sp>
        <p:nvSpPr>
          <p:cNvPr id="75" name="Speech Bubble: Rectangle with Corners Rounded 74">
            <a:extLst>
              <a:ext uri="{FF2B5EF4-FFF2-40B4-BE49-F238E27FC236}">
                <a16:creationId xmlns:a16="http://schemas.microsoft.com/office/drawing/2014/main" id="{677C0C6D-C987-4D46-A505-D2F462549EA5}"/>
              </a:ext>
            </a:extLst>
          </p:cNvPr>
          <p:cNvSpPr/>
          <p:nvPr/>
        </p:nvSpPr>
        <p:spPr>
          <a:xfrm>
            <a:off x="8390946" y="2606385"/>
            <a:ext cx="1946208" cy="1582660"/>
          </a:xfrm>
          <a:prstGeom prst="wedgeRoundRectCallout">
            <a:avLst/>
          </a:prstGeom>
          <a:solidFill>
            <a:schemeClr val="accent5">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Ich </a:t>
            </a:r>
            <a:r>
              <a:rPr lang="en-GB" sz="2000" b="1" dirty="0" err="1">
                <a:solidFill>
                  <a:srgbClr val="203864"/>
                </a:solidFill>
              </a:rPr>
              <a:t>habe</a:t>
            </a:r>
            <a:r>
              <a:rPr lang="en-GB" sz="2000" b="1" dirty="0">
                <a:solidFill>
                  <a:srgbClr val="203864"/>
                </a:solidFill>
              </a:rPr>
              <a:t> </a:t>
            </a:r>
            <a:r>
              <a:rPr lang="en-GB" sz="2000" b="1" dirty="0" err="1">
                <a:solidFill>
                  <a:srgbClr val="203864"/>
                </a:solidFill>
              </a:rPr>
              <a:t>vor</a:t>
            </a:r>
            <a:r>
              <a:rPr lang="en-GB" sz="2000" b="1" dirty="0">
                <a:solidFill>
                  <a:srgbClr val="203864"/>
                </a:solidFill>
              </a:rPr>
              <a:t> </a:t>
            </a:r>
            <a:r>
              <a:rPr lang="en-GB" sz="2000" b="1" dirty="0" err="1">
                <a:solidFill>
                  <a:srgbClr val="203864"/>
                </a:solidFill>
              </a:rPr>
              <a:t>drei</a:t>
            </a:r>
            <a:r>
              <a:rPr lang="en-GB" sz="2000" b="1" dirty="0">
                <a:solidFill>
                  <a:srgbClr val="203864"/>
                </a:solidFill>
              </a:rPr>
              <a:t> </a:t>
            </a:r>
            <a:r>
              <a:rPr lang="en-GB" sz="2000" b="1" dirty="0" err="1">
                <a:solidFill>
                  <a:srgbClr val="203864"/>
                </a:solidFill>
              </a:rPr>
              <a:t>Stunden</a:t>
            </a:r>
            <a:r>
              <a:rPr lang="en-GB" sz="2000" b="1" dirty="0">
                <a:solidFill>
                  <a:srgbClr val="203864"/>
                </a:solidFill>
              </a:rPr>
              <a:t> </a:t>
            </a:r>
            <a:r>
              <a:rPr lang="en-GB" sz="2000" b="1" dirty="0" err="1">
                <a:solidFill>
                  <a:srgbClr val="203864"/>
                </a:solidFill>
              </a:rPr>
              <a:t>gekocht</a:t>
            </a:r>
            <a:r>
              <a:rPr lang="en-GB" sz="2000" b="1" dirty="0">
                <a:solidFill>
                  <a:srgbClr val="203864"/>
                </a:solidFill>
              </a:rPr>
              <a:t>.</a:t>
            </a:r>
          </a:p>
        </p:txBody>
      </p:sp>
      <p:sp>
        <p:nvSpPr>
          <p:cNvPr id="76" name="Speech Bubble: Rectangle with Corners Rounded 75">
            <a:extLst>
              <a:ext uri="{FF2B5EF4-FFF2-40B4-BE49-F238E27FC236}">
                <a16:creationId xmlns:a16="http://schemas.microsoft.com/office/drawing/2014/main" id="{AA66E82B-28D9-445D-8BB2-79D3C6E43344}"/>
              </a:ext>
            </a:extLst>
          </p:cNvPr>
          <p:cNvSpPr/>
          <p:nvPr/>
        </p:nvSpPr>
        <p:spPr>
          <a:xfrm>
            <a:off x="4576407" y="4358261"/>
            <a:ext cx="1946208" cy="1582660"/>
          </a:xfrm>
          <a:prstGeom prst="wedgeRoundRectCallout">
            <a:avLst/>
          </a:prstGeom>
          <a:solidFill>
            <a:schemeClr val="accent5">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Ich </a:t>
            </a:r>
            <a:r>
              <a:rPr lang="en-GB" sz="2000" b="1" dirty="0" err="1">
                <a:solidFill>
                  <a:srgbClr val="203864"/>
                </a:solidFill>
              </a:rPr>
              <a:t>reise</a:t>
            </a:r>
            <a:r>
              <a:rPr lang="en-GB" sz="2000" b="1" dirty="0">
                <a:solidFill>
                  <a:srgbClr val="203864"/>
                </a:solidFill>
              </a:rPr>
              <a:t> </a:t>
            </a:r>
            <a:r>
              <a:rPr lang="en-GB" sz="2000" b="1" dirty="0" err="1">
                <a:solidFill>
                  <a:srgbClr val="203864"/>
                </a:solidFill>
              </a:rPr>
              <a:t>seit</a:t>
            </a:r>
            <a:r>
              <a:rPr lang="en-GB" sz="2000" b="1" dirty="0">
                <a:solidFill>
                  <a:srgbClr val="203864"/>
                </a:solidFill>
              </a:rPr>
              <a:t> </a:t>
            </a:r>
            <a:r>
              <a:rPr lang="en-GB" sz="2000" b="1" dirty="0" err="1">
                <a:solidFill>
                  <a:srgbClr val="203864"/>
                </a:solidFill>
              </a:rPr>
              <a:t>einer</a:t>
            </a:r>
            <a:r>
              <a:rPr lang="en-GB" sz="2000" b="1" dirty="0">
                <a:solidFill>
                  <a:srgbClr val="203864"/>
                </a:solidFill>
              </a:rPr>
              <a:t> </a:t>
            </a:r>
            <a:r>
              <a:rPr lang="en-GB" sz="2000" b="1" dirty="0" err="1">
                <a:solidFill>
                  <a:srgbClr val="203864"/>
                </a:solidFill>
              </a:rPr>
              <a:t>Woche</a:t>
            </a:r>
            <a:r>
              <a:rPr lang="en-GB" sz="2000" b="1" dirty="0">
                <a:solidFill>
                  <a:srgbClr val="203864"/>
                </a:solidFill>
              </a:rPr>
              <a:t>.</a:t>
            </a:r>
          </a:p>
        </p:txBody>
      </p:sp>
      <p:sp>
        <p:nvSpPr>
          <p:cNvPr id="77" name="Speech Bubble: Rectangle with Corners Rounded 76">
            <a:extLst>
              <a:ext uri="{FF2B5EF4-FFF2-40B4-BE49-F238E27FC236}">
                <a16:creationId xmlns:a16="http://schemas.microsoft.com/office/drawing/2014/main" id="{6C8701BF-46E7-4AC5-A0F7-BCB3CD68DA8C}"/>
              </a:ext>
            </a:extLst>
          </p:cNvPr>
          <p:cNvSpPr/>
          <p:nvPr/>
        </p:nvSpPr>
        <p:spPr>
          <a:xfrm>
            <a:off x="10145798" y="4331076"/>
            <a:ext cx="1946208" cy="1582660"/>
          </a:xfrm>
          <a:prstGeom prst="wedgeRoundRectCallout">
            <a:avLst/>
          </a:prstGeom>
          <a:solidFill>
            <a:schemeClr val="accent5">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Ich bin </a:t>
            </a:r>
            <a:r>
              <a:rPr lang="en-GB" sz="2000" b="1" dirty="0" err="1">
                <a:solidFill>
                  <a:srgbClr val="203864"/>
                </a:solidFill>
              </a:rPr>
              <a:t>vor</a:t>
            </a:r>
            <a:r>
              <a:rPr lang="en-GB" sz="2000" b="1" dirty="0">
                <a:solidFill>
                  <a:srgbClr val="203864"/>
                </a:solidFill>
              </a:rPr>
              <a:t> </a:t>
            </a:r>
            <a:r>
              <a:rPr lang="en-GB" sz="2000" b="1" dirty="0" err="1">
                <a:solidFill>
                  <a:srgbClr val="203864"/>
                </a:solidFill>
              </a:rPr>
              <a:t>acht</a:t>
            </a:r>
            <a:r>
              <a:rPr lang="en-GB" sz="2000" b="1" dirty="0">
                <a:solidFill>
                  <a:srgbClr val="203864"/>
                </a:solidFill>
              </a:rPr>
              <a:t> </a:t>
            </a:r>
            <a:r>
              <a:rPr lang="en-GB" sz="2000" b="1" dirty="0" err="1">
                <a:solidFill>
                  <a:srgbClr val="203864"/>
                </a:solidFill>
              </a:rPr>
              <a:t>Stunden</a:t>
            </a:r>
            <a:r>
              <a:rPr lang="en-GB" sz="2000" b="1" dirty="0">
                <a:solidFill>
                  <a:srgbClr val="203864"/>
                </a:solidFill>
              </a:rPr>
              <a:t> </a:t>
            </a:r>
            <a:r>
              <a:rPr lang="en-GB" sz="2000" b="1" dirty="0" err="1">
                <a:solidFill>
                  <a:srgbClr val="203864"/>
                </a:solidFill>
              </a:rPr>
              <a:t>gelaufen</a:t>
            </a:r>
            <a:r>
              <a:rPr lang="en-GB" sz="2000" b="1" dirty="0">
                <a:solidFill>
                  <a:srgbClr val="203864"/>
                </a:solidFill>
              </a:rPr>
              <a:t>.</a:t>
            </a:r>
          </a:p>
        </p:txBody>
      </p:sp>
      <p:sp>
        <p:nvSpPr>
          <p:cNvPr id="7" name="Title 6">
            <a:extLst>
              <a:ext uri="{FF2B5EF4-FFF2-40B4-BE49-F238E27FC236}">
                <a16:creationId xmlns:a16="http://schemas.microsoft.com/office/drawing/2014/main" id="{56613404-7D8F-47E8-8A1F-7B2139A4DECB}"/>
              </a:ext>
            </a:extLst>
          </p:cNvPr>
          <p:cNvSpPr>
            <a:spLocks noGrp="1"/>
          </p:cNvSpPr>
          <p:nvPr>
            <p:ph type="title"/>
          </p:nvPr>
        </p:nvSpPr>
        <p:spPr>
          <a:xfrm>
            <a:off x="4636647" y="380146"/>
            <a:ext cx="3610099" cy="519834"/>
          </a:xfrm>
        </p:spPr>
        <p:txBody>
          <a:bodyPr>
            <a:normAutofit/>
          </a:bodyPr>
          <a:lstStyle/>
          <a:p>
            <a:r>
              <a:rPr lang="x-none" sz="2800" b="1" dirty="0">
                <a:solidFill>
                  <a:srgbClr val="203864"/>
                </a:solidFill>
                <a:latin typeface="Century Gothic" panose="020F0302020204030204"/>
              </a:rPr>
              <a:t>Person</a:t>
            </a:r>
            <a:r>
              <a:rPr lang="en-GB" sz="2800" b="1" dirty="0">
                <a:solidFill>
                  <a:srgbClr val="203864"/>
                </a:solidFill>
                <a:latin typeface="Century Gothic" panose="020F0302020204030204"/>
              </a:rPr>
              <a:t> B </a:t>
            </a:r>
            <a:r>
              <a:rPr lang="en-GB" sz="2800" b="1" dirty="0" err="1">
                <a:solidFill>
                  <a:srgbClr val="203864"/>
                </a:solidFill>
                <a:latin typeface="Century Gothic" panose="020F0302020204030204"/>
              </a:rPr>
              <a:t>Antworten</a:t>
            </a:r>
            <a:endParaRPr lang="en-GB" sz="2800" dirty="0"/>
          </a:p>
        </p:txBody>
      </p:sp>
    </p:spTree>
    <p:extLst>
      <p:ext uri="{BB962C8B-B14F-4D97-AF65-F5344CB8AC3E}">
        <p14:creationId xmlns:p14="http://schemas.microsoft.com/office/powerpoint/2010/main" val="107742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8" grpId="0" animBg="1"/>
      <p:bldP spid="69" grpId="0" animBg="1"/>
      <p:bldP spid="75" grpId="0" animBg="1"/>
      <p:bldP spid="76" grpId="0" animBg="1"/>
      <p:bldP spid="7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9A4502F-78DF-0243-A7EA-D3BFD95972A6}"/>
              </a:ext>
            </a:extLst>
          </p:cNvPr>
          <p:cNvSpPr/>
          <p:nvPr/>
        </p:nvSpPr>
        <p:spPr>
          <a:xfrm>
            <a:off x="107151" y="842928"/>
            <a:ext cx="2166211"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1">
            <a:extLst>
              <a:ext uri="{FF2B5EF4-FFF2-40B4-BE49-F238E27FC236}">
                <a16:creationId xmlns:a16="http://schemas.microsoft.com/office/drawing/2014/main" id="{18C2DF8A-F87E-C648-AA7D-7BA483C88390}"/>
              </a:ext>
            </a:extLst>
          </p:cNvPr>
          <p:cNvSpPr/>
          <p:nvPr/>
        </p:nvSpPr>
        <p:spPr>
          <a:xfrm>
            <a:off x="2302329" y="842928"/>
            <a:ext cx="2172228"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9" name="Text Box 2">
            <a:extLst>
              <a:ext uri="{FF2B5EF4-FFF2-40B4-BE49-F238E27FC236}">
                <a16:creationId xmlns:a16="http://schemas.microsoft.com/office/drawing/2014/main" id="{329CE53F-A4D0-2540-BC95-903EA45B5B5B}"/>
              </a:ext>
            </a:extLst>
          </p:cNvPr>
          <p:cNvSpPr txBox="1">
            <a:spLocks noChangeArrowheads="1"/>
          </p:cNvSpPr>
          <p:nvPr/>
        </p:nvSpPr>
        <p:spPr bwMode="auto">
          <a:xfrm>
            <a:off x="2757478" y="1358835"/>
            <a:ext cx="146045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When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did you do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41D88A65-5181-164C-B819-5FCB198ACAA3}"/>
              </a:ext>
            </a:extLst>
          </p:cNvPr>
          <p:cNvSpPr txBox="1">
            <a:spLocks noChangeArrowheads="1"/>
          </p:cNvSpPr>
          <p:nvPr/>
        </p:nvSpPr>
        <p:spPr bwMode="auto">
          <a:xfrm>
            <a:off x="162459" y="1373364"/>
            <a:ext cx="210588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b="1" dirty="0">
                <a:solidFill>
                  <a:srgbClr val="203864"/>
                </a:solidFill>
                <a:latin typeface="Century Gothic" panose="020F0302020204030204"/>
                <a:ea typeface="Calibri" panose="020F0502020204030204" pitchFamily="34" charset="0"/>
                <a:cs typeface="Times New Roman" panose="02020603050405020304" pitchFamily="18" charset="0"/>
              </a:rPr>
              <a:t>For how long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have you been doing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5" name="Rectangle 1">
            <a:extLst>
              <a:ext uri="{FF2B5EF4-FFF2-40B4-BE49-F238E27FC236}">
                <a16:creationId xmlns:a16="http://schemas.microsoft.com/office/drawing/2014/main" id="{407F0767-7C7C-7047-9404-FC0A546A4553}"/>
              </a:ext>
            </a:extLst>
          </p:cNvPr>
          <p:cNvSpPr/>
          <p:nvPr/>
        </p:nvSpPr>
        <p:spPr>
          <a:xfrm>
            <a:off x="111156" y="2630481"/>
            <a:ext cx="2134076"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17" name="Text Box 10">
            <a:extLst>
              <a:ext uri="{FF2B5EF4-FFF2-40B4-BE49-F238E27FC236}">
                <a16:creationId xmlns:a16="http://schemas.microsoft.com/office/drawing/2014/main" id="{E9C14643-7F7F-A14F-9975-06657DEB5E17}"/>
              </a:ext>
            </a:extLst>
          </p:cNvPr>
          <p:cNvSpPr txBox="1">
            <a:spLocks noChangeArrowheads="1"/>
          </p:cNvSpPr>
          <p:nvPr/>
        </p:nvSpPr>
        <p:spPr bwMode="auto">
          <a:xfrm>
            <a:off x="127013" y="2652238"/>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
            <a:extLst>
              <a:ext uri="{FF2B5EF4-FFF2-40B4-BE49-F238E27FC236}">
                <a16:creationId xmlns:a16="http://schemas.microsoft.com/office/drawing/2014/main" id="{D1B9A713-B765-8540-858C-528E4E75C4CF}"/>
              </a:ext>
            </a:extLst>
          </p:cNvPr>
          <p:cNvSpPr/>
          <p:nvPr/>
        </p:nvSpPr>
        <p:spPr>
          <a:xfrm>
            <a:off x="2293716" y="2630481"/>
            <a:ext cx="2176780"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20" name="Text Box 10">
            <a:extLst>
              <a:ext uri="{FF2B5EF4-FFF2-40B4-BE49-F238E27FC236}">
                <a16:creationId xmlns:a16="http://schemas.microsoft.com/office/drawing/2014/main" id="{EB60C70C-AC5E-B84C-8267-A411E054C648}"/>
              </a:ext>
            </a:extLst>
          </p:cNvPr>
          <p:cNvSpPr txBox="1">
            <a:spLocks noChangeArrowheads="1"/>
          </p:cNvSpPr>
          <p:nvPr/>
        </p:nvSpPr>
        <p:spPr bwMode="auto">
          <a:xfrm>
            <a:off x="2309398" y="2639130"/>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1">
            <a:extLst>
              <a:ext uri="{FF2B5EF4-FFF2-40B4-BE49-F238E27FC236}">
                <a16:creationId xmlns:a16="http://schemas.microsoft.com/office/drawing/2014/main" id="{B6B2D024-2F7A-0448-B0FE-0FA36FCCEA82}"/>
              </a:ext>
            </a:extLst>
          </p:cNvPr>
          <p:cNvSpPr/>
          <p:nvPr/>
        </p:nvSpPr>
        <p:spPr>
          <a:xfrm>
            <a:off x="130366" y="4403249"/>
            <a:ext cx="2130310"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23" name="Text Box 10">
            <a:extLst>
              <a:ext uri="{FF2B5EF4-FFF2-40B4-BE49-F238E27FC236}">
                <a16:creationId xmlns:a16="http://schemas.microsoft.com/office/drawing/2014/main" id="{E4A4E041-0686-5746-A1C8-B0B728F37F0E}"/>
              </a:ext>
            </a:extLst>
          </p:cNvPr>
          <p:cNvSpPr txBox="1">
            <a:spLocks noChangeArrowheads="1"/>
          </p:cNvSpPr>
          <p:nvPr/>
        </p:nvSpPr>
        <p:spPr bwMode="auto">
          <a:xfrm>
            <a:off x="145362" y="4418034"/>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1">
            <a:extLst>
              <a:ext uri="{FF2B5EF4-FFF2-40B4-BE49-F238E27FC236}">
                <a16:creationId xmlns:a16="http://schemas.microsoft.com/office/drawing/2014/main" id="{25931C25-1237-5949-BAAD-3FB19AD9E2F2}"/>
              </a:ext>
            </a:extLst>
          </p:cNvPr>
          <p:cNvSpPr/>
          <p:nvPr/>
        </p:nvSpPr>
        <p:spPr>
          <a:xfrm>
            <a:off x="2309398" y="4403249"/>
            <a:ext cx="2161098" cy="1596578"/>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203864"/>
              </a:solidFill>
              <a:effectLst/>
              <a:uLnTx/>
              <a:uFillTx/>
              <a:latin typeface="Century Gothic" panose="020F0302020204030204"/>
              <a:ea typeface="+mn-ea"/>
              <a:cs typeface="+mn-cs"/>
            </a:endParaRPr>
          </a:p>
        </p:txBody>
      </p:sp>
      <p:sp>
        <p:nvSpPr>
          <p:cNvPr id="26" name="Text Box 10">
            <a:extLst>
              <a:ext uri="{FF2B5EF4-FFF2-40B4-BE49-F238E27FC236}">
                <a16:creationId xmlns:a16="http://schemas.microsoft.com/office/drawing/2014/main" id="{222234F5-C451-834E-B407-564166185091}"/>
              </a:ext>
            </a:extLst>
          </p:cNvPr>
          <p:cNvSpPr txBox="1">
            <a:spLocks noChangeArrowheads="1"/>
          </p:cNvSpPr>
          <p:nvPr/>
        </p:nvSpPr>
        <p:spPr bwMode="auto">
          <a:xfrm>
            <a:off x="2372651" y="4418034"/>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1">
            <a:extLst>
              <a:ext uri="{FF2B5EF4-FFF2-40B4-BE49-F238E27FC236}">
                <a16:creationId xmlns:a16="http://schemas.microsoft.com/office/drawing/2014/main" id="{DAB06C90-AAFA-2045-B097-F005A25FA8F7}"/>
              </a:ext>
            </a:extLst>
          </p:cNvPr>
          <p:cNvSpPr/>
          <p:nvPr/>
        </p:nvSpPr>
        <p:spPr>
          <a:xfrm>
            <a:off x="4650078" y="854801"/>
            <a:ext cx="3588148"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1" name="Rectangle 1">
            <a:extLst>
              <a:ext uri="{FF2B5EF4-FFF2-40B4-BE49-F238E27FC236}">
                <a16:creationId xmlns:a16="http://schemas.microsoft.com/office/drawing/2014/main" id="{A7017012-1EA6-C84E-8FBF-70DCDD863622}"/>
              </a:ext>
            </a:extLst>
          </p:cNvPr>
          <p:cNvSpPr/>
          <p:nvPr/>
        </p:nvSpPr>
        <p:spPr>
          <a:xfrm>
            <a:off x="8413747" y="842928"/>
            <a:ext cx="366709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2" name="Text Box 10">
            <a:extLst>
              <a:ext uri="{FF2B5EF4-FFF2-40B4-BE49-F238E27FC236}">
                <a16:creationId xmlns:a16="http://schemas.microsoft.com/office/drawing/2014/main" id="{B336D4C2-D5C1-0946-BFED-24C3A4B02B3B}"/>
              </a:ext>
            </a:extLst>
          </p:cNvPr>
          <p:cNvSpPr txBox="1">
            <a:spLocks noChangeArrowheads="1"/>
          </p:cNvSpPr>
          <p:nvPr/>
        </p:nvSpPr>
        <p:spPr bwMode="auto">
          <a:xfrm>
            <a:off x="8626701" y="94565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5" name="Rectangle 1">
            <a:extLst>
              <a:ext uri="{FF2B5EF4-FFF2-40B4-BE49-F238E27FC236}">
                <a16:creationId xmlns:a16="http://schemas.microsoft.com/office/drawing/2014/main" id="{69776917-662D-D346-AEC8-867944DF1FE8}"/>
              </a:ext>
            </a:extLst>
          </p:cNvPr>
          <p:cNvSpPr/>
          <p:nvPr/>
        </p:nvSpPr>
        <p:spPr>
          <a:xfrm>
            <a:off x="4636647" y="2601203"/>
            <a:ext cx="3588148"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6" name="Text Box 10">
            <a:extLst>
              <a:ext uri="{FF2B5EF4-FFF2-40B4-BE49-F238E27FC236}">
                <a16:creationId xmlns:a16="http://schemas.microsoft.com/office/drawing/2014/main" id="{CC18DB47-A16F-4F49-8613-4C37CED0E3D9}"/>
              </a:ext>
            </a:extLst>
          </p:cNvPr>
          <p:cNvSpPr txBox="1">
            <a:spLocks noChangeArrowheads="1"/>
          </p:cNvSpPr>
          <p:nvPr/>
        </p:nvSpPr>
        <p:spPr bwMode="auto">
          <a:xfrm>
            <a:off x="4704716" y="2703930"/>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le 1">
            <a:extLst>
              <a:ext uri="{FF2B5EF4-FFF2-40B4-BE49-F238E27FC236}">
                <a16:creationId xmlns:a16="http://schemas.microsoft.com/office/drawing/2014/main" id="{3FEC31E4-C87D-A14D-9296-CA3082146B67}"/>
              </a:ext>
            </a:extLst>
          </p:cNvPr>
          <p:cNvSpPr/>
          <p:nvPr/>
        </p:nvSpPr>
        <p:spPr>
          <a:xfrm>
            <a:off x="8413747" y="2589330"/>
            <a:ext cx="366709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0" name="Text Box 10">
            <a:extLst>
              <a:ext uri="{FF2B5EF4-FFF2-40B4-BE49-F238E27FC236}">
                <a16:creationId xmlns:a16="http://schemas.microsoft.com/office/drawing/2014/main" id="{86A58523-3079-6645-8BF6-DB4124EA323D}"/>
              </a:ext>
            </a:extLst>
          </p:cNvPr>
          <p:cNvSpPr txBox="1">
            <a:spLocks noChangeArrowheads="1"/>
          </p:cNvSpPr>
          <p:nvPr/>
        </p:nvSpPr>
        <p:spPr bwMode="auto">
          <a:xfrm>
            <a:off x="8626701" y="269205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1">
            <a:extLst>
              <a:ext uri="{FF2B5EF4-FFF2-40B4-BE49-F238E27FC236}">
                <a16:creationId xmlns:a16="http://schemas.microsoft.com/office/drawing/2014/main" id="{FD1C1FE8-F046-4449-85AB-7511572F133F}"/>
              </a:ext>
            </a:extLst>
          </p:cNvPr>
          <p:cNvSpPr/>
          <p:nvPr/>
        </p:nvSpPr>
        <p:spPr>
          <a:xfrm>
            <a:off x="4636647" y="4367541"/>
            <a:ext cx="3601548"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 name="Text Box 10">
            <a:extLst>
              <a:ext uri="{FF2B5EF4-FFF2-40B4-BE49-F238E27FC236}">
                <a16:creationId xmlns:a16="http://schemas.microsoft.com/office/drawing/2014/main" id="{19EAFB60-7064-7B4B-9024-CF3AD5203220}"/>
              </a:ext>
            </a:extLst>
          </p:cNvPr>
          <p:cNvSpPr txBox="1">
            <a:spLocks noChangeArrowheads="1"/>
          </p:cNvSpPr>
          <p:nvPr/>
        </p:nvSpPr>
        <p:spPr bwMode="auto">
          <a:xfrm>
            <a:off x="4704716" y="447026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1">
            <a:extLst>
              <a:ext uri="{FF2B5EF4-FFF2-40B4-BE49-F238E27FC236}">
                <a16:creationId xmlns:a16="http://schemas.microsoft.com/office/drawing/2014/main" id="{B159F2E4-0A1E-A743-87C2-12E7089A4AD1}"/>
              </a:ext>
            </a:extLst>
          </p:cNvPr>
          <p:cNvSpPr/>
          <p:nvPr/>
        </p:nvSpPr>
        <p:spPr>
          <a:xfrm>
            <a:off x="8424910" y="4331922"/>
            <a:ext cx="3655933"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8" name="Text Box 10">
            <a:extLst>
              <a:ext uri="{FF2B5EF4-FFF2-40B4-BE49-F238E27FC236}">
                <a16:creationId xmlns:a16="http://schemas.microsoft.com/office/drawing/2014/main" id="{49A3C686-15B3-3646-B7BE-1272AF692C37}"/>
              </a:ext>
            </a:extLst>
          </p:cNvPr>
          <p:cNvSpPr txBox="1">
            <a:spLocks noChangeArrowheads="1"/>
          </p:cNvSpPr>
          <p:nvPr/>
        </p:nvSpPr>
        <p:spPr bwMode="auto">
          <a:xfrm>
            <a:off x="8626701" y="4434649"/>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0" name="Text Box 10">
            <a:extLst>
              <a:ext uri="{FF2B5EF4-FFF2-40B4-BE49-F238E27FC236}">
                <a16:creationId xmlns:a16="http://schemas.microsoft.com/office/drawing/2014/main" id="{0540B552-5C65-7C46-8371-CE136DCC4C3B}"/>
              </a:ext>
            </a:extLst>
          </p:cNvPr>
          <p:cNvSpPr txBox="1">
            <a:spLocks noChangeArrowheads="1"/>
          </p:cNvSpPr>
          <p:nvPr/>
        </p:nvSpPr>
        <p:spPr bwMode="auto">
          <a:xfrm>
            <a:off x="145362" y="884259"/>
            <a:ext cx="2659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1" name="Text Box 10">
            <a:extLst>
              <a:ext uri="{FF2B5EF4-FFF2-40B4-BE49-F238E27FC236}">
                <a16:creationId xmlns:a16="http://schemas.microsoft.com/office/drawing/2014/main" id="{A977C9CC-C052-A943-86B1-9CC0604FE527}"/>
              </a:ext>
            </a:extLst>
          </p:cNvPr>
          <p:cNvSpPr txBox="1">
            <a:spLocks noChangeArrowheads="1"/>
          </p:cNvSpPr>
          <p:nvPr/>
        </p:nvSpPr>
        <p:spPr bwMode="auto">
          <a:xfrm>
            <a:off x="2374159" y="899980"/>
            <a:ext cx="294453" cy="404534"/>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x-none" sz="2000" b="0" i="0"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Box 61">
            <a:extLst>
              <a:ext uri="{FF2B5EF4-FFF2-40B4-BE49-F238E27FC236}">
                <a16:creationId xmlns:a16="http://schemas.microsoft.com/office/drawing/2014/main" id="{4A65B8E1-3A06-8941-A673-457855D7AD4D}"/>
              </a:ext>
            </a:extLst>
          </p:cNvPr>
          <p:cNvSpPr txBox="1"/>
          <p:nvPr/>
        </p:nvSpPr>
        <p:spPr>
          <a:xfrm>
            <a:off x="873872" y="908091"/>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3" name="TextBox 62">
            <a:extLst>
              <a:ext uri="{FF2B5EF4-FFF2-40B4-BE49-F238E27FC236}">
                <a16:creationId xmlns:a16="http://schemas.microsoft.com/office/drawing/2014/main" id="{8416675F-AED5-BF46-8BB5-5988C119C06F}"/>
              </a:ext>
            </a:extLst>
          </p:cNvPr>
          <p:cNvSpPr txBox="1"/>
          <p:nvPr/>
        </p:nvSpPr>
        <p:spPr>
          <a:xfrm>
            <a:off x="3004270" y="884259"/>
            <a:ext cx="1151586"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4" name="TextBox 63">
            <a:extLst>
              <a:ext uri="{FF2B5EF4-FFF2-40B4-BE49-F238E27FC236}">
                <a16:creationId xmlns:a16="http://schemas.microsoft.com/office/drawing/2014/main" id="{3BAFF2CC-4AB3-FA45-9DD4-10A96DD3B903}"/>
              </a:ext>
            </a:extLst>
          </p:cNvPr>
          <p:cNvSpPr txBox="1"/>
          <p:nvPr/>
        </p:nvSpPr>
        <p:spPr>
          <a:xfrm>
            <a:off x="873872" y="2651398"/>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5" name="TextBox 64">
            <a:extLst>
              <a:ext uri="{FF2B5EF4-FFF2-40B4-BE49-F238E27FC236}">
                <a16:creationId xmlns:a16="http://schemas.microsoft.com/office/drawing/2014/main" id="{BE280A92-8CFE-F24A-A4BB-6488679E8B20}"/>
              </a:ext>
            </a:extLst>
          </p:cNvPr>
          <p:cNvSpPr txBox="1"/>
          <p:nvPr/>
        </p:nvSpPr>
        <p:spPr>
          <a:xfrm>
            <a:off x="3002978" y="2687641"/>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6" name="TextBox 65">
            <a:extLst>
              <a:ext uri="{FF2B5EF4-FFF2-40B4-BE49-F238E27FC236}">
                <a16:creationId xmlns:a16="http://schemas.microsoft.com/office/drawing/2014/main" id="{D7423845-F8C0-0A4D-B4A1-0E2FAD568BA0}"/>
              </a:ext>
            </a:extLst>
          </p:cNvPr>
          <p:cNvSpPr txBox="1"/>
          <p:nvPr/>
        </p:nvSpPr>
        <p:spPr>
          <a:xfrm>
            <a:off x="854329" y="4459755"/>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7" name="TextBox 66">
            <a:extLst>
              <a:ext uri="{FF2B5EF4-FFF2-40B4-BE49-F238E27FC236}">
                <a16:creationId xmlns:a16="http://schemas.microsoft.com/office/drawing/2014/main" id="{79C8E03F-38E3-4B47-BDCD-FE973BBF797A}"/>
              </a:ext>
            </a:extLst>
          </p:cNvPr>
          <p:cNvSpPr txBox="1"/>
          <p:nvPr/>
        </p:nvSpPr>
        <p:spPr>
          <a:xfrm>
            <a:off x="3012917" y="4459588"/>
            <a:ext cx="1046873"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203864"/>
                </a:solidFill>
                <a:latin typeface="Century Gothic" panose="020F0302020204030204"/>
              </a:rPr>
              <a:t>Frage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0" name="Text Box 2">
            <a:extLst>
              <a:ext uri="{FF2B5EF4-FFF2-40B4-BE49-F238E27FC236}">
                <a16:creationId xmlns:a16="http://schemas.microsoft.com/office/drawing/2014/main" id="{A132671E-F8F9-EB42-B720-C91C23CC8C44}"/>
              </a:ext>
            </a:extLst>
          </p:cNvPr>
          <p:cNvSpPr txBox="1">
            <a:spLocks noChangeArrowheads="1"/>
          </p:cNvSpPr>
          <p:nvPr/>
        </p:nvSpPr>
        <p:spPr bwMode="auto">
          <a:xfrm>
            <a:off x="531331" y="3169838"/>
            <a:ext cx="146045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When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did you do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1" name="Text Box 2">
            <a:extLst>
              <a:ext uri="{FF2B5EF4-FFF2-40B4-BE49-F238E27FC236}">
                <a16:creationId xmlns:a16="http://schemas.microsoft.com/office/drawing/2014/main" id="{F50621A1-CC3A-8F43-9567-D8A2D542C730}"/>
              </a:ext>
            </a:extLst>
          </p:cNvPr>
          <p:cNvSpPr txBox="1">
            <a:spLocks noChangeArrowheads="1"/>
          </p:cNvSpPr>
          <p:nvPr/>
        </p:nvSpPr>
        <p:spPr bwMode="auto">
          <a:xfrm>
            <a:off x="2610796" y="4807366"/>
            <a:ext cx="146045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When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did you do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3" name="Text Box 10">
            <a:extLst>
              <a:ext uri="{FF2B5EF4-FFF2-40B4-BE49-F238E27FC236}">
                <a16:creationId xmlns:a16="http://schemas.microsoft.com/office/drawing/2014/main" id="{9222FFCA-D654-124F-A642-B0B1440ED15C}"/>
              </a:ext>
            </a:extLst>
          </p:cNvPr>
          <p:cNvSpPr txBox="1">
            <a:spLocks noChangeArrowheads="1"/>
          </p:cNvSpPr>
          <p:nvPr/>
        </p:nvSpPr>
        <p:spPr bwMode="auto">
          <a:xfrm>
            <a:off x="4750386" y="954301"/>
            <a:ext cx="265953" cy="404534"/>
          </a:xfrm>
          <a:prstGeom prst="rect">
            <a:avLst/>
          </a:prstGeom>
          <a:solidFill>
            <a:srgbClr val="FEF3CC"/>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Text Box 2">
            <a:extLst>
              <a:ext uri="{FF2B5EF4-FFF2-40B4-BE49-F238E27FC236}">
                <a16:creationId xmlns:a16="http://schemas.microsoft.com/office/drawing/2014/main" id="{E7175964-1C06-4017-B6BA-819008B0A4AA}"/>
              </a:ext>
            </a:extLst>
          </p:cNvPr>
          <p:cNvSpPr txBox="1">
            <a:spLocks noChangeArrowheads="1"/>
          </p:cNvSpPr>
          <p:nvPr/>
        </p:nvSpPr>
        <p:spPr bwMode="auto">
          <a:xfrm>
            <a:off x="2359299" y="3128049"/>
            <a:ext cx="210588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b="1" dirty="0">
                <a:solidFill>
                  <a:srgbClr val="203864"/>
                </a:solidFill>
                <a:latin typeface="Century Gothic" panose="020F0302020204030204"/>
                <a:ea typeface="Calibri" panose="020F0502020204030204" pitchFamily="34" charset="0"/>
                <a:cs typeface="Times New Roman" panose="02020603050405020304" pitchFamily="18" charset="0"/>
              </a:rPr>
              <a:t>For how long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have you been doing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2" name="Text Box 2">
            <a:extLst>
              <a:ext uri="{FF2B5EF4-FFF2-40B4-BE49-F238E27FC236}">
                <a16:creationId xmlns:a16="http://schemas.microsoft.com/office/drawing/2014/main" id="{EB1C24B8-D433-48F7-88B5-7F839D624BEE}"/>
              </a:ext>
            </a:extLst>
          </p:cNvPr>
          <p:cNvSpPr txBox="1">
            <a:spLocks noChangeArrowheads="1"/>
          </p:cNvSpPr>
          <p:nvPr/>
        </p:nvSpPr>
        <p:spPr bwMode="auto">
          <a:xfrm>
            <a:off x="145362" y="4835858"/>
            <a:ext cx="2105885" cy="105484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b="1" dirty="0">
                <a:solidFill>
                  <a:srgbClr val="203864"/>
                </a:solidFill>
                <a:latin typeface="Century Gothic" panose="020F0302020204030204"/>
                <a:ea typeface="Calibri" panose="020F0502020204030204" pitchFamily="34" charset="0"/>
                <a:cs typeface="Times New Roman" panose="02020603050405020304" pitchFamily="18" charset="0"/>
              </a:rPr>
              <a:t>For how long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rPr>
              <a:t>have you been doing that?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8" name="CuadroTexto 86">
            <a:extLst>
              <a:ext uri="{FF2B5EF4-FFF2-40B4-BE49-F238E27FC236}">
                <a16:creationId xmlns:a16="http://schemas.microsoft.com/office/drawing/2014/main" id="{4F30A5E3-1698-4507-ABC0-B9571F4CABBC}"/>
              </a:ext>
            </a:extLst>
          </p:cNvPr>
          <p:cNvSpPr txBox="1"/>
          <p:nvPr/>
        </p:nvSpPr>
        <p:spPr>
          <a:xfrm>
            <a:off x="8336733" y="1703229"/>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live</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here</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ten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years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69" name="CuadroTexto 87">
            <a:extLst>
              <a:ext uri="{FF2B5EF4-FFF2-40B4-BE49-F238E27FC236}">
                <a16:creationId xmlns:a16="http://schemas.microsoft.com/office/drawing/2014/main" id="{D98F4E3F-406B-4A85-9D1E-292F10B610BC}"/>
              </a:ext>
            </a:extLst>
          </p:cNvPr>
          <p:cNvSpPr txBox="1"/>
          <p:nvPr/>
        </p:nvSpPr>
        <p:spPr>
          <a:xfrm>
            <a:off x="10350785" y="1702299"/>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live</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here</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ten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years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75" name="CuadroTexto 94">
            <a:extLst>
              <a:ext uri="{FF2B5EF4-FFF2-40B4-BE49-F238E27FC236}">
                <a16:creationId xmlns:a16="http://schemas.microsoft.com/office/drawing/2014/main" id="{BC0EE015-4867-443D-AF3E-A1EB7A0BA172}"/>
              </a:ext>
            </a:extLst>
          </p:cNvPr>
          <p:cNvSpPr txBox="1"/>
          <p:nvPr/>
        </p:nvSpPr>
        <p:spPr>
          <a:xfrm>
            <a:off x="8243854" y="3424393"/>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ride</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bike</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hour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76" name="CuadroTexto 95">
            <a:extLst>
              <a:ext uri="{FF2B5EF4-FFF2-40B4-BE49-F238E27FC236}">
                <a16:creationId xmlns:a16="http://schemas.microsoft.com/office/drawing/2014/main" id="{98FDD752-54DE-4C7D-9D33-65D0F8E0FAD0}"/>
              </a:ext>
            </a:extLst>
          </p:cNvPr>
          <p:cNvSpPr txBox="1"/>
          <p:nvPr/>
        </p:nvSpPr>
        <p:spPr>
          <a:xfrm>
            <a:off x="10426449" y="3456125"/>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ride</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bike</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hour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77" name="CuadroTexto 102">
            <a:extLst>
              <a:ext uri="{FF2B5EF4-FFF2-40B4-BE49-F238E27FC236}">
                <a16:creationId xmlns:a16="http://schemas.microsoft.com/office/drawing/2014/main" id="{360EA655-3ED4-48E8-B5F3-DA966CB0155D}"/>
              </a:ext>
            </a:extLst>
          </p:cNvPr>
          <p:cNvSpPr txBox="1"/>
          <p:nvPr/>
        </p:nvSpPr>
        <p:spPr>
          <a:xfrm>
            <a:off x="8385802" y="5149812"/>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eat</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Italian</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5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months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78" name="CuadroTexto 103">
            <a:extLst>
              <a:ext uri="{FF2B5EF4-FFF2-40B4-BE49-F238E27FC236}">
                <a16:creationId xmlns:a16="http://schemas.microsoft.com/office/drawing/2014/main" id="{3FD16187-918B-4A0E-A2A0-605C2C5E879D}"/>
              </a:ext>
            </a:extLst>
          </p:cNvPr>
          <p:cNvSpPr txBox="1"/>
          <p:nvPr/>
        </p:nvSpPr>
        <p:spPr>
          <a:xfrm>
            <a:off x="10300857" y="5172142"/>
            <a:ext cx="18242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eat</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Italian</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5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months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pic>
        <p:nvPicPr>
          <p:cNvPr id="79" name="Graphic 78" descr="Cycling">
            <a:extLst>
              <a:ext uri="{FF2B5EF4-FFF2-40B4-BE49-F238E27FC236}">
                <a16:creationId xmlns:a16="http://schemas.microsoft.com/office/drawing/2014/main" id="{6965C148-5BD3-4E19-8626-34CE2EEC49B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883370" y="2717410"/>
            <a:ext cx="707887" cy="707887"/>
          </a:xfrm>
          <a:prstGeom prst="rect">
            <a:avLst/>
          </a:prstGeom>
        </p:spPr>
      </p:pic>
      <p:pic>
        <p:nvPicPr>
          <p:cNvPr id="80" name="Graphic 79" descr="Pasta">
            <a:extLst>
              <a:ext uri="{FF2B5EF4-FFF2-40B4-BE49-F238E27FC236}">
                <a16:creationId xmlns:a16="http://schemas.microsoft.com/office/drawing/2014/main" id="{5A68C41D-8D0A-4BF7-9690-B25587380B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786304" y="4481915"/>
            <a:ext cx="707887" cy="707887"/>
          </a:xfrm>
          <a:prstGeom prst="rect">
            <a:avLst/>
          </a:prstGeom>
        </p:spPr>
      </p:pic>
      <p:pic>
        <p:nvPicPr>
          <p:cNvPr id="81" name="Graphic 80" descr="House">
            <a:extLst>
              <a:ext uri="{FF2B5EF4-FFF2-40B4-BE49-F238E27FC236}">
                <a16:creationId xmlns:a16="http://schemas.microsoft.com/office/drawing/2014/main" id="{15EFA8EB-A593-445D-B1EA-FF702CA02F9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786304" y="923159"/>
            <a:ext cx="809316" cy="809316"/>
          </a:xfrm>
          <a:prstGeom prst="rect">
            <a:avLst/>
          </a:prstGeom>
        </p:spPr>
      </p:pic>
      <p:sp>
        <p:nvSpPr>
          <p:cNvPr id="82" name="CuadroTexto 79">
            <a:extLst>
              <a:ext uri="{FF2B5EF4-FFF2-40B4-BE49-F238E27FC236}">
                <a16:creationId xmlns:a16="http://schemas.microsoft.com/office/drawing/2014/main" id="{46EEE006-FBE1-4404-A898-0DD51626D480}"/>
              </a:ext>
            </a:extLst>
          </p:cNvPr>
          <p:cNvSpPr txBox="1"/>
          <p:nvPr/>
        </p:nvSpPr>
        <p:spPr>
          <a:xfrm>
            <a:off x="4527536" y="1681798"/>
            <a:ext cx="18515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read</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book</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week</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83" name="CuadroTexto 80">
            <a:extLst>
              <a:ext uri="{FF2B5EF4-FFF2-40B4-BE49-F238E27FC236}">
                <a16:creationId xmlns:a16="http://schemas.microsoft.com/office/drawing/2014/main" id="{1ECA9A53-C166-4C9C-8D92-120827C7EE1F}"/>
              </a:ext>
            </a:extLst>
          </p:cNvPr>
          <p:cNvSpPr txBox="1"/>
          <p:nvPr/>
        </p:nvSpPr>
        <p:spPr>
          <a:xfrm>
            <a:off x="6449045" y="1732475"/>
            <a:ext cx="18338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lang="es-ES_tradnl" sz="2000" dirty="0" err="1">
                <a:solidFill>
                  <a:prstClr val="black"/>
                </a:solidFill>
                <a:latin typeface="Century Gothic" panose="020F0302020204030204"/>
              </a:rPr>
              <a:t>read</a:t>
            </a:r>
            <a:r>
              <a:rPr lang="es-ES_tradnl" sz="2000" dirty="0">
                <a:solidFill>
                  <a:prstClr val="black"/>
                </a:solidFill>
                <a:latin typeface="Century Gothic" panose="020F0302020204030204"/>
              </a:rPr>
              <a:t> </a:t>
            </a:r>
            <a:r>
              <a:rPr lang="es-ES_tradnl" sz="2000" dirty="0" err="1">
                <a:solidFill>
                  <a:prstClr val="black"/>
                </a:solidFill>
                <a:latin typeface="Century Gothic" panose="020F0302020204030204"/>
              </a:rPr>
              <a:t>book</a:t>
            </a:r>
            <a:r>
              <a:rPr lang="es-ES_tradnl" sz="2000" dirty="0">
                <a:solidFill>
                  <a:prstClr val="black"/>
                </a:solidFill>
                <a:latin typeface="Century Gothic" panose="020F0302020204030204"/>
              </a:rPr>
              <a:t> a </a:t>
            </a:r>
            <a:r>
              <a:rPr lang="es-ES_tradnl" sz="2000" dirty="0" err="1">
                <a:solidFill>
                  <a:prstClr val="black"/>
                </a:solidFill>
                <a:latin typeface="Century Gothic" panose="020F0302020204030204"/>
              </a:rPr>
              <a:t>week</a:t>
            </a:r>
            <a:r>
              <a:rPr lang="es-ES_tradnl" sz="2000" dirty="0">
                <a:solidFill>
                  <a:prstClr val="black"/>
                </a:solidFill>
                <a:latin typeface="Century Gothic" panose="020F0302020204030204"/>
              </a:rPr>
              <a:t> </a:t>
            </a:r>
            <a:r>
              <a:rPr lang="es-ES_tradnl" sz="2000" dirty="0" err="1">
                <a:solidFill>
                  <a:prstClr val="black"/>
                </a:solidFill>
                <a:latin typeface="Century Gothic" panose="020F0302020204030204"/>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84" name="CuadroTexto 90">
            <a:extLst>
              <a:ext uri="{FF2B5EF4-FFF2-40B4-BE49-F238E27FC236}">
                <a16:creationId xmlns:a16="http://schemas.microsoft.com/office/drawing/2014/main" id="{C8B5239B-8F23-4D0C-87D2-27B62980C6F3}"/>
              </a:ext>
            </a:extLst>
          </p:cNvPr>
          <p:cNvSpPr txBox="1"/>
          <p:nvPr/>
        </p:nvSpPr>
        <p:spPr>
          <a:xfrm>
            <a:off x="4554943" y="3489895"/>
            <a:ext cx="1974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visit</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brother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6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months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85" name="CuadroTexto 91">
            <a:extLst>
              <a:ext uri="{FF2B5EF4-FFF2-40B4-BE49-F238E27FC236}">
                <a16:creationId xmlns:a16="http://schemas.microsoft.com/office/drawing/2014/main" id="{4284D2C9-F35E-4B7B-ACE7-D9EFAE538A9E}"/>
              </a:ext>
            </a:extLst>
          </p:cNvPr>
          <p:cNvSpPr txBox="1"/>
          <p:nvPr/>
        </p:nvSpPr>
        <p:spPr>
          <a:xfrm>
            <a:off x="6357718" y="3521740"/>
            <a:ext cx="19397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visit</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brother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6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months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86" name="CuadroTexto 98">
            <a:extLst>
              <a:ext uri="{FF2B5EF4-FFF2-40B4-BE49-F238E27FC236}">
                <a16:creationId xmlns:a16="http://schemas.microsoft.com/office/drawing/2014/main" id="{ABA45BDB-52C7-4FE2-9F0F-95BD1DAC0F9C}"/>
              </a:ext>
            </a:extLst>
          </p:cNvPr>
          <p:cNvSpPr txBox="1"/>
          <p:nvPr/>
        </p:nvSpPr>
        <p:spPr>
          <a:xfrm>
            <a:off x="4573103" y="4936304"/>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play</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volleyball</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for</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7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weeks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87" name="CuadroTexto 99">
            <a:extLst>
              <a:ext uri="{FF2B5EF4-FFF2-40B4-BE49-F238E27FC236}">
                <a16:creationId xmlns:a16="http://schemas.microsoft.com/office/drawing/2014/main" id="{F5E2D23A-4CB9-4BBB-ABB8-3E76D99DD836}"/>
              </a:ext>
            </a:extLst>
          </p:cNvPr>
          <p:cNvSpPr txBox="1"/>
          <p:nvPr/>
        </p:nvSpPr>
        <p:spPr>
          <a:xfrm>
            <a:off x="6529742" y="494267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play</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volleyball</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7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weeks</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entury Gothic" panose="020F0302020204030204"/>
                <a:ea typeface="+mn-ea"/>
                <a:cs typeface="+mn-cs"/>
              </a:rPr>
              <a:t>ago</a:t>
            </a: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pic>
        <p:nvPicPr>
          <p:cNvPr id="88" name="Graphic 87" descr="Volleyball">
            <a:extLst>
              <a:ext uri="{FF2B5EF4-FFF2-40B4-BE49-F238E27FC236}">
                <a16:creationId xmlns:a16="http://schemas.microsoft.com/office/drawing/2014/main" id="{E6AB3EBE-B859-42C3-A3C3-366AB5BB8F9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183388" y="4385668"/>
            <a:ext cx="702371" cy="702371"/>
          </a:xfrm>
          <a:prstGeom prst="rect">
            <a:avLst/>
          </a:prstGeom>
        </p:spPr>
      </p:pic>
      <p:pic>
        <p:nvPicPr>
          <p:cNvPr id="89" name="Graphic 88" descr="Closed book">
            <a:extLst>
              <a:ext uri="{FF2B5EF4-FFF2-40B4-BE49-F238E27FC236}">
                <a16:creationId xmlns:a16="http://schemas.microsoft.com/office/drawing/2014/main" id="{DEFB6F98-8556-48B3-876D-DC515E21960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063334" y="903989"/>
            <a:ext cx="914400" cy="914400"/>
          </a:xfrm>
          <a:prstGeom prst="rect">
            <a:avLst/>
          </a:prstGeom>
        </p:spPr>
      </p:pic>
      <p:pic>
        <p:nvPicPr>
          <p:cNvPr id="90" name="Picture 89" descr="A cartoon of a person&#10;&#10;Description automatically generated">
            <a:extLst>
              <a:ext uri="{FF2B5EF4-FFF2-40B4-BE49-F238E27FC236}">
                <a16:creationId xmlns:a16="http://schemas.microsoft.com/office/drawing/2014/main" id="{23A82592-00BD-469B-B977-CAB6DEB14F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58603" y="2646581"/>
            <a:ext cx="802748" cy="792713"/>
          </a:xfrm>
          <a:prstGeom prst="rect">
            <a:avLst/>
          </a:prstGeom>
        </p:spPr>
      </p:pic>
      <p:sp>
        <p:nvSpPr>
          <p:cNvPr id="58" name="Speech Bubble: Rectangle with Corners Rounded 57">
            <a:extLst>
              <a:ext uri="{FF2B5EF4-FFF2-40B4-BE49-F238E27FC236}">
                <a16:creationId xmlns:a16="http://schemas.microsoft.com/office/drawing/2014/main" id="{BFD22E73-38FF-4FF3-998F-1BBF1F4A369F}"/>
              </a:ext>
            </a:extLst>
          </p:cNvPr>
          <p:cNvSpPr/>
          <p:nvPr/>
        </p:nvSpPr>
        <p:spPr>
          <a:xfrm>
            <a:off x="6253104" y="856395"/>
            <a:ext cx="1946208" cy="1582660"/>
          </a:xfrm>
          <a:prstGeom prst="wedgeRoundRectCallout">
            <a:avLst/>
          </a:prstGeom>
          <a:solidFill>
            <a:schemeClr val="accent5">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Ich lese </a:t>
            </a:r>
            <a:r>
              <a:rPr lang="en-GB" sz="2000" b="1" dirty="0" err="1">
                <a:solidFill>
                  <a:srgbClr val="203864"/>
                </a:solidFill>
              </a:rPr>
              <a:t>seit</a:t>
            </a:r>
            <a:r>
              <a:rPr lang="en-GB" sz="2000" b="1" dirty="0">
                <a:solidFill>
                  <a:srgbClr val="203864"/>
                </a:solidFill>
              </a:rPr>
              <a:t> </a:t>
            </a:r>
            <a:r>
              <a:rPr lang="en-GB" sz="2000" b="1" dirty="0" err="1">
                <a:solidFill>
                  <a:srgbClr val="203864"/>
                </a:solidFill>
              </a:rPr>
              <a:t>einer</a:t>
            </a:r>
            <a:r>
              <a:rPr lang="en-GB" sz="2000" b="1" dirty="0">
                <a:solidFill>
                  <a:srgbClr val="203864"/>
                </a:solidFill>
              </a:rPr>
              <a:t> </a:t>
            </a:r>
            <a:r>
              <a:rPr lang="en-GB" sz="2000" b="1" dirty="0" err="1">
                <a:solidFill>
                  <a:srgbClr val="203864"/>
                </a:solidFill>
              </a:rPr>
              <a:t>Woche</a:t>
            </a:r>
            <a:r>
              <a:rPr lang="en-GB" sz="2000" b="1" dirty="0">
                <a:solidFill>
                  <a:srgbClr val="203864"/>
                </a:solidFill>
              </a:rPr>
              <a:t> </a:t>
            </a:r>
            <a:r>
              <a:rPr lang="en-GB" sz="2000" b="1" dirty="0" err="1">
                <a:solidFill>
                  <a:srgbClr val="203864"/>
                </a:solidFill>
              </a:rPr>
              <a:t>ein</a:t>
            </a:r>
            <a:r>
              <a:rPr lang="en-GB" sz="2000" b="1" dirty="0">
                <a:solidFill>
                  <a:srgbClr val="203864"/>
                </a:solidFill>
              </a:rPr>
              <a:t> Buch.</a:t>
            </a:r>
          </a:p>
        </p:txBody>
      </p:sp>
      <p:sp>
        <p:nvSpPr>
          <p:cNvPr id="91" name="Speech Bubble: Rectangle with Corners Rounded 90">
            <a:extLst>
              <a:ext uri="{FF2B5EF4-FFF2-40B4-BE49-F238E27FC236}">
                <a16:creationId xmlns:a16="http://schemas.microsoft.com/office/drawing/2014/main" id="{9B6790CE-579A-4188-A252-6A79435C2A2F}"/>
              </a:ext>
            </a:extLst>
          </p:cNvPr>
          <p:cNvSpPr/>
          <p:nvPr/>
        </p:nvSpPr>
        <p:spPr>
          <a:xfrm>
            <a:off x="10134635" y="852653"/>
            <a:ext cx="1946208" cy="1582660"/>
          </a:xfrm>
          <a:prstGeom prst="wedgeRoundRectCallout">
            <a:avLst/>
          </a:prstGeom>
          <a:solidFill>
            <a:schemeClr val="accent5">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Ich </a:t>
            </a:r>
            <a:r>
              <a:rPr lang="en-GB" sz="2000" b="1" dirty="0" err="1">
                <a:solidFill>
                  <a:srgbClr val="203864"/>
                </a:solidFill>
              </a:rPr>
              <a:t>habe</a:t>
            </a:r>
            <a:r>
              <a:rPr lang="en-GB" sz="2000" b="1" dirty="0">
                <a:solidFill>
                  <a:srgbClr val="203864"/>
                </a:solidFill>
              </a:rPr>
              <a:t> </a:t>
            </a:r>
            <a:r>
              <a:rPr lang="en-GB" sz="2000" b="1" dirty="0" err="1">
                <a:solidFill>
                  <a:srgbClr val="203864"/>
                </a:solidFill>
              </a:rPr>
              <a:t>vor</a:t>
            </a:r>
            <a:r>
              <a:rPr lang="en-GB" sz="2000" b="1" dirty="0">
                <a:solidFill>
                  <a:srgbClr val="203864"/>
                </a:solidFill>
              </a:rPr>
              <a:t> </a:t>
            </a:r>
            <a:r>
              <a:rPr lang="en-GB" sz="2000" b="1" dirty="0" err="1">
                <a:solidFill>
                  <a:srgbClr val="203864"/>
                </a:solidFill>
              </a:rPr>
              <a:t>zehn</a:t>
            </a:r>
            <a:r>
              <a:rPr lang="en-GB" sz="2000" b="1" dirty="0">
                <a:solidFill>
                  <a:srgbClr val="203864"/>
                </a:solidFill>
              </a:rPr>
              <a:t> Jahren </a:t>
            </a:r>
            <a:r>
              <a:rPr lang="en-GB" sz="2000" b="1" dirty="0" err="1">
                <a:solidFill>
                  <a:srgbClr val="203864"/>
                </a:solidFill>
              </a:rPr>
              <a:t>hier</a:t>
            </a:r>
            <a:r>
              <a:rPr lang="en-GB" sz="2000" b="1" dirty="0">
                <a:solidFill>
                  <a:srgbClr val="203864"/>
                </a:solidFill>
              </a:rPr>
              <a:t> </a:t>
            </a:r>
            <a:r>
              <a:rPr lang="en-GB" sz="2000" b="1" dirty="0" err="1">
                <a:solidFill>
                  <a:srgbClr val="203864"/>
                </a:solidFill>
              </a:rPr>
              <a:t>gewohnt</a:t>
            </a:r>
            <a:r>
              <a:rPr lang="en-GB" sz="2000" b="1" dirty="0">
                <a:solidFill>
                  <a:srgbClr val="203864"/>
                </a:solidFill>
              </a:rPr>
              <a:t>.</a:t>
            </a:r>
          </a:p>
        </p:txBody>
      </p:sp>
      <p:sp>
        <p:nvSpPr>
          <p:cNvPr id="92" name="Speech Bubble: Rectangle with Corners Rounded 91">
            <a:extLst>
              <a:ext uri="{FF2B5EF4-FFF2-40B4-BE49-F238E27FC236}">
                <a16:creationId xmlns:a16="http://schemas.microsoft.com/office/drawing/2014/main" id="{DF748B3B-148F-43A2-A221-E0774DCFEFB0}"/>
              </a:ext>
            </a:extLst>
          </p:cNvPr>
          <p:cNvSpPr/>
          <p:nvPr/>
        </p:nvSpPr>
        <p:spPr>
          <a:xfrm>
            <a:off x="4535884" y="2519999"/>
            <a:ext cx="1905382" cy="1786040"/>
          </a:xfrm>
          <a:prstGeom prst="wedgeRoundRectCallout">
            <a:avLst/>
          </a:prstGeom>
          <a:solidFill>
            <a:schemeClr val="accent5">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Ich </a:t>
            </a:r>
            <a:r>
              <a:rPr lang="en-GB" sz="2000" b="1" dirty="0" err="1">
                <a:solidFill>
                  <a:srgbClr val="203864"/>
                </a:solidFill>
              </a:rPr>
              <a:t>habe</a:t>
            </a:r>
            <a:r>
              <a:rPr lang="en-GB" sz="2000" b="1" dirty="0">
                <a:solidFill>
                  <a:srgbClr val="203864"/>
                </a:solidFill>
              </a:rPr>
              <a:t> </a:t>
            </a:r>
            <a:r>
              <a:rPr lang="en-GB" sz="2000" b="1" dirty="0" err="1">
                <a:solidFill>
                  <a:srgbClr val="203864"/>
                </a:solidFill>
              </a:rPr>
              <a:t>vor</a:t>
            </a:r>
            <a:r>
              <a:rPr lang="en-GB" sz="2000" b="1" dirty="0">
                <a:solidFill>
                  <a:srgbClr val="203864"/>
                </a:solidFill>
              </a:rPr>
              <a:t> </a:t>
            </a:r>
            <a:r>
              <a:rPr lang="en-GB" sz="2000" b="1" dirty="0" err="1">
                <a:solidFill>
                  <a:srgbClr val="203864"/>
                </a:solidFill>
              </a:rPr>
              <a:t>sechs</a:t>
            </a:r>
            <a:r>
              <a:rPr lang="en-GB" sz="2000" b="1" dirty="0">
                <a:solidFill>
                  <a:srgbClr val="203864"/>
                </a:solidFill>
              </a:rPr>
              <a:t> </a:t>
            </a:r>
            <a:r>
              <a:rPr lang="en-GB" sz="2000" b="1" dirty="0" err="1">
                <a:solidFill>
                  <a:srgbClr val="203864"/>
                </a:solidFill>
              </a:rPr>
              <a:t>Monaten</a:t>
            </a:r>
            <a:r>
              <a:rPr lang="en-GB" sz="2000" b="1" dirty="0">
                <a:solidFill>
                  <a:srgbClr val="203864"/>
                </a:solidFill>
              </a:rPr>
              <a:t> </a:t>
            </a:r>
            <a:r>
              <a:rPr lang="en-GB" sz="2000" b="1" dirty="0" err="1">
                <a:solidFill>
                  <a:srgbClr val="203864"/>
                </a:solidFill>
              </a:rPr>
              <a:t>meinen</a:t>
            </a:r>
            <a:r>
              <a:rPr lang="en-GB" sz="2000" b="1" dirty="0">
                <a:solidFill>
                  <a:srgbClr val="203864"/>
                </a:solidFill>
              </a:rPr>
              <a:t> </a:t>
            </a:r>
            <a:r>
              <a:rPr lang="en-GB" sz="2000" b="1" dirty="0" err="1">
                <a:solidFill>
                  <a:srgbClr val="203864"/>
                </a:solidFill>
              </a:rPr>
              <a:t>Bruder</a:t>
            </a:r>
            <a:r>
              <a:rPr lang="en-GB" sz="2000" b="1" dirty="0">
                <a:solidFill>
                  <a:srgbClr val="203864"/>
                </a:solidFill>
              </a:rPr>
              <a:t> </a:t>
            </a:r>
            <a:r>
              <a:rPr lang="en-GB" sz="2000" b="1" dirty="0" err="1">
                <a:solidFill>
                  <a:srgbClr val="203864"/>
                </a:solidFill>
              </a:rPr>
              <a:t>besucht</a:t>
            </a:r>
            <a:r>
              <a:rPr lang="en-GB" sz="2000" b="1" dirty="0">
                <a:solidFill>
                  <a:srgbClr val="203864"/>
                </a:solidFill>
              </a:rPr>
              <a:t>.</a:t>
            </a:r>
          </a:p>
        </p:txBody>
      </p:sp>
      <p:sp>
        <p:nvSpPr>
          <p:cNvPr id="93" name="Speech Bubble: Rectangle with Corners Rounded 92">
            <a:extLst>
              <a:ext uri="{FF2B5EF4-FFF2-40B4-BE49-F238E27FC236}">
                <a16:creationId xmlns:a16="http://schemas.microsoft.com/office/drawing/2014/main" id="{60623F42-21BB-41B4-A401-28F3A9578DC8}"/>
              </a:ext>
            </a:extLst>
          </p:cNvPr>
          <p:cNvSpPr/>
          <p:nvPr/>
        </p:nvSpPr>
        <p:spPr>
          <a:xfrm>
            <a:off x="10178937" y="2565307"/>
            <a:ext cx="1946208" cy="1582660"/>
          </a:xfrm>
          <a:prstGeom prst="wedgeRoundRectCallout">
            <a:avLst/>
          </a:prstGeom>
          <a:solidFill>
            <a:schemeClr val="accent5">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Ich </a:t>
            </a:r>
            <a:r>
              <a:rPr lang="en-GB" sz="2000" b="1" dirty="0" err="1">
                <a:solidFill>
                  <a:srgbClr val="203864"/>
                </a:solidFill>
              </a:rPr>
              <a:t>fahre</a:t>
            </a:r>
            <a:r>
              <a:rPr lang="en-GB" sz="2000" b="1" dirty="0">
                <a:solidFill>
                  <a:srgbClr val="203864"/>
                </a:solidFill>
              </a:rPr>
              <a:t> </a:t>
            </a:r>
            <a:r>
              <a:rPr lang="en-GB" sz="2000" b="1" dirty="0" err="1">
                <a:solidFill>
                  <a:srgbClr val="203864"/>
                </a:solidFill>
              </a:rPr>
              <a:t>seit</a:t>
            </a:r>
            <a:r>
              <a:rPr lang="en-GB" sz="2000" b="1" dirty="0">
                <a:solidFill>
                  <a:srgbClr val="203864"/>
                </a:solidFill>
              </a:rPr>
              <a:t> </a:t>
            </a:r>
            <a:r>
              <a:rPr lang="en-GB" sz="2000" b="1" dirty="0" err="1">
                <a:solidFill>
                  <a:srgbClr val="203864"/>
                </a:solidFill>
              </a:rPr>
              <a:t>einer</a:t>
            </a:r>
            <a:r>
              <a:rPr lang="en-GB" sz="2000" b="1" dirty="0">
                <a:solidFill>
                  <a:srgbClr val="203864"/>
                </a:solidFill>
              </a:rPr>
              <a:t> </a:t>
            </a:r>
            <a:r>
              <a:rPr lang="en-GB" sz="2000" b="1" dirty="0" err="1">
                <a:solidFill>
                  <a:srgbClr val="203864"/>
                </a:solidFill>
              </a:rPr>
              <a:t>Stunde</a:t>
            </a:r>
            <a:r>
              <a:rPr lang="en-GB" sz="2000" b="1" dirty="0">
                <a:solidFill>
                  <a:srgbClr val="203864"/>
                </a:solidFill>
              </a:rPr>
              <a:t> Rad.</a:t>
            </a:r>
          </a:p>
        </p:txBody>
      </p:sp>
      <p:sp>
        <p:nvSpPr>
          <p:cNvPr id="94" name="Speech Bubble: Rectangle with Corners Rounded 93">
            <a:extLst>
              <a:ext uri="{FF2B5EF4-FFF2-40B4-BE49-F238E27FC236}">
                <a16:creationId xmlns:a16="http://schemas.microsoft.com/office/drawing/2014/main" id="{65836829-CECA-494E-BCFF-19A42C4224B6}"/>
              </a:ext>
            </a:extLst>
          </p:cNvPr>
          <p:cNvSpPr/>
          <p:nvPr/>
        </p:nvSpPr>
        <p:spPr>
          <a:xfrm>
            <a:off x="6430398" y="4380972"/>
            <a:ext cx="1946208" cy="1582660"/>
          </a:xfrm>
          <a:prstGeom prst="wedgeRoundRectCallout">
            <a:avLst/>
          </a:prstGeom>
          <a:solidFill>
            <a:schemeClr val="accent5">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Ich </a:t>
            </a:r>
            <a:r>
              <a:rPr lang="en-GB" sz="2000" b="1" dirty="0" err="1">
                <a:solidFill>
                  <a:srgbClr val="203864"/>
                </a:solidFill>
              </a:rPr>
              <a:t>spiele</a:t>
            </a:r>
            <a:r>
              <a:rPr lang="en-GB" sz="2000" b="1" dirty="0">
                <a:solidFill>
                  <a:srgbClr val="203864"/>
                </a:solidFill>
              </a:rPr>
              <a:t> </a:t>
            </a:r>
            <a:r>
              <a:rPr lang="en-GB" sz="2000" b="1" dirty="0" err="1">
                <a:solidFill>
                  <a:srgbClr val="203864"/>
                </a:solidFill>
              </a:rPr>
              <a:t>seit</a:t>
            </a:r>
            <a:r>
              <a:rPr lang="en-GB" sz="2000" b="1" dirty="0">
                <a:solidFill>
                  <a:srgbClr val="203864"/>
                </a:solidFill>
              </a:rPr>
              <a:t> </a:t>
            </a:r>
            <a:r>
              <a:rPr lang="en-GB" sz="2000" b="1" dirty="0" err="1">
                <a:solidFill>
                  <a:srgbClr val="203864"/>
                </a:solidFill>
              </a:rPr>
              <a:t>sieben</a:t>
            </a:r>
            <a:r>
              <a:rPr lang="en-GB" sz="2000" b="1" dirty="0">
                <a:solidFill>
                  <a:srgbClr val="203864"/>
                </a:solidFill>
              </a:rPr>
              <a:t> </a:t>
            </a:r>
            <a:r>
              <a:rPr lang="en-GB" sz="2000" b="1" dirty="0" err="1">
                <a:solidFill>
                  <a:srgbClr val="203864"/>
                </a:solidFill>
              </a:rPr>
              <a:t>Wochen</a:t>
            </a:r>
            <a:r>
              <a:rPr lang="en-GB" sz="2000" b="1" dirty="0">
                <a:solidFill>
                  <a:srgbClr val="203864"/>
                </a:solidFill>
              </a:rPr>
              <a:t> Volleyball.</a:t>
            </a:r>
          </a:p>
        </p:txBody>
      </p:sp>
      <p:sp>
        <p:nvSpPr>
          <p:cNvPr id="95" name="Speech Bubble: Rectangle with Corners Rounded 94">
            <a:extLst>
              <a:ext uri="{FF2B5EF4-FFF2-40B4-BE49-F238E27FC236}">
                <a16:creationId xmlns:a16="http://schemas.microsoft.com/office/drawing/2014/main" id="{AD87E333-D897-4676-B44B-96DE4256895B}"/>
              </a:ext>
            </a:extLst>
          </p:cNvPr>
          <p:cNvSpPr/>
          <p:nvPr/>
        </p:nvSpPr>
        <p:spPr>
          <a:xfrm>
            <a:off x="10228865" y="4345840"/>
            <a:ext cx="1946208" cy="1582660"/>
          </a:xfrm>
          <a:prstGeom prst="wedgeRoundRectCallout">
            <a:avLst/>
          </a:prstGeom>
          <a:solidFill>
            <a:schemeClr val="accent5">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Ich </a:t>
            </a:r>
            <a:r>
              <a:rPr lang="en-GB" sz="2000" b="1" dirty="0" err="1">
                <a:solidFill>
                  <a:srgbClr val="203864"/>
                </a:solidFill>
              </a:rPr>
              <a:t>habe</a:t>
            </a:r>
            <a:r>
              <a:rPr lang="en-GB" sz="2000" b="1" dirty="0">
                <a:solidFill>
                  <a:srgbClr val="203864"/>
                </a:solidFill>
              </a:rPr>
              <a:t> </a:t>
            </a:r>
            <a:r>
              <a:rPr lang="en-GB" sz="2000" b="1" dirty="0" err="1">
                <a:solidFill>
                  <a:srgbClr val="203864"/>
                </a:solidFill>
              </a:rPr>
              <a:t>vor</a:t>
            </a:r>
            <a:r>
              <a:rPr lang="en-GB" sz="2000" b="1" dirty="0">
                <a:solidFill>
                  <a:srgbClr val="203864"/>
                </a:solidFill>
              </a:rPr>
              <a:t> </a:t>
            </a:r>
            <a:r>
              <a:rPr lang="en-GB" sz="2000" b="1" dirty="0" err="1">
                <a:solidFill>
                  <a:srgbClr val="203864"/>
                </a:solidFill>
              </a:rPr>
              <a:t>fünf</a:t>
            </a:r>
            <a:r>
              <a:rPr lang="en-GB" sz="2000" b="1" dirty="0">
                <a:solidFill>
                  <a:srgbClr val="203864"/>
                </a:solidFill>
              </a:rPr>
              <a:t> </a:t>
            </a:r>
            <a:r>
              <a:rPr lang="en-GB" sz="2000" b="1" dirty="0" err="1">
                <a:solidFill>
                  <a:srgbClr val="203864"/>
                </a:solidFill>
              </a:rPr>
              <a:t>Monaten</a:t>
            </a:r>
            <a:r>
              <a:rPr lang="en-GB" sz="2000" b="1" dirty="0">
                <a:solidFill>
                  <a:srgbClr val="203864"/>
                </a:solidFill>
              </a:rPr>
              <a:t> </a:t>
            </a:r>
            <a:r>
              <a:rPr lang="en-GB" sz="2000" b="1" dirty="0" err="1">
                <a:solidFill>
                  <a:srgbClr val="203864"/>
                </a:solidFill>
              </a:rPr>
              <a:t>Italienisch</a:t>
            </a:r>
            <a:r>
              <a:rPr lang="en-GB" sz="2000" b="1" dirty="0">
                <a:solidFill>
                  <a:srgbClr val="203864"/>
                </a:solidFill>
              </a:rPr>
              <a:t> </a:t>
            </a:r>
            <a:r>
              <a:rPr lang="en-GB" sz="2000" b="1" dirty="0" err="1">
                <a:solidFill>
                  <a:srgbClr val="203864"/>
                </a:solidFill>
              </a:rPr>
              <a:t>gegessen</a:t>
            </a:r>
            <a:r>
              <a:rPr lang="en-GB" sz="2000" b="1" dirty="0">
                <a:solidFill>
                  <a:srgbClr val="203864"/>
                </a:solidFill>
              </a:rPr>
              <a:t>.</a:t>
            </a:r>
          </a:p>
        </p:txBody>
      </p:sp>
      <p:sp>
        <p:nvSpPr>
          <p:cNvPr id="2" name="Title 1">
            <a:extLst>
              <a:ext uri="{FF2B5EF4-FFF2-40B4-BE49-F238E27FC236}">
                <a16:creationId xmlns:a16="http://schemas.microsoft.com/office/drawing/2014/main" id="{CC3905B0-3D30-4E78-95E8-24142767A552}"/>
              </a:ext>
            </a:extLst>
          </p:cNvPr>
          <p:cNvSpPr>
            <a:spLocks noGrp="1"/>
          </p:cNvSpPr>
          <p:nvPr>
            <p:ph type="title"/>
          </p:nvPr>
        </p:nvSpPr>
        <p:spPr>
          <a:xfrm>
            <a:off x="4592669" y="424961"/>
            <a:ext cx="3708566" cy="520694"/>
          </a:xfrm>
        </p:spPr>
        <p:txBody>
          <a:bodyPr>
            <a:normAutofit/>
          </a:bodyPr>
          <a:lstStyle/>
          <a:p>
            <a:r>
              <a:rPr lang="x-none" sz="2800" b="1" dirty="0">
                <a:solidFill>
                  <a:srgbClr val="203864"/>
                </a:solidFill>
                <a:latin typeface="Century Gothic" panose="020F0302020204030204"/>
              </a:rPr>
              <a:t>Person</a:t>
            </a:r>
            <a:r>
              <a:rPr lang="en-GB" sz="2800" b="1" dirty="0">
                <a:solidFill>
                  <a:srgbClr val="203864"/>
                </a:solidFill>
                <a:latin typeface="Century Gothic" panose="020F0302020204030204"/>
              </a:rPr>
              <a:t> A </a:t>
            </a:r>
            <a:r>
              <a:rPr lang="en-GB" sz="2800" b="1" dirty="0" err="1">
                <a:solidFill>
                  <a:srgbClr val="203864"/>
                </a:solidFill>
                <a:latin typeface="Century Gothic" panose="020F0302020204030204"/>
              </a:rPr>
              <a:t>Antworten</a:t>
            </a:r>
            <a:endParaRPr lang="en-GB" sz="2800" dirty="0"/>
          </a:p>
        </p:txBody>
      </p:sp>
    </p:spTree>
    <p:extLst>
      <p:ext uri="{BB962C8B-B14F-4D97-AF65-F5344CB8AC3E}">
        <p14:creationId xmlns:p14="http://schemas.microsoft.com/office/powerpoint/2010/main" val="327239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91" grpId="0" animBg="1"/>
      <p:bldP spid="92" grpId="0" animBg="1"/>
      <p:bldP spid="93" grpId="0" animBg="1"/>
      <p:bldP spid="94" grpId="0" animBg="1"/>
      <p:bldP spid="9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12672" y="94820"/>
            <a:ext cx="103952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srgbClr val="4472C4">
                    <a:lumMod val="50000"/>
                  </a:srgbClr>
                </a:solidFill>
                <a:latin typeface="Century Gothic" panose="020F0302020204030204"/>
              </a:rPr>
              <a:t>Wolfgang liest seinen Namen. </a:t>
            </a:r>
            <a:br>
              <a:rPr lang="de-DE" sz="2400" dirty="0">
                <a:solidFill>
                  <a:srgbClr val="4472C4">
                    <a:lumMod val="50000"/>
                  </a:srgbClr>
                </a:solidFill>
                <a:latin typeface="Century Gothic" panose="020F0302020204030204"/>
              </a:rPr>
            </a:br>
            <a:r>
              <a:rPr lang="de-DE" sz="2400" dirty="0">
                <a:solidFill>
                  <a:srgbClr val="4472C4">
                    <a:lumMod val="50000"/>
                  </a:srgbClr>
                </a:solidFill>
                <a:latin typeface="Century Gothic" panose="020F0302020204030204"/>
              </a:rPr>
              <a:t>Was hat Mia geschrieben?  </a:t>
            </a:r>
            <a:br>
              <a:rPr lang="de-DE" sz="2400" dirty="0">
                <a:solidFill>
                  <a:srgbClr val="4472C4">
                    <a:lumMod val="50000"/>
                  </a:srgbClr>
                </a:solidFill>
                <a:latin typeface="Century Gothic" panose="020F0302020204030204"/>
              </a:rPr>
            </a:br>
            <a:r>
              <a:rPr lang="de-DE" sz="2400" dirty="0">
                <a:solidFill>
                  <a:srgbClr val="4472C4">
                    <a:lumMod val="50000"/>
                  </a:srgbClr>
                </a:solidFill>
                <a:latin typeface="Century Gothic" panose="020F0302020204030204"/>
              </a:rPr>
              <a:t>Er will das wissen! Schreib auf Deutsch.</a:t>
            </a:r>
            <a:endParaRPr kumimoji="0" lang="de-DE"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pic>
        <p:nvPicPr>
          <p:cNvPr id="6" name="Picture 2" descr="Download Iphone X Screen Mockup Transparent Png Daisie">
            <a:extLst>
              <a:ext uri="{FF2B5EF4-FFF2-40B4-BE49-F238E27FC236}">
                <a16:creationId xmlns:a16="http://schemas.microsoft.com/office/drawing/2014/main" id="{7A902B92-B235-4307-8188-0D83583091D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105543" y="1441424"/>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ownload Iphone X Screen Mockup Transparent Png Daisie">
            <a:extLst>
              <a:ext uri="{FF2B5EF4-FFF2-40B4-BE49-F238E27FC236}">
                <a16:creationId xmlns:a16="http://schemas.microsoft.com/office/drawing/2014/main" id="{06340EE7-3C68-4C2C-A5DC-C75B698235A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4948846" y="1413142"/>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ownload Iphone X Screen Mockup Transparent Png Daisie">
            <a:extLst>
              <a:ext uri="{FF2B5EF4-FFF2-40B4-BE49-F238E27FC236}">
                <a16:creationId xmlns:a16="http://schemas.microsoft.com/office/drawing/2014/main" id="{C4DC7716-9BEF-4A98-A7D5-DFBD0AA569C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8808284" y="1413141"/>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ownload Iphone X Screen Mockup Transparent Png Daisie">
            <a:extLst>
              <a:ext uri="{FF2B5EF4-FFF2-40B4-BE49-F238E27FC236}">
                <a16:creationId xmlns:a16="http://schemas.microsoft.com/office/drawing/2014/main" id="{14550995-3F88-4E56-BB42-B7575604F2B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096063" y="3432094"/>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ownload Iphone X Screen Mockup Transparent Png Daisie">
            <a:extLst>
              <a:ext uri="{FF2B5EF4-FFF2-40B4-BE49-F238E27FC236}">
                <a16:creationId xmlns:a16="http://schemas.microsoft.com/office/drawing/2014/main" id="{70A35B89-0358-4469-BBB4-B4BB716892E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4955500" y="3432094"/>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ownload Iphone X Screen Mockup Transparent Png Daisie">
            <a:extLst>
              <a:ext uri="{FF2B5EF4-FFF2-40B4-BE49-F238E27FC236}">
                <a16:creationId xmlns:a16="http://schemas.microsoft.com/office/drawing/2014/main" id="{16B74635-9C2C-49EB-B7BB-CBFB17F5E9D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8816164" y="3432372"/>
            <a:ext cx="2209517" cy="3510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EF1397-CE11-4708-965C-C8D0FBE77FE9}"/>
              </a:ext>
            </a:extLst>
          </p:cNvPr>
          <p:cNvSpPr txBox="1"/>
          <p:nvPr/>
        </p:nvSpPr>
        <p:spPr>
          <a:xfrm>
            <a:off x="630910" y="2678827"/>
            <a:ext cx="31274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Mia, is your birthday next month</a:t>
            </a:r>
            <a:r>
              <a:rPr lang="de-DE" sz="2400" i="1" dirty="0">
                <a:solidFill>
                  <a:srgbClr val="4472C4">
                    <a:lumMod val="50000"/>
                  </a:srgbClr>
                </a:solidFill>
                <a:latin typeface="Century Gothic" panose="020F0302020204030204"/>
              </a:rPr>
              <a:t>? </a:t>
            </a:r>
            <a:endParaRPr kumimoji="0" lang="de-DE" sz="24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2212B317-58F2-4783-BC48-6A1B206A37E2}"/>
              </a:ext>
            </a:extLst>
          </p:cNvPr>
          <p:cNvSpPr txBox="1"/>
          <p:nvPr/>
        </p:nvSpPr>
        <p:spPr>
          <a:xfrm>
            <a:off x="4491154" y="2494161"/>
            <a:ext cx="31258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solidFill>
                  <a:srgbClr val="4472C4">
                    <a:lumMod val="50000"/>
                  </a:srgbClr>
                </a:solidFill>
                <a:latin typeface="Century Gothic" panose="020F0302020204030204"/>
              </a:rPr>
              <a:t>Yes! </a:t>
            </a:r>
            <a:r>
              <a:rPr lang="en-GB" sz="2000" i="1" dirty="0">
                <a:solidFill>
                  <a:srgbClr val="4472C4">
                    <a:lumMod val="50000"/>
                  </a:srgbClr>
                </a:solidFill>
                <a:latin typeface="Century Gothic" panose="020F0302020204030204"/>
              </a:rPr>
              <a:t>Two years ago Wolfgang gave me a joke present</a:t>
            </a:r>
            <a:r>
              <a:rPr lang="de-DE" sz="2000" i="1" dirty="0">
                <a:solidFill>
                  <a:srgbClr val="4472C4">
                    <a:lumMod val="50000"/>
                  </a:srgbClr>
                </a:solidFill>
                <a:latin typeface="Century Gothic" panose="020F0302020204030204"/>
              </a:rPr>
              <a:t>*. </a:t>
            </a:r>
            <a:endParaRPr kumimoji="0" lang="de-DE"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B05152A8-15E1-489F-AD2E-BA860EF37CBF}"/>
              </a:ext>
            </a:extLst>
          </p:cNvPr>
          <p:cNvSpPr txBox="1"/>
          <p:nvPr/>
        </p:nvSpPr>
        <p:spPr>
          <a:xfrm>
            <a:off x="8413165" y="2582631"/>
            <a:ext cx="30840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4472C4">
                    <a:lumMod val="50000"/>
                  </a:srgbClr>
                </a:solidFill>
                <a:latin typeface="Century Gothic" panose="020F0302020204030204"/>
              </a:rPr>
              <a:t>And now you want to prepare a similar present?</a:t>
            </a:r>
            <a:endPar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D3A5384A-71A6-4DB7-878F-1179E2A78B51}"/>
              </a:ext>
            </a:extLst>
          </p:cNvPr>
          <p:cNvSpPr txBox="1"/>
          <p:nvPr/>
        </p:nvSpPr>
        <p:spPr>
          <a:xfrm>
            <a:off x="680983" y="4488002"/>
            <a:ext cx="30840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Exactly! I have been having ideas for weeks but…</a:t>
            </a:r>
            <a:endParaRPr kumimoji="0" lang="en-GB" sz="24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4" name="Title 3"/>
          <p:cNvSpPr>
            <a:spLocks noGrp="1"/>
          </p:cNvSpPr>
          <p:nvPr>
            <p:ph type="title"/>
          </p:nvPr>
        </p:nvSpPr>
        <p:spPr>
          <a:xfrm>
            <a:off x="10573068" y="117210"/>
            <a:ext cx="1443380" cy="707849"/>
          </a:xfrm>
        </p:spPr>
        <p:txBody>
          <a:bodyPr>
            <a:normAutofit/>
          </a:bodyPr>
          <a:lstStyle/>
          <a:p>
            <a:pPr algn="ctr"/>
            <a:r>
              <a:rPr lang="en-GB" sz="2000" b="1" dirty="0" err="1">
                <a:solidFill>
                  <a:schemeClr val="bg1"/>
                </a:solidFill>
              </a:rPr>
              <a:t>schreiben</a:t>
            </a:r>
            <a:endParaRPr lang="en-GB" sz="2000" b="1" dirty="0">
              <a:solidFill>
                <a:schemeClr val="bg1"/>
              </a:solidFill>
            </a:endParaRPr>
          </a:p>
        </p:txBody>
      </p:sp>
      <p:sp>
        <p:nvSpPr>
          <p:cNvPr id="31" name="TextBox 30">
            <a:extLst>
              <a:ext uri="{FF2B5EF4-FFF2-40B4-BE49-F238E27FC236}">
                <a16:creationId xmlns:a16="http://schemas.microsoft.com/office/drawing/2014/main" id="{C2FDC9FA-0107-8B44-B5A8-31463DFED800}"/>
              </a:ext>
            </a:extLst>
          </p:cNvPr>
          <p:cNvSpPr txBox="1"/>
          <p:nvPr/>
        </p:nvSpPr>
        <p:spPr>
          <a:xfrm>
            <a:off x="4618299" y="4526972"/>
            <a:ext cx="30840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4472C4">
                    <a:lumMod val="50000"/>
                  </a:srgbClr>
                </a:solidFill>
                <a:latin typeface="Century Gothic" panose="020F0302020204030204"/>
              </a:rPr>
              <a:t>I can help you!</a:t>
            </a:r>
            <a:endParaRPr kumimoji="0" lang="de-DE"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3535D089-9632-E14C-B696-5CE4A7B4FCD3}"/>
              </a:ext>
            </a:extLst>
          </p:cNvPr>
          <p:cNvSpPr txBox="1"/>
          <p:nvPr/>
        </p:nvSpPr>
        <p:spPr>
          <a:xfrm>
            <a:off x="8310483" y="4458839"/>
            <a:ext cx="30840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Great! </a:t>
            </a:r>
            <a:r>
              <a:rPr lang="en-GB" sz="2000" i="1" dirty="0">
                <a:solidFill>
                  <a:srgbClr val="4472C4">
                    <a:lumMod val="50000"/>
                  </a:srgbClr>
                </a:solidFill>
                <a:latin typeface="Century Gothic" panose="020F0302020204030204"/>
              </a:rPr>
              <a:t>Can I call you?</a:t>
            </a:r>
            <a:endPar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pic>
        <p:nvPicPr>
          <p:cNvPr id="20" name="Picture 19" descr="A picture containing text, toy, doll&#10;&#10;Description automatically generated">
            <a:extLst>
              <a:ext uri="{FF2B5EF4-FFF2-40B4-BE49-F238E27FC236}">
                <a16:creationId xmlns:a16="http://schemas.microsoft.com/office/drawing/2014/main" id="{0BCCA876-9C8A-479E-8BA5-9171D91DCC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2063"/>
          <a:stretch/>
        </p:blipFill>
        <p:spPr>
          <a:xfrm>
            <a:off x="206018" y="3460376"/>
            <a:ext cx="877551" cy="773206"/>
          </a:xfrm>
          <a:prstGeom prst="rect">
            <a:avLst/>
          </a:prstGeom>
        </p:spPr>
      </p:pic>
      <p:pic>
        <p:nvPicPr>
          <p:cNvPr id="22" name="Picture 21">
            <a:extLst>
              <a:ext uri="{FF2B5EF4-FFF2-40B4-BE49-F238E27FC236}">
                <a16:creationId xmlns:a16="http://schemas.microsoft.com/office/drawing/2014/main" id="{AEAE00F3-3F91-4F2F-9519-35C4A41D86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6805"/>
          <a:stretch/>
        </p:blipFill>
        <p:spPr>
          <a:xfrm>
            <a:off x="4121661" y="3501494"/>
            <a:ext cx="979969" cy="732088"/>
          </a:xfrm>
          <a:prstGeom prst="rect">
            <a:avLst/>
          </a:prstGeom>
        </p:spPr>
      </p:pic>
      <p:pic>
        <p:nvPicPr>
          <p:cNvPr id="33" name="Picture 32" descr="A picture containing text, toy, doll&#10;&#10;Description automatically generated">
            <a:extLst>
              <a:ext uri="{FF2B5EF4-FFF2-40B4-BE49-F238E27FC236}">
                <a16:creationId xmlns:a16="http://schemas.microsoft.com/office/drawing/2014/main" id="{73985068-B72B-4F7C-9F79-1FA27F0BCD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2063"/>
          <a:stretch/>
        </p:blipFill>
        <p:spPr>
          <a:xfrm>
            <a:off x="8065233" y="3530752"/>
            <a:ext cx="877551" cy="773206"/>
          </a:xfrm>
          <a:prstGeom prst="rect">
            <a:avLst/>
          </a:prstGeom>
        </p:spPr>
      </p:pic>
      <p:pic>
        <p:nvPicPr>
          <p:cNvPr id="34" name="Picture 33">
            <a:extLst>
              <a:ext uri="{FF2B5EF4-FFF2-40B4-BE49-F238E27FC236}">
                <a16:creationId xmlns:a16="http://schemas.microsoft.com/office/drawing/2014/main" id="{495D467F-FCB3-4CE9-9581-182CE64DB1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6805"/>
          <a:stretch/>
        </p:blipFill>
        <p:spPr>
          <a:xfrm>
            <a:off x="147579" y="5702386"/>
            <a:ext cx="979969" cy="732088"/>
          </a:xfrm>
          <a:prstGeom prst="rect">
            <a:avLst/>
          </a:prstGeom>
        </p:spPr>
      </p:pic>
      <p:pic>
        <p:nvPicPr>
          <p:cNvPr id="35" name="Picture 34" descr="A picture containing text, toy, doll&#10;&#10;Description automatically generated">
            <a:extLst>
              <a:ext uri="{FF2B5EF4-FFF2-40B4-BE49-F238E27FC236}">
                <a16:creationId xmlns:a16="http://schemas.microsoft.com/office/drawing/2014/main" id="{C76B1844-FA9B-4751-9BB1-A1D3AC0AD3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2063"/>
          <a:stretch/>
        </p:blipFill>
        <p:spPr>
          <a:xfrm>
            <a:off x="4346445" y="5518925"/>
            <a:ext cx="877551" cy="773206"/>
          </a:xfrm>
          <a:prstGeom prst="rect">
            <a:avLst/>
          </a:prstGeom>
        </p:spPr>
      </p:pic>
      <p:pic>
        <p:nvPicPr>
          <p:cNvPr id="36" name="Picture 35">
            <a:extLst>
              <a:ext uri="{FF2B5EF4-FFF2-40B4-BE49-F238E27FC236}">
                <a16:creationId xmlns:a16="http://schemas.microsoft.com/office/drawing/2014/main" id="{F5DA61DA-5CFB-4767-957C-23626C3469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6805"/>
          <a:stretch/>
        </p:blipFill>
        <p:spPr>
          <a:xfrm>
            <a:off x="7929834" y="5539484"/>
            <a:ext cx="979969" cy="732088"/>
          </a:xfrm>
          <a:prstGeom prst="rect">
            <a:avLst/>
          </a:prstGeom>
        </p:spPr>
      </p:pic>
      <p:sp>
        <p:nvSpPr>
          <p:cNvPr id="23" name="Speech Bubble: Rectangle with Corners Rounded 22">
            <a:extLst>
              <a:ext uri="{FF2B5EF4-FFF2-40B4-BE49-F238E27FC236}">
                <a16:creationId xmlns:a16="http://schemas.microsoft.com/office/drawing/2014/main" id="{C95BEBE4-C677-4F74-8123-B34EEC2631D8}"/>
              </a:ext>
            </a:extLst>
          </p:cNvPr>
          <p:cNvSpPr/>
          <p:nvPr/>
        </p:nvSpPr>
        <p:spPr>
          <a:xfrm>
            <a:off x="7451649" y="153708"/>
            <a:ext cx="2982269" cy="732088"/>
          </a:xfrm>
          <a:prstGeom prst="wedgeRoundRectCallout">
            <a:avLst>
              <a:gd name="adj1" fmla="val -20833"/>
              <a:gd name="adj2" fmla="val 4688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*das </a:t>
            </a:r>
            <a:r>
              <a:rPr lang="en-US" sz="2000" b="1" dirty="0" err="1">
                <a:solidFill>
                  <a:schemeClr val="bg1"/>
                </a:solidFill>
              </a:rPr>
              <a:t>Scherz</a:t>
            </a:r>
            <a:r>
              <a:rPr lang="en-US" sz="2000" dirty="0" err="1">
                <a:solidFill>
                  <a:schemeClr val="bg1"/>
                </a:solidFill>
              </a:rPr>
              <a:t>geschenk</a:t>
            </a:r>
            <a:r>
              <a:rPr lang="en-US" sz="2000" dirty="0">
                <a:solidFill>
                  <a:schemeClr val="bg1"/>
                </a:solidFill>
              </a:rPr>
              <a:t> – </a:t>
            </a:r>
            <a:r>
              <a:rPr lang="en-US" sz="2000" b="1" dirty="0">
                <a:solidFill>
                  <a:schemeClr val="bg1"/>
                </a:solidFill>
              </a:rPr>
              <a:t>joke</a:t>
            </a:r>
            <a:r>
              <a:rPr lang="en-US" sz="2000" dirty="0">
                <a:solidFill>
                  <a:schemeClr val="bg1"/>
                </a:solidFill>
              </a:rPr>
              <a:t> present</a:t>
            </a:r>
          </a:p>
        </p:txBody>
      </p:sp>
      <p:sp>
        <p:nvSpPr>
          <p:cNvPr id="37" name="Speech Bubble: Rectangle with Corners Rounded 36">
            <a:extLst>
              <a:ext uri="{FF2B5EF4-FFF2-40B4-BE49-F238E27FC236}">
                <a16:creationId xmlns:a16="http://schemas.microsoft.com/office/drawing/2014/main" id="{1984F1AE-C758-48EC-906F-0063D31F1CE6}"/>
              </a:ext>
            </a:extLst>
          </p:cNvPr>
          <p:cNvSpPr/>
          <p:nvPr/>
        </p:nvSpPr>
        <p:spPr>
          <a:xfrm>
            <a:off x="206018" y="1523369"/>
            <a:ext cx="3335883" cy="732088"/>
          </a:xfrm>
          <a:prstGeom prst="wedgeRoundRectCallout">
            <a:avLst>
              <a:gd name="adj1" fmla="val -10978"/>
              <a:gd name="adj2" fmla="val 109338"/>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Use </a:t>
            </a:r>
            <a:r>
              <a:rPr lang="en-US" sz="2000" b="1" dirty="0" err="1">
                <a:solidFill>
                  <a:schemeClr val="bg1"/>
                </a:solidFill>
              </a:rPr>
              <a:t>haben</a:t>
            </a:r>
            <a:r>
              <a:rPr lang="en-US" sz="2000" dirty="0">
                <a:solidFill>
                  <a:schemeClr val="bg1"/>
                </a:solidFill>
              </a:rPr>
              <a:t> </a:t>
            </a:r>
            <a:r>
              <a:rPr lang="en-US" sz="2000" dirty="0">
                <a:solidFill>
                  <a:schemeClr val="bg1"/>
                </a:solidFill>
                <a:sym typeface="Wingdings" panose="05000000000000000000" pitchFamily="2" charset="2"/>
              </a:rPr>
              <a:t> Have you next month birthday?</a:t>
            </a:r>
            <a:endParaRPr lang="en-US" sz="2000" dirty="0">
              <a:solidFill>
                <a:schemeClr val="bg1"/>
              </a:solidFill>
            </a:endParaRPr>
          </a:p>
        </p:txBody>
      </p:sp>
      <p:sp>
        <p:nvSpPr>
          <p:cNvPr id="38" name="Speech Bubble: Rectangle with Corners Rounded 37">
            <a:extLst>
              <a:ext uri="{FF2B5EF4-FFF2-40B4-BE49-F238E27FC236}">
                <a16:creationId xmlns:a16="http://schemas.microsoft.com/office/drawing/2014/main" id="{3FC776B8-853A-4B3D-B3DB-F382A62A90E0}"/>
              </a:ext>
            </a:extLst>
          </p:cNvPr>
          <p:cNvSpPr/>
          <p:nvPr/>
        </p:nvSpPr>
        <p:spPr>
          <a:xfrm>
            <a:off x="4305087" y="1359856"/>
            <a:ext cx="3335883" cy="732088"/>
          </a:xfrm>
          <a:prstGeom prst="wedgeRoundRectCallout">
            <a:avLst>
              <a:gd name="adj1" fmla="val -23215"/>
              <a:gd name="adj2" fmla="val 10264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What word order do you need here?</a:t>
            </a:r>
          </a:p>
        </p:txBody>
      </p:sp>
      <p:sp>
        <p:nvSpPr>
          <p:cNvPr id="39" name="Speech Bubble: Rectangle with Corners Rounded 38">
            <a:extLst>
              <a:ext uri="{FF2B5EF4-FFF2-40B4-BE49-F238E27FC236}">
                <a16:creationId xmlns:a16="http://schemas.microsoft.com/office/drawing/2014/main" id="{72065392-DC4D-4DBC-861D-4AF0C0456F95}"/>
              </a:ext>
            </a:extLst>
          </p:cNvPr>
          <p:cNvSpPr/>
          <p:nvPr/>
        </p:nvSpPr>
        <p:spPr>
          <a:xfrm>
            <a:off x="8996536" y="1921322"/>
            <a:ext cx="1576532" cy="468249"/>
          </a:xfrm>
          <a:prstGeom prst="wedgeRoundRectCallout">
            <a:avLst>
              <a:gd name="adj1" fmla="val -23215"/>
              <a:gd name="adj2" fmla="val 10264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And here?</a:t>
            </a:r>
          </a:p>
        </p:txBody>
      </p:sp>
      <p:sp>
        <p:nvSpPr>
          <p:cNvPr id="40" name="Speech Bubble: Rectangle with Corners Rounded 39">
            <a:extLst>
              <a:ext uri="{FF2B5EF4-FFF2-40B4-BE49-F238E27FC236}">
                <a16:creationId xmlns:a16="http://schemas.microsoft.com/office/drawing/2014/main" id="{3D38E3B4-59A2-4FD3-AC76-450E8E9C431B}"/>
              </a:ext>
            </a:extLst>
          </p:cNvPr>
          <p:cNvSpPr/>
          <p:nvPr/>
        </p:nvSpPr>
        <p:spPr>
          <a:xfrm>
            <a:off x="1083569" y="5580437"/>
            <a:ext cx="2786528" cy="544067"/>
          </a:xfrm>
          <a:prstGeom prst="wedgeRoundRectCallout">
            <a:avLst>
              <a:gd name="adj1" fmla="val -26037"/>
              <a:gd name="adj2" fmla="val -9843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Which tense here?</a:t>
            </a:r>
          </a:p>
        </p:txBody>
      </p:sp>
      <p:sp>
        <p:nvSpPr>
          <p:cNvPr id="41" name="Speech Bubble: Rectangle with Corners Rounded 40">
            <a:extLst>
              <a:ext uri="{FF2B5EF4-FFF2-40B4-BE49-F238E27FC236}">
                <a16:creationId xmlns:a16="http://schemas.microsoft.com/office/drawing/2014/main" id="{23DBC3BC-6A17-4BBF-9CA5-3D6B9407DE7D}"/>
              </a:ext>
            </a:extLst>
          </p:cNvPr>
          <p:cNvSpPr/>
          <p:nvPr/>
        </p:nvSpPr>
        <p:spPr>
          <a:xfrm>
            <a:off x="5223996" y="5498144"/>
            <a:ext cx="1963567" cy="673736"/>
          </a:xfrm>
          <a:prstGeom prst="wedgeRoundRectCallout">
            <a:avLst>
              <a:gd name="adj1" fmla="val -26037"/>
              <a:gd name="adj2" fmla="val -9843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Where does </a:t>
            </a:r>
            <a:br>
              <a:rPr lang="en-US" sz="2000" dirty="0">
                <a:solidFill>
                  <a:schemeClr val="bg1"/>
                </a:solidFill>
              </a:rPr>
            </a:br>
            <a:r>
              <a:rPr lang="en-US" sz="2000" dirty="0">
                <a:solidFill>
                  <a:schemeClr val="bg1"/>
                </a:solidFill>
              </a:rPr>
              <a:t>‘help’ go?</a:t>
            </a:r>
          </a:p>
        </p:txBody>
      </p:sp>
      <p:sp>
        <p:nvSpPr>
          <p:cNvPr id="42" name="Speech Bubble: Rectangle with Corners Rounded 41">
            <a:extLst>
              <a:ext uri="{FF2B5EF4-FFF2-40B4-BE49-F238E27FC236}">
                <a16:creationId xmlns:a16="http://schemas.microsoft.com/office/drawing/2014/main" id="{D71DA795-0D3A-43D1-A241-BB6F733BB7E4}"/>
              </a:ext>
            </a:extLst>
          </p:cNvPr>
          <p:cNvSpPr/>
          <p:nvPr/>
        </p:nvSpPr>
        <p:spPr>
          <a:xfrm>
            <a:off x="8952801" y="5555673"/>
            <a:ext cx="1655106" cy="400111"/>
          </a:xfrm>
          <a:prstGeom prst="wedgeRoundRectCallout">
            <a:avLst>
              <a:gd name="adj1" fmla="val -26037"/>
              <a:gd name="adj2" fmla="val -9843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and ‘call’?</a:t>
            </a:r>
          </a:p>
        </p:txBody>
      </p:sp>
    </p:spTree>
    <p:extLst>
      <p:ext uri="{BB962C8B-B14F-4D97-AF65-F5344CB8AC3E}">
        <p14:creationId xmlns:p14="http://schemas.microsoft.com/office/powerpoint/2010/main" val="382999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12672" y="290651"/>
            <a:ext cx="103952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200" b="1" dirty="0">
                <a:solidFill>
                  <a:srgbClr val="4472C4">
                    <a:lumMod val="50000"/>
                  </a:srgbClr>
                </a:solidFill>
                <a:latin typeface="Century Gothic" panose="020F0302020204030204"/>
              </a:rPr>
              <a:t>Antworten</a:t>
            </a:r>
            <a:endParaRPr kumimoji="0" lang="de-DE" sz="32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pic>
        <p:nvPicPr>
          <p:cNvPr id="6" name="Picture 2" descr="Download Iphone X Screen Mockup Transparent Png Daisie">
            <a:extLst>
              <a:ext uri="{FF2B5EF4-FFF2-40B4-BE49-F238E27FC236}">
                <a16:creationId xmlns:a16="http://schemas.microsoft.com/office/drawing/2014/main" id="{7A902B92-B235-4307-8188-0D83583091D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096063" y="1168585"/>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ownload Iphone X Screen Mockup Transparent Png Daisie">
            <a:extLst>
              <a:ext uri="{FF2B5EF4-FFF2-40B4-BE49-F238E27FC236}">
                <a16:creationId xmlns:a16="http://schemas.microsoft.com/office/drawing/2014/main" id="{06340EE7-3C68-4C2C-A5DC-C75B698235A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4955500" y="1168585"/>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ownload Iphone X Screen Mockup Transparent Png Daisie">
            <a:extLst>
              <a:ext uri="{FF2B5EF4-FFF2-40B4-BE49-F238E27FC236}">
                <a16:creationId xmlns:a16="http://schemas.microsoft.com/office/drawing/2014/main" id="{C4DC7716-9BEF-4A98-A7D5-DFBD0AA569C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8814938" y="1168584"/>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ownload Iphone X Screen Mockup Transparent Png Daisie">
            <a:extLst>
              <a:ext uri="{FF2B5EF4-FFF2-40B4-BE49-F238E27FC236}">
                <a16:creationId xmlns:a16="http://schemas.microsoft.com/office/drawing/2014/main" id="{14550995-3F88-4E56-BB42-B7575604F2B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096063" y="3432094"/>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ownload Iphone X Screen Mockup Transparent Png Daisie">
            <a:extLst>
              <a:ext uri="{FF2B5EF4-FFF2-40B4-BE49-F238E27FC236}">
                <a16:creationId xmlns:a16="http://schemas.microsoft.com/office/drawing/2014/main" id="{70A35B89-0358-4469-BBB4-B4BB716892E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4955500" y="3432094"/>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ownload Iphone X Screen Mockup Transparent Png Daisie">
            <a:extLst>
              <a:ext uri="{FF2B5EF4-FFF2-40B4-BE49-F238E27FC236}">
                <a16:creationId xmlns:a16="http://schemas.microsoft.com/office/drawing/2014/main" id="{16B74635-9C2C-49EB-B7BB-CBFB17F5E9D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8816164" y="3432372"/>
            <a:ext cx="2209517" cy="3510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0573068" y="117210"/>
            <a:ext cx="1443380" cy="707849"/>
          </a:xfrm>
        </p:spPr>
        <p:txBody>
          <a:bodyPr>
            <a:normAutofit/>
          </a:bodyPr>
          <a:lstStyle/>
          <a:p>
            <a:pPr algn="ctr"/>
            <a:r>
              <a:rPr lang="en-GB" sz="2000" b="1" dirty="0" err="1">
                <a:solidFill>
                  <a:schemeClr val="bg1"/>
                </a:solidFill>
              </a:rPr>
              <a:t>schreiben</a:t>
            </a:r>
            <a:endParaRPr lang="en-GB" sz="2000" b="1" dirty="0">
              <a:solidFill>
                <a:schemeClr val="bg1"/>
              </a:solidFill>
            </a:endParaRPr>
          </a:p>
        </p:txBody>
      </p:sp>
      <p:pic>
        <p:nvPicPr>
          <p:cNvPr id="33" name="Picture 32" descr="A picture containing text, toy, doll&#10;&#10;Description automatically generated">
            <a:extLst>
              <a:ext uri="{FF2B5EF4-FFF2-40B4-BE49-F238E27FC236}">
                <a16:creationId xmlns:a16="http://schemas.microsoft.com/office/drawing/2014/main" id="{73985068-B72B-4F7C-9F79-1FA27F0BCD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2063"/>
          <a:stretch/>
        </p:blipFill>
        <p:spPr>
          <a:xfrm>
            <a:off x="8071887" y="3286195"/>
            <a:ext cx="877551" cy="773206"/>
          </a:xfrm>
          <a:prstGeom prst="rect">
            <a:avLst/>
          </a:prstGeom>
        </p:spPr>
      </p:pic>
      <p:pic>
        <p:nvPicPr>
          <p:cNvPr id="34" name="Picture 33">
            <a:extLst>
              <a:ext uri="{FF2B5EF4-FFF2-40B4-BE49-F238E27FC236}">
                <a16:creationId xmlns:a16="http://schemas.microsoft.com/office/drawing/2014/main" id="{495D467F-FCB3-4CE9-9581-182CE64DB1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6805"/>
          <a:stretch/>
        </p:blipFill>
        <p:spPr>
          <a:xfrm>
            <a:off x="161462" y="5518925"/>
            <a:ext cx="979969" cy="732088"/>
          </a:xfrm>
          <a:prstGeom prst="rect">
            <a:avLst/>
          </a:prstGeom>
        </p:spPr>
      </p:pic>
      <p:pic>
        <p:nvPicPr>
          <p:cNvPr id="35" name="Picture 34" descr="A picture containing text, toy, doll&#10;&#10;Description automatically generated">
            <a:extLst>
              <a:ext uri="{FF2B5EF4-FFF2-40B4-BE49-F238E27FC236}">
                <a16:creationId xmlns:a16="http://schemas.microsoft.com/office/drawing/2014/main" id="{C76B1844-FA9B-4751-9BB1-A1D3AC0AD3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2063"/>
          <a:stretch/>
        </p:blipFill>
        <p:spPr>
          <a:xfrm>
            <a:off x="4346445" y="5518925"/>
            <a:ext cx="877551" cy="773206"/>
          </a:xfrm>
          <a:prstGeom prst="rect">
            <a:avLst/>
          </a:prstGeom>
        </p:spPr>
      </p:pic>
      <p:pic>
        <p:nvPicPr>
          <p:cNvPr id="36" name="Picture 35">
            <a:extLst>
              <a:ext uri="{FF2B5EF4-FFF2-40B4-BE49-F238E27FC236}">
                <a16:creationId xmlns:a16="http://schemas.microsoft.com/office/drawing/2014/main" id="{F5DA61DA-5CFB-4767-957C-23626C3469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6805"/>
          <a:stretch/>
        </p:blipFill>
        <p:spPr>
          <a:xfrm>
            <a:off x="7929834" y="5539484"/>
            <a:ext cx="979969" cy="732088"/>
          </a:xfrm>
          <a:prstGeom prst="rect">
            <a:avLst/>
          </a:prstGeom>
        </p:spPr>
      </p:pic>
      <p:sp>
        <p:nvSpPr>
          <p:cNvPr id="23" name="Speech Bubble: Rectangle with Corners Rounded 22">
            <a:extLst>
              <a:ext uri="{FF2B5EF4-FFF2-40B4-BE49-F238E27FC236}">
                <a16:creationId xmlns:a16="http://schemas.microsoft.com/office/drawing/2014/main" id="{C95BEBE4-C677-4F74-8123-B34EEC2631D8}"/>
              </a:ext>
            </a:extLst>
          </p:cNvPr>
          <p:cNvSpPr/>
          <p:nvPr/>
        </p:nvSpPr>
        <p:spPr>
          <a:xfrm>
            <a:off x="6325350" y="1033925"/>
            <a:ext cx="2982269" cy="732088"/>
          </a:xfrm>
          <a:prstGeom prst="wedgeRoundRectCallout">
            <a:avLst>
              <a:gd name="adj1" fmla="val -20833"/>
              <a:gd name="adj2" fmla="val 4688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*das </a:t>
            </a:r>
            <a:r>
              <a:rPr lang="en-US" sz="2000" b="1" dirty="0" err="1">
                <a:solidFill>
                  <a:schemeClr val="bg1"/>
                </a:solidFill>
              </a:rPr>
              <a:t>Scherz</a:t>
            </a:r>
            <a:r>
              <a:rPr lang="en-US" sz="2000" dirty="0" err="1">
                <a:solidFill>
                  <a:schemeClr val="bg1"/>
                </a:solidFill>
              </a:rPr>
              <a:t>geschenk</a:t>
            </a:r>
            <a:r>
              <a:rPr lang="en-US" sz="2000" dirty="0">
                <a:solidFill>
                  <a:schemeClr val="bg1"/>
                </a:solidFill>
              </a:rPr>
              <a:t> – </a:t>
            </a:r>
            <a:r>
              <a:rPr lang="en-US" sz="2000" b="1" dirty="0">
                <a:solidFill>
                  <a:schemeClr val="bg1"/>
                </a:solidFill>
              </a:rPr>
              <a:t>joke</a:t>
            </a:r>
            <a:r>
              <a:rPr lang="en-US" sz="2000" dirty="0">
                <a:solidFill>
                  <a:schemeClr val="bg1"/>
                </a:solidFill>
              </a:rPr>
              <a:t> present</a:t>
            </a:r>
          </a:p>
        </p:txBody>
      </p:sp>
      <p:sp>
        <p:nvSpPr>
          <p:cNvPr id="24" name="TextBox 23">
            <a:extLst>
              <a:ext uri="{FF2B5EF4-FFF2-40B4-BE49-F238E27FC236}">
                <a16:creationId xmlns:a16="http://schemas.microsoft.com/office/drawing/2014/main" id="{2740B5C7-1EC1-43DC-ABD7-CF9DDE145E3F}"/>
              </a:ext>
            </a:extLst>
          </p:cNvPr>
          <p:cNvSpPr txBox="1"/>
          <p:nvPr/>
        </p:nvSpPr>
        <p:spPr>
          <a:xfrm>
            <a:off x="651446" y="2447841"/>
            <a:ext cx="31274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Mia, is your birthday next month</a:t>
            </a:r>
            <a:r>
              <a:rPr lang="de-DE" sz="2400" i="1" dirty="0">
                <a:solidFill>
                  <a:srgbClr val="4472C4">
                    <a:lumMod val="50000"/>
                  </a:srgbClr>
                </a:solidFill>
                <a:latin typeface="Century Gothic" panose="020F0302020204030204"/>
              </a:rPr>
              <a:t>? </a:t>
            </a:r>
            <a:endParaRPr kumimoji="0" lang="de-DE" sz="24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6BEF1397-CE11-4708-965C-C8D0FBE77FE9}"/>
              </a:ext>
            </a:extLst>
          </p:cNvPr>
          <p:cNvSpPr txBox="1"/>
          <p:nvPr/>
        </p:nvSpPr>
        <p:spPr>
          <a:xfrm>
            <a:off x="680983" y="2170843"/>
            <a:ext cx="3127461"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Mia, hast du </a:t>
            </a:r>
            <a:r>
              <a:rPr lang="en-GB" sz="2400" i="1" dirty="0" err="1">
                <a:solidFill>
                  <a:srgbClr val="4472C4">
                    <a:lumMod val="50000"/>
                  </a:srgbClr>
                </a:solidFill>
                <a:latin typeface="Century Gothic" panose="020F0302020204030204"/>
              </a:rPr>
              <a:t>nächsten</a:t>
            </a:r>
            <a:r>
              <a:rPr lang="en-GB" sz="2400" i="1" dirty="0">
                <a:solidFill>
                  <a:srgbClr val="4472C4">
                    <a:lumMod val="50000"/>
                  </a:srgbClr>
                </a:solidFill>
                <a:latin typeface="Century Gothic" panose="020F0302020204030204"/>
              </a:rPr>
              <a:t> Monat </a:t>
            </a:r>
            <a:r>
              <a:rPr lang="en-GB" sz="2400" i="1" dirty="0" err="1">
                <a:solidFill>
                  <a:srgbClr val="4472C4">
                    <a:lumMod val="50000"/>
                  </a:srgbClr>
                </a:solidFill>
                <a:latin typeface="Century Gothic" panose="020F0302020204030204"/>
              </a:rPr>
              <a:t>Geburtstag</a:t>
            </a:r>
            <a:r>
              <a:rPr lang="en-GB" sz="2400" i="1" dirty="0">
                <a:solidFill>
                  <a:srgbClr val="4472C4">
                    <a:lumMod val="50000"/>
                  </a:srgbClr>
                </a:solidFill>
                <a:latin typeface="Century Gothic" panose="020F0302020204030204"/>
              </a:rPr>
              <a:t>?</a:t>
            </a:r>
            <a:endParaRPr kumimoji="0" lang="de-DE" sz="24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pic>
        <p:nvPicPr>
          <p:cNvPr id="20" name="Picture 19" descr="A picture containing text, toy, doll&#10;&#10;Description automatically generated">
            <a:extLst>
              <a:ext uri="{FF2B5EF4-FFF2-40B4-BE49-F238E27FC236}">
                <a16:creationId xmlns:a16="http://schemas.microsoft.com/office/drawing/2014/main" id="{0BCCA876-9C8A-479E-8BA5-9171D91DCC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2063"/>
          <a:stretch/>
        </p:blipFill>
        <p:spPr>
          <a:xfrm>
            <a:off x="212672" y="3215819"/>
            <a:ext cx="877551" cy="773206"/>
          </a:xfrm>
          <a:prstGeom prst="rect">
            <a:avLst/>
          </a:prstGeom>
        </p:spPr>
      </p:pic>
      <p:sp>
        <p:nvSpPr>
          <p:cNvPr id="25" name="TextBox 24">
            <a:extLst>
              <a:ext uri="{FF2B5EF4-FFF2-40B4-BE49-F238E27FC236}">
                <a16:creationId xmlns:a16="http://schemas.microsoft.com/office/drawing/2014/main" id="{32680319-6F03-4085-8074-7C493B5C8032}"/>
              </a:ext>
            </a:extLst>
          </p:cNvPr>
          <p:cNvSpPr txBox="1"/>
          <p:nvPr/>
        </p:nvSpPr>
        <p:spPr>
          <a:xfrm>
            <a:off x="4598994" y="2292699"/>
            <a:ext cx="31258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solidFill>
                  <a:srgbClr val="4472C4">
                    <a:lumMod val="50000"/>
                  </a:srgbClr>
                </a:solidFill>
                <a:latin typeface="Century Gothic" panose="020F0302020204030204"/>
              </a:rPr>
              <a:t>Yes! </a:t>
            </a:r>
            <a:r>
              <a:rPr lang="en-GB" sz="2000" i="1" dirty="0">
                <a:solidFill>
                  <a:srgbClr val="4472C4">
                    <a:lumMod val="50000"/>
                  </a:srgbClr>
                </a:solidFill>
                <a:latin typeface="Century Gothic" panose="020F0302020204030204"/>
              </a:rPr>
              <a:t>Two years ago Wolfgang gave me a joke present</a:t>
            </a:r>
            <a:r>
              <a:rPr lang="de-DE" sz="2000" i="1" dirty="0">
                <a:solidFill>
                  <a:srgbClr val="4472C4">
                    <a:lumMod val="50000"/>
                  </a:srgbClr>
                </a:solidFill>
                <a:latin typeface="Century Gothic" panose="020F0302020204030204"/>
              </a:rPr>
              <a:t>*. </a:t>
            </a:r>
            <a:endParaRPr kumimoji="0" lang="de-DE"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2212B317-58F2-4783-BC48-6A1B206A37E2}"/>
              </a:ext>
            </a:extLst>
          </p:cNvPr>
          <p:cNvSpPr txBox="1"/>
          <p:nvPr/>
        </p:nvSpPr>
        <p:spPr>
          <a:xfrm>
            <a:off x="4602565" y="2201619"/>
            <a:ext cx="2758690" cy="13234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err="1">
                <a:solidFill>
                  <a:srgbClr val="4472C4">
                    <a:lumMod val="50000"/>
                  </a:srgbClr>
                </a:solidFill>
                <a:latin typeface="Century Gothic" panose="020F0302020204030204"/>
              </a:rPr>
              <a:t>Ja</a:t>
            </a:r>
            <a:r>
              <a:rPr lang="en-GB" sz="2000" i="1" dirty="0">
                <a:solidFill>
                  <a:srgbClr val="4472C4">
                    <a:lumMod val="50000"/>
                  </a:srgbClr>
                </a:solidFill>
                <a:latin typeface="Century Gothic" panose="020F0302020204030204"/>
              </a:rPr>
              <a:t>! </a:t>
            </a:r>
            <a:r>
              <a:rPr lang="en-GB" sz="2000" i="1" dirty="0" err="1">
                <a:solidFill>
                  <a:srgbClr val="4472C4">
                    <a:lumMod val="50000"/>
                  </a:srgbClr>
                </a:solidFill>
                <a:latin typeface="Century Gothic" panose="020F0302020204030204"/>
              </a:rPr>
              <a:t>Vor</a:t>
            </a:r>
            <a:r>
              <a:rPr lang="en-GB" sz="2000" i="1" dirty="0">
                <a:solidFill>
                  <a:srgbClr val="4472C4">
                    <a:lumMod val="50000"/>
                  </a:srgbClr>
                </a:solidFill>
                <a:latin typeface="Century Gothic" panose="020F0302020204030204"/>
              </a:rPr>
              <a:t> </a:t>
            </a:r>
            <a:r>
              <a:rPr lang="en-GB" sz="2000" i="1" dirty="0" err="1">
                <a:solidFill>
                  <a:srgbClr val="4472C4">
                    <a:lumMod val="50000"/>
                  </a:srgbClr>
                </a:solidFill>
                <a:latin typeface="Century Gothic" panose="020F0302020204030204"/>
              </a:rPr>
              <a:t>zwei</a:t>
            </a:r>
            <a:r>
              <a:rPr lang="en-GB" sz="2000" i="1" dirty="0">
                <a:solidFill>
                  <a:srgbClr val="4472C4">
                    <a:lumMod val="50000"/>
                  </a:srgbClr>
                </a:solidFill>
                <a:latin typeface="Century Gothic" panose="020F0302020204030204"/>
              </a:rPr>
              <a:t> Jahren hat Wolfgang </a:t>
            </a:r>
            <a:r>
              <a:rPr lang="en-GB" sz="2000" i="1" dirty="0" err="1">
                <a:solidFill>
                  <a:srgbClr val="4472C4">
                    <a:lumMod val="50000"/>
                  </a:srgbClr>
                </a:solidFill>
                <a:latin typeface="Century Gothic" panose="020F0302020204030204"/>
              </a:rPr>
              <a:t>mir</a:t>
            </a:r>
            <a:r>
              <a:rPr lang="en-GB" sz="2000" i="1" dirty="0">
                <a:solidFill>
                  <a:srgbClr val="4472C4">
                    <a:lumMod val="50000"/>
                  </a:srgbClr>
                </a:solidFill>
                <a:latin typeface="Century Gothic" panose="020F0302020204030204"/>
              </a:rPr>
              <a:t> </a:t>
            </a:r>
            <a:r>
              <a:rPr lang="en-GB" sz="2000" i="1" dirty="0" err="1">
                <a:solidFill>
                  <a:srgbClr val="4472C4">
                    <a:lumMod val="50000"/>
                  </a:srgbClr>
                </a:solidFill>
                <a:latin typeface="Century Gothic" panose="020F0302020204030204"/>
              </a:rPr>
              <a:t>ein</a:t>
            </a:r>
            <a:r>
              <a:rPr lang="en-GB" sz="2000" i="1" dirty="0">
                <a:solidFill>
                  <a:srgbClr val="4472C4">
                    <a:lumMod val="50000"/>
                  </a:srgbClr>
                </a:solidFill>
                <a:latin typeface="Century Gothic" panose="020F0302020204030204"/>
              </a:rPr>
              <a:t> </a:t>
            </a:r>
            <a:r>
              <a:rPr lang="en-GB" sz="2000" i="1" dirty="0" err="1">
                <a:solidFill>
                  <a:srgbClr val="4472C4">
                    <a:lumMod val="50000"/>
                  </a:srgbClr>
                </a:solidFill>
                <a:latin typeface="Century Gothic" panose="020F0302020204030204"/>
              </a:rPr>
              <a:t>Scherzgeschenk</a:t>
            </a:r>
            <a:r>
              <a:rPr lang="en-GB" sz="2000" i="1" dirty="0">
                <a:solidFill>
                  <a:srgbClr val="4472C4">
                    <a:lumMod val="50000"/>
                  </a:srgbClr>
                </a:solidFill>
                <a:latin typeface="Century Gothic" panose="020F0302020204030204"/>
              </a:rPr>
              <a:t> </a:t>
            </a:r>
            <a:r>
              <a:rPr lang="en-GB" sz="2000" i="1" dirty="0" err="1">
                <a:solidFill>
                  <a:srgbClr val="4472C4">
                    <a:lumMod val="50000"/>
                  </a:srgbClr>
                </a:solidFill>
                <a:latin typeface="Century Gothic" panose="020F0302020204030204"/>
              </a:rPr>
              <a:t>gegeben</a:t>
            </a:r>
            <a:r>
              <a:rPr lang="en-GB" sz="2000" i="1" dirty="0">
                <a:solidFill>
                  <a:srgbClr val="4472C4">
                    <a:lumMod val="50000"/>
                  </a:srgbClr>
                </a:solidFill>
                <a:latin typeface="Century Gothic" panose="020F0302020204030204"/>
              </a:rPr>
              <a:t>.</a:t>
            </a:r>
            <a:endParaRPr kumimoji="0" lang="de-DE"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AEAE00F3-3F91-4F2F-9519-35C4A41D86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6805"/>
          <a:stretch/>
        </p:blipFill>
        <p:spPr>
          <a:xfrm>
            <a:off x="3765792" y="3179123"/>
            <a:ext cx="979969" cy="732088"/>
          </a:xfrm>
          <a:prstGeom prst="rect">
            <a:avLst/>
          </a:prstGeom>
        </p:spPr>
      </p:pic>
      <p:sp>
        <p:nvSpPr>
          <p:cNvPr id="26" name="TextBox 25">
            <a:extLst>
              <a:ext uri="{FF2B5EF4-FFF2-40B4-BE49-F238E27FC236}">
                <a16:creationId xmlns:a16="http://schemas.microsoft.com/office/drawing/2014/main" id="{7A74EEBD-0D7B-4173-A22B-9F00B136524B}"/>
              </a:ext>
            </a:extLst>
          </p:cNvPr>
          <p:cNvSpPr txBox="1"/>
          <p:nvPr/>
        </p:nvSpPr>
        <p:spPr>
          <a:xfrm>
            <a:off x="8591881" y="2270532"/>
            <a:ext cx="30840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4472C4">
                    <a:lumMod val="50000"/>
                  </a:srgbClr>
                </a:solidFill>
                <a:latin typeface="Century Gothic" panose="020F0302020204030204"/>
              </a:rPr>
              <a:t>And now you want to prepare a similar present?</a:t>
            </a:r>
            <a:endPar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C354AA66-267A-4DD7-A1BD-5AF74F90C14A}"/>
              </a:ext>
            </a:extLst>
          </p:cNvPr>
          <p:cNvSpPr txBox="1"/>
          <p:nvPr/>
        </p:nvSpPr>
        <p:spPr>
          <a:xfrm>
            <a:off x="680983" y="4488002"/>
            <a:ext cx="30840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Exactly! I have been having ideas for weeks but…</a:t>
            </a:r>
            <a:endParaRPr kumimoji="0" lang="en-GB" sz="24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D1E4DF11-8762-4D92-87F6-DDA870C44037}"/>
              </a:ext>
            </a:extLst>
          </p:cNvPr>
          <p:cNvSpPr txBox="1"/>
          <p:nvPr/>
        </p:nvSpPr>
        <p:spPr>
          <a:xfrm>
            <a:off x="4618299" y="4526972"/>
            <a:ext cx="30840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4472C4">
                    <a:lumMod val="50000"/>
                  </a:srgbClr>
                </a:solidFill>
                <a:latin typeface="Century Gothic" panose="020F0302020204030204"/>
              </a:rPr>
              <a:t>I can help you!</a:t>
            </a:r>
            <a:endParaRPr kumimoji="0" lang="de-DE"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9695C3FA-EC22-45B5-A0E0-996CADF9AAC3}"/>
              </a:ext>
            </a:extLst>
          </p:cNvPr>
          <p:cNvSpPr txBox="1"/>
          <p:nvPr/>
        </p:nvSpPr>
        <p:spPr>
          <a:xfrm>
            <a:off x="8444684" y="4540679"/>
            <a:ext cx="30840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Great! </a:t>
            </a:r>
            <a:r>
              <a:rPr lang="en-GB" sz="2000" i="1" dirty="0">
                <a:solidFill>
                  <a:srgbClr val="4472C4">
                    <a:lumMod val="50000"/>
                  </a:srgbClr>
                </a:solidFill>
                <a:latin typeface="Century Gothic" panose="020F0302020204030204"/>
              </a:rPr>
              <a:t>Can I call you?</a:t>
            </a:r>
            <a:endPar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D3A5384A-71A6-4DB7-878F-1179E2A78B51}"/>
              </a:ext>
            </a:extLst>
          </p:cNvPr>
          <p:cNvSpPr txBox="1"/>
          <p:nvPr/>
        </p:nvSpPr>
        <p:spPr>
          <a:xfrm>
            <a:off x="773634" y="4523821"/>
            <a:ext cx="282115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Genau</a:t>
            </a:r>
            <a:r>
              <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Ich </a:t>
            </a:r>
            <a:r>
              <a:rPr kumimoji="0" lang="en-GB" sz="2000" i="1"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habe</a:t>
            </a:r>
            <a:r>
              <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en-GB" sz="2000" i="1"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seit</a:t>
            </a:r>
            <a:r>
              <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en-GB" sz="2000" i="1"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Wochen</a:t>
            </a:r>
            <a:r>
              <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en-GB" sz="2000" i="1"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Ideen</a:t>
            </a:r>
            <a:r>
              <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en-GB" sz="2000" i="1"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aber</a:t>
            </a:r>
            <a:r>
              <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endParaRPr kumimoji="0" lang="en-GB" sz="24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C2FDC9FA-0107-8B44-B5A8-31463DFED800}"/>
              </a:ext>
            </a:extLst>
          </p:cNvPr>
          <p:cNvSpPr txBox="1"/>
          <p:nvPr/>
        </p:nvSpPr>
        <p:spPr>
          <a:xfrm>
            <a:off x="4567231" y="4540679"/>
            <a:ext cx="2794024"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4472C4">
                    <a:lumMod val="50000"/>
                  </a:srgbClr>
                </a:solidFill>
                <a:latin typeface="Century Gothic" panose="020F0302020204030204"/>
              </a:rPr>
              <a:t>Ich </a:t>
            </a:r>
            <a:r>
              <a:rPr lang="en-GB" sz="2000" i="1" dirty="0" err="1">
                <a:solidFill>
                  <a:srgbClr val="4472C4">
                    <a:lumMod val="50000"/>
                  </a:srgbClr>
                </a:solidFill>
                <a:latin typeface="Century Gothic" panose="020F0302020204030204"/>
              </a:rPr>
              <a:t>kann</a:t>
            </a:r>
            <a:r>
              <a:rPr lang="en-GB" sz="2000" i="1" dirty="0">
                <a:solidFill>
                  <a:srgbClr val="4472C4">
                    <a:lumMod val="50000"/>
                  </a:srgbClr>
                </a:solidFill>
                <a:latin typeface="Century Gothic" panose="020F0302020204030204"/>
              </a:rPr>
              <a:t> </a:t>
            </a:r>
            <a:r>
              <a:rPr lang="en-GB" sz="2000" i="1" dirty="0" err="1">
                <a:solidFill>
                  <a:srgbClr val="4472C4">
                    <a:lumMod val="50000"/>
                  </a:srgbClr>
                </a:solidFill>
                <a:latin typeface="Century Gothic" panose="020F0302020204030204"/>
              </a:rPr>
              <a:t>dir</a:t>
            </a:r>
            <a:r>
              <a:rPr lang="en-GB" sz="2000" i="1" dirty="0">
                <a:solidFill>
                  <a:srgbClr val="4472C4">
                    <a:lumMod val="50000"/>
                  </a:srgbClr>
                </a:solidFill>
                <a:latin typeface="Century Gothic" panose="020F0302020204030204"/>
              </a:rPr>
              <a:t> </a:t>
            </a:r>
            <a:r>
              <a:rPr lang="en-GB" sz="2000" i="1" dirty="0" err="1">
                <a:solidFill>
                  <a:srgbClr val="4472C4">
                    <a:lumMod val="50000"/>
                  </a:srgbClr>
                </a:solidFill>
                <a:latin typeface="Century Gothic" panose="020F0302020204030204"/>
              </a:rPr>
              <a:t>helfen</a:t>
            </a:r>
            <a:r>
              <a:rPr lang="en-GB" sz="2000" i="1" dirty="0">
                <a:solidFill>
                  <a:srgbClr val="4472C4">
                    <a:lumMod val="50000"/>
                  </a:srgbClr>
                </a:solidFill>
                <a:latin typeface="Century Gothic" panose="020F0302020204030204"/>
              </a:rPr>
              <a:t>!</a:t>
            </a:r>
            <a:endParaRPr kumimoji="0" lang="de-DE"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3535D089-9632-E14C-B696-5CE4A7B4FCD3}"/>
              </a:ext>
            </a:extLst>
          </p:cNvPr>
          <p:cNvSpPr txBox="1"/>
          <p:nvPr/>
        </p:nvSpPr>
        <p:spPr>
          <a:xfrm>
            <a:off x="8378149" y="4467840"/>
            <a:ext cx="2904894"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Toll!  </a:t>
            </a:r>
            <a:r>
              <a:rPr kumimoji="0" lang="en-GB" sz="2000" i="1"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Kann</a:t>
            </a:r>
            <a:r>
              <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ich dich </a:t>
            </a:r>
            <a:r>
              <a:rPr kumimoji="0" lang="en-GB" sz="2000" i="1"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anrufen</a:t>
            </a:r>
            <a:r>
              <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B05152A8-15E1-489F-AD2E-BA860EF37CBF}"/>
              </a:ext>
            </a:extLst>
          </p:cNvPr>
          <p:cNvSpPr txBox="1"/>
          <p:nvPr/>
        </p:nvSpPr>
        <p:spPr>
          <a:xfrm>
            <a:off x="8510662" y="2217441"/>
            <a:ext cx="283835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4472C4">
                    <a:lumMod val="50000"/>
                  </a:srgbClr>
                </a:solidFill>
                <a:latin typeface="Century Gothic" panose="020F0302020204030204"/>
              </a:rPr>
              <a:t>Und </a:t>
            </a:r>
            <a:r>
              <a:rPr lang="en-GB" sz="2000" i="1" dirty="0" err="1">
                <a:solidFill>
                  <a:srgbClr val="4472C4">
                    <a:lumMod val="50000"/>
                  </a:srgbClr>
                </a:solidFill>
                <a:latin typeface="Century Gothic" panose="020F0302020204030204"/>
              </a:rPr>
              <a:t>jetzt</a:t>
            </a:r>
            <a:r>
              <a:rPr lang="en-GB" sz="2000" i="1" dirty="0">
                <a:solidFill>
                  <a:srgbClr val="4472C4">
                    <a:lumMod val="50000"/>
                  </a:srgbClr>
                </a:solidFill>
                <a:latin typeface="Century Gothic" panose="020F0302020204030204"/>
              </a:rPr>
              <a:t> </a:t>
            </a:r>
            <a:r>
              <a:rPr lang="en-GB" sz="2000" i="1" dirty="0" err="1">
                <a:solidFill>
                  <a:srgbClr val="4472C4">
                    <a:lumMod val="50000"/>
                  </a:srgbClr>
                </a:solidFill>
                <a:latin typeface="Century Gothic" panose="020F0302020204030204"/>
              </a:rPr>
              <a:t>willst</a:t>
            </a:r>
            <a:r>
              <a:rPr lang="en-GB" sz="2000" i="1" dirty="0">
                <a:solidFill>
                  <a:srgbClr val="4472C4">
                    <a:lumMod val="50000"/>
                  </a:srgbClr>
                </a:solidFill>
                <a:latin typeface="Century Gothic" panose="020F0302020204030204"/>
              </a:rPr>
              <a:t> du </a:t>
            </a:r>
            <a:r>
              <a:rPr lang="en-GB" sz="2000" i="1" dirty="0" err="1">
                <a:solidFill>
                  <a:srgbClr val="4472C4">
                    <a:lumMod val="50000"/>
                  </a:srgbClr>
                </a:solidFill>
                <a:latin typeface="Century Gothic" panose="020F0302020204030204"/>
              </a:rPr>
              <a:t>ein</a:t>
            </a:r>
            <a:r>
              <a:rPr lang="en-GB" sz="2000" i="1" dirty="0">
                <a:solidFill>
                  <a:srgbClr val="4472C4">
                    <a:lumMod val="50000"/>
                  </a:srgbClr>
                </a:solidFill>
                <a:latin typeface="Century Gothic" panose="020F0302020204030204"/>
              </a:rPr>
              <a:t> </a:t>
            </a:r>
            <a:r>
              <a:rPr lang="en-GB" sz="2000" i="1" dirty="0" err="1">
                <a:solidFill>
                  <a:srgbClr val="4472C4">
                    <a:lumMod val="50000"/>
                  </a:srgbClr>
                </a:solidFill>
                <a:latin typeface="Century Gothic" panose="020F0302020204030204"/>
              </a:rPr>
              <a:t>ähnliches</a:t>
            </a:r>
            <a:r>
              <a:rPr lang="en-GB" sz="2000" i="1" dirty="0">
                <a:solidFill>
                  <a:srgbClr val="4472C4">
                    <a:lumMod val="50000"/>
                  </a:srgbClr>
                </a:solidFill>
                <a:latin typeface="Century Gothic" panose="020F0302020204030204"/>
              </a:rPr>
              <a:t> </a:t>
            </a:r>
            <a:r>
              <a:rPr lang="en-GB" sz="2000" i="1" dirty="0" err="1">
                <a:solidFill>
                  <a:srgbClr val="4472C4">
                    <a:lumMod val="50000"/>
                  </a:srgbClr>
                </a:solidFill>
                <a:latin typeface="Century Gothic" panose="020F0302020204030204"/>
              </a:rPr>
              <a:t>Geschenk</a:t>
            </a:r>
            <a:r>
              <a:rPr lang="en-GB" sz="2000" i="1" dirty="0">
                <a:solidFill>
                  <a:srgbClr val="4472C4">
                    <a:lumMod val="50000"/>
                  </a:srgbClr>
                </a:solidFill>
                <a:latin typeface="Century Gothic" panose="020F0302020204030204"/>
              </a:rPr>
              <a:t> </a:t>
            </a:r>
            <a:r>
              <a:rPr lang="en-GB" sz="2000" i="1" dirty="0" err="1">
                <a:solidFill>
                  <a:srgbClr val="4472C4">
                    <a:lumMod val="50000"/>
                  </a:srgbClr>
                </a:solidFill>
                <a:latin typeface="Century Gothic" panose="020F0302020204030204"/>
              </a:rPr>
              <a:t>vorbereiten</a:t>
            </a:r>
            <a:r>
              <a:rPr lang="en-GB" sz="2000" i="1" dirty="0">
                <a:solidFill>
                  <a:srgbClr val="4472C4">
                    <a:lumMod val="50000"/>
                  </a:srgbClr>
                </a:solidFill>
                <a:latin typeface="Century Gothic" panose="020F0302020204030204"/>
              </a:rPr>
              <a:t>?</a:t>
            </a:r>
            <a:endParaRPr kumimoji="0" lang="en-GB" sz="2000" i="1"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3430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31" grpId="0" animBg="1"/>
      <p:bldP spid="32"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6BCB4E7D-831B-45A7-B81A-D599E057A5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1724" y="2244483"/>
            <a:ext cx="1280271" cy="173751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2F3E49A-DEBE-4F0E-B286-8FDA29C5FD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216599"/>
            <a:ext cx="2602568" cy="1909949"/>
          </a:xfrm>
          <a:prstGeom prst="rect">
            <a:avLst/>
          </a:prstGeom>
        </p:spPr>
      </p:pic>
    </p:spTree>
    <p:extLst>
      <p:ext uri="{BB962C8B-B14F-4D97-AF65-F5344CB8AC3E}">
        <p14:creationId xmlns:p14="http://schemas.microsoft.com/office/powerpoint/2010/main" val="1539820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0D8CFFF7-2006-4E52-9C94-C22FA462497F}"/>
              </a:ext>
            </a:extLst>
          </p:cNvPr>
          <p:cNvSpPr txBox="1"/>
          <p:nvPr/>
        </p:nvSpPr>
        <p:spPr>
          <a:xfrm>
            <a:off x="175149" y="1395715"/>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3.1 Week 1</a:t>
            </a:r>
          </a:p>
        </p:txBody>
      </p:sp>
      <p:sp>
        <p:nvSpPr>
          <p:cNvPr id="18" name="TextBox 17">
            <a:extLst>
              <a:ext uri="{FF2B5EF4-FFF2-40B4-BE49-F238E27FC236}">
                <a16:creationId xmlns:a16="http://schemas.microsoft.com/office/drawing/2014/main" id="{2D4C2990-CF75-4BC3-BDD5-C20D271E6607}"/>
              </a:ext>
            </a:extLst>
          </p:cNvPr>
          <p:cNvSpPr txBox="1"/>
          <p:nvPr/>
        </p:nvSpPr>
        <p:spPr>
          <a:xfrm>
            <a:off x="175149" y="2745243"/>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2.2 Week 3]</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57E1FC5-F484-4ADB-A427-7655B7F123F4}"/>
              </a:ext>
            </a:extLst>
          </p:cNvPr>
          <p:cNvSpPr txBox="1"/>
          <p:nvPr/>
        </p:nvSpPr>
        <p:spPr>
          <a:xfrm>
            <a:off x="175149" y="4230328"/>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2.1 Week 1]</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 name="Picture 3" descr="Qr code&#10;&#10;Description automatically generated">
            <a:extLst>
              <a:ext uri="{FF2B5EF4-FFF2-40B4-BE49-F238E27FC236}">
                <a16:creationId xmlns:a16="http://schemas.microsoft.com/office/drawing/2014/main" id="{41D65C26-4D10-4C6C-A418-333F27797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8228" y="2292478"/>
            <a:ext cx="1428750" cy="1428750"/>
          </a:xfrm>
          <a:prstGeom prst="rect">
            <a:avLst/>
          </a:prstGeom>
        </p:spPr>
      </p:pic>
      <p:pic>
        <p:nvPicPr>
          <p:cNvPr id="7" name="Picture 6" descr="Qr code&#10;&#10;Description automatically generated">
            <a:extLst>
              <a:ext uri="{FF2B5EF4-FFF2-40B4-BE49-F238E27FC236}">
                <a16:creationId xmlns:a16="http://schemas.microsoft.com/office/drawing/2014/main" id="{6AD8ED92-B6D3-4BA2-B2E2-7514196DD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8228" y="3833160"/>
            <a:ext cx="1428751" cy="1428751"/>
          </a:xfrm>
          <a:prstGeom prst="rect">
            <a:avLst/>
          </a:prstGeom>
        </p:spPr>
      </p:pic>
      <p:pic>
        <p:nvPicPr>
          <p:cNvPr id="10" name="Picture 9" descr="Qr code&#10;&#10;Description automatically generated">
            <a:extLst>
              <a:ext uri="{FF2B5EF4-FFF2-40B4-BE49-F238E27FC236}">
                <a16:creationId xmlns:a16="http://schemas.microsoft.com/office/drawing/2014/main" id="{7FB37537-B018-49F6-A055-D9BA46D8D6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507" y="808128"/>
            <a:ext cx="1428752" cy="1428752"/>
          </a:xfrm>
          <a:prstGeom prst="rect">
            <a:avLst/>
          </a:prstGeom>
        </p:spPr>
      </p:pic>
    </p:spTree>
    <p:extLst>
      <p:ext uri="{BB962C8B-B14F-4D97-AF65-F5344CB8AC3E}">
        <p14:creationId xmlns:p14="http://schemas.microsoft.com/office/powerpoint/2010/main" val="3141269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(Y8,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3.1, Week 1)</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Quizlet link</a:t>
            </a:r>
            <a:r>
              <a:rPr lang="en-GB" sz="2400" dirty="0"/>
              <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7"/>
              </a:rPr>
              <a:t>Term 2.2 Week 3</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Term 2.1 Week 1</a:t>
            </a:r>
            <a:br>
              <a:rPr lang="en-GB" sz="2400" dirty="0">
                <a:solidFill>
                  <a:srgbClr val="5B9BD5">
                    <a:lumMod val="50000"/>
                  </a:srgbClr>
                </a:solidFill>
                <a:latin typeface="Century Gothic" panose="020B0502020202020204" pitchFamily="34" charset="0"/>
                <a:hlinkClick r:id="rId8"/>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sp>
        <p:nvSpPr>
          <p:cNvPr id="12" name="TextBox 11"/>
          <p:cNvSpPr txBox="1"/>
          <p:nvPr/>
        </p:nvSpPr>
        <p:spPr>
          <a:xfrm>
            <a:off x="175148" y="3712542"/>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10"/>
              </a:rPr>
              <a:t>Student worksheet</a:t>
            </a:r>
            <a:endParaRPr lang="en-GB" sz="2400" dirty="0">
              <a:solidFill>
                <a:srgbClr val="115076"/>
              </a:solidFill>
              <a:latin typeface="Century Gothic" panose="020B0502020202020204" pitchFamily="34" charset="0"/>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1695" y="2514619"/>
            <a:ext cx="1712292" cy="1712292"/>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563891" cy="869950"/>
          </a:xfrm>
          <a:prstGeom prst="rect">
            <a:avLst/>
          </a:prstGeom>
        </p:spPr>
      </p:pic>
      <p:sp>
        <p:nvSpPr>
          <p:cNvPr id="4" name="Title 3"/>
          <p:cNvSpPr>
            <a:spLocks noGrp="1"/>
          </p:cNvSpPr>
          <p:nvPr>
            <p:ph type="title"/>
          </p:nvPr>
        </p:nvSpPr>
        <p:spPr>
          <a:xfrm>
            <a:off x="0" y="294041"/>
            <a:ext cx="5334000"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kurzes</a:t>
            </a:r>
            <a:r>
              <a:rPr lang="en-GB" sz="3600" b="1" dirty="0">
                <a:solidFill>
                  <a:schemeClr val="bg1"/>
                </a:solidFill>
              </a:rPr>
              <a:t> [ä]</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5563891"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Wörter</a:t>
            </a:r>
            <a:r>
              <a:rPr lang="en-US" sz="2400" dirty="0">
                <a:solidFill>
                  <a:schemeClr val="accent5">
                    <a:lumMod val="50000"/>
                  </a:schemeClr>
                </a:solidFill>
              </a:rPr>
              <a:t>.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8" name="TextBox 17">
            <a:hlinkClick r:id="" action="ppaction://noaction">
              <a:snd r:embed="rId5" name="5. 1. Fächer.wav"/>
            </a:hlinkClick>
            <a:extLst>
              <a:ext uri="{FF2B5EF4-FFF2-40B4-BE49-F238E27FC236}">
                <a16:creationId xmlns:a16="http://schemas.microsoft.com/office/drawing/2014/main" id="{4D2FD9B0-84C2-A64B-9715-27EEAB08A564}"/>
              </a:ext>
            </a:extLst>
          </p:cNvPr>
          <p:cNvSpPr txBox="1"/>
          <p:nvPr/>
        </p:nvSpPr>
        <p:spPr>
          <a:xfrm>
            <a:off x="264747" y="2153833"/>
            <a:ext cx="2292615" cy="461665"/>
          </a:xfrm>
          <a:prstGeom prst="rect">
            <a:avLst/>
          </a:prstGeom>
          <a:solidFill>
            <a:srgbClr val="FBF0D5"/>
          </a:solidFill>
          <a:ln>
            <a:solidFill>
              <a:srgbClr val="115076"/>
            </a:solidFill>
          </a:ln>
        </p:spPr>
        <p:txBody>
          <a:bodyPr wrap="none" rtlCol="0">
            <a:spAutoFit/>
          </a:bodyPr>
          <a:lstStyle/>
          <a:p>
            <a:r>
              <a:rPr lang="de-DE" sz="2400" dirty="0">
                <a:solidFill>
                  <a:srgbClr val="115076"/>
                </a:solidFill>
              </a:rPr>
              <a:t>F</a:t>
            </a:r>
            <a:r>
              <a:rPr lang="de-DE" sz="2400" b="1" dirty="0">
                <a:solidFill>
                  <a:srgbClr val="115076"/>
                </a:solidFill>
              </a:rPr>
              <a:t>ä</a:t>
            </a:r>
            <a:r>
              <a:rPr lang="de-DE" sz="2400" dirty="0">
                <a:solidFill>
                  <a:srgbClr val="115076"/>
                </a:solidFill>
              </a:rPr>
              <a:t>cher – F</a:t>
            </a:r>
            <a:r>
              <a:rPr lang="de-DE" sz="2400" b="1" dirty="0">
                <a:solidFill>
                  <a:srgbClr val="115076"/>
                </a:solidFill>
              </a:rPr>
              <a:t>a</a:t>
            </a:r>
            <a:r>
              <a:rPr lang="de-DE" sz="2400" dirty="0">
                <a:solidFill>
                  <a:srgbClr val="115076"/>
                </a:solidFill>
              </a:rPr>
              <a:t>ch</a:t>
            </a:r>
            <a:endParaRPr lang="de-DE" sz="2400" dirty="0">
              <a:solidFill>
                <a:schemeClr val="accent5">
                  <a:lumMod val="50000"/>
                </a:schemeClr>
              </a:solidFill>
            </a:endParaRPr>
          </a:p>
        </p:txBody>
      </p:sp>
      <p:sp>
        <p:nvSpPr>
          <p:cNvPr id="20" name="TextBox 19">
            <a:hlinkClick r:id="" action="ppaction://noaction">
              <a:snd r:embed="rId6" name="5. 2. Wälder.wav"/>
            </a:hlinkClick>
            <a:extLst>
              <a:ext uri="{FF2B5EF4-FFF2-40B4-BE49-F238E27FC236}">
                <a16:creationId xmlns:a16="http://schemas.microsoft.com/office/drawing/2014/main" id="{89C3EC3F-53AE-884B-A1DA-8540F3BE03D0}"/>
              </a:ext>
            </a:extLst>
          </p:cNvPr>
          <p:cNvSpPr txBox="1"/>
          <p:nvPr/>
        </p:nvSpPr>
        <p:spPr>
          <a:xfrm>
            <a:off x="1202595" y="3321366"/>
            <a:ext cx="2356735" cy="461665"/>
          </a:xfrm>
          <a:prstGeom prst="rect">
            <a:avLst/>
          </a:prstGeom>
          <a:solidFill>
            <a:srgbClr val="FBF0D5"/>
          </a:solidFill>
          <a:ln>
            <a:solidFill>
              <a:srgbClr val="115076"/>
            </a:solidFill>
          </a:ln>
        </p:spPr>
        <p:txBody>
          <a:bodyPr wrap="none" rtlCol="0">
            <a:spAutoFit/>
          </a:bodyPr>
          <a:lstStyle/>
          <a:p>
            <a:r>
              <a:rPr lang="de-DE" sz="2400" dirty="0">
                <a:solidFill>
                  <a:srgbClr val="115076"/>
                </a:solidFill>
              </a:rPr>
              <a:t>W</a:t>
            </a:r>
            <a:r>
              <a:rPr lang="de-DE" sz="2400" b="1" dirty="0">
                <a:solidFill>
                  <a:srgbClr val="115076"/>
                </a:solidFill>
              </a:rPr>
              <a:t>ä</a:t>
            </a:r>
            <a:r>
              <a:rPr lang="de-DE" sz="2400" dirty="0">
                <a:solidFill>
                  <a:srgbClr val="115076"/>
                </a:solidFill>
              </a:rPr>
              <a:t>lder – W</a:t>
            </a:r>
            <a:r>
              <a:rPr lang="de-DE" sz="2400" b="1" dirty="0">
                <a:solidFill>
                  <a:srgbClr val="115076"/>
                </a:solidFill>
              </a:rPr>
              <a:t>a</a:t>
            </a:r>
            <a:r>
              <a:rPr lang="de-DE" sz="2400" dirty="0">
                <a:solidFill>
                  <a:srgbClr val="115076"/>
                </a:solidFill>
              </a:rPr>
              <a:t>ld</a:t>
            </a:r>
            <a:endParaRPr lang="de-DE" sz="2400" dirty="0">
              <a:solidFill>
                <a:schemeClr val="accent5">
                  <a:lumMod val="50000"/>
                </a:schemeClr>
              </a:solidFill>
            </a:endParaRPr>
          </a:p>
        </p:txBody>
      </p:sp>
      <p:sp>
        <p:nvSpPr>
          <p:cNvPr id="21" name="TextBox 20">
            <a:hlinkClick r:id="" action="ppaction://noaction">
              <a:snd r:embed="rId7" name="5. 9. Großstädte.wav"/>
            </a:hlinkClick>
            <a:extLst>
              <a:ext uri="{FF2B5EF4-FFF2-40B4-BE49-F238E27FC236}">
                <a16:creationId xmlns:a16="http://schemas.microsoft.com/office/drawing/2014/main" id="{2E9C08EB-4CAB-5449-9592-17AF79C0694A}"/>
              </a:ext>
            </a:extLst>
          </p:cNvPr>
          <p:cNvSpPr txBox="1"/>
          <p:nvPr/>
        </p:nvSpPr>
        <p:spPr>
          <a:xfrm>
            <a:off x="5160386" y="5100335"/>
            <a:ext cx="3661580" cy="461665"/>
          </a:xfrm>
          <a:prstGeom prst="rect">
            <a:avLst/>
          </a:prstGeom>
          <a:solidFill>
            <a:srgbClr val="FBF0D5"/>
          </a:solidFill>
          <a:ln>
            <a:solidFill>
              <a:srgbClr val="115076"/>
            </a:solidFill>
          </a:ln>
        </p:spPr>
        <p:txBody>
          <a:bodyPr wrap="none" rtlCol="0">
            <a:spAutoFit/>
          </a:bodyPr>
          <a:lstStyle/>
          <a:p>
            <a:r>
              <a:rPr lang="de-DE" sz="2400" dirty="0">
                <a:solidFill>
                  <a:srgbClr val="115076"/>
                </a:solidFill>
              </a:rPr>
              <a:t>Großst</a:t>
            </a:r>
            <a:r>
              <a:rPr lang="de-DE" sz="2400" b="1" dirty="0">
                <a:solidFill>
                  <a:srgbClr val="115076"/>
                </a:solidFill>
              </a:rPr>
              <a:t>ä</a:t>
            </a:r>
            <a:r>
              <a:rPr lang="de-DE" sz="2400" dirty="0">
                <a:solidFill>
                  <a:srgbClr val="115076"/>
                </a:solidFill>
              </a:rPr>
              <a:t>dte – Großst</a:t>
            </a:r>
            <a:r>
              <a:rPr lang="de-DE" sz="2400" b="1" dirty="0">
                <a:solidFill>
                  <a:srgbClr val="115076"/>
                </a:solidFill>
              </a:rPr>
              <a:t>a</a:t>
            </a:r>
            <a:r>
              <a:rPr lang="de-DE" sz="2400" dirty="0">
                <a:solidFill>
                  <a:srgbClr val="115076"/>
                </a:solidFill>
              </a:rPr>
              <a:t>dt</a:t>
            </a:r>
            <a:endParaRPr lang="de-DE" sz="2400" dirty="0">
              <a:solidFill>
                <a:schemeClr val="accent5">
                  <a:lumMod val="50000"/>
                </a:schemeClr>
              </a:solidFill>
            </a:endParaRPr>
          </a:p>
        </p:txBody>
      </p:sp>
      <p:sp>
        <p:nvSpPr>
          <p:cNvPr id="22" name="TextBox 21">
            <a:hlinkClick r:id="" action="ppaction://noaction">
              <a:snd r:embed="rId8" name="5. 7. Nächte.wav"/>
            </a:hlinkClick>
            <a:extLst>
              <a:ext uri="{FF2B5EF4-FFF2-40B4-BE49-F238E27FC236}">
                <a16:creationId xmlns:a16="http://schemas.microsoft.com/office/drawing/2014/main" id="{94E2B192-2653-C24E-867F-A0EFE538A3A8}"/>
              </a:ext>
            </a:extLst>
          </p:cNvPr>
          <p:cNvSpPr txBox="1"/>
          <p:nvPr/>
        </p:nvSpPr>
        <p:spPr>
          <a:xfrm>
            <a:off x="6672280" y="2706214"/>
            <a:ext cx="2565126" cy="461665"/>
          </a:xfrm>
          <a:prstGeom prst="rect">
            <a:avLst/>
          </a:prstGeom>
          <a:solidFill>
            <a:srgbClr val="FBF0D5"/>
          </a:solidFill>
          <a:ln>
            <a:solidFill>
              <a:srgbClr val="115076"/>
            </a:solidFill>
          </a:ln>
        </p:spPr>
        <p:txBody>
          <a:bodyPr wrap="none" rtlCol="0">
            <a:spAutoFit/>
          </a:bodyPr>
          <a:lstStyle/>
          <a:p>
            <a:r>
              <a:rPr lang="de-DE" sz="2400" dirty="0">
                <a:solidFill>
                  <a:srgbClr val="115076"/>
                </a:solidFill>
              </a:rPr>
              <a:t>N</a:t>
            </a:r>
            <a:r>
              <a:rPr lang="de-DE" sz="2400" b="1" dirty="0">
                <a:solidFill>
                  <a:srgbClr val="115076"/>
                </a:solidFill>
              </a:rPr>
              <a:t>ä</a:t>
            </a:r>
            <a:r>
              <a:rPr lang="de-DE" sz="2400" dirty="0">
                <a:solidFill>
                  <a:srgbClr val="115076"/>
                </a:solidFill>
              </a:rPr>
              <a:t>chte – N</a:t>
            </a:r>
            <a:r>
              <a:rPr lang="de-DE" sz="2400" b="1" dirty="0">
                <a:solidFill>
                  <a:srgbClr val="115076"/>
                </a:solidFill>
              </a:rPr>
              <a:t>a</a:t>
            </a:r>
            <a:r>
              <a:rPr lang="de-DE" sz="2400" dirty="0">
                <a:solidFill>
                  <a:srgbClr val="115076"/>
                </a:solidFill>
              </a:rPr>
              <a:t>cht</a:t>
            </a:r>
            <a:endParaRPr lang="de-DE" sz="2400" dirty="0">
              <a:solidFill>
                <a:schemeClr val="accent5">
                  <a:lumMod val="50000"/>
                </a:schemeClr>
              </a:solidFill>
            </a:endParaRPr>
          </a:p>
        </p:txBody>
      </p:sp>
      <p:sp>
        <p:nvSpPr>
          <p:cNvPr id="23" name="TextBox 22">
            <a:hlinkClick r:id="" action="ppaction://noaction">
              <a:snd r:embed="rId9" name="5. 3. Strände.wav"/>
            </a:hlinkClick>
            <a:extLst>
              <a:ext uri="{FF2B5EF4-FFF2-40B4-BE49-F238E27FC236}">
                <a16:creationId xmlns:a16="http://schemas.microsoft.com/office/drawing/2014/main" id="{03E3CC1B-D8D3-4242-84E0-C5ADE0F1F7CE}"/>
              </a:ext>
            </a:extLst>
          </p:cNvPr>
          <p:cNvSpPr txBox="1"/>
          <p:nvPr/>
        </p:nvSpPr>
        <p:spPr>
          <a:xfrm>
            <a:off x="3862801" y="1814619"/>
            <a:ext cx="2629246" cy="461665"/>
          </a:xfrm>
          <a:prstGeom prst="rect">
            <a:avLst/>
          </a:prstGeom>
          <a:solidFill>
            <a:srgbClr val="FBF0D5"/>
          </a:solidFill>
          <a:ln>
            <a:solidFill>
              <a:srgbClr val="115076"/>
            </a:solidFill>
          </a:ln>
        </p:spPr>
        <p:txBody>
          <a:bodyPr wrap="none" rtlCol="0">
            <a:spAutoFit/>
          </a:bodyPr>
          <a:lstStyle/>
          <a:p>
            <a:r>
              <a:rPr lang="de-DE" sz="2400" dirty="0">
                <a:solidFill>
                  <a:srgbClr val="115076"/>
                </a:solidFill>
              </a:rPr>
              <a:t>Str</a:t>
            </a:r>
            <a:r>
              <a:rPr lang="de-DE" sz="2400" b="1" dirty="0">
                <a:solidFill>
                  <a:srgbClr val="115076"/>
                </a:solidFill>
              </a:rPr>
              <a:t>ä</a:t>
            </a:r>
            <a:r>
              <a:rPr lang="de-DE" sz="2400" dirty="0">
                <a:solidFill>
                  <a:srgbClr val="115076"/>
                </a:solidFill>
              </a:rPr>
              <a:t>nde – Str</a:t>
            </a:r>
            <a:r>
              <a:rPr lang="de-DE" sz="2400" b="1" dirty="0">
                <a:solidFill>
                  <a:srgbClr val="115076"/>
                </a:solidFill>
              </a:rPr>
              <a:t>a</a:t>
            </a:r>
            <a:r>
              <a:rPr lang="de-DE" sz="2400" dirty="0">
                <a:solidFill>
                  <a:srgbClr val="115076"/>
                </a:solidFill>
              </a:rPr>
              <a:t>nd</a:t>
            </a:r>
            <a:endParaRPr lang="de-DE" sz="2400" dirty="0">
              <a:solidFill>
                <a:schemeClr val="accent5">
                  <a:lumMod val="50000"/>
                </a:schemeClr>
              </a:solidFill>
            </a:endParaRPr>
          </a:p>
        </p:txBody>
      </p:sp>
      <p:sp>
        <p:nvSpPr>
          <p:cNvPr id="26" name="TextBox 25">
            <a:hlinkClick r:id="" action="ppaction://noaction">
              <a:snd r:embed="rId10" name="5. 5. Stände.wav"/>
            </a:hlinkClick>
            <a:extLst>
              <a:ext uri="{FF2B5EF4-FFF2-40B4-BE49-F238E27FC236}">
                <a16:creationId xmlns:a16="http://schemas.microsoft.com/office/drawing/2014/main" id="{E53C020D-EBA2-EF4B-86AB-C3AA6F4C3713}"/>
              </a:ext>
            </a:extLst>
          </p:cNvPr>
          <p:cNvSpPr txBox="1"/>
          <p:nvPr/>
        </p:nvSpPr>
        <p:spPr>
          <a:xfrm>
            <a:off x="1729778" y="5562000"/>
            <a:ext cx="2443298" cy="461665"/>
          </a:xfrm>
          <a:prstGeom prst="rect">
            <a:avLst/>
          </a:prstGeom>
          <a:solidFill>
            <a:srgbClr val="FBF0D5"/>
          </a:solidFill>
          <a:ln>
            <a:solidFill>
              <a:srgbClr val="115076"/>
            </a:solidFill>
          </a:ln>
        </p:spPr>
        <p:txBody>
          <a:bodyPr wrap="none" rtlCol="0">
            <a:spAutoFit/>
          </a:bodyPr>
          <a:lstStyle/>
          <a:p>
            <a:r>
              <a:rPr lang="de-DE" sz="2400" dirty="0">
                <a:solidFill>
                  <a:srgbClr val="115076"/>
                </a:solidFill>
              </a:rPr>
              <a:t>St</a:t>
            </a:r>
            <a:r>
              <a:rPr lang="de-DE" sz="2400" b="1" dirty="0">
                <a:solidFill>
                  <a:srgbClr val="115076"/>
                </a:solidFill>
              </a:rPr>
              <a:t>ä</a:t>
            </a:r>
            <a:r>
              <a:rPr lang="de-DE" sz="2400" dirty="0">
                <a:solidFill>
                  <a:srgbClr val="115076"/>
                </a:solidFill>
              </a:rPr>
              <a:t>nde – St</a:t>
            </a:r>
            <a:r>
              <a:rPr lang="de-DE" sz="2400" b="1" dirty="0">
                <a:solidFill>
                  <a:srgbClr val="115076"/>
                </a:solidFill>
              </a:rPr>
              <a:t>a</a:t>
            </a:r>
            <a:r>
              <a:rPr lang="de-DE" sz="2400" dirty="0">
                <a:solidFill>
                  <a:srgbClr val="115076"/>
                </a:solidFill>
              </a:rPr>
              <a:t>nd</a:t>
            </a:r>
          </a:p>
        </p:txBody>
      </p:sp>
      <p:sp>
        <p:nvSpPr>
          <p:cNvPr id="28" name="TextBox 27">
            <a:hlinkClick r:id="" action="ppaction://noaction">
              <a:snd r:embed="rId11" name="5. 4. Männer.wav"/>
            </a:hlinkClick>
            <a:extLst>
              <a:ext uri="{FF2B5EF4-FFF2-40B4-BE49-F238E27FC236}">
                <a16:creationId xmlns:a16="http://schemas.microsoft.com/office/drawing/2014/main" id="{621D9881-17B5-4529-B813-0B4838092349}"/>
              </a:ext>
            </a:extLst>
          </p:cNvPr>
          <p:cNvSpPr txBox="1"/>
          <p:nvPr/>
        </p:nvSpPr>
        <p:spPr>
          <a:xfrm>
            <a:off x="4075482" y="3903274"/>
            <a:ext cx="2517036" cy="461665"/>
          </a:xfrm>
          <a:prstGeom prst="rect">
            <a:avLst/>
          </a:prstGeom>
          <a:solidFill>
            <a:srgbClr val="FBF0D5"/>
          </a:solidFill>
          <a:ln>
            <a:solidFill>
              <a:srgbClr val="115076"/>
            </a:solidFill>
          </a:ln>
        </p:spPr>
        <p:txBody>
          <a:bodyPr wrap="none" rtlCol="0">
            <a:spAutoFit/>
          </a:bodyPr>
          <a:lstStyle/>
          <a:p>
            <a:r>
              <a:rPr lang="de-DE" sz="2400" dirty="0">
                <a:solidFill>
                  <a:srgbClr val="115076"/>
                </a:solidFill>
              </a:rPr>
              <a:t>M</a:t>
            </a:r>
            <a:r>
              <a:rPr lang="de-DE" sz="2400" b="1" dirty="0">
                <a:solidFill>
                  <a:srgbClr val="115076"/>
                </a:solidFill>
              </a:rPr>
              <a:t>ä</a:t>
            </a:r>
            <a:r>
              <a:rPr lang="de-DE" sz="2400" dirty="0">
                <a:solidFill>
                  <a:srgbClr val="115076"/>
                </a:solidFill>
              </a:rPr>
              <a:t>nner – M</a:t>
            </a:r>
            <a:r>
              <a:rPr lang="de-DE" sz="2400" b="1" dirty="0">
                <a:solidFill>
                  <a:srgbClr val="115076"/>
                </a:solidFill>
              </a:rPr>
              <a:t>a</a:t>
            </a:r>
            <a:r>
              <a:rPr lang="de-DE" sz="2400" dirty="0">
                <a:solidFill>
                  <a:srgbClr val="115076"/>
                </a:solidFill>
              </a:rPr>
              <a:t>nn</a:t>
            </a:r>
            <a:endParaRPr lang="de-DE" sz="2400" dirty="0">
              <a:solidFill>
                <a:schemeClr val="accent5">
                  <a:lumMod val="50000"/>
                </a:schemeClr>
              </a:solidFill>
            </a:endParaRPr>
          </a:p>
        </p:txBody>
      </p:sp>
      <p:sp>
        <p:nvSpPr>
          <p:cNvPr id="29" name="TextBox 28">
            <a:hlinkClick r:id="" action="ppaction://noaction">
              <a:snd r:embed="rId12" name="5. 6. Länder.wav"/>
            </a:hlinkClick>
            <a:extLst>
              <a:ext uri="{FF2B5EF4-FFF2-40B4-BE49-F238E27FC236}">
                <a16:creationId xmlns:a16="http://schemas.microsoft.com/office/drawing/2014/main" id="{8D744355-6C91-4538-BC7B-C234D85E5416}"/>
              </a:ext>
            </a:extLst>
          </p:cNvPr>
          <p:cNvSpPr txBox="1"/>
          <p:nvPr/>
        </p:nvSpPr>
        <p:spPr>
          <a:xfrm>
            <a:off x="7061845" y="932774"/>
            <a:ext cx="2281394" cy="461665"/>
          </a:xfrm>
          <a:prstGeom prst="rect">
            <a:avLst/>
          </a:prstGeom>
          <a:solidFill>
            <a:srgbClr val="FBF0D5"/>
          </a:solidFill>
          <a:ln>
            <a:solidFill>
              <a:srgbClr val="115076"/>
            </a:solidFill>
          </a:ln>
        </p:spPr>
        <p:txBody>
          <a:bodyPr wrap="none" rtlCol="0">
            <a:spAutoFit/>
          </a:bodyPr>
          <a:lstStyle/>
          <a:p>
            <a:r>
              <a:rPr lang="de-DE" sz="2400" dirty="0">
                <a:solidFill>
                  <a:srgbClr val="115076"/>
                </a:solidFill>
              </a:rPr>
              <a:t>L</a:t>
            </a:r>
            <a:r>
              <a:rPr lang="de-DE" sz="2400" b="1" dirty="0">
                <a:solidFill>
                  <a:srgbClr val="115076"/>
                </a:solidFill>
              </a:rPr>
              <a:t>ä</a:t>
            </a:r>
            <a:r>
              <a:rPr lang="de-DE" sz="2400" dirty="0">
                <a:solidFill>
                  <a:srgbClr val="115076"/>
                </a:solidFill>
              </a:rPr>
              <a:t>nder – L</a:t>
            </a:r>
            <a:r>
              <a:rPr lang="de-DE" sz="2400" b="1" dirty="0">
                <a:solidFill>
                  <a:srgbClr val="115076"/>
                </a:solidFill>
              </a:rPr>
              <a:t>a</a:t>
            </a:r>
            <a:r>
              <a:rPr lang="de-DE" sz="2400" dirty="0">
                <a:solidFill>
                  <a:srgbClr val="115076"/>
                </a:solidFill>
              </a:rPr>
              <a:t>nd</a:t>
            </a:r>
            <a:endParaRPr lang="de-DE" sz="2400" dirty="0">
              <a:solidFill>
                <a:schemeClr val="accent5">
                  <a:lumMod val="50000"/>
                </a:schemeClr>
              </a:solidFill>
            </a:endParaRP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7"/>
                                        </p:tgtEl>
                                      </p:cBhvr>
                                    </p:animEffect>
                                    <p:set>
                                      <p:cBhvr>
                                        <p:cTn id="7"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190186"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Was </a:t>
            </a:r>
            <a:r>
              <a:rPr lang="en-GB" sz="3600" b="1" dirty="0" err="1">
                <a:solidFill>
                  <a:schemeClr val="bg1"/>
                </a:solidFill>
              </a:rPr>
              <a:t>gibt's</a:t>
            </a:r>
            <a:r>
              <a:rPr lang="en-GB" sz="3600" b="1" dirty="0">
                <a:solidFill>
                  <a:schemeClr val="bg1"/>
                </a:solidFill>
              </a:rPr>
              <a:t> </a:t>
            </a:r>
            <a:r>
              <a:rPr lang="en-GB" sz="3600" b="1" dirty="0" err="1">
                <a:solidFill>
                  <a:schemeClr val="bg1"/>
                </a:solidFill>
              </a:rPr>
              <a:t>Neues</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88634" y="1232173"/>
            <a:ext cx="12014732" cy="430887"/>
          </a:xfrm>
          <a:prstGeom prst="rect">
            <a:avLst/>
          </a:prstGeom>
          <a:noFill/>
        </p:spPr>
        <p:txBody>
          <a:bodyPr wrap="square" rtlCol="0">
            <a:spAutoFit/>
          </a:bodyPr>
          <a:lstStyle/>
          <a:p>
            <a:r>
              <a:rPr lang="en-US" sz="2200" dirty="0" err="1">
                <a:solidFill>
                  <a:schemeClr val="accent5">
                    <a:lumMod val="50000"/>
                  </a:schemeClr>
                </a:solidFill>
              </a:rPr>
              <a:t>Hör</a:t>
            </a:r>
            <a:r>
              <a:rPr lang="en-US" sz="2200" dirty="0">
                <a:solidFill>
                  <a:schemeClr val="accent5">
                    <a:lumMod val="50000"/>
                  </a:schemeClr>
                </a:solidFill>
              </a:rPr>
              <a:t> </a:t>
            </a:r>
            <a:r>
              <a:rPr lang="en-US" sz="2200" dirty="0" err="1">
                <a:solidFill>
                  <a:schemeClr val="accent5">
                    <a:lumMod val="50000"/>
                  </a:schemeClr>
                </a:solidFill>
              </a:rPr>
              <a:t>zu</a:t>
            </a:r>
            <a:r>
              <a:rPr lang="en-US" sz="2200" dirty="0">
                <a:solidFill>
                  <a:schemeClr val="accent5">
                    <a:lumMod val="50000"/>
                  </a:schemeClr>
                </a:solidFill>
              </a:rPr>
              <a:t>. Mia </a:t>
            </a:r>
            <a:r>
              <a:rPr lang="en-US" sz="2200" dirty="0" err="1">
                <a:solidFill>
                  <a:schemeClr val="accent5">
                    <a:lumMod val="50000"/>
                  </a:schemeClr>
                </a:solidFill>
              </a:rPr>
              <a:t>redet</a:t>
            </a:r>
            <a:r>
              <a:rPr lang="en-US" sz="2200" dirty="0">
                <a:solidFill>
                  <a:schemeClr val="accent5">
                    <a:lumMod val="50000"/>
                  </a:schemeClr>
                </a:solidFill>
              </a:rPr>
              <a:t> </a:t>
            </a:r>
            <a:r>
              <a:rPr lang="en-US" sz="2200" dirty="0" err="1">
                <a:solidFill>
                  <a:schemeClr val="accent5">
                    <a:lumMod val="50000"/>
                  </a:schemeClr>
                </a:solidFill>
              </a:rPr>
              <a:t>mit</a:t>
            </a:r>
            <a:r>
              <a:rPr lang="en-US" sz="2200" dirty="0">
                <a:solidFill>
                  <a:schemeClr val="accent5">
                    <a:lumMod val="50000"/>
                  </a:schemeClr>
                </a:solidFill>
              </a:rPr>
              <a:t> Andrea.  </a:t>
            </a:r>
            <a:r>
              <a:rPr lang="en-US" sz="2200" dirty="0" err="1">
                <a:solidFill>
                  <a:schemeClr val="accent5">
                    <a:lumMod val="50000"/>
                  </a:schemeClr>
                </a:solidFill>
              </a:rPr>
              <a:t>Schreib</a:t>
            </a:r>
            <a:r>
              <a:rPr lang="en-US" sz="2200" dirty="0">
                <a:solidFill>
                  <a:schemeClr val="accent5">
                    <a:lumMod val="50000"/>
                  </a:schemeClr>
                </a:solidFill>
              </a:rPr>
              <a:t> 1-9 und die </a:t>
            </a:r>
            <a:r>
              <a:rPr lang="en-US" sz="2200" dirty="0" err="1">
                <a:solidFill>
                  <a:schemeClr val="accent5">
                    <a:lumMod val="50000"/>
                  </a:schemeClr>
                </a:solidFill>
              </a:rPr>
              <a:t>Wörter</a:t>
            </a:r>
            <a:r>
              <a:rPr lang="en-US" sz="2200" dirty="0">
                <a:solidFill>
                  <a:schemeClr val="accent5">
                    <a:lumMod val="50000"/>
                  </a:schemeClr>
                </a:solidFill>
              </a:rPr>
              <a:t> auf </a:t>
            </a:r>
            <a:r>
              <a:rPr lang="en-US" sz="2200" dirty="0" err="1">
                <a:solidFill>
                  <a:schemeClr val="accent5">
                    <a:lumMod val="50000"/>
                  </a:schemeClr>
                </a:solidFill>
              </a:rPr>
              <a:t>Englisch</a:t>
            </a:r>
            <a:r>
              <a:rPr lang="en-US" sz="2200" dirty="0">
                <a:solidFill>
                  <a:schemeClr val="accent5">
                    <a:lumMod val="50000"/>
                  </a:schemeClr>
                </a:solidFill>
              </a:rPr>
              <a:t>.</a:t>
            </a:r>
          </a:p>
        </p:txBody>
      </p:sp>
      <p:pic>
        <p:nvPicPr>
          <p:cNvPr id="7" name="Picture 6" descr="A close up of a logo&#10;&#10;Description automatically generated">
            <a:extLst>
              <a:ext uri="{FF2B5EF4-FFF2-40B4-BE49-F238E27FC236}">
                <a16:creationId xmlns:a16="http://schemas.microsoft.com/office/drawing/2014/main" id="{FA827C22-1456-494C-9160-F9324D3BDE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5457" y="93679"/>
            <a:ext cx="971404" cy="989261"/>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901C3908-6F19-4AE4-99B6-3636D16013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9155"/>
          <a:stretch/>
        </p:blipFill>
        <p:spPr>
          <a:xfrm>
            <a:off x="9663491" y="0"/>
            <a:ext cx="1082757" cy="1001890"/>
          </a:xfrm>
          <a:prstGeom prst="rect">
            <a:avLst/>
          </a:prstGeom>
        </p:spPr>
      </p:pic>
      <p:sp>
        <p:nvSpPr>
          <p:cNvPr id="10" name="Speech Bubble: Rectangle with Corners Rounded 9">
            <a:extLst>
              <a:ext uri="{FF2B5EF4-FFF2-40B4-BE49-F238E27FC236}">
                <a16:creationId xmlns:a16="http://schemas.microsoft.com/office/drawing/2014/main" id="{D42A1953-92B8-49A9-9AC4-2EA71732DEA3}"/>
              </a:ext>
            </a:extLst>
          </p:cNvPr>
          <p:cNvSpPr/>
          <p:nvPr/>
        </p:nvSpPr>
        <p:spPr>
          <a:xfrm>
            <a:off x="6774287" y="174730"/>
            <a:ext cx="2408350" cy="827160"/>
          </a:xfrm>
          <a:prstGeom prst="wedgeRoundRectCallout">
            <a:avLst>
              <a:gd name="adj1" fmla="val 63051"/>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Was </a:t>
            </a:r>
            <a:r>
              <a:rPr lang="en-GB" dirty="0" err="1"/>
              <a:t>gibt’s</a:t>
            </a:r>
            <a:r>
              <a:rPr lang="en-GB" dirty="0"/>
              <a:t> </a:t>
            </a:r>
            <a:r>
              <a:rPr lang="en-GB" dirty="0" err="1"/>
              <a:t>Neues</a:t>
            </a:r>
            <a:r>
              <a:rPr lang="en-GB" dirty="0"/>
              <a:t>? = What’s new?</a:t>
            </a:r>
          </a:p>
        </p:txBody>
      </p:sp>
      <p:graphicFrame>
        <p:nvGraphicFramePr>
          <p:cNvPr id="12" name="Table 12">
            <a:extLst>
              <a:ext uri="{FF2B5EF4-FFF2-40B4-BE49-F238E27FC236}">
                <a16:creationId xmlns:a16="http://schemas.microsoft.com/office/drawing/2014/main" id="{55B1031B-7ABC-4379-981F-84DA2B8AEFFE}"/>
              </a:ext>
            </a:extLst>
          </p:cNvPr>
          <p:cNvGraphicFramePr>
            <a:graphicFrameLocks noGrp="1"/>
          </p:cNvGraphicFramePr>
          <p:nvPr>
            <p:extLst>
              <p:ext uri="{D42A27DB-BD31-4B8C-83A1-F6EECF244321}">
                <p14:modId xmlns:p14="http://schemas.microsoft.com/office/powerpoint/2010/main" val="52153972"/>
              </p:ext>
            </p:extLst>
          </p:nvPr>
        </p:nvGraphicFramePr>
        <p:xfrm>
          <a:off x="177268" y="1791027"/>
          <a:ext cx="9211431" cy="4493862"/>
        </p:xfrm>
        <a:graphic>
          <a:graphicData uri="http://schemas.openxmlformats.org/drawingml/2006/table">
            <a:tbl>
              <a:tblPr firstRow="1" bandRow="1">
                <a:tableStyleId>{C4B1156A-380E-4F78-BDF5-A606A8083BF9}</a:tableStyleId>
              </a:tblPr>
              <a:tblGrid>
                <a:gridCol w="917436">
                  <a:extLst>
                    <a:ext uri="{9D8B030D-6E8A-4147-A177-3AD203B41FA5}">
                      <a16:colId xmlns:a16="http://schemas.microsoft.com/office/drawing/2014/main" val="4144997966"/>
                    </a:ext>
                  </a:extLst>
                </a:gridCol>
                <a:gridCol w="8293995">
                  <a:extLst>
                    <a:ext uri="{9D8B030D-6E8A-4147-A177-3AD203B41FA5}">
                      <a16:colId xmlns:a16="http://schemas.microsoft.com/office/drawing/2014/main" val="2933783785"/>
                    </a:ext>
                  </a:extLst>
                </a:gridCol>
              </a:tblGrid>
              <a:tr h="499318">
                <a:tc>
                  <a:txBody>
                    <a:bodyPr/>
                    <a:lstStyle/>
                    <a:p>
                      <a:endParaRPr lang="en-GB" b="0"/>
                    </a:p>
                  </a:txBody>
                  <a:tcPr/>
                </a:tc>
                <a:tc>
                  <a:txBody>
                    <a:bodyPr/>
                    <a:lstStyle/>
                    <a:p>
                      <a:r>
                        <a:rPr lang="en-GB" sz="2400" b="0" dirty="0">
                          <a:solidFill>
                            <a:srgbClr val="115076"/>
                          </a:solidFill>
                        </a:rPr>
                        <a:t>Today I’m getting up at 7!</a:t>
                      </a:r>
                    </a:p>
                  </a:txBody>
                  <a:tcPr anchor="ctr"/>
                </a:tc>
                <a:extLst>
                  <a:ext uri="{0D108BD9-81ED-4DB2-BD59-A6C34878D82A}">
                    <a16:rowId xmlns:a16="http://schemas.microsoft.com/office/drawing/2014/main" val="1826590837"/>
                  </a:ext>
                </a:extLst>
              </a:tr>
              <a:tr h="499318">
                <a:tc>
                  <a:txBody>
                    <a:bodyPr/>
                    <a:lstStyle/>
                    <a:p>
                      <a:endParaRPr lang="en-GB" b="0"/>
                    </a:p>
                  </a:txBody>
                  <a:tcPr/>
                </a:tc>
                <a:tc>
                  <a:txBody>
                    <a:bodyPr/>
                    <a:lstStyle/>
                    <a:p>
                      <a:r>
                        <a:rPr lang="en-GB" sz="2400" b="0" dirty="0">
                          <a:solidFill>
                            <a:srgbClr val="115076"/>
                          </a:solidFill>
                        </a:rPr>
                        <a:t>Mum is accepting a new job in Germany.</a:t>
                      </a:r>
                    </a:p>
                  </a:txBody>
                  <a:tcPr anchor="ctr"/>
                </a:tc>
                <a:extLst>
                  <a:ext uri="{0D108BD9-81ED-4DB2-BD59-A6C34878D82A}">
                    <a16:rowId xmlns:a16="http://schemas.microsoft.com/office/drawing/2014/main" val="2530482926"/>
                  </a:ext>
                </a:extLst>
              </a:tr>
              <a:tr h="499318">
                <a:tc>
                  <a:txBody>
                    <a:bodyPr/>
                    <a:lstStyle/>
                    <a:p>
                      <a:endParaRPr lang="en-GB" b="0"/>
                    </a:p>
                  </a:txBody>
                  <a:tcPr/>
                </a:tc>
                <a:tc>
                  <a:txBody>
                    <a:bodyPr/>
                    <a:lstStyle/>
                    <a:p>
                      <a:r>
                        <a:rPr lang="en-GB" sz="2400" b="0" dirty="0">
                          <a:solidFill>
                            <a:srgbClr val="115076"/>
                          </a:solidFill>
                        </a:rPr>
                        <a:t>She starts with the company in March.</a:t>
                      </a:r>
                    </a:p>
                  </a:txBody>
                  <a:tcPr anchor="ctr"/>
                </a:tc>
                <a:extLst>
                  <a:ext uri="{0D108BD9-81ED-4DB2-BD59-A6C34878D82A}">
                    <a16:rowId xmlns:a16="http://schemas.microsoft.com/office/drawing/2014/main" val="420317994"/>
                  </a:ext>
                </a:extLst>
              </a:tr>
              <a:tr h="499318">
                <a:tc>
                  <a:txBody>
                    <a:bodyPr/>
                    <a:lstStyle/>
                    <a:p>
                      <a:endParaRPr lang="en-GB" b="0"/>
                    </a:p>
                  </a:txBody>
                  <a:tcPr/>
                </a:tc>
                <a:tc>
                  <a:txBody>
                    <a:bodyPr/>
                    <a:lstStyle/>
                    <a:p>
                      <a:r>
                        <a:rPr lang="en-GB" sz="2400" b="0" dirty="0">
                          <a:solidFill>
                            <a:srgbClr val="115076"/>
                          </a:solidFill>
                        </a:rPr>
                        <a:t>So, tomorrow she’s arriving home.</a:t>
                      </a:r>
                    </a:p>
                  </a:txBody>
                  <a:tcPr anchor="ctr"/>
                </a:tc>
                <a:extLst>
                  <a:ext uri="{0D108BD9-81ED-4DB2-BD59-A6C34878D82A}">
                    <a16:rowId xmlns:a16="http://schemas.microsoft.com/office/drawing/2014/main" val="648471784"/>
                  </a:ext>
                </a:extLst>
              </a:tr>
              <a:tr h="499318">
                <a:tc>
                  <a:txBody>
                    <a:bodyPr/>
                    <a:lstStyle/>
                    <a:p>
                      <a:endParaRPr lang="en-GB" b="0"/>
                    </a:p>
                  </a:txBody>
                  <a:tcPr/>
                </a:tc>
                <a:tc>
                  <a:txBody>
                    <a:bodyPr/>
                    <a:lstStyle/>
                    <a:p>
                      <a:r>
                        <a:rPr lang="en-GB" sz="2400" b="0" dirty="0">
                          <a:solidFill>
                            <a:srgbClr val="115076"/>
                          </a:solidFill>
                        </a:rPr>
                        <a:t>I’m giving up choir. I have too little time.</a:t>
                      </a:r>
                    </a:p>
                  </a:txBody>
                  <a:tcPr anchor="ctr"/>
                </a:tc>
                <a:extLst>
                  <a:ext uri="{0D108BD9-81ED-4DB2-BD59-A6C34878D82A}">
                    <a16:rowId xmlns:a16="http://schemas.microsoft.com/office/drawing/2014/main" val="1901677222"/>
                  </a:ext>
                </a:extLst>
              </a:tr>
              <a:tr h="499318">
                <a:tc>
                  <a:txBody>
                    <a:bodyPr/>
                    <a:lstStyle/>
                    <a:p>
                      <a:endParaRPr lang="en-GB" b="0"/>
                    </a:p>
                  </a:txBody>
                  <a:tcPr/>
                </a:tc>
                <a:tc>
                  <a:txBody>
                    <a:bodyPr/>
                    <a:lstStyle/>
                    <a:p>
                      <a:r>
                        <a:rPr lang="en-GB" sz="2400" b="0" dirty="0">
                          <a:solidFill>
                            <a:srgbClr val="115076"/>
                          </a:solidFill>
                        </a:rPr>
                        <a:t>We still have a bit to prepare.</a:t>
                      </a:r>
                    </a:p>
                  </a:txBody>
                  <a:tcPr anchor="ctr"/>
                </a:tc>
                <a:extLst>
                  <a:ext uri="{0D108BD9-81ED-4DB2-BD59-A6C34878D82A}">
                    <a16:rowId xmlns:a16="http://schemas.microsoft.com/office/drawing/2014/main" val="3084116621"/>
                  </a:ext>
                </a:extLst>
              </a:tr>
              <a:tr h="499318">
                <a:tc>
                  <a:txBody>
                    <a:bodyPr/>
                    <a:lstStyle/>
                    <a:p>
                      <a:endParaRPr lang="en-GB" b="0"/>
                    </a:p>
                  </a:txBody>
                  <a:tcPr/>
                </a:tc>
                <a:tc>
                  <a:txBody>
                    <a:bodyPr/>
                    <a:lstStyle/>
                    <a:p>
                      <a:r>
                        <a:rPr lang="en-GB" sz="2400" b="0" dirty="0">
                          <a:solidFill>
                            <a:srgbClr val="115076"/>
                          </a:solidFill>
                        </a:rPr>
                        <a:t>It doesn’t look clean here yet!</a:t>
                      </a:r>
                    </a:p>
                  </a:txBody>
                  <a:tcPr anchor="ctr"/>
                </a:tc>
                <a:extLst>
                  <a:ext uri="{0D108BD9-81ED-4DB2-BD59-A6C34878D82A}">
                    <a16:rowId xmlns:a16="http://schemas.microsoft.com/office/drawing/2014/main" val="2135186395"/>
                  </a:ext>
                </a:extLst>
              </a:tr>
              <a:tr h="499318">
                <a:tc>
                  <a:txBody>
                    <a:bodyPr/>
                    <a:lstStyle/>
                    <a:p>
                      <a:endParaRPr lang="en-GB" b="0"/>
                    </a:p>
                  </a:txBody>
                  <a:tcPr/>
                </a:tc>
                <a:tc>
                  <a:txBody>
                    <a:bodyPr/>
                    <a:lstStyle/>
                    <a:p>
                      <a:r>
                        <a:rPr lang="en-GB" sz="2400" b="0" dirty="0">
                          <a:solidFill>
                            <a:srgbClr val="115076"/>
                          </a:solidFill>
                        </a:rPr>
                        <a:t>Tell me, when do you have your birthday?</a:t>
                      </a:r>
                    </a:p>
                  </a:txBody>
                  <a:tcPr anchor="ctr"/>
                </a:tc>
                <a:extLst>
                  <a:ext uri="{0D108BD9-81ED-4DB2-BD59-A6C34878D82A}">
                    <a16:rowId xmlns:a16="http://schemas.microsoft.com/office/drawing/2014/main" val="4205587141"/>
                  </a:ext>
                </a:extLst>
              </a:tr>
              <a:tr h="499318">
                <a:tc>
                  <a:txBody>
                    <a:bodyPr/>
                    <a:lstStyle/>
                    <a:p>
                      <a:endParaRPr lang="en-GB" b="0"/>
                    </a:p>
                  </a:txBody>
                  <a:tcPr/>
                </a:tc>
                <a:tc>
                  <a:txBody>
                    <a:bodyPr/>
                    <a:lstStyle/>
                    <a:p>
                      <a:r>
                        <a:rPr lang="en-GB" sz="2400" b="0" dirty="0">
                          <a:solidFill>
                            <a:srgbClr val="115076"/>
                          </a:solidFill>
                        </a:rPr>
                        <a:t>Next week, isn’t it?  I’ll call you.</a:t>
                      </a:r>
                    </a:p>
                  </a:txBody>
                  <a:tcPr anchor="ctr"/>
                </a:tc>
                <a:extLst>
                  <a:ext uri="{0D108BD9-81ED-4DB2-BD59-A6C34878D82A}">
                    <a16:rowId xmlns:a16="http://schemas.microsoft.com/office/drawing/2014/main" val="881367018"/>
                  </a:ext>
                </a:extLst>
              </a:tr>
            </a:tbl>
          </a:graphicData>
        </a:graphic>
      </p:graphicFrame>
      <p:sp>
        <p:nvSpPr>
          <p:cNvPr id="14" name="Action Button: Custom 16">
            <a:hlinkClick r:id="" action="ppaction://noaction" highlightClick="1">
              <a:snd r:embed="rId7" name="6. 1. Heute.wav"/>
            </a:hlinkClick>
            <a:extLst>
              <a:ext uri="{FF2B5EF4-FFF2-40B4-BE49-F238E27FC236}">
                <a16:creationId xmlns:a16="http://schemas.microsoft.com/office/drawing/2014/main" id="{283C51B1-1F06-42D9-8534-871B26CB8C5F}"/>
              </a:ext>
            </a:extLst>
          </p:cNvPr>
          <p:cNvSpPr/>
          <p:nvPr/>
        </p:nvSpPr>
        <p:spPr>
          <a:xfrm>
            <a:off x="415373" y="185752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16">
            <a:hlinkClick r:id="" action="ppaction://noaction" highlightClick="1">
              <a:snd r:embed="rId8" name="6. 2. Mutti.wav"/>
            </a:hlinkClick>
            <a:extLst>
              <a:ext uri="{FF2B5EF4-FFF2-40B4-BE49-F238E27FC236}">
                <a16:creationId xmlns:a16="http://schemas.microsoft.com/office/drawing/2014/main" id="{1977274B-475C-43DE-B5D0-30540592E72D}"/>
              </a:ext>
            </a:extLst>
          </p:cNvPr>
          <p:cNvSpPr/>
          <p:nvPr/>
        </p:nvSpPr>
        <p:spPr>
          <a:xfrm>
            <a:off x="413295" y="231276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9" name="6. 3. Sie.wav"/>
            </a:hlinkClick>
            <a:extLst>
              <a:ext uri="{FF2B5EF4-FFF2-40B4-BE49-F238E27FC236}">
                <a16:creationId xmlns:a16="http://schemas.microsoft.com/office/drawing/2014/main" id="{A5FFE16F-FB90-4274-8FBC-6A0629DAD172}"/>
              </a:ext>
            </a:extLst>
          </p:cNvPr>
          <p:cNvSpPr/>
          <p:nvPr/>
        </p:nvSpPr>
        <p:spPr>
          <a:xfrm>
            <a:off x="413295" y="282525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10" name="6. 4. Morgen.wav"/>
            </a:hlinkClick>
            <a:extLst>
              <a:ext uri="{FF2B5EF4-FFF2-40B4-BE49-F238E27FC236}">
                <a16:creationId xmlns:a16="http://schemas.microsoft.com/office/drawing/2014/main" id="{AE6A9C60-8B1D-4FF3-8438-7D59E038C8E7}"/>
              </a:ext>
            </a:extLst>
          </p:cNvPr>
          <p:cNvSpPr/>
          <p:nvPr/>
        </p:nvSpPr>
        <p:spPr>
          <a:xfrm>
            <a:off x="413295" y="33219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Action Button: Custom 16">
            <a:hlinkClick r:id="" action="ppaction://noaction" highlightClick="1">
              <a:snd r:embed="rId11" name="6. 5. Ich.wav"/>
            </a:hlinkClick>
            <a:extLst>
              <a:ext uri="{FF2B5EF4-FFF2-40B4-BE49-F238E27FC236}">
                <a16:creationId xmlns:a16="http://schemas.microsoft.com/office/drawing/2014/main" id="{D3CECAC4-F6EE-4969-882C-959B853E9975}"/>
              </a:ext>
            </a:extLst>
          </p:cNvPr>
          <p:cNvSpPr/>
          <p:nvPr/>
        </p:nvSpPr>
        <p:spPr>
          <a:xfrm>
            <a:off x="413295" y="383995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9" name="Action Button: Custom 16">
            <a:hlinkClick r:id="" action="ppaction://noaction" highlightClick="1">
              <a:snd r:embed="rId12" name="6. 6. Wir.wav"/>
            </a:hlinkClick>
            <a:extLst>
              <a:ext uri="{FF2B5EF4-FFF2-40B4-BE49-F238E27FC236}">
                <a16:creationId xmlns:a16="http://schemas.microsoft.com/office/drawing/2014/main" id="{F98CFE85-377D-4842-8294-581E1F710426}"/>
              </a:ext>
            </a:extLst>
          </p:cNvPr>
          <p:cNvSpPr/>
          <p:nvPr/>
        </p:nvSpPr>
        <p:spPr>
          <a:xfrm>
            <a:off x="413295" y="43376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0" name="Action Button: Custom 16">
            <a:hlinkClick r:id="" action="ppaction://noaction" highlightClick="1">
              <a:snd r:embed="rId13" name="6. 7. Es.wav"/>
            </a:hlinkClick>
            <a:extLst>
              <a:ext uri="{FF2B5EF4-FFF2-40B4-BE49-F238E27FC236}">
                <a16:creationId xmlns:a16="http://schemas.microsoft.com/office/drawing/2014/main" id="{F6091FFC-ABD3-4935-8BE2-1109059A7AF1}"/>
              </a:ext>
            </a:extLst>
          </p:cNvPr>
          <p:cNvSpPr/>
          <p:nvPr/>
        </p:nvSpPr>
        <p:spPr>
          <a:xfrm>
            <a:off x="417017" y="48283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1" name="Action Button: Custom 16">
            <a:hlinkClick r:id="" action="ppaction://noaction" highlightClick="1">
              <a:snd r:embed="rId14" name="6. 8. Sag.wav"/>
            </a:hlinkClick>
            <a:extLst>
              <a:ext uri="{FF2B5EF4-FFF2-40B4-BE49-F238E27FC236}">
                <a16:creationId xmlns:a16="http://schemas.microsoft.com/office/drawing/2014/main" id="{40F196DB-A78A-4B6D-BB1C-C031E07DD19E}"/>
              </a:ext>
            </a:extLst>
          </p:cNvPr>
          <p:cNvSpPr/>
          <p:nvPr/>
        </p:nvSpPr>
        <p:spPr>
          <a:xfrm>
            <a:off x="417017" y="531911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 name="Action Button: Custom 16">
            <a:hlinkClick r:id="" action="ppaction://noaction" highlightClick="1">
              <a:snd r:embed="rId15" name="6. 9. Nächste.wav"/>
            </a:hlinkClick>
            <a:extLst>
              <a:ext uri="{FF2B5EF4-FFF2-40B4-BE49-F238E27FC236}">
                <a16:creationId xmlns:a16="http://schemas.microsoft.com/office/drawing/2014/main" id="{B857FA1B-45EF-41D4-8603-AF8844E58EAC}"/>
              </a:ext>
            </a:extLst>
          </p:cNvPr>
          <p:cNvSpPr/>
          <p:nvPr/>
        </p:nvSpPr>
        <p:spPr>
          <a:xfrm>
            <a:off x="427211" y="584978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3" name="TextBox 22" descr="text box hiding answer">
            <a:extLst>
              <a:ext uri="{FF2B5EF4-FFF2-40B4-BE49-F238E27FC236}">
                <a16:creationId xmlns:a16="http://schemas.microsoft.com/office/drawing/2014/main" id="{DCDA93EC-A3C9-46AB-9873-9C0811026D43}"/>
              </a:ext>
            </a:extLst>
          </p:cNvPr>
          <p:cNvSpPr txBox="1"/>
          <p:nvPr/>
        </p:nvSpPr>
        <p:spPr>
          <a:xfrm>
            <a:off x="2266683" y="2427985"/>
            <a:ext cx="1570140"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a:t>
            </a:r>
          </a:p>
        </p:txBody>
      </p:sp>
      <p:sp>
        <p:nvSpPr>
          <p:cNvPr id="24" name="TextBox 23" descr="text box hiding answer">
            <a:extLst>
              <a:ext uri="{FF2B5EF4-FFF2-40B4-BE49-F238E27FC236}">
                <a16:creationId xmlns:a16="http://schemas.microsoft.com/office/drawing/2014/main" id="{9F075F58-8FE3-48DD-B218-32BF55706479}"/>
              </a:ext>
            </a:extLst>
          </p:cNvPr>
          <p:cNvSpPr txBox="1"/>
          <p:nvPr/>
        </p:nvSpPr>
        <p:spPr>
          <a:xfrm>
            <a:off x="2692767" y="1907684"/>
            <a:ext cx="157013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a:t>
            </a:r>
          </a:p>
        </p:txBody>
      </p:sp>
      <p:sp>
        <p:nvSpPr>
          <p:cNvPr id="25" name="TextBox 24" descr="text box hiding answer">
            <a:extLst>
              <a:ext uri="{FF2B5EF4-FFF2-40B4-BE49-F238E27FC236}">
                <a16:creationId xmlns:a16="http://schemas.microsoft.com/office/drawing/2014/main" id="{34007B75-3FCE-48A1-83D7-217B31CB51F2}"/>
              </a:ext>
            </a:extLst>
          </p:cNvPr>
          <p:cNvSpPr txBox="1"/>
          <p:nvPr/>
        </p:nvSpPr>
        <p:spPr>
          <a:xfrm>
            <a:off x="5827691" y="2400991"/>
            <a:ext cx="1570140"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a:t>
            </a:r>
          </a:p>
        </p:txBody>
      </p:sp>
      <p:sp>
        <p:nvSpPr>
          <p:cNvPr id="27" name="TextBox 26" descr="text box hiding answer">
            <a:extLst>
              <a:ext uri="{FF2B5EF4-FFF2-40B4-BE49-F238E27FC236}">
                <a16:creationId xmlns:a16="http://schemas.microsoft.com/office/drawing/2014/main" id="{36D7519E-537D-489C-B0C3-B5BEEF2D241D}"/>
              </a:ext>
            </a:extLst>
          </p:cNvPr>
          <p:cNvSpPr txBox="1"/>
          <p:nvPr/>
        </p:nvSpPr>
        <p:spPr>
          <a:xfrm>
            <a:off x="1810024" y="2913479"/>
            <a:ext cx="765752"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sp>
        <p:nvSpPr>
          <p:cNvPr id="28" name="TextBox 27" descr="text box hiding answer">
            <a:extLst>
              <a:ext uri="{FF2B5EF4-FFF2-40B4-BE49-F238E27FC236}">
                <a16:creationId xmlns:a16="http://schemas.microsoft.com/office/drawing/2014/main" id="{CAC4AD01-0A35-4818-9D1B-3A7731615DF8}"/>
              </a:ext>
            </a:extLst>
          </p:cNvPr>
          <p:cNvSpPr txBox="1"/>
          <p:nvPr/>
        </p:nvSpPr>
        <p:spPr>
          <a:xfrm>
            <a:off x="3834952" y="2913478"/>
            <a:ext cx="157013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a:t>
            </a:r>
          </a:p>
        </p:txBody>
      </p:sp>
      <p:sp>
        <p:nvSpPr>
          <p:cNvPr id="29" name="TextBox 28" descr="text box hiding answer">
            <a:extLst>
              <a:ext uri="{FF2B5EF4-FFF2-40B4-BE49-F238E27FC236}">
                <a16:creationId xmlns:a16="http://schemas.microsoft.com/office/drawing/2014/main" id="{4F82E821-1241-4307-80E0-00A829AE4C3D}"/>
              </a:ext>
            </a:extLst>
          </p:cNvPr>
          <p:cNvSpPr txBox="1"/>
          <p:nvPr/>
        </p:nvSpPr>
        <p:spPr>
          <a:xfrm>
            <a:off x="3997913" y="3424752"/>
            <a:ext cx="119227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a:t>
            </a:r>
          </a:p>
        </p:txBody>
      </p:sp>
      <p:sp>
        <p:nvSpPr>
          <p:cNvPr id="30" name="TextBox 29" descr="text box hiding answer">
            <a:extLst>
              <a:ext uri="{FF2B5EF4-FFF2-40B4-BE49-F238E27FC236}">
                <a16:creationId xmlns:a16="http://schemas.microsoft.com/office/drawing/2014/main" id="{CA5A0AAB-D795-46DD-A03B-DFFBE05D0484}"/>
              </a:ext>
            </a:extLst>
          </p:cNvPr>
          <p:cNvSpPr txBox="1"/>
          <p:nvPr/>
        </p:nvSpPr>
        <p:spPr>
          <a:xfrm>
            <a:off x="1656276" y="3902424"/>
            <a:ext cx="1447532"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a:t>
            </a:r>
          </a:p>
        </p:txBody>
      </p:sp>
      <p:sp>
        <p:nvSpPr>
          <p:cNvPr id="32" name="TextBox 31" descr="text box hiding answer">
            <a:extLst>
              <a:ext uri="{FF2B5EF4-FFF2-40B4-BE49-F238E27FC236}">
                <a16:creationId xmlns:a16="http://schemas.microsoft.com/office/drawing/2014/main" id="{B318A81F-3988-4D60-96DA-1B8801F92673}"/>
              </a:ext>
            </a:extLst>
          </p:cNvPr>
          <p:cNvSpPr txBox="1"/>
          <p:nvPr/>
        </p:nvSpPr>
        <p:spPr>
          <a:xfrm>
            <a:off x="3820204" y="4414726"/>
            <a:ext cx="1728721"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a:t>
            </a:r>
          </a:p>
        </p:txBody>
      </p:sp>
      <p:sp>
        <p:nvSpPr>
          <p:cNvPr id="33" name="TextBox 32" descr="text box hiding answer">
            <a:extLst>
              <a:ext uri="{FF2B5EF4-FFF2-40B4-BE49-F238E27FC236}">
                <a16:creationId xmlns:a16="http://schemas.microsoft.com/office/drawing/2014/main" id="{4254524E-E591-4BAF-9B92-312AAEC77797}"/>
              </a:ext>
            </a:extLst>
          </p:cNvPr>
          <p:cNvSpPr txBox="1"/>
          <p:nvPr/>
        </p:nvSpPr>
        <p:spPr>
          <a:xfrm>
            <a:off x="1427148" y="4872503"/>
            <a:ext cx="1869844"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a:t>
            </a:r>
          </a:p>
        </p:txBody>
      </p:sp>
      <p:sp>
        <p:nvSpPr>
          <p:cNvPr id="36" name="TextBox 35" descr="text box hiding answer">
            <a:extLst>
              <a:ext uri="{FF2B5EF4-FFF2-40B4-BE49-F238E27FC236}">
                <a16:creationId xmlns:a16="http://schemas.microsoft.com/office/drawing/2014/main" id="{53DBD86B-39C0-4F95-AEF4-D0851ED1E503}"/>
              </a:ext>
            </a:extLst>
          </p:cNvPr>
          <p:cNvSpPr txBox="1"/>
          <p:nvPr/>
        </p:nvSpPr>
        <p:spPr>
          <a:xfrm>
            <a:off x="5909926" y="5407341"/>
            <a:ext cx="1728721"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a:t>
            </a:r>
          </a:p>
        </p:txBody>
      </p:sp>
      <p:sp>
        <p:nvSpPr>
          <p:cNvPr id="37" name="TextBox 36" descr="text box hiding answer">
            <a:extLst>
              <a:ext uri="{FF2B5EF4-FFF2-40B4-BE49-F238E27FC236}">
                <a16:creationId xmlns:a16="http://schemas.microsoft.com/office/drawing/2014/main" id="{0AD064E9-8A8F-44DF-A2FF-A64975C177F2}"/>
              </a:ext>
            </a:extLst>
          </p:cNvPr>
          <p:cNvSpPr txBox="1"/>
          <p:nvPr/>
        </p:nvSpPr>
        <p:spPr>
          <a:xfrm>
            <a:off x="4465377" y="5900190"/>
            <a:ext cx="125165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a:t>
            </a:r>
          </a:p>
        </p:txBody>
      </p:sp>
      <p:sp>
        <p:nvSpPr>
          <p:cNvPr id="38" name="Speech Bubble: Rectangle with Corners Rounded 37">
            <a:extLst>
              <a:ext uri="{FF2B5EF4-FFF2-40B4-BE49-F238E27FC236}">
                <a16:creationId xmlns:a16="http://schemas.microsoft.com/office/drawing/2014/main" id="{AEE1F1DE-4B53-4A24-9B5C-91F49B7955CA}"/>
              </a:ext>
            </a:extLst>
          </p:cNvPr>
          <p:cNvSpPr/>
          <p:nvPr/>
        </p:nvSpPr>
        <p:spPr>
          <a:xfrm>
            <a:off x="8895010" y="3583858"/>
            <a:ext cx="3009364" cy="1705027"/>
          </a:xfrm>
          <a:prstGeom prst="wedgeRoundRectCallout">
            <a:avLst>
              <a:gd name="adj1" fmla="val -39946"/>
              <a:gd name="adj2" fmla="val 64826"/>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To ask for someone’s birthday, literally say: </a:t>
            </a:r>
            <a:br>
              <a:rPr lang="en-GB" sz="2000" dirty="0"/>
            </a:br>
            <a:r>
              <a:rPr lang="en-GB" sz="2000" i="1" dirty="0"/>
              <a:t>When have you birthday? </a:t>
            </a: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7" grpId="0" animBg="1"/>
      <p:bldP spid="28" grpId="0" animBg="1"/>
      <p:bldP spid="29" grpId="0" animBg="1"/>
      <p:bldP spid="30" grpId="0" animBg="1"/>
      <p:bldP spid="32" grpId="0" animBg="1"/>
      <p:bldP spid="33" grpId="0" animBg="1"/>
      <p:bldP spid="36" grpId="0" animBg="1"/>
      <p:bldP spid="37"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BA5D042-C328-4198-A0FB-FD6EFC9F048D}"/>
              </a:ext>
            </a:extLst>
          </p:cNvPr>
          <p:cNvSpPr/>
          <p:nvPr/>
        </p:nvSpPr>
        <p:spPr>
          <a:xfrm>
            <a:off x="133027" y="2164702"/>
            <a:ext cx="5829946" cy="4049486"/>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012FB7-6AE3-481A-89CE-5CAF4343060C}"/>
              </a:ext>
            </a:extLst>
          </p:cNvPr>
          <p:cNvSpPr/>
          <p:nvPr/>
        </p:nvSpPr>
        <p:spPr>
          <a:xfrm>
            <a:off x="6129254" y="2157089"/>
            <a:ext cx="5829946" cy="4049486"/>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Die </a:t>
            </a:r>
            <a:r>
              <a:rPr lang="en-GB" sz="3600" b="1" dirty="0" err="1">
                <a:solidFill>
                  <a:schemeClr val="bg1"/>
                </a:solidFill>
              </a:rPr>
              <a:t>Familie</a:t>
            </a:r>
            <a:r>
              <a:rPr lang="en-GB" sz="3600" b="1" dirty="0">
                <a:solidFill>
                  <a:schemeClr val="bg1"/>
                </a:solidFill>
              </a:rPr>
              <a:t> </a:t>
            </a:r>
            <a:r>
              <a:rPr lang="en-GB" sz="3600" b="1" dirty="0" err="1">
                <a:solidFill>
                  <a:schemeClr val="bg1"/>
                </a:solidFill>
              </a:rPr>
              <a:t>bereitet</a:t>
            </a:r>
            <a:r>
              <a:rPr lang="en-GB" sz="3600" b="1" dirty="0">
                <a:solidFill>
                  <a:schemeClr val="bg1"/>
                </a:solidFill>
              </a:rPr>
              <a:t> </a:t>
            </a:r>
            <a:r>
              <a:rPr lang="en-GB" sz="3600" b="1" dirty="0" err="1">
                <a:solidFill>
                  <a:schemeClr val="bg1"/>
                </a:solidFill>
              </a:rPr>
              <a:t>alles</a:t>
            </a:r>
            <a:r>
              <a:rPr lang="en-GB" sz="3600" b="1" dirty="0">
                <a:solidFill>
                  <a:schemeClr val="bg1"/>
                </a:solidFill>
              </a:rPr>
              <a:t> </a:t>
            </a:r>
            <a:r>
              <a:rPr lang="en-GB" sz="3600" b="1" dirty="0" err="1">
                <a:solidFill>
                  <a:schemeClr val="bg1"/>
                </a:solidFill>
              </a:rPr>
              <a:t>vor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54547" y="247047"/>
            <a:ext cx="2404653" cy="37198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66054" y="1163991"/>
            <a:ext cx="11693146" cy="830997"/>
          </a:xfrm>
          <a:prstGeom prst="rect">
            <a:avLst/>
          </a:prstGeom>
          <a:noFill/>
        </p:spPr>
        <p:txBody>
          <a:bodyPr wrap="square" rtlCol="0">
            <a:spAutoFit/>
          </a:bodyPr>
          <a:lstStyle/>
          <a:p>
            <a:r>
              <a:rPr lang="en-US" sz="2400" dirty="0">
                <a:solidFill>
                  <a:schemeClr val="accent5">
                    <a:lumMod val="50000"/>
                  </a:schemeClr>
                </a:solidFill>
              </a:rPr>
              <a:t>Lies die </a:t>
            </a:r>
            <a:r>
              <a:rPr lang="en-US" sz="2400" dirty="0" err="1">
                <a:solidFill>
                  <a:schemeClr val="accent5">
                    <a:lumMod val="50000"/>
                  </a:schemeClr>
                </a:solidFill>
              </a:rPr>
              <a:t>Texte</a:t>
            </a:r>
            <a:r>
              <a:rPr lang="en-US" sz="2400" dirty="0">
                <a:solidFill>
                  <a:schemeClr val="accent5">
                    <a:lumMod val="50000"/>
                  </a:schemeClr>
                </a:solidFill>
              </a:rPr>
              <a:t>.  </a:t>
            </a:r>
            <a:r>
              <a:rPr lang="en-US" sz="2400" dirty="0" err="1">
                <a:solidFill>
                  <a:schemeClr val="accent5">
                    <a:lumMod val="50000"/>
                  </a:schemeClr>
                </a:solidFill>
              </a:rPr>
              <a:t>Welche</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 </a:t>
            </a:r>
            <a:r>
              <a:rPr lang="en-US" sz="2400" dirty="0" err="1">
                <a:solidFill>
                  <a:schemeClr val="accent5">
                    <a:lumMod val="50000"/>
                  </a:schemeClr>
                </a:solidFill>
              </a:rPr>
              <a:t>fehlen</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englischen</a:t>
            </a:r>
            <a:r>
              <a:rPr lang="en-US" sz="2400" dirty="0">
                <a:solidFill>
                  <a:schemeClr val="accent5">
                    <a:lumMod val="50000"/>
                  </a:schemeClr>
                </a:solidFill>
              </a:rPr>
              <a:t> </a:t>
            </a:r>
            <a:r>
              <a:rPr lang="en-US" sz="2400" u="sng" dirty="0">
                <a:solidFill>
                  <a:schemeClr val="accent5">
                    <a:lumMod val="50000"/>
                  </a:schemeClr>
                </a:solidFill>
              </a:rPr>
              <a:t>und</a:t>
            </a:r>
            <a:r>
              <a:rPr lang="en-US" sz="2400" dirty="0">
                <a:solidFill>
                  <a:schemeClr val="accent5">
                    <a:lumMod val="50000"/>
                  </a:schemeClr>
                </a:solidFill>
              </a:rPr>
              <a:t> die </a:t>
            </a:r>
            <a:r>
              <a:rPr lang="en-US" sz="2400" dirty="0" err="1">
                <a:solidFill>
                  <a:schemeClr val="accent5">
                    <a:lumMod val="50000"/>
                  </a:schemeClr>
                </a:solidFill>
              </a:rPr>
              <a:t>deutschen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a:t>
            </a:r>
          </a:p>
        </p:txBody>
      </p:sp>
      <p:sp>
        <p:nvSpPr>
          <p:cNvPr id="2" name="Rectangle 1">
            <a:extLst>
              <a:ext uri="{FF2B5EF4-FFF2-40B4-BE49-F238E27FC236}">
                <a16:creationId xmlns:a16="http://schemas.microsoft.com/office/drawing/2014/main" id="{4C3BF397-0D1F-4970-8A27-DDBCB70CAB63}"/>
              </a:ext>
            </a:extLst>
          </p:cNvPr>
          <p:cNvSpPr/>
          <p:nvPr/>
        </p:nvSpPr>
        <p:spPr>
          <a:xfrm>
            <a:off x="244313" y="1740531"/>
            <a:ext cx="5607373" cy="5016758"/>
          </a:xfrm>
          <a:prstGeom prst="rect">
            <a:avLst/>
          </a:prstGeom>
        </p:spPr>
        <p:txBody>
          <a:bodyPr wrap="square">
            <a:spAutoFit/>
          </a:bodyPr>
          <a:lstStyle/>
          <a:p>
            <a:pPr>
              <a:spcAft>
                <a:spcPts val="0"/>
              </a:spcAft>
            </a:pPr>
            <a:r>
              <a:rPr lang="en-GB" sz="2000" dirty="0">
                <a:solidFill>
                  <a:srgbClr val="115076"/>
                </a:solidFill>
                <a:latin typeface="Century Gothic" panose="020B0502020202020204" pitchFamily="34" charset="0"/>
                <a:ea typeface="Calibri" panose="020F0502020204030204" pitchFamily="34" charset="0"/>
              </a:rPr>
              <a:t/>
            </a:r>
            <a:br>
              <a:rPr lang="en-GB" sz="2000" dirty="0">
                <a:solidFill>
                  <a:srgbClr val="115076"/>
                </a:solidFill>
                <a:latin typeface="Century Gothic" panose="020B0502020202020204" pitchFamily="34" charset="0"/>
                <a:ea typeface="Calibri" panose="020F0502020204030204" pitchFamily="34" charset="0"/>
              </a:rPr>
            </a:br>
            <a:r>
              <a:rPr lang="en-GB" sz="2000" dirty="0">
                <a:solidFill>
                  <a:srgbClr val="115076"/>
                </a:solidFill>
                <a:latin typeface="Century Gothic" panose="020B0502020202020204" pitchFamily="34" charset="0"/>
                <a:ea typeface="Calibri" panose="020F0502020204030204" pitchFamily="34" charset="0"/>
              </a:rPr>
              <a:t/>
            </a:r>
            <a:br>
              <a:rPr lang="en-GB" sz="2000" dirty="0">
                <a:solidFill>
                  <a:srgbClr val="115076"/>
                </a:solidFill>
                <a:latin typeface="Century Gothic" panose="020B0502020202020204" pitchFamily="34" charset="0"/>
                <a:ea typeface="Calibri" panose="020F0502020204030204" pitchFamily="34" charset="0"/>
              </a:rPr>
            </a:br>
            <a:r>
              <a:rPr lang="en-GB" sz="2000" dirty="0">
                <a:solidFill>
                  <a:srgbClr val="115076"/>
                </a:solidFill>
                <a:latin typeface="Century Gothic" panose="020B0502020202020204" pitchFamily="34" charset="0"/>
                <a:ea typeface="Calibri" panose="020F0502020204030204" pitchFamily="34" charset="0"/>
              </a:rPr>
              <a:t>Oma </a:t>
            </a:r>
            <a:r>
              <a:rPr lang="en-GB" sz="2000" dirty="0" err="1">
                <a:solidFill>
                  <a:srgbClr val="115076"/>
                </a:solidFill>
                <a:latin typeface="Century Gothic" panose="020B0502020202020204" pitchFamily="34" charset="0"/>
                <a:ea typeface="Calibri" panose="020F0502020204030204" pitchFamily="34" charset="0"/>
              </a:rPr>
              <a:t>sucht</a:t>
            </a:r>
            <a:r>
              <a:rPr lang="en-GB" sz="2000" dirty="0">
                <a:solidFill>
                  <a:srgbClr val="115076"/>
                </a:solidFill>
                <a:latin typeface="Century Gothic" panose="020B0502020202020204" pitchFamily="34" charset="0"/>
                <a:ea typeface="Calibri" panose="020F0502020204030204" pitchFamily="34" charset="0"/>
              </a:rPr>
              <a:t> online </a:t>
            </a:r>
            <a:r>
              <a:rPr lang="en-GB" sz="2000" dirty="0" err="1">
                <a:solidFill>
                  <a:srgbClr val="115076"/>
                </a:solidFill>
                <a:latin typeface="Century Gothic" panose="020B0502020202020204" pitchFamily="34" charset="0"/>
                <a:ea typeface="Calibri" panose="020F0502020204030204" pitchFamily="34" charset="0"/>
              </a:rPr>
              <a:t>ein</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weiteres</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Rezept</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während</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Opa</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einkauft</a:t>
            </a:r>
            <a:r>
              <a:rPr lang="en-GB" sz="2000" dirty="0">
                <a:solidFill>
                  <a:srgbClr val="115076"/>
                </a:solidFill>
                <a:latin typeface="Century Gothic" panose="020B0502020202020204" pitchFamily="34" charset="0"/>
                <a:ea typeface="Calibri" panose="020F0502020204030204" pitchFamily="34" charset="0"/>
              </a:rPr>
              <a:t>.</a:t>
            </a:r>
            <a:br>
              <a:rPr lang="en-GB" sz="2000" dirty="0">
                <a:solidFill>
                  <a:srgbClr val="115076"/>
                </a:solidFill>
                <a:latin typeface="Century Gothic" panose="020B0502020202020204" pitchFamily="34" charset="0"/>
                <a:ea typeface="Calibri" panose="020F0502020204030204" pitchFamily="34" charset="0"/>
              </a:rPr>
            </a:br>
            <a:r>
              <a:rPr lang="en-GB" sz="2000" dirty="0">
                <a:solidFill>
                  <a:srgbClr val="115076"/>
                </a:solidFill>
                <a:latin typeface="Century Gothic" panose="020B0502020202020204" pitchFamily="34" charset="0"/>
                <a:ea typeface="Calibri" panose="020F0502020204030204" pitchFamily="34" charset="0"/>
              </a:rPr>
              <a:t>Wolfgang </a:t>
            </a:r>
            <a:r>
              <a:rPr lang="en-GB" sz="2000" dirty="0" err="1">
                <a:solidFill>
                  <a:srgbClr val="115076"/>
                </a:solidFill>
                <a:latin typeface="Century Gothic" panose="020B0502020202020204" pitchFamily="34" charset="0"/>
                <a:ea typeface="Calibri" panose="020F0502020204030204" pitchFamily="34" charset="0"/>
              </a:rPr>
              <a:t>geht</a:t>
            </a:r>
            <a:r>
              <a:rPr lang="en-GB" sz="2000" dirty="0">
                <a:solidFill>
                  <a:srgbClr val="115076"/>
                </a:solidFill>
                <a:latin typeface="Century Gothic" panose="020B0502020202020204" pitchFamily="34" charset="0"/>
                <a:ea typeface="Calibri" panose="020F0502020204030204" pitchFamily="34" charset="0"/>
              </a:rPr>
              <a:t> in den Garten, </a:t>
            </a:r>
            <a:r>
              <a:rPr lang="en-GB" sz="2000" dirty="0" err="1">
                <a:solidFill>
                  <a:srgbClr val="115076"/>
                </a:solidFill>
                <a:latin typeface="Century Gothic" panose="020B0502020202020204" pitchFamily="34" charset="0"/>
                <a:ea typeface="Calibri" panose="020F0502020204030204" pitchFamily="34" charset="0"/>
              </a:rPr>
              <a:t>denn</a:t>
            </a:r>
            <a:r>
              <a:rPr lang="en-GB" sz="2000" dirty="0">
                <a:solidFill>
                  <a:srgbClr val="115076"/>
                </a:solidFill>
                <a:latin typeface="Century Gothic" panose="020B0502020202020204" pitchFamily="34" charset="0"/>
                <a:ea typeface="Calibri" panose="020F0502020204030204" pitchFamily="34" charset="0"/>
              </a:rPr>
              <a:t> Einstein will den Ball </a:t>
            </a:r>
            <a:r>
              <a:rPr lang="en-GB" sz="2000" dirty="0" err="1">
                <a:solidFill>
                  <a:srgbClr val="115076"/>
                </a:solidFill>
                <a:latin typeface="Century Gothic" panose="020B0502020202020204" pitchFamily="34" charset="0"/>
                <a:ea typeface="Calibri" panose="020F0502020204030204" pitchFamily="34" charset="0"/>
              </a:rPr>
              <a:t>fangen</a:t>
            </a:r>
            <a:r>
              <a:rPr lang="en-GB" sz="2000" dirty="0">
                <a:solidFill>
                  <a:srgbClr val="115076"/>
                </a:solidFill>
                <a:latin typeface="Century Gothic" panose="020B0502020202020204" pitchFamily="34" charset="0"/>
                <a:ea typeface="Calibri" panose="020F0502020204030204" pitchFamily="34" charset="0"/>
              </a:rPr>
              <a:t>.</a:t>
            </a:r>
            <a:endParaRPr lang="en-GB" sz="2000" dirty="0">
              <a:solidFill>
                <a:srgbClr val="115076"/>
              </a:solidFill>
              <a:latin typeface="Calibri" panose="020F0502020204030204" pitchFamily="34" charset="0"/>
              <a:ea typeface="Calibri" panose="020F0502020204030204" pitchFamily="34" charset="0"/>
            </a:endParaRPr>
          </a:p>
          <a:p>
            <a:pPr>
              <a:spcAft>
                <a:spcPts val="0"/>
              </a:spcAft>
            </a:pPr>
            <a:r>
              <a:rPr lang="en-GB" sz="2000" dirty="0">
                <a:solidFill>
                  <a:srgbClr val="115076"/>
                </a:solidFill>
                <a:latin typeface="Century Gothic" panose="020B0502020202020204" pitchFamily="34" charset="0"/>
                <a:ea typeface="Calibri" panose="020F0502020204030204" pitchFamily="34" charset="0"/>
              </a:rPr>
              <a:t>Mia </a:t>
            </a:r>
            <a:r>
              <a:rPr lang="en-GB" sz="2000" dirty="0" err="1">
                <a:solidFill>
                  <a:srgbClr val="115076"/>
                </a:solidFill>
                <a:latin typeface="Century Gothic" panose="020B0502020202020204" pitchFamily="34" charset="0"/>
                <a:ea typeface="Calibri" panose="020F0502020204030204" pitchFamily="34" charset="0"/>
              </a:rPr>
              <a:t>schaut</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durch</a:t>
            </a:r>
            <a:r>
              <a:rPr lang="en-GB" sz="2000" dirty="0">
                <a:solidFill>
                  <a:srgbClr val="115076"/>
                </a:solidFill>
                <a:latin typeface="Century Gothic" panose="020B0502020202020204" pitchFamily="34" charset="0"/>
                <a:ea typeface="Calibri" panose="020F0502020204030204" pitchFamily="34" charset="0"/>
              </a:rPr>
              <a:t> das Fenster, </a:t>
            </a:r>
            <a:r>
              <a:rPr lang="en-GB" sz="2000" dirty="0" err="1">
                <a:solidFill>
                  <a:srgbClr val="115076"/>
                </a:solidFill>
                <a:latin typeface="Century Gothic" panose="020B0502020202020204" pitchFamily="34" charset="0"/>
                <a:ea typeface="Calibri" panose="020F0502020204030204" pitchFamily="34" charset="0"/>
              </a:rPr>
              <a:t>sieht</a:t>
            </a:r>
            <a:r>
              <a:rPr lang="en-GB" sz="2000" dirty="0">
                <a:solidFill>
                  <a:srgbClr val="115076"/>
                </a:solidFill>
                <a:latin typeface="Century Gothic" panose="020B0502020202020204" pitchFamily="34" charset="0"/>
                <a:ea typeface="Calibri" panose="020F0502020204030204" pitchFamily="34" charset="0"/>
              </a:rPr>
              <a:t> Wolfgang und  </a:t>
            </a:r>
            <a:r>
              <a:rPr lang="en-GB" sz="2000" dirty="0" err="1">
                <a:solidFill>
                  <a:srgbClr val="115076"/>
                </a:solidFill>
                <a:latin typeface="Century Gothic" panose="020B0502020202020204" pitchFamily="34" charset="0"/>
                <a:ea typeface="Calibri" panose="020F0502020204030204" pitchFamily="34" charset="0"/>
              </a:rPr>
              <a:t>ruft</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ihn</a:t>
            </a:r>
            <a:r>
              <a:rPr lang="en-GB" sz="2000" dirty="0">
                <a:solidFill>
                  <a:srgbClr val="115076"/>
                </a:solidFill>
                <a:latin typeface="Century Gothic" panose="020B0502020202020204" pitchFamily="34" charset="0"/>
                <a:ea typeface="Calibri" panose="020F0502020204030204" pitchFamily="34" charset="0"/>
              </a:rPr>
              <a:t>.</a:t>
            </a:r>
            <a:br>
              <a:rPr lang="en-GB" sz="2000" dirty="0">
                <a:solidFill>
                  <a:srgbClr val="115076"/>
                </a:solidFill>
                <a:latin typeface="Century Gothic" panose="020B0502020202020204" pitchFamily="34" charset="0"/>
                <a:ea typeface="Calibri" panose="020F0502020204030204" pitchFamily="34" charset="0"/>
              </a:rPr>
            </a:br>
            <a:r>
              <a:rPr lang="en-GB" sz="2000" dirty="0">
                <a:solidFill>
                  <a:srgbClr val="115076"/>
                </a:solidFill>
                <a:latin typeface="Century Gothic" panose="020B0502020202020204" pitchFamily="34" charset="0"/>
                <a:ea typeface="Calibri" panose="020F0502020204030204" pitchFamily="34" charset="0"/>
              </a:rPr>
              <a:t>Katja </a:t>
            </a:r>
            <a:r>
              <a:rPr lang="en-GB" sz="2000" dirty="0" err="1">
                <a:solidFill>
                  <a:srgbClr val="115076"/>
                </a:solidFill>
                <a:latin typeface="Century Gothic" panose="020B0502020202020204" pitchFamily="34" charset="0"/>
                <a:ea typeface="Calibri" panose="020F0502020204030204" pitchFamily="34" charset="0"/>
              </a:rPr>
              <a:t>kommt</a:t>
            </a:r>
            <a:r>
              <a:rPr lang="en-GB" sz="2000" dirty="0">
                <a:solidFill>
                  <a:srgbClr val="115076"/>
                </a:solidFill>
                <a:latin typeface="Century Gothic" panose="020B0502020202020204" pitchFamily="34" charset="0"/>
                <a:ea typeface="Calibri" panose="020F0502020204030204" pitchFamily="34" charset="0"/>
              </a:rPr>
              <a:t>  an , und </a:t>
            </a:r>
            <a:r>
              <a:rPr lang="en-GB" sz="2000" dirty="0" err="1">
                <a:solidFill>
                  <a:srgbClr val="115076"/>
                </a:solidFill>
                <a:latin typeface="Century Gothic" panose="020B0502020202020204" pitchFamily="34" charset="0"/>
                <a:ea typeface="Calibri" panose="020F0502020204030204" pitchFamily="34" charset="0"/>
              </a:rPr>
              <a:t>bringt</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Kekse</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mit</a:t>
            </a:r>
            <a:r>
              <a:rPr lang="en-GB" sz="2000" dirty="0">
                <a:solidFill>
                  <a:srgbClr val="115076"/>
                </a:solidFill>
                <a:latin typeface="Century Gothic" panose="020B0502020202020204" pitchFamily="34" charset="0"/>
                <a:ea typeface="Calibri" panose="020F0502020204030204" pitchFamily="34" charset="0"/>
              </a:rPr>
              <a:t>.</a:t>
            </a:r>
            <a:br>
              <a:rPr lang="en-GB" sz="2000" dirty="0">
                <a:solidFill>
                  <a:srgbClr val="115076"/>
                </a:solidFill>
                <a:latin typeface="Century Gothic" panose="020B0502020202020204" pitchFamily="34" charset="0"/>
                <a:ea typeface="Calibri" panose="020F0502020204030204" pitchFamily="34" charset="0"/>
              </a:rPr>
            </a:br>
            <a:r>
              <a:rPr lang="en-GB" sz="2000" dirty="0" err="1">
                <a:solidFill>
                  <a:srgbClr val="115076"/>
                </a:solidFill>
                <a:latin typeface="Century Gothic" panose="020B0502020202020204" pitchFamily="34" charset="0"/>
                <a:ea typeface="Calibri" panose="020F0502020204030204" pitchFamily="34" charset="0"/>
              </a:rPr>
              <a:t>Opa</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stellt</a:t>
            </a:r>
            <a:r>
              <a:rPr lang="en-GB" sz="2000" dirty="0">
                <a:solidFill>
                  <a:srgbClr val="115076"/>
                </a:solidFill>
                <a:latin typeface="Century Gothic" panose="020B0502020202020204" pitchFamily="34" charset="0"/>
                <a:ea typeface="Calibri" panose="020F0502020204030204" pitchFamily="34" charset="0"/>
              </a:rPr>
              <a:t> den Kuchen in den </a:t>
            </a:r>
            <a:r>
              <a:rPr lang="en-GB" sz="2000" dirty="0" err="1">
                <a:solidFill>
                  <a:srgbClr val="115076"/>
                </a:solidFill>
                <a:latin typeface="Century Gothic" panose="020B0502020202020204" pitchFamily="34" charset="0"/>
                <a:ea typeface="Calibri" panose="020F0502020204030204" pitchFamily="34" charset="0"/>
              </a:rPr>
              <a:t>Ofen</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während</a:t>
            </a:r>
            <a:r>
              <a:rPr lang="en-GB" sz="2000" dirty="0">
                <a:solidFill>
                  <a:srgbClr val="115076"/>
                </a:solidFill>
                <a:latin typeface="Century Gothic" panose="020B0502020202020204" pitchFamily="34" charset="0"/>
                <a:ea typeface="Calibri" panose="020F0502020204030204" pitchFamily="34" charset="0"/>
              </a:rPr>
              <a:t> Oma den Timer </a:t>
            </a:r>
            <a:r>
              <a:rPr lang="en-GB" sz="2000" dirty="0" err="1">
                <a:solidFill>
                  <a:srgbClr val="115076"/>
                </a:solidFill>
                <a:latin typeface="Century Gothic" panose="020B0502020202020204" pitchFamily="34" charset="0"/>
                <a:ea typeface="Calibri" panose="020F0502020204030204" pitchFamily="34" charset="0"/>
              </a:rPr>
              <a:t>stellt</a:t>
            </a:r>
            <a:r>
              <a:rPr lang="en-GB" sz="2000" dirty="0">
                <a:solidFill>
                  <a:srgbClr val="115076"/>
                </a:solidFill>
                <a:latin typeface="Century Gothic" panose="020B0502020202020204" pitchFamily="34" charset="0"/>
                <a:ea typeface="Calibri" panose="020F0502020204030204" pitchFamily="34" charset="0"/>
              </a:rPr>
              <a:t>.</a:t>
            </a:r>
            <a:br>
              <a:rPr lang="en-GB" sz="2000" dirty="0">
                <a:solidFill>
                  <a:srgbClr val="115076"/>
                </a:solidFill>
                <a:latin typeface="Century Gothic" panose="020B0502020202020204" pitchFamily="34" charset="0"/>
                <a:ea typeface="Calibri" panose="020F0502020204030204" pitchFamily="34" charset="0"/>
              </a:rPr>
            </a:br>
            <a:r>
              <a:rPr lang="en-GB" sz="2000" dirty="0" err="1">
                <a:solidFill>
                  <a:srgbClr val="115076"/>
                </a:solidFill>
                <a:latin typeface="Century Gothic" panose="020B0502020202020204" pitchFamily="34" charset="0"/>
                <a:ea typeface="Calibri" panose="020F0502020204030204" pitchFamily="34" charset="0"/>
              </a:rPr>
              <a:t>Mutti</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kommt</a:t>
            </a:r>
            <a:r>
              <a:rPr lang="en-GB" sz="2000" dirty="0">
                <a:solidFill>
                  <a:srgbClr val="115076"/>
                </a:solidFill>
                <a:latin typeface="Century Gothic" panose="020B0502020202020204" pitchFamily="34" charset="0"/>
                <a:ea typeface="Calibri" panose="020F0502020204030204" pitchFamily="34" charset="0"/>
              </a:rPr>
              <a:t> in Berlin an, </a:t>
            </a:r>
            <a:r>
              <a:rPr lang="en-GB" sz="2000" dirty="0" err="1">
                <a:solidFill>
                  <a:srgbClr val="115076"/>
                </a:solidFill>
                <a:latin typeface="Century Gothic" panose="020B0502020202020204" pitchFamily="34" charset="0"/>
                <a:ea typeface="Calibri" panose="020F0502020204030204" pitchFamily="34" charset="0"/>
              </a:rPr>
              <a:t>aber</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ein</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großes</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Fussballspiel</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findet</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statt</a:t>
            </a:r>
            <a:r>
              <a:rPr lang="en-GB" sz="2000" dirty="0">
                <a:solidFill>
                  <a:srgbClr val="115076"/>
                </a:solidFill>
                <a:latin typeface="Century Gothic" panose="020B0502020202020204" pitchFamily="34" charset="0"/>
                <a:ea typeface="Calibri" panose="020F0502020204030204" pitchFamily="34" charset="0"/>
              </a:rPr>
              <a:t>, und </a:t>
            </a:r>
            <a:r>
              <a:rPr lang="en-GB" sz="2000" dirty="0" err="1">
                <a:solidFill>
                  <a:srgbClr val="115076"/>
                </a:solidFill>
                <a:latin typeface="Century Gothic" panose="020B0502020202020204" pitchFamily="34" charset="0"/>
                <a:ea typeface="Calibri" panose="020F0502020204030204" pitchFamily="34" charset="0"/>
              </a:rPr>
              <a:t>sie</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findet</a:t>
            </a:r>
            <a:r>
              <a:rPr lang="en-GB" sz="2000" dirty="0">
                <a:solidFill>
                  <a:srgbClr val="115076"/>
                </a:solidFill>
                <a:latin typeface="Century Gothic" panose="020B0502020202020204" pitchFamily="34" charset="0"/>
                <a:ea typeface="Calibri" panose="020F0502020204030204" pitchFamily="34" charset="0"/>
              </a:rPr>
              <a:t> </a:t>
            </a:r>
            <a:r>
              <a:rPr lang="en-GB" sz="2000" dirty="0" err="1">
                <a:solidFill>
                  <a:srgbClr val="115076"/>
                </a:solidFill>
                <a:latin typeface="Century Gothic" panose="020B0502020202020204" pitchFamily="34" charset="0"/>
                <a:ea typeface="Calibri" panose="020F0502020204030204" pitchFamily="34" charset="0"/>
              </a:rPr>
              <a:t>kein</a:t>
            </a:r>
            <a:r>
              <a:rPr lang="en-GB" sz="2000" dirty="0">
                <a:solidFill>
                  <a:srgbClr val="115076"/>
                </a:solidFill>
                <a:latin typeface="Century Gothic" panose="020B0502020202020204" pitchFamily="34" charset="0"/>
                <a:ea typeface="Calibri" panose="020F0502020204030204" pitchFamily="34" charset="0"/>
              </a:rPr>
              <a:t> Taxi.</a:t>
            </a:r>
            <a:br>
              <a:rPr lang="en-GB" sz="2000" dirty="0">
                <a:solidFill>
                  <a:srgbClr val="115076"/>
                </a:solidFill>
                <a:latin typeface="Century Gothic" panose="020B0502020202020204" pitchFamily="34" charset="0"/>
                <a:ea typeface="Calibri" panose="020F0502020204030204" pitchFamily="34" charset="0"/>
              </a:rPr>
            </a:br>
            <a:r>
              <a:rPr lang="en-GB" sz="2000" dirty="0">
                <a:solidFill>
                  <a:srgbClr val="115076"/>
                </a:solidFill>
                <a:latin typeface="Century Gothic" panose="020B0502020202020204" pitchFamily="34" charset="0"/>
                <a:ea typeface="Calibri" panose="020F0502020204030204" pitchFamily="34" charset="0"/>
              </a:rPr>
              <a:t/>
            </a:r>
            <a:br>
              <a:rPr lang="en-GB" sz="2000" dirty="0">
                <a:solidFill>
                  <a:srgbClr val="115076"/>
                </a:solidFill>
                <a:latin typeface="Century Gothic" panose="020B0502020202020204" pitchFamily="34" charset="0"/>
                <a:ea typeface="Calibri" panose="020F0502020204030204" pitchFamily="34" charset="0"/>
              </a:rPr>
            </a:br>
            <a:endParaRPr lang="en-GB" sz="2000" dirty="0">
              <a:solidFill>
                <a:srgbClr val="115076"/>
              </a:solidFill>
              <a:latin typeface="Calibri" panose="020F0502020204030204" pitchFamily="34" charset="0"/>
              <a:ea typeface="Calibri" panose="020F0502020204030204" pitchFamily="34" charset="0"/>
            </a:endParaRPr>
          </a:p>
        </p:txBody>
      </p:sp>
      <p:sp>
        <p:nvSpPr>
          <p:cNvPr id="9" name="Rectangle 8">
            <a:extLst>
              <a:ext uri="{FF2B5EF4-FFF2-40B4-BE49-F238E27FC236}">
                <a16:creationId xmlns:a16="http://schemas.microsoft.com/office/drawing/2014/main" id="{F66152AF-D500-4A13-9542-813BC4F5BD98}"/>
              </a:ext>
            </a:extLst>
          </p:cNvPr>
          <p:cNvSpPr/>
          <p:nvPr/>
        </p:nvSpPr>
        <p:spPr>
          <a:xfrm>
            <a:off x="6252054" y="1673453"/>
            <a:ext cx="5607373" cy="5016758"/>
          </a:xfrm>
          <a:prstGeom prst="rect">
            <a:avLst/>
          </a:prstGeom>
        </p:spPr>
        <p:txBody>
          <a:bodyPr wrap="square">
            <a:spAutoFit/>
          </a:bodyPr>
          <a:lstStyle/>
          <a:p>
            <a:pPr>
              <a:spcAft>
                <a:spcPts val="0"/>
              </a:spcAft>
            </a:pPr>
            <a:r>
              <a:rPr lang="en-GB" sz="2000" dirty="0">
                <a:solidFill>
                  <a:srgbClr val="115076"/>
                </a:solidFill>
                <a:latin typeface="Century Gothic" panose="020B0502020202020204" pitchFamily="34" charset="0"/>
                <a:ea typeface="Calibri" panose="020F0502020204030204" pitchFamily="34" charset="0"/>
              </a:rPr>
              <a:t/>
            </a:r>
            <a:br>
              <a:rPr lang="en-GB" sz="2000" dirty="0">
                <a:solidFill>
                  <a:srgbClr val="115076"/>
                </a:solidFill>
                <a:latin typeface="Century Gothic" panose="020B0502020202020204" pitchFamily="34" charset="0"/>
                <a:ea typeface="Calibri" panose="020F0502020204030204" pitchFamily="34" charset="0"/>
              </a:rPr>
            </a:br>
            <a:r>
              <a:rPr lang="en-GB" sz="2000" dirty="0">
                <a:solidFill>
                  <a:srgbClr val="115076"/>
                </a:solidFill>
                <a:latin typeface="Century Gothic" panose="020B0502020202020204" pitchFamily="34" charset="0"/>
                <a:ea typeface="Calibri" panose="020F0502020204030204" pitchFamily="34" charset="0"/>
              </a:rPr>
              <a:t/>
            </a:r>
            <a:br>
              <a:rPr lang="en-GB" sz="2000" dirty="0">
                <a:solidFill>
                  <a:srgbClr val="115076"/>
                </a:solidFill>
                <a:latin typeface="Century Gothic" panose="020B0502020202020204" pitchFamily="34" charset="0"/>
                <a:ea typeface="Calibri" panose="020F0502020204030204" pitchFamily="34" charset="0"/>
              </a:rPr>
            </a:br>
            <a:r>
              <a:rPr lang="en-GB" sz="2000" dirty="0">
                <a:solidFill>
                  <a:srgbClr val="115076"/>
                </a:solidFill>
                <a:latin typeface="Century Gothic" panose="020B0502020202020204" pitchFamily="34" charset="0"/>
                <a:ea typeface="Calibri" panose="020F0502020204030204" pitchFamily="34" charset="0"/>
              </a:rPr>
              <a:t>Oma looks for an additional recipe online, whilst </a:t>
            </a:r>
            <a:r>
              <a:rPr lang="en-GB" sz="2000" dirty="0" err="1">
                <a:solidFill>
                  <a:srgbClr val="115076"/>
                </a:solidFill>
                <a:latin typeface="Century Gothic" panose="020B0502020202020204" pitchFamily="34" charset="0"/>
                <a:ea typeface="Calibri" panose="020F0502020204030204" pitchFamily="34" charset="0"/>
              </a:rPr>
              <a:t>Opa</a:t>
            </a:r>
            <a:r>
              <a:rPr lang="en-GB" sz="2000" dirty="0">
                <a:solidFill>
                  <a:srgbClr val="115076"/>
                </a:solidFill>
                <a:latin typeface="Century Gothic" panose="020B0502020202020204" pitchFamily="34" charset="0"/>
                <a:ea typeface="Calibri" panose="020F0502020204030204" pitchFamily="34" charset="0"/>
              </a:rPr>
              <a:t> is shopping.</a:t>
            </a:r>
            <a:br>
              <a:rPr lang="en-GB" sz="2000" dirty="0">
                <a:solidFill>
                  <a:srgbClr val="115076"/>
                </a:solidFill>
                <a:latin typeface="Century Gothic" panose="020B0502020202020204" pitchFamily="34" charset="0"/>
                <a:ea typeface="Calibri" panose="020F0502020204030204" pitchFamily="34" charset="0"/>
              </a:rPr>
            </a:br>
            <a:r>
              <a:rPr lang="en-GB" sz="2000" dirty="0">
                <a:solidFill>
                  <a:srgbClr val="115076"/>
                </a:solidFill>
                <a:latin typeface="Century Gothic" panose="020B0502020202020204" pitchFamily="34" charset="0"/>
                <a:ea typeface="Calibri" panose="020F0502020204030204" pitchFamily="34" charset="0"/>
              </a:rPr>
              <a:t>Wolfgang goes into the garden, because Einstein wants to catch the ball.</a:t>
            </a:r>
            <a:br>
              <a:rPr lang="en-GB" sz="2000" dirty="0">
                <a:solidFill>
                  <a:srgbClr val="115076"/>
                </a:solidFill>
                <a:latin typeface="Century Gothic" panose="020B0502020202020204" pitchFamily="34" charset="0"/>
                <a:ea typeface="Calibri" panose="020F0502020204030204" pitchFamily="34" charset="0"/>
              </a:rPr>
            </a:br>
            <a:r>
              <a:rPr lang="en-GB" sz="2000" dirty="0">
                <a:solidFill>
                  <a:srgbClr val="115076"/>
                </a:solidFill>
                <a:latin typeface="Century Gothic" panose="020B0502020202020204" pitchFamily="34" charset="0"/>
                <a:ea typeface="Calibri" panose="020F0502020204030204" pitchFamily="34" charset="0"/>
              </a:rPr>
              <a:t>Mia looks through the window, sees Wolfgang and calls him.</a:t>
            </a:r>
            <a:br>
              <a:rPr lang="en-GB" sz="2000" dirty="0">
                <a:solidFill>
                  <a:srgbClr val="115076"/>
                </a:solidFill>
                <a:latin typeface="Century Gothic" panose="020B0502020202020204" pitchFamily="34" charset="0"/>
                <a:ea typeface="Calibri" panose="020F0502020204030204" pitchFamily="34" charset="0"/>
              </a:rPr>
            </a:br>
            <a:r>
              <a:rPr lang="en-GB" sz="2000" dirty="0">
                <a:solidFill>
                  <a:srgbClr val="115076"/>
                </a:solidFill>
                <a:latin typeface="Century Gothic" panose="020B0502020202020204" pitchFamily="34" charset="0"/>
                <a:ea typeface="Calibri" panose="020F0502020204030204" pitchFamily="34" charset="0"/>
              </a:rPr>
              <a:t>Katja arrives and brings biscuits.</a:t>
            </a:r>
            <a:br>
              <a:rPr lang="en-GB" sz="2000" dirty="0">
                <a:solidFill>
                  <a:srgbClr val="115076"/>
                </a:solidFill>
                <a:latin typeface="Century Gothic" panose="020B0502020202020204" pitchFamily="34" charset="0"/>
                <a:ea typeface="Calibri" panose="020F0502020204030204" pitchFamily="34" charset="0"/>
              </a:rPr>
            </a:br>
            <a:r>
              <a:rPr lang="en-GB" sz="2000" dirty="0" err="1">
                <a:solidFill>
                  <a:srgbClr val="115076"/>
                </a:solidFill>
                <a:latin typeface="Century Gothic" panose="020B0502020202020204" pitchFamily="34" charset="0"/>
                <a:ea typeface="Calibri" panose="020F0502020204030204" pitchFamily="34" charset="0"/>
              </a:rPr>
              <a:t>Opa</a:t>
            </a:r>
            <a:r>
              <a:rPr lang="en-GB" sz="2000" dirty="0">
                <a:solidFill>
                  <a:srgbClr val="115076"/>
                </a:solidFill>
                <a:latin typeface="Century Gothic" panose="020B0502020202020204" pitchFamily="34" charset="0"/>
                <a:ea typeface="Calibri" panose="020F0502020204030204" pitchFamily="34" charset="0"/>
              </a:rPr>
              <a:t> sets the cake into the oven, whilst Oma  sets  the timer.</a:t>
            </a:r>
            <a:br>
              <a:rPr lang="en-GB" sz="2000" dirty="0">
                <a:solidFill>
                  <a:srgbClr val="115076"/>
                </a:solidFill>
                <a:latin typeface="Century Gothic" panose="020B0502020202020204" pitchFamily="34" charset="0"/>
                <a:ea typeface="Calibri" panose="020F0502020204030204" pitchFamily="34" charset="0"/>
              </a:rPr>
            </a:br>
            <a:r>
              <a:rPr lang="en-GB" sz="2000" dirty="0" err="1">
                <a:solidFill>
                  <a:srgbClr val="115076"/>
                </a:solidFill>
                <a:latin typeface="Century Gothic" panose="020B0502020202020204" pitchFamily="34" charset="0"/>
                <a:ea typeface="Calibri" panose="020F0502020204030204" pitchFamily="34" charset="0"/>
              </a:rPr>
              <a:t>Mutti</a:t>
            </a:r>
            <a:r>
              <a:rPr lang="en-GB" sz="2000" dirty="0">
                <a:solidFill>
                  <a:srgbClr val="115076"/>
                </a:solidFill>
                <a:latin typeface="Century Gothic" panose="020B0502020202020204" pitchFamily="34" charset="0"/>
                <a:ea typeface="Calibri" panose="020F0502020204030204" pitchFamily="34" charset="0"/>
              </a:rPr>
              <a:t> arrives in Berlin, but a big football match is taking place, and she doesn’t find a taxi.</a:t>
            </a:r>
            <a:br>
              <a:rPr lang="en-GB" sz="2000" dirty="0">
                <a:solidFill>
                  <a:srgbClr val="115076"/>
                </a:solidFill>
                <a:latin typeface="Century Gothic" panose="020B0502020202020204" pitchFamily="34" charset="0"/>
                <a:ea typeface="Calibri" panose="020F0502020204030204" pitchFamily="34" charset="0"/>
              </a:rPr>
            </a:br>
            <a:r>
              <a:rPr lang="en-GB" sz="2000" dirty="0">
                <a:solidFill>
                  <a:srgbClr val="115076"/>
                </a:solidFill>
                <a:latin typeface="Century Gothic" panose="020B0502020202020204" pitchFamily="34" charset="0"/>
                <a:ea typeface="Calibri" panose="020F0502020204030204" pitchFamily="34" charset="0"/>
              </a:rPr>
              <a:t/>
            </a:r>
            <a:br>
              <a:rPr lang="en-GB" sz="2000" dirty="0">
                <a:solidFill>
                  <a:srgbClr val="115076"/>
                </a:solidFill>
                <a:latin typeface="Century Gothic" panose="020B0502020202020204" pitchFamily="34" charset="0"/>
                <a:ea typeface="Calibri" panose="020F0502020204030204" pitchFamily="34" charset="0"/>
              </a:rPr>
            </a:br>
            <a:endParaRPr lang="en-GB" sz="2000" dirty="0">
              <a:solidFill>
                <a:srgbClr val="115076"/>
              </a:solidFill>
              <a:latin typeface="Calibri" panose="020F0502020204030204" pitchFamily="34" charset="0"/>
              <a:ea typeface="Calibri" panose="020F0502020204030204" pitchFamily="34" charset="0"/>
            </a:endParaRPr>
          </a:p>
        </p:txBody>
      </p:sp>
      <p:pic>
        <p:nvPicPr>
          <p:cNvPr id="11" name="Picture 10" descr="A picture containing book, text&#10;&#10;Description automatically generated">
            <a:extLst>
              <a:ext uri="{FF2B5EF4-FFF2-40B4-BE49-F238E27FC236}">
                <a16:creationId xmlns:a16="http://schemas.microsoft.com/office/drawing/2014/main" id="{660C4862-B695-4A61-AA3A-509ACAEDE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7200" y="125572"/>
            <a:ext cx="895697" cy="1106932"/>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3B5291A1-266F-4366-8578-2D970073F3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2897" y="125572"/>
            <a:ext cx="895698" cy="1106934"/>
          </a:xfrm>
          <a:prstGeom prst="rect">
            <a:avLst/>
          </a:prstGeom>
        </p:spPr>
      </p:pic>
      <p:sp>
        <p:nvSpPr>
          <p:cNvPr id="14" name="TextBox 13" descr="text box hiding answer">
            <a:extLst>
              <a:ext uri="{FF2B5EF4-FFF2-40B4-BE49-F238E27FC236}">
                <a16:creationId xmlns:a16="http://schemas.microsoft.com/office/drawing/2014/main" id="{F2B1EB4D-BCDD-433E-B6A0-1CDC0969E240}"/>
              </a:ext>
            </a:extLst>
          </p:cNvPr>
          <p:cNvSpPr txBox="1"/>
          <p:nvPr/>
        </p:nvSpPr>
        <p:spPr>
          <a:xfrm>
            <a:off x="2962202" y="2386058"/>
            <a:ext cx="1113454"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sp>
        <p:nvSpPr>
          <p:cNvPr id="15" name="TextBox 14" descr="text box hiding answer">
            <a:extLst>
              <a:ext uri="{FF2B5EF4-FFF2-40B4-BE49-F238E27FC236}">
                <a16:creationId xmlns:a16="http://schemas.microsoft.com/office/drawing/2014/main" id="{41B4E465-83FC-4452-A2A9-EEF58D3E0BF2}"/>
              </a:ext>
            </a:extLst>
          </p:cNvPr>
          <p:cNvSpPr txBox="1"/>
          <p:nvPr/>
        </p:nvSpPr>
        <p:spPr>
          <a:xfrm>
            <a:off x="7048443" y="2317108"/>
            <a:ext cx="1002737"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16" name="TextBox 15" descr="text box hiding answer">
            <a:extLst>
              <a:ext uri="{FF2B5EF4-FFF2-40B4-BE49-F238E27FC236}">
                <a16:creationId xmlns:a16="http://schemas.microsoft.com/office/drawing/2014/main" id="{3ACC785F-F4F8-4840-8EDE-CF49AD461212}"/>
              </a:ext>
            </a:extLst>
          </p:cNvPr>
          <p:cNvSpPr txBox="1"/>
          <p:nvPr/>
        </p:nvSpPr>
        <p:spPr>
          <a:xfrm>
            <a:off x="2127907" y="2685390"/>
            <a:ext cx="1113454"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sp>
        <p:nvSpPr>
          <p:cNvPr id="17" name="TextBox 16" descr="text box hiding answer">
            <a:extLst>
              <a:ext uri="{FF2B5EF4-FFF2-40B4-BE49-F238E27FC236}">
                <a16:creationId xmlns:a16="http://schemas.microsoft.com/office/drawing/2014/main" id="{055017B3-93F7-4DD5-9CEC-6CD2A02D1D2A}"/>
              </a:ext>
            </a:extLst>
          </p:cNvPr>
          <p:cNvSpPr txBox="1"/>
          <p:nvPr/>
        </p:nvSpPr>
        <p:spPr>
          <a:xfrm>
            <a:off x="7560962" y="2947005"/>
            <a:ext cx="1226596"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18" name="TextBox 17" descr="text box hiding answer">
            <a:extLst>
              <a:ext uri="{FF2B5EF4-FFF2-40B4-BE49-F238E27FC236}">
                <a16:creationId xmlns:a16="http://schemas.microsoft.com/office/drawing/2014/main" id="{83FD213D-A5BC-453C-908A-E0D0FE826260}"/>
              </a:ext>
            </a:extLst>
          </p:cNvPr>
          <p:cNvSpPr txBox="1"/>
          <p:nvPr/>
        </p:nvSpPr>
        <p:spPr>
          <a:xfrm>
            <a:off x="1837597" y="3293499"/>
            <a:ext cx="1113454"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sp>
        <p:nvSpPr>
          <p:cNvPr id="19" name="TextBox 18" descr="text box hiding answer">
            <a:extLst>
              <a:ext uri="{FF2B5EF4-FFF2-40B4-BE49-F238E27FC236}">
                <a16:creationId xmlns:a16="http://schemas.microsoft.com/office/drawing/2014/main" id="{82E2CE73-4F9C-4754-A827-110E2C2E8215}"/>
              </a:ext>
            </a:extLst>
          </p:cNvPr>
          <p:cNvSpPr txBox="1"/>
          <p:nvPr/>
        </p:nvSpPr>
        <p:spPr>
          <a:xfrm>
            <a:off x="6864071" y="3541840"/>
            <a:ext cx="1734524"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a:t>
            </a:r>
          </a:p>
        </p:txBody>
      </p:sp>
      <p:sp>
        <p:nvSpPr>
          <p:cNvPr id="20" name="TextBox 19" descr="text box hiding answer">
            <a:extLst>
              <a:ext uri="{FF2B5EF4-FFF2-40B4-BE49-F238E27FC236}">
                <a16:creationId xmlns:a16="http://schemas.microsoft.com/office/drawing/2014/main" id="{A0A1FEB1-C67E-41EC-B85D-4CCC975C6A6D}"/>
              </a:ext>
            </a:extLst>
          </p:cNvPr>
          <p:cNvSpPr txBox="1"/>
          <p:nvPr/>
        </p:nvSpPr>
        <p:spPr>
          <a:xfrm>
            <a:off x="2155345" y="3929374"/>
            <a:ext cx="477957"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1" name="TextBox 20" descr="text box hiding answer">
            <a:extLst>
              <a:ext uri="{FF2B5EF4-FFF2-40B4-BE49-F238E27FC236}">
                <a16:creationId xmlns:a16="http://schemas.microsoft.com/office/drawing/2014/main" id="{B3CE4779-B900-4FB9-ACF5-6C8CF67800A2}"/>
              </a:ext>
            </a:extLst>
          </p:cNvPr>
          <p:cNvSpPr txBox="1"/>
          <p:nvPr/>
        </p:nvSpPr>
        <p:spPr>
          <a:xfrm>
            <a:off x="1989064" y="4211872"/>
            <a:ext cx="380784"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2" name="TextBox 21" descr="text box hiding answer">
            <a:extLst>
              <a:ext uri="{FF2B5EF4-FFF2-40B4-BE49-F238E27FC236}">
                <a16:creationId xmlns:a16="http://schemas.microsoft.com/office/drawing/2014/main" id="{427E48BD-6B63-4DEE-83D4-C7C3683D5489}"/>
              </a:ext>
            </a:extLst>
          </p:cNvPr>
          <p:cNvSpPr txBox="1"/>
          <p:nvPr/>
        </p:nvSpPr>
        <p:spPr>
          <a:xfrm>
            <a:off x="6969512" y="4458795"/>
            <a:ext cx="459715"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9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3" name="TextBox 22" descr="text box hiding answer">
            <a:extLst>
              <a:ext uri="{FF2B5EF4-FFF2-40B4-BE49-F238E27FC236}">
                <a16:creationId xmlns:a16="http://schemas.microsoft.com/office/drawing/2014/main" id="{26C63176-2981-4A21-95D4-F4ECD8BFF97F}"/>
              </a:ext>
            </a:extLst>
          </p:cNvPr>
          <p:cNvSpPr txBox="1"/>
          <p:nvPr/>
        </p:nvSpPr>
        <p:spPr>
          <a:xfrm>
            <a:off x="232800" y="4845370"/>
            <a:ext cx="122764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10 ____</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4" name="TextBox 23" descr="text box hiding answer">
            <a:extLst>
              <a:ext uri="{FF2B5EF4-FFF2-40B4-BE49-F238E27FC236}">
                <a16:creationId xmlns:a16="http://schemas.microsoft.com/office/drawing/2014/main" id="{A14D90F3-908A-4EFE-BB93-D990A0271676}"/>
              </a:ext>
            </a:extLst>
          </p:cNvPr>
          <p:cNvSpPr txBox="1"/>
          <p:nvPr/>
        </p:nvSpPr>
        <p:spPr>
          <a:xfrm>
            <a:off x="7025268" y="4766572"/>
            <a:ext cx="176229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11 __________</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descr="text box hiding answer">
            <a:extLst>
              <a:ext uri="{FF2B5EF4-FFF2-40B4-BE49-F238E27FC236}">
                <a16:creationId xmlns:a16="http://schemas.microsoft.com/office/drawing/2014/main" id="{947ADA6A-7A62-4F68-9C10-EB013509F0F2}"/>
              </a:ext>
            </a:extLst>
          </p:cNvPr>
          <p:cNvSpPr txBox="1"/>
          <p:nvPr/>
        </p:nvSpPr>
        <p:spPr>
          <a:xfrm>
            <a:off x="1792559" y="5408668"/>
            <a:ext cx="1363236"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12 _______</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D0C7095-6D95-4AF3-B210-F19A0CCB4220}"/>
              </a:ext>
            </a:extLst>
          </p:cNvPr>
          <p:cNvSpPr/>
          <p:nvPr/>
        </p:nvSpPr>
        <p:spPr>
          <a:xfrm>
            <a:off x="244698" y="2731763"/>
            <a:ext cx="4021567" cy="487021"/>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18220" cy="707849"/>
          </a:xfrm>
        </p:spPr>
        <p:txBody>
          <a:bodyPr>
            <a:normAutofit/>
          </a:bodyPr>
          <a:lstStyle/>
          <a:p>
            <a:r>
              <a:rPr lang="en-GB" sz="3600" b="1" i="1" dirty="0" err="1">
                <a:solidFill>
                  <a:schemeClr val="bg1"/>
                </a:solidFill>
              </a:rPr>
              <a:t>Seit</a:t>
            </a:r>
            <a:r>
              <a:rPr lang="en-GB" sz="3600" b="1" dirty="0">
                <a:solidFill>
                  <a:schemeClr val="bg1"/>
                </a:solidFill>
              </a:rPr>
              <a:t> – since and for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163991"/>
            <a:ext cx="12012000" cy="4893647"/>
          </a:xfrm>
          <a:prstGeom prst="rect">
            <a:avLst/>
          </a:prstGeom>
          <a:noFill/>
        </p:spPr>
        <p:txBody>
          <a:bodyPr wrap="square" rtlCol="0">
            <a:spAutoFit/>
          </a:bodyPr>
          <a:lstStyle/>
          <a:p>
            <a:r>
              <a:rPr lang="en-GB" sz="2400" dirty="0">
                <a:solidFill>
                  <a:schemeClr val="accent5">
                    <a:lumMod val="50000"/>
                  </a:schemeClr>
                </a:solidFill>
              </a:rPr>
              <a:t>Use </a:t>
            </a:r>
            <a:r>
              <a:rPr lang="en-GB" sz="2400" b="1" dirty="0" err="1">
                <a:solidFill>
                  <a:schemeClr val="accent5">
                    <a:lumMod val="50000"/>
                  </a:schemeClr>
                </a:solidFill>
              </a:rPr>
              <a:t>seit</a:t>
            </a:r>
            <a:r>
              <a:rPr lang="en-GB" sz="2400" b="1" dirty="0">
                <a:solidFill>
                  <a:schemeClr val="accent5">
                    <a:lumMod val="50000"/>
                  </a:schemeClr>
                </a:solidFill>
              </a:rPr>
              <a:t> </a:t>
            </a:r>
            <a:r>
              <a:rPr lang="en-GB" sz="2400" dirty="0">
                <a:solidFill>
                  <a:schemeClr val="accent5">
                    <a:lumMod val="50000"/>
                  </a:schemeClr>
                </a:solidFill>
              </a:rPr>
              <a:t>with the</a:t>
            </a:r>
            <a:r>
              <a:rPr lang="en-GB" sz="2400" b="1" dirty="0">
                <a:solidFill>
                  <a:schemeClr val="accent5">
                    <a:lumMod val="50000"/>
                  </a:schemeClr>
                </a:solidFill>
              </a:rPr>
              <a:t> present tense </a:t>
            </a:r>
            <a:r>
              <a:rPr lang="en-GB" sz="2400" dirty="0">
                <a:solidFill>
                  <a:schemeClr val="accent5">
                    <a:lumMod val="50000"/>
                  </a:schemeClr>
                </a:solidFill>
              </a:rPr>
              <a:t>to say </a:t>
            </a:r>
            <a:r>
              <a:rPr lang="en-GB" sz="2400" u="sng" dirty="0">
                <a:solidFill>
                  <a:schemeClr val="accent5">
                    <a:lumMod val="50000"/>
                  </a:schemeClr>
                </a:solidFill>
              </a:rPr>
              <a:t>when</a:t>
            </a:r>
            <a:r>
              <a:rPr lang="en-GB" sz="2400" dirty="0">
                <a:solidFill>
                  <a:schemeClr val="accent5">
                    <a:lumMod val="50000"/>
                  </a:schemeClr>
                </a:solidFill>
              </a:rPr>
              <a:t> an unfinished action or state started in the past.</a:t>
            </a:r>
            <a:br>
              <a:rPr lang="en-GB" sz="2400" dirty="0">
                <a:solidFill>
                  <a:schemeClr val="accent5">
                    <a:lumMod val="50000"/>
                  </a:schemeClr>
                </a:solidFill>
              </a:rPr>
            </a:br>
            <a:endParaRPr lang="en-GB" sz="2400" dirty="0">
              <a:solidFill>
                <a:schemeClr val="accent5">
                  <a:lumMod val="50000"/>
                </a:schemeClr>
              </a:solidFill>
            </a:endParaRPr>
          </a:p>
          <a:p>
            <a:r>
              <a:rPr lang="en-GB" sz="2400" dirty="0">
                <a:solidFill>
                  <a:schemeClr val="accent5">
                    <a:lumMod val="50000"/>
                  </a:schemeClr>
                </a:solidFill>
              </a:rPr>
              <a:t>Use </a:t>
            </a:r>
            <a:r>
              <a:rPr lang="en-GB" sz="2400" b="1" dirty="0" err="1">
                <a:solidFill>
                  <a:schemeClr val="accent5">
                    <a:lumMod val="50000"/>
                  </a:schemeClr>
                </a:solidFill>
              </a:rPr>
              <a:t>seit</a:t>
            </a:r>
            <a:r>
              <a:rPr lang="en-GB" sz="2400" b="1" dirty="0">
                <a:solidFill>
                  <a:schemeClr val="accent5">
                    <a:lumMod val="50000"/>
                  </a:schemeClr>
                </a:solidFill>
              </a:rPr>
              <a:t> </a:t>
            </a:r>
            <a:r>
              <a:rPr lang="en-GB" sz="2400" dirty="0">
                <a:solidFill>
                  <a:schemeClr val="accent5">
                    <a:lumMod val="50000"/>
                  </a:schemeClr>
                </a:solidFill>
              </a:rPr>
              <a:t>with a </a:t>
            </a:r>
            <a:r>
              <a:rPr lang="en-GB" sz="2400" u="sng" dirty="0">
                <a:solidFill>
                  <a:schemeClr val="accent5">
                    <a:lumMod val="50000"/>
                  </a:schemeClr>
                </a:solidFill>
              </a:rPr>
              <a:t>point in time</a:t>
            </a:r>
            <a:r>
              <a:rPr lang="en-GB" sz="2400" dirty="0">
                <a:solidFill>
                  <a:schemeClr val="accent5">
                    <a:lumMod val="50000"/>
                  </a:schemeClr>
                </a:solidFill>
              </a:rPr>
              <a:t>:</a:t>
            </a:r>
          </a:p>
          <a:p>
            <a:endParaRPr lang="en-GB" sz="2400" dirty="0">
              <a:solidFill>
                <a:schemeClr val="accent5">
                  <a:lumMod val="50000"/>
                </a:schemeClr>
              </a:solidFill>
            </a:endParaRPr>
          </a:p>
          <a:p>
            <a:endParaRPr lang="en-GB" sz="2400" dirty="0">
              <a:solidFill>
                <a:schemeClr val="accent5">
                  <a:lumMod val="50000"/>
                </a:schemeClr>
              </a:solidFill>
            </a:endParaRPr>
          </a:p>
          <a:p>
            <a:endParaRPr lang="en-GB" sz="2400" dirty="0">
              <a:solidFill>
                <a:schemeClr val="accent5">
                  <a:lumMod val="50000"/>
                </a:schemeClr>
              </a:solidFill>
            </a:endParaRPr>
          </a:p>
          <a:p>
            <a:r>
              <a:rPr lang="en-GB" sz="2400" dirty="0">
                <a:solidFill>
                  <a:schemeClr val="accent5">
                    <a:lumMod val="50000"/>
                  </a:schemeClr>
                </a:solidFill>
              </a:rPr>
              <a:t>Use </a:t>
            </a:r>
            <a:r>
              <a:rPr lang="en-GB" sz="2400" b="1" dirty="0" err="1">
                <a:solidFill>
                  <a:schemeClr val="accent5">
                    <a:lumMod val="50000"/>
                  </a:schemeClr>
                </a:solidFill>
              </a:rPr>
              <a:t>seit</a:t>
            </a:r>
            <a:r>
              <a:rPr lang="en-GB" sz="2400" b="1" dirty="0">
                <a:solidFill>
                  <a:schemeClr val="accent5">
                    <a:lumMod val="50000"/>
                  </a:schemeClr>
                </a:solidFill>
              </a:rPr>
              <a:t> </a:t>
            </a:r>
            <a:r>
              <a:rPr lang="en-GB" sz="2400" dirty="0">
                <a:solidFill>
                  <a:schemeClr val="accent5">
                    <a:lumMod val="50000"/>
                  </a:schemeClr>
                </a:solidFill>
              </a:rPr>
              <a:t>also</a:t>
            </a:r>
            <a:r>
              <a:rPr lang="en-GB" sz="2400" b="1" dirty="0">
                <a:solidFill>
                  <a:schemeClr val="accent5">
                    <a:lumMod val="50000"/>
                  </a:schemeClr>
                </a:solidFill>
              </a:rPr>
              <a:t> </a:t>
            </a:r>
            <a:r>
              <a:rPr lang="en-GB" sz="2400" dirty="0">
                <a:solidFill>
                  <a:schemeClr val="accent5">
                    <a:lumMod val="50000"/>
                  </a:schemeClr>
                </a:solidFill>
              </a:rPr>
              <a:t>with a </a:t>
            </a:r>
            <a:r>
              <a:rPr lang="en-GB" sz="2400" u="sng" dirty="0">
                <a:solidFill>
                  <a:schemeClr val="accent5">
                    <a:lumMod val="50000"/>
                  </a:schemeClr>
                </a:solidFill>
              </a:rPr>
              <a:t>time span</a:t>
            </a:r>
            <a:r>
              <a:rPr lang="en-GB" sz="2400" dirty="0">
                <a:solidFill>
                  <a:schemeClr val="accent5">
                    <a:lumMod val="50000"/>
                  </a:schemeClr>
                </a:solidFill>
              </a:rPr>
              <a:t>:</a:t>
            </a:r>
          </a:p>
          <a:p>
            <a:endParaRPr lang="en-GB" sz="2400" dirty="0">
              <a:solidFill>
                <a:schemeClr val="accent5">
                  <a:lumMod val="50000"/>
                </a:schemeClr>
              </a:solidFill>
            </a:endParaRPr>
          </a:p>
          <a:p>
            <a:r>
              <a:rPr lang="en-GB" sz="2400" dirty="0">
                <a:solidFill>
                  <a:schemeClr val="accent5">
                    <a:lumMod val="50000"/>
                  </a:schemeClr>
                </a:solidFill>
              </a:rPr>
              <a:t/>
            </a:r>
            <a:br>
              <a:rPr lang="en-GB" sz="2400" dirty="0">
                <a:solidFill>
                  <a:schemeClr val="accent5">
                    <a:lumMod val="50000"/>
                  </a:schemeClr>
                </a:solidFill>
              </a:rPr>
            </a:br>
            <a:r>
              <a:rPr lang="en-GB" sz="2400" dirty="0">
                <a:solidFill>
                  <a:schemeClr val="accent5">
                    <a:lumMod val="50000"/>
                  </a:schemeClr>
                </a:solidFill>
              </a:rPr>
              <a:t>If the action is finished, use the </a:t>
            </a:r>
            <a:r>
              <a:rPr lang="en-GB" sz="2400" b="1" dirty="0">
                <a:solidFill>
                  <a:schemeClr val="accent5">
                    <a:lumMod val="50000"/>
                  </a:schemeClr>
                </a:solidFill>
              </a:rPr>
              <a:t>past (perfect) tense </a:t>
            </a:r>
            <a:r>
              <a:rPr lang="en-GB" sz="2400" u="sng" dirty="0">
                <a:solidFill>
                  <a:schemeClr val="accent5">
                    <a:lumMod val="50000"/>
                  </a:schemeClr>
                </a:solidFill>
              </a:rPr>
              <a:t>without</a:t>
            </a:r>
            <a:r>
              <a:rPr lang="en-GB" sz="2400" dirty="0">
                <a:solidFill>
                  <a:schemeClr val="accent5">
                    <a:lumMod val="50000"/>
                  </a:schemeClr>
                </a:solidFill>
              </a:rPr>
              <a:t> a preposition:</a:t>
            </a:r>
          </a:p>
          <a:p>
            <a:r>
              <a:rPr lang="en-GB" sz="2400" dirty="0">
                <a:solidFill>
                  <a:schemeClr val="accent5">
                    <a:lumMod val="50000"/>
                  </a:schemeClr>
                </a:solidFill>
              </a:rPr>
              <a:t/>
            </a:r>
            <a:br>
              <a:rPr lang="en-GB" sz="2400" dirty="0">
                <a:solidFill>
                  <a:schemeClr val="accent5">
                    <a:lumMod val="50000"/>
                  </a:schemeClr>
                </a:solidFill>
              </a:rPr>
            </a:br>
            <a:endParaRPr lang="en-GB" sz="2400" dirty="0">
              <a:solidFill>
                <a:schemeClr val="accent5">
                  <a:lumMod val="50000"/>
                </a:schemeClr>
              </a:solidFill>
            </a:endParaRPr>
          </a:p>
        </p:txBody>
      </p:sp>
      <p:sp>
        <p:nvSpPr>
          <p:cNvPr id="10" name="Rectangle 9">
            <a:extLst>
              <a:ext uri="{FF2B5EF4-FFF2-40B4-BE49-F238E27FC236}">
                <a16:creationId xmlns:a16="http://schemas.microsoft.com/office/drawing/2014/main" id="{614EE72C-71CB-4260-B0B9-C7040A85E107}"/>
              </a:ext>
            </a:extLst>
          </p:cNvPr>
          <p:cNvSpPr/>
          <p:nvPr/>
        </p:nvSpPr>
        <p:spPr>
          <a:xfrm>
            <a:off x="4536529" y="2744440"/>
            <a:ext cx="7720169" cy="430887"/>
          </a:xfrm>
          <a:prstGeom prst="rect">
            <a:avLst/>
          </a:prstGeom>
        </p:spPr>
        <p:txBody>
          <a:bodyPr wrap="square">
            <a:spAutoFit/>
          </a:bodyPr>
          <a:lstStyle/>
          <a:p>
            <a:r>
              <a:rPr lang="en-GB" sz="2200" i="1" dirty="0">
                <a:solidFill>
                  <a:schemeClr val="accent5">
                    <a:lumMod val="50000"/>
                  </a:schemeClr>
                </a:solidFill>
              </a:rPr>
              <a:t>I have been learning German </a:t>
            </a:r>
            <a:r>
              <a:rPr lang="en-GB" sz="2200" b="1" i="1" dirty="0">
                <a:solidFill>
                  <a:schemeClr val="accent5">
                    <a:lumMod val="50000"/>
                  </a:schemeClr>
                </a:solidFill>
              </a:rPr>
              <a:t>since</a:t>
            </a:r>
            <a:r>
              <a:rPr lang="en-GB" sz="2200" i="1" dirty="0">
                <a:solidFill>
                  <a:schemeClr val="accent5">
                    <a:lumMod val="50000"/>
                  </a:schemeClr>
                </a:solidFill>
              </a:rPr>
              <a:t> June.</a:t>
            </a:r>
          </a:p>
        </p:txBody>
      </p:sp>
      <p:sp>
        <p:nvSpPr>
          <p:cNvPr id="11" name="Rectangle 10">
            <a:extLst>
              <a:ext uri="{FF2B5EF4-FFF2-40B4-BE49-F238E27FC236}">
                <a16:creationId xmlns:a16="http://schemas.microsoft.com/office/drawing/2014/main" id="{90E6CB71-440E-4459-A23B-0C1293DDDE00}"/>
              </a:ext>
            </a:extLst>
          </p:cNvPr>
          <p:cNvSpPr/>
          <p:nvPr/>
        </p:nvSpPr>
        <p:spPr>
          <a:xfrm>
            <a:off x="180000" y="2731763"/>
            <a:ext cx="4112023" cy="461665"/>
          </a:xfrm>
          <a:prstGeom prst="rect">
            <a:avLst/>
          </a:prstGeom>
        </p:spPr>
        <p:txBody>
          <a:bodyPr wrap="none">
            <a:spAutoFit/>
          </a:bodyPr>
          <a:lstStyle/>
          <a:p>
            <a:r>
              <a:rPr lang="en-GB" sz="2400" dirty="0">
                <a:solidFill>
                  <a:schemeClr val="accent5">
                    <a:lumMod val="50000"/>
                  </a:schemeClr>
                </a:solidFill>
              </a:rPr>
              <a:t>Ich </a:t>
            </a:r>
            <a:r>
              <a:rPr lang="en-GB" sz="2400" dirty="0" err="1">
                <a:solidFill>
                  <a:schemeClr val="accent5">
                    <a:lumMod val="50000"/>
                  </a:schemeClr>
                </a:solidFill>
              </a:rPr>
              <a:t>lerne</a:t>
            </a:r>
            <a:r>
              <a:rPr lang="en-GB" sz="2400" dirty="0">
                <a:solidFill>
                  <a:schemeClr val="accent5">
                    <a:lumMod val="50000"/>
                  </a:schemeClr>
                </a:solidFill>
              </a:rPr>
              <a:t> </a:t>
            </a:r>
            <a:r>
              <a:rPr lang="en-GB" sz="2400" dirty="0" err="1">
                <a:solidFill>
                  <a:schemeClr val="accent5">
                    <a:lumMod val="50000"/>
                  </a:schemeClr>
                </a:solidFill>
              </a:rPr>
              <a:t>seit</a:t>
            </a:r>
            <a:r>
              <a:rPr lang="en-GB" sz="2400" dirty="0">
                <a:solidFill>
                  <a:schemeClr val="accent5">
                    <a:lumMod val="50000"/>
                  </a:schemeClr>
                </a:solidFill>
              </a:rPr>
              <a:t> </a:t>
            </a:r>
            <a:r>
              <a:rPr lang="en-GB" sz="2400" b="1" dirty="0" err="1">
                <a:solidFill>
                  <a:schemeClr val="accent5">
                    <a:lumMod val="50000"/>
                  </a:schemeClr>
                </a:solidFill>
              </a:rPr>
              <a:t>Juni</a:t>
            </a:r>
            <a:r>
              <a:rPr lang="en-GB" sz="2400" b="1" dirty="0">
                <a:solidFill>
                  <a:schemeClr val="accent5">
                    <a:lumMod val="50000"/>
                  </a:schemeClr>
                </a:solidFill>
              </a:rPr>
              <a:t> </a:t>
            </a:r>
            <a:r>
              <a:rPr lang="en-GB" sz="2400" dirty="0">
                <a:solidFill>
                  <a:schemeClr val="accent5">
                    <a:lumMod val="50000"/>
                  </a:schemeClr>
                </a:solidFill>
              </a:rPr>
              <a:t>Deutsch.</a:t>
            </a:r>
          </a:p>
        </p:txBody>
      </p:sp>
      <p:sp>
        <p:nvSpPr>
          <p:cNvPr id="16" name="Rectangle: Rounded Corners 15">
            <a:extLst>
              <a:ext uri="{FF2B5EF4-FFF2-40B4-BE49-F238E27FC236}">
                <a16:creationId xmlns:a16="http://schemas.microsoft.com/office/drawing/2014/main" id="{06412961-E94B-479F-ADC3-879AA63D7063}"/>
              </a:ext>
            </a:extLst>
          </p:cNvPr>
          <p:cNvSpPr/>
          <p:nvPr/>
        </p:nvSpPr>
        <p:spPr>
          <a:xfrm>
            <a:off x="244698" y="4201993"/>
            <a:ext cx="5422702" cy="487021"/>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CB30911-C8DD-4CBE-9F97-CA248A8EAF64}"/>
              </a:ext>
            </a:extLst>
          </p:cNvPr>
          <p:cNvSpPr/>
          <p:nvPr/>
        </p:nvSpPr>
        <p:spPr>
          <a:xfrm>
            <a:off x="244698" y="4214670"/>
            <a:ext cx="5388013" cy="461665"/>
          </a:xfrm>
          <a:prstGeom prst="rect">
            <a:avLst/>
          </a:prstGeom>
        </p:spPr>
        <p:txBody>
          <a:bodyPr wrap="none">
            <a:spAutoFit/>
          </a:bodyPr>
          <a:lstStyle/>
          <a:p>
            <a:r>
              <a:rPr lang="en-GB" sz="2400" dirty="0">
                <a:solidFill>
                  <a:schemeClr val="accent5">
                    <a:lumMod val="50000"/>
                  </a:schemeClr>
                </a:solidFill>
              </a:rPr>
              <a:t>Ich </a:t>
            </a:r>
            <a:r>
              <a:rPr lang="en-GB" sz="2400" dirty="0" err="1">
                <a:solidFill>
                  <a:schemeClr val="accent5">
                    <a:lumMod val="50000"/>
                  </a:schemeClr>
                </a:solidFill>
              </a:rPr>
              <a:t>lerne</a:t>
            </a:r>
            <a:r>
              <a:rPr lang="en-GB" sz="2400" dirty="0">
                <a:solidFill>
                  <a:schemeClr val="accent5">
                    <a:lumMod val="50000"/>
                  </a:schemeClr>
                </a:solidFill>
              </a:rPr>
              <a:t> </a:t>
            </a:r>
            <a:r>
              <a:rPr lang="en-GB" sz="2400" dirty="0" err="1">
                <a:solidFill>
                  <a:schemeClr val="accent5">
                    <a:lumMod val="50000"/>
                  </a:schemeClr>
                </a:solidFill>
              </a:rPr>
              <a:t>seit</a:t>
            </a:r>
            <a:r>
              <a:rPr lang="en-GB" sz="2400" dirty="0">
                <a:solidFill>
                  <a:schemeClr val="accent5">
                    <a:lumMod val="50000"/>
                  </a:schemeClr>
                </a:solidFill>
              </a:rPr>
              <a:t> </a:t>
            </a:r>
            <a:r>
              <a:rPr lang="en-GB" sz="2400" b="1" dirty="0" err="1">
                <a:solidFill>
                  <a:schemeClr val="accent5">
                    <a:lumMod val="50000"/>
                  </a:schemeClr>
                </a:solidFill>
              </a:rPr>
              <a:t>vier</a:t>
            </a:r>
            <a:r>
              <a:rPr lang="en-GB" sz="2400" b="1" dirty="0">
                <a:solidFill>
                  <a:schemeClr val="accent5">
                    <a:lumMod val="50000"/>
                  </a:schemeClr>
                </a:solidFill>
              </a:rPr>
              <a:t> </a:t>
            </a:r>
            <a:r>
              <a:rPr lang="en-GB" sz="2400" b="1" dirty="0" err="1">
                <a:solidFill>
                  <a:schemeClr val="accent5">
                    <a:lumMod val="50000"/>
                  </a:schemeClr>
                </a:solidFill>
              </a:rPr>
              <a:t>Wochen</a:t>
            </a:r>
            <a:r>
              <a:rPr lang="en-GB" sz="2400" b="1" dirty="0">
                <a:solidFill>
                  <a:schemeClr val="accent5">
                    <a:lumMod val="50000"/>
                  </a:schemeClr>
                </a:solidFill>
              </a:rPr>
              <a:t> </a:t>
            </a:r>
            <a:r>
              <a:rPr lang="en-GB" sz="2400" dirty="0">
                <a:solidFill>
                  <a:schemeClr val="accent5">
                    <a:lumMod val="50000"/>
                  </a:schemeClr>
                </a:solidFill>
              </a:rPr>
              <a:t>Deutsch.</a:t>
            </a:r>
          </a:p>
        </p:txBody>
      </p:sp>
      <p:sp>
        <p:nvSpPr>
          <p:cNvPr id="18" name="Rectangle 17">
            <a:extLst>
              <a:ext uri="{FF2B5EF4-FFF2-40B4-BE49-F238E27FC236}">
                <a16:creationId xmlns:a16="http://schemas.microsoft.com/office/drawing/2014/main" id="{2D5E1C23-0632-4322-8BFA-7BDB6A364195}"/>
              </a:ext>
            </a:extLst>
          </p:cNvPr>
          <p:cNvSpPr/>
          <p:nvPr/>
        </p:nvSpPr>
        <p:spPr>
          <a:xfrm>
            <a:off x="5718220" y="4227347"/>
            <a:ext cx="7720169" cy="430887"/>
          </a:xfrm>
          <a:prstGeom prst="rect">
            <a:avLst/>
          </a:prstGeom>
        </p:spPr>
        <p:txBody>
          <a:bodyPr wrap="square">
            <a:spAutoFit/>
          </a:bodyPr>
          <a:lstStyle/>
          <a:p>
            <a:r>
              <a:rPr lang="en-GB" sz="2200" i="1" dirty="0">
                <a:solidFill>
                  <a:schemeClr val="accent5">
                    <a:lumMod val="50000"/>
                  </a:schemeClr>
                </a:solidFill>
              </a:rPr>
              <a:t>I have been learning German </a:t>
            </a:r>
            <a:r>
              <a:rPr lang="en-GB" sz="2200" b="1" i="1" dirty="0">
                <a:solidFill>
                  <a:schemeClr val="accent5">
                    <a:lumMod val="50000"/>
                  </a:schemeClr>
                </a:solidFill>
              </a:rPr>
              <a:t>for </a:t>
            </a:r>
            <a:r>
              <a:rPr lang="en-GB" sz="2200" i="1" dirty="0">
                <a:solidFill>
                  <a:schemeClr val="accent5">
                    <a:lumMod val="50000"/>
                  </a:schemeClr>
                </a:solidFill>
              </a:rPr>
              <a:t>four weeks.</a:t>
            </a:r>
          </a:p>
        </p:txBody>
      </p:sp>
      <p:sp>
        <p:nvSpPr>
          <p:cNvPr id="19" name="Speech Bubble: Rectangle with Corners Rounded 18">
            <a:extLst>
              <a:ext uri="{FF2B5EF4-FFF2-40B4-BE49-F238E27FC236}">
                <a16:creationId xmlns:a16="http://schemas.microsoft.com/office/drawing/2014/main" id="{DEA6F21C-B735-42AD-85C6-B4E680F3868B}"/>
              </a:ext>
            </a:extLst>
          </p:cNvPr>
          <p:cNvSpPr/>
          <p:nvPr/>
        </p:nvSpPr>
        <p:spPr>
          <a:xfrm>
            <a:off x="5042457" y="3377355"/>
            <a:ext cx="6708311" cy="719272"/>
          </a:xfrm>
          <a:prstGeom prst="wedgeRoundRectCallou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Notice that </a:t>
            </a:r>
            <a:r>
              <a:rPr lang="en-GB" sz="2000" b="1" dirty="0" err="1">
                <a:solidFill>
                  <a:schemeClr val="bg1"/>
                </a:solidFill>
              </a:rPr>
              <a:t>seit</a:t>
            </a:r>
            <a:r>
              <a:rPr lang="en-GB" sz="2000" dirty="0">
                <a:solidFill>
                  <a:schemeClr val="bg1"/>
                </a:solidFill>
              </a:rPr>
              <a:t> is the word for </a:t>
            </a:r>
            <a:r>
              <a:rPr lang="en-GB" sz="2000" u="sng" dirty="0">
                <a:solidFill>
                  <a:schemeClr val="bg1"/>
                </a:solidFill>
              </a:rPr>
              <a:t>since</a:t>
            </a:r>
            <a:r>
              <a:rPr lang="en-GB" sz="2000" dirty="0">
                <a:solidFill>
                  <a:schemeClr val="bg1"/>
                </a:solidFill>
              </a:rPr>
              <a:t> AND </a:t>
            </a:r>
            <a:br>
              <a:rPr lang="en-GB" sz="2000" dirty="0">
                <a:solidFill>
                  <a:schemeClr val="bg1"/>
                </a:solidFill>
              </a:rPr>
            </a:br>
            <a:r>
              <a:rPr lang="en-GB" sz="2000" u="sng" dirty="0">
                <a:solidFill>
                  <a:schemeClr val="bg1"/>
                </a:solidFill>
              </a:rPr>
              <a:t>for</a:t>
            </a:r>
            <a:r>
              <a:rPr lang="en-GB" sz="2000" dirty="0">
                <a:solidFill>
                  <a:schemeClr val="bg1"/>
                </a:solidFill>
              </a:rPr>
              <a:t>, for ongoing actions started in the past.</a:t>
            </a:r>
          </a:p>
        </p:txBody>
      </p:sp>
      <p:sp>
        <p:nvSpPr>
          <p:cNvPr id="42" name="Oval 41">
            <a:extLst>
              <a:ext uri="{FF2B5EF4-FFF2-40B4-BE49-F238E27FC236}">
                <a16:creationId xmlns:a16="http://schemas.microsoft.com/office/drawing/2014/main" id="{CE493D6B-3C45-4EC3-BD2B-812A5CEB980E}"/>
              </a:ext>
            </a:extLst>
          </p:cNvPr>
          <p:cNvSpPr/>
          <p:nvPr/>
        </p:nvSpPr>
        <p:spPr>
          <a:xfrm>
            <a:off x="1540044" y="2757117"/>
            <a:ext cx="566671" cy="44898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0F59C447-F3CA-40DA-8474-F06467678F94}"/>
              </a:ext>
            </a:extLst>
          </p:cNvPr>
          <p:cNvSpPr/>
          <p:nvPr/>
        </p:nvSpPr>
        <p:spPr>
          <a:xfrm>
            <a:off x="8663326" y="2763532"/>
            <a:ext cx="815525" cy="44898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02CAD9A8-B886-441F-BFB1-9DABDE23D969}"/>
              </a:ext>
            </a:extLst>
          </p:cNvPr>
          <p:cNvSpPr/>
          <p:nvPr/>
        </p:nvSpPr>
        <p:spPr>
          <a:xfrm>
            <a:off x="1656277" y="4234437"/>
            <a:ext cx="566671" cy="44898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F915B5AE-4D67-4214-A08F-41AA68E33117}"/>
              </a:ext>
            </a:extLst>
          </p:cNvPr>
          <p:cNvSpPr/>
          <p:nvPr/>
        </p:nvSpPr>
        <p:spPr>
          <a:xfrm>
            <a:off x="9839459" y="4219471"/>
            <a:ext cx="465821" cy="44898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C766D2A4-6905-4BD4-BBCE-5DFDBA15179B}"/>
              </a:ext>
            </a:extLst>
          </p:cNvPr>
          <p:cNvSpPr/>
          <p:nvPr/>
        </p:nvSpPr>
        <p:spPr>
          <a:xfrm>
            <a:off x="244698" y="5302775"/>
            <a:ext cx="6021200" cy="487021"/>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556384BC-BB06-48AF-85FD-2E1979AFE6DE}"/>
              </a:ext>
            </a:extLst>
          </p:cNvPr>
          <p:cNvSpPr/>
          <p:nvPr/>
        </p:nvSpPr>
        <p:spPr>
          <a:xfrm>
            <a:off x="309396" y="5324793"/>
            <a:ext cx="6021200" cy="461665"/>
          </a:xfrm>
          <a:prstGeom prst="rect">
            <a:avLst/>
          </a:prstGeom>
        </p:spPr>
        <p:txBody>
          <a:bodyPr wrap="none">
            <a:spAutoFit/>
          </a:bodyPr>
          <a:lstStyle/>
          <a:p>
            <a:r>
              <a:rPr lang="en-GB" sz="2400" dirty="0">
                <a:solidFill>
                  <a:schemeClr val="accent5">
                    <a:lumMod val="50000"/>
                  </a:schemeClr>
                </a:solidFill>
              </a:rPr>
              <a:t>Ich </a:t>
            </a:r>
            <a:r>
              <a:rPr lang="en-GB" sz="2400" dirty="0" err="1">
                <a:solidFill>
                  <a:schemeClr val="accent5">
                    <a:lumMod val="50000"/>
                  </a:schemeClr>
                </a:solidFill>
              </a:rPr>
              <a:t>habe</a:t>
            </a:r>
            <a:r>
              <a:rPr lang="en-GB" sz="2400" dirty="0">
                <a:solidFill>
                  <a:schemeClr val="accent5">
                    <a:lumMod val="50000"/>
                  </a:schemeClr>
                </a:solidFill>
              </a:rPr>
              <a:t> </a:t>
            </a:r>
            <a:r>
              <a:rPr lang="en-GB" sz="2400" b="1" dirty="0" err="1">
                <a:solidFill>
                  <a:schemeClr val="accent5">
                    <a:lumMod val="50000"/>
                  </a:schemeClr>
                </a:solidFill>
              </a:rPr>
              <a:t>vier</a:t>
            </a:r>
            <a:r>
              <a:rPr lang="en-GB" sz="2400" b="1" dirty="0">
                <a:solidFill>
                  <a:schemeClr val="accent5">
                    <a:lumMod val="50000"/>
                  </a:schemeClr>
                </a:solidFill>
              </a:rPr>
              <a:t> </a:t>
            </a:r>
            <a:r>
              <a:rPr lang="en-GB" sz="2400" b="1" dirty="0" err="1">
                <a:solidFill>
                  <a:schemeClr val="accent5">
                    <a:lumMod val="50000"/>
                  </a:schemeClr>
                </a:solidFill>
              </a:rPr>
              <a:t>Wochen</a:t>
            </a:r>
            <a:r>
              <a:rPr lang="en-GB" sz="2400" b="1" dirty="0">
                <a:solidFill>
                  <a:schemeClr val="accent5">
                    <a:lumMod val="50000"/>
                  </a:schemeClr>
                </a:solidFill>
              </a:rPr>
              <a:t> </a:t>
            </a:r>
            <a:r>
              <a:rPr lang="en-GB" sz="2400" dirty="0">
                <a:solidFill>
                  <a:schemeClr val="accent5">
                    <a:lumMod val="50000"/>
                  </a:schemeClr>
                </a:solidFill>
              </a:rPr>
              <a:t>Deutsch </a:t>
            </a:r>
            <a:r>
              <a:rPr lang="en-GB" sz="2400" dirty="0" err="1">
                <a:solidFill>
                  <a:schemeClr val="accent5">
                    <a:lumMod val="50000"/>
                  </a:schemeClr>
                </a:solidFill>
              </a:rPr>
              <a:t>gelernt</a:t>
            </a:r>
            <a:r>
              <a:rPr lang="en-GB" sz="2400" dirty="0">
                <a:solidFill>
                  <a:schemeClr val="accent5">
                    <a:lumMod val="50000"/>
                  </a:schemeClr>
                </a:solidFill>
              </a:rPr>
              <a:t>.</a:t>
            </a:r>
          </a:p>
        </p:txBody>
      </p:sp>
      <p:sp>
        <p:nvSpPr>
          <p:cNvPr id="49" name="Oval 48">
            <a:extLst>
              <a:ext uri="{FF2B5EF4-FFF2-40B4-BE49-F238E27FC236}">
                <a16:creationId xmlns:a16="http://schemas.microsoft.com/office/drawing/2014/main" id="{5FC21387-92EA-4140-9932-36C67B41C355}"/>
              </a:ext>
            </a:extLst>
          </p:cNvPr>
          <p:cNvSpPr/>
          <p:nvPr/>
        </p:nvSpPr>
        <p:spPr>
          <a:xfrm>
            <a:off x="8497868" y="5320616"/>
            <a:ext cx="465821" cy="44898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8F58F40-40FA-4EE3-9BFC-A127FD71FEA3}"/>
              </a:ext>
            </a:extLst>
          </p:cNvPr>
          <p:cNvSpPr/>
          <p:nvPr/>
        </p:nvSpPr>
        <p:spPr>
          <a:xfrm>
            <a:off x="6265898" y="5330841"/>
            <a:ext cx="7720169" cy="430887"/>
          </a:xfrm>
          <a:prstGeom prst="rect">
            <a:avLst/>
          </a:prstGeom>
        </p:spPr>
        <p:txBody>
          <a:bodyPr wrap="square">
            <a:spAutoFit/>
          </a:bodyPr>
          <a:lstStyle/>
          <a:p>
            <a:r>
              <a:rPr lang="en-GB" sz="2200" i="1" dirty="0">
                <a:solidFill>
                  <a:schemeClr val="accent5">
                    <a:lumMod val="50000"/>
                  </a:schemeClr>
                </a:solidFill>
              </a:rPr>
              <a:t>I learnt German </a:t>
            </a:r>
            <a:r>
              <a:rPr lang="en-GB" sz="2200" b="1" i="1" dirty="0">
                <a:solidFill>
                  <a:schemeClr val="accent5">
                    <a:lumMod val="50000"/>
                  </a:schemeClr>
                </a:solidFill>
              </a:rPr>
              <a:t>for </a:t>
            </a:r>
            <a:r>
              <a:rPr lang="en-GB" sz="2200" i="1" dirty="0">
                <a:solidFill>
                  <a:schemeClr val="accent5">
                    <a:lumMod val="50000"/>
                  </a:schemeClr>
                </a:solidFill>
              </a:rPr>
              <a:t>four weeks.</a:t>
            </a:r>
          </a:p>
        </p:txBody>
      </p:sp>
      <p:sp>
        <p:nvSpPr>
          <p:cNvPr id="51" name="Oval 50">
            <a:extLst>
              <a:ext uri="{FF2B5EF4-FFF2-40B4-BE49-F238E27FC236}">
                <a16:creationId xmlns:a16="http://schemas.microsoft.com/office/drawing/2014/main" id="{F354D577-4FF3-4263-B50A-0B9E05E40F6A}"/>
              </a:ext>
            </a:extLst>
          </p:cNvPr>
          <p:cNvSpPr/>
          <p:nvPr/>
        </p:nvSpPr>
        <p:spPr>
          <a:xfrm>
            <a:off x="1540044" y="5359488"/>
            <a:ext cx="465821" cy="44898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peech Bubble: Rectangle with Corners Rounded 21">
            <a:extLst>
              <a:ext uri="{FF2B5EF4-FFF2-40B4-BE49-F238E27FC236}">
                <a16:creationId xmlns:a16="http://schemas.microsoft.com/office/drawing/2014/main" id="{18A6B00B-6E23-4248-8E5E-C16FE89AABD4}"/>
              </a:ext>
            </a:extLst>
          </p:cNvPr>
          <p:cNvSpPr/>
          <p:nvPr/>
        </p:nvSpPr>
        <p:spPr>
          <a:xfrm>
            <a:off x="4626020" y="1902324"/>
            <a:ext cx="5829348" cy="719272"/>
          </a:xfrm>
          <a:prstGeom prst="wedgeRoundRectCallout">
            <a:avLst>
              <a:gd name="adj1" fmla="val -32162"/>
              <a:gd name="adj2" fmla="val 8015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Notice that English uses a different structure:</a:t>
            </a:r>
            <a:br>
              <a:rPr lang="en-GB" sz="2000" dirty="0">
                <a:solidFill>
                  <a:schemeClr val="bg1"/>
                </a:solidFill>
              </a:rPr>
            </a:br>
            <a:r>
              <a:rPr lang="en-GB" sz="2000" dirty="0">
                <a:solidFill>
                  <a:schemeClr val="bg1"/>
                </a:solidFill>
                <a:sym typeface="Wingdings" panose="05000000000000000000" pitchFamily="2" charset="2"/>
              </a:rPr>
              <a:t></a:t>
            </a:r>
            <a:r>
              <a:rPr lang="en-GB" sz="2000" dirty="0">
                <a:solidFill>
                  <a:schemeClr val="bg1"/>
                </a:solidFill>
              </a:rPr>
              <a:t>‘</a:t>
            </a:r>
            <a:r>
              <a:rPr lang="en-GB" sz="2000" b="1" dirty="0">
                <a:solidFill>
                  <a:schemeClr val="bg1"/>
                </a:solidFill>
              </a:rPr>
              <a:t>have been –</a:t>
            </a:r>
            <a:r>
              <a:rPr lang="en-GB" sz="2000" b="1" dirty="0" err="1">
                <a:solidFill>
                  <a:schemeClr val="bg1"/>
                </a:solidFill>
              </a:rPr>
              <a:t>ing</a:t>
            </a:r>
            <a:r>
              <a:rPr lang="en-GB" sz="2000" dirty="0">
                <a:solidFill>
                  <a:schemeClr val="bg1"/>
                </a:solidFill>
              </a:rPr>
              <a:t>’</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P spid="11" grpId="0"/>
      <p:bldP spid="16" grpId="0" animBg="1"/>
      <p:bldP spid="17" grpId="0"/>
      <p:bldP spid="18" grpId="0"/>
      <p:bldP spid="19" grpId="0" animBg="1"/>
      <p:bldP spid="42" grpId="0" animBg="1"/>
      <p:bldP spid="43" grpId="0" animBg="1"/>
      <p:bldP spid="44" grpId="0" animBg="1"/>
      <p:bldP spid="45" grpId="0" animBg="1"/>
      <p:bldP spid="46" grpId="0" animBg="1"/>
      <p:bldP spid="47" grpId="0"/>
      <p:bldP spid="49" grpId="0" animBg="1"/>
      <p:bldP spid="50" grpId="0"/>
      <p:bldP spid="5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687910" cy="869950"/>
          </a:xfrm>
          <a:prstGeom prst="rect">
            <a:avLst/>
          </a:prstGeom>
        </p:spPr>
      </p:pic>
      <p:sp>
        <p:nvSpPr>
          <p:cNvPr id="4" name="Title 3"/>
          <p:cNvSpPr>
            <a:spLocks noGrp="1"/>
          </p:cNvSpPr>
          <p:nvPr>
            <p:ph type="title"/>
          </p:nvPr>
        </p:nvSpPr>
        <p:spPr>
          <a:xfrm>
            <a:off x="0" y="294041"/>
            <a:ext cx="6478073" cy="707849"/>
          </a:xfrm>
        </p:spPr>
        <p:txBody>
          <a:bodyPr>
            <a:normAutofit/>
          </a:bodyPr>
          <a:lstStyle/>
          <a:p>
            <a:r>
              <a:rPr lang="en-GB" sz="3600" b="1" dirty="0">
                <a:solidFill>
                  <a:schemeClr val="bg1"/>
                </a:solidFill>
              </a:rPr>
              <a:t>‘</a:t>
            </a:r>
            <a:r>
              <a:rPr lang="en-GB" sz="3600" b="1" i="1" dirty="0">
                <a:solidFill>
                  <a:schemeClr val="bg1"/>
                </a:solidFill>
              </a:rPr>
              <a:t>Since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i="1" dirty="0">
                <a:solidFill>
                  <a:schemeClr val="bg1"/>
                </a:solidFill>
              </a:rPr>
              <a:t>for</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4675493" y="296559"/>
            <a:ext cx="603760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die SMS von Mia an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Mutti</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1-8 und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since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4216701202"/>
              </p:ext>
            </p:extLst>
          </p:nvPr>
        </p:nvGraphicFramePr>
        <p:xfrm>
          <a:off x="9553018" y="1710972"/>
          <a:ext cx="2406182" cy="3983976"/>
        </p:xfrm>
        <a:graphic>
          <a:graphicData uri="http://schemas.openxmlformats.org/drawingml/2006/table">
            <a:tbl>
              <a:tblPr firstRow="1" bandRow="1">
                <a:tableStyleId>{00A15C55-8517-42AA-B614-E9B94910E393}</a:tableStyleId>
              </a:tblPr>
              <a:tblGrid>
                <a:gridCol w="489800">
                  <a:extLst>
                    <a:ext uri="{9D8B030D-6E8A-4147-A177-3AD203B41FA5}">
                      <a16:colId xmlns:a16="http://schemas.microsoft.com/office/drawing/2014/main" val="2607353726"/>
                    </a:ext>
                  </a:extLst>
                </a:gridCol>
                <a:gridCol w="919920">
                  <a:extLst>
                    <a:ext uri="{9D8B030D-6E8A-4147-A177-3AD203B41FA5}">
                      <a16:colId xmlns:a16="http://schemas.microsoft.com/office/drawing/2014/main" val="4128092149"/>
                    </a:ext>
                  </a:extLst>
                </a:gridCol>
                <a:gridCol w="996462">
                  <a:extLst>
                    <a:ext uri="{9D8B030D-6E8A-4147-A177-3AD203B41FA5}">
                      <a16:colId xmlns:a16="http://schemas.microsoft.com/office/drawing/2014/main" val="2609792770"/>
                    </a:ext>
                  </a:extLst>
                </a:gridCol>
              </a:tblGrid>
              <a:tr h="442664">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since</a:t>
                      </a:r>
                      <a:endParaRPr lang="en-GB" sz="2000" b="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for</a:t>
                      </a:r>
                      <a:endParaRPr lang="en-GB" sz="2000" b="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153431983"/>
                  </a:ext>
                </a:extLst>
              </a:tr>
              <a:tr h="442664">
                <a:tc>
                  <a:txBody>
                    <a:bodyPr/>
                    <a:lstStyle/>
                    <a:p>
                      <a:pPr algn="ctr"/>
                      <a:r>
                        <a:rPr lang="en-GB" sz="2000" b="1" dirty="0">
                          <a:solidFill>
                            <a:srgbClr val="115076"/>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171492714"/>
                  </a:ext>
                </a:extLst>
              </a:tr>
              <a:tr h="442664">
                <a:tc>
                  <a:txBody>
                    <a:bodyPr/>
                    <a:lstStyle/>
                    <a:p>
                      <a:pPr algn="ctr"/>
                      <a:r>
                        <a:rPr lang="en-GB" sz="2000" b="1" dirty="0">
                          <a:solidFill>
                            <a:srgbClr val="115076"/>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61458278"/>
                  </a:ext>
                </a:extLst>
              </a:tr>
              <a:tr h="442664">
                <a:tc>
                  <a:txBody>
                    <a:bodyPr/>
                    <a:lstStyle/>
                    <a:p>
                      <a:pPr algn="ctr"/>
                      <a:r>
                        <a:rPr lang="en-GB" sz="2000" b="1" dirty="0">
                          <a:solidFill>
                            <a:srgbClr val="115076"/>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313960"/>
                  </a:ext>
                </a:extLst>
              </a:tr>
              <a:tr h="442664">
                <a:tc>
                  <a:txBody>
                    <a:bodyPr/>
                    <a:lstStyle/>
                    <a:p>
                      <a:pPr algn="ctr"/>
                      <a:r>
                        <a:rPr lang="en-GB" sz="2000" b="1" dirty="0">
                          <a:solidFill>
                            <a:srgbClr val="115076"/>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44197191"/>
                  </a:ext>
                </a:extLst>
              </a:tr>
              <a:tr h="442664">
                <a:tc>
                  <a:txBody>
                    <a:bodyPr/>
                    <a:lstStyle/>
                    <a:p>
                      <a:pPr algn="ctr"/>
                      <a:r>
                        <a:rPr lang="en-GB" sz="2000" b="1" dirty="0">
                          <a:solidFill>
                            <a:srgbClr val="115076"/>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72389626"/>
                  </a:ext>
                </a:extLst>
              </a:tr>
              <a:tr h="442664">
                <a:tc>
                  <a:txBody>
                    <a:bodyPr/>
                    <a:lstStyle/>
                    <a:p>
                      <a:pPr algn="ctr"/>
                      <a:r>
                        <a:rPr lang="en-GB" sz="2000" b="1" dirty="0">
                          <a:solidFill>
                            <a:srgbClr val="115076"/>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64931564"/>
                  </a:ext>
                </a:extLst>
              </a:tr>
              <a:tr h="442664">
                <a:tc>
                  <a:txBody>
                    <a:bodyPr/>
                    <a:lstStyle/>
                    <a:p>
                      <a:pPr algn="ctr"/>
                      <a:r>
                        <a:rPr lang="en-GB" sz="2000" b="1" dirty="0">
                          <a:solidFill>
                            <a:srgbClr val="115076"/>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71851735"/>
                  </a:ext>
                </a:extLst>
              </a:tr>
              <a:tr h="442664">
                <a:tc>
                  <a:txBody>
                    <a:bodyPr/>
                    <a:lstStyle/>
                    <a:p>
                      <a:pPr algn="ctr"/>
                      <a:r>
                        <a:rPr lang="en-GB" sz="2000" b="1" dirty="0">
                          <a:solidFill>
                            <a:srgbClr val="115076"/>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736239533"/>
                  </a:ext>
                </a:extLst>
              </a:tr>
            </a:tbl>
          </a:graphicData>
        </a:graphic>
      </p:graphicFrame>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3562" y="2228750"/>
            <a:ext cx="282522" cy="294294"/>
          </a:xfrm>
          <a:prstGeom prst="rect">
            <a:avLst/>
          </a:prstGeom>
        </p:spPr>
      </p:pic>
      <p:pic>
        <p:nvPicPr>
          <p:cNvPr id="11" name="Picture 10" descr="green checkmark">
            <a:extLst>
              <a:ext uri="{FF2B5EF4-FFF2-40B4-BE49-F238E27FC236}">
                <a16:creationId xmlns:a16="http://schemas.microsoft.com/office/drawing/2014/main" id="{38C191EB-F50E-7945-802D-92576486CC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9518" y="2644035"/>
            <a:ext cx="282522" cy="294294"/>
          </a:xfrm>
          <a:prstGeom prst="rect">
            <a:avLst/>
          </a:prstGeom>
        </p:spPr>
      </p:pic>
      <p:pic>
        <p:nvPicPr>
          <p:cNvPr id="13" name="Picture 12" descr="green checkmark">
            <a:extLst>
              <a:ext uri="{FF2B5EF4-FFF2-40B4-BE49-F238E27FC236}">
                <a16:creationId xmlns:a16="http://schemas.microsoft.com/office/drawing/2014/main" id="{733A7298-98DF-B34E-B772-24E9A4AD8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9518" y="3123237"/>
            <a:ext cx="282522" cy="294294"/>
          </a:xfrm>
          <a:prstGeom prst="rect">
            <a:avLst/>
          </a:prstGeom>
        </p:spPr>
      </p:pic>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4786" y="3568590"/>
            <a:ext cx="282522" cy="294294"/>
          </a:xfrm>
          <a:prstGeom prst="rect">
            <a:avLst/>
          </a:prstGeom>
        </p:spPr>
      </p:pic>
      <p:pic>
        <p:nvPicPr>
          <p:cNvPr id="17" name="Picture 16" descr="green checkmark">
            <a:extLst>
              <a:ext uri="{FF2B5EF4-FFF2-40B4-BE49-F238E27FC236}">
                <a16:creationId xmlns:a16="http://schemas.microsoft.com/office/drawing/2014/main" id="{860303EE-833C-2049-92F9-4612C8118B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8192" y="3984153"/>
            <a:ext cx="282522" cy="294294"/>
          </a:xfrm>
          <a:prstGeom prst="rect">
            <a:avLst/>
          </a:prstGeom>
        </p:spPr>
      </p:pic>
      <p:pic>
        <p:nvPicPr>
          <p:cNvPr id="19" name="Picture 18" descr="green checkmark">
            <a:extLst>
              <a:ext uri="{FF2B5EF4-FFF2-40B4-BE49-F238E27FC236}">
                <a16:creationId xmlns:a16="http://schemas.microsoft.com/office/drawing/2014/main" id="{95F58D83-949A-B249-A963-43C6722FA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8192" y="4463355"/>
            <a:ext cx="282522" cy="294294"/>
          </a:xfrm>
          <a:prstGeom prst="rect">
            <a:avLst/>
          </a:prstGeom>
        </p:spPr>
      </p:pic>
      <p:pic>
        <p:nvPicPr>
          <p:cNvPr id="21" name="Picture 20" descr="green checkmark">
            <a:extLst>
              <a:ext uri="{FF2B5EF4-FFF2-40B4-BE49-F238E27FC236}">
                <a16:creationId xmlns:a16="http://schemas.microsoft.com/office/drawing/2014/main" id="{2BBA5A24-2F1F-B24A-A489-C2E80D872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9518" y="4891718"/>
            <a:ext cx="282522" cy="294294"/>
          </a:xfrm>
          <a:prstGeom prst="rect">
            <a:avLst/>
          </a:prstGeom>
        </p:spPr>
      </p:pic>
      <p:pic>
        <p:nvPicPr>
          <p:cNvPr id="23" name="Picture 22" descr="green checkmark">
            <a:extLst>
              <a:ext uri="{FF2B5EF4-FFF2-40B4-BE49-F238E27FC236}">
                <a16:creationId xmlns:a16="http://schemas.microsoft.com/office/drawing/2014/main" id="{D2A4A683-F353-1E41-AF2C-F8613054C4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9518" y="5336684"/>
            <a:ext cx="282522" cy="294294"/>
          </a:xfrm>
          <a:prstGeom prst="rect">
            <a:avLst/>
          </a:prstGeom>
        </p:spPr>
      </p:pic>
      <p:sp>
        <p:nvSpPr>
          <p:cNvPr id="8" name="Speech Bubble: Rectangle 7">
            <a:extLst>
              <a:ext uri="{FF2B5EF4-FFF2-40B4-BE49-F238E27FC236}">
                <a16:creationId xmlns:a16="http://schemas.microsoft.com/office/drawing/2014/main" id="{3AAD75B3-294F-434C-9868-0A9D29706E83}"/>
              </a:ext>
            </a:extLst>
          </p:cNvPr>
          <p:cNvSpPr/>
          <p:nvPr/>
        </p:nvSpPr>
        <p:spPr>
          <a:xfrm>
            <a:off x="130439" y="1734434"/>
            <a:ext cx="2800330" cy="1405850"/>
          </a:xfrm>
          <a:prstGeom prst="wedge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Ich</a:t>
            </a:r>
            <a:r>
              <a:rPr lang="de-DE" sz="2000" dirty="0"/>
              <a:t> </a:t>
            </a:r>
            <a:r>
              <a:rPr lang="de-DE" sz="2000" dirty="0">
                <a:solidFill>
                  <a:srgbClr val="115076"/>
                </a:solidFill>
              </a:rPr>
              <a:t>singe seit 2018 </a:t>
            </a:r>
            <a:br>
              <a:rPr lang="de-DE" sz="2000" dirty="0">
                <a:solidFill>
                  <a:srgbClr val="115076"/>
                </a:solidFill>
              </a:rPr>
            </a:br>
            <a:r>
              <a:rPr lang="de-DE" sz="2000" dirty="0">
                <a:solidFill>
                  <a:srgbClr val="115076"/>
                </a:solidFill>
              </a:rPr>
              <a:t>im Chor. Das weißt du schon! Was gibt es noch?</a:t>
            </a:r>
          </a:p>
        </p:txBody>
      </p:sp>
      <p:sp>
        <p:nvSpPr>
          <p:cNvPr id="29" name="Speech Bubble: Rectangle 28">
            <a:extLst>
              <a:ext uri="{FF2B5EF4-FFF2-40B4-BE49-F238E27FC236}">
                <a16:creationId xmlns:a16="http://schemas.microsoft.com/office/drawing/2014/main" id="{8B43A4FC-DD02-4710-95ED-35A1C22516F0}"/>
              </a:ext>
            </a:extLst>
          </p:cNvPr>
          <p:cNvSpPr/>
          <p:nvPr/>
        </p:nvSpPr>
        <p:spPr>
          <a:xfrm>
            <a:off x="130438" y="3376321"/>
            <a:ext cx="2800330" cy="1004276"/>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2000" dirty="0">
                <a:solidFill>
                  <a:srgbClr val="115076"/>
                </a:solidFill>
              </a:rPr>
              <a:t>Wolfgang fährt seit drei Wochen Skateboard.</a:t>
            </a:r>
          </a:p>
        </p:txBody>
      </p:sp>
      <p:sp>
        <p:nvSpPr>
          <p:cNvPr id="30" name="Speech Bubble: Rectangle 29">
            <a:extLst>
              <a:ext uri="{FF2B5EF4-FFF2-40B4-BE49-F238E27FC236}">
                <a16:creationId xmlns:a16="http://schemas.microsoft.com/office/drawing/2014/main" id="{55283B8E-9688-48C5-95A9-18BC85FAC529}"/>
              </a:ext>
            </a:extLst>
          </p:cNvPr>
          <p:cNvSpPr/>
          <p:nvPr/>
        </p:nvSpPr>
        <p:spPr>
          <a:xfrm>
            <a:off x="179504" y="4652550"/>
            <a:ext cx="2794621" cy="1157750"/>
          </a:xfrm>
          <a:prstGeom prst="wedge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Wir haben seit fünf Tagen einen neuen Mathelehrer.</a:t>
            </a:r>
          </a:p>
        </p:txBody>
      </p:sp>
      <p:sp>
        <p:nvSpPr>
          <p:cNvPr id="31" name="Rectangle 30">
            <a:extLst>
              <a:ext uri="{FF2B5EF4-FFF2-40B4-BE49-F238E27FC236}">
                <a16:creationId xmlns:a16="http://schemas.microsoft.com/office/drawing/2014/main" id="{4ACE286A-BFCC-4009-B5B6-7CD7B9FB2FDF}"/>
              </a:ext>
            </a:extLst>
          </p:cNvPr>
          <p:cNvSpPr/>
          <p:nvPr/>
        </p:nvSpPr>
        <p:spPr>
          <a:xfrm>
            <a:off x="2520461" y="3979024"/>
            <a:ext cx="410307" cy="401573"/>
          </a:xfrm>
          <a:prstGeom prst="rect">
            <a:avLst/>
          </a:prstGeom>
          <a:solidFill>
            <a:schemeClr val="accent4">
              <a:lumMod val="20000"/>
              <a:lumOff val="80000"/>
            </a:schemeClr>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32" name="Rectangle 31">
            <a:extLst>
              <a:ext uri="{FF2B5EF4-FFF2-40B4-BE49-F238E27FC236}">
                <a16:creationId xmlns:a16="http://schemas.microsoft.com/office/drawing/2014/main" id="{4AE856AB-B0D4-4BA2-B6D7-9EC64B08EC0F}"/>
              </a:ext>
            </a:extLst>
          </p:cNvPr>
          <p:cNvSpPr/>
          <p:nvPr/>
        </p:nvSpPr>
        <p:spPr>
          <a:xfrm>
            <a:off x="2563818" y="5407534"/>
            <a:ext cx="410307" cy="401573"/>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34" name="Speech Bubble: Rectangle 33">
            <a:extLst>
              <a:ext uri="{FF2B5EF4-FFF2-40B4-BE49-F238E27FC236}">
                <a16:creationId xmlns:a16="http://schemas.microsoft.com/office/drawing/2014/main" id="{C451EF7B-E4F0-4329-AD2C-352C40533EDA}"/>
              </a:ext>
            </a:extLst>
          </p:cNvPr>
          <p:cNvSpPr/>
          <p:nvPr/>
        </p:nvSpPr>
        <p:spPr>
          <a:xfrm>
            <a:off x="3021459" y="1734434"/>
            <a:ext cx="2800330" cy="1004276"/>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Opa spielt seit ein paar Monaten Gitarre.</a:t>
            </a:r>
          </a:p>
        </p:txBody>
      </p:sp>
      <p:sp>
        <p:nvSpPr>
          <p:cNvPr id="35" name="Speech Bubble: Rectangle 34">
            <a:extLst>
              <a:ext uri="{FF2B5EF4-FFF2-40B4-BE49-F238E27FC236}">
                <a16:creationId xmlns:a16="http://schemas.microsoft.com/office/drawing/2014/main" id="{E8847C6A-CA5D-4F5A-8EF9-4A2DDFB672E9}"/>
              </a:ext>
            </a:extLst>
          </p:cNvPr>
          <p:cNvSpPr/>
          <p:nvPr/>
        </p:nvSpPr>
        <p:spPr>
          <a:xfrm>
            <a:off x="3021459" y="3123237"/>
            <a:ext cx="2800330" cy="1069719"/>
          </a:xfrm>
          <a:prstGeom prst="wedge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2000" dirty="0">
                <a:solidFill>
                  <a:srgbClr val="115076"/>
                </a:solidFill>
              </a:rPr>
              <a:t>Seit Montag arbeiten wir beide freiwillig in einem Café.</a:t>
            </a:r>
          </a:p>
        </p:txBody>
      </p:sp>
      <p:sp>
        <p:nvSpPr>
          <p:cNvPr id="36" name="Speech Bubble: Rectangle 35">
            <a:extLst>
              <a:ext uri="{FF2B5EF4-FFF2-40B4-BE49-F238E27FC236}">
                <a16:creationId xmlns:a16="http://schemas.microsoft.com/office/drawing/2014/main" id="{ACE6FE7C-C179-4B2A-B0C0-43B2FF1D9172}"/>
              </a:ext>
            </a:extLst>
          </p:cNvPr>
          <p:cNvSpPr/>
          <p:nvPr/>
        </p:nvSpPr>
        <p:spPr>
          <a:xfrm>
            <a:off x="3027167" y="4680342"/>
            <a:ext cx="2794621" cy="134532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2000" dirty="0">
                <a:solidFill>
                  <a:srgbClr val="115076"/>
                </a:solidFill>
              </a:rPr>
              <a:t>Ich will seit Dezember nach Schottland fahren.</a:t>
            </a:r>
          </a:p>
        </p:txBody>
      </p:sp>
      <p:sp>
        <p:nvSpPr>
          <p:cNvPr id="37" name="Rectangle 36">
            <a:extLst>
              <a:ext uri="{FF2B5EF4-FFF2-40B4-BE49-F238E27FC236}">
                <a16:creationId xmlns:a16="http://schemas.microsoft.com/office/drawing/2014/main" id="{C6C7E01A-32B7-4DFC-85E2-168DAB131331}"/>
              </a:ext>
            </a:extLst>
          </p:cNvPr>
          <p:cNvSpPr/>
          <p:nvPr/>
        </p:nvSpPr>
        <p:spPr>
          <a:xfrm>
            <a:off x="5411480" y="2342036"/>
            <a:ext cx="410307" cy="401573"/>
          </a:xfrm>
          <a:prstGeom prst="rect">
            <a:avLst/>
          </a:prstGeom>
          <a:solidFill>
            <a:schemeClr val="accent4">
              <a:lumMod val="20000"/>
              <a:lumOff val="80000"/>
            </a:schemeClr>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41" name="Speech Bubble: Rectangle 40">
            <a:extLst>
              <a:ext uri="{FF2B5EF4-FFF2-40B4-BE49-F238E27FC236}">
                <a16:creationId xmlns:a16="http://schemas.microsoft.com/office/drawing/2014/main" id="{DB4E7662-AA56-4558-8D6F-A613E29AD2DA}"/>
              </a:ext>
            </a:extLst>
          </p:cNvPr>
          <p:cNvSpPr/>
          <p:nvPr/>
        </p:nvSpPr>
        <p:spPr>
          <a:xfrm>
            <a:off x="6062355" y="3090592"/>
            <a:ext cx="2800330" cy="115775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Ich</a:t>
            </a:r>
            <a:r>
              <a:rPr lang="de-DE" sz="2000" dirty="0"/>
              <a:t> </a:t>
            </a:r>
            <a:r>
              <a:rPr lang="de-DE" sz="2000" dirty="0">
                <a:solidFill>
                  <a:srgbClr val="115076"/>
                </a:solidFill>
              </a:rPr>
              <a:t>lerne </a:t>
            </a:r>
            <a:br>
              <a:rPr lang="de-DE" sz="2000" dirty="0">
                <a:solidFill>
                  <a:srgbClr val="115076"/>
                </a:solidFill>
              </a:rPr>
            </a:br>
            <a:r>
              <a:rPr lang="de-DE" sz="2000" dirty="0">
                <a:solidFill>
                  <a:srgbClr val="115076"/>
                </a:solidFill>
              </a:rPr>
              <a:t>seit vielen Monaten Chinesisch.</a:t>
            </a:r>
          </a:p>
        </p:txBody>
      </p:sp>
      <p:sp>
        <p:nvSpPr>
          <p:cNvPr id="42" name="Speech Bubble: Rectangle 41">
            <a:extLst>
              <a:ext uri="{FF2B5EF4-FFF2-40B4-BE49-F238E27FC236}">
                <a16:creationId xmlns:a16="http://schemas.microsoft.com/office/drawing/2014/main" id="{67A50C9C-4816-42BC-A773-399CB3F5DFD9}"/>
              </a:ext>
            </a:extLst>
          </p:cNvPr>
          <p:cNvSpPr/>
          <p:nvPr/>
        </p:nvSpPr>
        <p:spPr>
          <a:xfrm>
            <a:off x="6062355" y="4463355"/>
            <a:ext cx="2800330" cy="1546970"/>
          </a:xfrm>
          <a:prstGeom prst="wedge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2000" dirty="0">
                <a:solidFill>
                  <a:srgbClr val="115076"/>
                </a:solidFill>
              </a:rPr>
              <a:t>Und Wolfgang will seit Jahren Popstar werden. Das weißt du auch schon, oder?</a:t>
            </a:r>
          </a:p>
        </p:txBody>
      </p:sp>
      <p:sp>
        <p:nvSpPr>
          <p:cNvPr id="44" name="Rectangle 43">
            <a:extLst>
              <a:ext uri="{FF2B5EF4-FFF2-40B4-BE49-F238E27FC236}">
                <a16:creationId xmlns:a16="http://schemas.microsoft.com/office/drawing/2014/main" id="{0F81F00E-BB90-4CC4-A434-762BB41E3E4A}"/>
              </a:ext>
            </a:extLst>
          </p:cNvPr>
          <p:cNvSpPr/>
          <p:nvPr/>
        </p:nvSpPr>
        <p:spPr>
          <a:xfrm>
            <a:off x="8452378" y="3836637"/>
            <a:ext cx="410307" cy="401573"/>
          </a:xfrm>
          <a:prstGeom prst="rect">
            <a:avLst/>
          </a:prstGeom>
          <a:solidFill>
            <a:schemeClr val="accent4">
              <a:lumMod val="20000"/>
              <a:lumOff val="80000"/>
            </a:schemeClr>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26" name="TextBox 25" descr="text box hiding answer">
            <a:extLst>
              <a:ext uri="{FF2B5EF4-FFF2-40B4-BE49-F238E27FC236}">
                <a16:creationId xmlns:a16="http://schemas.microsoft.com/office/drawing/2014/main" id="{7548E2FB-F013-4C49-AFF0-AC723680A1D6}"/>
              </a:ext>
            </a:extLst>
          </p:cNvPr>
          <p:cNvSpPr txBox="1"/>
          <p:nvPr/>
        </p:nvSpPr>
        <p:spPr>
          <a:xfrm>
            <a:off x="382749" y="1829801"/>
            <a:ext cx="1143013"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a:t>
            </a:r>
          </a:p>
        </p:txBody>
      </p:sp>
      <p:sp>
        <p:nvSpPr>
          <p:cNvPr id="27" name="TextBox 26" descr="text box hiding answer">
            <a:extLst>
              <a:ext uri="{FF2B5EF4-FFF2-40B4-BE49-F238E27FC236}">
                <a16:creationId xmlns:a16="http://schemas.microsoft.com/office/drawing/2014/main" id="{5FA23417-91B2-420D-8648-CBD74A44918C}"/>
              </a:ext>
            </a:extLst>
          </p:cNvPr>
          <p:cNvSpPr txBox="1"/>
          <p:nvPr/>
        </p:nvSpPr>
        <p:spPr>
          <a:xfrm>
            <a:off x="307848" y="2162990"/>
            <a:ext cx="1143013"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25" name="TextBox 24" descr="text box hiding answer">
            <a:extLst>
              <a:ext uri="{FF2B5EF4-FFF2-40B4-BE49-F238E27FC236}">
                <a16:creationId xmlns:a16="http://schemas.microsoft.com/office/drawing/2014/main" id="{D6AED87E-A5C5-4237-86FC-561E17389D61}"/>
              </a:ext>
            </a:extLst>
          </p:cNvPr>
          <p:cNvSpPr txBox="1"/>
          <p:nvPr/>
        </p:nvSpPr>
        <p:spPr>
          <a:xfrm>
            <a:off x="228704" y="3440029"/>
            <a:ext cx="2050363" cy="30777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a:t>
            </a:r>
          </a:p>
        </p:txBody>
      </p:sp>
      <p:sp>
        <p:nvSpPr>
          <p:cNvPr id="28" name="TextBox 27" descr="text box hiding answer">
            <a:extLst>
              <a:ext uri="{FF2B5EF4-FFF2-40B4-BE49-F238E27FC236}">
                <a16:creationId xmlns:a16="http://schemas.microsoft.com/office/drawing/2014/main" id="{F5374D57-85B2-40E0-962A-C449182D694B}"/>
              </a:ext>
            </a:extLst>
          </p:cNvPr>
          <p:cNvSpPr txBox="1"/>
          <p:nvPr/>
        </p:nvSpPr>
        <p:spPr>
          <a:xfrm>
            <a:off x="754501" y="4019758"/>
            <a:ext cx="1589454"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a:t>
            </a:r>
          </a:p>
        </p:txBody>
      </p:sp>
      <p:sp>
        <p:nvSpPr>
          <p:cNvPr id="22" name="TextBox 21" descr="text box hiding answer">
            <a:extLst>
              <a:ext uri="{FF2B5EF4-FFF2-40B4-BE49-F238E27FC236}">
                <a16:creationId xmlns:a16="http://schemas.microsoft.com/office/drawing/2014/main" id="{71CC92E3-37B5-4700-949D-E111A3FB6C77}"/>
              </a:ext>
            </a:extLst>
          </p:cNvPr>
          <p:cNvSpPr txBox="1"/>
          <p:nvPr/>
        </p:nvSpPr>
        <p:spPr>
          <a:xfrm>
            <a:off x="307848" y="4770012"/>
            <a:ext cx="1399713"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a:t>
            </a:r>
          </a:p>
        </p:txBody>
      </p:sp>
      <p:sp>
        <p:nvSpPr>
          <p:cNvPr id="24" name="TextBox 23" descr="text box hiding answer">
            <a:extLst>
              <a:ext uri="{FF2B5EF4-FFF2-40B4-BE49-F238E27FC236}">
                <a16:creationId xmlns:a16="http://schemas.microsoft.com/office/drawing/2014/main" id="{62BEE10F-A636-407C-BE2B-D249320CF5AD}"/>
              </a:ext>
            </a:extLst>
          </p:cNvPr>
          <p:cNvSpPr txBox="1"/>
          <p:nvPr/>
        </p:nvSpPr>
        <p:spPr>
          <a:xfrm>
            <a:off x="1187371" y="5058963"/>
            <a:ext cx="1733713"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 </a:t>
            </a:r>
          </a:p>
        </p:txBody>
      </p:sp>
      <p:sp>
        <p:nvSpPr>
          <p:cNvPr id="47" name="TextBox 46" descr="text box hiding answer">
            <a:extLst>
              <a:ext uri="{FF2B5EF4-FFF2-40B4-BE49-F238E27FC236}">
                <a16:creationId xmlns:a16="http://schemas.microsoft.com/office/drawing/2014/main" id="{A8FE1C24-1D1E-4525-8F27-1A4698EBA543}"/>
              </a:ext>
            </a:extLst>
          </p:cNvPr>
          <p:cNvSpPr txBox="1"/>
          <p:nvPr/>
        </p:nvSpPr>
        <p:spPr>
          <a:xfrm>
            <a:off x="663746" y="5407534"/>
            <a:ext cx="1733713"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 .</a:t>
            </a:r>
          </a:p>
        </p:txBody>
      </p:sp>
      <p:sp>
        <p:nvSpPr>
          <p:cNvPr id="48" name="TextBox 47" descr="text box hiding answer">
            <a:extLst>
              <a:ext uri="{FF2B5EF4-FFF2-40B4-BE49-F238E27FC236}">
                <a16:creationId xmlns:a16="http://schemas.microsoft.com/office/drawing/2014/main" id="{C2D5D3D5-5329-4631-B45E-A1E1BCCA959C}"/>
              </a:ext>
            </a:extLst>
          </p:cNvPr>
          <p:cNvSpPr txBox="1"/>
          <p:nvPr/>
        </p:nvSpPr>
        <p:spPr>
          <a:xfrm>
            <a:off x="3282817" y="1793730"/>
            <a:ext cx="1381183" cy="30777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a:t>
            </a:r>
          </a:p>
        </p:txBody>
      </p:sp>
      <p:sp>
        <p:nvSpPr>
          <p:cNvPr id="49" name="TextBox 48" descr="text box hiding answer">
            <a:extLst>
              <a:ext uri="{FF2B5EF4-FFF2-40B4-BE49-F238E27FC236}">
                <a16:creationId xmlns:a16="http://schemas.microsoft.com/office/drawing/2014/main" id="{2846C5A7-7DB1-48D2-A203-F148B7399C34}"/>
              </a:ext>
            </a:extLst>
          </p:cNvPr>
          <p:cNvSpPr txBox="1"/>
          <p:nvPr/>
        </p:nvSpPr>
        <p:spPr>
          <a:xfrm>
            <a:off x="3615033" y="2383686"/>
            <a:ext cx="1381183" cy="30777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a:t>
            </a:r>
          </a:p>
        </p:txBody>
      </p:sp>
      <p:sp>
        <p:nvSpPr>
          <p:cNvPr id="50" name="TextBox 49" descr="text box hiding answer">
            <a:extLst>
              <a:ext uri="{FF2B5EF4-FFF2-40B4-BE49-F238E27FC236}">
                <a16:creationId xmlns:a16="http://schemas.microsoft.com/office/drawing/2014/main" id="{69CED062-269F-4095-86AC-1A5FA9E7BFFA}"/>
              </a:ext>
            </a:extLst>
          </p:cNvPr>
          <p:cNvSpPr txBox="1"/>
          <p:nvPr/>
        </p:nvSpPr>
        <p:spPr>
          <a:xfrm>
            <a:off x="4664000" y="3184148"/>
            <a:ext cx="1117420"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51" name="TextBox 50" descr="text box hiding answer">
            <a:extLst>
              <a:ext uri="{FF2B5EF4-FFF2-40B4-BE49-F238E27FC236}">
                <a16:creationId xmlns:a16="http://schemas.microsoft.com/office/drawing/2014/main" id="{51A873AC-A53A-436E-8176-4907B438860D}"/>
              </a:ext>
            </a:extLst>
          </p:cNvPr>
          <p:cNvSpPr txBox="1"/>
          <p:nvPr/>
        </p:nvSpPr>
        <p:spPr>
          <a:xfrm>
            <a:off x="3171334" y="3524756"/>
            <a:ext cx="2456028"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 </a:t>
            </a:r>
          </a:p>
        </p:txBody>
      </p:sp>
      <p:sp>
        <p:nvSpPr>
          <p:cNvPr id="38" name="Rectangle 37">
            <a:extLst>
              <a:ext uri="{FF2B5EF4-FFF2-40B4-BE49-F238E27FC236}">
                <a16:creationId xmlns:a16="http://schemas.microsoft.com/office/drawing/2014/main" id="{8573E787-2C7E-499F-B478-17ED87AC85C4}"/>
              </a:ext>
            </a:extLst>
          </p:cNvPr>
          <p:cNvSpPr/>
          <p:nvPr/>
        </p:nvSpPr>
        <p:spPr>
          <a:xfrm>
            <a:off x="5411482" y="3791383"/>
            <a:ext cx="410307" cy="401573"/>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52" name="TextBox 51" descr="text box hiding answer">
            <a:extLst>
              <a:ext uri="{FF2B5EF4-FFF2-40B4-BE49-F238E27FC236}">
                <a16:creationId xmlns:a16="http://schemas.microsoft.com/office/drawing/2014/main" id="{8ED75A0B-C22D-4CEF-84DB-64052651377A}"/>
              </a:ext>
            </a:extLst>
          </p:cNvPr>
          <p:cNvSpPr txBox="1"/>
          <p:nvPr/>
        </p:nvSpPr>
        <p:spPr>
          <a:xfrm>
            <a:off x="3531419" y="3827841"/>
            <a:ext cx="1733713"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 .</a:t>
            </a:r>
          </a:p>
        </p:txBody>
      </p:sp>
      <p:sp>
        <p:nvSpPr>
          <p:cNvPr id="53" name="TextBox 52" descr="text box hiding answer">
            <a:extLst>
              <a:ext uri="{FF2B5EF4-FFF2-40B4-BE49-F238E27FC236}">
                <a16:creationId xmlns:a16="http://schemas.microsoft.com/office/drawing/2014/main" id="{FEFA0895-7E08-46FC-9377-3BC4C5985D2A}"/>
              </a:ext>
            </a:extLst>
          </p:cNvPr>
          <p:cNvSpPr txBox="1"/>
          <p:nvPr/>
        </p:nvSpPr>
        <p:spPr>
          <a:xfrm>
            <a:off x="3229401" y="4709845"/>
            <a:ext cx="1381183" cy="30777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a:t>
            </a:r>
          </a:p>
        </p:txBody>
      </p:sp>
      <p:sp>
        <p:nvSpPr>
          <p:cNvPr id="54" name="TextBox 53" descr="text box hiding answer">
            <a:extLst>
              <a:ext uri="{FF2B5EF4-FFF2-40B4-BE49-F238E27FC236}">
                <a16:creationId xmlns:a16="http://schemas.microsoft.com/office/drawing/2014/main" id="{B26B8CDD-1A52-45B3-BA7C-D5659B62A8B4}"/>
              </a:ext>
            </a:extLst>
          </p:cNvPr>
          <p:cNvSpPr txBox="1"/>
          <p:nvPr/>
        </p:nvSpPr>
        <p:spPr>
          <a:xfrm>
            <a:off x="4774663" y="5015562"/>
            <a:ext cx="909089" cy="30777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55" name="TextBox 54" descr="text box hiding answer">
            <a:extLst>
              <a:ext uri="{FF2B5EF4-FFF2-40B4-BE49-F238E27FC236}">
                <a16:creationId xmlns:a16="http://schemas.microsoft.com/office/drawing/2014/main" id="{A69D3D20-62C5-4FE6-B077-3BCFC7CEC716}"/>
              </a:ext>
            </a:extLst>
          </p:cNvPr>
          <p:cNvSpPr txBox="1"/>
          <p:nvPr/>
        </p:nvSpPr>
        <p:spPr>
          <a:xfrm>
            <a:off x="3265081" y="5310923"/>
            <a:ext cx="2365629" cy="30777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a:t>
            </a:r>
          </a:p>
        </p:txBody>
      </p:sp>
      <p:sp>
        <p:nvSpPr>
          <p:cNvPr id="56" name="TextBox 55" descr="text box hiding answer">
            <a:extLst>
              <a:ext uri="{FF2B5EF4-FFF2-40B4-BE49-F238E27FC236}">
                <a16:creationId xmlns:a16="http://schemas.microsoft.com/office/drawing/2014/main" id="{32D81694-D3D5-48BC-BEA9-A9B355492A28}"/>
              </a:ext>
            </a:extLst>
          </p:cNvPr>
          <p:cNvSpPr txBox="1"/>
          <p:nvPr/>
        </p:nvSpPr>
        <p:spPr>
          <a:xfrm>
            <a:off x="6556679" y="3848360"/>
            <a:ext cx="172146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 </a:t>
            </a:r>
          </a:p>
        </p:txBody>
      </p:sp>
      <p:sp>
        <p:nvSpPr>
          <p:cNvPr id="57" name="TextBox 56" descr="text box hiding answer">
            <a:extLst>
              <a:ext uri="{FF2B5EF4-FFF2-40B4-BE49-F238E27FC236}">
                <a16:creationId xmlns:a16="http://schemas.microsoft.com/office/drawing/2014/main" id="{CEF0BB91-2456-442A-80C2-6CDF3B9C0839}"/>
              </a:ext>
            </a:extLst>
          </p:cNvPr>
          <p:cNvSpPr txBox="1"/>
          <p:nvPr/>
        </p:nvSpPr>
        <p:spPr>
          <a:xfrm>
            <a:off x="6640080" y="3181290"/>
            <a:ext cx="172146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 </a:t>
            </a:r>
          </a:p>
        </p:txBody>
      </p:sp>
      <p:sp>
        <p:nvSpPr>
          <p:cNvPr id="58" name="TextBox 57" descr="text box hiding answer">
            <a:extLst>
              <a:ext uri="{FF2B5EF4-FFF2-40B4-BE49-F238E27FC236}">
                <a16:creationId xmlns:a16="http://schemas.microsoft.com/office/drawing/2014/main" id="{A2CD4F85-2521-49DC-9616-FF6418BD68F0}"/>
              </a:ext>
            </a:extLst>
          </p:cNvPr>
          <p:cNvSpPr txBox="1"/>
          <p:nvPr/>
        </p:nvSpPr>
        <p:spPr>
          <a:xfrm>
            <a:off x="6272800" y="4515430"/>
            <a:ext cx="2456028"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 </a:t>
            </a:r>
          </a:p>
        </p:txBody>
      </p:sp>
      <p:sp>
        <p:nvSpPr>
          <p:cNvPr id="59" name="TextBox 58" descr="text box hiding answer">
            <a:extLst>
              <a:ext uri="{FF2B5EF4-FFF2-40B4-BE49-F238E27FC236}">
                <a16:creationId xmlns:a16="http://schemas.microsoft.com/office/drawing/2014/main" id="{338EE64E-CEBE-4AEE-BB1C-A834B05293C4}"/>
              </a:ext>
            </a:extLst>
          </p:cNvPr>
          <p:cNvSpPr txBox="1"/>
          <p:nvPr/>
        </p:nvSpPr>
        <p:spPr>
          <a:xfrm>
            <a:off x="7637551" y="4787793"/>
            <a:ext cx="1211204"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60" name="TextBox 59" descr="text box hiding answer">
            <a:extLst>
              <a:ext uri="{FF2B5EF4-FFF2-40B4-BE49-F238E27FC236}">
                <a16:creationId xmlns:a16="http://schemas.microsoft.com/office/drawing/2014/main" id="{DDA01D49-586B-4D3E-AA45-496B126D846B}"/>
              </a:ext>
            </a:extLst>
          </p:cNvPr>
          <p:cNvSpPr txBox="1"/>
          <p:nvPr/>
        </p:nvSpPr>
        <p:spPr>
          <a:xfrm>
            <a:off x="6229196" y="5095570"/>
            <a:ext cx="2456028"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 </a:t>
            </a:r>
          </a:p>
        </p:txBody>
      </p:sp>
      <p:sp>
        <p:nvSpPr>
          <p:cNvPr id="61" name="TextBox 60" descr="text box hiding answer">
            <a:extLst>
              <a:ext uri="{FF2B5EF4-FFF2-40B4-BE49-F238E27FC236}">
                <a16:creationId xmlns:a16="http://schemas.microsoft.com/office/drawing/2014/main" id="{D22BE283-8656-4A92-A8D3-27BDE1F51927}"/>
              </a:ext>
            </a:extLst>
          </p:cNvPr>
          <p:cNvSpPr txBox="1"/>
          <p:nvPr/>
        </p:nvSpPr>
        <p:spPr>
          <a:xfrm>
            <a:off x="6262912" y="5388562"/>
            <a:ext cx="2456028"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 </a:t>
            </a:r>
          </a:p>
        </p:txBody>
      </p:sp>
      <p:sp>
        <p:nvSpPr>
          <p:cNvPr id="45" name="Rectangle 44">
            <a:extLst>
              <a:ext uri="{FF2B5EF4-FFF2-40B4-BE49-F238E27FC236}">
                <a16:creationId xmlns:a16="http://schemas.microsoft.com/office/drawing/2014/main" id="{C6FF9D24-22FC-460E-B8AB-A8BB4C0D102B}"/>
              </a:ext>
            </a:extLst>
          </p:cNvPr>
          <p:cNvSpPr/>
          <p:nvPr/>
        </p:nvSpPr>
        <p:spPr>
          <a:xfrm>
            <a:off x="8452378" y="5608752"/>
            <a:ext cx="410307" cy="401573"/>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sp>
        <p:nvSpPr>
          <p:cNvPr id="62" name="TextBox 61" descr="text box hiding answer">
            <a:extLst>
              <a:ext uri="{FF2B5EF4-FFF2-40B4-BE49-F238E27FC236}">
                <a16:creationId xmlns:a16="http://schemas.microsoft.com/office/drawing/2014/main" id="{1B465570-61FE-45BB-A7B5-BA2034DE8D0F}"/>
              </a:ext>
            </a:extLst>
          </p:cNvPr>
          <p:cNvSpPr txBox="1"/>
          <p:nvPr/>
        </p:nvSpPr>
        <p:spPr>
          <a:xfrm>
            <a:off x="6885324" y="5694482"/>
            <a:ext cx="1211204"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63" name="TextBox 62">
            <a:extLst>
              <a:ext uri="{FF2B5EF4-FFF2-40B4-BE49-F238E27FC236}">
                <a16:creationId xmlns:a16="http://schemas.microsoft.com/office/drawing/2014/main" id="{144D5CFB-0472-49F7-958B-6591889BA286}"/>
              </a:ext>
            </a:extLst>
          </p:cNvPr>
          <p:cNvSpPr txBox="1"/>
          <p:nvPr/>
        </p:nvSpPr>
        <p:spPr>
          <a:xfrm>
            <a:off x="15138" y="1176095"/>
            <a:ext cx="123300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SMS.  Wie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auf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Sag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deinem</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4" name="Picture 13" descr="A close up of a logo&#10;&#10;Description automatically generated">
            <a:extLst>
              <a:ext uri="{FF2B5EF4-FFF2-40B4-BE49-F238E27FC236}">
                <a16:creationId xmlns:a16="http://schemas.microsoft.com/office/drawing/2014/main" id="{3259EE49-DD1D-4C09-98F9-3B637DEFFE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3076" y="1619057"/>
            <a:ext cx="959828" cy="1432691"/>
          </a:xfrm>
          <a:prstGeom prst="rect">
            <a:avLst/>
          </a:prstGeom>
        </p:spPr>
      </p:pic>
      <p:pic>
        <p:nvPicPr>
          <p:cNvPr id="18" name="Picture 17" descr="A close up of a logo&#10;&#10;Description automatically generated">
            <a:extLst>
              <a:ext uri="{FF2B5EF4-FFF2-40B4-BE49-F238E27FC236}">
                <a16:creationId xmlns:a16="http://schemas.microsoft.com/office/drawing/2014/main" id="{3C03250C-CB33-43DE-8CFD-EBEF1E5341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614974" y="1893998"/>
            <a:ext cx="1041326" cy="1157750"/>
          </a:xfrm>
          <a:prstGeom prst="rect">
            <a:avLst/>
          </a:prstGeom>
        </p:spPr>
      </p:pic>
      <p:sp>
        <p:nvSpPr>
          <p:cNvPr id="64" name="TextBox 63" descr="text box hiding answer">
            <a:extLst>
              <a:ext uri="{FF2B5EF4-FFF2-40B4-BE49-F238E27FC236}">
                <a16:creationId xmlns:a16="http://schemas.microsoft.com/office/drawing/2014/main" id="{680CC186-2790-42E6-9140-2E270D796F02}"/>
              </a:ext>
            </a:extLst>
          </p:cNvPr>
          <p:cNvSpPr txBox="1"/>
          <p:nvPr/>
        </p:nvSpPr>
        <p:spPr>
          <a:xfrm>
            <a:off x="1455470" y="2119651"/>
            <a:ext cx="1211204"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65" name="TextBox 64" descr="text box hiding answer">
            <a:extLst>
              <a:ext uri="{FF2B5EF4-FFF2-40B4-BE49-F238E27FC236}">
                <a16:creationId xmlns:a16="http://schemas.microsoft.com/office/drawing/2014/main" id="{33AC98B3-47F6-4B57-BE1D-B8FC65510FDE}"/>
              </a:ext>
            </a:extLst>
          </p:cNvPr>
          <p:cNvSpPr txBox="1"/>
          <p:nvPr/>
        </p:nvSpPr>
        <p:spPr>
          <a:xfrm>
            <a:off x="285374" y="2448918"/>
            <a:ext cx="2456028"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 </a:t>
            </a:r>
          </a:p>
        </p:txBody>
      </p:sp>
      <p:sp>
        <p:nvSpPr>
          <p:cNvPr id="10" name="Rectangle 9">
            <a:extLst>
              <a:ext uri="{FF2B5EF4-FFF2-40B4-BE49-F238E27FC236}">
                <a16:creationId xmlns:a16="http://schemas.microsoft.com/office/drawing/2014/main" id="{E3FB2EAF-9BD6-4CAE-81B6-17353D763204}"/>
              </a:ext>
            </a:extLst>
          </p:cNvPr>
          <p:cNvSpPr/>
          <p:nvPr/>
        </p:nvSpPr>
        <p:spPr>
          <a:xfrm>
            <a:off x="2520462" y="2740302"/>
            <a:ext cx="410307" cy="401573"/>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66" name="TextBox 65" descr="text box hiding answer">
            <a:extLst>
              <a:ext uri="{FF2B5EF4-FFF2-40B4-BE49-F238E27FC236}">
                <a16:creationId xmlns:a16="http://schemas.microsoft.com/office/drawing/2014/main" id="{A88738C4-2B4F-4F1C-AEA7-60501D547D16}"/>
              </a:ext>
            </a:extLst>
          </p:cNvPr>
          <p:cNvSpPr txBox="1"/>
          <p:nvPr/>
        </p:nvSpPr>
        <p:spPr>
          <a:xfrm>
            <a:off x="907786" y="2774877"/>
            <a:ext cx="1211204"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39" name="Rectangle 38">
            <a:extLst>
              <a:ext uri="{FF2B5EF4-FFF2-40B4-BE49-F238E27FC236}">
                <a16:creationId xmlns:a16="http://schemas.microsoft.com/office/drawing/2014/main" id="{989CF395-9C03-4D6F-8BB7-960F186B8DC8}"/>
              </a:ext>
            </a:extLst>
          </p:cNvPr>
          <p:cNvSpPr/>
          <p:nvPr/>
        </p:nvSpPr>
        <p:spPr>
          <a:xfrm>
            <a:off x="5411480" y="5620043"/>
            <a:ext cx="410307" cy="401573"/>
          </a:xfrm>
          <a:prstGeom prst="rect">
            <a:avLst/>
          </a:prstGeom>
          <a:solidFill>
            <a:schemeClr val="accent4">
              <a:lumMod val="20000"/>
              <a:lumOff val="80000"/>
            </a:schemeClr>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Tree>
    <p:extLst>
      <p:ext uri="{BB962C8B-B14F-4D97-AF65-F5344CB8AC3E}">
        <p14:creationId xmlns:p14="http://schemas.microsoft.com/office/powerpoint/2010/main" val="216749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52"/>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56"/>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59"/>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60"/>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62"/>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64"/>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65"/>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6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5" grpId="0" animBg="1"/>
      <p:bldP spid="28" grpId="0" animBg="1"/>
      <p:bldP spid="22" grpId="0" animBg="1"/>
      <p:bldP spid="24"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p:bldP spid="64" grpId="0" animBg="1"/>
      <p:bldP spid="65" grpId="0" animBg="1"/>
      <p:bldP spid="66"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201</TotalTime>
  <Words>8730</Words>
  <Application>Microsoft Office PowerPoint</Application>
  <PresentationFormat>Widescreen</PresentationFormat>
  <Paragraphs>1198</Paragraphs>
  <Slides>48</Slides>
  <Notes>48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Arial</vt:lpstr>
      <vt:lpstr>Arial Black</vt:lpstr>
      <vt:lpstr>Bradley Hand ITC</vt:lpstr>
      <vt:lpstr>Calibri</vt:lpstr>
      <vt:lpstr>Century Gothic</vt:lpstr>
      <vt:lpstr>Times New Roman</vt:lpstr>
      <vt:lpstr>Wingdings</vt:lpstr>
      <vt:lpstr>1_Office Theme</vt:lpstr>
      <vt:lpstr>4_Office Theme</vt:lpstr>
      <vt:lpstr>Seit wann? </vt:lpstr>
      <vt:lpstr>e</vt:lpstr>
      <vt:lpstr>ä</vt:lpstr>
      <vt:lpstr>kurzes [e] oder [ä]?</vt:lpstr>
      <vt:lpstr>Phonetik – kurzes [ä]</vt:lpstr>
      <vt:lpstr>Was gibt's Neues?*</vt:lpstr>
      <vt:lpstr>Die Familie bereitet alles vor</vt:lpstr>
      <vt:lpstr>Seit – since and for</vt:lpstr>
      <vt:lpstr>‘Since’ oder ‘for’?</vt:lpstr>
      <vt:lpstr>Seit plus R3 (dative)</vt:lpstr>
      <vt:lpstr>Seit wann haben Sie das?</vt:lpstr>
      <vt:lpstr>sprechen</vt:lpstr>
      <vt:lpstr>sprechen</vt:lpstr>
      <vt:lpstr>sprechen</vt:lpstr>
      <vt:lpstr>sprechen</vt:lpstr>
      <vt:lpstr>sprechen</vt:lpstr>
      <vt:lpstr>sprechen</vt:lpstr>
      <vt:lpstr>Grammatik</vt:lpstr>
      <vt:lpstr>Antworten</vt:lpstr>
      <vt:lpstr>Vokabeln</vt:lpstr>
      <vt:lpstr>Wann? Seit wann? </vt:lpstr>
      <vt:lpstr>e</vt:lpstr>
      <vt:lpstr>ä</vt:lpstr>
      <vt:lpstr>long [e] oder [ä]?</vt:lpstr>
      <vt:lpstr>Phonetik</vt:lpstr>
      <vt:lpstr>Phonetik</vt:lpstr>
      <vt:lpstr>Vokabeln</vt:lpstr>
      <vt:lpstr>Vor + R3 (dative) </vt:lpstr>
      <vt:lpstr>Wolfgang ist traurig</vt:lpstr>
      <vt:lpstr>Bei + R3 (dative) </vt:lpstr>
      <vt:lpstr>Wann oder seit wann?</vt:lpstr>
      <vt:lpstr>Wann oder seit wann?</vt:lpstr>
      <vt:lpstr>Wann oder seit wann?</vt:lpstr>
      <vt:lpstr>Wann oder seit wann?</vt:lpstr>
      <vt:lpstr>Wann oder seit wann?</vt:lpstr>
      <vt:lpstr>Wann oder seit wann?</vt:lpstr>
      <vt:lpstr>Wann oder seit wann?</vt:lpstr>
      <vt:lpstr>Wann oder seit wann?</vt:lpstr>
      <vt:lpstr>Wann oder seit wann?</vt:lpstr>
      <vt:lpstr>Person A</vt:lpstr>
      <vt:lpstr>Person B</vt:lpstr>
      <vt:lpstr>Person B Antworten</vt:lpstr>
      <vt:lpstr>Person A Antworten</vt:lpstr>
      <vt:lpstr>schreiben</vt:lpstr>
      <vt:lpstr>schreiben</vt:lpstr>
      <vt:lpstr>Gaming Grammar</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Stephen Owen</cp:lastModifiedBy>
  <cp:revision>240</cp:revision>
  <dcterms:created xsi:type="dcterms:W3CDTF">2020-07-18T21:51:12Z</dcterms:created>
  <dcterms:modified xsi:type="dcterms:W3CDTF">2021-07-21T10:33:12Z</dcterms:modified>
</cp:coreProperties>
</file>