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4"/>
  </p:notesMasterIdLst>
  <p:sldIdLst>
    <p:sldId id="272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AFD"/>
    <a:srgbClr val="115076"/>
    <a:srgbClr val="EE6000"/>
    <a:srgbClr val="FBF0D5"/>
    <a:srgbClr val="DA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67035" autoAdjust="0"/>
  </p:normalViewPr>
  <p:slideViewPr>
    <p:cSldViewPr snapToGrid="0">
      <p:cViewPr>
        <p:scale>
          <a:sx n="50" d="100"/>
          <a:sy n="50" d="100"/>
        </p:scale>
        <p:origin x="126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Revising all SSCs encountered in Y7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6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Phonics: read aloud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this phonics activity, students revise a range of SSCs productively. Paris metro stations are used rather than known vocabulary, to encourage decoding.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Teacher may wish to give some background to the Paris metro before beginning. The activity focuses on two lines (2 and 6): students work in pairs, taking it in turns to pronounce the station names and offer corrections. Click on a station to hear its pronunciation.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task instructions contain the following cognates: </a:t>
            </a:r>
            <a:r>
              <a:rPr lang="en-GB" sz="1200" i="1" dirty="0" err="1"/>
              <a:t>métro</a:t>
            </a:r>
            <a:r>
              <a:rPr lang="en-GB" sz="1200" i="0" dirty="0"/>
              <a:t> [3227], </a:t>
            </a:r>
            <a:r>
              <a:rPr lang="en-GB" sz="1200" i="1" dirty="0" err="1"/>
              <a:t>ligne</a:t>
            </a:r>
            <a:r>
              <a:rPr lang="en-GB" sz="1200" i="0" dirty="0"/>
              <a:t> [342], </a:t>
            </a:r>
            <a:r>
              <a:rPr lang="en-GB" sz="1200" i="1" dirty="0" err="1"/>
              <a:t>prononcer</a:t>
            </a:r>
            <a:r>
              <a:rPr lang="en-GB" sz="1200" i="0" dirty="0"/>
              <a:t> [706] </a:t>
            </a:r>
            <a:r>
              <a:rPr lang="en-GB" sz="1200" i="1" dirty="0"/>
              <a:t>nom</a:t>
            </a:r>
            <a:r>
              <a:rPr lang="en-GB" sz="1200" i="0" dirty="0"/>
              <a:t> [171] </a:t>
            </a:r>
            <a:r>
              <a:rPr lang="en-GB" sz="1200" i="1" dirty="0"/>
              <a:t>station</a:t>
            </a:r>
            <a:r>
              <a:rPr lang="en-GB" sz="1200" i="0" dirty="0"/>
              <a:t> [1399], </a:t>
            </a:r>
            <a:r>
              <a:rPr lang="en-GB" sz="1200" i="1" dirty="0"/>
              <a:t>orange</a:t>
            </a:r>
            <a:r>
              <a:rPr lang="en-GB" sz="1200" i="0" dirty="0"/>
              <a:t> [3912].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Estimated timings: approx. 2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SSCs: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Blanche [</a:t>
            </a:r>
            <a:r>
              <a:rPr lang="en-GB" sz="1200" dirty="0" err="1"/>
              <a:t>ch</a:t>
            </a:r>
            <a:r>
              <a:rPr lang="en-GB" sz="1200" dirty="0"/>
              <a:t>], Pigalle [</a:t>
            </a:r>
            <a:r>
              <a:rPr lang="en-GB" sz="1200" dirty="0" err="1"/>
              <a:t>SFe</a:t>
            </a:r>
            <a:r>
              <a:rPr lang="en-GB" sz="1200" dirty="0"/>
              <a:t>], Anvers [an / </a:t>
            </a:r>
            <a:r>
              <a:rPr lang="en-GB" sz="1200" dirty="0" err="1"/>
              <a:t>en</a:t>
            </a:r>
            <a:r>
              <a:rPr lang="en-GB" sz="1200" dirty="0"/>
              <a:t>], Colonel Fabien [-</a:t>
            </a:r>
            <a:r>
              <a:rPr lang="en-GB" sz="1200" dirty="0" err="1"/>
              <a:t>ien</a:t>
            </a:r>
            <a:r>
              <a:rPr lang="en-GB" sz="1200" dirty="0"/>
              <a:t>], Père Lachaise [ai], </a:t>
            </a:r>
            <a:r>
              <a:rPr lang="en-GB" sz="1200" dirty="0" err="1"/>
              <a:t>Avron</a:t>
            </a:r>
            <a:r>
              <a:rPr lang="en-GB" sz="1200" dirty="0"/>
              <a:t> [on], Nation [-</a:t>
            </a:r>
            <a:r>
              <a:rPr lang="en-GB" sz="1200" dirty="0" err="1"/>
              <a:t>tion</a:t>
            </a:r>
            <a:r>
              <a:rPr lang="en-GB" sz="1200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6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SSCs: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Boissière</a:t>
            </a:r>
            <a:r>
              <a:rPr lang="en-GB" sz="1200" dirty="0"/>
              <a:t> [è / ê], Edgar Quinet [</a:t>
            </a:r>
            <a:r>
              <a:rPr lang="en-GB" sz="1200" dirty="0" err="1"/>
              <a:t>qu</a:t>
            </a:r>
            <a:r>
              <a:rPr lang="en-GB" sz="1200" dirty="0"/>
              <a:t>], Saint-Jacques [-</a:t>
            </a:r>
            <a:r>
              <a:rPr lang="en-GB" sz="1200" dirty="0" err="1"/>
              <a:t>ain</a:t>
            </a:r>
            <a:r>
              <a:rPr lang="en-GB" sz="1200" dirty="0"/>
              <a:t> / -in] / [j / soft g], </a:t>
            </a:r>
            <a:r>
              <a:rPr lang="en-GB" sz="1200" dirty="0" err="1"/>
              <a:t>Glacière</a:t>
            </a:r>
            <a:r>
              <a:rPr lang="en-GB" sz="1200" dirty="0"/>
              <a:t> [ç / soft c], </a:t>
            </a:r>
            <a:r>
              <a:rPr lang="en-GB" sz="1200" dirty="0" err="1"/>
              <a:t>Corvisart</a:t>
            </a:r>
            <a:r>
              <a:rPr lang="en-GB" sz="1200" dirty="0"/>
              <a:t> [SFC], </a:t>
            </a:r>
            <a:r>
              <a:rPr lang="en-GB" sz="1200" dirty="0" err="1"/>
              <a:t>Chevaleret</a:t>
            </a:r>
            <a:r>
              <a:rPr lang="en-GB" sz="1200" dirty="0"/>
              <a:t> [e]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9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Phonics: transcription</a:t>
            </a:r>
          </a:p>
          <a:p>
            <a:endParaRPr lang="en-GB" dirty="0"/>
          </a:p>
          <a:p>
            <a:r>
              <a:rPr lang="en-GB" dirty="0"/>
              <a:t>Slides 5-12 revise a range of SSCs.</a:t>
            </a:r>
          </a:p>
          <a:p>
            <a:endParaRPr lang="en-GB" dirty="0"/>
          </a:p>
          <a:p>
            <a:r>
              <a:rPr lang="en-GB" dirty="0"/>
              <a:t>Students write 1-8 and the SSC that they hear. Each dash represents a missing letter. </a:t>
            </a:r>
          </a:p>
          <a:p>
            <a:endParaRPr lang="en-GB" dirty="0"/>
          </a:p>
          <a:p>
            <a:r>
              <a:rPr lang="en-GB" dirty="0"/>
              <a:t>Click the number to play the word (two plays are recommended). The SSC appears in orange on the next click.</a:t>
            </a:r>
          </a:p>
          <a:p>
            <a:endParaRPr lang="en-GB" dirty="0"/>
          </a:p>
          <a:p>
            <a:r>
              <a:rPr lang="en-GB" dirty="0"/>
              <a:t>Estimated timings: approx. 2 minutes</a:t>
            </a:r>
          </a:p>
          <a:p>
            <a:endParaRPr lang="en-GB" dirty="0"/>
          </a:p>
          <a:p>
            <a:r>
              <a:rPr lang="en-GB" dirty="0"/>
              <a:t>SSC: [</a:t>
            </a:r>
            <a:r>
              <a:rPr lang="en-GB" dirty="0" err="1"/>
              <a:t>ou</a:t>
            </a:r>
            <a:r>
              <a:rPr lang="en-GB" dirty="0"/>
              <a:t>]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Frequency: </a:t>
            </a:r>
            <a:r>
              <a:rPr lang="en-GB" dirty="0" err="1"/>
              <a:t>poule</a:t>
            </a:r>
            <a:r>
              <a:rPr lang="en-GB" dirty="0"/>
              <a:t> [4321]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pPr marL="228600" indent="-228600">
              <a:buAutoNum type="arabicPeriod"/>
            </a:pPr>
            <a:r>
              <a:rPr lang="en-GB" dirty="0" err="1"/>
              <a:t>poules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84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SSC: [a]</a:t>
            </a:r>
          </a:p>
          <a:p>
            <a:endParaRPr lang="en-GB" dirty="0"/>
          </a:p>
          <a:p>
            <a:r>
              <a:rPr lang="en-GB" dirty="0"/>
              <a:t>Frequency: </a:t>
            </a:r>
            <a:r>
              <a:rPr lang="en-GB" dirty="0" err="1"/>
              <a:t>phare</a:t>
            </a:r>
            <a:r>
              <a:rPr lang="en-GB" dirty="0"/>
              <a:t> [3884]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r>
              <a:rPr lang="en-GB" dirty="0"/>
              <a:t>2. </a:t>
            </a:r>
            <a:r>
              <a:rPr lang="en-GB" dirty="0" err="1"/>
              <a:t>phares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4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SSC: [oi]</a:t>
            </a:r>
          </a:p>
          <a:p>
            <a:endParaRPr lang="en-GB" dirty="0"/>
          </a:p>
          <a:p>
            <a:r>
              <a:rPr lang="en-GB" dirty="0"/>
              <a:t>Frequency: </a:t>
            </a:r>
            <a:r>
              <a:rPr lang="en-GB" dirty="0" err="1"/>
              <a:t>poisson</a:t>
            </a:r>
            <a:r>
              <a:rPr lang="en-GB" dirty="0"/>
              <a:t> [1616]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r>
              <a:rPr lang="en-GB" dirty="0"/>
              <a:t>3. </a:t>
            </a:r>
            <a:r>
              <a:rPr lang="en-GB" dirty="0" err="1"/>
              <a:t>poissons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0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SSC: [u]</a:t>
            </a:r>
          </a:p>
          <a:p>
            <a:endParaRPr lang="en-GB" dirty="0"/>
          </a:p>
          <a:p>
            <a:r>
              <a:rPr lang="en-GB" dirty="0"/>
              <a:t>Frequency: lupin [&gt;5000]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r>
              <a:rPr lang="en-GB" dirty="0"/>
              <a:t>4. lupins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64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SSC: [</a:t>
            </a:r>
            <a:r>
              <a:rPr lang="en-GB" dirty="0" err="1"/>
              <a:t>i</a:t>
            </a:r>
            <a:r>
              <a:rPr lang="en-GB" dirty="0"/>
              <a:t>]</a:t>
            </a:r>
          </a:p>
          <a:p>
            <a:endParaRPr lang="en-GB" dirty="0"/>
          </a:p>
          <a:p>
            <a:r>
              <a:rPr lang="en-GB" dirty="0"/>
              <a:t>Frequency: </a:t>
            </a:r>
            <a:r>
              <a:rPr lang="en-GB" dirty="0" err="1"/>
              <a:t>biche</a:t>
            </a:r>
            <a:r>
              <a:rPr lang="en-GB" dirty="0"/>
              <a:t> [&gt;5000]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r>
              <a:rPr lang="en-GB" dirty="0"/>
              <a:t>5. </a:t>
            </a:r>
            <a:r>
              <a:rPr lang="en-GB" dirty="0" err="1"/>
              <a:t>biche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13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SSC: [au / </a:t>
            </a:r>
            <a:r>
              <a:rPr lang="en-GB" dirty="0" err="1"/>
              <a:t>eau</a:t>
            </a:r>
            <a:r>
              <a:rPr lang="en-GB" dirty="0"/>
              <a:t> / o]</a:t>
            </a:r>
          </a:p>
          <a:p>
            <a:endParaRPr lang="en-GB" dirty="0"/>
          </a:p>
          <a:p>
            <a:r>
              <a:rPr lang="en-GB" dirty="0"/>
              <a:t>Frequency: château [3510]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r>
              <a:rPr lang="en-GB" dirty="0"/>
              <a:t>6. château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9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SSC: [</a:t>
            </a:r>
            <a:r>
              <a:rPr lang="en-GB" dirty="0" err="1"/>
              <a:t>eu</a:t>
            </a:r>
            <a:r>
              <a:rPr lang="en-GB" dirty="0"/>
              <a:t>]</a:t>
            </a:r>
          </a:p>
          <a:p>
            <a:endParaRPr lang="en-GB" dirty="0"/>
          </a:p>
          <a:p>
            <a:r>
              <a:rPr lang="en-GB" dirty="0"/>
              <a:t>Frequency: </a:t>
            </a:r>
            <a:r>
              <a:rPr lang="en-GB" dirty="0" err="1"/>
              <a:t>cheveu</a:t>
            </a:r>
            <a:r>
              <a:rPr lang="en-GB" dirty="0"/>
              <a:t> [2296]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r>
              <a:rPr lang="en-GB" dirty="0"/>
              <a:t>7. </a:t>
            </a:r>
            <a:r>
              <a:rPr lang="en-GB" dirty="0" err="1"/>
              <a:t>cheveux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SSC: [é / -</a:t>
            </a:r>
            <a:r>
              <a:rPr lang="en-GB" dirty="0" err="1"/>
              <a:t>er</a:t>
            </a:r>
            <a:r>
              <a:rPr lang="en-GB" dirty="0"/>
              <a:t> / -et]</a:t>
            </a:r>
          </a:p>
          <a:p>
            <a:endParaRPr lang="en-GB" dirty="0"/>
          </a:p>
          <a:p>
            <a:r>
              <a:rPr lang="en-GB" dirty="0"/>
              <a:t>Frequency: </a:t>
            </a:r>
            <a:r>
              <a:rPr lang="en-GB" dirty="0" err="1"/>
              <a:t>fée</a:t>
            </a:r>
            <a:r>
              <a:rPr lang="en-GB" dirty="0"/>
              <a:t> [&gt;5000]</a:t>
            </a:r>
          </a:p>
          <a:p>
            <a:endParaRPr lang="en-GB" dirty="0"/>
          </a:p>
          <a:p>
            <a:r>
              <a:rPr lang="en-GB" dirty="0"/>
              <a:t>TRANSCRIPT:</a:t>
            </a:r>
          </a:p>
          <a:p>
            <a:r>
              <a:rPr lang="en-GB" dirty="0"/>
              <a:t>8. </a:t>
            </a:r>
            <a:r>
              <a:rPr lang="en-GB" dirty="0" err="1"/>
              <a:t>fée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5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5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0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1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4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27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1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42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21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25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74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7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3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1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6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3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2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8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10" Type="http://schemas.openxmlformats.org/officeDocument/2006/relationships/image" Target="../media/image3.png"/><Relationship Id="rId4" Type="http://schemas.openxmlformats.org/officeDocument/2006/relationships/audio" Target="../media/audio10.wav"/><Relationship Id="rId9" Type="http://schemas.openxmlformats.org/officeDocument/2006/relationships/audio" Target="../media/audio1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solidFill>
                <a:srgbClr val="E3EA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solidFill>
                <a:srgbClr val="E3EA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565278-8A7D-FD4E-B5E2-BBF011F70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31" y="2095401"/>
            <a:ext cx="8420100" cy="879475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5B07216-038C-CA4F-81CA-5AF47911D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31" y="2974876"/>
            <a:ext cx="2770539" cy="66516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Revision</a:t>
            </a:r>
            <a:endParaRPr lang="en-GB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266807" y="5153439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French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3.2 - Week 1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0508B9B-5891-4D3C-9F6E-ECDA43B43AC2}"/>
              </a:ext>
            </a:extLst>
          </p:cNvPr>
          <p:cNvSpPr txBox="1">
            <a:spLocks/>
          </p:cNvSpPr>
          <p:nvPr/>
        </p:nvSpPr>
        <p:spPr>
          <a:xfrm>
            <a:off x="294412" y="6008293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Kirsten Somerville / Natalie Finlayson / Rachel Hawkes</a:t>
            </a: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29/05/20</a:t>
            </a: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Le </a:t>
            </a:r>
            <a:r>
              <a:rPr lang="en-GB" sz="3600" b="1" dirty="0" err="1">
                <a:solidFill>
                  <a:schemeClr val="bg1"/>
                </a:solidFill>
              </a:rPr>
              <a:t>métro</a:t>
            </a:r>
            <a:r>
              <a:rPr lang="en-GB" sz="3600" b="1" dirty="0">
                <a:solidFill>
                  <a:schemeClr val="bg1"/>
                </a:solidFill>
              </a:rPr>
              <a:t> : </a:t>
            </a:r>
            <a:r>
              <a:rPr lang="en-GB" sz="3600" b="1" dirty="0" err="1">
                <a:solidFill>
                  <a:schemeClr val="bg1"/>
                </a:solidFill>
              </a:rPr>
              <a:t>ligne</a:t>
            </a:r>
            <a:r>
              <a:rPr lang="en-GB" sz="3600" b="1" dirty="0">
                <a:solidFill>
                  <a:schemeClr val="bg1"/>
                </a:solidFill>
              </a:rPr>
              <a:t>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78ECD-E02C-4E47-A230-B35A69BB31E8}"/>
              </a:ext>
            </a:extLst>
          </p:cNvPr>
          <p:cNvCxnSpPr>
            <a:cxnSpLocks/>
            <a:stCxn id="34" idx="2"/>
            <a:endCxn id="39" idx="6"/>
          </p:cNvCxnSpPr>
          <p:nvPr/>
        </p:nvCxnSpPr>
        <p:spPr>
          <a:xfrm>
            <a:off x="1076643" y="4140802"/>
            <a:ext cx="10038713" cy="0"/>
          </a:xfrm>
          <a:prstGeom prst="lin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A39D9CD-C007-48F7-8D23-D1EFF5472D60}"/>
              </a:ext>
            </a:extLst>
          </p:cNvPr>
          <p:cNvSpPr/>
          <p:nvPr/>
        </p:nvSpPr>
        <p:spPr>
          <a:xfrm>
            <a:off x="7640822" y="402798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46E71D-D22E-4FC8-ABBD-48E936656FA7}"/>
              </a:ext>
            </a:extLst>
          </p:cNvPr>
          <p:cNvSpPr/>
          <p:nvPr/>
        </p:nvSpPr>
        <p:spPr>
          <a:xfrm>
            <a:off x="4191175" y="402798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7AEA06-3401-4188-9BB1-557FD53665AE}"/>
              </a:ext>
            </a:extLst>
          </p:cNvPr>
          <p:cNvSpPr/>
          <p:nvPr/>
        </p:nvSpPr>
        <p:spPr>
          <a:xfrm>
            <a:off x="1076643" y="4050802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F1A842-87D4-42A4-8093-0DE2B8A38EF5}"/>
              </a:ext>
            </a:extLst>
          </p:cNvPr>
          <p:cNvSpPr/>
          <p:nvPr/>
        </p:nvSpPr>
        <p:spPr>
          <a:xfrm>
            <a:off x="2541882" y="402798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A0F596-9FDC-43E2-9DE4-35EA74BF3046}"/>
              </a:ext>
            </a:extLst>
          </p:cNvPr>
          <p:cNvSpPr/>
          <p:nvPr/>
        </p:nvSpPr>
        <p:spPr>
          <a:xfrm>
            <a:off x="5915999" y="404364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0242DF-1935-4AEC-8977-180544B5A802}"/>
              </a:ext>
            </a:extLst>
          </p:cNvPr>
          <p:cNvSpPr/>
          <p:nvPr/>
        </p:nvSpPr>
        <p:spPr>
          <a:xfrm>
            <a:off x="9284106" y="4025465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E2E168F-74B7-407A-A749-B8CB0F5EDCAE}"/>
              </a:ext>
            </a:extLst>
          </p:cNvPr>
          <p:cNvSpPr/>
          <p:nvPr/>
        </p:nvSpPr>
        <p:spPr>
          <a:xfrm>
            <a:off x="10935356" y="4050802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201DF-2DEC-449B-AC6C-50F19B4F7D2D}"/>
              </a:ext>
            </a:extLst>
          </p:cNvPr>
          <p:cNvSpPr txBox="1"/>
          <p:nvPr/>
        </p:nvSpPr>
        <p:spPr>
          <a:xfrm>
            <a:off x="545122" y="3656727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Blan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E4446-3EAC-4DC4-B291-A1D38C40716B}"/>
              </a:ext>
            </a:extLst>
          </p:cNvPr>
          <p:cNvSpPr txBox="1"/>
          <p:nvPr/>
        </p:nvSpPr>
        <p:spPr>
          <a:xfrm>
            <a:off x="2129640" y="4194313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Pigall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2C1EF-7C67-4B90-A2B2-47DE0350A6CA}"/>
              </a:ext>
            </a:extLst>
          </p:cNvPr>
          <p:cNvSpPr/>
          <p:nvPr/>
        </p:nvSpPr>
        <p:spPr>
          <a:xfrm>
            <a:off x="3788477" y="3650692"/>
            <a:ext cx="102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D597F-7B06-4BB7-BE7D-A6482CDA6ED0}"/>
              </a:ext>
            </a:extLst>
          </p:cNvPr>
          <p:cNvSpPr/>
          <p:nvPr/>
        </p:nvSpPr>
        <p:spPr>
          <a:xfrm>
            <a:off x="4973504" y="4205465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Colonel Fab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1A6452-8D25-447E-946D-EF70E4C6E9CA}"/>
              </a:ext>
            </a:extLst>
          </p:cNvPr>
          <p:cNvSpPr/>
          <p:nvPr/>
        </p:nvSpPr>
        <p:spPr>
          <a:xfrm>
            <a:off x="6767825" y="3650692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Père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メイリオ" panose="020B0604030504040204" pitchFamily="34" charset="-128"/>
                <a:cs typeface="+mn-cs"/>
              </a:rPr>
              <a:t> </a:t>
            </a:r>
            <a:r>
              <a:rPr kumimoji="0" lang="en-GB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メイリオ" panose="020B0604030504040204" pitchFamily="34" charset="-128"/>
                <a:cs typeface="+mn-cs"/>
              </a:rPr>
              <a:t>Lach</a:t>
            </a:r>
            <a:r>
              <a:rPr kumimoji="0" lang="en-GB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メイリオ" panose="020B0604030504040204" pitchFamily="34" charset="-128"/>
                <a:cs typeface="+mn-cs"/>
              </a:rPr>
              <a:t>ai</a:t>
            </a:r>
            <a:r>
              <a:rPr kumimoji="0" lang="en-GB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メイリオ" panose="020B0604030504040204" pitchFamily="34" charset="-128"/>
                <a:cs typeface="+mn-cs"/>
              </a:rPr>
              <a:t>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A5F0D0-9ECE-4DA0-B1D0-A94120205B0F}"/>
              </a:ext>
            </a:extLst>
          </p:cNvPr>
          <p:cNvSpPr/>
          <p:nvPr/>
        </p:nvSpPr>
        <p:spPr>
          <a:xfrm>
            <a:off x="8915486" y="4205465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Avr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3F8561-672E-4EE7-BCC2-51EE691F181B}"/>
              </a:ext>
            </a:extLst>
          </p:cNvPr>
          <p:cNvSpPr/>
          <p:nvPr/>
        </p:nvSpPr>
        <p:spPr>
          <a:xfrm>
            <a:off x="10499917" y="3643531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CB06BD0-11F9-436D-A404-66ADC6FA9BCE}"/>
              </a:ext>
            </a:extLst>
          </p:cNvPr>
          <p:cNvSpPr/>
          <p:nvPr/>
        </p:nvSpPr>
        <p:spPr>
          <a:xfrm>
            <a:off x="282080" y="2780487"/>
            <a:ext cx="11627840" cy="2552700"/>
          </a:xfrm>
          <a:prstGeom prst="rect">
            <a:avLst/>
          </a:prstGeom>
          <a:noFill/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Rounded Rectangle 46">
            <a:extLst>
              <a:ext uri="{FF2B5EF4-FFF2-40B4-BE49-F238E27FC236}">
                <a16:creationId xmlns:a16="http://schemas.microsoft.com/office/drawing/2014/main" id="{38061768-1D52-4B68-AA41-8259C4253CB4}"/>
              </a:ext>
            </a:extLst>
          </p:cNvPr>
          <p:cNvSpPr/>
          <p:nvPr/>
        </p:nvSpPr>
        <p:spPr>
          <a:xfrm>
            <a:off x="10700665" y="249870"/>
            <a:ext cx="1209255" cy="396106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7908EC-4F2D-44A2-A77C-058E89435747}"/>
              </a:ext>
            </a:extLst>
          </p:cNvPr>
          <p:cNvSpPr txBox="1"/>
          <p:nvPr/>
        </p:nvSpPr>
        <p:spPr>
          <a:xfrm>
            <a:off x="-7716" y="1297733"/>
            <a:ext cx="10708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famille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métro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aujourd’hui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Prononce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 nom de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chaque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station.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attention à la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SSC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orange.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55059-4758-4E59-B521-5C6931927F92}"/>
              </a:ext>
            </a:extLst>
          </p:cNvPr>
          <p:cNvSpPr txBox="1"/>
          <p:nvPr/>
        </p:nvSpPr>
        <p:spPr>
          <a:xfrm>
            <a:off x="282080" y="2262471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Partenaire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 :</a:t>
            </a:r>
          </a:p>
        </p:txBody>
      </p:sp>
    </p:spTree>
    <p:extLst>
      <p:ext uri="{BB962C8B-B14F-4D97-AF65-F5344CB8AC3E}">
        <p14:creationId xmlns:p14="http://schemas.microsoft.com/office/powerpoint/2010/main" val="40275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onics 2 blan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onics 2 pig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honics 2 anv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honics 2 colonel fa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honics 2 pere lacha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honics 2 avr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honics 2 n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14" grpId="0"/>
      <p:bldP spid="15" grpId="0"/>
      <p:bldP spid="16" grpId="0"/>
      <p:bldP spid="17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Le </a:t>
            </a:r>
            <a:r>
              <a:rPr lang="en-GB" sz="3600" b="1" dirty="0" err="1">
                <a:solidFill>
                  <a:schemeClr val="bg1"/>
                </a:solidFill>
              </a:rPr>
              <a:t>métro</a:t>
            </a:r>
            <a:r>
              <a:rPr lang="en-GB" sz="3600" b="1" dirty="0">
                <a:solidFill>
                  <a:schemeClr val="bg1"/>
                </a:solidFill>
              </a:rPr>
              <a:t> : </a:t>
            </a:r>
            <a:r>
              <a:rPr lang="en-GB" sz="3600" b="1" dirty="0" err="1">
                <a:solidFill>
                  <a:schemeClr val="bg1"/>
                </a:solidFill>
              </a:rPr>
              <a:t>ligne</a:t>
            </a:r>
            <a:r>
              <a:rPr lang="en-GB" sz="3600" b="1" dirty="0">
                <a:solidFill>
                  <a:schemeClr val="bg1"/>
                </a:solidFill>
              </a:rPr>
              <a:t> 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78ECD-E02C-4E47-A230-B35A69BB31E8}"/>
              </a:ext>
            </a:extLst>
          </p:cNvPr>
          <p:cNvCxnSpPr>
            <a:cxnSpLocks/>
            <a:stCxn id="34" idx="2"/>
            <a:endCxn id="39" idx="6"/>
          </p:cNvCxnSpPr>
          <p:nvPr/>
        </p:nvCxnSpPr>
        <p:spPr>
          <a:xfrm>
            <a:off x="1076643" y="4140802"/>
            <a:ext cx="10038713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A39D9CD-C007-48F7-8D23-D1EFF5472D60}"/>
              </a:ext>
            </a:extLst>
          </p:cNvPr>
          <p:cNvSpPr/>
          <p:nvPr/>
        </p:nvSpPr>
        <p:spPr>
          <a:xfrm>
            <a:off x="9194944" y="4054707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46E71D-D22E-4FC8-ABBD-48E936656FA7}"/>
              </a:ext>
            </a:extLst>
          </p:cNvPr>
          <p:cNvSpPr/>
          <p:nvPr/>
        </p:nvSpPr>
        <p:spPr>
          <a:xfrm>
            <a:off x="5107679" y="4040089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7AEA06-3401-4188-9BB1-557FD53665AE}"/>
              </a:ext>
            </a:extLst>
          </p:cNvPr>
          <p:cNvSpPr/>
          <p:nvPr/>
        </p:nvSpPr>
        <p:spPr>
          <a:xfrm>
            <a:off x="1076643" y="4050802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F1A842-87D4-42A4-8093-0DE2B8A38EF5}"/>
              </a:ext>
            </a:extLst>
          </p:cNvPr>
          <p:cNvSpPr/>
          <p:nvPr/>
        </p:nvSpPr>
        <p:spPr>
          <a:xfrm>
            <a:off x="2974024" y="4044768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A0F596-9FDC-43E2-9DE4-35EA74BF3046}"/>
              </a:ext>
            </a:extLst>
          </p:cNvPr>
          <p:cNvSpPr/>
          <p:nvPr/>
        </p:nvSpPr>
        <p:spPr>
          <a:xfrm>
            <a:off x="7243908" y="4026575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E2E168F-74B7-407A-A749-B8CB0F5EDCAE}"/>
              </a:ext>
            </a:extLst>
          </p:cNvPr>
          <p:cNvSpPr/>
          <p:nvPr/>
        </p:nvSpPr>
        <p:spPr>
          <a:xfrm>
            <a:off x="10935356" y="4050802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201DF-2DEC-449B-AC6C-50F19B4F7D2D}"/>
              </a:ext>
            </a:extLst>
          </p:cNvPr>
          <p:cNvSpPr txBox="1"/>
          <p:nvPr/>
        </p:nvSpPr>
        <p:spPr>
          <a:xfrm>
            <a:off x="560547" y="3656727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Boissi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è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E4446-3EAC-4DC4-B291-A1D38C40716B}"/>
              </a:ext>
            </a:extLst>
          </p:cNvPr>
          <p:cNvSpPr txBox="1"/>
          <p:nvPr/>
        </p:nvSpPr>
        <p:spPr>
          <a:xfrm>
            <a:off x="2161373" y="4230080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Edgar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2C1EF-7C67-4B90-A2B2-47DE0350A6CA}"/>
              </a:ext>
            </a:extLst>
          </p:cNvPr>
          <p:cNvSpPr/>
          <p:nvPr/>
        </p:nvSpPr>
        <p:spPr>
          <a:xfrm>
            <a:off x="4233312" y="3650692"/>
            <a:ext cx="1928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t-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acques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D597F-7B06-4BB7-BE7D-A6482CDA6ED0}"/>
              </a:ext>
            </a:extLst>
          </p:cNvPr>
          <p:cNvSpPr/>
          <p:nvPr/>
        </p:nvSpPr>
        <p:spPr>
          <a:xfrm>
            <a:off x="6702164" y="4224558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Gla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ière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1A6452-8D25-447E-946D-EF70E4C6E9CA}"/>
              </a:ext>
            </a:extLst>
          </p:cNvPr>
          <p:cNvSpPr/>
          <p:nvPr/>
        </p:nvSpPr>
        <p:spPr>
          <a:xfrm>
            <a:off x="8649994" y="3650692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Corvisar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A5F0D0-9ECE-4DA0-B1D0-A94120205B0F}"/>
              </a:ext>
            </a:extLst>
          </p:cNvPr>
          <p:cNvSpPr/>
          <p:nvPr/>
        </p:nvSpPr>
        <p:spPr>
          <a:xfrm>
            <a:off x="10234114" y="4234707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valeret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CB06BD0-11F9-436D-A404-66ADC6FA9BCE}"/>
              </a:ext>
            </a:extLst>
          </p:cNvPr>
          <p:cNvSpPr/>
          <p:nvPr/>
        </p:nvSpPr>
        <p:spPr>
          <a:xfrm>
            <a:off x="282080" y="2780487"/>
            <a:ext cx="11627840" cy="2552700"/>
          </a:xfrm>
          <a:prstGeom prst="rect">
            <a:avLst/>
          </a:prstGeom>
          <a:noFill/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B0245-ECC7-408E-AF5F-C1127FF04ECA}"/>
              </a:ext>
            </a:extLst>
          </p:cNvPr>
          <p:cNvSpPr txBox="1"/>
          <p:nvPr/>
        </p:nvSpPr>
        <p:spPr>
          <a:xfrm>
            <a:off x="-7716" y="1297733"/>
            <a:ext cx="10708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famille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métro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aujourd’hui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Prononce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 nom de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chaque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station.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attention à la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SSC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orange.</a:t>
            </a:r>
          </a:p>
        </p:txBody>
      </p:sp>
      <p:sp>
        <p:nvSpPr>
          <p:cNvPr id="28" name="Rounded Rectangle 46">
            <a:extLst>
              <a:ext uri="{FF2B5EF4-FFF2-40B4-BE49-F238E27FC236}">
                <a16:creationId xmlns:a16="http://schemas.microsoft.com/office/drawing/2014/main" id="{EA38CFBF-0031-43A4-A1BE-225ED4537314}"/>
              </a:ext>
            </a:extLst>
          </p:cNvPr>
          <p:cNvSpPr/>
          <p:nvPr/>
        </p:nvSpPr>
        <p:spPr>
          <a:xfrm>
            <a:off x="10700665" y="249870"/>
            <a:ext cx="1209255" cy="396106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637343-BF28-464A-8CCD-686E38674857}"/>
              </a:ext>
            </a:extLst>
          </p:cNvPr>
          <p:cNvSpPr txBox="1"/>
          <p:nvPr/>
        </p:nvSpPr>
        <p:spPr>
          <a:xfrm>
            <a:off x="282080" y="2262471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Partenaire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 :</a:t>
            </a:r>
          </a:p>
        </p:txBody>
      </p:sp>
    </p:spTree>
    <p:extLst>
      <p:ext uri="{BB962C8B-B14F-4D97-AF65-F5344CB8AC3E}">
        <p14:creationId xmlns:p14="http://schemas.microsoft.com/office/powerpoint/2010/main" val="12655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onics 2 boiss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onics 2 edgar quin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honics 2 saint jacqu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honics 2 glac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honics 2 corvis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honics 2 chevaler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C41E5C3C-E39C-4BB9-A91F-FFA585ABBBE3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À Cannes,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des … 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1 poules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7FECBA-5D37-4FE7-A57D-A578A7817382}"/>
              </a:ext>
            </a:extLst>
          </p:cNvPr>
          <p:cNvCxnSpPr/>
          <p:nvPr/>
        </p:nvCxnSpPr>
        <p:spPr>
          <a:xfrm flipV="1">
            <a:off x="2038350" y="3252275"/>
            <a:ext cx="0" cy="108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C825BD-BCB5-4F5B-940F-85124DD77E6C}"/>
              </a:ext>
            </a:extLst>
          </p:cNvPr>
          <p:cNvCxnSpPr/>
          <p:nvPr/>
        </p:nvCxnSpPr>
        <p:spPr>
          <a:xfrm flipV="1">
            <a:off x="4438650" y="3252275"/>
            <a:ext cx="0" cy="108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185D4AC2-B7F5-453D-90C1-66B6FBEE7AA6}"/>
              </a:ext>
            </a:extLst>
          </p:cNvPr>
          <p:cNvSpPr/>
          <p:nvPr/>
        </p:nvSpPr>
        <p:spPr>
          <a:xfrm flipV="1">
            <a:off x="1886330" y="2949344"/>
            <a:ext cx="2571610" cy="514346"/>
          </a:xfrm>
          <a:prstGeom prst="arc">
            <a:avLst>
              <a:gd name="adj1" fmla="val 11121706"/>
              <a:gd name="adj2" fmla="val 215462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9" name="Picture 4" descr="Backyard Clip Art">
            <a:extLst>
              <a:ext uri="{FF2B5EF4-FFF2-40B4-BE49-F238E27FC236}">
                <a16:creationId xmlns:a16="http://schemas.microsoft.com/office/drawing/2014/main" id="{B8AB7A8A-934E-4854-ADE6-E4319F8D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00" y="2330673"/>
            <a:ext cx="3960000" cy="21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8036DFE-1B42-423B-B386-8D830501303B}"/>
              </a:ext>
            </a:extLst>
          </p:cNvPr>
          <p:cNvGrpSpPr/>
          <p:nvPr/>
        </p:nvGrpSpPr>
        <p:grpSpPr>
          <a:xfrm>
            <a:off x="3936000" y="2350323"/>
            <a:ext cx="4320000" cy="2160000"/>
            <a:chOff x="361950" y="2247900"/>
            <a:chExt cx="4320000" cy="2160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5151890-30A0-4225-BC70-F38E1C6A6E4D}"/>
                </a:ext>
              </a:extLst>
            </p:cNvPr>
            <p:cNvSpPr/>
            <p:nvPr/>
          </p:nvSpPr>
          <p:spPr>
            <a:xfrm>
              <a:off x="361950" y="2247900"/>
              <a:ext cx="4320000" cy="2160000"/>
            </a:xfrm>
            <a:prstGeom prst="roundRect">
              <a:avLst/>
            </a:prstGeom>
            <a:noFill/>
            <a:ln w="76200">
              <a:solidFill>
                <a:srgbClr val="11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246B5D-FFD4-4621-8440-BB8E99FE6B22}"/>
                </a:ext>
              </a:extLst>
            </p:cNvPr>
            <p:cNvCxnSpPr/>
            <p:nvPr/>
          </p:nvCxnSpPr>
          <p:spPr>
            <a:xfrm>
              <a:off x="361950" y="2876550"/>
              <a:ext cx="4320000" cy="0"/>
            </a:xfrm>
            <a:prstGeom prst="line">
              <a:avLst/>
            </a:prstGeom>
            <a:ln w="76200">
              <a:solidFill>
                <a:srgbClr val="1150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E9EFC41-BAE3-48E6-B0C9-F402133A4436}"/>
              </a:ext>
            </a:extLst>
          </p:cNvPr>
          <p:cNvSpPr txBox="1"/>
          <p:nvPr/>
        </p:nvSpPr>
        <p:spPr>
          <a:xfrm>
            <a:off x="5374015" y="4775447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p_ _les</a:t>
            </a:r>
          </a:p>
        </p:txBody>
      </p:sp>
      <p:pic>
        <p:nvPicPr>
          <p:cNvPr id="6154" name="Picture 10" descr="Hen Clipart - Clipart Pictures Of Hen, HD Png Download ">
            <a:extLst>
              <a:ext uri="{FF2B5EF4-FFF2-40B4-BE49-F238E27FC236}">
                <a16:creationId xmlns:a16="http://schemas.microsoft.com/office/drawing/2014/main" id="{8F6150FB-98B2-4DBB-9044-40F04051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43" y="3430323"/>
            <a:ext cx="583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en Clipart - Clipart Pictures Of Hen, HD Png Download ">
            <a:extLst>
              <a:ext uri="{FF2B5EF4-FFF2-40B4-BE49-F238E27FC236}">
                <a16:creationId xmlns:a16="http://schemas.microsoft.com/office/drawing/2014/main" id="{F3537026-FB05-4881-9740-15F2678A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00" y="3737647"/>
            <a:ext cx="583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en Clipart - Clipart Pictures Of Hen, HD Png Download ">
            <a:extLst>
              <a:ext uri="{FF2B5EF4-FFF2-40B4-BE49-F238E27FC236}">
                <a16:creationId xmlns:a16="http://schemas.microsoft.com/office/drawing/2014/main" id="{EBE6A669-EF38-4A25-B605-ABA1432D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09" y="3430323"/>
            <a:ext cx="583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015224-B717-4D3A-B4F2-845ECE723D8F}"/>
              </a:ext>
            </a:extLst>
          </p:cNvPr>
          <p:cNvSpPr/>
          <p:nvPr/>
        </p:nvSpPr>
        <p:spPr>
          <a:xfrm>
            <a:off x="5669954" y="4775447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A678E5-CBB1-49CC-BB26-557872F944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9" y="1760222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À Toulon,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des … 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2 phares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62824-1F30-4951-B1FE-6B62538E3A6B}"/>
              </a:ext>
            </a:extLst>
          </p:cNvPr>
          <p:cNvGrpSpPr/>
          <p:nvPr/>
        </p:nvGrpSpPr>
        <p:grpSpPr>
          <a:xfrm>
            <a:off x="3909997" y="2348372"/>
            <a:ext cx="4372006" cy="3011850"/>
            <a:chOff x="1029403" y="2398349"/>
            <a:chExt cx="4372006" cy="3011850"/>
          </a:xfrm>
        </p:grpSpPr>
        <p:pic>
          <p:nvPicPr>
            <p:cNvPr id="38" name="Picture 14" descr="Cartoon Hills Enlarged Clip Art at Clker">
              <a:extLst>
                <a:ext uri="{FF2B5EF4-FFF2-40B4-BE49-F238E27FC236}">
                  <a16:creationId xmlns:a16="http://schemas.microsoft.com/office/drawing/2014/main" id="{C9A5C8A0-94CE-4029-9B5B-CDAC23CA9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325" y="2398349"/>
              <a:ext cx="406638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D0E858-326B-423A-B88A-466B9E996F25}"/>
                </a:ext>
              </a:extLst>
            </p:cNvPr>
            <p:cNvGrpSpPr/>
            <p:nvPr/>
          </p:nvGrpSpPr>
          <p:grpSpPr>
            <a:xfrm>
              <a:off x="1068622" y="2400300"/>
              <a:ext cx="4320000" cy="2160000"/>
              <a:chOff x="361950" y="2247900"/>
              <a:chExt cx="4320000" cy="21600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BDB10E1-E050-498D-828B-D134185D1A4F}"/>
                  </a:ext>
                </a:extLst>
              </p:cNvPr>
              <p:cNvSpPr/>
              <p:nvPr/>
            </p:nvSpPr>
            <p:spPr>
              <a:xfrm>
                <a:off x="361950" y="2247900"/>
                <a:ext cx="4320000" cy="2160000"/>
              </a:xfrm>
              <a:prstGeom prst="roundRect">
                <a:avLst/>
              </a:prstGeom>
              <a:noFill/>
              <a:ln w="76200">
                <a:solidFill>
                  <a:srgbClr val="1150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7CCED64-0B6C-4B9E-BF92-DF764EBC3DE9}"/>
                  </a:ext>
                </a:extLst>
              </p:cNvPr>
              <p:cNvCxnSpPr/>
              <p:nvPr/>
            </p:nvCxnSpPr>
            <p:spPr>
              <a:xfrm>
                <a:off x="361950" y="2876550"/>
                <a:ext cx="4320000" cy="0"/>
              </a:xfrm>
              <a:prstGeom prst="line">
                <a:avLst/>
              </a:prstGeom>
              <a:ln w="76200">
                <a:solidFill>
                  <a:srgbClr val="1150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EA68E-0D37-4BBE-967C-5967B1E0B500}"/>
                </a:ext>
              </a:extLst>
            </p:cNvPr>
            <p:cNvSpPr txBox="1"/>
            <p:nvPr/>
          </p:nvSpPr>
          <p:spPr>
            <a:xfrm>
              <a:off x="2393260" y="4825424"/>
              <a:ext cx="1696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ph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_ res</a:t>
              </a:r>
            </a:p>
          </p:txBody>
        </p:sp>
        <p:pic>
          <p:nvPicPr>
            <p:cNvPr id="1040" name="Picture 16" descr="All free original clip art lighthouse clipartcow">
              <a:extLst>
                <a:ext uri="{FF2B5EF4-FFF2-40B4-BE49-F238E27FC236}">
                  <a16:creationId xmlns:a16="http://schemas.microsoft.com/office/drawing/2014/main" id="{093C44DA-9F02-48AA-ADED-50BE4F649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09" y="305655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All free original clip art lighthouse clipartcow">
              <a:extLst>
                <a:ext uri="{FF2B5EF4-FFF2-40B4-BE49-F238E27FC236}">
                  <a16:creationId xmlns:a16="http://schemas.microsoft.com/office/drawing/2014/main" id="{97AA2C79-1EE1-4795-BD76-4ACFEB8F3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409" y="307365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6" descr="All free original clip art lighthouse clipartcow">
              <a:extLst>
                <a:ext uri="{FF2B5EF4-FFF2-40B4-BE49-F238E27FC236}">
                  <a16:creationId xmlns:a16="http://schemas.microsoft.com/office/drawing/2014/main" id="{B60D21D1-AF16-4BF7-9AA7-915C816A1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403" y="307365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1F04124-D4D6-47CA-94BD-59A826BA379A}"/>
              </a:ext>
            </a:extLst>
          </p:cNvPr>
          <p:cNvSpPr/>
          <p:nvPr/>
        </p:nvSpPr>
        <p:spPr>
          <a:xfrm>
            <a:off x="5868213" y="4775447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0630F7C-9DC9-4DAB-86E4-4CBA7EFFE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9" y="1760222"/>
            <a:ext cx="3600000" cy="3600000"/>
          </a:xfrm>
          <a:prstGeom prst="rect">
            <a:avLst/>
          </a:prstGeom>
        </p:spPr>
      </p:pic>
      <p:sp>
        <p:nvSpPr>
          <p:cNvPr id="31" name="Rounded Rectangle 46">
            <a:extLst>
              <a:ext uri="{FF2B5EF4-FFF2-40B4-BE49-F238E27FC236}">
                <a16:creationId xmlns:a16="http://schemas.microsoft.com/office/drawing/2014/main" id="{3B1100E4-50D3-4CF6-8708-BA86F09B4A5B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À Avignon,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des … 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3 poissons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E57BE9-9DA4-4FE2-B284-3F53296262E0}"/>
              </a:ext>
            </a:extLst>
          </p:cNvPr>
          <p:cNvGrpSpPr/>
          <p:nvPr/>
        </p:nvGrpSpPr>
        <p:grpSpPr>
          <a:xfrm>
            <a:off x="3926475" y="2350323"/>
            <a:ext cx="4339050" cy="3009899"/>
            <a:chOff x="1068622" y="2400300"/>
            <a:chExt cx="4339050" cy="3009899"/>
          </a:xfrm>
        </p:grpSpPr>
        <p:pic>
          <p:nvPicPr>
            <p:cNvPr id="43" name="Picture 2" descr="Fields Clip Art">
              <a:extLst>
                <a:ext uri="{FF2B5EF4-FFF2-40B4-BE49-F238E27FC236}">
                  <a16:creationId xmlns:a16="http://schemas.microsoft.com/office/drawing/2014/main" id="{5A2FDB5B-1A59-4AC4-8C48-17E94C071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660" y="2419351"/>
              <a:ext cx="3941570" cy="213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EA68E-0D37-4BBE-967C-5967B1E0B500}"/>
                </a:ext>
              </a:extLst>
            </p:cNvPr>
            <p:cNvSpPr txBox="1"/>
            <p:nvPr/>
          </p:nvSpPr>
          <p:spPr>
            <a:xfrm>
              <a:off x="2248189" y="4825424"/>
              <a:ext cx="19864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_ _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ssons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2052" name="Picture 4" descr="River Clipart To Buy">
              <a:extLst>
                <a:ext uri="{FF2B5EF4-FFF2-40B4-BE49-F238E27FC236}">
                  <a16:creationId xmlns:a16="http://schemas.microsoft.com/office/drawing/2014/main" id="{EE07783F-C1B6-4F20-8E84-7A629DE42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456" b="93983" l="7347" r="95714">
                          <a14:foregroundMark x1="8163" y1="37536" x2="8163" y2="37536"/>
                          <a14:foregroundMark x1="92653" y1="42693" x2="92653" y2="42693"/>
                          <a14:foregroundMark x1="89388" y1="10602" x2="89388" y2="10602"/>
                          <a14:foregroundMark x1="48980" y1="92550" x2="48980" y2="92550"/>
                          <a14:foregroundMark x1="47959" y1="89685" x2="47959" y2="89685"/>
                          <a14:foregroundMark x1="86939" y1="80516" x2="86939" y2="80516"/>
                          <a14:foregroundMark x1="74898" y1="93983" x2="74898" y2="93983"/>
                          <a14:foregroundMark x1="62857" y1="89685" x2="62857" y2="89685"/>
                          <a14:foregroundMark x1="51429" y1="88539" x2="51429" y2="88539"/>
                          <a14:foregroundMark x1="26735" y1="84527" x2="26735" y2="84527"/>
                          <a14:foregroundMark x1="19592" y1="84527" x2="19592" y2="84527"/>
                          <a14:foregroundMark x1="14898" y1="84527" x2="14898" y2="84527"/>
                          <a14:foregroundMark x1="8980" y1="79083" x2="8980" y2="79083"/>
                          <a14:foregroundMark x1="33061" y1="85673" x2="33061" y2="85673"/>
                          <a14:foregroundMark x1="28367" y1="84527" x2="28367" y2="84527"/>
                          <a14:foregroundMark x1="35102" y1="79083" x2="35102" y2="79083"/>
                          <a14:foregroundMark x1="26735" y1="71060" x2="26735" y2="71060"/>
                          <a14:foregroundMark x1="14286" y1="71060" x2="14286" y2="71060"/>
                          <a14:foregroundMark x1="82653" y1="13181" x2="82653" y2="13181"/>
                          <a14:foregroundMark x1="88367" y1="12034" x2="88367" y2="12034"/>
                          <a14:foregroundMark x1="92653" y1="10602" x2="92653" y2="10602"/>
                          <a14:foregroundMark x1="86939" y1="12034" x2="86939" y2="12034"/>
                          <a14:foregroundMark x1="77755" y1="10602" x2="77755" y2="10602"/>
                          <a14:foregroundMark x1="93673" y1="65616" x2="93673" y2="65616"/>
                          <a14:foregroundMark x1="93673" y1="85673" x2="93673" y2="85673"/>
                          <a14:foregroundMark x1="95714" y1="87106" x2="95714" y2="87106"/>
                          <a14:foregroundMark x1="89388" y1="77650" x2="89388" y2="77650"/>
                          <a14:foregroundMark x1="84490" y1="69628" x2="84490" y2="696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672" y="2400300"/>
              <a:ext cx="4320000" cy="215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D0E858-326B-423A-B88A-466B9E996F25}"/>
                </a:ext>
              </a:extLst>
            </p:cNvPr>
            <p:cNvGrpSpPr/>
            <p:nvPr/>
          </p:nvGrpSpPr>
          <p:grpSpPr>
            <a:xfrm>
              <a:off x="1068622" y="2400300"/>
              <a:ext cx="4320000" cy="2160000"/>
              <a:chOff x="361950" y="2247900"/>
              <a:chExt cx="4320000" cy="21600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BDB10E1-E050-498D-828B-D134185D1A4F}"/>
                  </a:ext>
                </a:extLst>
              </p:cNvPr>
              <p:cNvSpPr/>
              <p:nvPr/>
            </p:nvSpPr>
            <p:spPr>
              <a:xfrm>
                <a:off x="361950" y="2247900"/>
                <a:ext cx="4320000" cy="2160000"/>
              </a:xfrm>
              <a:prstGeom prst="roundRect">
                <a:avLst/>
              </a:prstGeom>
              <a:noFill/>
              <a:ln w="76200">
                <a:solidFill>
                  <a:srgbClr val="1150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7CCED64-0B6C-4B9E-BF92-DF764EBC3DE9}"/>
                  </a:ext>
                </a:extLst>
              </p:cNvPr>
              <p:cNvCxnSpPr/>
              <p:nvPr/>
            </p:nvCxnSpPr>
            <p:spPr>
              <a:xfrm>
                <a:off x="361950" y="2876550"/>
                <a:ext cx="4320000" cy="0"/>
              </a:xfrm>
              <a:prstGeom prst="line">
                <a:avLst/>
              </a:prstGeom>
              <a:ln w="76200">
                <a:solidFill>
                  <a:srgbClr val="1150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4" name="Picture 6" descr="Computer Icons Fish Clip art - BABY SHARK png download - 1600*1600 - Free Transparent Computer Icons png Download.">
              <a:extLst>
                <a:ext uri="{FF2B5EF4-FFF2-40B4-BE49-F238E27FC236}">
                  <a16:creationId xmlns:a16="http://schemas.microsoft.com/office/drawing/2014/main" id="{5B7F558F-9D96-4280-B182-5F2405F29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03" y="3066825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omputer Icons Fish Clip art - BABY SHARK png download - 1600*1600 - Free Transparent Computer Icons png Download.">
              <a:extLst>
                <a:ext uri="{FF2B5EF4-FFF2-40B4-BE49-F238E27FC236}">
                  <a16:creationId xmlns:a16="http://schemas.microsoft.com/office/drawing/2014/main" id="{B697FE92-44DE-4EA1-9B71-534D501AA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403" y="328627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Computer Icons Fish Clip art - BABY SHARK png download - 1600*1600 - Free Transparent Computer Icons png Download.">
              <a:extLst>
                <a:ext uri="{FF2B5EF4-FFF2-40B4-BE49-F238E27FC236}">
                  <a16:creationId xmlns:a16="http://schemas.microsoft.com/office/drawing/2014/main" id="{40FC3C93-16E4-4073-B9F3-91C243A08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198" y="3080249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omputer Icons Fish Clip art - BABY SHARK png download - 1600*1600 - Free Transparent Computer Icons png Download.">
              <a:extLst>
                <a:ext uri="{FF2B5EF4-FFF2-40B4-BE49-F238E27FC236}">
                  <a16:creationId xmlns:a16="http://schemas.microsoft.com/office/drawing/2014/main" id="{BDFC4CB5-F73B-4C64-A0D5-17FAFA390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865" y="328627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omputer Icons Fish Clip art - BABY SHARK png download - 1600*1600 - Free Transparent Computer Icons png Download.">
              <a:extLst>
                <a:ext uri="{FF2B5EF4-FFF2-40B4-BE49-F238E27FC236}">
                  <a16:creationId xmlns:a16="http://schemas.microsoft.com/office/drawing/2014/main" id="{284A57FD-6BA2-4565-91AA-DF0995ABA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327" y="3066825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Computer Icons Fish Clip art - BABY SHARK png download - 1600*1600 - Free Transparent Computer Icons png Download.">
              <a:extLst>
                <a:ext uri="{FF2B5EF4-FFF2-40B4-BE49-F238E27FC236}">
                  <a16:creationId xmlns:a16="http://schemas.microsoft.com/office/drawing/2014/main" id="{211E92C7-5B8A-4795-ADD9-863D5D9E6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22" y="324465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Computer Icons Fish Clip art - BABY SHARK png download - 1600*1600 - Free Transparent Computer Icons png Download.">
              <a:extLst>
                <a:ext uri="{FF2B5EF4-FFF2-40B4-BE49-F238E27FC236}">
                  <a16:creationId xmlns:a16="http://schemas.microsoft.com/office/drawing/2014/main" id="{028160BA-2197-4397-B626-D649849A9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660" y="328627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2E961DA-6CEF-4EDB-882F-AE4F8C9F002D}"/>
              </a:ext>
            </a:extLst>
          </p:cNvPr>
          <p:cNvSpPr/>
          <p:nvPr/>
        </p:nvSpPr>
        <p:spPr>
          <a:xfrm>
            <a:off x="5441831" y="4782551"/>
            <a:ext cx="54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939BE25-B7C0-442F-94FD-BD5F83B17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9" y="1760222"/>
            <a:ext cx="3600000" cy="3600000"/>
          </a:xfrm>
          <a:prstGeom prst="rect">
            <a:avLst/>
          </a:prstGeom>
        </p:spPr>
      </p:pic>
      <p:sp>
        <p:nvSpPr>
          <p:cNvPr id="49" name="Rounded Rectangle 46">
            <a:extLst>
              <a:ext uri="{FF2B5EF4-FFF2-40B4-BE49-F238E27FC236}">
                <a16:creationId xmlns:a16="http://schemas.microsoft.com/office/drawing/2014/main" id="{BEA1CD19-1D0E-476F-9727-00A300654BD4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6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À Valence,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des … 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4 lupins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A28DE0-26BD-40D4-8596-1735F294660C}"/>
              </a:ext>
            </a:extLst>
          </p:cNvPr>
          <p:cNvGrpSpPr/>
          <p:nvPr/>
        </p:nvGrpSpPr>
        <p:grpSpPr>
          <a:xfrm>
            <a:off x="3936000" y="2350323"/>
            <a:ext cx="4320000" cy="3009899"/>
            <a:chOff x="6803378" y="2400300"/>
            <a:chExt cx="4320000" cy="3009899"/>
          </a:xfrm>
        </p:grpSpPr>
        <p:pic>
          <p:nvPicPr>
            <p:cNvPr id="53" name="Picture 2" descr="Fields Clip Art">
              <a:extLst>
                <a:ext uri="{FF2B5EF4-FFF2-40B4-BE49-F238E27FC236}">
                  <a16:creationId xmlns:a16="http://schemas.microsoft.com/office/drawing/2014/main" id="{E4FD0D9F-0B8B-46F8-924E-F921FAC11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593" y="2424323"/>
              <a:ext cx="3941570" cy="211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036DFE-1B42-423B-B386-8D830501303B}"/>
                </a:ext>
              </a:extLst>
            </p:cNvPr>
            <p:cNvGrpSpPr/>
            <p:nvPr/>
          </p:nvGrpSpPr>
          <p:grpSpPr>
            <a:xfrm>
              <a:off x="6803378" y="2400300"/>
              <a:ext cx="4320000" cy="2160000"/>
              <a:chOff x="361950" y="2247900"/>
              <a:chExt cx="4320000" cy="21600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5151890-30A0-4225-BC70-F38E1C6A6E4D}"/>
                  </a:ext>
                </a:extLst>
              </p:cNvPr>
              <p:cNvSpPr/>
              <p:nvPr/>
            </p:nvSpPr>
            <p:spPr>
              <a:xfrm>
                <a:off x="361950" y="2247900"/>
                <a:ext cx="4320000" cy="2160000"/>
              </a:xfrm>
              <a:prstGeom prst="roundRect">
                <a:avLst/>
              </a:prstGeom>
              <a:noFill/>
              <a:ln w="76200">
                <a:solidFill>
                  <a:srgbClr val="1150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1246B5D-FFD4-4621-8440-BB8E99FE6B22}"/>
                  </a:ext>
                </a:extLst>
              </p:cNvPr>
              <p:cNvCxnSpPr/>
              <p:nvPr/>
            </p:nvCxnSpPr>
            <p:spPr>
              <a:xfrm>
                <a:off x="361950" y="2876550"/>
                <a:ext cx="4320000" cy="0"/>
              </a:xfrm>
              <a:prstGeom prst="line">
                <a:avLst/>
              </a:prstGeom>
              <a:ln w="76200">
                <a:solidFill>
                  <a:srgbClr val="1150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EFC41-BAE3-48E6-B0C9-F402133A4436}"/>
                </a:ext>
              </a:extLst>
            </p:cNvPr>
            <p:cNvSpPr txBox="1"/>
            <p:nvPr/>
          </p:nvSpPr>
          <p:spPr>
            <a:xfrm>
              <a:off x="8252615" y="4825424"/>
              <a:ext cx="1473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l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_ 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pins</a:t>
              </a:r>
            </a:p>
          </p:txBody>
        </p:sp>
        <p:pic>
          <p:nvPicPr>
            <p:cNvPr id="3076" name="Picture 4" descr="Bluebonnet flower clipart">
              <a:extLst>
                <a:ext uri="{FF2B5EF4-FFF2-40B4-BE49-F238E27FC236}">
                  <a16:creationId xmlns:a16="http://schemas.microsoft.com/office/drawing/2014/main" id="{8BA89068-372A-4BC0-AB30-366CDFEE6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894" y="3072255"/>
              <a:ext cx="69342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Bluebonnet flower clipart">
              <a:extLst>
                <a:ext uri="{FF2B5EF4-FFF2-40B4-BE49-F238E27FC236}">
                  <a16:creationId xmlns:a16="http://schemas.microsoft.com/office/drawing/2014/main" id="{9A635D43-3ADA-4F62-84EF-0B0E11DE4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648" y="3072255"/>
              <a:ext cx="69342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Bluebonnet flower clipart">
              <a:extLst>
                <a:ext uri="{FF2B5EF4-FFF2-40B4-BE49-F238E27FC236}">
                  <a16:creationId xmlns:a16="http://schemas.microsoft.com/office/drawing/2014/main" id="{D3F4CC48-3A75-4B21-9772-BB7821767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173" y="3072255"/>
              <a:ext cx="69342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Bluebonnet flower clipart">
              <a:extLst>
                <a:ext uri="{FF2B5EF4-FFF2-40B4-BE49-F238E27FC236}">
                  <a16:creationId xmlns:a16="http://schemas.microsoft.com/office/drawing/2014/main" id="{1A922BF1-D2E5-4937-82AC-4C1B40A70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3378" y="3073045"/>
              <a:ext cx="69342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Bluebonnet flower clipart">
              <a:extLst>
                <a:ext uri="{FF2B5EF4-FFF2-40B4-BE49-F238E27FC236}">
                  <a16:creationId xmlns:a16="http://schemas.microsoft.com/office/drawing/2014/main" id="{C82A4BE8-AD1B-4E69-8618-3579F6F37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3121" y="3073835"/>
              <a:ext cx="69342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Bluebonnet flower clipart">
              <a:extLst>
                <a:ext uri="{FF2B5EF4-FFF2-40B4-BE49-F238E27FC236}">
                  <a16:creationId xmlns:a16="http://schemas.microsoft.com/office/drawing/2014/main" id="{33127BDF-AAAF-458F-9948-7A6F0327F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6875" y="3074625"/>
              <a:ext cx="693423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DCE40B4-EB29-4CF3-BD7F-1BEB4543AE2A}"/>
              </a:ext>
            </a:extLst>
          </p:cNvPr>
          <p:cNvSpPr/>
          <p:nvPr/>
        </p:nvSpPr>
        <p:spPr>
          <a:xfrm>
            <a:off x="5573742" y="477544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Rounded Rectangle 46">
            <a:extLst>
              <a:ext uri="{FF2B5EF4-FFF2-40B4-BE49-F238E27FC236}">
                <a16:creationId xmlns:a16="http://schemas.microsoft.com/office/drawing/2014/main" id="{D4BCDB25-B643-47FF-BD35-5AB73583F6E9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1A81DD4-9764-4AD6-8BCB-4A32C075C2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9" y="1760222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À Vienne,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… 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5 biche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17ACC5-5C8C-4BA4-882E-666E6668A914}"/>
              </a:ext>
            </a:extLst>
          </p:cNvPr>
          <p:cNvGrpSpPr/>
          <p:nvPr/>
        </p:nvGrpSpPr>
        <p:grpSpPr>
          <a:xfrm>
            <a:off x="3936000" y="2350323"/>
            <a:ext cx="4320000" cy="3009899"/>
            <a:chOff x="3936000" y="2350323"/>
            <a:chExt cx="4320000" cy="3009899"/>
          </a:xfrm>
        </p:grpSpPr>
        <p:pic>
          <p:nvPicPr>
            <p:cNvPr id="4100" name="Picture 4" descr="Forest cliparts">
              <a:extLst>
                <a:ext uri="{FF2B5EF4-FFF2-40B4-BE49-F238E27FC236}">
                  <a16:creationId xmlns:a16="http://schemas.microsoft.com/office/drawing/2014/main" id="{CACDB091-211E-4E04-B74D-6CA475181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728" y="2350323"/>
              <a:ext cx="390525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EA68E-0D37-4BBE-967C-5967B1E0B500}"/>
                </a:ext>
              </a:extLst>
            </p:cNvPr>
            <p:cNvSpPr txBox="1"/>
            <p:nvPr/>
          </p:nvSpPr>
          <p:spPr>
            <a:xfrm>
              <a:off x="5382471" y="4775447"/>
              <a:ext cx="14526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b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_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che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D0E858-326B-423A-B88A-466B9E996F25}"/>
                </a:ext>
              </a:extLst>
            </p:cNvPr>
            <p:cNvGrpSpPr/>
            <p:nvPr/>
          </p:nvGrpSpPr>
          <p:grpSpPr>
            <a:xfrm>
              <a:off x="3936000" y="2350323"/>
              <a:ext cx="4320000" cy="2160000"/>
              <a:chOff x="361950" y="2247900"/>
              <a:chExt cx="4320000" cy="21600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BDB10E1-E050-498D-828B-D134185D1A4F}"/>
                  </a:ext>
                </a:extLst>
              </p:cNvPr>
              <p:cNvSpPr/>
              <p:nvPr/>
            </p:nvSpPr>
            <p:spPr>
              <a:xfrm>
                <a:off x="361950" y="2247900"/>
                <a:ext cx="4320000" cy="2160000"/>
              </a:xfrm>
              <a:prstGeom prst="roundRect">
                <a:avLst/>
              </a:prstGeom>
              <a:noFill/>
              <a:ln w="76200">
                <a:solidFill>
                  <a:srgbClr val="1150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7CCED64-0B6C-4B9E-BF92-DF764EBC3DE9}"/>
                  </a:ext>
                </a:extLst>
              </p:cNvPr>
              <p:cNvCxnSpPr/>
              <p:nvPr/>
            </p:nvCxnSpPr>
            <p:spPr>
              <a:xfrm>
                <a:off x="361950" y="2876550"/>
                <a:ext cx="4320000" cy="0"/>
              </a:xfrm>
              <a:prstGeom prst="line">
                <a:avLst/>
              </a:prstGeom>
              <a:ln w="76200">
                <a:solidFill>
                  <a:srgbClr val="1150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02" name="Picture 6" descr="Free Deer Clipart">
              <a:extLst>
                <a:ext uri="{FF2B5EF4-FFF2-40B4-BE49-F238E27FC236}">
                  <a16:creationId xmlns:a16="http://schemas.microsoft.com/office/drawing/2014/main" id="{0F928DAF-A96D-4637-9307-A6886D68C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854" y="3024648"/>
              <a:ext cx="132141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9021494-1785-42CD-AAFE-CBFD41999241}"/>
              </a:ext>
            </a:extLst>
          </p:cNvPr>
          <p:cNvSpPr/>
          <p:nvPr/>
        </p:nvSpPr>
        <p:spPr>
          <a:xfrm>
            <a:off x="5734038" y="4775447"/>
            <a:ext cx="282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8B89E5-9CDD-4CC5-BF2D-231F570CFC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9" y="1760222"/>
            <a:ext cx="3600000" cy="3600000"/>
          </a:xfrm>
          <a:prstGeom prst="rect">
            <a:avLst/>
          </a:prstGeom>
        </p:spPr>
      </p:pic>
      <p:sp>
        <p:nvSpPr>
          <p:cNvPr id="25" name="Rounded Rectangle 46">
            <a:extLst>
              <a:ext uri="{FF2B5EF4-FFF2-40B4-BE49-F238E27FC236}">
                <a16:creationId xmlns:a16="http://schemas.microsoft.com/office/drawing/2014/main" id="{FF83D9FB-3684-40FA-9C86-111689F4C30C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À Lyon,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un … 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6 chateau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02FB74-0032-4C01-B77D-E4EE32C2BBAD}"/>
              </a:ext>
            </a:extLst>
          </p:cNvPr>
          <p:cNvGrpSpPr/>
          <p:nvPr/>
        </p:nvGrpSpPr>
        <p:grpSpPr>
          <a:xfrm>
            <a:off x="3936000" y="2308415"/>
            <a:ext cx="4320000" cy="3042149"/>
            <a:chOff x="1068622" y="2368050"/>
            <a:chExt cx="4320000" cy="30421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EA68E-0D37-4BBE-967C-5967B1E0B500}"/>
                </a:ext>
              </a:extLst>
            </p:cNvPr>
            <p:cNvSpPr txBox="1"/>
            <p:nvPr/>
          </p:nvSpPr>
          <p:spPr>
            <a:xfrm>
              <a:off x="2257812" y="4825424"/>
              <a:ext cx="19672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chât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_ _ _</a:t>
              </a:r>
            </a:p>
          </p:txBody>
        </p:sp>
        <p:pic>
          <p:nvPicPr>
            <p:cNvPr id="5128" name="Picture 8" descr="City free vector download">
              <a:extLst>
                <a:ext uri="{FF2B5EF4-FFF2-40B4-BE49-F238E27FC236}">
                  <a16:creationId xmlns:a16="http://schemas.microsoft.com/office/drawing/2014/main" id="{3DEA7B6B-9A7C-4162-B346-6F09075A3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51" y="2368050"/>
              <a:ext cx="389935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Fairy Tale Castle Clip Art | Clipart library - Free Clipart Images">
              <a:extLst>
                <a:ext uri="{FF2B5EF4-FFF2-40B4-BE49-F238E27FC236}">
                  <a16:creationId xmlns:a16="http://schemas.microsoft.com/office/drawing/2014/main" id="{00816406-E0BC-4417-9F13-780F0E3B0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027" y="3262621"/>
              <a:ext cx="2160000" cy="1246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D0E858-326B-423A-B88A-466B9E996F25}"/>
                </a:ext>
              </a:extLst>
            </p:cNvPr>
            <p:cNvGrpSpPr/>
            <p:nvPr/>
          </p:nvGrpSpPr>
          <p:grpSpPr>
            <a:xfrm>
              <a:off x="1068622" y="2400300"/>
              <a:ext cx="4320000" cy="2160000"/>
              <a:chOff x="361950" y="2247900"/>
              <a:chExt cx="4320000" cy="21600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BDB10E1-E050-498D-828B-D134185D1A4F}"/>
                  </a:ext>
                </a:extLst>
              </p:cNvPr>
              <p:cNvSpPr/>
              <p:nvPr/>
            </p:nvSpPr>
            <p:spPr>
              <a:xfrm>
                <a:off x="361950" y="2247900"/>
                <a:ext cx="4320000" cy="2160000"/>
              </a:xfrm>
              <a:prstGeom prst="roundRect">
                <a:avLst/>
              </a:prstGeom>
              <a:noFill/>
              <a:ln w="76200">
                <a:solidFill>
                  <a:srgbClr val="1150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7CCED64-0B6C-4B9E-BF92-DF764EBC3DE9}"/>
                  </a:ext>
                </a:extLst>
              </p:cNvPr>
              <p:cNvCxnSpPr/>
              <p:nvPr/>
            </p:nvCxnSpPr>
            <p:spPr>
              <a:xfrm>
                <a:off x="361950" y="2876550"/>
                <a:ext cx="4320000" cy="0"/>
              </a:xfrm>
              <a:prstGeom prst="line">
                <a:avLst/>
              </a:prstGeom>
              <a:ln w="76200">
                <a:solidFill>
                  <a:srgbClr val="1150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2B230-0566-4040-BB54-0E2AEEBD201B}"/>
              </a:ext>
            </a:extLst>
          </p:cNvPr>
          <p:cNvSpPr/>
          <p:nvPr/>
        </p:nvSpPr>
        <p:spPr>
          <a:xfrm>
            <a:off x="6093405" y="4765788"/>
            <a:ext cx="96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eau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0D5290-91F9-4EC7-AE44-4AF493DEE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9" y="1760222"/>
            <a:ext cx="3600000" cy="3600000"/>
          </a:xfrm>
          <a:prstGeom prst="rect">
            <a:avLst/>
          </a:prstGeom>
        </p:spPr>
      </p:pic>
      <p:sp>
        <p:nvSpPr>
          <p:cNvPr id="26" name="Rounded Rectangle 46">
            <a:extLst>
              <a:ext uri="{FF2B5EF4-FFF2-40B4-BE49-F238E27FC236}">
                <a16:creationId xmlns:a16="http://schemas.microsoft.com/office/drawing/2014/main" id="{B4FEF570-DB99-4415-9F2D-B3BD69950682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726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À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Mâcon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avec des ________ noirs.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7 cheveux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96C73A-04A4-4400-B113-D5806495AEEF}"/>
              </a:ext>
            </a:extLst>
          </p:cNvPr>
          <p:cNvGrpSpPr/>
          <p:nvPr/>
        </p:nvGrpSpPr>
        <p:grpSpPr>
          <a:xfrm>
            <a:off x="3936000" y="2350323"/>
            <a:ext cx="4320000" cy="3009899"/>
            <a:chOff x="6803378" y="2400300"/>
            <a:chExt cx="4320000" cy="3009899"/>
          </a:xfrm>
        </p:grpSpPr>
        <p:pic>
          <p:nvPicPr>
            <p:cNvPr id="23" name="Picture 2" descr="Beautiful cartoon landscapes vector set 10 - Vector Scenery free ">
              <a:extLst>
                <a:ext uri="{FF2B5EF4-FFF2-40B4-BE49-F238E27FC236}">
                  <a16:creationId xmlns:a16="http://schemas.microsoft.com/office/drawing/2014/main" id="{6CDAF023-BD43-4AFE-AF2E-4C304E37C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78" y="2400300"/>
              <a:ext cx="3960000" cy="213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036DFE-1B42-423B-B386-8D830501303B}"/>
                </a:ext>
              </a:extLst>
            </p:cNvPr>
            <p:cNvGrpSpPr/>
            <p:nvPr/>
          </p:nvGrpSpPr>
          <p:grpSpPr>
            <a:xfrm>
              <a:off x="6803378" y="2400300"/>
              <a:ext cx="4320000" cy="2160000"/>
              <a:chOff x="361950" y="2247900"/>
              <a:chExt cx="4320000" cy="21600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5151890-30A0-4225-BC70-F38E1C6A6E4D}"/>
                  </a:ext>
                </a:extLst>
              </p:cNvPr>
              <p:cNvSpPr/>
              <p:nvPr/>
            </p:nvSpPr>
            <p:spPr>
              <a:xfrm>
                <a:off x="361950" y="2247900"/>
                <a:ext cx="4320000" cy="2160000"/>
              </a:xfrm>
              <a:prstGeom prst="roundRect">
                <a:avLst/>
              </a:prstGeom>
              <a:noFill/>
              <a:ln w="76200">
                <a:solidFill>
                  <a:srgbClr val="1150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1246B5D-FFD4-4621-8440-BB8E99FE6B22}"/>
                  </a:ext>
                </a:extLst>
              </p:cNvPr>
              <p:cNvCxnSpPr/>
              <p:nvPr/>
            </p:nvCxnSpPr>
            <p:spPr>
              <a:xfrm>
                <a:off x="361950" y="2876550"/>
                <a:ext cx="4320000" cy="0"/>
              </a:xfrm>
              <a:prstGeom prst="line">
                <a:avLst/>
              </a:prstGeom>
              <a:ln w="76200">
                <a:solidFill>
                  <a:srgbClr val="1150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EFC41-BAE3-48E6-B0C9-F402133A4436}"/>
                </a:ext>
              </a:extLst>
            </p:cNvPr>
            <p:cNvSpPr txBox="1"/>
            <p:nvPr/>
          </p:nvSpPr>
          <p:spPr>
            <a:xfrm>
              <a:off x="8030600" y="4825424"/>
              <a:ext cx="1917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chev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_ _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x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7174" name="Picture 6" descr="Little Girl With Black Hair Free Clip Art">
              <a:extLst>
                <a:ext uri="{FF2B5EF4-FFF2-40B4-BE49-F238E27FC236}">
                  <a16:creationId xmlns:a16="http://schemas.microsoft.com/office/drawing/2014/main" id="{2BED960A-2910-4A26-A3C2-01A9DE0A2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4378" y="3083302"/>
              <a:ext cx="706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CB0797-BF17-4D7C-BADA-B6D12129C13E}"/>
              </a:ext>
            </a:extLst>
          </p:cNvPr>
          <p:cNvCxnSpPr>
            <a:cxnSpLocks/>
          </p:cNvCxnSpPr>
          <p:nvPr/>
        </p:nvCxnSpPr>
        <p:spPr>
          <a:xfrm flipH="1">
            <a:off x="7704731" y="2819266"/>
            <a:ext cx="443000" cy="386625"/>
          </a:xfrm>
          <a:prstGeom prst="straightConnector1">
            <a:avLst/>
          </a:prstGeom>
          <a:ln w="76200">
            <a:solidFill>
              <a:srgbClr val="EE6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F782DA8-D414-4BD2-8F89-415509850696}"/>
              </a:ext>
            </a:extLst>
          </p:cNvPr>
          <p:cNvSpPr/>
          <p:nvPr/>
        </p:nvSpPr>
        <p:spPr>
          <a:xfrm>
            <a:off x="6161734" y="4775447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6DEEB7-FCAB-4830-B01A-CDB663F4AF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9" y="1760222"/>
            <a:ext cx="3600000" cy="3600000"/>
          </a:xfrm>
          <a:prstGeom prst="rect">
            <a:avLst/>
          </a:prstGeom>
        </p:spPr>
      </p:pic>
      <p:sp>
        <p:nvSpPr>
          <p:cNvPr id="37" name="Rounded Rectangle 46">
            <a:extLst>
              <a:ext uri="{FF2B5EF4-FFF2-40B4-BE49-F238E27FC236}">
                <a16:creationId xmlns:a16="http://schemas.microsoft.com/office/drawing/2014/main" id="{49030B43-FBB4-4385-B238-D44C9A973663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5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42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La </a:t>
            </a:r>
            <a:r>
              <a:rPr lang="en-GB" sz="3600" b="1" dirty="0" err="1">
                <a:solidFill>
                  <a:schemeClr val="bg1"/>
                </a:solidFill>
              </a:rPr>
              <a:t>vue</a:t>
            </a:r>
            <a:r>
              <a:rPr lang="en-GB" sz="3600" b="1" dirty="0">
                <a:solidFill>
                  <a:schemeClr val="bg1"/>
                </a:solidFill>
              </a:rPr>
              <a:t> de la </a:t>
            </a:r>
            <a:r>
              <a:rPr lang="en-GB" sz="3600" b="1" dirty="0" err="1">
                <a:solidFill>
                  <a:schemeClr val="bg1"/>
                </a:solidFill>
              </a:rPr>
              <a:t>fenêtre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267-DA55-4940-8B39-595B59CF7033}"/>
              </a:ext>
            </a:extLst>
          </p:cNvPr>
          <p:cNvSpPr txBox="1"/>
          <p:nvPr/>
        </p:nvSpPr>
        <p:spPr>
          <a:xfrm>
            <a:off x="903379" y="1497778"/>
            <a:ext cx="1129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Dans 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forêt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Morvan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Amir ne fait pas attention. Il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pense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qu’il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a des …</a:t>
            </a:r>
          </a:p>
        </p:txBody>
      </p:sp>
      <p:sp>
        <p:nvSpPr>
          <p:cNvPr id="28" name="Action Button: Custom 66" descr="number 1">
            <a:hlinkClick r:id="" action="ppaction://noaction" highlightClick="1">
              <a:snd r:embed="rId4" name="Phonics 1.8 fees.wav"/>
            </a:hlinkClick>
            <a:extLst>
              <a:ext uri="{FF2B5EF4-FFF2-40B4-BE49-F238E27FC236}">
                <a16:creationId xmlns:a16="http://schemas.microsoft.com/office/drawing/2014/main" id="{4C1F7D5B-7B94-4230-9CF0-C018F29585D6}"/>
              </a:ext>
            </a:extLst>
          </p:cNvPr>
          <p:cNvSpPr/>
          <p:nvPr/>
        </p:nvSpPr>
        <p:spPr>
          <a:xfrm>
            <a:off x="188942" y="1458610"/>
            <a:ext cx="540000" cy="540000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6AC74A-5816-4B2F-8BDF-782EDD3C677F}"/>
              </a:ext>
            </a:extLst>
          </p:cNvPr>
          <p:cNvGrpSpPr/>
          <p:nvPr/>
        </p:nvGrpSpPr>
        <p:grpSpPr>
          <a:xfrm>
            <a:off x="3903148" y="2350323"/>
            <a:ext cx="4385704" cy="3009899"/>
            <a:chOff x="1035770" y="2400300"/>
            <a:chExt cx="4385704" cy="3009899"/>
          </a:xfrm>
        </p:grpSpPr>
        <p:pic>
          <p:nvPicPr>
            <p:cNvPr id="8196" name="Picture 4" descr="Forest Cartoon Landscape Clip Art Transparent Forest Clipart">
              <a:extLst>
                <a:ext uri="{FF2B5EF4-FFF2-40B4-BE49-F238E27FC236}">
                  <a16:creationId xmlns:a16="http://schemas.microsoft.com/office/drawing/2014/main" id="{14C42054-EA48-412C-A23E-C7EE90CC6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770" y="2452262"/>
              <a:ext cx="4385704" cy="237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EA68E-0D37-4BBE-967C-5967B1E0B500}"/>
                </a:ext>
              </a:extLst>
            </p:cNvPr>
            <p:cNvSpPr txBox="1"/>
            <p:nvPr/>
          </p:nvSpPr>
          <p:spPr>
            <a:xfrm>
              <a:off x="2654556" y="4825424"/>
              <a:ext cx="11737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f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_ 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es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D0E858-326B-423A-B88A-466B9E996F25}"/>
                </a:ext>
              </a:extLst>
            </p:cNvPr>
            <p:cNvGrpSpPr/>
            <p:nvPr/>
          </p:nvGrpSpPr>
          <p:grpSpPr>
            <a:xfrm>
              <a:off x="1068622" y="2400300"/>
              <a:ext cx="4320000" cy="2160000"/>
              <a:chOff x="361950" y="2247900"/>
              <a:chExt cx="4320000" cy="21600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BDB10E1-E050-498D-828B-D134185D1A4F}"/>
                  </a:ext>
                </a:extLst>
              </p:cNvPr>
              <p:cNvSpPr/>
              <p:nvPr/>
            </p:nvSpPr>
            <p:spPr>
              <a:xfrm>
                <a:off x="361950" y="2247900"/>
                <a:ext cx="4320000" cy="2160000"/>
              </a:xfrm>
              <a:prstGeom prst="roundRect">
                <a:avLst/>
              </a:prstGeom>
              <a:noFill/>
              <a:ln w="76200">
                <a:solidFill>
                  <a:srgbClr val="1150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7CCED64-0B6C-4B9E-BF92-DF764EBC3DE9}"/>
                  </a:ext>
                </a:extLst>
              </p:cNvPr>
              <p:cNvCxnSpPr/>
              <p:nvPr/>
            </p:nvCxnSpPr>
            <p:spPr>
              <a:xfrm>
                <a:off x="361950" y="2876550"/>
                <a:ext cx="4320000" cy="0"/>
              </a:xfrm>
              <a:prstGeom prst="line">
                <a:avLst/>
              </a:prstGeom>
              <a:ln w="76200">
                <a:solidFill>
                  <a:srgbClr val="1150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98" name="Picture 6" descr="Free Woods Fairy Clip Art">
              <a:extLst>
                <a:ext uri="{FF2B5EF4-FFF2-40B4-BE49-F238E27FC236}">
                  <a16:creationId xmlns:a16="http://schemas.microsoft.com/office/drawing/2014/main" id="{6AB3C8AA-751A-4FAF-BD11-E51CDD834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690" y="3219157"/>
              <a:ext cx="632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Free Woods Fairy Clip Art">
              <a:extLst>
                <a:ext uri="{FF2B5EF4-FFF2-40B4-BE49-F238E27FC236}">
                  <a16:creationId xmlns:a16="http://schemas.microsoft.com/office/drawing/2014/main" id="{9334F98F-D9DB-4500-A445-A3343E56F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822" y="3575403"/>
              <a:ext cx="632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Free Woods Fairy Clip Art">
              <a:extLst>
                <a:ext uri="{FF2B5EF4-FFF2-40B4-BE49-F238E27FC236}">
                  <a16:creationId xmlns:a16="http://schemas.microsoft.com/office/drawing/2014/main" id="{0F95E078-0B2B-4C69-9609-10129E261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501" y="3638843"/>
              <a:ext cx="632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Free Woods Fairy Clip Art">
              <a:extLst>
                <a:ext uri="{FF2B5EF4-FFF2-40B4-BE49-F238E27FC236}">
                  <a16:creationId xmlns:a16="http://schemas.microsoft.com/office/drawing/2014/main" id="{A9C9467B-ED6E-493D-B846-A238C1ED1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132" y="3278843"/>
              <a:ext cx="632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Free Woods Fairy Clip Art">
              <a:extLst>
                <a:ext uri="{FF2B5EF4-FFF2-40B4-BE49-F238E27FC236}">
                  <a16:creationId xmlns:a16="http://schemas.microsoft.com/office/drawing/2014/main" id="{2CB0B282-E28C-4051-A63F-73A2A525E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878" y="3166958"/>
              <a:ext cx="632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7F7E8-B50F-431E-8EA7-F8D4B1C9BEC0}"/>
              </a:ext>
            </a:extLst>
          </p:cNvPr>
          <p:cNvSpPr/>
          <p:nvPr/>
        </p:nvSpPr>
        <p:spPr>
          <a:xfrm>
            <a:off x="5748243" y="4775447"/>
            <a:ext cx="447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é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989D70E-9D86-4619-B02C-A6DD3B0F37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" y="1760222"/>
            <a:ext cx="3600000" cy="3600000"/>
          </a:xfrm>
          <a:prstGeom prst="rect">
            <a:avLst/>
          </a:prstGeom>
        </p:spPr>
      </p:pic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A0F41D0D-5247-445B-B5A8-E4E6221F58B5}"/>
              </a:ext>
            </a:extLst>
          </p:cNvPr>
          <p:cNvSpPr/>
          <p:nvPr/>
        </p:nvSpPr>
        <p:spPr>
          <a:xfrm>
            <a:off x="9720470" y="249870"/>
            <a:ext cx="2189450" cy="425992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0508F04-5F3A-476F-A16B-5A5439F2E83E}" vid="{5841D5F4-2865-4E61-AE12-536728AEF45E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ench_template" id="{A584392A-2C27-EF4E-BE7A-23E569A15FEE}" vid="{C5265BCB-6564-944E-94B9-024A124CD2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French_template</Template>
  <TotalTime>412</TotalTime>
  <Words>696</Words>
  <Application>Microsoft Office PowerPoint</Application>
  <PresentationFormat>Widescreen</PresentationFormat>
  <Paragraphs>162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メイリオ</vt:lpstr>
      <vt:lpstr>Arial</vt:lpstr>
      <vt:lpstr>Calibri</vt:lpstr>
      <vt:lpstr>Calibri Light</vt:lpstr>
      <vt:lpstr>Century Gothic</vt:lpstr>
      <vt:lpstr>Office Theme</vt:lpstr>
      <vt:lpstr>1_Office Theme</vt:lpstr>
      <vt:lpstr>Phonics</vt:lpstr>
      <vt:lpstr>La vue de la fenêtre</vt:lpstr>
      <vt:lpstr>La vue de la fenêtre</vt:lpstr>
      <vt:lpstr>La vue de la fenêtre</vt:lpstr>
      <vt:lpstr>La vue de la fenêtre</vt:lpstr>
      <vt:lpstr>La vue de la fenêtre</vt:lpstr>
      <vt:lpstr>La vue de la fenêtre</vt:lpstr>
      <vt:lpstr>La vue de la fenêtre</vt:lpstr>
      <vt:lpstr>La vue de la fenêtre</vt:lpstr>
      <vt:lpstr>Le métro : ligne 2</vt:lpstr>
      <vt:lpstr>Le métro : ligne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Kirsten Somerville</dc:creator>
  <cp:lastModifiedBy>Kirsten Somerville</cp:lastModifiedBy>
  <cp:revision>4</cp:revision>
  <dcterms:created xsi:type="dcterms:W3CDTF">2020-05-29T09:29:43Z</dcterms:created>
  <dcterms:modified xsi:type="dcterms:W3CDTF">2020-05-29T16:21:54Z</dcterms:modified>
</cp:coreProperties>
</file>