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66709" autoAdjust="0"/>
  </p:normalViewPr>
  <p:slideViewPr>
    <p:cSldViewPr snapToGrid="0">
      <p:cViewPr varScale="1">
        <p:scale>
          <a:sx n="72" d="100"/>
          <a:sy n="72" d="100"/>
        </p:scale>
        <p:origin x="2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0BC0E-ED2F-47AD-B0A4-1FB97917002C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811A6-40C3-4A7A-8A2E-204C07B4FD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5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31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Vocabulary practice slide:</a:t>
            </a:r>
            <a:r>
              <a:rPr lang="en-GB" b="1" baseline="0" dirty="0" smtClean="0"/>
              <a:t> </a:t>
            </a:r>
            <a:r>
              <a:rPr lang="en-GB" b="1" u="sng" baseline="0" dirty="0" smtClean="0"/>
              <a:t>adjectives only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dirty="0" smtClean="0"/>
              <a:t>Pupils</a:t>
            </a:r>
            <a:r>
              <a:rPr lang="en-GB" baseline="0" dirty="0" smtClean="0"/>
              <a:t> either work by themselves or in pairs, reading out the words and studying their English meaning (1 minute).</a:t>
            </a:r>
            <a:br>
              <a:rPr lang="en-GB" baseline="0" dirty="0" smtClean="0"/>
            </a:br>
            <a:r>
              <a:rPr lang="en-GB" baseline="0" dirty="0" smtClean="0"/>
              <a:t>Then the English meanings are removed and they try to recall them, looking at the Spanish (1 minute).</a:t>
            </a:r>
            <a:br>
              <a:rPr lang="en-GB" baseline="0" dirty="0" smtClean="0"/>
            </a:br>
            <a:r>
              <a:rPr lang="en-GB" baseline="0" dirty="0" smtClean="0"/>
              <a:t>Then the Spanish meaning are removed and they to recall them, looking at the English (1 minute)</a:t>
            </a:r>
            <a:br>
              <a:rPr lang="en-GB" baseline="0" dirty="0" smtClean="0"/>
            </a:br>
            <a:r>
              <a:rPr lang="en-GB" baseline="0" dirty="0" smtClean="0"/>
              <a:t>Further rounds of learning can be facilitated by one pupil turning away from the board, and his/her partner asking him/her the meanings.  This activity can work from L2 </a:t>
            </a:r>
            <a:r>
              <a:rPr lang="en-GB" baseline="0" dirty="0" smtClean="0">
                <a:sym typeface="Wingdings" panose="05000000000000000000" pitchFamily="2" charset="2"/>
              </a:rPr>
              <a:t></a:t>
            </a:r>
            <a:r>
              <a:rPr lang="en-GB" baseline="0" dirty="0" smtClean="0"/>
              <a:t> L1 or L1 </a:t>
            </a:r>
            <a:r>
              <a:rPr lang="en-GB" baseline="0" dirty="0" smtClean="0">
                <a:sym typeface="Wingdings" panose="05000000000000000000" pitchFamily="2" charset="2"/>
              </a:rPr>
              <a:t> L2.</a:t>
            </a:r>
          </a:p>
          <a:p>
            <a:endParaRPr lang="en-GB" baseline="0" dirty="0" smtClean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Full vocabulary set for week 3:</a:t>
            </a:r>
            <a:endParaRPr lang="en-GB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 smtClean="0"/>
              <a:t>se</a:t>
            </a:r>
            <a:r>
              <a:rPr lang="es-ES" dirty="0" smtClean="0"/>
              <a:t>r [7]; </a:t>
            </a:r>
            <a:r>
              <a:rPr lang="es-ES" b="1" dirty="0" smtClean="0"/>
              <a:t>soy; eres; es; y</a:t>
            </a:r>
            <a:r>
              <a:rPr lang="es-ES" dirty="0" smtClean="0"/>
              <a:t> [4]; </a:t>
            </a:r>
            <a:r>
              <a:rPr lang="es-ES" b="1" dirty="0" smtClean="0"/>
              <a:t>alegre</a:t>
            </a:r>
            <a:r>
              <a:rPr lang="es-ES" dirty="0" smtClean="0"/>
              <a:t> [2081]; </a:t>
            </a:r>
            <a:r>
              <a:rPr lang="es-ES" b="1" dirty="0" smtClean="0"/>
              <a:t>simpático</a:t>
            </a:r>
            <a:r>
              <a:rPr lang="es-ES" dirty="0" smtClean="0"/>
              <a:t> [3349]; </a:t>
            </a:r>
            <a:r>
              <a:rPr lang="es-ES" b="1" dirty="0" smtClean="0"/>
              <a:t>guapo </a:t>
            </a:r>
            <a:r>
              <a:rPr lang="es-ES" dirty="0" smtClean="0"/>
              <a:t>[4192]; </a:t>
            </a:r>
            <a:r>
              <a:rPr lang="es-ES" b="1" dirty="0" smtClean="0"/>
              <a:t>alto</a:t>
            </a:r>
            <a:r>
              <a:rPr lang="es-ES" dirty="0" smtClean="0"/>
              <a:t> [231]; </a:t>
            </a:r>
            <a:r>
              <a:rPr lang="es-ES" b="1" dirty="0" smtClean="0"/>
              <a:t>bajo</a:t>
            </a:r>
            <a:r>
              <a:rPr lang="es-ES" dirty="0" smtClean="0"/>
              <a:t> [236]</a:t>
            </a:r>
            <a:endParaRPr lang="en-GB" dirty="0" smtClean="0"/>
          </a:p>
          <a:p>
            <a:endParaRPr lang="en-GB" b="1" dirty="0" smtClean="0"/>
          </a:p>
          <a:p>
            <a:r>
              <a:rPr lang="en-GB" b="1" dirty="0" smtClean="0"/>
              <a:t>Note: </a:t>
            </a:r>
            <a:r>
              <a:rPr lang="en-GB" dirty="0" smtClean="0"/>
              <a:t>Students will need a little support with the pronunciation of 1] </a:t>
            </a:r>
            <a:r>
              <a:rPr lang="en-GB" b="1" dirty="0" smtClean="0"/>
              <a:t>‘j</a:t>
            </a:r>
            <a:r>
              <a:rPr lang="en-GB" dirty="0" smtClean="0"/>
              <a:t>’ in ‘</a:t>
            </a:r>
            <a:r>
              <a:rPr lang="en-GB" dirty="0" err="1" smtClean="0"/>
              <a:t>bajo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6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Teachers may</a:t>
            </a:r>
            <a:r>
              <a:rPr lang="en-GB" baseline="0" dirty="0" smtClean="0"/>
              <a:t> wish to use this slide to reinforce the adjectives for Week 3</a:t>
            </a:r>
          </a:p>
          <a:p>
            <a:r>
              <a:rPr lang="en-GB" baseline="0" dirty="0" smtClean="0"/>
              <a:t>‘</a:t>
            </a:r>
            <a:r>
              <a:rPr lang="en-GB" baseline="0" dirty="0" err="1" smtClean="0"/>
              <a:t>Tranquilo</a:t>
            </a:r>
            <a:r>
              <a:rPr lang="en-GB" baseline="0" dirty="0" smtClean="0"/>
              <a:t>’ will later be recycled from week 2 as this is an example of an adjective which can be used with both </a:t>
            </a:r>
            <a:r>
              <a:rPr lang="en-GB" baseline="0" dirty="0" err="1" smtClean="0"/>
              <a:t>estar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ser</a:t>
            </a:r>
            <a:r>
              <a:rPr lang="en-GB" baseline="0" dirty="0" smtClean="0"/>
              <a:t> and is pertinent to the activity.</a:t>
            </a:r>
          </a:p>
          <a:p>
            <a:endParaRPr lang="en-GB" baseline="0" dirty="0" smtClean="0"/>
          </a:p>
          <a:p>
            <a:pPr marL="228600" indent="-228600">
              <a:buAutoNum type="arabicPeriod"/>
            </a:pPr>
            <a:r>
              <a:rPr lang="en-GB" baseline="0" dirty="0" smtClean="0"/>
              <a:t>Pictures appear in order: teacher says them, students repeat.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Words remain only  - students pronounce chorally without teacher support.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Question icons elicit the English meanings, one by one.</a:t>
            </a:r>
          </a:p>
          <a:p>
            <a:pPr marL="228600" indent="-228600">
              <a:buAutoNum type="arabicPeriod"/>
            </a:pPr>
            <a:r>
              <a:rPr lang="en-GB" dirty="0" smtClean="0"/>
              <a:t>Pictures appear and disappear, out of sequence, eliciting</a:t>
            </a:r>
            <a:r>
              <a:rPr lang="en-GB" baseline="0" dirty="0" smtClean="0"/>
              <a:t> Spanish.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16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baseline="0" dirty="0" smtClean="0"/>
              <a:t>This activity practises the use of ‘soy’ and ‘</a:t>
            </a:r>
            <a:r>
              <a:rPr lang="en-GB" b="0" baseline="0" dirty="0" err="1" smtClean="0"/>
              <a:t>es</a:t>
            </a:r>
            <a:r>
              <a:rPr lang="en-GB" b="0" baseline="0" dirty="0" smtClean="0"/>
              <a:t>’ (two grammar features taught this week) with the new adjectives.</a:t>
            </a:r>
          </a:p>
          <a:p>
            <a:pPr marL="0" indent="0">
              <a:buNone/>
            </a:pPr>
            <a:endParaRPr lang="en-GB" b="1" baseline="0" dirty="0" smtClean="0"/>
          </a:p>
          <a:p>
            <a:pPr marL="0" indent="0">
              <a:buNone/>
            </a:pPr>
            <a:r>
              <a:rPr lang="en-GB" b="1" baseline="0" dirty="0" smtClean="0"/>
              <a:t>Choral responses</a:t>
            </a: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Group A – (e.g., left-hand side of the class) gives the Spanish. </a:t>
            </a:r>
            <a:br>
              <a:rPr lang="en-GB" baseline="0" dirty="0" smtClean="0"/>
            </a:br>
            <a:r>
              <a:rPr lang="en-GB" baseline="0" dirty="0" smtClean="0"/>
              <a:t>Group B – (e.g., right-hand side) translates into English.</a:t>
            </a:r>
            <a:br>
              <a:rPr lang="en-GB" baseline="0" dirty="0" smtClean="0"/>
            </a:br>
            <a:r>
              <a:rPr lang="en-GB" baseline="0" dirty="0" smtClean="0"/>
              <a:t>Teacher monitors readiness of responses, verb forms and pronunciation.</a:t>
            </a:r>
          </a:p>
          <a:p>
            <a:pPr marL="0" indent="0">
              <a:buNone/>
            </a:pPr>
            <a:r>
              <a:rPr lang="en-GB" baseline="0" dirty="0" smtClean="0"/>
              <a:t>To be completed before the images stop spinning.</a:t>
            </a:r>
          </a:p>
          <a:p>
            <a:pPr marL="0" indent="0">
              <a:buNone/>
            </a:pPr>
            <a:r>
              <a:rPr lang="en-GB" baseline="0" dirty="0" smtClean="0"/>
              <a:t>After five, players swap roles.</a:t>
            </a:r>
          </a:p>
          <a:p>
            <a:pPr marL="0" indent="0">
              <a:buNone/>
            </a:pPr>
            <a:r>
              <a:rPr lang="en-GB" baseline="0" dirty="0" smtClean="0"/>
              <a:t>(Speed up timings to increase the challenge.)</a:t>
            </a:r>
          </a:p>
          <a:p>
            <a:pPr marL="0" indent="0">
              <a:buNone/>
            </a:pPr>
            <a:r>
              <a:rPr lang="en-GB" baseline="0" dirty="0" smtClean="0"/>
              <a:t>NB: the students who are translating face away from the board.</a:t>
            </a:r>
          </a:p>
          <a:p>
            <a:pPr marL="0" indent="0">
              <a:buNone/>
            </a:pPr>
            <a:endParaRPr lang="en-GB" baseline="0" dirty="0" smtClean="0"/>
          </a:p>
          <a:p>
            <a:pPr marL="0" indent="0">
              <a:buNone/>
            </a:pPr>
            <a:r>
              <a:rPr lang="en-GB" baseline="0" dirty="0" smtClean="0"/>
              <a:t>The </a:t>
            </a:r>
            <a:r>
              <a:rPr lang="en-GB" baseline="0" dirty="0" err="1" smtClean="0"/>
              <a:t>Budda</a:t>
            </a:r>
            <a:r>
              <a:rPr lang="en-GB" baseline="0" dirty="0" smtClean="0"/>
              <a:t> image may need to be explained as </a:t>
            </a:r>
            <a:r>
              <a:rPr lang="en-GB" i="1" baseline="0" dirty="0" err="1" smtClean="0"/>
              <a:t>tranquilo</a:t>
            </a:r>
            <a:r>
              <a:rPr lang="en-GB" baseline="0" dirty="0" smtClean="0"/>
              <a:t>.  Teachers could elicit the answer from the students by asking what they think is means.</a:t>
            </a:r>
            <a:br>
              <a:rPr lang="en-GB" baseline="0" dirty="0" smtClean="0"/>
            </a:br>
            <a:r>
              <a:rPr lang="en-GB" baseline="0" dirty="0" smtClean="0"/>
              <a:t>¿</a:t>
            </a:r>
            <a:r>
              <a:rPr lang="en-GB" baseline="0" dirty="0" err="1" smtClean="0"/>
              <a:t>Qué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significa</a:t>
            </a:r>
            <a:r>
              <a:rPr lang="en-GB" baseline="0" dirty="0" smtClean="0"/>
              <a:t> el </a:t>
            </a:r>
            <a:r>
              <a:rPr lang="en-GB" baseline="0" dirty="0" err="1" smtClean="0"/>
              <a:t>Budda</a:t>
            </a:r>
            <a:r>
              <a:rPr lang="en-GB" baseline="0" dirty="0" smtClean="0"/>
              <a:t>?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234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0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3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5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872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7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6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8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85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24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28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0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5" name="Rectangle 4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13" y="2549525"/>
            <a:ext cx="5379089" cy="879475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prstClr val="white"/>
                </a:solidFill>
              </a:rPr>
              <a:t>Vocabulary</a:t>
            </a:r>
            <a:endParaRPr lang="en-US" sz="4000" dirty="0"/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AB3692F8-CE33-C34E-B376-364FE77401E4}"/>
              </a:ext>
            </a:extLst>
          </p:cNvPr>
          <p:cNvSpPr txBox="1">
            <a:spLocks/>
          </p:cNvSpPr>
          <p:nvPr/>
        </p:nvSpPr>
        <p:spPr>
          <a:xfrm>
            <a:off x="266807" y="6147055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Author name(s):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Victoria Hobson, Rachel Hawkes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10.01.2020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5" name="Picture 14" descr="NCELP logo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2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7258756" cy="86712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512083" y="1362298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509717" y="1362296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195456" y="1350870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0220144" y="1350870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0195456" y="5507129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0195456" y="3334772"/>
            <a:ext cx="143986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Segundos</a:t>
            </a:r>
            <a:endParaRPr lang="en-GB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0436935" y="1193019"/>
            <a:ext cx="431800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0412247" y="5326601"/>
            <a:ext cx="734174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0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668634" y="1379041"/>
          <a:ext cx="5517818" cy="25949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9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Word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English meaning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alto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tall, high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bajo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short, low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simpático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nice, friendly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alegre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happy, cheerful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guapo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good-looking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215817" y="361821"/>
            <a:ext cx="7341306" cy="7987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GB" sz="3600" b="1" dirty="0" err="1" smtClean="0">
                <a:solidFill>
                  <a:prstClr val="white"/>
                </a:solidFill>
                <a:latin typeface="Century Gothic" panose="020B0502020202020204" pitchFamily="34" charset="0"/>
              </a:rPr>
              <a:t>Vocabulario</a:t>
            </a:r>
            <a:r>
              <a:rPr lang="en-GB" sz="36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: </a:t>
            </a:r>
            <a:r>
              <a:rPr lang="en-GB" sz="3600" b="1" dirty="0" err="1" smtClean="0">
                <a:solidFill>
                  <a:prstClr val="white"/>
                </a:solidFill>
                <a:latin typeface="Century Gothic" panose="020B0502020202020204" pitchFamily="34" charset="0"/>
              </a:rPr>
              <a:t>Semana</a:t>
            </a:r>
            <a:r>
              <a:rPr lang="en-GB" sz="36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 3</a:t>
            </a:r>
            <a:endParaRPr lang="en-GB" sz="36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358489" y="5518555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48819" y="5737549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white"/>
                </a:solidFill>
                <a:latin typeface="Century Gothic" panose="020B0502020202020204" pitchFamily="34" charset="0"/>
              </a:rPr>
              <a:t>INICIO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274967" y="1847740"/>
            <a:ext cx="2006648" cy="4227605"/>
            <a:chOff x="2634335" y="1842309"/>
            <a:chExt cx="2006648" cy="4227605"/>
          </a:xfrm>
        </p:grpSpPr>
        <p:sp>
          <p:nvSpPr>
            <p:cNvPr id="22" name="Rectangle 21"/>
            <p:cNvSpPr/>
            <p:nvPr/>
          </p:nvSpPr>
          <p:spPr>
            <a:xfrm>
              <a:off x="2634335" y="1842309"/>
              <a:ext cx="2006647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34336" y="2278847"/>
              <a:ext cx="2006647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34336" y="2697126"/>
              <a:ext cx="2006647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34336" y="3158394"/>
              <a:ext cx="2006647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34336" y="3574870"/>
              <a:ext cx="2006647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634336" y="3983084"/>
              <a:ext cx="2006647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34336" y="4422814"/>
              <a:ext cx="2006647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34335" y="4857372"/>
              <a:ext cx="2006647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34336" y="5288951"/>
              <a:ext cx="2006647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634335" y="5738426"/>
              <a:ext cx="2006647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24226" y="1850563"/>
            <a:ext cx="2379502" cy="4227605"/>
            <a:chOff x="2634335" y="1842309"/>
            <a:chExt cx="2006648" cy="4227605"/>
          </a:xfrm>
        </p:grpSpPr>
        <p:sp>
          <p:nvSpPr>
            <p:cNvPr id="39" name="Rectangle 38"/>
            <p:cNvSpPr/>
            <p:nvPr/>
          </p:nvSpPr>
          <p:spPr>
            <a:xfrm>
              <a:off x="2634335" y="1842309"/>
              <a:ext cx="2006647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34336" y="2278847"/>
              <a:ext cx="2006647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34336" y="2697126"/>
              <a:ext cx="2006647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634336" y="3158394"/>
              <a:ext cx="2006647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634336" y="3574870"/>
              <a:ext cx="2006647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634336" y="3983084"/>
              <a:ext cx="2006647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634336" y="4422814"/>
              <a:ext cx="2006647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34335" y="4857372"/>
              <a:ext cx="2006647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34336" y="5288951"/>
              <a:ext cx="2006647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34335" y="5738426"/>
              <a:ext cx="2006647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5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52520" y="3584596"/>
            <a:ext cx="2443929" cy="2598772"/>
            <a:chOff x="1199148" y="1347764"/>
            <a:chExt cx="1423730" cy="195351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9148" y="1347764"/>
              <a:ext cx="976759" cy="195351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6404" y="2048334"/>
              <a:ext cx="626474" cy="1252948"/>
            </a:xfrm>
            <a:prstGeom prst="rect">
              <a:avLst/>
            </a:prstGeom>
          </p:spPr>
        </p:pic>
        <p:sp>
          <p:nvSpPr>
            <p:cNvPr id="7" name="Down Arrow 6"/>
            <p:cNvSpPr/>
            <p:nvPr/>
          </p:nvSpPr>
          <p:spPr>
            <a:xfrm>
              <a:off x="2151840" y="1347764"/>
              <a:ext cx="315601" cy="635876"/>
            </a:xfrm>
            <a:prstGeom prst="downArrow">
              <a:avLst/>
            </a:prstGeom>
            <a:solidFill>
              <a:srgbClr val="E65D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74" y="254899"/>
            <a:ext cx="2393552" cy="20963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767" y="449862"/>
            <a:ext cx="2319070" cy="15460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722" y="128477"/>
            <a:ext cx="3072267" cy="219594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940397" y="2249863"/>
            <a:ext cx="1965603" cy="769441"/>
          </a:xfrm>
          <a:prstGeom prst="rect">
            <a:avLst/>
          </a:prstGeom>
          <a:solidFill>
            <a:srgbClr val="115076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entury Gothic" panose="020B0502020202020204" pitchFamily="34" charset="0"/>
              </a:rPr>
              <a:t>alegre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3478" y="2337296"/>
            <a:ext cx="2868093" cy="769441"/>
          </a:xfrm>
          <a:prstGeom prst="rect">
            <a:avLst/>
          </a:prstGeom>
          <a:solidFill>
            <a:srgbClr val="115076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entury Gothic" panose="020B0502020202020204" pitchFamily="34" charset="0"/>
              </a:rPr>
              <a:t>simpático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079438" y="2219084"/>
            <a:ext cx="2169184" cy="830997"/>
          </a:xfrm>
          <a:prstGeom prst="rect">
            <a:avLst/>
          </a:prstGeom>
          <a:solidFill>
            <a:srgbClr val="115076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entury Gothic" panose="020B0502020202020204" pitchFamily="34" charset="0"/>
              </a:rPr>
              <a:t>guapo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41991" y="3550843"/>
            <a:ext cx="1221809" cy="769441"/>
          </a:xfrm>
          <a:prstGeom prst="rect">
            <a:avLst/>
          </a:prstGeom>
          <a:solidFill>
            <a:srgbClr val="115076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entury Gothic" panose="020B0502020202020204" pitchFamily="34" charset="0"/>
              </a:rPr>
              <a:t>alto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18368" y="3550843"/>
            <a:ext cx="1435008" cy="769441"/>
          </a:xfrm>
          <a:prstGeom prst="rect">
            <a:avLst/>
          </a:prstGeom>
          <a:solidFill>
            <a:srgbClr val="115076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entury Gothic" panose="020B0502020202020204" pitchFamily="34" charset="0"/>
              </a:rPr>
              <a:t>bajo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Action Button: Help 19">
            <a:hlinkClick r:id="" action="ppaction://noaction" highlightClick="1"/>
          </p:cNvPr>
          <p:cNvSpPr/>
          <p:nvPr/>
        </p:nvSpPr>
        <p:spPr>
          <a:xfrm>
            <a:off x="8375958" y="2498749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1" name="Action Button: Help 20">
            <a:hlinkClick r:id="" action="ppaction://noaction" highlightClick="1"/>
          </p:cNvPr>
          <p:cNvSpPr/>
          <p:nvPr/>
        </p:nvSpPr>
        <p:spPr>
          <a:xfrm>
            <a:off x="201440" y="2472517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2" name="Action Button: Help 21">
            <a:hlinkClick r:id="" action="ppaction://noaction" highlightClick="1"/>
          </p:cNvPr>
          <p:cNvSpPr/>
          <p:nvPr/>
        </p:nvSpPr>
        <p:spPr>
          <a:xfrm>
            <a:off x="8375958" y="3691678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3" name="Action Button: Help 22">
            <a:hlinkClick r:id="" action="ppaction://noaction" highlightClick="1"/>
          </p:cNvPr>
          <p:cNvSpPr/>
          <p:nvPr/>
        </p:nvSpPr>
        <p:spPr>
          <a:xfrm>
            <a:off x="3756204" y="3708782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4" name="Action Button: Help 23">
            <a:hlinkClick r:id="" action="ppaction://noaction" highlightClick="1"/>
          </p:cNvPr>
          <p:cNvSpPr/>
          <p:nvPr/>
        </p:nvSpPr>
        <p:spPr>
          <a:xfrm>
            <a:off x="4273129" y="2510646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695225" y="3391742"/>
            <a:ext cx="2524271" cy="2890873"/>
            <a:chOff x="6459488" y="2377646"/>
            <a:chExt cx="2181503" cy="2455108"/>
          </a:xfrm>
        </p:grpSpPr>
        <p:pic>
          <p:nvPicPr>
            <p:cNvPr id="27" name="Picture 8" descr="http://www.clker.com/cliparts/3/7/8/9/11970890601169574535johnny_automatic_tall_ladder.svg.hi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1839" y="2654584"/>
              <a:ext cx="498842" cy="2036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http://www.clker.com/cliparts/6/8/c/6/11954360131725219243smick_Silhouette_man.svg.hi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4636"/>
            <a:stretch/>
          </p:blipFill>
          <p:spPr bwMode="auto">
            <a:xfrm>
              <a:off x="6459488" y="2377646"/>
              <a:ext cx="1525155" cy="231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2" descr="http://www.clker.com/cliparts/6/8/c/6/11954360131725219243smick_Silhouette_man.svg.hi.png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07" t="41261" r="-2611" b="15714"/>
            <a:stretch/>
          </p:blipFill>
          <p:spPr bwMode="auto">
            <a:xfrm>
              <a:off x="8105435" y="3673053"/>
              <a:ext cx="535556" cy="1159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0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737"/>
            <a:ext cx="6649156" cy="867128"/>
          </a:xfrm>
          <a:prstGeom prst="rect">
            <a:avLst/>
          </a:prstGeom>
        </p:spPr>
      </p:pic>
      <p:sp>
        <p:nvSpPr>
          <p:cNvPr id="32" name="Title 3"/>
          <p:cNvSpPr>
            <a:spLocks noGrp="1"/>
          </p:cNvSpPr>
          <p:nvPr>
            <p:ph type="title"/>
          </p:nvPr>
        </p:nvSpPr>
        <p:spPr>
          <a:xfrm>
            <a:off x="0" y="278001"/>
            <a:ext cx="5800316" cy="73117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smtClean="0">
                <a:solidFill>
                  <a:schemeClr val="bg1"/>
                </a:solidFill>
              </a:rPr>
              <a:t>¡</a:t>
            </a:r>
            <a:r>
              <a:rPr lang="en-GB" sz="3600" b="1" dirty="0" err="1" smtClean="0">
                <a:solidFill>
                  <a:schemeClr val="bg1"/>
                </a:solidFill>
              </a:rPr>
              <a:t>Hablamos</a:t>
            </a:r>
            <a:r>
              <a:rPr lang="en-GB" sz="3600" b="1" dirty="0" smtClean="0">
                <a:solidFill>
                  <a:schemeClr val="bg1"/>
                </a:solidFill>
              </a:rPr>
              <a:t>!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23" name="Picture 2" descr="C:\Users\wdj\Google Drive\Primary\Y5 SoW\From Tracy\Pronouns\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628" y="3628687"/>
            <a:ext cx="974204" cy="227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8915538" y="4496212"/>
            <a:ext cx="1521343" cy="1748716"/>
            <a:chOff x="1199148" y="1347764"/>
            <a:chExt cx="1423730" cy="195351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9148" y="1347764"/>
              <a:ext cx="976759" cy="195351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6404" y="2048334"/>
              <a:ext cx="626474" cy="1252948"/>
            </a:xfrm>
            <a:prstGeom prst="rect">
              <a:avLst/>
            </a:prstGeom>
          </p:spPr>
        </p:pic>
        <p:sp>
          <p:nvSpPr>
            <p:cNvPr id="27" name="Down Arrow 26"/>
            <p:cNvSpPr/>
            <p:nvPr/>
          </p:nvSpPr>
          <p:spPr>
            <a:xfrm>
              <a:off x="2151840" y="1347764"/>
              <a:ext cx="315601" cy="635876"/>
            </a:xfrm>
            <a:prstGeom prst="downArrow">
              <a:avLst/>
            </a:prstGeom>
            <a:solidFill>
              <a:srgbClr val="E65D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419" y="643588"/>
            <a:ext cx="1917119" cy="1679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345" y="2688216"/>
            <a:ext cx="2155932" cy="143728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490" y="2459603"/>
            <a:ext cx="2020156" cy="1443937"/>
          </a:xfrm>
          <a:prstGeom prst="rect">
            <a:avLst/>
          </a:prstGeom>
        </p:spPr>
      </p:pic>
      <p:pic>
        <p:nvPicPr>
          <p:cNvPr id="37" name="Picture 36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840" y="652574"/>
            <a:ext cx="1120082" cy="1526341"/>
          </a:xfrm>
          <a:prstGeom prst="rect">
            <a:avLst/>
          </a:prstGeom>
        </p:spPr>
      </p:pic>
      <p:pic>
        <p:nvPicPr>
          <p:cNvPr id="38" name="Picture 2" descr="C:\Users\wdj\Google Drive\Primary\Y5 SoW\From Tracy\Pronouns\h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48" y="1310079"/>
            <a:ext cx="2736868" cy="202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5871433" y="4151905"/>
            <a:ext cx="2012390" cy="2072560"/>
            <a:chOff x="6459488" y="2377646"/>
            <a:chExt cx="2181503" cy="2455108"/>
          </a:xfrm>
        </p:grpSpPr>
        <p:pic>
          <p:nvPicPr>
            <p:cNvPr id="22" name="Picture 8" descr="http://www.clker.com/cliparts/3/7/8/9/11970890601169574535johnny_automatic_tall_ladder.svg.hi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1839" y="2654584"/>
              <a:ext cx="498842" cy="2036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0" descr="http://www.clker.com/cliparts/6/8/c/6/11954360131725219243smick_Silhouette_man.svg.hi.png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4636"/>
            <a:stretch/>
          </p:blipFill>
          <p:spPr bwMode="auto">
            <a:xfrm>
              <a:off x="6459488" y="2377646"/>
              <a:ext cx="1525155" cy="2313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2" descr="http://www.clker.com/cliparts/6/8/c/6/11954360131725219243smick_Silhouette_man.svg.hi.png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07" t="41261" r="-2611" b="15714"/>
            <a:stretch/>
          </p:blipFill>
          <p:spPr bwMode="auto">
            <a:xfrm>
              <a:off x="8105435" y="3673053"/>
              <a:ext cx="535556" cy="1159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232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39AC979-EDA1-49DA-99D4-95A74E22A10C}" vid="{61683DBD-0424-47F3-AB63-E89A4B368B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188</Words>
  <Application>Microsoft Office PowerPoint</Application>
  <PresentationFormat>Widescreen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SimSun</vt:lpstr>
      <vt:lpstr>Arial</vt:lpstr>
      <vt:lpstr>Calibri</vt:lpstr>
      <vt:lpstr>Century Gothic</vt:lpstr>
      <vt:lpstr>Times New Roman</vt:lpstr>
      <vt:lpstr>Tw Cen MT</vt:lpstr>
      <vt:lpstr>Wingdings</vt:lpstr>
      <vt:lpstr>1_Office Theme</vt:lpstr>
      <vt:lpstr>Vocabulary</vt:lpstr>
      <vt:lpstr>PowerPoint Presentation</vt:lpstr>
      <vt:lpstr>PowerPoint Presentation</vt:lpstr>
      <vt:lpstr> ¡Hablamos!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Nicholas Avery</dc:creator>
  <cp:lastModifiedBy>Nicholas Avery</cp:lastModifiedBy>
  <cp:revision>4</cp:revision>
  <dcterms:created xsi:type="dcterms:W3CDTF">2020-01-10T08:41:17Z</dcterms:created>
  <dcterms:modified xsi:type="dcterms:W3CDTF">2020-01-10T08:58:34Z</dcterms:modified>
</cp:coreProperties>
</file>