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Lst>
  <p:notesMasterIdLst>
    <p:notesMasterId r:id="rId32"/>
  </p:notesMasterIdLst>
  <p:sldIdLst>
    <p:sldId id="259" r:id="rId4"/>
    <p:sldId id="611" r:id="rId5"/>
    <p:sldId id="616" r:id="rId6"/>
    <p:sldId id="554" r:id="rId7"/>
    <p:sldId id="617" r:id="rId8"/>
    <p:sldId id="282" r:id="rId9"/>
    <p:sldId id="618" r:id="rId10"/>
    <p:sldId id="675" r:id="rId11"/>
    <p:sldId id="619" r:id="rId12"/>
    <p:sldId id="498" r:id="rId13"/>
    <p:sldId id="620" r:id="rId14"/>
    <p:sldId id="673" r:id="rId15"/>
    <p:sldId id="668" r:id="rId16"/>
    <p:sldId id="679" r:id="rId17"/>
    <p:sldId id="325" r:id="rId18"/>
    <p:sldId id="687" r:id="rId19"/>
    <p:sldId id="688" r:id="rId20"/>
    <p:sldId id="689" r:id="rId21"/>
    <p:sldId id="690" r:id="rId22"/>
    <p:sldId id="691" r:id="rId23"/>
    <p:sldId id="692" r:id="rId24"/>
    <p:sldId id="312" r:id="rId25"/>
    <p:sldId id="672" r:id="rId26"/>
    <p:sldId id="676" r:id="rId27"/>
    <p:sldId id="677" r:id="rId28"/>
    <p:sldId id="678" r:id="rId29"/>
    <p:sldId id="281"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DAA520"/>
    <a:srgbClr val="FFF4E7"/>
    <a:srgbClr val="FFFF99"/>
    <a:srgbClr val="EBEFF7"/>
    <a:srgbClr val="FA6500"/>
    <a:srgbClr val="FFE8CB"/>
    <a:srgbClr val="FFFF66"/>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EC236-D434-48FC-AD4B-82D8CCD31DBF}" v="122" dt="2021-06-09T08:34:27.885"/>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00" autoAdjust="0"/>
    <p:restoredTop sz="70388" autoAdjust="0"/>
  </p:normalViewPr>
  <p:slideViewPr>
    <p:cSldViewPr snapToGrid="0">
      <p:cViewPr varScale="1">
        <p:scale>
          <a:sx n="61" d="100"/>
          <a:sy n="61" d="100"/>
        </p:scale>
        <p:origin x="62" y="18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58179" d="50000"/>
        <a:sy n="58179" d="50000"/>
      </p:scale>
      <p:origin x="0" y="-12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 Alferink" userId="be3d6108-63c7-4730-8d28-a880634c3185" providerId="ADAL" clId="{6F1EC236-D434-48FC-AD4B-82D8CCD31DBF}"/>
    <pc:docChg chg="modSld">
      <pc:chgData name="Inge Alferink" userId="be3d6108-63c7-4730-8d28-a880634c3185" providerId="ADAL" clId="{6F1EC236-D434-48FC-AD4B-82D8CCD31DBF}" dt="2021-06-09T08:34:27.885" v="171"/>
      <pc:docMkLst>
        <pc:docMk/>
      </pc:docMkLst>
      <pc:sldChg chg="modSp mod">
        <pc:chgData name="Inge Alferink" userId="be3d6108-63c7-4730-8d28-a880634c3185" providerId="ADAL" clId="{6F1EC236-D434-48FC-AD4B-82D8CCD31DBF}" dt="2021-06-09T07:52:35.335" v="11" actId="20577"/>
        <pc:sldMkLst>
          <pc:docMk/>
          <pc:sldMk cId="1125696692" sldId="259"/>
        </pc:sldMkLst>
        <pc:spChg chg="mod">
          <ac:chgData name="Inge Alferink" userId="be3d6108-63c7-4730-8d28-a880634c3185" providerId="ADAL" clId="{6F1EC236-D434-48FC-AD4B-82D8CCD31DBF}" dt="2021-06-09T07:52:35.335" v="11" actId="20577"/>
          <ac:spMkLst>
            <pc:docMk/>
            <pc:sldMk cId="1125696692" sldId="259"/>
            <ac:spMk id="14" creationId="{638AEC8F-C9FD-A549-80E9-260E66E632C7}"/>
          </ac:spMkLst>
        </pc:spChg>
      </pc:sldChg>
      <pc:sldChg chg="modSp mod">
        <pc:chgData name="Inge Alferink" userId="be3d6108-63c7-4730-8d28-a880634c3185" providerId="ADAL" clId="{6F1EC236-D434-48FC-AD4B-82D8CCD31DBF}" dt="2021-06-09T07:52:23.634" v="7" actId="1076"/>
        <pc:sldMkLst>
          <pc:docMk/>
          <pc:sldMk cId="3541410214" sldId="616"/>
        </pc:sldMkLst>
        <pc:spChg chg="mod modVis">
          <ac:chgData name="Inge Alferink" userId="be3d6108-63c7-4730-8d28-a880634c3185" providerId="ADAL" clId="{6F1EC236-D434-48FC-AD4B-82D8CCD31DBF}" dt="2021-06-09T07:52:19.995" v="6" actId="1076"/>
          <ac:spMkLst>
            <pc:docMk/>
            <pc:sldMk cId="3541410214" sldId="616"/>
            <ac:spMk id="28" creationId="{E0DDA45F-CC9B-4611-8198-140E658C4CBE}"/>
          </ac:spMkLst>
        </pc:spChg>
        <pc:spChg chg="mod modVis">
          <ac:chgData name="Inge Alferink" userId="be3d6108-63c7-4730-8d28-a880634c3185" providerId="ADAL" clId="{6F1EC236-D434-48FC-AD4B-82D8CCD31DBF}" dt="2021-06-09T07:52:11.770" v="5" actId="14429"/>
          <ac:spMkLst>
            <pc:docMk/>
            <pc:sldMk cId="3541410214" sldId="616"/>
            <ac:spMk id="29" creationId="{F2AC11C2-66EF-41DA-8818-2A43AA09BB81}"/>
          </ac:spMkLst>
        </pc:spChg>
        <pc:spChg chg="mod">
          <ac:chgData name="Inge Alferink" userId="be3d6108-63c7-4730-8d28-a880634c3185" providerId="ADAL" clId="{6F1EC236-D434-48FC-AD4B-82D8CCD31DBF}" dt="2021-06-09T07:52:23.634" v="7" actId="1076"/>
          <ac:spMkLst>
            <pc:docMk/>
            <pc:sldMk cId="3541410214" sldId="616"/>
            <ac:spMk id="30" creationId="{AD3D7C08-0CFA-42B6-B230-AD20F8738C80}"/>
          </ac:spMkLst>
        </pc:spChg>
      </pc:sldChg>
      <pc:sldChg chg="modSp mod">
        <pc:chgData name="Inge Alferink" userId="be3d6108-63c7-4730-8d28-a880634c3185" providerId="ADAL" clId="{6F1EC236-D434-48FC-AD4B-82D8CCD31DBF}" dt="2021-06-09T07:52:44.468" v="15" actId="20577"/>
        <pc:sldMkLst>
          <pc:docMk/>
          <pc:sldMk cId="2008432201" sldId="620"/>
        </pc:sldMkLst>
        <pc:spChg chg="mod">
          <ac:chgData name="Inge Alferink" userId="be3d6108-63c7-4730-8d28-a880634c3185" providerId="ADAL" clId="{6F1EC236-D434-48FC-AD4B-82D8CCD31DBF}" dt="2021-06-09T07:52:44.468" v="15" actId="20577"/>
          <ac:spMkLst>
            <pc:docMk/>
            <pc:sldMk cId="2008432201" sldId="620"/>
            <ac:spMk id="14" creationId="{638AEC8F-C9FD-A549-80E9-260E66E632C7}"/>
          </ac:spMkLst>
        </pc:spChg>
      </pc:sldChg>
      <pc:sldChg chg="addSp modSp mod modAnim">
        <pc:chgData name="Inge Alferink" userId="be3d6108-63c7-4730-8d28-a880634c3185" providerId="ADAL" clId="{6F1EC236-D434-48FC-AD4B-82D8CCD31DBF}" dt="2021-06-09T08:34:27.885" v="171"/>
        <pc:sldMkLst>
          <pc:docMk/>
          <pc:sldMk cId="1429208610" sldId="679"/>
        </pc:sldMkLst>
        <pc:spChg chg="mod">
          <ac:chgData name="Inge Alferink" userId="be3d6108-63c7-4730-8d28-a880634c3185" providerId="ADAL" clId="{6F1EC236-D434-48FC-AD4B-82D8CCD31DBF}" dt="2021-06-09T08:02:24.985" v="136" actId="1076"/>
          <ac:spMkLst>
            <pc:docMk/>
            <pc:sldMk cId="1429208610" sldId="679"/>
            <ac:spMk id="6" creationId="{B78AC31A-A091-4C85-A624-65AD5240E6BA}"/>
          </ac:spMkLst>
        </pc:spChg>
        <pc:spChg chg="mod">
          <ac:chgData name="Inge Alferink" userId="be3d6108-63c7-4730-8d28-a880634c3185" providerId="ADAL" clId="{6F1EC236-D434-48FC-AD4B-82D8CCD31DBF}" dt="2021-06-09T08:02:18.716" v="135" actId="1076"/>
          <ac:spMkLst>
            <pc:docMk/>
            <pc:sldMk cId="1429208610" sldId="679"/>
            <ac:spMk id="7" creationId="{8560C12B-6D88-47CC-BF2A-06B8B599E4E7}"/>
          </ac:spMkLst>
        </pc:spChg>
        <pc:spChg chg="mod">
          <ac:chgData name="Inge Alferink" userId="be3d6108-63c7-4730-8d28-a880634c3185" providerId="ADAL" clId="{6F1EC236-D434-48FC-AD4B-82D8CCD31DBF}" dt="2021-06-09T08:02:11.890" v="134" actId="1076"/>
          <ac:spMkLst>
            <pc:docMk/>
            <pc:sldMk cId="1429208610" sldId="679"/>
            <ac:spMk id="8" creationId="{9414CBDD-6C27-4E4D-972B-1118A0F7D09D}"/>
          </ac:spMkLst>
        </pc:spChg>
        <pc:spChg chg="mod">
          <ac:chgData name="Inge Alferink" userId="be3d6108-63c7-4730-8d28-a880634c3185" providerId="ADAL" clId="{6F1EC236-D434-48FC-AD4B-82D8CCD31DBF}" dt="2021-06-09T07:58:07.363" v="30" actId="1076"/>
          <ac:spMkLst>
            <pc:docMk/>
            <pc:sldMk cId="1429208610" sldId="679"/>
            <ac:spMk id="9" creationId="{EE7825C5-6DB3-4B63-B63D-74A83BD6662A}"/>
          </ac:spMkLst>
        </pc:spChg>
        <pc:spChg chg="mod">
          <ac:chgData name="Inge Alferink" userId="be3d6108-63c7-4730-8d28-a880634c3185" providerId="ADAL" clId="{6F1EC236-D434-48FC-AD4B-82D8CCD31DBF}" dt="2021-06-09T07:58:13.089" v="31" actId="1076"/>
          <ac:spMkLst>
            <pc:docMk/>
            <pc:sldMk cId="1429208610" sldId="679"/>
            <ac:spMk id="11" creationId="{FE3CCECD-0227-4733-8828-0AB0D020C7C6}"/>
          </ac:spMkLst>
        </pc:spChg>
        <pc:spChg chg="mod">
          <ac:chgData name="Inge Alferink" userId="be3d6108-63c7-4730-8d28-a880634c3185" providerId="ADAL" clId="{6F1EC236-D434-48FC-AD4B-82D8CCD31DBF}" dt="2021-06-09T07:58:18.513" v="32" actId="1076"/>
          <ac:spMkLst>
            <pc:docMk/>
            <pc:sldMk cId="1429208610" sldId="679"/>
            <ac:spMk id="12" creationId="{A6759C6F-D37C-49CA-B400-07CC9232AB89}"/>
          </ac:spMkLst>
        </pc:spChg>
        <pc:spChg chg="mod">
          <ac:chgData name="Inge Alferink" userId="be3d6108-63c7-4730-8d28-a880634c3185" providerId="ADAL" clId="{6F1EC236-D434-48FC-AD4B-82D8CCD31DBF}" dt="2021-06-09T07:57:25.308" v="24" actId="1076"/>
          <ac:spMkLst>
            <pc:docMk/>
            <pc:sldMk cId="1429208610" sldId="679"/>
            <ac:spMk id="14" creationId="{74471356-3BDA-445D-917D-C59B32F3053A}"/>
          </ac:spMkLst>
        </pc:spChg>
        <pc:spChg chg="mod">
          <ac:chgData name="Inge Alferink" userId="be3d6108-63c7-4730-8d28-a880634c3185" providerId="ADAL" clId="{6F1EC236-D434-48FC-AD4B-82D8CCD31DBF}" dt="2021-06-09T08:02:24.985" v="136" actId="1076"/>
          <ac:spMkLst>
            <pc:docMk/>
            <pc:sldMk cId="1429208610" sldId="679"/>
            <ac:spMk id="16" creationId="{4ADE1D05-CF06-4DC3-AD23-CA8C047D8692}"/>
          </ac:spMkLst>
        </pc:spChg>
        <pc:spChg chg="mod">
          <ac:chgData name="Inge Alferink" userId="be3d6108-63c7-4730-8d28-a880634c3185" providerId="ADAL" clId="{6F1EC236-D434-48FC-AD4B-82D8CCD31DBF}" dt="2021-06-09T07:58:13.089" v="31" actId="1076"/>
          <ac:spMkLst>
            <pc:docMk/>
            <pc:sldMk cId="1429208610" sldId="679"/>
            <ac:spMk id="17" creationId="{E1E217F3-316C-412C-937D-099BEA80C81A}"/>
          </ac:spMkLst>
        </pc:spChg>
        <pc:spChg chg="mod">
          <ac:chgData name="Inge Alferink" userId="be3d6108-63c7-4730-8d28-a880634c3185" providerId="ADAL" clId="{6F1EC236-D434-48FC-AD4B-82D8CCD31DBF}" dt="2021-06-09T07:58:18.513" v="32" actId="1076"/>
          <ac:spMkLst>
            <pc:docMk/>
            <pc:sldMk cId="1429208610" sldId="679"/>
            <ac:spMk id="18" creationId="{741AEB69-B1A1-4EEB-BAE3-FBBAF048ACB7}"/>
          </ac:spMkLst>
        </pc:spChg>
        <pc:spChg chg="mod">
          <ac:chgData name="Inge Alferink" userId="be3d6108-63c7-4730-8d28-a880634c3185" providerId="ADAL" clId="{6F1EC236-D434-48FC-AD4B-82D8CCD31DBF}" dt="2021-06-09T07:57:25.308" v="24" actId="1076"/>
          <ac:spMkLst>
            <pc:docMk/>
            <pc:sldMk cId="1429208610" sldId="679"/>
            <ac:spMk id="21" creationId="{893CA9F9-9403-44A0-8875-7B275DAC6FC3}"/>
          </ac:spMkLst>
        </pc:spChg>
        <pc:spChg chg="mod">
          <ac:chgData name="Inge Alferink" userId="be3d6108-63c7-4730-8d28-a880634c3185" providerId="ADAL" clId="{6F1EC236-D434-48FC-AD4B-82D8CCD31DBF}" dt="2021-06-09T07:58:07.363" v="30" actId="1076"/>
          <ac:spMkLst>
            <pc:docMk/>
            <pc:sldMk cId="1429208610" sldId="679"/>
            <ac:spMk id="23" creationId="{796BFB71-7B20-4CF0-B386-EBF5F6BC938A}"/>
          </ac:spMkLst>
        </pc:spChg>
        <pc:spChg chg="mod">
          <ac:chgData name="Inge Alferink" userId="be3d6108-63c7-4730-8d28-a880634c3185" providerId="ADAL" clId="{6F1EC236-D434-48FC-AD4B-82D8CCD31DBF}" dt="2021-06-09T08:02:11.890" v="134" actId="1076"/>
          <ac:spMkLst>
            <pc:docMk/>
            <pc:sldMk cId="1429208610" sldId="679"/>
            <ac:spMk id="24" creationId="{97A47CAC-004F-4F1A-BFC0-80F59E0D33FC}"/>
          </ac:spMkLst>
        </pc:spChg>
        <pc:spChg chg="mod">
          <ac:chgData name="Inge Alferink" userId="be3d6108-63c7-4730-8d28-a880634c3185" providerId="ADAL" clId="{6F1EC236-D434-48FC-AD4B-82D8CCD31DBF}" dt="2021-06-09T08:02:18.716" v="135" actId="1076"/>
          <ac:spMkLst>
            <pc:docMk/>
            <pc:sldMk cId="1429208610" sldId="679"/>
            <ac:spMk id="25" creationId="{2297B77D-BA3F-4894-80CB-76388DD37516}"/>
          </ac:spMkLst>
        </pc:spChg>
        <pc:spChg chg="mod">
          <ac:chgData name="Inge Alferink" userId="be3d6108-63c7-4730-8d28-a880634c3185" providerId="ADAL" clId="{6F1EC236-D434-48FC-AD4B-82D8CCD31DBF}" dt="2021-06-09T08:02:33.417" v="138" actId="14100"/>
          <ac:spMkLst>
            <pc:docMk/>
            <pc:sldMk cId="1429208610" sldId="679"/>
            <ac:spMk id="27" creationId="{918D3DD6-38C4-4430-A1A1-EA1CE2E9D01F}"/>
          </ac:spMkLst>
        </pc:spChg>
        <pc:spChg chg="mod">
          <ac:chgData name="Inge Alferink" userId="be3d6108-63c7-4730-8d28-a880634c3185" providerId="ADAL" clId="{6F1EC236-D434-48FC-AD4B-82D8CCD31DBF}" dt="2021-06-09T07:58:25.755" v="34" actId="14100"/>
          <ac:spMkLst>
            <pc:docMk/>
            <pc:sldMk cId="1429208610" sldId="679"/>
            <ac:spMk id="28" creationId="{55A088A2-EACE-47B0-AB00-2C0781532AE4}"/>
          </ac:spMkLst>
        </pc:spChg>
        <pc:spChg chg="add mod">
          <ac:chgData name="Inge Alferink" userId="be3d6108-63c7-4730-8d28-a880634c3185" providerId="ADAL" clId="{6F1EC236-D434-48FC-AD4B-82D8CCD31DBF}" dt="2021-06-09T07:58:56.641" v="38" actId="1076"/>
          <ac:spMkLst>
            <pc:docMk/>
            <pc:sldMk cId="1429208610" sldId="679"/>
            <ac:spMk id="34" creationId="{245B85C8-E7CD-4F8A-9400-1AB068601D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5/5a/Brothers_Grimm_Blow.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r>
              <a:rPr lang="en-GB" b="0" dirty="0"/>
              <a:t> hard and soft [</a:t>
            </a:r>
            <a:r>
              <a:rPr lang="en-GB" b="0" dirty="0" err="1"/>
              <a:t>ch</a:t>
            </a:r>
            <a:r>
              <a:rPr lang="en-GB" b="0" dirty="0"/>
              <a:t>], [</a:t>
            </a:r>
            <a:r>
              <a:rPr lang="en-GB" b="0" dirty="0" err="1"/>
              <a:t>sch</a:t>
            </a:r>
            <a:r>
              <a:rPr lang="en-GB" b="0" dirty="0"/>
              <a:t>], [s-], [z], [-d], [ö], [ü], [au], [</a:t>
            </a:r>
            <a:r>
              <a:rPr lang="en-GB" b="0" dirty="0" err="1"/>
              <a:t>ie</a:t>
            </a:r>
            <a:r>
              <a:rPr lang="en-GB" b="0" dirty="0"/>
              <a:t>], [ck], [r], [w], [er], [v]</a:t>
            </a:r>
            <a:br>
              <a:rPr lang="en-GB" dirty="0"/>
            </a:br>
            <a:r>
              <a:rPr lang="en-GB" sz="1200" b="0" dirty="0"/>
              <a:t>Introduction to using </a:t>
            </a:r>
            <a:r>
              <a:rPr lang="en-GB" sz="1200" b="1" i="1" dirty="0" err="1"/>
              <a:t>als</a:t>
            </a:r>
            <a:r>
              <a:rPr lang="en-GB" sz="1200" b="0" dirty="0"/>
              <a:t> (word order 3 conjunction) to mean </a:t>
            </a:r>
            <a:r>
              <a:rPr lang="en-GB" sz="1200" b="0" i="1" dirty="0"/>
              <a:t>when</a:t>
            </a:r>
            <a:r>
              <a:rPr lang="en-GB" sz="1200" b="0" dirty="0"/>
              <a:t> in the past</a:t>
            </a:r>
            <a:br>
              <a:rPr lang="en-GB" sz="1200" b="0" dirty="0"/>
            </a:br>
            <a:r>
              <a:rPr lang="en-GB" sz="1200" b="0" dirty="0"/>
              <a:t>Revisit verb and noun pairs (word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de-DE" sz="1200" b="0" i="0" u="none" strike="noStrike" kern="1200" cap="none" dirty="0">
                <a:solidFill>
                  <a:schemeClr val="tx1"/>
                </a:solidFill>
                <a:effectLst/>
                <a:latin typeface="+mn-lt"/>
                <a:ea typeface="Calibri"/>
                <a:cs typeface="Calibri"/>
                <a:sym typeface="Calibri"/>
              </a:rPr>
              <a:t>beobachten [697] entdecken [743] unterstützen [760] Bewegung [709] Chemie [486] Forscher [1246] Moment [348] Tourist [1318] Vergangenheit [1196] Wissenschaftler [1522] als</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[22] bevor [537] nachdem [528]</a:t>
            </a:r>
            <a:endParaRPr lang="en-GB" sz="1200" b="0" i="0" u="none" strike="noStrike" kern="1200" cap="none" dirty="0">
              <a:solidFill>
                <a:schemeClr val="tx1"/>
              </a:solidFill>
              <a:effectLst/>
              <a:latin typeface="+mn-lt"/>
              <a:ea typeface="Calibri"/>
              <a:cs typeface="Calibri"/>
              <a:sym typeface="Calibri"/>
            </a:endParaRPr>
          </a:p>
          <a:p>
            <a:r>
              <a:rPr lang="en-GB" b="1" i="0" dirty="0"/>
              <a:t>Revisit: </a:t>
            </a:r>
            <a:r>
              <a:rPr lang="de-DE" b="0" i="0" dirty="0"/>
              <a:t>ihr4 [27] dienen [684]  erwarten [389] feiern [869] sammeln [1219] Dienst [1558] Ende [183] Feuer [1576] Gast [576] Holz [2221] woher [1494] </a:t>
            </a:r>
            <a:br>
              <a:rPr lang="en-GB" b="1" i="0" dirty="0"/>
            </a:br>
            <a:r>
              <a:rPr lang="en-GB" b="1" i="0" dirty="0"/>
              <a:t>Revisit: </a:t>
            </a:r>
            <a:r>
              <a:rPr lang="de-DE" b="0" i="0" dirty="0"/>
              <a:t>sollen [60] ich soll du sollst er/sie/es soll  kosten [903] lachen [444] teilen [906] verstecken [1575] versuchen [247] Fehler [861] Gefühl [462] Glas [885] Kosten [564] Stunde</a:t>
            </a:r>
            <a:r>
              <a:rPr lang="de-DE" b="0" i="0" baseline="30000" dirty="0"/>
              <a:t>2</a:t>
            </a:r>
            <a:r>
              <a:rPr lang="de-DE" b="0" i="0" dirty="0"/>
              <a:t> [262] etwa [181] </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practice in the reading modality. Based on syntax, students decide whether the missing word is </a:t>
            </a:r>
            <a:r>
              <a:rPr lang="en-GB" b="1" i="1" dirty="0" err="1"/>
              <a:t>als</a:t>
            </a:r>
            <a:r>
              <a:rPr lang="en-GB" b="0" i="1" dirty="0"/>
              <a:t> </a:t>
            </a:r>
            <a:r>
              <a:rPr lang="en-GB" b="0" dirty="0"/>
              <a:t>(WO3) or </a:t>
            </a:r>
            <a:r>
              <a:rPr lang="en-GB" b="1" i="1" dirty="0"/>
              <a:t>und/</a:t>
            </a:r>
            <a:r>
              <a:rPr lang="en-GB" b="1" i="1" dirty="0" err="1"/>
              <a:t>denn</a:t>
            </a:r>
            <a:r>
              <a:rPr lang="en-GB" b="1" i="1" dirty="0"/>
              <a:t> </a:t>
            </a:r>
            <a:r>
              <a:rPr lang="en-GB" b="0" dirty="0"/>
              <a:t>(WO1).</a:t>
            </a:r>
            <a:br>
              <a:rPr lang="en-GB" dirty="0"/>
            </a:br>
            <a:br>
              <a:rPr lang="en-GB" dirty="0"/>
            </a:br>
            <a:r>
              <a:rPr lang="en-GB" b="1" dirty="0"/>
              <a:t>Procedure:</a:t>
            </a:r>
            <a:br>
              <a:rPr lang="en-GB" dirty="0"/>
            </a:br>
            <a:r>
              <a:rPr lang="en-GB" dirty="0"/>
              <a:t>1. Explain task: Mia has watched a time travel film and is telling Alastair about it via text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answer for 1: </a:t>
            </a:r>
            <a:r>
              <a:rPr lang="en-GB" b="1" i="1" dirty="0" err="1"/>
              <a:t>als</a:t>
            </a:r>
            <a:r>
              <a:rPr lang="en-GB" dirty="0"/>
              <a:t>, because the verb has been sent to the end of the clause.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for answer.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Depending on the level of the class, scaffold 2-8 as above, or learners can complete 2-8 individually, in pairs or small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Click for answers 2-8. NB: No. 8 has two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or cognate words (1 is the most frequent word in German): </a:t>
            </a:r>
            <a:br>
              <a:rPr lang="en-GB" b="1" baseline="0" dirty="0"/>
            </a:br>
            <a:r>
              <a:rPr lang="en-GB" sz="1200" dirty="0" err="1">
                <a:solidFill>
                  <a:srgbClr val="115076"/>
                </a:solidFill>
              </a:rPr>
              <a:t>Ägypten</a:t>
            </a:r>
            <a:r>
              <a:rPr lang="en-GB" sz="1200" dirty="0">
                <a:solidFill>
                  <a:srgbClr val="115076"/>
                </a:solidFill>
              </a:rPr>
              <a:t> [&gt;5009] Gott [] </a:t>
            </a:r>
            <a:r>
              <a:rPr lang="en-GB" b="0" baseline="0" dirty="0" err="1"/>
              <a:t>Pyramide</a:t>
            </a:r>
            <a:r>
              <a:rPr lang="en-GB" b="0" baseline="0" dirty="0"/>
              <a:t> [&gt;5009] </a:t>
            </a:r>
            <a:r>
              <a:rPr kumimoji="0" lang="en-GB" sz="1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ägyptisch</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[&gt;5009] pl</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several SSC</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to using word order 3 conjunctions </a:t>
            </a:r>
            <a:r>
              <a:rPr lang="en-GB" sz="1200" b="1" i="1" dirty="0" err="1"/>
              <a:t>nachdem</a:t>
            </a:r>
            <a:r>
              <a:rPr lang="en-GB" sz="1200" b="1" i="1" dirty="0"/>
              <a:t> </a:t>
            </a:r>
            <a:r>
              <a:rPr lang="en-GB" sz="1200" b="0" i="1" dirty="0"/>
              <a:t>and</a:t>
            </a:r>
            <a:r>
              <a:rPr lang="en-GB" sz="1200" b="1" i="1" dirty="0"/>
              <a:t> bevor</a:t>
            </a:r>
            <a:br>
              <a:rPr lang="en-GB" sz="1200" b="0" dirty="0"/>
            </a:br>
            <a:r>
              <a:rPr lang="en-GB" sz="1200" b="0" dirty="0"/>
              <a:t>Revisit verb and noun pairs (word families)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br>
              <a:rPr lang="en-GB" sz="1200" b="1"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Present: </a:t>
            </a:r>
            <a:r>
              <a:rPr lang="de-DE" sz="1200" b="0" i="0" u="none" strike="noStrike" kern="1200" cap="none" dirty="0">
                <a:solidFill>
                  <a:schemeClr val="tx1"/>
                </a:solidFill>
                <a:effectLst/>
                <a:latin typeface="+mn-lt"/>
                <a:ea typeface="Calibri"/>
                <a:cs typeface="Calibri"/>
                <a:sym typeface="Calibri"/>
              </a:rPr>
              <a:t>beobachten [697] entdecken [743] unterstützen [760] Bewegung [709] Chemie [486] Forscher [1246] Moment [348] Tourist [1318] Vergangenheit [1196] Wissenschaftler [1522] als3 [22] bevor [537] nachdem [528]</a:t>
            </a:r>
            <a:endParaRPr lang="en-GB" sz="1200" b="0" i="0" u="none" strike="noStrike" kern="1200" cap="none" dirty="0">
              <a:solidFill>
                <a:schemeClr val="tx1"/>
              </a:solidFill>
              <a:effectLst/>
              <a:latin typeface="+mn-lt"/>
              <a:ea typeface="Calibri"/>
              <a:cs typeface="Calibri"/>
              <a:sym typeface="Calibri"/>
            </a:endParaRPr>
          </a:p>
          <a:p>
            <a:r>
              <a:rPr lang="en-GB" b="1" i="0" dirty="0"/>
              <a:t>Revisit: </a:t>
            </a:r>
            <a:r>
              <a:rPr lang="de-DE" b="1" i="0" dirty="0"/>
              <a:t> </a:t>
            </a:r>
            <a:r>
              <a:rPr lang="de-DE" b="0" i="0" dirty="0"/>
              <a:t>ihr4 [27] dienen [684]  erwarten [389] feiern [869] sammeln [1219] Dienst [1558] Ende [183] Feuer [1576] Gast [576] Holz [2221] woher [1494] </a:t>
            </a:r>
            <a:br>
              <a:rPr lang="en-GB" b="1" i="0" dirty="0"/>
            </a:br>
            <a:r>
              <a:rPr lang="en-GB" b="1" i="0" dirty="0"/>
              <a:t>Revisit: </a:t>
            </a:r>
            <a:r>
              <a:rPr lang="de-DE" b="0" i="0" dirty="0"/>
              <a:t>sollen [60] ich soll du sollst er/sie/es soll  kosten [903] lachen [444] teilen [906] verstecken [1575] versuchen [247] Fehler [861] Gefühl [462] Glas [885] Kosten [564] Stunde2 [262] etwa [181] </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98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7 minutes</a:t>
            </a:r>
            <a:br>
              <a:rPr lang="en-GB" dirty="0"/>
            </a:br>
            <a:br>
              <a:rPr lang="en-GB" b="1" dirty="0"/>
            </a:br>
            <a:r>
              <a:rPr lang="en-GB" b="1" dirty="0"/>
              <a:t>Aim: </a:t>
            </a:r>
            <a:r>
              <a:rPr lang="en-GB" b="0" dirty="0"/>
              <a:t>to practise written productive recall of 13 items vocabulary from the two revisited sets for this week, (and one from the new set), using related words from the same word family.</a:t>
            </a:r>
            <a:br>
              <a:rPr lang="en-GB" dirty="0"/>
            </a:br>
            <a:br>
              <a:rPr lang="en-GB" dirty="0"/>
            </a:br>
            <a:r>
              <a:rPr lang="en-GB" b="1" dirty="0"/>
              <a:t>Procedure:</a:t>
            </a:r>
            <a:br>
              <a:rPr lang="en-GB" dirty="0"/>
            </a:br>
            <a:r>
              <a:rPr kumimoji="0" lang="en-GB" sz="1200" b="0" i="0" u="none" strike="noStrike" kern="1200" cap="none" spc="0" normalizeH="0" baseline="0" noProof="0" dirty="0">
                <a:ln>
                  <a:noFill/>
                </a:ln>
                <a:solidFill>
                  <a:prstClr val="black"/>
                </a:solidFill>
                <a:effectLst/>
                <a:uLnTx/>
                <a:uFillTx/>
                <a:latin typeface="+mn-lt"/>
                <a:ea typeface="+mn-ea"/>
                <a:cs typeface="+mn-cs"/>
              </a:rPr>
              <a:t>The activity is designed like a scratch card. On clicks, the missing words appear in a </a:t>
            </a:r>
            <a:r>
              <a:rPr kumimoji="0" lang="en-GB" sz="1200" b="1" i="0" u="none" strike="noStrike" kern="1200" cap="none" spc="0" normalizeH="0" baseline="0" noProof="0" dirty="0">
                <a:ln>
                  <a:noFill/>
                </a:ln>
                <a:solidFill>
                  <a:prstClr val="black"/>
                </a:solidFill>
                <a:effectLst/>
                <a:uLnTx/>
                <a:uFillTx/>
                <a:latin typeface="+mn-lt"/>
                <a:ea typeface="+mn-ea"/>
                <a:cs typeface="+mn-cs"/>
              </a:rPr>
              <a:t>random</a:t>
            </a:r>
            <a:r>
              <a:rPr kumimoji="0" lang="en-GB" sz="1200" b="0" i="0" u="none" strike="noStrike" kern="1200" cap="none" spc="0" normalizeH="0" baseline="0" noProof="0" dirty="0">
                <a:ln>
                  <a:noFill/>
                </a:ln>
                <a:solidFill>
                  <a:prstClr val="black"/>
                </a:solidFill>
                <a:effectLst/>
                <a:uLnTx/>
                <a:uFillTx/>
                <a:latin typeface="+mn-lt"/>
                <a:ea typeface="+mn-ea"/>
                <a:cs typeface="+mn-cs"/>
              </a:rPr>
              <a: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1. Click to model, using the example. The noun </a:t>
            </a:r>
            <a:r>
              <a:rPr kumimoji="0" lang="en-GB" sz="1200" b="1" i="1" u="none" strike="noStrike" kern="1200" cap="none" spc="0" normalizeH="0" baseline="0" noProof="0" dirty="0">
                <a:ln>
                  <a:noFill/>
                </a:ln>
                <a:solidFill>
                  <a:prstClr val="black"/>
                </a:solidFill>
                <a:effectLst/>
                <a:uLnTx/>
                <a:uFillTx/>
                <a:latin typeface="+mn-lt"/>
                <a:ea typeface="+mn-ea"/>
                <a:cs typeface="+mn-cs"/>
              </a:rPr>
              <a:t>der </a:t>
            </a:r>
            <a:r>
              <a:rPr kumimoji="0" lang="en-GB" sz="1200" b="1" i="1" u="none" strike="noStrike" kern="1200" cap="none" spc="0" normalizeH="0" baseline="0" noProof="0" dirty="0" err="1">
                <a:ln>
                  <a:noFill/>
                </a:ln>
                <a:solidFill>
                  <a:prstClr val="black"/>
                </a:solidFill>
                <a:effectLst/>
                <a:uLnTx/>
                <a:uFillTx/>
                <a:latin typeface="+mn-lt"/>
                <a:ea typeface="+mn-ea"/>
                <a:cs typeface="+mn-cs"/>
              </a:rPr>
              <a:t>Versuch</a:t>
            </a:r>
            <a:r>
              <a:rPr kumimoji="0" lang="en-GB" sz="1200" b="1"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changes colour to orange. Which word from the revisited vocabulary does it relate to? </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2. Students write </a:t>
            </a:r>
            <a:r>
              <a:rPr kumimoji="0" lang="en-GB" sz="1200" b="1" i="1" u="none" strike="noStrike" kern="1200" cap="none" spc="0" normalizeH="0" baseline="0" noProof="0" dirty="0" err="1">
                <a:ln>
                  <a:noFill/>
                </a:ln>
                <a:solidFill>
                  <a:prstClr val="black"/>
                </a:solidFill>
                <a:effectLst/>
                <a:uLnTx/>
                <a:uFillTx/>
                <a:latin typeface="+mn-lt"/>
                <a:ea typeface="+mn-ea"/>
                <a:cs typeface="+mn-cs"/>
              </a:rPr>
              <a:t>versuchen</a:t>
            </a:r>
            <a:r>
              <a:rPr kumimoji="0" lang="en-GB" sz="1200" b="0" i="0" u="none" strike="noStrike" kern="1200" cap="none" spc="0" normalizeH="0" baseline="0" noProof="0" dirty="0">
                <a:ln>
                  <a:noFill/>
                </a:ln>
                <a:solidFill>
                  <a:prstClr val="black"/>
                </a:solidFill>
                <a:effectLst/>
                <a:uLnTx/>
                <a:uFillTx/>
                <a:latin typeface="+mn-lt"/>
                <a:ea typeface="+mn-ea"/>
                <a:cs typeface="+mn-cs"/>
              </a:rPr>
              <a:t> and the English meaning (</a:t>
            </a:r>
            <a:r>
              <a:rPr kumimoji="0" lang="en-GB" sz="1200" b="0" i="1" u="none" strike="noStrike" kern="1200" cap="none" spc="0" normalizeH="0" baseline="0" noProof="0" dirty="0">
                <a:ln>
                  <a:noFill/>
                </a:ln>
                <a:solidFill>
                  <a:prstClr val="black"/>
                </a:solidFill>
                <a:effectLst/>
                <a:uLnTx/>
                <a:uFillTx/>
                <a:latin typeface="+mn-lt"/>
                <a:ea typeface="+mn-ea"/>
                <a:cs typeface="+mn-cs"/>
              </a:rPr>
              <a:t>to try</a:t>
            </a:r>
            <a:r>
              <a:rPr kumimoji="0" lang="en-GB" sz="1200" b="0" i="0" u="none" strike="noStrike" kern="1200" cap="none" spc="0" normalizeH="0" baseline="0" noProof="0" dirty="0">
                <a:ln>
                  <a:noFill/>
                </a:ln>
                <a:solidFill>
                  <a:prstClr val="black"/>
                </a:solidFill>
                <a:effectLst/>
                <a:uLnTx/>
                <a:uFillTx/>
                <a:latin typeface="+mn-lt"/>
                <a:ea typeface="+mn-ea"/>
                <a:cs typeface="+mn-cs"/>
              </a:rPr>
              <a:t>).</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1" i="1" u="none" strike="noStrike" kern="1200" cap="none" spc="0" normalizeH="0" baseline="0" noProof="0" dirty="0">
                <a:ln>
                  <a:noFill/>
                </a:ln>
                <a:solidFill>
                  <a:prstClr val="black"/>
                </a:solidFill>
                <a:effectLst/>
                <a:uLnTx/>
                <a:uFillTx/>
                <a:latin typeface="+mn-lt"/>
                <a:ea typeface="+mn-ea"/>
                <a:cs typeface="+mn-cs"/>
              </a:rPr>
              <a:t>Note: </a:t>
            </a:r>
            <a:r>
              <a:rPr kumimoji="0" lang="en-GB" sz="1200" b="0" i="0" u="none" strike="noStrike" kern="1200" cap="none" spc="0" normalizeH="0" baseline="0" noProof="0" dirty="0">
                <a:ln>
                  <a:noFill/>
                </a:ln>
                <a:solidFill>
                  <a:prstClr val="black"/>
                </a:solidFill>
                <a:effectLst/>
                <a:uLnTx/>
                <a:uFillTx/>
                <a:latin typeface="+mn-lt"/>
                <a:ea typeface="+mn-ea"/>
                <a:cs typeface="+mn-cs"/>
              </a:rPr>
              <a:t>they are all noun-verb pairs.</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3. Ask </a:t>
            </a:r>
            <a:r>
              <a:rPr kumimoji="0" lang="en-GB" sz="1200" b="1" i="0" u="none" strike="noStrike" kern="1200" cap="none" spc="0" normalizeH="0" baseline="0" noProof="0" dirty="0">
                <a:ln>
                  <a:noFill/>
                </a:ln>
                <a:solidFill>
                  <a:prstClr val="black"/>
                </a:solidFill>
                <a:effectLst/>
                <a:uLnTx/>
                <a:uFillTx/>
                <a:latin typeface="+mn-lt"/>
                <a:ea typeface="+mn-ea"/>
                <a:cs typeface="+mn-cs"/>
              </a:rPr>
              <a:t>Welches Wort </a:t>
            </a:r>
            <a:r>
              <a:rPr kumimoji="0" lang="en-GB" sz="1200" b="1" i="0" u="none" strike="noStrike" kern="1200" cap="none" spc="0" normalizeH="0" baseline="0" noProof="0" dirty="0" err="1">
                <a:ln>
                  <a:noFill/>
                </a:ln>
                <a:solidFill>
                  <a:prstClr val="black"/>
                </a:solidFill>
                <a:effectLst/>
                <a:uLnTx/>
                <a:uFillTx/>
                <a:latin typeface="+mn-lt"/>
                <a:ea typeface="+mn-ea"/>
                <a:cs typeface="+mn-cs"/>
              </a:rPr>
              <a:t>ist</a:t>
            </a:r>
            <a:r>
              <a:rPr kumimoji="0" lang="en-GB" sz="1200" b="1" i="0" u="none" strike="noStrike" kern="1200" cap="none" spc="0" normalizeH="0" baseline="0" noProof="0" dirty="0">
                <a:ln>
                  <a:noFill/>
                </a:ln>
                <a:solidFill>
                  <a:prstClr val="black"/>
                </a:solidFill>
                <a:effectLst/>
                <a:uLnTx/>
                <a:uFillTx/>
                <a:latin typeface="+mn-lt"/>
                <a:ea typeface="+mn-ea"/>
                <a:cs typeface="+mn-cs"/>
              </a:rPr>
              <a:t> das</a:t>
            </a:r>
            <a:r>
              <a:rPr kumimoji="0" lang="en-GB" sz="1200" b="0" i="0" u="none" strike="noStrike" kern="1200" cap="none" spc="0" normalizeH="0" baseline="0" noProof="0" dirty="0">
                <a:ln>
                  <a:noFill/>
                </a:ln>
                <a:solidFill>
                  <a:prstClr val="black"/>
                </a:solidFill>
                <a:effectLst/>
                <a:uLnTx/>
                <a:uFillTx/>
                <a:latin typeface="+mn-lt"/>
                <a:ea typeface="+mn-ea"/>
                <a:cs typeface="+mn-cs"/>
              </a:rPr>
              <a:t>? Click again to reveal the answer – German and English. The animation is a slow reveal.  Students try to say the word before it is revealed.</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4. Continue with items 2-11.</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1" u="none" strike="noStrike" kern="1200" cap="none" spc="0" normalizeH="0" baseline="0" noProof="0" dirty="0">
                <a:ln>
                  <a:noFill/>
                </a:ln>
                <a:solidFill>
                  <a:prstClr val="black"/>
                </a:solidFill>
                <a:effectLst/>
                <a:uLnTx/>
                <a:uFillTx/>
                <a:latin typeface="+mn-lt"/>
                <a:ea typeface="+mn-ea"/>
                <a:cs typeface="+mn-cs"/>
              </a:rPr>
              <a:t>Note: </a:t>
            </a:r>
            <a:r>
              <a:rPr kumimoji="0" lang="en-GB" sz="1200" b="0" i="0" u="none" strike="noStrike" kern="1200" cap="none" spc="0" normalizeH="0" baseline="0" noProof="0" dirty="0">
                <a:ln>
                  <a:noFill/>
                </a:ln>
                <a:solidFill>
                  <a:prstClr val="black"/>
                </a:solidFill>
                <a:effectLst/>
                <a:uLnTx/>
                <a:uFillTx/>
                <a:latin typeface="+mn-lt"/>
                <a:ea typeface="+mn-ea"/>
                <a:cs typeface="+mn-cs"/>
              </a:rPr>
              <a:t>Callouts prompt students to 1: pay attention to capital letters on nouns and 2: recognise that they have practised two ways to nominalise verbs – first, to assign the gender das and add a capital letter; second, to take the stem of the verb, add a capital letter and learn the gender (either der or das), e.g. das Spiel / der Fall.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enden</a:t>
            </a:r>
            <a:r>
              <a:rPr lang="en-GB" baseline="0" dirty="0"/>
              <a:t> [1313] die </a:t>
            </a:r>
            <a:r>
              <a:rPr lang="en-GB" baseline="0" dirty="0" err="1"/>
              <a:t>Sammlung</a:t>
            </a:r>
            <a:r>
              <a:rPr lang="en-GB" baseline="0" dirty="0"/>
              <a:t> [2884] die </a:t>
            </a:r>
            <a:r>
              <a:rPr lang="en-GB" baseline="0" dirty="0" err="1"/>
              <a:t>Feier</a:t>
            </a:r>
            <a:r>
              <a:rPr lang="en-GB" baseline="0" dirty="0"/>
              <a:t> [&gt;5009] </a:t>
            </a:r>
            <a:r>
              <a:rPr lang="en-GB" baseline="0" dirty="0" err="1"/>
              <a:t>Versteck</a:t>
            </a:r>
            <a:r>
              <a:rPr lang="en-GB" baseline="0" dirty="0"/>
              <a:t> [&gt;5009] </a:t>
            </a:r>
            <a:r>
              <a:rPr lang="en-GB" baseline="0" dirty="0" err="1"/>
              <a:t>Versuch</a:t>
            </a:r>
            <a:r>
              <a:rPr lang="en-GB" baseline="0" dirty="0"/>
              <a:t> [792]</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77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recognise</a:t>
            </a:r>
            <a:r>
              <a:rPr lang="en-US" b="0" dirty="0"/>
              <a:t> 16 words of revisited and new vocabulary at word level.</a:t>
            </a:r>
            <a:endParaRPr lang="en-US" b="1" dirty="0"/>
          </a:p>
          <a:p>
            <a:endParaRPr lang="en-US" b="1" dirty="0"/>
          </a:p>
          <a:p>
            <a:r>
              <a:rPr lang="en-US" b="1" dirty="0"/>
              <a:t>Procedure:</a:t>
            </a:r>
          </a:p>
          <a:p>
            <a:pPr marL="0" indent="0">
              <a:buNone/>
            </a:pPr>
            <a:r>
              <a:rPr lang="en-US" b="0" dirty="0"/>
              <a:t>1. Students volunteer (in German) a letter/number combination relating to a square on the grid.</a:t>
            </a:r>
          </a:p>
          <a:p>
            <a:pPr marL="0" indent="0">
              <a:buNone/>
            </a:pPr>
            <a:r>
              <a:rPr lang="en-US" b="0" dirty="0"/>
              <a:t>2. Click the corresponding audio button on the right-hand side.</a:t>
            </a:r>
          </a:p>
          <a:p>
            <a:pPr marL="0" indent="0">
              <a:buNone/>
            </a:pPr>
            <a:r>
              <a:rPr lang="en-US" b="0" dirty="0"/>
              <a:t>3. The whole class say the English translation in chorus. Click the blue box to reveal the answer.</a:t>
            </a:r>
          </a:p>
          <a:p>
            <a:pPr marL="0" indent="0">
              <a:buNone/>
            </a:pPr>
            <a:r>
              <a:rPr lang="en-US" b="0" dirty="0"/>
              <a:t>4. Continue until all English meanings are showing.</a:t>
            </a:r>
          </a:p>
          <a:p>
            <a:pPr marL="0" indent="0">
              <a:buNone/>
            </a:pPr>
            <a:r>
              <a:rPr lang="en-US" b="0" dirty="0"/>
              <a:t>5. Students then produce the German meanings, one by one, chorally. If the teacher judges that the overall knowledge of the word was secure s/he clicks to reveal part of the picture.</a:t>
            </a:r>
            <a:br>
              <a:rPr lang="en-US" b="0" dirty="0"/>
            </a:br>
            <a:r>
              <a:rPr lang="en-US" b="0" dirty="0"/>
              <a:t>Any insecure word knowledge and the teacher confirms the German meaning and leaves the picture uncovered until the end, returning to it again for another go.</a:t>
            </a:r>
          </a:p>
          <a:p>
            <a:pPr marL="0" indent="0">
              <a:buNone/>
            </a:pPr>
            <a:endParaRPr lang="en-US" b="0" dirty="0"/>
          </a:p>
          <a:p>
            <a:pPr marL="0" indent="0">
              <a:buNone/>
            </a:pPr>
            <a:r>
              <a:rPr lang="en-US" b="1" dirty="0"/>
              <a:t>Transcript:</a:t>
            </a:r>
          </a:p>
          <a:p>
            <a:pPr marL="0" indent="0">
              <a:buNone/>
            </a:pPr>
            <a:r>
              <a:rPr lang="en-US" b="0" dirty="0"/>
              <a:t>[A1] bevor</a:t>
            </a:r>
          </a:p>
          <a:p>
            <a:pPr marL="0" indent="0">
              <a:buNone/>
            </a:pPr>
            <a:r>
              <a:rPr lang="en-US" b="0" dirty="0"/>
              <a:t>[A2] die </a:t>
            </a:r>
            <a:r>
              <a:rPr lang="en-US" b="0" dirty="0" err="1"/>
              <a:t>Stunde</a:t>
            </a:r>
            <a:endParaRPr lang="en-US" b="0" dirty="0"/>
          </a:p>
          <a:p>
            <a:pPr marL="0" indent="0">
              <a:buNone/>
            </a:pPr>
            <a:r>
              <a:rPr lang="en-US" b="0" dirty="0"/>
              <a:t>[A3] das </a:t>
            </a:r>
            <a:r>
              <a:rPr lang="en-US" b="0" dirty="0" err="1"/>
              <a:t>Gefühl</a:t>
            </a:r>
            <a:endParaRPr lang="en-US" b="0" dirty="0"/>
          </a:p>
          <a:p>
            <a:pPr marL="0" indent="0">
              <a:buNone/>
            </a:pPr>
            <a:r>
              <a:rPr lang="en-US" b="0" dirty="0"/>
              <a:t>[A4] das </a:t>
            </a:r>
            <a:r>
              <a:rPr lang="en-US" b="0" dirty="0" err="1"/>
              <a:t>Glas</a:t>
            </a:r>
            <a:endParaRPr lang="en-US" b="0" dirty="0"/>
          </a:p>
          <a:p>
            <a:pPr marL="0" indent="0">
              <a:buNone/>
            </a:pPr>
            <a:r>
              <a:rPr lang="en-US" b="0" dirty="0"/>
              <a:t>[B1] </a:t>
            </a:r>
            <a:r>
              <a:rPr lang="en-US" b="0" dirty="0" err="1"/>
              <a:t>relativ</a:t>
            </a:r>
            <a:endParaRPr lang="en-US" b="0" dirty="0"/>
          </a:p>
          <a:p>
            <a:pPr marL="0" indent="0">
              <a:buNone/>
            </a:pPr>
            <a:r>
              <a:rPr lang="en-US" b="0" dirty="0"/>
              <a:t>[B2] </a:t>
            </a:r>
            <a:r>
              <a:rPr lang="en-US" b="0" dirty="0" err="1"/>
              <a:t>wenn</a:t>
            </a:r>
            <a:endParaRPr lang="en-US" b="0" dirty="0"/>
          </a:p>
          <a:p>
            <a:pPr marL="0" indent="0">
              <a:buNone/>
            </a:pPr>
            <a:r>
              <a:rPr lang="en-US" b="0" dirty="0"/>
              <a:t>[B3] </a:t>
            </a:r>
            <a:r>
              <a:rPr lang="en-US" b="0" dirty="0" err="1"/>
              <a:t>aus</a:t>
            </a:r>
            <a:endParaRPr lang="en-US" b="0" dirty="0"/>
          </a:p>
          <a:p>
            <a:pPr marL="0" indent="0">
              <a:buNone/>
            </a:pPr>
            <a:r>
              <a:rPr lang="en-US" b="0" dirty="0"/>
              <a:t>[B4] </a:t>
            </a:r>
            <a:r>
              <a:rPr lang="en-US" b="0" dirty="0" err="1"/>
              <a:t>etwa</a:t>
            </a:r>
            <a:endParaRPr lang="en-US" b="0" dirty="0"/>
          </a:p>
          <a:p>
            <a:pPr marL="0" indent="0">
              <a:buNone/>
            </a:pPr>
            <a:r>
              <a:rPr lang="en-US" b="0" dirty="0"/>
              <a:t>[C1] </a:t>
            </a:r>
            <a:r>
              <a:rPr lang="en-US" b="0" dirty="0" err="1"/>
              <a:t>sollen</a:t>
            </a:r>
            <a:endParaRPr lang="en-US" b="0" dirty="0"/>
          </a:p>
          <a:p>
            <a:pPr marL="0" indent="0">
              <a:buNone/>
            </a:pPr>
            <a:r>
              <a:rPr lang="en-US" b="0" dirty="0"/>
              <a:t>[C2] pro</a:t>
            </a:r>
          </a:p>
          <a:p>
            <a:pPr marL="0" indent="0">
              <a:buNone/>
            </a:pPr>
            <a:r>
              <a:rPr lang="en-US" b="0" dirty="0"/>
              <a:t>[C3] die </a:t>
            </a:r>
            <a:r>
              <a:rPr lang="en-US" b="0" dirty="0" err="1"/>
              <a:t>Karriere</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[C4] </a:t>
            </a:r>
            <a:r>
              <a:rPr lang="en-US" b="0" dirty="0" err="1">
                <a:latin typeface="Century Gothic" panose="020B0502020202020204" pitchFamily="34" charset="0"/>
              </a:rPr>
              <a:t>nachdem</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[D1] die </a:t>
            </a:r>
            <a:r>
              <a:rPr lang="en-US" b="0" dirty="0" err="1">
                <a:latin typeface="Century Gothic" panose="020B0502020202020204" pitchFamily="34" charset="0"/>
              </a:rPr>
              <a:t>Freizeit</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[D2] der Tourist</a:t>
            </a:r>
          </a:p>
          <a:p>
            <a:pPr marL="0" indent="0">
              <a:buNone/>
            </a:pPr>
            <a:r>
              <a:rPr lang="en-US" b="0" dirty="0">
                <a:latin typeface="Century Gothic" panose="020B0502020202020204" pitchFamily="34" charset="0"/>
              </a:rPr>
              <a:t>[D3] der Moment</a:t>
            </a:r>
          </a:p>
          <a:p>
            <a:pPr marL="0" indent="0">
              <a:buNone/>
            </a:pPr>
            <a:r>
              <a:rPr lang="en-US" b="0" dirty="0">
                <a:latin typeface="Century Gothic" panose="020B0502020202020204" pitchFamily="34" charset="0"/>
              </a:rPr>
              <a:t>[D4] </a:t>
            </a:r>
            <a:r>
              <a:rPr lang="en-US" b="0" dirty="0" err="1">
                <a:latin typeface="Century Gothic" panose="020B0502020202020204" pitchFamily="34" charset="0"/>
              </a:rPr>
              <a:t>als</a:t>
            </a:r>
            <a:endParaRPr lang="en-US" b="0" dirty="0"/>
          </a:p>
          <a:p>
            <a:endParaRPr lang="en-US" b="1" dirty="0"/>
          </a:p>
          <a:p>
            <a:r>
              <a:rPr lang="en-US" b="1" dirty="0"/>
              <a:t>Answer: </a:t>
            </a:r>
            <a:r>
              <a:rPr lang="en-GB" sz="1200" kern="1200" dirty="0">
                <a:solidFill>
                  <a:schemeClr val="tx1"/>
                </a:solidFill>
                <a:effectLst/>
                <a:latin typeface="+mn-lt"/>
                <a:ea typeface="+mn-ea"/>
                <a:cs typeface="+mn-cs"/>
              </a:rPr>
              <a:t>Angela Merkel, Ex-/</a:t>
            </a:r>
            <a:r>
              <a:rPr lang="en-GB" sz="1200" kern="1200" dirty="0" err="1">
                <a:solidFill>
                  <a:schemeClr val="tx1"/>
                </a:solidFill>
                <a:effectLst/>
                <a:latin typeface="+mn-lt"/>
                <a:ea typeface="+mn-ea"/>
                <a:cs typeface="+mn-cs"/>
              </a:rPr>
              <a:t>Altbundeskanzlerin</a:t>
            </a:r>
            <a:r>
              <a:rPr lang="en-GB" sz="1200" kern="1200" dirty="0">
                <a:solidFill>
                  <a:schemeClr val="tx1"/>
                </a:solidFill>
                <a:effectLst/>
                <a:latin typeface="+mn-lt"/>
                <a:ea typeface="+mn-ea"/>
                <a:cs typeface="+mn-cs"/>
              </a:rPr>
              <a:t> (2005 – 2021)</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75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consolidate the noun rule for the </a:t>
            </a:r>
            <a:r>
              <a:rPr lang="en-US" b="0" dirty="0" err="1"/>
              <a:t>feminisation</a:t>
            </a:r>
            <a:r>
              <a:rPr lang="en-US" b="0" dirty="0"/>
              <a:t> of masculine people nouns, and to revisit the pronunciation of several SSC but particularly </a:t>
            </a:r>
            <a:r>
              <a:rPr lang="en-US" dirty="0"/>
              <a:t>[r] within words, where pronunciation is very different from English, formed at the back of the throat without using the lips at all.</a:t>
            </a:r>
            <a:br>
              <a:rPr lang="en-US" dirty="0"/>
            </a:br>
            <a:br>
              <a:rPr lang="en-US" dirty="0"/>
            </a:br>
            <a:r>
              <a:rPr lang="en-US" dirty="0"/>
              <a:t>Note that three nouns are from this week’s vocabulary set, one was taught in Week 1 (König), five others are cognates and </a:t>
            </a:r>
            <a:r>
              <a:rPr lang="en-US" dirty="0" err="1"/>
              <a:t>Erfinder</a:t>
            </a:r>
            <a:r>
              <a:rPr lang="en-US" dirty="0"/>
              <a:t> appeared in lesson 1, though teachers may want to ensure that the meaning is remembered. Students may not have heard of </a:t>
            </a:r>
            <a:r>
              <a:rPr lang="en-US" i="1" dirty="0"/>
              <a:t>theologian</a:t>
            </a:r>
            <a:r>
              <a:rPr lang="en-US" dirty="0"/>
              <a:t> in English, so teachers may need to explain the meaning.</a:t>
            </a:r>
            <a:br>
              <a:rPr lang="en-US" dirty="0"/>
            </a:br>
            <a:endParaRPr lang="en-US" b="1" dirty="0"/>
          </a:p>
          <a:p>
            <a:r>
              <a:rPr lang="en-US" b="1" dirty="0"/>
              <a:t>Procedure:</a:t>
            </a:r>
          </a:p>
          <a:p>
            <a:pPr marL="228600" indent="-228600">
              <a:buAutoNum type="arabicPeriod"/>
            </a:pPr>
            <a:r>
              <a:rPr lang="en-US" b="0" dirty="0"/>
              <a:t>Click to highlight a word.</a:t>
            </a:r>
          </a:p>
          <a:p>
            <a:pPr marL="228600" indent="-228600">
              <a:buAutoNum type="arabicPeriod"/>
            </a:pPr>
            <a:r>
              <a:rPr lang="en-US" b="0" dirty="0"/>
              <a:t>Students say the feminine form of the noun out loud, focusing on accurate pronunciation of all the SSC.</a:t>
            </a:r>
          </a:p>
          <a:p>
            <a:pPr marL="228600" indent="-228600">
              <a:buFont typeface="+mj-lt"/>
              <a:buAutoNum type="arabicPeriod"/>
            </a:pPr>
            <a:r>
              <a:rPr lang="en-US" b="0" dirty="0"/>
              <a:t>Click on the number button next to the word to check pronunciation.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a:t>
            </a:r>
            <a:r>
              <a:rPr lang="en-GB" b="1" baseline="0" dirty="0"/>
              <a:t>word frequency (1 is the most frequent word in German): </a:t>
            </a:r>
            <a:endParaRPr lang="en-US" dirty="0"/>
          </a:p>
          <a:p>
            <a:r>
              <a:rPr lang="en-US"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Forscherin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Autorin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Wissenschaftlerin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Komponistin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Touristin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Aktivistin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Erfinderin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Astronautin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Königin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10. </a:t>
            </a:r>
            <a:r>
              <a:rPr lang="en-US" sz="1200" kern="1200" dirty="0" err="1">
                <a:solidFill>
                  <a:schemeClr val="tx1"/>
                </a:solidFill>
                <a:effectLst/>
                <a:latin typeface="+mn-lt"/>
                <a:ea typeface="+mn-ea"/>
                <a:cs typeface="+mn-cs"/>
              </a:rPr>
              <a:t>Theologin</a:t>
            </a:r>
            <a:br>
              <a:rPr lang="en-GB" dirty="0"/>
            </a:br>
            <a:br>
              <a:rPr lang="en-GB" dirty="0"/>
            </a:br>
            <a:r>
              <a:rPr lang="en-GB" b="1" baseline="0" dirty="0"/>
              <a:t>Word frequency of unknown or cognate words (1 is the most frequent word in German): </a:t>
            </a:r>
            <a:br>
              <a:rPr lang="en-GB" baseline="0" dirty="0"/>
            </a:br>
            <a:r>
              <a:rPr lang="en-GB" baseline="0" dirty="0"/>
              <a:t>Autor [723] </a:t>
            </a:r>
            <a:r>
              <a:rPr lang="en-GB" baseline="0" dirty="0" err="1"/>
              <a:t>Komponist</a:t>
            </a:r>
            <a:r>
              <a:rPr lang="en-GB" baseline="0" dirty="0"/>
              <a:t> [&gt;5009] </a:t>
            </a:r>
            <a:r>
              <a:rPr lang="en-GB" baseline="0" dirty="0" err="1"/>
              <a:t>Aktivist</a:t>
            </a:r>
            <a:r>
              <a:rPr lang="en-GB" baseline="0" dirty="0"/>
              <a:t> [&gt;5009] </a:t>
            </a:r>
            <a:r>
              <a:rPr lang="en-GB" baseline="0" dirty="0" err="1"/>
              <a:t>Erfinder</a:t>
            </a:r>
            <a:r>
              <a:rPr lang="en-GB" baseline="0" dirty="0"/>
              <a:t> [&gt;5009] Astronaut [&gt;5009] </a:t>
            </a:r>
            <a:r>
              <a:rPr lang="en-GB" baseline="0" dirty="0" err="1"/>
              <a:t>Theologe</a:t>
            </a:r>
            <a:r>
              <a:rPr lang="en-GB" baseline="0" dirty="0"/>
              <a:t> [&gt;5009]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a:t>
            </a:r>
            <a:r>
              <a:rPr lang="en-GB" b="0" dirty="0"/>
              <a:t> to present plural rule 6.</a:t>
            </a:r>
            <a:br>
              <a:rPr lang="en-GB" b="0" dirty="0"/>
            </a:br>
            <a:br>
              <a:rPr lang="en-GB" dirty="0"/>
            </a:br>
            <a:r>
              <a:rPr lang="en-GB" b="1" dirty="0"/>
              <a:t>Procedure:</a:t>
            </a:r>
            <a:br>
              <a:rPr lang="en-GB" dirty="0"/>
            </a:br>
            <a:r>
              <a:rPr lang="en-GB" dirty="0"/>
              <a:t>1. Click through the animations.</a:t>
            </a:r>
            <a:br>
              <a:rPr lang="en-GB" dirty="0"/>
            </a:br>
            <a:r>
              <a:rPr lang="en-GB" dirty="0"/>
              <a:t>2. It is animated so that the examples are provided, and students can volunteer English meanings.</a:t>
            </a:r>
            <a:br>
              <a:rPr lang="en-GB" dirty="0"/>
            </a:br>
            <a:endParaRPr lang="en-GB" sz="1200" b="1"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2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(six slides)</a:t>
            </a:r>
            <a:br>
              <a:rPr lang="en-GB" dirty="0"/>
            </a:br>
            <a:br>
              <a:rPr lang="en-GB" b="1" dirty="0"/>
            </a:br>
            <a:r>
              <a:rPr lang="en-GB" b="1" dirty="0"/>
              <a:t>Aim:</a:t>
            </a:r>
            <a:r>
              <a:rPr lang="en-GB" b="0" dirty="0"/>
              <a:t> to practise aural comprehension of plural rule 6.</a:t>
            </a:r>
          </a:p>
          <a:p>
            <a:br>
              <a:rPr lang="en-GB" dirty="0"/>
            </a:br>
            <a:r>
              <a:rPr lang="en-GB" b="1" dirty="0"/>
              <a:t>Procedure:</a:t>
            </a:r>
            <a:br>
              <a:rPr lang="en-GB" dirty="0"/>
            </a:br>
            <a:r>
              <a:rPr lang="en-GB" dirty="0"/>
              <a:t>1. Click to hear the sentence.</a:t>
            </a:r>
            <a:br>
              <a:rPr lang="en-GB" dirty="0"/>
            </a:br>
            <a:r>
              <a:rPr lang="en-GB" dirty="0"/>
              <a:t>2. Students select the correct option based on the singular or plural form heard.</a:t>
            </a:r>
            <a:br>
              <a:rPr lang="en-GB" dirty="0"/>
            </a:br>
            <a:r>
              <a:rPr lang="en-GB" dirty="0"/>
              <a:t>3. Click to reveal answer.</a:t>
            </a:r>
            <a:br>
              <a:rPr lang="en-GB" dirty="0"/>
            </a:br>
            <a:r>
              <a:rPr lang="en-GB" dirty="0"/>
              <a:t>4. Click to reveal a 2</a:t>
            </a:r>
            <a:r>
              <a:rPr lang="en-GB" baseline="30000" dirty="0"/>
              <a:t>nd</a:t>
            </a:r>
            <a:r>
              <a:rPr lang="en-GB" dirty="0"/>
              <a:t> audio button to hear the full sentence, for additional reinforcement.</a:t>
            </a:r>
            <a:br>
              <a:rPr lang="en-GB" dirty="0"/>
            </a:br>
            <a:br>
              <a:rPr lang="en-GB" dirty="0"/>
            </a:br>
            <a:r>
              <a:rPr lang="en-GB" dirty="0"/>
              <a:t>Note that verbs are bleeped out to remove additional cues.</a:t>
            </a:r>
            <a:br>
              <a:rPr lang="en-GB" dirty="0"/>
            </a:br>
            <a:br>
              <a:rPr lang="en-GB" dirty="0"/>
            </a:br>
            <a:br>
              <a:rPr lang="en-GB" dirty="0"/>
            </a:br>
            <a:r>
              <a:rPr lang="en-GB" b="1" dirty="0"/>
              <a:t>Transcript:</a:t>
            </a:r>
            <a:br>
              <a:rPr lang="en-GB" b="1" dirty="0"/>
            </a:br>
            <a:r>
              <a:rPr lang="en-GB" b="0" dirty="0"/>
              <a:t>1. </a:t>
            </a:r>
            <a:r>
              <a:rPr lang="en-GB" b="0" dirty="0" err="1"/>
              <a:t>Diese</a:t>
            </a:r>
            <a:r>
              <a:rPr lang="en-GB" b="0" dirty="0"/>
              <a:t> </a:t>
            </a:r>
            <a:r>
              <a:rPr lang="en-GB" b="0" dirty="0" err="1"/>
              <a:t>Astronauten</a:t>
            </a:r>
            <a:r>
              <a:rPr lang="en-GB" b="0" dirty="0"/>
              <a:t> [</a:t>
            </a:r>
            <a:r>
              <a:rPr lang="en-GB" b="0" dirty="0" err="1"/>
              <a:t>sind</a:t>
            </a:r>
            <a:r>
              <a:rPr lang="en-GB" b="0" dirty="0"/>
              <a:t>] </a:t>
            </a:r>
            <a:r>
              <a:rPr lang="en-GB" b="0" dirty="0" err="1"/>
              <a:t>sehr</a:t>
            </a:r>
            <a:r>
              <a:rPr lang="en-GB" b="0" dirty="0"/>
              <a:t> </a:t>
            </a:r>
            <a:r>
              <a:rPr lang="en-GB" b="0" dirty="0" err="1"/>
              <a:t>bekannt</a:t>
            </a:r>
            <a:r>
              <a:rPr lang="en-GB" b="0" dirty="0"/>
              <a:t>.</a:t>
            </a:r>
            <a:endParaRPr lang="en-GB" sz="1200" b="0"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90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b="1" dirty="0"/>
            </a:br>
            <a:r>
              <a:rPr lang="en-GB" b="0" dirty="0"/>
              <a:t>1. </a:t>
            </a:r>
            <a:r>
              <a:rPr lang="en-GB" b="0" dirty="0" err="1"/>
              <a:t>Diese</a:t>
            </a:r>
            <a:r>
              <a:rPr lang="en-GB" b="0" dirty="0"/>
              <a:t> </a:t>
            </a:r>
            <a:r>
              <a:rPr lang="en-GB" b="0" dirty="0" err="1"/>
              <a:t>Politikerinnen</a:t>
            </a:r>
            <a:r>
              <a:rPr lang="en-GB" b="0" dirty="0"/>
              <a:t> [</a:t>
            </a:r>
            <a:r>
              <a:rPr lang="en-GB" b="0" dirty="0" err="1"/>
              <a:t>sind</a:t>
            </a:r>
            <a:r>
              <a:rPr lang="en-GB" b="0" dirty="0"/>
              <a:t>] stark.</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8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b="1" dirty="0"/>
            </a:br>
            <a:r>
              <a:rPr lang="en-GB" b="0" dirty="0"/>
              <a:t>1. </a:t>
            </a:r>
            <a:r>
              <a:rPr lang="en-GB" b="0" dirty="0" err="1"/>
              <a:t>Diese</a:t>
            </a:r>
            <a:r>
              <a:rPr lang="en-GB" b="0" dirty="0"/>
              <a:t> </a:t>
            </a:r>
            <a:r>
              <a:rPr lang="en-GB" b="0" dirty="0" err="1"/>
              <a:t>Forscherinnen</a:t>
            </a:r>
            <a:r>
              <a:rPr lang="en-GB" b="0" dirty="0"/>
              <a:t> [</a:t>
            </a:r>
            <a:r>
              <a:rPr lang="en-GB" b="0" dirty="0" err="1"/>
              <a:t>arbeiten</a:t>
            </a:r>
            <a:r>
              <a:rPr lang="en-GB" b="0" dirty="0"/>
              <a:t>] </a:t>
            </a:r>
            <a:r>
              <a:rPr lang="en-GB" b="0" dirty="0" err="1"/>
              <a:t>mit</a:t>
            </a:r>
            <a:r>
              <a:rPr lang="en-GB" b="0" dirty="0"/>
              <a:t> </a:t>
            </a:r>
            <a:r>
              <a:rPr lang="en-GB" b="0" dirty="0" err="1"/>
              <a:t>Chemie</a:t>
            </a:r>
            <a:r>
              <a:rPr lang="en-GB" b="0" dirty="0"/>
              <a:t>.</a:t>
            </a:r>
            <a:endParaRPr lang="en-GB" sz="1200" b="0"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135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b="1" dirty="0"/>
            </a:br>
            <a:r>
              <a:rPr lang="en-GB" b="0" dirty="0"/>
              <a:t>1. </a:t>
            </a:r>
            <a:r>
              <a:rPr lang="en-GB" b="0" dirty="0" err="1"/>
              <a:t>Diese</a:t>
            </a:r>
            <a:r>
              <a:rPr lang="en-GB" b="0" dirty="0"/>
              <a:t> </a:t>
            </a:r>
            <a:r>
              <a:rPr lang="en-GB" b="0" dirty="0" err="1"/>
              <a:t>Polizistin</a:t>
            </a:r>
            <a:r>
              <a:rPr lang="en-GB" b="0" dirty="0"/>
              <a:t> [</a:t>
            </a:r>
            <a:r>
              <a:rPr lang="en-GB" b="0" dirty="0" err="1"/>
              <a:t>arbeitet</a:t>
            </a:r>
            <a:r>
              <a:rPr lang="en-GB" b="0" dirty="0"/>
              <a:t>] </a:t>
            </a:r>
            <a:r>
              <a:rPr lang="en-GB" b="0" dirty="0" err="1"/>
              <a:t>viele</a:t>
            </a:r>
            <a:r>
              <a:rPr lang="en-GB" b="0" dirty="0"/>
              <a:t> </a:t>
            </a:r>
            <a:r>
              <a:rPr lang="en-GB" b="0" dirty="0" err="1"/>
              <a:t>Stunden</a:t>
            </a:r>
            <a:r>
              <a:rPr lang="en-GB" b="0" dirty="0"/>
              <a:t> pro Tag.</a:t>
            </a:r>
            <a:endParaRPr lang="en-GB" sz="1200" b="0"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3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comprehension (written modality) of half of this week’s revisited vocabulary (all of the words from 9.1.1.2)</a:t>
            </a:r>
            <a:br>
              <a:rPr lang="en-GB" b="0" dirty="0"/>
            </a:br>
            <a:br>
              <a:rPr lang="en-GB" dirty="0"/>
            </a:br>
            <a:r>
              <a:rPr lang="en-GB" b="1" dirty="0"/>
              <a:t>Procedure:</a:t>
            </a:r>
            <a:br>
              <a:rPr lang="en-GB" dirty="0"/>
            </a:br>
            <a:r>
              <a:rPr lang="en-GB" dirty="0"/>
              <a:t>1. Ensure that students are clear that the story is Cinderella.</a:t>
            </a:r>
          </a:p>
          <a:p>
            <a:r>
              <a:rPr lang="en-GB" dirty="0"/>
              <a:t>2. Students translate (either individually or in pairs or chorally, orally or in writing) the four text bubbles.</a:t>
            </a:r>
          </a:p>
          <a:p>
            <a:r>
              <a:rPr lang="en-GB" dirty="0"/>
              <a:t>3. Elicit responses and give oral feedback (see below for English translations, if required).</a:t>
            </a:r>
          </a:p>
          <a:p>
            <a:r>
              <a:rPr lang="en-GB" dirty="0"/>
              <a:t>4. Click to prompt students to give the English translation of ‘die </a:t>
            </a:r>
            <a:r>
              <a:rPr lang="en-GB" i="1" dirty="0" err="1"/>
              <a:t>bösen</a:t>
            </a:r>
            <a:r>
              <a:rPr lang="en-GB" i="1" dirty="0"/>
              <a:t> </a:t>
            </a:r>
            <a:r>
              <a:rPr lang="en-GB" dirty="0" err="1"/>
              <a:t>Schwestern</a:t>
            </a:r>
            <a:r>
              <a:rPr lang="en-GB" dirty="0"/>
              <a:t>’ (ugly sisters) and elicit the difference in meaning. </a:t>
            </a:r>
            <a:r>
              <a:rPr lang="en-GB" i="1" dirty="0" err="1"/>
              <a:t>Böse</a:t>
            </a:r>
            <a:r>
              <a:rPr lang="en-GB" dirty="0"/>
              <a:t> is one of this week’s new vocabulary items.  Students have previously learnt </a:t>
            </a:r>
            <a:r>
              <a:rPr lang="en-GB" i="1" dirty="0" err="1"/>
              <a:t>hässlich</a:t>
            </a:r>
            <a:r>
              <a:rPr lang="en-GB" dirty="0"/>
              <a:t> (ugly).</a:t>
            </a:r>
          </a:p>
          <a:p>
            <a:r>
              <a:rPr lang="en-GB" dirty="0"/>
              <a:t>5. Click again to bring up the text introducing the </a:t>
            </a:r>
            <a:r>
              <a:rPr lang="en-GB" dirty="0" err="1"/>
              <a:t>Brüder</a:t>
            </a:r>
            <a:r>
              <a:rPr lang="en-GB" dirty="0"/>
              <a:t> Grimm, which some students will have heard of. Elicit a brief oral translation of the text (see below) and ask students to tell you any other Grimm fairy tales they may know (e.g. Sleeping Beauty, Little Red Riding Hood, Rapunzel, Rumpelstiltskin).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Text translations:</a:t>
            </a:r>
            <a:br>
              <a:rPr lang="en-GB" b="1" dirty="0"/>
            </a:br>
            <a:r>
              <a:rPr lang="en-GB" b="0" dirty="0"/>
              <a:t>I collect wood for the fire but you (both/all) talk about the ball with the prince.</a:t>
            </a:r>
            <a:br>
              <a:rPr lang="en-GB" b="0" dirty="0"/>
            </a:br>
            <a:r>
              <a:rPr lang="en-GB" b="0" dirty="0"/>
              <a:t>I prepare the room for the guest, but you are expecting the ball with the prince.</a:t>
            </a:r>
            <a:br>
              <a:rPr lang="en-GB" b="0" dirty="0"/>
            </a:br>
            <a:r>
              <a:rPr lang="en-GB" b="0" dirty="0"/>
              <a:t>I serve for hours and hours / hours on end every day, but you are already celebrating at the ball with the prince.</a:t>
            </a:r>
            <a:br>
              <a:rPr lang="en-GB" b="0" dirty="0"/>
            </a:br>
            <a:r>
              <a:rPr lang="en-GB" b="0" dirty="0"/>
              <a:t>Oh dear! When will there be an end? What?!? Where did you come from? Who are you?</a:t>
            </a:r>
            <a:br>
              <a:rPr lang="en-GB" b="1" dirty="0"/>
            </a:br>
            <a:br>
              <a:rPr lang="en-GB" b="1" dirty="0"/>
            </a:br>
            <a:r>
              <a:rPr lang="en-GB" sz="1200" dirty="0">
                <a:solidFill>
                  <a:srgbClr val="FFF4E7"/>
                </a:solidFill>
              </a:rPr>
              <a:t>The Grimm brothers were authors and linguists. In the 19</a:t>
            </a:r>
            <a:r>
              <a:rPr lang="en-GB" sz="1200" baseline="30000" dirty="0">
                <a:solidFill>
                  <a:srgbClr val="FFF4E7"/>
                </a:solidFill>
              </a:rPr>
              <a:t>th</a:t>
            </a:r>
            <a:r>
              <a:rPr lang="en-GB" sz="1200" dirty="0">
                <a:solidFill>
                  <a:srgbClr val="FFF4E7"/>
                </a:solidFill>
              </a:rPr>
              <a:t> century they collected and published many fairy tales and folk stories. For example, Cinderella, The Frog Prince and Hansel and Gretel.</a:t>
            </a:r>
            <a:br>
              <a:rPr lang="en-GB" sz="1200" dirty="0">
                <a:solidFill>
                  <a:srgbClr val="FFF4E7"/>
                </a:solidFill>
              </a:rPr>
            </a:br>
            <a:br>
              <a:rPr lang="en-GB" dirty="0"/>
            </a:br>
            <a:r>
              <a:rPr lang="en-GB" b="1" baseline="0" dirty="0"/>
              <a:t>Word frequency of unknown words (1 is the most frequent word in German): </a:t>
            </a:r>
            <a:br>
              <a:rPr lang="en-GB" baseline="0" dirty="0"/>
            </a:br>
            <a:r>
              <a:rPr lang="en-GB" baseline="0" dirty="0" err="1"/>
              <a:t>Märchen</a:t>
            </a:r>
            <a:r>
              <a:rPr lang="en-GB" baseline="0" dirty="0"/>
              <a:t> [4155] </a:t>
            </a:r>
            <a:r>
              <a:rPr lang="en-GB" baseline="0" dirty="0" err="1"/>
              <a:t>veröffentlichen</a:t>
            </a:r>
            <a:r>
              <a:rPr lang="en-GB" baseline="0" dirty="0"/>
              <a:t> [1453]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https://upload.wikimedia.org/wikipedia/commons/5/5a/Brothers_Grimm_Blow.jpg</a:t>
            </a:r>
            <a:r>
              <a:rPr lang="en-GB" dirty="0"/>
              <a:t> </a:t>
            </a:r>
            <a:br>
              <a:rPr lang="en-GB" dirty="0"/>
            </a:br>
            <a:r>
              <a:rPr lang="en-GB" dirty="0"/>
              <a:t>Attribution: Hermann Blow, Public domain, via Wikimedia Commons</a:t>
            </a:r>
            <a:br>
              <a:rPr lang="en-GB" dirty="0"/>
            </a:br>
            <a:r>
              <a:rPr lang="en-GB" dirty="0"/>
              <a:t>Attribution not legally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200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b="1" dirty="0"/>
            </a:br>
            <a:r>
              <a:rPr lang="en-GB" b="0" dirty="0"/>
              <a:t>1. </a:t>
            </a:r>
            <a:r>
              <a:rPr lang="en-GB" b="0" dirty="0" err="1"/>
              <a:t>Diese</a:t>
            </a:r>
            <a:r>
              <a:rPr lang="en-GB" b="0" dirty="0"/>
              <a:t> </a:t>
            </a:r>
            <a:r>
              <a:rPr lang="en-GB" b="0" dirty="0" err="1"/>
              <a:t>Mathematiker</a:t>
            </a:r>
            <a:r>
              <a:rPr lang="en-GB" b="0" dirty="0"/>
              <a:t> [</a:t>
            </a:r>
            <a:r>
              <a:rPr lang="en-GB" b="0" dirty="0" err="1"/>
              <a:t>machen</a:t>
            </a:r>
            <a:r>
              <a:rPr lang="en-GB" b="0" dirty="0"/>
              <a:t>] </a:t>
            </a:r>
            <a:r>
              <a:rPr lang="en-GB" b="0" dirty="0" err="1"/>
              <a:t>keine</a:t>
            </a:r>
            <a:r>
              <a:rPr lang="en-GB" b="0" dirty="0"/>
              <a:t> </a:t>
            </a:r>
            <a:r>
              <a:rPr lang="en-GB" b="0" dirty="0" err="1"/>
              <a:t>Fehler</a:t>
            </a:r>
            <a:r>
              <a:rPr lang="en-GB" b="0" dirty="0"/>
              <a:t>.</a:t>
            </a:r>
          </a:p>
          <a:p>
            <a:endParaRPr lang="en-GB"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699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br>
              <a:rPr lang="en-GB" b="1" dirty="0"/>
            </a:br>
            <a:r>
              <a:rPr lang="en-GB" b="0" dirty="0"/>
              <a:t>1. </a:t>
            </a:r>
            <a:r>
              <a:rPr lang="en-GB" b="0" dirty="0" err="1"/>
              <a:t>Diese</a:t>
            </a:r>
            <a:r>
              <a:rPr lang="en-GB" b="0" dirty="0"/>
              <a:t> </a:t>
            </a:r>
            <a:r>
              <a:rPr lang="en-GB" b="0" dirty="0" err="1"/>
              <a:t>Aktivistin</a:t>
            </a:r>
            <a:r>
              <a:rPr lang="en-GB" b="0" dirty="0"/>
              <a:t> [</a:t>
            </a:r>
            <a:r>
              <a:rPr lang="en-GB" b="0" dirty="0" err="1"/>
              <a:t>unterstützt</a:t>
            </a:r>
            <a:r>
              <a:rPr lang="en-GB" b="0" dirty="0"/>
              <a:t>] </a:t>
            </a:r>
            <a:r>
              <a:rPr lang="en-GB" b="0" dirty="0" err="1"/>
              <a:t>eine</a:t>
            </a:r>
            <a:r>
              <a:rPr lang="en-GB" b="0" dirty="0"/>
              <a:t> </a:t>
            </a:r>
            <a:r>
              <a:rPr lang="en-GB" b="0" dirty="0" err="1"/>
              <a:t>Protestbewegung</a:t>
            </a:r>
            <a:r>
              <a:rPr lang="en-GB" b="0" dirty="0"/>
              <a:t>.</a:t>
            </a: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1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consolidate oral comprehension of word order 3 with </a:t>
            </a:r>
            <a:r>
              <a:rPr lang="en-GB" b="1" dirty="0" err="1"/>
              <a:t>als</a:t>
            </a:r>
            <a:r>
              <a:rPr lang="en-GB" b="0" dirty="0"/>
              <a:t>, contrasted with word order 1 with </a:t>
            </a:r>
            <a:r>
              <a:rPr lang="en-GB" b="1" dirty="0" err="1"/>
              <a:t>denn</a:t>
            </a:r>
            <a:r>
              <a:rPr lang="en-GB" b="1" dirty="0"/>
              <a:t>/und</a:t>
            </a:r>
            <a:r>
              <a:rPr lang="en-GB" b="0" dirty="0"/>
              <a:t>.</a:t>
            </a:r>
            <a:br>
              <a:rPr lang="en-GB" b="0" dirty="0"/>
            </a:br>
            <a:br>
              <a:rPr lang="en-GB" dirty="0"/>
            </a:br>
            <a:r>
              <a:rPr lang="en-GB" b="1" dirty="0"/>
              <a:t>Procedure:</a:t>
            </a:r>
            <a:br>
              <a:rPr lang="en-GB" dirty="0"/>
            </a:br>
            <a:r>
              <a:rPr lang="en-GB" dirty="0"/>
              <a:t>1. Explain that Mia and Wolfgang want to know what </a:t>
            </a:r>
            <a:r>
              <a:rPr lang="en-GB" dirty="0" err="1"/>
              <a:t>Onkel</a:t>
            </a:r>
            <a:r>
              <a:rPr lang="en-GB" dirty="0"/>
              <a:t> Heinrich has been up to on his travels.</a:t>
            </a:r>
          </a:p>
          <a:p>
            <a:r>
              <a:rPr lang="en-GB" dirty="0"/>
              <a:t>2. Click to listen to his accounts of his travels. Students write 1-6, and note </a:t>
            </a:r>
            <a:r>
              <a:rPr lang="en-GB" b="1" i="1" dirty="0" err="1"/>
              <a:t>als</a:t>
            </a:r>
            <a:r>
              <a:rPr lang="en-GB" dirty="0"/>
              <a:t> or </a:t>
            </a:r>
            <a:r>
              <a:rPr lang="en-GB" b="1" i="1" dirty="0" err="1"/>
              <a:t>denn</a:t>
            </a:r>
            <a:r>
              <a:rPr lang="en-GB" b="1" i="1" dirty="0"/>
              <a:t>/und</a:t>
            </a:r>
            <a:r>
              <a:rPr lang="en-GB" dirty="0"/>
              <a:t>, the </a:t>
            </a:r>
            <a:r>
              <a:rPr lang="en-GB" u="sng" dirty="0"/>
              <a:t>year</a:t>
            </a:r>
            <a:r>
              <a:rPr lang="en-GB" dirty="0"/>
              <a:t> and any details of what Heinrich did in English.</a:t>
            </a:r>
          </a:p>
          <a:p>
            <a:r>
              <a:rPr lang="en-GB" dirty="0"/>
              <a:t>3. Do the first item with students to model the task.</a:t>
            </a:r>
          </a:p>
          <a:p>
            <a:r>
              <a:rPr lang="en-GB" dirty="0"/>
              <a:t>4. Complete items 2-6.</a:t>
            </a:r>
            <a:br>
              <a:rPr lang="en-GB" dirty="0"/>
            </a:br>
            <a:r>
              <a:rPr lang="en-GB" dirty="0"/>
              <a:t>5. Elicit answers from students item by item. Note that the order of animations is: conjunction, year, English details.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sz="1200" kern="1200" dirty="0">
                <a:solidFill>
                  <a:srgbClr val="115076"/>
                </a:solidFill>
                <a:effectLst/>
                <a:latin typeface="+mn-lt"/>
                <a:ea typeface="+mn-ea"/>
                <a:cs typeface="+mn-cs"/>
              </a:rPr>
              <a:t>Ich </a:t>
            </a:r>
            <a:r>
              <a:rPr lang="en-GB" sz="1200" kern="1200" dirty="0" err="1">
                <a:solidFill>
                  <a:srgbClr val="115076"/>
                </a:solidFill>
                <a:effectLst/>
                <a:latin typeface="+mn-lt"/>
                <a:ea typeface="+mn-ea"/>
                <a:cs typeface="+mn-cs"/>
              </a:rPr>
              <a:t>habe</a:t>
            </a:r>
            <a:r>
              <a:rPr lang="en-GB" sz="1200" kern="1200" dirty="0">
                <a:solidFill>
                  <a:srgbClr val="115076"/>
                </a:solidFill>
                <a:effectLst/>
                <a:latin typeface="+mn-lt"/>
                <a:ea typeface="+mn-ea"/>
                <a:cs typeface="+mn-cs"/>
              </a:rPr>
              <a:t> Machu Picchu </a:t>
            </a:r>
            <a:r>
              <a:rPr lang="en-GB" sz="1200" kern="1200" dirty="0" err="1">
                <a:solidFill>
                  <a:srgbClr val="115076"/>
                </a:solidFill>
                <a:effectLst/>
                <a:latin typeface="+mn-lt"/>
                <a:ea typeface="+mn-ea"/>
                <a:cs typeface="+mn-cs"/>
              </a:rPr>
              <a:t>besucht</a:t>
            </a:r>
            <a:r>
              <a:rPr lang="en-GB" sz="1200" kern="1200" dirty="0">
                <a:solidFill>
                  <a:srgbClr val="115076"/>
                </a:solidFill>
                <a:effectLst/>
                <a:latin typeface="+mn-lt"/>
                <a:ea typeface="+mn-ea"/>
                <a:cs typeface="+mn-cs"/>
              </a:rPr>
              <a:t>, [</a:t>
            </a:r>
            <a:r>
              <a:rPr lang="en-GB" sz="1200" b="1" kern="1200" dirty="0" err="1">
                <a:solidFill>
                  <a:srgbClr val="115076"/>
                </a:solidFill>
                <a:effectLst/>
                <a:latin typeface="+mn-lt"/>
                <a:ea typeface="+mn-ea"/>
                <a:cs typeface="+mn-cs"/>
              </a:rPr>
              <a:t>denn</a:t>
            </a:r>
            <a:r>
              <a:rPr lang="en-GB" sz="1200" b="1" kern="1200" dirty="0">
                <a:solidFill>
                  <a:srgbClr val="115076"/>
                </a:solidFill>
                <a:effectLst/>
                <a:latin typeface="+mn-lt"/>
                <a:ea typeface="+mn-ea"/>
                <a:cs typeface="+mn-cs"/>
              </a:rPr>
              <a:t>]</a:t>
            </a:r>
            <a:r>
              <a:rPr lang="en-GB" sz="1200" kern="1200" dirty="0">
                <a:solidFill>
                  <a:srgbClr val="115076"/>
                </a:solidFill>
                <a:effectLst/>
                <a:latin typeface="+mn-lt"/>
                <a:ea typeface="+mn-ea"/>
                <a:cs typeface="+mn-cs"/>
              </a:rPr>
              <a:t> ich war 2010 in Peru.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15076"/>
                </a:solidFill>
                <a:effectLst/>
                <a:latin typeface="+mn-lt"/>
                <a:ea typeface="+mn-ea"/>
                <a:cs typeface="+mn-cs"/>
              </a:rPr>
              <a:t>2. Ich </a:t>
            </a:r>
            <a:r>
              <a:rPr lang="en-GB" sz="1200" kern="1200" dirty="0" err="1">
                <a:solidFill>
                  <a:srgbClr val="115076"/>
                </a:solidFill>
                <a:effectLst/>
                <a:latin typeface="+mn-lt"/>
                <a:ea typeface="+mn-ea"/>
                <a:cs typeface="+mn-cs"/>
              </a:rPr>
              <a:t>habe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meinen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Geburtstag</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gefeiert</a:t>
            </a:r>
            <a:r>
              <a:rPr lang="en-GB" sz="1200" kern="1200" dirty="0">
                <a:solidFill>
                  <a:srgbClr val="115076"/>
                </a:solidFill>
                <a:effectLst/>
                <a:latin typeface="+mn-lt"/>
                <a:ea typeface="+mn-ea"/>
                <a:cs typeface="+mn-cs"/>
              </a:rPr>
              <a:t>, [</a:t>
            </a:r>
            <a:r>
              <a:rPr lang="en-GB" sz="1200" b="1" kern="1200" dirty="0" err="1">
                <a:solidFill>
                  <a:srgbClr val="115076"/>
                </a:solidFill>
                <a:effectLst/>
                <a:latin typeface="+mn-lt"/>
                <a:ea typeface="+mn-ea"/>
                <a:cs typeface="+mn-cs"/>
              </a:rPr>
              <a:t>als</a:t>
            </a:r>
            <a:r>
              <a:rPr lang="en-GB" sz="1200" kern="1200" dirty="0">
                <a:solidFill>
                  <a:srgbClr val="115076"/>
                </a:solidFill>
                <a:effectLst/>
                <a:latin typeface="+mn-lt"/>
                <a:ea typeface="+mn-ea"/>
                <a:cs typeface="+mn-cs"/>
              </a:rPr>
              <a:t>] ich 1999 in </a:t>
            </a:r>
            <a:r>
              <a:rPr lang="en-GB" sz="1200" kern="1200" dirty="0" err="1">
                <a:solidFill>
                  <a:srgbClr val="115076"/>
                </a:solidFill>
                <a:effectLst/>
                <a:latin typeface="+mn-lt"/>
                <a:ea typeface="+mn-ea"/>
                <a:cs typeface="+mn-cs"/>
              </a:rPr>
              <a:t>Tansania</a:t>
            </a:r>
            <a:r>
              <a:rPr lang="en-GB" sz="1200" kern="1200" dirty="0">
                <a:solidFill>
                  <a:srgbClr val="115076"/>
                </a:solidFill>
                <a:effectLst/>
                <a:latin typeface="+mn-lt"/>
                <a:ea typeface="+mn-ea"/>
                <a:cs typeface="+mn-cs"/>
              </a:rPr>
              <a:t> war.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15076"/>
                </a:solidFill>
                <a:effectLst/>
                <a:latin typeface="+mn-lt"/>
                <a:ea typeface="+mn-ea"/>
                <a:cs typeface="+mn-cs"/>
              </a:rPr>
              <a:t>3. Ich </a:t>
            </a:r>
            <a:r>
              <a:rPr lang="en-GB" sz="1200" kern="1200" dirty="0" err="1">
                <a:solidFill>
                  <a:srgbClr val="115076"/>
                </a:solidFill>
                <a:effectLst/>
                <a:latin typeface="+mn-lt"/>
                <a:ea typeface="+mn-ea"/>
                <a:cs typeface="+mn-cs"/>
              </a:rPr>
              <a:t>habe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Raupen</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gegessen</a:t>
            </a:r>
            <a:r>
              <a:rPr lang="en-GB" sz="1200" b="0" kern="1200" dirty="0">
                <a:solidFill>
                  <a:srgbClr val="115076"/>
                </a:solidFill>
                <a:effectLst/>
                <a:latin typeface="+mn-lt"/>
                <a:ea typeface="+mn-ea"/>
                <a:cs typeface="+mn-cs"/>
              </a:rPr>
              <a:t>, [</a:t>
            </a:r>
            <a:r>
              <a:rPr lang="en-GB" sz="1200" b="1" kern="1200" dirty="0" err="1">
                <a:solidFill>
                  <a:srgbClr val="115076"/>
                </a:solidFill>
                <a:effectLst/>
                <a:latin typeface="+mn-lt"/>
                <a:ea typeface="+mn-ea"/>
                <a:cs typeface="+mn-cs"/>
              </a:rPr>
              <a:t>als</a:t>
            </a:r>
            <a:r>
              <a:rPr lang="en-GB" sz="1200" b="0" kern="1200" dirty="0">
                <a:solidFill>
                  <a:srgbClr val="115076"/>
                </a:solidFill>
                <a:effectLst/>
                <a:latin typeface="+mn-lt"/>
                <a:ea typeface="+mn-ea"/>
                <a:cs typeface="+mn-cs"/>
              </a:rPr>
              <a:t>]</a:t>
            </a:r>
            <a:r>
              <a:rPr lang="en-GB" sz="1200" b="1" kern="1200" dirty="0">
                <a:solidFill>
                  <a:srgbClr val="115076"/>
                </a:solidFill>
                <a:effectLst/>
                <a:latin typeface="+mn-lt"/>
                <a:ea typeface="+mn-ea"/>
                <a:cs typeface="+mn-cs"/>
              </a:rPr>
              <a:t> </a:t>
            </a:r>
            <a:r>
              <a:rPr lang="en-GB" sz="1200" kern="1200" dirty="0">
                <a:solidFill>
                  <a:srgbClr val="115076"/>
                </a:solidFill>
                <a:effectLst/>
                <a:latin typeface="+mn-lt"/>
                <a:ea typeface="+mn-ea"/>
                <a:cs typeface="+mn-cs"/>
              </a:rPr>
              <a:t>ich 2002 in </a:t>
            </a:r>
            <a:r>
              <a:rPr lang="en-GB" sz="1200" kern="1200" dirty="0" err="1">
                <a:solidFill>
                  <a:srgbClr val="115076"/>
                </a:solidFill>
                <a:effectLst/>
                <a:latin typeface="+mn-lt"/>
                <a:ea typeface="+mn-ea"/>
                <a:cs typeface="+mn-cs"/>
              </a:rPr>
              <a:t>Südafrika</a:t>
            </a:r>
            <a:r>
              <a:rPr lang="en-GB" sz="1200" kern="1200" dirty="0">
                <a:solidFill>
                  <a:srgbClr val="115076"/>
                </a:solidFill>
                <a:effectLst/>
                <a:latin typeface="+mn-lt"/>
                <a:ea typeface="+mn-ea"/>
                <a:cs typeface="+mn-cs"/>
              </a:rPr>
              <a:t> war.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15076"/>
                </a:solidFill>
                <a:effectLst/>
                <a:latin typeface="+mn-lt"/>
                <a:ea typeface="+mn-ea"/>
                <a:cs typeface="+mn-cs"/>
              </a:rPr>
              <a:t>4. Ich war 2013 auf Mount Everest [</a:t>
            </a:r>
            <a:r>
              <a:rPr lang="en-GB" sz="1200" b="1" kern="1200" dirty="0">
                <a:solidFill>
                  <a:srgbClr val="115076"/>
                </a:solidFill>
                <a:effectLst/>
                <a:latin typeface="+mn-lt"/>
                <a:ea typeface="+mn-ea"/>
                <a:cs typeface="+mn-cs"/>
              </a:rPr>
              <a:t>und</a:t>
            </a:r>
            <a:r>
              <a:rPr lang="en-GB" sz="1200" kern="1200" dirty="0">
                <a:solidFill>
                  <a:srgbClr val="115076"/>
                </a:solidFill>
                <a:effectLst/>
                <a:latin typeface="+mn-lt"/>
                <a:ea typeface="+mn-ea"/>
                <a:cs typeface="+mn-cs"/>
              </a:rPr>
              <a:t>] ich war </a:t>
            </a:r>
            <a:r>
              <a:rPr lang="en-GB" sz="1200" kern="1200" dirty="0" err="1">
                <a:solidFill>
                  <a:srgbClr val="115076"/>
                </a:solidFill>
                <a:effectLst/>
                <a:latin typeface="+mn-lt"/>
                <a:ea typeface="+mn-ea"/>
                <a:cs typeface="+mn-cs"/>
              </a:rPr>
              <a:t>auch</a:t>
            </a:r>
            <a:r>
              <a:rPr lang="en-GB" sz="1200" kern="1200" dirty="0">
                <a:solidFill>
                  <a:srgbClr val="115076"/>
                </a:solidFill>
                <a:effectLst/>
                <a:latin typeface="+mn-lt"/>
                <a:ea typeface="+mn-ea"/>
                <a:cs typeface="+mn-cs"/>
              </a:rPr>
              <a:t> auf Mount Fuji.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15076"/>
                </a:solidFill>
                <a:effectLst/>
                <a:latin typeface="+mn-lt"/>
                <a:ea typeface="+mn-ea"/>
                <a:cs typeface="+mn-cs"/>
              </a:rPr>
              <a:t>5. 2006 war ich in Istanbul, [</a:t>
            </a:r>
            <a:r>
              <a:rPr lang="en-GB" sz="1200" b="1" kern="1200" dirty="0" err="1">
                <a:solidFill>
                  <a:srgbClr val="115076"/>
                </a:solidFill>
                <a:effectLst/>
                <a:latin typeface="+mn-lt"/>
                <a:ea typeface="+mn-ea"/>
                <a:cs typeface="+mn-cs"/>
              </a:rPr>
              <a:t>denn</a:t>
            </a:r>
            <a:r>
              <a:rPr lang="en-GB" sz="1200" kern="1200" dirty="0">
                <a:solidFill>
                  <a:srgbClr val="115076"/>
                </a:solidFill>
                <a:effectLst/>
                <a:latin typeface="+mn-lt"/>
                <a:ea typeface="+mn-ea"/>
                <a:cs typeface="+mn-cs"/>
              </a:rPr>
              <a:t>] ich bin gerne in der </a:t>
            </a:r>
            <a:r>
              <a:rPr lang="en-GB" sz="1200" kern="1200" dirty="0" err="1">
                <a:solidFill>
                  <a:srgbClr val="115076"/>
                </a:solidFill>
                <a:effectLst/>
                <a:latin typeface="+mn-lt"/>
                <a:ea typeface="+mn-ea"/>
                <a:cs typeface="+mn-cs"/>
              </a:rPr>
              <a:t>Türkei</a:t>
            </a:r>
            <a:r>
              <a:rPr lang="en-GB" sz="1200" kern="1200" dirty="0">
                <a:solidFill>
                  <a:srgbClr val="115076"/>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115076"/>
                </a:solidFill>
                <a:effectLst/>
                <a:latin typeface="+mn-lt"/>
                <a:ea typeface="+mn-ea"/>
                <a:cs typeface="+mn-cs"/>
              </a:rPr>
              <a:t>6. 2020 </a:t>
            </a:r>
            <a:r>
              <a:rPr lang="en-GB" sz="1200" kern="1200" dirty="0" err="1">
                <a:solidFill>
                  <a:srgbClr val="115076"/>
                </a:solidFill>
                <a:effectLst/>
                <a:latin typeface="+mn-lt"/>
                <a:ea typeface="+mn-ea"/>
                <a:cs typeface="+mn-cs"/>
              </a:rPr>
              <a:t>habe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eine</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tolle</a:t>
            </a:r>
            <a:r>
              <a:rPr lang="en-GB" sz="1200" kern="1200" dirty="0">
                <a:solidFill>
                  <a:srgbClr val="115076"/>
                </a:solidFill>
                <a:effectLst/>
                <a:latin typeface="+mn-lt"/>
                <a:ea typeface="+mn-ea"/>
                <a:cs typeface="+mn-cs"/>
              </a:rPr>
              <a:t> Party </a:t>
            </a:r>
            <a:r>
              <a:rPr lang="en-GB" sz="1200" kern="1200" dirty="0" err="1">
                <a:solidFill>
                  <a:srgbClr val="115076"/>
                </a:solidFill>
                <a:effectLst/>
                <a:latin typeface="+mn-lt"/>
                <a:ea typeface="+mn-ea"/>
                <a:cs typeface="+mn-cs"/>
              </a:rPr>
              <a:t>gemacht</a:t>
            </a:r>
            <a:r>
              <a:rPr lang="en-GB" sz="1200" kern="1200" dirty="0">
                <a:solidFill>
                  <a:srgbClr val="115076"/>
                </a:solidFill>
                <a:effectLst/>
                <a:latin typeface="+mn-lt"/>
                <a:ea typeface="+mn-ea"/>
                <a:cs typeface="+mn-cs"/>
              </a:rPr>
              <a:t>,</a:t>
            </a:r>
            <a:r>
              <a:rPr lang="en-GB" sz="1200" b="1" kern="1200" dirty="0">
                <a:solidFill>
                  <a:srgbClr val="115076"/>
                </a:solidFill>
                <a:effectLst/>
                <a:latin typeface="+mn-lt"/>
                <a:ea typeface="+mn-ea"/>
                <a:cs typeface="+mn-cs"/>
              </a:rPr>
              <a:t> [</a:t>
            </a:r>
            <a:r>
              <a:rPr lang="en-GB" sz="1200" b="1" kern="1200" dirty="0" err="1">
                <a:solidFill>
                  <a:srgbClr val="115076"/>
                </a:solidFill>
                <a:effectLst/>
                <a:latin typeface="+mn-lt"/>
                <a:ea typeface="+mn-ea"/>
                <a:cs typeface="+mn-cs"/>
              </a:rPr>
              <a:t>als</a:t>
            </a:r>
            <a:r>
              <a:rPr lang="en-GB" sz="1200" kern="1200" dirty="0">
                <a:solidFill>
                  <a:srgbClr val="115076"/>
                </a:solidFill>
                <a:effectLst/>
                <a:latin typeface="+mn-lt"/>
                <a:ea typeface="+mn-ea"/>
                <a:cs typeface="+mn-cs"/>
              </a:rPr>
              <a:t>] ich </a:t>
            </a:r>
            <a:r>
              <a:rPr lang="en-GB" sz="1200" kern="1200" dirty="0" err="1">
                <a:solidFill>
                  <a:srgbClr val="115076"/>
                </a:solidFill>
                <a:effectLst/>
                <a:latin typeface="+mn-lt"/>
                <a:ea typeface="+mn-ea"/>
                <a:cs typeface="+mn-cs"/>
              </a:rPr>
              <a:t>wieder</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zu</a:t>
            </a:r>
            <a:r>
              <a:rPr lang="en-GB" sz="1200" kern="1200" dirty="0">
                <a:solidFill>
                  <a:srgbClr val="115076"/>
                </a:solidFill>
                <a:effectLst/>
                <a:latin typeface="+mn-lt"/>
                <a:ea typeface="+mn-ea"/>
                <a:cs typeface="+mn-cs"/>
              </a:rPr>
              <a:t> </a:t>
            </a:r>
            <a:r>
              <a:rPr lang="en-GB" sz="1200" kern="1200" dirty="0" err="1">
                <a:solidFill>
                  <a:srgbClr val="115076"/>
                </a:solidFill>
                <a:effectLst/>
                <a:latin typeface="+mn-lt"/>
                <a:ea typeface="+mn-ea"/>
                <a:cs typeface="+mn-cs"/>
              </a:rPr>
              <a:t>Hause</a:t>
            </a:r>
            <a:r>
              <a:rPr lang="en-GB" sz="1200" kern="1200" dirty="0">
                <a:solidFill>
                  <a:srgbClr val="115076"/>
                </a:solidFill>
                <a:effectLst/>
                <a:latin typeface="+mn-lt"/>
                <a:ea typeface="+mn-ea"/>
                <a:cs typeface="+mn-cs"/>
              </a:rPr>
              <a:t>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11507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Raupe</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b="0" dirty="0"/>
              <a:t>: </a:t>
            </a:r>
            <a:r>
              <a:rPr lang="en-GB" b="1" dirty="0"/>
              <a:t>2 minutes</a:t>
            </a:r>
            <a:br>
              <a:rPr lang="en-GB" dirty="0"/>
            </a:br>
            <a:br>
              <a:rPr lang="en-GB" b="1" dirty="0"/>
            </a:br>
            <a:r>
              <a:rPr lang="en-GB" b="1" dirty="0"/>
              <a:t>Aim: </a:t>
            </a:r>
            <a:r>
              <a:rPr lang="en-US" sz="1200" kern="1200" dirty="0">
                <a:solidFill>
                  <a:schemeClr val="tx1"/>
                </a:solidFill>
                <a:effectLst/>
                <a:latin typeface="+mn-lt"/>
                <a:ea typeface="+mn-ea"/>
                <a:cs typeface="+mn-cs"/>
              </a:rPr>
              <a:t>to introduce </a:t>
            </a:r>
            <a:r>
              <a:rPr lang="en-US" sz="1200" b="1" i="1" kern="1200" dirty="0">
                <a:solidFill>
                  <a:schemeClr val="tx1"/>
                </a:solidFill>
                <a:effectLst/>
                <a:latin typeface="+mn-lt"/>
                <a:ea typeface="+mn-ea"/>
                <a:cs typeface="+mn-cs"/>
              </a:rPr>
              <a:t>bevor </a:t>
            </a:r>
            <a:r>
              <a:rPr lang="en-US" sz="1200" kern="1200" dirty="0">
                <a:solidFill>
                  <a:schemeClr val="tx1"/>
                </a:solidFill>
                <a:effectLst/>
                <a:latin typeface="+mn-lt"/>
                <a:ea typeface="+mn-ea"/>
                <a:cs typeface="+mn-cs"/>
              </a:rPr>
              <a:t>and </a:t>
            </a:r>
            <a:r>
              <a:rPr lang="en-US" sz="1200" b="1" i="1" kern="1200" dirty="0" err="1">
                <a:solidFill>
                  <a:schemeClr val="tx1"/>
                </a:solidFill>
                <a:effectLst/>
                <a:latin typeface="+mn-lt"/>
                <a:ea typeface="+mn-ea"/>
                <a:cs typeface="+mn-cs"/>
              </a:rPr>
              <a:t>nachdem</a:t>
            </a:r>
            <a:r>
              <a:rPr lang="en-US" sz="1200" kern="1200" dirty="0">
                <a:solidFill>
                  <a:schemeClr val="tx1"/>
                </a:solidFill>
                <a:effectLst/>
                <a:latin typeface="+mn-lt"/>
                <a:ea typeface="+mn-ea"/>
                <a:cs typeface="+mn-cs"/>
              </a:rPr>
              <a:t> as further WO3 conjunctions.</a:t>
            </a:r>
            <a:endParaRPr lang="en-GB" sz="1200" kern="1200" dirty="0">
              <a:solidFill>
                <a:schemeClr val="tx1"/>
              </a:solidFill>
              <a:effectLst/>
              <a:latin typeface="+mn-lt"/>
              <a:ea typeface="+mn-ea"/>
              <a:cs typeface="+mn-cs"/>
            </a:endParaRPr>
          </a:p>
          <a:p>
            <a:br>
              <a:rPr lang="en-GB" dirty="0"/>
            </a:br>
            <a:r>
              <a:rPr lang="en-GB" b="1" dirty="0"/>
              <a:t>Procedure:</a:t>
            </a:r>
            <a:br>
              <a:rPr lang="en-GB" dirty="0"/>
            </a:br>
            <a:r>
              <a:rPr lang="en-GB" dirty="0"/>
              <a:t>1. Click to bring up reminder that students already know the prepositions </a:t>
            </a:r>
            <a:r>
              <a:rPr lang="en-GB" b="1" i="1" dirty="0" err="1"/>
              <a:t>vor</a:t>
            </a:r>
            <a:r>
              <a:rPr lang="en-GB" dirty="0"/>
              <a:t> and </a:t>
            </a:r>
            <a:r>
              <a:rPr lang="en-GB" b="1" i="1" dirty="0" err="1"/>
              <a:t>nach</a:t>
            </a:r>
            <a:r>
              <a:rPr lang="en-GB" b="1" i="1" dirty="0"/>
              <a:t> </a:t>
            </a:r>
            <a:r>
              <a:rPr lang="en-GB" dirty="0"/>
              <a:t>to express </a:t>
            </a:r>
            <a:r>
              <a:rPr lang="en-GB" i="1" dirty="0"/>
              <a:t>before</a:t>
            </a:r>
            <a:r>
              <a:rPr lang="en-GB" dirty="0"/>
              <a:t> and </a:t>
            </a:r>
            <a:r>
              <a:rPr lang="en-GB" i="1" dirty="0"/>
              <a:t>after.</a:t>
            </a:r>
          </a:p>
          <a:p>
            <a:r>
              <a:rPr lang="en-GB" dirty="0"/>
              <a:t>2. Click to bring up an example and the translation for </a:t>
            </a:r>
            <a:r>
              <a:rPr lang="en-GB" b="1" i="1" dirty="0" err="1"/>
              <a:t>vor</a:t>
            </a:r>
            <a:r>
              <a:rPr lang="en-GB" b="1" i="1" dirty="0"/>
              <a:t>.</a:t>
            </a:r>
          </a:p>
          <a:p>
            <a:r>
              <a:rPr lang="en-GB" dirty="0"/>
              <a:t>3. Click and do the same for </a:t>
            </a:r>
            <a:r>
              <a:rPr lang="en-GB" b="1" i="1" dirty="0" err="1"/>
              <a:t>nach</a:t>
            </a:r>
            <a:r>
              <a:rPr lang="en-GB" b="1" i="1" dirty="0"/>
              <a:t>. </a:t>
            </a:r>
            <a:br>
              <a:rPr lang="en-GB" b="1" i="1" dirty="0"/>
            </a:br>
            <a:r>
              <a:rPr lang="en-GB" b="0" i="0" dirty="0"/>
              <a:t>4. Click to highlight the function of prepositions.</a:t>
            </a:r>
          </a:p>
          <a:p>
            <a:r>
              <a:rPr lang="en-GB" dirty="0"/>
              <a:t>5. Click to bring up the concept of </a:t>
            </a:r>
            <a:r>
              <a:rPr lang="en-GB" b="1" i="1" dirty="0"/>
              <a:t>bevor</a:t>
            </a:r>
            <a:r>
              <a:rPr lang="en-GB" dirty="0"/>
              <a:t> and </a:t>
            </a:r>
            <a:r>
              <a:rPr lang="en-GB" b="1" i="1" dirty="0" err="1"/>
              <a:t>nachdem</a:t>
            </a:r>
            <a:r>
              <a:rPr lang="en-GB" dirty="0"/>
              <a:t> as conjunctions and the function of conjunctions.</a:t>
            </a:r>
          </a:p>
          <a:p>
            <a:r>
              <a:rPr lang="en-GB" dirty="0"/>
              <a:t>6. Click for example and translation each. </a:t>
            </a:r>
          </a:p>
          <a:p>
            <a:r>
              <a:rPr lang="en-GB" dirty="0"/>
              <a:t>7. Point out that these subordinating (WO3) conjunctions send the verb to the end of the dependent clause. Click to bring up call out to demonstrate this.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 minutes (three slides)</a:t>
            </a:r>
            <a:br>
              <a:rPr lang="en-GB" dirty="0"/>
            </a:br>
            <a:br>
              <a:rPr lang="en-GB" b="1" dirty="0"/>
            </a:br>
            <a:r>
              <a:rPr lang="en-GB" b="1" dirty="0"/>
              <a:t>Aim: </a:t>
            </a:r>
            <a:r>
              <a:rPr lang="en-GB" b="0" dirty="0"/>
              <a:t>Written recognition of word order 1 and 3 conjunctions and connection with meaning.</a:t>
            </a:r>
            <a:br>
              <a:rPr lang="en-GB" dirty="0"/>
            </a:br>
            <a:br>
              <a:rPr lang="en-GB" dirty="0"/>
            </a:br>
            <a:r>
              <a:rPr lang="en-GB" b="1" dirty="0"/>
              <a:t>Procedure:</a:t>
            </a:r>
          </a:p>
          <a:p>
            <a:r>
              <a:rPr lang="en-GB" b="0" dirty="0"/>
              <a:t>1. Ensure students understand the premise that </a:t>
            </a:r>
            <a:r>
              <a:rPr lang="en-GB" b="0" dirty="0" err="1"/>
              <a:t>Onkel</a:t>
            </a:r>
            <a:r>
              <a:rPr lang="en-GB" b="0" dirty="0"/>
              <a:t> Heinrich is telling us about two famous friends that he has made on his travels.  </a:t>
            </a:r>
            <a:br>
              <a:rPr lang="en-GB" b="0" dirty="0"/>
            </a:br>
            <a:r>
              <a:rPr lang="en-GB" b="0" dirty="0"/>
              <a:t>2. Students write 1-8 and select the correct conjunction, based on syntax. Both conjunctions create meaningful sentences, albeit with slightly different meanings.</a:t>
            </a:r>
            <a:br>
              <a:rPr lang="en-GB" b="0" dirty="0"/>
            </a:br>
            <a:r>
              <a:rPr lang="en-GB" b="0" dirty="0"/>
              <a:t>3. Elicit the answer to number 1 to check student understanding of the task. Click to reveal the answer.</a:t>
            </a:r>
            <a:br>
              <a:rPr lang="en-GB" b="0" dirty="0"/>
            </a:br>
            <a:r>
              <a:rPr lang="en-GB" b="0" dirty="0"/>
              <a:t>4. Students complete 2-8.</a:t>
            </a:r>
            <a:br>
              <a:rPr lang="en-GB" b="0" dirty="0"/>
            </a:br>
            <a:r>
              <a:rPr lang="en-GB" b="0" dirty="0"/>
              <a:t>5. Elicit full sentence answers from students. Click to reveal each answer.</a:t>
            </a:r>
          </a:p>
          <a:p>
            <a:r>
              <a:rPr lang="en-GB" dirty="0"/>
              <a:t>6. Continue to the next slides for text comprehension task.</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bodybuilding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Madison Square Garden </a:t>
            </a:r>
            <a:r>
              <a:rPr lang="en-GB" dirty="0" err="1"/>
              <a:t>Center</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[Attribution not legally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a:t>
            </a:r>
            <a:r>
              <a:rPr lang="en-GB" sz="1200" b="0" i="0" kern="1200" dirty="0">
                <a:solidFill>
                  <a:schemeClr val="tx1"/>
                </a:solidFill>
                <a:effectLst/>
                <a:latin typeface="+mn-lt"/>
                <a:ea typeface="+mn-ea"/>
                <a:cs typeface="+mn-cs"/>
              </a:rPr>
              <a:t>Gage Skidmore </a:t>
            </a:r>
            <a:r>
              <a:rPr lang="en-GB" dirty="0"/>
              <a:t>CC BY-SA 3.0, via Wikimedia Commons</a:t>
            </a:r>
            <a:r>
              <a:rPr lang="en-GB" sz="1200" b="0" i="0" kern="1200" dirty="0">
                <a:solidFill>
                  <a:schemeClr val="tx1"/>
                </a:solidFill>
                <a:effectLst/>
                <a:latin typeface="+mn-lt"/>
                <a:ea typeface="+mn-ea"/>
                <a:cs typeface="+mn-cs"/>
              </a:rPr>
              <a:t> [legally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Roger Federer: Esther Lim, CC BY-SA 2.0 via Wikimedia Commons</a:t>
            </a:r>
            <a:br>
              <a:rPr lang="en-GB" dirty="0"/>
            </a:b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Bodybuilder [&gt;5009] </a:t>
            </a:r>
            <a:r>
              <a:rPr lang="en-GB" baseline="0" dirty="0" err="1"/>
              <a:t>Politiker</a:t>
            </a:r>
            <a:r>
              <a:rPr lang="en-GB" baseline="0" dirty="0"/>
              <a:t> [1140] </a:t>
            </a:r>
            <a:r>
              <a:rPr lang="en-GB" baseline="0" dirty="0" err="1"/>
              <a:t>Sieger</a:t>
            </a:r>
            <a:r>
              <a:rPr lang="en-GB" baseline="0" dirty="0"/>
              <a:t> [3503] Superstar [&gt;5009] </a:t>
            </a:r>
            <a:r>
              <a:rPr lang="en-GB" baseline="0" dirty="0" err="1"/>
              <a:t>Veganer</a:t>
            </a:r>
            <a:r>
              <a:rPr lang="en-GB" baseline="0" dirty="0"/>
              <a:t> [&gt;5009] </a:t>
            </a:r>
            <a:r>
              <a:rPr lang="en-GB" baseline="0" dirty="0" err="1"/>
              <a:t>Zwillinge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950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Second slide</a:t>
            </a:r>
            <a:br>
              <a:rPr lang="en-GB" dirty="0"/>
            </a:br>
            <a:br>
              <a:rPr lang="en-GB" b="1" dirty="0"/>
            </a:br>
            <a:r>
              <a:rPr lang="en-GB" b="1" dirty="0"/>
              <a:t>Aim: </a:t>
            </a:r>
            <a:r>
              <a:rPr lang="en-GB" b="0" dirty="0"/>
              <a:t>to understand the detail of the text and to connect the new conjunctions with their meaning.</a:t>
            </a:r>
          </a:p>
          <a:p>
            <a:br>
              <a:rPr lang="en-GB" dirty="0"/>
            </a:br>
            <a:r>
              <a:rPr lang="en-GB" b="1" dirty="0"/>
              <a:t>Procedure: </a:t>
            </a:r>
            <a:br>
              <a:rPr lang="en-GB" b="1" dirty="0"/>
            </a:br>
            <a:r>
              <a:rPr lang="en-GB" b="0" dirty="0"/>
              <a:t>1. Complete question 1 together with the class to model the two possible answer formats (short phrase vs full sentence).</a:t>
            </a:r>
            <a:br>
              <a:rPr lang="en-GB" b="0" dirty="0"/>
            </a:br>
            <a:r>
              <a:rPr lang="en-GB" b="0" dirty="0"/>
              <a:t>2. Give students time to complete questions 2-5 and elicit feedback from students, using teacher judgement to differentiate the forms of answer required.</a:t>
            </a:r>
            <a:br>
              <a:rPr lang="en-GB" b="0" dirty="0"/>
            </a:br>
            <a:br>
              <a:rPr lang="en-GB" dirty="0"/>
            </a:b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bodybuilding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Madison Square Garden </a:t>
            </a:r>
            <a:r>
              <a:rPr lang="en-GB" dirty="0" err="1"/>
              <a:t>Center</a:t>
            </a:r>
            <a:r>
              <a:rPr lang="en-GB" dirty="0"/>
              <a:t>,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[Attribution not legally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Arnold Schwarzenegger: </a:t>
            </a:r>
            <a:r>
              <a:rPr lang="en-GB" sz="1200" b="0" i="0" kern="1200" dirty="0">
                <a:solidFill>
                  <a:schemeClr val="tx1"/>
                </a:solidFill>
                <a:effectLst/>
                <a:latin typeface="+mn-lt"/>
                <a:ea typeface="+mn-ea"/>
                <a:cs typeface="+mn-cs"/>
              </a:rPr>
              <a:t>Gage Skidmore </a:t>
            </a:r>
            <a:r>
              <a:rPr lang="en-GB" dirty="0"/>
              <a:t>CC BY-SA 3.0, via Wikimedia Commons</a:t>
            </a:r>
            <a:r>
              <a:rPr lang="en-GB" sz="1200" b="0" i="0" kern="1200" dirty="0">
                <a:solidFill>
                  <a:schemeClr val="tx1"/>
                </a:solidFill>
                <a:effectLst/>
                <a:latin typeface="+mn-lt"/>
                <a:ea typeface="+mn-ea"/>
                <a:cs typeface="+mn-cs"/>
              </a:rPr>
              <a:t> [legally required]</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Bodybuilder [&gt;5009] </a:t>
            </a:r>
            <a:r>
              <a:rPr lang="en-GB" baseline="0" dirty="0" err="1"/>
              <a:t>Politiker</a:t>
            </a:r>
            <a:r>
              <a:rPr lang="en-GB" baseline="0" dirty="0"/>
              <a:t> [1140] </a:t>
            </a:r>
            <a:r>
              <a:rPr lang="en-GB" baseline="0" dirty="0" err="1"/>
              <a:t>Veganer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16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Second slide</a:t>
            </a:r>
            <a:br>
              <a:rPr lang="en-GB" dirty="0"/>
            </a:br>
            <a:br>
              <a:rPr lang="en-GB" b="1" dirty="0"/>
            </a:br>
            <a:r>
              <a:rPr lang="en-GB" b="1" dirty="0"/>
              <a:t>Aim: </a:t>
            </a:r>
            <a:r>
              <a:rPr lang="en-GB" b="0" dirty="0"/>
              <a:t>to understand the detail of the text and to connect the conjunctions with their meaning.</a:t>
            </a:r>
          </a:p>
          <a:p>
            <a:br>
              <a:rPr lang="en-GB" dirty="0"/>
            </a:br>
            <a:r>
              <a:rPr lang="en-GB" b="1" dirty="0"/>
              <a:t>Procedure: </a:t>
            </a:r>
            <a:br>
              <a:rPr lang="en-GB" b="1" dirty="0"/>
            </a:br>
            <a:r>
              <a:rPr lang="en-GB" b="0" dirty="0"/>
              <a:t>1. Students translate the text.</a:t>
            </a:r>
            <a:br>
              <a:rPr lang="en-GB" b="0" dirty="0"/>
            </a:br>
            <a:r>
              <a:rPr lang="en-GB" b="0" dirty="0"/>
              <a:t>2. Click to reveal a translation of the text.</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 accreditations: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Roger Federer: Esther Lim, CC BY-SA 2.0 via Wikimedia Commons</a:t>
            </a:r>
            <a:br>
              <a:rPr lang="en-GB" dirty="0"/>
            </a:br>
            <a:br>
              <a:rPr lang="en-GB" dirty="0"/>
            </a:br>
            <a:r>
              <a:rPr lang="en-GB" b="1" baseline="0" dirty="0"/>
              <a:t>Word frequency of unknown and cognate words(1 is the most frequent word in German): </a:t>
            </a:r>
            <a:br>
              <a:rPr lang="en-GB" baseline="0" dirty="0"/>
            </a:br>
            <a:r>
              <a:rPr lang="en-GB" baseline="0" dirty="0" err="1"/>
              <a:t>sogar</a:t>
            </a:r>
            <a:r>
              <a:rPr lang="en-GB" baseline="0" dirty="0"/>
              <a:t> [227] </a:t>
            </a:r>
            <a:r>
              <a:rPr lang="en-GB" baseline="0" dirty="0" err="1"/>
              <a:t>Sieger</a:t>
            </a:r>
            <a:r>
              <a:rPr lang="en-GB" baseline="0" dirty="0"/>
              <a:t> [3503] Superstar [&gt;5009] </a:t>
            </a:r>
            <a:r>
              <a:rPr lang="en-GB" baseline="0" dirty="0" err="1"/>
              <a:t>Zwillinge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63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15 mins (begun in class, finished at home).</a:t>
            </a:r>
            <a:br>
              <a:rPr lang="en-GB" dirty="0"/>
            </a:br>
            <a:br>
              <a:rPr lang="en-GB" b="1" dirty="0"/>
            </a:br>
            <a:r>
              <a:rPr lang="en-GB" b="1" dirty="0"/>
              <a:t>Aim</a:t>
            </a:r>
            <a:r>
              <a:rPr lang="en-GB" b="0" dirty="0"/>
              <a:t>: to practise the use of conjunctions in the written modality. </a:t>
            </a:r>
            <a:r>
              <a:rPr lang="en-US" b="0" dirty="0"/>
              <a:t>A freer writing task where students complete a set of sentences using a different conjunction each time.</a:t>
            </a:r>
            <a:br>
              <a:rPr lang="en-GB" dirty="0"/>
            </a:br>
            <a:br>
              <a:rPr lang="en-GB" dirty="0"/>
            </a:br>
            <a:r>
              <a:rPr lang="en-GB" b="1" dirty="0"/>
              <a:t>Procedure:</a:t>
            </a:r>
            <a:endParaRPr lang="en-GB" b="0" dirty="0"/>
          </a:p>
          <a:p>
            <a:r>
              <a:rPr lang="en-GB" b="0" dirty="0"/>
              <a:t>Students imagine they have a celebrity friend (living, dead or imaginary) of their choice, and then write about that person. Each sentence must include a conjunction – watch for word order!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Student worksheet answers: https://resources.ncelp.org/concern/parent/w0892b98r/file_sets/bn999784v</a:t>
            </a:r>
          </a:p>
          <a:p>
            <a:pPr marL="0" lvl="0" indent="0" algn="l" rtl="0">
              <a:spcBef>
                <a:spcPts val="0"/>
              </a:spcBef>
              <a:spcAft>
                <a:spcPts val="0"/>
              </a:spcAft>
              <a:buNone/>
            </a:pPr>
            <a:endParaRPr lang="en-GB" sz="1200" b="0" i="0" dirty="0">
              <a:latin typeface="+mn-lt"/>
              <a:ea typeface="Calibri"/>
              <a:cs typeface="Calibri"/>
              <a:sym typeface="Calibri"/>
            </a:endParaRPr>
          </a:p>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consolidate knowledge of several SSC through transcription: hard and soft [</a:t>
            </a:r>
            <a:r>
              <a:rPr lang="en-GB" b="0" dirty="0" err="1"/>
              <a:t>ch</a:t>
            </a:r>
            <a:r>
              <a:rPr lang="en-GB" b="0" dirty="0"/>
              <a:t>], [</a:t>
            </a:r>
            <a:r>
              <a:rPr lang="en-GB" b="0" dirty="0" err="1"/>
              <a:t>sch</a:t>
            </a:r>
            <a:r>
              <a:rPr lang="en-GB" b="0" dirty="0"/>
              <a:t>], [s-], [z], [-d], [ö], [ü], [au], [</a:t>
            </a:r>
            <a:r>
              <a:rPr lang="en-GB" b="0" dirty="0" err="1"/>
              <a:t>ie</a:t>
            </a:r>
            <a:r>
              <a:rPr lang="en-GB" b="0" dirty="0"/>
              <a:t>], [ck], [r], [w], [</a:t>
            </a:r>
            <a:r>
              <a:rPr lang="en-GB" b="0" dirty="0" err="1"/>
              <a:t>er</a:t>
            </a:r>
            <a:r>
              <a:rPr lang="en-GB" b="0" dirty="0"/>
              <a:t>], [v]</a:t>
            </a:r>
            <a:br>
              <a:rPr lang="en-GB" dirty="0"/>
            </a:br>
            <a:br>
              <a:rPr lang="en-GB" dirty="0"/>
            </a:br>
            <a:r>
              <a:rPr lang="en-GB" b="1" dirty="0"/>
              <a:t>Procedure:</a:t>
            </a:r>
            <a:br>
              <a:rPr lang="en-GB" dirty="0"/>
            </a:br>
            <a:r>
              <a:rPr lang="en-GB" dirty="0"/>
              <a:t>1. Elicit the meaning of the title (and reason for article spelling change) – </a:t>
            </a:r>
            <a:r>
              <a:rPr lang="en-GB" i="1" dirty="0"/>
              <a:t>die </a:t>
            </a:r>
            <a:r>
              <a:rPr lang="en-GB" i="1" dirty="0" err="1"/>
              <a:t>Vergangenheit</a:t>
            </a:r>
            <a:r>
              <a:rPr lang="en-GB" i="1" dirty="0"/>
              <a:t> </a:t>
            </a:r>
            <a:r>
              <a:rPr lang="en-GB" dirty="0"/>
              <a:t>is one of this week’s vocabulary items.</a:t>
            </a:r>
          </a:p>
          <a:p>
            <a:r>
              <a:rPr lang="en-GB" dirty="0"/>
              <a:t>2. Students listen and transcribe the missing SSC.</a:t>
            </a:r>
          </a:p>
          <a:p>
            <a:r>
              <a:rPr lang="en-GB" dirty="0"/>
              <a:t>3. Click to reveal answers.</a:t>
            </a:r>
          </a:p>
          <a:p>
            <a:r>
              <a:rPr lang="en-GB" dirty="0"/>
              <a:t>4. Teacher to elicit meanings of each event. Where words are not glossed, the words are either part of this week’s vocabulary set (albeit a noun form of the verb or vice versa) or they are cognates or near cognates.</a:t>
            </a:r>
          </a:p>
          <a:p>
            <a:r>
              <a:rPr lang="en-GB" dirty="0"/>
              <a:t>5. Teacher to ask students: </a:t>
            </a:r>
            <a:r>
              <a:rPr lang="en-GB" i="1" dirty="0"/>
              <a:t>Was war </a:t>
            </a:r>
            <a:r>
              <a:rPr lang="en-GB" i="1" dirty="0" err="1"/>
              <a:t>früher</a:t>
            </a:r>
            <a:r>
              <a:rPr lang="en-GB" dirty="0"/>
              <a:t>? </a:t>
            </a:r>
            <a:r>
              <a:rPr lang="en-GB" i="1" dirty="0"/>
              <a:t>Die </a:t>
            </a:r>
            <a:r>
              <a:rPr lang="en-GB" i="1" dirty="0" err="1"/>
              <a:t>Krönung</a:t>
            </a:r>
            <a:r>
              <a:rPr lang="en-GB" i="1" dirty="0"/>
              <a:t> von Elisabeth die </a:t>
            </a:r>
            <a:r>
              <a:rPr lang="en-GB" i="1" dirty="0" err="1"/>
              <a:t>Erste</a:t>
            </a:r>
            <a:r>
              <a:rPr lang="en-GB" i="1" dirty="0"/>
              <a:t> </a:t>
            </a:r>
            <a:r>
              <a:rPr lang="en-GB" i="1" dirty="0" err="1"/>
              <a:t>oder</a:t>
            </a:r>
            <a:r>
              <a:rPr lang="en-GB" i="1" dirty="0"/>
              <a:t> die </a:t>
            </a:r>
            <a:r>
              <a:rPr lang="en-GB" i="1" dirty="0" err="1"/>
              <a:t>Uraufführung</a:t>
            </a:r>
            <a:r>
              <a:rPr lang="en-GB" i="1" dirty="0"/>
              <a:t> von der 9. </a:t>
            </a:r>
            <a:r>
              <a:rPr lang="en-GB" i="1" dirty="0" err="1"/>
              <a:t>Sinfonie</a:t>
            </a:r>
            <a:r>
              <a:rPr lang="en-GB" i="1" dirty="0"/>
              <a:t>?  Was war </a:t>
            </a:r>
            <a:r>
              <a:rPr lang="en-GB" i="1" dirty="0" err="1"/>
              <a:t>später</a:t>
            </a:r>
            <a:r>
              <a:rPr lang="en-GB" i="1" dirty="0"/>
              <a:t>…?</a:t>
            </a:r>
            <a:br>
              <a:rPr lang="en-GB" i="1" dirty="0"/>
            </a:br>
            <a:r>
              <a:rPr lang="en-GB" dirty="0"/>
              <a:t>This is to prime thinking ahead of teaching students how to say years (e.g. 1954) in German, and also to revisit use of ‘</a:t>
            </a:r>
            <a:r>
              <a:rPr lang="en-GB" dirty="0" err="1"/>
              <a:t>als</a:t>
            </a:r>
            <a:r>
              <a:rPr lang="en-GB" dirty="0"/>
              <a:t>’ for comparatives.</a:t>
            </a:r>
            <a:br>
              <a:rPr lang="en-GB" dirty="0"/>
            </a:br>
            <a:r>
              <a:rPr lang="en-GB" dirty="0"/>
              <a:t>Depending on the ability of the class, the teacher could frame this by giving full examples and asking students to agree or disagree.</a:t>
            </a:r>
            <a:br>
              <a:rPr lang="en-GB" dirty="0"/>
            </a:br>
            <a:r>
              <a:rPr lang="en-GB" dirty="0"/>
              <a:t>E.g. Die </a:t>
            </a:r>
            <a:r>
              <a:rPr lang="en-GB" dirty="0" err="1"/>
              <a:t>Entdeckung</a:t>
            </a:r>
            <a:r>
              <a:rPr lang="en-GB" dirty="0"/>
              <a:t> von Radium war </a:t>
            </a:r>
            <a:r>
              <a:rPr lang="en-GB" dirty="0" err="1"/>
              <a:t>früher</a:t>
            </a:r>
            <a:r>
              <a:rPr lang="en-GB" dirty="0"/>
              <a:t> </a:t>
            </a:r>
            <a:r>
              <a:rPr lang="en-GB" dirty="0" err="1"/>
              <a:t>als</a:t>
            </a:r>
            <a:r>
              <a:rPr lang="en-GB" dirty="0"/>
              <a:t> die </a:t>
            </a:r>
            <a:r>
              <a:rPr lang="en-GB" dirty="0" err="1"/>
              <a:t>Bibelübersetzung</a:t>
            </a:r>
            <a:r>
              <a:rPr lang="en-GB" dirty="0"/>
              <a:t>. Was </a:t>
            </a:r>
            <a:r>
              <a:rPr lang="en-GB" dirty="0" err="1"/>
              <a:t>meint</a:t>
            </a:r>
            <a:r>
              <a:rPr lang="en-GB" dirty="0"/>
              <a:t> </a:t>
            </a:r>
            <a:r>
              <a:rPr lang="en-GB" dirty="0" err="1"/>
              <a:t>ihr</a:t>
            </a:r>
            <a:r>
              <a:rPr lang="en-GB" dirty="0"/>
              <a:t>? (Note that students have recently learnt the plural ‘</a:t>
            </a:r>
            <a:r>
              <a:rPr lang="en-GB" dirty="0" err="1"/>
              <a:t>ihr</a:t>
            </a:r>
            <a:r>
              <a:rPr lang="en-GB" dirty="0"/>
              <a:t>’ form so teachers can make frequent use of this structure now in classroom language).</a:t>
            </a:r>
            <a:br>
              <a:rPr lang="en-GB" dirty="0"/>
            </a:br>
            <a:br>
              <a:rPr lang="en-GB" dirty="0"/>
            </a:br>
            <a:r>
              <a:rPr lang="en-GB" b="1" dirty="0"/>
              <a:t>Transcript:</a:t>
            </a:r>
            <a:br>
              <a:rPr lang="en-GB" b="1" dirty="0"/>
            </a:br>
            <a:r>
              <a:rPr lang="en-GB" b="0" dirty="0"/>
              <a:t>[1] die </a:t>
            </a:r>
            <a:r>
              <a:rPr lang="en-GB" b="0" dirty="0" err="1"/>
              <a:t>Beobachtung</a:t>
            </a:r>
            <a:r>
              <a:rPr lang="en-GB" b="0" dirty="0"/>
              <a:t> von </a:t>
            </a:r>
            <a:r>
              <a:rPr lang="en-GB" b="0" dirty="0" err="1"/>
              <a:t>Schimpansen</a:t>
            </a:r>
            <a:br>
              <a:rPr lang="en-GB" b="0" dirty="0"/>
            </a:br>
            <a:r>
              <a:rPr lang="en-GB" b="0" dirty="0"/>
              <a:t>[2] die </a:t>
            </a:r>
            <a:r>
              <a:rPr lang="en-GB" b="0" dirty="0" err="1"/>
              <a:t>Krönung</a:t>
            </a:r>
            <a:r>
              <a:rPr lang="en-GB" b="0" dirty="0"/>
              <a:t> von Elisabeth I</a:t>
            </a:r>
            <a:br>
              <a:rPr lang="en-GB" b="0" dirty="0"/>
            </a:br>
            <a:r>
              <a:rPr lang="en-GB" b="0" dirty="0"/>
              <a:t>[3] die </a:t>
            </a:r>
            <a:r>
              <a:rPr lang="en-GB" b="0" dirty="0" err="1"/>
              <a:t>Mondlandung</a:t>
            </a:r>
            <a:br>
              <a:rPr lang="en-GB" b="0" dirty="0"/>
            </a:br>
            <a:r>
              <a:rPr lang="en-GB" b="0" dirty="0"/>
              <a:t>[4] die </a:t>
            </a:r>
            <a:r>
              <a:rPr lang="en-GB" b="0" dirty="0" err="1"/>
              <a:t>Uraufführung</a:t>
            </a:r>
            <a:r>
              <a:rPr lang="en-GB" b="0" dirty="0"/>
              <a:t> von der 9. </a:t>
            </a:r>
            <a:r>
              <a:rPr lang="en-GB" b="0" dirty="0" err="1"/>
              <a:t>Sinfonie</a:t>
            </a:r>
            <a:br>
              <a:rPr lang="en-GB" b="0" dirty="0"/>
            </a:br>
            <a:r>
              <a:rPr lang="en-GB" b="0" dirty="0"/>
              <a:t>[5] die </a:t>
            </a:r>
            <a:r>
              <a:rPr lang="en-GB" b="0" dirty="0" err="1"/>
              <a:t>Entdeckung</a:t>
            </a:r>
            <a:r>
              <a:rPr lang="en-GB" b="0" dirty="0"/>
              <a:t> von Radium</a:t>
            </a:r>
            <a:br>
              <a:rPr lang="en-GB" b="0" dirty="0"/>
            </a:br>
            <a:r>
              <a:rPr lang="en-GB" b="0" dirty="0"/>
              <a:t>[6] die </a:t>
            </a:r>
            <a:r>
              <a:rPr lang="en-GB" b="0" dirty="0" err="1"/>
              <a:t>Bibelübersetzung</a:t>
            </a:r>
            <a:br>
              <a:rPr lang="en-GB" b="0" dirty="0"/>
            </a:br>
            <a:r>
              <a:rPr lang="en-GB" b="0" dirty="0"/>
              <a:t>[7] die </a:t>
            </a:r>
            <a:r>
              <a:rPr lang="en-GB" b="0" dirty="0" err="1"/>
              <a:t>Bürgerrechtsbewegung</a:t>
            </a:r>
            <a:br>
              <a:rPr lang="en-GB" b="0" dirty="0"/>
            </a:br>
            <a:r>
              <a:rPr lang="en-GB" b="0" dirty="0"/>
              <a:t>[8] die </a:t>
            </a:r>
            <a:r>
              <a:rPr lang="en-GB" b="0" dirty="0" err="1"/>
              <a:t>Erfindung</a:t>
            </a:r>
            <a:r>
              <a:rPr lang="en-GB" b="0" dirty="0"/>
              <a:t> </a:t>
            </a:r>
            <a:r>
              <a:rPr lang="en-GB" b="0" dirty="0" err="1"/>
              <a:t>vom</a:t>
            </a:r>
            <a:r>
              <a:rPr lang="en-GB" b="0" dirty="0"/>
              <a:t> </a:t>
            </a:r>
            <a:r>
              <a:rPr lang="en-GB" b="0" dirty="0" err="1"/>
              <a:t>ersten</a:t>
            </a:r>
            <a:r>
              <a:rPr lang="en-GB" b="0" dirty="0"/>
              <a:t> Computer</a:t>
            </a:r>
            <a:br>
              <a:rPr lang="en-GB" dirty="0"/>
            </a:br>
            <a:br>
              <a:rPr lang="en-GB" dirty="0"/>
            </a:br>
            <a:br>
              <a:rPr lang="en-GB" dirty="0"/>
            </a:br>
            <a:r>
              <a:rPr lang="en-GB" b="1" baseline="0" dirty="0"/>
              <a:t>Word frequency of unknown words (1 is the most frequent word in German): </a:t>
            </a:r>
            <a:br>
              <a:rPr lang="en-GB" baseline="0" dirty="0"/>
            </a:br>
            <a:r>
              <a:rPr lang="en-GB" baseline="0" dirty="0" err="1"/>
              <a:t>Buchstabe</a:t>
            </a:r>
            <a:r>
              <a:rPr lang="en-GB" baseline="0" dirty="0"/>
              <a:t> [2905] </a:t>
            </a:r>
            <a:r>
              <a:rPr lang="en-GB" baseline="0" dirty="0" err="1"/>
              <a:t>Aufführung</a:t>
            </a:r>
            <a:r>
              <a:rPr lang="en-GB" baseline="0" dirty="0"/>
              <a:t> [3575] </a:t>
            </a:r>
            <a:r>
              <a:rPr lang="en-GB" baseline="0" dirty="0" err="1"/>
              <a:t>Entdeckung</a:t>
            </a:r>
            <a:r>
              <a:rPr lang="en-GB" baseline="0" dirty="0"/>
              <a:t> [3447] </a:t>
            </a:r>
            <a:r>
              <a:rPr lang="en-GB" baseline="0" dirty="0" err="1"/>
              <a:t>Übersetzung</a:t>
            </a:r>
            <a:r>
              <a:rPr lang="en-GB" baseline="0" dirty="0"/>
              <a:t> [2016] </a:t>
            </a:r>
            <a:r>
              <a:rPr lang="en-GB" baseline="0" dirty="0" err="1"/>
              <a:t>Bürger</a:t>
            </a:r>
            <a:r>
              <a:rPr lang="en-GB" baseline="0" dirty="0"/>
              <a:t> [683] </a:t>
            </a:r>
            <a:r>
              <a:rPr lang="en-GB" baseline="0" dirty="0" err="1"/>
              <a:t>Recht</a:t>
            </a:r>
            <a:r>
              <a:rPr lang="en-GB" baseline="0" dirty="0"/>
              <a:t> [242] </a:t>
            </a:r>
            <a:r>
              <a:rPr lang="en-GB" baseline="0" dirty="0" err="1"/>
              <a:t>Erfindung</a:t>
            </a:r>
            <a:r>
              <a:rPr lang="en-GB" baseline="0" dirty="0"/>
              <a:t> [3993]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or near-cognate words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Schimpanse</a:t>
            </a:r>
            <a:r>
              <a:rPr lang="en-GB" baseline="0" dirty="0"/>
              <a:t> [&gt;5009] </a:t>
            </a:r>
            <a:r>
              <a:rPr lang="en-GB" baseline="0" dirty="0" err="1"/>
              <a:t>Sinfonie</a:t>
            </a:r>
            <a:r>
              <a:rPr lang="en-GB" baseline="0" dirty="0"/>
              <a:t> [&gt;5009] Radium [&gt;5009] </a:t>
            </a:r>
            <a:r>
              <a:rPr lang="en-GB" baseline="0" dirty="0" err="1"/>
              <a:t>Bibel</a:t>
            </a:r>
            <a:r>
              <a:rPr lang="en-GB" baseline="0" dirty="0"/>
              <a:t> [4305] </a:t>
            </a:r>
            <a:r>
              <a:rPr lang="en-GB" baseline="0" dirty="0" err="1"/>
              <a:t>Landung</a:t>
            </a:r>
            <a:r>
              <a:rPr lang="en-GB" baseline="0" dirty="0"/>
              <a:t> [&gt;5009] </a:t>
            </a:r>
            <a:r>
              <a:rPr lang="en-GB" baseline="0" dirty="0" err="1"/>
              <a:t>Krönung</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Rosa Parks Image: Von Autor </a:t>
            </a:r>
            <a:r>
              <a:rPr lang="en-GB" dirty="0" err="1"/>
              <a:t>unbekannt</a:t>
            </a:r>
            <a:r>
              <a:rPr lang="en-GB" dirty="0"/>
              <a:t> – USIA / National Archives and Records Administration Records of the U.S. Information Agency Record Group 306, </a:t>
            </a:r>
            <a:r>
              <a:rPr lang="en-GB" dirty="0" err="1"/>
              <a:t>Gemeinfrei</a:t>
            </a:r>
            <a:r>
              <a:rPr lang="en-GB" dirty="0"/>
              <a:t>, https://commons.wikimedia.org/w/index.php?curid=4344206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0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teach how to say year numbers in German. </a:t>
            </a:r>
            <a:br>
              <a:rPr lang="en-GB" dirty="0"/>
            </a:br>
            <a:br>
              <a:rPr lang="en-GB" dirty="0"/>
            </a:br>
            <a:r>
              <a:rPr lang="en-GB" b="1" dirty="0"/>
              <a:t>Procedure:</a:t>
            </a:r>
            <a:br>
              <a:rPr lang="en-GB" dirty="0"/>
            </a:br>
            <a:r>
              <a:rPr lang="en-GB" dirty="0"/>
              <a:t>1. Click to bring up no.1: 752. Elicit how to say this in German. Click on number to play voice recording. Click again to reveal spelling. </a:t>
            </a:r>
          </a:p>
          <a:p>
            <a:r>
              <a:rPr lang="en-GB" dirty="0"/>
              <a:t>2. Repeat for no.2: 1066. </a:t>
            </a:r>
          </a:p>
          <a:p>
            <a:r>
              <a:rPr lang="en-GB" dirty="0"/>
              <a:t>3. Click to bring up call out to compare how years work in English. Click again for call out on leaving out ‘</a:t>
            </a:r>
            <a:r>
              <a:rPr lang="en-GB" dirty="0" err="1"/>
              <a:t>ein</a:t>
            </a:r>
            <a:r>
              <a:rPr lang="en-GB" dirty="0"/>
              <a:t>’ and ‘und’. </a:t>
            </a:r>
          </a:p>
          <a:p>
            <a:r>
              <a:rPr lang="en-GB" dirty="0"/>
              <a:t>4. Work your way through 3-7 in the same way.</a:t>
            </a:r>
          </a:p>
          <a:p>
            <a:r>
              <a:rPr lang="en-GB" dirty="0"/>
              <a:t>5. Finally, click for call out on v/n. Ch. Also explain that now CE/ BCE (common era/ before common era) tends to be used more than BC/AD.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752  (</a:t>
            </a:r>
            <a:r>
              <a:rPr lang="en-GB" sz="1200" dirty="0" err="1">
                <a:solidFill>
                  <a:schemeClr val="accent5">
                    <a:lumMod val="50000"/>
                  </a:schemeClr>
                </a:solidFill>
              </a:rPr>
              <a:t>siebenhundert</a:t>
            </a:r>
            <a:r>
              <a:rPr lang="en-GB" sz="1200" dirty="0">
                <a:solidFill>
                  <a:schemeClr val="accent5">
                    <a:lumMod val="50000"/>
                  </a:schemeClr>
                </a:solidFill>
              </a:rPr>
              <a:t>(und)</a:t>
            </a:r>
            <a:r>
              <a:rPr lang="en-GB" sz="1200" dirty="0" err="1">
                <a:solidFill>
                  <a:schemeClr val="accent5">
                    <a:lumMod val="50000"/>
                  </a:schemeClr>
                </a:solidFill>
              </a:rPr>
              <a:t>zweiundfünfzig</a:t>
            </a:r>
            <a:r>
              <a:rPr lang="en-GB" sz="120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rPr>
              <a:t>1066 ((</a:t>
            </a:r>
            <a:r>
              <a:rPr lang="en-GB" sz="1200" dirty="0" err="1">
                <a:solidFill>
                  <a:schemeClr val="accent5">
                    <a:lumMod val="50000"/>
                  </a:schemeClr>
                </a:solidFill>
              </a:rPr>
              <a:t>ein</a:t>
            </a:r>
            <a:r>
              <a:rPr lang="en-GB" sz="1200" dirty="0">
                <a:solidFill>
                  <a:schemeClr val="accent5">
                    <a:lumMod val="50000"/>
                  </a:schemeClr>
                </a:solidFill>
              </a:rPr>
              <a:t>)</a:t>
            </a:r>
            <a:r>
              <a:rPr lang="en-GB" sz="1200" dirty="0" err="1">
                <a:solidFill>
                  <a:schemeClr val="accent5">
                    <a:lumMod val="50000"/>
                  </a:schemeClr>
                </a:solidFill>
              </a:rPr>
              <a:t>tausend</a:t>
            </a:r>
            <a:r>
              <a:rPr lang="en-GB" sz="1200" dirty="0">
                <a:solidFill>
                  <a:schemeClr val="accent5">
                    <a:lumMod val="50000"/>
                  </a:schemeClr>
                </a:solidFill>
              </a:rPr>
              <a:t>(und)</a:t>
            </a:r>
            <a:r>
              <a:rPr lang="en-GB" sz="1200" dirty="0" err="1">
                <a:solidFill>
                  <a:schemeClr val="accent5">
                    <a:lumMod val="50000"/>
                  </a:schemeClr>
                </a:solidFill>
              </a:rPr>
              <a:t>sechsundsechzig</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3. 1105 (</a:t>
            </a:r>
            <a:r>
              <a:rPr lang="en-GB" sz="1200" dirty="0" err="1">
                <a:solidFill>
                  <a:schemeClr val="accent5">
                    <a:lumMod val="50000"/>
                  </a:schemeClr>
                </a:solidFill>
              </a:rPr>
              <a:t>elfhundert</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4. 1314 (</a:t>
            </a:r>
            <a:r>
              <a:rPr lang="en-GB" sz="1200" dirty="0" err="1">
                <a:solidFill>
                  <a:schemeClr val="accent5">
                    <a:lumMod val="50000"/>
                  </a:schemeClr>
                </a:solidFill>
              </a:rPr>
              <a:t>dreizehnhundert</a:t>
            </a:r>
            <a:r>
              <a:rPr lang="en-GB" sz="1200" dirty="0">
                <a:solidFill>
                  <a:schemeClr val="accent5">
                    <a:lumMod val="50000"/>
                  </a:schemeClr>
                </a:solidFill>
              </a:rPr>
              <a:t>(und)</a:t>
            </a:r>
            <a:r>
              <a:rPr lang="en-GB" sz="1200" dirty="0" err="1">
                <a:solidFill>
                  <a:schemeClr val="accent5">
                    <a:lumMod val="50000"/>
                  </a:schemeClr>
                </a:solidFill>
              </a:rPr>
              <a:t>vierzehn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5. 1980 (</a:t>
            </a:r>
            <a:r>
              <a:rPr lang="en-GB" sz="1200" dirty="0" err="1">
                <a:solidFill>
                  <a:schemeClr val="accent5">
                    <a:lumMod val="50000"/>
                  </a:schemeClr>
                </a:solidFill>
              </a:rPr>
              <a:t>neunzehnhundert</a:t>
            </a:r>
            <a:r>
              <a:rPr lang="en-GB" sz="1200" dirty="0">
                <a:solidFill>
                  <a:schemeClr val="accent5">
                    <a:lumMod val="50000"/>
                  </a:schemeClr>
                </a:solidFill>
              </a:rPr>
              <a:t>(und)</a:t>
            </a:r>
            <a:r>
              <a:rPr lang="en-GB" sz="1200" dirty="0" err="1">
                <a:solidFill>
                  <a:schemeClr val="accent5">
                    <a:lumMod val="50000"/>
                  </a:schemeClr>
                </a:solidFill>
              </a:rPr>
              <a:t>achtzig</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6. 2005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fünf</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7. 2020 (</a:t>
            </a:r>
            <a:r>
              <a:rPr lang="en-GB" sz="1200" dirty="0" err="1">
                <a:solidFill>
                  <a:schemeClr val="accent5">
                    <a:lumMod val="50000"/>
                  </a:schemeClr>
                </a:solidFill>
              </a:rPr>
              <a:t>zweitausend</a:t>
            </a:r>
            <a:r>
              <a:rPr lang="en-GB" sz="1200" dirty="0">
                <a:solidFill>
                  <a:schemeClr val="accent5">
                    <a:lumMod val="50000"/>
                  </a:schemeClr>
                </a:solidFill>
              </a:rPr>
              <a:t>(und)</a:t>
            </a:r>
            <a:r>
              <a:rPr lang="en-GB" sz="1200" dirty="0" err="1">
                <a:solidFill>
                  <a:schemeClr val="accent5">
                    <a:lumMod val="50000"/>
                  </a:schemeClr>
                </a:solidFill>
              </a:rPr>
              <a:t>zwanzig</a:t>
            </a:r>
            <a:r>
              <a:rPr lang="en-GB"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54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oral production of years and to receive additional aural reinforcement</a:t>
            </a:r>
          </a:p>
          <a:p>
            <a:endParaRPr lang="en-GB" b="0" dirty="0"/>
          </a:p>
          <a:p>
            <a:r>
              <a:rPr lang="en-GB" b="1" dirty="0"/>
              <a:t>Procedure:</a:t>
            </a:r>
            <a:br>
              <a:rPr lang="en-GB" dirty="0"/>
            </a:br>
            <a:r>
              <a:rPr lang="en-GB" dirty="0"/>
              <a:t>1. Students work in pairs. Student A says a year, student B says the name of the person involved in that year’s event.</a:t>
            </a:r>
            <a:br>
              <a:rPr lang="en-GB" dirty="0"/>
            </a:br>
            <a:r>
              <a:rPr lang="en-GB" dirty="0"/>
              <a:t>2. They swap roles after each item until all eight years have been said.</a:t>
            </a:r>
            <a:br>
              <a:rPr lang="en-GB" dirty="0"/>
            </a:br>
            <a:r>
              <a:rPr lang="en-GB" dirty="0"/>
              <a:t>3. Click the numbers to hear the audio.</a:t>
            </a:r>
          </a:p>
          <a:p>
            <a:br>
              <a:rPr lang="en-GB" dirty="0"/>
            </a:br>
            <a:r>
              <a:rPr lang="en-GB" b="1" i="1" dirty="0"/>
              <a:t>Differentiation: </a:t>
            </a:r>
            <a:r>
              <a:rPr lang="en-GB" dirty="0"/>
              <a:t>If students need more support, they could listen and write the year first, and then practise saying them.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[1] </a:t>
            </a:r>
            <a:r>
              <a:rPr lang="en-GB" b="0" dirty="0" err="1"/>
              <a:t>neunzehnhundertsechzig</a:t>
            </a:r>
            <a:br>
              <a:rPr lang="en-GB" b="0" dirty="0"/>
            </a:br>
            <a:r>
              <a:rPr lang="en-GB" b="0" dirty="0"/>
              <a:t>[2] </a:t>
            </a:r>
            <a:r>
              <a:rPr lang="en-GB" b="0" dirty="0" err="1"/>
              <a:t>fünfzehnhundertneunundfünfzig</a:t>
            </a:r>
            <a:br>
              <a:rPr lang="en-GB" b="0" dirty="0"/>
            </a:br>
            <a:r>
              <a:rPr lang="en-GB" b="0" dirty="0"/>
              <a:t>[3] </a:t>
            </a:r>
            <a:r>
              <a:rPr lang="en-GB" b="0" dirty="0" err="1"/>
              <a:t>neunzehnhundertneunundsechzig</a:t>
            </a:r>
            <a:br>
              <a:rPr lang="en-GB" b="0" dirty="0"/>
            </a:br>
            <a:r>
              <a:rPr lang="en-GB" b="0" dirty="0"/>
              <a:t>[4] </a:t>
            </a:r>
            <a:r>
              <a:rPr lang="en-GB" b="0" dirty="0" err="1"/>
              <a:t>achtzehnhundertvierundzwanzig</a:t>
            </a:r>
            <a:br>
              <a:rPr lang="en-GB" b="0" dirty="0"/>
            </a:br>
            <a:r>
              <a:rPr lang="en-GB" b="0" dirty="0"/>
              <a:t>[5] </a:t>
            </a:r>
            <a:r>
              <a:rPr lang="en-GB" b="0" dirty="0" err="1"/>
              <a:t>neunzehnhundertzwei</a:t>
            </a:r>
            <a:br>
              <a:rPr lang="en-GB" b="0" dirty="0"/>
            </a:br>
            <a:r>
              <a:rPr lang="en-GB" b="0" dirty="0"/>
              <a:t>[6] </a:t>
            </a:r>
            <a:r>
              <a:rPr lang="en-GB" b="0" dirty="0" err="1"/>
              <a:t>fünfzehnhunderteinundzwanzig</a:t>
            </a:r>
            <a:br>
              <a:rPr lang="en-GB" b="0" dirty="0"/>
            </a:br>
            <a:r>
              <a:rPr lang="en-GB" b="0" dirty="0"/>
              <a:t>[7] </a:t>
            </a:r>
            <a:r>
              <a:rPr lang="en-GB" b="0" dirty="0" err="1"/>
              <a:t>neunzehnhundertfünfundfünfzig</a:t>
            </a:r>
            <a:br>
              <a:rPr lang="en-GB" b="0" dirty="0"/>
            </a:br>
            <a:r>
              <a:rPr lang="en-GB" b="0" dirty="0"/>
              <a:t>[8] </a:t>
            </a:r>
            <a:r>
              <a:rPr lang="en-GB" b="0" dirty="0" err="1"/>
              <a:t>neunzehnhunderneununddreißig</a:t>
            </a:r>
            <a:br>
              <a:rPr lang="en-GB" dirty="0"/>
            </a:br>
            <a:br>
              <a:rPr lang="en-GB" dirty="0"/>
            </a:br>
            <a:br>
              <a:rPr lang="en-GB" dirty="0"/>
            </a:br>
            <a:r>
              <a:rPr lang="en-GB" b="1" baseline="0" dirty="0"/>
              <a:t>Word frequency of unknown words (1 is the most frequent word in German): </a:t>
            </a:r>
            <a:br>
              <a:rPr lang="en-GB" baseline="0" dirty="0"/>
            </a:br>
            <a:r>
              <a:rPr lang="en-GB" baseline="0" dirty="0" err="1"/>
              <a:t>Buchstabe</a:t>
            </a:r>
            <a:r>
              <a:rPr lang="en-GB" baseline="0" dirty="0"/>
              <a:t> [2905] </a:t>
            </a:r>
            <a:r>
              <a:rPr lang="en-GB" baseline="0" dirty="0" err="1"/>
              <a:t>Aufführung</a:t>
            </a:r>
            <a:r>
              <a:rPr lang="en-GB" baseline="0" dirty="0"/>
              <a:t> [3575] </a:t>
            </a:r>
            <a:r>
              <a:rPr lang="en-GB" baseline="0" dirty="0" err="1"/>
              <a:t>Entdeckung</a:t>
            </a:r>
            <a:r>
              <a:rPr lang="en-GB" baseline="0" dirty="0"/>
              <a:t> [3447] </a:t>
            </a:r>
            <a:r>
              <a:rPr lang="en-GB" baseline="0" dirty="0" err="1"/>
              <a:t>Übersetzung</a:t>
            </a:r>
            <a:r>
              <a:rPr lang="en-GB" baseline="0" dirty="0"/>
              <a:t> [2016] </a:t>
            </a:r>
            <a:r>
              <a:rPr lang="en-GB" baseline="0" dirty="0" err="1"/>
              <a:t>Bürger</a:t>
            </a:r>
            <a:r>
              <a:rPr lang="en-GB" baseline="0" dirty="0"/>
              <a:t> [683] </a:t>
            </a:r>
            <a:r>
              <a:rPr lang="en-GB" baseline="0" dirty="0" err="1"/>
              <a:t>Recht</a:t>
            </a:r>
            <a:r>
              <a:rPr lang="en-GB" baseline="0" dirty="0"/>
              <a:t> [242] </a:t>
            </a:r>
            <a:r>
              <a:rPr lang="en-GB" baseline="0" dirty="0" err="1"/>
              <a:t>Erfindung</a:t>
            </a:r>
            <a:r>
              <a:rPr lang="en-GB" baseline="0" dirty="0"/>
              <a:t> [3993]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or near-cognate words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Schimpanse</a:t>
            </a:r>
            <a:r>
              <a:rPr lang="en-GB" baseline="0" dirty="0"/>
              <a:t> [&gt;5009] </a:t>
            </a:r>
            <a:r>
              <a:rPr lang="en-GB" baseline="0" dirty="0" err="1"/>
              <a:t>Sinfonie</a:t>
            </a:r>
            <a:r>
              <a:rPr lang="en-GB" baseline="0" dirty="0"/>
              <a:t> [&gt;5009] Radium [&gt;5009] </a:t>
            </a:r>
            <a:r>
              <a:rPr lang="en-GB" baseline="0" dirty="0" err="1"/>
              <a:t>Bibel</a:t>
            </a:r>
            <a:r>
              <a:rPr lang="en-GB" baseline="0" dirty="0"/>
              <a:t> [4305] </a:t>
            </a:r>
            <a:r>
              <a:rPr lang="en-GB" baseline="0" dirty="0" err="1"/>
              <a:t>Landung</a:t>
            </a:r>
            <a:r>
              <a:rPr lang="en-GB" baseline="0" dirty="0"/>
              <a:t> [&gt;5009] </a:t>
            </a:r>
            <a:r>
              <a:rPr lang="en-GB" baseline="0" dirty="0" err="1"/>
              <a:t>Krönung</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dirty="0"/>
              <a:t>Image attributions:</a:t>
            </a:r>
          </a:p>
          <a:p>
            <a:endParaRPr lang="en-GB" dirty="0"/>
          </a:p>
          <a:p>
            <a:r>
              <a:rPr lang="en-GB" dirty="0"/>
              <a:t>Marie Curie Image: </a:t>
            </a:r>
            <a:br>
              <a:rPr lang="en-GB" dirty="0"/>
            </a:br>
            <a:r>
              <a:rPr lang="en-US" dirty="0"/>
              <a:t>&lt;a </a:t>
            </a:r>
            <a:r>
              <a:rPr lang="en-US" dirty="0" err="1"/>
              <a:t>href</a:t>
            </a:r>
            <a:r>
              <a:rPr lang="en-US" dirty="0"/>
              <a:t>="https://commons.wikimedia.org/wiki/File:Marie_Curie_c1920.jpg"&gt;Henri Manuel&lt;/a&gt;, Public domain, via Wikimedia Commons</a:t>
            </a:r>
            <a:endParaRPr lang="en-GB" dirty="0"/>
          </a:p>
          <a:p>
            <a:r>
              <a:rPr lang="en-GB" dirty="0"/>
              <a:t>Rosa Parks Image:  </a:t>
            </a:r>
          </a:p>
          <a:p>
            <a:r>
              <a:rPr lang="en-GB" dirty="0"/>
              <a:t>Von Autor </a:t>
            </a:r>
            <a:r>
              <a:rPr lang="en-GB" dirty="0" err="1"/>
              <a:t>unbekannt</a:t>
            </a:r>
            <a:r>
              <a:rPr lang="en-GB" dirty="0"/>
              <a:t> – USIA / National Archives and Records Administration Records of the U.S. Information Agency Record Group 306, </a:t>
            </a:r>
            <a:r>
              <a:rPr lang="en-GB" dirty="0" err="1"/>
              <a:t>Gemeinfrei</a:t>
            </a:r>
            <a:r>
              <a:rPr lang="en-GB" dirty="0"/>
              <a:t>, https://commons.wikimedia.org/w/index.php?curid=4344206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05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recall of six of this week’s new words and strengthen word knowledge by working with two noun –verb patterns to extrapolate meanings of further words (different parts of speech) within the same word family.</a:t>
            </a:r>
            <a:br>
              <a:rPr lang="en-GB" b="0" dirty="0"/>
            </a:br>
            <a:br>
              <a:rPr lang="en-GB" dirty="0"/>
            </a:br>
            <a:r>
              <a:rPr lang="en-GB" b="1" dirty="0"/>
              <a:t>Procedure:</a:t>
            </a:r>
            <a:br>
              <a:rPr lang="en-GB" dirty="0"/>
            </a:br>
            <a:r>
              <a:rPr lang="en-GB" dirty="0"/>
              <a:t>1. Teacher may want to model with the example or with higher-proficiency learners, the words given in the table may be sufficient.</a:t>
            </a:r>
          </a:p>
          <a:p>
            <a:r>
              <a:rPr lang="en-GB" dirty="0"/>
              <a:t>2. Students then complete the set of meanings, in German and English, in their books.</a:t>
            </a:r>
          </a:p>
          <a:p>
            <a:r>
              <a:rPr lang="en-GB" dirty="0"/>
              <a:t>3. Elicit the German and English orally from students and click to check answers.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Forschung</a:t>
            </a:r>
            <a:r>
              <a:rPr lang="en-GB" baseline="0" dirty="0"/>
              <a:t> [1335] </a:t>
            </a:r>
            <a:r>
              <a:rPr lang="en-GB" baseline="0" dirty="0" err="1"/>
              <a:t>forschen</a:t>
            </a:r>
            <a:r>
              <a:rPr lang="en-GB" baseline="0" dirty="0"/>
              <a:t> [4222] Beobachter [3908] die </a:t>
            </a:r>
            <a:r>
              <a:rPr lang="en-GB" baseline="0" dirty="0" err="1"/>
              <a:t>Beobachtung</a:t>
            </a:r>
            <a:r>
              <a:rPr lang="en-GB" baseline="0" dirty="0"/>
              <a:t> [2126] </a:t>
            </a:r>
            <a:r>
              <a:rPr lang="en-GB" baseline="0" dirty="0" err="1"/>
              <a:t>Beweger</a:t>
            </a:r>
            <a:r>
              <a:rPr lang="en-GB" baseline="0" dirty="0"/>
              <a:t> [&gt;5009] </a:t>
            </a:r>
            <a:r>
              <a:rPr lang="en-GB" baseline="0" dirty="0" err="1"/>
              <a:t>bewegen</a:t>
            </a:r>
            <a:r>
              <a:rPr lang="en-GB" baseline="0" dirty="0"/>
              <a:t> [561] </a:t>
            </a:r>
            <a:r>
              <a:rPr lang="en-GB" baseline="0" dirty="0" err="1"/>
              <a:t>Entdecker</a:t>
            </a:r>
            <a:r>
              <a:rPr lang="en-GB" baseline="0" dirty="0"/>
              <a:t> [&gt;5009] </a:t>
            </a:r>
            <a:r>
              <a:rPr lang="en-GB" baseline="0" dirty="0" err="1"/>
              <a:t>Entdeckung</a:t>
            </a:r>
            <a:r>
              <a:rPr lang="en-GB" baseline="0" dirty="0"/>
              <a:t> [3447] </a:t>
            </a:r>
            <a:r>
              <a:rPr lang="en-GB" baseline="0" dirty="0" err="1"/>
              <a:t>Unterstützer</a:t>
            </a:r>
            <a:r>
              <a:rPr lang="en-GB" baseline="0" dirty="0"/>
              <a:t> [&gt;5009] (note: </a:t>
            </a:r>
            <a:r>
              <a:rPr lang="en-GB" i="1" baseline="0" dirty="0" err="1"/>
              <a:t>Unterstützung</a:t>
            </a:r>
            <a:r>
              <a:rPr lang="en-GB" baseline="0" dirty="0"/>
              <a:t> was taught in Y8).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(this slide OR the next slide)</a:t>
            </a:r>
            <a:br>
              <a:rPr lang="en-GB" dirty="0"/>
            </a:br>
            <a:br>
              <a:rPr lang="en-GB" b="1" dirty="0"/>
            </a:br>
            <a:r>
              <a:rPr lang="en-GB" b="1" dirty="0"/>
              <a:t>Aim: </a:t>
            </a:r>
            <a:r>
              <a:rPr lang="en-GB" b="0" dirty="0"/>
              <a:t>to practise written receptive recall of 8 words from this week’s vocabulary set in context. There are two versions of this slide: this one is slightly easier – learners translate the words in bold. The next slide has the words blanked out and learners have to fill the blanks before translating the words. </a:t>
            </a:r>
            <a:br>
              <a:rPr lang="en-GB" b="0" dirty="0"/>
            </a:br>
            <a:br>
              <a:rPr lang="en-GB" dirty="0"/>
            </a:br>
            <a:r>
              <a:rPr lang="en-GB" b="1" dirty="0"/>
              <a:t>Procedure:</a:t>
            </a:r>
            <a:br>
              <a:rPr lang="en-GB" dirty="0"/>
            </a:br>
            <a:r>
              <a:rPr lang="en-GB" dirty="0"/>
              <a:t>1. Learners read the text in the four boxes and match with four ‘famous people’ encountered on slide 5. </a:t>
            </a:r>
          </a:p>
          <a:p>
            <a:r>
              <a:rPr lang="en-GB" dirty="0"/>
              <a:t>2. Click for answers and images 1-4. </a:t>
            </a:r>
          </a:p>
          <a:p>
            <a:r>
              <a:rPr lang="en-GB" dirty="0"/>
              <a:t>3. Learners translate words 1-10 into English.</a:t>
            </a:r>
            <a:br>
              <a:rPr lang="en-GB" dirty="0"/>
            </a:br>
            <a:r>
              <a:rPr lang="en-GB" dirty="0"/>
              <a:t>4. Answers given in oral feedback, as follows:</a:t>
            </a:r>
            <a:br>
              <a:rPr lang="en-GB" dirty="0"/>
            </a:br>
            <a:br>
              <a:rPr lang="en-GB" dirty="0"/>
            </a:br>
            <a:r>
              <a:rPr lang="en-GB" dirty="0"/>
              <a:t>1. discovered</a:t>
            </a:r>
            <a:br>
              <a:rPr lang="en-GB" dirty="0"/>
            </a:br>
            <a:r>
              <a:rPr lang="en-GB" dirty="0"/>
              <a:t>2. chemistry</a:t>
            </a:r>
            <a:br>
              <a:rPr lang="en-GB" dirty="0"/>
            </a:br>
            <a:r>
              <a:rPr lang="en-GB" dirty="0"/>
              <a:t>3. than</a:t>
            </a:r>
            <a:br>
              <a:rPr lang="en-GB" dirty="0"/>
            </a:br>
            <a:r>
              <a:rPr lang="en-GB" dirty="0"/>
              <a:t>4. scientist</a:t>
            </a:r>
            <a:br>
              <a:rPr lang="en-GB" dirty="0"/>
            </a:br>
            <a:r>
              <a:rPr lang="en-GB" dirty="0"/>
              <a:t>5. supported</a:t>
            </a:r>
            <a:br>
              <a:rPr lang="en-GB" dirty="0"/>
            </a:br>
            <a:r>
              <a:rPr lang="en-GB" dirty="0"/>
              <a:t>6. researcher</a:t>
            </a:r>
            <a:br>
              <a:rPr lang="en-GB" dirty="0"/>
            </a:br>
            <a:r>
              <a:rPr lang="en-GB" dirty="0"/>
              <a:t>7. observed</a:t>
            </a:r>
            <a:br>
              <a:rPr lang="en-GB" dirty="0"/>
            </a:br>
            <a:r>
              <a:rPr lang="en-GB" dirty="0"/>
              <a:t>8. supported</a:t>
            </a:r>
            <a:br>
              <a:rPr lang="en-GB" dirty="0"/>
            </a:br>
            <a:r>
              <a:rPr lang="en-GB" dirty="0"/>
              <a:t>9. movement</a:t>
            </a:r>
            <a:br>
              <a:rPr lang="en-GB" dirty="0"/>
            </a:br>
            <a:r>
              <a:rPr lang="en-GB" dirty="0"/>
              <a:t>10. as</a:t>
            </a:r>
          </a:p>
          <a:p>
            <a:endParaRPr lang="en-GB" dirty="0"/>
          </a:p>
          <a:p>
            <a:endParaRPr lang="en-GB" dirty="0"/>
          </a:p>
          <a:p>
            <a:r>
              <a:rPr lang="en-GB" b="1" dirty="0"/>
              <a:t>Image attributions:</a:t>
            </a:r>
          </a:p>
          <a:p>
            <a:r>
              <a:rPr lang="en-GB" b="1" dirty="0"/>
              <a:t>Marie Curie Image: Henri Manuel, Public domain, via Wikimedia Commons</a:t>
            </a:r>
            <a:br>
              <a:rPr lang="en-GB" dirty="0"/>
            </a:br>
            <a:r>
              <a:rPr lang="en-US" dirty="0"/>
              <a:t>https://commons.wikimedia.org/wiki/File:Marie_Curie_c1920.jpg</a:t>
            </a:r>
          </a:p>
          <a:p>
            <a:r>
              <a:rPr lang="en-GB" b="1" dirty="0"/>
              <a:t>Jane </a:t>
            </a:r>
            <a:r>
              <a:rPr lang="en-GB" b="1" dirty="0" err="1"/>
              <a:t>Goddall</a:t>
            </a:r>
            <a:r>
              <a:rPr lang="en-GB" b="1" dirty="0"/>
              <a:t> image: Muhammad Mahdi Karim</a:t>
            </a:r>
          </a:p>
          <a:p>
            <a:r>
              <a:rPr lang="en-GB" dirty="0"/>
              <a:t>https://upload.wikimedia.org/wikipedia/commons/2/26/Jane-goodall.jpg </a:t>
            </a:r>
          </a:p>
          <a:p>
            <a:r>
              <a:rPr lang="en-GB" b="1" dirty="0"/>
              <a:t>Rosa Parks Image:  Unknown author, Public domain, via Wikimedia Commons (Attribution NOT legally required)</a:t>
            </a:r>
          </a:p>
          <a:p>
            <a:r>
              <a:rPr lang="en-GB" dirty="0"/>
              <a:t>https://commons.wikimedia.org/w/index.php?curid=4344206 </a:t>
            </a:r>
          </a:p>
          <a:p>
            <a:r>
              <a:rPr lang="en-GB" b="1" dirty="0"/>
              <a:t>Elizabeth I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Portrait Gallery, Public domain, via Wikimedia Commons </a:t>
            </a:r>
            <a:r>
              <a:rPr lang="en-GB" b="1" dirty="0"/>
              <a:t>(Attribution NOT legally required)</a:t>
            </a:r>
            <a:br>
              <a:rPr lang="en-US" dirty="0"/>
            </a:br>
            <a:r>
              <a:rPr lang="en-US" dirty="0"/>
              <a:t>https://commons.wikimedia.org/w/index.php?curid=4671195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Bürger</a:t>
            </a:r>
            <a:r>
              <a:rPr lang="en-GB" baseline="0" dirty="0"/>
              <a:t> [683] </a:t>
            </a:r>
            <a:r>
              <a:rPr lang="en-GB" baseline="0" dirty="0" err="1"/>
              <a:t>Recht</a:t>
            </a:r>
            <a:r>
              <a:rPr lang="en-GB" baseline="0" dirty="0"/>
              <a:t> [242] </a:t>
            </a:r>
            <a:r>
              <a:rPr lang="en-GB" baseline="0" dirty="0" err="1"/>
              <a:t>besondere</a:t>
            </a:r>
            <a:r>
              <a:rPr lang="en-GB" baseline="0" dirty="0"/>
              <a:t>(</a:t>
            </a:r>
            <a:r>
              <a:rPr lang="en-GB" baseline="0" dirty="0" err="1"/>
              <a:t>r,s</a:t>
            </a:r>
            <a:r>
              <a:rPr lang="en-GB" baseline="0" dirty="0"/>
              <a:t>) [512] </a:t>
            </a:r>
            <a:r>
              <a:rPr lang="en-GB" baseline="0" dirty="0" err="1"/>
              <a:t>festnehmen</a:t>
            </a:r>
            <a:r>
              <a:rPr lang="en-GB" baseline="0" dirty="0"/>
              <a:t> [3349]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49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(this slide OR the previous slide)</a:t>
            </a:r>
            <a:br>
              <a:rPr lang="en-GB" dirty="0"/>
            </a:br>
            <a:br>
              <a:rPr lang="en-GB" b="1" dirty="0"/>
            </a:br>
            <a:r>
              <a:rPr lang="en-GB" b="1" dirty="0"/>
              <a:t>Aim: </a:t>
            </a:r>
            <a:r>
              <a:rPr lang="en-GB" b="0" dirty="0"/>
              <a:t>to practise written receptive recall of 8 words from this week’s vocabulary set in context. This is the more challenging version – the words to be translated are blanked out and learners have to fill the blanks (select from list at the bottom) before translating the words. </a:t>
            </a:r>
            <a:br>
              <a:rPr lang="en-GB" b="0" dirty="0"/>
            </a:br>
            <a:br>
              <a:rPr lang="en-GB" dirty="0"/>
            </a:br>
            <a:r>
              <a:rPr lang="en-GB" b="1" dirty="0"/>
              <a:t>Procedure:</a:t>
            </a:r>
            <a:br>
              <a:rPr lang="en-GB" dirty="0"/>
            </a:br>
            <a:r>
              <a:rPr lang="en-GB" dirty="0"/>
              <a:t>1. </a:t>
            </a:r>
            <a:r>
              <a:rPr kumimoji="0" lang="en-GB" sz="1200" b="0" i="0" u="none" strike="noStrike" kern="1200" cap="none" spc="0" normalizeH="0" baseline="0" noProof="0" dirty="0">
                <a:ln>
                  <a:noFill/>
                </a:ln>
                <a:solidFill>
                  <a:prstClr val="black"/>
                </a:solidFill>
                <a:effectLst/>
                <a:uLnTx/>
                <a:uFillTx/>
                <a:latin typeface="+mn-lt"/>
                <a:ea typeface="+mn-ea"/>
                <a:cs typeface="+mn-cs"/>
              </a:rPr>
              <a:t>Learners read the text in the four boxes and match with four of the ‘famous people’ encountered on slide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Click for answers and images 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Learners fill in the blanks from list at the bottom.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4. Click to reveal answers 1-10.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5. Learners translate words 1-10 into English.</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lang="en-GB" dirty="0"/>
              <a:t>6. Answers given in oral feedback, as follows:</a:t>
            </a:r>
            <a:br>
              <a:rPr lang="en-GB" dirty="0"/>
            </a:br>
            <a:br>
              <a:rPr lang="en-GB" dirty="0"/>
            </a:br>
            <a:r>
              <a:rPr lang="en-GB" dirty="0"/>
              <a:t>1. discovered</a:t>
            </a:r>
            <a:br>
              <a:rPr lang="en-GB" dirty="0"/>
            </a:br>
            <a:r>
              <a:rPr lang="en-GB" dirty="0"/>
              <a:t>2. chemistry</a:t>
            </a:r>
            <a:br>
              <a:rPr lang="en-GB" dirty="0"/>
            </a:br>
            <a:r>
              <a:rPr lang="en-GB" dirty="0"/>
              <a:t>3. than</a:t>
            </a:r>
            <a:br>
              <a:rPr lang="en-GB" dirty="0"/>
            </a:br>
            <a:r>
              <a:rPr lang="en-GB" dirty="0"/>
              <a:t>4. scientist</a:t>
            </a:r>
            <a:br>
              <a:rPr lang="en-GB" dirty="0"/>
            </a:br>
            <a:r>
              <a:rPr lang="en-GB" dirty="0"/>
              <a:t>5. supported</a:t>
            </a:r>
            <a:br>
              <a:rPr lang="en-GB" dirty="0"/>
            </a:br>
            <a:r>
              <a:rPr lang="en-GB" dirty="0"/>
              <a:t>6. researcher</a:t>
            </a:r>
            <a:br>
              <a:rPr lang="en-GB" dirty="0"/>
            </a:br>
            <a:r>
              <a:rPr lang="en-GB" dirty="0"/>
              <a:t>7. observed</a:t>
            </a:r>
            <a:br>
              <a:rPr lang="en-GB" dirty="0"/>
            </a:br>
            <a:r>
              <a:rPr lang="en-GB" dirty="0"/>
              <a:t>8. supported</a:t>
            </a:r>
            <a:br>
              <a:rPr lang="en-GB" dirty="0"/>
            </a:br>
            <a:r>
              <a:rPr lang="en-GB" dirty="0"/>
              <a:t>9. movement</a:t>
            </a:r>
            <a:br>
              <a:rPr lang="en-GB" dirty="0"/>
            </a:br>
            <a:r>
              <a:rPr lang="en-GB" dirty="0"/>
              <a:t>10. as</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a:p>
            <a:r>
              <a:rPr lang="en-GB" b="1" dirty="0"/>
              <a:t>Image attributions:</a:t>
            </a:r>
          </a:p>
          <a:p>
            <a:r>
              <a:rPr lang="en-GB" b="1" dirty="0"/>
              <a:t>Marie Curie Image: Henri Manuel, Public domain, via Wikimedia Commons</a:t>
            </a:r>
            <a:br>
              <a:rPr lang="en-GB" dirty="0"/>
            </a:br>
            <a:r>
              <a:rPr lang="en-US" dirty="0"/>
              <a:t>https://commons.wikimedia.org/wiki/File:Marie_Curie_c1920.jpg</a:t>
            </a:r>
          </a:p>
          <a:p>
            <a:r>
              <a:rPr lang="en-GB" b="1" dirty="0"/>
              <a:t>Jane </a:t>
            </a:r>
            <a:r>
              <a:rPr lang="en-GB" b="1" dirty="0" err="1"/>
              <a:t>Goddall</a:t>
            </a:r>
            <a:r>
              <a:rPr lang="en-GB" b="1" dirty="0"/>
              <a:t> image: Muhammad Mahdi Karim</a:t>
            </a:r>
          </a:p>
          <a:p>
            <a:r>
              <a:rPr lang="en-GB" dirty="0"/>
              <a:t>https://upload.wikimedia.org/wikipedia/commons/2/26/Jane-goodall.jpg </a:t>
            </a:r>
          </a:p>
          <a:p>
            <a:r>
              <a:rPr lang="en-GB" b="1" dirty="0"/>
              <a:t>Rosa Parks Image:  Unknown author, Public domain, via Wikimedia Commons (Attribution NOT legally required)</a:t>
            </a:r>
          </a:p>
          <a:p>
            <a:r>
              <a:rPr lang="en-GB" dirty="0"/>
              <a:t>https://commons.wikimedia.org/w/index.php?curid=4344206 </a:t>
            </a:r>
          </a:p>
          <a:p>
            <a:r>
              <a:rPr lang="en-GB" b="1" dirty="0"/>
              <a:t>Elizabeth I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National Portrait Gallery, Public domain, via Wikimedia Commons </a:t>
            </a:r>
            <a:r>
              <a:rPr lang="en-GB" b="1" dirty="0"/>
              <a:t>(Attribution NOT legally required)</a:t>
            </a:r>
            <a:br>
              <a:rPr lang="en-US" dirty="0"/>
            </a:br>
            <a:r>
              <a:rPr lang="en-US" dirty="0"/>
              <a:t>https://commons.wikimedia.org/w/index.php?curid=4671195</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Bürger</a:t>
            </a:r>
            <a:r>
              <a:rPr lang="en-GB" baseline="0" dirty="0"/>
              <a:t> [683] </a:t>
            </a:r>
            <a:r>
              <a:rPr lang="en-GB" baseline="0" dirty="0" err="1"/>
              <a:t>Recht</a:t>
            </a:r>
            <a:r>
              <a:rPr lang="en-GB" baseline="0" dirty="0"/>
              <a:t> [242] </a:t>
            </a:r>
            <a:r>
              <a:rPr lang="en-GB" baseline="0" dirty="0" err="1"/>
              <a:t>besondere</a:t>
            </a:r>
            <a:r>
              <a:rPr lang="en-GB" baseline="0" dirty="0"/>
              <a:t>(</a:t>
            </a:r>
            <a:r>
              <a:rPr lang="en-GB" baseline="0" dirty="0" err="1"/>
              <a:t>r,s</a:t>
            </a:r>
            <a:r>
              <a:rPr lang="en-GB" baseline="0" dirty="0"/>
              <a:t>) [512] </a:t>
            </a:r>
            <a:r>
              <a:rPr lang="en-GB" baseline="0" dirty="0" err="1"/>
              <a:t>festnehmen</a:t>
            </a:r>
            <a:r>
              <a:rPr lang="en-GB" baseline="0" dirty="0"/>
              <a:t> [3349]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332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0" dirty="0"/>
            </a:br>
            <a:br>
              <a:rPr lang="en-GB" b="1" dirty="0"/>
            </a:br>
            <a:r>
              <a:rPr lang="en-GB" b="1" dirty="0"/>
              <a:t>Aim: </a:t>
            </a:r>
            <a:r>
              <a:rPr lang="en-GB" b="0" dirty="0"/>
              <a:t>to recap the two known uses of</a:t>
            </a:r>
            <a:r>
              <a:rPr lang="en-GB" b="0" i="1" dirty="0"/>
              <a:t> </a:t>
            </a:r>
            <a:r>
              <a:rPr lang="en-GB" b="0" i="1" dirty="0" err="1"/>
              <a:t>als</a:t>
            </a:r>
            <a:r>
              <a:rPr lang="en-GB" b="0" i="1" dirty="0"/>
              <a:t> </a:t>
            </a:r>
            <a:r>
              <a:rPr lang="en-GB" b="0" dirty="0"/>
              <a:t>and introduce 3</a:t>
            </a:r>
            <a:r>
              <a:rPr lang="en-GB" b="0" baseline="30000" dirty="0"/>
              <a:t>rd</a:t>
            </a:r>
            <a:r>
              <a:rPr lang="en-GB" b="0" dirty="0"/>
              <a:t> meaning as a conjunction.</a:t>
            </a:r>
            <a:br>
              <a:rPr lang="en-GB" b="0" dirty="0"/>
            </a:br>
            <a:br>
              <a:rPr lang="en-GB" dirty="0"/>
            </a:br>
            <a:r>
              <a:rPr lang="en-GB" b="1" dirty="0"/>
              <a:t>Procedure:</a:t>
            </a:r>
            <a:br>
              <a:rPr lang="en-GB" dirty="0"/>
            </a:br>
            <a:r>
              <a:rPr lang="en-GB" dirty="0"/>
              <a:t>1. Click to bring up the first previously taught use of </a:t>
            </a:r>
            <a:r>
              <a:rPr lang="en-GB" i="1" dirty="0" err="1"/>
              <a:t>als</a:t>
            </a:r>
            <a:r>
              <a:rPr lang="en-GB" dirty="0"/>
              <a:t> (as). Click again for example, then again for translation. </a:t>
            </a:r>
          </a:p>
          <a:p>
            <a:r>
              <a:rPr lang="en-GB" dirty="0"/>
              <a:t>2. Follow the same process for the second previously taught use of </a:t>
            </a:r>
            <a:r>
              <a:rPr lang="en-GB" i="1" dirty="0" err="1"/>
              <a:t>als</a:t>
            </a:r>
            <a:r>
              <a:rPr lang="en-GB" dirty="0"/>
              <a:t> (than).</a:t>
            </a:r>
          </a:p>
          <a:p>
            <a:r>
              <a:rPr lang="en-GB" dirty="0"/>
              <a:t>3. Now click to introduce </a:t>
            </a:r>
            <a:r>
              <a:rPr lang="en-GB" i="1" dirty="0" err="1"/>
              <a:t>als</a:t>
            </a:r>
            <a:r>
              <a:rPr lang="en-GB" dirty="0"/>
              <a:t> as a conjunction, meaning </a:t>
            </a:r>
            <a:r>
              <a:rPr lang="en-GB" i="1" dirty="0"/>
              <a:t>when</a:t>
            </a:r>
            <a:r>
              <a:rPr lang="en-GB" dirty="0"/>
              <a:t> in the past. Click again for example, again for translation. Click once more to bring up call out drawing attention to word order.</a:t>
            </a:r>
          </a:p>
          <a:p>
            <a:r>
              <a:rPr lang="en-GB" dirty="0"/>
              <a:t>4. Click to explain to use </a:t>
            </a:r>
            <a:r>
              <a:rPr lang="en-GB" i="1" dirty="0" err="1"/>
              <a:t>wenn</a:t>
            </a:r>
            <a:r>
              <a:rPr lang="en-GB" dirty="0"/>
              <a:t> (as opposed to </a:t>
            </a:r>
            <a:r>
              <a:rPr lang="en-GB" i="1" dirty="0" err="1"/>
              <a:t>als</a:t>
            </a:r>
            <a:r>
              <a:rPr lang="en-GB" dirty="0"/>
              <a:t>) for present/ future events, click for example, click for translation.</a:t>
            </a:r>
          </a:p>
          <a:p>
            <a:r>
              <a:rPr lang="en-GB" dirty="0"/>
              <a:t>5. Same for using </a:t>
            </a:r>
            <a:r>
              <a:rPr lang="en-GB" i="1" dirty="0" err="1"/>
              <a:t>wann</a:t>
            </a:r>
            <a:r>
              <a:rPr lang="en-GB" dirty="0"/>
              <a:t> meaning </a:t>
            </a:r>
            <a:r>
              <a:rPr lang="en-GB" i="1" dirty="0"/>
              <a:t>when</a:t>
            </a:r>
            <a:r>
              <a:rPr lang="en-GB" dirty="0"/>
              <a:t> in questions.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or near-cognate words (1 is the most frequent word in German):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Schimpanse</a:t>
            </a:r>
            <a:r>
              <a:rPr lang="en-GB" baseline="0" dirty="0"/>
              <a:t> [&gt;5009]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95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3361906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45706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09155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66726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5004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807836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46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97849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3531129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52283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00968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216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993145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871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0372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191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305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2809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6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8417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81268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0340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135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71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738692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45753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7.wav"/><Relationship Id="rId3" Type="http://schemas.openxmlformats.org/officeDocument/2006/relationships/image" Target="../media/image25.jpe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6.wav"/><Relationship Id="rId2" Type="http://schemas.openxmlformats.org/officeDocument/2006/relationships/notesSlide" Target="../notesSlides/notesSlide13.xml"/><Relationship Id="rId16" Type="http://schemas.openxmlformats.org/officeDocument/2006/relationships/audio" Target="../media/audio35.wav"/><Relationship Id="rId20" Type="http://schemas.openxmlformats.org/officeDocument/2006/relationships/audio" Target="../media/audio39.wav"/><Relationship Id="rId1" Type="http://schemas.openxmlformats.org/officeDocument/2006/relationships/slideLayout" Target="../slideLayouts/slideLayout14.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5" Type="http://schemas.openxmlformats.org/officeDocument/2006/relationships/audio" Target="../media/audio34.wav"/><Relationship Id="rId10" Type="http://schemas.openxmlformats.org/officeDocument/2006/relationships/audio" Target="../media/audio29.wav"/><Relationship Id="rId19" Type="http://schemas.openxmlformats.org/officeDocument/2006/relationships/audio" Target="../media/audio38.wav"/><Relationship Id="rId4" Type="http://schemas.openxmlformats.org/officeDocument/2006/relationships/image" Target="../media/image3.png"/><Relationship Id="rId9" Type="http://schemas.openxmlformats.org/officeDocument/2006/relationships/audio" Target="../media/audio28.wav"/><Relationship Id="rId14" Type="http://schemas.openxmlformats.org/officeDocument/2006/relationships/audio" Target="../media/audio33.wav"/></Relationships>
</file>

<file path=ppt/slides/_rels/slide14.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3" Type="http://schemas.openxmlformats.org/officeDocument/2006/relationships/image" Target="../media/image26.png"/><Relationship Id="rId7" Type="http://schemas.openxmlformats.org/officeDocument/2006/relationships/audio" Target="../media/audio42.wav"/><Relationship Id="rId12" Type="http://schemas.openxmlformats.org/officeDocument/2006/relationships/audio" Target="../media/audio47.wav"/><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image" Target="../media/image3.png"/><Relationship Id="rId9" Type="http://schemas.openxmlformats.org/officeDocument/2006/relationships/audio" Target="../media/audio44.wav"/><Relationship Id="rId14" Type="http://schemas.openxmlformats.org/officeDocument/2006/relationships/audio" Target="../media/audio49.wav"/></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audio" Target="../media/audio51.wav"/><Relationship Id="rId3" Type="http://schemas.openxmlformats.org/officeDocument/2006/relationships/image" Target="../media/image3.png"/><Relationship Id="rId7" Type="http://schemas.openxmlformats.org/officeDocument/2006/relationships/audio" Target="../media/audio50.wav"/><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3.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audio" Target="../media/audio53.wav"/></Relationships>
</file>

<file path=ppt/slides/_rels/slide18.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image" Target="../media/image3.png"/><Relationship Id="rId7" Type="http://schemas.openxmlformats.org/officeDocument/2006/relationships/audio" Target="../media/audio54.wav"/><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audio" Target="../media/audio57.wav"/><Relationship Id="rId3" Type="http://schemas.openxmlformats.org/officeDocument/2006/relationships/image" Target="../media/image3.png"/><Relationship Id="rId7" Type="http://schemas.openxmlformats.org/officeDocument/2006/relationships/audio" Target="../media/audio56.wav"/><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image" Target="../media/image3.png"/><Relationship Id="rId7" Type="http://schemas.openxmlformats.org/officeDocument/2006/relationships/audio" Target="../media/audio58.wav"/><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image" Target="../media/image3.png"/><Relationship Id="rId7" Type="http://schemas.openxmlformats.org/officeDocument/2006/relationships/audio" Target="../media/audio60.wav"/><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58.gif"/><Relationship Id="rId18" Type="http://schemas.openxmlformats.org/officeDocument/2006/relationships/audio" Target="../media/audio70.wav"/><Relationship Id="rId3" Type="http://schemas.openxmlformats.org/officeDocument/2006/relationships/image" Target="../media/image3.png"/><Relationship Id="rId21" Type="http://schemas.openxmlformats.org/officeDocument/2006/relationships/audio" Target="../media/audio73.wav"/><Relationship Id="rId7" Type="http://schemas.openxmlformats.org/officeDocument/2006/relationships/audio" Target="../media/audio64.wav"/><Relationship Id="rId12" Type="http://schemas.openxmlformats.org/officeDocument/2006/relationships/image" Target="../media/image57.gif"/><Relationship Id="rId17" Type="http://schemas.openxmlformats.org/officeDocument/2006/relationships/audio" Target="../media/audio69.wav"/><Relationship Id="rId2" Type="http://schemas.openxmlformats.org/officeDocument/2006/relationships/notesSlide" Target="../notesSlides/notesSlide22.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56.gif"/><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audio" Target="../media/audio67.wav"/><Relationship Id="rId19" Type="http://schemas.openxmlformats.org/officeDocument/2006/relationships/audio" Target="../media/audio71.wav"/><Relationship Id="rId4" Type="http://schemas.openxmlformats.org/officeDocument/2006/relationships/audio" Target="../media/audio62.wav"/><Relationship Id="rId9" Type="http://schemas.openxmlformats.org/officeDocument/2006/relationships/audio" Target="../media/audio66.wav"/><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jpg"/><Relationship Id="rId7"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3.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8.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hyperlink" Target="https://quizlet.com/gb/581048342/year-9-german-term-11-week-7-flash-cards/" TargetMode="External"/><Relationship Id="rId12"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resources.ncelp.org/concern/parent/8s45q984g/file_sets/9p290b23h" TargetMode="External"/><Relationship Id="rId11" Type="http://schemas.openxmlformats.org/officeDocument/2006/relationships/image" Target="../media/image74.png"/><Relationship Id="rId5" Type="http://schemas.openxmlformats.org/officeDocument/2006/relationships/hyperlink" Target="https://drive.google.com/file/d/1R4u8utc8jIDoMcGm95XiuZOR2S9tNqCw/view?usp=sharing" TargetMode="External"/><Relationship Id="rId10" Type="http://schemas.openxmlformats.org/officeDocument/2006/relationships/hyperlink" Target="https://quizlet.com/gb/555366079/year-8-german-term-31-week-5-flash-cards/" TargetMode="External"/><Relationship Id="rId4" Type="http://schemas.openxmlformats.org/officeDocument/2006/relationships/image" Target="../media/image72.png"/><Relationship Id="rId9" Type="http://schemas.openxmlformats.org/officeDocument/2006/relationships/hyperlink" Target="https://quizlet.com/gb/579689174/year-9-german-term-11-week-4-flash-card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audio" Target="../media/audio4.wav"/><Relationship Id="rId3" Type="http://schemas.openxmlformats.org/officeDocument/2006/relationships/image" Target="../media/image1.jpg"/><Relationship Id="rId21" Type="http://schemas.openxmlformats.org/officeDocument/2006/relationships/audio" Target="../media/audio7.wav"/><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audio" Target="../media/audio3.wav"/><Relationship Id="rId2" Type="http://schemas.openxmlformats.org/officeDocument/2006/relationships/notesSlide" Target="../notesSlides/notesSlide3.xml"/><Relationship Id="rId16" Type="http://schemas.openxmlformats.org/officeDocument/2006/relationships/audio" Target="../media/audio2.wav"/><Relationship Id="rId20"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audio" Target="../media/audio1.wav"/><Relationship Id="rId10" Type="http://schemas.openxmlformats.org/officeDocument/2006/relationships/image" Target="../media/image13.jpeg"/><Relationship Id="rId19" Type="http://schemas.openxmlformats.org/officeDocument/2006/relationships/audio" Target="../media/audio5.wav"/><Relationship Id="rId4" Type="http://schemas.openxmlformats.org/officeDocument/2006/relationships/image" Target="../media/image3.pn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audio" Target="../media/audio8.wav"/></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3.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audio" Target="../media/audio19.wav"/><Relationship Id="rId3" Type="http://schemas.openxmlformats.org/officeDocument/2006/relationships/image" Target="../media/image1.jpg"/><Relationship Id="rId21" Type="http://schemas.openxmlformats.org/officeDocument/2006/relationships/audio" Target="../media/audio22.wav"/><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audio" Target="../media/audio18.wav"/><Relationship Id="rId2" Type="http://schemas.openxmlformats.org/officeDocument/2006/relationships/notesSlide" Target="../notesSlides/notesSlide5.xml"/><Relationship Id="rId16" Type="http://schemas.openxmlformats.org/officeDocument/2006/relationships/audio" Target="../media/audio17.wav"/><Relationship Id="rId20"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audio" Target="../media/audio16.wav"/><Relationship Id="rId10" Type="http://schemas.openxmlformats.org/officeDocument/2006/relationships/image" Target="../media/image18.jpeg"/><Relationship Id="rId19" Type="http://schemas.openxmlformats.org/officeDocument/2006/relationships/audio" Target="../media/audio20.wav"/><Relationship Id="rId4" Type="http://schemas.openxmlformats.org/officeDocument/2006/relationships/image" Target="../media/image3.png"/><Relationship Id="rId9" Type="http://schemas.openxmlformats.org/officeDocument/2006/relationships/image" Target="../media/image12.jpeg"/><Relationship Id="rId14" Type="http://schemas.openxmlformats.org/officeDocument/2006/relationships/image" Target="../media/image17.jpeg"/><Relationship Id="rId22" Type="http://schemas.openxmlformats.org/officeDocument/2006/relationships/audio" Target="../media/audio23.wav"/></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jp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a:solidFill>
                  <a:prstClr val="white"/>
                </a:solidFill>
              </a:rPr>
              <a:t>Zeitreisen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429000"/>
            <a:ext cx="7382608" cy="571756"/>
          </a:xfrm>
        </p:spPr>
        <p:txBody>
          <a:bodyPr>
            <a:normAutofit/>
          </a:bodyPr>
          <a:lstStyle/>
          <a:p>
            <a:pPr algn="l"/>
            <a:r>
              <a:rPr lang="en-GB" sz="3000" dirty="0">
                <a:solidFill>
                  <a:prstClr val="white"/>
                </a:solidFill>
              </a:rPr>
              <a:t>Using the conjunction </a:t>
            </a:r>
            <a:r>
              <a:rPr lang="en-GB" sz="3000" b="1" i="1" dirty="0" err="1">
                <a:solidFill>
                  <a:prstClr val="white"/>
                </a:solidFill>
              </a:rPr>
              <a:t>als</a:t>
            </a:r>
            <a:r>
              <a:rPr lang="en-GB" sz="3000" i="1" dirty="0">
                <a:solidFill>
                  <a:prstClr val="white"/>
                </a:solidFill>
              </a:rPr>
              <a:t>; </a:t>
            </a:r>
            <a:r>
              <a:rPr lang="en-GB" sz="3000" dirty="0">
                <a:solidFill>
                  <a:prstClr val="white"/>
                </a:solidFill>
              </a:rPr>
              <a:t>saying years</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1930" y="4012138"/>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several SSC</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11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 / 06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peech Bubble: Rectangle with Corners Rounded 116">
            <a:extLst>
              <a:ext uri="{FF2B5EF4-FFF2-40B4-BE49-F238E27FC236}">
                <a16:creationId xmlns:a16="http://schemas.microsoft.com/office/drawing/2014/main" id="{11C6EC5D-A263-4D3C-89BF-00F3721D0FB7}"/>
              </a:ext>
            </a:extLst>
          </p:cNvPr>
          <p:cNvSpPr/>
          <p:nvPr/>
        </p:nvSpPr>
        <p:spPr>
          <a:xfrm>
            <a:off x="7591763" y="54598"/>
            <a:ext cx="2936324" cy="1300125"/>
          </a:xfrm>
          <a:prstGeom prst="wedgeRoundRectCallout">
            <a:avLst>
              <a:gd name="adj1" fmla="val 56989"/>
              <a:gd name="adj2" fmla="val 1656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78469" cy="869950"/>
          </a:xfrm>
          <a:prstGeom prst="rect">
            <a:avLst/>
          </a:prstGeom>
        </p:spPr>
      </p:pic>
      <p:sp>
        <p:nvSpPr>
          <p:cNvPr id="4" name="Title 3"/>
          <p:cNvSpPr>
            <a:spLocks noGrp="1"/>
          </p:cNvSpPr>
          <p:nvPr>
            <p:ph type="title"/>
          </p:nvPr>
        </p:nvSpPr>
        <p:spPr>
          <a:xfrm>
            <a:off x="0" y="294041"/>
            <a:ext cx="4448432" cy="707849"/>
          </a:xfrm>
        </p:spPr>
        <p:txBody>
          <a:bodyPr>
            <a:normAutofit/>
          </a:bodyPr>
          <a:lstStyle/>
          <a:p>
            <a:r>
              <a:rPr lang="en-GB" sz="3600" b="1" dirty="0" err="1">
                <a:solidFill>
                  <a:schemeClr val="bg1"/>
                </a:solidFill>
              </a:rPr>
              <a:t>Zeitreisefilm</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26760" y="11451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5AD7C79-4939-CF41-8748-CFAEA8AA0F2C}"/>
              </a:ext>
            </a:extLst>
          </p:cNvPr>
          <p:cNvSpPr txBox="1"/>
          <p:nvPr/>
        </p:nvSpPr>
        <p:spPr>
          <a:xfrm>
            <a:off x="7604688" y="44578"/>
            <a:ext cx="3108445" cy="1323439"/>
          </a:xfrm>
          <a:prstGeom prst="rect">
            <a:avLst/>
          </a:prstGeom>
          <a:noFill/>
        </p:spPr>
        <p:txBody>
          <a:bodyPr wrap="square" rtlCol="0">
            <a:spAutoFit/>
          </a:bodyPr>
          <a:lstStyle/>
          <a:p>
            <a:pPr lvl="0">
              <a:defRPr/>
            </a:pPr>
            <a:r>
              <a:rPr lang="de-DE" sz="2000" dirty="0">
                <a:solidFill>
                  <a:srgbClr val="115076"/>
                </a:solidFill>
              </a:rPr>
              <a:t>Oh, ich liebe Zeitreisefilme! Kannst du mir die Geschichte erzählen, Mia?</a:t>
            </a:r>
            <a:endParaRPr kumimoji="0" lang="en-US" sz="2000" b="0" i="0" u="none" strike="noStrike" kern="1200" cap="none" spc="0" normalizeH="0" baseline="0" noProof="0" dirty="0">
              <a:ln>
                <a:noFill/>
              </a:ln>
              <a:solidFill>
                <a:srgbClr val="115076"/>
              </a:solidFill>
              <a:effectLst/>
              <a:uLnTx/>
              <a:uFillTx/>
              <a:latin typeface="Century Gothic" panose="020F0302020204030204"/>
            </a:endParaRPr>
          </a:p>
        </p:txBody>
      </p:sp>
      <p:pic>
        <p:nvPicPr>
          <p:cNvPr id="46" name="Picture 45" descr="A close up of a logo&#10;&#10;Description automatically generated">
            <a:extLst>
              <a:ext uri="{FF2B5EF4-FFF2-40B4-BE49-F238E27FC236}">
                <a16:creationId xmlns:a16="http://schemas.microsoft.com/office/drawing/2014/main" id="{0E18BA62-9B70-4CBB-844F-D839ABAEA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280" y="-19641"/>
            <a:ext cx="1054868" cy="1076635"/>
          </a:xfrm>
          <a:prstGeom prst="rect">
            <a:avLst/>
          </a:prstGeom>
        </p:spPr>
      </p:pic>
      <p:pic>
        <p:nvPicPr>
          <p:cNvPr id="36" name="Picture 35" descr="A close up of a mans face&#10;&#10;Description automatically generated">
            <a:extLst>
              <a:ext uri="{FF2B5EF4-FFF2-40B4-BE49-F238E27FC236}">
                <a16:creationId xmlns:a16="http://schemas.microsoft.com/office/drawing/2014/main" id="{85088404-26B2-4CDC-9200-E768DF3DE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007" y="5064"/>
            <a:ext cx="887747" cy="1285801"/>
          </a:xfrm>
          <a:prstGeom prst="rect">
            <a:avLst/>
          </a:prstGeom>
        </p:spPr>
      </p:pic>
      <p:grpSp>
        <p:nvGrpSpPr>
          <p:cNvPr id="10" name="Group 9">
            <a:extLst>
              <a:ext uri="{FF2B5EF4-FFF2-40B4-BE49-F238E27FC236}">
                <a16:creationId xmlns:a16="http://schemas.microsoft.com/office/drawing/2014/main" id="{267B11FD-E23E-49C8-A23C-D09FBF52631C}"/>
              </a:ext>
            </a:extLst>
          </p:cNvPr>
          <p:cNvGrpSpPr/>
          <p:nvPr/>
        </p:nvGrpSpPr>
        <p:grpSpPr>
          <a:xfrm>
            <a:off x="32740" y="1910855"/>
            <a:ext cx="2971098" cy="4419176"/>
            <a:chOff x="4719331" y="2191837"/>
            <a:chExt cx="2314515" cy="4003200"/>
          </a:xfrm>
        </p:grpSpPr>
        <p:grpSp>
          <p:nvGrpSpPr>
            <p:cNvPr id="13" name="Group 12">
              <a:extLst>
                <a:ext uri="{FF2B5EF4-FFF2-40B4-BE49-F238E27FC236}">
                  <a16:creationId xmlns:a16="http://schemas.microsoft.com/office/drawing/2014/main" id="{E083E8D4-5D84-4E16-8B03-6FE039FD25CB}"/>
                </a:ext>
              </a:extLst>
            </p:cNvPr>
            <p:cNvGrpSpPr/>
            <p:nvPr/>
          </p:nvGrpSpPr>
          <p:grpSpPr>
            <a:xfrm>
              <a:off x="4719331" y="2191837"/>
              <a:ext cx="2314515" cy="4003200"/>
              <a:chOff x="4719331" y="2191837"/>
              <a:chExt cx="2198943" cy="4003200"/>
            </a:xfrm>
          </p:grpSpPr>
          <p:grpSp>
            <p:nvGrpSpPr>
              <p:cNvPr id="16" name="Group 15">
                <a:extLst>
                  <a:ext uri="{FF2B5EF4-FFF2-40B4-BE49-F238E27FC236}">
                    <a16:creationId xmlns:a16="http://schemas.microsoft.com/office/drawing/2014/main" id="{06BD57F4-1C34-4B58-8A4D-979D8EC61675}"/>
                  </a:ext>
                </a:extLst>
              </p:cNvPr>
              <p:cNvGrpSpPr/>
              <p:nvPr/>
            </p:nvGrpSpPr>
            <p:grpSpPr>
              <a:xfrm>
                <a:off x="4719331" y="2191837"/>
                <a:ext cx="2198943" cy="4003200"/>
                <a:chOff x="-30479" y="22860"/>
                <a:chExt cx="3394710" cy="6004560"/>
              </a:xfrm>
            </p:grpSpPr>
            <p:grpSp>
              <p:nvGrpSpPr>
                <p:cNvPr id="18" name="Group 17">
                  <a:extLst>
                    <a:ext uri="{FF2B5EF4-FFF2-40B4-BE49-F238E27FC236}">
                      <a16:creationId xmlns:a16="http://schemas.microsoft.com/office/drawing/2014/main" id="{A5C567E2-3289-4E69-A3A8-CCB50ADA7124}"/>
                    </a:ext>
                  </a:extLst>
                </p:cNvPr>
                <p:cNvGrpSpPr/>
                <p:nvPr/>
              </p:nvGrpSpPr>
              <p:grpSpPr>
                <a:xfrm>
                  <a:off x="-30479" y="22860"/>
                  <a:ext cx="3394710" cy="6004560"/>
                  <a:chOff x="-30479" y="22860"/>
                  <a:chExt cx="3394710" cy="6004560"/>
                </a:xfrm>
              </p:grpSpPr>
              <p:grpSp>
                <p:nvGrpSpPr>
                  <p:cNvPr id="20" name="Group 19">
                    <a:extLst>
                      <a:ext uri="{FF2B5EF4-FFF2-40B4-BE49-F238E27FC236}">
                        <a16:creationId xmlns:a16="http://schemas.microsoft.com/office/drawing/2014/main" id="{04CD67CD-5092-42F8-ADD3-32D30CE979E5}"/>
                      </a:ext>
                    </a:extLst>
                  </p:cNvPr>
                  <p:cNvGrpSpPr/>
                  <p:nvPr/>
                </p:nvGrpSpPr>
                <p:grpSpPr>
                  <a:xfrm>
                    <a:off x="-30479" y="22860"/>
                    <a:ext cx="3394710" cy="6004560"/>
                    <a:chOff x="-30479" y="22860"/>
                    <a:chExt cx="3394710" cy="6004560"/>
                  </a:xfrm>
                </p:grpSpPr>
                <p:sp>
                  <p:nvSpPr>
                    <p:cNvPr id="22" name="Rectangle: Rounded Corners 21">
                      <a:extLst>
                        <a:ext uri="{FF2B5EF4-FFF2-40B4-BE49-F238E27FC236}">
                          <a16:creationId xmlns:a16="http://schemas.microsoft.com/office/drawing/2014/main" id="{353186D5-6DCD-4C0C-9195-F1AA8EC752F0}"/>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37025404-4D3C-4E10-A71B-6193B49EFEF3}"/>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1" name="Oval 20">
                    <a:extLst>
                      <a:ext uri="{FF2B5EF4-FFF2-40B4-BE49-F238E27FC236}">
                        <a16:creationId xmlns:a16="http://schemas.microsoft.com/office/drawing/2014/main" id="{6C44B94F-3C4B-470B-8F3F-27779364AE9D}"/>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9" name="Speech Bubble: Rectangle with Corners Rounded 18">
                  <a:extLst>
                    <a:ext uri="{FF2B5EF4-FFF2-40B4-BE49-F238E27FC236}">
                      <a16:creationId xmlns:a16="http://schemas.microsoft.com/office/drawing/2014/main" id="{E957F7FF-F463-42AA-A2AD-4A74A3B446C8}"/>
                    </a:ext>
                  </a:extLst>
                </p:cNvPr>
                <p:cNvSpPr/>
                <p:nvPr/>
              </p:nvSpPr>
              <p:spPr>
                <a:xfrm>
                  <a:off x="252105" y="562140"/>
                  <a:ext cx="2844898" cy="2436817"/>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03A66C46-E0DB-4194-814A-9F235C946532}"/>
                  </a:ext>
                </a:extLst>
              </p:cNvPr>
              <p:cNvSpPr txBox="1"/>
              <p:nvPr/>
            </p:nvSpPr>
            <p:spPr>
              <a:xfrm>
                <a:off x="4886624" y="2592217"/>
                <a:ext cx="2024779" cy="1714655"/>
              </a:xfrm>
              <a:prstGeom prst="rect">
                <a:avLst/>
              </a:prstGeom>
              <a:noFill/>
            </p:spPr>
            <p:txBody>
              <a:bodyPr wrap="square" rtlCol="0">
                <a:spAutoFit/>
              </a:bodyPr>
              <a:lstStyle/>
              <a:p>
                <a:pPr lvl="0">
                  <a:defRPr/>
                </a:pPr>
                <a:r>
                  <a:rPr kumimoji="0" lang="en-GB" sz="17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 </a:t>
                </a:r>
                <a:r>
                  <a:rPr lang="de-DE" sz="2000" dirty="0">
                    <a:solidFill>
                      <a:srgbClr val="115076"/>
                    </a:solidFill>
                  </a:rPr>
                  <a:t>Ja, also ein Mädchen findet eine magische Uhr, </a:t>
                </a:r>
                <a:r>
                  <a:rPr lang="de-DE" sz="2000" b="1" dirty="0">
                    <a:solidFill>
                      <a:srgbClr val="115076"/>
                    </a:solidFill>
                  </a:rPr>
                  <a:t>als </a:t>
                </a:r>
                <a:r>
                  <a:rPr lang="de-DE" sz="2000" dirty="0">
                    <a:solidFill>
                      <a:srgbClr val="115076"/>
                    </a:solidFill>
                  </a:rPr>
                  <a:t>sie in einem Geschäft war</a:t>
                </a:r>
                <a:r>
                  <a:rPr lang="de-DE" dirty="0">
                    <a:solidFill>
                      <a:srgbClr val="115076"/>
                    </a:solidFill>
                  </a:rPr>
                  <a:t>.</a:t>
                </a:r>
                <a:br>
                  <a:rPr lang="de-DE" dirty="0">
                    <a:solidFill>
                      <a:srgbClr val="115076"/>
                    </a:solidFill>
                  </a:rPr>
                </a:br>
                <a:endParaRPr kumimoji="0" lang="en-GB" sz="17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grpSp>
        <p:sp>
          <p:nvSpPr>
            <p:cNvPr id="14" name="Speech Bubble: Rectangle with Corners Rounded 13">
              <a:extLst>
                <a:ext uri="{FF2B5EF4-FFF2-40B4-BE49-F238E27FC236}">
                  <a16:creationId xmlns:a16="http://schemas.microsoft.com/office/drawing/2014/main" id="{8029DD9B-48E9-4E8C-A937-DEBE1636FA43}"/>
                </a:ext>
              </a:extLst>
            </p:cNvPr>
            <p:cNvSpPr/>
            <p:nvPr/>
          </p:nvSpPr>
          <p:spPr>
            <a:xfrm>
              <a:off x="4921682" y="4517468"/>
              <a:ext cx="1929968" cy="110487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0925208E-BBD9-4845-983B-3597C11A1641}"/>
                </a:ext>
              </a:extLst>
            </p:cNvPr>
            <p:cNvSpPr txBox="1"/>
            <p:nvPr/>
          </p:nvSpPr>
          <p:spPr>
            <a:xfrm>
              <a:off x="4921704" y="4623710"/>
              <a:ext cx="1998831" cy="920059"/>
            </a:xfrm>
            <a:prstGeom prst="rect">
              <a:avLst/>
            </a:prstGeom>
            <a:noFill/>
          </p:spPr>
          <p:txBody>
            <a:bodyPr wrap="square" rtlCol="0">
              <a:spAutoFit/>
            </a:bodyPr>
            <a:lstStyle/>
            <a:p>
              <a:pPr lvl="0">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r>
                <a:rPr lang="de-DE" sz="2000" dirty="0">
                  <a:solidFill>
                    <a:srgbClr val="115076"/>
                  </a:solidFill>
                </a:rPr>
                <a:t> Sie hält die Uhr in der Hand </a:t>
              </a:r>
              <a:r>
                <a:rPr lang="de-DE" sz="2000" b="1" dirty="0">
                  <a:solidFill>
                    <a:srgbClr val="115076"/>
                  </a:solidFill>
                </a:rPr>
                <a:t>und</a:t>
              </a:r>
              <a:r>
                <a:rPr lang="de-DE" sz="2000" dirty="0">
                  <a:solidFill>
                    <a:srgbClr val="115076"/>
                  </a:solidFill>
                </a:rPr>
                <a:t> reist durch die Zeit.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grpSp>
      <p:grpSp>
        <p:nvGrpSpPr>
          <p:cNvPr id="72" name="Group 71">
            <a:extLst>
              <a:ext uri="{FF2B5EF4-FFF2-40B4-BE49-F238E27FC236}">
                <a16:creationId xmlns:a16="http://schemas.microsoft.com/office/drawing/2014/main" id="{8F22D303-8D48-4300-9A22-8221E7168F7E}"/>
              </a:ext>
            </a:extLst>
          </p:cNvPr>
          <p:cNvGrpSpPr/>
          <p:nvPr/>
        </p:nvGrpSpPr>
        <p:grpSpPr>
          <a:xfrm>
            <a:off x="3037103" y="1955589"/>
            <a:ext cx="3022840" cy="4419176"/>
            <a:chOff x="4719331" y="2191837"/>
            <a:chExt cx="2314515" cy="4003200"/>
          </a:xfrm>
        </p:grpSpPr>
        <p:grpSp>
          <p:nvGrpSpPr>
            <p:cNvPr id="75" name="Group 74">
              <a:extLst>
                <a:ext uri="{FF2B5EF4-FFF2-40B4-BE49-F238E27FC236}">
                  <a16:creationId xmlns:a16="http://schemas.microsoft.com/office/drawing/2014/main" id="{0E4EFAC7-313D-4C74-9228-C8689D6602C7}"/>
                </a:ext>
              </a:extLst>
            </p:cNvPr>
            <p:cNvGrpSpPr/>
            <p:nvPr/>
          </p:nvGrpSpPr>
          <p:grpSpPr>
            <a:xfrm>
              <a:off x="4719331" y="2191837"/>
              <a:ext cx="2314515" cy="4003200"/>
              <a:chOff x="4719331" y="2191837"/>
              <a:chExt cx="2198943" cy="4003200"/>
            </a:xfrm>
          </p:grpSpPr>
          <p:grpSp>
            <p:nvGrpSpPr>
              <p:cNvPr id="78" name="Group 77">
                <a:extLst>
                  <a:ext uri="{FF2B5EF4-FFF2-40B4-BE49-F238E27FC236}">
                    <a16:creationId xmlns:a16="http://schemas.microsoft.com/office/drawing/2014/main" id="{2F0BBF05-1EC7-48FE-8850-C3455FA3B81E}"/>
                  </a:ext>
                </a:extLst>
              </p:cNvPr>
              <p:cNvGrpSpPr/>
              <p:nvPr/>
            </p:nvGrpSpPr>
            <p:grpSpPr>
              <a:xfrm>
                <a:off x="4719331" y="2191837"/>
                <a:ext cx="2198943" cy="4003200"/>
                <a:chOff x="-30479" y="22860"/>
                <a:chExt cx="3394710" cy="6004560"/>
              </a:xfrm>
            </p:grpSpPr>
            <p:grpSp>
              <p:nvGrpSpPr>
                <p:cNvPr id="80" name="Group 79">
                  <a:extLst>
                    <a:ext uri="{FF2B5EF4-FFF2-40B4-BE49-F238E27FC236}">
                      <a16:creationId xmlns:a16="http://schemas.microsoft.com/office/drawing/2014/main" id="{C3828BFE-EAC9-4CE4-89B5-1643ACF68870}"/>
                    </a:ext>
                  </a:extLst>
                </p:cNvPr>
                <p:cNvGrpSpPr/>
                <p:nvPr/>
              </p:nvGrpSpPr>
              <p:grpSpPr>
                <a:xfrm>
                  <a:off x="-30479" y="22860"/>
                  <a:ext cx="3394710" cy="6004560"/>
                  <a:chOff x="-30479" y="22860"/>
                  <a:chExt cx="3394710" cy="6004560"/>
                </a:xfrm>
              </p:grpSpPr>
              <p:grpSp>
                <p:nvGrpSpPr>
                  <p:cNvPr id="82" name="Group 81">
                    <a:extLst>
                      <a:ext uri="{FF2B5EF4-FFF2-40B4-BE49-F238E27FC236}">
                        <a16:creationId xmlns:a16="http://schemas.microsoft.com/office/drawing/2014/main" id="{496B6363-E2AF-4BE7-BF04-20DF640C3B5F}"/>
                      </a:ext>
                    </a:extLst>
                  </p:cNvPr>
                  <p:cNvGrpSpPr/>
                  <p:nvPr/>
                </p:nvGrpSpPr>
                <p:grpSpPr>
                  <a:xfrm>
                    <a:off x="-30479" y="22860"/>
                    <a:ext cx="3394710" cy="6004560"/>
                    <a:chOff x="-30479" y="22860"/>
                    <a:chExt cx="3394710" cy="6004560"/>
                  </a:xfrm>
                </p:grpSpPr>
                <p:sp>
                  <p:nvSpPr>
                    <p:cNvPr id="84" name="Rectangle: Rounded Corners 83">
                      <a:extLst>
                        <a:ext uri="{FF2B5EF4-FFF2-40B4-BE49-F238E27FC236}">
                          <a16:creationId xmlns:a16="http://schemas.microsoft.com/office/drawing/2014/main" id="{9FFD7BEC-367F-42E5-BF40-B2F2D9644AC4}"/>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C2CB4997-BA0B-41DE-92B4-A9AEE5D8F7A3}"/>
                        </a:ext>
                      </a:extLst>
                    </p:cNvPr>
                    <p:cNvSpPr/>
                    <p:nvPr/>
                  </p:nvSpPr>
                  <p:spPr>
                    <a:xfrm>
                      <a:off x="136625" y="413256"/>
                      <a:ext cx="3032760" cy="519684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3" name="Oval 82">
                    <a:extLst>
                      <a:ext uri="{FF2B5EF4-FFF2-40B4-BE49-F238E27FC236}">
                        <a16:creationId xmlns:a16="http://schemas.microsoft.com/office/drawing/2014/main" id="{E447A69B-5F91-44B0-B48F-A889E93937D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1" name="Speech Bubble: Rectangle with Corners Rounded 80">
                  <a:extLst>
                    <a:ext uri="{FF2B5EF4-FFF2-40B4-BE49-F238E27FC236}">
                      <a16:creationId xmlns:a16="http://schemas.microsoft.com/office/drawing/2014/main" id="{098A89F3-840C-42A5-A0DB-2C6A40B30B89}"/>
                    </a:ext>
                  </a:extLst>
                </p:cNvPr>
                <p:cNvSpPr/>
                <p:nvPr/>
              </p:nvSpPr>
              <p:spPr>
                <a:xfrm>
                  <a:off x="228928" y="521687"/>
                  <a:ext cx="2868071" cy="197707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79" name="TextBox 78">
                <a:extLst>
                  <a:ext uri="{FF2B5EF4-FFF2-40B4-BE49-F238E27FC236}">
                    <a16:creationId xmlns:a16="http://schemas.microsoft.com/office/drawing/2014/main" id="{AE74F44C-7B43-40A3-B7D8-486F449CA608}"/>
                  </a:ext>
                </a:extLst>
              </p:cNvPr>
              <p:cNvSpPr txBox="1"/>
              <p:nvPr/>
            </p:nvSpPr>
            <p:spPr>
              <a:xfrm>
                <a:off x="4848689" y="2599624"/>
                <a:ext cx="2005825" cy="1435849"/>
              </a:xfrm>
              <a:prstGeom prst="rect">
                <a:avLst/>
              </a:prstGeom>
              <a:noFill/>
            </p:spPr>
            <p:txBody>
              <a:bodyPr wrap="square" rtlCol="0">
                <a:spAutoFit/>
              </a:bodyPr>
              <a:lstStyle/>
              <a:p>
                <a:pPr lvl="0">
                  <a:defRPr/>
                </a:pPr>
                <a:r>
                  <a:rPr lang="en-US" sz="2000" dirty="0">
                    <a:solidFill>
                      <a:srgbClr val="115076"/>
                    </a:solidFill>
                    <a:latin typeface="Century Gothic" panose="020B0502020202020204" pitchFamily="34" charset="0"/>
                  </a:rPr>
                  <a:t>3</a:t>
                </a:r>
                <a:r>
                  <a:rPr lang="en-GB" sz="2000" dirty="0">
                    <a:solidFill>
                      <a:srgbClr val="115076"/>
                    </a:solidFill>
                    <a:latin typeface="Century Gothic" panose="020B0502020202020204" pitchFamily="34" charset="0"/>
                  </a:rPr>
                  <a:t>.</a:t>
                </a:r>
                <a:r>
                  <a:rPr lang="en-GB" sz="2000" dirty="0">
                    <a:solidFill>
                      <a:srgbClr val="115076"/>
                    </a:solidFill>
                  </a:rPr>
                  <a:t> Sie hat die </a:t>
                </a:r>
                <a:r>
                  <a:rPr lang="en-GB" sz="2000" dirty="0" err="1">
                    <a:solidFill>
                      <a:srgbClr val="115076"/>
                    </a:solidFill>
                  </a:rPr>
                  <a:t>Pyramiden</a:t>
                </a:r>
                <a:r>
                  <a:rPr lang="en-GB" sz="2000" dirty="0">
                    <a:solidFill>
                      <a:srgbClr val="115076"/>
                    </a:solidFill>
                  </a:rPr>
                  <a:t> </a:t>
                </a:r>
                <a:r>
                  <a:rPr lang="en-GB" sz="2000" dirty="0" err="1">
                    <a:solidFill>
                      <a:srgbClr val="115076"/>
                    </a:solidFill>
                  </a:rPr>
                  <a:t>gesehen</a:t>
                </a:r>
                <a:r>
                  <a:rPr lang="en-GB" sz="2000" dirty="0">
                    <a:solidFill>
                      <a:srgbClr val="115076"/>
                    </a:solidFill>
                  </a:rPr>
                  <a:t>,    </a:t>
                </a:r>
                <a:r>
                  <a:rPr lang="en-GB" sz="2000" b="1" dirty="0" err="1">
                    <a:solidFill>
                      <a:srgbClr val="115076"/>
                    </a:solidFill>
                  </a:rPr>
                  <a:t>als</a:t>
                </a:r>
                <a:r>
                  <a:rPr lang="en-GB" sz="2000" dirty="0">
                    <a:solidFill>
                      <a:srgbClr val="115076"/>
                    </a:solidFill>
                  </a:rPr>
                  <a:t>    </a:t>
                </a:r>
                <a:r>
                  <a:rPr lang="en-GB" sz="2000" dirty="0" err="1">
                    <a:solidFill>
                      <a:srgbClr val="115076"/>
                    </a:solidFill>
                  </a:rPr>
                  <a:t>sie</a:t>
                </a:r>
                <a:r>
                  <a:rPr lang="en-GB" sz="2000" dirty="0">
                    <a:solidFill>
                      <a:srgbClr val="115076"/>
                    </a:solidFill>
                  </a:rPr>
                  <a:t> 2060 v. </a:t>
                </a:r>
                <a:r>
                  <a:rPr lang="en-GB" sz="2000" dirty="0" err="1">
                    <a:solidFill>
                      <a:srgbClr val="115076"/>
                    </a:solidFill>
                  </a:rPr>
                  <a:t>Chr</a:t>
                </a:r>
                <a:r>
                  <a:rPr lang="en-GB" sz="2000" dirty="0">
                    <a:solidFill>
                      <a:srgbClr val="115076"/>
                    </a:solidFill>
                  </a:rPr>
                  <a:t> in </a:t>
                </a:r>
                <a:r>
                  <a:rPr lang="en-GB" sz="2000" dirty="0" err="1">
                    <a:solidFill>
                      <a:srgbClr val="115076"/>
                    </a:solidFill>
                  </a:rPr>
                  <a:t>Ägypten</a:t>
                </a:r>
                <a:r>
                  <a:rPr lang="en-GB" sz="2000" dirty="0">
                    <a:solidFill>
                      <a:srgbClr val="115076"/>
                    </a:solidFill>
                  </a:rPr>
                  <a:t> war.</a:t>
                </a:r>
                <a:br>
                  <a:rPr lang="en-GB" dirty="0"/>
                </a:br>
                <a:r>
                  <a:rPr lang="en-GB" sz="1700" dirty="0">
                    <a:solidFill>
                      <a:srgbClr val="1F4E79"/>
                    </a:solidFill>
                    <a:latin typeface="Century Gothic" panose="020B0502020202020204" pitchFamily="34" charset="0"/>
                  </a:rPr>
                  <a:t> </a:t>
                </a:r>
                <a:endPar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76" name="Speech Bubble: Rectangle with Corners Rounded 75">
              <a:extLst>
                <a:ext uri="{FF2B5EF4-FFF2-40B4-BE49-F238E27FC236}">
                  <a16:creationId xmlns:a16="http://schemas.microsoft.com/office/drawing/2014/main" id="{29178655-DF5F-42E4-B136-D30E43D7710B}"/>
                </a:ext>
              </a:extLst>
            </p:cNvPr>
            <p:cNvSpPr/>
            <p:nvPr/>
          </p:nvSpPr>
          <p:spPr>
            <a:xfrm>
              <a:off x="4921682" y="3862653"/>
              <a:ext cx="1929967" cy="189543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7" name="TextBox 76">
              <a:extLst>
                <a:ext uri="{FF2B5EF4-FFF2-40B4-BE49-F238E27FC236}">
                  <a16:creationId xmlns:a16="http://schemas.microsoft.com/office/drawing/2014/main" id="{712CBD82-65B7-43C4-85F7-38D9EEBE5C50}"/>
                </a:ext>
              </a:extLst>
            </p:cNvPr>
            <p:cNvSpPr txBox="1"/>
            <p:nvPr/>
          </p:nvSpPr>
          <p:spPr>
            <a:xfrm>
              <a:off x="4913864" y="3976710"/>
              <a:ext cx="1998831" cy="14776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 4. Es war </a:t>
              </a:r>
              <a:r>
                <a:rPr lang="en-GB" sz="2000" dirty="0" err="1">
                  <a:solidFill>
                    <a:srgbClr val="1F4E79"/>
                  </a:solidFill>
                  <a:latin typeface="Century Gothic" panose="020B0502020202020204" pitchFamily="34" charset="0"/>
                </a:rPr>
                <a:t>spannend</a:t>
              </a:r>
              <a:r>
                <a:rPr lang="en-GB" sz="200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denn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sie</a:t>
              </a:r>
              <a:r>
                <a:rPr lang="en-GB" sz="2000" dirty="0">
                  <a:solidFill>
                    <a:srgbClr val="1F4E79"/>
                  </a:solidFill>
                  <a:latin typeface="Century Gothic" panose="020B0502020202020204" pitchFamily="34" charset="0"/>
                </a:rPr>
                <a:t> war </a:t>
              </a:r>
              <a:r>
                <a:rPr lang="en-GB" sz="2000" dirty="0" err="1">
                  <a:solidFill>
                    <a:srgbClr val="1F4E79"/>
                  </a:solidFill>
                  <a:latin typeface="Century Gothic" panose="020B0502020202020204" pitchFamily="34" charset="0"/>
                </a:rPr>
                <a:t>noch</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nie</a:t>
              </a:r>
              <a:r>
                <a:rPr lang="en-GB" sz="2000" dirty="0">
                  <a:solidFill>
                    <a:srgbClr val="1F4E79"/>
                  </a:solidFill>
                  <a:latin typeface="Century Gothic" panose="020B0502020202020204" pitchFamily="34" charset="0"/>
                </a:rPr>
                <a:t> in der </a:t>
              </a:r>
              <a:r>
                <a:rPr lang="en-GB" sz="2000" dirty="0" err="1">
                  <a:solidFill>
                    <a:srgbClr val="1F4E79"/>
                  </a:solidFill>
                  <a:latin typeface="Century Gothic" panose="020B0502020202020204" pitchFamily="34" charset="0"/>
                </a:rPr>
                <a:t>Nähe</a:t>
              </a:r>
              <a:r>
                <a:rPr lang="en-GB" sz="2000" dirty="0">
                  <a:solidFill>
                    <a:srgbClr val="1F4E79"/>
                  </a:solidFill>
                  <a:latin typeface="Century Gothic" panose="020B0502020202020204" pitchFamily="34" charset="0"/>
                </a:rPr>
                <a:t> von den </a:t>
              </a:r>
              <a:r>
                <a:rPr lang="en-GB" sz="2000" dirty="0" err="1">
                  <a:solidFill>
                    <a:srgbClr val="1F4E79"/>
                  </a:solidFill>
                  <a:latin typeface="Century Gothic" panose="020B0502020202020204" pitchFamily="34" charset="0"/>
                </a:rPr>
                <a:t>Pyramiden</a:t>
              </a:r>
              <a:r>
                <a:rPr lang="en-GB" sz="20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87" name="Group 86">
            <a:extLst>
              <a:ext uri="{FF2B5EF4-FFF2-40B4-BE49-F238E27FC236}">
                <a16:creationId xmlns:a16="http://schemas.microsoft.com/office/drawing/2014/main" id="{81C3E195-1A20-4473-83B3-B070422B1D0F}"/>
              </a:ext>
            </a:extLst>
          </p:cNvPr>
          <p:cNvGrpSpPr/>
          <p:nvPr/>
        </p:nvGrpSpPr>
        <p:grpSpPr>
          <a:xfrm>
            <a:off x="6090896" y="1890155"/>
            <a:ext cx="3022841" cy="4419176"/>
            <a:chOff x="4719331" y="2191837"/>
            <a:chExt cx="2314515" cy="4003200"/>
          </a:xfrm>
        </p:grpSpPr>
        <p:grpSp>
          <p:nvGrpSpPr>
            <p:cNvPr id="90" name="Group 89">
              <a:extLst>
                <a:ext uri="{FF2B5EF4-FFF2-40B4-BE49-F238E27FC236}">
                  <a16:creationId xmlns:a16="http://schemas.microsoft.com/office/drawing/2014/main" id="{88B35084-673F-44A4-B6ED-D73D9E927147}"/>
                </a:ext>
              </a:extLst>
            </p:cNvPr>
            <p:cNvGrpSpPr/>
            <p:nvPr/>
          </p:nvGrpSpPr>
          <p:grpSpPr>
            <a:xfrm>
              <a:off x="4719331" y="2191837"/>
              <a:ext cx="2314515" cy="4003200"/>
              <a:chOff x="4719331" y="2191837"/>
              <a:chExt cx="2198943" cy="4003200"/>
            </a:xfrm>
          </p:grpSpPr>
          <p:grpSp>
            <p:nvGrpSpPr>
              <p:cNvPr id="93" name="Group 92">
                <a:extLst>
                  <a:ext uri="{FF2B5EF4-FFF2-40B4-BE49-F238E27FC236}">
                    <a16:creationId xmlns:a16="http://schemas.microsoft.com/office/drawing/2014/main" id="{648743D3-5941-43BA-A610-2986241B798C}"/>
                  </a:ext>
                </a:extLst>
              </p:cNvPr>
              <p:cNvGrpSpPr/>
              <p:nvPr/>
            </p:nvGrpSpPr>
            <p:grpSpPr>
              <a:xfrm>
                <a:off x="4719331" y="2191837"/>
                <a:ext cx="2198943" cy="4003200"/>
                <a:chOff x="-30479" y="22860"/>
                <a:chExt cx="3394710" cy="6004560"/>
              </a:xfrm>
            </p:grpSpPr>
            <p:grpSp>
              <p:nvGrpSpPr>
                <p:cNvPr id="95" name="Group 94">
                  <a:extLst>
                    <a:ext uri="{FF2B5EF4-FFF2-40B4-BE49-F238E27FC236}">
                      <a16:creationId xmlns:a16="http://schemas.microsoft.com/office/drawing/2014/main" id="{1E802BCC-FBF7-4649-8A22-93487D6AFF8E}"/>
                    </a:ext>
                  </a:extLst>
                </p:cNvPr>
                <p:cNvGrpSpPr/>
                <p:nvPr/>
              </p:nvGrpSpPr>
              <p:grpSpPr>
                <a:xfrm>
                  <a:off x="-30479" y="22860"/>
                  <a:ext cx="3394710" cy="6004560"/>
                  <a:chOff x="-30479" y="22860"/>
                  <a:chExt cx="3394710" cy="6004560"/>
                </a:xfrm>
              </p:grpSpPr>
              <p:grpSp>
                <p:nvGrpSpPr>
                  <p:cNvPr id="97" name="Group 96">
                    <a:extLst>
                      <a:ext uri="{FF2B5EF4-FFF2-40B4-BE49-F238E27FC236}">
                        <a16:creationId xmlns:a16="http://schemas.microsoft.com/office/drawing/2014/main" id="{C2112C36-5ABC-4B23-9054-9C85C0D60F98}"/>
                      </a:ext>
                    </a:extLst>
                  </p:cNvPr>
                  <p:cNvGrpSpPr/>
                  <p:nvPr/>
                </p:nvGrpSpPr>
                <p:grpSpPr>
                  <a:xfrm>
                    <a:off x="-30479" y="22860"/>
                    <a:ext cx="3394710" cy="6004560"/>
                    <a:chOff x="-30479" y="22860"/>
                    <a:chExt cx="3394710" cy="6004560"/>
                  </a:xfrm>
                </p:grpSpPr>
                <p:sp>
                  <p:nvSpPr>
                    <p:cNvPr id="99" name="Rectangle: Rounded Corners 98">
                      <a:extLst>
                        <a:ext uri="{FF2B5EF4-FFF2-40B4-BE49-F238E27FC236}">
                          <a16:creationId xmlns:a16="http://schemas.microsoft.com/office/drawing/2014/main" id="{222CACF5-D2B9-4F7C-AEDF-E9CC28B287AC}"/>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0" name="Rectangle 99">
                      <a:extLst>
                        <a:ext uri="{FF2B5EF4-FFF2-40B4-BE49-F238E27FC236}">
                          <a16:creationId xmlns:a16="http://schemas.microsoft.com/office/drawing/2014/main" id="{63951079-C8DC-49D4-B3EA-5D12012739A5}"/>
                        </a:ext>
                      </a:extLst>
                    </p:cNvPr>
                    <p:cNvSpPr/>
                    <p:nvPr/>
                  </p:nvSpPr>
                  <p:spPr>
                    <a:xfrm>
                      <a:off x="138644" y="470842"/>
                      <a:ext cx="3032760" cy="5196838"/>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98" name="Oval 97">
                    <a:extLst>
                      <a:ext uri="{FF2B5EF4-FFF2-40B4-BE49-F238E27FC236}">
                        <a16:creationId xmlns:a16="http://schemas.microsoft.com/office/drawing/2014/main" id="{D7729F3F-5BB6-487C-A664-2F8B15957841}"/>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96" name="Speech Bubble: Rectangle with Corners Rounded 95">
                  <a:extLst>
                    <a:ext uri="{FF2B5EF4-FFF2-40B4-BE49-F238E27FC236}">
                      <a16:creationId xmlns:a16="http://schemas.microsoft.com/office/drawing/2014/main" id="{BB06CC9E-3C1F-46D3-B7A4-5730E3560D46}"/>
                    </a:ext>
                  </a:extLst>
                </p:cNvPr>
                <p:cNvSpPr/>
                <p:nvPr/>
              </p:nvSpPr>
              <p:spPr>
                <a:xfrm>
                  <a:off x="294225" y="550988"/>
                  <a:ext cx="2800691" cy="2333921"/>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94" name="TextBox 93">
                <a:extLst>
                  <a:ext uri="{FF2B5EF4-FFF2-40B4-BE49-F238E27FC236}">
                    <a16:creationId xmlns:a16="http://schemas.microsoft.com/office/drawing/2014/main" id="{4A75E90F-C8ED-4F7E-883F-F03AD0558C2F}"/>
                  </a:ext>
                </a:extLst>
              </p:cNvPr>
              <p:cNvSpPr txBox="1"/>
              <p:nvPr/>
            </p:nvSpPr>
            <p:spPr>
              <a:xfrm>
                <a:off x="4959574" y="2601783"/>
                <a:ext cx="1810738" cy="14776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Sie hat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einen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alten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ägyptischer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Gott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gesehen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als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plötzlich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Hunger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hatte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91" name="Speech Bubble: Rectangle with Corners Rounded 90">
              <a:extLst>
                <a:ext uri="{FF2B5EF4-FFF2-40B4-BE49-F238E27FC236}">
                  <a16:creationId xmlns:a16="http://schemas.microsoft.com/office/drawing/2014/main" id="{FF5C77B5-504C-49B0-BBA6-2DC07D6D1175}"/>
                </a:ext>
              </a:extLst>
            </p:cNvPr>
            <p:cNvSpPr/>
            <p:nvPr/>
          </p:nvSpPr>
          <p:spPr>
            <a:xfrm>
              <a:off x="4911604" y="4113200"/>
              <a:ext cx="1929967" cy="1895434"/>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2" name="TextBox 91">
              <a:extLst>
                <a:ext uri="{FF2B5EF4-FFF2-40B4-BE49-F238E27FC236}">
                  <a16:creationId xmlns:a16="http://schemas.microsoft.com/office/drawing/2014/main" id="{2603B8E6-0569-43C5-99CB-BFBDC971F859}"/>
                </a:ext>
              </a:extLst>
            </p:cNvPr>
            <p:cNvSpPr txBox="1"/>
            <p:nvPr/>
          </p:nvSpPr>
          <p:spPr>
            <a:xfrm>
              <a:off x="4929060" y="4145317"/>
              <a:ext cx="1998831" cy="1756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B0502020202020204" pitchFamily="34" charset="0"/>
                </a:rPr>
                <a:t> </a:t>
              </a:r>
              <a:r>
                <a:rPr lang="en-GB" sz="2000" dirty="0">
                  <a:solidFill>
                    <a:srgbClr val="1F4E79"/>
                  </a:solidFill>
                  <a:latin typeface="Century Gothic" panose="020B0502020202020204" pitchFamily="34" charset="0"/>
                </a:rPr>
                <a:t>6. Sie hat </a:t>
              </a:r>
              <a:r>
                <a:rPr lang="en-GB" sz="2000" dirty="0" err="1">
                  <a:solidFill>
                    <a:srgbClr val="1F4E79"/>
                  </a:solidFill>
                  <a:latin typeface="Century Gothic" panose="020B0502020202020204" pitchFamily="34" charset="0"/>
                </a:rPr>
                <a:t>gesagt</a:t>
              </a:r>
              <a:r>
                <a:rPr lang="en-GB" sz="2000" dirty="0">
                  <a:solidFill>
                    <a:srgbClr val="1F4E79"/>
                  </a:solidFill>
                  <a:latin typeface="Century Gothic" panose="020B0502020202020204" pitchFamily="34" charset="0"/>
                </a:rPr>
                <a:t>: “Ich bin </a:t>
              </a:r>
              <a:r>
                <a:rPr lang="en-GB" sz="2000" dirty="0" err="1">
                  <a:solidFill>
                    <a:srgbClr val="1F4E79"/>
                  </a:solidFill>
                  <a:latin typeface="Century Gothic" panose="020B0502020202020204" pitchFamily="34" charset="0"/>
                </a:rPr>
                <a:t>aus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dem</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Jahr</a:t>
              </a:r>
              <a:r>
                <a:rPr lang="en-GB" sz="2000" dirty="0">
                  <a:solidFill>
                    <a:srgbClr val="1F4E79"/>
                  </a:solidFill>
                  <a:latin typeface="Century Gothic" panose="020B0502020202020204" pitchFamily="34" charset="0"/>
                </a:rPr>
                <a:t>  2020, </a:t>
              </a:r>
              <a:r>
                <a:rPr lang="en-GB" sz="2000" b="1" dirty="0">
                  <a:solidFill>
                    <a:srgbClr val="1F4E79"/>
                  </a:solidFill>
                  <a:latin typeface="Century Gothic" panose="020B0502020202020204" pitchFamily="34" charset="0"/>
                </a:rPr>
                <a:t>und</a:t>
              </a:r>
              <a:r>
                <a:rPr lang="en-GB" sz="2000" dirty="0">
                  <a:solidFill>
                    <a:srgbClr val="1F4E79"/>
                  </a:solidFill>
                  <a:latin typeface="Century Gothic" panose="020B0502020202020204" pitchFamily="34" charset="0"/>
                </a:rPr>
                <a:t> ich </a:t>
              </a:r>
              <a:r>
                <a:rPr lang="en-GB" sz="2000" dirty="0" err="1">
                  <a:solidFill>
                    <a:srgbClr val="1F4E79"/>
                  </a:solidFill>
                  <a:latin typeface="Century Gothic" panose="020B0502020202020204" pitchFamily="34" charset="0"/>
                </a:rPr>
                <a:t>komme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zu</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Besuch</a:t>
              </a:r>
              <a:r>
                <a:rPr lang="en-GB" sz="2000" dirty="0">
                  <a:solidFill>
                    <a:srgbClr val="1F4E79"/>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F4E79"/>
                  </a:solidFill>
                  <a:latin typeface="Century Gothic" panose="020B0502020202020204" pitchFamily="34" charset="0"/>
                </a:rPr>
                <a:t>Hast du </a:t>
              </a:r>
              <a:r>
                <a:rPr lang="en-GB" sz="2000" dirty="0" err="1">
                  <a:solidFill>
                    <a:srgbClr val="1F4E79"/>
                  </a:solidFill>
                  <a:latin typeface="Century Gothic" panose="020B0502020202020204" pitchFamily="34" charset="0"/>
                </a:rPr>
                <a:t>etwas</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zu</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essen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für</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mich</a:t>
              </a:r>
              <a:r>
                <a:rPr lang="en-GB" sz="20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grpSp>
        <p:nvGrpSpPr>
          <p:cNvPr id="102" name="Group 101">
            <a:extLst>
              <a:ext uri="{FF2B5EF4-FFF2-40B4-BE49-F238E27FC236}">
                <a16:creationId xmlns:a16="http://schemas.microsoft.com/office/drawing/2014/main" id="{CCF1C41B-B800-43BC-AEB1-A55B86499E3A}"/>
              </a:ext>
            </a:extLst>
          </p:cNvPr>
          <p:cNvGrpSpPr/>
          <p:nvPr/>
        </p:nvGrpSpPr>
        <p:grpSpPr>
          <a:xfrm>
            <a:off x="9148337" y="1910855"/>
            <a:ext cx="3022841" cy="4398476"/>
            <a:chOff x="4719331" y="2191837"/>
            <a:chExt cx="2314515" cy="4003200"/>
          </a:xfrm>
        </p:grpSpPr>
        <p:grpSp>
          <p:nvGrpSpPr>
            <p:cNvPr id="105" name="Group 104">
              <a:extLst>
                <a:ext uri="{FF2B5EF4-FFF2-40B4-BE49-F238E27FC236}">
                  <a16:creationId xmlns:a16="http://schemas.microsoft.com/office/drawing/2014/main" id="{FBCBAB44-35AB-430B-9B26-D4CA324AF25B}"/>
                </a:ext>
              </a:extLst>
            </p:cNvPr>
            <p:cNvGrpSpPr/>
            <p:nvPr/>
          </p:nvGrpSpPr>
          <p:grpSpPr>
            <a:xfrm>
              <a:off x="4719331" y="2191837"/>
              <a:ext cx="2314515" cy="4003200"/>
              <a:chOff x="4719331" y="2191837"/>
              <a:chExt cx="2198943" cy="4003200"/>
            </a:xfrm>
          </p:grpSpPr>
          <p:grpSp>
            <p:nvGrpSpPr>
              <p:cNvPr id="108" name="Group 107">
                <a:extLst>
                  <a:ext uri="{FF2B5EF4-FFF2-40B4-BE49-F238E27FC236}">
                    <a16:creationId xmlns:a16="http://schemas.microsoft.com/office/drawing/2014/main" id="{D6600616-D323-4B0E-8711-4EBDFD0A6431}"/>
                  </a:ext>
                </a:extLst>
              </p:cNvPr>
              <p:cNvGrpSpPr/>
              <p:nvPr/>
            </p:nvGrpSpPr>
            <p:grpSpPr>
              <a:xfrm>
                <a:off x="4719331" y="2191837"/>
                <a:ext cx="2198943" cy="4003200"/>
                <a:chOff x="-30479" y="22860"/>
                <a:chExt cx="3394710" cy="6004560"/>
              </a:xfrm>
            </p:grpSpPr>
            <p:grpSp>
              <p:nvGrpSpPr>
                <p:cNvPr id="110" name="Group 109">
                  <a:extLst>
                    <a:ext uri="{FF2B5EF4-FFF2-40B4-BE49-F238E27FC236}">
                      <a16:creationId xmlns:a16="http://schemas.microsoft.com/office/drawing/2014/main" id="{0944F860-FFE2-4EFA-8AA2-ED94C88A598B}"/>
                    </a:ext>
                  </a:extLst>
                </p:cNvPr>
                <p:cNvGrpSpPr/>
                <p:nvPr/>
              </p:nvGrpSpPr>
              <p:grpSpPr>
                <a:xfrm>
                  <a:off x="-30479" y="22860"/>
                  <a:ext cx="3394710" cy="6004560"/>
                  <a:chOff x="-30479" y="22860"/>
                  <a:chExt cx="3394710" cy="6004560"/>
                </a:xfrm>
              </p:grpSpPr>
              <p:grpSp>
                <p:nvGrpSpPr>
                  <p:cNvPr id="112" name="Group 111">
                    <a:extLst>
                      <a:ext uri="{FF2B5EF4-FFF2-40B4-BE49-F238E27FC236}">
                        <a16:creationId xmlns:a16="http://schemas.microsoft.com/office/drawing/2014/main" id="{2F525D18-75B1-4E07-AB45-8207D4F8AB1C}"/>
                      </a:ext>
                    </a:extLst>
                  </p:cNvPr>
                  <p:cNvGrpSpPr/>
                  <p:nvPr/>
                </p:nvGrpSpPr>
                <p:grpSpPr>
                  <a:xfrm>
                    <a:off x="-30479" y="22860"/>
                    <a:ext cx="3394710" cy="6004560"/>
                    <a:chOff x="-30479" y="22860"/>
                    <a:chExt cx="3394710" cy="6004560"/>
                  </a:xfrm>
                </p:grpSpPr>
                <p:sp>
                  <p:nvSpPr>
                    <p:cNvPr id="114" name="Rectangle: Rounded Corners 113">
                      <a:extLst>
                        <a:ext uri="{FF2B5EF4-FFF2-40B4-BE49-F238E27FC236}">
                          <a16:creationId xmlns:a16="http://schemas.microsoft.com/office/drawing/2014/main" id="{704C815F-25D9-4196-A39C-C10C66506063}"/>
                        </a:ext>
                      </a:extLst>
                    </p:cNvPr>
                    <p:cNvSpPr/>
                    <p:nvPr/>
                  </p:nvSpPr>
                  <p:spPr>
                    <a:xfrm>
                      <a:off x="-30479"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5" name="Rectangle 114">
                      <a:extLst>
                        <a:ext uri="{FF2B5EF4-FFF2-40B4-BE49-F238E27FC236}">
                          <a16:creationId xmlns:a16="http://schemas.microsoft.com/office/drawing/2014/main" id="{EE0A4DF1-7EE6-4567-BBEA-2AFFC6D9E62F}"/>
                        </a:ext>
                      </a:extLst>
                    </p:cNvPr>
                    <p:cNvSpPr/>
                    <p:nvPr/>
                  </p:nvSpPr>
                  <p:spPr>
                    <a:xfrm>
                      <a:off x="152400" y="396241"/>
                      <a:ext cx="3032760" cy="5196839"/>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3" name="Oval 112">
                    <a:extLst>
                      <a:ext uri="{FF2B5EF4-FFF2-40B4-BE49-F238E27FC236}">
                        <a16:creationId xmlns:a16="http://schemas.microsoft.com/office/drawing/2014/main" id="{F21090E6-393C-4825-95ED-B7351E92623B}"/>
                      </a:ext>
                    </a:extLst>
                  </p:cNvPr>
                  <p:cNvSpPr/>
                  <p:nvPr/>
                </p:nvSpPr>
                <p:spPr>
                  <a:xfrm>
                    <a:off x="1581176" y="5698700"/>
                    <a:ext cx="171401" cy="22309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11" name="Speech Bubble: Rectangle with Corners Rounded 110">
                  <a:extLst>
                    <a:ext uri="{FF2B5EF4-FFF2-40B4-BE49-F238E27FC236}">
                      <a16:creationId xmlns:a16="http://schemas.microsoft.com/office/drawing/2014/main" id="{A0965D11-C1CB-4D28-A271-6F456B10ED9C}"/>
                    </a:ext>
                  </a:extLst>
                </p:cNvPr>
                <p:cNvSpPr/>
                <p:nvPr/>
              </p:nvSpPr>
              <p:spPr>
                <a:xfrm>
                  <a:off x="162348" y="525984"/>
                  <a:ext cx="2934655" cy="1781943"/>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grpSp>
          <p:sp>
            <p:nvSpPr>
              <p:cNvPr id="109" name="TextBox 108">
                <a:extLst>
                  <a:ext uri="{FF2B5EF4-FFF2-40B4-BE49-F238E27FC236}">
                    <a16:creationId xmlns:a16="http://schemas.microsoft.com/office/drawing/2014/main" id="{B1886229-F3C0-41C7-ADA2-A97AA6D51F53}"/>
                  </a:ext>
                </a:extLst>
              </p:cNvPr>
              <p:cNvSpPr txBox="1"/>
              <p:nvPr/>
            </p:nvSpPr>
            <p:spPr>
              <a:xfrm>
                <a:off x="4855389" y="2496310"/>
                <a:ext cx="1906490" cy="12045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Der Gott hat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ihre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magische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gesehen</a:t>
                </a:r>
                <a:r>
                  <a:rPr lang="en-GB" sz="2000" dirty="0">
                    <a:solidFill>
                      <a:srgbClr val="1F4E79"/>
                    </a:solidFill>
                    <a:latin typeface="Century Gothic" panose="020B0502020202020204" pitchFamily="34" charset="0"/>
                  </a:rPr>
                  <a:t> –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und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war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weg</a:t>
                </a:r>
                <a:r>
                  <a:rPr lang="en-GB" sz="20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06" name="Speech Bubble: Rectangle with Corners Rounded 105">
              <a:extLst>
                <a:ext uri="{FF2B5EF4-FFF2-40B4-BE49-F238E27FC236}">
                  <a16:creationId xmlns:a16="http://schemas.microsoft.com/office/drawing/2014/main" id="{00E9E0FE-B31C-4605-A630-6B46EF2D67DE}"/>
                </a:ext>
              </a:extLst>
            </p:cNvPr>
            <p:cNvSpPr/>
            <p:nvPr/>
          </p:nvSpPr>
          <p:spPr>
            <a:xfrm>
              <a:off x="4825286" y="3715276"/>
              <a:ext cx="2024941" cy="2088365"/>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7" name="TextBox 106">
              <a:extLst>
                <a:ext uri="{FF2B5EF4-FFF2-40B4-BE49-F238E27FC236}">
                  <a16:creationId xmlns:a16="http://schemas.microsoft.com/office/drawing/2014/main" id="{2239A99B-DA3D-4B0D-BAA6-E294603EDB10}"/>
                </a:ext>
              </a:extLst>
            </p:cNvPr>
            <p:cNvSpPr txBox="1"/>
            <p:nvPr/>
          </p:nvSpPr>
          <p:spPr>
            <a:xfrm>
              <a:off x="4878471" y="3753119"/>
              <a:ext cx="1998831" cy="2044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4E79"/>
                  </a:solidFill>
                  <a:latin typeface="Century Gothic" panose="020B0502020202020204" pitchFamily="34" charset="0"/>
                </a:rPr>
                <a:t>8. D</a:t>
              </a:r>
              <a:r>
                <a:rPr lang="en-GB" sz="2000" dirty="0">
                  <a:solidFill>
                    <a:srgbClr val="1F4E79"/>
                  </a:solidFill>
                  <a:latin typeface="Century Gothic" panose="020B0502020202020204" pitchFamily="34" charset="0"/>
                </a:rPr>
                <a:t>as </a:t>
              </a:r>
              <a:r>
                <a:rPr lang="en-GB" sz="2000" dirty="0" err="1">
                  <a:solidFill>
                    <a:srgbClr val="1F4E79"/>
                  </a:solidFill>
                  <a:latin typeface="Century Gothic" panose="020B0502020202020204" pitchFamily="34" charset="0"/>
                </a:rPr>
                <a:t>Mädchen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ist</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wieder</a:t>
              </a:r>
              <a:r>
                <a:rPr lang="en-GB" sz="2000" dirty="0">
                  <a:solidFill>
                    <a:srgbClr val="1F4E79"/>
                  </a:solidFill>
                  <a:latin typeface="Century Gothic" panose="020B0502020202020204" pitchFamily="34" charset="0"/>
                </a:rPr>
                <a:t> in das </a:t>
              </a:r>
              <a:r>
                <a:rPr lang="en-GB" sz="2000" dirty="0" err="1">
                  <a:solidFill>
                    <a:srgbClr val="1F4E79"/>
                  </a:solidFill>
                  <a:latin typeface="Century Gothic" panose="020B0502020202020204" pitchFamily="34" charset="0"/>
                </a:rPr>
                <a:t>Jahr</a:t>
              </a:r>
              <a:r>
                <a:rPr lang="en-GB" sz="2000" dirty="0">
                  <a:solidFill>
                    <a:srgbClr val="1F4E79"/>
                  </a:solidFill>
                  <a:latin typeface="Century Gothic" panose="020B0502020202020204" pitchFamily="34" charset="0"/>
                </a:rPr>
                <a:t> 2020 </a:t>
              </a:r>
              <a:r>
                <a:rPr lang="en-GB" sz="2000" dirty="0" err="1">
                  <a:solidFill>
                    <a:srgbClr val="1F4E79"/>
                  </a:solidFill>
                  <a:latin typeface="Century Gothic" panose="020B0502020202020204" pitchFamily="34" charset="0"/>
                </a:rPr>
                <a:t>zurückgereist</a:t>
              </a:r>
              <a:r>
                <a:rPr lang="en-GB" sz="2000" dirty="0">
                  <a:solidFill>
                    <a:srgbClr val="1F4E79"/>
                  </a:solidFill>
                  <a:latin typeface="Century Gothic" panose="020B0502020202020204" pitchFamily="34" charset="0"/>
                </a:rPr>
                <a:t>, </a:t>
              </a:r>
              <a:r>
                <a:rPr lang="en-GB" sz="2000" b="1" dirty="0" err="1">
                  <a:solidFill>
                    <a:srgbClr val="1F4E79"/>
                  </a:solidFill>
                  <a:latin typeface="Century Gothic" panose="020B0502020202020204" pitchFamily="34" charset="0"/>
                </a:rPr>
                <a:t>denn</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sie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hatte</a:t>
              </a:r>
              <a:r>
                <a:rPr lang="en-GB" sz="2000" dirty="0">
                  <a:solidFill>
                    <a:srgbClr val="1F4E79"/>
                  </a:solidFill>
                  <a:latin typeface="Century Gothic" panose="020B0502020202020204" pitchFamily="34" charset="0"/>
                </a:rPr>
                <a:t> Hunger </a:t>
              </a:r>
              <a:r>
                <a:rPr lang="en-GB" sz="2000" b="1" dirty="0">
                  <a:solidFill>
                    <a:srgbClr val="1F4E79"/>
                  </a:solidFill>
                  <a:latin typeface="Century Gothic" panose="020B0502020202020204" pitchFamily="34" charset="0"/>
                </a:rPr>
                <a:t>und</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sie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hatte</a:t>
              </a:r>
              <a:r>
                <a:rPr lang="en-GB" sz="2000" dirty="0">
                  <a:solidFill>
                    <a:srgbClr val="1F4E79"/>
                  </a:solidFill>
                  <a:latin typeface="Century Gothic" panose="020B0502020202020204" pitchFamily="34" charset="0"/>
                </a:rPr>
                <a:t> </a:t>
              </a:r>
              <a:r>
                <a:rPr lang="en-GB" sz="2000" dirty="0" err="1">
                  <a:solidFill>
                    <a:srgbClr val="1F4E79"/>
                  </a:solidFill>
                  <a:latin typeface="Century Gothic" panose="020B0502020202020204" pitchFamily="34" charset="0"/>
                </a:rPr>
                <a:t>keine</a:t>
              </a:r>
              <a:r>
                <a:rPr lang="en-GB" sz="2000" dirty="0">
                  <a:solidFill>
                    <a:srgbClr val="1F4E79"/>
                  </a:solidFill>
                  <a:latin typeface="Century Gothic" panose="020B0502020202020204" pitchFamily="34" charset="0"/>
                </a:rPr>
                <a:t> Zeit </a:t>
              </a:r>
              <a:r>
                <a:rPr lang="en-GB" sz="2000" dirty="0" err="1">
                  <a:solidFill>
                    <a:srgbClr val="1F4E79"/>
                  </a:solidFill>
                  <a:latin typeface="Century Gothic" panose="020B0502020202020204" pitchFamily="34" charset="0"/>
                </a:rPr>
                <a:t>mehr</a:t>
              </a:r>
              <a:r>
                <a:rPr lang="en-GB" sz="2000" dirty="0">
                  <a:solidFill>
                    <a:srgbClr val="1F4E79"/>
                  </a:solidFill>
                  <a:latin typeface="Century Gothic" panose="020B0502020202020204" pitchFamily="34" charset="0"/>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118" name="Speech Bubble: Rectangle with Corners Rounded 117">
            <a:extLst>
              <a:ext uri="{FF2B5EF4-FFF2-40B4-BE49-F238E27FC236}">
                <a16:creationId xmlns:a16="http://schemas.microsoft.com/office/drawing/2014/main" id="{4A16BF5B-89B6-48D1-B835-71A637E49656}"/>
              </a:ext>
            </a:extLst>
          </p:cNvPr>
          <p:cNvSpPr/>
          <p:nvPr/>
        </p:nvSpPr>
        <p:spPr>
          <a:xfrm>
            <a:off x="3996705" y="73300"/>
            <a:ext cx="2424448" cy="953537"/>
          </a:xfrm>
          <a:prstGeom prst="wedgeRoundRectCallout">
            <a:avLst>
              <a:gd name="adj1" fmla="val -59216"/>
              <a:gd name="adj2" fmla="val -189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Ich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habe</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einen</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tollen</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Zeitreisefilm</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gesehen</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19" name="Speech Bubble: Rectangle with Corners Rounded 118">
            <a:extLst>
              <a:ext uri="{FF2B5EF4-FFF2-40B4-BE49-F238E27FC236}">
                <a16:creationId xmlns:a16="http://schemas.microsoft.com/office/drawing/2014/main" id="{6862A4B2-A71A-4920-9FE1-6F980B151789}"/>
              </a:ext>
            </a:extLst>
          </p:cNvPr>
          <p:cNvSpPr/>
          <p:nvPr/>
        </p:nvSpPr>
        <p:spPr>
          <a:xfrm>
            <a:off x="3999139" y="1085149"/>
            <a:ext cx="1613236" cy="636700"/>
          </a:xfrm>
          <a:prstGeom prst="wedgeRoundRectCallout">
            <a:avLst>
              <a:gd name="adj1" fmla="val -39778"/>
              <a:gd name="adj2" fmla="val -898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err="1">
                <a:solidFill>
                  <a:srgbClr val="1F4E79"/>
                </a:solidFill>
                <a:latin typeface="Century Gothic" panose="020F0302020204030204"/>
                <a:ea typeface="Calibri" panose="020F0502020204030204" pitchFamily="34" charset="0"/>
                <a:cs typeface="Times New Roman" panose="02020603050405020304" pitchFamily="18" charset="0"/>
              </a:rPr>
              <a:t>Gerne</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I</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ch</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r>
              <a:rPr kumimoji="0" lang="en-GB" sz="2000" i="0" u="none" strike="noStrike" kern="1200" cap="none" spc="0" normalizeH="0" baseline="0" noProof="0" dirty="0" err="1">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texte</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dir. </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0" name="TextBox 119">
            <a:extLst>
              <a:ext uri="{FF2B5EF4-FFF2-40B4-BE49-F238E27FC236}">
                <a16:creationId xmlns:a16="http://schemas.microsoft.com/office/drawing/2014/main" id="{37F796DF-0955-4CFE-A4EB-84E722FD1AC8}"/>
              </a:ext>
            </a:extLst>
          </p:cNvPr>
          <p:cNvSpPr txBox="1"/>
          <p:nvPr/>
        </p:nvSpPr>
        <p:spPr>
          <a:xfrm>
            <a:off x="0" y="1131505"/>
            <a:ext cx="4117864" cy="830997"/>
          </a:xfrm>
          <a:prstGeom prst="rect">
            <a:avLst/>
          </a:prstGeom>
          <a:noFill/>
          <a:ln>
            <a:noFill/>
          </a:ln>
        </p:spPr>
        <p:txBody>
          <a:bodyPr wrap="square" rtlCol="0">
            <a:spAutoFit/>
          </a:bodyPr>
          <a:lstStyle/>
          <a:p>
            <a:r>
              <a:rPr lang="en-US" sz="2400" dirty="0">
                <a:solidFill>
                  <a:srgbClr val="002060"/>
                </a:solidFill>
              </a:rPr>
              <a:t>Lies die SMS. </a:t>
            </a:r>
            <a:r>
              <a:rPr lang="en-US" sz="2400" dirty="0" err="1">
                <a:solidFill>
                  <a:srgbClr val="002060"/>
                </a:solidFill>
              </a:rPr>
              <a:t>Schreib</a:t>
            </a:r>
            <a:r>
              <a:rPr lang="en-US" sz="2400" dirty="0">
                <a:solidFill>
                  <a:srgbClr val="002060"/>
                </a:solidFill>
              </a:rPr>
              <a:t> 1</a:t>
            </a:r>
            <a:r>
              <a:rPr lang="en-GB" sz="2400" dirty="0">
                <a:solidFill>
                  <a:srgbClr val="002060"/>
                </a:solidFill>
              </a:rPr>
              <a:t> – </a:t>
            </a:r>
            <a:r>
              <a:rPr lang="en-US" sz="2400" dirty="0">
                <a:solidFill>
                  <a:srgbClr val="002060"/>
                </a:solidFill>
              </a:rPr>
              <a:t>8. </a:t>
            </a:r>
            <a:br>
              <a:rPr lang="en-US" sz="2400" dirty="0">
                <a:solidFill>
                  <a:srgbClr val="002060"/>
                </a:solidFill>
              </a:rPr>
            </a:br>
            <a:r>
              <a:rPr lang="en-US" sz="2400" dirty="0" err="1">
                <a:solidFill>
                  <a:srgbClr val="002060"/>
                </a:solidFill>
              </a:rPr>
              <a:t>Ist</a:t>
            </a:r>
            <a:r>
              <a:rPr lang="en-US" sz="2400" dirty="0">
                <a:solidFill>
                  <a:srgbClr val="002060"/>
                </a:solidFill>
              </a:rPr>
              <a:t> das </a:t>
            </a:r>
            <a:r>
              <a:rPr lang="en-US" sz="2400" b="1" dirty="0" err="1">
                <a:solidFill>
                  <a:srgbClr val="002060"/>
                </a:solidFill>
              </a:rPr>
              <a:t>als</a:t>
            </a:r>
            <a:r>
              <a:rPr lang="en-US" sz="2400" dirty="0">
                <a:solidFill>
                  <a:srgbClr val="002060"/>
                </a:solidFill>
              </a:rPr>
              <a:t> </a:t>
            </a:r>
            <a:r>
              <a:rPr lang="en-US" sz="2400" dirty="0" err="1">
                <a:solidFill>
                  <a:srgbClr val="002060"/>
                </a:solidFill>
              </a:rPr>
              <a:t>oder</a:t>
            </a:r>
            <a:r>
              <a:rPr lang="en-US" sz="2400" dirty="0">
                <a:solidFill>
                  <a:srgbClr val="002060"/>
                </a:solidFill>
              </a:rPr>
              <a:t> </a:t>
            </a:r>
            <a:r>
              <a:rPr lang="en-US" sz="2400" b="1" dirty="0" err="1">
                <a:solidFill>
                  <a:srgbClr val="002060"/>
                </a:solidFill>
              </a:rPr>
              <a:t>denn</a:t>
            </a:r>
            <a:r>
              <a:rPr lang="en-US" sz="2400" b="1" dirty="0">
                <a:solidFill>
                  <a:srgbClr val="002060"/>
                </a:solidFill>
              </a:rPr>
              <a:t>/und</a:t>
            </a:r>
            <a:r>
              <a:rPr lang="en-US" sz="2400" dirty="0">
                <a:solidFill>
                  <a:srgbClr val="002060"/>
                </a:solidFill>
              </a:rPr>
              <a:t>? </a:t>
            </a:r>
          </a:p>
        </p:txBody>
      </p:sp>
      <p:sp>
        <p:nvSpPr>
          <p:cNvPr id="6" name="TextBox 5">
            <a:extLst>
              <a:ext uri="{FF2B5EF4-FFF2-40B4-BE49-F238E27FC236}">
                <a16:creationId xmlns:a16="http://schemas.microsoft.com/office/drawing/2014/main" id="{02BAA9D2-251A-4BD3-BC45-2CF7E2AE0C24}"/>
              </a:ext>
            </a:extLst>
          </p:cNvPr>
          <p:cNvSpPr txBox="1"/>
          <p:nvPr/>
        </p:nvSpPr>
        <p:spPr>
          <a:xfrm>
            <a:off x="278203" y="3259723"/>
            <a:ext cx="488881"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69" name="Speech Bubble: Rectangle with Corners Rounded 68">
            <a:extLst>
              <a:ext uri="{FF2B5EF4-FFF2-40B4-BE49-F238E27FC236}">
                <a16:creationId xmlns:a16="http://schemas.microsoft.com/office/drawing/2014/main" id="{BE17E340-7D4E-4797-A92D-AB2E31425B23}"/>
              </a:ext>
            </a:extLst>
          </p:cNvPr>
          <p:cNvSpPr/>
          <p:nvPr/>
        </p:nvSpPr>
        <p:spPr>
          <a:xfrm>
            <a:off x="9272162" y="1435974"/>
            <a:ext cx="2739561" cy="614312"/>
          </a:xfrm>
          <a:prstGeom prst="wedgeRoundRectCallout">
            <a:avLst>
              <a:gd name="adj1" fmla="val -49815"/>
              <a:gd name="adj2" fmla="val -1994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halten</a:t>
            </a:r>
            <a:r>
              <a:rPr lang="en-GB" sz="2000" dirty="0"/>
              <a:t>  – to hold *</a:t>
            </a:r>
            <a:r>
              <a:rPr lang="en-GB" sz="2000" dirty="0" err="1"/>
              <a:t>plötzlich</a:t>
            </a:r>
            <a:r>
              <a:rPr lang="en-GB" sz="2000" dirty="0"/>
              <a:t> – suddenly</a:t>
            </a:r>
          </a:p>
        </p:txBody>
      </p:sp>
      <p:sp>
        <p:nvSpPr>
          <p:cNvPr id="70" name="TextBox 69">
            <a:extLst>
              <a:ext uri="{FF2B5EF4-FFF2-40B4-BE49-F238E27FC236}">
                <a16:creationId xmlns:a16="http://schemas.microsoft.com/office/drawing/2014/main" id="{543F0627-3EF5-49D5-AD07-65BFF266E6BB}"/>
              </a:ext>
            </a:extLst>
          </p:cNvPr>
          <p:cNvSpPr txBox="1"/>
          <p:nvPr/>
        </p:nvSpPr>
        <p:spPr>
          <a:xfrm>
            <a:off x="1593353" y="4892443"/>
            <a:ext cx="488881"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71" name="TextBox 70">
            <a:extLst>
              <a:ext uri="{FF2B5EF4-FFF2-40B4-BE49-F238E27FC236}">
                <a16:creationId xmlns:a16="http://schemas.microsoft.com/office/drawing/2014/main" id="{E311C53D-DE4A-4BEA-9D9F-84A633BAD4A8}"/>
              </a:ext>
            </a:extLst>
          </p:cNvPr>
          <p:cNvSpPr txBox="1"/>
          <p:nvPr/>
        </p:nvSpPr>
        <p:spPr>
          <a:xfrm>
            <a:off x="3297662" y="3054664"/>
            <a:ext cx="581499"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73" name="TextBox 72">
            <a:extLst>
              <a:ext uri="{FF2B5EF4-FFF2-40B4-BE49-F238E27FC236}">
                <a16:creationId xmlns:a16="http://schemas.microsoft.com/office/drawing/2014/main" id="{9795E3AA-3D84-4C2D-951B-30E185A3FB0B}"/>
              </a:ext>
            </a:extLst>
          </p:cNvPr>
          <p:cNvSpPr txBox="1"/>
          <p:nvPr/>
        </p:nvSpPr>
        <p:spPr>
          <a:xfrm>
            <a:off x="4701658" y="4224504"/>
            <a:ext cx="720348"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74" name="TextBox 73">
            <a:extLst>
              <a:ext uri="{FF2B5EF4-FFF2-40B4-BE49-F238E27FC236}">
                <a16:creationId xmlns:a16="http://schemas.microsoft.com/office/drawing/2014/main" id="{F4EF24AE-8030-41D8-A3A6-7C128347E668}"/>
              </a:ext>
            </a:extLst>
          </p:cNvPr>
          <p:cNvSpPr txBox="1"/>
          <p:nvPr/>
        </p:nvSpPr>
        <p:spPr>
          <a:xfrm>
            <a:off x="8268423" y="2993995"/>
            <a:ext cx="581499"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86" name="TextBox 85">
            <a:extLst>
              <a:ext uri="{FF2B5EF4-FFF2-40B4-BE49-F238E27FC236}">
                <a16:creationId xmlns:a16="http://schemas.microsoft.com/office/drawing/2014/main" id="{3012800D-B45D-4540-9C4D-B230518A63B1}"/>
              </a:ext>
            </a:extLst>
          </p:cNvPr>
          <p:cNvSpPr txBox="1"/>
          <p:nvPr/>
        </p:nvSpPr>
        <p:spPr>
          <a:xfrm>
            <a:off x="7800570" y="4704122"/>
            <a:ext cx="581499"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88" name="TextBox 87">
            <a:extLst>
              <a:ext uri="{FF2B5EF4-FFF2-40B4-BE49-F238E27FC236}">
                <a16:creationId xmlns:a16="http://schemas.microsoft.com/office/drawing/2014/main" id="{FB77F53D-F1C1-48FA-94CF-93B954E492E4}"/>
              </a:ext>
            </a:extLst>
          </p:cNvPr>
          <p:cNvSpPr txBox="1"/>
          <p:nvPr/>
        </p:nvSpPr>
        <p:spPr>
          <a:xfrm>
            <a:off x="10670257" y="2907111"/>
            <a:ext cx="581499"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89" name="TextBox 88">
            <a:extLst>
              <a:ext uri="{FF2B5EF4-FFF2-40B4-BE49-F238E27FC236}">
                <a16:creationId xmlns:a16="http://schemas.microsoft.com/office/drawing/2014/main" id="{4004B1A0-FAD5-40A3-BC69-520688AD967E}"/>
              </a:ext>
            </a:extLst>
          </p:cNvPr>
          <p:cNvSpPr txBox="1"/>
          <p:nvPr/>
        </p:nvSpPr>
        <p:spPr>
          <a:xfrm>
            <a:off x="9364853" y="4546838"/>
            <a:ext cx="745062"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
        <p:nvSpPr>
          <p:cNvPr id="101" name="TextBox 100">
            <a:extLst>
              <a:ext uri="{FF2B5EF4-FFF2-40B4-BE49-F238E27FC236}">
                <a16:creationId xmlns:a16="http://schemas.microsoft.com/office/drawing/2014/main" id="{893FD929-A460-45A3-859D-BC27845A3E99}"/>
              </a:ext>
            </a:extLst>
          </p:cNvPr>
          <p:cNvSpPr txBox="1"/>
          <p:nvPr/>
        </p:nvSpPr>
        <p:spPr>
          <a:xfrm>
            <a:off x="10369007" y="4885392"/>
            <a:ext cx="581499" cy="338554"/>
          </a:xfrm>
          <a:prstGeom prst="rect">
            <a:avLst/>
          </a:prstGeom>
          <a:solidFill>
            <a:schemeClr val="bg1"/>
          </a:solidFill>
        </p:spPr>
        <p:txBody>
          <a:bodyPr wrap="square" rtlCol="0">
            <a:spAutoFit/>
          </a:bodyPr>
          <a:lstStyle/>
          <a:p>
            <a:pPr algn="ctr"/>
            <a:r>
              <a:rPr lang="en-US" sz="1600" dirty="0">
                <a:solidFill>
                  <a:schemeClr val="accent5">
                    <a:lumMod val="50000"/>
                  </a:schemeClr>
                </a:solidFill>
              </a:rPr>
              <a:t>__</a:t>
            </a:r>
            <a:endParaRPr lang="en-GB" sz="1600" dirty="0">
              <a:solidFill>
                <a:schemeClr val="accent5">
                  <a:lumMod val="50000"/>
                </a:schemeClr>
              </a:solidFill>
            </a:endParaRPr>
          </a:p>
        </p:txBody>
      </p:sp>
    </p:spTree>
    <p:extLst>
      <p:ext uri="{BB962C8B-B14F-4D97-AF65-F5344CB8AC3E}">
        <p14:creationId xmlns:p14="http://schemas.microsoft.com/office/powerpoint/2010/main" val="9427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0" grpId="0" animBg="1"/>
      <p:bldP spid="71" grpId="0" animBg="1"/>
      <p:bldP spid="73" grpId="0" animBg="1"/>
      <p:bldP spid="74" grpId="0" animBg="1"/>
      <p:bldP spid="86" grpId="0" animBg="1"/>
      <p:bldP spid="88" grpId="0" animBg="1"/>
      <p:bldP spid="89" grpId="0" animBg="1"/>
      <p:bldP spid="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ctr">
            <a:normAutofit/>
          </a:bodyPr>
          <a:lstStyle/>
          <a:p>
            <a:pPr algn="l"/>
            <a:r>
              <a:rPr lang="en-GB" sz="4000" b="1" dirty="0" err="1">
                <a:solidFill>
                  <a:prstClr val="white"/>
                </a:solidFill>
              </a:rPr>
              <a:t>Zeitreisen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61930" y="3429000"/>
            <a:ext cx="7800970" cy="571756"/>
          </a:xfrm>
        </p:spPr>
        <p:txBody>
          <a:bodyPr>
            <a:normAutofit/>
          </a:bodyPr>
          <a:lstStyle/>
          <a:p>
            <a:pPr algn="l"/>
            <a:r>
              <a:rPr lang="en-GB" sz="3000" dirty="0">
                <a:solidFill>
                  <a:prstClr val="white"/>
                </a:solidFill>
              </a:rPr>
              <a:t>Using conjunctions </a:t>
            </a:r>
            <a:r>
              <a:rPr lang="en-GB" sz="3000" b="1" i="1" dirty="0" err="1">
                <a:solidFill>
                  <a:prstClr val="white"/>
                </a:solidFill>
              </a:rPr>
              <a:t>als</a:t>
            </a:r>
            <a:r>
              <a:rPr lang="en-GB" sz="3000" b="1" i="1" dirty="0">
                <a:solidFill>
                  <a:prstClr val="white"/>
                </a:solidFill>
              </a:rPr>
              <a:t>, </a:t>
            </a:r>
            <a:r>
              <a:rPr lang="en-GB" sz="3000" b="1" i="1" dirty="0" err="1">
                <a:solidFill>
                  <a:prstClr val="white"/>
                </a:solidFill>
              </a:rPr>
              <a:t>nachdem</a:t>
            </a:r>
            <a:r>
              <a:rPr lang="en-GB" sz="3000" b="1" i="1" dirty="0">
                <a:solidFill>
                  <a:prstClr val="white"/>
                </a:solidFill>
              </a:rPr>
              <a:t>, bevor</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several SSC</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6 - Lesson 12</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09 / 06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08432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624280D8-F923-46EA-8DC7-2D12CD391D8F}"/>
              </a:ext>
            </a:extLst>
          </p:cNvPr>
          <p:cNvSpPr txBox="1"/>
          <p:nvPr/>
        </p:nvSpPr>
        <p:spPr>
          <a:xfrm>
            <a:off x="7176549" y="3765475"/>
            <a:ext cx="1715209"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sammeln</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collect</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8B23E9FF-A3EB-4068-A8CA-AF65580BB70F}"/>
              </a:ext>
            </a:extLst>
          </p:cNvPr>
          <p:cNvSpPr txBox="1"/>
          <p:nvPr/>
        </p:nvSpPr>
        <p:spPr>
          <a:xfrm>
            <a:off x="3889044" y="3765475"/>
            <a:ext cx="158400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lachen</a:t>
            </a:r>
            <a:b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laugh</a:t>
            </a: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154557CE-7723-459F-9C1D-901E4C8AB468}"/>
              </a:ext>
            </a:extLst>
          </p:cNvPr>
          <p:cNvSpPr txBox="1"/>
          <p:nvPr/>
        </p:nvSpPr>
        <p:spPr>
          <a:xfrm>
            <a:off x="3741589" y="2379889"/>
            <a:ext cx="1878910" cy="1107996"/>
          </a:xfrm>
          <a:prstGeom prst="rect">
            <a:avLst/>
          </a:prstGeom>
          <a:no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b="1" kern="0" dirty="0" err="1">
                <a:solidFill>
                  <a:srgbClr val="5B9BD5">
                    <a:lumMod val="50000"/>
                  </a:srgbClr>
                </a:solidFill>
                <a:latin typeface="Century Gothic" panose="020F0302020204030204"/>
              </a:rPr>
              <a:t>feiern</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celebrate</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2740760" cy="707849"/>
          </a:xfrm>
          <a:prstGeom prst="rect">
            <a:avLst/>
          </a:prstGeom>
        </p:spPr>
      </p:pic>
      <p:sp>
        <p:nvSpPr>
          <p:cNvPr id="4" name="Title 3"/>
          <p:cNvSpPr>
            <a:spLocks noGrp="1"/>
          </p:cNvSpPr>
          <p:nvPr>
            <p:ph type="title"/>
          </p:nvPr>
        </p:nvSpPr>
        <p:spPr>
          <a:xfrm>
            <a:off x="-1" y="247545"/>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10800" y="247046"/>
            <a:ext cx="1748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856088" y="414533"/>
            <a:ext cx="5868810" cy="461665"/>
          </a:xfrm>
          <a:prstGeom prst="rect">
            <a:avLst/>
          </a:prstGeom>
          <a:noFill/>
        </p:spPr>
        <p:txBody>
          <a:bodyPr wrap="square" rtlCol="0">
            <a:spAutoFit/>
          </a:bodyPr>
          <a:lstStyle/>
          <a:p>
            <a:r>
              <a:rPr lang="en-US" sz="2400" dirty="0" err="1">
                <a:solidFill>
                  <a:schemeClr val="accent5">
                    <a:lumMod val="50000"/>
                  </a:schemeClr>
                </a:solidFill>
              </a:rPr>
              <a:t>Schreibe</a:t>
            </a:r>
            <a:r>
              <a:rPr lang="en-US" sz="2400" dirty="0">
                <a:solidFill>
                  <a:schemeClr val="accent5">
                    <a:lumMod val="50000"/>
                  </a:schemeClr>
                </a:solidFill>
              </a:rPr>
              <a:t> die </a:t>
            </a:r>
            <a:r>
              <a:rPr lang="en-US" sz="2400" dirty="0" err="1">
                <a:solidFill>
                  <a:schemeClr val="accent5">
                    <a:lumMod val="50000"/>
                  </a:schemeClr>
                </a:solidFill>
              </a:rPr>
              <a:t>versteckten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a:t>
            </a:r>
          </a:p>
        </p:txBody>
      </p:sp>
      <p:sp>
        <p:nvSpPr>
          <p:cNvPr id="10" name="TextBox 9">
            <a:extLst>
              <a:ext uri="{FF2B5EF4-FFF2-40B4-BE49-F238E27FC236}">
                <a16:creationId xmlns:a16="http://schemas.microsoft.com/office/drawing/2014/main" id="{AB070762-8910-4349-9670-74E106C27188}"/>
              </a:ext>
            </a:extLst>
          </p:cNvPr>
          <p:cNvSpPr txBox="1"/>
          <p:nvPr/>
        </p:nvSpPr>
        <p:spPr>
          <a:xfrm>
            <a:off x="3808483" y="2409169"/>
            <a:ext cx="1745122"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Feier</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6E6550E-4EFE-4E6B-BCEA-0D8C9C075BEB}"/>
              </a:ext>
            </a:extLst>
          </p:cNvPr>
          <p:cNvSpPr txBox="1"/>
          <p:nvPr/>
        </p:nvSpPr>
        <p:spPr>
          <a:xfrm>
            <a:off x="3805134" y="3558250"/>
            <a:ext cx="1733290" cy="1446550"/>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3175">
            <a:solidFill>
              <a:srgbClr val="E7E6E6">
                <a:lumMod val="50000"/>
              </a:srgbClr>
            </a:solidFill>
            <a:extLst>
              <a:ext uri="{C807C97D-BFC1-408E-A445-0C87EB9F89A2}">
                <ask:lineSketchStyleProps xmlns:ask="http://schemas.microsoft.com/office/drawing/2018/sketchyshapes" sd="1201164053">
                  <a:custGeom>
                    <a:avLst/>
                    <a:gdLst>
                      <a:gd name="connsiteX0" fmla="*/ 0 w 2260164"/>
                      <a:gd name="connsiteY0" fmla="*/ 0 h 461665"/>
                      <a:gd name="connsiteX1" fmla="*/ 497236 w 2260164"/>
                      <a:gd name="connsiteY1" fmla="*/ 0 h 461665"/>
                      <a:gd name="connsiteX2" fmla="*/ 1107480 w 2260164"/>
                      <a:gd name="connsiteY2" fmla="*/ 0 h 461665"/>
                      <a:gd name="connsiteX3" fmla="*/ 1649920 w 2260164"/>
                      <a:gd name="connsiteY3" fmla="*/ 0 h 461665"/>
                      <a:gd name="connsiteX4" fmla="*/ 2260164 w 2260164"/>
                      <a:gd name="connsiteY4" fmla="*/ 0 h 461665"/>
                      <a:gd name="connsiteX5" fmla="*/ 2260164 w 2260164"/>
                      <a:gd name="connsiteY5" fmla="*/ 461665 h 461665"/>
                      <a:gd name="connsiteX6" fmla="*/ 1649920 w 2260164"/>
                      <a:gd name="connsiteY6" fmla="*/ 461665 h 461665"/>
                      <a:gd name="connsiteX7" fmla="*/ 1062277 w 2260164"/>
                      <a:gd name="connsiteY7" fmla="*/ 461665 h 461665"/>
                      <a:gd name="connsiteX8" fmla="*/ 519838 w 2260164"/>
                      <a:gd name="connsiteY8" fmla="*/ 461665 h 461665"/>
                      <a:gd name="connsiteX9" fmla="*/ 0 w 2260164"/>
                      <a:gd name="connsiteY9" fmla="*/ 461665 h 461665"/>
                      <a:gd name="connsiteX10" fmla="*/ 0 w 2260164"/>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164" h="461665" fill="none" extrusionOk="0">
                        <a:moveTo>
                          <a:pt x="0" y="0"/>
                        </a:moveTo>
                        <a:cubicBezTo>
                          <a:pt x="166431" y="-33487"/>
                          <a:pt x="324118" y="22915"/>
                          <a:pt x="497236" y="0"/>
                        </a:cubicBezTo>
                        <a:cubicBezTo>
                          <a:pt x="670354" y="-22915"/>
                          <a:pt x="979935" y="9474"/>
                          <a:pt x="1107480" y="0"/>
                        </a:cubicBezTo>
                        <a:cubicBezTo>
                          <a:pt x="1235025" y="-9474"/>
                          <a:pt x="1503631" y="50091"/>
                          <a:pt x="1649920" y="0"/>
                        </a:cubicBezTo>
                        <a:cubicBezTo>
                          <a:pt x="1796209" y="-50091"/>
                          <a:pt x="2067867" y="63268"/>
                          <a:pt x="2260164" y="0"/>
                        </a:cubicBezTo>
                        <a:cubicBezTo>
                          <a:pt x="2287842" y="170420"/>
                          <a:pt x="2213980" y="368343"/>
                          <a:pt x="2260164" y="461665"/>
                        </a:cubicBezTo>
                        <a:cubicBezTo>
                          <a:pt x="2053399" y="511863"/>
                          <a:pt x="1848801" y="391674"/>
                          <a:pt x="1649920" y="461665"/>
                        </a:cubicBezTo>
                        <a:cubicBezTo>
                          <a:pt x="1451039" y="531656"/>
                          <a:pt x="1227758" y="442686"/>
                          <a:pt x="1062277" y="461665"/>
                        </a:cubicBezTo>
                        <a:cubicBezTo>
                          <a:pt x="896796" y="480644"/>
                          <a:pt x="692174" y="431370"/>
                          <a:pt x="519838" y="461665"/>
                        </a:cubicBezTo>
                        <a:cubicBezTo>
                          <a:pt x="347502" y="491960"/>
                          <a:pt x="205132" y="411260"/>
                          <a:pt x="0" y="461665"/>
                        </a:cubicBezTo>
                        <a:cubicBezTo>
                          <a:pt x="-15548" y="267623"/>
                          <a:pt x="37181" y="112291"/>
                          <a:pt x="0" y="0"/>
                        </a:cubicBezTo>
                        <a:close/>
                      </a:path>
                      <a:path w="2260164" h="461665" stroke="0" extrusionOk="0">
                        <a:moveTo>
                          <a:pt x="0" y="0"/>
                        </a:moveTo>
                        <a:cubicBezTo>
                          <a:pt x="124191" y="-9645"/>
                          <a:pt x="391115" y="41767"/>
                          <a:pt x="519838" y="0"/>
                        </a:cubicBezTo>
                        <a:cubicBezTo>
                          <a:pt x="648561" y="-41767"/>
                          <a:pt x="842401" y="55367"/>
                          <a:pt x="1107480" y="0"/>
                        </a:cubicBezTo>
                        <a:cubicBezTo>
                          <a:pt x="1372559" y="-55367"/>
                          <a:pt x="1514876" y="60583"/>
                          <a:pt x="1695123" y="0"/>
                        </a:cubicBezTo>
                        <a:cubicBezTo>
                          <a:pt x="1875370" y="-60583"/>
                          <a:pt x="2125969" y="9942"/>
                          <a:pt x="2260164" y="0"/>
                        </a:cubicBezTo>
                        <a:cubicBezTo>
                          <a:pt x="2313845" y="190815"/>
                          <a:pt x="2245479" y="259346"/>
                          <a:pt x="2260164" y="461665"/>
                        </a:cubicBezTo>
                        <a:cubicBezTo>
                          <a:pt x="2059924" y="521429"/>
                          <a:pt x="1779066" y="442759"/>
                          <a:pt x="1649920" y="461665"/>
                        </a:cubicBezTo>
                        <a:cubicBezTo>
                          <a:pt x="1520774" y="480571"/>
                          <a:pt x="1314849" y="438959"/>
                          <a:pt x="1130082" y="461665"/>
                        </a:cubicBezTo>
                        <a:cubicBezTo>
                          <a:pt x="945315" y="484371"/>
                          <a:pt x="792373" y="451198"/>
                          <a:pt x="565041" y="461665"/>
                        </a:cubicBezTo>
                        <a:cubicBezTo>
                          <a:pt x="337709" y="472132"/>
                          <a:pt x="216180" y="431069"/>
                          <a:pt x="0" y="461665"/>
                        </a:cubicBezTo>
                        <a:cubicBezTo>
                          <a:pt x="-39583" y="353609"/>
                          <a:pt x="21082" y="173477"/>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das</a:t>
            </a:r>
            <a:r>
              <a:rPr kumimoji="0" lang="en-GB" sz="2200" b="1" i="0" u="none" strike="noStrike" kern="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0" cap="none" spc="0" normalizeH="0" noProof="0" dirty="0" err="1">
                <a:ln>
                  <a:noFill/>
                </a:ln>
                <a:solidFill>
                  <a:srgbClr val="5B9BD5">
                    <a:lumMod val="50000"/>
                  </a:srgbClr>
                </a:solidFill>
                <a:effectLst/>
                <a:uLnTx/>
                <a:uFillTx/>
                <a:latin typeface="Century Gothic" panose="020F0302020204030204"/>
                <a:ea typeface="+mn-ea"/>
                <a:cs typeface="+mn-cs"/>
              </a:rPr>
              <a:t>Lachen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B9821718-18A7-43D6-9350-8038F229B118}"/>
              </a:ext>
            </a:extLst>
          </p:cNvPr>
          <p:cNvSpPr txBox="1"/>
          <p:nvPr/>
        </p:nvSpPr>
        <p:spPr>
          <a:xfrm>
            <a:off x="7219783" y="3546623"/>
            <a:ext cx="1584000" cy="1446550"/>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36000" rIns="36000"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Sammlung</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E6C78CF-CAE0-4230-A055-4014E16765D0}"/>
              </a:ext>
            </a:extLst>
          </p:cNvPr>
          <p:cNvSpPr txBox="1"/>
          <p:nvPr/>
        </p:nvSpPr>
        <p:spPr>
          <a:xfrm>
            <a:off x="7185518" y="2426742"/>
            <a:ext cx="1620066" cy="1046440"/>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fr-FR" sz="20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Wissen-schaftler</a:t>
            </a:r>
            <a:b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200" b="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scientist</a:t>
            </a: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048AE9FE-7E35-41CD-B3F8-600345281E23}"/>
              </a:ext>
            </a:extLst>
          </p:cNvPr>
          <p:cNvSpPr txBox="1"/>
          <p:nvPr/>
        </p:nvSpPr>
        <p:spPr>
          <a:xfrm>
            <a:off x="5473377" y="1274613"/>
            <a:ext cx="1703172" cy="1107996"/>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Fehler</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mistake</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D23B383A-F6F3-4E94-84DA-16D0D9386C8A}"/>
              </a:ext>
            </a:extLst>
          </p:cNvPr>
          <p:cNvSpPr txBox="1"/>
          <p:nvPr/>
        </p:nvSpPr>
        <p:spPr>
          <a:xfrm>
            <a:off x="5577373" y="1274613"/>
            <a:ext cx="1614051"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fehlen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12E3D9B9-44F6-479F-99DD-51364D63FA6E}"/>
              </a:ext>
            </a:extLst>
          </p:cNvPr>
          <p:cNvSpPr txBox="1"/>
          <p:nvPr/>
        </p:nvSpPr>
        <p:spPr>
          <a:xfrm>
            <a:off x="5558610" y="2585709"/>
            <a:ext cx="1694248"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200" b="1" kern="0" dirty="0">
                <a:solidFill>
                  <a:srgbClr val="5B9BD5">
                    <a:lumMod val="50000"/>
                  </a:srgbClr>
                </a:solidFill>
                <a:latin typeface="Century Gothic" panose="020F0302020204030204"/>
              </a:rPr>
              <a:t>die </a:t>
            </a:r>
            <a:r>
              <a:rPr lang="fr-FR" sz="2200" b="1" kern="0" dirty="0" err="1">
                <a:solidFill>
                  <a:srgbClr val="5B9BD5">
                    <a:lumMod val="50000"/>
                  </a:srgbClr>
                </a:solidFill>
                <a:latin typeface="Century Gothic" panose="020F0302020204030204"/>
              </a:rPr>
              <a:t>Kosten</a:t>
            </a:r>
            <a:r>
              <a:rPr lang="fr-FR" sz="2200" b="1" kern="0" dirty="0">
                <a:solidFill>
                  <a:srgbClr val="5B9BD5">
                    <a:lumMod val="50000"/>
                  </a:srgbClr>
                </a:solidFill>
                <a:latin typeface="Century Gothic" panose="020F0302020204030204"/>
              </a:rPr>
              <a:t> </a:t>
            </a:r>
            <a:r>
              <a:rPr lang="fr-FR" sz="2200" kern="0" dirty="0">
                <a:solidFill>
                  <a:srgbClr val="5B9BD5">
                    <a:lumMod val="50000"/>
                  </a:srgbClr>
                </a:solidFill>
                <a:latin typeface="Century Gothic" panose="020F0302020204030204"/>
              </a:rPr>
              <a:t>[</a:t>
            </a:r>
            <a:r>
              <a:rPr lang="fr-FR" sz="2200" kern="0" dirty="0" err="1">
                <a:solidFill>
                  <a:srgbClr val="5B9BD5">
                    <a:lumMod val="50000"/>
                  </a:srgbClr>
                </a:solidFill>
                <a:latin typeface="Century Gothic" panose="020F0302020204030204"/>
              </a:rPr>
              <a:t>costs</a:t>
            </a:r>
            <a:r>
              <a:rPr lang="fr-FR" sz="2200" kern="0" dirty="0">
                <a:solidFill>
                  <a:srgbClr val="5B9BD5">
                    <a:lumMod val="50000"/>
                  </a:srgbClr>
                </a:solidFill>
                <a:latin typeface="Century Gothic" panose="020F0302020204030204"/>
              </a:rPr>
              <a:t>]</a:t>
            </a:r>
            <a:endPar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AFE16E9E-4333-4868-9013-7FA078D7A586}"/>
              </a:ext>
            </a:extLst>
          </p:cNvPr>
          <p:cNvSpPr txBox="1"/>
          <p:nvPr/>
        </p:nvSpPr>
        <p:spPr>
          <a:xfrm>
            <a:off x="7246119" y="1266752"/>
            <a:ext cx="1584000" cy="1107996"/>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Dienst</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[service, </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duty</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8C07F629-9AD4-4DFE-8047-15B275A3AA7F}"/>
              </a:ext>
            </a:extLst>
          </p:cNvPr>
          <p:cNvSpPr txBox="1"/>
          <p:nvPr/>
        </p:nvSpPr>
        <p:spPr>
          <a:xfrm>
            <a:off x="5510198" y="3772657"/>
            <a:ext cx="1748399"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verstecken</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hide</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8898B0CE-1FF9-4400-8D41-583A4EFD1574}"/>
              </a:ext>
            </a:extLst>
          </p:cNvPr>
          <p:cNvSpPr txBox="1"/>
          <p:nvPr/>
        </p:nvSpPr>
        <p:spPr>
          <a:xfrm>
            <a:off x="152935" y="1723086"/>
            <a:ext cx="1748399"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versuchen</a:t>
            </a:r>
            <a:b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200"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try</a:t>
            </a:r>
            <a:r>
              <a:rPr kumimoji="0" lang="fr-FR" sz="220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ED4A435D-38C8-4AA7-9868-BDE0C594F394}"/>
              </a:ext>
            </a:extLst>
          </p:cNvPr>
          <p:cNvSpPr txBox="1"/>
          <p:nvPr/>
        </p:nvSpPr>
        <p:spPr>
          <a:xfrm>
            <a:off x="5572689" y="3558250"/>
            <a:ext cx="1612829" cy="1446550"/>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das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Versteck</a:t>
            </a: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3FB145D3-E30D-4A32-966F-63F6187A5154}"/>
              </a:ext>
            </a:extLst>
          </p:cNvPr>
          <p:cNvSpPr txBox="1"/>
          <p:nvPr/>
        </p:nvSpPr>
        <p:spPr>
          <a:xfrm>
            <a:off x="7219783" y="1280787"/>
            <a:ext cx="1584000"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dienen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D2DBCB83-7B75-4129-9544-956C6AB040CD}"/>
              </a:ext>
            </a:extLst>
          </p:cNvPr>
          <p:cNvSpPr txBox="1"/>
          <p:nvPr/>
        </p:nvSpPr>
        <p:spPr>
          <a:xfrm>
            <a:off x="274864" y="1610384"/>
            <a:ext cx="1822489"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der </a:t>
            </a: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Versuch</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1F4297DA-6D89-4FB6-82A9-D740AE0EB62D}"/>
              </a:ext>
            </a:extLst>
          </p:cNvPr>
          <p:cNvSpPr txBox="1"/>
          <p:nvPr/>
        </p:nvSpPr>
        <p:spPr>
          <a:xfrm>
            <a:off x="7227551" y="2418115"/>
            <a:ext cx="1584000"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wissen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67CE409F-EAC4-413F-BA64-72833090E59E}"/>
              </a:ext>
            </a:extLst>
          </p:cNvPr>
          <p:cNvSpPr txBox="1"/>
          <p:nvPr/>
        </p:nvSpPr>
        <p:spPr>
          <a:xfrm>
            <a:off x="3850655" y="1392318"/>
            <a:ext cx="1584000" cy="769441"/>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das</a:t>
            </a:r>
            <a:r>
              <a:rPr kumimoji="0" lang="fr-FR"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 Ende</a:t>
            </a:r>
            <a:b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fr-FR" sz="2200" b="0"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rPr>
              <a:t>[end]</a:t>
            </a:r>
          </a:p>
        </p:txBody>
      </p:sp>
      <p:sp>
        <p:nvSpPr>
          <p:cNvPr id="29" name="TextBox 28">
            <a:extLst>
              <a:ext uri="{FF2B5EF4-FFF2-40B4-BE49-F238E27FC236}">
                <a16:creationId xmlns:a16="http://schemas.microsoft.com/office/drawing/2014/main" id="{88F1035C-646F-4ABB-99C6-97855C3044E5}"/>
              </a:ext>
            </a:extLst>
          </p:cNvPr>
          <p:cNvSpPr txBox="1"/>
          <p:nvPr/>
        </p:nvSpPr>
        <p:spPr>
          <a:xfrm>
            <a:off x="124144" y="1040236"/>
            <a:ext cx="1613700" cy="830997"/>
          </a:xfrm>
          <a:prstGeom prst="rect">
            <a:avLst/>
          </a:prstGeom>
          <a:noFill/>
        </p:spPr>
        <p:txBody>
          <a:bodyPr wrap="square" rtlCol="0">
            <a:spAutoFit/>
          </a:bodyPr>
          <a:lstStyle/>
          <a:p>
            <a:r>
              <a:rPr lang="en-US" sz="2400" dirty="0" err="1">
                <a:solidFill>
                  <a:schemeClr val="accent5">
                    <a:lumMod val="50000"/>
                  </a:schemeClr>
                </a:solidFill>
              </a:rPr>
              <a:t>Beispiel</a:t>
            </a:r>
            <a:r>
              <a:rPr lang="en-US" sz="2400" dirty="0">
                <a:solidFill>
                  <a:schemeClr val="accent5">
                    <a:lumMod val="50000"/>
                  </a:schemeClr>
                </a:solidFill>
              </a:rPr>
              <a:t>:</a:t>
            </a:r>
          </a:p>
          <a:p>
            <a:endParaRPr lang="en-US" sz="2400" dirty="0">
              <a:solidFill>
                <a:schemeClr val="accent5">
                  <a:lumMod val="50000"/>
                </a:schemeClr>
              </a:solidFill>
            </a:endParaRPr>
          </a:p>
        </p:txBody>
      </p:sp>
      <p:sp>
        <p:nvSpPr>
          <p:cNvPr id="8" name="TextBox 7">
            <a:extLst>
              <a:ext uri="{FF2B5EF4-FFF2-40B4-BE49-F238E27FC236}">
                <a16:creationId xmlns:a16="http://schemas.microsoft.com/office/drawing/2014/main" id="{2580A710-1F4C-46F3-BBF8-8B6EF53D8ADA}"/>
              </a:ext>
            </a:extLst>
          </p:cNvPr>
          <p:cNvSpPr txBox="1"/>
          <p:nvPr/>
        </p:nvSpPr>
        <p:spPr>
          <a:xfrm>
            <a:off x="3814595" y="1266752"/>
            <a:ext cx="1728513"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enden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Speech Bubble: Rectangle with Corners Rounded 31">
            <a:extLst>
              <a:ext uri="{FF2B5EF4-FFF2-40B4-BE49-F238E27FC236}">
                <a16:creationId xmlns:a16="http://schemas.microsoft.com/office/drawing/2014/main" id="{585CB3CE-7DFC-4427-AE62-D6FB0BDA4F08}"/>
              </a:ext>
            </a:extLst>
          </p:cNvPr>
          <p:cNvSpPr/>
          <p:nvPr/>
        </p:nvSpPr>
        <p:spPr>
          <a:xfrm>
            <a:off x="9115219" y="1338995"/>
            <a:ext cx="2740760" cy="1412698"/>
          </a:xfrm>
          <a:prstGeom prst="wedgeRoundRectCallout">
            <a:avLst>
              <a:gd name="adj1" fmla="val -57770"/>
              <a:gd name="adj2" fmla="val -1842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do you need to remember when </a:t>
            </a:r>
            <a:r>
              <a:rPr lang="en-GB" sz="2000" b="1" dirty="0"/>
              <a:t>writing nouns </a:t>
            </a:r>
            <a:r>
              <a:rPr lang="en-GB" sz="2000" dirty="0"/>
              <a:t>in German?</a:t>
            </a:r>
          </a:p>
        </p:txBody>
      </p:sp>
      <p:sp>
        <p:nvSpPr>
          <p:cNvPr id="33" name="Speech Bubble: Rectangle with Corners Rounded 32">
            <a:extLst>
              <a:ext uri="{FF2B5EF4-FFF2-40B4-BE49-F238E27FC236}">
                <a16:creationId xmlns:a16="http://schemas.microsoft.com/office/drawing/2014/main" id="{D1467E43-BB7C-4108-8603-CDD21D5D45A8}"/>
              </a:ext>
            </a:extLst>
          </p:cNvPr>
          <p:cNvSpPr/>
          <p:nvPr/>
        </p:nvSpPr>
        <p:spPr>
          <a:xfrm>
            <a:off x="914400" y="5299795"/>
            <a:ext cx="5486400" cy="742641"/>
          </a:xfrm>
          <a:prstGeom prst="wedgeRoundRectCallout">
            <a:avLst>
              <a:gd name="adj1" fmla="val 36797"/>
              <a:gd name="adj2" fmla="val -11952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What are the two ways you know to make nouns from verbs in German?</a:t>
            </a:r>
          </a:p>
        </p:txBody>
      </p:sp>
      <p:sp>
        <p:nvSpPr>
          <p:cNvPr id="34" name="TextBox 33">
            <a:extLst>
              <a:ext uri="{FF2B5EF4-FFF2-40B4-BE49-F238E27FC236}">
                <a16:creationId xmlns:a16="http://schemas.microsoft.com/office/drawing/2014/main" id="{436BD235-CF25-4462-BECB-2437FEEC6FA2}"/>
              </a:ext>
            </a:extLst>
          </p:cNvPr>
          <p:cNvSpPr txBox="1"/>
          <p:nvPr/>
        </p:nvSpPr>
        <p:spPr>
          <a:xfrm>
            <a:off x="5586097" y="2416871"/>
            <a:ext cx="1620203" cy="1107996"/>
          </a:xfrm>
          <a:prstGeom prst="rect">
            <a:avLst/>
          </a:prstGeom>
          <a: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artisticPencilGrayscale/>
                      </a14:imgEffect>
                    </a14:imgLayer>
                  </a14:imgProps>
                </a:ext>
              </a:extLst>
            </a:blip>
            <a:tile tx="0" ty="0" sx="100000" sy="100000" flip="none" algn="tl"/>
          </a:blipFill>
          <a:ln w="12700">
            <a:solidFill>
              <a:srgbClr val="E7E6E6">
                <a:lumMod val="50000"/>
              </a:srgbClr>
            </a:solidFill>
            <a:extLst>
              <a:ext uri="{C807C97D-BFC1-408E-A445-0C87EB9F89A2}">
                <ask:lineSketchStyleProps xmlns:ask="http://schemas.microsoft.com/office/drawing/2018/sketchyshapes" sd="1201164053">
                  <a:custGeom>
                    <a:avLst/>
                    <a:gdLst>
                      <a:gd name="connsiteX0" fmla="*/ 0 w 1775167"/>
                      <a:gd name="connsiteY0" fmla="*/ 0 h 830997"/>
                      <a:gd name="connsiteX1" fmla="*/ 538467 w 1775167"/>
                      <a:gd name="connsiteY1" fmla="*/ 0 h 830997"/>
                      <a:gd name="connsiteX2" fmla="*/ 1165693 w 1775167"/>
                      <a:gd name="connsiteY2" fmla="*/ 0 h 830997"/>
                      <a:gd name="connsiteX3" fmla="*/ 1775167 w 1775167"/>
                      <a:gd name="connsiteY3" fmla="*/ 0 h 830997"/>
                      <a:gd name="connsiteX4" fmla="*/ 1775167 w 1775167"/>
                      <a:gd name="connsiteY4" fmla="*/ 390569 h 830997"/>
                      <a:gd name="connsiteX5" fmla="*/ 1775167 w 1775167"/>
                      <a:gd name="connsiteY5" fmla="*/ 830997 h 830997"/>
                      <a:gd name="connsiteX6" fmla="*/ 1147941 w 1775167"/>
                      <a:gd name="connsiteY6" fmla="*/ 830997 h 830997"/>
                      <a:gd name="connsiteX7" fmla="*/ 538467 w 1775167"/>
                      <a:gd name="connsiteY7" fmla="*/ 830997 h 830997"/>
                      <a:gd name="connsiteX8" fmla="*/ 0 w 1775167"/>
                      <a:gd name="connsiteY8" fmla="*/ 830997 h 830997"/>
                      <a:gd name="connsiteX9" fmla="*/ 0 w 1775167"/>
                      <a:gd name="connsiteY9" fmla="*/ 407189 h 830997"/>
                      <a:gd name="connsiteX10" fmla="*/ 0 w 1775167"/>
                      <a:gd name="connsiteY10"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5167" h="830997" fill="none" extrusionOk="0">
                        <a:moveTo>
                          <a:pt x="0" y="0"/>
                        </a:moveTo>
                        <a:cubicBezTo>
                          <a:pt x="140016" y="-41965"/>
                          <a:pt x="376715" y="6987"/>
                          <a:pt x="538467" y="0"/>
                        </a:cubicBezTo>
                        <a:cubicBezTo>
                          <a:pt x="700219" y="-6987"/>
                          <a:pt x="944600" y="44936"/>
                          <a:pt x="1165693" y="0"/>
                        </a:cubicBezTo>
                        <a:cubicBezTo>
                          <a:pt x="1386786" y="-44936"/>
                          <a:pt x="1600075" y="49699"/>
                          <a:pt x="1775167" y="0"/>
                        </a:cubicBezTo>
                        <a:cubicBezTo>
                          <a:pt x="1819632" y="82292"/>
                          <a:pt x="1728811" y="209435"/>
                          <a:pt x="1775167" y="390569"/>
                        </a:cubicBezTo>
                        <a:cubicBezTo>
                          <a:pt x="1821523" y="571703"/>
                          <a:pt x="1769798" y="681317"/>
                          <a:pt x="1775167" y="830997"/>
                        </a:cubicBezTo>
                        <a:cubicBezTo>
                          <a:pt x="1551221" y="850900"/>
                          <a:pt x="1387935" y="758104"/>
                          <a:pt x="1147941" y="830997"/>
                        </a:cubicBezTo>
                        <a:cubicBezTo>
                          <a:pt x="907947" y="903890"/>
                          <a:pt x="722543" y="760663"/>
                          <a:pt x="538467" y="830997"/>
                        </a:cubicBezTo>
                        <a:cubicBezTo>
                          <a:pt x="354391" y="901331"/>
                          <a:pt x="212913" y="779618"/>
                          <a:pt x="0" y="830997"/>
                        </a:cubicBezTo>
                        <a:cubicBezTo>
                          <a:pt x="-49572" y="688032"/>
                          <a:pt x="31906" y="515343"/>
                          <a:pt x="0" y="407189"/>
                        </a:cubicBezTo>
                        <a:cubicBezTo>
                          <a:pt x="-31906" y="299035"/>
                          <a:pt x="20899" y="105807"/>
                          <a:pt x="0" y="0"/>
                        </a:cubicBezTo>
                        <a:close/>
                      </a:path>
                      <a:path w="1775167" h="830997" stroke="0" extrusionOk="0">
                        <a:moveTo>
                          <a:pt x="0" y="0"/>
                        </a:moveTo>
                        <a:cubicBezTo>
                          <a:pt x="237009" y="-29487"/>
                          <a:pt x="336546" y="58886"/>
                          <a:pt x="556219" y="0"/>
                        </a:cubicBezTo>
                        <a:cubicBezTo>
                          <a:pt x="775892" y="-58886"/>
                          <a:pt x="980447" y="54569"/>
                          <a:pt x="1165693" y="0"/>
                        </a:cubicBezTo>
                        <a:cubicBezTo>
                          <a:pt x="1350939" y="-54569"/>
                          <a:pt x="1581789" y="10393"/>
                          <a:pt x="1775167" y="0"/>
                        </a:cubicBezTo>
                        <a:cubicBezTo>
                          <a:pt x="1784594" y="153752"/>
                          <a:pt x="1762099" y="316521"/>
                          <a:pt x="1775167" y="432118"/>
                        </a:cubicBezTo>
                        <a:cubicBezTo>
                          <a:pt x="1788235" y="547715"/>
                          <a:pt x="1770443" y="714334"/>
                          <a:pt x="1775167" y="830997"/>
                        </a:cubicBezTo>
                        <a:cubicBezTo>
                          <a:pt x="1589392" y="899195"/>
                          <a:pt x="1441325" y="805774"/>
                          <a:pt x="1147941" y="830997"/>
                        </a:cubicBezTo>
                        <a:cubicBezTo>
                          <a:pt x="854557" y="856220"/>
                          <a:pt x="745677" y="822814"/>
                          <a:pt x="591722" y="830997"/>
                        </a:cubicBezTo>
                        <a:cubicBezTo>
                          <a:pt x="437767" y="839180"/>
                          <a:pt x="235507" y="788295"/>
                          <a:pt x="0" y="830997"/>
                        </a:cubicBezTo>
                        <a:cubicBezTo>
                          <a:pt x="-11605" y="739976"/>
                          <a:pt x="46037" y="615555"/>
                          <a:pt x="0" y="415499"/>
                        </a:cubicBezTo>
                        <a:cubicBezTo>
                          <a:pt x="-46037" y="215443"/>
                          <a:pt x="35097" y="144021"/>
                          <a:pt x="0" y="0"/>
                        </a:cubicBezTo>
                        <a:close/>
                      </a:path>
                    </a:pathLst>
                  </a:custGeom>
                  <ask:type>
                    <ask:lineSketchNone/>
                  </ask:type>
                </ask:lineSketchStyleProps>
              </a:ext>
            </a:extLst>
          </a:ln>
          <a:scene3d>
            <a:camera prst="orthographicFront"/>
            <a:lightRig rig="threePt" dir="t"/>
          </a:scene3d>
          <a:sp3d>
            <a:bevelT/>
          </a:sp3d>
        </p:spPr>
        <p:txBody>
          <a:bodyPr wrap="square" lIns="18000" rIns="18000"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2400" i="0" u="none" strike="noStrike" kern="0" cap="none" spc="0" normalizeH="0" baseline="0">
                <a:ln>
                  <a:noFill/>
                </a:ln>
                <a:solidFill>
                  <a:schemeClr val="accent1">
                    <a:lumMod val="50000"/>
                  </a:schemeClr>
                </a:solidFill>
                <a:effectLst/>
                <a:uLnTx/>
                <a:uFillTx/>
                <a:latin typeface="Century Gothic" panose="020F030202020403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F0302020204030204"/>
                <a:ea typeface="+mn-ea"/>
                <a:cs typeface="+mn-cs"/>
              </a:rPr>
              <a:t>kosten</a:t>
            </a: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9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18"/>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8" presetClass="exit" presetSubtype="9" fill="hold" grpId="0" nodeType="clickEffect">
                                  <p:stCondLst>
                                    <p:cond delay="0"/>
                                  </p:stCondLst>
                                  <p:childTnLst>
                                    <p:animEffect transition="out" filter="strips(upLeft)">
                                      <p:cBhvr>
                                        <p:cTn id="10" dur="5000"/>
                                        <p:tgtEl>
                                          <p:spTgt spid="18"/>
                                        </p:tgtEl>
                                      </p:cBhvr>
                                    </p:animEffect>
                                    <p:set>
                                      <p:cBhvr>
                                        <p:cTn id="11" dur="1" fill="hold">
                                          <p:stCondLst>
                                            <p:cond delay="49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grpId="1" nodeType="clickEffect">
                                  <p:stCondLst>
                                    <p:cond delay="0"/>
                                  </p:stCondLst>
                                  <p:childTnLst>
                                    <p:animClr clrSpc="rgb" dir="cw">
                                      <p:cBhvr override="childStyle">
                                        <p:cTn id="19" dur="2000" fill="hold"/>
                                        <p:tgtEl>
                                          <p:spTgt spid="17"/>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8" presetClass="exit" presetSubtype="9" fill="hold" grpId="0" nodeType="clickEffect">
                                  <p:stCondLst>
                                    <p:cond delay="0"/>
                                  </p:stCondLst>
                                  <p:childTnLst>
                                    <p:animEffect transition="out" filter="strips(upLeft)">
                                      <p:cBhvr>
                                        <p:cTn id="23" dur="5000"/>
                                        <p:tgtEl>
                                          <p:spTgt spid="17"/>
                                        </p:tgtEl>
                                      </p:cBhvr>
                                    </p:animEffect>
                                    <p:set>
                                      <p:cBhvr>
                                        <p:cTn id="24" dur="1" fill="hold">
                                          <p:stCondLst>
                                            <p:cond delay="49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grpId="1" nodeType="clickEffect">
                                  <p:stCondLst>
                                    <p:cond delay="0"/>
                                  </p:stCondLst>
                                  <p:childTnLst>
                                    <p:animClr clrSpc="rgb" dir="cw">
                                      <p:cBhvr override="childStyle">
                                        <p:cTn id="28" dur="2000" fill="hold"/>
                                        <p:tgtEl>
                                          <p:spTgt spid="8"/>
                                        </p:tgtEl>
                                        <p:attrNameLst>
                                          <p:attrName>style.color</p:attrName>
                                        </p:attrNameLst>
                                      </p:cBhvr>
                                      <p:to>
                                        <a:schemeClr val="accent2"/>
                                      </p:to>
                                    </p:animClr>
                                  </p:childTnLst>
                                </p:cTn>
                              </p:par>
                            </p:childTnLst>
                          </p:cTn>
                        </p:par>
                      </p:childTnLst>
                    </p:cTn>
                  </p:par>
                  <p:par>
                    <p:cTn id="29" fill="hold">
                      <p:stCondLst>
                        <p:cond delay="indefinite"/>
                      </p:stCondLst>
                      <p:childTnLst>
                        <p:par>
                          <p:cTn id="30" fill="hold">
                            <p:stCondLst>
                              <p:cond delay="0"/>
                            </p:stCondLst>
                            <p:childTnLst>
                              <p:par>
                                <p:cTn id="31" presetID="18" presetClass="exit" presetSubtype="9" fill="hold" grpId="0" nodeType="clickEffect">
                                  <p:stCondLst>
                                    <p:cond delay="0"/>
                                  </p:stCondLst>
                                  <p:childTnLst>
                                    <p:animEffect transition="out" filter="strips(upLeft)">
                                      <p:cBhvr>
                                        <p:cTn id="32" dur="5000"/>
                                        <p:tgtEl>
                                          <p:spTgt spid="8"/>
                                        </p:tgtEl>
                                      </p:cBhvr>
                                    </p:animEffect>
                                    <p:set>
                                      <p:cBhvr>
                                        <p:cTn id="33" dur="1" fill="hold">
                                          <p:stCondLst>
                                            <p:cond delay="49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3" presetClass="emph" presetSubtype="2" fill="hold" grpId="1" nodeType="clickEffect">
                                  <p:stCondLst>
                                    <p:cond delay="0"/>
                                  </p:stCondLst>
                                  <p:childTnLst>
                                    <p:animClr clrSpc="rgb" dir="cw">
                                      <p:cBhvr override="childStyle">
                                        <p:cTn id="37" dur="2000" fill="hold"/>
                                        <p:tgtEl>
                                          <p:spTgt spid="30"/>
                                        </p:tgtEl>
                                        <p:attrNameLst>
                                          <p:attrName>style.color</p:attrName>
                                        </p:attrNameLst>
                                      </p:cBhvr>
                                      <p:to>
                                        <a:schemeClr val="accent2"/>
                                      </p:to>
                                    </p:animClr>
                                  </p:childTnLst>
                                </p:cTn>
                              </p:par>
                            </p:childTnLst>
                          </p:cTn>
                        </p:par>
                      </p:childTnLst>
                    </p:cTn>
                  </p:par>
                  <p:par>
                    <p:cTn id="38" fill="hold">
                      <p:stCondLst>
                        <p:cond delay="indefinite"/>
                      </p:stCondLst>
                      <p:childTnLst>
                        <p:par>
                          <p:cTn id="39" fill="hold">
                            <p:stCondLst>
                              <p:cond delay="0"/>
                            </p:stCondLst>
                            <p:childTnLst>
                              <p:par>
                                <p:cTn id="40" presetID="18" presetClass="exit" presetSubtype="9" fill="hold" grpId="0" nodeType="clickEffect">
                                  <p:stCondLst>
                                    <p:cond delay="0"/>
                                  </p:stCondLst>
                                  <p:childTnLst>
                                    <p:animEffect transition="out" filter="strips(upLeft)">
                                      <p:cBhvr>
                                        <p:cTn id="41" dur="5000"/>
                                        <p:tgtEl>
                                          <p:spTgt spid="30"/>
                                        </p:tgtEl>
                                      </p:cBhvr>
                                    </p:animEffect>
                                    <p:set>
                                      <p:cBhvr>
                                        <p:cTn id="42" dur="1" fill="hold">
                                          <p:stCondLst>
                                            <p:cond delay="49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0"/>
                                        </p:tgtEl>
                                        <p:attrNameLst>
                                          <p:attrName>style.color</p:attrName>
                                        </p:attrNameLst>
                                      </p:cBhvr>
                                      <p:to>
                                        <a:schemeClr val="accent2"/>
                                      </p:to>
                                    </p:animClr>
                                  </p:childTnLst>
                                </p:cTn>
                              </p:par>
                            </p:childTnLst>
                          </p:cTn>
                        </p:par>
                      </p:childTnLst>
                    </p:cTn>
                  </p:par>
                  <p:par>
                    <p:cTn id="47" fill="hold">
                      <p:stCondLst>
                        <p:cond delay="indefinite"/>
                      </p:stCondLst>
                      <p:childTnLst>
                        <p:par>
                          <p:cTn id="48" fill="hold">
                            <p:stCondLst>
                              <p:cond delay="0"/>
                            </p:stCondLst>
                            <p:childTnLst>
                              <p:par>
                                <p:cTn id="49" presetID="18" presetClass="exit" presetSubtype="9" fill="hold" grpId="0" nodeType="clickEffect">
                                  <p:stCondLst>
                                    <p:cond delay="0"/>
                                  </p:stCondLst>
                                  <p:childTnLst>
                                    <p:animEffect transition="out" filter="strips(upLeft)">
                                      <p:cBhvr>
                                        <p:cTn id="50" dur="5000"/>
                                        <p:tgtEl>
                                          <p:spTgt spid="10"/>
                                        </p:tgtEl>
                                      </p:cBhvr>
                                    </p:animEffect>
                                    <p:set>
                                      <p:cBhvr>
                                        <p:cTn id="51" dur="1" fill="hold">
                                          <p:stCondLst>
                                            <p:cond delay="49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grpId="1" nodeType="clickEffect">
                                  <p:stCondLst>
                                    <p:cond delay="0"/>
                                  </p:stCondLst>
                                  <p:childTnLst>
                                    <p:animClr clrSpc="rgb" dir="cw">
                                      <p:cBhvr override="childStyle">
                                        <p:cTn id="55" dur="2000" fill="hold"/>
                                        <p:tgtEl>
                                          <p:spTgt spid="14"/>
                                        </p:tgtEl>
                                        <p:attrNameLst>
                                          <p:attrName>style.color</p:attrName>
                                        </p:attrNameLst>
                                      </p:cBhvr>
                                      <p:to>
                                        <a:schemeClr val="accent2"/>
                                      </p:to>
                                    </p:animClr>
                                  </p:childTnLst>
                                </p:cTn>
                              </p:par>
                            </p:childTnLst>
                          </p:cTn>
                        </p:par>
                      </p:childTnLst>
                    </p:cTn>
                  </p:par>
                  <p:par>
                    <p:cTn id="56" fill="hold">
                      <p:stCondLst>
                        <p:cond delay="indefinite"/>
                      </p:stCondLst>
                      <p:childTnLst>
                        <p:par>
                          <p:cTn id="57" fill="hold">
                            <p:stCondLst>
                              <p:cond delay="0"/>
                            </p:stCondLst>
                            <p:childTnLst>
                              <p:par>
                                <p:cTn id="58" presetID="18" presetClass="exit" presetSubtype="9" fill="hold" grpId="0" nodeType="clickEffect">
                                  <p:stCondLst>
                                    <p:cond delay="0"/>
                                  </p:stCondLst>
                                  <p:childTnLst>
                                    <p:animEffect transition="out" filter="strips(upLeft)">
                                      <p:cBhvr>
                                        <p:cTn id="59" dur="5000"/>
                                        <p:tgtEl>
                                          <p:spTgt spid="14"/>
                                        </p:tgtEl>
                                      </p:cBhvr>
                                    </p:animEffect>
                                    <p:set>
                                      <p:cBhvr>
                                        <p:cTn id="60" dur="1" fill="hold">
                                          <p:stCondLst>
                                            <p:cond delay="49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mph" presetSubtype="2" fill="hold" grpId="1" nodeType="clickEffect">
                                  <p:stCondLst>
                                    <p:cond delay="0"/>
                                  </p:stCondLst>
                                  <p:childTnLst>
                                    <p:animClr clrSpc="rgb" dir="cw">
                                      <p:cBhvr override="childStyle">
                                        <p:cTn id="64" dur="2000" fill="hold"/>
                                        <p:tgtEl>
                                          <p:spTgt spid="12"/>
                                        </p:tgtEl>
                                        <p:attrNameLst>
                                          <p:attrName>style.color</p:attrName>
                                        </p:attrNameLst>
                                      </p:cBhvr>
                                      <p:to>
                                        <a:schemeClr val="accent2"/>
                                      </p:to>
                                    </p:animClr>
                                  </p:childTnLst>
                                </p:cTn>
                              </p:par>
                            </p:childTnLst>
                          </p:cTn>
                        </p:par>
                      </p:childTnLst>
                    </p:cTn>
                  </p:par>
                  <p:par>
                    <p:cTn id="65" fill="hold">
                      <p:stCondLst>
                        <p:cond delay="indefinite"/>
                      </p:stCondLst>
                      <p:childTnLst>
                        <p:par>
                          <p:cTn id="66" fill="hold">
                            <p:stCondLst>
                              <p:cond delay="0"/>
                            </p:stCondLst>
                            <p:childTnLst>
                              <p:par>
                                <p:cTn id="67" presetID="18" presetClass="exit" presetSubtype="9" fill="hold" grpId="0" nodeType="clickEffect">
                                  <p:stCondLst>
                                    <p:cond delay="0"/>
                                  </p:stCondLst>
                                  <p:childTnLst>
                                    <p:animEffect transition="out" filter="strips(upLeft)">
                                      <p:cBhvr>
                                        <p:cTn id="68" dur="5000"/>
                                        <p:tgtEl>
                                          <p:spTgt spid="12"/>
                                        </p:tgtEl>
                                      </p:cBhvr>
                                    </p:animEffect>
                                    <p:set>
                                      <p:cBhvr>
                                        <p:cTn id="69" dur="1" fill="hold">
                                          <p:stCondLst>
                                            <p:cond delay="4999"/>
                                          </p:stCondLst>
                                        </p:cTn>
                                        <p:tgtEl>
                                          <p:spTgt spid="1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3" presetClass="emph" presetSubtype="2" fill="hold" grpId="1" nodeType="clickEffect">
                                  <p:stCondLst>
                                    <p:cond delay="0"/>
                                  </p:stCondLst>
                                  <p:childTnLst>
                                    <p:animClr clrSpc="rgb" dir="cw">
                                      <p:cBhvr override="childStyle">
                                        <p:cTn id="73" dur="2000" fill="hold"/>
                                        <p:tgtEl>
                                          <p:spTgt spid="11"/>
                                        </p:tgtEl>
                                        <p:attrNameLst>
                                          <p:attrName>style.color</p:attrName>
                                        </p:attrNameLst>
                                      </p:cBhvr>
                                      <p:to>
                                        <a:schemeClr val="accent2"/>
                                      </p:to>
                                    </p:animClr>
                                  </p:childTnLst>
                                </p:cTn>
                              </p:par>
                            </p:childTnLst>
                          </p:cTn>
                        </p:par>
                      </p:childTnLst>
                    </p:cTn>
                  </p:par>
                  <p:par>
                    <p:cTn id="74" fill="hold">
                      <p:stCondLst>
                        <p:cond delay="indefinite"/>
                      </p:stCondLst>
                      <p:childTnLst>
                        <p:par>
                          <p:cTn id="75" fill="hold">
                            <p:stCondLst>
                              <p:cond delay="0"/>
                            </p:stCondLst>
                            <p:childTnLst>
                              <p:par>
                                <p:cTn id="76" presetID="18" presetClass="exit" presetSubtype="9" fill="hold" grpId="0" nodeType="clickEffect">
                                  <p:stCondLst>
                                    <p:cond delay="0"/>
                                  </p:stCondLst>
                                  <p:childTnLst>
                                    <p:animEffect transition="out" filter="strips(upLeft)">
                                      <p:cBhvr>
                                        <p:cTn id="77" dur="5000"/>
                                        <p:tgtEl>
                                          <p:spTgt spid="11"/>
                                        </p:tgtEl>
                                      </p:cBhvr>
                                    </p:animEffect>
                                    <p:set>
                                      <p:cBhvr>
                                        <p:cTn id="78" dur="1" fill="hold">
                                          <p:stCondLst>
                                            <p:cond delay="4999"/>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mph" presetSubtype="2" fill="hold" grpId="1" nodeType="clickEffect">
                                  <p:stCondLst>
                                    <p:cond delay="0"/>
                                  </p:stCondLst>
                                  <p:childTnLst>
                                    <p:animClr clrSpc="rgb" dir="cw">
                                      <p:cBhvr override="childStyle">
                                        <p:cTn id="82" dur="2000" fill="hold"/>
                                        <p:tgtEl>
                                          <p:spTgt spid="15"/>
                                        </p:tgtEl>
                                        <p:attrNameLst>
                                          <p:attrName>style.color</p:attrName>
                                        </p:attrNameLst>
                                      </p:cBhvr>
                                      <p:to>
                                        <a:schemeClr val="accent2"/>
                                      </p:to>
                                    </p:animClr>
                                  </p:childTnLst>
                                </p:cTn>
                              </p:par>
                            </p:childTnLst>
                          </p:cTn>
                        </p:par>
                      </p:childTnLst>
                    </p:cTn>
                  </p:par>
                  <p:par>
                    <p:cTn id="83" fill="hold">
                      <p:stCondLst>
                        <p:cond delay="indefinite"/>
                      </p:stCondLst>
                      <p:childTnLst>
                        <p:par>
                          <p:cTn id="84" fill="hold">
                            <p:stCondLst>
                              <p:cond delay="0"/>
                            </p:stCondLst>
                            <p:childTnLst>
                              <p:par>
                                <p:cTn id="85" presetID="18" presetClass="exit" presetSubtype="9" fill="hold" grpId="0" nodeType="clickEffect">
                                  <p:stCondLst>
                                    <p:cond delay="0"/>
                                  </p:stCondLst>
                                  <p:childTnLst>
                                    <p:animEffect transition="out" filter="strips(upLeft)">
                                      <p:cBhvr>
                                        <p:cTn id="86" dur="5000"/>
                                        <p:tgtEl>
                                          <p:spTgt spid="15"/>
                                        </p:tgtEl>
                                      </p:cBhvr>
                                    </p:animEffect>
                                    <p:set>
                                      <p:cBhvr>
                                        <p:cTn id="87" dur="1" fill="hold">
                                          <p:stCondLst>
                                            <p:cond delay="4999"/>
                                          </p:stCondLst>
                                        </p:cTn>
                                        <p:tgtEl>
                                          <p:spTgt spid="1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grpId="1" nodeType="clickEffect">
                                  <p:stCondLst>
                                    <p:cond delay="0"/>
                                  </p:stCondLst>
                                  <p:childTnLst>
                                    <p:animClr clrSpc="rgb" dir="cw">
                                      <p:cBhvr override="childStyle">
                                        <p:cTn id="95" dur="2000" fill="hold"/>
                                        <p:tgtEl>
                                          <p:spTgt spid="34"/>
                                        </p:tgtEl>
                                        <p:attrNameLst>
                                          <p:attrName>style.color</p:attrName>
                                        </p:attrNameLst>
                                      </p:cBhvr>
                                      <p:to>
                                        <a:schemeClr val="accent2"/>
                                      </p:to>
                                    </p:animClr>
                                  </p:childTnLst>
                                </p:cTn>
                              </p:par>
                            </p:childTnLst>
                          </p:cTn>
                        </p:par>
                      </p:childTnLst>
                    </p:cTn>
                  </p:par>
                  <p:par>
                    <p:cTn id="96" fill="hold">
                      <p:stCondLst>
                        <p:cond delay="indefinite"/>
                      </p:stCondLst>
                      <p:childTnLst>
                        <p:par>
                          <p:cTn id="97" fill="hold">
                            <p:stCondLst>
                              <p:cond delay="0"/>
                            </p:stCondLst>
                            <p:childTnLst>
                              <p:par>
                                <p:cTn id="98" presetID="18" presetClass="exit" presetSubtype="9" fill="hold" grpId="0" nodeType="clickEffect">
                                  <p:stCondLst>
                                    <p:cond delay="0"/>
                                  </p:stCondLst>
                                  <p:childTnLst>
                                    <p:animEffect transition="out" filter="strips(upLeft)">
                                      <p:cBhvr>
                                        <p:cTn id="99" dur="5000"/>
                                        <p:tgtEl>
                                          <p:spTgt spid="34"/>
                                        </p:tgtEl>
                                      </p:cBhvr>
                                    </p:animEffect>
                                    <p:set>
                                      <p:cBhvr>
                                        <p:cTn id="100" dur="1" fill="hold">
                                          <p:stCondLst>
                                            <p:cond delay="4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4" grpId="0" animBg="1"/>
      <p:bldP spid="14" grpId="1" animBg="1"/>
      <p:bldP spid="12" grpId="0" animBg="1"/>
      <p:bldP spid="12" grpId="1" animBg="1"/>
      <p:bldP spid="15" grpId="0" animBg="1"/>
      <p:bldP spid="15" grpId="1" animBg="1"/>
      <p:bldP spid="17" grpId="0" animBg="1"/>
      <p:bldP spid="17" grpId="1" animBg="1"/>
      <p:bldP spid="18" grpId="0" animBg="1"/>
      <p:bldP spid="18" grpId="1" animBg="1"/>
      <p:bldP spid="30" grpId="0" animBg="1"/>
      <p:bldP spid="30" grpId="1" animBg="1"/>
      <p:bldP spid="8" grpId="0" animBg="1"/>
      <p:bldP spid="8" grpId="1" animBg="1"/>
      <p:bldP spid="32" grpId="0" animBg="1"/>
      <p:bldP spid="33" grpId="0" animBg="1"/>
      <p:bldP spid="34" grpId="0" animBg="1"/>
      <p:bldP spid="3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51D55F-256D-404A-A159-98E64B6B99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05" b="14255"/>
          <a:stretch/>
        </p:blipFill>
        <p:spPr>
          <a:xfrm>
            <a:off x="3413410" y="2159348"/>
            <a:ext cx="3808871" cy="3839529"/>
          </a:xfrm>
          <a:prstGeom prst="rect">
            <a:avLst/>
          </a:prstGeom>
        </p:spPr>
      </p:pic>
      <p:pic>
        <p:nvPicPr>
          <p:cNvPr id="59" name="Picture 58" descr="background rectangle">
            <a:extLst>
              <a:ext uri="{FF2B5EF4-FFF2-40B4-BE49-F238E27FC236}">
                <a16:creationId xmlns:a16="http://schemas.microsoft.com/office/drawing/2014/main" id="{16D0A508-53FC-4086-9FEC-8258EDEF85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218688" cy="869950"/>
          </a:xfrm>
          <a:prstGeom prst="rect">
            <a:avLst/>
          </a:prstGeom>
        </p:spPr>
      </p:pic>
      <p:graphicFrame>
        <p:nvGraphicFramePr>
          <p:cNvPr id="4" name="Group 239">
            <a:extLst>
              <a:ext uri="{FF2B5EF4-FFF2-40B4-BE49-F238E27FC236}">
                <a16:creationId xmlns:a16="http://schemas.microsoft.com/office/drawing/2014/main" id="{BB813F37-1A0A-40BC-B12B-0A3B6D9F1E73}"/>
              </a:ext>
            </a:extLst>
          </p:cNvPr>
          <p:cNvGraphicFramePr>
            <a:graphicFrameLocks noGrp="1"/>
          </p:cNvGraphicFramePr>
          <p:nvPr/>
        </p:nvGraphicFramePr>
        <p:xfrm>
          <a:off x="656313" y="1394214"/>
          <a:ext cx="8284640" cy="4659968"/>
        </p:xfrm>
        <a:graphic>
          <a:graphicData uri="http://schemas.openxmlformats.org/drawingml/2006/table">
            <a:tbl>
              <a:tblPr/>
              <a:tblGrid>
                <a:gridCol w="1080604">
                  <a:extLst>
                    <a:ext uri="{9D8B030D-6E8A-4147-A177-3AD203B41FA5}">
                      <a16:colId xmlns:a16="http://schemas.microsoft.com/office/drawing/2014/main" val="20000"/>
                    </a:ext>
                  </a:extLst>
                </a:gridCol>
                <a:gridCol w="1801009">
                  <a:extLst>
                    <a:ext uri="{9D8B030D-6E8A-4147-A177-3AD203B41FA5}">
                      <a16:colId xmlns:a16="http://schemas.microsoft.com/office/drawing/2014/main" val="20001"/>
                    </a:ext>
                  </a:extLst>
                </a:gridCol>
                <a:gridCol w="1801009">
                  <a:extLst>
                    <a:ext uri="{9D8B030D-6E8A-4147-A177-3AD203B41FA5}">
                      <a16:colId xmlns:a16="http://schemas.microsoft.com/office/drawing/2014/main" val="20002"/>
                    </a:ext>
                  </a:extLst>
                </a:gridCol>
                <a:gridCol w="1801009">
                  <a:extLst>
                    <a:ext uri="{9D8B030D-6E8A-4147-A177-3AD203B41FA5}">
                      <a16:colId xmlns:a16="http://schemas.microsoft.com/office/drawing/2014/main" val="20003"/>
                    </a:ext>
                  </a:extLst>
                </a:gridCol>
                <a:gridCol w="1801009">
                  <a:extLst>
                    <a:ext uri="{9D8B030D-6E8A-4147-A177-3AD203B41FA5}">
                      <a16:colId xmlns:a16="http://schemas.microsoft.com/office/drawing/2014/main" val="4079479649"/>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9" name="Title 3">
            <a:extLst>
              <a:ext uri="{FF2B5EF4-FFF2-40B4-BE49-F238E27FC236}">
                <a16:creationId xmlns:a16="http://schemas.microsoft.com/office/drawing/2014/main" id="{F88C8955-129F-48A7-9951-E22F32607279}"/>
              </a:ext>
            </a:extLst>
          </p:cNvPr>
          <p:cNvSpPr>
            <a:spLocks noGrp="1"/>
          </p:cNvSpPr>
          <p:nvPr>
            <p:ph type="title"/>
          </p:nvPr>
        </p:nvSpPr>
        <p:spPr>
          <a:xfrm>
            <a:off x="-9674" y="261109"/>
            <a:ext cx="5265384"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a:t>
            </a:r>
          </a:p>
        </p:txBody>
      </p:sp>
      <p:sp>
        <p:nvSpPr>
          <p:cNvPr id="40" name="Rectangle 39">
            <a:hlinkClick r:id="" action="ppaction://noaction">
              <a:snd r:embed="rId5" name="9.1.1.3 Slide 15 A1.wav"/>
            </a:hlinkClick>
            <a:extLst>
              <a:ext uri="{FF2B5EF4-FFF2-40B4-BE49-F238E27FC236}">
                <a16:creationId xmlns:a16="http://schemas.microsoft.com/office/drawing/2014/main" id="{3A07C35A-69F1-4A8A-A644-B79420459932}"/>
              </a:ext>
            </a:extLst>
          </p:cNvPr>
          <p:cNvSpPr/>
          <p:nvPr/>
        </p:nvSpPr>
        <p:spPr>
          <a:xfrm>
            <a:off x="9445708" y="215934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A1</a:t>
            </a:r>
          </a:p>
        </p:txBody>
      </p:sp>
      <p:sp>
        <p:nvSpPr>
          <p:cNvPr id="43" name="Rectangle 42">
            <a:hlinkClick r:id="" action="ppaction://noaction">
              <a:snd r:embed="rId6" name="9.1.1.3 Slide 15 A3.wav"/>
            </a:hlinkClick>
            <a:extLst>
              <a:ext uri="{FF2B5EF4-FFF2-40B4-BE49-F238E27FC236}">
                <a16:creationId xmlns:a16="http://schemas.microsoft.com/office/drawing/2014/main" id="{547006C7-313A-476D-BB9F-6D08F54D6B28}"/>
              </a:ext>
            </a:extLst>
          </p:cNvPr>
          <p:cNvSpPr/>
          <p:nvPr/>
        </p:nvSpPr>
        <p:spPr>
          <a:xfrm>
            <a:off x="9445708" y="265170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A3</a:t>
            </a:r>
          </a:p>
        </p:txBody>
      </p:sp>
      <p:sp>
        <p:nvSpPr>
          <p:cNvPr id="44" name="Rectangle 43">
            <a:hlinkClick r:id="" action="ppaction://noaction">
              <a:snd r:embed="rId7" name="9.1.1.3 Slide 15 A2.wav"/>
            </a:hlinkClick>
            <a:extLst>
              <a:ext uri="{FF2B5EF4-FFF2-40B4-BE49-F238E27FC236}">
                <a16:creationId xmlns:a16="http://schemas.microsoft.com/office/drawing/2014/main" id="{0C2F4D30-BBDD-4326-9B24-52643B4AE3ED}"/>
              </a:ext>
            </a:extLst>
          </p:cNvPr>
          <p:cNvSpPr/>
          <p:nvPr/>
        </p:nvSpPr>
        <p:spPr>
          <a:xfrm>
            <a:off x="10439229" y="215934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A2</a:t>
            </a:r>
          </a:p>
        </p:txBody>
      </p:sp>
      <p:sp>
        <p:nvSpPr>
          <p:cNvPr id="45" name="Rectangle 44">
            <a:hlinkClick r:id="" action="ppaction://noaction">
              <a:snd r:embed="rId8" name="9.1.1.3 Slide 15 A4.wav"/>
            </a:hlinkClick>
            <a:extLst>
              <a:ext uri="{FF2B5EF4-FFF2-40B4-BE49-F238E27FC236}">
                <a16:creationId xmlns:a16="http://schemas.microsoft.com/office/drawing/2014/main" id="{F30E3D0C-859B-44DB-AB68-069912F60098}"/>
              </a:ext>
            </a:extLst>
          </p:cNvPr>
          <p:cNvSpPr/>
          <p:nvPr/>
        </p:nvSpPr>
        <p:spPr>
          <a:xfrm>
            <a:off x="10439229" y="265170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A4</a:t>
            </a:r>
          </a:p>
        </p:txBody>
      </p:sp>
      <p:sp>
        <p:nvSpPr>
          <p:cNvPr id="46" name="Rectangle 45">
            <a:hlinkClick r:id="" action="ppaction://noaction">
              <a:snd r:embed="rId9" name="9.1.1.3 Slide 15 B1.wav"/>
            </a:hlinkClick>
            <a:extLst>
              <a:ext uri="{FF2B5EF4-FFF2-40B4-BE49-F238E27FC236}">
                <a16:creationId xmlns:a16="http://schemas.microsoft.com/office/drawing/2014/main" id="{98672970-931D-4635-90EA-0E9316ECB4FE}"/>
              </a:ext>
            </a:extLst>
          </p:cNvPr>
          <p:cNvSpPr/>
          <p:nvPr/>
        </p:nvSpPr>
        <p:spPr>
          <a:xfrm>
            <a:off x="9445708" y="314405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B1</a:t>
            </a:r>
          </a:p>
        </p:txBody>
      </p:sp>
      <p:sp>
        <p:nvSpPr>
          <p:cNvPr id="47" name="Rectangle 46">
            <a:hlinkClick r:id="" action="ppaction://noaction">
              <a:snd r:embed="rId10" name="9.1.1.3 Slide 15 B3.wav"/>
            </a:hlinkClick>
            <a:extLst>
              <a:ext uri="{FF2B5EF4-FFF2-40B4-BE49-F238E27FC236}">
                <a16:creationId xmlns:a16="http://schemas.microsoft.com/office/drawing/2014/main" id="{9F972EBF-F787-4BA4-A3FE-0DF42A8B20AD}"/>
              </a:ext>
            </a:extLst>
          </p:cNvPr>
          <p:cNvSpPr/>
          <p:nvPr/>
        </p:nvSpPr>
        <p:spPr>
          <a:xfrm>
            <a:off x="9445708" y="363641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B3</a:t>
            </a:r>
          </a:p>
        </p:txBody>
      </p:sp>
      <p:sp>
        <p:nvSpPr>
          <p:cNvPr id="48" name="Rectangle 47">
            <a:hlinkClick r:id="" action="ppaction://noaction">
              <a:snd r:embed="rId11" name="9.1.1.3 Slide 15 B2.wav"/>
            </a:hlinkClick>
            <a:extLst>
              <a:ext uri="{FF2B5EF4-FFF2-40B4-BE49-F238E27FC236}">
                <a16:creationId xmlns:a16="http://schemas.microsoft.com/office/drawing/2014/main" id="{E48A2ADF-4820-46BB-A52E-4D976BA5A477}"/>
              </a:ext>
            </a:extLst>
          </p:cNvPr>
          <p:cNvSpPr/>
          <p:nvPr/>
        </p:nvSpPr>
        <p:spPr>
          <a:xfrm>
            <a:off x="10439229" y="314405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B2</a:t>
            </a:r>
          </a:p>
        </p:txBody>
      </p:sp>
      <p:sp>
        <p:nvSpPr>
          <p:cNvPr id="49" name="Rectangle 48">
            <a:hlinkClick r:id="" action="ppaction://noaction">
              <a:snd r:embed="rId12" name="9.1.1.3 Slide 15 B4.wav"/>
            </a:hlinkClick>
            <a:extLst>
              <a:ext uri="{FF2B5EF4-FFF2-40B4-BE49-F238E27FC236}">
                <a16:creationId xmlns:a16="http://schemas.microsoft.com/office/drawing/2014/main" id="{33F44D95-2782-4C86-A8AD-B0B219C66B2E}"/>
              </a:ext>
            </a:extLst>
          </p:cNvPr>
          <p:cNvSpPr/>
          <p:nvPr/>
        </p:nvSpPr>
        <p:spPr>
          <a:xfrm>
            <a:off x="10439229" y="363641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B4</a:t>
            </a:r>
          </a:p>
        </p:txBody>
      </p:sp>
      <p:sp>
        <p:nvSpPr>
          <p:cNvPr id="50" name="Rectangle 49">
            <a:hlinkClick r:id="" action="ppaction://noaction">
              <a:snd r:embed="rId13" name="9.1.1.3 Slide 15 C1.wav"/>
            </a:hlinkClick>
            <a:extLst>
              <a:ext uri="{FF2B5EF4-FFF2-40B4-BE49-F238E27FC236}">
                <a16:creationId xmlns:a16="http://schemas.microsoft.com/office/drawing/2014/main" id="{D44CE2FD-FED5-4363-B728-643A986922C4}"/>
              </a:ext>
            </a:extLst>
          </p:cNvPr>
          <p:cNvSpPr/>
          <p:nvPr/>
        </p:nvSpPr>
        <p:spPr>
          <a:xfrm>
            <a:off x="9445708" y="412876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C1</a:t>
            </a:r>
          </a:p>
        </p:txBody>
      </p:sp>
      <p:sp>
        <p:nvSpPr>
          <p:cNvPr id="51" name="Rectangle 50">
            <a:hlinkClick r:id="" action="ppaction://noaction">
              <a:snd r:embed="rId14" name="9.1.1.3 Slide 15 C3.wav"/>
            </a:hlinkClick>
            <a:extLst>
              <a:ext uri="{FF2B5EF4-FFF2-40B4-BE49-F238E27FC236}">
                <a16:creationId xmlns:a16="http://schemas.microsoft.com/office/drawing/2014/main" id="{005D567D-6980-4915-9C13-FED04FDEB564}"/>
              </a:ext>
            </a:extLst>
          </p:cNvPr>
          <p:cNvSpPr/>
          <p:nvPr/>
        </p:nvSpPr>
        <p:spPr>
          <a:xfrm>
            <a:off x="9445708" y="462112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C3</a:t>
            </a:r>
          </a:p>
        </p:txBody>
      </p:sp>
      <p:sp>
        <p:nvSpPr>
          <p:cNvPr id="52" name="Rectangle 51">
            <a:hlinkClick r:id="" action="ppaction://noaction">
              <a:snd r:embed="rId15" name="9.1.1.3 Slide 15 C2.wav"/>
            </a:hlinkClick>
            <a:extLst>
              <a:ext uri="{FF2B5EF4-FFF2-40B4-BE49-F238E27FC236}">
                <a16:creationId xmlns:a16="http://schemas.microsoft.com/office/drawing/2014/main" id="{C7A4FA02-9A38-497D-83F0-A1F83E94E888}"/>
              </a:ext>
            </a:extLst>
          </p:cNvPr>
          <p:cNvSpPr/>
          <p:nvPr/>
        </p:nvSpPr>
        <p:spPr>
          <a:xfrm>
            <a:off x="10439229" y="412876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C2</a:t>
            </a:r>
          </a:p>
        </p:txBody>
      </p:sp>
      <p:sp>
        <p:nvSpPr>
          <p:cNvPr id="53" name="Rectangle 52">
            <a:hlinkClick r:id="" action="ppaction://noaction">
              <a:snd r:embed="rId16" name="9.1.1.3 Slide 15 C4.wav"/>
            </a:hlinkClick>
            <a:extLst>
              <a:ext uri="{FF2B5EF4-FFF2-40B4-BE49-F238E27FC236}">
                <a16:creationId xmlns:a16="http://schemas.microsoft.com/office/drawing/2014/main" id="{F0E7D8B4-BFC7-4F92-8DF3-AF4119BC9BE5}"/>
              </a:ext>
            </a:extLst>
          </p:cNvPr>
          <p:cNvSpPr/>
          <p:nvPr/>
        </p:nvSpPr>
        <p:spPr>
          <a:xfrm>
            <a:off x="10439229" y="462112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C4</a:t>
            </a:r>
          </a:p>
        </p:txBody>
      </p:sp>
      <p:sp>
        <p:nvSpPr>
          <p:cNvPr id="54" name="Rectangle 53">
            <a:hlinkClick r:id="" action="ppaction://noaction">
              <a:snd r:embed="rId17" name="9.1.1.3 Slide 15 D1.wav"/>
            </a:hlinkClick>
            <a:extLst>
              <a:ext uri="{FF2B5EF4-FFF2-40B4-BE49-F238E27FC236}">
                <a16:creationId xmlns:a16="http://schemas.microsoft.com/office/drawing/2014/main" id="{5554AACE-01D1-40D4-9919-26A3EBC02516}"/>
              </a:ext>
            </a:extLst>
          </p:cNvPr>
          <p:cNvSpPr/>
          <p:nvPr/>
        </p:nvSpPr>
        <p:spPr>
          <a:xfrm>
            <a:off x="9445708" y="511347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D1</a:t>
            </a:r>
          </a:p>
        </p:txBody>
      </p:sp>
      <p:sp>
        <p:nvSpPr>
          <p:cNvPr id="55" name="Rectangle 54">
            <a:hlinkClick r:id="" action="ppaction://noaction">
              <a:snd r:embed="rId18" name="9.1.1.3 Slide 15 D3.wav"/>
            </a:hlinkClick>
            <a:extLst>
              <a:ext uri="{FF2B5EF4-FFF2-40B4-BE49-F238E27FC236}">
                <a16:creationId xmlns:a16="http://schemas.microsoft.com/office/drawing/2014/main" id="{2209AA40-D458-4A1F-BE98-BD36ADF381C1}"/>
              </a:ext>
            </a:extLst>
          </p:cNvPr>
          <p:cNvSpPr/>
          <p:nvPr/>
        </p:nvSpPr>
        <p:spPr>
          <a:xfrm>
            <a:off x="9445708" y="5605834"/>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D3</a:t>
            </a:r>
          </a:p>
        </p:txBody>
      </p:sp>
      <p:sp>
        <p:nvSpPr>
          <p:cNvPr id="56" name="Rectangle 55">
            <a:hlinkClick r:id="" action="ppaction://noaction">
              <a:snd r:embed="rId19" name="9.1.1.3 Slide 15 D2.wav"/>
            </a:hlinkClick>
            <a:extLst>
              <a:ext uri="{FF2B5EF4-FFF2-40B4-BE49-F238E27FC236}">
                <a16:creationId xmlns:a16="http://schemas.microsoft.com/office/drawing/2014/main" id="{CEF3018B-B1BF-4323-98F1-6762CC21BCA8}"/>
              </a:ext>
            </a:extLst>
          </p:cNvPr>
          <p:cNvSpPr/>
          <p:nvPr/>
        </p:nvSpPr>
        <p:spPr>
          <a:xfrm>
            <a:off x="10439229" y="511347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D2</a:t>
            </a:r>
          </a:p>
        </p:txBody>
      </p:sp>
      <p:sp>
        <p:nvSpPr>
          <p:cNvPr id="57" name="Rectangle 56">
            <a:hlinkClick r:id="" action="ppaction://noaction">
              <a:snd r:embed="rId20" name="9.1.1.3 Slide 15 D4.wav"/>
            </a:hlinkClick>
            <a:extLst>
              <a:ext uri="{FF2B5EF4-FFF2-40B4-BE49-F238E27FC236}">
                <a16:creationId xmlns:a16="http://schemas.microsoft.com/office/drawing/2014/main" id="{27E6BD66-4DB3-4437-B0ED-A88D7DC9A341}"/>
              </a:ext>
            </a:extLst>
          </p:cNvPr>
          <p:cNvSpPr/>
          <p:nvPr/>
        </p:nvSpPr>
        <p:spPr>
          <a:xfrm>
            <a:off x="10439229" y="5605834"/>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D4</a:t>
            </a:r>
          </a:p>
        </p:txBody>
      </p:sp>
      <p:sp>
        <p:nvSpPr>
          <p:cNvPr id="58" name="Rectangle 57">
            <a:extLst>
              <a:ext uri="{FF2B5EF4-FFF2-40B4-BE49-F238E27FC236}">
                <a16:creationId xmlns:a16="http://schemas.microsoft.com/office/drawing/2014/main" id="{2F487EB8-7881-42A8-B588-F9CB597B2AE8}"/>
              </a:ext>
            </a:extLst>
          </p:cNvPr>
          <p:cNvSpPr/>
          <p:nvPr/>
        </p:nvSpPr>
        <p:spPr>
          <a:xfrm>
            <a:off x="9449697" y="1546780"/>
            <a:ext cx="1787509"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audio:</a:t>
            </a:r>
          </a:p>
        </p:txBody>
      </p:sp>
      <p:sp>
        <p:nvSpPr>
          <p:cNvPr id="60" name="Rounded Rectangle 11">
            <a:extLst>
              <a:ext uri="{FF2B5EF4-FFF2-40B4-BE49-F238E27FC236}">
                <a16:creationId xmlns:a16="http://schemas.microsoft.com/office/drawing/2014/main" id="{0748212F-486D-45C3-99AC-186886C9D8FF}"/>
              </a:ext>
            </a:extLst>
          </p:cNvPr>
          <p:cNvSpPr/>
          <p:nvPr/>
        </p:nvSpPr>
        <p:spPr>
          <a:xfrm>
            <a:off x="9445708" y="247046"/>
            <a:ext cx="25131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F10FC436-775A-4A0C-ABE7-EC8EC88A3B8D}"/>
              </a:ext>
            </a:extLst>
          </p:cNvPr>
          <p:cNvSpPr/>
          <p:nvPr/>
        </p:nvSpPr>
        <p:spPr>
          <a:xfrm>
            <a:off x="9537520" y="6037730"/>
            <a:ext cx="24929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Raimond</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Spekking</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0E49DC31-66D9-4963-82B3-266C81B20E01}"/>
              </a:ext>
            </a:extLst>
          </p:cNvPr>
          <p:cNvSpPr/>
          <p:nvPr/>
        </p:nvSpPr>
        <p:spPr>
          <a:xfrm>
            <a:off x="1737842" y="2138630"/>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before</a:t>
            </a:r>
          </a:p>
        </p:txBody>
      </p:sp>
      <p:sp>
        <p:nvSpPr>
          <p:cNvPr id="61" name="Rectangle 60">
            <a:extLst>
              <a:ext uri="{FF2B5EF4-FFF2-40B4-BE49-F238E27FC236}">
                <a16:creationId xmlns:a16="http://schemas.microsoft.com/office/drawing/2014/main" id="{A41C46B5-9D27-4932-B4B8-0E37B8B8EAD1}"/>
              </a:ext>
            </a:extLst>
          </p:cNvPr>
          <p:cNvSpPr/>
          <p:nvPr/>
        </p:nvSpPr>
        <p:spPr>
          <a:xfrm>
            <a:off x="3541944" y="2138588"/>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hour, lesson</a:t>
            </a:r>
          </a:p>
        </p:txBody>
      </p:sp>
      <p:sp>
        <p:nvSpPr>
          <p:cNvPr id="62" name="Rectangle 61">
            <a:extLst>
              <a:ext uri="{FF2B5EF4-FFF2-40B4-BE49-F238E27FC236}">
                <a16:creationId xmlns:a16="http://schemas.microsoft.com/office/drawing/2014/main" id="{833F84A7-6A57-43DB-829B-5E17B34CB829}"/>
              </a:ext>
            </a:extLst>
          </p:cNvPr>
          <p:cNvSpPr/>
          <p:nvPr/>
        </p:nvSpPr>
        <p:spPr>
          <a:xfrm>
            <a:off x="5345626" y="2138587"/>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feeling</a:t>
            </a:r>
          </a:p>
        </p:txBody>
      </p:sp>
      <p:sp>
        <p:nvSpPr>
          <p:cNvPr id="63" name="Rectangle 62">
            <a:extLst>
              <a:ext uri="{FF2B5EF4-FFF2-40B4-BE49-F238E27FC236}">
                <a16:creationId xmlns:a16="http://schemas.microsoft.com/office/drawing/2014/main" id="{8673DDDE-9852-43B2-9A70-3D2BD46DBCE5}"/>
              </a:ext>
            </a:extLst>
          </p:cNvPr>
          <p:cNvSpPr/>
          <p:nvPr/>
        </p:nvSpPr>
        <p:spPr>
          <a:xfrm>
            <a:off x="7148360" y="2138588"/>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glass</a:t>
            </a:r>
          </a:p>
        </p:txBody>
      </p:sp>
      <p:sp>
        <p:nvSpPr>
          <p:cNvPr id="64" name="Rectangle 63">
            <a:extLst>
              <a:ext uri="{FF2B5EF4-FFF2-40B4-BE49-F238E27FC236}">
                <a16:creationId xmlns:a16="http://schemas.microsoft.com/office/drawing/2014/main" id="{B7F0132E-1FD9-4BA0-BE77-19B7C30F0E51}"/>
              </a:ext>
            </a:extLst>
          </p:cNvPr>
          <p:cNvSpPr/>
          <p:nvPr/>
        </p:nvSpPr>
        <p:spPr>
          <a:xfrm>
            <a:off x="1737842" y="3115739"/>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relatively</a:t>
            </a:r>
          </a:p>
        </p:txBody>
      </p:sp>
      <p:sp>
        <p:nvSpPr>
          <p:cNvPr id="65" name="Rectangle 64">
            <a:extLst>
              <a:ext uri="{FF2B5EF4-FFF2-40B4-BE49-F238E27FC236}">
                <a16:creationId xmlns:a16="http://schemas.microsoft.com/office/drawing/2014/main" id="{2B7EEE98-D9F2-4463-B806-C7B71EF0497F}"/>
              </a:ext>
            </a:extLst>
          </p:cNvPr>
          <p:cNvSpPr/>
          <p:nvPr/>
        </p:nvSpPr>
        <p:spPr>
          <a:xfrm>
            <a:off x="3541944" y="3116545"/>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if, when</a:t>
            </a:r>
          </a:p>
        </p:txBody>
      </p:sp>
      <p:sp>
        <p:nvSpPr>
          <p:cNvPr id="66" name="Rectangle 65">
            <a:extLst>
              <a:ext uri="{FF2B5EF4-FFF2-40B4-BE49-F238E27FC236}">
                <a16:creationId xmlns:a16="http://schemas.microsoft.com/office/drawing/2014/main" id="{793DF0B0-CD88-4AE3-812E-F03524A6037C}"/>
              </a:ext>
            </a:extLst>
          </p:cNvPr>
          <p:cNvSpPr/>
          <p:nvPr/>
        </p:nvSpPr>
        <p:spPr>
          <a:xfrm>
            <a:off x="5342149" y="3116251"/>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out, out of, from</a:t>
            </a:r>
          </a:p>
        </p:txBody>
      </p:sp>
      <p:sp>
        <p:nvSpPr>
          <p:cNvPr id="67" name="Rectangle 66">
            <a:extLst>
              <a:ext uri="{FF2B5EF4-FFF2-40B4-BE49-F238E27FC236}">
                <a16:creationId xmlns:a16="http://schemas.microsoft.com/office/drawing/2014/main" id="{5FF72EDD-B266-4ABA-ABDE-6BF882F043DD}"/>
              </a:ext>
            </a:extLst>
          </p:cNvPr>
          <p:cNvSpPr/>
          <p:nvPr/>
        </p:nvSpPr>
        <p:spPr>
          <a:xfrm>
            <a:off x="7148292" y="3115738"/>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about, </a:t>
            </a:r>
            <a:r>
              <a:rPr lang="en-GB" sz="1600" b="1" dirty="0">
                <a:solidFill>
                  <a:srgbClr val="115076"/>
                </a:solidFill>
              </a:rPr>
              <a:t>approximately</a:t>
            </a:r>
            <a:endParaRPr lang="en-GB" sz="2400" b="1" dirty="0">
              <a:solidFill>
                <a:srgbClr val="115076"/>
              </a:solidFill>
            </a:endParaRPr>
          </a:p>
        </p:txBody>
      </p:sp>
      <p:sp>
        <p:nvSpPr>
          <p:cNvPr id="68" name="Rectangle 67">
            <a:extLst>
              <a:ext uri="{FF2B5EF4-FFF2-40B4-BE49-F238E27FC236}">
                <a16:creationId xmlns:a16="http://schemas.microsoft.com/office/drawing/2014/main" id="{0A3015DF-E6FF-4B10-8C55-943738FA8626}"/>
              </a:ext>
            </a:extLst>
          </p:cNvPr>
          <p:cNvSpPr/>
          <p:nvPr/>
        </p:nvSpPr>
        <p:spPr>
          <a:xfrm>
            <a:off x="1737842" y="4092848"/>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should, to ought to</a:t>
            </a:r>
          </a:p>
        </p:txBody>
      </p:sp>
      <p:sp>
        <p:nvSpPr>
          <p:cNvPr id="69" name="Rectangle 68">
            <a:extLst>
              <a:ext uri="{FF2B5EF4-FFF2-40B4-BE49-F238E27FC236}">
                <a16:creationId xmlns:a16="http://schemas.microsoft.com/office/drawing/2014/main" id="{9CEF5DA2-050C-49EF-B774-A454D50923B8}"/>
              </a:ext>
            </a:extLst>
          </p:cNvPr>
          <p:cNvSpPr/>
          <p:nvPr/>
        </p:nvSpPr>
        <p:spPr>
          <a:xfrm>
            <a:off x="3541944" y="4093170"/>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per</a:t>
            </a:r>
          </a:p>
        </p:txBody>
      </p:sp>
      <p:sp>
        <p:nvSpPr>
          <p:cNvPr id="70" name="Rectangle 69">
            <a:extLst>
              <a:ext uri="{FF2B5EF4-FFF2-40B4-BE49-F238E27FC236}">
                <a16:creationId xmlns:a16="http://schemas.microsoft.com/office/drawing/2014/main" id="{58EA4ACF-1E68-44DB-B0E1-7F90F2A4909D}"/>
              </a:ext>
            </a:extLst>
          </p:cNvPr>
          <p:cNvSpPr/>
          <p:nvPr/>
        </p:nvSpPr>
        <p:spPr>
          <a:xfrm>
            <a:off x="5344446" y="4083427"/>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career</a:t>
            </a:r>
          </a:p>
        </p:txBody>
      </p:sp>
      <p:sp>
        <p:nvSpPr>
          <p:cNvPr id="71" name="Rectangle 70">
            <a:extLst>
              <a:ext uri="{FF2B5EF4-FFF2-40B4-BE49-F238E27FC236}">
                <a16:creationId xmlns:a16="http://schemas.microsoft.com/office/drawing/2014/main" id="{1AFF3317-A348-430E-81ED-BE75B8B2DA61}"/>
              </a:ext>
            </a:extLst>
          </p:cNvPr>
          <p:cNvSpPr/>
          <p:nvPr/>
        </p:nvSpPr>
        <p:spPr>
          <a:xfrm>
            <a:off x="7140540" y="4084297"/>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after</a:t>
            </a:r>
          </a:p>
        </p:txBody>
      </p:sp>
      <p:sp>
        <p:nvSpPr>
          <p:cNvPr id="72" name="Rectangle 71">
            <a:extLst>
              <a:ext uri="{FF2B5EF4-FFF2-40B4-BE49-F238E27FC236}">
                <a16:creationId xmlns:a16="http://schemas.microsoft.com/office/drawing/2014/main" id="{4FF50D2E-0699-4F14-9C70-286DA41F3387}"/>
              </a:ext>
            </a:extLst>
          </p:cNvPr>
          <p:cNvSpPr/>
          <p:nvPr/>
        </p:nvSpPr>
        <p:spPr>
          <a:xfrm>
            <a:off x="1738263" y="5062966"/>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free time</a:t>
            </a:r>
          </a:p>
        </p:txBody>
      </p:sp>
      <p:sp>
        <p:nvSpPr>
          <p:cNvPr id="73" name="Rectangle 72">
            <a:extLst>
              <a:ext uri="{FF2B5EF4-FFF2-40B4-BE49-F238E27FC236}">
                <a16:creationId xmlns:a16="http://schemas.microsoft.com/office/drawing/2014/main" id="{494EED44-8363-44DE-B5FA-3374A744D3BE}"/>
              </a:ext>
            </a:extLst>
          </p:cNvPr>
          <p:cNvSpPr/>
          <p:nvPr/>
        </p:nvSpPr>
        <p:spPr>
          <a:xfrm>
            <a:off x="3541944" y="5063288"/>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tourist</a:t>
            </a:r>
          </a:p>
        </p:txBody>
      </p:sp>
      <p:sp>
        <p:nvSpPr>
          <p:cNvPr id="74" name="Rectangle 73">
            <a:extLst>
              <a:ext uri="{FF2B5EF4-FFF2-40B4-BE49-F238E27FC236}">
                <a16:creationId xmlns:a16="http://schemas.microsoft.com/office/drawing/2014/main" id="{9A993333-B789-42F5-AB6D-F965A9CC6607}"/>
              </a:ext>
            </a:extLst>
          </p:cNvPr>
          <p:cNvSpPr/>
          <p:nvPr/>
        </p:nvSpPr>
        <p:spPr>
          <a:xfrm>
            <a:off x="5345338" y="5060296"/>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moment</a:t>
            </a:r>
          </a:p>
        </p:txBody>
      </p:sp>
      <p:sp>
        <p:nvSpPr>
          <p:cNvPr id="75" name="Rectangle 74">
            <a:extLst>
              <a:ext uri="{FF2B5EF4-FFF2-40B4-BE49-F238E27FC236}">
                <a16:creationId xmlns:a16="http://schemas.microsoft.com/office/drawing/2014/main" id="{711BF72F-F400-4A57-92A5-426BF0BC83A3}"/>
              </a:ext>
            </a:extLst>
          </p:cNvPr>
          <p:cNvSpPr/>
          <p:nvPr/>
        </p:nvSpPr>
        <p:spPr>
          <a:xfrm>
            <a:off x="7135361" y="5062545"/>
            <a:ext cx="1788440" cy="96320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when (past), as, than</a:t>
            </a:r>
          </a:p>
        </p:txBody>
      </p:sp>
      <p:sp>
        <p:nvSpPr>
          <p:cNvPr id="3" name="Rectangle 2">
            <a:extLst>
              <a:ext uri="{FF2B5EF4-FFF2-40B4-BE49-F238E27FC236}">
                <a16:creationId xmlns:a16="http://schemas.microsoft.com/office/drawing/2014/main" id="{80FB8B0A-F444-4F5A-9162-217BB479C0B7}"/>
              </a:ext>
            </a:extLst>
          </p:cNvPr>
          <p:cNvSpPr/>
          <p:nvPr/>
        </p:nvSpPr>
        <p:spPr>
          <a:xfrm>
            <a:off x="1757338" y="2122152"/>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76" name="Rectangle 75">
            <a:extLst>
              <a:ext uri="{FF2B5EF4-FFF2-40B4-BE49-F238E27FC236}">
                <a16:creationId xmlns:a16="http://schemas.microsoft.com/office/drawing/2014/main" id="{2533FC07-3832-4797-AF5B-5EFFE3F79378}"/>
              </a:ext>
            </a:extLst>
          </p:cNvPr>
          <p:cNvSpPr/>
          <p:nvPr/>
        </p:nvSpPr>
        <p:spPr>
          <a:xfrm>
            <a:off x="3559032" y="2122152"/>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77" name="Rectangle 76">
            <a:extLst>
              <a:ext uri="{FF2B5EF4-FFF2-40B4-BE49-F238E27FC236}">
                <a16:creationId xmlns:a16="http://schemas.microsoft.com/office/drawing/2014/main" id="{1C315EDA-2589-4CAC-ACC8-8FB31D2DCE6E}"/>
              </a:ext>
            </a:extLst>
          </p:cNvPr>
          <p:cNvSpPr/>
          <p:nvPr/>
        </p:nvSpPr>
        <p:spPr>
          <a:xfrm>
            <a:off x="5354024" y="2122152"/>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78" name="Rectangle 77">
            <a:extLst>
              <a:ext uri="{FF2B5EF4-FFF2-40B4-BE49-F238E27FC236}">
                <a16:creationId xmlns:a16="http://schemas.microsoft.com/office/drawing/2014/main" id="{477FB27E-3483-4831-881E-B6AA61FCA0AD}"/>
              </a:ext>
            </a:extLst>
          </p:cNvPr>
          <p:cNvSpPr/>
          <p:nvPr/>
        </p:nvSpPr>
        <p:spPr>
          <a:xfrm>
            <a:off x="7142637" y="2122152"/>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79" name="Rectangle 78">
            <a:extLst>
              <a:ext uri="{FF2B5EF4-FFF2-40B4-BE49-F238E27FC236}">
                <a16:creationId xmlns:a16="http://schemas.microsoft.com/office/drawing/2014/main" id="{AC1F602F-05CF-47B8-9FB6-B5F05BA92F98}"/>
              </a:ext>
            </a:extLst>
          </p:cNvPr>
          <p:cNvSpPr/>
          <p:nvPr/>
        </p:nvSpPr>
        <p:spPr>
          <a:xfrm>
            <a:off x="1753324" y="3110310"/>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0" name="Rectangle 79">
            <a:extLst>
              <a:ext uri="{FF2B5EF4-FFF2-40B4-BE49-F238E27FC236}">
                <a16:creationId xmlns:a16="http://schemas.microsoft.com/office/drawing/2014/main" id="{A4E5DCE3-A86C-4027-A7BA-0C6203670461}"/>
              </a:ext>
            </a:extLst>
          </p:cNvPr>
          <p:cNvSpPr/>
          <p:nvPr/>
        </p:nvSpPr>
        <p:spPr>
          <a:xfrm>
            <a:off x="3555018" y="3110310"/>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1" name="Rectangle 80">
            <a:extLst>
              <a:ext uri="{FF2B5EF4-FFF2-40B4-BE49-F238E27FC236}">
                <a16:creationId xmlns:a16="http://schemas.microsoft.com/office/drawing/2014/main" id="{01FCF73D-870E-4175-A608-32520474FE17}"/>
              </a:ext>
            </a:extLst>
          </p:cNvPr>
          <p:cNvSpPr/>
          <p:nvPr/>
        </p:nvSpPr>
        <p:spPr>
          <a:xfrm>
            <a:off x="5350010" y="3110310"/>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2" name="Rectangle 81">
            <a:extLst>
              <a:ext uri="{FF2B5EF4-FFF2-40B4-BE49-F238E27FC236}">
                <a16:creationId xmlns:a16="http://schemas.microsoft.com/office/drawing/2014/main" id="{0C2E6976-0D53-4899-8E93-F4031730E69D}"/>
              </a:ext>
            </a:extLst>
          </p:cNvPr>
          <p:cNvSpPr/>
          <p:nvPr/>
        </p:nvSpPr>
        <p:spPr>
          <a:xfrm>
            <a:off x="7138623" y="3110310"/>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3" name="Rectangle 82">
            <a:extLst>
              <a:ext uri="{FF2B5EF4-FFF2-40B4-BE49-F238E27FC236}">
                <a16:creationId xmlns:a16="http://schemas.microsoft.com/office/drawing/2014/main" id="{48F8C764-3997-42CB-807B-D1D87ACCCD3D}"/>
              </a:ext>
            </a:extLst>
          </p:cNvPr>
          <p:cNvSpPr/>
          <p:nvPr/>
        </p:nvSpPr>
        <p:spPr>
          <a:xfrm>
            <a:off x="1753324" y="4092847"/>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4" name="Rectangle 83">
            <a:extLst>
              <a:ext uri="{FF2B5EF4-FFF2-40B4-BE49-F238E27FC236}">
                <a16:creationId xmlns:a16="http://schemas.microsoft.com/office/drawing/2014/main" id="{435F1A38-3663-4FAB-9DD2-31E358E6CE9F}"/>
              </a:ext>
            </a:extLst>
          </p:cNvPr>
          <p:cNvSpPr/>
          <p:nvPr/>
        </p:nvSpPr>
        <p:spPr>
          <a:xfrm>
            <a:off x="3555018" y="4092847"/>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5" name="Rectangle 84">
            <a:extLst>
              <a:ext uri="{FF2B5EF4-FFF2-40B4-BE49-F238E27FC236}">
                <a16:creationId xmlns:a16="http://schemas.microsoft.com/office/drawing/2014/main" id="{160DE6BE-0AB6-4AB1-B979-087198B4FC61}"/>
              </a:ext>
            </a:extLst>
          </p:cNvPr>
          <p:cNvSpPr/>
          <p:nvPr/>
        </p:nvSpPr>
        <p:spPr>
          <a:xfrm>
            <a:off x="5350010" y="4092847"/>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6" name="Rectangle 85">
            <a:extLst>
              <a:ext uri="{FF2B5EF4-FFF2-40B4-BE49-F238E27FC236}">
                <a16:creationId xmlns:a16="http://schemas.microsoft.com/office/drawing/2014/main" id="{76D14A3F-34B4-419F-84D1-E14980FE6590}"/>
              </a:ext>
            </a:extLst>
          </p:cNvPr>
          <p:cNvSpPr/>
          <p:nvPr/>
        </p:nvSpPr>
        <p:spPr>
          <a:xfrm>
            <a:off x="7168581" y="4077984"/>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7" name="Rectangle 86">
            <a:extLst>
              <a:ext uri="{FF2B5EF4-FFF2-40B4-BE49-F238E27FC236}">
                <a16:creationId xmlns:a16="http://schemas.microsoft.com/office/drawing/2014/main" id="{190B7DD2-BC6D-4147-8E9D-A05BAD2FE258}"/>
              </a:ext>
            </a:extLst>
          </p:cNvPr>
          <p:cNvSpPr/>
          <p:nvPr/>
        </p:nvSpPr>
        <p:spPr>
          <a:xfrm>
            <a:off x="1749310" y="5081005"/>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8" name="Rectangle 87">
            <a:extLst>
              <a:ext uri="{FF2B5EF4-FFF2-40B4-BE49-F238E27FC236}">
                <a16:creationId xmlns:a16="http://schemas.microsoft.com/office/drawing/2014/main" id="{22D519F8-C5A1-4167-845C-5F43A207B5DA}"/>
              </a:ext>
            </a:extLst>
          </p:cNvPr>
          <p:cNvSpPr/>
          <p:nvPr/>
        </p:nvSpPr>
        <p:spPr>
          <a:xfrm>
            <a:off x="3551004" y="5081005"/>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89" name="Rectangle 88">
            <a:extLst>
              <a:ext uri="{FF2B5EF4-FFF2-40B4-BE49-F238E27FC236}">
                <a16:creationId xmlns:a16="http://schemas.microsoft.com/office/drawing/2014/main" id="{353353DB-8687-432E-A065-9E1ED5783338}"/>
              </a:ext>
            </a:extLst>
          </p:cNvPr>
          <p:cNvSpPr/>
          <p:nvPr/>
        </p:nvSpPr>
        <p:spPr>
          <a:xfrm>
            <a:off x="5362661" y="5081886"/>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
        <p:nvSpPr>
          <p:cNvPr id="90" name="Rectangle 89">
            <a:extLst>
              <a:ext uri="{FF2B5EF4-FFF2-40B4-BE49-F238E27FC236}">
                <a16:creationId xmlns:a16="http://schemas.microsoft.com/office/drawing/2014/main" id="{8D3C09D5-B32E-41F2-ACD9-CC0B666AF15A}"/>
              </a:ext>
            </a:extLst>
          </p:cNvPr>
          <p:cNvSpPr/>
          <p:nvPr/>
        </p:nvSpPr>
        <p:spPr>
          <a:xfrm>
            <a:off x="7154229" y="5079538"/>
            <a:ext cx="1776565" cy="959157"/>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t>?</a:t>
            </a:r>
          </a:p>
        </p:txBody>
      </p:sp>
    </p:spTree>
    <p:extLst>
      <p:ext uri="{BB962C8B-B14F-4D97-AF65-F5344CB8AC3E}">
        <p14:creationId xmlns:p14="http://schemas.microsoft.com/office/powerpoint/2010/main" val="3258552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2" restart="whenNotActive" fill="hold" evtFilter="cancelBubble" nodeType="interactiveSeq">
                <p:stCondLst>
                  <p:cond evt="onClick" delay="0">
                    <p:tgtEl>
                      <p:spTgt spid="62"/>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7" restart="whenNotActive" fill="hold" evtFilter="cancelBubble" nodeType="interactiveSeq">
                <p:stCondLst>
                  <p:cond evt="onClick" delay="0">
                    <p:tgtEl>
                      <p:spTgt spid="6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32" restart="whenNotActive" fill="hold" evtFilter="cancelBubble" nodeType="interactiveSeq">
                <p:stCondLst>
                  <p:cond evt="onClick" delay="0">
                    <p:tgtEl>
                      <p:spTgt spid="6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7" restart="whenNotActive" fill="hold" evtFilter="cancelBubble" nodeType="interactiveSeq">
                <p:stCondLst>
                  <p:cond evt="onClick" delay="0">
                    <p:tgtEl>
                      <p:spTgt spid="6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2" restart="whenNotActive" fill="hold" evtFilter="cancelBubble" nodeType="interactiveSeq">
                <p:stCondLst>
                  <p:cond evt="onClick" delay="0">
                    <p:tgtEl>
                      <p:spTgt spid="68"/>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7" restart="whenNotActive" fill="hold" evtFilter="cancelBubble" nodeType="interactiveSeq">
                <p:stCondLst>
                  <p:cond evt="onClick" delay="0">
                    <p:tgtEl>
                      <p:spTgt spid="6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2" restart="whenNotActive" fill="hold" evtFilter="cancelBubble" nodeType="interactiveSeq">
                <p:stCondLst>
                  <p:cond evt="onClick" delay="0">
                    <p:tgtEl>
                      <p:spTgt spid="7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7" restart="whenNotActive" fill="hold" evtFilter="cancelBubble" nodeType="interactiveSeq">
                <p:stCondLst>
                  <p:cond evt="onClick" delay="0">
                    <p:tgtEl>
                      <p:spTgt spid="7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62" restart="whenNotActive" fill="hold" evtFilter="cancelBubble" nodeType="interactiveSeq">
                <p:stCondLst>
                  <p:cond evt="onClick" delay="0">
                    <p:tgtEl>
                      <p:spTgt spid="7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67" restart="whenNotActive" fill="hold" evtFilter="cancelBubble" nodeType="interactiveSeq">
                <p:stCondLst>
                  <p:cond evt="onClick" delay="0">
                    <p:tgtEl>
                      <p:spTgt spid="7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4"/>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77" restart="whenNotActive" fill="hold" evtFilter="cancelBubble" nodeType="interactiveSeq">
                <p:stCondLst>
                  <p:cond evt="onClick" delay="0">
                    <p:tgtEl>
                      <p:spTgt spid="7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 presetClass="exit" presetSubtype="32" fill="hold" grpId="0" nodeType="clickEffect">
                                  <p:stCondLst>
                                    <p:cond delay="0"/>
                                  </p:stCondLst>
                                  <p:childTnLst>
                                    <p:animEffect transition="out" filter="circle(out)">
                                      <p:cBhvr>
                                        <p:cTn id="86" dur="2000"/>
                                        <p:tgtEl>
                                          <p:spTgt spid="3"/>
                                        </p:tgtEl>
                                      </p:cBhvr>
                                    </p:animEffect>
                                    <p:set>
                                      <p:cBhvr>
                                        <p:cTn id="87"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8" restart="whenNotActive" fill="hold" evtFilter="cancelBubble" nodeType="interactiveSeq">
                <p:stCondLst>
                  <p:cond evt="onClick" delay="0">
                    <p:tgtEl>
                      <p:spTgt spid="76"/>
                    </p:tgtEl>
                  </p:cond>
                </p:stCondLst>
                <p:endSync evt="end" delay="0">
                  <p:rtn val="all"/>
                </p:endSync>
                <p:childTnLst>
                  <p:par>
                    <p:cTn id="89" fill="hold">
                      <p:stCondLst>
                        <p:cond delay="0"/>
                      </p:stCondLst>
                      <p:childTnLst>
                        <p:par>
                          <p:cTn id="90" fill="hold">
                            <p:stCondLst>
                              <p:cond delay="0"/>
                            </p:stCondLst>
                            <p:childTnLst>
                              <p:par>
                                <p:cTn id="91" presetID="6" presetClass="exit" presetSubtype="32" fill="hold" grpId="0" nodeType="clickEffect">
                                  <p:stCondLst>
                                    <p:cond delay="0"/>
                                  </p:stCondLst>
                                  <p:childTnLst>
                                    <p:animEffect transition="out" filter="circle(out)">
                                      <p:cBhvr>
                                        <p:cTn id="92" dur="2000"/>
                                        <p:tgtEl>
                                          <p:spTgt spid="76"/>
                                        </p:tgtEl>
                                      </p:cBhvr>
                                    </p:animEffect>
                                    <p:set>
                                      <p:cBhvr>
                                        <p:cTn id="93"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94" restart="whenNotActive" fill="hold" evtFilter="cancelBubble" nodeType="interactiveSeq">
                <p:stCondLst>
                  <p:cond evt="onClick" delay="0">
                    <p:tgtEl>
                      <p:spTgt spid="77"/>
                    </p:tgtEl>
                  </p:cond>
                </p:stCondLst>
                <p:endSync evt="end" delay="0">
                  <p:rtn val="all"/>
                </p:endSync>
                <p:childTnLst>
                  <p:par>
                    <p:cTn id="95" fill="hold">
                      <p:stCondLst>
                        <p:cond delay="0"/>
                      </p:stCondLst>
                      <p:childTnLst>
                        <p:par>
                          <p:cTn id="96" fill="hold">
                            <p:stCondLst>
                              <p:cond delay="0"/>
                            </p:stCondLst>
                            <p:childTnLst>
                              <p:par>
                                <p:cTn id="97" presetID="6" presetClass="exit" presetSubtype="32" fill="hold" grpId="0" nodeType="clickEffect">
                                  <p:stCondLst>
                                    <p:cond delay="0"/>
                                  </p:stCondLst>
                                  <p:childTnLst>
                                    <p:animEffect transition="out" filter="circle(out)">
                                      <p:cBhvr>
                                        <p:cTn id="98" dur="2000"/>
                                        <p:tgtEl>
                                          <p:spTgt spid="77"/>
                                        </p:tgtEl>
                                      </p:cBhvr>
                                    </p:animEffect>
                                    <p:set>
                                      <p:cBhvr>
                                        <p:cTn id="99"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00" restart="whenNotActive" fill="hold" evtFilter="cancelBubble" nodeType="interactiveSeq">
                <p:stCondLst>
                  <p:cond evt="onClick" delay="0">
                    <p:tgtEl>
                      <p:spTgt spid="78"/>
                    </p:tgtEl>
                  </p:cond>
                </p:stCondLst>
                <p:endSync evt="end" delay="0">
                  <p:rtn val="all"/>
                </p:endSync>
                <p:childTnLst>
                  <p:par>
                    <p:cTn id="101" fill="hold">
                      <p:stCondLst>
                        <p:cond delay="0"/>
                      </p:stCondLst>
                      <p:childTnLst>
                        <p:par>
                          <p:cTn id="102" fill="hold">
                            <p:stCondLst>
                              <p:cond delay="0"/>
                            </p:stCondLst>
                            <p:childTnLst>
                              <p:par>
                                <p:cTn id="103" presetID="6" presetClass="exit" presetSubtype="32" fill="hold" grpId="0" nodeType="clickEffect">
                                  <p:stCondLst>
                                    <p:cond delay="0"/>
                                  </p:stCondLst>
                                  <p:childTnLst>
                                    <p:animEffect transition="out" filter="circle(out)">
                                      <p:cBhvr>
                                        <p:cTn id="104" dur="2000"/>
                                        <p:tgtEl>
                                          <p:spTgt spid="78"/>
                                        </p:tgtEl>
                                      </p:cBhvr>
                                    </p:animEffect>
                                    <p:set>
                                      <p:cBhvr>
                                        <p:cTn id="105" dur="1" fill="hold">
                                          <p:stCondLst>
                                            <p:cond delay="1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06" restart="whenNotActive" fill="hold" evtFilter="cancelBubble" nodeType="interactiveSeq">
                <p:stCondLst>
                  <p:cond evt="onClick" delay="0">
                    <p:tgtEl>
                      <p:spTgt spid="79"/>
                    </p:tgtEl>
                  </p:cond>
                </p:stCondLst>
                <p:endSync evt="end" delay="0">
                  <p:rtn val="all"/>
                </p:endSync>
                <p:childTnLst>
                  <p:par>
                    <p:cTn id="107" fill="hold">
                      <p:stCondLst>
                        <p:cond delay="0"/>
                      </p:stCondLst>
                      <p:childTnLst>
                        <p:par>
                          <p:cTn id="108" fill="hold">
                            <p:stCondLst>
                              <p:cond delay="0"/>
                            </p:stCondLst>
                            <p:childTnLst>
                              <p:par>
                                <p:cTn id="109" presetID="6" presetClass="exit" presetSubtype="32" fill="hold" grpId="0" nodeType="clickEffect">
                                  <p:stCondLst>
                                    <p:cond delay="0"/>
                                  </p:stCondLst>
                                  <p:childTnLst>
                                    <p:animEffect transition="out" filter="circle(out)">
                                      <p:cBhvr>
                                        <p:cTn id="110" dur="2000"/>
                                        <p:tgtEl>
                                          <p:spTgt spid="79"/>
                                        </p:tgtEl>
                                      </p:cBhvr>
                                    </p:animEffect>
                                    <p:set>
                                      <p:cBhvr>
                                        <p:cTn id="111"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12" restart="whenNotActive" fill="hold" evtFilter="cancelBubble" nodeType="interactiveSeq">
                <p:stCondLst>
                  <p:cond evt="onClick" delay="0">
                    <p:tgtEl>
                      <p:spTgt spid="80"/>
                    </p:tgtEl>
                  </p:cond>
                </p:stCondLst>
                <p:endSync evt="end" delay="0">
                  <p:rtn val="all"/>
                </p:endSync>
                <p:childTnLst>
                  <p:par>
                    <p:cTn id="113" fill="hold">
                      <p:stCondLst>
                        <p:cond delay="0"/>
                      </p:stCondLst>
                      <p:childTnLst>
                        <p:par>
                          <p:cTn id="114" fill="hold">
                            <p:stCondLst>
                              <p:cond delay="0"/>
                            </p:stCondLst>
                            <p:childTnLst>
                              <p:par>
                                <p:cTn id="115" presetID="6" presetClass="exit" presetSubtype="32" fill="hold" grpId="0" nodeType="clickEffect">
                                  <p:stCondLst>
                                    <p:cond delay="0"/>
                                  </p:stCondLst>
                                  <p:childTnLst>
                                    <p:animEffect transition="out" filter="circle(out)">
                                      <p:cBhvr>
                                        <p:cTn id="116" dur="2000"/>
                                        <p:tgtEl>
                                          <p:spTgt spid="80"/>
                                        </p:tgtEl>
                                      </p:cBhvr>
                                    </p:animEffect>
                                    <p:set>
                                      <p:cBhvr>
                                        <p:cTn id="117"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8" restart="whenNotActive" fill="hold" evtFilter="cancelBubble" nodeType="interactiveSeq">
                <p:stCondLst>
                  <p:cond evt="onClick" delay="0">
                    <p:tgtEl>
                      <p:spTgt spid="81"/>
                    </p:tgtEl>
                  </p:cond>
                </p:stCondLst>
                <p:endSync evt="end" delay="0">
                  <p:rtn val="all"/>
                </p:endSync>
                <p:childTnLst>
                  <p:par>
                    <p:cTn id="119" fill="hold">
                      <p:stCondLst>
                        <p:cond delay="0"/>
                      </p:stCondLst>
                      <p:childTnLst>
                        <p:par>
                          <p:cTn id="120" fill="hold">
                            <p:stCondLst>
                              <p:cond delay="0"/>
                            </p:stCondLst>
                            <p:childTnLst>
                              <p:par>
                                <p:cTn id="121" presetID="6" presetClass="exit" presetSubtype="32" fill="hold" grpId="0" nodeType="clickEffect">
                                  <p:stCondLst>
                                    <p:cond delay="0"/>
                                  </p:stCondLst>
                                  <p:childTnLst>
                                    <p:animEffect transition="out" filter="circle(out)">
                                      <p:cBhvr>
                                        <p:cTn id="122" dur="2000"/>
                                        <p:tgtEl>
                                          <p:spTgt spid="81"/>
                                        </p:tgtEl>
                                      </p:cBhvr>
                                    </p:animEffect>
                                    <p:set>
                                      <p:cBhvr>
                                        <p:cTn id="123" dur="1" fill="hold">
                                          <p:stCondLst>
                                            <p:cond delay="1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4" restart="whenNotActive" fill="hold" evtFilter="cancelBubble" nodeType="interactiveSeq">
                <p:stCondLst>
                  <p:cond evt="onClick" delay="0">
                    <p:tgtEl>
                      <p:spTgt spid="82"/>
                    </p:tgtEl>
                  </p:cond>
                </p:stCondLst>
                <p:endSync evt="end" delay="0">
                  <p:rtn val="all"/>
                </p:endSync>
                <p:childTnLst>
                  <p:par>
                    <p:cTn id="125" fill="hold">
                      <p:stCondLst>
                        <p:cond delay="0"/>
                      </p:stCondLst>
                      <p:childTnLst>
                        <p:par>
                          <p:cTn id="126" fill="hold">
                            <p:stCondLst>
                              <p:cond delay="0"/>
                            </p:stCondLst>
                            <p:childTnLst>
                              <p:par>
                                <p:cTn id="127" presetID="6" presetClass="exit" presetSubtype="32" fill="hold" grpId="0" nodeType="clickEffect">
                                  <p:stCondLst>
                                    <p:cond delay="0"/>
                                  </p:stCondLst>
                                  <p:childTnLst>
                                    <p:animEffect transition="out" filter="circle(out)">
                                      <p:cBhvr>
                                        <p:cTn id="128" dur="2000"/>
                                        <p:tgtEl>
                                          <p:spTgt spid="82"/>
                                        </p:tgtEl>
                                      </p:cBhvr>
                                    </p:animEffect>
                                    <p:set>
                                      <p:cBhvr>
                                        <p:cTn id="129" dur="1" fill="hold">
                                          <p:stCondLst>
                                            <p:cond delay="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83"/>
                    </p:tgtEl>
                  </p:cond>
                </p:stCondLst>
                <p:endSync evt="end" delay="0">
                  <p:rtn val="all"/>
                </p:endSync>
                <p:childTnLst>
                  <p:par>
                    <p:cTn id="131" fill="hold">
                      <p:stCondLst>
                        <p:cond delay="0"/>
                      </p:stCondLst>
                      <p:childTnLst>
                        <p:par>
                          <p:cTn id="132" fill="hold">
                            <p:stCondLst>
                              <p:cond delay="0"/>
                            </p:stCondLst>
                            <p:childTnLst>
                              <p:par>
                                <p:cTn id="133" presetID="6" presetClass="exit" presetSubtype="32" fill="hold" grpId="0" nodeType="clickEffect">
                                  <p:stCondLst>
                                    <p:cond delay="0"/>
                                  </p:stCondLst>
                                  <p:childTnLst>
                                    <p:animEffect transition="out" filter="circle(out)">
                                      <p:cBhvr>
                                        <p:cTn id="134" dur="2000"/>
                                        <p:tgtEl>
                                          <p:spTgt spid="83"/>
                                        </p:tgtEl>
                                      </p:cBhvr>
                                    </p:animEffect>
                                    <p:set>
                                      <p:cBhvr>
                                        <p:cTn id="135"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36" restart="whenNotActive" fill="hold" evtFilter="cancelBubble" nodeType="interactiveSeq">
                <p:stCondLst>
                  <p:cond evt="onClick" delay="0">
                    <p:tgtEl>
                      <p:spTgt spid="84"/>
                    </p:tgtEl>
                  </p:cond>
                </p:stCondLst>
                <p:endSync evt="end" delay="0">
                  <p:rtn val="all"/>
                </p:endSync>
                <p:childTnLst>
                  <p:par>
                    <p:cTn id="137" fill="hold">
                      <p:stCondLst>
                        <p:cond delay="0"/>
                      </p:stCondLst>
                      <p:childTnLst>
                        <p:par>
                          <p:cTn id="138" fill="hold">
                            <p:stCondLst>
                              <p:cond delay="0"/>
                            </p:stCondLst>
                            <p:childTnLst>
                              <p:par>
                                <p:cTn id="139" presetID="6" presetClass="exit" presetSubtype="32" fill="hold" grpId="0" nodeType="clickEffect">
                                  <p:stCondLst>
                                    <p:cond delay="0"/>
                                  </p:stCondLst>
                                  <p:childTnLst>
                                    <p:animEffect transition="out" filter="circle(out)">
                                      <p:cBhvr>
                                        <p:cTn id="140" dur="2000"/>
                                        <p:tgtEl>
                                          <p:spTgt spid="84"/>
                                        </p:tgtEl>
                                      </p:cBhvr>
                                    </p:animEffect>
                                    <p:set>
                                      <p:cBhvr>
                                        <p:cTn id="141"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2" restart="whenNotActive" fill="hold" evtFilter="cancelBubble" nodeType="interactiveSeq">
                <p:stCondLst>
                  <p:cond evt="onClick" delay="0">
                    <p:tgtEl>
                      <p:spTgt spid="85"/>
                    </p:tgtEl>
                  </p:cond>
                </p:stCondLst>
                <p:endSync evt="end" delay="0">
                  <p:rtn val="all"/>
                </p:endSync>
                <p:childTnLst>
                  <p:par>
                    <p:cTn id="143" fill="hold">
                      <p:stCondLst>
                        <p:cond delay="0"/>
                      </p:stCondLst>
                      <p:childTnLst>
                        <p:par>
                          <p:cTn id="144" fill="hold">
                            <p:stCondLst>
                              <p:cond delay="0"/>
                            </p:stCondLst>
                            <p:childTnLst>
                              <p:par>
                                <p:cTn id="145" presetID="6" presetClass="exit" presetSubtype="32" fill="hold" grpId="0" nodeType="clickEffect">
                                  <p:stCondLst>
                                    <p:cond delay="0"/>
                                  </p:stCondLst>
                                  <p:childTnLst>
                                    <p:animEffect transition="out" filter="circle(out)">
                                      <p:cBhvr>
                                        <p:cTn id="146" dur="2000"/>
                                        <p:tgtEl>
                                          <p:spTgt spid="85"/>
                                        </p:tgtEl>
                                      </p:cBhvr>
                                    </p:animEffect>
                                    <p:set>
                                      <p:cBhvr>
                                        <p:cTn id="147" dur="1" fill="hold">
                                          <p:stCondLst>
                                            <p:cond delay="1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48" restart="whenNotActive" fill="hold" evtFilter="cancelBubble" nodeType="interactiveSeq">
                <p:stCondLst>
                  <p:cond evt="onClick" delay="0">
                    <p:tgtEl>
                      <p:spTgt spid="86"/>
                    </p:tgtEl>
                  </p:cond>
                </p:stCondLst>
                <p:endSync evt="end" delay="0">
                  <p:rtn val="all"/>
                </p:endSync>
                <p:childTnLst>
                  <p:par>
                    <p:cTn id="149" fill="hold">
                      <p:stCondLst>
                        <p:cond delay="0"/>
                      </p:stCondLst>
                      <p:childTnLst>
                        <p:par>
                          <p:cTn id="150" fill="hold">
                            <p:stCondLst>
                              <p:cond delay="0"/>
                            </p:stCondLst>
                            <p:childTnLst>
                              <p:par>
                                <p:cTn id="151" presetID="6" presetClass="exit" presetSubtype="32" fill="hold" grpId="0" nodeType="clickEffect">
                                  <p:stCondLst>
                                    <p:cond delay="0"/>
                                  </p:stCondLst>
                                  <p:childTnLst>
                                    <p:animEffect transition="out" filter="circle(out)">
                                      <p:cBhvr>
                                        <p:cTn id="152" dur="2000"/>
                                        <p:tgtEl>
                                          <p:spTgt spid="86"/>
                                        </p:tgtEl>
                                      </p:cBhvr>
                                    </p:animEffect>
                                    <p:set>
                                      <p:cBhvr>
                                        <p:cTn id="153"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54" restart="whenNotActive" fill="hold" evtFilter="cancelBubble" nodeType="interactiveSeq">
                <p:stCondLst>
                  <p:cond evt="onClick" delay="0">
                    <p:tgtEl>
                      <p:spTgt spid="87"/>
                    </p:tgtEl>
                  </p:cond>
                </p:stCondLst>
                <p:endSync evt="end" delay="0">
                  <p:rtn val="all"/>
                </p:endSync>
                <p:childTnLst>
                  <p:par>
                    <p:cTn id="155" fill="hold">
                      <p:stCondLst>
                        <p:cond delay="0"/>
                      </p:stCondLst>
                      <p:childTnLst>
                        <p:par>
                          <p:cTn id="156" fill="hold">
                            <p:stCondLst>
                              <p:cond delay="0"/>
                            </p:stCondLst>
                            <p:childTnLst>
                              <p:par>
                                <p:cTn id="157" presetID="6" presetClass="exit" presetSubtype="32" fill="hold" grpId="0" nodeType="clickEffect">
                                  <p:stCondLst>
                                    <p:cond delay="0"/>
                                  </p:stCondLst>
                                  <p:childTnLst>
                                    <p:animEffect transition="out" filter="circle(out)">
                                      <p:cBhvr>
                                        <p:cTn id="158" dur="2000"/>
                                        <p:tgtEl>
                                          <p:spTgt spid="87"/>
                                        </p:tgtEl>
                                      </p:cBhvr>
                                    </p:animEffect>
                                    <p:set>
                                      <p:cBhvr>
                                        <p:cTn id="159" dur="1" fill="hold">
                                          <p:stCondLst>
                                            <p:cond delay="1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60" restart="whenNotActive" fill="hold" evtFilter="cancelBubble" nodeType="interactiveSeq">
                <p:stCondLst>
                  <p:cond evt="onClick" delay="0">
                    <p:tgtEl>
                      <p:spTgt spid="88"/>
                    </p:tgtEl>
                  </p:cond>
                </p:stCondLst>
                <p:endSync evt="end" delay="0">
                  <p:rtn val="all"/>
                </p:endSync>
                <p:childTnLst>
                  <p:par>
                    <p:cTn id="161" fill="hold">
                      <p:stCondLst>
                        <p:cond delay="0"/>
                      </p:stCondLst>
                      <p:childTnLst>
                        <p:par>
                          <p:cTn id="162" fill="hold">
                            <p:stCondLst>
                              <p:cond delay="0"/>
                            </p:stCondLst>
                            <p:childTnLst>
                              <p:par>
                                <p:cTn id="163" presetID="6" presetClass="exit" presetSubtype="32" fill="hold" grpId="0" nodeType="clickEffect">
                                  <p:stCondLst>
                                    <p:cond delay="0"/>
                                  </p:stCondLst>
                                  <p:childTnLst>
                                    <p:animEffect transition="out" filter="circle(out)">
                                      <p:cBhvr>
                                        <p:cTn id="164" dur="2000"/>
                                        <p:tgtEl>
                                          <p:spTgt spid="88"/>
                                        </p:tgtEl>
                                      </p:cBhvr>
                                    </p:animEffect>
                                    <p:set>
                                      <p:cBhvr>
                                        <p:cTn id="165" dur="1" fill="hold">
                                          <p:stCondLst>
                                            <p:cond delay="1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66" restart="whenNotActive" fill="hold" evtFilter="cancelBubble" nodeType="interactiveSeq">
                <p:stCondLst>
                  <p:cond evt="onClick" delay="0">
                    <p:tgtEl>
                      <p:spTgt spid="89"/>
                    </p:tgtEl>
                  </p:cond>
                </p:stCondLst>
                <p:endSync evt="end" delay="0">
                  <p:rtn val="all"/>
                </p:endSync>
                <p:childTnLst>
                  <p:par>
                    <p:cTn id="167" fill="hold">
                      <p:stCondLst>
                        <p:cond delay="0"/>
                      </p:stCondLst>
                      <p:childTnLst>
                        <p:par>
                          <p:cTn id="168" fill="hold">
                            <p:stCondLst>
                              <p:cond delay="0"/>
                            </p:stCondLst>
                            <p:childTnLst>
                              <p:par>
                                <p:cTn id="169" presetID="6" presetClass="exit" presetSubtype="32" fill="hold" grpId="0" nodeType="clickEffect">
                                  <p:stCondLst>
                                    <p:cond delay="0"/>
                                  </p:stCondLst>
                                  <p:childTnLst>
                                    <p:animEffect transition="out" filter="circle(out)">
                                      <p:cBhvr>
                                        <p:cTn id="170" dur="2000"/>
                                        <p:tgtEl>
                                          <p:spTgt spid="89"/>
                                        </p:tgtEl>
                                      </p:cBhvr>
                                    </p:animEffect>
                                    <p:set>
                                      <p:cBhvr>
                                        <p:cTn id="171"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72" restart="whenNotActive" fill="hold" evtFilter="cancelBubble" nodeType="interactiveSeq">
                <p:stCondLst>
                  <p:cond evt="onClick" delay="0">
                    <p:tgtEl>
                      <p:spTgt spid="90"/>
                    </p:tgtEl>
                  </p:cond>
                </p:stCondLst>
                <p:endSync evt="end" delay="0">
                  <p:rtn val="all"/>
                </p:endSync>
                <p:childTnLst>
                  <p:par>
                    <p:cTn id="173" fill="hold">
                      <p:stCondLst>
                        <p:cond delay="0"/>
                      </p:stCondLst>
                      <p:childTnLst>
                        <p:par>
                          <p:cTn id="174" fill="hold">
                            <p:stCondLst>
                              <p:cond delay="0"/>
                            </p:stCondLst>
                            <p:childTnLst>
                              <p:par>
                                <p:cTn id="175" presetID="6" presetClass="exit" presetSubtype="32" fill="hold" grpId="0" nodeType="clickEffect">
                                  <p:stCondLst>
                                    <p:cond delay="0"/>
                                  </p:stCondLst>
                                  <p:childTnLst>
                                    <p:animEffect transition="out" filter="circle(out)">
                                      <p:cBhvr>
                                        <p:cTn id="176" dur="2000"/>
                                        <p:tgtEl>
                                          <p:spTgt spid="90"/>
                                        </p:tgtEl>
                                      </p:cBhvr>
                                    </p:animEffect>
                                    <p:set>
                                      <p:cBhvr>
                                        <p:cTn id="177" dur="1" fill="hold">
                                          <p:stCondLst>
                                            <p:cond delay="1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childTnLst>
        </p:cTn>
      </p:par>
    </p:tnLst>
    <p:bldLst>
      <p:bldP spid="38"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3"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Singing, Music, Sound, Entertainment, Concert">
            <a:extLst>
              <a:ext uri="{FF2B5EF4-FFF2-40B4-BE49-F238E27FC236}">
                <a16:creationId xmlns:a16="http://schemas.microsoft.com/office/drawing/2014/main" id="{DC6F8245-C867-4029-9942-E059CC627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7400" y="2856713"/>
            <a:ext cx="1950390" cy="34981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Karaoke SSC</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95709" y="247046"/>
            <a:ext cx="12616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745089" y="39567"/>
            <a:ext cx="91025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Femininform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a:t>
            </a:r>
          </a:p>
        </p:txBody>
      </p:sp>
      <p:sp>
        <p:nvSpPr>
          <p:cNvPr id="6" name="TextBox 5">
            <a:extLst>
              <a:ext uri="{FF2B5EF4-FFF2-40B4-BE49-F238E27FC236}">
                <a16:creationId xmlns:a16="http://schemas.microsoft.com/office/drawing/2014/main" id="{B78AC31A-A091-4C85-A624-65AD5240E6BA}"/>
              </a:ext>
            </a:extLst>
          </p:cNvPr>
          <p:cNvSpPr txBox="1"/>
          <p:nvPr/>
        </p:nvSpPr>
        <p:spPr>
          <a:xfrm>
            <a:off x="4550824" y="1841412"/>
            <a:ext cx="156353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Forscher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560C12B-6D88-47CC-BF2A-06B8B599E4E7}"/>
              </a:ext>
            </a:extLst>
          </p:cNvPr>
          <p:cNvSpPr txBox="1"/>
          <p:nvPr/>
        </p:nvSpPr>
        <p:spPr>
          <a:xfrm>
            <a:off x="3330811" y="1278870"/>
            <a:ext cx="1007383"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Autor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9414CBDD-6C27-4E4D-972B-1118A0F7D09D}"/>
              </a:ext>
            </a:extLst>
          </p:cNvPr>
          <p:cNvSpPr txBox="1"/>
          <p:nvPr/>
        </p:nvSpPr>
        <p:spPr>
          <a:xfrm>
            <a:off x="1028687" y="2194286"/>
            <a:ext cx="262711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Wissenschaftler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E7825C5-6DB3-4B63-B63D-74A83BD6662A}"/>
              </a:ext>
            </a:extLst>
          </p:cNvPr>
          <p:cNvSpPr txBox="1"/>
          <p:nvPr/>
        </p:nvSpPr>
        <p:spPr>
          <a:xfrm>
            <a:off x="1810141" y="3036102"/>
            <a:ext cx="1968978"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Komponist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659F78B-8E1F-4502-84D2-0FE3AED58FAF}"/>
              </a:ext>
            </a:extLst>
          </p:cNvPr>
          <p:cNvSpPr txBox="1"/>
          <p:nvPr/>
        </p:nvSpPr>
        <p:spPr>
          <a:xfrm flipH="1">
            <a:off x="1971269" y="4153500"/>
            <a:ext cx="1277900"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Tourist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E3CCECD-0227-4733-8828-0AB0D020C7C6}"/>
              </a:ext>
            </a:extLst>
          </p:cNvPr>
          <p:cNvSpPr txBox="1"/>
          <p:nvPr/>
        </p:nvSpPr>
        <p:spPr>
          <a:xfrm>
            <a:off x="4550824" y="3463671"/>
            <a:ext cx="1843435"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Theolog</a:t>
            </a:r>
            <a:r>
              <a:rPr kumimoji="0" lang="fr-FR" sz="2400" b="0" i="1"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a:t>
            </a:r>
            <a:endParaRPr kumimoji="0" lang="fr-FR" sz="24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A6759C6F-D37C-49CA-B400-07CC9232AB89}"/>
              </a:ext>
            </a:extLst>
          </p:cNvPr>
          <p:cNvSpPr txBox="1"/>
          <p:nvPr/>
        </p:nvSpPr>
        <p:spPr>
          <a:xfrm>
            <a:off x="4191519" y="4257046"/>
            <a:ext cx="1277900"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König</a:t>
            </a:r>
          </a:p>
        </p:txBody>
      </p:sp>
      <p:sp>
        <p:nvSpPr>
          <p:cNvPr id="13" name="TextBox 12">
            <a:extLst>
              <a:ext uri="{FF2B5EF4-FFF2-40B4-BE49-F238E27FC236}">
                <a16:creationId xmlns:a16="http://schemas.microsoft.com/office/drawing/2014/main" id="{191B75F1-FEAE-4048-8109-DB4EB90CCBF3}"/>
              </a:ext>
            </a:extLst>
          </p:cNvPr>
          <p:cNvSpPr txBox="1"/>
          <p:nvPr/>
        </p:nvSpPr>
        <p:spPr>
          <a:xfrm>
            <a:off x="2382469" y="5169353"/>
            <a:ext cx="1763014"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Astronaut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74471356-3BDA-445D-917D-C59B32F3053A}"/>
              </a:ext>
            </a:extLst>
          </p:cNvPr>
          <p:cNvSpPr txBox="1"/>
          <p:nvPr/>
        </p:nvSpPr>
        <p:spPr>
          <a:xfrm>
            <a:off x="732247" y="1411658"/>
            <a:ext cx="1558237" cy="461665"/>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Aktivist</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D4803906-C1C7-4C8B-AC90-8D49CC2FA492}"/>
              </a:ext>
            </a:extLst>
          </p:cNvPr>
          <p:cNvSpPr txBox="1"/>
          <p:nvPr/>
        </p:nvSpPr>
        <p:spPr>
          <a:xfrm>
            <a:off x="5116963" y="5110445"/>
            <a:ext cx="1323841" cy="461665"/>
          </a:xfrm>
          <a:prstGeom prst="rect">
            <a:avLst/>
          </a:prstGeom>
          <a:noFill/>
          <a:ln>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Erfinder</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5" name="9.1.1.3 Slide 14 Forscherin.wav"/>
            </a:hlinkClick>
            <a:extLst>
              <a:ext uri="{FF2B5EF4-FFF2-40B4-BE49-F238E27FC236}">
                <a16:creationId xmlns:a16="http://schemas.microsoft.com/office/drawing/2014/main" id="{4ADE1D05-CF06-4DC3-AD23-CA8C047D8692}"/>
              </a:ext>
            </a:extLst>
          </p:cNvPr>
          <p:cNvSpPr/>
          <p:nvPr/>
        </p:nvSpPr>
        <p:spPr>
          <a:xfrm>
            <a:off x="4048290" y="1871940"/>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6" name="9.1.1.3 Slide 14 Theologin.wav"/>
            </a:hlinkClick>
            <a:extLst>
              <a:ext uri="{FF2B5EF4-FFF2-40B4-BE49-F238E27FC236}">
                <a16:creationId xmlns:a16="http://schemas.microsoft.com/office/drawing/2014/main" id="{E1E217F3-316C-412C-937D-099BEA80C81A}"/>
              </a:ext>
            </a:extLst>
          </p:cNvPr>
          <p:cNvSpPr/>
          <p:nvPr/>
        </p:nvSpPr>
        <p:spPr>
          <a:xfrm>
            <a:off x="4039130" y="3463871"/>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p>
        </p:txBody>
      </p:sp>
      <p:sp>
        <p:nvSpPr>
          <p:cNvPr id="18" name="Action Button: Custom 16">
            <a:hlinkClick r:id="" action="ppaction://noaction" highlightClick="1">
              <a:snd r:embed="rId7" name="9.1.1.3 Slide 14 Konigin.wav"/>
            </a:hlinkClick>
            <a:extLst>
              <a:ext uri="{FF2B5EF4-FFF2-40B4-BE49-F238E27FC236}">
                <a16:creationId xmlns:a16="http://schemas.microsoft.com/office/drawing/2014/main" id="{741AEB69-B1A1-4EEB-BAE3-FBBAF048ACB7}"/>
              </a:ext>
            </a:extLst>
          </p:cNvPr>
          <p:cNvSpPr/>
          <p:nvPr/>
        </p:nvSpPr>
        <p:spPr>
          <a:xfrm>
            <a:off x="3680332" y="425613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9" name="Action Button: Custom 16">
            <a:hlinkClick r:id="" action="ppaction://noaction" highlightClick="1">
              <a:snd r:embed="rId8" name="9.1.1.3 Slide 14 Astronautin.wav"/>
            </a:hlinkClick>
            <a:extLst>
              <a:ext uri="{FF2B5EF4-FFF2-40B4-BE49-F238E27FC236}">
                <a16:creationId xmlns:a16="http://schemas.microsoft.com/office/drawing/2014/main" id="{11C0E8A4-248C-4864-90F0-15BB765E03F5}"/>
              </a:ext>
            </a:extLst>
          </p:cNvPr>
          <p:cNvSpPr/>
          <p:nvPr/>
        </p:nvSpPr>
        <p:spPr>
          <a:xfrm>
            <a:off x="1877949" y="517317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p>
        </p:txBody>
      </p:sp>
      <p:sp>
        <p:nvSpPr>
          <p:cNvPr id="20" name="Action Button: Custom 16">
            <a:hlinkClick r:id="" action="ppaction://noaction" highlightClick="1">
              <a:snd r:embed="rId9" name="9.1.1.3 Slide 14 Erfinderin.wav"/>
            </a:hlinkClick>
            <a:extLst>
              <a:ext uri="{FF2B5EF4-FFF2-40B4-BE49-F238E27FC236}">
                <a16:creationId xmlns:a16="http://schemas.microsoft.com/office/drawing/2014/main" id="{B9D6D802-86D5-4716-B128-0CF2CCC7DC46}"/>
              </a:ext>
            </a:extLst>
          </p:cNvPr>
          <p:cNvSpPr/>
          <p:nvPr/>
        </p:nvSpPr>
        <p:spPr>
          <a:xfrm>
            <a:off x="4591761" y="5110445"/>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sp>
        <p:nvSpPr>
          <p:cNvPr id="21" name="Action Button: Custom 16">
            <a:hlinkClick r:id="" action="ppaction://noaction" highlightClick="1">
              <a:snd r:embed="rId10" name="9.1.1.3 Slide 14 Aktivistin.wav"/>
            </a:hlinkClick>
            <a:extLst>
              <a:ext uri="{FF2B5EF4-FFF2-40B4-BE49-F238E27FC236}">
                <a16:creationId xmlns:a16="http://schemas.microsoft.com/office/drawing/2014/main" id="{893CA9F9-9403-44A0-8875-7B275DAC6FC3}"/>
              </a:ext>
            </a:extLst>
          </p:cNvPr>
          <p:cNvSpPr/>
          <p:nvPr/>
        </p:nvSpPr>
        <p:spPr>
          <a:xfrm>
            <a:off x="220554" y="1404404"/>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22" name="Action Button: Custom 16">
            <a:hlinkClick r:id="" action="ppaction://noaction" highlightClick="1">
              <a:snd r:embed="rId11" name="9.1.1.3 Slide 14 Touristin.wav"/>
            </a:hlinkClick>
            <a:extLst>
              <a:ext uri="{FF2B5EF4-FFF2-40B4-BE49-F238E27FC236}">
                <a16:creationId xmlns:a16="http://schemas.microsoft.com/office/drawing/2014/main" id="{A85AC438-655F-4C5A-BDEA-5F8B4D009D1A}"/>
              </a:ext>
            </a:extLst>
          </p:cNvPr>
          <p:cNvSpPr/>
          <p:nvPr/>
        </p:nvSpPr>
        <p:spPr>
          <a:xfrm>
            <a:off x="1478584" y="4147986"/>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23" name="Action Button: Custom 16">
            <a:hlinkClick r:id="" action="ppaction://noaction" highlightClick="1">
              <a:snd r:embed="rId12" name="9.1.1.3 Slide 14 Komponistin.wav"/>
            </a:hlinkClick>
            <a:extLst>
              <a:ext uri="{FF2B5EF4-FFF2-40B4-BE49-F238E27FC236}">
                <a16:creationId xmlns:a16="http://schemas.microsoft.com/office/drawing/2014/main" id="{796BFB71-7B20-4CF0-B386-EBF5F6BC938A}"/>
              </a:ext>
            </a:extLst>
          </p:cNvPr>
          <p:cNvSpPr/>
          <p:nvPr/>
        </p:nvSpPr>
        <p:spPr>
          <a:xfrm>
            <a:off x="1298448" y="303610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4" name="Action Button: Custom 16">
            <a:hlinkClick r:id="" action="ppaction://noaction" highlightClick="1">
              <a:snd r:embed="rId13" name="9.1.1.3 Slide 14 Wissenschaftlerin.wav"/>
            </a:hlinkClick>
            <a:extLst>
              <a:ext uri="{FF2B5EF4-FFF2-40B4-BE49-F238E27FC236}">
                <a16:creationId xmlns:a16="http://schemas.microsoft.com/office/drawing/2014/main" id="{97A47CAC-004F-4F1A-BFC0-80F59E0D33FC}"/>
              </a:ext>
            </a:extLst>
          </p:cNvPr>
          <p:cNvSpPr/>
          <p:nvPr/>
        </p:nvSpPr>
        <p:spPr>
          <a:xfrm>
            <a:off x="496939" y="2189268"/>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25" name="Action Button: Custom 16">
            <a:hlinkClick r:id="" action="ppaction://noaction" highlightClick="1">
              <a:snd r:embed="rId14" name="9.1.1.3 Slide 14 Autorin .wav"/>
            </a:hlinkClick>
            <a:extLst>
              <a:ext uri="{FF2B5EF4-FFF2-40B4-BE49-F238E27FC236}">
                <a16:creationId xmlns:a16="http://schemas.microsoft.com/office/drawing/2014/main" id="{2297B77D-BA3F-4894-80CB-76388DD37516}"/>
              </a:ext>
            </a:extLst>
          </p:cNvPr>
          <p:cNvSpPr/>
          <p:nvPr/>
        </p:nvSpPr>
        <p:spPr>
          <a:xfrm>
            <a:off x="2819118" y="1272102"/>
            <a:ext cx="432000" cy="432000"/>
          </a:xfrm>
          <a:prstGeom prst="actionButtonBlank">
            <a:avLst/>
          </a:prstGeom>
          <a:solidFill>
            <a:schemeClr val="accent1">
              <a:lumMod val="50000"/>
            </a:schemeClr>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27" name="Speech Bubble: Rectangle with Corners Rounded 26">
            <a:extLst>
              <a:ext uri="{FF2B5EF4-FFF2-40B4-BE49-F238E27FC236}">
                <a16:creationId xmlns:a16="http://schemas.microsoft.com/office/drawing/2014/main" id="{918D3DD6-38C4-4430-A1A1-EA1CE2E9D01F}"/>
              </a:ext>
            </a:extLst>
          </p:cNvPr>
          <p:cNvSpPr/>
          <p:nvPr/>
        </p:nvSpPr>
        <p:spPr>
          <a:xfrm>
            <a:off x="6177521" y="880007"/>
            <a:ext cx="2844239" cy="1063301"/>
          </a:xfrm>
          <a:prstGeom prst="wedgeRoundRectCallout">
            <a:avLst>
              <a:gd name="adj1" fmla="val -45686"/>
              <a:gd name="adj2" fmla="val 6255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r ]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is formed at the back of the throat without using the lips </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28" name="Speech Bubble: Rectangle with Corners Rounded 27">
            <a:extLst>
              <a:ext uri="{FF2B5EF4-FFF2-40B4-BE49-F238E27FC236}">
                <a16:creationId xmlns:a16="http://schemas.microsoft.com/office/drawing/2014/main" id="{55A088A2-EACE-47B0-AB00-2C0781532AE4}"/>
              </a:ext>
            </a:extLst>
          </p:cNvPr>
          <p:cNvSpPr/>
          <p:nvPr/>
        </p:nvSpPr>
        <p:spPr>
          <a:xfrm>
            <a:off x="4630016" y="2572108"/>
            <a:ext cx="1968978" cy="645672"/>
          </a:xfrm>
          <a:prstGeom prst="wedgeRoundRectCallout">
            <a:avLst>
              <a:gd name="adj1" fmla="val 23407"/>
              <a:gd name="adj2" fmla="val 7225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the –e ending first!</a:t>
            </a:r>
          </a:p>
        </p:txBody>
      </p:sp>
      <p:sp>
        <p:nvSpPr>
          <p:cNvPr id="29" name="TextBox 28">
            <a:extLst>
              <a:ext uri="{FF2B5EF4-FFF2-40B4-BE49-F238E27FC236}">
                <a16:creationId xmlns:a16="http://schemas.microsoft.com/office/drawing/2014/main" id="{57228745-796E-4D6C-BCC2-E2046F7DFB58}"/>
              </a:ext>
            </a:extLst>
          </p:cNvPr>
          <p:cNvSpPr txBox="1"/>
          <p:nvPr/>
        </p:nvSpPr>
        <p:spPr>
          <a:xfrm>
            <a:off x="5116963" y="5589130"/>
            <a:ext cx="1363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[inventor]</a:t>
            </a:r>
          </a:p>
        </p:txBody>
      </p:sp>
      <p:sp>
        <p:nvSpPr>
          <p:cNvPr id="30" name="Rectangle 29">
            <a:extLst>
              <a:ext uri="{FF2B5EF4-FFF2-40B4-BE49-F238E27FC236}">
                <a16:creationId xmlns:a16="http://schemas.microsoft.com/office/drawing/2014/main" id="{7BE87A3B-EC7F-4254-B911-82D415EBC1EB}"/>
              </a:ext>
            </a:extLst>
          </p:cNvPr>
          <p:cNvSpPr/>
          <p:nvPr/>
        </p:nvSpPr>
        <p:spPr>
          <a:xfrm>
            <a:off x="6717184" y="2406834"/>
            <a:ext cx="5338727" cy="3803682"/>
          </a:xfrm>
          <a:prstGeom prst="rect">
            <a:avLst/>
          </a:prstGeom>
          <a:solidFill>
            <a:srgbClr val="E3EAF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76711F73-C554-402A-A269-863F21177566}"/>
              </a:ext>
            </a:extLst>
          </p:cNvPr>
          <p:cNvSpPr txBox="1"/>
          <p:nvPr/>
        </p:nvSpPr>
        <p:spPr>
          <a:xfrm>
            <a:off x="7323271" y="2456389"/>
            <a:ext cx="41265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Gendersternchen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 Star)</a:t>
            </a:r>
          </a:p>
        </p:txBody>
      </p:sp>
      <p:sp>
        <p:nvSpPr>
          <p:cNvPr id="32" name="TextBox 31">
            <a:extLst>
              <a:ext uri="{FF2B5EF4-FFF2-40B4-BE49-F238E27FC236}">
                <a16:creationId xmlns:a16="http://schemas.microsoft.com/office/drawing/2014/main" id="{0ABD7A7A-23DF-408C-BE69-5BD6536E5E40}"/>
              </a:ext>
            </a:extLst>
          </p:cNvPr>
          <p:cNvSpPr txBox="1"/>
          <p:nvPr/>
        </p:nvSpPr>
        <p:spPr>
          <a:xfrm>
            <a:off x="6777900" y="3061677"/>
            <a:ext cx="527801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 symbol is sometimes used as a more inclusive way of differentiating male/female role nouns</a:t>
            </a:r>
            <a:r>
              <a:rPr lang="en-GB" sz="2000" dirty="0">
                <a:solidFill>
                  <a:srgbClr val="4472C4">
                    <a:lumMod val="50000"/>
                  </a:srgbClr>
                </a:solidFill>
                <a:latin typeface="Century Gothic" panose="020F0302020204030204"/>
              </a:rPr>
              <a:t>, e.g.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Lehrer*in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Lehrer/</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Lehrerin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placed between the m/f forms to symbolise all genders in between and it makes it possible not to specify gender,</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e.g.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Alex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Künstler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FB395523-1846-4274-90CF-13BDA14EA119}"/>
              </a:ext>
            </a:extLst>
          </p:cNvPr>
          <p:cNvSpPr txBox="1"/>
          <p:nvPr/>
        </p:nvSpPr>
        <p:spPr>
          <a:xfrm>
            <a:off x="3745089" y="454066"/>
            <a:ext cx="6085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Partner*in.</a:t>
            </a:r>
          </a:p>
        </p:txBody>
      </p:sp>
      <p:sp>
        <p:nvSpPr>
          <p:cNvPr id="34" name="Speech Bubble: Rectangle with Corners Rounded 33">
            <a:extLst>
              <a:ext uri="{FF2B5EF4-FFF2-40B4-BE49-F238E27FC236}">
                <a16:creationId xmlns:a16="http://schemas.microsoft.com/office/drawing/2014/main" id="{245B85C8-E7CD-4F8A-9400-1AB068601D16}"/>
              </a:ext>
            </a:extLst>
          </p:cNvPr>
          <p:cNvSpPr/>
          <p:nvPr/>
        </p:nvSpPr>
        <p:spPr>
          <a:xfrm>
            <a:off x="9166075" y="861658"/>
            <a:ext cx="2844239" cy="1063301"/>
          </a:xfrm>
          <a:prstGeom prst="wedgeRoundRectCallout">
            <a:avLst>
              <a:gd name="adj1" fmla="val -25584"/>
              <a:gd name="adj2" fmla="val 8739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Add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in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male person nouns to make female nouns.</a:t>
            </a:r>
          </a:p>
        </p:txBody>
      </p:sp>
    </p:spTree>
    <p:extLst>
      <p:ext uri="{BB962C8B-B14F-4D97-AF65-F5344CB8AC3E}">
        <p14:creationId xmlns:p14="http://schemas.microsoft.com/office/powerpoint/2010/main" val="142920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7"/>
                                        </p:tgtEl>
                                        <p:attrNameLst>
                                          <p:attrName>fillcolor</p:attrName>
                                        </p:attrNameLst>
                                      </p:cBhvr>
                                      <p:to>
                                        <a:schemeClr val="accent2"/>
                                      </p:to>
                                    </p:animClr>
                                    <p:set>
                                      <p:cBhvr>
                                        <p:cTn id="33" dur="2000" fill="hold"/>
                                        <p:tgtEl>
                                          <p:spTgt spid="7"/>
                                        </p:tgtEl>
                                        <p:attrNameLst>
                                          <p:attrName>fill.type</p:attrName>
                                        </p:attrNameLst>
                                      </p:cBhvr>
                                      <p:to>
                                        <p:strVal val="solid"/>
                                      </p:to>
                                    </p:set>
                                    <p:set>
                                      <p:cBhvr>
                                        <p:cTn id="34" dur="2000" fill="hold"/>
                                        <p:tgtEl>
                                          <p:spTgt spid="7"/>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chemeClr val="accent2"/>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9"/>
                                        </p:tgtEl>
                                        <p:attrNameLst>
                                          <p:attrName>fillcolor</p:attrName>
                                        </p:attrNameLst>
                                      </p:cBhvr>
                                      <p:to>
                                        <a:schemeClr val="accent2"/>
                                      </p:to>
                                    </p:animClr>
                                    <p:set>
                                      <p:cBhvr>
                                        <p:cTn id="45" dur="2000" fill="hold"/>
                                        <p:tgtEl>
                                          <p:spTgt spid="9"/>
                                        </p:tgtEl>
                                        <p:attrNameLst>
                                          <p:attrName>fill.type</p:attrName>
                                        </p:attrNameLst>
                                      </p:cBhvr>
                                      <p:to>
                                        <p:strVal val="solid"/>
                                      </p:to>
                                    </p:set>
                                    <p:set>
                                      <p:cBhvr>
                                        <p:cTn id="46" dur="2000" fill="hold"/>
                                        <p:tgtEl>
                                          <p:spTgt spid="9"/>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0"/>
                                        </p:tgtEl>
                                        <p:attrNameLst>
                                          <p:attrName>fillcolor</p:attrName>
                                        </p:attrNameLst>
                                      </p:cBhvr>
                                      <p:to>
                                        <a:schemeClr val="accent2"/>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chemeClr val="accent2"/>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15"/>
                                        </p:tgtEl>
                                        <p:attrNameLst>
                                          <p:attrName>fillcolor</p:attrName>
                                        </p:attrNameLst>
                                      </p:cBhvr>
                                      <p:to>
                                        <a:schemeClr val="accent2"/>
                                      </p:to>
                                    </p:animClr>
                                    <p:set>
                                      <p:cBhvr>
                                        <p:cTn id="63" dur="2000" fill="hold"/>
                                        <p:tgtEl>
                                          <p:spTgt spid="15"/>
                                        </p:tgtEl>
                                        <p:attrNameLst>
                                          <p:attrName>fill.type</p:attrName>
                                        </p:attrNameLst>
                                      </p:cBhvr>
                                      <p:to>
                                        <p:strVal val="solid"/>
                                      </p:to>
                                    </p:set>
                                    <p:set>
                                      <p:cBhvr>
                                        <p:cTn id="64" dur="2000" fill="hold"/>
                                        <p:tgtEl>
                                          <p:spTgt spid="15"/>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2"/>
                                        </p:tgtEl>
                                        <p:attrNameLst>
                                          <p:attrName>fillcolor</p:attrName>
                                        </p:attrNameLst>
                                      </p:cBhvr>
                                      <p:to>
                                        <a:schemeClr val="accent2"/>
                                      </p:to>
                                    </p:animClr>
                                    <p:set>
                                      <p:cBhvr>
                                        <p:cTn id="75" dur="2000" fill="hold"/>
                                        <p:tgtEl>
                                          <p:spTgt spid="12"/>
                                        </p:tgtEl>
                                        <p:attrNameLst>
                                          <p:attrName>fill.type</p:attrName>
                                        </p:attrNameLst>
                                      </p:cBhvr>
                                      <p:to>
                                        <p:strVal val="solid"/>
                                      </p:to>
                                    </p:set>
                                    <p:set>
                                      <p:cBhvr>
                                        <p:cTn id="76" dur="2000" fill="hold"/>
                                        <p:tgtEl>
                                          <p:spTgt spid="12"/>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1"/>
                                        </p:tgtEl>
                                        <p:attrNameLst>
                                          <p:attrName>fillcolor</p:attrName>
                                        </p:attrNameLst>
                                      </p:cBhvr>
                                      <p:to>
                                        <a:schemeClr val="accent2"/>
                                      </p:to>
                                    </p:animClr>
                                    <p:set>
                                      <p:cBhvr>
                                        <p:cTn id="81" dur="2000" fill="hold"/>
                                        <p:tgtEl>
                                          <p:spTgt spid="11"/>
                                        </p:tgtEl>
                                        <p:attrNameLst>
                                          <p:attrName>fill.type</p:attrName>
                                        </p:attrNameLst>
                                      </p:cBhvr>
                                      <p:to>
                                        <p:strVal val="solid"/>
                                      </p:to>
                                    </p:set>
                                    <p:set>
                                      <p:cBhvr>
                                        <p:cTn id="82" dur="2000" fill="hold"/>
                                        <p:tgtEl>
                                          <p:spTgt spid="11"/>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p:bldP spid="32" grpId="0"/>
      <p:bldP spid="33" grpId="0"/>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842334"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a:solidFill>
                  <a:schemeClr val="bg1"/>
                </a:solidFill>
              </a:rPr>
              <a:t>Plural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2326120" y="5962617"/>
            <a:ext cx="7257881"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231805" y="1801954"/>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6</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197238" y="1244547"/>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know five ways to form plurals in German. Here is </a:t>
            </a:r>
            <a:r>
              <a:rPr lang="en-GB" sz="2000" b="1" dirty="0">
                <a:solidFill>
                  <a:srgbClr val="115076"/>
                </a:solidFill>
                <a:latin typeface="Century Gothic" panose="020B0502020202020204" pitchFamily="34" charset="0"/>
              </a:rPr>
              <a:t>r</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ule</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6</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303047" y="1829137"/>
            <a:ext cx="688361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Add –</a:t>
            </a:r>
            <a:r>
              <a:rPr lang="en-GB" sz="2000" b="1" dirty="0" err="1">
                <a:solidFill>
                  <a:srgbClr val="115076"/>
                </a:solidFill>
                <a:latin typeface="Century Gothic" panose="020F0302020204030204"/>
              </a:rPr>
              <a:t>nen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to</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all feminine person nouns ending in –</a:t>
            </a:r>
            <a:r>
              <a:rPr kumimoji="0" lang="en-GB" sz="2000" b="1" i="0" u="none" strike="noStrike" kern="1200" cap="none" spc="0" normalizeH="0" noProof="0" dirty="0">
                <a:ln>
                  <a:noFill/>
                </a:ln>
                <a:solidFill>
                  <a:srgbClr val="115076"/>
                </a:solidFill>
                <a:effectLst/>
                <a:uLnTx/>
                <a:uFillTx/>
                <a:latin typeface="Century Gothic" panose="020F0302020204030204"/>
                <a:ea typeface="+mn-ea"/>
                <a:cs typeface="+mn-cs"/>
              </a:rPr>
              <a:t>in</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F8C2820C-AB7D-4597-B9FE-95A50E855267}"/>
              </a:ext>
            </a:extLst>
          </p:cNvPr>
          <p:cNvSpPr txBox="1"/>
          <p:nvPr/>
        </p:nvSpPr>
        <p:spPr>
          <a:xfrm>
            <a:off x="542922" y="4370143"/>
            <a:ext cx="195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Tourist</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17430B9-D49E-461A-91D4-9E456A7C340C}"/>
              </a:ext>
            </a:extLst>
          </p:cNvPr>
          <p:cNvSpPr txBox="1"/>
          <p:nvPr/>
        </p:nvSpPr>
        <p:spPr>
          <a:xfrm>
            <a:off x="3552415" y="4368341"/>
            <a:ext cx="2762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Touristin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C40A7F52-188A-40F2-9CE4-B07AAD532032}"/>
              </a:ext>
            </a:extLst>
          </p:cNvPr>
          <p:cNvSpPr txBox="1"/>
          <p:nvPr/>
        </p:nvSpPr>
        <p:spPr>
          <a:xfrm>
            <a:off x="129658" y="2502721"/>
            <a:ext cx="3332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Wissenschaftler</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06009B6E-A752-454F-A8D0-64723AF7B92D}"/>
              </a:ext>
            </a:extLst>
          </p:cNvPr>
          <p:cNvSpPr txBox="1"/>
          <p:nvPr/>
        </p:nvSpPr>
        <p:spPr>
          <a:xfrm>
            <a:off x="3552415" y="2488464"/>
            <a:ext cx="3769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Wissenschaftlerin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9" name="Picture 8" descr="A picture containing text, toy, doll&#10;&#10;Description automatically generated">
            <a:extLst>
              <a:ext uri="{FF2B5EF4-FFF2-40B4-BE49-F238E27FC236}">
                <a16:creationId xmlns:a16="http://schemas.microsoft.com/office/drawing/2014/main" id="{B68234BA-17EE-4E6D-A5F3-F37FD6A11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5482" y="4781064"/>
            <a:ext cx="1260539" cy="1120698"/>
          </a:xfrm>
          <a:prstGeom prst="rect">
            <a:avLst/>
          </a:prstGeom>
        </p:spPr>
      </p:pic>
      <p:pic>
        <p:nvPicPr>
          <p:cNvPr id="11" name="Picture 10" descr="A picture containing text, lamp&#10;&#10;Description automatically generated">
            <a:extLst>
              <a:ext uri="{FF2B5EF4-FFF2-40B4-BE49-F238E27FC236}">
                <a16:creationId xmlns:a16="http://schemas.microsoft.com/office/drawing/2014/main" id="{DAD63986-2DF4-4D90-82F1-BABF483DD1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053" y="4932291"/>
            <a:ext cx="563628" cy="1113340"/>
          </a:xfrm>
          <a:prstGeom prst="rect">
            <a:avLst/>
          </a:prstGeom>
        </p:spPr>
      </p:pic>
      <p:pic>
        <p:nvPicPr>
          <p:cNvPr id="15" name="Picture 14">
            <a:extLst>
              <a:ext uri="{FF2B5EF4-FFF2-40B4-BE49-F238E27FC236}">
                <a16:creationId xmlns:a16="http://schemas.microsoft.com/office/drawing/2014/main" id="{4E462DBE-257E-4741-A663-E2B43B20F49A}"/>
              </a:ext>
            </a:extLst>
          </p:cNvPr>
          <p:cNvPicPr>
            <a:picLocks noChangeAspect="1"/>
          </p:cNvPicPr>
          <p:nvPr/>
        </p:nvPicPr>
        <p:blipFill>
          <a:blip r:embed="rId6" cstate="print">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3448255" y="4710925"/>
            <a:ext cx="1058334" cy="1197408"/>
          </a:xfrm>
          <a:prstGeom prst="rect">
            <a:avLst/>
          </a:prstGeom>
        </p:spPr>
      </p:pic>
      <p:pic>
        <p:nvPicPr>
          <p:cNvPr id="13" name="Picture 12">
            <a:extLst>
              <a:ext uri="{FF2B5EF4-FFF2-40B4-BE49-F238E27FC236}">
                <a16:creationId xmlns:a16="http://schemas.microsoft.com/office/drawing/2014/main" id="{127D4264-C8D2-4239-8262-022222A82427}"/>
              </a:ext>
            </a:extLst>
          </p:cNvPr>
          <p:cNvPicPr>
            <a:picLocks noChangeAspect="1"/>
          </p:cNvPicPr>
          <p:nvPr/>
        </p:nvPicPr>
        <p:blipFill>
          <a:blip r:embed="rId7" cstate="print">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4202505" y="4914650"/>
            <a:ext cx="1197407" cy="1197407"/>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D61C506-7587-4E11-A17A-DBA95054F6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6658" y="2888574"/>
            <a:ext cx="697274" cy="1394547"/>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43C0283D-F485-4E19-B342-7761332F88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03047" y="3036056"/>
            <a:ext cx="719155" cy="1064183"/>
          </a:xfrm>
          <a:prstGeom prst="rect">
            <a:avLst/>
          </a:prstGeom>
        </p:spPr>
      </p:pic>
      <p:pic>
        <p:nvPicPr>
          <p:cNvPr id="23" name="Picture 22" descr="A picture containing clipart&#10;&#10;Description automatically generated">
            <a:extLst>
              <a:ext uri="{FF2B5EF4-FFF2-40B4-BE49-F238E27FC236}">
                <a16:creationId xmlns:a16="http://schemas.microsoft.com/office/drawing/2014/main" id="{59EE202A-F808-4FA7-8232-6592C971E7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7094" y="2943851"/>
            <a:ext cx="948946" cy="1394547"/>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97F4E6FF-D08C-4F2C-B64F-6AA89F9D9B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5028" y="2940102"/>
            <a:ext cx="697274" cy="1394547"/>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8DED6808-2C9D-427C-A3FE-E974D9EC25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5933" y="2889124"/>
            <a:ext cx="697274" cy="1394547"/>
          </a:xfrm>
          <a:prstGeom prst="rect">
            <a:avLst/>
          </a:prstGeom>
        </p:spPr>
      </p:pic>
      <p:sp>
        <p:nvSpPr>
          <p:cNvPr id="55" name="TextBox 54">
            <a:extLst>
              <a:ext uri="{FF2B5EF4-FFF2-40B4-BE49-F238E27FC236}">
                <a16:creationId xmlns:a16="http://schemas.microsoft.com/office/drawing/2014/main" id="{8D8E0F8E-13A9-4E02-B385-C9D0EA10A499}"/>
              </a:ext>
            </a:extLst>
          </p:cNvPr>
          <p:cNvSpPr txBox="1"/>
          <p:nvPr/>
        </p:nvSpPr>
        <p:spPr>
          <a:xfrm>
            <a:off x="6880303" y="2502721"/>
            <a:ext cx="5182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Wissenschaftler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Wissenschafterinnen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9697FEE5-8ACF-4F84-9804-81527A18775B}"/>
              </a:ext>
            </a:extLst>
          </p:cNvPr>
          <p:cNvSpPr txBox="1"/>
          <p:nvPr/>
        </p:nvSpPr>
        <p:spPr>
          <a:xfrm>
            <a:off x="6880303" y="4390585"/>
            <a:ext cx="27627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Tourist</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F5705F2E-EECD-45C4-B7F4-5AF2F2C9F9B5}"/>
              </a:ext>
            </a:extLst>
          </p:cNvPr>
          <p:cNvSpPr/>
          <p:nvPr/>
        </p:nvSpPr>
        <p:spPr>
          <a:xfrm>
            <a:off x="8533593" y="1062067"/>
            <a:ext cx="3565423" cy="1296615"/>
          </a:xfrm>
          <a:prstGeom prst="wedgeRoundRectCallout">
            <a:avLst>
              <a:gd name="adj1" fmla="val -27993"/>
              <a:gd name="adj2" fmla="val 6609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can also refer to any plural groups with the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Gendersternchen</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lang="en-GB" sz="2000" dirty="0">
                <a:solidFill>
                  <a:prstClr val="white"/>
                </a:solidFill>
                <a:latin typeface="Century Gothic" panose="020F0302020204030204"/>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Wissenschaftler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innen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052DC56F-6B9A-40B7-BCB4-F38B7F28E94D}"/>
              </a:ext>
            </a:extLst>
          </p:cNvPr>
          <p:cNvSpPr/>
          <p:nvPr/>
        </p:nvSpPr>
        <p:spPr>
          <a:xfrm>
            <a:off x="8806726" y="4662873"/>
            <a:ext cx="3255617" cy="1060891"/>
          </a:xfrm>
          <a:prstGeom prst="wedgeRoundRectCallout">
            <a:avLst>
              <a:gd name="adj1" fmla="val -58701"/>
              <a:gd name="adj2" fmla="val -3848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Masculine person</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nouns ending in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t</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often end –</a:t>
            </a:r>
            <a:r>
              <a:rPr kumimoji="0" lang="en-GB" sz="2000" b="1" i="0" u="none" strike="noStrike" kern="1200" cap="none" spc="0" normalizeH="0" noProof="0" dirty="0" err="1">
                <a:ln>
                  <a:noFill/>
                </a:ln>
                <a:solidFill>
                  <a:prstClr val="white"/>
                </a:solidFill>
                <a:effectLst/>
                <a:uLnTx/>
                <a:uFillTx/>
                <a:latin typeface="Century Gothic" panose="020F0302020204030204"/>
                <a:ea typeface="+mn-ea"/>
                <a:cs typeface="+mn-cs"/>
              </a:rPr>
              <a:t>en</a:t>
            </a:r>
            <a:r>
              <a:rPr lang="en-GB" sz="2000" dirty="0">
                <a:solidFill>
                  <a:prstClr val="white"/>
                </a:solidFill>
                <a:latin typeface="Century Gothic" panose="020F0302020204030204"/>
              </a:rPr>
              <a:t> in plural.</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58" grpId="0"/>
      <p:bldP spid="2" grpId="0"/>
      <p:bldP spid="7" grpId="0"/>
      <p:bldP spid="38" grpId="0"/>
      <p:bldP spid="49" grpId="0"/>
      <p:bldP spid="50" grpId="0"/>
      <p:bldP spid="55" grpId="0"/>
      <p:bldP spid="56" grpId="0"/>
      <p:bldP spid="59" grpId="0" animBg="1"/>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sp>
        <p:nvSpPr>
          <p:cNvPr id="20" name="Rectangle 19">
            <a:extLst>
              <a:ext uri="{FF2B5EF4-FFF2-40B4-BE49-F238E27FC236}">
                <a16:creationId xmlns:a16="http://schemas.microsoft.com/office/drawing/2014/main" id="{31E400B0-586D-4762-A5C1-F4646CDD5DC7}"/>
              </a:ext>
            </a:extLst>
          </p:cNvPr>
          <p:cNvSpPr/>
          <p:nvPr/>
        </p:nvSpPr>
        <p:spPr>
          <a:xfrm>
            <a:off x="8001000" y="1906245"/>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A picture containing outdoor, person, pressure suit, slope&#10;&#10;Description automatically generated">
            <a:extLst>
              <a:ext uri="{FF2B5EF4-FFF2-40B4-BE49-F238E27FC236}">
                <a16:creationId xmlns:a16="http://schemas.microsoft.com/office/drawing/2014/main" id="{0EF09F79-1B0F-4ACC-8BF1-0ED858811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2852" y="2149823"/>
            <a:ext cx="3635823" cy="2423884"/>
          </a:xfrm>
          <a:prstGeom prst="rect">
            <a:avLst/>
          </a:prstGeom>
        </p:spPr>
      </p:pic>
      <p:pic>
        <p:nvPicPr>
          <p:cNvPr id="12" name="Picture 11">
            <a:extLst>
              <a:ext uri="{FF2B5EF4-FFF2-40B4-BE49-F238E27FC236}">
                <a16:creationId xmlns:a16="http://schemas.microsoft.com/office/drawing/2014/main" id="{6CD92F8B-4E14-473C-B52A-FA05ECFA9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85" y="2149823"/>
            <a:ext cx="3505765" cy="2328048"/>
          </a:xfrm>
          <a:prstGeom prst="rect">
            <a:avLst/>
          </a:prstGeom>
        </p:spPr>
      </p:pic>
      <p:pic>
        <p:nvPicPr>
          <p:cNvPr id="16" name="Picture 15" descr="A picture containing person, person, indoor, orange&#10;&#10;Description automatically generated">
            <a:extLst>
              <a:ext uri="{FF2B5EF4-FFF2-40B4-BE49-F238E27FC236}">
                <a16:creationId xmlns:a16="http://schemas.microsoft.com/office/drawing/2014/main" id="{13AED8ED-7ADA-4D07-ABA5-033FE6FD64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9764" y="2028969"/>
            <a:ext cx="2132473" cy="2665592"/>
          </a:xfrm>
          <a:prstGeom prst="rect">
            <a:avLst/>
          </a:prstGeom>
        </p:spPr>
      </p:pic>
      <p:sp>
        <p:nvSpPr>
          <p:cNvPr id="10" name="Action Button: Custom 16">
            <a:hlinkClick r:id="" action="ppaction://noaction" highlightClick="1">
              <a:snd r:embed="rId7" name="9.1.1.6 Slide 16 1b.wav"/>
            </a:hlinkClick>
            <a:extLst>
              <a:ext uri="{FF2B5EF4-FFF2-40B4-BE49-F238E27FC236}">
                <a16:creationId xmlns:a16="http://schemas.microsoft.com/office/drawing/2014/main" id="{7F962879-3498-4825-9C34-10322A2C4AAF}"/>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8" name="9.1.1.6 Slide 16 1.wav"/>
            </a:hlinkClick>
            <a:extLst>
              <a:ext uri="{FF2B5EF4-FFF2-40B4-BE49-F238E27FC236}">
                <a16:creationId xmlns:a16="http://schemas.microsoft.com/office/drawing/2014/main" id="{A576E354-B746-4AD5-86BA-EF41D61FCBC3}"/>
              </a:ext>
            </a:extLst>
          </p:cNvPr>
          <p:cNvSpPr/>
          <p:nvPr/>
        </p:nvSpPr>
        <p:spPr>
          <a:xfrm>
            <a:off x="963706" y="1361351"/>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4779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48F23464-8320-4445-91FF-08E9FCE54392}"/>
              </a:ext>
            </a:extLst>
          </p:cNvPr>
          <p:cNvSpPr/>
          <p:nvPr/>
        </p:nvSpPr>
        <p:spPr>
          <a:xfrm>
            <a:off x="8001000" y="1906245"/>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8" name="Picture 4" descr="File:Official portrait of Rt Hon Ben Wallace MP crop 2.jpg - Wikimedia  Comm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7221" y="1954928"/>
            <a:ext cx="2110256" cy="28136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Official portrait of Laura Trott MP crop 2.jpg - Wikimedia Comm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1954928"/>
            <a:ext cx="2117558" cy="28234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Official portrait of Nadia Whittome MP crop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857" y="2198160"/>
            <a:ext cx="1750323" cy="23337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Official portrait of Janet Daby MP crop 2.jpg - Wikimedia Comm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34698" y="2191604"/>
            <a:ext cx="1755240" cy="2340320"/>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Custom 16">
            <a:hlinkClick r:id="" action="ppaction://noaction" highlightClick="1">
              <a:snd r:embed="rId8" name="9.1.1.6 Slide 16 2b.wav"/>
            </a:hlinkClick>
            <a:extLst>
              <a:ext uri="{FF2B5EF4-FFF2-40B4-BE49-F238E27FC236}">
                <a16:creationId xmlns:a16="http://schemas.microsoft.com/office/drawing/2014/main" id="{779B8F7D-DF26-4B3D-A8DE-15CF960EEA1D}"/>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9" name="9.1.1.6 Slide 16 2.wav"/>
            </a:hlinkClick>
            <a:extLst>
              <a:ext uri="{FF2B5EF4-FFF2-40B4-BE49-F238E27FC236}">
                <a16:creationId xmlns:a16="http://schemas.microsoft.com/office/drawing/2014/main" id="{DDC54042-0E34-4ED6-BE9E-E377964D8739}"/>
              </a:ext>
            </a:extLst>
          </p:cNvPr>
          <p:cNvSpPr/>
          <p:nvPr/>
        </p:nvSpPr>
        <p:spPr>
          <a:xfrm>
            <a:off x="989919" y="1358442"/>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27996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EDEF7161-8DD6-4EC9-A662-660D45CBCCC3}"/>
              </a:ext>
            </a:extLst>
          </p:cNvPr>
          <p:cNvSpPr/>
          <p:nvPr/>
        </p:nvSpPr>
        <p:spPr>
          <a:xfrm>
            <a:off x="4197723" y="1906245"/>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 name="Picture 9" descr="A picture containing text, person, indoor&#10;&#10;Description automatically generated">
            <a:extLst>
              <a:ext uri="{FF2B5EF4-FFF2-40B4-BE49-F238E27FC236}">
                <a16:creationId xmlns:a16="http://schemas.microsoft.com/office/drawing/2014/main" id="{7C1A040A-DF00-4389-AB59-9A6A76EF9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60" y="2147748"/>
            <a:ext cx="3642051" cy="2428034"/>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58F01227-0DE9-4C4B-9CD8-6B2897F272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4887" y="2472961"/>
            <a:ext cx="3642053" cy="1912078"/>
          </a:xfrm>
          <a:prstGeom prst="rect">
            <a:avLst/>
          </a:prstGeom>
        </p:spPr>
      </p:pic>
      <p:pic>
        <p:nvPicPr>
          <p:cNvPr id="2050" name="Picture 2" descr="two women in white coat standing beside compu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8700" y="2138449"/>
            <a:ext cx="3665162" cy="2437333"/>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Custom 16">
            <a:hlinkClick r:id="" action="ppaction://noaction" highlightClick="1">
              <a:snd r:embed="rId7" name="9.1.1.6 Slide 16 3b.wav"/>
            </a:hlinkClick>
            <a:extLst>
              <a:ext uri="{FF2B5EF4-FFF2-40B4-BE49-F238E27FC236}">
                <a16:creationId xmlns:a16="http://schemas.microsoft.com/office/drawing/2014/main" id="{BC4B1505-7DAC-4B7F-A70D-1899F38FC52B}"/>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8" name="9.1.1.6 Slide 16 3.wav"/>
            </a:hlinkClick>
            <a:extLst>
              <a:ext uri="{FF2B5EF4-FFF2-40B4-BE49-F238E27FC236}">
                <a16:creationId xmlns:a16="http://schemas.microsoft.com/office/drawing/2014/main" id="{8328A121-771F-483D-A46F-FE4A8810F822}"/>
              </a:ext>
            </a:extLst>
          </p:cNvPr>
          <p:cNvSpPr/>
          <p:nvPr/>
        </p:nvSpPr>
        <p:spPr>
          <a:xfrm>
            <a:off x="963706" y="1361351"/>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43518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61F4A1-D9CB-417D-BF3D-B8643EC8055C}"/>
              </a:ext>
            </a:extLst>
          </p:cNvPr>
          <p:cNvSpPr/>
          <p:nvPr/>
        </p:nvSpPr>
        <p:spPr>
          <a:xfrm>
            <a:off x="394447" y="1873780"/>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F5DCDA72-A70C-4F6E-A663-09D351FD48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43" r="29599"/>
          <a:stretch/>
        </p:blipFill>
        <p:spPr>
          <a:xfrm>
            <a:off x="1459293" y="1978033"/>
            <a:ext cx="1654420" cy="2666821"/>
          </a:xfrm>
          <a:prstGeom prst="rect">
            <a:avLst/>
          </a:prstGeom>
        </p:spPr>
      </p:pic>
      <p:pic>
        <p:nvPicPr>
          <p:cNvPr id="9" name="Picture 8">
            <a:extLst>
              <a:ext uri="{FF2B5EF4-FFF2-40B4-BE49-F238E27FC236}">
                <a16:creationId xmlns:a16="http://schemas.microsoft.com/office/drawing/2014/main" id="{DCF1EB8C-EA19-4CE1-B28F-C92CCE4AA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3761" y="2134853"/>
            <a:ext cx="3596215" cy="2423699"/>
          </a:xfrm>
          <a:prstGeom prst="rect">
            <a:avLst/>
          </a:prstGeom>
        </p:spPr>
      </p:pic>
      <p:pic>
        <p:nvPicPr>
          <p:cNvPr id="11" name="Picture 10">
            <a:extLst>
              <a:ext uri="{FF2B5EF4-FFF2-40B4-BE49-F238E27FC236}">
                <a16:creationId xmlns:a16="http://schemas.microsoft.com/office/drawing/2014/main" id="{7E0D6AFE-5B44-49F0-930C-BDCFF8F04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0024" y="1978033"/>
            <a:ext cx="1842093" cy="2767464"/>
          </a:xfrm>
          <a:prstGeom prst="rect">
            <a:avLst/>
          </a:prstGeom>
        </p:spPr>
      </p:pic>
      <p:sp>
        <p:nvSpPr>
          <p:cNvPr id="10" name="Action Button: Custom 16">
            <a:hlinkClick r:id="" action="ppaction://noaction" highlightClick="1">
              <a:snd r:embed="rId7" name="9.1.1.6 Slide 16 4b.wav"/>
            </a:hlinkClick>
            <a:extLst>
              <a:ext uri="{FF2B5EF4-FFF2-40B4-BE49-F238E27FC236}">
                <a16:creationId xmlns:a16="http://schemas.microsoft.com/office/drawing/2014/main" id="{A6128271-E386-427F-94DC-F727DD5D43EF}"/>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9.1.1.6 Slide 16 4.wav"/>
            </a:hlinkClick>
            <a:extLst>
              <a:ext uri="{FF2B5EF4-FFF2-40B4-BE49-F238E27FC236}">
                <a16:creationId xmlns:a16="http://schemas.microsoft.com/office/drawing/2014/main" id="{C7777ED1-C616-4E39-AFD7-830D801CDADB}"/>
              </a:ext>
            </a:extLst>
          </p:cNvPr>
          <p:cNvSpPr/>
          <p:nvPr/>
        </p:nvSpPr>
        <p:spPr>
          <a:xfrm>
            <a:off x="963706" y="1361351"/>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4339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03273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Aschenputtel</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77696" y="247046"/>
            <a:ext cx="88119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 name="Picture 9" descr="A picture containing text, indoor, cave, stone&#10;&#10;Description automatically generated">
            <a:extLst>
              <a:ext uri="{FF2B5EF4-FFF2-40B4-BE49-F238E27FC236}">
                <a16:creationId xmlns:a16="http://schemas.microsoft.com/office/drawing/2014/main" id="{6A4433D4-EA62-4DD7-BE68-D357A8430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2047" y="345017"/>
            <a:ext cx="4072128" cy="5852160"/>
          </a:xfrm>
          <a:prstGeom prst="rect">
            <a:avLst/>
          </a:prstGeom>
        </p:spPr>
      </p:pic>
      <p:sp>
        <p:nvSpPr>
          <p:cNvPr id="13" name="Thought Bubble: Cloud 12">
            <a:extLst>
              <a:ext uri="{FF2B5EF4-FFF2-40B4-BE49-F238E27FC236}">
                <a16:creationId xmlns:a16="http://schemas.microsoft.com/office/drawing/2014/main" id="{FE1379A4-F808-492B-B83A-F48E913DBF43}"/>
              </a:ext>
            </a:extLst>
          </p:cNvPr>
          <p:cNvSpPr/>
          <p:nvPr/>
        </p:nvSpPr>
        <p:spPr>
          <a:xfrm>
            <a:off x="3190626" y="151872"/>
            <a:ext cx="3435410" cy="1900428"/>
          </a:xfrm>
          <a:prstGeom prst="cloudCallout">
            <a:avLst>
              <a:gd name="adj1" fmla="val 50007"/>
              <a:gd name="adj2" fmla="val 50227"/>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892BED59-4021-4162-AEC1-1D34CB76F9C0}"/>
              </a:ext>
            </a:extLst>
          </p:cNvPr>
          <p:cNvSpPr txBox="1"/>
          <p:nvPr/>
        </p:nvSpPr>
        <p:spPr>
          <a:xfrm>
            <a:off x="3545051" y="428306"/>
            <a:ext cx="30244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bereite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Zimmer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Gast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erwartet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hought Bubble: Cloud 14">
            <a:extLst>
              <a:ext uri="{FF2B5EF4-FFF2-40B4-BE49-F238E27FC236}">
                <a16:creationId xmlns:a16="http://schemas.microsoft.com/office/drawing/2014/main" id="{A7A8E598-9B17-4F8B-AFCE-E66298B134A9}"/>
              </a:ext>
            </a:extLst>
          </p:cNvPr>
          <p:cNvSpPr/>
          <p:nvPr/>
        </p:nvSpPr>
        <p:spPr>
          <a:xfrm>
            <a:off x="1380167" y="2259861"/>
            <a:ext cx="3435410" cy="1900428"/>
          </a:xfrm>
          <a:prstGeom prst="cloudCallout">
            <a:avLst>
              <a:gd name="adj1" fmla="val 69446"/>
              <a:gd name="adj2" fmla="val -15729"/>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C374498-E988-4AA1-87EB-FD1AE87EFE71}"/>
              </a:ext>
            </a:extLst>
          </p:cNvPr>
          <p:cNvSpPr txBox="1"/>
          <p:nvPr/>
        </p:nvSpPr>
        <p:spPr>
          <a:xfrm>
            <a:off x="1731213" y="2504507"/>
            <a:ext cx="30244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diene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stundenlang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feiert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hought Bubble: Cloud 16">
            <a:extLst>
              <a:ext uri="{FF2B5EF4-FFF2-40B4-BE49-F238E27FC236}">
                <a16:creationId xmlns:a16="http://schemas.microsoft.com/office/drawing/2014/main" id="{7D137572-4A4E-4511-9B40-42F5E92EFAB4}"/>
              </a:ext>
            </a:extLst>
          </p:cNvPr>
          <p:cNvSpPr/>
          <p:nvPr/>
        </p:nvSpPr>
        <p:spPr>
          <a:xfrm>
            <a:off x="3876106" y="4681996"/>
            <a:ext cx="4503315" cy="2011679"/>
          </a:xfrm>
          <a:prstGeom prst="cloudCallout">
            <a:avLst>
              <a:gd name="adj1" fmla="val 21447"/>
              <a:gd name="adj2" fmla="val -78501"/>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9539CA90-B234-46E6-A7A2-2B82B60DFF8C}"/>
              </a:ext>
            </a:extLst>
          </p:cNvPr>
          <p:cNvSpPr txBox="1"/>
          <p:nvPr/>
        </p:nvSpPr>
        <p:spPr>
          <a:xfrm>
            <a:off x="4412047" y="4886188"/>
            <a:ext cx="39293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Oh je! Ich bin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Dienstmädchen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Ende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Was?!?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gekommen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a:t>
            </a:r>
          </a:p>
        </p:txBody>
      </p:sp>
      <p:sp>
        <p:nvSpPr>
          <p:cNvPr id="11" name="Thought Bubble: Cloud 10">
            <a:extLst>
              <a:ext uri="{FF2B5EF4-FFF2-40B4-BE49-F238E27FC236}">
                <a16:creationId xmlns:a16="http://schemas.microsoft.com/office/drawing/2014/main" id="{9E68C13D-F0DC-4AF7-85A0-E74481E0584D}"/>
              </a:ext>
            </a:extLst>
          </p:cNvPr>
          <p:cNvSpPr/>
          <p:nvPr/>
        </p:nvSpPr>
        <p:spPr>
          <a:xfrm>
            <a:off x="7283670" y="51676"/>
            <a:ext cx="3264516" cy="1900428"/>
          </a:xfrm>
          <a:prstGeom prst="cloudCallout">
            <a:avLst>
              <a:gd name="adj1" fmla="val -65885"/>
              <a:gd name="adj2" fmla="val 21574"/>
            </a:avLst>
          </a:prstGeom>
          <a:solidFill>
            <a:srgbClr val="FFF4E7"/>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4E7"/>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AB9B477-4F30-4762-9833-1EBF7DE63CCE}"/>
              </a:ext>
            </a:extLst>
          </p:cNvPr>
          <p:cNvSpPr txBox="1"/>
          <p:nvPr/>
        </p:nvSpPr>
        <p:spPr>
          <a:xfrm>
            <a:off x="7717510" y="294041"/>
            <a:ext cx="28306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sammle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Holz</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Feuer,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Ball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Prinzen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DA07E07-CCF4-4605-BB9A-EF9DEE047710}"/>
              </a:ext>
            </a:extLst>
          </p:cNvPr>
          <p:cNvSpPr txBox="1"/>
          <p:nvPr/>
        </p:nvSpPr>
        <p:spPr>
          <a:xfrm>
            <a:off x="8534864" y="2103749"/>
            <a:ext cx="3489462" cy="4093428"/>
          </a:xfrm>
          <a:prstGeom prst="rect">
            <a:avLst/>
          </a:prstGeom>
          <a:solidFill>
            <a:schemeClr val="tx1">
              <a:lumMod val="85000"/>
              <a:lumOff val="1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Brüder</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Grimm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waren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Autoren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Sprachwissenschaftler</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19.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Jahrhundert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haben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Volksgeschichten</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gesammelt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veröffentlicht</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Zum</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Beispiel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Aschenputtel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(Cinderella), Der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Froschkönig</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(The Frog Prince) und </a:t>
            </a:r>
            <a:r>
              <a:rPr kumimoji="0" lang="en-GB" sz="2000" b="0" i="0" u="none" strike="noStrike" kern="1200" cap="none" spc="0" normalizeH="0" baseline="0" noProof="0" dirty="0" err="1">
                <a:ln>
                  <a:noFill/>
                </a:ln>
                <a:solidFill>
                  <a:srgbClr val="FFF4E7"/>
                </a:solidFill>
                <a:effectLst/>
                <a:uLnTx/>
                <a:uFillTx/>
                <a:latin typeface="Century Gothic" panose="020F0302020204030204"/>
                <a:ea typeface="+mn-ea"/>
                <a:cs typeface="+mn-cs"/>
              </a:rPr>
              <a:t>Hänsel</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 und Gretel.</a:t>
            </a:r>
          </a:p>
        </p:txBody>
      </p:sp>
      <p:pic>
        <p:nvPicPr>
          <p:cNvPr id="8" name="Picture 7">
            <a:extLst>
              <a:ext uri="{FF2B5EF4-FFF2-40B4-BE49-F238E27FC236}">
                <a16:creationId xmlns:a16="http://schemas.microsoft.com/office/drawing/2014/main" id="{806FF413-DF6D-48A5-8276-9C2057758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2701" y="729016"/>
            <a:ext cx="1380055" cy="1720837"/>
          </a:xfrm>
          <a:prstGeom prst="rect">
            <a:avLst/>
          </a:prstGeom>
          <a:ln>
            <a:solidFill>
              <a:srgbClr val="FFF4E7"/>
            </a:solidFill>
          </a:ln>
          <a:effectLst>
            <a:outerShdw blurRad="50800" dist="38100" dir="5400000" algn="t" rotWithShape="0">
              <a:prstClr val="black">
                <a:alpha val="40000"/>
              </a:prstClr>
            </a:outerShdw>
          </a:effectLst>
        </p:spPr>
      </p:pic>
      <p:sp>
        <p:nvSpPr>
          <p:cNvPr id="21" name="Speech Bubble: Rectangle with Corners Rounded 20">
            <a:extLst>
              <a:ext uri="{FF2B5EF4-FFF2-40B4-BE49-F238E27FC236}">
                <a16:creationId xmlns:a16="http://schemas.microsoft.com/office/drawing/2014/main" id="{E6E76944-F402-410C-9EA8-B1359F46F3B5}"/>
              </a:ext>
            </a:extLst>
          </p:cNvPr>
          <p:cNvSpPr/>
          <p:nvPr/>
        </p:nvSpPr>
        <p:spPr>
          <a:xfrm>
            <a:off x="114995" y="5496674"/>
            <a:ext cx="3630094" cy="801190"/>
          </a:xfrm>
          <a:prstGeom prst="wedgeRoundRectCallout">
            <a:avLst>
              <a:gd name="adj1" fmla="val -13295"/>
              <a:gd name="adj2" fmla="val 482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Märchen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fairy tale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veröffentlichen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publish</a:t>
            </a:r>
          </a:p>
        </p:txBody>
      </p:sp>
      <p:pic>
        <p:nvPicPr>
          <p:cNvPr id="23" name="Picture 22">
            <a:extLst>
              <a:ext uri="{FF2B5EF4-FFF2-40B4-BE49-F238E27FC236}">
                <a16:creationId xmlns:a16="http://schemas.microsoft.com/office/drawing/2014/main" id="{73564D47-A81B-4B2F-8DC7-9632EF4B08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98" y="3469223"/>
            <a:ext cx="1015805" cy="1479215"/>
          </a:xfrm>
          <a:prstGeom prst="rect">
            <a:avLst/>
          </a:prstGeom>
        </p:spPr>
      </p:pic>
      <p:pic>
        <p:nvPicPr>
          <p:cNvPr id="24" name="Picture 23">
            <a:extLst>
              <a:ext uri="{FF2B5EF4-FFF2-40B4-BE49-F238E27FC236}">
                <a16:creationId xmlns:a16="http://schemas.microsoft.com/office/drawing/2014/main" id="{0FBE48F5-8698-4871-BD74-7D9A3B26F9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6108" y="3127168"/>
            <a:ext cx="1115244" cy="1479215"/>
          </a:xfrm>
          <a:prstGeom prst="rect">
            <a:avLst/>
          </a:prstGeom>
        </p:spPr>
      </p:pic>
      <p:sp>
        <p:nvSpPr>
          <p:cNvPr id="25" name="TextBox 24">
            <a:extLst>
              <a:ext uri="{FF2B5EF4-FFF2-40B4-BE49-F238E27FC236}">
                <a16:creationId xmlns:a16="http://schemas.microsoft.com/office/drawing/2014/main" id="{D6569F5E-A942-4C13-A729-26E86FE5C4D1}"/>
              </a:ext>
            </a:extLst>
          </p:cNvPr>
          <p:cNvSpPr txBox="1"/>
          <p:nvPr/>
        </p:nvSpPr>
        <p:spPr>
          <a:xfrm>
            <a:off x="76605" y="4873385"/>
            <a:ext cx="29261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bösen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Schwestern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3447" y="1150912"/>
            <a:ext cx="34467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den Text. 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Aschenputtel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(Cinderella)?</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1F40A9DD-869B-49C7-B96F-D1FD962CD258}"/>
              </a:ext>
            </a:extLst>
          </p:cNvPr>
          <p:cNvSpPr/>
          <p:nvPr/>
        </p:nvSpPr>
        <p:spPr>
          <a:xfrm>
            <a:off x="-23447" y="1833412"/>
            <a:ext cx="38491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Schreib den Text auf Englisch.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99B62607-FBE3-420C-8200-4F2AB9583313}"/>
              </a:ext>
            </a:extLst>
          </p:cNvPr>
          <p:cNvSpPr/>
          <p:nvPr/>
        </p:nvSpPr>
        <p:spPr>
          <a:xfrm>
            <a:off x="120007" y="5496674"/>
            <a:ext cx="3625081" cy="801190"/>
          </a:xfrm>
          <a:prstGeom prst="wedgeRoundRectCallout">
            <a:avLst>
              <a:gd name="adj1" fmla="val -20053"/>
              <a:gd name="adj2" fmla="val -881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in 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Version?</a:t>
            </a:r>
          </a:p>
        </p:txBody>
      </p:sp>
    </p:spTree>
    <p:extLst>
      <p:ext uri="{BB962C8B-B14F-4D97-AF65-F5344CB8AC3E}">
        <p14:creationId xmlns:p14="http://schemas.microsoft.com/office/powerpoint/2010/main" val="33486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8" grpId="0" animBg="1"/>
      <p:bldP spid="2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906F6DB5-74B8-4DA9-BE94-532223EB3EAC}"/>
              </a:ext>
            </a:extLst>
          </p:cNvPr>
          <p:cNvSpPr/>
          <p:nvPr/>
        </p:nvSpPr>
        <p:spPr>
          <a:xfrm>
            <a:off x="8001000" y="1906245"/>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76" name="Picture 4" descr="woman in black sleeveless 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99" y="2187704"/>
            <a:ext cx="3556501" cy="23721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2 Sustainability Workshop for Middle School Teachers | Flick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622" y="2148937"/>
            <a:ext cx="3652753" cy="2425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Wikimedia CEE Meeting 2018 - teachers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4698" y="2000831"/>
            <a:ext cx="3629156" cy="2721867"/>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Custom 16">
            <a:hlinkClick r:id="" action="ppaction://noaction" highlightClick="1">
              <a:snd r:embed="rId7" name="9.1.1.6 Slide 16 5b.wav"/>
            </a:hlinkClick>
            <a:extLst>
              <a:ext uri="{FF2B5EF4-FFF2-40B4-BE49-F238E27FC236}">
                <a16:creationId xmlns:a16="http://schemas.microsoft.com/office/drawing/2014/main" id="{868B91C8-D4A7-4505-B3CA-EBE067E27D54}"/>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16">
            <a:hlinkClick r:id="" action="ppaction://noaction" highlightClick="1">
              <a:snd r:embed="rId8" name="9.1.1.6 Slide 16 5.wav"/>
            </a:hlinkClick>
            <a:extLst>
              <a:ext uri="{FF2B5EF4-FFF2-40B4-BE49-F238E27FC236}">
                <a16:creationId xmlns:a16="http://schemas.microsoft.com/office/drawing/2014/main" id="{FE330E22-A5E3-4286-9AAA-07D4E6BC5F2F}"/>
              </a:ext>
            </a:extLst>
          </p:cNvPr>
          <p:cNvSpPr/>
          <p:nvPr/>
        </p:nvSpPr>
        <p:spPr>
          <a:xfrm>
            <a:off x="1004047" y="1360360"/>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8420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8">
            <a:extLst>
              <a:ext uri="{FF2B5EF4-FFF2-40B4-BE49-F238E27FC236}">
                <a16:creationId xmlns:a16="http://schemas.microsoft.com/office/drawing/2014/main" id="{DB454614-E9FD-4721-A997-9626323D341D}"/>
              </a:ext>
            </a:extLst>
          </p:cNvPr>
          <p:cNvGraphicFramePr>
            <a:graphicFrameLocks noGrp="1"/>
          </p:cNvGraphicFramePr>
          <p:nvPr/>
        </p:nvGraphicFramePr>
        <p:xfrm>
          <a:off x="394447" y="1906245"/>
          <a:ext cx="11403105" cy="2911040"/>
        </p:xfrm>
        <a:graphic>
          <a:graphicData uri="http://schemas.openxmlformats.org/drawingml/2006/table">
            <a:tbl>
              <a:tblPr firstRow="1" bandRow="1">
                <a:tableStyleId>{5940675A-B579-460E-94D1-54222C63F5DA}</a:tableStyleId>
              </a:tblPr>
              <a:tblGrid>
                <a:gridCol w="3801035">
                  <a:extLst>
                    <a:ext uri="{9D8B030D-6E8A-4147-A177-3AD203B41FA5}">
                      <a16:colId xmlns:a16="http://schemas.microsoft.com/office/drawing/2014/main" val="1203109362"/>
                    </a:ext>
                  </a:extLst>
                </a:gridCol>
                <a:gridCol w="3801035">
                  <a:extLst>
                    <a:ext uri="{9D8B030D-6E8A-4147-A177-3AD203B41FA5}">
                      <a16:colId xmlns:a16="http://schemas.microsoft.com/office/drawing/2014/main" val="1801739921"/>
                    </a:ext>
                  </a:extLst>
                </a:gridCol>
                <a:gridCol w="3801035">
                  <a:extLst>
                    <a:ext uri="{9D8B030D-6E8A-4147-A177-3AD203B41FA5}">
                      <a16:colId xmlns:a16="http://schemas.microsoft.com/office/drawing/2014/main" val="134468685"/>
                    </a:ext>
                  </a:extLst>
                </a:gridCol>
              </a:tblGrid>
              <a:tr h="2911040">
                <a:tc>
                  <a:txBody>
                    <a:bodyPr/>
                    <a:lstStyle/>
                    <a:p>
                      <a:endParaRPr lang="en-GB"/>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tc>
                  <a:txBody>
                    <a:bodyPr/>
                    <a:lstStyle/>
                    <a:p>
                      <a:endParaRPr lang="en-GB" dirty="0"/>
                    </a:p>
                  </a:txBody>
                  <a:tcPr>
                    <a:lnL w="38100" cap="flat" cmpd="sng" algn="ctr">
                      <a:solidFill>
                        <a:schemeClr val="accent5">
                          <a:lumMod val="50000"/>
                        </a:schemeClr>
                      </a:solidFill>
                      <a:prstDash val="solid"/>
                      <a:round/>
                      <a:headEnd type="none" w="med" len="med"/>
                      <a:tailEnd type="none" w="med" len="med"/>
                    </a:lnL>
                    <a:lnR w="38100" cap="flat" cmpd="sng" algn="ctr">
                      <a:solidFill>
                        <a:schemeClr val="accent5">
                          <a:lumMod val="50000"/>
                        </a:schemeClr>
                      </a:solidFill>
                      <a:prstDash val="solid"/>
                      <a:round/>
                      <a:headEnd type="none" w="med" len="med"/>
                      <a:tailEnd type="none" w="med" len="med"/>
                    </a:lnR>
                    <a:lnT w="38100" cap="flat" cmpd="sng" algn="ctr">
                      <a:solidFill>
                        <a:schemeClr val="accent5">
                          <a:lumMod val="50000"/>
                        </a:schemeClr>
                      </a:solidFill>
                      <a:prstDash val="solid"/>
                      <a:round/>
                      <a:headEnd type="none" w="med" len="med"/>
                      <a:tailEnd type="none" w="med" len="med"/>
                    </a:lnT>
                    <a:lnB w="381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8829726"/>
                  </a:ext>
                </a:extLst>
              </a:tr>
            </a:tbl>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760260"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das? [6/6]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6247" y="247046"/>
            <a:ext cx="971080"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5D4DB4E9-0741-4367-A904-A244BD93B097}"/>
              </a:ext>
            </a:extLst>
          </p:cNvPr>
          <p:cNvSpPr/>
          <p:nvPr/>
        </p:nvSpPr>
        <p:spPr>
          <a:xfrm>
            <a:off x="4197723" y="1906245"/>
            <a:ext cx="3796552" cy="2911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descr="people, crowd, meeting, audience, human, demonstration, mass, activis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983" y="2091312"/>
            <a:ext cx="3797864" cy="2531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in articl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596" y="2091311"/>
            <a:ext cx="3750978" cy="25319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Jennifer Jako, activist living with HIV-AIDS in 2012..jpg - Wikimedia  Comm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0845" y="2030272"/>
            <a:ext cx="1770308" cy="2653987"/>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Custom 16">
            <a:hlinkClick r:id="" action="ppaction://noaction" highlightClick="1">
              <a:snd r:embed="rId7" name="9.1.1.6 Slide 16 6b.wav"/>
            </a:hlinkClick>
            <a:extLst>
              <a:ext uri="{FF2B5EF4-FFF2-40B4-BE49-F238E27FC236}">
                <a16:creationId xmlns:a16="http://schemas.microsoft.com/office/drawing/2014/main" id="{94740DEE-3ABE-4317-B607-36F34AD72E00}"/>
              </a:ext>
            </a:extLst>
          </p:cNvPr>
          <p:cNvSpPr/>
          <p:nvPr/>
        </p:nvSpPr>
        <p:spPr>
          <a:xfrm>
            <a:off x="394447" y="13603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Action Button: Custom 16">
            <a:hlinkClick r:id="" action="ppaction://noaction" highlightClick="1">
              <a:snd r:embed="rId8" name="9.1.1.6 Slide 16 6.wav"/>
            </a:hlinkClick>
            <a:extLst>
              <a:ext uri="{FF2B5EF4-FFF2-40B4-BE49-F238E27FC236}">
                <a16:creationId xmlns:a16="http://schemas.microsoft.com/office/drawing/2014/main" id="{D341FBA1-0100-44B1-9232-76947FC9F8E5}"/>
              </a:ext>
            </a:extLst>
          </p:cNvPr>
          <p:cNvSpPr/>
          <p:nvPr/>
        </p:nvSpPr>
        <p:spPr>
          <a:xfrm>
            <a:off x="963706" y="1361351"/>
            <a:ext cx="393922" cy="357939"/>
          </a:xfrm>
          <a:prstGeom prst="actionButtonBlank">
            <a:avLst/>
          </a:prstGeom>
          <a:solidFill>
            <a:srgbClr val="FFF4E7"/>
          </a:solidFill>
          <a:ln>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118849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59"/>
            <a:ext cx="4303747" cy="707849"/>
          </a:xfrm>
          <a:prstGeom prst="rect">
            <a:avLst/>
          </a:prstGeom>
        </p:spPr>
      </p:pic>
      <p:sp>
        <p:nvSpPr>
          <p:cNvPr id="4" name="Title 3"/>
          <p:cNvSpPr>
            <a:spLocks noGrp="1"/>
          </p:cNvSpPr>
          <p:nvPr>
            <p:ph type="title"/>
          </p:nvPr>
        </p:nvSpPr>
        <p:spPr>
          <a:xfrm>
            <a:off x="0" y="71970"/>
            <a:ext cx="3745089" cy="707849"/>
          </a:xfrm>
        </p:spPr>
        <p:txBody>
          <a:bodyPr>
            <a:normAutofit/>
          </a:bodyPr>
          <a:lstStyle/>
          <a:p>
            <a:r>
              <a:rPr lang="en-GB" sz="3600" b="1" dirty="0" err="1">
                <a:solidFill>
                  <a:schemeClr val="bg1"/>
                </a:solidFill>
              </a:rPr>
              <a:t>Onkel</a:t>
            </a:r>
            <a:r>
              <a:rPr lang="en-GB" sz="3600" b="1" dirty="0">
                <a:solidFill>
                  <a:schemeClr val="bg1"/>
                </a:solidFill>
              </a:rPr>
              <a:t> Heinrich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1554" y="801916"/>
            <a:ext cx="56389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denn</a:t>
            </a:r>
            <a:r>
              <a:rPr kumimoji="0" lang="en-US"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Details auf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307190889"/>
              </p:ext>
            </p:extLst>
          </p:nvPr>
        </p:nvGraphicFramePr>
        <p:xfrm>
          <a:off x="1470255" y="1653593"/>
          <a:ext cx="10172246" cy="3479469"/>
        </p:xfrm>
        <a:graphic>
          <a:graphicData uri="http://schemas.openxmlformats.org/drawingml/2006/table">
            <a:tbl>
              <a:tblPr firstRow="1" bandRow="1">
                <a:tableStyleId>{00A15C55-8517-42AA-B614-E9B94910E393}</a:tableStyleId>
              </a:tblPr>
              <a:tblGrid>
                <a:gridCol w="429530">
                  <a:extLst>
                    <a:ext uri="{9D8B030D-6E8A-4147-A177-3AD203B41FA5}">
                      <a16:colId xmlns:a16="http://schemas.microsoft.com/office/drawing/2014/main" val="2607353726"/>
                    </a:ext>
                  </a:extLst>
                </a:gridCol>
                <a:gridCol w="5689735">
                  <a:extLst>
                    <a:ext uri="{9D8B030D-6E8A-4147-A177-3AD203B41FA5}">
                      <a16:colId xmlns:a16="http://schemas.microsoft.com/office/drawing/2014/main" val="1600817978"/>
                    </a:ext>
                  </a:extLst>
                </a:gridCol>
                <a:gridCol w="1188720">
                  <a:extLst>
                    <a:ext uri="{9D8B030D-6E8A-4147-A177-3AD203B41FA5}">
                      <a16:colId xmlns:a16="http://schemas.microsoft.com/office/drawing/2014/main" val="4128092149"/>
                    </a:ext>
                  </a:extLst>
                </a:gridCol>
                <a:gridCol w="1419159">
                  <a:extLst>
                    <a:ext uri="{9D8B030D-6E8A-4147-A177-3AD203B41FA5}">
                      <a16:colId xmlns:a16="http://schemas.microsoft.com/office/drawing/2014/main" val="2609792770"/>
                    </a:ext>
                  </a:extLst>
                </a:gridCol>
                <a:gridCol w="1445102">
                  <a:extLst>
                    <a:ext uri="{9D8B030D-6E8A-4147-A177-3AD203B41FA5}">
                      <a16:colId xmlns:a16="http://schemas.microsoft.com/office/drawing/2014/main" val="6388050"/>
                    </a:ext>
                  </a:extLst>
                </a:gridCol>
              </a:tblGrid>
              <a:tr h="497067">
                <a:tc>
                  <a:txBody>
                    <a:bodyPr/>
                    <a:lstStyle/>
                    <a:p>
                      <a:endParaRPr lang="en-GB" dirty="0">
                        <a:solidFill>
                          <a:srgbClr val="115076"/>
                        </a:solidFill>
                      </a:endParaRPr>
                    </a:p>
                  </a:txBody>
                  <a:tcPr>
                    <a:noFill/>
                  </a:tcPr>
                </a:tc>
                <a:tc>
                  <a:txBody>
                    <a:bodyPr/>
                    <a:lstStyle/>
                    <a:p>
                      <a:r>
                        <a:rPr lang="en-GB" sz="2400" dirty="0">
                          <a:solidFill>
                            <a:srgbClr val="115076"/>
                          </a:solidFill>
                        </a:rPr>
                        <a:t>Was hat </a:t>
                      </a:r>
                      <a:r>
                        <a:rPr lang="en-GB" sz="2400" dirty="0" err="1">
                          <a:solidFill>
                            <a:srgbClr val="115076"/>
                          </a:solidFill>
                        </a:rPr>
                        <a:t>er</a:t>
                      </a:r>
                      <a:r>
                        <a:rPr lang="en-GB" sz="2400" dirty="0">
                          <a:solidFill>
                            <a:srgbClr val="115076"/>
                          </a:solidFill>
                        </a:rPr>
                        <a:t> </a:t>
                      </a:r>
                      <a:r>
                        <a:rPr lang="en-GB" sz="2400" dirty="0" err="1">
                          <a:solidFill>
                            <a:srgbClr val="115076"/>
                          </a:solidFill>
                        </a:rPr>
                        <a:t>gemacht</a:t>
                      </a:r>
                      <a:r>
                        <a:rPr lang="en-GB" sz="2400" dirty="0">
                          <a:solidFill>
                            <a:srgbClr val="115076"/>
                          </a:solidFill>
                        </a:rPr>
                        <a:t>?</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als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denn</a:t>
                      </a:r>
                      <a:r>
                        <a:rPr lang="en-GB" sz="2000" dirty="0"/>
                        <a:t>/und</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Wann</a:t>
                      </a:r>
                      <a:r>
                        <a:rPr lang="en-GB" sz="2000" b="1" dirty="0"/>
                        <a:t>?</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kern="1200" dirty="0">
                          <a:solidFill>
                            <a:srgbClr val="115076"/>
                          </a:solidFill>
                          <a:effectLst/>
                          <a:latin typeface="+mn-lt"/>
                          <a:ea typeface="+mn-ea"/>
                          <a:cs typeface="+mn-cs"/>
                        </a:rPr>
                        <a:t>visited Machu Picchu in Peru</a:t>
                      </a:r>
                      <a:endParaRPr lang="en-GB" sz="24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GB" sz="2000" b="1" dirty="0">
                          <a:solidFill>
                            <a:srgbClr val="115076"/>
                          </a:solidFill>
                        </a:rPr>
                        <a:t>2010</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celebrated his birthday in </a:t>
                      </a:r>
                      <a:r>
                        <a:rPr lang="en-US" sz="2000" dirty="0" err="1">
                          <a:solidFill>
                            <a:srgbClr val="115076"/>
                          </a:solidFill>
                        </a:rPr>
                        <a:t>Tansania</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b="1" dirty="0">
                          <a:solidFill>
                            <a:srgbClr val="115076"/>
                          </a:solidFill>
                        </a:rPr>
                        <a:t>1999</a:t>
                      </a:r>
                      <a:endParaRPr lang="en-GB" sz="2000" b="1"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a</a:t>
                      </a:r>
                      <a:r>
                        <a:rPr lang="en-GB" sz="2000" dirty="0" err="1">
                          <a:solidFill>
                            <a:srgbClr val="115076"/>
                          </a:solidFill>
                        </a:rPr>
                        <a:t>te</a:t>
                      </a:r>
                      <a:r>
                        <a:rPr lang="en-GB" sz="2000" dirty="0">
                          <a:solidFill>
                            <a:srgbClr val="115076"/>
                          </a:solidFill>
                        </a:rPr>
                        <a:t> caterpillars in South Africa.</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b="1" dirty="0">
                          <a:solidFill>
                            <a:srgbClr val="115076"/>
                          </a:solidFill>
                        </a:rPr>
                        <a:t>2002</a:t>
                      </a:r>
                      <a:endParaRPr lang="en-GB" sz="2000" b="1" dirty="0">
                        <a:solidFill>
                          <a:srgbClr val="115076"/>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w</a:t>
                      </a:r>
                      <a:r>
                        <a:rPr lang="en-GB" sz="2000" dirty="0">
                          <a:solidFill>
                            <a:srgbClr val="115076"/>
                          </a:solidFill>
                        </a:rPr>
                        <a:t>as on Mount Everest and on Mount Fuji.</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b="1" dirty="0">
                          <a:solidFill>
                            <a:srgbClr val="115076"/>
                          </a:solidFill>
                        </a:rPr>
                        <a:t>2013</a:t>
                      </a:r>
                      <a:endParaRPr lang="en-GB" sz="2000" b="1" dirty="0">
                        <a:solidFill>
                          <a:srgbClr val="115076"/>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w</a:t>
                      </a:r>
                      <a:r>
                        <a:rPr lang="en-GB" sz="2000" dirty="0">
                          <a:solidFill>
                            <a:srgbClr val="115076"/>
                          </a:solidFill>
                        </a:rPr>
                        <a:t>as in Istanbul.</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b="1" dirty="0">
                          <a:solidFill>
                            <a:srgbClr val="115076"/>
                          </a:solidFill>
                        </a:rPr>
                        <a:t>2006</a:t>
                      </a:r>
                      <a:endParaRPr lang="en-GB" sz="2000" b="1" dirty="0">
                        <a:solidFill>
                          <a:srgbClr val="115076"/>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h</a:t>
                      </a:r>
                      <a:r>
                        <a:rPr lang="en-GB" sz="2000" dirty="0">
                          <a:solidFill>
                            <a:srgbClr val="115076"/>
                          </a:solidFill>
                        </a:rPr>
                        <a:t>ad a party when he was back home.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b="1" dirty="0">
                          <a:solidFill>
                            <a:srgbClr val="115076"/>
                          </a:solidFill>
                        </a:rPr>
                        <a:t>2020</a:t>
                      </a:r>
                      <a:endParaRPr lang="en-GB" sz="2000" b="1" dirty="0">
                        <a:solidFill>
                          <a:srgbClr val="115076"/>
                        </a:solidFill>
                      </a:endParaRPr>
                    </a:p>
                  </a:txBody>
                  <a:tcPr anchor="ctr"/>
                </a:tc>
                <a:extLst>
                  <a:ext uri="{0D108BD9-81ED-4DB2-BD59-A6C34878D82A}">
                    <a16:rowId xmlns:a16="http://schemas.microsoft.com/office/drawing/2014/main" val="664931564"/>
                  </a:ext>
                </a:extLst>
              </a:tr>
            </a:tbl>
          </a:graphicData>
        </a:graphic>
      </p:graphicFrame>
      <p:sp>
        <p:nvSpPr>
          <p:cNvPr id="8" name="Action Button: Custom 16">
            <a:hlinkClick r:id="" action="ppaction://noaction" highlightClick="1">
              <a:snd r:embed="rId4" name="9.1.1.3 Slide 16 1b.wav"/>
            </a:hlinkClick>
            <a:extLst>
              <a:ext uri="{FF2B5EF4-FFF2-40B4-BE49-F238E27FC236}">
                <a16:creationId xmlns:a16="http://schemas.microsoft.com/office/drawing/2014/main" id="{3B418770-1E72-B240-9307-3BBF955557C6}"/>
              </a:ext>
            </a:extLst>
          </p:cNvPr>
          <p:cNvSpPr/>
          <p:nvPr/>
        </p:nvSpPr>
        <p:spPr>
          <a:xfrm>
            <a:off x="1519084" y="219446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988984" y="2238244"/>
            <a:ext cx="4861456" cy="2942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9345" y="2253031"/>
            <a:ext cx="282522" cy="294294"/>
          </a:xfrm>
          <a:prstGeom prst="rect">
            <a:avLst/>
          </a:prstGeom>
        </p:spPr>
      </p:pic>
      <p:sp>
        <p:nvSpPr>
          <p:cNvPr id="11" name="Action Button: Custom 16">
            <a:hlinkClick r:id="" action="ppaction://noaction" highlightClick="1">
              <a:snd r:embed="rId6" name="9.1.1.3 Slide 16 2b.wav"/>
            </a:hlinkClick>
            <a:extLst>
              <a:ext uri="{FF2B5EF4-FFF2-40B4-BE49-F238E27FC236}">
                <a16:creationId xmlns:a16="http://schemas.microsoft.com/office/drawing/2014/main" id="{F18D09F0-0D24-5B4F-A26E-132DCCD8073A}"/>
              </a:ext>
            </a:extLst>
          </p:cNvPr>
          <p:cNvSpPr/>
          <p:nvPr/>
        </p:nvSpPr>
        <p:spPr>
          <a:xfrm>
            <a:off x="1519084" y="266709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943716" y="2690188"/>
            <a:ext cx="4496702" cy="33423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6537" y="2751580"/>
            <a:ext cx="282522" cy="294294"/>
          </a:xfrm>
          <a:prstGeom prst="rect">
            <a:avLst/>
          </a:prstGeom>
        </p:spPr>
      </p:pic>
      <p:sp>
        <p:nvSpPr>
          <p:cNvPr id="14" name="Action Button: Custom 16">
            <a:hlinkClick r:id="" action="ppaction://noaction" highlightClick="1">
              <a:snd r:embed="rId7" name="9.1.1.3 Slide 16 3b.wav"/>
            </a:hlinkClick>
            <a:extLst>
              <a:ext uri="{FF2B5EF4-FFF2-40B4-BE49-F238E27FC236}">
                <a16:creationId xmlns:a16="http://schemas.microsoft.com/office/drawing/2014/main" id="{747EFDEF-0DCF-DB44-BBF0-27990DDE521B}"/>
              </a:ext>
            </a:extLst>
          </p:cNvPr>
          <p:cNvSpPr/>
          <p:nvPr/>
        </p:nvSpPr>
        <p:spPr>
          <a:xfrm>
            <a:off x="1517006" y="31777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992746" y="3159785"/>
            <a:ext cx="4103254" cy="35730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086" y="3215058"/>
            <a:ext cx="282522" cy="294294"/>
          </a:xfrm>
          <a:prstGeom prst="rect">
            <a:avLst/>
          </a:prstGeom>
        </p:spPr>
      </p:pic>
      <p:sp>
        <p:nvSpPr>
          <p:cNvPr id="17" name="Action Button: Custom 16">
            <a:hlinkClick r:id="" action="ppaction://noaction" highlightClick="1">
              <a:snd r:embed="rId8" name="9.1.1.3 Slide 16 4b.wav"/>
            </a:hlinkClick>
            <a:extLst>
              <a:ext uri="{FF2B5EF4-FFF2-40B4-BE49-F238E27FC236}">
                <a16:creationId xmlns:a16="http://schemas.microsoft.com/office/drawing/2014/main" id="{408DED6B-8D00-7843-820C-3A35CED50594}"/>
              </a:ext>
            </a:extLst>
          </p:cNvPr>
          <p:cNvSpPr/>
          <p:nvPr/>
        </p:nvSpPr>
        <p:spPr>
          <a:xfrm>
            <a:off x="1517006" y="36599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986532" y="3672090"/>
            <a:ext cx="5222145" cy="36965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5495" y="3734750"/>
            <a:ext cx="282522" cy="294294"/>
          </a:xfrm>
          <a:prstGeom prst="rect">
            <a:avLst/>
          </a:prstGeom>
        </p:spPr>
      </p:pic>
      <p:sp>
        <p:nvSpPr>
          <p:cNvPr id="20" name="Action Button: Custom 16">
            <a:hlinkClick r:id="" action="ppaction://noaction" highlightClick="1">
              <a:snd r:embed="rId9" name="9.1.1.3 Slide 16 5b.wav"/>
            </a:hlinkClick>
            <a:extLst>
              <a:ext uri="{FF2B5EF4-FFF2-40B4-BE49-F238E27FC236}">
                <a16:creationId xmlns:a16="http://schemas.microsoft.com/office/drawing/2014/main" id="{25121CCC-82F7-F14F-B30E-8A5AD31BE634}"/>
              </a:ext>
            </a:extLst>
          </p:cNvPr>
          <p:cNvSpPr/>
          <p:nvPr/>
        </p:nvSpPr>
        <p:spPr>
          <a:xfrm>
            <a:off x="1517006" y="417749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986532" y="4285402"/>
            <a:ext cx="2207503" cy="27512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5436" y="4278190"/>
            <a:ext cx="282522" cy="294294"/>
          </a:xfrm>
          <a:prstGeom prst="rect">
            <a:avLst/>
          </a:prstGeom>
        </p:spPr>
      </p:pic>
      <p:sp>
        <p:nvSpPr>
          <p:cNvPr id="23" name="Action Button: Custom 16">
            <a:hlinkClick r:id="" action="ppaction://noaction" highlightClick="1">
              <a:snd r:embed="rId10" name="9.1.1.3 Slide 16 6b.wav"/>
            </a:hlinkClick>
            <a:extLst>
              <a:ext uri="{FF2B5EF4-FFF2-40B4-BE49-F238E27FC236}">
                <a16:creationId xmlns:a16="http://schemas.microsoft.com/office/drawing/2014/main" id="{DA5FAA28-0FFE-FD44-82BD-8BEA8CA05A2D}"/>
              </a:ext>
            </a:extLst>
          </p:cNvPr>
          <p:cNvSpPr/>
          <p:nvPr/>
        </p:nvSpPr>
        <p:spPr>
          <a:xfrm>
            <a:off x="1521800" y="466342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974496" y="4702382"/>
            <a:ext cx="4868206" cy="33482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6826" y="4714274"/>
            <a:ext cx="282522" cy="294294"/>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8215FD28-B1A0-44C2-A0F2-232B7D72CD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313" y="1497948"/>
            <a:ext cx="1619207" cy="4473603"/>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870A0D4C-9BBA-4AEB-B747-2AD2B069D8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45726" y="135392"/>
            <a:ext cx="1407169" cy="1436206"/>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67AFE3EE-18BD-4F8D-B28F-FF638A5DB08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01054" y="69029"/>
            <a:ext cx="1538952" cy="1480878"/>
          </a:xfrm>
          <a:prstGeom prst="rect">
            <a:avLst/>
          </a:prstGeom>
        </p:spPr>
      </p:pic>
      <p:sp>
        <p:nvSpPr>
          <p:cNvPr id="37" name="TextBox 36" descr="text box hiding answer">
            <a:extLst>
              <a:ext uri="{FF2B5EF4-FFF2-40B4-BE49-F238E27FC236}">
                <a16:creationId xmlns:a16="http://schemas.microsoft.com/office/drawing/2014/main" id="{33447AD7-C181-4E69-A64B-48AFA1AC5663}"/>
              </a:ext>
            </a:extLst>
          </p:cNvPr>
          <p:cNvSpPr txBox="1"/>
          <p:nvPr/>
        </p:nvSpPr>
        <p:spPr>
          <a:xfrm>
            <a:off x="10578811" y="2300227"/>
            <a:ext cx="844273"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5F591BBE-50F5-4A5D-B9AF-01B07D907B34}"/>
              </a:ext>
            </a:extLst>
          </p:cNvPr>
          <p:cNvSpPr txBox="1"/>
          <p:nvPr/>
        </p:nvSpPr>
        <p:spPr>
          <a:xfrm>
            <a:off x="10500825" y="2689667"/>
            <a:ext cx="922259"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Worm, Cartoon, Character, Cute, Funny, Happy, Drawing">
            <a:extLst>
              <a:ext uri="{FF2B5EF4-FFF2-40B4-BE49-F238E27FC236}">
                <a16:creationId xmlns:a16="http://schemas.microsoft.com/office/drawing/2014/main" id="{474623FF-820A-45CE-8AC2-603AAC9BFE1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1051" y="5667149"/>
            <a:ext cx="996721" cy="61879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descr="text box hiding answer">
            <a:extLst>
              <a:ext uri="{FF2B5EF4-FFF2-40B4-BE49-F238E27FC236}">
                <a16:creationId xmlns:a16="http://schemas.microsoft.com/office/drawing/2014/main" id="{38E0F2C0-54F0-4088-9FD2-2432B4AFA7B8}"/>
              </a:ext>
            </a:extLst>
          </p:cNvPr>
          <p:cNvSpPr txBox="1"/>
          <p:nvPr/>
        </p:nvSpPr>
        <p:spPr>
          <a:xfrm>
            <a:off x="10500825" y="3223860"/>
            <a:ext cx="844273"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D4DCEEDC-0097-4E41-949D-EA3435364F07}"/>
              </a:ext>
            </a:extLst>
          </p:cNvPr>
          <p:cNvSpPr txBox="1"/>
          <p:nvPr/>
        </p:nvSpPr>
        <p:spPr>
          <a:xfrm>
            <a:off x="10539817" y="3720507"/>
            <a:ext cx="922259"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5652B61B-045E-4FD6-BF98-5A141950547E}"/>
              </a:ext>
            </a:extLst>
          </p:cNvPr>
          <p:cNvSpPr txBox="1"/>
          <p:nvPr/>
        </p:nvSpPr>
        <p:spPr>
          <a:xfrm>
            <a:off x="10487737" y="4278093"/>
            <a:ext cx="844273"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TextBox 42" descr="text box hiding answer">
            <a:extLst>
              <a:ext uri="{FF2B5EF4-FFF2-40B4-BE49-F238E27FC236}">
                <a16:creationId xmlns:a16="http://schemas.microsoft.com/office/drawing/2014/main" id="{B7243D6F-ECCB-4E2E-B31E-3FC51C690DEC}"/>
              </a:ext>
            </a:extLst>
          </p:cNvPr>
          <p:cNvSpPr txBox="1"/>
          <p:nvPr/>
        </p:nvSpPr>
        <p:spPr>
          <a:xfrm>
            <a:off x="10409751" y="4658778"/>
            <a:ext cx="922259"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8" name="Picture 4" descr="Restaurant, Eat, Meal, Eating, Dinner, Kitchen, Dish">
            <a:extLst>
              <a:ext uri="{FF2B5EF4-FFF2-40B4-BE49-F238E27FC236}">
                <a16:creationId xmlns:a16="http://schemas.microsoft.com/office/drawing/2014/main" id="{8BC3463F-2E90-46FD-9407-6B18003CBE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82377" y="5522858"/>
            <a:ext cx="747799" cy="747799"/>
          </a:xfrm>
          <a:prstGeom prst="rect">
            <a:avLst/>
          </a:prstGeom>
          <a:noFill/>
          <a:extLst>
            <a:ext uri="{909E8E84-426E-40DD-AFC4-6F175D3DCCD1}">
              <a14:hiddenFill xmlns:a14="http://schemas.microsoft.com/office/drawing/2010/main">
                <a:solidFill>
                  <a:srgbClr val="FFFFFF"/>
                </a:solidFill>
              </a14:hiddenFill>
            </a:ext>
          </a:extLst>
        </p:spPr>
      </p:pic>
      <p:sp>
        <p:nvSpPr>
          <p:cNvPr id="44" name="Action Button: Custom 16">
            <a:hlinkClick r:id="" action="ppaction://noaction" highlightClick="1">
              <a:snd r:embed="rId16" name="9.1.1.3 Slide 16 1.wav"/>
            </a:hlinkClick>
            <a:extLst>
              <a:ext uri="{FF2B5EF4-FFF2-40B4-BE49-F238E27FC236}">
                <a16:creationId xmlns:a16="http://schemas.microsoft.com/office/drawing/2014/main" id="{4B1FCE2A-562F-4479-98ED-4605CBA64AFD}"/>
              </a:ext>
            </a:extLst>
          </p:cNvPr>
          <p:cNvSpPr/>
          <p:nvPr/>
        </p:nvSpPr>
        <p:spPr>
          <a:xfrm>
            <a:off x="11691330" y="2175818"/>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5" name="Speech Bubble: Rectangle with Corners Rounded 44">
            <a:extLst>
              <a:ext uri="{FF2B5EF4-FFF2-40B4-BE49-F238E27FC236}">
                <a16:creationId xmlns:a16="http://schemas.microsoft.com/office/drawing/2014/main" id="{99AB63DA-315B-4E8D-8ED8-0132E9C5638B}"/>
              </a:ext>
            </a:extLst>
          </p:cNvPr>
          <p:cNvSpPr/>
          <p:nvPr/>
        </p:nvSpPr>
        <p:spPr>
          <a:xfrm>
            <a:off x="5348419" y="95012"/>
            <a:ext cx="2600992" cy="1506738"/>
          </a:xfrm>
          <a:prstGeom prst="wedgeRoundRectCallout">
            <a:avLst>
              <a:gd name="adj1" fmla="val 81754"/>
              <a:gd name="adj2" fmla="val 3492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Onkel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Heinrich! Wo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warst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du? Was hast du in den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letzten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Jahren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gemacht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6" name="Speech Bubble: Rectangle with Corners Rounded 45">
            <a:extLst>
              <a:ext uri="{FF2B5EF4-FFF2-40B4-BE49-F238E27FC236}">
                <a16:creationId xmlns:a16="http://schemas.microsoft.com/office/drawing/2014/main" id="{D1C403AB-FC8C-4CE4-BE88-9F512DCA744E}"/>
              </a:ext>
            </a:extLst>
          </p:cNvPr>
          <p:cNvSpPr/>
          <p:nvPr/>
        </p:nvSpPr>
        <p:spPr>
          <a:xfrm>
            <a:off x="9400606" y="5623400"/>
            <a:ext cx="1752289" cy="574264"/>
          </a:xfrm>
          <a:prstGeom prst="wedgeRoundRectCallout">
            <a:avLst>
              <a:gd name="adj1" fmla="val 49235"/>
              <a:gd name="adj2" fmla="val 2051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Raupe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t>– caterpillar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7" name="Action Button: Custom 16">
            <a:hlinkClick r:id="" action="ppaction://noaction" highlightClick="1">
              <a:snd r:embed="rId17" name="9.1.1.3 Slide 16 2.wav"/>
            </a:hlinkClick>
            <a:extLst>
              <a:ext uri="{FF2B5EF4-FFF2-40B4-BE49-F238E27FC236}">
                <a16:creationId xmlns:a16="http://schemas.microsoft.com/office/drawing/2014/main" id="{FC205E03-2B8B-48A6-92E3-868FDC9A774B}"/>
              </a:ext>
            </a:extLst>
          </p:cNvPr>
          <p:cNvSpPr/>
          <p:nvPr/>
        </p:nvSpPr>
        <p:spPr>
          <a:xfrm>
            <a:off x="11691330" y="2719757"/>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18" name="9.1.1.3 Slide 16 3.wav"/>
            </a:hlinkClick>
            <a:extLst>
              <a:ext uri="{FF2B5EF4-FFF2-40B4-BE49-F238E27FC236}">
                <a16:creationId xmlns:a16="http://schemas.microsoft.com/office/drawing/2014/main" id="{0EEA4D56-9859-4A2C-87C8-BFA065F10597}"/>
              </a:ext>
            </a:extLst>
          </p:cNvPr>
          <p:cNvSpPr/>
          <p:nvPr/>
        </p:nvSpPr>
        <p:spPr>
          <a:xfrm>
            <a:off x="11691330" y="3196824"/>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3</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Action Button: Custom 16">
            <a:hlinkClick r:id="" action="ppaction://noaction" highlightClick="1">
              <a:snd r:embed="rId19" name="9.1.1.3 Slide 16 4.wav"/>
            </a:hlinkClick>
            <a:extLst>
              <a:ext uri="{FF2B5EF4-FFF2-40B4-BE49-F238E27FC236}">
                <a16:creationId xmlns:a16="http://schemas.microsoft.com/office/drawing/2014/main" id="{C9B27199-D95C-4B06-AD9F-896BF3403D28}"/>
              </a:ext>
            </a:extLst>
          </p:cNvPr>
          <p:cNvSpPr/>
          <p:nvPr/>
        </p:nvSpPr>
        <p:spPr>
          <a:xfrm>
            <a:off x="11691330" y="3692161"/>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Action Button: Custom 16">
            <a:hlinkClick r:id="" action="ppaction://noaction" highlightClick="1">
              <a:snd r:embed="rId20" name="9.1.1.3 Slide 16 5.wav"/>
            </a:hlinkClick>
            <a:extLst>
              <a:ext uri="{FF2B5EF4-FFF2-40B4-BE49-F238E27FC236}">
                <a16:creationId xmlns:a16="http://schemas.microsoft.com/office/drawing/2014/main" id="{AAC81B31-4C87-4921-9DA0-623BA6089ACD}"/>
              </a:ext>
            </a:extLst>
          </p:cNvPr>
          <p:cNvSpPr/>
          <p:nvPr/>
        </p:nvSpPr>
        <p:spPr>
          <a:xfrm>
            <a:off x="11691330" y="4187498"/>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21" name="9.1.1.3 Slide 16 6.wav"/>
            </a:hlinkClick>
            <a:extLst>
              <a:ext uri="{FF2B5EF4-FFF2-40B4-BE49-F238E27FC236}">
                <a16:creationId xmlns:a16="http://schemas.microsoft.com/office/drawing/2014/main" id="{53A0C1A9-D1D6-4477-A84C-9D3BC1DFBD7B}"/>
              </a:ext>
            </a:extLst>
          </p:cNvPr>
          <p:cNvSpPr/>
          <p:nvPr/>
        </p:nvSpPr>
        <p:spPr>
          <a:xfrm>
            <a:off x="11672369" y="4732397"/>
            <a:ext cx="393922" cy="357939"/>
          </a:xfrm>
          <a:prstGeom prst="actionButtonBlank">
            <a:avLst/>
          </a:prstGeom>
          <a:solidFill>
            <a:srgbClr val="FFF4E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63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37" grpId="0" animBg="1"/>
      <p:bldP spid="38" grpId="0" animBg="1"/>
      <p:bldP spid="40" grpId="0" animBg="1"/>
      <p:bldP spid="41" grpId="0" animBg="1"/>
      <p:bldP spid="42" grpId="0" animBg="1"/>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ular Callout 6">
            <a:extLst>
              <a:ext uri="{FF2B5EF4-FFF2-40B4-BE49-F238E27FC236}">
                <a16:creationId xmlns:a16="http://schemas.microsoft.com/office/drawing/2014/main" id="{B855BC4C-CBE8-48B6-9849-950028A32D46}"/>
              </a:ext>
            </a:extLst>
          </p:cNvPr>
          <p:cNvSpPr/>
          <p:nvPr/>
        </p:nvSpPr>
        <p:spPr>
          <a:xfrm>
            <a:off x="472329" y="4329521"/>
            <a:ext cx="6618019" cy="406864"/>
          </a:xfrm>
          <a:prstGeom prst="wedgeRoundRectCallout">
            <a:avLst>
              <a:gd name="adj1" fmla="val 5935"/>
              <a:gd name="adj2" fmla="val -40116"/>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Ich </a:t>
            </a:r>
            <a:r>
              <a:rPr lang="en-GB" sz="2200" dirty="0" err="1">
                <a:solidFill>
                  <a:srgbClr val="002060"/>
                </a:solidFill>
                <a:latin typeface="Century Gothic" panose="020B0502020202020204" pitchFamily="34" charset="0"/>
              </a:rPr>
              <a:t>mache</a:t>
            </a:r>
            <a:r>
              <a:rPr lang="en-GB" sz="2200" dirty="0">
                <a:solidFill>
                  <a:srgbClr val="002060"/>
                </a:solidFill>
                <a:latin typeface="Century Gothic" panose="020B0502020202020204" pitchFamily="34" charset="0"/>
              </a:rPr>
              <a:t> Sport, </a:t>
            </a:r>
            <a:r>
              <a:rPr lang="en-GB" sz="2200" b="1" dirty="0">
                <a:solidFill>
                  <a:srgbClr val="002060"/>
                </a:solidFill>
                <a:latin typeface="Century Gothic" panose="020B0502020202020204" pitchFamily="34" charset="0"/>
              </a:rPr>
              <a:t>bevor</a:t>
            </a:r>
            <a:r>
              <a:rPr lang="en-GB" sz="2200" dirty="0">
                <a:solidFill>
                  <a:srgbClr val="002060"/>
                </a:solidFill>
                <a:latin typeface="Century Gothic" panose="020B0502020202020204" pitchFamily="34" charset="0"/>
              </a:rPr>
              <a:t> ich in die Schule </a:t>
            </a:r>
            <a:r>
              <a:rPr lang="en-GB" sz="2200" dirty="0" err="1">
                <a:solidFill>
                  <a:srgbClr val="002060"/>
                </a:solidFill>
                <a:latin typeface="Century Gothic" panose="020B0502020202020204" pitchFamily="34" charset="0"/>
              </a:rPr>
              <a:t>gehe</a:t>
            </a:r>
            <a:r>
              <a:rPr lang="en-GB" sz="2200" dirty="0">
                <a:solidFill>
                  <a:srgbClr val="002060"/>
                </a:solidFill>
                <a:latin typeface="Century Gothic" panose="020B0502020202020204" pitchFamily="34" charset="0"/>
              </a:rPr>
              <a:t>.</a:t>
            </a:r>
            <a:endParaRPr lang="en-GB" sz="2200" i="1" dirty="0">
              <a:solidFill>
                <a:srgbClr val="002060"/>
              </a:solidFill>
              <a:latin typeface="Century Gothic" panose="020B0502020202020204" pitchFamily="34" charset="0"/>
            </a:endParaRPr>
          </a:p>
        </p:txBody>
      </p:sp>
      <p:sp>
        <p:nvSpPr>
          <p:cNvPr id="23" name="Speech Bubble: Rectangle with Corners Rounded 22">
            <a:extLst>
              <a:ext uri="{FF2B5EF4-FFF2-40B4-BE49-F238E27FC236}">
                <a16:creationId xmlns:a16="http://schemas.microsoft.com/office/drawing/2014/main" id="{21497145-81FD-4D7F-A880-DD0A5E860F85}"/>
              </a:ext>
            </a:extLst>
          </p:cNvPr>
          <p:cNvSpPr/>
          <p:nvPr/>
        </p:nvSpPr>
        <p:spPr>
          <a:xfrm>
            <a:off x="5821278" y="5593801"/>
            <a:ext cx="3263539" cy="607870"/>
          </a:xfrm>
          <a:prstGeom prst="wedgeRoundRectCallout">
            <a:avLst>
              <a:gd name="adj1" fmla="val -23156"/>
              <a:gd name="adj2" fmla="val -1980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9156700" cy="869950"/>
          </a:xfrm>
          <a:prstGeom prst="rect">
            <a:avLst/>
          </a:prstGeom>
        </p:spPr>
      </p:pic>
      <p:sp>
        <p:nvSpPr>
          <p:cNvPr id="4" name="Title 3"/>
          <p:cNvSpPr>
            <a:spLocks noGrp="1"/>
          </p:cNvSpPr>
          <p:nvPr>
            <p:ph type="title"/>
          </p:nvPr>
        </p:nvSpPr>
        <p:spPr>
          <a:xfrm>
            <a:off x="0" y="321466"/>
            <a:ext cx="8077200" cy="707849"/>
          </a:xfrm>
        </p:spPr>
        <p:txBody>
          <a:bodyPr>
            <a:normAutofit/>
          </a:bodyPr>
          <a:lstStyle/>
          <a:p>
            <a:r>
              <a:rPr lang="en-GB" sz="3600" b="1" dirty="0">
                <a:solidFill>
                  <a:schemeClr val="bg1"/>
                </a:solidFill>
              </a:rPr>
              <a:t>Conjunctions bevor and </a:t>
            </a:r>
            <a:r>
              <a:rPr lang="en-GB" sz="3600" b="1" i="1" dirty="0" err="1">
                <a:solidFill>
                  <a:schemeClr val="bg1"/>
                </a:solidFill>
              </a:rPr>
              <a:t>nachdem</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Speech Bubble: Rectangle with Corners Rounded 19">
            <a:extLst>
              <a:ext uri="{FF2B5EF4-FFF2-40B4-BE49-F238E27FC236}">
                <a16:creationId xmlns:a16="http://schemas.microsoft.com/office/drawing/2014/main" id="{310B6995-772B-48CB-8395-BFDE9A83DFE0}"/>
              </a:ext>
            </a:extLst>
          </p:cNvPr>
          <p:cNvSpPr/>
          <p:nvPr/>
        </p:nvSpPr>
        <p:spPr>
          <a:xfrm>
            <a:off x="79014" y="1385127"/>
            <a:ext cx="11530313" cy="473321"/>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Century Gothic" panose="020B0502020202020204" pitchFamily="34" charset="0"/>
              </a:rPr>
              <a:t>You already know how to say </a:t>
            </a:r>
            <a:r>
              <a:rPr lang="en-US" sz="2200" b="1" dirty="0">
                <a:solidFill>
                  <a:srgbClr val="002060"/>
                </a:solidFill>
                <a:latin typeface="Century Gothic" panose="020B0502020202020204" pitchFamily="34" charset="0"/>
              </a:rPr>
              <a:t>before </a:t>
            </a:r>
            <a:r>
              <a:rPr lang="en-US" sz="2200" dirty="0">
                <a:solidFill>
                  <a:srgbClr val="002060"/>
                </a:solidFill>
                <a:latin typeface="Century Gothic" panose="020B0502020202020204" pitchFamily="34" charset="0"/>
              </a:rPr>
              <a:t>and </a:t>
            </a:r>
            <a:r>
              <a:rPr lang="en-US" sz="2200" b="1" dirty="0">
                <a:solidFill>
                  <a:srgbClr val="002060"/>
                </a:solidFill>
                <a:latin typeface="Century Gothic" panose="020B0502020202020204" pitchFamily="34" charset="0"/>
              </a:rPr>
              <a:t>after </a:t>
            </a:r>
            <a:r>
              <a:rPr lang="en-US" sz="2200" dirty="0">
                <a:solidFill>
                  <a:srgbClr val="002060"/>
                </a:solidFill>
                <a:latin typeface="Century Gothic" panose="020B0502020202020204" pitchFamily="34" charset="0"/>
              </a:rPr>
              <a:t>something, using the </a:t>
            </a:r>
            <a:r>
              <a:rPr lang="en-US" sz="2200" b="1" dirty="0">
                <a:solidFill>
                  <a:srgbClr val="002060"/>
                </a:solidFill>
                <a:latin typeface="Century Gothic" panose="020B0502020202020204" pitchFamily="34" charset="0"/>
              </a:rPr>
              <a:t>prepositions </a:t>
            </a:r>
            <a:r>
              <a:rPr lang="en-US" sz="2200" b="1" i="1" dirty="0" err="1">
                <a:solidFill>
                  <a:srgbClr val="002060"/>
                </a:solidFill>
                <a:latin typeface="Century Gothic" panose="020B0502020202020204" pitchFamily="34" charset="0"/>
              </a:rPr>
              <a:t>vor</a:t>
            </a:r>
            <a:r>
              <a:rPr lang="en-US" sz="2200" i="1" dirty="0">
                <a:solidFill>
                  <a:srgbClr val="002060"/>
                </a:solidFill>
                <a:latin typeface="Century Gothic" panose="020B0502020202020204" pitchFamily="34" charset="0"/>
              </a:rPr>
              <a:t> </a:t>
            </a:r>
            <a:r>
              <a:rPr lang="en-US" sz="2200" dirty="0">
                <a:solidFill>
                  <a:srgbClr val="002060"/>
                </a:solidFill>
                <a:latin typeface="Century Gothic" panose="020B0502020202020204" pitchFamily="34" charset="0"/>
              </a:rPr>
              <a:t>and </a:t>
            </a:r>
            <a:r>
              <a:rPr lang="en-US" sz="2200" b="1" i="1" dirty="0" err="1">
                <a:solidFill>
                  <a:srgbClr val="002060"/>
                </a:solidFill>
                <a:latin typeface="Century Gothic" panose="020B0502020202020204" pitchFamily="34" charset="0"/>
              </a:rPr>
              <a:t>nach</a:t>
            </a:r>
            <a:r>
              <a:rPr lang="en-US" sz="2200" dirty="0">
                <a:solidFill>
                  <a:srgbClr val="002060"/>
                </a:solidFill>
                <a:latin typeface="Century Gothic" panose="020B0502020202020204" pitchFamily="34" charset="0"/>
              </a:rPr>
              <a:t>: </a:t>
            </a:r>
            <a:endParaRPr lang="en-GB" sz="2200" dirty="0">
              <a:solidFill>
                <a:srgbClr val="002060"/>
              </a:solidFill>
              <a:latin typeface="Century Gothic" panose="020B0502020202020204" pitchFamily="34" charset="0"/>
            </a:endParaRPr>
          </a:p>
        </p:txBody>
      </p:sp>
      <p:sp>
        <p:nvSpPr>
          <p:cNvPr id="8" name="Rounded Rectangular Callout 6">
            <a:extLst>
              <a:ext uri="{FF2B5EF4-FFF2-40B4-BE49-F238E27FC236}">
                <a16:creationId xmlns:a16="http://schemas.microsoft.com/office/drawing/2014/main" id="{1D5B675F-8FDF-495F-B6DD-FCA74FE59445}"/>
              </a:ext>
            </a:extLst>
          </p:cNvPr>
          <p:cNvSpPr/>
          <p:nvPr/>
        </p:nvSpPr>
        <p:spPr>
          <a:xfrm>
            <a:off x="472330" y="2144600"/>
            <a:ext cx="4721827" cy="436596"/>
          </a:xfrm>
          <a:prstGeom prst="wedgeRoundRectCallout">
            <a:avLst>
              <a:gd name="adj1" fmla="val 5935"/>
              <a:gd name="adj2" fmla="val -40116"/>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Ich </a:t>
            </a:r>
            <a:r>
              <a:rPr lang="en-GB" sz="2200" dirty="0" err="1">
                <a:solidFill>
                  <a:srgbClr val="002060"/>
                </a:solidFill>
                <a:latin typeface="Century Gothic" panose="020B0502020202020204" pitchFamily="34" charset="0"/>
              </a:rPr>
              <a:t>mache</a:t>
            </a:r>
            <a:r>
              <a:rPr lang="en-GB" sz="2200" dirty="0">
                <a:solidFill>
                  <a:srgbClr val="002060"/>
                </a:solidFill>
                <a:latin typeface="Century Gothic" panose="020B0502020202020204" pitchFamily="34" charset="0"/>
              </a:rPr>
              <a:t> Sport </a:t>
            </a:r>
            <a:r>
              <a:rPr lang="en-GB" sz="2200" b="1" dirty="0" err="1">
                <a:solidFill>
                  <a:srgbClr val="002060"/>
                </a:solidFill>
                <a:latin typeface="Century Gothic" panose="020B0502020202020204" pitchFamily="34" charset="0"/>
              </a:rPr>
              <a:t>vor</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der Schule.</a:t>
            </a:r>
            <a:endParaRPr lang="en-GB" sz="2200" i="1" dirty="0">
              <a:solidFill>
                <a:srgbClr val="002060"/>
              </a:solidFill>
              <a:latin typeface="Century Gothic" panose="020B0502020202020204" pitchFamily="34" charset="0"/>
            </a:endParaRPr>
          </a:p>
        </p:txBody>
      </p:sp>
      <p:sp>
        <p:nvSpPr>
          <p:cNvPr id="9" name="Rounded Rectangular Callout 6">
            <a:extLst>
              <a:ext uri="{FF2B5EF4-FFF2-40B4-BE49-F238E27FC236}">
                <a16:creationId xmlns:a16="http://schemas.microsoft.com/office/drawing/2014/main" id="{8CBADE53-DD5D-4D28-AF4C-122D522C6ABA}"/>
              </a:ext>
            </a:extLst>
          </p:cNvPr>
          <p:cNvSpPr/>
          <p:nvPr/>
        </p:nvSpPr>
        <p:spPr>
          <a:xfrm>
            <a:off x="472329" y="2843391"/>
            <a:ext cx="5298883" cy="430887"/>
          </a:xfrm>
          <a:prstGeom prst="wedgeRoundRectCallout">
            <a:avLst>
              <a:gd name="adj1" fmla="val 5935"/>
              <a:gd name="adj2" fmla="val -40116"/>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Ich </a:t>
            </a:r>
            <a:r>
              <a:rPr lang="en-GB" sz="2200" dirty="0" err="1">
                <a:solidFill>
                  <a:srgbClr val="002060"/>
                </a:solidFill>
                <a:latin typeface="Century Gothic" panose="020B0502020202020204" pitchFamily="34" charset="0"/>
              </a:rPr>
              <a:t>spiele</a:t>
            </a:r>
            <a:r>
              <a:rPr lang="en-GB" sz="2200" dirty="0">
                <a:solidFill>
                  <a:srgbClr val="002060"/>
                </a:solidFill>
                <a:latin typeface="Century Gothic" panose="020B0502020202020204" pitchFamily="34" charset="0"/>
              </a:rPr>
              <a:t> Keyboard </a:t>
            </a:r>
            <a:r>
              <a:rPr lang="en-GB" sz="2200" b="1" dirty="0" err="1">
                <a:solidFill>
                  <a:srgbClr val="002060"/>
                </a:solidFill>
                <a:latin typeface="Century Gothic" panose="020B0502020202020204" pitchFamily="34" charset="0"/>
              </a:rPr>
              <a:t>nach</a:t>
            </a:r>
            <a:r>
              <a:rPr lang="en-GB" sz="2200" dirty="0">
                <a:solidFill>
                  <a:srgbClr val="002060"/>
                </a:solidFill>
                <a:latin typeface="Century Gothic" panose="020B0502020202020204" pitchFamily="34" charset="0"/>
              </a:rPr>
              <a:t> der Schule.</a:t>
            </a:r>
            <a:endParaRPr lang="en-GB" sz="2200" i="1"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B4181BB1-66F0-4D3E-80A1-B1DCEDE4419F}"/>
              </a:ext>
            </a:extLst>
          </p:cNvPr>
          <p:cNvSpPr txBox="1"/>
          <p:nvPr/>
        </p:nvSpPr>
        <p:spPr>
          <a:xfrm>
            <a:off x="452255" y="5316680"/>
            <a:ext cx="53189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F0302020204030204"/>
              </a:rPr>
              <a:t>I play keyboard </a:t>
            </a:r>
            <a:r>
              <a:rPr lang="en-GB" sz="2200" b="1" i="1" dirty="0">
                <a:solidFill>
                  <a:srgbClr val="002060"/>
                </a:solidFill>
                <a:latin typeface="Century Gothic" panose="020F0302020204030204"/>
              </a:rPr>
              <a:t>after </a:t>
            </a:r>
            <a:r>
              <a:rPr lang="en-GB" sz="2200" i="1" dirty="0">
                <a:solidFill>
                  <a:srgbClr val="002060"/>
                </a:solidFill>
                <a:latin typeface="Century Gothic" panose="020F0302020204030204"/>
              </a:rPr>
              <a:t>I come home.</a:t>
            </a:r>
            <a:endParaRPr kumimoji="0" lang="en-GB" sz="2200" b="0" i="1" u="none" strike="noStrike" kern="1200" cap="none" spc="0" normalizeH="0" baseline="0" noProof="0" dirty="0">
              <a:ln>
                <a:noFill/>
              </a:ln>
              <a:solidFill>
                <a:srgbClr val="002060"/>
              </a:solidFill>
              <a:effectLst/>
              <a:uLnTx/>
              <a:uFillTx/>
              <a:latin typeface="Century Gothic" panose="020F0302020204030204"/>
            </a:endParaRPr>
          </a:p>
        </p:txBody>
      </p:sp>
      <p:sp>
        <p:nvSpPr>
          <p:cNvPr id="11" name="TextBox 10">
            <a:extLst>
              <a:ext uri="{FF2B5EF4-FFF2-40B4-BE49-F238E27FC236}">
                <a16:creationId xmlns:a16="http://schemas.microsoft.com/office/drawing/2014/main" id="{B256BD60-CD12-41D6-8A8C-249385450BA9}"/>
              </a:ext>
            </a:extLst>
          </p:cNvPr>
          <p:cNvSpPr txBox="1"/>
          <p:nvPr/>
        </p:nvSpPr>
        <p:spPr>
          <a:xfrm>
            <a:off x="5844170" y="2878541"/>
            <a:ext cx="42814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F0302020204030204"/>
              </a:rPr>
              <a:t>I play keyboard</a:t>
            </a:r>
            <a:r>
              <a:rPr kumimoji="0" lang="en-GB" sz="2200" b="0" i="1" u="none" strike="noStrike" kern="1200" cap="none" spc="0" normalizeH="0" noProof="0" dirty="0">
                <a:ln>
                  <a:noFill/>
                </a:ln>
                <a:solidFill>
                  <a:srgbClr val="002060"/>
                </a:solidFill>
                <a:effectLst/>
                <a:uLnTx/>
                <a:uFillTx/>
                <a:latin typeface="Century Gothic" panose="020F0302020204030204"/>
              </a:rPr>
              <a:t> </a:t>
            </a:r>
            <a:r>
              <a:rPr lang="en-GB" sz="2200" b="1" i="1" dirty="0">
                <a:solidFill>
                  <a:srgbClr val="002060"/>
                </a:solidFill>
                <a:latin typeface="Century Gothic" panose="020F0302020204030204"/>
              </a:rPr>
              <a:t>after</a:t>
            </a:r>
            <a:r>
              <a:rPr lang="en-GB" sz="2200" i="1" dirty="0">
                <a:solidFill>
                  <a:srgbClr val="002060"/>
                </a:solidFill>
                <a:latin typeface="Century Gothic" panose="020F0302020204030204"/>
              </a:rPr>
              <a:t> school.</a:t>
            </a:r>
            <a:endParaRPr kumimoji="0" lang="en-GB" sz="2200" b="0" i="1" u="none" strike="noStrike" kern="1200" cap="none" spc="0" normalizeH="0" baseline="0" noProof="0" dirty="0">
              <a:ln>
                <a:noFill/>
              </a:ln>
              <a:solidFill>
                <a:srgbClr val="002060"/>
              </a:solidFill>
              <a:effectLst/>
              <a:uLnTx/>
              <a:uFillTx/>
              <a:latin typeface="Century Gothic" panose="020F0302020204030204"/>
            </a:endParaRPr>
          </a:p>
        </p:txBody>
      </p:sp>
      <p:sp>
        <p:nvSpPr>
          <p:cNvPr id="12" name="Speech Bubble: Rectangle with Corners Rounded 19">
            <a:extLst>
              <a:ext uri="{FF2B5EF4-FFF2-40B4-BE49-F238E27FC236}">
                <a16:creationId xmlns:a16="http://schemas.microsoft.com/office/drawing/2014/main" id="{5598C7E5-2CE5-4C9A-884B-48331F5420B5}"/>
              </a:ext>
            </a:extLst>
          </p:cNvPr>
          <p:cNvSpPr/>
          <p:nvPr/>
        </p:nvSpPr>
        <p:spPr>
          <a:xfrm>
            <a:off x="159130" y="3622701"/>
            <a:ext cx="8386364" cy="473321"/>
          </a:xfrm>
          <a:prstGeom prst="wedgeRoundRectCallout">
            <a:avLst>
              <a:gd name="adj1" fmla="val 16424"/>
              <a:gd name="adj2" fmla="val 49266"/>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Century Gothic" panose="020B0502020202020204" pitchFamily="34" charset="0"/>
              </a:rPr>
              <a:t>Here’s how to say </a:t>
            </a:r>
            <a:r>
              <a:rPr lang="en-US" sz="2200" b="1" dirty="0">
                <a:solidFill>
                  <a:srgbClr val="002060"/>
                </a:solidFill>
                <a:latin typeface="Century Gothic" panose="020B0502020202020204" pitchFamily="34" charset="0"/>
              </a:rPr>
              <a:t>before </a:t>
            </a:r>
            <a:r>
              <a:rPr lang="en-US" sz="2200" dirty="0">
                <a:solidFill>
                  <a:srgbClr val="002060"/>
                </a:solidFill>
                <a:latin typeface="Century Gothic" panose="020B0502020202020204" pitchFamily="34" charset="0"/>
              </a:rPr>
              <a:t>and </a:t>
            </a:r>
            <a:r>
              <a:rPr lang="en-US" sz="2200" b="1" dirty="0">
                <a:solidFill>
                  <a:srgbClr val="002060"/>
                </a:solidFill>
                <a:latin typeface="Century Gothic" panose="020B0502020202020204" pitchFamily="34" charset="0"/>
              </a:rPr>
              <a:t>after </a:t>
            </a:r>
            <a:r>
              <a:rPr lang="en-US" sz="2200" dirty="0">
                <a:solidFill>
                  <a:srgbClr val="002060"/>
                </a:solidFill>
                <a:latin typeface="Century Gothic" panose="020B0502020202020204" pitchFamily="34" charset="0"/>
              </a:rPr>
              <a:t>using the </a:t>
            </a:r>
            <a:r>
              <a:rPr lang="en-US" sz="2200" b="1" dirty="0">
                <a:solidFill>
                  <a:srgbClr val="002060"/>
                </a:solidFill>
                <a:latin typeface="Century Gothic" panose="020B0502020202020204" pitchFamily="34" charset="0"/>
              </a:rPr>
              <a:t>conjunctions</a:t>
            </a:r>
            <a:r>
              <a:rPr lang="en-US" sz="2200" dirty="0">
                <a:solidFill>
                  <a:srgbClr val="002060"/>
                </a:solidFill>
                <a:latin typeface="Century Gothic" panose="020B0502020202020204" pitchFamily="34" charset="0"/>
              </a:rPr>
              <a:t> </a:t>
            </a:r>
            <a:r>
              <a:rPr lang="en-US" sz="2200" b="1" i="1" dirty="0">
                <a:solidFill>
                  <a:srgbClr val="002060"/>
                </a:solidFill>
                <a:latin typeface="Century Gothic" panose="020B0502020202020204" pitchFamily="34" charset="0"/>
              </a:rPr>
              <a:t>bevor</a:t>
            </a:r>
            <a:r>
              <a:rPr lang="en-US" sz="2200" i="1" dirty="0">
                <a:solidFill>
                  <a:srgbClr val="002060"/>
                </a:solidFill>
                <a:latin typeface="Century Gothic" panose="020B0502020202020204" pitchFamily="34" charset="0"/>
              </a:rPr>
              <a:t> </a:t>
            </a:r>
            <a:r>
              <a:rPr lang="en-US" sz="2200" dirty="0">
                <a:solidFill>
                  <a:srgbClr val="002060"/>
                </a:solidFill>
                <a:latin typeface="Century Gothic" panose="020B0502020202020204" pitchFamily="34" charset="0"/>
              </a:rPr>
              <a:t>and </a:t>
            </a:r>
            <a:r>
              <a:rPr lang="en-US" sz="2200" b="1" i="1" dirty="0" err="1">
                <a:solidFill>
                  <a:srgbClr val="002060"/>
                </a:solidFill>
                <a:latin typeface="Century Gothic" panose="020B0502020202020204" pitchFamily="34" charset="0"/>
              </a:rPr>
              <a:t>nachdem</a:t>
            </a:r>
            <a:r>
              <a:rPr lang="en-US" sz="2200" dirty="0">
                <a:solidFill>
                  <a:srgbClr val="002060"/>
                </a:solidFill>
                <a:latin typeface="Century Gothic" panose="020B0502020202020204" pitchFamily="34" charset="0"/>
              </a:rPr>
              <a:t>: </a:t>
            </a:r>
            <a:endParaRPr lang="en-GB" sz="2200" dirty="0">
              <a:solidFill>
                <a:srgbClr val="002060"/>
              </a:solidFill>
              <a:latin typeface="Century Gothic" panose="020B0502020202020204" pitchFamily="34" charset="0"/>
            </a:endParaRPr>
          </a:p>
        </p:txBody>
      </p:sp>
      <p:sp>
        <p:nvSpPr>
          <p:cNvPr id="15" name="Rounded Rectangular Callout 6">
            <a:extLst>
              <a:ext uri="{FF2B5EF4-FFF2-40B4-BE49-F238E27FC236}">
                <a16:creationId xmlns:a16="http://schemas.microsoft.com/office/drawing/2014/main" id="{E74F64D0-5E5D-43CD-8709-9E060E1AFCA7}"/>
              </a:ext>
            </a:extLst>
          </p:cNvPr>
          <p:cNvSpPr/>
          <p:nvPr/>
        </p:nvSpPr>
        <p:spPr>
          <a:xfrm>
            <a:off x="472329" y="4885792"/>
            <a:ext cx="7873458" cy="430888"/>
          </a:xfrm>
          <a:prstGeom prst="wedgeRoundRectCallout">
            <a:avLst>
              <a:gd name="adj1" fmla="val 5935"/>
              <a:gd name="adj2" fmla="val -40116"/>
              <a:gd name="adj3" fmla="val 16667"/>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dirty="0">
                <a:solidFill>
                  <a:srgbClr val="002060"/>
                </a:solidFill>
                <a:latin typeface="Century Gothic" panose="020B0502020202020204" pitchFamily="34" charset="0"/>
              </a:rPr>
              <a:t>Ich </a:t>
            </a:r>
            <a:r>
              <a:rPr lang="en-GB" sz="2200" dirty="0" err="1">
                <a:solidFill>
                  <a:srgbClr val="002060"/>
                </a:solidFill>
                <a:latin typeface="Century Gothic" panose="020B0502020202020204" pitchFamily="34" charset="0"/>
              </a:rPr>
              <a:t>spiele</a:t>
            </a:r>
            <a:r>
              <a:rPr lang="en-GB" sz="2200" dirty="0">
                <a:solidFill>
                  <a:srgbClr val="002060"/>
                </a:solidFill>
                <a:latin typeface="Century Gothic" panose="020B0502020202020204" pitchFamily="34" charset="0"/>
              </a:rPr>
              <a:t> Keyboard, </a:t>
            </a:r>
            <a:r>
              <a:rPr lang="en-GB" sz="2200" b="1" dirty="0" err="1">
                <a:solidFill>
                  <a:srgbClr val="002060"/>
                </a:solidFill>
                <a:latin typeface="Century Gothic" panose="020B0502020202020204" pitchFamily="34" charset="0"/>
              </a:rPr>
              <a:t>nachdem</a:t>
            </a:r>
            <a:r>
              <a:rPr lang="en-GB" sz="2200" b="1" dirty="0">
                <a:solidFill>
                  <a:srgbClr val="002060"/>
                </a:solidFill>
                <a:latin typeface="Century Gothic" panose="020B0502020202020204" pitchFamily="34" charset="0"/>
              </a:rPr>
              <a:t> </a:t>
            </a:r>
            <a:r>
              <a:rPr lang="en-GB" sz="2200" dirty="0">
                <a:solidFill>
                  <a:srgbClr val="002060"/>
                </a:solidFill>
                <a:latin typeface="Century Gothic" panose="020B0502020202020204" pitchFamily="34" charset="0"/>
              </a:rPr>
              <a:t>ich </a:t>
            </a:r>
            <a:r>
              <a:rPr lang="en-GB" sz="2200" dirty="0" err="1">
                <a:solidFill>
                  <a:srgbClr val="002060"/>
                </a:solidFill>
                <a:latin typeface="Century Gothic" panose="020B0502020202020204" pitchFamily="34" charset="0"/>
              </a:rPr>
              <a:t>nach</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Hause</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komme</a:t>
            </a:r>
            <a:r>
              <a:rPr lang="en-GB" sz="2200" dirty="0">
                <a:solidFill>
                  <a:srgbClr val="002060"/>
                </a:solidFill>
                <a:latin typeface="Century Gothic" panose="020B0502020202020204" pitchFamily="34" charset="0"/>
              </a:rPr>
              <a:t>.</a:t>
            </a:r>
            <a:endParaRPr lang="en-GB" sz="2200" i="1"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41792B61-1DB3-48DF-BEEB-E2F8F92ABFDD}"/>
              </a:ext>
            </a:extLst>
          </p:cNvPr>
          <p:cNvSpPr txBox="1"/>
          <p:nvPr/>
        </p:nvSpPr>
        <p:spPr>
          <a:xfrm>
            <a:off x="7108278" y="4304129"/>
            <a:ext cx="48641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F0302020204030204"/>
              </a:rPr>
              <a:t>I do sports </a:t>
            </a:r>
            <a:r>
              <a:rPr kumimoji="0" lang="en-GB" sz="2200" b="1" i="1" u="none" strike="noStrike" kern="1200" cap="none" spc="0" normalizeH="0" baseline="0" noProof="0" dirty="0">
                <a:ln>
                  <a:noFill/>
                </a:ln>
                <a:solidFill>
                  <a:srgbClr val="002060"/>
                </a:solidFill>
                <a:effectLst/>
                <a:uLnTx/>
                <a:uFillTx/>
                <a:latin typeface="Century Gothic" panose="020F0302020204030204"/>
              </a:rPr>
              <a:t>be</a:t>
            </a:r>
            <a:r>
              <a:rPr lang="en-GB" sz="2200" b="1" i="1" dirty="0">
                <a:solidFill>
                  <a:srgbClr val="002060"/>
                </a:solidFill>
                <a:latin typeface="Century Gothic" panose="020F0302020204030204"/>
              </a:rPr>
              <a:t>fore</a:t>
            </a:r>
            <a:r>
              <a:rPr lang="en-GB" sz="2200" i="1" dirty="0">
                <a:solidFill>
                  <a:srgbClr val="002060"/>
                </a:solidFill>
                <a:latin typeface="Century Gothic" panose="020F0302020204030204"/>
              </a:rPr>
              <a:t> I go to school.</a:t>
            </a:r>
            <a:endParaRPr kumimoji="0" lang="en-GB" sz="2200" b="0" i="1" u="none" strike="noStrike" kern="1200" cap="none" spc="0" normalizeH="0" baseline="0" noProof="0" dirty="0">
              <a:ln>
                <a:noFill/>
              </a:ln>
              <a:solidFill>
                <a:srgbClr val="002060"/>
              </a:solidFill>
              <a:effectLst/>
              <a:uLnTx/>
              <a:uFillTx/>
              <a:latin typeface="Century Gothic" panose="020F0302020204030204"/>
            </a:endParaRPr>
          </a:p>
        </p:txBody>
      </p:sp>
      <p:sp>
        <p:nvSpPr>
          <p:cNvPr id="17" name="TextBox 16">
            <a:extLst>
              <a:ext uri="{FF2B5EF4-FFF2-40B4-BE49-F238E27FC236}">
                <a16:creationId xmlns:a16="http://schemas.microsoft.com/office/drawing/2014/main" id="{D779F836-3456-4BC1-BFE3-CC89B2DDD5DD}"/>
              </a:ext>
            </a:extLst>
          </p:cNvPr>
          <p:cNvSpPr txBox="1"/>
          <p:nvPr/>
        </p:nvSpPr>
        <p:spPr>
          <a:xfrm>
            <a:off x="5258901" y="2144600"/>
            <a:ext cx="42814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002060"/>
                </a:solidFill>
                <a:effectLst/>
                <a:uLnTx/>
                <a:uFillTx/>
                <a:latin typeface="Century Gothic" panose="020F0302020204030204"/>
              </a:rPr>
              <a:t>I do sports </a:t>
            </a:r>
            <a:r>
              <a:rPr kumimoji="0" lang="en-GB" sz="2200" b="1" i="1" u="none" strike="noStrike" kern="1200" cap="none" spc="0" normalizeH="0" baseline="0" noProof="0" dirty="0">
                <a:ln>
                  <a:noFill/>
                </a:ln>
                <a:solidFill>
                  <a:srgbClr val="002060"/>
                </a:solidFill>
                <a:effectLst/>
                <a:uLnTx/>
                <a:uFillTx/>
                <a:latin typeface="Century Gothic" panose="020F0302020204030204"/>
              </a:rPr>
              <a:t>be</a:t>
            </a:r>
            <a:r>
              <a:rPr lang="en-GB" sz="2200" b="1" i="1" dirty="0">
                <a:solidFill>
                  <a:srgbClr val="002060"/>
                </a:solidFill>
                <a:latin typeface="Century Gothic" panose="020F0302020204030204"/>
              </a:rPr>
              <a:t>fore</a:t>
            </a:r>
            <a:r>
              <a:rPr lang="en-GB" sz="2200" i="1" dirty="0">
                <a:solidFill>
                  <a:srgbClr val="002060"/>
                </a:solidFill>
                <a:latin typeface="Century Gothic" panose="020F0302020204030204"/>
              </a:rPr>
              <a:t> school.</a:t>
            </a:r>
            <a:endParaRPr kumimoji="0" lang="en-GB" sz="2200" b="0" i="1" u="none" strike="noStrike" kern="1200" cap="none" spc="0" normalizeH="0" baseline="0" noProof="0" dirty="0">
              <a:ln>
                <a:noFill/>
              </a:ln>
              <a:solidFill>
                <a:srgbClr val="002060"/>
              </a:solidFill>
              <a:effectLst/>
              <a:uLnTx/>
              <a:uFillTx/>
              <a:latin typeface="Century Gothic" panose="020F0302020204030204"/>
            </a:endParaRPr>
          </a:p>
        </p:txBody>
      </p:sp>
      <p:pic>
        <p:nvPicPr>
          <p:cNvPr id="1028" name="Picture 4" descr="School, Building, Education, Property, Learning">
            <a:extLst>
              <a:ext uri="{FF2B5EF4-FFF2-40B4-BE49-F238E27FC236}">
                <a16:creationId xmlns:a16="http://schemas.microsoft.com/office/drawing/2014/main" id="{BE38DAEE-F6B0-4F7F-A82B-77AA93FE5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7821" y="2091860"/>
            <a:ext cx="1381243" cy="707887"/>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905335E1-770C-4A84-B809-D7A6FA21A560}"/>
              </a:ext>
            </a:extLst>
          </p:cNvPr>
          <p:cNvSpPr/>
          <p:nvPr/>
        </p:nvSpPr>
        <p:spPr>
          <a:xfrm>
            <a:off x="8345787" y="3398784"/>
            <a:ext cx="3263539" cy="607870"/>
          </a:xfrm>
          <a:prstGeom prst="wedgeRoundRectCallout">
            <a:avLst>
              <a:gd name="adj1" fmla="val -61739"/>
              <a:gd name="adj2" fmla="val -1560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Conjunctions connect clauses (verb phrases).</a:t>
            </a:r>
          </a:p>
        </p:txBody>
      </p:sp>
      <p:sp>
        <p:nvSpPr>
          <p:cNvPr id="21" name="Speech Bubble: Rectangle with Corners Rounded 20">
            <a:extLst>
              <a:ext uri="{FF2B5EF4-FFF2-40B4-BE49-F238E27FC236}">
                <a16:creationId xmlns:a16="http://schemas.microsoft.com/office/drawing/2014/main" id="{17BF10FB-0DEA-45EB-BD3F-FE797A387CA7}"/>
              </a:ext>
            </a:extLst>
          </p:cNvPr>
          <p:cNvSpPr/>
          <p:nvPr/>
        </p:nvSpPr>
        <p:spPr>
          <a:xfrm>
            <a:off x="8019068" y="572961"/>
            <a:ext cx="2275263" cy="577641"/>
          </a:xfrm>
          <a:prstGeom prst="wedgeRoundRectCallout">
            <a:avLst>
              <a:gd name="adj1" fmla="val 22736"/>
              <a:gd name="adj2" fmla="val 778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Prepositions connect nouns.</a:t>
            </a:r>
          </a:p>
        </p:txBody>
      </p:sp>
      <p:sp>
        <p:nvSpPr>
          <p:cNvPr id="22" name="Speech Bubble: Rectangle with Corners Rounded 21">
            <a:extLst>
              <a:ext uri="{FF2B5EF4-FFF2-40B4-BE49-F238E27FC236}">
                <a16:creationId xmlns:a16="http://schemas.microsoft.com/office/drawing/2014/main" id="{44D06483-D05A-40CC-B52B-0EF823AC5614}"/>
              </a:ext>
            </a:extLst>
          </p:cNvPr>
          <p:cNvSpPr/>
          <p:nvPr/>
        </p:nvSpPr>
        <p:spPr>
          <a:xfrm>
            <a:off x="5296547" y="5538477"/>
            <a:ext cx="3821842" cy="663194"/>
          </a:xfrm>
          <a:prstGeom prst="wedgeRoundRectCallout">
            <a:avLst>
              <a:gd name="adj1" fmla="val 15035"/>
              <a:gd name="adj2" fmla="val -9760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 3 conjunctions send the verb to the end!</a:t>
            </a:r>
          </a:p>
        </p:txBody>
      </p:sp>
    </p:spTree>
    <p:extLst>
      <p:ext uri="{BB962C8B-B14F-4D97-AF65-F5344CB8AC3E}">
        <p14:creationId xmlns:p14="http://schemas.microsoft.com/office/powerpoint/2010/main" val="13330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6" grpId="0" animBg="1"/>
      <p:bldP spid="8" grpId="0" animBg="1"/>
      <p:bldP spid="9" grpId="0" animBg="1"/>
      <p:bldP spid="10" grpId="0"/>
      <p:bldP spid="11" grpId="0"/>
      <p:bldP spid="12" grpId="0"/>
      <p:bldP spid="15" grpId="0" animBg="1"/>
      <p:bldP spid="16" grpId="0"/>
      <p:bldP spid="17" grpId="0"/>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4" name="Title 3"/>
          <p:cNvSpPr>
            <a:spLocks noGrp="1"/>
          </p:cNvSpPr>
          <p:nvPr>
            <p:ph type="title"/>
          </p:nvPr>
        </p:nvSpPr>
        <p:spPr>
          <a:xfrm>
            <a:off x="-77590" y="245532"/>
            <a:ext cx="3745089" cy="707849"/>
          </a:xfrm>
        </p:spPr>
        <p:txBody>
          <a:bodyPr>
            <a:normAutofit fontScale="90000"/>
          </a:bodyPr>
          <a:lstStyle/>
          <a:p>
            <a:r>
              <a:rPr lang="en-GB" sz="3600" b="1" dirty="0">
                <a:solidFill>
                  <a:schemeClr val="bg1"/>
                </a:solidFill>
              </a:rPr>
              <a:t>Sie </a:t>
            </a:r>
            <a:r>
              <a:rPr lang="en-GB" sz="3600" b="1" dirty="0" err="1">
                <a:solidFill>
                  <a:schemeClr val="bg1"/>
                </a:solidFill>
              </a:rPr>
              <a:t>sind</a:t>
            </a:r>
            <a:r>
              <a:rPr lang="en-GB" sz="3600" b="1" dirty="0">
                <a:solidFill>
                  <a:schemeClr val="bg1"/>
                </a:solidFill>
              </a:rPr>
              <a:t> </a:t>
            </a:r>
            <a:r>
              <a:rPr lang="en-GB" sz="3600" b="1" dirty="0" err="1">
                <a:solidFill>
                  <a:schemeClr val="bg1"/>
                </a:solidFill>
              </a:rPr>
              <a:t>bekannt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Logo&#10;&#10;Description automatically generated">
            <a:extLst>
              <a:ext uri="{FF2B5EF4-FFF2-40B4-BE49-F238E27FC236}">
                <a16:creationId xmlns:a16="http://schemas.microsoft.com/office/drawing/2014/main" id="{8858BA70-BF7D-4A28-B830-A3CFB9CACC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748"/>
          <a:stretch/>
        </p:blipFill>
        <p:spPr>
          <a:xfrm>
            <a:off x="4787690" y="206170"/>
            <a:ext cx="1225940" cy="1649766"/>
          </a:xfrm>
          <a:prstGeom prst="rect">
            <a:avLst/>
          </a:prstGeom>
        </p:spPr>
      </p:pic>
      <p:sp>
        <p:nvSpPr>
          <p:cNvPr id="40" name="Speech Bubble: Rectangle with Corners Rounded 39">
            <a:extLst>
              <a:ext uri="{FF2B5EF4-FFF2-40B4-BE49-F238E27FC236}">
                <a16:creationId xmlns:a16="http://schemas.microsoft.com/office/drawing/2014/main" id="{DE8B6329-3AEB-4B3A-A60C-DE864535BD75}"/>
              </a:ext>
            </a:extLst>
          </p:cNvPr>
          <p:cNvSpPr/>
          <p:nvPr/>
        </p:nvSpPr>
        <p:spPr>
          <a:xfrm>
            <a:off x="6075324" y="47990"/>
            <a:ext cx="3728676" cy="434698"/>
          </a:xfrm>
          <a:prstGeom prst="wedgeRoundRectCallout">
            <a:avLst>
              <a:gd name="adj1" fmla="val -55148"/>
              <a:gd name="adj2" fmla="val 32059"/>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err="1">
                <a:solidFill>
                  <a:srgbClr val="1F4E79"/>
                </a:solidFill>
                <a:latin typeface="Century Gothic" panose="020F0302020204030204"/>
                <a:ea typeface="Calibri" panose="020F0502020204030204" pitchFamily="34" charset="0"/>
                <a:cs typeface="Times New Roman" panose="02020603050405020304" pitchFamily="18" charset="0"/>
              </a:rPr>
              <a:t>Kennst</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du </a:t>
            </a:r>
            <a:r>
              <a:rPr lang="en-GB" sz="2000" dirty="0" err="1">
                <a:solidFill>
                  <a:srgbClr val="1F4E79"/>
                </a:solidFill>
                <a:latin typeface="Century Gothic" panose="020F0302020204030204"/>
                <a:ea typeface="Calibri" panose="020F0502020204030204" pitchFamily="34" charset="0"/>
                <a:cs typeface="Times New Roman" panose="02020603050405020304" pitchFamily="18" charset="0"/>
              </a:rPr>
              <a:t>meine</a:t>
            </a:r>
            <a:r>
              <a:rPr lang="en-GB" sz="2000" dirty="0">
                <a:solidFill>
                  <a:srgbClr val="1F4E79"/>
                </a:solidFill>
                <a:latin typeface="Century Gothic" panose="020F0302020204030204"/>
                <a:ea typeface="Calibri" panose="020F0502020204030204" pitchFamily="34" charset="0"/>
                <a:cs typeface="Times New Roman" panose="02020603050405020304" pitchFamily="18" charset="0"/>
              </a:rPr>
              <a:t>  Freunde? </a:t>
            </a:r>
            <a:r>
              <a:rPr kumimoji="0" lang="en-GB" sz="2000"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200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D7D9163A-2B23-4DCB-BACF-96CC0ECB6E3B}"/>
              </a:ext>
            </a:extLst>
          </p:cNvPr>
          <p:cNvSpPr/>
          <p:nvPr/>
        </p:nvSpPr>
        <p:spPr>
          <a:xfrm>
            <a:off x="6397894" y="2423415"/>
            <a:ext cx="5625602" cy="3867207"/>
          </a:xfrm>
          <a:prstGeom prst="wedgeRoundRectCallout">
            <a:avLst>
              <a:gd name="adj1" fmla="val -29126"/>
              <a:gd name="adj2" fmla="val -55122"/>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8" name="Rectangle 17">
            <a:extLst>
              <a:ext uri="{FF2B5EF4-FFF2-40B4-BE49-F238E27FC236}">
                <a16:creationId xmlns:a16="http://schemas.microsoft.com/office/drawing/2014/main" id="{A18CFFFB-E350-4D2D-BA1C-5901D7C5B75E}"/>
              </a:ext>
            </a:extLst>
          </p:cNvPr>
          <p:cNvSpPr/>
          <p:nvPr/>
        </p:nvSpPr>
        <p:spPr>
          <a:xfrm>
            <a:off x="6505717" y="2588357"/>
            <a:ext cx="5469192" cy="830997"/>
          </a:xfrm>
          <a:prstGeom prst="rect">
            <a:avLst/>
          </a:prstGeom>
        </p:spPr>
        <p:txBody>
          <a:bodyPr wrap="square">
            <a:spAutoFit/>
          </a:bodyPr>
          <a:lstStyle/>
          <a:p>
            <a:pPr lvl="0">
              <a:defRPr/>
            </a:pPr>
            <a:r>
              <a:rPr lang="en-GB" sz="2400" dirty="0">
                <a:solidFill>
                  <a:srgbClr val="115076"/>
                </a:solidFill>
              </a:rPr>
              <a:t>Roger </a:t>
            </a:r>
            <a:r>
              <a:rPr lang="en-GB" sz="2400" dirty="0" err="1">
                <a:solidFill>
                  <a:srgbClr val="115076"/>
                </a:solidFill>
              </a:rPr>
              <a:t>wohnt</a:t>
            </a:r>
            <a:r>
              <a:rPr lang="en-GB" sz="2400" dirty="0">
                <a:solidFill>
                  <a:srgbClr val="115076"/>
                </a:solidFill>
              </a:rPr>
              <a:t> in </a:t>
            </a:r>
            <a:r>
              <a:rPr lang="en-GB" sz="2400" dirty="0" err="1">
                <a:solidFill>
                  <a:srgbClr val="115076"/>
                </a:solidFill>
              </a:rPr>
              <a:t>Valbella</a:t>
            </a:r>
            <a:r>
              <a:rPr lang="en-GB" sz="2400" dirty="0">
                <a:solidFill>
                  <a:srgbClr val="115076"/>
                </a:solidFill>
              </a:rPr>
              <a:t>, </a:t>
            </a:r>
            <a:r>
              <a:rPr lang="en-GB" sz="2400" b="1" dirty="0">
                <a:solidFill>
                  <a:srgbClr val="FA6500"/>
                </a:solidFill>
                <a:latin typeface="Century Gothic" panose="020B0502020202020204" pitchFamily="34" charset="0"/>
              </a:rPr>
              <a:t>[5] </a:t>
            </a:r>
            <a:endParaRPr lang="en-GB" sz="2400" dirty="0">
              <a:solidFill>
                <a:srgbClr val="115076"/>
              </a:solidFill>
            </a:endParaRPr>
          </a:p>
          <a:p>
            <a:pPr lvl="0">
              <a:defRPr/>
            </a:pPr>
            <a:r>
              <a:rPr lang="en-GB" sz="2400" b="1" dirty="0" err="1">
                <a:solidFill>
                  <a:srgbClr val="115076"/>
                </a:solidFill>
              </a:rPr>
              <a:t>denn</a:t>
            </a:r>
            <a:r>
              <a:rPr lang="en-GB" sz="2400" dirty="0">
                <a:solidFill>
                  <a:srgbClr val="115076"/>
                </a:solidFill>
              </a:rPr>
              <a:t> / </a:t>
            </a:r>
            <a:r>
              <a:rPr lang="en-GB" sz="2400" b="1" dirty="0" err="1">
                <a:solidFill>
                  <a:srgbClr val="115076"/>
                </a:solidFill>
              </a:rPr>
              <a:t>wenn</a:t>
            </a:r>
            <a:r>
              <a:rPr lang="en-GB" sz="2400" dirty="0">
                <a:solidFill>
                  <a:srgbClr val="115076"/>
                </a:solidFill>
              </a:rPr>
              <a:t> </a:t>
            </a:r>
            <a:r>
              <a:rPr lang="en-GB" sz="2400" dirty="0" err="1">
                <a:solidFill>
                  <a:srgbClr val="115076"/>
                </a:solidFill>
              </a:rPr>
              <a:t>er</a:t>
            </a:r>
            <a:r>
              <a:rPr lang="en-GB" sz="2400" dirty="0">
                <a:solidFill>
                  <a:srgbClr val="115076"/>
                </a:solidFill>
              </a:rPr>
              <a:t> in der Schweiz </a:t>
            </a:r>
            <a:r>
              <a:rPr lang="en-GB" sz="2400" dirty="0" err="1">
                <a:solidFill>
                  <a:srgbClr val="115076"/>
                </a:solidFill>
              </a:rPr>
              <a:t>ist</a:t>
            </a:r>
            <a:r>
              <a:rPr lang="en-GB" sz="2400" dirty="0">
                <a:solidFill>
                  <a:srgbClr val="115076"/>
                </a:solidFill>
              </a:rPr>
              <a:t>.</a:t>
            </a:r>
          </a:p>
        </p:txBody>
      </p:sp>
      <p:sp>
        <p:nvSpPr>
          <p:cNvPr id="38" name="Rectangle 37">
            <a:extLst>
              <a:ext uri="{FF2B5EF4-FFF2-40B4-BE49-F238E27FC236}">
                <a16:creationId xmlns:a16="http://schemas.microsoft.com/office/drawing/2014/main" id="{EB29590F-B16A-4644-9A22-02A7111F4673}"/>
              </a:ext>
            </a:extLst>
          </p:cNvPr>
          <p:cNvSpPr/>
          <p:nvPr/>
        </p:nvSpPr>
        <p:spPr>
          <a:xfrm>
            <a:off x="6524028" y="3370591"/>
            <a:ext cx="4926828" cy="830997"/>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hat </a:t>
            </a:r>
            <a:r>
              <a:rPr lang="en-GB" sz="2400" dirty="0" err="1">
                <a:solidFill>
                  <a:srgbClr val="115076"/>
                </a:solidFill>
              </a:rPr>
              <a:t>vier</a:t>
            </a:r>
            <a:r>
              <a:rPr lang="en-GB" sz="2400" dirty="0">
                <a:solidFill>
                  <a:srgbClr val="115076"/>
                </a:solidFill>
              </a:rPr>
              <a:t> Kinder, </a:t>
            </a:r>
            <a:r>
              <a:rPr lang="en-GB" sz="2400" b="1" dirty="0">
                <a:solidFill>
                  <a:srgbClr val="FA6500"/>
                </a:solidFill>
                <a:latin typeface="Century Gothic" panose="020B0502020202020204" pitchFamily="34" charset="0"/>
              </a:rPr>
              <a:t>[6] </a:t>
            </a:r>
            <a:r>
              <a:rPr lang="en-GB" sz="2400" b="1" dirty="0" err="1">
                <a:solidFill>
                  <a:srgbClr val="115076"/>
                </a:solidFill>
              </a:rPr>
              <a:t>weil</a:t>
            </a:r>
            <a:r>
              <a:rPr lang="en-GB" sz="2400" b="1" dirty="0">
                <a:solidFill>
                  <a:srgbClr val="115076"/>
                </a:solidFill>
              </a:rPr>
              <a:t> </a:t>
            </a:r>
            <a:r>
              <a:rPr lang="en-GB" sz="2400" dirty="0">
                <a:solidFill>
                  <a:srgbClr val="115076"/>
                </a:solidFill>
              </a:rPr>
              <a:t>/ </a:t>
            </a:r>
            <a:r>
              <a:rPr lang="en-GB" sz="2400" b="1" dirty="0" err="1">
                <a:solidFill>
                  <a:srgbClr val="115076"/>
                </a:solidFill>
              </a:rPr>
              <a:t>denn</a:t>
            </a:r>
            <a:r>
              <a:rPr lang="en-GB" sz="2400" b="1" dirty="0">
                <a:solidFill>
                  <a:srgbClr val="115076"/>
                </a:solidFill>
              </a:rPr>
              <a:t> </a:t>
            </a:r>
            <a:r>
              <a:rPr lang="en-GB" sz="2400" dirty="0" err="1">
                <a:solidFill>
                  <a:srgbClr val="115076"/>
                </a:solidFill>
              </a:rPr>
              <a:t>er</a:t>
            </a:r>
            <a:r>
              <a:rPr lang="en-GB" sz="2400" dirty="0">
                <a:solidFill>
                  <a:srgbClr val="115076"/>
                </a:solidFill>
              </a:rPr>
              <a:t> hat </a:t>
            </a:r>
            <a:r>
              <a:rPr lang="en-GB" sz="2400" dirty="0" err="1">
                <a:solidFill>
                  <a:srgbClr val="115076"/>
                </a:solidFill>
              </a:rPr>
              <a:t>zweimal</a:t>
            </a:r>
            <a:r>
              <a:rPr lang="en-GB" sz="2400" dirty="0">
                <a:solidFill>
                  <a:srgbClr val="115076"/>
                </a:solidFill>
              </a:rPr>
              <a:t> </a:t>
            </a:r>
            <a:r>
              <a:rPr lang="en-GB" sz="2400" dirty="0" err="1">
                <a:solidFill>
                  <a:srgbClr val="115076"/>
                </a:solidFill>
              </a:rPr>
              <a:t>Zwillinge</a:t>
            </a:r>
            <a:r>
              <a:rPr lang="en-GB" sz="2400" dirty="0">
                <a:solidFill>
                  <a:srgbClr val="115076"/>
                </a:solidFill>
              </a:rPr>
              <a:t>.</a:t>
            </a:r>
          </a:p>
        </p:txBody>
      </p:sp>
      <p:sp>
        <p:nvSpPr>
          <p:cNvPr id="39" name="Rectangle 38">
            <a:extLst>
              <a:ext uri="{FF2B5EF4-FFF2-40B4-BE49-F238E27FC236}">
                <a16:creationId xmlns:a16="http://schemas.microsoft.com/office/drawing/2014/main" id="{C09674BE-2C99-49D4-82DF-28159E5B2FB3}"/>
              </a:ext>
            </a:extLst>
          </p:cNvPr>
          <p:cNvSpPr/>
          <p:nvPr/>
        </p:nvSpPr>
        <p:spPr>
          <a:xfrm>
            <a:off x="6524028" y="4194863"/>
            <a:ext cx="5264381" cy="830997"/>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ein</a:t>
            </a:r>
            <a:r>
              <a:rPr lang="en-GB" sz="2400" dirty="0">
                <a:solidFill>
                  <a:srgbClr val="115076"/>
                </a:solidFill>
              </a:rPr>
              <a:t> Tennis-Superstar, </a:t>
            </a:r>
            <a:r>
              <a:rPr lang="en-GB" sz="2400" b="1" dirty="0">
                <a:solidFill>
                  <a:srgbClr val="FA6500"/>
                </a:solidFill>
                <a:latin typeface="Century Gothic" panose="020B0502020202020204" pitchFamily="34" charset="0"/>
              </a:rPr>
              <a:t>[7] </a:t>
            </a:r>
            <a:br>
              <a:rPr lang="en-GB" sz="2400" dirty="0">
                <a:solidFill>
                  <a:srgbClr val="115076"/>
                </a:solidFill>
              </a:rPr>
            </a:br>
            <a:r>
              <a:rPr lang="en-GB" sz="2400" b="1" dirty="0" err="1">
                <a:solidFill>
                  <a:srgbClr val="115076"/>
                </a:solidFill>
              </a:rPr>
              <a:t>weil</a:t>
            </a:r>
            <a:r>
              <a:rPr lang="en-GB" sz="2400" b="1" dirty="0">
                <a:solidFill>
                  <a:srgbClr val="115076"/>
                </a:solidFill>
              </a:rPr>
              <a:t> </a:t>
            </a:r>
            <a:r>
              <a:rPr lang="en-GB" sz="2400" dirty="0">
                <a:solidFill>
                  <a:srgbClr val="115076"/>
                </a:solidFill>
              </a:rPr>
              <a:t>/ </a:t>
            </a:r>
            <a:r>
              <a:rPr lang="en-GB" sz="2400" b="1" dirty="0">
                <a:solidFill>
                  <a:srgbClr val="115076"/>
                </a:solidFill>
              </a:rPr>
              <a:t>und</a:t>
            </a:r>
            <a:r>
              <a:rPr lang="en-GB" sz="2400" dirty="0">
                <a:solidFill>
                  <a:srgbClr val="115076"/>
                </a:solidFill>
              </a:rPr>
              <a:t> </a:t>
            </a:r>
            <a:r>
              <a:rPr lang="en-GB" sz="2400" dirty="0" err="1">
                <a:solidFill>
                  <a:srgbClr val="115076"/>
                </a:solidFill>
              </a:rPr>
              <a:t>er</a:t>
            </a:r>
            <a:r>
              <a:rPr lang="en-GB" sz="2400" dirty="0">
                <a:solidFill>
                  <a:srgbClr val="115076"/>
                </a:solidFill>
              </a:rPr>
              <a:t> hat 20 Grand Slams.</a:t>
            </a:r>
          </a:p>
        </p:txBody>
      </p:sp>
      <p:sp>
        <p:nvSpPr>
          <p:cNvPr id="41" name="Rectangle 40">
            <a:extLst>
              <a:ext uri="{FF2B5EF4-FFF2-40B4-BE49-F238E27FC236}">
                <a16:creationId xmlns:a16="http://schemas.microsoft.com/office/drawing/2014/main" id="{64147331-ED69-4AD8-BFD4-4C18618C1F0D}"/>
              </a:ext>
            </a:extLst>
          </p:cNvPr>
          <p:cNvSpPr/>
          <p:nvPr/>
        </p:nvSpPr>
        <p:spPr>
          <a:xfrm>
            <a:off x="6525185" y="4982584"/>
            <a:ext cx="4574716" cy="1200329"/>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sogar</a:t>
            </a:r>
            <a:r>
              <a:rPr lang="en-GB" sz="2400" dirty="0">
                <a:solidFill>
                  <a:srgbClr val="115076"/>
                </a:solidFill>
              </a:rPr>
              <a:t> </a:t>
            </a:r>
            <a:r>
              <a:rPr lang="en-GB" sz="2400" dirty="0" err="1">
                <a:solidFill>
                  <a:srgbClr val="115076"/>
                </a:solidFill>
              </a:rPr>
              <a:t>besser</a:t>
            </a:r>
            <a:r>
              <a:rPr lang="en-GB" sz="2400" dirty="0">
                <a:solidFill>
                  <a:srgbClr val="115076"/>
                </a:solidFill>
              </a:rPr>
              <a:t> </a:t>
            </a:r>
            <a:r>
              <a:rPr lang="en-GB" sz="2400" dirty="0" err="1">
                <a:solidFill>
                  <a:srgbClr val="115076"/>
                </a:solidFill>
              </a:rPr>
              <a:t>als</a:t>
            </a:r>
            <a:r>
              <a:rPr lang="en-GB" sz="2400" dirty="0">
                <a:solidFill>
                  <a:srgbClr val="115076"/>
                </a:solidFill>
              </a:rPr>
              <a:t> Andy Murray, </a:t>
            </a:r>
            <a:r>
              <a:rPr lang="en-GB" sz="2400" b="1" dirty="0">
                <a:solidFill>
                  <a:srgbClr val="FA6500"/>
                </a:solidFill>
                <a:latin typeface="Century Gothic" panose="020B0502020202020204" pitchFamily="34" charset="0"/>
              </a:rPr>
              <a:t>[8] </a:t>
            </a:r>
            <a:r>
              <a:rPr lang="en-GB" sz="2400" b="1" dirty="0" err="1">
                <a:solidFill>
                  <a:srgbClr val="115076"/>
                </a:solidFill>
              </a:rPr>
              <a:t>nachdem</a:t>
            </a:r>
            <a:r>
              <a:rPr lang="en-GB" sz="2400" dirty="0">
                <a:solidFill>
                  <a:srgbClr val="115076"/>
                </a:solidFill>
              </a:rPr>
              <a:t> / </a:t>
            </a:r>
            <a:r>
              <a:rPr lang="en-GB" sz="2400" b="1" dirty="0" err="1">
                <a:solidFill>
                  <a:srgbClr val="115076"/>
                </a:solidFill>
              </a:rPr>
              <a:t>denn</a:t>
            </a:r>
            <a:r>
              <a:rPr lang="en-GB" sz="2400" dirty="0">
                <a:solidFill>
                  <a:srgbClr val="115076"/>
                </a:solidFill>
              </a:rPr>
              <a:t> </a:t>
            </a:r>
            <a:r>
              <a:rPr lang="en-GB" sz="2400" dirty="0" err="1">
                <a:solidFill>
                  <a:srgbClr val="115076"/>
                </a:solidFill>
              </a:rPr>
              <a:t>er</a:t>
            </a:r>
            <a:r>
              <a:rPr lang="en-GB" sz="2400" dirty="0">
                <a:solidFill>
                  <a:srgbClr val="115076"/>
                </a:solidFill>
              </a:rPr>
              <a:t> 14 Mal der </a:t>
            </a:r>
            <a:r>
              <a:rPr lang="en-GB" sz="2400" dirty="0" err="1">
                <a:solidFill>
                  <a:srgbClr val="115076"/>
                </a:solidFill>
              </a:rPr>
              <a:t>Sieger</a:t>
            </a:r>
            <a:r>
              <a:rPr lang="en-GB" sz="2400" dirty="0">
                <a:solidFill>
                  <a:srgbClr val="115076"/>
                </a:solidFill>
              </a:rPr>
              <a:t> war. </a:t>
            </a:r>
          </a:p>
        </p:txBody>
      </p:sp>
      <p:sp>
        <p:nvSpPr>
          <p:cNvPr id="42" name="Speech Bubble: Rectangle with Corners Rounded 41">
            <a:extLst>
              <a:ext uri="{FF2B5EF4-FFF2-40B4-BE49-F238E27FC236}">
                <a16:creationId xmlns:a16="http://schemas.microsoft.com/office/drawing/2014/main" id="{EEB50F1E-0CC8-4F7D-82B9-CA00FF93CC1F}"/>
              </a:ext>
            </a:extLst>
          </p:cNvPr>
          <p:cNvSpPr/>
          <p:nvPr/>
        </p:nvSpPr>
        <p:spPr>
          <a:xfrm>
            <a:off x="290535" y="2423415"/>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Arial" panose="020B0604020202020204" pitchFamily="34" charset="0"/>
            </a:endParaRPr>
          </a:p>
        </p:txBody>
      </p:sp>
      <p:sp>
        <p:nvSpPr>
          <p:cNvPr id="31" name="Rectangle 30">
            <a:extLst>
              <a:ext uri="{FF2B5EF4-FFF2-40B4-BE49-F238E27FC236}">
                <a16:creationId xmlns:a16="http://schemas.microsoft.com/office/drawing/2014/main" id="{818F5FA6-D64B-4168-8ED0-71ABFF2D5FC8}"/>
              </a:ext>
            </a:extLst>
          </p:cNvPr>
          <p:cNvSpPr/>
          <p:nvPr/>
        </p:nvSpPr>
        <p:spPr>
          <a:xfrm>
            <a:off x="366181" y="2453207"/>
            <a:ext cx="5786173" cy="830997"/>
          </a:xfrm>
          <a:prstGeom prst="rect">
            <a:avLst/>
          </a:prstGeom>
        </p:spPr>
        <p:txBody>
          <a:bodyPr wrap="square">
            <a:spAutoFit/>
          </a:bodyPr>
          <a:lstStyle/>
          <a:p>
            <a:pPr lvl="0"/>
            <a:r>
              <a:rPr lang="en-GB" sz="2400" dirty="0">
                <a:solidFill>
                  <a:srgbClr val="115076"/>
                </a:solidFill>
                <a:latin typeface="Century Gothic" panose="020B0502020202020204" pitchFamily="34" charset="0"/>
              </a:rPr>
              <a:t>Arnold </a:t>
            </a:r>
            <a:r>
              <a:rPr lang="en-GB" sz="2400" dirty="0" err="1">
                <a:solidFill>
                  <a:srgbClr val="115076"/>
                </a:solidFill>
                <a:latin typeface="Century Gothic" panose="020B0502020202020204" pitchFamily="34" charset="0"/>
              </a:rPr>
              <a:t>kommt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Österreich</a:t>
            </a:r>
            <a:r>
              <a:rPr lang="en-GB" sz="2400" dirty="0">
                <a:solidFill>
                  <a:srgbClr val="115076"/>
                </a:solidFill>
                <a:latin typeface="Century Gothic" panose="020B0502020202020204" pitchFamily="34" charset="0"/>
              </a:rPr>
              <a:t>,</a:t>
            </a:r>
            <a:r>
              <a:rPr lang="en-GB" sz="2400" b="1" dirty="0">
                <a:solidFill>
                  <a:srgbClr val="FA6500"/>
                </a:solidFill>
                <a:latin typeface="Century Gothic" panose="020B0502020202020204" pitchFamily="34" charset="0"/>
              </a:rPr>
              <a:t>[1] </a:t>
            </a:r>
            <a:r>
              <a:rPr lang="en-GB" sz="2400" b="1" dirty="0" err="1">
                <a:solidFill>
                  <a:srgbClr val="115076"/>
                </a:solidFill>
                <a:latin typeface="Century Gothic" panose="020B0502020202020204" pitchFamily="34" charset="0"/>
              </a:rPr>
              <a:t>nachdem</a:t>
            </a:r>
            <a:r>
              <a:rPr lang="en-GB" sz="2400" dirty="0">
                <a:solidFill>
                  <a:srgbClr val="115076"/>
                </a:solidFill>
                <a:latin typeface="Century Gothic" panose="020B0502020202020204" pitchFamily="34" charset="0"/>
              </a:rPr>
              <a:t> / </a:t>
            </a:r>
            <a:r>
              <a:rPr lang="en-GB" sz="2400" b="1" dirty="0" err="1">
                <a:solidFill>
                  <a:srgbClr val="115076"/>
                </a:solidFill>
                <a:latin typeface="Century Gothic" panose="020B0502020202020204" pitchFamily="34" charset="0"/>
              </a:rPr>
              <a:t>aber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den USA.</a:t>
            </a:r>
            <a:endParaRPr lang="en-GB" sz="2400" dirty="0">
              <a:solidFill>
                <a:prstClr val="white"/>
              </a:solidFill>
              <a:latin typeface="Arial" panose="020B0604020202020204" pitchFamily="34" charset="0"/>
            </a:endParaRPr>
          </a:p>
        </p:txBody>
      </p:sp>
      <p:sp>
        <p:nvSpPr>
          <p:cNvPr id="43" name="Rectangle 42">
            <a:extLst>
              <a:ext uri="{FF2B5EF4-FFF2-40B4-BE49-F238E27FC236}">
                <a16:creationId xmlns:a16="http://schemas.microsoft.com/office/drawing/2014/main" id="{BA21BB0B-E6E8-41C0-8732-D6086D6A213C}"/>
              </a:ext>
            </a:extLst>
          </p:cNvPr>
          <p:cNvSpPr/>
          <p:nvPr/>
        </p:nvSpPr>
        <p:spPr>
          <a:xfrm>
            <a:off x="312779" y="4353188"/>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a:solidFill>
                  <a:srgbClr val="115076"/>
                </a:solidFill>
              </a:rPr>
              <a:t>war </a:t>
            </a:r>
            <a:r>
              <a:rPr lang="en-GB" sz="2400" dirty="0" err="1">
                <a:solidFill>
                  <a:srgbClr val="115076"/>
                </a:solidFill>
              </a:rPr>
              <a:t>dann</a:t>
            </a:r>
            <a:r>
              <a:rPr lang="en-GB" sz="2400" dirty="0">
                <a:solidFill>
                  <a:srgbClr val="115076"/>
                </a:solidFill>
              </a:rPr>
              <a:t> </a:t>
            </a:r>
            <a:r>
              <a:rPr lang="en-GB" sz="2400" dirty="0" err="1">
                <a:solidFill>
                  <a:srgbClr val="115076"/>
                </a:solidFill>
              </a:rPr>
              <a:t>Schauspieler</a:t>
            </a:r>
            <a:r>
              <a:rPr lang="en-GB" sz="2400" dirty="0">
                <a:solidFill>
                  <a:srgbClr val="115076"/>
                </a:solidFill>
              </a:rPr>
              <a:t>, </a:t>
            </a:r>
            <a:r>
              <a:rPr lang="en-GB" sz="2400" b="1" dirty="0">
                <a:solidFill>
                  <a:srgbClr val="FA6500"/>
                </a:solidFill>
                <a:latin typeface="Century Gothic" panose="020B0502020202020204" pitchFamily="34" charset="0"/>
              </a:rPr>
              <a:t>[3] </a:t>
            </a:r>
            <a:br>
              <a:rPr lang="en-GB" sz="2400" dirty="0">
                <a:solidFill>
                  <a:srgbClr val="115076"/>
                </a:solidFill>
              </a:rPr>
            </a:br>
            <a:r>
              <a:rPr lang="en-GB" sz="2400" b="1" dirty="0">
                <a:solidFill>
                  <a:srgbClr val="115076"/>
                </a:solidFill>
              </a:rPr>
              <a:t>bevor</a:t>
            </a:r>
            <a:r>
              <a:rPr lang="en-GB" sz="2400" dirty="0">
                <a:solidFill>
                  <a:srgbClr val="115076"/>
                </a:solidFill>
              </a:rPr>
              <a:t> / </a:t>
            </a:r>
            <a:r>
              <a:rPr lang="en-GB" sz="2400" b="1" dirty="0">
                <a:solidFill>
                  <a:srgbClr val="115076"/>
                </a:solidFill>
              </a:rPr>
              <a:t>und</a:t>
            </a:r>
            <a:r>
              <a:rPr lang="en-GB" sz="2400" dirty="0">
                <a:solidFill>
                  <a:srgbClr val="115076"/>
                </a:solidFill>
              </a:rPr>
              <a:t> </a:t>
            </a:r>
            <a:r>
              <a:rPr lang="en-GB" sz="2400" dirty="0" err="1">
                <a:solidFill>
                  <a:srgbClr val="115076"/>
                </a:solidFill>
              </a:rPr>
              <a:t>er</a:t>
            </a:r>
            <a:r>
              <a:rPr lang="en-GB" sz="2400" dirty="0">
                <a:solidFill>
                  <a:srgbClr val="115076"/>
                </a:solidFill>
              </a:rPr>
              <a:t> </a:t>
            </a:r>
            <a:r>
              <a:rPr lang="en-GB" sz="2400" dirty="0" err="1">
                <a:solidFill>
                  <a:srgbClr val="115076"/>
                </a:solidFill>
              </a:rPr>
              <a:t>auch</a:t>
            </a:r>
            <a:r>
              <a:rPr lang="en-GB" sz="2400" dirty="0">
                <a:solidFill>
                  <a:srgbClr val="115076"/>
                </a:solidFill>
              </a:rPr>
              <a:t> </a:t>
            </a:r>
            <a:r>
              <a:rPr lang="en-GB" sz="2400" dirty="0" err="1">
                <a:solidFill>
                  <a:srgbClr val="115076"/>
                </a:solidFill>
              </a:rPr>
              <a:t>Politiker</a:t>
            </a:r>
            <a:r>
              <a:rPr lang="en-GB" sz="2400" dirty="0">
                <a:solidFill>
                  <a:srgbClr val="115076"/>
                </a:solidFill>
              </a:rPr>
              <a:t> war.</a:t>
            </a:r>
            <a:endParaRPr lang="en-GB" sz="2400" dirty="0">
              <a:solidFill>
                <a:prstClr val="white"/>
              </a:solidFill>
              <a:latin typeface="Arial" panose="020B0604020202020204" pitchFamily="34" charset="0"/>
            </a:endParaRPr>
          </a:p>
        </p:txBody>
      </p:sp>
      <p:sp>
        <p:nvSpPr>
          <p:cNvPr id="44" name="Rectangle 43">
            <a:extLst>
              <a:ext uri="{FF2B5EF4-FFF2-40B4-BE49-F238E27FC236}">
                <a16:creationId xmlns:a16="http://schemas.microsoft.com/office/drawing/2014/main" id="{539FA736-38C0-4C47-AC8D-E2B2A6FFE5FF}"/>
              </a:ext>
            </a:extLst>
          </p:cNvPr>
          <p:cNvSpPr/>
          <p:nvPr/>
        </p:nvSpPr>
        <p:spPr>
          <a:xfrm>
            <a:off x="290535" y="3347991"/>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a:solidFill>
                  <a:srgbClr val="115076"/>
                </a:solidFill>
              </a:rPr>
              <a:t>war </a:t>
            </a:r>
            <a:r>
              <a:rPr lang="en-GB" sz="2400" dirty="0" err="1">
                <a:solidFill>
                  <a:srgbClr val="115076"/>
                </a:solidFill>
              </a:rPr>
              <a:t>früher</a:t>
            </a:r>
            <a:r>
              <a:rPr lang="en-GB" sz="2400" dirty="0">
                <a:solidFill>
                  <a:srgbClr val="115076"/>
                </a:solidFill>
              </a:rPr>
              <a:t> Bodybuilder,</a:t>
            </a:r>
            <a:r>
              <a:rPr lang="en-GB" sz="2400" b="1" dirty="0">
                <a:solidFill>
                  <a:srgbClr val="FA6500"/>
                </a:solidFill>
              </a:rPr>
              <a:t>[2] </a:t>
            </a:r>
            <a:br>
              <a:rPr lang="en-GB" sz="2400" b="1" dirty="0">
                <a:solidFill>
                  <a:srgbClr val="FA6500"/>
                </a:solidFill>
              </a:rPr>
            </a:br>
            <a:r>
              <a:rPr lang="en-GB" sz="2400" b="1" dirty="0" err="1">
                <a:solidFill>
                  <a:srgbClr val="115076"/>
                </a:solidFill>
              </a:rPr>
              <a:t>denn</a:t>
            </a:r>
            <a:r>
              <a:rPr lang="en-GB" sz="2400" b="1" dirty="0">
                <a:solidFill>
                  <a:srgbClr val="115076"/>
                </a:solidFill>
              </a:rPr>
              <a:t> </a:t>
            </a:r>
            <a:r>
              <a:rPr lang="en-GB" sz="2400" dirty="0">
                <a:solidFill>
                  <a:srgbClr val="115076"/>
                </a:solidFill>
              </a:rPr>
              <a:t>/ </a:t>
            </a:r>
            <a:r>
              <a:rPr lang="en-GB" sz="2400" b="1" dirty="0" err="1">
                <a:solidFill>
                  <a:srgbClr val="115076"/>
                </a:solidFill>
              </a:rPr>
              <a:t>als</a:t>
            </a:r>
            <a:r>
              <a:rPr lang="en-GB" sz="2400" dirty="0">
                <a:solidFill>
                  <a:srgbClr val="115076"/>
                </a:solidFill>
              </a:rPr>
              <a:t> </a:t>
            </a:r>
            <a:r>
              <a:rPr lang="en-GB" sz="2400" dirty="0" err="1">
                <a:solidFill>
                  <a:srgbClr val="115076"/>
                </a:solidFill>
              </a:rPr>
              <a:t>er</a:t>
            </a:r>
            <a:r>
              <a:rPr lang="en-GB" sz="2400" dirty="0">
                <a:solidFill>
                  <a:srgbClr val="115076"/>
                </a:solidFill>
              </a:rPr>
              <a:t> </a:t>
            </a:r>
            <a:r>
              <a:rPr lang="en-GB" sz="2400" dirty="0" err="1">
                <a:solidFill>
                  <a:srgbClr val="115076"/>
                </a:solidFill>
              </a:rPr>
              <a:t>jünger</a:t>
            </a:r>
            <a:r>
              <a:rPr lang="en-GB" sz="2400" dirty="0">
                <a:solidFill>
                  <a:srgbClr val="115076"/>
                </a:solidFill>
              </a:rPr>
              <a:t> war.</a:t>
            </a:r>
            <a:endParaRPr lang="en-GB" sz="2400" dirty="0">
              <a:solidFill>
                <a:prstClr val="white"/>
              </a:solidFill>
              <a:latin typeface="Arial" panose="020B0604020202020204" pitchFamily="34" charset="0"/>
            </a:endParaRPr>
          </a:p>
        </p:txBody>
      </p:sp>
      <p:sp>
        <p:nvSpPr>
          <p:cNvPr id="45" name="Rectangle 44">
            <a:extLst>
              <a:ext uri="{FF2B5EF4-FFF2-40B4-BE49-F238E27FC236}">
                <a16:creationId xmlns:a16="http://schemas.microsoft.com/office/drawing/2014/main" id="{F5F9FC55-AF2A-44DA-834B-0D9FA166C1A6}"/>
              </a:ext>
            </a:extLst>
          </p:cNvPr>
          <p:cNvSpPr/>
          <p:nvPr/>
        </p:nvSpPr>
        <p:spPr>
          <a:xfrm>
            <a:off x="290535" y="5289081"/>
            <a:ext cx="5711010" cy="830997"/>
          </a:xfrm>
          <a:prstGeom prst="rect">
            <a:avLst/>
          </a:prstGeom>
        </p:spPr>
        <p:txBody>
          <a:bodyPr wrap="square">
            <a:spAutoFit/>
          </a:bodyPr>
          <a:lstStyle/>
          <a:p>
            <a:pPr lvl="0"/>
            <a:r>
              <a:rPr lang="en-GB" sz="2400" dirty="0" err="1">
                <a:solidFill>
                  <a:srgbClr val="115076"/>
                </a:solidFill>
              </a:rPr>
              <a:t>Jetzt</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er</a:t>
            </a:r>
            <a:r>
              <a:rPr lang="en-GB" sz="2400" dirty="0">
                <a:solidFill>
                  <a:srgbClr val="115076"/>
                </a:solidFill>
              </a:rPr>
              <a:t> fast </a:t>
            </a:r>
            <a:r>
              <a:rPr lang="en-GB" sz="2400" dirty="0" err="1">
                <a:solidFill>
                  <a:srgbClr val="115076"/>
                </a:solidFill>
              </a:rPr>
              <a:t>Veganer</a:t>
            </a:r>
            <a:r>
              <a:rPr lang="en-GB" sz="2400" dirty="0">
                <a:solidFill>
                  <a:srgbClr val="115076"/>
                </a:solidFill>
              </a:rPr>
              <a:t> </a:t>
            </a:r>
            <a:r>
              <a:rPr lang="en-GB" sz="2400" b="1" dirty="0">
                <a:solidFill>
                  <a:srgbClr val="FA6500"/>
                </a:solidFill>
                <a:latin typeface="Century Gothic" panose="020B0502020202020204" pitchFamily="34" charset="0"/>
              </a:rPr>
              <a:t>[4] </a:t>
            </a:r>
            <a:r>
              <a:rPr lang="en-GB" sz="2400" b="1" dirty="0">
                <a:solidFill>
                  <a:srgbClr val="115076"/>
                </a:solidFill>
              </a:rPr>
              <a:t>und </a:t>
            </a:r>
            <a:r>
              <a:rPr lang="en-GB" sz="2400" dirty="0">
                <a:solidFill>
                  <a:srgbClr val="115076"/>
                </a:solidFill>
              </a:rPr>
              <a:t>/ </a:t>
            </a:r>
            <a:r>
              <a:rPr lang="en-GB" sz="2400" b="1" dirty="0" err="1">
                <a:solidFill>
                  <a:srgbClr val="115076"/>
                </a:solidFill>
              </a:rPr>
              <a:t>weil</a:t>
            </a:r>
            <a:r>
              <a:rPr lang="en-GB" sz="2400" b="1" dirty="0">
                <a:solidFill>
                  <a:srgbClr val="115076"/>
                </a:solidFill>
              </a:rPr>
              <a:t> </a:t>
            </a:r>
            <a:r>
              <a:rPr lang="en-GB" sz="2400" dirty="0" err="1">
                <a:solidFill>
                  <a:srgbClr val="115076"/>
                </a:solidFill>
              </a:rPr>
              <a:t>er</a:t>
            </a:r>
            <a:r>
              <a:rPr lang="en-GB" sz="2400" dirty="0">
                <a:solidFill>
                  <a:srgbClr val="115076"/>
                </a:solidFill>
              </a:rPr>
              <a:t> </a:t>
            </a:r>
            <a:r>
              <a:rPr lang="en-GB" sz="2400" dirty="0" err="1">
                <a:solidFill>
                  <a:srgbClr val="115076"/>
                </a:solidFill>
              </a:rPr>
              <a:t>findet</a:t>
            </a:r>
            <a:r>
              <a:rPr lang="en-GB" sz="2400" dirty="0">
                <a:solidFill>
                  <a:srgbClr val="115076"/>
                </a:solidFill>
              </a:rPr>
              <a:t> </a:t>
            </a:r>
            <a:r>
              <a:rPr lang="en-GB" sz="2400" dirty="0" err="1">
                <a:solidFill>
                  <a:srgbClr val="115076"/>
                </a:solidFill>
              </a:rPr>
              <a:t>Fleisch</a:t>
            </a:r>
            <a:r>
              <a:rPr lang="en-GB" sz="2400" dirty="0">
                <a:solidFill>
                  <a:srgbClr val="115076"/>
                </a:solidFill>
              </a:rPr>
              <a:t> </a:t>
            </a:r>
            <a:r>
              <a:rPr lang="en-GB" sz="2400" dirty="0" err="1">
                <a:solidFill>
                  <a:srgbClr val="115076"/>
                </a:solidFill>
              </a:rPr>
              <a:t>essen</a:t>
            </a:r>
            <a:r>
              <a:rPr lang="en-GB" sz="2400" dirty="0">
                <a:solidFill>
                  <a:srgbClr val="115076"/>
                </a:solidFill>
              </a:rPr>
              <a:t> </a:t>
            </a:r>
            <a:r>
              <a:rPr lang="en-GB" sz="2400" dirty="0" err="1">
                <a:solidFill>
                  <a:srgbClr val="115076"/>
                </a:solidFill>
              </a:rPr>
              <a:t>ungesund</a:t>
            </a:r>
            <a:r>
              <a:rPr lang="en-GB" sz="2400" dirty="0">
                <a:solidFill>
                  <a:srgbClr val="115076"/>
                </a:solidFill>
              </a:rPr>
              <a:t>.</a:t>
            </a:r>
            <a:endParaRPr lang="en-GB" sz="2400" dirty="0">
              <a:solidFill>
                <a:prstClr val="white"/>
              </a:solidFill>
              <a:latin typeface="Arial" panose="020B0604020202020204" pitchFamily="34" charset="0"/>
            </a:endParaRPr>
          </a:p>
        </p:txBody>
      </p:sp>
      <p:pic>
        <p:nvPicPr>
          <p:cNvPr id="2049" name="Picture 2048">
            <a:extLst>
              <a:ext uri="{FF2B5EF4-FFF2-40B4-BE49-F238E27FC236}">
                <a16:creationId xmlns:a16="http://schemas.microsoft.com/office/drawing/2014/main" id="{73A5AE57-1BF1-474A-A8D7-3F3FA9D4A8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7690" y="3428682"/>
            <a:ext cx="850019" cy="1235055"/>
          </a:xfrm>
          <a:prstGeom prst="rect">
            <a:avLst/>
          </a:prstGeom>
          <a:effectLst>
            <a:outerShdw blurRad="50800" dist="38100" dir="5400000" algn="t" rotWithShape="0">
              <a:prstClr val="black">
                <a:alpha val="40000"/>
              </a:prstClr>
            </a:outerShdw>
          </a:effectLst>
        </p:spPr>
      </p:pic>
      <p:pic>
        <p:nvPicPr>
          <p:cNvPr id="2053" name="Picture 2052">
            <a:extLst>
              <a:ext uri="{FF2B5EF4-FFF2-40B4-BE49-F238E27FC236}">
                <a16:creationId xmlns:a16="http://schemas.microsoft.com/office/drawing/2014/main" id="{57D3B41B-AEB7-4DD8-B1F3-5D6C9DC31D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0322" y="491279"/>
            <a:ext cx="1105283" cy="1406882"/>
          </a:xfrm>
          <a:prstGeom prst="rect">
            <a:avLst/>
          </a:prstGeom>
          <a:effectLst>
            <a:outerShdw blurRad="50800" dist="38100" dir="5400000" algn="t" rotWithShape="0">
              <a:prstClr val="black">
                <a:alpha val="40000"/>
              </a:prstClr>
            </a:outerShdw>
          </a:effectLst>
        </p:spPr>
      </p:pic>
      <p:pic>
        <p:nvPicPr>
          <p:cNvPr id="2057" name="Picture 2056" descr="A person hitting a tennis ball with a racket&#10;&#10;Description automatically generated">
            <a:extLst>
              <a:ext uri="{FF2B5EF4-FFF2-40B4-BE49-F238E27FC236}">
                <a16:creationId xmlns:a16="http://schemas.microsoft.com/office/drawing/2014/main" id="{A9ED039E-A45C-421B-8466-40985F5D8E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3574" y="574919"/>
            <a:ext cx="1041874" cy="1317185"/>
          </a:xfrm>
          <a:prstGeom prst="rect">
            <a:avLst/>
          </a:prstGeom>
          <a:effectLst>
            <a:outerShdw blurRad="50800" dist="38100" dir="5400000" algn="t" rotWithShape="0">
              <a:prstClr val="black">
                <a:alpha val="40000"/>
              </a:prstClr>
            </a:outerShdw>
          </a:effectLst>
        </p:spPr>
      </p:pic>
      <p:pic>
        <p:nvPicPr>
          <p:cNvPr id="2056" name="Picture 8" descr="Austria, Flag, National, Symbol, Country, Europe">
            <a:extLst>
              <a:ext uri="{FF2B5EF4-FFF2-40B4-BE49-F238E27FC236}">
                <a16:creationId xmlns:a16="http://schemas.microsoft.com/office/drawing/2014/main" id="{450298A3-670A-4748-9B7C-0910C7DE03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6182" y="1380462"/>
            <a:ext cx="974773" cy="6823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Switzerland, Swiss, Flag, Country, Nationality, Square">
            <a:extLst>
              <a:ext uri="{FF2B5EF4-FFF2-40B4-BE49-F238E27FC236}">
                <a16:creationId xmlns:a16="http://schemas.microsoft.com/office/drawing/2014/main" id="{83B17216-2EDA-43E1-B5C7-47794E15EBD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21201" y="1255723"/>
            <a:ext cx="950400" cy="950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054DF7-BEEE-46E3-952C-26F13133A1C2}"/>
              </a:ext>
            </a:extLst>
          </p:cNvPr>
          <p:cNvSpPr txBox="1"/>
          <p:nvPr/>
        </p:nvSpPr>
        <p:spPr>
          <a:xfrm>
            <a:off x="1064303" y="1468991"/>
            <a:ext cx="3345553" cy="830997"/>
          </a:xfrm>
          <a:prstGeom prst="rect">
            <a:avLst/>
          </a:prstGeom>
          <a:noFill/>
        </p:spPr>
        <p:txBody>
          <a:bodyPr wrap="square" rtlCol="0">
            <a:spAutoFit/>
          </a:bodyPr>
          <a:lstStyle/>
          <a:p>
            <a:pPr algn="ctr"/>
            <a:r>
              <a:rPr lang="en-US" sz="2400" dirty="0">
                <a:solidFill>
                  <a:srgbClr val="115076"/>
                </a:solidFill>
              </a:rPr>
              <a:t>Arnold </a:t>
            </a:r>
            <a:br>
              <a:rPr lang="en-US" sz="2400" dirty="0">
                <a:solidFill>
                  <a:srgbClr val="115076"/>
                </a:solidFill>
              </a:rPr>
            </a:br>
            <a:r>
              <a:rPr lang="en-US" sz="2400" dirty="0">
                <a:solidFill>
                  <a:srgbClr val="115076"/>
                </a:solidFill>
              </a:rPr>
              <a:t>Schwarzenegger</a:t>
            </a:r>
            <a:endParaRPr lang="en-GB" sz="2400" dirty="0">
              <a:solidFill>
                <a:srgbClr val="115076"/>
              </a:solidFill>
            </a:endParaRPr>
          </a:p>
        </p:txBody>
      </p:sp>
      <p:sp>
        <p:nvSpPr>
          <p:cNvPr id="37" name="TextBox 36">
            <a:extLst>
              <a:ext uri="{FF2B5EF4-FFF2-40B4-BE49-F238E27FC236}">
                <a16:creationId xmlns:a16="http://schemas.microsoft.com/office/drawing/2014/main" id="{95D0209B-A221-4831-921E-6FBF168DB89E}"/>
              </a:ext>
            </a:extLst>
          </p:cNvPr>
          <p:cNvSpPr txBox="1"/>
          <p:nvPr/>
        </p:nvSpPr>
        <p:spPr>
          <a:xfrm>
            <a:off x="5011277" y="1803281"/>
            <a:ext cx="3084585" cy="461665"/>
          </a:xfrm>
          <a:prstGeom prst="rect">
            <a:avLst/>
          </a:prstGeom>
          <a:noFill/>
        </p:spPr>
        <p:txBody>
          <a:bodyPr wrap="square" rtlCol="0">
            <a:spAutoFit/>
          </a:bodyPr>
          <a:lstStyle/>
          <a:p>
            <a:pPr algn="ctr"/>
            <a:r>
              <a:rPr lang="en-US" sz="2400" dirty="0">
                <a:solidFill>
                  <a:schemeClr val="accent5">
                    <a:lumMod val="50000"/>
                  </a:schemeClr>
                </a:solidFill>
              </a:rPr>
              <a:t>Roger Federer</a:t>
            </a:r>
            <a:endParaRPr lang="en-GB" sz="2400" dirty="0">
              <a:solidFill>
                <a:schemeClr val="accent5">
                  <a:lumMod val="50000"/>
                </a:schemeClr>
              </a:solidFill>
            </a:endParaRPr>
          </a:p>
        </p:txBody>
      </p:sp>
      <p:sp>
        <p:nvSpPr>
          <p:cNvPr id="2058" name="Rectangle: Rounded Corners 2057">
            <a:extLst>
              <a:ext uri="{FF2B5EF4-FFF2-40B4-BE49-F238E27FC236}">
                <a16:creationId xmlns:a16="http://schemas.microsoft.com/office/drawing/2014/main" id="{744AED16-A1CC-4E46-B0AA-3C1BDEEDB96F}"/>
              </a:ext>
            </a:extLst>
          </p:cNvPr>
          <p:cNvSpPr/>
          <p:nvPr/>
        </p:nvSpPr>
        <p:spPr>
          <a:xfrm>
            <a:off x="366181" y="2860725"/>
            <a:ext cx="1750777"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D5CCABCF-8E58-4E4D-9129-E533C6F79688}"/>
              </a:ext>
            </a:extLst>
          </p:cNvPr>
          <p:cNvSpPr/>
          <p:nvPr/>
        </p:nvSpPr>
        <p:spPr>
          <a:xfrm>
            <a:off x="320846" y="3767708"/>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395434FB-A5E6-45AF-8AD1-AD02314C5701}"/>
              </a:ext>
            </a:extLst>
          </p:cNvPr>
          <p:cNvSpPr/>
          <p:nvPr/>
        </p:nvSpPr>
        <p:spPr>
          <a:xfrm>
            <a:off x="1305869" y="4720421"/>
            <a:ext cx="811089"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E14EDD3C-988C-41BC-BE34-A97A1811EEB4}"/>
              </a:ext>
            </a:extLst>
          </p:cNvPr>
          <p:cNvSpPr/>
          <p:nvPr/>
        </p:nvSpPr>
        <p:spPr>
          <a:xfrm>
            <a:off x="4933854" y="5321700"/>
            <a:ext cx="923782"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F6CA3B4E-0B9F-4EF3-BF6F-E99DE1B600D7}"/>
              </a:ext>
            </a:extLst>
          </p:cNvPr>
          <p:cNvSpPr/>
          <p:nvPr/>
        </p:nvSpPr>
        <p:spPr>
          <a:xfrm>
            <a:off x="6495732" y="3031639"/>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4DB22DC1-FDF3-4AE9-9D3B-4FC12A82699E}"/>
              </a:ext>
            </a:extLst>
          </p:cNvPr>
          <p:cNvSpPr/>
          <p:nvPr/>
        </p:nvSpPr>
        <p:spPr>
          <a:xfrm>
            <a:off x="9590731" y="3411464"/>
            <a:ext cx="873381"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14FCF82B-FC89-479B-BF91-A6E17E9B3B68}"/>
              </a:ext>
            </a:extLst>
          </p:cNvPr>
          <p:cNvSpPr/>
          <p:nvPr/>
        </p:nvSpPr>
        <p:spPr>
          <a:xfrm>
            <a:off x="6397894" y="4670703"/>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B69B774B-131C-4623-B5C6-DD86323D0BFC}"/>
              </a:ext>
            </a:extLst>
          </p:cNvPr>
          <p:cNvSpPr/>
          <p:nvPr/>
        </p:nvSpPr>
        <p:spPr>
          <a:xfrm>
            <a:off x="9799397" y="5380280"/>
            <a:ext cx="1098536" cy="36602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9" name="TextBox 2058">
            <a:extLst>
              <a:ext uri="{FF2B5EF4-FFF2-40B4-BE49-F238E27FC236}">
                <a16:creationId xmlns:a16="http://schemas.microsoft.com/office/drawing/2014/main" id="{30A87766-3762-4D7F-897F-D9BBF08556E9}"/>
              </a:ext>
            </a:extLst>
          </p:cNvPr>
          <p:cNvSpPr txBox="1"/>
          <p:nvPr/>
        </p:nvSpPr>
        <p:spPr>
          <a:xfrm>
            <a:off x="7250891" y="663315"/>
            <a:ext cx="3728676" cy="830997"/>
          </a:xfrm>
          <a:prstGeom prst="rect">
            <a:avLst/>
          </a:prstGeom>
          <a:noFill/>
        </p:spPr>
        <p:txBody>
          <a:bodyPr wrap="square" rtlCol="0">
            <a:spAutoFit/>
          </a:bodyPr>
          <a:lstStyle/>
          <a:p>
            <a:pPr algn="l"/>
            <a:r>
              <a:rPr lang="en-GB" sz="2400" dirty="0" err="1">
                <a:solidFill>
                  <a:srgbClr val="115076"/>
                </a:solidFill>
              </a:rPr>
              <a:t>Schreib</a:t>
            </a:r>
            <a:r>
              <a:rPr lang="en-GB" sz="2400" dirty="0">
                <a:solidFill>
                  <a:srgbClr val="115076"/>
                </a:solidFill>
              </a:rPr>
              <a:t> 1-8 und die </a:t>
            </a:r>
            <a:r>
              <a:rPr lang="en-GB" sz="2400" dirty="0" err="1">
                <a:solidFill>
                  <a:srgbClr val="115076"/>
                </a:solidFill>
              </a:rPr>
              <a:t>richtige</a:t>
            </a:r>
            <a:r>
              <a:rPr lang="en-GB" sz="2400" dirty="0">
                <a:solidFill>
                  <a:srgbClr val="115076"/>
                </a:solidFill>
              </a:rPr>
              <a:t> </a:t>
            </a:r>
            <a:r>
              <a:rPr lang="en-GB" sz="2400" dirty="0" err="1">
                <a:solidFill>
                  <a:srgbClr val="115076"/>
                </a:solidFill>
              </a:rPr>
              <a:t>Konjunktion</a:t>
            </a:r>
            <a:r>
              <a:rPr lang="en-GB" sz="2400" dirty="0">
                <a:solidFill>
                  <a:srgbClr val="115076"/>
                </a:solidFill>
              </a:rPr>
              <a:t>.</a:t>
            </a:r>
          </a:p>
        </p:txBody>
      </p:sp>
      <p:sp>
        <p:nvSpPr>
          <p:cNvPr id="61" name="Speech Bubble: Rectangle with Corners Rounded 60">
            <a:extLst>
              <a:ext uri="{FF2B5EF4-FFF2-40B4-BE49-F238E27FC236}">
                <a16:creationId xmlns:a16="http://schemas.microsoft.com/office/drawing/2014/main" id="{64811C1F-4A8F-4599-A870-1DF51452CE32}"/>
              </a:ext>
            </a:extLst>
          </p:cNvPr>
          <p:cNvSpPr/>
          <p:nvPr/>
        </p:nvSpPr>
        <p:spPr>
          <a:xfrm>
            <a:off x="8486808" y="1545762"/>
            <a:ext cx="2668108" cy="724059"/>
          </a:xfrm>
          <a:prstGeom prst="wedgeRoundRectCallout">
            <a:avLst>
              <a:gd name="adj1" fmla="val 49235"/>
              <a:gd name="adj2" fmla="val 2051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Zwillinge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twin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Sieger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t>– winner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1943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animBg="1"/>
      <p:bldP spid="53" grpId="0" animBg="1"/>
      <p:bldP spid="54" grpId="0" animBg="1"/>
      <p:bldP spid="55" grpId="0" animBg="1"/>
      <p:bldP spid="56" grpId="0" animBg="1"/>
      <p:bldP spid="57" grpId="0" animBg="1"/>
      <p:bldP spid="58"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4" name="Title 3"/>
          <p:cNvSpPr>
            <a:spLocks noGrp="1"/>
          </p:cNvSpPr>
          <p:nvPr>
            <p:ph type="title"/>
          </p:nvPr>
        </p:nvSpPr>
        <p:spPr>
          <a:xfrm>
            <a:off x="-77590" y="245532"/>
            <a:ext cx="3745089" cy="707849"/>
          </a:xfrm>
        </p:spPr>
        <p:txBody>
          <a:bodyPr>
            <a:normAutofit fontScale="90000"/>
          </a:bodyPr>
          <a:lstStyle/>
          <a:p>
            <a:r>
              <a:rPr lang="en-GB" sz="3600" b="1" dirty="0">
                <a:solidFill>
                  <a:schemeClr val="bg1"/>
                </a:solidFill>
              </a:rPr>
              <a:t>Sie </a:t>
            </a:r>
            <a:r>
              <a:rPr lang="en-GB" sz="3600" b="1" dirty="0" err="1">
                <a:solidFill>
                  <a:schemeClr val="bg1"/>
                </a:solidFill>
              </a:rPr>
              <a:t>sind</a:t>
            </a:r>
            <a:r>
              <a:rPr lang="en-GB" sz="3600" b="1" dirty="0">
                <a:solidFill>
                  <a:schemeClr val="bg1"/>
                </a:solidFill>
              </a:rPr>
              <a:t> </a:t>
            </a:r>
            <a:r>
              <a:rPr lang="en-GB" sz="3600" b="1" dirty="0" err="1">
                <a:solidFill>
                  <a:schemeClr val="bg1"/>
                </a:solidFill>
              </a:rPr>
              <a:t>bekannt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Speech Bubble: Rectangle with Corners Rounded 41">
            <a:extLst>
              <a:ext uri="{FF2B5EF4-FFF2-40B4-BE49-F238E27FC236}">
                <a16:creationId xmlns:a16="http://schemas.microsoft.com/office/drawing/2014/main" id="{EEB50F1E-0CC8-4F7D-82B9-CA00FF93CC1F}"/>
              </a:ext>
            </a:extLst>
          </p:cNvPr>
          <p:cNvSpPr/>
          <p:nvPr/>
        </p:nvSpPr>
        <p:spPr>
          <a:xfrm>
            <a:off x="229278" y="2423415"/>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Arial" panose="020B0604020202020204" pitchFamily="34" charset="0"/>
            </a:endParaRPr>
          </a:p>
        </p:txBody>
      </p:sp>
      <p:sp>
        <p:nvSpPr>
          <p:cNvPr id="31" name="Rectangle 30">
            <a:extLst>
              <a:ext uri="{FF2B5EF4-FFF2-40B4-BE49-F238E27FC236}">
                <a16:creationId xmlns:a16="http://schemas.microsoft.com/office/drawing/2014/main" id="{818F5FA6-D64B-4168-8ED0-71ABFF2D5FC8}"/>
              </a:ext>
            </a:extLst>
          </p:cNvPr>
          <p:cNvSpPr/>
          <p:nvPr/>
        </p:nvSpPr>
        <p:spPr>
          <a:xfrm>
            <a:off x="366181" y="2453207"/>
            <a:ext cx="5481021" cy="830997"/>
          </a:xfrm>
          <a:prstGeom prst="rect">
            <a:avLst/>
          </a:prstGeom>
        </p:spPr>
        <p:txBody>
          <a:bodyPr wrap="square">
            <a:spAutoFit/>
          </a:bodyPr>
          <a:lstStyle/>
          <a:p>
            <a:pPr lvl="0"/>
            <a:r>
              <a:rPr lang="en-GB" sz="2400" dirty="0">
                <a:solidFill>
                  <a:srgbClr val="115076"/>
                </a:solidFill>
                <a:latin typeface="Century Gothic" panose="020B0502020202020204" pitchFamily="34" charset="0"/>
              </a:rPr>
              <a:t>Arnold </a:t>
            </a:r>
            <a:r>
              <a:rPr lang="en-GB" sz="2400" dirty="0" err="1">
                <a:solidFill>
                  <a:srgbClr val="115076"/>
                </a:solidFill>
                <a:latin typeface="Century Gothic" panose="020B0502020202020204" pitchFamily="34" charset="0"/>
              </a:rPr>
              <a:t>kommt</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aus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Österreich</a:t>
            </a:r>
            <a:r>
              <a:rPr lang="en-GB" sz="2400" dirty="0">
                <a:solidFill>
                  <a:srgbClr val="115076"/>
                </a:solidFill>
                <a:latin typeface="Century Gothic" panose="020B0502020202020204" pitchFamily="34" charset="0"/>
              </a:rPr>
              <a:t>,</a:t>
            </a:r>
            <a:r>
              <a:rPr lang="en-GB" sz="2400" b="1" dirty="0">
                <a:solidFill>
                  <a:srgbClr val="FA6500"/>
                </a:solidFill>
                <a:latin typeface="Century Gothic" panose="020B0502020202020204" pitchFamily="34" charset="0"/>
              </a:rPr>
              <a:t> </a:t>
            </a:r>
            <a:r>
              <a:rPr lang="en-GB" sz="2400" b="1" dirty="0" err="1">
                <a:solidFill>
                  <a:srgbClr val="115076"/>
                </a:solidFill>
                <a:latin typeface="Century Gothic" panose="020B0502020202020204" pitchFamily="34" charset="0"/>
              </a:rPr>
              <a:t>aber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wohnt</a:t>
            </a:r>
            <a:r>
              <a:rPr lang="en-GB" sz="2400" dirty="0">
                <a:solidFill>
                  <a:srgbClr val="115076"/>
                </a:solidFill>
                <a:latin typeface="Century Gothic" panose="020B0502020202020204" pitchFamily="34" charset="0"/>
              </a:rPr>
              <a:t> in den USA.</a:t>
            </a:r>
            <a:endParaRPr lang="en-GB" sz="2400" dirty="0">
              <a:solidFill>
                <a:prstClr val="white"/>
              </a:solidFill>
              <a:latin typeface="Arial" panose="020B0604020202020204" pitchFamily="34" charset="0"/>
            </a:endParaRPr>
          </a:p>
        </p:txBody>
      </p:sp>
      <p:sp>
        <p:nvSpPr>
          <p:cNvPr id="43" name="Rectangle 42">
            <a:extLst>
              <a:ext uri="{FF2B5EF4-FFF2-40B4-BE49-F238E27FC236}">
                <a16:creationId xmlns:a16="http://schemas.microsoft.com/office/drawing/2014/main" id="{BA21BB0B-E6E8-41C0-8732-D6086D6A213C}"/>
              </a:ext>
            </a:extLst>
          </p:cNvPr>
          <p:cNvSpPr/>
          <p:nvPr/>
        </p:nvSpPr>
        <p:spPr>
          <a:xfrm>
            <a:off x="312779" y="4353188"/>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a:solidFill>
                  <a:srgbClr val="115076"/>
                </a:solidFill>
              </a:rPr>
              <a:t>war </a:t>
            </a:r>
            <a:r>
              <a:rPr lang="en-GB" sz="2400" dirty="0" err="1">
                <a:solidFill>
                  <a:srgbClr val="115076"/>
                </a:solidFill>
              </a:rPr>
              <a:t>dann</a:t>
            </a:r>
            <a:r>
              <a:rPr lang="en-GB" sz="2400" dirty="0">
                <a:solidFill>
                  <a:srgbClr val="115076"/>
                </a:solidFill>
              </a:rPr>
              <a:t> </a:t>
            </a:r>
            <a:r>
              <a:rPr lang="en-GB" sz="2400" dirty="0" err="1">
                <a:solidFill>
                  <a:srgbClr val="115076"/>
                </a:solidFill>
              </a:rPr>
              <a:t>Schauspieler</a:t>
            </a:r>
            <a:r>
              <a:rPr lang="en-GB" sz="2400" dirty="0">
                <a:solidFill>
                  <a:srgbClr val="115076"/>
                </a:solidFill>
              </a:rPr>
              <a:t>, </a:t>
            </a:r>
            <a:br>
              <a:rPr lang="en-GB" sz="2400" dirty="0">
                <a:solidFill>
                  <a:srgbClr val="115076"/>
                </a:solidFill>
              </a:rPr>
            </a:br>
            <a:r>
              <a:rPr lang="en-GB" sz="2400" b="1" dirty="0">
                <a:solidFill>
                  <a:srgbClr val="115076"/>
                </a:solidFill>
              </a:rPr>
              <a:t>bevor</a:t>
            </a:r>
            <a:r>
              <a:rPr lang="en-GB" sz="2400" dirty="0">
                <a:solidFill>
                  <a:srgbClr val="115076"/>
                </a:solidFill>
              </a:rPr>
              <a:t> </a:t>
            </a:r>
            <a:r>
              <a:rPr lang="en-GB" sz="2400" dirty="0" err="1">
                <a:solidFill>
                  <a:srgbClr val="115076"/>
                </a:solidFill>
              </a:rPr>
              <a:t>er</a:t>
            </a:r>
            <a:r>
              <a:rPr lang="en-GB" sz="2400" dirty="0">
                <a:solidFill>
                  <a:srgbClr val="115076"/>
                </a:solidFill>
              </a:rPr>
              <a:t> </a:t>
            </a:r>
            <a:r>
              <a:rPr lang="en-GB" sz="2400" dirty="0" err="1">
                <a:solidFill>
                  <a:srgbClr val="115076"/>
                </a:solidFill>
              </a:rPr>
              <a:t>auch</a:t>
            </a:r>
            <a:r>
              <a:rPr lang="en-GB" sz="2400" dirty="0">
                <a:solidFill>
                  <a:srgbClr val="115076"/>
                </a:solidFill>
              </a:rPr>
              <a:t> </a:t>
            </a:r>
            <a:r>
              <a:rPr lang="en-GB" sz="2400" dirty="0" err="1">
                <a:solidFill>
                  <a:srgbClr val="115076"/>
                </a:solidFill>
              </a:rPr>
              <a:t>Politiker</a:t>
            </a:r>
            <a:r>
              <a:rPr lang="en-GB" sz="2400" dirty="0">
                <a:solidFill>
                  <a:srgbClr val="115076"/>
                </a:solidFill>
              </a:rPr>
              <a:t> war.</a:t>
            </a:r>
            <a:endParaRPr lang="en-GB" sz="2400" dirty="0">
              <a:solidFill>
                <a:prstClr val="white"/>
              </a:solidFill>
              <a:latin typeface="Arial" panose="020B0604020202020204" pitchFamily="34" charset="0"/>
            </a:endParaRPr>
          </a:p>
        </p:txBody>
      </p:sp>
      <p:sp>
        <p:nvSpPr>
          <p:cNvPr id="44" name="Rectangle 43">
            <a:extLst>
              <a:ext uri="{FF2B5EF4-FFF2-40B4-BE49-F238E27FC236}">
                <a16:creationId xmlns:a16="http://schemas.microsoft.com/office/drawing/2014/main" id="{539FA736-38C0-4C47-AC8D-E2B2A6FFE5FF}"/>
              </a:ext>
            </a:extLst>
          </p:cNvPr>
          <p:cNvSpPr/>
          <p:nvPr/>
        </p:nvSpPr>
        <p:spPr>
          <a:xfrm>
            <a:off x="290535" y="3347991"/>
            <a:ext cx="5481021" cy="830997"/>
          </a:xfrm>
          <a:prstGeom prst="rect">
            <a:avLst/>
          </a:prstGeom>
        </p:spPr>
        <p:txBody>
          <a:bodyPr wrap="square">
            <a:spAutoFit/>
          </a:bodyPr>
          <a:lstStyle/>
          <a:p>
            <a:pPr lvl="0"/>
            <a:r>
              <a:rPr lang="en-GB" sz="2400" dirty="0" err="1">
                <a:solidFill>
                  <a:srgbClr val="115076"/>
                </a:solidFill>
                <a:latin typeface="Century Gothic" panose="020B0502020202020204" pitchFamily="34" charset="0"/>
              </a:rPr>
              <a:t>Er</a:t>
            </a:r>
            <a:r>
              <a:rPr lang="en-GB" sz="2400" dirty="0">
                <a:solidFill>
                  <a:srgbClr val="115076"/>
                </a:solidFill>
                <a:latin typeface="Century Gothic" panose="020B0502020202020204" pitchFamily="34" charset="0"/>
              </a:rPr>
              <a:t> </a:t>
            </a:r>
            <a:r>
              <a:rPr lang="en-GB" sz="2400" dirty="0">
                <a:solidFill>
                  <a:srgbClr val="115076"/>
                </a:solidFill>
              </a:rPr>
              <a:t>war </a:t>
            </a:r>
            <a:r>
              <a:rPr lang="en-GB" sz="2400" dirty="0" err="1">
                <a:solidFill>
                  <a:srgbClr val="115076"/>
                </a:solidFill>
              </a:rPr>
              <a:t>früher</a:t>
            </a:r>
            <a:r>
              <a:rPr lang="en-GB" sz="2400" dirty="0">
                <a:solidFill>
                  <a:srgbClr val="115076"/>
                </a:solidFill>
              </a:rPr>
              <a:t> Bodybuilder, </a:t>
            </a:r>
            <a:r>
              <a:rPr lang="en-GB" sz="2400" b="1" dirty="0" err="1">
                <a:solidFill>
                  <a:srgbClr val="115076"/>
                </a:solidFill>
              </a:rPr>
              <a:t>als</a:t>
            </a:r>
            <a:r>
              <a:rPr lang="en-GB" sz="2400" dirty="0">
                <a:solidFill>
                  <a:srgbClr val="115076"/>
                </a:solidFill>
              </a:rPr>
              <a:t> </a:t>
            </a:r>
            <a:r>
              <a:rPr lang="en-GB" sz="2400" dirty="0" err="1">
                <a:solidFill>
                  <a:srgbClr val="115076"/>
                </a:solidFill>
              </a:rPr>
              <a:t>er</a:t>
            </a:r>
            <a:r>
              <a:rPr lang="en-GB" sz="2400" dirty="0">
                <a:solidFill>
                  <a:srgbClr val="115076"/>
                </a:solidFill>
              </a:rPr>
              <a:t> </a:t>
            </a:r>
            <a:r>
              <a:rPr lang="en-GB" sz="2400" dirty="0" err="1">
                <a:solidFill>
                  <a:srgbClr val="115076"/>
                </a:solidFill>
              </a:rPr>
              <a:t>jünger</a:t>
            </a:r>
            <a:r>
              <a:rPr lang="en-GB" sz="2400" dirty="0">
                <a:solidFill>
                  <a:srgbClr val="115076"/>
                </a:solidFill>
              </a:rPr>
              <a:t> war.</a:t>
            </a:r>
            <a:endParaRPr lang="en-GB" sz="2400" dirty="0">
              <a:solidFill>
                <a:prstClr val="white"/>
              </a:solidFill>
              <a:latin typeface="Arial" panose="020B0604020202020204" pitchFamily="34" charset="0"/>
            </a:endParaRPr>
          </a:p>
        </p:txBody>
      </p:sp>
      <p:sp>
        <p:nvSpPr>
          <p:cNvPr id="45" name="Rectangle 44">
            <a:extLst>
              <a:ext uri="{FF2B5EF4-FFF2-40B4-BE49-F238E27FC236}">
                <a16:creationId xmlns:a16="http://schemas.microsoft.com/office/drawing/2014/main" id="{F5F9FC55-AF2A-44DA-834B-0D9FA166C1A6}"/>
              </a:ext>
            </a:extLst>
          </p:cNvPr>
          <p:cNvSpPr/>
          <p:nvPr/>
        </p:nvSpPr>
        <p:spPr>
          <a:xfrm>
            <a:off x="290535" y="5289081"/>
            <a:ext cx="5711010" cy="830997"/>
          </a:xfrm>
          <a:prstGeom prst="rect">
            <a:avLst/>
          </a:prstGeom>
        </p:spPr>
        <p:txBody>
          <a:bodyPr wrap="square">
            <a:spAutoFit/>
          </a:bodyPr>
          <a:lstStyle/>
          <a:p>
            <a:pPr lvl="0"/>
            <a:r>
              <a:rPr lang="en-GB" sz="2400" dirty="0" err="1">
                <a:solidFill>
                  <a:srgbClr val="115076"/>
                </a:solidFill>
              </a:rPr>
              <a:t>Jetzt</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er</a:t>
            </a:r>
            <a:r>
              <a:rPr lang="en-GB" sz="2400" dirty="0">
                <a:solidFill>
                  <a:srgbClr val="115076"/>
                </a:solidFill>
              </a:rPr>
              <a:t> fast </a:t>
            </a:r>
            <a:r>
              <a:rPr lang="en-GB" sz="2400" dirty="0" err="1">
                <a:solidFill>
                  <a:srgbClr val="115076"/>
                </a:solidFill>
              </a:rPr>
              <a:t>Veganer</a:t>
            </a:r>
            <a:r>
              <a:rPr lang="en-GB" sz="2400" dirty="0">
                <a:solidFill>
                  <a:srgbClr val="115076"/>
                </a:solidFill>
              </a:rPr>
              <a:t> </a:t>
            </a:r>
            <a:r>
              <a:rPr lang="en-GB" sz="2400" b="1" dirty="0">
                <a:solidFill>
                  <a:srgbClr val="115076"/>
                </a:solidFill>
              </a:rPr>
              <a:t>und </a:t>
            </a:r>
            <a:r>
              <a:rPr lang="en-GB" sz="2400" dirty="0" err="1">
                <a:solidFill>
                  <a:srgbClr val="115076"/>
                </a:solidFill>
              </a:rPr>
              <a:t>er</a:t>
            </a:r>
            <a:r>
              <a:rPr lang="en-GB" sz="2400" dirty="0">
                <a:solidFill>
                  <a:srgbClr val="115076"/>
                </a:solidFill>
              </a:rPr>
              <a:t> </a:t>
            </a:r>
            <a:r>
              <a:rPr lang="en-GB" sz="2400" dirty="0" err="1">
                <a:solidFill>
                  <a:srgbClr val="115076"/>
                </a:solidFill>
              </a:rPr>
              <a:t>findet</a:t>
            </a:r>
            <a:r>
              <a:rPr lang="en-GB" sz="2400" dirty="0">
                <a:solidFill>
                  <a:srgbClr val="115076"/>
                </a:solidFill>
              </a:rPr>
              <a:t> </a:t>
            </a:r>
            <a:r>
              <a:rPr lang="en-GB" sz="2400" dirty="0" err="1">
                <a:solidFill>
                  <a:srgbClr val="115076"/>
                </a:solidFill>
              </a:rPr>
              <a:t>Fleisch</a:t>
            </a:r>
            <a:r>
              <a:rPr lang="en-GB" sz="2400" dirty="0">
                <a:solidFill>
                  <a:srgbClr val="115076"/>
                </a:solidFill>
              </a:rPr>
              <a:t> </a:t>
            </a:r>
            <a:r>
              <a:rPr lang="en-GB" sz="2400" dirty="0" err="1">
                <a:solidFill>
                  <a:srgbClr val="115076"/>
                </a:solidFill>
              </a:rPr>
              <a:t>essen</a:t>
            </a:r>
            <a:r>
              <a:rPr lang="en-GB" sz="2400" dirty="0">
                <a:solidFill>
                  <a:srgbClr val="115076"/>
                </a:solidFill>
              </a:rPr>
              <a:t> </a:t>
            </a:r>
            <a:r>
              <a:rPr lang="en-GB" sz="2400" dirty="0" err="1">
                <a:solidFill>
                  <a:srgbClr val="115076"/>
                </a:solidFill>
              </a:rPr>
              <a:t>ungesund</a:t>
            </a:r>
            <a:r>
              <a:rPr lang="en-GB" sz="2400" dirty="0">
                <a:solidFill>
                  <a:srgbClr val="115076"/>
                </a:solidFill>
              </a:rPr>
              <a:t>.</a:t>
            </a:r>
            <a:endParaRPr lang="en-GB" sz="2400" dirty="0">
              <a:solidFill>
                <a:prstClr val="white"/>
              </a:solidFill>
              <a:latin typeface="Arial" panose="020B0604020202020204" pitchFamily="34" charset="0"/>
            </a:endParaRPr>
          </a:p>
        </p:txBody>
      </p:sp>
      <p:pic>
        <p:nvPicPr>
          <p:cNvPr id="2049" name="Picture 2048">
            <a:extLst>
              <a:ext uri="{FF2B5EF4-FFF2-40B4-BE49-F238E27FC236}">
                <a16:creationId xmlns:a16="http://schemas.microsoft.com/office/drawing/2014/main" id="{73A5AE57-1BF1-474A-A8D7-3F3FA9D4A8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537" y="3883483"/>
            <a:ext cx="850019" cy="1235055"/>
          </a:xfrm>
          <a:prstGeom prst="rect">
            <a:avLst/>
          </a:prstGeom>
          <a:effectLst>
            <a:outerShdw blurRad="50800" dist="38100" dir="5400000" algn="t" rotWithShape="0">
              <a:prstClr val="black">
                <a:alpha val="40000"/>
              </a:prstClr>
            </a:outerShdw>
          </a:effectLst>
        </p:spPr>
      </p:pic>
      <p:pic>
        <p:nvPicPr>
          <p:cNvPr id="2053" name="Picture 2052">
            <a:extLst>
              <a:ext uri="{FF2B5EF4-FFF2-40B4-BE49-F238E27FC236}">
                <a16:creationId xmlns:a16="http://schemas.microsoft.com/office/drawing/2014/main" id="{57D3B41B-AEB7-4DD8-B1F3-5D6C9DC31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0952" y="1001637"/>
            <a:ext cx="1105283" cy="1406882"/>
          </a:xfrm>
          <a:prstGeom prst="rect">
            <a:avLst/>
          </a:prstGeom>
          <a:effectLst>
            <a:outerShdw blurRad="50800" dist="38100" dir="5400000" algn="t" rotWithShape="0">
              <a:prstClr val="black">
                <a:alpha val="40000"/>
              </a:prstClr>
            </a:outerShdw>
          </a:effectLst>
        </p:spPr>
      </p:pic>
      <p:pic>
        <p:nvPicPr>
          <p:cNvPr id="2056" name="Picture 8" descr="Austria, Flag, National, Symbol, Country, Europe">
            <a:extLst>
              <a:ext uri="{FF2B5EF4-FFF2-40B4-BE49-F238E27FC236}">
                <a16:creationId xmlns:a16="http://schemas.microsoft.com/office/drawing/2014/main" id="{450298A3-670A-4748-9B7C-0910C7DE03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182" y="1380462"/>
            <a:ext cx="974773" cy="68234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2054DF7-BEEE-46E3-952C-26F13133A1C2}"/>
              </a:ext>
            </a:extLst>
          </p:cNvPr>
          <p:cNvSpPr txBox="1"/>
          <p:nvPr/>
        </p:nvSpPr>
        <p:spPr>
          <a:xfrm>
            <a:off x="1064303" y="1468991"/>
            <a:ext cx="3345553" cy="830997"/>
          </a:xfrm>
          <a:prstGeom prst="rect">
            <a:avLst/>
          </a:prstGeom>
          <a:noFill/>
        </p:spPr>
        <p:txBody>
          <a:bodyPr wrap="square" rtlCol="0">
            <a:spAutoFit/>
          </a:bodyPr>
          <a:lstStyle/>
          <a:p>
            <a:pPr algn="ctr"/>
            <a:r>
              <a:rPr lang="en-US" sz="2400" dirty="0">
                <a:solidFill>
                  <a:srgbClr val="115076"/>
                </a:solidFill>
              </a:rPr>
              <a:t>Arnold </a:t>
            </a:r>
            <a:br>
              <a:rPr lang="en-US" sz="2400" dirty="0">
                <a:solidFill>
                  <a:srgbClr val="115076"/>
                </a:solidFill>
              </a:rPr>
            </a:br>
            <a:r>
              <a:rPr lang="en-US" sz="2400" dirty="0">
                <a:solidFill>
                  <a:srgbClr val="115076"/>
                </a:solidFill>
              </a:rPr>
              <a:t>Schwarzenegger</a:t>
            </a:r>
            <a:endParaRPr lang="en-GB" sz="2400" dirty="0">
              <a:solidFill>
                <a:srgbClr val="115076"/>
              </a:solidFill>
            </a:endParaRPr>
          </a:p>
        </p:txBody>
      </p:sp>
      <p:sp>
        <p:nvSpPr>
          <p:cNvPr id="2" name="TextBox 1">
            <a:extLst>
              <a:ext uri="{FF2B5EF4-FFF2-40B4-BE49-F238E27FC236}">
                <a16:creationId xmlns:a16="http://schemas.microsoft.com/office/drawing/2014/main" id="{84816C61-931C-41FC-ABAE-E9A4B1A5115D}"/>
              </a:ext>
            </a:extLst>
          </p:cNvPr>
          <p:cNvSpPr txBox="1"/>
          <p:nvPr/>
        </p:nvSpPr>
        <p:spPr>
          <a:xfrm>
            <a:off x="6105857" y="505122"/>
            <a:ext cx="6086143" cy="5847755"/>
          </a:xfrm>
          <a:prstGeom prst="rect">
            <a:avLst/>
          </a:prstGeom>
          <a:noFill/>
        </p:spPr>
        <p:txBody>
          <a:bodyPr wrap="square" rtlCol="0">
            <a:spAutoFit/>
          </a:bodyPr>
          <a:lstStyle/>
          <a:p>
            <a:pPr marL="457200" indent="-457200" algn="l">
              <a:buAutoNum type="arabicPeriod"/>
            </a:pPr>
            <a:r>
              <a:rPr lang="en-GB" sz="2200" dirty="0">
                <a:solidFill>
                  <a:srgbClr val="115076"/>
                </a:solidFill>
              </a:rPr>
              <a:t>Wo hat </a:t>
            </a:r>
            <a:r>
              <a:rPr lang="en-GB" sz="2200" dirty="0" err="1">
                <a:solidFill>
                  <a:srgbClr val="115076"/>
                </a:solidFill>
              </a:rPr>
              <a:t>er</a:t>
            </a:r>
            <a:r>
              <a:rPr lang="en-GB" sz="2200" dirty="0">
                <a:solidFill>
                  <a:srgbClr val="115076"/>
                </a:solidFill>
              </a:rPr>
              <a:t> </a:t>
            </a:r>
            <a:r>
              <a:rPr lang="en-GB" sz="2200" dirty="0" err="1">
                <a:solidFill>
                  <a:srgbClr val="115076"/>
                </a:solidFill>
              </a:rPr>
              <a:t>früher</a:t>
            </a:r>
            <a:r>
              <a:rPr lang="en-GB" sz="2200" dirty="0">
                <a:solidFill>
                  <a:srgbClr val="115076"/>
                </a:solidFill>
              </a:rPr>
              <a:t> </a:t>
            </a:r>
            <a:r>
              <a:rPr lang="en-GB" sz="2200" dirty="0" err="1">
                <a:solidFill>
                  <a:srgbClr val="115076"/>
                </a:solidFill>
              </a:rPr>
              <a:t>gewohnt</a:t>
            </a:r>
            <a:r>
              <a:rPr lang="en-GB" sz="2200" dirty="0">
                <a:solidFill>
                  <a:srgbClr val="115076"/>
                </a:solidFill>
              </a:rPr>
              <a:t>?</a:t>
            </a:r>
            <a:br>
              <a:rPr lang="en-GB" sz="2200" dirty="0">
                <a:solidFill>
                  <a:srgbClr val="115076"/>
                </a:solidFill>
              </a:rPr>
            </a:br>
            <a:br>
              <a:rPr lang="en-GB" sz="2200" dirty="0">
                <a:solidFill>
                  <a:srgbClr val="115076"/>
                </a:solidFill>
              </a:rPr>
            </a:br>
            <a:endParaRPr lang="en-GB" sz="2200" dirty="0">
              <a:solidFill>
                <a:srgbClr val="115076"/>
              </a:solidFill>
            </a:endParaRPr>
          </a:p>
          <a:p>
            <a:pPr marL="457200" indent="-457200" algn="l">
              <a:buAutoNum type="arabicPeriod"/>
            </a:pPr>
            <a:r>
              <a:rPr lang="en-GB" sz="2200" dirty="0" err="1">
                <a:solidFill>
                  <a:srgbClr val="115076"/>
                </a:solidFill>
              </a:rPr>
              <a:t>Wieviele</a:t>
            </a:r>
            <a:r>
              <a:rPr lang="en-GB" sz="2200" dirty="0">
                <a:solidFill>
                  <a:srgbClr val="115076"/>
                </a:solidFill>
              </a:rPr>
              <a:t> </a:t>
            </a:r>
            <a:r>
              <a:rPr lang="en-GB" sz="2200" dirty="0" err="1">
                <a:solidFill>
                  <a:srgbClr val="115076"/>
                </a:solidFill>
              </a:rPr>
              <a:t>Karrieren</a:t>
            </a:r>
            <a:r>
              <a:rPr lang="en-GB" sz="2200" dirty="0">
                <a:solidFill>
                  <a:srgbClr val="115076"/>
                </a:solidFill>
              </a:rPr>
              <a:t> hat </a:t>
            </a:r>
            <a:r>
              <a:rPr lang="en-GB" sz="2200" dirty="0" err="1">
                <a:solidFill>
                  <a:srgbClr val="115076"/>
                </a:solidFill>
              </a:rPr>
              <a:t>er</a:t>
            </a:r>
            <a:r>
              <a:rPr lang="en-GB" sz="2200" dirty="0">
                <a:solidFill>
                  <a:srgbClr val="115076"/>
                </a:solidFill>
              </a:rPr>
              <a:t> </a:t>
            </a:r>
            <a:r>
              <a:rPr lang="en-GB" sz="2200" dirty="0" err="1">
                <a:solidFill>
                  <a:srgbClr val="115076"/>
                </a:solidFill>
              </a:rPr>
              <a:t>gehabt</a:t>
            </a:r>
            <a:r>
              <a:rPr lang="en-GB" sz="2200" dirty="0">
                <a:solidFill>
                  <a:srgbClr val="115076"/>
                </a:solidFill>
              </a:rPr>
              <a:t>?</a:t>
            </a:r>
            <a:br>
              <a:rPr lang="en-GB" sz="2200" dirty="0">
                <a:solidFill>
                  <a:srgbClr val="115076"/>
                </a:solidFill>
              </a:rPr>
            </a:br>
            <a:br>
              <a:rPr lang="en-GB" sz="2200" dirty="0">
                <a:solidFill>
                  <a:srgbClr val="115076"/>
                </a:solidFill>
              </a:rPr>
            </a:br>
            <a:endParaRPr lang="en-GB" sz="2200" dirty="0">
              <a:solidFill>
                <a:srgbClr val="115076"/>
              </a:solidFill>
            </a:endParaRPr>
          </a:p>
          <a:p>
            <a:pPr marL="457200" indent="-457200" algn="l">
              <a:buAutoNum type="arabicPeriod"/>
            </a:pPr>
            <a:r>
              <a:rPr lang="en-GB" sz="2200" dirty="0" err="1">
                <a:solidFill>
                  <a:srgbClr val="115076"/>
                </a:solidFill>
              </a:rPr>
              <a:t>Welchen</a:t>
            </a:r>
            <a:r>
              <a:rPr lang="en-GB" sz="2200" dirty="0">
                <a:solidFill>
                  <a:srgbClr val="115076"/>
                </a:solidFill>
              </a:rPr>
              <a:t> Job </a:t>
            </a:r>
            <a:r>
              <a:rPr lang="en-GB" sz="2200" dirty="0" err="1">
                <a:solidFill>
                  <a:srgbClr val="115076"/>
                </a:solidFill>
              </a:rPr>
              <a:t>hatte</a:t>
            </a:r>
            <a:r>
              <a:rPr lang="en-GB" sz="2200" dirty="0">
                <a:solidFill>
                  <a:srgbClr val="115076"/>
                </a:solidFill>
              </a:rPr>
              <a:t> </a:t>
            </a:r>
            <a:r>
              <a:rPr lang="en-GB" sz="2200" dirty="0" err="1">
                <a:solidFill>
                  <a:srgbClr val="115076"/>
                </a:solidFill>
              </a:rPr>
              <a:t>er</a:t>
            </a:r>
            <a:r>
              <a:rPr lang="en-GB" sz="2200" dirty="0">
                <a:solidFill>
                  <a:srgbClr val="115076"/>
                </a:solidFill>
              </a:rPr>
              <a:t>, bevor </a:t>
            </a:r>
            <a:r>
              <a:rPr lang="en-GB" sz="2200" dirty="0" err="1">
                <a:solidFill>
                  <a:srgbClr val="115076"/>
                </a:solidFill>
              </a:rPr>
              <a:t>er</a:t>
            </a:r>
            <a:r>
              <a:rPr lang="en-GB" sz="2200" dirty="0">
                <a:solidFill>
                  <a:srgbClr val="115076"/>
                </a:solidFill>
              </a:rPr>
              <a:t> </a:t>
            </a:r>
            <a:r>
              <a:rPr lang="en-GB" sz="2200" dirty="0" err="1">
                <a:solidFill>
                  <a:srgbClr val="115076"/>
                </a:solidFill>
              </a:rPr>
              <a:t>Schauspieler</a:t>
            </a:r>
            <a:r>
              <a:rPr lang="en-GB" sz="2200" dirty="0">
                <a:solidFill>
                  <a:srgbClr val="115076"/>
                </a:solidFill>
              </a:rPr>
              <a:t> war?</a:t>
            </a:r>
            <a:br>
              <a:rPr lang="en-GB" sz="2200" dirty="0">
                <a:solidFill>
                  <a:srgbClr val="115076"/>
                </a:solidFill>
              </a:rPr>
            </a:br>
            <a:br>
              <a:rPr lang="en-GB" sz="2200" dirty="0">
                <a:solidFill>
                  <a:srgbClr val="115076"/>
                </a:solidFill>
              </a:rPr>
            </a:br>
            <a:endParaRPr lang="en-GB" sz="2200" dirty="0">
              <a:solidFill>
                <a:srgbClr val="115076"/>
              </a:solidFill>
            </a:endParaRPr>
          </a:p>
          <a:p>
            <a:pPr marL="457200" indent="-457200" algn="l">
              <a:buAutoNum type="arabicPeriod"/>
            </a:pPr>
            <a:r>
              <a:rPr lang="en-GB" sz="2200" dirty="0" err="1">
                <a:solidFill>
                  <a:srgbClr val="115076"/>
                </a:solidFill>
              </a:rPr>
              <a:t>Welchen</a:t>
            </a:r>
            <a:r>
              <a:rPr lang="en-GB" sz="2200" dirty="0">
                <a:solidFill>
                  <a:srgbClr val="115076"/>
                </a:solidFill>
              </a:rPr>
              <a:t> </a:t>
            </a:r>
            <a:r>
              <a:rPr lang="en-GB" sz="2200" dirty="0" err="1">
                <a:solidFill>
                  <a:srgbClr val="115076"/>
                </a:solidFill>
              </a:rPr>
              <a:t>Beruf</a:t>
            </a:r>
            <a:r>
              <a:rPr lang="en-GB" sz="2200" dirty="0">
                <a:solidFill>
                  <a:srgbClr val="115076"/>
                </a:solidFill>
              </a:rPr>
              <a:t> </a:t>
            </a:r>
            <a:r>
              <a:rPr lang="en-GB" sz="2200" dirty="0" err="1">
                <a:solidFill>
                  <a:srgbClr val="115076"/>
                </a:solidFill>
              </a:rPr>
              <a:t>hatte</a:t>
            </a:r>
            <a:r>
              <a:rPr lang="en-GB" sz="2200" dirty="0">
                <a:solidFill>
                  <a:srgbClr val="115076"/>
                </a:solidFill>
              </a:rPr>
              <a:t> er, </a:t>
            </a:r>
            <a:r>
              <a:rPr lang="en-GB" sz="2200" dirty="0" err="1">
                <a:solidFill>
                  <a:srgbClr val="115076"/>
                </a:solidFill>
              </a:rPr>
              <a:t>nachdem</a:t>
            </a:r>
            <a:r>
              <a:rPr lang="en-GB" sz="2200" dirty="0">
                <a:solidFill>
                  <a:srgbClr val="115076"/>
                </a:solidFill>
              </a:rPr>
              <a:t> er </a:t>
            </a:r>
            <a:r>
              <a:rPr lang="en-GB" sz="2200" dirty="0" err="1">
                <a:solidFill>
                  <a:srgbClr val="115076"/>
                </a:solidFill>
              </a:rPr>
              <a:t>Schauspieler</a:t>
            </a:r>
            <a:r>
              <a:rPr lang="en-GB" sz="2200" dirty="0">
                <a:solidFill>
                  <a:srgbClr val="115076"/>
                </a:solidFill>
              </a:rPr>
              <a:t> war?</a:t>
            </a:r>
            <a:br>
              <a:rPr lang="en-GB" sz="2200" dirty="0">
                <a:solidFill>
                  <a:srgbClr val="115076"/>
                </a:solidFill>
              </a:rPr>
            </a:br>
            <a:endParaRPr lang="en-GB" sz="2200" dirty="0">
              <a:solidFill>
                <a:srgbClr val="115076"/>
              </a:solidFill>
            </a:endParaRPr>
          </a:p>
          <a:p>
            <a:pPr marL="457200" indent="-457200" algn="l">
              <a:buAutoNum type="arabicPeriod"/>
            </a:pPr>
            <a:endParaRPr lang="en-GB" sz="2200" dirty="0">
              <a:solidFill>
                <a:srgbClr val="115076"/>
              </a:solidFill>
            </a:endParaRPr>
          </a:p>
          <a:p>
            <a:pPr marL="457200" indent="-457200" algn="l">
              <a:buAutoNum type="arabicPeriod"/>
            </a:pPr>
            <a:r>
              <a:rPr lang="en-GB" sz="2200" dirty="0" err="1">
                <a:solidFill>
                  <a:srgbClr val="115076"/>
                </a:solidFill>
              </a:rPr>
              <a:t>Laut</a:t>
            </a:r>
            <a:r>
              <a:rPr lang="en-GB" sz="2200" dirty="0">
                <a:solidFill>
                  <a:srgbClr val="115076"/>
                </a:solidFill>
              </a:rPr>
              <a:t> Arnold, </a:t>
            </a:r>
            <a:r>
              <a:rPr lang="en-GB" sz="2200" dirty="0" err="1">
                <a:solidFill>
                  <a:srgbClr val="115076"/>
                </a:solidFill>
              </a:rPr>
              <a:t>warum</a:t>
            </a:r>
            <a:r>
              <a:rPr lang="en-GB" sz="2200" dirty="0">
                <a:solidFill>
                  <a:srgbClr val="115076"/>
                </a:solidFill>
              </a:rPr>
              <a:t> </a:t>
            </a:r>
            <a:r>
              <a:rPr lang="en-GB" sz="2200" dirty="0" err="1">
                <a:solidFill>
                  <a:srgbClr val="115076"/>
                </a:solidFill>
              </a:rPr>
              <a:t>soll</a:t>
            </a:r>
            <a:r>
              <a:rPr lang="en-GB" sz="2200" dirty="0">
                <a:solidFill>
                  <a:srgbClr val="115076"/>
                </a:solidFill>
              </a:rPr>
              <a:t> man </a:t>
            </a:r>
            <a:r>
              <a:rPr lang="en-GB" sz="2200" dirty="0" err="1">
                <a:solidFill>
                  <a:srgbClr val="115076"/>
                </a:solidFill>
              </a:rPr>
              <a:t>wenig</a:t>
            </a:r>
            <a:r>
              <a:rPr lang="en-GB" sz="2200" dirty="0">
                <a:solidFill>
                  <a:srgbClr val="115076"/>
                </a:solidFill>
              </a:rPr>
              <a:t> </a:t>
            </a:r>
            <a:r>
              <a:rPr lang="en-GB" sz="2200" dirty="0" err="1">
                <a:solidFill>
                  <a:srgbClr val="115076"/>
                </a:solidFill>
              </a:rPr>
              <a:t>Fleisch</a:t>
            </a:r>
            <a:r>
              <a:rPr lang="en-GB" sz="2200" dirty="0">
                <a:solidFill>
                  <a:srgbClr val="115076"/>
                </a:solidFill>
              </a:rPr>
              <a:t> </a:t>
            </a:r>
            <a:r>
              <a:rPr lang="en-GB" sz="2200" dirty="0" err="1">
                <a:solidFill>
                  <a:srgbClr val="115076"/>
                </a:solidFill>
              </a:rPr>
              <a:t>essen</a:t>
            </a:r>
            <a:r>
              <a:rPr lang="en-GB" sz="2200" dirty="0">
                <a:solidFill>
                  <a:srgbClr val="115076"/>
                </a:solidFill>
              </a:rPr>
              <a:t>?</a:t>
            </a:r>
          </a:p>
          <a:p>
            <a:pPr marL="457200" indent="-457200" algn="l">
              <a:buAutoNum type="arabicPeriod"/>
            </a:pPr>
            <a:endParaRPr lang="en-GB" sz="2200" dirty="0">
              <a:solidFill>
                <a:srgbClr val="115076"/>
              </a:solidFill>
            </a:endParaRPr>
          </a:p>
        </p:txBody>
      </p:sp>
      <p:sp>
        <p:nvSpPr>
          <p:cNvPr id="6" name="TextBox 5">
            <a:extLst>
              <a:ext uri="{FF2B5EF4-FFF2-40B4-BE49-F238E27FC236}">
                <a16:creationId xmlns:a16="http://schemas.microsoft.com/office/drawing/2014/main" id="{1427F11F-8FBF-4B1D-9259-E32446D6F616}"/>
              </a:ext>
            </a:extLst>
          </p:cNvPr>
          <p:cNvSpPr txBox="1"/>
          <p:nvPr/>
        </p:nvSpPr>
        <p:spPr>
          <a:xfrm>
            <a:off x="6156392" y="891552"/>
            <a:ext cx="6134671" cy="430887"/>
          </a:xfrm>
          <a:prstGeom prst="rect">
            <a:avLst/>
          </a:prstGeom>
          <a:noFill/>
        </p:spPr>
        <p:txBody>
          <a:bodyPr wrap="square" rtlCol="0">
            <a:spAutoFit/>
          </a:bodyPr>
          <a:lstStyle/>
          <a:p>
            <a:r>
              <a:rPr lang="en-GB" sz="2200" dirty="0" err="1">
                <a:solidFill>
                  <a:srgbClr val="115076"/>
                </a:solidFill>
              </a:rPr>
              <a:t>Er</a:t>
            </a:r>
            <a:r>
              <a:rPr lang="en-GB" sz="2200" dirty="0">
                <a:solidFill>
                  <a:srgbClr val="115076"/>
                </a:solidFill>
              </a:rPr>
              <a:t> hat </a:t>
            </a:r>
            <a:r>
              <a:rPr lang="en-GB" sz="2200" dirty="0" err="1">
                <a:solidFill>
                  <a:srgbClr val="115076"/>
                </a:solidFill>
              </a:rPr>
              <a:t>früher</a:t>
            </a:r>
            <a:r>
              <a:rPr lang="en-GB" sz="2200" dirty="0">
                <a:solidFill>
                  <a:srgbClr val="115076"/>
                </a:solidFill>
              </a:rPr>
              <a:t> </a:t>
            </a:r>
            <a:r>
              <a:rPr lang="en-GB" sz="2200" b="1" dirty="0">
                <a:solidFill>
                  <a:srgbClr val="115076"/>
                </a:solidFill>
              </a:rPr>
              <a:t>in </a:t>
            </a:r>
            <a:r>
              <a:rPr lang="en-GB" sz="2200" b="1" dirty="0" err="1">
                <a:solidFill>
                  <a:srgbClr val="115076"/>
                </a:solidFill>
                <a:latin typeface="Century Gothic" panose="020B0502020202020204" pitchFamily="34" charset="0"/>
              </a:rPr>
              <a:t>Österreich</a:t>
            </a:r>
            <a:r>
              <a:rPr lang="en-GB" sz="2200" b="1" dirty="0">
                <a:solidFill>
                  <a:srgbClr val="115076"/>
                </a:solidFill>
                <a:latin typeface="Century Gothic" panose="020B0502020202020204" pitchFamily="34" charset="0"/>
              </a:rPr>
              <a:t> </a:t>
            </a:r>
            <a:r>
              <a:rPr lang="en-GB" sz="2200" dirty="0" err="1">
                <a:solidFill>
                  <a:srgbClr val="115076"/>
                </a:solidFill>
                <a:latin typeface="Century Gothic" panose="020B0502020202020204" pitchFamily="34" charset="0"/>
              </a:rPr>
              <a:t>gewohnt</a:t>
            </a:r>
            <a:r>
              <a:rPr lang="en-GB" sz="2200" dirty="0">
                <a:solidFill>
                  <a:srgbClr val="115076"/>
                </a:solidFill>
                <a:latin typeface="Century Gothic" panose="020B0502020202020204" pitchFamily="34" charset="0"/>
              </a:rPr>
              <a:t>.</a:t>
            </a:r>
            <a:r>
              <a:rPr lang="en-GB" sz="2200" dirty="0">
                <a:solidFill>
                  <a:srgbClr val="115076"/>
                </a:solidFill>
              </a:rPr>
              <a:t> </a:t>
            </a:r>
          </a:p>
        </p:txBody>
      </p:sp>
      <p:sp>
        <p:nvSpPr>
          <p:cNvPr id="46" name="TextBox 45">
            <a:extLst>
              <a:ext uri="{FF2B5EF4-FFF2-40B4-BE49-F238E27FC236}">
                <a16:creationId xmlns:a16="http://schemas.microsoft.com/office/drawing/2014/main" id="{DCF69F22-EB23-44A7-9377-6E0261C38FE0}"/>
              </a:ext>
            </a:extLst>
          </p:cNvPr>
          <p:cNvSpPr txBox="1"/>
          <p:nvPr/>
        </p:nvSpPr>
        <p:spPr>
          <a:xfrm>
            <a:off x="6267825" y="1896033"/>
            <a:ext cx="6134671" cy="430887"/>
          </a:xfrm>
          <a:prstGeom prst="rect">
            <a:avLst/>
          </a:prstGeom>
          <a:noFill/>
        </p:spPr>
        <p:txBody>
          <a:bodyPr wrap="square" rtlCol="0">
            <a:spAutoFit/>
          </a:bodyPr>
          <a:lstStyle/>
          <a:p>
            <a:r>
              <a:rPr lang="en-GB" sz="2200" dirty="0" err="1">
                <a:solidFill>
                  <a:srgbClr val="115076"/>
                </a:solidFill>
              </a:rPr>
              <a:t>Er</a:t>
            </a:r>
            <a:r>
              <a:rPr lang="en-GB" sz="2200" dirty="0">
                <a:solidFill>
                  <a:srgbClr val="115076"/>
                </a:solidFill>
              </a:rPr>
              <a:t> hat </a:t>
            </a:r>
            <a:r>
              <a:rPr lang="en-GB" sz="2200" b="1" dirty="0" err="1">
                <a:solidFill>
                  <a:srgbClr val="115076"/>
                </a:solidFill>
              </a:rPr>
              <a:t>drei</a:t>
            </a:r>
            <a:r>
              <a:rPr lang="en-GB" sz="2200" b="1" dirty="0">
                <a:solidFill>
                  <a:srgbClr val="115076"/>
                </a:solidFill>
              </a:rPr>
              <a:t> </a:t>
            </a:r>
            <a:r>
              <a:rPr lang="en-GB" sz="2200" b="1" dirty="0" err="1">
                <a:solidFill>
                  <a:srgbClr val="115076"/>
                </a:solidFill>
              </a:rPr>
              <a:t>Karrieren</a:t>
            </a:r>
            <a:r>
              <a:rPr lang="en-GB" sz="2200" b="1" dirty="0">
                <a:solidFill>
                  <a:srgbClr val="115076"/>
                </a:solidFill>
              </a:rPr>
              <a:t> </a:t>
            </a:r>
            <a:r>
              <a:rPr lang="en-GB" sz="2200" dirty="0" err="1">
                <a:solidFill>
                  <a:srgbClr val="115076"/>
                </a:solidFill>
                <a:latin typeface="Century Gothic" panose="020B0502020202020204" pitchFamily="34" charset="0"/>
              </a:rPr>
              <a:t>gehabt</a:t>
            </a:r>
            <a:r>
              <a:rPr lang="en-GB" sz="2200" dirty="0">
                <a:solidFill>
                  <a:srgbClr val="115076"/>
                </a:solidFill>
                <a:latin typeface="Century Gothic" panose="020B0502020202020204" pitchFamily="34" charset="0"/>
              </a:rPr>
              <a:t>.</a:t>
            </a:r>
            <a:r>
              <a:rPr lang="en-GB" sz="2200" dirty="0">
                <a:solidFill>
                  <a:srgbClr val="115076"/>
                </a:solidFill>
              </a:rPr>
              <a:t> </a:t>
            </a:r>
          </a:p>
        </p:txBody>
      </p:sp>
      <p:sp>
        <p:nvSpPr>
          <p:cNvPr id="47" name="TextBox 46">
            <a:extLst>
              <a:ext uri="{FF2B5EF4-FFF2-40B4-BE49-F238E27FC236}">
                <a16:creationId xmlns:a16="http://schemas.microsoft.com/office/drawing/2014/main" id="{6FF9F2D5-F004-4ADA-AC0F-0CB988C13CBD}"/>
              </a:ext>
            </a:extLst>
          </p:cNvPr>
          <p:cNvSpPr txBox="1"/>
          <p:nvPr/>
        </p:nvSpPr>
        <p:spPr>
          <a:xfrm>
            <a:off x="6267825" y="3230883"/>
            <a:ext cx="6134671" cy="430887"/>
          </a:xfrm>
          <a:prstGeom prst="rect">
            <a:avLst/>
          </a:prstGeom>
          <a:noFill/>
        </p:spPr>
        <p:txBody>
          <a:bodyPr wrap="square" rtlCol="0">
            <a:spAutoFit/>
          </a:bodyPr>
          <a:lstStyle/>
          <a:p>
            <a:r>
              <a:rPr lang="en-GB" sz="2200" dirty="0" err="1">
                <a:solidFill>
                  <a:srgbClr val="115076"/>
                </a:solidFill>
              </a:rPr>
              <a:t>Er</a:t>
            </a:r>
            <a:r>
              <a:rPr lang="en-GB" sz="2200" dirty="0">
                <a:solidFill>
                  <a:srgbClr val="115076"/>
                </a:solidFill>
              </a:rPr>
              <a:t> war </a:t>
            </a:r>
            <a:r>
              <a:rPr lang="en-GB" sz="2200" dirty="0" err="1">
                <a:solidFill>
                  <a:srgbClr val="115076"/>
                </a:solidFill>
              </a:rPr>
              <a:t>früher</a:t>
            </a:r>
            <a:r>
              <a:rPr lang="en-GB" sz="2200" dirty="0">
                <a:solidFill>
                  <a:srgbClr val="115076"/>
                </a:solidFill>
              </a:rPr>
              <a:t> </a:t>
            </a:r>
            <a:r>
              <a:rPr lang="en-GB" sz="2200" b="1" dirty="0">
                <a:solidFill>
                  <a:srgbClr val="115076"/>
                </a:solidFill>
              </a:rPr>
              <a:t>Bodybuilder.</a:t>
            </a:r>
            <a:r>
              <a:rPr lang="en-GB" sz="2200" dirty="0">
                <a:solidFill>
                  <a:srgbClr val="115076"/>
                </a:solidFill>
              </a:rPr>
              <a:t> </a:t>
            </a:r>
          </a:p>
        </p:txBody>
      </p:sp>
      <p:sp>
        <p:nvSpPr>
          <p:cNvPr id="48" name="TextBox 47">
            <a:extLst>
              <a:ext uri="{FF2B5EF4-FFF2-40B4-BE49-F238E27FC236}">
                <a16:creationId xmlns:a16="http://schemas.microsoft.com/office/drawing/2014/main" id="{F75C04B2-90E5-4032-9EAB-78E27E86C8AD}"/>
              </a:ext>
            </a:extLst>
          </p:cNvPr>
          <p:cNvSpPr txBox="1"/>
          <p:nvPr/>
        </p:nvSpPr>
        <p:spPr>
          <a:xfrm>
            <a:off x="6285825" y="4607213"/>
            <a:ext cx="7029039" cy="400110"/>
          </a:xfrm>
          <a:prstGeom prst="rect">
            <a:avLst/>
          </a:prstGeom>
          <a:noFill/>
        </p:spPr>
        <p:txBody>
          <a:bodyPr wrap="square" rtlCol="0">
            <a:spAutoFit/>
          </a:bodyPr>
          <a:lstStyle/>
          <a:p>
            <a:r>
              <a:rPr lang="en-GB" sz="2000" dirty="0" err="1">
                <a:solidFill>
                  <a:srgbClr val="115076"/>
                </a:solidFill>
              </a:rPr>
              <a:t>Er</a:t>
            </a:r>
            <a:r>
              <a:rPr lang="en-GB" sz="2000" dirty="0">
                <a:solidFill>
                  <a:srgbClr val="115076"/>
                </a:solidFill>
              </a:rPr>
              <a:t> war </a:t>
            </a:r>
            <a:r>
              <a:rPr lang="en-GB" sz="2000" b="1" dirty="0" err="1">
                <a:solidFill>
                  <a:srgbClr val="115076"/>
                </a:solidFill>
              </a:rPr>
              <a:t>Politiker</a:t>
            </a:r>
            <a:r>
              <a:rPr lang="en-GB" sz="2000" dirty="0">
                <a:solidFill>
                  <a:srgbClr val="115076"/>
                </a:solidFill>
              </a:rPr>
              <a:t>, </a:t>
            </a:r>
            <a:r>
              <a:rPr lang="en-GB" sz="2000" dirty="0" err="1">
                <a:solidFill>
                  <a:srgbClr val="115076"/>
                </a:solidFill>
              </a:rPr>
              <a:t>nachdem</a:t>
            </a:r>
            <a:r>
              <a:rPr lang="en-GB" sz="2000" dirty="0">
                <a:solidFill>
                  <a:srgbClr val="115076"/>
                </a:solidFill>
              </a:rPr>
              <a:t> </a:t>
            </a:r>
            <a:r>
              <a:rPr lang="en-GB" sz="2000" dirty="0" err="1">
                <a:solidFill>
                  <a:srgbClr val="115076"/>
                </a:solidFill>
              </a:rPr>
              <a:t>er</a:t>
            </a:r>
            <a:r>
              <a:rPr lang="en-GB" sz="2000" dirty="0">
                <a:solidFill>
                  <a:srgbClr val="115076"/>
                </a:solidFill>
              </a:rPr>
              <a:t> </a:t>
            </a:r>
            <a:r>
              <a:rPr lang="en-GB" sz="2000" dirty="0" err="1">
                <a:solidFill>
                  <a:srgbClr val="115076"/>
                </a:solidFill>
              </a:rPr>
              <a:t>Schauspieler</a:t>
            </a:r>
            <a:r>
              <a:rPr lang="en-GB" sz="2000" dirty="0">
                <a:solidFill>
                  <a:srgbClr val="115076"/>
                </a:solidFill>
              </a:rPr>
              <a:t> war. </a:t>
            </a:r>
          </a:p>
        </p:txBody>
      </p:sp>
      <p:sp>
        <p:nvSpPr>
          <p:cNvPr id="49" name="TextBox 48">
            <a:extLst>
              <a:ext uri="{FF2B5EF4-FFF2-40B4-BE49-F238E27FC236}">
                <a16:creationId xmlns:a16="http://schemas.microsoft.com/office/drawing/2014/main" id="{3AEE7B39-9393-4564-BC5A-D68C88C8725D}"/>
              </a:ext>
            </a:extLst>
          </p:cNvPr>
          <p:cNvSpPr txBox="1"/>
          <p:nvPr/>
        </p:nvSpPr>
        <p:spPr>
          <a:xfrm>
            <a:off x="6285825" y="5904634"/>
            <a:ext cx="6116671" cy="430887"/>
          </a:xfrm>
          <a:prstGeom prst="rect">
            <a:avLst/>
          </a:prstGeom>
          <a:noFill/>
        </p:spPr>
        <p:txBody>
          <a:bodyPr wrap="square" rtlCol="0">
            <a:spAutoFit/>
          </a:bodyPr>
          <a:lstStyle/>
          <a:p>
            <a:r>
              <a:rPr lang="en-GB" sz="2200" dirty="0" err="1">
                <a:solidFill>
                  <a:srgbClr val="115076"/>
                </a:solidFill>
              </a:rPr>
              <a:t>Er</a:t>
            </a:r>
            <a:r>
              <a:rPr lang="en-GB" sz="2200" dirty="0">
                <a:solidFill>
                  <a:srgbClr val="115076"/>
                </a:solidFill>
              </a:rPr>
              <a:t> </a:t>
            </a:r>
            <a:r>
              <a:rPr lang="en-GB" sz="2200" dirty="0" err="1">
                <a:solidFill>
                  <a:srgbClr val="115076"/>
                </a:solidFill>
              </a:rPr>
              <a:t>glaubt</a:t>
            </a:r>
            <a:r>
              <a:rPr lang="en-GB" sz="2200" dirty="0">
                <a:solidFill>
                  <a:srgbClr val="115076"/>
                </a:solidFill>
              </a:rPr>
              <a:t>, </a:t>
            </a:r>
            <a:r>
              <a:rPr lang="en-GB" sz="2200" b="1" dirty="0" err="1">
                <a:solidFill>
                  <a:srgbClr val="115076"/>
                </a:solidFill>
              </a:rPr>
              <a:t>Fleisch</a:t>
            </a:r>
            <a:r>
              <a:rPr lang="en-GB" sz="2200" b="1" dirty="0">
                <a:solidFill>
                  <a:srgbClr val="115076"/>
                </a:solidFill>
              </a:rPr>
              <a:t> </a:t>
            </a:r>
            <a:r>
              <a:rPr lang="en-GB" sz="2200" b="1" dirty="0" err="1">
                <a:solidFill>
                  <a:srgbClr val="115076"/>
                </a:solidFill>
              </a:rPr>
              <a:t>ist</a:t>
            </a:r>
            <a:r>
              <a:rPr lang="en-GB" sz="2200" b="1" dirty="0">
                <a:solidFill>
                  <a:srgbClr val="115076"/>
                </a:solidFill>
              </a:rPr>
              <a:t> </a:t>
            </a:r>
            <a:r>
              <a:rPr lang="en-GB" sz="2200" b="1" dirty="0" err="1">
                <a:solidFill>
                  <a:srgbClr val="115076"/>
                </a:solidFill>
              </a:rPr>
              <a:t>ungesund</a:t>
            </a:r>
            <a:r>
              <a:rPr lang="en-GB" sz="2200" b="1" dirty="0">
                <a:solidFill>
                  <a:srgbClr val="115076"/>
                </a:solidFill>
              </a:rPr>
              <a:t>.</a:t>
            </a:r>
            <a:endParaRPr lang="en-GB" sz="2200" dirty="0">
              <a:solidFill>
                <a:srgbClr val="115076"/>
              </a:solidFill>
            </a:endParaRPr>
          </a:p>
        </p:txBody>
      </p:sp>
      <p:sp>
        <p:nvSpPr>
          <p:cNvPr id="8" name="TextBox 7">
            <a:extLst>
              <a:ext uri="{FF2B5EF4-FFF2-40B4-BE49-F238E27FC236}">
                <a16:creationId xmlns:a16="http://schemas.microsoft.com/office/drawing/2014/main" id="{687555EA-DFB8-4CCD-9DB8-58C5F79A853C}"/>
              </a:ext>
            </a:extLst>
          </p:cNvPr>
          <p:cNvSpPr txBox="1"/>
          <p:nvPr/>
        </p:nvSpPr>
        <p:spPr>
          <a:xfrm>
            <a:off x="4140952" y="25257"/>
            <a:ext cx="5816506" cy="461665"/>
          </a:xfrm>
          <a:prstGeom prst="rect">
            <a:avLst/>
          </a:prstGeom>
          <a:noFill/>
        </p:spPr>
        <p:txBody>
          <a:bodyPr wrap="square" rtlCol="0">
            <a:spAutoFit/>
          </a:bodyPr>
          <a:lstStyle/>
          <a:p>
            <a:pPr algn="l"/>
            <a:r>
              <a:rPr lang="en-GB" sz="2400" dirty="0" err="1">
                <a:solidFill>
                  <a:schemeClr val="accent5">
                    <a:lumMod val="50000"/>
                  </a:schemeClr>
                </a:solidFill>
              </a:rPr>
              <a:t>Beantworte</a:t>
            </a:r>
            <a:r>
              <a:rPr lang="en-GB" sz="2400" dirty="0">
                <a:solidFill>
                  <a:schemeClr val="accent5">
                    <a:lumMod val="50000"/>
                  </a:schemeClr>
                </a:solidFill>
              </a:rPr>
              <a:t> die </a:t>
            </a:r>
            <a:r>
              <a:rPr lang="en-GB" sz="2400" dirty="0" err="1">
                <a:solidFill>
                  <a:schemeClr val="accent5">
                    <a:lumMod val="50000"/>
                  </a:schemeClr>
                </a:solidFill>
              </a:rPr>
              <a:t>Fragen</a:t>
            </a:r>
            <a:r>
              <a:rPr lang="en-GB" sz="2400" dirty="0">
                <a:solidFill>
                  <a:schemeClr val="accent5">
                    <a:lumMod val="50000"/>
                  </a:schemeClr>
                </a:solidFill>
              </a:rPr>
              <a:t> auf Deutsch.</a:t>
            </a:r>
          </a:p>
        </p:txBody>
      </p:sp>
    </p:spTree>
    <p:extLst>
      <p:ext uri="{BB962C8B-B14F-4D97-AF65-F5344CB8AC3E}">
        <p14:creationId xmlns:p14="http://schemas.microsoft.com/office/powerpoint/2010/main" val="67202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31720244-14FB-4BBD-BDB2-7A1F0BE4A942}"/>
              </a:ext>
            </a:extLst>
          </p:cNvPr>
          <p:cNvSpPr/>
          <p:nvPr/>
        </p:nvSpPr>
        <p:spPr>
          <a:xfrm>
            <a:off x="6272332" y="2168501"/>
            <a:ext cx="5816505" cy="3867206"/>
          </a:xfrm>
          <a:prstGeom prst="wedgeRoundRectCallout">
            <a:avLst>
              <a:gd name="adj1" fmla="val 20150"/>
              <a:gd name="adj2" fmla="val -55746"/>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Arial" panose="020B0604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A18CFFFB-E350-4D2D-BA1C-5901D7C5B75E}"/>
              </a:ext>
            </a:extLst>
          </p:cNvPr>
          <p:cNvSpPr/>
          <p:nvPr/>
        </p:nvSpPr>
        <p:spPr>
          <a:xfrm>
            <a:off x="6460979" y="2241061"/>
            <a:ext cx="5746011" cy="830997"/>
          </a:xfrm>
          <a:prstGeom prst="rect">
            <a:avLst/>
          </a:prstGeom>
        </p:spPr>
        <p:txBody>
          <a:bodyPr wrap="square">
            <a:spAutoFit/>
          </a:bodyPr>
          <a:lstStyle/>
          <a:p>
            <a:pPr lvl="0">
              <a:defRPr/>
            </a:pPr>
            <a:r>
              <a:rPr lang="en-GB" sz="2400" dirty="0">
                <a:solidFill>
                  <a:srgbClr val="115076"/>
                </a:solidFill>
              </a:rPr>
              <a:t>Roger </a:t>
            </a:r>
            <a:r>
              <a:rPr lang="en-GB" sz="2400" dirty="0" err="1">
                <a:solidFill>
                  <a:srgbClr val="115076"/>
                </a:solidFill>
              </a:rPr>
              <a:t>wohnt</a:t>
            </a:r>
            <a:r>
              <a:rPr lang="en-GB" sz="2400" dirty="0">
                <a:solidFill>
                  <a:srgbClr val="115076"/>
                </a:solidFill>
              </a:rPr>
              <a:t> in </a:t>
            </a:r>
            <a:r>
              <a:rPr lang="en-GB" sz="2400" dirty="0" err="1">
                <a:solidFill>
                  <a:srgbClr val="115076"/>
                </a:solidFill>
              </a:rPr>
              <a:t>Valbella</a:t>
            </a:r>
            <a:r>
              <a:rPr lang="en-GB" sz="2400" dirty="0">
                <a:solidFill>
                  <a:srgbClr val="115076"/>
                </a:solidFill>
              </a:rPr>
              <a:t>, </a:t>
            </a:r>
            <a:r>
              <a:rPr lang="en-GB" sz="2400" b="1" dirty="0" err="1">
                <a:solidFill>
                  <a:srgbClr val="115076"/>
                </a:solidFill>
              </a:rPr>
              <a:t>wenn</a:t>
            </a:r>
            <a:r>
              <a:rPr lang="en-GB" sz="2400" dirty="0">
                <a:solidFill>
                  <a:srgbClr val="115076"/>
                </a:solidFill>
              </a:rPr>
              <a:t> </a:t>
            </a:r>
            <a:r>
              <a:rPr lang="en-GB" sz="2400" dirty="0" err="1">
                <a:solidFill>
                  <a:srgbClr val="115076"/>
                </a:solidFill>
              </a:rPr>
              <a:t>er</a:t>
            </a:r>
            <a:r>
              <a:rPr lang="en-GB" sz="2400" dirty="0">
                <a:solidFill>
                  <a:srgbClr val="115076"/>
                </a:solidFill>
              </a:rPr>
              <a:t> in der Schweiz </a:t>
            </a:r>
            <a:r>
              <a:rPr lang="en-GB" sz="2400" dirty="0" err="1">
                <a:solidFill>
                  <a:srgbClr val="115076"/>
                </a:solidFill>
              </a:rPr>
              <a:t>ist</a:t>
            </a:r>
            <a:r>
              <a:rPr lang="en-GB" sz="2400" dirty="0">
                <a:solidFill>
                  <a:srgbClr val="115076"/>
                </a:solidFill>
              </a:rPr>
              <a:t>.</a:t>
            </a:r>
          </a:p>
        </p:txBody>
      </p:sp>
      <p:sp>
        <p:nvSpPr>
          <p:cNvPr id="38" name="Rectangle 37">
            <a:extLst>
              <a:ext uri="{FF2B5EF4-FFF2-40B4-BE49-F238E27FC236}">
                <a16:creationId xmlns:a16="http://schemas.microsoft.com/office/drawing/2014/main" id="{EB29590F-B16A-4644-9A22-02A7111F4673}"/>
              </a:ext>
            </a:extLst>
          </p:cNvPr>
          <p:cNvSpPr/>
          <p:nvPr/>
        </p:nvSpPr>
        <p:spPr>
          <a:xfrm>
            <a:off x="6524028" y="3137668"/>
            <a:ext cx="5746010" cy="830997"/>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hat </a:t>
            </a:r>
            <a:r>
              <a:rPr lang="en-GB" sz="2400" dirty="0" err="1">
                <a:solidFill>
                  <a:srgbClr val="115076"/>
                </a:solidFill>
              </a:rPr>
              <a:t>vier</a:t>
            </a:r>
            <a:r>
              <a:rPr lang="en-GB" sz="2400" dirty="0">
                <a:solidFill>
                  <a:srgbClr val="115076"/>
                </a:solidFill>
              </a:rPr>
              <a:t> Kinder, </a:t>
            </a:r>
            <a:r>
              <a:rPr lang="en-GB" sz="2400" b="1" dirty="0" err="1">
                <a:solidFill>
                  <a:srgbClr val="115076"/>
                </a:solidFill>
              </a:rPr>
              <a:t>denn</a:t>
            </a:r>
            <a:r>
              <a:rPr lang="en-GB" sz="2400" b="1" dirty="0">
                <a:solidFill>
                  <a:srgbClr val="115076"/>
                </a:solidFill>
              </a:rPr>
              <a:t> </a:t>
            </a:r>
            <a:r>
              <a:rPr lang="en-GB" sz="2400" dirty="0" err="1">
                <a:solidFill>
                  <a:srgbClr val="115076"/>
                </a:solidFill>
              </a:rPr>
              <a:t>er</a:t>
            </a:r>
            <a:r>
              <a:rPr lang="en-GB" sz="2400" dirty="0">
                <a:solidFill>
                  <a:srgbClr val="115076"/>
                </a:solidFill>
              </a:rPr>
              <a:t> hat </a:t>
            </a:r>
            <a:r>
              <a:rPr lang="en-GB" sz="2400" dirty="0" err="1">
                <a:solidFill>
                  <a:srgbClr val="115076"/>
                </a:solidFill>
              </a:rPr>
              <a:t>zweimal</a:t>
            </a:r>
            <a:r>
              <a:rPr lang="en-GB" sz="2400" dirty="0">
                <a:solidFill>
                  <a:srgbClr val="115076"/>
                </a:solidFill>
              </a:rPr>
              <a:t> </a:t>
            </a:r>
            <a:r>
              <a:rPr lang="en-GB" sz="2400" dirty="0" err="1">
                <a:solidFill>
                  <a:srgbClr val="115076"/>
                </a:solidFill>
              </a:rPr>
              <a:t>Zwillinge</a:t>
            </a:r>
            <a:r>
              <a:rPr lang="en-GB" sz="2400" dirty="0">
                <a:solidFill>
                  <a:srgbClr val="115076"/>
                </a:solidFill>
              </a:rPr>
              <a:t>.</a:t>
            </a:r>
          </a:p>
        </p:txBody>
      </p:sp>
      <p:sp>
        <p:nvSpPr>
          <p:cNvPr id="39" name="Rectangle 38">
            <a:extLst>
              <a:ext uri="{FF2B5EF4-FFF2-40B4-BE49-F238E27FC236}">
                <a16:creationId xmlns:a16="http://schemas.microsoft.com/office/drawing/2014/main" id="{C09674BE-2C99-49D4-82DF-28159E5B2FB3}"/>
              </a:ext>
            </a:extLst>
          </p:cNvPr>
          <p:cNvSpPr/>
          <p:nvPr/>
        </p:nvSpPr>
        <p:spPr>
          <a:xfrm>
            <a:off x="6524028" y="4034275"/>
            <a:ext cx="5264381" cy="830997"/>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ein</a:t>
            </a:r>
            <a:r>
              <a:rPr lang="en-GB" sz="2400" dirty="0">
                <a:solidFill>
                  <a:srgbClr val="115076"/>
                </a:solidFill>
              </a:rPr>
              <a:t> Tennis-Superstar </a:t>
            </a:r>
            <a:r>
              <a:rPr lang="en-GB" sz="2400" b="1" dirty="0">
                <a:solidFill>
                  <a:srgbClr val="115076"/>
                </a:solidFill>
              </a:rPr>
              <a:t>und</a:t>
            </a:r>
            <a:r>
              <a:rPr lang="en-GB" sz="2400" dirty="0">
                <a:solidFill>
                  <a:srgbClr val="115076"/>
                </a:solidFill>
              </a:rPr>
              <a:t> </a:t>
            </a:r>
            <a:r>
              <a:rPr lang="en-GB" sz="2400" dirty="0" err="1">
                <a:solidFill>
                  <a:srgbClr val="115076"/>
                </a:solidFill>
              </a:rPr>
              <a:t>er</a:t>
            </a:r>
            <a:r>
              <a:rPr lang="en-GB" sz="2400" dirty="0">
                <a:solidFill>
                  <a:srgbClr val="115076"/>
                </a:solidFill>
              </a:rPr>
              <a:t> hat 20 Grand Slams.</a:t>
            </a:r>
          </a:p>
        </p:txBody>
      </p:sp>
      <p:sp>
        <p:nvSpPr>
          <p:cNvPr id="41" name="Rectangle 40">
            <a:extLst>
              <a:ext uri="{FF2B5EF4-FFF2-40B4-BE49-F238E27FC236}">
                <a16:creationId xmlns:a16="http://schemas.microsoft.com/office/drawing/2014/main" id="{64147331-ED69-4AD8-BFD4-4C18618C1F0D}"/>
              </a:ext>
            </a:extLst>
          </p:cNvPr>
          <p:cNvSpPr/>
          <p:nvPr/>
        </p:nvSpPr>
        <p:spPr>
          <a:xfrm>
            <a:off x="6525184" y="4982584"/>
            <a:ext cx="5434015" cy="830997"/>
          </a:xfrm>
          <a:prstGeom prst="rect">
            <a:avLst/>
          </a:prstGeom>
        </p:spPr>
        <p:txBody>
          <a:bodyPr wrap="square">
            <a:spAutoFit/>
          </a:bodyPr>
          <a:lstStyle/>
          <a:p>
            <a:pPr lvl="0">
              <a:defRPr/>
            </a:pPr>
            <a:r>
              <a:rPr lang="en-GB" sz="2400" dirty="0" err="1">
                <a:solidFill>
                  <a:srgbClr val="115076"/>
                </a:solidFill>
              </a:rPr>
              <a:t>Er</a:t>
            </a:r>
            <a:r>
              <a:rPr lang="en-GB" sz="2400" dirty="0">
                <a:solidFill>
                  <a:srgbClr val="115076"/>
                </a:solidFill>
              </a:rPr>
              <a:t> </a:t>
            </a:r>
            <a:r>
              <a:rPr lang="en-GB" sz="2400" dirty="0" err="1">
                <a:solidFill>
                  <a:srgbClr val="115076"/>
                </a:solidFill>
              </a:rPr>
              <a:t>ist</a:t>
            </a:r>
            <a:r>
              <a:rPr lang="en-GB" sz="2400" dirty="0">
                <a:solidFill>
                  <a:srgbClr val="115076"/>
                </a:solidFill>
              </a:rPr>
              <a:t> </a:t>
            </a:r>
            <a:r>
              <a:rPr lang="en-GB" sz="2400" dirty="0" err="1">
                <a:solidFill>
                  <a:srgbClr val="115076"/>
                </a:solidFill>
              </a:rPr>
              <a:t>sogar</a:t>
            </a:r>
            <a:r>
              <a:rPr lang="en-GB" sz="2400" dirty="0">
                <a:solidFill>
                  <a:srgbClr val="115076"/>
                </a:solidFill>
              </a:rPr>
              <a:t> </a:t>
            </a:r>
            <a:r>
              <a:rPr lang="en-GB" sz="2400" dirty="0" err="1">
                <a:solidFill>
                  <a:srgbClr val="115076"/>
                </a:solidFill>
              </a:rPr>
              <a:t>besser</a:t>
            </a:r>
            <a:r>
              <a:rPr lang="en-GB" sz="2400" dirty="0">
                <a:solidFill>
                  <a:srgbClr val="115076"/>
                </a:solidFill>
              </a:rPr>
              <a:t> </a:t>
            </a:r>
            <a:r>
              <a:rPr lang="en-GB" sz="2400" dirty="0" err="1">
                <a:solidFill>
                  <a:srgbClr val="115076"/>
                </a:solidFill>
              </a:rPr>
              <a:t>als</a:t>
            </a:r>
            <a:r>
              <a:rPr lang="en-GB" sz="2400" dirty="0">
                <a:solidFill>
                  <a:srgbClr val="115076"/>
                </a:solidFill>
              </a:rPr>
              <a:t> Andy Murray, </a:t>
            </a:r>
            <a:r>
              <a:rPr lang="en-GB" sz="2400" b="1" dirty="0" err="1">
                <a:solidFill>
                  <a:srgbClr val="115076"/>
                </a:solidFill>
              </a:rPr>
              <a:t>nachdem</a:t>
            </a:r>
            <a:r>
              <a:rPr lang="en-GB" sz="2400" dirty="0">
                <a:solidFill>
                  <a:srgbClr val="115076"/>
                </a:solidFill>
              </a:rPr>
              <a:t> </a:t>
            </a:r>
            <a:r>
              <a:rPr lang="en-GB" sz="2400" dirty="0" err="1">
                <a:solidFill>
                  <a:srgbClr val="115076"/>
                </a:solidFill>
              </a:rPr>
              <a:t>er</a:t>
            </a:r>
            <a:r>
              <a:rPr lang="en-GB" sz="2400" dirty="0">
                <a:solidFill>
                  <a:srgbClr val="115076"/>
                </a:solidFill>
              </a:rPr>
              <a:t> 14 Mal der </a:t>
            </a:r>
            <a:r>
              <a:rPr lang="en-GB" sz="2400" dirty="0" err="1">
                <a:solidFill>
                  <a:srgbClr val="115076"/>
                </a:solidFill>
              </a:rPr>
              <a:t>Sieger</a:t>
            </a:r>
            <a:r>
              <a:rPr lang="en-GB" sz="2400" dirty="0">
                <a:solidFill>
                  <a:srgbClr val="115076"/>
                </a:solidFill>
              </a:rPr>
              <a:t> war. </a:t>
            </a:r>
          </a:p>
        </p:txBody>
      </p:sp>
      <p:pic>
        <p:nvPicPr>
          <p:cNvPr id="2057" name="Picture 2056" descr="A person hitting a tennis ball with a racket&#10;&#10;Description automatically generated">
            <a:extLst>
              <a:ext uri="{FF2B5EF4-FFF2-40B4-BE49-F238E27FC236}">
                <a16:creationId xmlns:a16="http://schemas.microsoft.com/office/drawing/2014/main" id="{A9ED039E-A45C-421B-8466-40985F5D8E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88" y="369179"/>
            <a:ext cx="1041874" cy="1317185"/>
          </a:xfrm>
          <a:prstGeom prst="rect">
            <a:avLst/>
          </a:prstGeom>
          <a:effectLst>
            <a:outerShdw blurRad="50800" dist="38100" dir="5400000" algn="t" rotWithShape="0">
              <a:prstClr val="black">
                <a:alpha val="40000"/>
              </a:prstClr>
            </a:outerShdw>
          </a:effectLst>
        </p:spPr>
      </p:pic>
      <p:pic>
        <p:nvPicPr>
          <p:cNvPr id="2054" name="Picture 6" descr="Switzerland, Swiss, Flag, Country, Nationality, Square">
            <a:extLst>
              <a:ext uri="{FF2B5EF4-FFF2-40B4-BE49-F238E27FC236}">
                <a16:creationId xmlns:a16="http://schemas.microsoft.com/office/drawing/2014/main" id="{83B17216-2EDA-43E1-B5C7-47794E15EB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1600" y="672708"/>
            <a:ext cx="950400" cy="95040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5D0209B-A221-4831-921E-6FBF168DB89E}"/>
              </a:ext>
            </a:extLst>
          </p:cNvPr>
          <p:cNvSpPr txBox="1"/>
          <p:nvPr/>
        </p:nvSpPr>
        <p:spPr>
          <a:xfrm>
            <a:off x="6096000" y="1696600"/>
            <a:ext cx="3084585" cy="461665"/>
          </a:xfrm>
          <a:prstGeom prst="rect">
            <a:avLst/>
          </a:prstGeom>
          <a:noFill/>
        </p:spPr>
        <p:txBody>
          <a:bodyPr wrap="square" rtlCol="0">
            <a:spAutoFit/>
          </a:bodyPr>
          <a:lstStyle/>
          <a:p>
            <a:pPr algn="ctr"/>
            <a:r>
              <a:rPr lang="en-US" sz="2400" dirty="0">
                <a:solidFill>
                  <a:schemeClr val="accent5">
                    <a:lumMod val="50000"/>
                  </a:schemeClr>
                </a:solidFill>
              </a:rPr>
              <a:t>Roger Federer</a:t>
            </a:r>
            <a:endParaRPr lang="en-GB" sz="2400" dirty="0">
              <a:solidFill>
                <a:schemeClr val="accent5">
                  <a:lumMod val="50000"/>
                </a:schemeClr>
              </a:solidFill>
            </a:endParaRPr>
          </a:p>
        </p:txBody>
      </p:sp>
      <p:sp>
        <p:nvSpPr>
          <p:cNvPr id="61" name="Speech Bubble: Rectangle with Corners Rounded 60">
            <a:extLst>
              <a:ext uri="{FF2B5EF4-FFF2-40B4-BE49-F238E27FC236}">
                <a16:creationId xmlns:a16="http://schemas.microsoft.com/office/drawing/2014/main" id="{64811C1F-4A8F-4599-A870-1DF51452CE32}"/>
              </a:ext>
            </a:extLst>
          </p:cNvPr>
          <p:cNvSpPr/>
          <p:nvPr/>
        </p:nvSpPr>
        <p:spPr>
          <a:xfrm>
            <a:off x="8293788" y="646116"/>
            <a:ext cx="2668108" cy="990460"/>
          </a:xfrm>
          <a:prstGeom prst="wedgeRoundRectCallout">
            <a:avLst>
              <a:gd name="adj1" fmla="val 49235"/>
              <a:gd name="adj2" fmla="val 2051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Zwillinge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twin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sogar</a:t>
            </a:r>
            <a:r>
              <a:rPr lang="en-GB" sz="2000" dirty="0">
                <a:solidFill>
                  <a:prstClr val="white"/>
                </a:solidFill>
              </a:rPr>
              <a:t> – even</a:t>
            </a:r>
            <a:br>
              <a:rPr lang="en-GB" sz="2000" dirty="0">
                <a:solidFill>
                  <a:prstClr val="white"/>
                </a:solidFill>
              </a:rPr>
            </a:br>
            <a:r>
              <a:rPr lang="en-GB" sz="2000" dirty="0">
                <a:solidFill>
                  <a:prstClr val="white"/>
                </a:solidFill>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Sieger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t>– winner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A67E8D9-1C8D-478F-BFBA-80568EB86718}"/>
              </a:ext>
            </a:extLst>
          </p:cNvPr>
          <p:cNvSpPr txBox="1"/>
          <p:nvPr/>
        </p:nvSpPr>
        <p:spPr>
          <a:xfrm>
            <a:off x="118893" y="1226730"/>
            <a:ext cx="6086143" cy="461665"/>
          </a:xfrm>
          <a:prstGeom prst="rect">
            <a:avLst/>
          </a:prstGeom>
          <a:noFill/>
        </p:spPr>
        <p:txBody>
          <a:bodyPr wrap="square" rtlCol="0">
            <a:spAutoFit/>
          </a:bodyPr>
          <a:lstStyle/>
          <a:p>
            <a:pPr algn="l"/>
            <a:r>
              <a:rPr lang="en-GB" sz="2400" dirty="0" err="1">
                <a:solidFill>
                  <a:srgbClr val="115076"/>
                </a:solidFill>
              </a:rPr>
              <a:t>Schreib</a:t>
            </a:r>
            <a:r>
              <a:rPr lang="en-GB" sz="2400" dirty="0">
                <a:solidFill>
                  <a:srgbClr val="115076"/>
                </a:solidFill>
              </a:rPr>
              <a:t> den Text auf </a:t>
            </a:r>
            <a:r>
              <a:rPr lang="en-GB" sz="2400" dirty="0" err="1">
                <a:solidFill>
                  <a:srgbClr val="115076"/>
                </a:solidFill>
              </a:rPr>
              <a:t>Englisch</a:t>
            </a:r>
            <a:r>
              <a:rPr lang="en-GB" sz="2400" dirty="0">
                <a:solidFill>
                  <a:srgbClr val="115076"/>
                </a:solidFill>
              </a:rPr>
              <a:t>.</a:t>
            </a:r>
          </a:p>
        </p:txBody>
      </p:sp>
      <p:sp>
        <p:nvSpPr>
          <p:cNvPr id="27" name="TextBox 26">
            <a:extLst>
              <a:ext uri="{FF2B5EF4-FFF2-40B4-BE49-F238E27FC236}">
                <a16:creationId xmlns:a16="http://schemas.microsoft.com/office/drawing/2014/main" id="{1B74131E-7C56-473F-A22F-34D67C43E8D1}"/>
              </a:ext>
            </a:extLst>
          </p:cNvPr>
          <p:cNvSpPr txBox="1"/>
          <p:nvPr/>
        </p:nvSpPr>
        <p:spPr>
          <a:xfrm>
            <a:off x="232800" y="2022080"/>
            <a:ext cx="5858331" cy="2677656"/>
          </a:xfrm>
          <a:prstGeom prst="rect">
            <a:avLst/>
          </a:prstGeom>
          <a:solidFill>
            <a:srgbClr val="EBEFF7"/>
          </a:solidFill>
        </p:spPr>
        <p:txBody>
          <a:bodyPr wrap="square" rtlCol="0">
            <a:spAutoFit/>
          </a:bodyPr>
          <a:lstStyle/>
          <a:p>
            <a:pPr algn="l"/>
            <a:r>
              <a:rPr lang="en-GB" sz="2400" dirty="0">
                <a:solidFill>
                  <a:srgbClr val="115076"/>
                </a:solidFill>
              </a:rPr>
              <a:t>Roger lives in </a:t>
            </a:r>
            <a:r>
              <a:rPr lang="en-GB" sz="2400" dirty="0" err="1">
                <a:solidFill>
                  <a:srgbClr val="115076"/>
                </a:solidFill>
              </a:rPr>
              <a:t>Valbella</a:t>
            </a:r>
            <a:r>
              <a:rPr lang="en-GB" sz="2400" dirty="0">
                <a:solidFill>
                  <a:srgbClr val="115076"/>
                </a:solidFill>
              </a:rPr>
              <a:t> when(ever) he is in Switzerland. He has four children, as he has two sets of twins. He is a tennis superstar and he has (won) 20 Grand Slams. He is even better than Andy Murray, after he was the winner fourteen times.</a:t>
            </a:r>
          </a:p>
        </p:txBody>
      </p:sp>
      <p:sp>
        <p:nvSpPr>
          <p:cNvPr id="3" name="Titel 2">
            <a:extLst>
              <a:ext uri="{FF2B5EF4-FFF2-40B4-BE49-F238E27FC236}">
                <a16:creationId xmlns:a16="http://schemas.microsoft.com/office/drawing/2014/main" id="{C1814A1A-D535-4AAE-915D-65BC73459307}"/>
              </a:ext>
            </a:extLst>
          </p:cNvPr>
          <p:cNvSpPr>
            <a:spLocks noGrp="1"/>
          </p:cNvSpPr>
          <p:nvPr>
            <p:ph type="title"/>
          </p:nvPr>
        </p:nvSpPr>
        <p:spPr/>
        <p:txBody>
          <a:bodyPr/>
          <a:lstStyle/>
          <a:p>
            <a:endParaRPr lang="de-DE"/>
          </a:p>
        </p:txBody>
      </p:sp>
      <p:pic>
        <p:nvPicPr>
          <p:cNvPr id="19" name="Picture 2" descr="background rectangle">
            <a:extLst>
              <a:ext uri="{FF2B5EF4-FFF2-40B4-BE49-F238E27FC236}">
                <a16:creationId xmlns:a16="http://schemas.microsoft.com/office/drawing/2014/main" id="{83B7DB5A-D86F-4F5A-801E-7F7DD7059D9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4803"/>
            <a:ext cx="3995473" cy="869950"/>
          </a:xfrm>
          <a:prstGeom prst="rect">
            <a:avLst/>
          </a:prstGeom>
        </p:spPr>
      </p:pic>
      <p:sp>
        <p:nvSpPr>
          <p:cNvPr id="20" name="Title 3">
            <a:extLst>
              <a:ext uri="{FF2B5EF4-FFF2-40B4-BE49-F238E27FC236}">
                <a16:creationId xmlns:a16="http://schemas.microsoft.com/office/drawing/2014/main" id="{1E3F14BE-C675-4910-BAD3-3EDD092E9112}"/>
              </a:ext>
            </a:extLst>
          </p:cNvPr>
          <p:cNvSpPr txBox="1">
            <a:spLocks/>
          </p:cNvSpPr>
          <p:nvPr/>
        </p:nvSpPr>
        <p:spPr>
          <a:xfrm>
            <a:off x="-77590" y="245532"/>
            <a:ext cx="374508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Sie sind bekannt!</a:t>
            </a:r>
            <a:endParaRPr lang="en-GB" sz="3600" b="1" dirty="0">
              <a:solidFill>
                <a:schemeClr val="bg1"/>
              </a:solidFill>
            </a:endParaRPr>
          </a:p>
        </p:txBody>
      </p:sp>
    </p:spTree>
    <p:extLst>
      <p:ext uri="{BB962C8B-B14F-4D97-AF65-F5344CB8AC3E}">
        <p14:creationId xmlns:p14="http://schemas.microsoft.com/office/powerpoint/2010/main" val="368867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7" y="169002"/>
            <a:ext cx="3247217" cy="869950"/>
          </a:xfrm>
          <a:prstGeom prst="rect">
            <a:avLst/>
          </a:prstGeom>
        </p:spPr>
      </p:pic>
      <p:sp>
        <p:nvSpPr>
          <p:cNvPr id="4" name="Title 3"/>
          <p:cNvSpPr>
            <a:spLocks noGrp="1"/>
          </p:cNvSpPr>
          <p:nvPr>
            <p:ph type="title"/>
          </p:nvPr>
        </p:nvSpPr>
        <p:spPr>
          <a:xfrm>
            <a:off x="-1437" y="230232"/>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5">
            <a:extLst>
              <a:ext uri="{FF2B5EF4-FFF2-40B4-BE49-F238E27FC236}">
                <a16:creationId xmlns:a16="http://schemas.microsoft.com/office/drawing/2014/main" id="{FA5050C0-0922-4309-9E20-C0B6F7CB6155}"/>
              </a:ext>
            </a:extLst>
          </p:cNvPr>
          <p:cNvGraphicFramePr>
            <a:graphicFrameLocks noGrp="1"/>
          </p:cNvGraphicFramePr>
          <p:nvPr>
            <p:extLst>
              <p:ext uri="{D42A27DB-BD31-4B8C-83A1-F6EECF244321}">
                <p14:modId xmlns:p14="http://schemas.microsoft.com/office/powerpoint/2010/main" val="2261335848"/>
              </p:ext>
            </p:extLst>
          </p:nvPr>
        </p:nvGraphicFramePr>
        <p:xfrm>
          <a:off x="8698192" y="2502135"/>
          <a:ext cx="3339078" cy="3657600"/>
        </p:xfrm>
        <a:graphic>
          <a:graphicData uri="http://schemas.openxmlformats.org/drawingml/2006/table">
            <a:tbl>
              <a:tblPr firstRow="1" bandRow="1">
                <a:tableStyleId>{00A15C55-8517-42AA-B614-E9B94910E393}</a:tableStyleId>
              </a:tblPr>
              <a:tblGrid>
                <a:gridCol w="2085219">
                  <a:extLst>
                    <a:ext uri="{9D8B030D-6E8A-4147-A177-3AD203B41FA5}">
                      <a16:colId xmlns:a16="http://schemas.microsoft.com/office/drawing/2014/main" val="1611895787"/>
                    </a:ext>
                  </a:extLst>
                </a:gridCol>
                <a:gridCol w="1253859">
                  <a:extLst>
                    <a:ext uri="{9D8B030D-6E8A-4147-A177-3AD203B41FA5}">
                      <a16:colId xmlns:a16="http://schemas.microsoft.com/office/drawing/2014/main" val="3752766340"/>
                    </a:ext>
                  </a:extLst>
                </a:gridCol>
              </a:tblGrid>
              <a:tr h="0">
                <a:tc>
                  <a:txBody>
                    <a:bodyPr/>
                    <a:lstStyle/>
                    <a:p>
                      <a:pPr algn="ctr"/>
                      <a:r>
                        <a:rPr lang="en-US" sz="2400" dirty="0">
                          <a:solidFill>
                            <a:srgbClr val="115076"/>
                          </a:solidFill>
                        </a:rPr>
                        <a:t>            WO3</a:t>
                      </a:r>
                      <a:endParaRPr lang="en-GB" sz="2400" dirty="0">
                        <a:solidFill>
                          <a:srgbClr val="115076"/>
                        </a:solidFill>
                      </a:endParaRPr>
                    </a:p>
                  </a:txBody>
                  <a:tcPr/>
                </a:tc>
                <a:tc>
                  <a:txBody>
                    <a:bodyPr/>
                    <a:lstStyle/>
                    <a:p>
                      <a:pPr algn="r"/>
                      <a:r>
                        <a:rPr lang="en-US" sz="2400" dirty="0">
                          <a:solidFill>
                            <a:srgbClr val="115076"/>
                          </a:solidFill>
                        </a:rPr>
                        <a:t>WO 1 </a:t>
                      </a:r>
                      <a:endParaRPr lang="en-GB" sz="2400" dirty="0">
                        <a:solidFill>
                          <a:srgbClr val="115076"/>
                        </a:solidFill>
                      </a:endParaRPr>
                    </a:p>
                  </a:txBody>
                  <a:tcPr/>
                </a:tc>
                <a:extLst>
                  <a:ext uri="{0D108BD9-81ED-4DB2-BD59-A6C34878D82A}">
                    <a16:rowId xmlns:a16="http://schemas.microsoft.com/office/drawing/2014/main" val="1500324733"/>
                  </a:ext>
                </a:extLst>
              </a:tr>
              <a:tr h="370840">
                <a:tc>
                  <a:txBody>
                    <a:bodyPr/>
                    <a:lstStyle/>
                    <a:p>
                      <a:pPr algn="r"/>
                      <a:r>
                        <a:rPr lang="en-US" sz="2400" dirty="0" err="1">
                          <a:solidFill>
                            <a:srgbClr val="115076"/>
                          </a:solidFill>
                        </a:rPr>
                        <a:t>weil</a:t>
                      </a:r>
                      <a:endParaRPr lang="en-GB" sz="2400" dirty="0">
                        <a:solidFill>
                          <a:srgbClr val="115076"/>
                        </a:solidFill>
                      </a:endParaRPr>
                    </a:p>
                  </a:txBody>
                  <a:tcPr/>
                </a:tc>
                <a:tc>
                  <a:txBody>
                    <a:bodyPr/>
                    <a:lstStyle/>
                    <a:p>
                      <a:pPr algn="r"/>
                      <a:r>
                        <a:rPr lang="en-US" sz="2400" dirty="0">
                          <a:solidFill>
                            <a:srgbClr val="115076"/>
                          </a:solidFill>
                        </a:rPr>
                        <a:t>und</a:t>
                      </a:r>
                      <a:endParaRPr lang="en-GB" sz="2400" dirty="0">
                        <a:solidFill>
                          <a:srgbClr val="115076"/>
                        </a:solidFill>
                      </a:endParaRPr>
                    </a:p>
                  </a:txBody>
                  <a:tcPr/>
                </a:tc>
                <a:extLst>
                  <a:ext uri="{0D108BD9-81ED-4DB2-BD59-A6C34878D82A}">
                    <a16:rowId xmlns:a16="http://schemas.microsoft.com/office/drawing/2014/main" val="2975848609"/>
                  </a:ext>
                </a:extLst>
              </a:tr>
              <a:tr h="370840">
                <a:tc>
                  <a:txBody>
                    <a:bodyPr/>
                    <a:lstStyle/>
                    <a:p>
                      <a:pPr algn="r"/>
                      <a:r>
                        <a:rPr lang="en-US" sz="2400" dirty="0" err="1">
                          <a:solidFill>
                            <a:srgbClr val="115076"/>
                          </a:solidFill>
                        </a:rPr>
                        <a:t>dass</a:t>
                      </a:r>
                      <a:endParaRPr lang="en-GB" sz="2400" dirty="0">
                        <a:solidFill>
                          <a:srgbClr val="115076"/>
                        </a:solidFill>
                      </a:endParaRPr>
                    </a:p>
                  </a:txBody>
                  <a:tcPr/>
                </a:tc>
                <a:tc>
                  <a:txBody>
                    <a:bodyPr/>
                    <a:lstStyle/>
                    <a:p>
                      <a:pPr algn="r"/>
                      <a:r>
                        <a:rPr lang="en-US" sz="2400" dirty="0" err="1">
                          <a:solidFill>
                            <a:srgbClr val="115076"/>
                          </a:solidFill>
                        </a:rPr>
                        <a:t>denn</a:t>
                      </a:r>
                      <a:endParaRPr lang="en-GB" sz="2400" dirty="0">
                        <a:solidFill>
                          <a:srgbClr val="115076"/>
                        </a:solidFill>
                      </a:endParaRPr>
                    </a:p>
                  </a:txBody>
                  <a:tcPr/>
                </a:tc>
                <a:extLst>
                  <a:ext uri="{0D108BD9-81ED-4DB2-BD59-A6C34878D82A}">
                    <a16:rowId xmlns:a16="http://schemas.microsoft.com/office/drawing/2014/main" val="906560216"/>
                  </a:ext>
                </a:extLst>
              </a:tr>
              <a:tr h="370840">
                <a:tc>
                  <a:txBody>
                    <a:bodyPr/>
                    <a:lstStyle/>
                    <a:p>
                      <a:pPr algn="r"/>
                      <a:r>
                        <a:rPr lang="en-US" sz="2400" dirty="0" err="1">
                          <a:solidFill>
                            <a:srgbClr val="115076"/>
                          </a:solidFill>
                        </a:rPr>
                        <a:t>wenn</a:t>
                      </a:r>
                      <a:endParaRPr lang="en-GB" sz="2400" dirty="0">
                        <a:solidFill>
                          <a:srgbClr val="115076"/>
                        </a:solidFill>
                      </a:endParaRPr>
                    </a:p>
                  </a:txBody>
                  <a:tcPr/>
                </a:tc>
                <a:tc>
                  <a:txBody>
                    <a:bodyPr/>
                    <a:lstStyle/>
                    <a:p>
                      <a:pPr algn="r"/>
                      <a:r>
                        <a:rPr lang="en-US" sz="2400" dirty="0" err="1">
                          <a:solidFill>
                            <a:srgbClr val="115076"/>
                          </a:solidFill>
                        </a:rPr>
                        <a:t>oder</a:t>
                      </a:r>
                      <a:endParaRPr lang="en-GB" sz="2400" dirty="0">
                        <a:solidFill>
                          <a:srgbClr val="115076"/>
                        </a:solidFill>
                      </a:endParaRPr>
                    </a:p>
                  </a:txBody>
                  <a:tcPr/>
                </a:tc>
                <a:extLst>
                  <a:ext uri="{0D108BD9-81ED-4DB2-BD59-A6C34878D82A}">
                    <a16:rowId xmlns:a16="http://schemas.microsoft.com/office/drawing/2014/main" val="2581902659"/>
                  </a:ext>
                </a:extLst>
              </a:tr>
              <a:tr h="370840">
                <a:tc>
                  <a:txBody>
                    <a:bodyPr/>
                    <a:lstStyle/>
                    <a:p>
                      <a:pPr algn="r"/>
                      <a:r>
                        <a:rPr lang="en-US" sz="2400" dirty="0" err="1">
                          <a:solidFill>
                            <a:srgbClr val="115076"/>
                          </a:solidFill>
                        </a:rPr>
                        <a:t>als</a:t>
                      </a:r>
                      <a:endParaRPr lang="en-GB" sz="2400" dirty="0">
                        <a:solidFill>
                          <a:srgbClr val="115076"/>
                        </a:solidFill>
                      </a:endParaRPr>
                    </a:p>
                  </a:txBody>
                  <a:tcPr/>
                </a:tc>
                <a:tc>
                  <a:txBody>
                    <a:bodyPr/>
                    <a:lstStyle/>
                    <a:p>
                      <a:pPr algn="r"/>
                      <a:r>
                        <a:rPr lang="en-US" sz="2400" dirty="0" err="1">
                          <a:solidFill>
                            <a:srgbClr val="115076"/>
                          </a:solidFill>
                        </a:rPr>
                        <a:t>aber</a:t>
                      </a:r>
                      <a:endParaRPr lang="en-GB" sz="2400" dirty="0">
                        <a:solidFill>
                          <a:srgbClr val="115076"/>
                        </a:solidFill>
                      </a:endParaRPr>
                    </a:p>
                  </a:txBody>
                  <a:tcPr/>
                </a:tc>
                <a:extLst>
                  <a:ext uri="{0D108BD9-81ED-4DB2-BD59-A6C34878D82A}">
                    <a16:rowId xmlns:a16="http://schemas.microsoft.com/office/drawing/2014/main" val="3836175497"/>
                  </a:ext>
                </a:extLst>
              </a:tr>
              <a:tr h="370840">
                <a:tc>
                  <a:txBody>
                    <a:bodyPr/>
                    <a:lstStyle/>
                    <a:p>
                      <a:pPr algn="r"/>
                      <a:r>
                        <a:rPr lang="en-US" sz="2400" dirty="0">
                          <a:solidFill>
                            <a:srgbClr val="115076"/>
                          </a:solidFill>
                        </a:rPr>
                        <a:t>bevor</a:t>
                      </a:r>
                      <a:endParaRPr lang="en-GB" sz="2400" dirty="0">
                        <a:solidFill>
                          <a:srgbClr val="115076"/>
                        </a:solidFill>
                      </a:endParaRPr>
                    </a:p>
                  </a:txBody>
                  <a:tcPr/>
                </a:tc>
                <a:tc>
                  <a:txBody>
                    <a:bodyPr/>
                    <a:lstStyle/>
                    <a:p>
                      <a:pPr algn="ctr"/>
                      <a:endParaRPr lang="en-GB" sz="2400" dirty="0">
                        <a:solidFill>
                          <a:srgbClr val="115076"/>
                        </a:solidFill>
                      </a:endParaRPr>
                    </a:p>
                  </a:txBody>
                  <a:tcPr/>
                </a:tc>
                <a:extLst>
                  <a:ext uri="{0D108BD9-81ED-4DB2-BD59-A6C34878D82A}">
                    <a16:rowId xmlns:a16="http://schemas.microsoft.com/office/drawing/2014/main" val="2566945891"/>
                  </a:ext>
                </a:extLst>
              </a:tr>
              <a:tr h="370840">
                <a:tc>
                  <a:txBody>
                    <a:bodyPr/>
                    <a:lstStyle/>
                    <a:p>
                      <a:pPr algn="r"/>
                      <a:r>
                        <a:rPr lang="en-US" sz="2400" dirty="0" err="1">
                          <a:solidFill>
                            <a:srgbClr val="115076"/>
                          </a:solidFill>
                        </a:rPr>
                        <a:t>nachdem</a:t>
                      </a:r>
                      <a:endParaRPr lang="en-GB" sz="2400" dirty="0">
                        <a:solidFill>
                          <a:srgbClr val="115076"/>
                        </a:solidFill>
                      </a:endParaRPr>
                    </a:p>
                  </a:txBody>
                  <a:tcPr/>
                </a:tc>
                <a:tc>
                  <a:txBody>
                    <a:bodyPr/>
                    <a:lstStyle/>
                    <a:p>
                      <a:pPr algn="ctr"/>
                      <a:endParaRPr lang="en-GB" sz="2400" dirty="0">
                        <a:solidFill>
                          <a:srgbClr val="115076"/>
                        </a:solidFill>
                      </a:endParaRPr>
                    </a:p>
                  </a:txBody>
                  <a:tcPr/>
                </a:tc>
                <a:extLst>
                  <a:ext uri="{0D108BD9-81ED-4DB2-BD59-A6C34878D82A}">
                    <a16:rowId xmlns:a16="http://schemas.microsoft.com/office/drawing/2014/main" val="4251818619"/>
                  </a:ext>
                </a:extLst>
              </a:tr>
              <a:tr h="370840">
                <a:tc>
                  <a:txBody>
                    <a:bodyPr/>
                    <a:lstStyle/>
                    <a:p>
                      <a:pPr algn="r"/>
                      <a:r>
                        <a:rPr lang="en-US" sz="2400" dirty="0" err="1">
                          <a:solidFill>
                            <a:srgbClr val="115076"/>
                          </a:solidFill>
                        </a:rPr>
                        <a:t>während</a:t>
                      </a:r>
                      <a:endParaRPr lang="en-GB" sz="2400" dirty="0">
                        <a:solidFill>
                          <a:srgbClr val="115076"/>
                        </a:solidFill>
                      </a:endParaRPr>
                    </a:p>
                  </a:txBody>
                  <a:tcPr/>
                </a:tc>
                <a:tc>
                  <a:txBody>
                    <a:bodyPr/>
                    <a:lstStyle/>
                    <a:p>
                      <a:pPr algn="ctr"/>
                      <a:endParaRPr lang="en-GB" sz="2400" dirty="0">
                        <a:solidFill>
                          <a:srgbClr val="115076"/>
                        </a:solidFill>
                      </a:endParaRPr>
                    </a:p>
                  </a:txBody>
                  <a:tcPr/>
                </a:tc>
                <a:extLst>
                  <a:ext uri="{0D108BD9-81ED-4DB2-BD59-A6C34878D82A}">
                    <a16:rowId xmlns:a16="http://schemas.microsoft.com/office/drawing/2014/main" val="3610586911"/>
                  </a:ext>
                </a:extLst>
              </a:tr>
            </a:tbl>
          </a:graphicData>
        </a:graphic>
      </p:graphicFrame>
      <p:pic>
        <p:nvPicPr>
          <p:cNvPr id="19" name="Picture 18" descr="Shape&#10;&#10;Description automatically generated">
            <a:extLst>
              <a:ext uri="{FF2B5EF4-FFF2-40B4-BE49-F238E27FC236}">
                <a16:creationId xmlns:a16="http://schemas.microsoft.com/office/drawing/2014/main" id="{1C089723-2C73-481D-8BB6-82B99776132D}"/>
              </a:ext>
            </a:extLst>
          </p:cNvPr>
          <p:cNvPicPr>
            <a:picLocks noChangeAspect="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86873" y="569008"/>
            <a:ext cx="6155099" cy="6155099"/>
          </a:xfrm>
          <a:prstGeom prst="rect">
            <a:avLst/>
          </a:prstGeom>
        </p:spPr>
      </p:pic>
      <p:pic>
        <p:nvPicPr>
          <p:cNvPr id="21" name="Picture 20">
            <a:extLst>
              <a:ext uri="{FF2B5EF4-FFF2-40B4-BE49-F238E27FC236}">
                <a16:creationId xmlns:a16="http://schemas.microsoft.com/office/drawing/2014/main" id="{BFC6F860-695C-4168-903E-6D022D47B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5556" y="1924148"/>
            <a:ext cx="2301317" cy="2222209"/>
          </a:xfrm>
          <a:prstGeom prst="rect">
            <a:avLst/>
          </a:prstGeom>
        </p:spPr>
      </p:pic>
      <p:sp>
        <p:nvSpPr>
          <p:cNvPr id="12" name="TextBox 11">
            <a:extLst>
              <a:ext uri="{FF2B5EF4-FFF2-40B4-BE49-F238E27FC236}">
                <a16:creationId xmlns:a16="http://schemas.microsoft.com/office/drawing/2014/main" id="{0F921D8F-DAD5-4DFC-BC2F-2288DA64CB9D}"/>
              </a:ext>
            </a:extLst>
          </p:cNvPr>
          <p:cNvSpPr txBox="1"/>
          <p:nvPr/>
        </p:nvSpPr>
        <p:spPr>
          <a:xfrm rot="21151752">
            <a:off x="5394084" y="2219276"/>
            <a:ext cx="21840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nachdem</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5" name="Picture 24">
            <a:extLst>
              <a:ext uri="{FF2B5EF4-FFF2-40B4-BE49-F238E27FC236}">
                <a16:creationId xmlns:a16="http://schemas.microsoft.com/office/drawing/2014/main" id="{24668F5B-E37B-4FCC-B391-295B955A37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55984">
            <a:off x="2410960" y="1982969"/>
            <a:ext cx="2080658" cy="2009135"/>
          </a:xfrm>
          <a:prstGeom prst="rect">
            <a:avLst/>
          </a:prstGeom>
        </p:spPr>
      </p:pic>
      <p:sp>
        <p:nvSpPr>
          <p:cNvPr id="9" name="TextBox 8">
            <a:extLst>
              <a:ext uri="{FF2B5EF4-FFF2-40B4-BE49-F238E27FC236}">
                <a16:creationId xmlns:a16="http://schemas.microsoft.com/office/drawing/2014/main" id="{C7D7102C-B4C7-4101-83B1-4AB506763D29}"/>
              </a:ext>
            </a:extLst>
          </p:cNvPr>
          <p:cNvSpPr txBox="1"/>
          <p:nvPr/>
        </p:nvSpPr>
        <p:spPr>
          <a:xfrm>
            <a:off x="2595977" y="2161489"/>
            <a:ext cx="149791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4472C4">
                    <a:lumMod val="50000"/>
                  </a:srgbClr>
                </a:solidFill>
                <a:latin typeface="Century Gothic" panose="020F0302020204030204"/>
              </a:rPr>
              <a:t>Er</a:t>
            </a:r>
            <a:r>
              <a:rPr lang="en-GB" sz="2400" i="1" dirty="0">
                <a:solidFill>
                  <a:srgbClr val="4472C4">
                    <a:lumMod val="50000"/>
                  </a:srgbClr>
                </a:solidFill>
                <a:latin typeface="Century Gothic" panose="020F0302020204030204"/>
              </a:rPr>
              <a:t>/</a:t>
            </a:r>
            <a:r>
              <a:rPr lang="en-GB" sz="2400" i="1" dirty="0" err="1">
                <a:solidFill>
                  <a:srgbClr val="4472C4">
                    <a:lumMod val="50000"/>
                  </a:srgbClr>
                </a:solidFill>
                <a:latin typeface="Century Gothic" panose="020F0302020204030204"/>
              </a:rPr>
              <a:t>sie</a:t>
            </a:r>
            <a:r>
              <a:rPr lang="en-GB" sz="2400" i="1" dirty="0">
                <a:solidFill>
                  <a:srgbClr val="4472C4">
                    <a:lumMod val="50000"/>
                  </a:srgbClr>
                </a:solidFill>
                <a:latin typeface="Century Gothic" panose="020F0302020204030204"/>
              </a:rPr>
              <a:t> </a:t>
            </a:r>
            <a:r>
              <a:rPr lang="en-GB" sz="2400" i="1" dirty="0" err="1">
                <a:solidFill>
                  <a:srgbClr val="4472C4">
                    <a:lumMod val="50000"/>
                  </a:srgbClr>
                </a:solidFill>
                <a:latin typeface="Century Gothic" panose="020F0302020204030204"/>
              </a:rPr>
              <a:t>geht</a:t>
            </a:r>
            <a:r>
              <a:rPr lang="en-GB" sz="2400" i="1" dirty="0">
                <a:solidFill>
                  <a:srgbClr val="4472C4">
                    <a:lumMod val="50000"/>
                  </a:srgbClr>
                </a:solidFill>
                <a:latin typeface="Century Gothic" panose="020F0302020204030204"/>
              </a:rPr>
              <a:t> oft ins Kino, </a:t>
            </a:r>
            <a:r>
              <a:rPr lang="en-GB" sz="2400" b="1" i="1" dirty="0" err="1">
                <a:solidFill>
                  <a:srgbClr val="4472C4">
                    <a:lumMod val="50000"/>
                  </a:srgbClr>
                </a:solidFill>
                <a:latin typeface="Century Gothic" panose="020F0302020204030204"/>
              </a:rPr>
              <a:t>denn</a:t>
            </a:r>
            <a:r>
              <a:rPr lang="en-GB" sz="2400" i="1" dirty="0">
                <a:solidFill>
                  <a:srgbClr val="4472C4">
                    <a:lumMod val="50000"/>
                  </a:srgbClr>
                </a:solidFill>
                <a:latin typeface="Century Gothic" panose="020F0302020204030204"/>
              </a:rPr>
              <a: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6" name="Picture 25">
            <a:extLst>
              <a:ext uri="{FF2B5EF4-FFF2-40B4-BE49-F238E27FC236}">
                <a16:creationId xmlns:a16="http://schemas.microsoft.com/office/drawing/2014/main" id="{F3F5854B-356B-45E1-A5E4-207D01AF5F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7531">
            <a:off x="3377950" y="3961567"/>
            <a:ext cx="2080658" cy="2009135"/>
          </a:xfrm>
          <a:prstGeom prst="rect">
            <a:avLst/>
          </a:prstGeom>
        </p:spPr>
      </p:pic>
      <p:sp>
        <p:nvSpPr>
          <p:cNvPr id="16" name="TextBox 15">
            <a:extLst>
              <a:ext uri="{FF2B5EF4-FFF2-40B4-BE49-F238E27FC236}">
                <a16:creationId xmlns:a16="http://schemas.microsoft.com/office/drawing/2014/main" id="{117F5D59-3938-4D79-B42F-363FCEC4638B}"/>
              </a:ext>
            </a:extLst>
          </p:cNvPr>
          <p:cNvSpPr txBox="1"/>
          <p:nvPr/>
        </p:nvSpPr>
        <p:spPr>
          <a:xfrm rot="246663">
            <a:off x="3483253" y="4275347"/>
            <a:ext cx="18660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err="1">
                <a:solidFill>
                  <a:srgbClr val="4472C4">
                    <a:lumMod val="50000"/>
                  </a:srgbClr>
                </a:solidFill>
                <a:latin typeface="Century Gothic" panose="020F0302020204030204"/>
              </a:rPr>
              <a:t>Er</a:t>
            </a:r>
            <a:r>
              <a:rPr lang="en-GB" sz="2400" i="1" dirty="0">
                <a:solidFill>
                  <a:srgbClr val="4472C4">
                    <a:lumMod val="50000"/>
                  </a:srgbClr>
                </a:solidFill>
                <a:latin typeface="Century Gothic" panose="020F0302020204030204"/>
              </a:rPr>
              <a:t>/</a:t>
            </a:r>
            <a:r>
              <a:rPr lang="en-GB" sz="2400" i="1" dirty="0" err="1">
                <a:solidFill>
                  <a:srgbClr val="4472C4">
                    <a:lumMod val="50000"/>
                  </a:srgbClr>
                </a:solidFill>
                <a:latin typeface="Century Gothic" panose="020F0302020204030204"/>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i="1" dirty="0" err="1">
                <a:solidFill>
                  <a:srgbClr val="4472C4">
                    <a:lumMod val="50000"/>
                  </a:srgbClr>
                </a:solidFill>
                <a:latin typeface="Century Gothic" panose="020F0302020204030204"/>
              </a:rPr>
              <a:t>ruft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7" name="Picture 26">
            <a:extLst>
              <a:ext uri="{FF2B5EF4-FFF2-40B4-BE49-F238E27FC236}">
                <a16:creationId xmlns:a16="http://schemas.microsoft.com/office/drawing/2014/main" id="{BD7B50C3-3DF4-4E63-AAD0-3F2EBCF340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97531">
            <a:off x="6344281" y="4309899"/>
            <a:ext cx="2080658" cy="2009135"/>
          </a:xfrm>
          <a:prstGeom prst="rect">
            <a:avLst/>
          </a:prstGeom>
        </p:spPr>
      </p:pic>
      <p:sp>
        <p:nvSpPr>
          <p:cNvPr id="11" name="TextBox 10">
            <a:extLst>
              <a:ext uri="{FF2B5EF4-FFF2-40B4-BE49-F238E27FC236}">
                <a16:creationId xmlns:a16="http://schemas.microsoft.com/office/drawing/2014/main" id="{33DCDF62-483F-4C35-85FB-2C693E0BA127}"/>
              </a:ext>
            </a:extLst>
          </p:cNvPr>
          <p:cNvSpPr txBox="1"/>
          <p:nvPr/>
        </p:nvSpPr>
        <p:spPr>
          <a:xfrm rot="166596">
            <a:off x="6416842" y="4529549"/>
            <a:ext cx="187183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trinkt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Kaffee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7" name="TextBox 6">
            <a:extLst>
              <a:ext uri="{FF2B5EF4-FFF2-40B4-BE49-F238E27FC236}">
                <a16:creationId xmlns:a16="http://schemas.microsoft.com/office/drawing/2014/main" id="{0059922B-7BB8-6A4C-A3D8-5E83A76F38CE}"/>
              </a:ext>
            </a:extLst>
          </p:cNvPr>
          <p:cNvSpPr txBox="1"/>
          <p:nvPr/>
        </p:nvSpPr>
        <p:spPr>
          <a:xfrm>
            <a:off x="3352800" y="169002"/>
            <a:ext cx="67301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115076"/>
                </a:solidFill>
                <a:latin typeface="Century Gothic" panose="020F0302020204030204"/>
              </a:rPr>
              <a:t>Du hast </a:t>
            </a:r>
            <a:r>
              <a:rPr lang="en-US" sz="2000" b="1" dirty="0" err="1">
                <a:solidFill>
                  <a:srgbClr val="115076"/>
                </a:solidFill>
                <a:latin typeface="Century Gothic" panose="020F0302020204030204"/>
              </a:rPr>
              <a:t>auch</a:t>
            </a:r>
            <a:r>
              <a:rPr lang="en-US" sz="2000" b="1" dirty="0">
                <a:solidFill>
                  <a:srgbClr val="115076"/>
                </a:solidFill>
                <a:latin typeface="Century Gothic" panose="020F0302020204030204"/>
              </a:rPr>
              <a:t> </a:t>
            </a:r>
            <a:r>
              <a:rPr lang="en-US" sz="2000" b="1" dirty="0" err="1">
                <a:solidFill>
                  <a:srgbClr val="115076"/>
                </a:solidFill>
                <a:latin typeface="Century Gothic" panose="020F0302020204030204"/>
              </a:rPr>
              <a:t>eine</a:t>
            </a:r>
            <a:r>
              <a:rPr lang="en-US" sz="2000" b="1" dirty="0">
                <a:solidFill>
                  <a:srgbClr val="115076"/>
                </a:solidFill>
                <a:latin typeface="Century Gothic" panose="020F0302020204030204"/>
              </a:rPr>
              <a:t> </a:t>
            </a:r>
            <a:r>
              <a:rPr lang="en-US" sz="2000" b="1" dirty="0" err="1">
                <a:solidFill>
                  <a:srgbClr val="115076"/>
                </a:solidFill>
                <a:latin typeface="Century Gothic" panose="020F0302020204030204"/>
              </a:rPr>
              <a:t>bekannte</a:t>
            </a:r>
            <a:r>
              <a:rPr lang="en-US" sz="2000" b="1" dirty="0">
                <a:solidFill>
                  <a:srgbClr val="115076"/>
                </a:solidFill>
                <a:latin typeface="Century Gothic" panose="020F0302020204030204"/>
              </a:rPr>
              <a:t> </a:t>
            </a:r>
            <a:r>
              <a:rPr lang="en-US" sz="2000" b="1" dirty="0" err="1">
                <a:solidFill>
                  <a:srgbClr val="115076"/>
                </a:solidFill>
                <a:latin typeface="Century Gothic" panose="020F0302020204030204"/>
              </a:rPr>
              <a:t>Freundin</a:t>
            </a:r>
            <a:r>
              <a:rPr lang="en-US" sz="2000" b="1" dirty="0">
                <a:solidFill>
                  <a:srgbClr val="115076"/>
                </a:solidFill>
                <a:latin typeface="Century Gothic" panose="020F0302020204030204"/>
              </a:rPr>
              <a:t> / </a:t>
            </a:r>
            <a:br>
              <a:rPr lang="en-US" sz="2000" b="1" dirty="0">
                <a:solidFill>
                  <a:srgbClr val="115076"/>
                </a:solidFill>
                <a:latin typeface="Century Gothic" panose="020F0302020204030204"/>
              </a:rPr>
            </a:br>
            <a:r>
              <a:rPr lang="en-US" sz="2000" b="1" dirty="0" err="1">
                <a:solidFill>
                  <a:srgbClr val="115076"/>
                </a:solidFill>
                <a:latin typeface="Century Gothic" panose="020F0302020204030204"/>
              </a:rPr>
              <a:t>einen</a:t>
            </a:r>
            <a:r>
              <a:rPr lang="en-US" sz="2000" b="1" dirty="0">
                <a:solidFill>
                  <a:srgbClr val="115076"/>
                </a:solidFill>
                <a:latin typeface="Century Gothic" panose="020F0302020204030204"/>
              </a:rPr>
              <a:t> </a:t>
            </a:r>
            <a:r>
              <a:rPr lang="en-US" sz="2000" b="1" dirty="0" err="1">
                <a:solidFill>
                  <a:srgbClr val="115076"/>
                </a:solidFill>
                <a:latin typeface="Century Gothic" panose="020F0302020204030204"/>
              </a:rPr>
              <a:t>bekannten</a:t>
            </a:r>
            <a:r>
              <a:rPr lang="en-US" sz="2000" b="1" dirty="0">
                <a:solidFill>
                  <a:srgbClr val="115076"/>
                </a:solidFill>
                <a:latin typeface="Century Gothic" panose="020F0302020204030204"/>
              </a:rPr>
              <a:t> Freund – was </a:t>
            </a:r>
            <a:r>
              <a:rPr lang="en-US" sz="2000" b="1" dirty="0" err="1">
                <a:solidFill>
                  <a:srgbClr val="115076"/>
                </a:solidFill>
                <a:latin typeface="Century Gothic" panose="020F0302020204030204"/>
              </a:rPr>
              <a:t>macht</a:t>
            </a:r>
            <a:r>
              <a:rPr lang="en-US" sz="2000" b="1" dirty="0">
                <a:solidFill>
                  <a:srgbClr val="115076"/>
                </a:solidFill>
                <a:latin typeface="Century Gothic" panose="020F0302020204030204"/>
              </a:rPr>
              <a:t> </a:t>
            </a:r>
            <a:r>
              <a:rPr lang="en-US" sz="2000" b="1" dirty="0" err="1">
                <a:solidFill>
                  <a:srgbClr val="115076"/>
                </a:solidFill>
                <a:latin typeface="Century Gothic" panose="020F0302020204030204"/>
              </a:rPr>
              <a:t>sie</a:t>
            </a:r>
            <a:r>
              <a:rPr lang="en-US" sz="2000" b="1" dirty="0">
                <a:solidFill>
                  <a:srgbClr val="115076"/>
                </a:solidFill>
                <a:latin typeface="Century Gothic" panose="020F0302020204030204"/>
              </a:rPr>
              <a:t>/er? </a:t>
            </a:r>
            <a:br>
              <a:rPr lang="en-US" sz="2000" b="1" dirty="0">
                <a:solidFill>
                  <a:srgbClr val="115076"/>
                </a:solidFill>
                <a:latin typeface="Century Gothic" panose="020F0302020204030204"/>
              </a:rPr>
            </a:br>
            <a:endParaRPr kumimoji="0" lang="en-US" sz="20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941A5DE-EC9B-4EC7-80B7-45A39FA5BA5E}"/>
              </a:ext>
            </a:extLst>
          </p:cNvPr>
          <p:cNvSpPr/>
          <p:nvPr/>
        </p:nvSpPr>
        <p:spPr>
          <a:xfrm>
            <a:off x="8698192" y="1038952"/>
            <a:ext cx="2328094" cy="1323439"/>
          </a:xfrm>
          <a:prstGeom prst="rect">
            <a:avLst/>
          </a:prstGeom>
        </p:spPr>
        <p:txBody>
          <a:bodyPr wrap="square">
            <a:spAutoFit/>
          </a:bodyPr>
          <a:lstStyle/>
          <a:p>
            <a:r>
              <a:rPr lang="de-DE" sz="2000" dirty="0">
                <a:solidFill>
                  <a:srgbClr val="115076"/>
                </a:solidFill>
              </a:rPr>
              <a:t>Schreib </a:t>
            </a:r>
            <a:r>
              <a:rPr lang="de-DE" sz="2000" u="sng">
                <a:solidFill>
                  <a:srgbClr val="115076"/>
                </a:solidFill>
              </a:rPr>
              <a:t>acht</a:t>
            </a:r>
            <a:r>
              <a:rPr lang="de-DE" sz="2000">
                <a:solidFill>
                  <a:srgbClr val="115076"/>
                </a:solidFill>
              </a:rPr>
              <a:t> Sätze </a:t>
            </a:r>
            <a:r>
              <a:rPr lang="de-DE" sz="2000" dirty="0">
                <a:solidFill>
                  <a:srgbClr val="115076"/>
                </a:solidFill>
              </a:rPr>
              <a:t>und benutze die Konjunktionen. </a:t>
            </a:r>
            <a:endParaRPr lang="en-GB" sz="2000" dirty="0">
              <a:solidFill>
                <a:srgbClr val="115076"/>
              </a:solidFill>
            </a:endParaRPr>
          </a:p>
        </p:txBody>
      </p:sp>
    </p:spTree>
    <p:extLst>
      <p:ext uri="{BB962C8B-B14F-4D97-AF65-F5344CB8AC3E}">
        <p14:creationId xmlns:p14="http://schemas.microsoft.com/office/powerpoint/2010/main" val="4254766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2" name="Picture 8" descr="Smiley face with headphones">
            <a:extLst>
              <a:ext uri="{FF2B5EF4-FFF2-40B4-BE49-F238E27FC236}">
                <a16:creationId xmlns:a16="http://schemas.microsoft.com/office/drawing/2014/main" id="{ACB33228-074B-4607-8DDC-11690C20E7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91633" y="108454"/>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86FBE93-0F0D-4FE2-9D0A-0752B03C4C80}"/>
              </a:ext>
            </a:extLst>
          </p:cNvPr>
          <p:cNvSpPr txBox="1"/>
          <p:nvPr/>
        </p:nvSpPr>
        <p:spPr>
          <a:xfrm>
            <a:off x="-186636" y="109435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Term 1.1, Week 7)</a:t>
            </a:r>
            <a:endPar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CA9A6F3-988E-48E3-B619-95E99B9ACDED}"/>
              </a:ext>
            </a:extLst>
          </p:cNvPr>
          <p:cNvSpPr txBox="1"/>
          <p:nvPr/>
        </p:nvSpPr>
        <p:spPr>
          <a:xfrm>
            <a:off x="175149" y="17812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17" name="TextBox 16">
            <a:extLst>
              <a:ext uri="{FF2B5EF4-FFF2-40B4-BE49-F238E27FC236}">
                <a16:creationId xmlns:a16="http://schemas.microsoft.com/office/drawing/2014/main" id="{0123901B-BE12-46D7-AC89-08CBFCC8F2AF}"/>
              </a:ext>
            </a:extLst>
          </p:cNvPr>
          <p:cNvSpPr txBox="1"/>
          <p:nvPr/>
        </p:nvSpPr>
        <p:spPr>
          <a:xfrm>
            <a:off x="175149" y="2271399"/>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8" name="TextBox 17">
            <a:extLst>
              <a:ext uri="{FF2B5EF4-FFF2-40B4-BE49-F238E27FC236}">
                <a16:creationId xmlns:a16="http://schemas.microsoft.com/office/drawing/2014/main" id="{5888B4D1-9B41-467B-B312-2F0CDA2912F4}"/>
              </a:ext>
            </a:extLst>
          </p:cNvPr>
          <p:cNvSpPr txBox="1"/>
          <p:nvPr/>
        </p:nvSpPr>
        <p:spPr>
          <a:xfrm>
            <a:off x="175149" y="3276272"/>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9" name="TextBox 18">
            <a:extLst>
              <a:ext uri="{FF2B5EF4-FFF2-40B4-BE49-F238E27FC236}">
                <a16:creationId xmlns:a16="http://schemas.microsoft.com/office/drawing/2014/main" id="{8C28BE2D-AC37-4F5C-8F80-4B134F608FFB}"/>
              </a:ext>
            </a:extLst>
          </p:cNvPr>
          <p:cNvSpPr txBox="1"/>
          <p:nvPr/>
        </p:nvSpPr>
        <p:spPr>
          <a:xfrm>
            <a:off x="92597" y="4184204"/>
            <a:ext cx="103384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endParaRPr lang="en-GB" sz="2400" dirty="0">
              <a:solidFill>
                <a:srgbClr val="115076"/>
              </a:solidFill>
              <a:latin typeface="Century Gothic" panose="020B0502020202020204" pitchFamily="34" charset="0"/>
            </a:endParaRPr>
          </a:p>
        </p:txBody>
      </p:sp>
      <p:sp>
        <p:nvSpPr>
          <p:cNvPr id="20" name="Rectangle 19">
            <a:extLst>
              <a:ext uri="{FF2B5EF4-FFF2-40B4-BE49-F238E27FC236}">
                <a16:creationId xmlns:a16="http://schemas.microsoft.com/office/drawing/2014/main" id="{9B48CDF3-635E-41A5-8121-E0CD14465C9E}"/>
              </a:ext>
            </a:extLst>
          </p:cNvPr>
          <p:cNvSpPr/>
          <p:nvPr/>
        </p:nvSpPr>
        <p:spPr>
          <a:xfrm>
            <a:off x="84640" y="4762707"/>
            <a:ext cx="11066804" cy="461665"/>
          </a:xfrm>
          <a:prstGeom prst="rect">
            <a:avLst/>
          </a:prstGeom>
        </p:spPr>
        <p:txBody>
          <a:bodyPr wrap="square">
            <a:spAutoFit/>
          </a:bodyPr>
          <a:lstStyle/>
          <a:p>
            <a:pPr lvl="0">
              <a:defRPr/>
            </a:pPr>
            <a:r>
              <a:rPr lang="en-GB" sz="2400" dirty="0">
                <a:solidFill>
                  <a:srgbClr val="115076"/>
                </a:solidFill>
                <a:latin typeface="Century Gothic" panose="020B0502020202020204" pitchFamily="34" charset="0"/>
              </a:rPr>
              <a:t>Quizlet QR code:</a:t>
            </a:r>
          </a:p>
        </p:txBody>
      </p:sp>
      <p:pic>
        <p:nvPicPr>
          <p:cNvPr id="21" name="Picture 20" descr="the letter Q">
            <a:extLst>
              <a:ext uri="{FF2B5EF4-FFF2-40B4-BE49-F238E27FC236}">
                <a16:creationId xmlns:a16="http://schemas.microsoft.com/office/drawing/2014/main" id="{885C5BA1-9F63-4376-9EDE-03923FB0D95E}"/>
              </a:ext>
            </a:extLst>
          </p:cNvPr>
          <p:cNvPicPr>
            <a:picLocks noChangeAspect="1"/>
          </p:cNvPicPr>
          <p:nvPr/>
        </p:nvPicPr>
        <p:blipFill>
          <a:blip r:embed="rId8"/>
          <a:stretch>
            <a:fillRect/>
          </a:stretch>
        </p:blipFill>
        <p:spPr>
          <a:xfrm>
            <a:off x="10641925" y="4610101"/>
            <a:ext cx="1300638" cy="1300638"/>
          </a:xfrm>
          <a:prstGeom prst="rect">
            <a:avLst/>
          </a:prstGeom>
        </p:spPr>
      </p:pic>
      <p:sp>
        <p:nvSpPr>
          <p:cNvPr id="22" name="Rectangle 21">
            <a:extLst>
              <a:ext uri="{FF2B5EF4-FFF2-40B4-BE49-F238E27FC236}">
                <a16:creationId xmlns:a16="http://schemas.microsoft.com/office/drawing/2014/main" id="{49EFE3CE-ABF2-4991-BB19-6AD14D5DE618}"/>
              </a:ext>
            </a:extLst>
          </p:cNvPr>
          <p:cNvSpPr/>
          <p:nvPr/>
        </p:nvSpPr>
        <p:spPr>
          <a:xfrm>
            <a:off x="175149" y="5682615"/>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9"/>
              </a:rPr>
              <a:t>Year 9 Term 1.1 Week 4</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10"/>
              </a:rPr>
              <a:t>Year 8 Term 3.1 Week 5</a:t>
            </a:r>
            <a:br>
              <a:rPr lang="en-GB" sz="2000" dirty="0">
                <a:solidFill>
                  <a:srgbClr val="5B9BD5">
                    <a:lumMod val="50000"/>
                  </a:srgbClr>
                </a:solidFill>
                <a:latin typeface="Century Gothic" panose="020B0502020202020204" pitchFamily="34" charset="0"/>
              </a:rPr>
            </a:br>
            <a:endParaRPr lang="en-GB" dirty="0"/>
          </a:p>
        </p:txBody>
      </p:sp>
      <p:pic>
        <p:nvPicPr>
          <p:cNvPr id="23" name="Picture 22">
            <a:extLst>
              <a:ext uri="{FF2B5EF4-FFF2-40B4-BE49-F238E27FC236}">
                <a16:creationId xmlns:a16="http://schemas.microsoft.com/office/drawing/2014/main" id="{A64AA380-565D-45D8-8C25-079E380E8E08}"/>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50973" y="4364579"/>
            <a:ext cx="1172038" cy="1062887"/>
          </a:xfrm>
          <a:prstGeom prst="rect">
            <a:avLst/>
          </a:prstGeom>
          <a:noFill/>
          <a:ln>
            <a:noFill/>
          </a:ln>
        </p:spPr>
      </p:pic>
      <p:pic>
        <p:nvPicPr>
          <p:cNvPr id="24" name="Picture 23">
            <a:extLst>
              <a:ext uri="{FF2B5EF4-FFF2-40B4-BE49-F238E27FC236}">
                <a16:creationId xmlns:a16="http://schemas.microsoft.com/office/drawing/2014/main" id="{D306820A-B9EF-4ED7-AAEE-BE150B3B4978}"/>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23208" y="1593677"/>
            <a:ext cx="1433384" cy="1298534"/>
          </a:xfrm>
          <a:prstGeom prst="rect">
            <a:avLst/>
          </a:prstGeom>
          <a:noFill/>
          <a:ln>
            <a:noFill/>
          </a:ln>
        </p:spPr>
      </p:pic>
    </p:spTree>
    <p:extLst>
      <p:ext uri="{BB962C8B-B14F-4D97-AF65-F5344CB8AC3E}">
        <p14:creationId xmlns:p14="http://schemas.microsoft.com/office/powerpoint/2010/main" val="129654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fontScale="90000"/>
          </a:bodyPr>
          <a:lstStyle/>
          <a:p>
            <a:r>
              <a:rPr lang="en-GB" sz="3600" b="1" dirty="0">
                <a:solidFill>
                  <a:schemeClr val="bg1"/>
                </a:solidFill>
              </a:rPr>
              <a:t>In der </a:t>
            </a:r>
            <a:r>
              <a:rPr lang="en-GB" sz="3600" b="1" dirty="0" err="1">
                <a:solidFill>
                  <a:schemeClr val="bg1"/>
                </a:solidFill>
              </a:rPr>
              <a:t>Vergangenheit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38810" y="247046"/>
            <a:ext cx="131851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972049" y="247046"/>
            <a:ext cx="55638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Buchstaben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p>
        </p:txBody>
      </p:sp>
      <p:pic>
        <p:nvPicPr>
          <p:cNvPr id="6" name="Picture 5">
            <a:extLst>
              <a:ext uri="{FF2B5EF4-FFF2-40B4-BE49-F238E27FC236}">
                <a16:creationId xmlns:a16="http://schemas.microsoft.com/office/drawing/2014/main" id="{782D564B-5261-454C-AE7A-92AE76A6889A}"/>
              </a:ext>
            </a:extLst>
          </p:cNvPr>
          <p:cNvPicPr>
            <a:picLocks noChangeAspect="1"/>
          </p:cNvPicPr>
          <p:nvPr/>
        </p:nvPicPr>
        <p:blipFill rotWithShape="1">
          <a:blip r:embed="rId5">
            <a:extLst>
              <a:ext uri="{28A0092B-C50C-407E-A947-70E740481C1C}">
                <a14:useLocalDpi xmlns:a14="http://schemas.microsoft.com/office/drawing/2010/main" val="0"/>
              </a:ext>
            </a:extLst>
          </a:blip>
          <a:srcRect r="15001" b="4329"/>
          <a:stretch/>
        </p:blipFill>
        <p:spPr>
          <a:xfrm>
            <a:off x="-174537" y="944741"/>
            <a:ext cx="12366537" cy="5346776"/>
          </a:xfrm>
          <a:prstGeom prst="rect">
            <a:avLst/>
          </a:prstGeom>
        </p:spPr>
      </p:pic>
      <p:sp>
        <p:nvSpPr>
          <p:cNvPr id="10" name="Speech Bubble: Rectangle with Corners Rounded 9">
            <a:extLst>
              <a:ext uri="{FF2B5EF4-FFF2-40B4-BE49-F238E27FC236}">
                <a16:creationId xmlns:a16="http://schemas.microsoft.com/office/drawing/2014/main" id="{60E6B89C-70ED-449D-9E6E-B9C330E3E958}"/>
              </a:ext>
            </a:extLst>
          </p:cNvPr>
          <p:cNvSpPr/>
          <p:nvPr/>
        </p:nvSpPr>
        <p:spPr>
          <a:xfrm>
            <a:off x="9885949" y="703053"/>
            <a:ext cx="2212483" cy="609119"/>
          </a:xfrm>
          <a:prstGeom prst="wedgeRoundRectCallout">
            <a:avLst>
              <a:gd name="adj1" fmla="val 49240"/>
              <a:gd name="adj2" fmla="val 261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der </a:t>
            </a:r>
            <a:r>
              <a:rPr lang="en-GB" sz="2000" dirty="0" err="1"/>
              <a:t>Buchstabe</a:t>
            </a:r>
            <a:br>
              <a:rPr lang="en-GB" sz="2000" dirty="0"/>
            </a:br>
            <a:r>
              <a:rPr lang="en-GB" sz="2000" dirty="0"/>
              <a:t>– letter</a:t>
            </a:r>
          </a:p>
        </p:txBody>
      </p:sp>
      <p:sp>
        <p:nvSpPr>
          <p:cNvPr id="14" name="Rectangle 13">
            <a:extLst>
              <a:ext uri="{FF2B5EF4-FFF2-40B4-BE49-F238E27FC236}">
                <a16:creationId xmlns:a16="http://schemas.microsoft.com/office/drawing/2014/main" id="{066881A0-FFB8-4F7A-B09C-0EBBA4861D16}"/>
              </a:ext>
            </a:extLst>
          </p:cNvPr>
          <p:cNvSpPr/>
          <p:nvPr/>
        </p:nvSpPr>
        <p:spPr>
          <a:xfrm>
            <a:off x="773599"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350337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6221356"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17" name="Rectangle 16">
            <a:extLst>
              <a:ext uri="{FF2B5EF4-FFF2-40B4-BE49-F238E27FC236}">
                <a16:creationId xmlns:a16="http://schemas.microsoft.com/office/drawing/2014/main" id="{11C86919-2116-492C-8FB0-CFEF5A9E6624}"/>
              </a:ext>
            </a:extLst>
          </p:cNvPr>
          <p:cNvSpPr/>
          <p:nvPr/>
        </p:nvSpPr>
        <p:spPr>
          <a:xfrm>
            <a:off x="890524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773599" y="1414181"/>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350337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6171236" y="1491655"/>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21" name="Rectangle 20">
            <a:extLst>
              <a:ext uri="{FF2B5EF4-FFF2-40B4-BE49-F238E27FC236}">
                <a16:creationId xmlns:a16="http://schemas.microsoft.com/office/drawing/2014/main" id="{55CF2EDD-33ED-44B5-B9E9-D930FDB8AABB}"/>
              </a:ext>
            </a:extLst>
          </p:cNvPr>
          <p:cNvSpPr/>
          <p:nvPr/>
        </p:nvSpPr>
        <p:spPr>
          <a:xfrm>
            <a:off x="8905249" y="1491655"/>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rgbClr val="002060"/>
              </a:solidFill>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773600" y="2847376"/>
            <a:ext cx="2639050" cy="707886"/>
          </a:xfrm>
          <a:prstGeom prst="rect">
            <a:avLst/>
          </a:prstGeom>
          <a:noFill/>
        </p:spPr>
        <p:txBody>
          <a:bodyPr wrap="square" rtlCol="0">
            <a:spAutoFit/>
          </a:bodyPr>
          <a:lstStyle/>
          <a:p>
            <a:r>
              <a:rPr lang="fr-FR" sz="2000" dirty="0">
                <a:solidFill>
                  <a:srgbClr val="002060"/>
                </a:solidFill>
              </a:rPr>
              <a:t>die </a:t>
            </a:r>
            <a:r>
              <a:rPr lang="fr-FR" sz="2000" dirty="0" err="1">
                <a:solidFill>
                  <a:srgbClr val="002060"/>
                </a:solidFill>
              </a:rPr>
              <a:t>Beoba</a:t>
            </a:r>
            <a:r>
              <a:rPr lang="fr-FR" sz="2000" dirty="0">
                <a:solidFill>
                  <a:srgbClr val="002060"/>
                </a:solidFill>
              </a:rPr>
              <a:t> </a:t>
            </a:r>
            <a:r>
              <a:rPr lang="fr-FR" sz="2000" b="1" dirty="0" err="1">
                <a:solidFill>
                  <a:srgbClr val="002060"/>
                </a:solidFill>
              </a:rPr>
              <a:t>ch</a:t>
            </a:r>
            <a:r>
              <a:rPr lang="fr-FR" sz="2000" b="1" dirty="0">
                <a:solidFill>
                  <a:srgbClr val="002060"/>
                </a:solidFill>
              </a:rPr>
              <a:t> </a:t>
            </a:r>
            <a:r>
              <a:rPr lang="fr-FR" sz="2000" dirty="0" err="1">
                <a:solidFill>
                  <a:srgbClr val="002060"/>
                </a:solidFill>
              </a:rPr>
              <a:t>tung</a:t>
            </a:r>
            <a:r>
              <a:rPr lang="fr-FR" sz="2000" dirty="0">
                <a:solidFill>
                  <a:srgbClr val="002060"/>
                </a:solidFill>
              </a:rPr>
              <a:t> von </a:t>
            </a:r>
            <a:r>
              <a:rPr lang="fr-FR" sz="2000" b="1" dirty="0" err="1">
                <a:solidFill>
                  <a:srgbClr val="002060"/>
                </a:solidFill>
              </a:rPr>
              <a:t>Sch</a:t>
            </a:r>
            <a:r>
              <a:rPr lang="fr-FR" sz="2000" b="1" dirty="0">
                <a:solidFill>
                  <a:srgbClr val="002060"/>
                </a:solidFill>
              </a:rPr>
              <a:t> </a:t>
            </a:r>
            <a:r>
              <a:rPr lang="fr-FR" sz="2000" dirty="0" err="1">
                <a:solidFill>
                  <a:srgbClr val="002060"/>
                </a:solidFill>
              </a:rPr>
              <a:t>impan</a:t>
            </a:r>
            <a:r>
              <a:rPr lang="fr-FR" sz="2000" dirty="0">
                <a:solidFill>
                  <a:srgbClr val="002060"/>
                </a:solidFill>
              </a:rPr>
              <a:t> </a:t>
            </a:r>
            <a:r>
              <a:rPr lang="fr-FR" sz="2000" b="1" dirty="0">
                <a:solidFill>
                  <a:srgbClr val="002060"/>
                </a:solidFill>
              </a:rPr>
              <a:t>s </a:t>
            </a:r>
            <a:r>
              <a:rPr lang="fr-FR" sz="2000" dirty="0">
                <a:solidFill>
                  <a:srgbClr val="002060"/>
                </a:solidFill>
              </a:rPr>
              <a:t>en</a:t>
            </a:r>
          </a:p>
        </p:txBody>
      </p:sp>
      <p:sp>
        <p:nvSpPr>
          <p:cNvPr id="22" name="TextBox 21">
            <a:extLst>
              <a:ext uri="{FF2B5EF4-FFF2-40B4-BE49-F238E27FC236}">
                <a16:creationId xmlns:a16="http://schemas.microsoft.com/office/drawing/2014/main" id="{F58A49B7-2AA5-4973-B4A6-D67D5E732F43}"/>
              </a:ext>
            </a:extLst>
          </p:cNvPr>
          <p:cNvSpPr txBox="1"/>
          <p:nvPr/>
        </p:nvSpPr>
        <p:spPr>
          <a:xfrm>
            <a:off x="2167798" y="2893542"/>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23" name="TextBox 22">
            <a:extLst>
              <a:ext uri="{FF2B5EF4-FFF2-40B4-BE49-F238E27FC236}">
                <a16:creationId xmlns:a16="http://schemas.microsoft.com/office/drawing/2014/main" id="{3C2AA64B-11FA-487B-81A7-022E541659FC}"/>
              </a:ext>
            </a:extLst>
          </p:cNvPr>
          <p:cNvSpPr txBox="1"/>
          <p:nvPr/>
        </p:nvSpPr>
        <p:spPr>
          <a:xfrm>
            <a:off x="1311383" y="3190354"/>
            <a:ext cx="606627" cy="338554"/>
          </a:xfrm>
          <a:prstGeom prst="rect">
            <a:avLst/>
          </a:prstGeom>
          <a:solidFill>
            <a:srgbClr val="FFFF99"/>
          </a:solidFill>
        </p:spPr>
        <p:txBody>
          <a:bodyPr wrap="square" rtlCol="0">
            <a:spAutoFit/>
          </a:bodyPr>
          <a:lstStyle/>
          <a:p>
            <a:pPr algn="l"/>
            <a:r>
              <a:rPr lang="en-GB" sz="1600" b="1" dirty="0">
                <a:solidFill>
                  <a:srgbClr val="115076"/>
                </a:solidFill>
              </a:rPr>
              <a:t>_ _ _</a:t>
            </a:r>
          </a:p>
        </p:txBody>
      </p:sp>
      <p:sp>
        <p:nvSpPr>
          <p:cNvPr id="24" name="TextBox 23">
            <a:extLst>
              <a:ext uri="{FF2B5EF4-FFF2-40B4-BE49-F238E27FC236}">
                <a16:creationId xmlns:a16="http://schemas.microsoft.com/office/drawing/2014/main" id="{982DEF2F-469E-4655-9626-7CB94F64F0A2}"/>
              </a:ext>
            </a:extLst>
          </p:cNvPr>
          <p:cNvSpPr txBox="1"/>
          <p:nvPr/>
        </p:nvSpPr>
        <p:spPr>
          <a:xfrm>
            <a:off x="2697165" y="3190354"/>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25" name="TextBox 24">
            <a:extLst>
              <a:ext uri="{FF2B5EF4-FFF2-40B4-BE49-F238E27FC236}">
                <a16:creationId xmlns:a16="http://schemas.microsoft.com/office/drawing/2014/main" id="{CC76D133-6E81-4018-AF4F-C16D2752C6BD}"/>
              </a:ext>
            </a:extLst>
          </p:cNvPr>
          <p:cNvSpPr txBox="1"/>
          <p:nvPr/>
        </p:nvSpPr>
        <p:spPr>
          <a:xfrm>
            <a:off x="3526783" y="2918736"/>
            <a:ext cx="2639050" cy="707886"/>
          </a:xfrm>
          <a:prstGeom prst="rect">
            <a:avLst/>
          </a:prstGeom>
          <a:noFill/>
        </p:spPr>
        <p:txBody>
          <a:bodyPr wrap="square" rtlCol="0">
            <a:spAutoFit/>
          </a:bodyPr>
          <a:lstStyle/>
          <a:p>
            <a:pPr algn="ctr"/>
            <a:r>
              <a:rPr lang="fr-FR" sz="2000" dirty="0">
                <a:solidFill>
                  <a:srgbClr val="002060"/>
                </a:solidFill>
              </a:rPr>
              <a:t>die Kr </a:t>
            </a:r>
            <a:r>
              <a:rPr lang="fr-FR" sz="2000" b="1" dirty="0">
                <a:solidFill>
                  <a:srgbClr val="002060"/>
                </a:solidFill>
              </a:rPr>
              <a:t>ö </a:t>
            </a:r>
            <a:r>
              <a:rPr lang="fr-FR" sz="2000" dirty="0">
                <a:solidFill>
                  <a:srgbClr val="002060"/>
                </a:solidFill>
              </a:rPr>
              <a:t>nung von Eli </a:t>
            </a:r>
            <a:r>
              <a:rPr lang="fr-FR" sz="2000" b="1" dirty="0">
                <a:solidFill>
                  <a:srgbClr val="002060"/>
                </a:solidFill>
              </a:rPr>
              <a:t>s </a:t>
            </a:r>
            <a:r>
              <a:rPr lang="fr-FR" sz="2000" dirty="0" err="1">
                <a:solidFill>
                  <a:srgbClr val="002060"/>
                </a:solidFill>
              </a:rPr>
              <a:t>abeth</a:t>
            </a:r>
            <a:r>
              <a:rPr lang="fr-FR" sz="2000" dirty="0">
                <a:solidFill>
                  <a:srgbClr val="002060"/>
                </a:solidFill>
              </a:rPr>
              <a:t> I</a:t>
            </a:r>
          </a:p>
        </p:txBody>
      </p:sp>
      <p:sp>
        <p:nvSpPr>
          <p:cNvPr id="26" name="TextBox 25">
            <a:extLst>
              <a:ext uri="{FF2B5EF4-FFF2-40B4-BE49-F238E27FC236}">
                <a16:creationId xmlns:a16="http://schemas.microsoft.com/office/drawing/2014/main" id="{22B51557-6AAD-48BC-B885-8C502F931D56}"/>
              </a:ext>
            </a:extLst>
          </p:cNvPr>
          <p:cNvSpPr txBox="1"/>
          <p:nvPr/>
        </p:nvSpPr>
        <p:spPr>
          <a:xfrm>
            <a:off x="4456600" y="2934125"/>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27" name="TextBox 26">
            <a:extLst>
              <a:ext uri="{FF2B5EF4-FFF2-40B4-BE49-F238E27FC236}">
                <a16:creationId xmlns:a16="http://schemas.microsoft.com/office/drawing/2014/main" id="{F44FF45C-4D03-4371-B509-4C0848102DF4}"/>
              </a:ext>
            </a:extLst>
          </p:cNvPr>
          <p:cNvSpPr txBox="1"/>
          <p:nvPr/>
        </p:nvSpPr>
        <p:spPr>
          <a:xfrm>
            <a:off x="4393680" y="3227458"/>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29" name="TextBox 28">
            <a:extLst>
              <a:ext uri="{FF2B5EF4-FFF2-40B4-BE49-F238E27FC236}">
                <a16:creationId xmlns:a16="http://schemas.microsoft.com/office/drawing/2014/main" id="{F2AC11C2-66EF-41DA-8818-2A43AA09BB81}"/>
              </a:ext>
            </a:extLst>
          </p:cNvPr>
          <p:cNvSpPr txBox="1"/>
          <p:nvPr/>
        </p:nvSpPr>
        <p:spPr>
          <a:xfrm>
            <a:off x="6121915" y="3174850"/>
            <a:ext cx="2639050" cy="400110"/>
          </a:xfrm>
          <a:prstGeom prst="rect">
            <a:avLst/>
          </a:prstGeom>
          <a:noFill/>
        </p:spPr>
        <p:txBody>
          <a:bodyPr wrap="square" rtlCol="0">
            <a:spAutoFit/>
          </a:bodyPr>
          <a:lstStyle/>
          <a:p>
            <a:pPr algn="ctr"/>
            <a:r>
              <a:rPr lang="fr-FR" sz="2000" dirty="0">
                <a:solidFill>
                  <a:srgbClr val="002060"/>
                </a:solidFill>
              </a:rPr>
              <a:t>die </a:t>
            </a:r>
            <a:r>
              <a:rPr lang="fr-FR" sz="2000" dirty="0" err="1">
                <a:solidFill>
                  <a:srgbClr val="002060"/>
                </a:solidFill>
              </a:rPr>
              <a:t>Mon</a:t>
            </a:r>
            <a:r>
              <a:rPr lang="fr-FR" sz="2000" b="1" dirty="0" err="1">
                <a:solidFill>
                  <a:srgbClr val="002060"/>
                </a:solidFill>
              </a:rPr>
              <a:t>d</a:t>
            </a:r>
            <a:r>
              <a:rPr lang="fr-FR" sz="2000" dirty="0" err="1">
                <a:solidFill>
                  <a:srgbClr val="002060"/>
                </a:solidFill>
              </a:rPr>
              <a:t>land</a:t>
            </a:r>
            <a:r>
              <a:rPr lang="fr-FR" sz="2000" dirty="0">
                <a:solidFill>
                  <a:srgbClr val="002060"/>
                </a:solidFill>
              </a:rPr>
              <a:t> </a:t>
            </a:r>
            <a:r>
              <a:rPr lang="fr-FR" sz="2000" b="1" dirty="0" err="1">
                <a:solidFill>
                  <a:srgbClr val="002060"/>
                </a:solidFill>
              </a:rPr>
              <a:t>ung</a:t>
            </a:r>
            <a:endParaRPr lang="fr-FR" sz="2000" b="1" dirty="0">
              <a:solidFill>
                <a:srgbClr val="002060"/>
              </a:solidFill>
            </a:endParaRPr>
          </a:p>
        </p:txBody>
      </p:sp>
      <p:sp>
        <p:nvSpPr>
          <p:cNvPr id="28" name="TextBox 27">
            <a:extLst>
              <a:ext uri="{FF2B5EF4-FFF2-40B4-BE49-F238E27FC236}">
                <a16:creationId xmlns:a16="http://schemas.microsoft.com/office/drawing/2014/main" id="{E0DDA45F-CC9B-4611-8198-140E658C4CBE}"/>
              </a:ext>
            </a:extLst>
          </p:cNvPr>
          <p:cNvSpPr txBox="1"/>
          <p:nvPr/>
        </p:nvSpPr>
        <p:spPr>
          <a:xfrm>
            <a:off x="7324547" y="3219043"/>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30" name="TextBox 29">
            <a:extLst>
              <a:ext uri="{FF2B5EF4-FFF2-40B4-BE49-F238E27FC236}">
                <a16:creationId xmlns:a16="http://schemas.microsoft.com/office/drawing/2014/main" id="{AD3D7C08-0CFA-42B6-B230-AD20F8738C80}"/>
              </a:ext>
            </a:extLst>
          </p:cNvPr>
          <p:cNvSpPr txBox="1"/>
          <p:nvPr/>
        </p:nvSpPr>
        <p:spPr>
          <a:xfrm>
            <a:off x="8125400" y="3190354"/>
            <a:ext cx="606627" cy="338554"/>
          </a:xfrm>
          <a:prstGeom prst="rect">
            <a:avLst/>
          </a:prstGeom>
          <a:solidFill>
            <a:srgbClr val="FFFF99"/>
          </a:solidFill>
        </p:spPr>
        <p:txBody>
          <a:bodyPr wrap="square" rtlCol="0">
            <a:spAutoFit/>
          </a:bodyPr>
          <a:lstStyle/>
          <a:p>
            <a:pPr algn="l"/>
            <a:r>
              <a:rPr lang="en-GB" sz="1600" b="1" dirty="0">
                <a:solidFill>
                  <a:srgbClr val="115076"/>
                </a:solidFill>
              </a:rPr>
              <a:t>_ _ _</a:t>
            </a:r>
          </a:p>
        </p:txBody>
      </p:sp>
      <p:sp>
        <p:nvSpPr>
          <p:cNvPr id="31" name="TextBox 30">
            <a:extLst>
              <a:ext uri="{FF2B5EF4-FFF2-40B4-BE49-F238E27FC236}">
                <a16:creationId xmlns:a16="http://schemas.microsoft.com/office/drawing/2014/main" id="{9DEC1B2C-6160-4491-9461-54D58C643FC3}"/>
              </a:ext>
            </a:extLst>
          </p:cNvPr>
          <p:cNvSpPr txBox="1"/>
          <p:nvPr/>
        </p:nvSpPr>
        <p:spPr>
          <a:xfrm>
            <a:off x="927100" y="1422400"/>
            <a:ext cx="2286000" cy="400110"/>
          </a:xfrm>
          <a:prstGeom prst="rect">
            <a:avLst/>
          </a:prstGeom>
          <a:noFill/>
        </p:spPr>
        <p:txBody>
          <a:bodyPr wrap="square" rtlCol="0">
            <a:spAutoFit/>
          </a:bodyPr>
          <a:lstStyle/>
          <a:p>
            <a:pPr algn="ctr"/>
            <a:r>
              <a:rPr lang="en-GB" sz="2000" dirty="0">
                <a:solidFill>
                  <a:schemeClr val="accent5">
                    <a:lumMod val="50000"/>
                  </a:schemeClr>
                </a:solidFill>
              </a:rPr>
              <a:t>Jane Goodall</a:t>
            </a:r>
          </a:p>
        </p:txBody>
      </p:sp>
      <p:sp>
        <p:nvSpPr>
          <p:cNvPr id="32" name="TextBox 31">
            <a:extLst>
              <a:ext uri="{FF2B5EF4-FFF2-40B4-BE49-F238E27FC236}">
                <a16:creationId xmlns:a16="http://schemas.microsoft.com/office/drawing/2014/main" id="{317E8868-1502-48F1-A38C-21928F392E2A}"/>
              </a:ext>
            </a:extLst>
          </p:cNvPr>
          <p:cNvSpPr txBox="1"/>
          <p:nvPr/>
        </p:nvSpPr>
        <p:spPr>
          <a:xfrm>
            <a:off x="6372378" y="1414178"/>
            <a:ext cx="2286000" cy="707886"/>
          </a:xfrm>
          <a:prstGeom prst="rect">
            <a:avLst/>
          </a:prstGeom>
          <a:noFill/>
        </p:spPr>
        <p:txBody>
          <a:bodyPr wrap="square" rtlCol="0">
            <a:spAutoFit/>
          </a:bodyPr>
          <a:lstStyle/>
          <a:p>
            <a:pPr algn="ctr"/>
            <a:r>
              <a:rPr lang="en-GB" sz="2000" dirty="0">
                <a:solidFill>
                  <a:schemeClr val="accent5">
                    <a:lumMod val="50000"/>
                  </a:schemeClr>
                </a:solidFill>
              </a:rPr>
              <a:t>Buzz Aldrin / </a:t>
            </a:r>
            <a:br>
              <a:rPr lang="en-GB" sz="2000" dirty="0">
                <a:solidFill>
                  <a:schemeClr val="accent5">
                    <a:lumMod val="50000"/>
                  </a:schemeClr>
                </a:solidFill>
              </a:rPr>
            </a:br>
            <a:r>
              <a:rPr lang="en-GB" sz="2000" dirty="0">
                <a:solidFill>
                  <a:schemeClr val="accent5">
                    <a:lumMod val="50000"/>
                  </a:schemeClr>
                </a:solidFill>
              </a:rPr>
              <a:t>Neil Armstrong</a:t>
            </a:r>
          </a:p>
        </p:txBody>
      </p:sp>
      <p:sp>
        <p:nvSpPr>
          <p:cNvPr id="33" name="TextBox 32">
            <a:extLst>
              <a:ext uri="{FF2B5EF4-FFF2-40B4-BE49-F238E27FC236}">
                <a16:creationId xmlns:a16="http://schemas.microsoft.com/office/drawing/2014/main" id="{33186F00-1392-410C-B7AA-F723951B523C}"/>
              </a:ext>
            </a:extLst>
          </p:cNvPr>
          <p:cNvSpPr txBox="1"/>
          <p:nvPr/>
        </p:nvSpPr>
        <p:spPr>
          <a:xfrm>
            <a:off x="9058831" y="1396268"/>
            <a:ext cx="2286000" cy="707886"/>
          </a:xfrm>
          <a:prstGeom prst="rect">
            <a:avLst/>
          </a:prstGeom>
          <a:noFill/>
        </p:spPr>
        <p:txBody>
          <a:bodyPr wrap="square" rtlCol="0">
            <a:spAutoFit/>
          </a:bodyPr>
          <a:lstStyle/>
          <a:p>
            <a:pPr algn="ctr"/>
            <a:r>
              <a:rPr lang="en-GB" sz="2000" dirty="0">
                <a:solidFill>
                  <a:schemeClr val="accent5">
                    <a:lumMod val="50000"/>
                  </a:schemeClr>
                </a:solidFill>
              </a:rPr>
              <a:t>Ludwig van Beethoven</a:t>
            </a:r>
          </a:p>
        </p:txBody>
      </p:sp>
      <p:sp>
        <p:nvSpPr>
          <p:cNvPr id="34" name="TextBox 33">
            <a:extLst>
              <a:ext uri="{FF2B5EF4-FFF2-40B4-BE49-F238E27FC236}">
                <a16:creationId xmlns:a16="http://schemas.microsoft.com/office/drawing/2014/main" id="{150CD52B-F740-4114-A053-835F71BCA4EA}"/>
              </a:ext>
            </a:extLst>
          </p:cNvPr>
          <p:cNvSpPr txBox="1"/>
          <p:nvPr/>
        </p:nvSpPr>
        <p:spPr>
          <a:xfrm>
            <a:off x="950125" y="3726520"/>
            <a:ext cx="2286000" cy="400110"/>
          </a:xfrm>
          <a:prstGeom prst="rect">
            <a:avLst/>
          </a:prstGeom>
          <a:noFill/>
        </p:spPr>
        <p:txBody>
          <a:bodyPr wrap="square" rtlCol="0">
            <a:spAutoFit/>
          </a:bodyPr>
          <a:lstStyle/>
          <a:p>
            <a:pPr algn="ctr"/>
            <a:r>
              <a:rPr lang="en-GB" sz="2000" dirty="0">
                <a:solidFill>
                  <a:schemeClr val="accent5">
                    <a:lumMod val="50000"/>
                  </a:schemeClr>
                </a:solidFill>
              </a:rPr>
              <a:t>Marie Curie</a:t>
            </a:r>
          </a:p>
        </p:txBody>
      </p:sp>
      <p:sp>
        <p:nvSpPr>
          <p:cNvPr id="35" name="TextBox 34">
            <a:extLst>
              <a:ext uri="{FF2B5EF4-FFF2-40B4-BE49-F238E27FC236}">
                <a16:creationId xmlns:a16="http://schemas.microsoft.com/office/drawing/2014/main" id="{9F5DDF6E-003B-495A-AF96-35AC84AF20C8}"/>
              </a:ext>
            </a:extLst>
          </p:cNvPr>
          <p:cNvSpPr txBox="1"/>
          <p:nvPr/>
        </p:nvSpPr>
        <p:spPr>
          <a:xfrm>
            <a:off x="3644342" y="3709584"/>
            <a:ext cx="2286000" cy="400110"/>
          </a:xfrm>
          <a:prstGeom prst="rect">
            <a:avLst/>
          </a:prstGeom>
          <a:noFill/>
        </p:spPr>
        <p:txBody>
          <a:bodyPr wrap="square" rtlCol="0">
            <a:spAutoFit/>
          </a:bodyPr>
          <a:lstStyle/>
          <a:p>
            <a:pPr algn="ctr"/>
            <a:r>
              <a:rPr lang="en-GB" sz="2000" dirty="0">
                <a:solidFill>
                  <a:schemeClr val="accent5">
                    <a:lumMod val="50000"/>
                  </a:schemeClr>
                </a:solidFill>
              </a:rPr>
              <a:t>Martin Luther</a:t>
            </a:r>
          </a:p>
        </p:txBody>
      </p:sp>
      <p:sp>
        <p:nvSpPr>
          <p:cNvPr id="36" name="TextBox 35">
            <a:extLst>
              <a:ext uri="{FF2B5EF4-FFF2-40B4-BE49-F238E27FC236}">
                <a16:creationId xmlns:a16="http://schemas.microsoft.com/office/drawing/2014/main" id="{68C3AAA6-FC56-4845-B9C4-6CF9B30ABF0E}"/>
              </a:ext>
            </a:extLst>
          </p:cNvPr>
          <p:cNvSpPr txBox="1"/>
          <p:nvPr/>
        </p:nvSpPr>
        <p:spPr>
          <a:xfrm>
            <a:off x="6440996" y="3698443"/>
            <a:ext cx="2286000" cy="400110"/>
          </a:xfrm>
          <a:prstGeom prst="rect">
            <a:avLst/>
          </a:prstGeom>
          <a:noFill/>
        </p:spPr>
        <p:txBody>
          <a:bodyPr wrap="square" rtlCol="0">
            <a:spAutoFit/>
          </a:bodyPr>
          <a:lstStyle/>
          <a:p>
            <a:pPr algn="ctr"/>
            <a:r>
              <a:rPr lang="en-GB" sz="2000" dirty="0">
                <a:solidFill>
                  <a:schemeClr val="accent5">
                    <a:lumMod val="50000"/>
                  </a:schemeClr>
                </a:solidFill>
              </a:rPr>
              <a:t>Rosa Parks</a:t>
            </a:r>
          </a:p>
        </p:txBody>
      </p:sp>
      <p:sp>
        <p:nvSpPr>
          <p:cNvPr id="37" name="TextBox 36">
            <a:extLst>
              <a:ext uri="{FF2B5EF4-FFF2-40B4-BE49-F238E27FC236}">
                <a16:creationId xmlns:a16="http://schemas.microsoft.com/office/drawing/2014/main" id="{348B49C2-B2C1-460D-8D3C-6F77EDDAB555}"/>
              </a:ext>
            </a:extLst>
          </p:cNvPr>
          <p:cNvSpPr txBox="1"/>
          <p:nvPr/>
        </p:nvSpPr>
        <p:spPr>
          <a:xfrm>
            <a:off x="9109794" y="3698443"/>
            <a:ext cx="2286000" cy="400110"/>
          </a:xfrm>
          <a:prstGeom prst="rect">
            <a:avLst/>
          </a:prstGeom>
          <a:noFill/>
        </p:spPr>
        <p:txBody>
          <a:bodyPr wrap="square" rtlCol="0">
            <a:spAutoFit/>
          </a:bodyPr>
          <a:lstStyle/>
          <a:p>
            <a:pPr algn="ctr"/>
            <a:r>
              <a:rPr lang="en-GB" sz="2000" dirty="0">
                <a:solidFill>
                  <a:schemeClr val="accent5">
                    <a:lumMod val="50000"/>
                  </a:schemeClr>
                </a:solidFill>
              </a:rPr>
              <a:t>Konrad </a:t>
            </a:r>
            <a:r>
              <a:rPr lang="en-GB" sz="2000" dirty="0" err="1">
                <a:solidFill>
                  <a:schemeClr val="accent5">
                    <a:lumMod val="50000"/>
                  </a:schemeClr>
                </a:solidFill>
              </a:rPr>
              <a:t>Zuse</a:t>
            </a:r>
            <a:endParaRPr lang="en-GB" sz="2000" dirty="0">
              <a:solidFill>
                <a:schemeClr val="accent5">
                  <a:lumMod val="50000"/>
                </a:schemeClr>
              </a:solidFill>
            </a:endParaRPr>
          </a:p>
        </p:txBody>
      </p:sp>
      <p:sp>
        <p:nvSpPr>
          <p:cNvPr id="38" name="TextBox 37">
            <a:extLst>
              <a:ext uri="{FF2B5EF4-FFF2-40B4-BE49-F238E27FC236}">
                <a16:creationId xmlns:a16="http://schemas.microsoft.com/office/drawing/2014/main" id="{9779D09C-3F29-4685-BA8E-3249D7C16E57}"/>
              </a:ext>
            </a:extLst>
          </p:cNvPr>
          <p:cNvSpPr txBox="1"/>
          <p:nvPr/>
        </p:nvSpPr>
        <p:spPr>
          <a:xfrm>
            <a:off x="8767834" y="2910243"/>
            <a:ext cx="2639050" cy="707886"/>
          </a:xfrm>
          <a:prstGeom prst="rect">
            <a:avLst/>
          </a:prstGeom>
          <a:noFill/>
        </p:spPr>
        <p:txBody>
          <a:bodyPr wrap="square" rtlCol="0">
            <a:spAutoFit/>
          </a:bodyPr>
          <a:lstStyle/>
          <a:p>
            <a:pPr algn="ctr"/>
            <a:r>
              <a:rPr lang="fr-FR" sz="2000" dirty="0">
                <a:solidFill>
                  <a:srgbClr val="002060"/>
                </a:solidFill>
              </a:rPr>
              <a:t>die Ur </a:t>
            </a:r>
            <a:r>
              <a:rPr lang="fr-FR" sz="2000" b="1" dirty="0">
                <a:solidFill>
                  <a:srgbClr val="002060"/>
                </a:solidFill>
              </a:rPr>
              <a:t>au </a:t>
            </a:r>
            <a:r>
              <a:rPr lang="fr-FR" sz="2000" dirty="0" err="1">
                <a:solidFill>
                  <a:srgbClr val="002060"/>
                </a:solidFill>
              </a:rPr>
              <a:t>fführung</a:t>
            </a:r>
            <a:r>
              <a:rPr lang="fr-FR" sz="2000" dirty="0">
                <a:solidFill>
                  <a:srgbClr val="002060"/>
                </a:solidFill>
              </a:rPr>
              <a:t> von der 9. </a:t>
            </a:r>
            <a:r>
              <a:rPr lang="fr-FR" sz="2000" dirty="0" err="1">
                <a:solidFill>
                  <a:srgbClr val="002060"/>
                </a:solidFill>
              </a:rPr>
              <a:t>Sinfon</a:t>
            </a:r>
            <a:r>
              <a:rPr lang="fr-FR" sz="2000" dirty="0">
                <a:solidFill>
                  <a:srgbClr val="002060"/>
                </a:solidFill>
              </a:rPr>
              <a:t> </a:t>
            </a:r>
            <a:r>
              <a:rPr lang="fr-FR" sz="2000" b="1" dirty="0" err="1">
                <a:solidFill>
                  <a:srgbClr val="002060"/>
                </a:solidFill>
              </a:rPr>
              <a:t>ie</a:t>
            </a:r>
            <a:endParaRPr lang="fr-FR" sz="2000" b="1" dirty="0">
              <a:solidFill>
                <a:srgbClr val="002060"/>
              </a:solidFill>
            </a:endParaRPr>
          </a:p>
        </p:txBody>
      </p:sp>
      <p:sp>
        <p:nvSpPr>
          <p:cNvPr id="39" name="Speech Bubble: Rectangle with Corners Rounded 38">
            <a:extLst>
              <a:ext uri="{FF2B5EF4-FFF2-40B4-BE49-F238E27FC236}">
                <a16:creationId xmlns:a16="http://schemas.microsoft.com/office/drawing/2014/main" id="{2434FCE4-E739-45BF-A309-7E377E582AA1}"/>
              </a:ext>
            </a:extLst>
          </p:cNvPr>
          <p:cNvSpPr/>
          <p:nvPr/>
        </p:nvSpPr>
        <p:spPr>
          <a:xfrm>
            <a:off x="5666644" y="5947246"/>
            <a:ext cx="3537523" cy="358309"/>
          </a:xfrm>
          <a:prstGeom prst="wedgeRoundRectCallout">
            <a:avLst>
              <a:gd name="adj1" fmla="val 49240"/>
              <a:gd name="adj2" fmla="val 261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Bürgerrecht</a:t>
            </a:r>
            <a:r>
              <a:rPr lang="en-GB" sz="2000" dirty="0"/>
              <a:t> – civil right</a:t>
            </a:r>
          </a:p>
        </p:txBody>
      </p:sp>
      <p:sp>
        <p:nvSpPr>
          <p:cNvPr id="40" name="TextBox 39">
            <a:extLst>
              <a:ext uri="{FF2B5EF4-FFF2-40B4-BE49-F238E27FC236}">
                <a16:creationId xmlns:a16="http://schemas.microsoft.com/office/drawing/2014/main" id="{A29F57CF-935D-42DA-8582-5CD768D84193}"/>
              </a:ext>
            </a:extLst>
          </p:cNvPr>
          <p:cNvSpPr txBox="1"/>
          <p:nvPr/>
        </p:nvSpPr>
        <p:spPr>
          <a:xfrm>
            <a:off x="9711664" y="2950014"/>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41" name="TextBox 40">
            <a:extLst>
              <a:ext uri="{FF2B5EF4-FFF2-40B4-BE49-F238E27FC236}">
                <a16:creationId xmlns:a16="http://schemas.microsoft.com/office/drawing/2014/main" id="{BCD6E368-711F-42F2-9976-415378999160}"/>
              </a:ext>
            </a:extLst>
          </p:cNvPr>
          <p:cNvSpPr txBox="1"/>
          <p:nvPr/>
        </p:nvSpPr>
        <p:spPr>
          <a:xfrm>
            <a:off x="10992191" y="3238200"/>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42" name="TextBox 41">
            <a:extLst>
              <a:ext uri="{FF2B5EF4-FFF2-40B4-BE49-F238E27FC236}">
                <a16:creationId xmlns:a16="http://schemas.microsoft.com/office/drawing/2014/main" id="{B560B27F-7B6C-4876-AD0C-6AC299A45E49}"/>
              </a:ext>
            </a:extLst>
          </p:cNvPr>
          <p:cNvSpPr txBox="1"/>
          <p:nvPr/>
        </p:nvSpPr>
        <p:spPr>
          <a:xfrm>
            <a:off x="771659" y="5254016"/>
            <a:ext cx="2639050" cy="707886"/>
          </a:xfrm>
          <a:prstGeom prst="rect">
            <a:avLst/>
          </a:prstGeom>
          <a:noFill/>
        </p:spPr>
        <p:txBody>
          <a:bodyPr wrap="square" rtlCol="0">
            <a:spAutoFit/>
          </a:bodyPr>
          <a:lstStyle/>
          <a:p>
            <a:pPr algn="ctr"/>
            <a:r>
              <a:rPr lang="fr-FR" sz="2000" dirty="0">
                <a:solidFill>
                  <a:srgbClr val="002060"/>
                </a:solidFill>
              </a:rPr>
              <a:t>die </a:t>
            </a:r>
            <a:r>
              <a:rPr lang="fr-FR" sz="2000" dirty="0" err="1">
                <a:solidFill>
                  <a:srgbClr val="002060"/>
                </a:solidFill>
              </a:rPr>
              <a:t>Entde</a:t>
            </a:r>
            <a:r>
              <a:rPr lang="fr-FR" sz="2000" dirty="0">
                <a:solidFill>
                  <a:srgbClr val="002060"/>
                </a:solidFill>
              </a:rPr>
              <a:t> </a:t>
            </a:r>
            <a:r>
              <a:rPr lang="fr-FR" sz="2000" b="1" dirty="0" err="1">
                <a:solidFill>
                  <a:srgbClr val="002060"/>
                </a:solidFill>
              </a:rPr>
              <a:t>ck</a:t>
            </a:r>
            <a:r>
              <a:rPr lang="fr-FR" sz="2000" b="1" dirty="0">
                <a:solidFill>
                  <a:srgbClr val="002060"/>
                </a:solidFill>
              </a:rPr>
              <a:t> </a:t>
            </a:r>
            <a:r>
              <a:rPr lang="fr-FR" sz="2000" dirty="0" err="1">
                <a:solidFill>
                  <a:srgbClr val="002060"/>
                </a:solidFill>
              </a:rPr>
              <a:t>ung</a:t>
            </a:r>
            <a:r>
              <a:rPr lang="fr-FR" sz="2000" dirty="0">
                <a:solidFill>
                  <a:srgbClr val="002060"/>
                </a:solidFill>
              </a:rPr>
              <a:t> von </a:t>
            </a:r>
            <a:r>
              <a:rPr lang="fr-FR" sz="2000" b="1" dirty="0">
                <a:solidFill>
                  <a:srgbClr val="002060"/>
                </a:solidFill>
              </a:rPr>
              <a:t>R </a:t>
            </a:r>
            <a:r>
              <a:rPr lang="fr-FR" sz="2000" dirty="0" err="1">
                <a:solidFill>
                  <a:srgbClr val="002060"/>
                </a:solidFill>
              </a:rPr>
              <a:t>adium</a:t>
            </a:r>
            <a:endParaRPr lang="fr-FR" sz="2000" dirty="0">
              <a:solidFill>
                <a:srgbClr val="002060"/>
              </a:solidFill>
            </a:endParaRPr>
          </a:p>
        </p:txBody>
      </p:sp>
      <p:sp>
        <p:nvSpPr>
          <p:cNvPr id="43" name="TextBox 42">
            <a:extLst>
              <a:ext uri="{FF2B5EF4-FFF2-40B4-BE49-F238E27FC236}">
                <a16:creationId xmlns:a16="http://schemas.microsoft.com/office/drawing/2014/main" id="{3318B48D-4CA3-453C-883A-CFA8EC281855}"/>
              </a:ext>
            </a:extLst>
          </p:cNvPr>
          <p:cNvSpPr txBox="1"/>
          <p:nvPr/>
        </p:nvSpPr>
        <p:spPr>
          <a:xfrm>
            <a:off x="2209336" y="5260728"/>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44" name="TextBox 43">
            <a:extLst>
              <a:ext uri="{FF2B5EF4-FFF2-40B4-BE49-F238E27FC236}">
                <a16:creationId xmlns:a16="http://schemas.microsoft.com/office/drawing/2014/main" id="{0A02C218-9793-4A9D-918F-483EC163F79D}"/>
              </a:ext>
            </a:extLst>
          </p:cNvPr>
          <p:cNvSpPr txBox="1"/>
          <p:nvPr/>
        </p:nvSpPr>
        <p:spPr>
          <a:xfrm>
            <a:off x="1815724" y="5557710"/>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45" name="TextBox 44">
            <a:extLst>
              <a:ext uri="{FF2B5EF4-FFF2-40B4-BE49-F238E27FC236}">
                <a16:creationId xmlns:a16="http://schemas.microsoft.com/office/drawing/2014/main" id="{A44C13CE-C2A4-46D1-AD87-A5E10A07FC37}"/>
              </a:ext>
            </a:extLst>
          </p:cNvPr>
          <p:cNvSpPr txBox="1"/>
          <p:nvPr/>
        </p:nvSpPr>
        <p:spPr>
          <a:xfrm>
            <a:off x="3463174" y="5241458"/>
            <a:ext cx="2639050" cy="707886"/>
          </a:xfrm>
          <a:prstGeom prst="rect">
            <a:avLst/>
          </a:prstGeom>
          <a:noFill/>
        </p:spPr>
        <p:txBody>
          <a:bodyPr wrap="square" rtlCol="0">
            <a:spAutoFit/>
          </a:bodyPr>
          <a:lstStyle/>
          <a:p>
            <a:pPr algn="ctr"/>
            <a:r>
              <a:rPr lang="fr-FR" sz="2000" dirty="0">
                <a:solidFill>
                  <a:srgbClr val="002060"/>
                </a:solidFill>
              </a:rPr>
              <a:t>die </a:t>
            </a:r>
            <a:r>
              <a:rPr lang="fr-FR" sz="2000" dirty="0" err="1">
                <a:solidFill>
                  <a:srgbClr val="002060"/>
                </a:solidFill>
              </a:rPr>
              <a:t>Bibel</a:t>
            </a:r>
            <a:r>
              <a:rPr lang="fr-FR" sz="2000" dirty="0">
                <a:solidFill>
                  <a:srgbClr val="002060"/>
                </a:solidFill>
              </a:rPr>
              <a:t>- </a:t>
            </a:r>
            <a:br>
              <a:rPr lang="fr-FR" sz="2000" dirty="0">
                <a:solidFill>
                  <a:srgbClr val="002060"/>
                </a:solidFill>
              </a:rPr>
            </a:br>
            <a:r>
              <a:rPr lang="fr-FR" sz="2000" b="1" dirty="0">
                <a:solidFill>
                  <a:srgbClr val="002060"/>
                </a:solidFill>
              </a:rPr>
              <a:t>ü </a:t>
            </a:r>
            <a:r>
              <a:rPr lang="fr-FR" sz="2000" dirty="0" err="1">
                <a:solidFill>
                  <a:srgbClr val="002060"/>
                </a:solidFill>
              </a:rPr>
              <a:t>berset</a:t>
            </a:r>
            <a:r>
              <a:rPr lang="fr-FR" sz="2000" dirty="0">
                <a:solidFill>
                  <a:srgbClr val="002060"/>
                </a:solidFill>
              </a:rPr>
              <a:t> </a:t>
            </a:r>
            <a:r>
              <a:rPr lang="fr-FR" sz="2000" b="1" dirty="0">
                <a:solidFill>
                  <a:srgbClr val="002060"/>
                </a:solidFill>
              </a:rPr>
              <a:t>z </a:t>
            </a:r>
            <a:r>
              <a:rPr lang="fr-FR" sz="2000" dirty="0" err="1">
                <a:solidFill>
                  <a:srgbClr val="002060"/>
                </a:solidFill>
              </a:rPr>
              <a:t>ung</a:t>
            </a:r>
            <a:endParaRPr lang="fr-FR" sz="2000" dirty="0">
              <a:solidFill>
                <a:srgbClr val="002060"/>
              </a:solidFill>
            </a:endParaRPr>
          </a:p>
        </p:txBody>
      </p:sp>
      <p:sp>
        <p:nvSpPr>
          <p:cNvPr id="46" name="TextBox 45">
            <a:extLst>
              <a:ext uri="{FF2B5EF4-FFF2-40B4-BE49-F238E27FC236}">
                <a16:creationId xmlns:a16="http://schemas.microsoft.com/office/drawing/2014/main" id="{D371DACA-2E8B-4DDD-9286-753B80FC0BD4}"/>
              </a:ext>
            </a:extLst>
          </p:cNvPr>
          <p:cNvSpPr txBox="1"/>
          <p:nvPr/>
        </p:nvSpPr>
        <p:spPr>
          <a:xfrm>
            <a:off x="3870327" y="5555253"/>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47" name="TextBox 46">
            <a:extLst>
              <a:ext uri="{FF2B5EF4-FFF2-40B4-BE49-F238E27FC236}">
                <a16:creationId xmlns:a16="http://schemas.microsoft.com/office/drawing/2014/main" id="{A8C29134-C94C-4B89-93CD-50A7ACA1F565}"/>
              </a:ext>
            </a:extLst>
          </p:cNvPr>
          <p:cNvSpPr txBox="1"/>
          <p:nvPr/>
        </p:nvSpPr>
        <p:spPr>
          <a:xfrm>
            <a:off x="4934569" y="5564618"/>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48" name="TextBox 47">
            <a:extLst>
              <a:ext uri="{FF2B5EF4-FFF2-40B4-BE49-F238E27FC236}">
                <a16:creationId xmlns:a16="http://schemas.microsoft.com/office/drawing/2014/main" id="{39AF9FA5-A3CC-450C-A67E-9EF06DC6FBBB}"/>
              </a:ext>
            </a:extLst>
          </p:cNvPr>
          <p:cNvSpPr txBox="1"/>
          <p:nvPr/>
        </p:nvSpPr>
        <p:spPr>
          <a:xfrm>
            <a:off x="6244139" y="5230489"/>
            <a:ext cx="2639050" cy="707886"/>
          </a:xfrm>
          <a:prstGeom prst="rect">
            <a:avLst/>
          </a:prstGeom>
          <a:noFill/>
        </p:spPr>
        <p:txBody>
          <a:bodyPr wrap="square" rtlCol="0">
            <a:spAutoFit/>
          </a:bodyPr>
          <a:lstStyle/>
          <a:p>
            <a:pPr algn="ctr"/>
            <a:r>
              <a:rPr lang="fr-FR" sz="2000" dirty="0">
                <a:solidFill>
                  <a:srgbClr val="002060"/>
                </a:solidFill>
              </a:rPr>
              <a:t>die </a:t>
            </a:r>
            <a:r>
              <a:rPr lang="fr-FR" sz="2000" dirty="0" err="1">
                <a:solidFill>
                  <a:srgbClr val="002060"/>
                </a:solidFill>
              </a:rPr>
              <a:t>Bürgerre</a:t>
            </a:r>
            <a:r>
              <a:rPr lang="fr-FR" sz="2000" dirty="0">
                <a:solidFill>
                  <a:srgbClr val="002060"/>
                </a:solidFill>
              </a:rPr>
              <a:t> </a:t>
            </a:r>
            <a:r>
              <a:rPr lang="fr-FR" sz="2000" b="1" dirty="0" err="1">
                <a:solidFill>
                  <a:srgbClr val="002060"/>
                </a:solidFill>
              </a:rPr>
              <a:t>ch</a:t>
            </a:r>
            <a:r>
              <a:rPr lang="fr-FR" sz="2000" dirty="0">
                <a:solidFill>
                  <a:srgbClr val="002060"/>
                </a:solidFill>
              </a:rPr>
              <a:t> </a:t>
            </a:r>
            <a:r>
              <a:rPr lang="fr-FR" sz="2000" dirty="0" err="1">
                <a:solidFill>
                  <a:srgbClr val="002060"/>
                </a:solidFill>
              </a:rPr>
              <a:t>ts</a:t>
            </a:r>
            <a:r>
              <a:rPr lang="fr-FR" sz="2000" dirty="0">
                <a:solidFill>
                  <a:srgbClr val="002060"/>
                </a:solidFill>
              </a:rPr>
              <a:t>-</a:t>
            </a:r>
            <a:br>
              <a:rPr lang="fr-FR" sz="2000" dirty="0">
                <a:solidFill>
                  <a:srgbClr val="002060"/>
                </a:solidFill>
              </a:rPr>
            </a:br>
            <a:r>
              <a:rPr lang="fr-FR" sz="2000" dirty="0" err="1">
                <a:solidFill>
                  <a:srgbClr val="002060"/>
                </a:solidFill>
              </a:rPr>
              <a:t>be</a:t>
            </a:r>
            <a:r>
              <a:rPr lang="fr-FR" sz="2000" dirty="0">
                <a:solidFill>
                  <a:srgbClr val="002060"/>
                </a:solidFill>
              </a:rPr>
              <a:t> </a:t>
            </a:r>
            <a:r>
              <a:rPr lang="fr-FR" sz="2000" b="1" dirty="0">
                <a:solidFill>
                  <a:srgbClr val="002060"/>
                </a:solidFill>
              </a:rPr>
              <a:t>w </a:t>
            </a:r>
            <a:r>
              <a:rPr lang="fr-FR" sz="2000" dirty="0" err="1">
                <a:solidFill>
                  <a:srgbClr val="002060"/>
                </a:solidFill>
              </a:rPr>
              <a:t>egung</a:t>
            </a:r>
            <a:endParaRPr lang="fr-FR" sz="2000" dirty="0">
              <a:solidFill>
                <a:srgbClr val="002060"/>
              </a:solidFill>
            </a:endParaRPr>
          </a:p>
        </p:txBody>
      </p:sp>
      <p:sp>
        <p:nvSpPr>
          <p:cNvPr id="49" name="TextBox 48">
            <a:extLst>
              <a:ext uri="{FF2B5EF4-FFF2-40B4-BE49-F238E27FC236}">
                <a16:creationId xmlns:a16="http://schemas.microsoft.com/office/drawing/2014/main" id="{F83407CE-1E60-4AD8-B917-611FEAC33DB8}"/>
              </a:ext>
            </a:extLst>
          </p:cNvPr>
          <p:cNvSpPr txBox="1"/>
          <p:nvPr/>
        </p:nvSpPr>
        <p:spPr>
          <a:xfrm>
            <a:off x="7946756" y="5274545"/>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50" name="TextBox 49">
            <a:extLst>
              <a:ext uri="{FF2B5EF4-FFF2-40B4-BE49-F238E27FC236}">
                <a16:creationId xmlns:a16="http://schemas.microsoft.com/office/drawing/2014/main" id="{1D0F383B-D76C-480F-A28E-30C27AC3EE6A}"/>
              </a:ext>
            </a:extLst>
          </p:cNvPr>
          <p:cNvSpPr txBox="1"/>
          <p:nvPr/>
        </p:nvSpPr>
        <p:spPr>
          <a:xfrm>
            <a:off x="7216186" y="5560958"/>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sp>
        <p:nvSpPr>
          <p:cNvPr id="51" name="TextBox 50">
            <a:extLst>
              <a:ext uri="{FF2B5EF4-FFF2-40B4-BE49-F238E27FC236}">
                <a16:creationId xmlns:a16="http://schemas.microsoft.com/office/drawing/2014/main" id="{6F37D649-6AB6-4581-9506-C0ACC6BAE699}"/>
              </a:ext>
            </a:extLst>
          </p:cNvPr>
          <p:cNvSpPr txBox="1"/>
          <p:nvPr/>
        </p:nvSpPr>
        <p:spPr>
          <a:xfrm>
            <a:off x="8882306" y="5252320"/>
            <a:ext cx="2639050" cy="707886"/>
          </a:xfrm>
          <a:prstGeom prst="rect">
            <a:avLst/>
          </a:prstGeom>
          <a:noFill/>
        </p:spPr>
        <p:txBody>
          <a:bodyPr wrap="square" rtlCol="0">
            <a:spAutoFit/>
          </a:bodyPr>
          <a:lstStyle/>
          <a:p>
            <a:pPr algn="ctr"/>
            <a:r>
              <a:rPr lang="fr-FR" sz="2000" dirty="0">
                <a:solidFill>
                  <a:srgbClr val="002060"/>
                </a:solidFill>
              </a:rPr>
              <a:t>die  </a:t>
            </a:r>
            <a:r>
              <a:rPr lang="fr-FR" sz="2000" b="1" dirty="0">
                <a:solidFill>
                  <a:srgbClr val="002060"/>
                </a:solidFill>
              </a:rPr>
              <a:t>Er </a:t>
            </a:r>
            <a:r>
              <a:rPr lang="fr-FR" sz="2000" dirty="0" err="1">
                <a:solidFill>
                  <a:srgbClr val="002060"/>
                </a:solidFill>
              </a:rPr>
              <a:t>findung</a:t>
            </a:r>
            <a:r>
              <a:rPr lang="fr-FR" sz="2000" dirty="0">
                <a:solidFill>
                  <a:srgbClr val="002060"/>
                </a:solidFill>
              </a:rPr>
              <a:t> </a:t>
            </a:r>
            <a:r>
              <a:rPr lang="fr-FR" sz="2000" b="1" dirty="0">
                <a:solidFill>
                  <a:srgbClr val="002060"/>
                </a:solidFill>
              </a:rPr>
              <a:t>v </a:t>
            </a:r>
            <a:r>
              <a:rPr lang="fr-FR" sz="2000" dirty="0">
                <a:solidFill>
                  <a:srgbClr val="002060"/>
                </a:solidFill>
              </a:rPr>
              <a:t>om </a:t>
            </a:r>
            <a:r>
              <a:rPr lang="fr-FR" sz="2000" dirty="0" err="1">
                <a:solidFill>
                  <a:srgbClr val="002060"/>
                </a:solidFill>
              </a:rPr>
              <a:t>ersten</a:t>
            </a:r>
            <a:r>
              <a:rPr lang="fr-FR" sz="2000" dirty="0">
                <a:solidFill>
                  <a:srgbClr val="002060"/>
                </a:solidFill>
              </a:rPr>
              <a:t> Computer</a:t>
            </a:r>
          </a:p>
        </p:txBody>
      </p:sp>
      <p:sp>
        <p:nvSpPr>
          <p:cNvPr id="52" name="TextBox 51">
            <a:extLst>
              <a:ext uri="{FF2B5EF4-FFF2-40B4-BE49-F238E27FC236}">
                <a16:creationId xmlns:a16="http://schemas.microsoft.com/office/drawing/2014/main" id="{AB7C9E95-538B-4EFE-9D06-D99ECB38AD50}"/>
              </a:ext>
            </a:extLst>
          </p:cNvPr>
          <p:cNvSpPr txBox="1"/>
          <p:nvPr/>
        </p:nvSpPr>
        <p:spPr>
          <a:xfrm>
            <a:off x="9355052" y="5272292"/>
            <a:ext cx="450508" cy="338554"/>
          </a:xfrm>
          <a:prstGeom prst="rect">
            <a:avLst/>
          </a:prstGeom>
          <a:solidFill>
            <a:srgbClr val="FFFF99"/>
          </a:solidFill>
        </p:spPr>
        <p:txBody>
          <a:bodyPr wrap="square" rtlCol="0">
            <a:spAutoFit/>
          </a:bodyPr>
          <a:lstStyle/>
          <a:p>
            <a:pPr algn="l"/>
            <a:r>
              <a:rPr lang="en-GB" sz="1600" b="1" dirty="0">
                <a:solidFill>
                  <a:srgbClr val="115076"/>
                </a:solidFill>
              </a:rPr>
              <a:t>_ _</a:t>
            </a:r>
          </a:p>
        </p:txBody>
      </p:sp>
      <p:sp>
        <p:nvSpPr>
          <p:cNvPr id="53" name="TextBox 52">
            <a:extLst>
              <a:ext uri="{FF2B5EF4-FFF2-40B4-BE49-F238E27FC236}">
                <a16:creationId xmlns:a16="http://schemas.microsoft.com/office/drawing/2014/main" id="{73F57FD8-0668-4178-A8B8-8E07691E6286}"/>
              </a:ext>
            </a:extLst>
          </p:cNvPr>
          <p:cNvSpPr txBox="1"/>
          <p:nvPr/>
        </p:nvSpPr>
        <p:spPr>
          <a:xfrm>
            <a:off x="10767597" y="5276787"/>
            <a:ext cx="225254" cy="338554"/>
          </a:xfrm>
          <a:prstGeom prst="rect">
            <a:avLst/>
          </a:prstGeom>
          <a:solidFill>
            <a:srgbClr val="FFFF99"/>
          </a:solidFill>
        </p:spPr>
        <p:txBody>
          <a:bodyPr wrap="square" rtlCol="0">
            <a:spAutoFit/>
          </a:bodyPr>
          <a:lstStyle/>
          <a:p>
            <a:pPr algn="l"/>
            <a:r>
              <a:rPr lang="en-GB" sz="1600" b="1" dirty="0">
                <a:solidFill>
                  <a:srgbClr val="115076"/>
                </a:solidFill>
              </a:rPr>
              <a:t>_</a:t>
            </a:r>
          </a:p>
        </p:txBody>
      </p:sp>
      <p:pic>
        <p:nvPicPr>
          <p:cNvPr id="57" name="Picture 56">
            <a:extLst>
              <a:ext uri="{FF2B5EF4-FFF2-40B4-BE49-F238E27FC236}">
                <a16:creationId xmlns:a16="http://schemas.microsoft.com/office/drawing/2014/main" id="{636B8DF9-D27D-43BC-AD19-07DB559BD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363" y="4082790"/>
            <a:ext cx="1778358" cy="1185572"/>
          </a:xfrm>
          <a:prstGeom prst="rect">
            <a:avLst/>
          </a:prstGeom>
          <a:ln w="38100">
            <a:solidFill>
              <a:srgbClr val="115076"/>
            </a:solidFill>
          </a:ln>
        </p:spPr>
      </p:pic>
      <p:pic>
        <p:nvPicPr>
          <p:cNvPr id="59" name="Picture 58" descr="A picture containing ground, outdoor&#10;&#10;Description automatically generated">
            <a:extLst>
              <a:ext uri="{FF2B5EF4-FFF2-40B4-BE49-F238E27FC236}">
                <a16:creationId xmlns:a16="http://schemas.microsoft.com/office/drawing/2014/main" id="{1D8B1F07-FEBA-48EC-969F-D23625124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563" y="2080270"/>
            <a:ext cx="1089306" cy="1124445"/>
          </a:xfrm>
          <a:prstGeom prst="rect">
            <a:avLst/>
          </a:prstGeom>
          <a:ln w="38100">
            <a:solidFill>
              <a:srgbClr val="115076"/>
            </a:solidFill>
          </a:ln>
        </p:spPr>
      </p:pic>
      <p:pic>
        <p:nvPicPr>
          <p:cNvPr id="61" name="Picture 60">
            <a:extLst>
              <a:ext uri="{FF2B5EF4-FFF2-40B4-BE49-F238E27FC236}">
                <a16:creationId xmlns:a16="http://schemas.microsoft.com/office/drawing/2014/main" id="{011079E0-A287-453C-A899-5E4DCDC436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1255" y="1558935"/>
            <a:ext cx="1270105" cy="1396679"/>
          </a:xfrm>
          <a:prstGeom prst="rect">
            <a:avLst/>
          </a:prstGeom>
          <a:ln w="38100">
            <a:solidFill>
              <a:srgbClr val="115076"/>
            </a:solidFill>
          </a:ln>
        </p:spPr>
      </p:pic>
      <p:pic>
        <p:nvPicPr>
          <p:cNvPr id="63" name="Picture 62">
            <a:extLst>
              <a:ext uri="{FF2B5EF4-FFF2-40B4-BE49-F238E27FC236}">
                <a16:creationId xmlns:a16="http://schemas.microsoft.com/office/drawing/2014/main" id="{54ADC895-82CB-490F-A6DF-945CC57D5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9949" y="1829222"/>
            <a:ext cx="1554887" cy="1035782"/>
          </a:xfrm>
          <a:prstGeom prst="rect">
            <a:avLst/>
          </a:prstGeom>
          <a:ln w="38100">
            <a:solidFill>
              <a:srgbClr val="115076"/>
            </a:solidFill>
          </a:ln>
        </p:spPr>
      </p:pic>
      <p:pic>
        <p:nvPicPr>
          <p:cNvPr id="65" name="Picture 64">
            <a:extLst>
              <a:ext uri="{FF2B5EF4-FFF2-40B4-BE49-F238E27FC236}">
                <a16:creationId xmlns:a16="http://schemas.microsoft.com/office/drawing/2014/main" id="{98849A17-2572-465B-912E-6C5141321A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7968" y="2038600"/>
            <a:ext cx="1641667" cy="923437"/>
          </a:xfrm>
          <a:prstGeom prst="rect">
            <a:avLst/>
          </a:prstGeom>
        </p:spPr>
      </p:pic>
      <p:pic>
        <p:nvPicPr>
          <p:cNvPr id="71" name="Picture 70">
            <a:extLst>
              <a:ext uri="{FF2B5EF4-FFF2-40B4-BE49-F238E27FC236}">
                <a16:creationId xmlns:a16="http://schemas.microsoft.com/office/drawing/2014/main" id="{BB7FCA76-8861-4C26-87CE-E84F61F257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4167" y="4126630"/>
            <a:ext cx="2013278" cy="1070602"/>
          </a:xfrm>
          <a:prstGeom prst="rect">
            <a:avLst/>
          </a:prstGeom>
          <a:ln w="38100">
            <a:solidFill>
              <a:srgbClr val="115076"/>
            </a:solidFill>
          </a:ln>
        </p:spPr>
      </p:pic>
      <p:grpSp>
        <p:nvGrpSpPr>
          <p:cNvPr id="80" name="Group 79">
            <a:extLst>
              <a:ext uri="{FF2B5EF4-FFF2-40B4-BE49-F238E27FC236}">
                <a16:creationId xmlns:a16="http://schemas.microsoft.com/office/drawing/2014/main" id="{87EC7DCE-7BCD-4EBC-AAD4-3C095EDF0C0F}"/>
              </a:ext>
            </a:extLst>
          </p:cNvPr>
          <p:cNvGrpSpPr/>
          <p:nvPr/>
        </p:nvGrpSpPr>
        <p:grpSpPr>
          <a:xfrm>
            <a:off x="6499961" y="4124558"/>
            <a:ext cx="2026017" cy="998503"/>
            <a:chOff x="6499961" y="4124558"/>
            <a:chExt cx="2026017" cy="998503"/>
          </a:xfrm>
        </p:grpSpPr>
        <p:pic>
          <p:nvPicPr>
            <p:cNvPr id="69" name="Picture 68" descr="A picture containing outdoor, tree, person, crowd&#10;&#10;Description automatically generated">
              <a:extLst>
                <a:ext uri="{FF2B5EF4-FFF2-40B4-BE49-F238E27FC236}">
                  <a16:creationId xmlns:a16="http://schemas.microsoft.com/office/drawing/2014/main" id="{E8CE1BA0-D47E-4124-8F16-5FE9377ECE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0172" y="4124558"/>
              <a:ext cx="825806" cy="998503"/>
            </a:xfrm>
            <a:prstGeom prst="rect">
              <a:avLst/>
            </a:prstGeom>
            <a:ln w="38100">
              <a:solidFill>
                <a:srgbClr val="115076"/>
              </a:solidFill>
            </a:ln>
          </p:spPr>
        </p:pic>
        <p:pic>
          <p:nvPicPr>
            <p:cNvPr id="75" name="Picture 74">
              <a:extLst>
                <a:ext uri="{FF2B5EF4-FFF2-40B4-BE49-F238E27FC236}">
                  <a16:creationId xmlns:a16="http://schemas.microsoft.com/office/drawing/2014/main" id="{124A1DFC-CD12-45E9-B850-C964523E62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9961" y="4263521"/>
              <a:ext cx="1200211" cy="783363"/>
            </a:xfrm>
            <a:prstGeom prst="rect">
              <a:avLst/>
            </a:prstGeom>
            <a:ln w="38100">
              <a:solidFill>
                <a:srgbClr val="115076"/>
              </a:solidFill>
            </a:ln>
          </p:spPr>
        </p:pic>
      </p:grpSp>
      <p:pic>
        <p:nvPicPr>
          <p:cNvPr id="79" name="Picture 78">
            <a:extLst>
              <a:ext uri="{FF2B5EF4-FFF2-40B4-BE49-F238E27FC236}">
                <a16:creationId xmlns:a16="http://schemas.microsoft.com/office/drawing/2014/main" id="{A6EAFA17-3095-480E-B929-A029703F8D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2940" y="4096228"/>
            <a:ext cx="1660980" cy="1201615"/>
          </a:xfrm>
          <a:prstGeom prst="rect">
            <a:avLst/>
          </a:prstGeom>
          <a:ln w="38100">
            <a:solidFill>
              <a:srgbClr val="115076"/>
            </a:solidFill>
          </a:ln>
        </p:spPr>
      </p:pic>
      <p:sp>
        <p:nvSpPr>
          <p:cNvPr id="81" name="Speech Bubble: Rectangle with Corners Rounded 80">
            <a:extLst>
              <a:ext uri="{FF2B5EF4-FFF2-40B4-BE49-F238E27FC236}">
                <a16:creationId xmlns:a16="http://schemas.microsoft.com/office/drawing/2014/main" id="{FD00631F-3E32-4C2B-A87D-04FFD65D234C}"/>
              </a:ext>
            </a:extLst>
          </p:cNvPr>
          <p:cNvSpPr/>
          <p:nvPr/>
        </p:nvSpPr>
        <p:spPr>
          <a:xfrm>
            <a:off x="8267404" y="2872734"/>
            <a:ext cx="3689923" cy="348800"/>
          </a:xfrm>
          <a:prstGeom prst="wedgeRoundRectCallout">
            <a:avLst>
              <a:gd name="adj1" fmla="val 49240"/>
              <a:gd name="adj2" fmla="val 261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die </a:t>
            </a:r>
            <a:r>
              <a:rPr lang="en-GB" sz="2000" dirty="0" err="1"/>
              <a:t>Uraufführung</a:t>
            </a:r>
            <a:r>
              <a:rPr lang="en-GB" sz="2000" dirty="0"/>
              <a:t> – premiere</a:t>
            </a:r>
          </a:p>
        </p:txBody>
      </p:sp>
      <p:sp>
        <p:nvSpPr>
          <p:cNvPr id="82" name="Action Button: Custom 16">
            <a:hlinkClick r:id="" action="ppaction://noaction" highlightClick="1">
              <a:snd r:embed="rId15" name="9.1.1.3 Slide 3 1.wav"/>
            </a:hlinkClick>
            <a:extLst>
              <a:ext uri="{FF2B5EF4-FFF2-40B4-BE49-F238E27FC236}">
                <a16:creationId xmlns:a16="http://schemas.microsoft.com/office/drawing/2014/main" id="{8834174C-302B-4DE0-B9AD-CDEEC66F662D}"/>
              </a:ext>
            </a:extLst>
          </p:cNvPr>
          <p:cNvSpPr/>
          <p:nvPr/>
        </p:nvSpPr>
        <p:spPr>
          <a:xfrm>
            <a:off x="802287" y="14610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3" name="Action Button: Custom 16">
            <a:hlinkClick r:id="" action="ppaction://noaction" highlightClick="1">
              <a:snd r:embed="rId16" name="9.1.1.3 Slide 3 2.wav"/>
            </a:hlinkClick>
            <a:extLst>
              <a:ext uri="{FF2B5EF4-FFF2-40B4-BE49-F238E27FC236}">
                <a16:creationId xmlns:a16="http://schemas.microsoft.com/office/drawing/2014/main" id="{EB72A582-A793-44E9-8021-8463F5414FB1}"/>
              </a:ext>
            </a:extLst>
          </p:cNvPr>
          <p:cNvSpPr/>
          <p:nvPr/>
        </p:nvSpPr>
        <p:spPr>
          <a:xfrm>
            <a:off x="3550343" y="14648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4" name="Action Button: Custom 16">
            <a:hlinkClick r:id="" action="ppaction://noaction" highlightClick="1">
              <a:snd r:embed="rId17" name="9.1.1.3 Slide 3 3.wav"/>
            </a:hlinkClick>
            <a:extLst>
              <a:ext uri="{FF2B5EF4-FFF2-40B4-BE49-F238E27FC236}">
                <a16:creationId xmlns:a16="http://schemas.microsoft.com/office/drawing/2014/main" id="{5E2F61D5-2F11-4B1E-990F-59A8A7609A40}"/>
              </a:ext>
            </a:extLst>
          </p:cNvPr>
          <p:cNvSpPr/>
          <p:nvPr/>
        </p:nvSpPr>
        <p:spPr>
          <a:xfrm>
            <a:off x="6252994" y="1442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5" name="Action Button: Custom 16">
            <a:hlinkClick r:id="" action="ppaction://noaction" highlightClick="1">
              <a:snd r:embed="rId18" name="9.1.1.3 Slide 3 4.wav"/>
            </a:hlinkClick>
            <a:extLst>
              <a:ext uri="{FF2B5EF4-FFF2-40B4-BE49-F238E27FC236}">
                <a16:creationId xmlns:a16="http://schemas.microsoft.com/office/drawing/2014/main" id="{6360A87F-7863-4BE7-A622-1B99CF2BDA6D}"/>
              </a:ext>
            </a:extLst>
          </p:cNvPr>
          <p:cNvSpPr/>
          <p:nvPr/>
        </p:nvSpPr>
        <p:spPr>
          <a:xfrm>
            <a:off x="8966902" y="14596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6" name="Action Button: Custom 16">
            <a:hlinkClick r:id="" action="ppaction://noaction" highlightClick="1">
              <a:snd r:embed="rId19" name="9.1.1.3 Slide 3 5.wav"/>
            </a:hlinkClick>
            <a:extLst>
              <a:ext uri="{FF2B5EF4-FFF2-40B4-BE49-F238E27FC236}">
                <a16:creationId xmlns:a16="http://schemas.microsoft.com/office/drawing/2014/main" id="{97CB1475-C693-43BD-B40D-98E9098C8C8E}"/>
              </a:ext>
            </a:extLst>
          </p:cNvPr>
          <p:cNvSpPr/>
          <p:nvPr/>
        </p:nvSpPr>
        <p:spPr>
          <a:xfrm>
            <a:off x="801248" y="37608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7" name="Action Button: Custom 16">
            <a:hlinkClick r:id="" action="ppaction://noaction" highlightClick="1">
              <a:snd r:embed="rId20" name="9.1.1.3 Slide 3 6.wav"/>
            </a:hlinkClick>
            <a:extLst>
              <a:ext uri="{FF2B5EF4-FFF2-40B4-BE49-F238E27FC236}">
                <a16:creationId xmlns:a16="http://schemas.microsoft.com/office/drawing/2014/main" id="{1BF7BDBA-478F-495B-80EF-47953261648E}"/>
              </a:ext>
            </a:extLst>
          </p:cNvPr>
          <p:cNvSpPr/>
          <p:nvPr/>
        </p:nvSpPr>
        <p:spPr>
          <a:xfrm>
            <a:off x="3545110" y="37749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8" name="Action Button: Custom 16">
            <a:hlinkClick r:id="" action="ppaction://noaction" highlightClick="1">
              <a:snd r:embed="rId21" name="9.1.1.3 Slide 3 7.wav"/>
            </a:hlinkClick>
            <a:extLst>
              <a:ext uri="{FF2B5EF4-FFF2-40B4-BE49-F238E27FC236}">
                <a16:creationId xmlns:a16="http://schemas.microsoft.com/office/drawing/2014/main" id="{4EE33A08-B988-488F-946C-A9336130DBBC}"/>
              </a:ext>
            </a:extLst>
          </p:cNvPr>
          <p:cNvSpPr/>
          <p:nvPr/>
        </p:nvSpPr>
        <p:spPr>
          <a:xfrm>
            <a:off x="6262743" y="37538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9" name="Action Button: Custom 16">
            <a:hlinkClick r:id="" action="ppaction://noaction" highlightClick="1">
              <a:snd r:embed="rId22" name="9.1.1.3 Slide 3 8.wav"/>
            </a:hlinkClick>
            <a:extLst>
              <a:ext uri="{FF2B5EF4-FFF2-40B4-BE49-F238E27FC236}">
                <a16:creationId xmlns:a16="http://schemas.microsoft.com/office/drawing/2014/main" id="{385EE537-6FC1-40D9-AA4F-0D2D99C093A2}"/>
              </a:ext>
            </a:extLst>
          </p:cNvPr>
          <p:cNvSpPr/>
          <p:nvPr/>
        </p:nvSpPr>
        <p:spPr>
          <a:xfrm>
            <a:off x="8960803" y="37576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5414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27" grpId="0" animBg="1"/>
      <p:bldP spid="28" grpId="0" animBg="1"/>
      <p:bldP spid="30" grpId="0" animBg="1"/>
      <p:bldP spid="39" grpId="0" animBg="1"/>
      <p:bldP spid="40" grpId="0" animBg="1"/>
      <p:bldP spid="41" grpId="0" animBg="1"/>
      <p:bldP spid="43" grpId="0" animBg="1"/>
      <p:bldP spid="44" grpId="0" animBg="1"/>
      <p:bldP spid="46" grpId="0" animBg="1"/>
      <p:bldP spid="47" grpId="0" animBg="1"/>
      <p:bldP spid="49" grpId="0" animBg="1"/>
      <p:bldP spid="50" grpId="0" animBg="1"/>
      <p:bldP spid="52" grpId="0" animBg="1"/>
      <p:bldP spid="53" grpId="0" animBg="1"/>
      <p:bldP spid="8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3602"/>
            <a:ext cx="9625914" cy="869950"/>
          </a:xfrm>
          <a:prstGeom prst="rect">
            <a:avLst/>
          </a:prstGeom>
        </p:spPr>
      </p:pic>
      <p:sp>
        <p:nvSpPr>
          <p:cNvPr id="4" name="Title 3"/>
          <p:cNvSpPr>
            <a:spLocks noGrp="1"/>
          </p:cNvSpPr>
          <p:nvPr>
            <p:ph type="title"/>
          </p:nvPr>
        </p:nvSpPr>
        <p:spPr>
          <a:xfrm>
            <a:off x="0" y="224485"/>
            <a:ext cx="8773297"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die Jahre auf Deutsch?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13610" y="986246"/>
            <a:ext cx="7357622" cy="461665"/>
          </a:xfrm>
          <a:prstGeom prst="rect">
            <a:avLst/>
          </a:prstGeom>
          <a:noFill/>
        </p:spPr>
        <p:txBody>
          <a:bodyPr wrap="square" rtlCol="0">
            <a:spAutoFit/>
          </a:bodyPr>
          <a:lstStyle/>
          <a:p>
            <a:r>
              <a:rPr lang="en-US" sz="2400" b="1" dirty="0">
                <a:solidFill>
                  <a:schemeClr val="accent5">
                    <a:lumMod val="50000"/>
                  </a:schemeClr>
                </a:solidFill>
              </a:rPr>
              <a:t>To say the years 0 – 1099 in German:</a:t>
            </a:r>
          </a:p>
        </p:txBody>
      </p:sp>
      <p:sp>
        <p:nvSpPr>
          <p:cNvPr id="6" name="TextBox 5">
            <a:extLst>
              <a:ext uri="{FF2B5EF4-FFF2-40B4-BE49-F238E27FC236}">
                <a16:creationId xmlns:a16="http://schemas.microsoft.com/office/drawing/2014/main" id="{3C803EA7-7474-40B1-AC5C-61F2F595B30B}"/>
              </a:ext>
            </a:extLst>
          </p:cNvPr>
          <p:cNvSpPr txBox="1"/>
          <p:nvPr/>
        </p:nvSpPr>
        <p:spPr>
          <a:xfrm>
            <a:off x="113610" y="2571525"/>
            <a:ext cx="8898096" cy="461665"/>
          </a:xfrm>
          <a:prstGeom prst="rect">
            <a:avLst/>
          </a:prstGeom>
          <a:noFill/>
        </p:spPr>
        <p:txBody>
          <a:bodyPr wrap="square" rtlCol="0">
            <a:spAutoFit/>
          </a:bodyPr>
          <a:lstStyle/>
          <a:p>
            <a:r>
              <a:rPr lang="en-US" sz="2400" b="1" dirty="0">
                <a:solidFill>
                  <a:schemeClr val="accent5">
                    <a:lumMod val="50000"/>
                  </a:schemeClr>
                </a:solidFill>
              </a:rPr>
              <a:t>To say the years 1100 – 1999 in German:</a:t>
            </a:r>
          </a:p>
        </p:txBody>
      </p:sp>
      <p:sp>
        <p:nvSpPr>
          <p:cNvPr id="8" name="TextBox 7">
            <a:extLst>
              <a:ext uri="{FF2B5EF4-FFF2-40B4-BE49-F238E27FC236}">
                <a16:creationId xmlns:a16="http://schemas.microsoft.com/office/drawing/2014/main" id="{FC879194-1A31-4D00-B555-6DF9569B2DF1}"/>
              </a:ext>
            </a:extLst>
          </p:cNvPr>
          <p:cNvSpPr txBox="1"/>
          <p:nvPr/>
        </p:nvSpPr>
        <p:spPr>
          <a:xfrm>
            <a:off x="113610" y="4861095"/>
            <a:ext cx="8898096" cy="461665"/>
          </a:xfrm>
          <a:prstGeom prst="rect">
            <a:avLst/>
          </a:prstGeom>
          <a:noFill/>
        </p:spPr>
        <p:txBody>
          <a:bodyPr wrap="square" rtlCol="0">
            <a:spAutoFit/>
          </a:bodyPr>
          <a:lstStyle/>
          <a:p>
            <a:r>
              <a:rPr lang="en-US" sz="2400" b="1" dirty="0">
                <a:solidFill>
                  <a:schemeClr val="accent5">
                    <a:lumMod val="50000"/>
                  </a:schemeClr>
                </a:solidFill>
              </a:rPr>
              <a:t>To say the years 2000 – in German:</a:t>
            </a:r>
          </a:p>
        </p:txBody>
      </p:sp>
      <p:sp>
        <p:nvSpPr>
          <p:cNvPr id="9" name="Speech Bubble: Rectangle with Corners Rounded 8">
            <a:extLst>
              <a:ext uri="{FF2B5EF4-FFF2-40B4-BE49-F238E27FC236}">
                <a16:creationId xmlns:a16="http://schemas.microsoft.com/office/drawing/2014/main" id="{B7310964-26E0-4EE0-86CD-E2F3F7F48C3D}"/>
              </a:ext>
            </a:extLst>
          </p:cNvPr>
          <p:cNvSpPr/>
          <p:nvPr/>
        </p:nvSpPr>
        <p:spPr>
          <a:xfrm>
            <a:off x="8333472" y="5061743"/>
            <a:ext cx="3627637" cy="707850"/>
          </a:xfrm>
          <a:prstGeom prst="wedgeRoundRectCallout">
            <a:avLst>
              <a:gd name="adj1" fmla="val 15005"/>
              <a:gd name="adj2" fmla="val -9035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BC – </a:t>
            </a:r>
            <a:r>
              <a:rPr lang="en-GB" sz="2000" dirty="0" err="1"/>
              <a:t>vor</a:t>
            </a:r>
            <a:r>
              <a:rPr lang="en-GB" sz="2000" dirty="0"/>
              <a:t> Christus (v. </a:t>
            </a:r>
            <a:r>
              <a:rPr lang="en-GB" sz="2000" dirty="0" err="1"/>
              <a:t>Chr</a:t>
            </a:r>
            <a:r>
              <a:rPr lang="en-GB" sz="2000" dirty="0"/>
              <a:t>)</a:t>
            </a:r>
            <a:br>
              <a:rPr lang="en-GB" sz="2000" dirty="0"/>
            </a:br>
            <a:r>
              <a:rPr lang="en-GB" sz="2000" dirty="0"/>
              <a:t>AD – </a:t>
            </a:r>
            <a:r>
              <a:rPr lang="en-GB" sz="2000" dirty="0" err="1"/>
              <a:t>nach</a:t>
            </a:r>
            <a:r>
              <a:rPr lang="en-GB" sz="2000" dirty="0"/>
              <a:t> Christus (n. </a:t>
            </a:r>
            <a:r>
              <a:rPr lang="en-GB" sz="2000" dirty="0" err="1"/>
              <a:t>Chr</a:t>
            </a:r>
            <a:r>
              <a:rPr lang="en-GB" sz="2000" dirty="0"/>
              <a:t>)</a:t>
            </a:r>
          </a:p>
        </p:txBody>
      </p:sp>
      <p:sp>
        <p:nvSpPr>
          <p:cNvPr id="10" name="Speech Bubble: Rectangle with Corners Rounded 9">
            <a:extLst>
              <a:ext uri="{FF2B5EF4-FFF2-40B4-BE49-F238E27FC236}">
                <a16:creationId xmlns:a16="http://schemas.microsoft.com/office/drawing/2014/main" id="{E73D191D-8689-4458-877D-1C3575AC5B9E}"/>
              </a:ext>
            </a:extLst>
          </p:cNvPr>
          <p:cNvSpPr/>
          <p:nvPr/>
        </p:nvSpPr>
        <p:spPr>
          <a:xfrm>
            <a:off x="7854452" y="3124812"/>
            <a:ext cx="4223938" cy="1244627"/>
          </a:xfrm>
          <a:prstGeom prst="wedgeRoundRectCallout">
            <a:avLst>
              <a:gd name="adj1" fmla="val -76036"/>
              <a:gd name="adj2" fmla="val -7270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German, always say the </a:t>
            </a:r>
            <a:r>
              <a:rPr lang="en-GB" sz="2000" b="1" i="1" dirty="0" err="1"/>
              <a:t>hundert</a:t>
            </a:r>
            <a:r>
              <a:rPr lang="en-GB" sz="2000" b="1" i="1" dirty="0"/>
              <a:t> </a:t>
            </a:r>
            <a:r>
              <a:rPr lang="en-GB" sz="2000" i="1" dirty="0"/>
              <a:t>or</a:t>
            </a:r>
            <a:r>
              <a:rPr lang="en-GB" sz="2000" b="1" i="1" dirty="0"/>
              <a:t> </a:t>
            </a:r>
            <a:r>
              <a:rPr lang="en-GB" sz="2000" b="1" i="1" dirty="0" err="1"/>
              <a:t>tausend</a:t>
            </a:r>
            <a:r>
              <a:rPr lang="en-GB" sz="2000" b="1" i="1" dirty="0"/>
              <a:t> </a:t>
            </a:r>
            <a:r>
              <a:rPr lang="en-GB" sz="2000" dirty="0"/>
              <a:t>but you can leave out the </a:t>
            </a:r>
            <a:r>
              <a:rPr lang="en-GB" sz="2000" b="1" dirty="0" err="1"/>
              <a:t>ein</a:t>
            </a:r>
            <a:r>
              <a:rPr lang="en-GB" sz="2000" dirty="0"/>
              <a:t> and the </a:t>
            </a:r>
            <a:r>
              <a:rPr lang="en-GB" sz="2000" b="1" i="1" dirty="0"/>
              <a:t>und</a:t>
            </a:r>
            <a:r>
              <a:rPr lang="en-GB" sz="2000" dirty="0"/>
              <a:t>.</a:t>
            </a:r>
            <a:endParaRPr lang="en-GB" sz="2000" b="1" dirty="0"/>
          </a:p>
        </p:txBody>
      </p:sp>
      <p:sp>
        <p:nvSpPr>
          <p:cNvPr id="2" name="TextBox 1">
            <a:extLst>
              <a:ext uri="{FF2B5EF4-FFF2-40B4-BE49-F238E27FC236}">
                <a16:creationId xmlns:a16="http://schemas.microsoft.com/office/drawing/2014/main" id="{DB47A215-534E-4F06-8253-F23397D7B584}"/>
              </a:ext>
            </a:extLst>
          </p:cNvPr>
          <p:cNvSpPr txBox="1"/>
          <p:nvPr/>
        </p:nvSpPr>
        <p:spPr>
          <a:xfrm>
            <a:off x="1636167" y="3607220"/>
            <a:ext cx="4680228" cy="461665"/>
          </a:xfrm>
          <a:prstGeom prst="rect">
            <a:avLst/>
          </a:prstGeom>
          <a:noFill/>
        </p:spPr>
        <p:txBody>
          <a:bodyPr wrap="square" rtlCol="0">
            <a:spAutoFit/>
          </a:bodyPr>
          <a:lstStyle/>
          <a:p>
            <a:pPr algn="l"/>
            <a:r>
              <a:rPr lang="en-GB" sz="2400" dirty="0" err="1">
                <a:solidFill>
                  <a:schemeClr val="accent5">
                    <a:lumMod val="50000"/>
                  </a:schemeClr>
                </a:solidFill>
              </a:rPr>
              <a:t>dreizehnhundert</a:t>
            </a:r>
            <a:r>
              <a:rPr lang="en-GB" sz="2400" dirty="0">
                <a:solidFill>
                  <a:schemeClr val="accent5">
                    <a:lumMod val="50000"/>
                  </a:schemeClr>
                </a:solidFill>
              </a:rPr>
              <a:t>(und)</a:t>
            </a:r>
            <a:r>
              <a:rPr lang="en-GB" sz="2400" dirty="0" err="1">
                <a:solidFill>
                  <a:schemeClr val="accent5">
                    <a:lumMod val="50000"/>
                  </a:schemeClr>
                </a:solidFill>
              </a:rPr>
              <a:t>vierzehn</a:t>
            </a:r>
            <a:endParaRPr lang="en-GB" sz="2400" dirty="0">
              <a:solidFill>
                <a:schemeClr val="accent5">
                  <a:lumMod val="50000"/>
                </a:schemeClr>
              </a:solidFill>
            </a:endParaRPr>
          </a:p>
        </p:txBody>
      </p:sp>
      <p:sp>
        <p:nvSpPr>
          <p:cNvPr id="11" name="TextBox 10">
            <a:extLst>
              <a:ext uri="{FF2B5EF4-FFF2-40B4-BE49-F238E27FC236}">
                <a16:creationId xmlns:a16="http://schemas.microsoft.com/office/drawing/2014/main" id="{484DA3E2-EF73-452A-8D3A-08F84FBC7F7E}"/>
              </a:ext>
            </a:extLst>
          </p:cNvPr>
          <p:cNvSpPr txBox="1"/>
          <p:nvPr/>
        </p:nvSpPr>
        <p:spPr>
          <a:xfrm>
            <a:off x="1636167" y="4216364"/>
            <a:ext cx="4803795" cy="461665"/>
          </a:xfrm>
          <a:prstGeom prst="rect">
            <a:avLst/>
          </a:prstGeom>
          <a:noFill/>
        </p:spPr>
        <p:txBody>
          <a:bodyPr wrap="square" rtlCol="0">
            <a:spAutoFit/>
          </a:bodyPr>
          <a:lstStyle/>
          <a:p>
            <a:pPr algn="l"/>
            <a:r>
              <a:rPr lang="en-GB" sz="2400" dirty="0" err="1">
                <a:solidFill>
                  <a:schemeClr val="accent5">
                    <a:lumMod val="50000"/>
                  </a:schemeClr>
                </a:solidFill>
              </a:rPr>
              <a:t>neunzehnhundert</a:t>
            </a:r>
            <a:r>
              <a:rPr lang="en-GB" sz="2400" dirty="0">
                <a:solidFill>
                  <a:schemeClr val="accent5">
                    <a:lumMod val="50000"/>
                  </a:schemeClr>
                </a:solidFill>
              </a:rPr>
              <a:t>(und)</a:t>
            </a:r>
            <a:r>
              <a:rPr lang="en-GB" sz="2400" dirty="0" err="1">
                <a:solidFill>
                  <a:schemeClr val="accent5">
                    <a:lumMod val="50000"/>
                  </a:schemeClr>
                </a:solidFill>
              </a:rPr>
              <a:t>achtzig</a:t>
            </a:r>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0FB1A28C-5A4D-446D-BD98-C3A9CB551CAC}"/>
              </a:ext>
            </a:extLst>
          </p:cNvPr>
          <p:cNvSpPr txBox="1"/>
          <p:nvPr/>
        </p:nvSpPr>
        <p:spPr>
          <a:xfrm>
            <a:off x="1636168" y="3002039"/>
            <a:ext cx="4680227" cy="461665"/>
          </a:xfrm>
          <a:prstGeom prst="rect">
            <a:avLst/>
          </a:prstGeom>
          <a:noFill/>
        </p:spPr>
        <p:txBody>
          <a:bodyPr wrap="square" rtlCol="0">
            <a:spAutoFit/>
          </a:bodyPr>
          <a:lstStyle/>
          <a:p>
            <a:pPr algn="l"/>
            <a:r>
              <a:rPr lang="en-GB" sz="2400" dirty="0" err="1">
                <a:solidFill>
                  <a:schemeClr val="accent5">
                    <a:lumMod val="50000"/>
                  </a:schemeClr>
                </a:solidFill>
              </a:rPr>
              <a:t>elfhundert</a:t>
            </a:r>
            <a:r>
              <a:rPr lang="en-GB" sz="2400" dirty="0">
                <a:solidFill>
                  <a:schemeClr val="accent5">
                    <a:lumMod val="50000"/>
                  </a:schemeClr>
                </a:solidFill>
              </a:rPr>
              <a:t>(und)</a:t>
            </a:r>
            <a:r>
              <a:rPr lang="en-GB" sz="2400" dirty="0" err="1">
                <a:solidFill>
                  <a:schemeClr val="accent5">
                    <a:lumMod val="50000"/>
                  </a:schemeClr>
                </a:solidFill>
              </a:rPr>
              <a:t>fünf</a:t>
            </a:r>
            <a:endParaRPr lang="en-GB" sz="2400" dirty="0">
              <a:solidFill>
                <a:schemeClr val="accent5">
                  <a:lumMod val="50000"/>
                </a:schemeClr>
              </a:solidFill>
            </a:endParaRPr>
          </a:p>
        </p:txBody>
      </p:sp>
      <p:sp>
        <p:nvSpPr>
          <p:cNvPr id="13" name="Rectangle 12">
            <a:hlinkClick r:id="" action="ppaction://noaction">
              <a:snd r:embed="rId4" name="9.1.1.3 Slide 4 3.wav"/>
            </a:hlinkClick>
            <a:extLst>
              <a:ext uri="{FF2B5EF4-FFF2-40B4-BE49-F238E27FC236}">
                <a16:creationId xmlns:a16="http://schemas.microsoft.com/office/drawing/2014/main" id="{21DF8EFC-2213-4AD8-839E-ADE9CA0F81FC}"/>
              </a:ext>
            </a:extLst>
          </p:cNvPr>
          <p:cNvSpPr/>
          <p:nvPr/>
        </p:nvSpPr>
        <p:spPr>
          <a:xfrm>
            <a:off x="732047" y="302996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1105</a:t>
            </a:r>
          </a:p>
        </p:txBody>
      </p:sp>
      <p:sp>
        <p:nvSpPr>
          <p:cNvPr id="14" name="Rectangle 13">
            <a:hlinkClick r:id="" action="ppaction://noaction">
              <a:snd r:embed="rId5" name="9.1.1.3 Slide 4 4.wav"/>
            </a:hlinkClick>
            <a:extLst>
              <a:ext uri="{FF2B5EF4-FFF2-40B4-BE49-F238E27FC236}">
                <a16:creationId xmlns:a16="http://schemas.microsoft.com/office/drawing/2014/main" id="{F885DFE0-7A07-44E2-B36B-862DEB13493C}"/>
              </a:ext>
            </a:extLst>
          </p:cNvPr>
          <p:cNvSpPr/>
          <p:nvPr/>
        </p:nvSpPr>
        <p:spPr>
          <a:xfrm>
            <a:off x="731951" y="363947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1314</a:t>
            </a:r>
          </a:p>
        </p:txBody>
      </p:sp>
      <p:sp>
        <p:nvSpPr>
          <p:cNvPr id="15" name="Rectangle 14">
            <a:hlinkClick r:id="" action="ppaction://noaction">
              <a:snd r:embed="rId6" name="9.1.1.3 Slide 4 5.wav"/>
            </a:hlinkClick>
            <a:extLst>
              <a:ext uri="{FF2B5EF4-FFF2-40B4-BE49-F238E27FC236}">
                <a16:creationId xmlns:a16="http://schemas.microsoft.com/office/drawing/2014/main" id="{848506D8-F586-4FF6-B93D-C243A2445839}"/>
              </a:ext>
            </a:extLst>
          </p:cNvPr>
          <p:cNvSpPr/>
          <p:nvPr/>
        </p:nvSpPr>
        <p:spPr>
          <a:xfrm>
            <a:off x="731951" y="4259409"/>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1980</a:t>
            </a:r>
          </a:p>
        </p:txBody>
      </p:sp>
      <p:sp>
        <p:nvSpPr>
          <p:cNvPr id="17" name="Rectangle 16">
            <a:hlinkClick r:id="" action="ppaction://noaction">
              <a:snd r:embed="rId7" name="9.1.1.3 Slide 4 1.wav"/>
            </a:hlinkClick>
            <a:extLst>
              <a:ext uri="{FF2B5EF4-FFF2-40B4-BE49-F238E27FC236}">
                <a16:creationId xmlns:a16="http://schemas.microsoft.com/office/drawing/2014/main" id="{99DC23D8-8831-4EE5-8FB8-7B708027103D}"/>
              </a:ext>
            </a:extLst>
          </p:cNvPr>
          <p:cNvSpPr/>
          <p:nvPr/>
        </p:nvSpPr>
        <p:spPr>
          <a:xfrm>
            <a:off x="731951" y="1479636"/>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752</a:t>
            </a:r>
          </a:p>
        </p:txBody>
      </p:sp>
      <p:sp>
        <p:nvSpPr>
          <p:cNvPr id="18" name="Rectangle 17">
            <a:hlinkClick r:id="" action="ppaction://noaction">
              <a:snd r:embed="rId8" name="9.1.1.3 Slide 4 2.wav"/>
            </a:hlinkClick>
            <a:extLst>
              <a:ext uri="{FF2B5EF4-FFF2-40B4-BE49-F238E27FC236}">
                <a16:creationId xmlns:a16="http://schemas.microsoft.com/office/drawing/2014/main" id="{107D7D3D-44DE-42F7-A1C9-21E2FB470639}"/>
              </a:ext>
            </a:extLst>
          </p:cNvPr>
          <p:cNvSpPr/>
          <p:nvPr/>
        </p:nvSpPr>
        <p:spPr>
          <a:xfrm>
            <a:off x="731951" y="2034510"/>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1066</a:t>
            </a:r>
          </a:p>
        </p:txBody>
      </p:sp>
      <p:sp>
        <p:nvSpPr>
          <p:cNvPr id="19" name="TextBox 18">
            <a:extLst>
              <a:ext uri="{FF2B5EF4-FFF2-40B4-BE49-F238E27FC236}">
                <a16:creationId xmlns:a16="http://schemas.microsoft.com/office/drawing/2014/main" id="{331106D9-AD4F-4B31-B5CB-CF7A95BD4645}"/>
              </a:ext>
            </a:extLst>
          </p:cNvPr>
          <p:cNvSpPr txBox="1"/>
          <p:nvPr/>
        </p:nvSpPr>
        <p:spPr>
          <a:xfrm>
            <a:off x="1664966" y="1471716"/>
            <a:ext cx="5443364" cy="461665"/>
          </a:xfrm>
          <a:prstGeom prst="rect">
            <a:avLst/>
          </a:prstGeom>
          <a:noFill/>
        </p:spPr>
        <p:txBody>
          <a:bodyPr wrap="square" rtlCol="0">
            <a:spAutoFit/>
          </a:bodyPr>
          <a:lstStyle/>
          <a:p>
            <a:pPr algn="l"/>
            <a:r>
              <a:rPr lang="en-GB" sz="2400" dirty="0" err="1">
                <a:solidFill>
                  <a:schemeClr val="accent5">
                    <a:lumMod val="50000"/>
                  </a:schemeClr>
                </a:solidFill>
              </a:rPr>
              <a:t>siebenhundert</a:t>
            </a:r>
            <a:r>
              <a:rPr lang="en-GB" sz="2400" dirty="0">
                <a:solidFill>
                  <a:schemeClr val="accent5">
                    <a:lumMod val="50000"/>
                  </a:schemeClr>
                </a:solidFill>
              </a:rPr>
              <a:t>(und)</a:t>
            </a:r>
            <a:r>
              <a:rPr lang="en-GB" sz="2400" dirty="0" err="1">
                <a:solidFill>
                  <a:schemeClr val="accent5">
                    <a:lumMod val="50000"/>
                  </a:schemeClr>
                </a:solidFill>
              </a:rPr>
              <a:t>zweiundfünfzig</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D713350C-5EB4-4F4B-8877-9378853F8634}"/>
              </a:ext>
            </a:extLst>
          </p:cNvPr>
          <p:cNvSpPr txBox="1"/>
          <p:nvPr/>
        </p:nvSpPr>
        <p:spPr>
          <a:xfrm>
            <a:off x="1624009" y="2016048"/>
            <a:ext cx="5443364"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ein</a:t>
            </a:r>
            <a:r>
              <a:rPr lang="en-GB" sz="2400" dirty="0">
                <a:solidFill>
                  <a:schemeClr val="accent5">
                    <a:lumMod val="50000"/>
                  </a:schemeClr>
                </a:solidFill>
              </a:rPr>
              <a:t>)</a:t>
            </a:r>
            <a:r>
              <a:rPr lang="en-GB" sz="2400" dirty="0" err="1">
                <a:solidFill>
                  <a:schemeClr val="accent5">
                    <a:lumMod val="50000"/>
                  </a:schemeClr>
                </a:solidFill>
              </a:rPr>
              <a:t>tausend</a:t>
            </a:r>
            <a:r>
              <a:rPr lang="en-GB" sz="2400" dirty="0">
                <a:solidFill>
                  <a:schemeClr val="accent5">
                    <a:lumMod val="50000"/>
                  </a:schemeClr>
                </a:solidFill>
              </a:rPr>
              <a:t>(und)</a:t>
            </a:r>
            <a:r>
              <a:rPr lang="en-GB" sz="2400" dirty="0" err="1">
                <a:solidFill>
                  <a:schemeClr val="accent5">
                    <a:lumMod val="50000"/>
                  </a:schemeClr>
                </a:solidFill>
              </a:rPr>
              <a:t>sechsundsechzig</a:t>
            </a:r>
            <a:endParaRPr lang="en-GB" sz="2400" dirty="0">
              <a:solidFill>
                <a:schemeClr val="accent5">
                  <a:lumMod val="50000"/>
                </a:schemeClr>
              </a:solidFill>
            </a:endParaRPr>
          </a:p>
        </p:txBody>
      </p:sp>
      <p:sp>
        <p:nvSpPr>
          <p:cNvPr id="21" name="Speech Bubble: Rectangle with Corners Rounded 20">
            <a:extLst>
              <a:ext uri="{FF2B5EF4-FFF2-40B4-BE49-F238E27FC236}">
                <a16:creationId xmlns:a16="http://schemas.microsoft.com/office/drawing/2014/main" id="{8F1C01A7-E20B-492D-9B53-BCCF524053E8}"/>
              </a:ext>
            </a:extLst>
          </p:cNvPr>
          <p:cNvSpPr/>
          <p:nvPr/>
        </p:nvSpPr>
        <p:spPr>
          <a:xfrm>
            <a:off x="8089325" y="1152767"/>
            <a:ext cx="3812987" cy="1720557"/>
          </a:xfrm>
          <a:prstGeom prst="wedgeRoundRectCallout">
            <a:avLst>
              <a:gd name="adj1" fmla="val -67212"/>
              <a:gd name="adj2" fmla="val -1501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In English, we often say years in two parts: </a:t>
            </a:r>
            <a:br>
              <a:rPr lang="en-GB" sz="2000" dirty="0"/>
            </a:br>
            <a:r>
              <a:rPr lang="en-GB" sz="2000" dirty="0"/>
              <a:t>1066 </a:t>
            </a:r>
            <a:r>
              <a:rPr lang="en-GB" sz="2000" dirty="0">
                <a:sym typeface="Wingdings" panose="05000000000000000000" pitchFamily="2" charset="2"/>
              </a:rPr>
              <a:t> ten / sixty-six</a:t>
            </a:r>
            <a:br>
              <a:rPr lang="en-GB" sz="2000" dirty="0">
                <a:sym typeface="Wingdings" panose="05000000000000000000" pitchFamily="2" charset="2"/>
              </a:rPr>
            </a:br>
            <a:r>
              <a:rPr lang="en-GB" sz="2000" dirty="0">
                <a:sym typeface="Wingdings" panose="05000000000000000000" pitchFamily="2" charset="2"/>
              </a:rPr>
              <a:t>1105  eleven / o five</a:t>
            </a:r>
            <a:br>
              <a:rPr lang="en-GB" sz="2000" dirty="0">
                <a:sym typeface="Wingdings" panose="05000000000000000000" pitchFamily="2" charset="2"/>
              </a:rPr>
            </a:br>
            <a:r>
              <a:rPr lang="en-GB" sz="2000" dirty="0">
                <a:sym typeface="Wingdings" panose="05000000000000000000" pitchFamily="2" charset="2"/>
              </a:rPr>
              <a:t>1980  nineteen / eighty</a:t>
            </a:r>
            <a:endParaRPr lang="en-GB" sz="2000" b="1" dirty="0"/>
          </a:p>
        </p:txBody>
      </p:sp>
      <p:sp>
        <p:nvSpPr>
          <p:cNvPr id="22" name="Rectangle 21">
            <a:hlinkClick r:id="" action="ppaction://noaction">
              <a:snd r:embed="rId9" name="9.1.1.3 Slide 4 6.wav"/>
            </a:hlinkClick>
            <a:extLst>
              <a:ext uri="{FF2B5EF4-FFF2-40B4-BE49-F238E27FC236}">
                <a16:creationId xmlns:a16="http://schemas.microsoft.com/office/drawing/2014/main" id="{2056C7EE-EDA1-4B18-ACDD-6229692EA0C6}"/>
              </a:ext>
            </a:extLst>
          </p:cNvPr>
          <p:cNvSpPr/>
          <p:nvPr/>
        </p:nvSpPr>
        <p:spPr>
          <a:xfrm>
            <a:off x="731951" y="5307928"/>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2005</a:t>
            </a:r>
          </a:p>
        </p:txBody>
      </p:sp>
      <p:sp>
        <p:nvSpPr>
          <p:cNvPr id="23" name="Rectangle 22">
            <a:hlinkClick r:id="" action="ppaction://noaction">
              <a:snd r:embed="rId10" name="9.1.1.3 Slide 4 7.wav"/>
            </a:hlinkClick>
            <a:extLst>
              <a:ext uri="{FF2B5EF4-FFF2-40B4-BE49-F238E27FC236}">
                <a16:creationId xmlns:a16="http://schemas.microsoft.com/office/drawing/2014/main" id="{E3B7C615-249F-4FEF-B1D3-78F04F8C9385}"/>
              </a:ext>
            </a:extLst>
          </p:cNvPr>
          <p:cNvSpPr/>
          <p:nvPr/>
        </p:nvSpPr>
        <p:spPr>
          <a:xfrm>
            <a:off x="731951" y="5862274"/>
            <a:ext cx="774323"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2020</a:t>
            </a:r>
          </a:p>
        </p:txBody>
      </p:sp>
      <p:sp>
        <p:nvSpPr>
          <p:cNvPr id="24" name="TextBox 23">
            <a:extLst>
              <a:ext uri="{FF2B5EF4-FFF2-40B4-BE49-F238E27FC236}">
                <a16:creationId xmlns:a16="http://schemas.microsoft.com/office/drawing/2014/main" id="{99D30A5A-1225-43B9-BC4E-C58E6F214DEB}"/>
              </a:ext>
            </a:extLst>
          </p:cNvPr>
          <p:cNvSpPr txBox="1"/>
          <p:nvPr/>
        </p:nvSpPr>
        <p:spPr>
          <a:xfrm>
            <a:off x="1636168" y="5278263"/>
            <a:ext cx="4803795" cy="461665"/>
          </a:xfrm>
          <a:prstGeom prst="rect">
            <a:avLst/>
          </a:prstGeom>
          <a:noFill/>
        </p:spPr>
        <p:txBody>
          <a:bodyPr wrap="square" rtlCol="0">
            <a:spAutoFit/>
          </a:bodyPr>
          <a:lstStyle/>
          <a:p>
            <a:pPr algn="l"/>
            <a:r>
              <a:rPr lang="en-GB" sz="2400" dirty="0" err="1">
                <a:solidFill>
                  <a:schemeClr val="accent5">
                    <a:lumMod val="50000"/>
                  </a:schemeClr>
                </a:solidFill>
              </a:rPr>
              <a:t>zweitausend</a:t>
            </a:r>
            <a:r>
              <a:rPr lang="en-GB" sz="2400" dirty="0">
                <a:solidFill>
                  <a:schemeClr val="accent5">
                    <a:lumMod val="50000"/>
                  </a:schemeClr>
                </a:solidFill>
              </a:rPr>
              <a:t>(und)</a:t>
            </a:r>
            <a:r>
              <a:rPr lang="en-GB" sz="2400" dirty="0" err="1">
                <a:solidFill>
                  <a:schemeClr val="accent5">
                    <a:lumMod val="50000"/>
                  </a:schemeClr>
                </a:solidFill>
              </a:rPr>
              <a:t>fünf</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25518B10-4D4C-4DCB-BC3F-CB3B87F0AE80}"/>
              </a:ext>
            </a:extLst>
          </p:cNvPr>
          <p:cNvSpPr txBox="1"/>
          <p:nvPr/>
        </p:nvSpPr>
        <p:spPr>
          <a:xfrm>
            <a:off x="1636168" y="5846295"/>
            <a:ext cx="4803795" cy="461665"/>
          </a:xfrm>
          <a:prstGeom prst="rect">
            <a:avLst/>
          </a:prstGeom>
          <a:noFill/>
        </p:spPr>
        <p:txBody>
          <a:bodyPr wrap="square" rtlCol="0">
            <a:spAutoFit/>
          </a:bodyPr>
          <a:lstStyle/>
          <a:p>
            <a:pPr algn="l"/>
            <a:r>
              <a:rPr lang="en-GB" sz="2400" dirty="0" err="1">
                <a:solidFill>
                  <a:schemeClr val="accent5">
                    <a:lumMod val="50000"/>
                  </a:schemeClr>
                </a:solidFill>
              </a:rPr>
              <a:t>zweitausend</a:t>
            </a:r>
            <a:r>
              <a:rPr lang="en-GB" sz="2400" dirty="0">
                <a:solidFill>
                  <a:schemeClr val="accent5">
                    <a:lumMod val="50000"/>
                  </a:schemeClr>
                </a:solidFill>
              </a:rPr>
              <a:t>(und)</a:t>
            </a:r>
            <a:r>
              <a:rPr lang="en-GB" sz="2400" dirty="0" err="1">
                <a:solidFill>
                  <a:schemeClr val="accent5">
                    <a:lumMod val="50000"/>
                  </a:schemeClr>
                </a:solidFill>
              </a:rPr>
              <a:t>zwanzig</a:t>
            </a:r>
            <a:endParaRPr lang="en-GB" sz="2400" dirty="0">
              <a:solidFill>
                <a:schemeClr val="accent5">
                  <a:lumMod val="50000"/>
                </a:schemeClr>
              </a:solidFill>
            </a:endParaRPr>
          </a:p>
        </p:txBody>
      </p:sp>
      <p:sp>
        <p:nvSpPr>
          <p:cNvPr id="16" name="TextBox 15">
            <a:extLst>
              <a:ext uri="{FF2B5EF4-FFF2-40B4-BE49-F238E27FC236}">
                <a16:creationId xmlns:a16="http://schemas.microsoft.com/office/drawing/2014/main" id="{451385A5-F734-4B90-84D0-CFB172DF54C9}"/>
              </a:ext>
            </a:extLst>
          </p:cNvPr>
          <p:cNvSpPr txBox="1"/>
          <p:nvPr/>
        </p:nvSpPr>
        <p:spPr>
          <a:xfrm>
            <a:off x="205331" y="1497312"/>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1</a:t>
            </a:r>
            <a:endParaRPr lang="en-GB" sz="2200" dirty="0">
              <a:solidFill>
                <a:schemeClr val="accent5">
                  <a:lumMod val="50000"/>
                </a:schemeClr>
              </a:solidFill>
            </a:endParaRPr>
          </a:p>
        </p:txBody>
      </p:sp>
      <p:sp>
        <p:nvSpPr>
          <p:cNvPr id="27" name="TextBox 26">
            <a:extLst>
              <a:ext uri="{FF2B5EF4-FFF2-40B4-BE49-F238E27FC236}">
                <a16:creationId xmlns:a16="http://schemas.microsoft.com/office/drawing/2014/main" id="{44BDD0EF-50A7-48F7-88BC-39878EAAAB56}"/>
              </a:ext>
            </a:extLst>
          </p:cNvPr>
          <p:cNvSpPr txBox="1"/>
          <p:nvPr/>
        </p:nvSpPr>
        <p:spPr>
          <a:xfrm>
            <a:off x="205331" y="2031438"/>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2</a:t>
            </a:r>
            <a:endParaRPr lang="en-GB" sz="2200" dirty="0">
              <a:solidFill>
                <a:schemeClr val="accent5">
                  <a:lumMod val="50000"/>
                </a:schemeClr>
              </a:solidFill>
            </a:endParaRPr>
          </a:p>
        </p:txBody>
      </p:sp>
      <p:sp>
        <p:nvSpPr>
          <p:cNvPr id="28" name="TextBox 27">
            <a:extLst>
              <a:ext uri="{FF2B5EF4-FFF2-40B4-BE49-F238E27FC236}">
                <a16:creationId xmlns:a16="http://schemas.microsoft.com/office/drawing/2014/main" id="{C27D692E-4853-468C-A7D1-7163F431FF88}"/>
              </a:ext>
            </a:extLst>
          </p:cNvPr>
          <p:cNvSpPr txBox="1"/>
          <p:nvPr/>
        </p:nvSpPr>
        <p:spPr>
          <a:xfrm>
            <a:off x="205331" y="3043343"/>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3</a:t>
            </a:r>
            <a:endParaRPr lang="en-GB" sz="2200" dirty="0">
              <a:solidFill>
                <a:schemeClr val="accent5">
                  <a:lumMod val="50000"/>
                </a:schemeClr>
              </a:solidFill>
            </a:endParaRPr>
          </a:p>
        </p:txBody>
      </p:sp>
      <p:sp>
        <p:nvSpPr>
          <p:cNvPr id="29" name="TextBox 28">
            <a:extLst>
              <a:ext uri="{FF2B5EF4-FFF2-40B4-BE49-F238E27FC236}">
                <a16:creationId xmlns:a16="http://schemas.microsoft.com/office/drawing/2014/main" id="{09BFD58A-0EBA-472E-897D-E2D147CDB450}"/>
              </a:ext>
            </a:extLst>
          </p:cNvPr>
          <p:cNvSpPr txBox="1"/>
          <p:nvPr/>
        </p:nvSpPr>
        <p:spPr>
          <a:xfrm>
            <a:off x="205331" y="3655280"/>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4</a:t>
            </a:r>
            <a:endParaRPr lang="en-GB" sz="2200" dirty="0">
              <a:solidFill>
                <a:schemeClr val="accent5">
                  <a:lumMod val="50000"/>
                </a:schemeClr>
              </a:solidFill>
            </a:endParaRPr>
          </a:p>
        </p:txBody>
      </p:sp>
      <p:sp>
        <p:nvSpPr>
          <p:cNvPr id="30" name="TextBox 29">
            <a:extLst>
              <a:ext uri="{FF2B5EF4-FFF2-40B4-BE49-F238E27FC236}">
                <a16:creationId xmlns:a16="http://schemas.microsoft.com/office/drawing/2014/main" id="{608A403E-CFA6-4432-A6AA-D8AD6058F5BC}"/>
              </a:ext>
            </a:extLst>
          </p:cNvPr>
          <p:cNvSpPr txBox="1"/>
          <p:nvPr/>
        </p:nvSpPr>
        <p:spPr>
          <a:xfrm>
            <a:off x="205331" y="4274241"/>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5</a:t>
            </a:r>
            <a:endParaRPr lang="en-GB" sz="2200" dirty="0">
              <a:solidFill>
                <a:schemeClr val="accent5">
                  <a:lumMod val="50000"/>
                </a:schemeClr>
              </a:solidFill>
            </a:endParaRPr>
          </a:p>
        </p:txBody>
      </p:sp>
      <p:sp>
        <p:nvSpPr>
          <p:cNvPr id="31" name="TextBox 30">
            <a:extLst>
              <a:ext uri="{FF2B5EF4-FFF2-40B4-BE49-F238E27FC236}">
                <a16:creationId xmlns:a16="http://schemas.microsoft.com/office/drawing/2014/main" id="{B278AA1C-1E76-49ED-87C5-6CADAA4EFE81}"/>
              </a:ext>
            </a:extLst>
          </p:cNvPr>
          <p:cNvSpPr txBox="1"/>
          <p:nvPr/>
        </p:nvSpPr>
        <p:spPr>
          <a:xfrm>
            <a:off x="207022" y="5288513"/>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6</a:t>
            </a:r>
            <a:endParaRPr lang="en-GB" sz="2200" dirty="0">
              <a:solidFill>
                <a:schemeClr val="accent5">
                  <a:lumMod val="50000"/>
                </a:schemeClr>
              </a:solidFill>
            </a:endParaRPr>
          </a:p>
        </p:txBody>
      </p:sp>
      <p:sp>
        <p:nvSpPr>
          <p:cNvPr id="32" name="TextBox 31">
            <a:extLst>
              <a:ext uri="{FF2B5EF4-FFF2-40B4-BE49-F238E27FC236}">
                <a16:creationId xmlns:a16="http://schemas.microsoft.com/office/drawing/2014/main" id="{F421CFDE-A8B6-4AED-8304-CB173247039D}"/>
              </a:ext>
            </a:extLst>
          </p:cNvPr>
          <p:cNvSpPr txBox="1"/>
          <p:nvPr/>
        </p:nvSpPr>
        <p:spPr>
          <a:xfrm>
            <a:off x="205331" y="5871356"/>
            <a:ext cx="396726" cy="430887"/>
          </a:xfrm>
          <a:prstGeom prst="rect">
            <a:avLst/>
          </a:prstGeom>
          <a:solidFill>
            <a:srgbClr val="FFF4E7"/>
          </a:solidFill>
          <a:ln>
            <a:solidFill>
              <a:srgbClr val="115076"/>
            </a:solidFill>
          </a:ln>
        </p:spPr>
        <p:txBody>
          <a:bodyPr wrap="square" rtlCol="0">
            <a:spAutoFit/>
          </a:bodyPr>
          <a:lstStyle/>
          <a:p>
            <a:pPr algn="ctr"/>
            <a:r>
              <a:rPr lang="en-US" sz="2200" dirty="0">
                <a:solidFill>
                  <a:schemeClr val="accent5">
                    <a:lumMod val="50000"/>
                  </a:schemeClr>
                </a:solidFill>
              </a:rPr>
              <a:t>7</a:t>
            </a:r>
            <a:endParaRPr lang="en-GB" sz="2200" dirty="0">
              <a:solidFill>
                <a:schemeClr val="accent5">
                  <a:lumMod val="50000"/>
                </a:schemeClr>
              </a:solidFill>
            </a:endParaRPr>
          </a:p>
        </p:txBody>
      </p:sp>
    </p:spTree>
    <p:extLst>
      <p:ext uri="{BB962C8B-B14F-4D97-AF65-F5344CB8AC3E}">
        <p14:creationId xmlns:p14="http://schemas.microsoft.com/office/powerpoint/2010/main" val="2512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1" grpId="0"/>
      <p:bldP spid="12" grpId="0"/>
      <p:bldP spid="13" grpId="0" animBg="1"/>
      <p:bldP spid="14" grpId="0" animBg="1"/>
      <p:bldP spid="15" grpId="0" animBg="1"/>
      <p:bldP spid="17" grpId="0" animBg="1"/>
      <p:bldP spid="18" grpId="0" animBg="1"/>
      <p:bldP spid="19" grpId="0"/>
      <p:bldP spid="20" grpId="0"/>
      <p:bldP spid="21" grpId="0" animBg="1"/>
      <p:bldP spid="22" grpId="0" animBg="1"/>
      <p:bldP spid="23"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72050" cy="707849"/>
          </a:xfrm>
          <a:prstGeom prst="rect">
            <a:avLst/>
          </a:prstGeom>
        </p:spPr>
      </p:pic>
      <p:sp>
        <p:nvSpPr>
          <p:cNvPr id="4" name="Title 3"/>
          <p:cNvSpPr>
            <a:spLocks noGrp="1"/>
          </p:cNvSpPr>
          <p:nvPr>
            <p:ph type="title"/>
          </p:nvPr>
        </p:nvSpPr>
        <p:spPr>
          <a:xfrm>
            <a:off x="0" y="236891"/>
            <a:ext cx="4869180" cy="707849"/>
          </a:xfrm>
        </p:spPr>
        <p:txBody>
          <a:bodyPr>
            <a:normAutofit/>
          </a:bodyPr>
          <a:lstStyle/>
          <a:p>
            <a:r>
              <a:rPr lang="en-GB" sz="3600" b="1" dirty="0" err="1">
                <a:solidFill>
                  <a:schemeClr val="bg1"/>
                </a:solidFill>
              </a:rPr>
              <a:t>Wann</a:t>
            </a:r>
            <a:r>
              <a:rPr lang="en-GB" sz="3600" b="1" dirty="0">
                <a:solidFill>
                  <a:schemeClr val="bg1"/>
                </a:solidFill>
              </a:rPr>
              <a:t> war das?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35940" y="247046"/>
            <a:ext cx="142138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910930" y="73165"/>
            <a:ext cx="55638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Partnerarbeit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Sag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000" dirty="0">
                <a:solidFill>
                  <a:srgbClr val="4472C4">
                    <a:lumMod val="50000"/>
                  </a:srgbClr>
                </a:solidFill>
                <a:latin typeface="Century Gothic" panose="020F0302020204030204"/>
              </a:rPr>
              <a:t>B: Sag den </a:t>
            </a:r>
            <a:r>
              <a:rPr lang="en-US" sz="2000" dirty="0" err="1">
                <a:solidFill>
                  <a:srgbClr val="4472C4">
                    <a:lumMod val="50000"/>
                  </a:srgbClr>
                </a:solidFill>
                <a:latin typeface="Century Gothic" panose="020F0302020204030204"/>
              </a:rPr>
              <a:t>Namen</a:t>
            </a:r>
            <a:r>
              <a:rPr lang="en-US" sz="2000" dirty="0">
                <a:solidFill>
                  <a:srgbClr val="4472C4">
                    <a:lumMod val="50000"/>
                  </a:srgbClr>
                </a:solidFill>
                <a:latin typeface="Century Gothic" panose="020F0302020204030204"/>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782D564B-5261-454C-AE7A-92AE76A6889A}"/>
              </a:ext>
            </a:extLst>
          </p:cNvPr>
          <p:cNvPicPr>
            <a:picLocks noChangeAspect="1"/>
          </p:cNvPicPr>
          <p:nvPr/>
        </p:nvPicPr>
        <p:blipFill rotWithShape="1">
          <a:blip r:embed="rId5">
            <a:extLst>
              <a:ext uri="{28A0092B-C50C-407E-A947-70E740481C1C}">
                <a14:useLocalDpi xmlns:a14="http://schemas.microsoft.com/office/drawing/2010/main" val="0"/>
              </a:ext>
            </a:extLst>
          </a:blip>
          <a:srcRect r="15001" b="4329"/>
          <a:stretch/>
        </p:blipFill>
        <p:spPr>
          <a:xfrm>
            <a:off x="-174537" y="944741"/>
            <a:ext cx="12366537" cy="5346776"/>
          </a:xfrm>
          <a:prstGeom prst="rect">
            <a:avLst/>
          </a:prstGeom>
        </p:spPr>
      </p:pic>
      <p:sp>
        <p:nvSpPr>
          <p:cNvPr id="14" name="Rectangle 13">
            <a:extLst>
              <a:ext uri="{FF2B5EF4-FFF2-40B4-BE49-F238E27FC236}">
                <a16:creationId xmlns:a16="http://schemas.microsoft.com/office/drawing/2014/main" id="{066881A0-FFB8-4F7A-B09C-0EBBA4861D16}"/>
              </a:ext>
            </a:extLst>
          </p:cNvPr>
          <p:cNvSpPr/>
          <p:nvPr/>
        </p:nvSpPr>
        <p:spPr>
          <a:xfrm>
            <a:off x="773599" y="3737887"/>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5E617007-78FC-4862-8567-94FF9E1E79DC}"/>
              </a:ext>
            </a:extLst>
          </p:cNvPr>
          <p:cNvSpPr/>
          <p:nvPr/>
        </p:nvSpPr>
        <p:spPr>
          <a:xfrm>
            <a:off x="350337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15B6621-55E7-40C1-B5A9-E8157AF25F29}"/>
              </a:ext>
            </a:extLst>
          </p:cNvPr>
          <p:cNvSpPr/>
          <p:nvPr/>
        </p:nvSpPr>
        <p:spPr>
          <a:xfrm>
            <a:off x="6221356"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11C86919-2116-492C-8FB0-CFEF5A9E6624}"/>
              </a:ext>
            </a:extLst>
          </p:cNvPr>
          <p:cNvSpPr/>
          <p:nvPr/>
        </p:nvSpPr>
        <p:spPr>
          <a:xfrm>
            <a:off x="8905249" y="3737884"/>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CC062D50-AABD-4D09-BF49-65A8DFA2CCFF}"/>
              </a:ext>
            </a:extLst>
          </p:cNvPr>
          <p:cNvSpPr/>
          <p:nvPr/>
        </p:nvSpPr>
        <p:spPr>
          <a:xfrm>
            <a:off x="773599" y="1414181"/>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15E113B6-4274-402A-B3E6-01F33E58B81E}"/>
              </a:ext>
            </a:extLst>
          </p:cNvPr>
          <p:cNvSpPr/>
          <p:nvPr/>
        </p:nvSpPr>
        <p:spPr>
          <a:xfrm>
            <a:off x="350337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33D13920-CA22-4651-BFA5-C5B6F7A4438D}"/>
              </a:ext>
            </a:extLst>
          </p:cNvPr>
          <p:cNvSpPr/>
          <p:nvPr/>
        </p:nvSpPr>
        <p:spPr>
          <a:xfrm>
            <a:off x="6221356"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55CF2EDD-33ED-44B5-B9E9-D930FDB8AABB}"/>
              </a:ext>
            </a:extLst>
          </p:cNvPr>
          <p:cNvSpPr/>
          <p:nvPr/>
        </p:nvSpPr>
        <p:spPr>
          <a:xfrm>
            <a:off x="8905249" y="1414178"/>
            <a:ext cx="2593164" cy="2175374"/>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15F35ABE-A989-4720-83AA-973FC3562667}"/>
              </a:ext>
            </a:extLst>
          </p:cNvPr>
          <p:cNvSpPr txBox="1"/>
          <p:nvPr/>
        </p:nvSpPr>
        <p:spPr>
          <a:xfrm>
            <a:off x="773600" y="2847376"/>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Beobachtung</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von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Schimpansen</a:t>
            </a:r>
            <a:endPar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C76D133-6E81-4018-AF4F-C16D2752C6BD}"/>
              </a:ext>
            </a:extLst>
          </p:cNvPr>
          <p:cNvSpPr txBox="1"/>
          <p:nvPr/>
        </p:nvSpPr>
        <p:spPr>
          <a:xfrm>
            <a:off x="3526783" y="2918736"/>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Krönung</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von Elisabeth I</a:t>
            </a:r>
          </a:p>
        </p:txBody>
      </p:sp>
      <p:sp>
        <p:nvSpPr>
          <p:cNvPr id="29" name="TextBox 28">
            <a:extLst>
              <a:ext uri="{FF2B5EF4-FFF2-40B4-BE49-F238E27FC236}">
                <a16:creationId xmlns:a16="http://schemas.microsoft.com/office/drawing/2014/main" id="{F2AC11C2-66EF-41DA-8818-2A43AA09BB81}"/>
              </a:ext>
            </a:extLst>
          </p:cNvPr>
          <p:cNvSpPr txBox="1"/>
          <p:nvPr/>
        </p:nvSpPr>
        <p:spPr>
          <a:xfrm>
            <a:off x="6121915" y="3174850"/>
            <a:ext cx="26390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Mond</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landung</a:t>
            </a:r>
            <a:endPar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9DEC1B2C-6160-4491-9461-54D58C643FC3}"/>
              </a:ext>
            </a:extLst>
          </p:cNvPr>
          <p:cNvSpPr txBox="1"/>
          <p:nvPr/>
        </p:nvSpPr>
        <p:spPr>
          <a:xfrm>
            <a:off x="927100" y="1422400"/>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Jane Goodall</a:t>
            </a:r>
          </a:p>
        </p:txBody>
      </p:sp>
      <p:sp>
        <p:nvSpPr>
          <p:cNvPr id="32" name="TextBox 31">
            <a:extLst>
              <a:ext uri="{FF2B5EF4-FFF2-40B4-BE49-F238E27FC236}">
                <a16:creationId xmlns:a16="http://schemas.microsoft.com/office/drawing/2014/main" id="{317E8868-1502-48F1-A38C-21928F392E2A}"/>
              </a:ext>
            </a:extLst>
          </p:cNvPr>
          <p:cNvSpPr txBox="1"/>
          <p:nvPr/>
        </p:nvSpPr>
        <p:spPr>
          <a:xfrm>
            <a:off x="6372378" y="1414178"/>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Buzz Aldrin / </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Neil Armstrong</a:t>
            </a:r>
          </a:p>
        </p:txBody>
      </p:sp>
      <p:sp>
        <p:nvSpPr>
          <p:cNvPr id="33" name="TextBox 32">
            <a:extLst>
              <a:ext uri="{FF2B5EF4-FFF2-40B4-BE49-F238E27FC236}">
                <a16:creationId xmlns:a16="http://schemas.microsoft.com/office/drawing/2014/main" id="{33186F00-1392-410C-B7AA-F723951B523C}"/>
              </a:ext>
            </a:extLst>
          </p:cNvPr>
          <p:cNvSpPr txBox="1"/>
          <p:nvPr/>
        </p:nvSpPr>
        <p:spPr>
          <a:xfrm>
            <a:off x="9058831" y="1396268"/>
            <a:ext cx="2286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Ludwig van Beethoven</a:t>
            </a:r>
          </a:p>
        </p:txBody>
      </p:sp>
      <p:sp>
        <p:nvSpPr>
          <p:cNvPr id="34" name="TextBox 33">
            <a:extLst>
              <a:ext uri="{FF2B5EF4-FFF2-40B4-BE49-F238E27FC236}">
                <a16:creationId xmlns:a16="http://schemas.microsoft.com/office/drawing/2014/main" id="{150CD52B-F740-4114-A053-835F71BCA4EA}"/>
              </a:ext>
            </a:extLst>
          </p:cNvPr>
          <p:cNvSpPr txBox="1"/>
          <p:nvPr/>
        </p:nvSpPr>
        <p:spPr>
          <a:xfrm>
            <a:off x="950125" y="3726520"/>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Marie Curie</a:t>
            </a:r>
          </a:p>
        </p:txBody>
      </p:sp>
      <p:sp>
        <p:nvSpPr>
          <p:cNvPr id="35" name="TextBox 34">
            <a:extLst>
              <a:ext uri="{FF2B5EF4-FFF2-40B4-BE49-F238E27FC236}">
                <a16:creationId xmlns:a16="http://schemas.microsoft.com/office/drawing/2014/main" id="{9F5DDF6E-003B-495A-AF96-35AC84AF20C8}"/>
              </a:ext>
            </a:extLst>
          </p:cNvPr>
          <p:cNvSpPr txBox="1"/>
          <p:nvPr/>
        </p:nvSpPr>
        <p:spPr>
          <a:xfrm>
            <a:off x="3644342" y="370958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Martin Luther</a:t>
            </a:r>
          </a:p>
        </p:txBody>
      </p:sp>
      <p:sp>
        <p:nvSpPr>
          <p:cNvPr id="36" name="TextBox 35">
            <a:extLst>
              <a:ext uri="{FF2B5EF4-FFF2-40B4-BE49-F238E27FC236}">
                <a16:creationId xmlns:a16="http://schemas.microsoft.com/office/drawing/2014/main" id="{68C3AAA6-FC56-4845-B9C4-6CF9B30ABF0E}"/>
              </a:ext>
            </a:extLst>
          </p:cNvPr>
          <p:cNvSpPr txBox="1"/>
          <p:nvPr/>
        </p:nvSpPr>
        <p:spPr>
          <a:xfrm>
            <a:off x="6440996" y="3698443"/>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Rosa Parks</a:t>
            </a:r>
          </a:p>
        </p:txBody>
      </p:sp>
      <p:sp>
        <p:nvSpPr>
          <p:cNvPr id="37" name="TextBox 36">
            <a:extLst>
              <a:ext uri="{FF2B5EF4-FFF2-40B4-BE49-F238E27FC236}">
                <a16:creationId xmlns:a16="http://schemas.microsoft.com/office/drawing/2014/main" id="{348B49C2-B2C1-460D-8D3C-6F77EDDAB555}"/>
              </a:ext>
            </a:extLst>
          </p:cNvPr>
          <p:cNvSpPr txBox="1"/>
          <p:nvPr/>
        </p:nvSpPr>
        <p:spPr>
          <a:xfrm>
            <a:off x="9109794" y="3698443"/>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Konrad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779D09C-3F29-4685-BA8E-3249D7C16E57}"/>
              </a:ext>
            </a:extLst>
          </p:cNvPr>
          <p:cNvSpPr txBox="1"/>
          <p:nvPr/>
        </p:nvSpPr>
        <p:spPr>
          <a:xfrm>
            <a:off x="8767834" y="2910243"/>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Uraufführung</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von der 9.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Sinfonie</a:t>
            </a:r>
            <a:endPar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B560B27F-7B6C-4876-AD0C-6AC299A45E49}"/>
              </a:ext>
            </a:extLst>
          </p:cNvPr>
          <p:cNvSpPr txBox="1"/>
          <p:nvPr/>
        </p:nvSpPr>
        <p:spPr>
          <a:xfrm>
            <a:off x="771659" y="5254016"/>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Entdeckung</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von Radium</a:t>
            </a:r>
          </a:p>
        </p:txBody>
      </p:sp>
      <p:sp>
        <p:nvSpPr>
          <p:cNvPr id="45" name="TextBox 44">
            <a:extLst>
              <a:ext uri="{FF2B5EF4-FFF2-40B4-BE49-F238E27FC236}">
                <a16:creationId xmlns:a16="http://schemas.microsoft.com/office/drawing/2014/main" id="{A44C13CE-C2A4-46D1-AD87-A5E10A07FC37}"/>
              </a:ext>
            </a:extLst>
          </p:cNvPr>
          <p:cNvSpPr txBox="1"/>
          <p:nvPr/>
        </p:nvSpPr>
        <p:spPr>
          <a:xfrm>
            <a:off x="3463174" y="5241458"/>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Bibel</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übersetzung</a:t>
            </a:r>
            <a:endPar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9AF9FA5-A3CC-450C-A67E-9EF06DC6FBBB}"/>
              </a:ext>
            </a:extLst>
          </p:cNvPr>
          <p:cNvSpPr txBox="1"/>
          <p:nvPr/>
        </p:nvSpPr>
        <p:spPr>
          <a:xfrm>
            <a:off x="6244139" y="5230489"/>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Bürgerrechts</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a:t>
            </a:r>
            <a:b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bewegung</a:t>
            </a:r>
            <a:endPar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6F37D649-6AB6-4581-9506-C0ACC6BAE699}"/>
              </a:ext>
            </a:extLst>
          </p:cNvPr>
          <p:cNvSpPr txBox="1"/>
          <p:nvPr/>
        </p:nvSpPr>
        <p:spPr>
          <a:xfrm>
            <a:off x="8882306" y="5252320"/>
            <a:ext cx="26390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die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Erfindung</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vom</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fr-FR" sz="2000" i="0" u="none" strike="noStrike" kern="1200" cap="none" spc="0" normalizeH="0" baseline="0" noProof="0" dirty="0" err="1">
                <a:ln>
                  <a:noFill/>
                </a:ln>
                <a:solidFill>
                  <a:srgbClr val="002060"/>
                </a:solidFill>
                <a:effectLst/>
                <a:uLnTx/>
                <a:uFillTx/>
                <a:latin typeface="Century Gothic" panose="020F0302020204030204"/>
                <a:ea typeface="+mn-ea"/>
                <a:cs typeface="+mn-cs"/>
              </a:rPr>
              <a:t>ersten</a:t>
            </a:r>
            <a:r>
              <a:rPr kumimoji="0" lang="fr-FR" sz="2000" i="0" u="none" strike="noStrike" kern="1200" cap="none" spc="0" normalizeH="0" baseline="0" noProof="0" dirty="0">
                <a:ln>
                  <a:noFill/>
                </a:ln>
                <a:solidFill>
                  <a:srgbClr val="002060"/>
                </a:solidFill>
                <a:effectLst/>
                <a:uLnTx/>
                <a:uFillTx/>
                <a:latin typeface="Century Gothic" panose="020F0302020204030204"/>
                <a:ea typeface="+mn-ea"/>
                <a:cs typeface="+mn-cs"/>
              </a:rPr>
              <a:t> Computer</a:t>
            </a:r>
          </a:p>
        </p:txBody>
      </p:sp>
      <p:pic>
        <p:nvPicPr>
          <p:cNvPr id="57" name="Picture 56">
            <a:extLst>
              <a:ext uri="{FF2B5EF4-FFF2-40B4-BE49-F238E27FC236}">
                <a16:creationId xmlns:a16="http://schemas.microsoft.com/office/drawing/2014/main" id="{636B8DF9-D27D-43BC-AD19-07DB559BD3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363" y="4082790"/>
            <a:ext cx="1778358" cy="1185572"/>
          </a:xfrm>
          <a:prstGeom prst="rect">
            <a:avLst/>
          </a:prstGeom>
          <a:ln w="38100">
            <a:solidFill>
              <a:srgbClr val="115076"/>
            </a:solidFill>
          </a:ln>
        </p:spPr>
      </p:pic>
      <p:pic>
        <p:nvPicPr>
          <p:cNvPr id="59" name="Picture 58" descr="A picture containing ground, outdoor&#10;&#10;Description automatically generated">
            <a:extLst>
              <a:ext uri="{FF2B5EF4-FFF2-40B4-BE49-F238E27FC236}">
                <a16:creationId xmlns:a16="http://schemas.microsoft.com/office/drawing/2014/main" id="{1D8B1F07-FEBA-48EC-969F-D236251247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26563" y="2080270"/>
            <a:ext cx="1089306" cy="1124445"/>
          </a:xfrm>
          <a:prstGeom prst="rect">
            <a:avLst/>
          </a:prstGeom>
          <a:ln w="38100">
            <a:solidFill>
              <a:srgbClr val="115076"/>
            </a:solidFill>
          </a:ln>
        </p:spPr>
      </p:pic>
      <p:pic>
        <p:nvPicPr>
          <p:cNvPr id="61" name="Picture 60">
            <a:extLst>
              <a:ext uri="{FF2B5EF4-FFF2-40B4-BE49-F238E27FC236}">
                <a16:creationId xmlns:a16="http://schemas.microsoft.com/office/drawing/2014/main" id="{011079E0-A287-453C-A899-5E4DCDC436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1255" y="1558935"/>
            <a:ext cx="1270105" cy="1396679"/>
          </a:xfrm>
          <a:prstGeom prst="rect">
            <a:avLst/>
          </a:prstGeom>
          <a:ln w="38100">
            <a:solidFill>
              <a:srgbClr val="115076"/>
            </a:solidFill>
          </a:ln>
        </p:spPr>
      </p:pic>
      <p:pic>
        <p:nvPicPr>
          <p:cNvPr id="63" name="Picture 62">
            <a:extLst>
              <a:ext uri="{FF2B5EF4-FFF2-40B4-BE49-F238E27FC236}">
                <a16:creationId xmlns:a16="http://schemas.microsoft.com/office/drawing/2014/main" id="{54ADC895-82CB-490F-A6DF-945CC57D5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9949" y="1829222"/>
            <a:ext cx="1554887" cy="1035782"/>
          </a:xfrm>
          <a:prstGeom prst="rect">
            <a:avLst/>
          </a:prstGeom>
          <a:ln w="38100">
            <a:solidFill>
              <a:srgbClr val="115076"/>
            </a:solidFill>
          </a:ln>
        </p:spPr>
      </p:pic>
      <p:pic>
        <p:nvPicPr>
          <p:cNvPr id="65" name="Picture 64">
            <a:extLst>
              <a:ext uri="{FF2B5EF4-FFF2-40B4-BE49-F238E27FC236}">
                <a16:creationId xmlns:a16="http://schemas.microsoft.com/office/drawing/2014/main" id="{98849A17-2572-465B-912E-6C5141321A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76893" y="2014752"/>
            <a:ext cx="1731956" cy="974225"/>
          </a:xfrm>
          <a:prstGeom prst="rect">
            <a:avLst/>
          </a:prstGeom>
        </p:spPr>
      </p:pic>
      <p:pic>
        <p:nvPicPr>
          <p:cNvPr id="71" name="Picture 70">
            <a:extLst>
              <a:ext uri="{FF2B5EF4-FFF2-40B4-BE49-F238E27FC236}">
                <a16:creationId xmlns:a16="http://schemas.microsoft.com/office/drawing/2014/main" id="{BB7FCA76-8861-4C26-87CE-E84F61F257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04167" y="4126630"/>
            <a:ext cx="2013278" cy="1070602"/>
          </a:xfrm>
          <a:prstGeom prst="rect">
            <a:avLst/>
          </a:prstGeom>
          <a:ln w="38100">
            <a:solidFill>
              <a:srgbClr val="115076"/>
            </a:solidFill>
          </a:ln>
        </p:spPr>
      </p:pic>
      <p:grpSp>
        <p:nvGrpSpPr>
          <p:cNvPr id="80" name="Group 79">
            <a:extLst>
              <a:ext uri="{FF2B5EF4-FFF2-40B4-BE49-F238E27FC236}">
                <a16:creationId xmlns:a16="http://schemas.microsoft.com/office/drawing/2014/main" id="{87EC7DCE-7BCD-4EBC-AAD4-3C095EDF0C0F}"/>
              </a:ext>
            </a:extLst>
          </p:cNvPr>
          <p:cNvGrpSpPr/>
          <p:nvPr/>
        </p:nvGrpSpPr>
        <p:grpSpPr>
          <a:xfrm>
            <a:off x="6499961" y="4124558"/>
            <a:ext cx="2026017" cy="998503"/>
            <a:chOff x="6499961" y="4124558"/>
            <a:chExt cx="2026017" cy="998503"/>
          </a:xfrm>
        </p:grpSpPr>
        <p:pic>
          <p:nvPicPr>
            <p:cNvPr id="69" name="Picture 68" descr="A picture containing outdoor, tree, person, crowd&#10;&#10;Description automatically generated">
              <a:extLst>
                <a:ext uri="{FF2B5EF4-FFF2-40B4-BE49-F238E27FC236}">
                  <a16:creationId xmlns:a16="http://schemas.microsoft.com/office/drawing/2014/main" id="{E8CE1BA0-D47E-4124-8F16-5FE9377ECE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0172" y="4124558"/>
              <a:ext cx="825806" cy="998503"/>
            </a:xfrm>
            <a:prstGeom prst="rect">
              <a:avLst/>
            </a:prstGeom>
            <a:ln w="38100">
              <a:solidFill>
                <a:srgbClr val="115076"/>
              </a:solidFill>
            </a:ln>
          </p:spPr>
        </p:pic>
        <p:pic>
          <p:nvPicPr>
            <p:cNvPr id="75" name="Picture 74">
              <a:extLst>
                <a:ext uri="{FF2B5EF4-FFF2-40B4-BE49-F238E27FC236}">
                  <a16:creationId xmlns:a16="http://schemas.microsoft.com/office/drawing/2014/main" id="{124A1DFC-CD12-45E9-B850-C964523E62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9961" y="4263521"/>
              <a:ext cx="1200211" cy="783363"/>
            </a:xfrm>
            <a:prstGeom prst="rect">
              <a:avLst/>
            </a:prstGeom>
            <a:ln w="38100">
              <a:solidFill>
                <a:srgbClr val="115076"/>
              </a:solidFill>
            </a:ln>
          </p:spPr>
        </p:pic>
      </p:grpSp>
      <p:pic>
        <p:nvPicPr>
          <p:cNvPr id="79" name="Picture 78">
            <a:extLst>
              <a:ext uri="{FF2B5EF4-FFF2-40B4-BE49-F238E27FC236}">
                <a16:creationId xmlns:a16="http://schemas.microsoft.com/office/drawing/2014/main" id="{A6EAFA17-3095-480E-B929-A029703F8DF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2940" y="4096228"/>
            <a:ext cx="1660980" cy="1201615"/>
          </a:xfrm>
          <a:prstGeom prst="rect">
            <a:avLst/>
          </a:prstGeom>
          <a:ln w="38100">
            <a:solidFill>
              <a:srgbClr val="115076"/>
            </a:solidFill>
          </a:ln>
        </p:spPr>
      </p:pic>
      <p:sp>
        <p:nvSpPr>
          <p:cNvPr id="82" name="Action Button: Custom 16">
            <a:hlinkClick r:id="" action="ppaction://noaction" highlightClick="1">
              <a:snd r:embed="rId15" name="9.1.1.3 Slide 5 1.wav"/>
            </a:hlinkClick>
            <a:extLst>
              <a:ext uri="{FF2B5EF4-FFF2-40B4-BE49-F238E27FC236}">
                <a16:creationId xmlns:a16="http://schemas.microsoft.com/office/drawing/2014/main" id="{8834174C-302B-4DE0-B9AD-CDEEC66F662D}"/>
              </a:ext>
            </a:extLst>
          </p:cNvPr>
          <p:cNvSpPr/>
          <p:nvPr/>
        </p:nvSpPr>
        <p:spPr>
          <a:xfrm>
            <a:off x="802287" y="14610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3" name="Action Button: Custom 16">
            <a:hlinkClick r:id="" action="ppaction://noaction" highlightClick="1">
              <a:snd r:embed="rId16" name="9.1.1.3 Slide 5 2.wav"/>
            </a:hlinkClick>
            <a:extLst>
              <a:ext uri="{FF2B5EF4-FFF2-40B4-BE49-F238E27FC236}">
                <a16:creationId xmlns:a16="http://schemas.microsoft.com/office/drawing/2014/main" id="{EB72A582-A793-44E9-8021-8463F5414FB1}"/>
              </a:ext>
            </a:extLst>
          </p:cNvPr>
          <p:cNvSpPr/>
          <p:nvPr/>
        </p:nvSpPr>
        <p:spPr>
          <a:xfrm>
            <a:off x="3550343" y="146486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4" name="Action Button: Custom 16">
            <a:hlinkClick r:id="" action="ppaction://noaction" highlightClick="1">
              <a:snd r:embed="rId17" name="9.1.1.3 Slide 5 3.wav"/>
            </a:hlinkClick>
            <a:extLst>
              <a:ext uri="{FF2B5EF4-FFF2-40B4-BE49-F238E27FC236}">
                <a16:creationId xmlns:a16="http://schemas.microsoft.com/office/drawing/2014/main" id="{5E2F61D5-2F11-4B1E-990F-59A8A7609A40}"/>
              </a:ext>
            </a:extLst>
          </p:cNvPr>
          <p:cNvSpPr/>
          <p:nvPr/>
        </p:nvSpPr>
        <p:spPr>
          <a:xfrm>
            <a:off x="6252994" y="14420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5" name="Action Button: Custom 16">
            <a:hlinkClick r:id="" action="ppaction://noaction" highlightClick="1">
              <a:snd r:embed="rId18" name="9.1.1.3 Slide 5 4.wav"/>
            </a:hlinkClick>
            <a:extLst>
              <a:ext uri="{FF2B5EF4-FFF2-40B4-BE49-F238E27FC236}">
                <a16:creationId xmlns:a16="http://schemas.microsoft.com/office/drawing/2014/main" id="{6360A87F-7863-4BE7-A622-1B99CF2BDA6D}"/>
              </a:ext>
            </a:extLst>
          </p:cNvPr>
          <p:cNvSpPr/>
          <p:nvPr/>
        </p:nvSpPr>
        <p:spPr>
          <a:xfrm>
            <a:off x="8966902" y="14596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6" name="Action Button: Custom 16">
            <a:hlinkClick r:id="" action="ppaction://noaction" highlightClick="1">
              <a:snd r:embed="rId19" name="9.1.1.3 Slide 5 5.wav"/>
            </a:hlinkClick>
            <a:extLst>
              <a:ext uri="{FF2B5EF4-FFF2-40B4-BE49-F238E27FC236}">
                <a16:creationId xmlns:a16="http://schemas.microsoft.com/office/drawing/2014/main" id="{97CB1475-C693-43BD-B40D-98E9098C8C8E}"/>
              </a:ext>
            </a:extLst>
          </p:cNvPr>
          <p:cNvSpPr/>
          <p:nvPr/>
        </p:nvSpPr>
        <p:spPr>
          <a:xfrm>
            <a:off x="801248" y="37608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7" name="Action Button: Custom 16">
            <a:hlinkClick r:id="" action="ppaction://noaction" highlightClick="1">
              <a:snd r:embed="rId20" name="9.1.1.3 Slide 5 6.wav"/>
            </a:hlinkClick>
            <a:extLst>
              <a:ext uri="{FF2B5EF4-FFF2-40B4-BE49-F238E27FC236}">
                <a16:creationId xmlns:a16="http://schemas.microsoft.com/office/drawing/2014/main" id="{1BF7BDBA-478F-495B-80EF-47953261648E}"/>
              </a:ext>
            </a:extLst>
          </p:cNvPr>
          <p:cNvSpPr/>
          <p:nvPr/>
        </p:nvSpPr>
        <p:spPr>
          <a:xfrm>
            <a:off x="3545110" y="37749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8" name="Action Button: Custom 16">
            <a:hlinkClick r:id="" action="ppaction://noaction" highlightClick="1">
              <a:snd r:embed="rId21" name="9.1.1.3 Slide 5 7.wav"/>
            </a:hlinkClick>
            <a:extLst>
              <a:ext uri="{FF2B5EF4-FFF2-40B4-BE49-F238E27FC236}">
                <a16:creationId xmlns:a16="http://schemas.microsoft.com/office/drawing/2014/main" id="{4EE33A08-B988-488F-946C-A9336130DBBC}"/>
              </a:ext>
            </a:extLst>
          </p:cNvPr>
          <p:cNvSpPr/>
          <p:nvPr/>
        </p:nvSpPr>
        <p:spPr>
          <a:xfrm>
            <a:off x="6262743" y="37538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9" name="Action Button: Custom 16">
            <a:hlinkClick r:id="" action="ppaction://noaction" highlightClick="1">
              <a:snd r:embed="rId22" name="9.1.1.3 Slide 5 8.wav"/>
            </a:hlinkClick>
            <a:extLst>
              <a:ext uri="{FF2B5EF4-FFF2-40B4-BE49-F238E27FC236}">
                <a16:creationId xmlns:a16="http://schemas.microsoft.com/office/drawing/2014/main" id="{385EE537-6FC1-40D9-AA4F-0D2D99C093A2}"/>
              </a:ext>
            </a:extLst>
          </p:cNvPr>
          <p:cNvSpPr/>
          <p:nvPr/>
        </p:nvSpPr>
        <p:spPr>
          <a:xfrm>
            <a:off x="8960803" y="37576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8" name="Rectangle: Rounded Corners 7">
            <a:extLst>
              <a:ext uri="{FF2B5EF4-FFF2-40B4-BE49-F238E27FC236}">
                <a16:creationId xmlns:a16="http://schemas.microsoft.com/office/drawing/2014/main" id="{74E7207A-2252-4DAA-870F-4F3828E56065}"/>
              </a:ext>
            </a:extLst>
          </p:cNvPr>
          <p:cNvSpPr/>
          <p:nvPr/>
        </p:nvSpPr>
        <p:spPr>
          <a:xfrm>
            <a:off x="2317140" y="2125754"/>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1960</a:t>
            </a:r>
          </a:p>
        </p:txBody>
      </p:sp>
      <p:sp>
        <p:nvSpPr>
          <p:cNvPr id="70" name="Rectangle: Rounded Corners 69">
            <a:extLst>
              <a:ext uri="{FF2B5EF4-FFF2-40B4-BE49-F238E27FC236}">
                <a16:creationId xmlns:a16="http://schemas.microsoft.com/office/drawing/2014/main" id="{8E946B3A-07DC-438F-AE09-7ACD802A3AE2}"/>
              </a:ext>
            </a:extLst>
          </p:cNvPr>
          <p:cNvSpPr/>
          <p:nvPr/>
        </p:nvSpPr>
        <p:spPr>
          <a:xfrm>
            <a:off x="5031000" y="2080270"/>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1559</a:t>
            </a:r>
          </a:p>
        </p:txBody>
      </p:sp>
      <p:sp>
        <p:nvSpPr>
          <p:cNvPr id="72" name="Rectangle: Rounded Corners 71">
            <a:extLst>
              <a:ext uri="{FF2B5EF4-FFF2-40B4-BE49-F238E27FC236}">
                <a16:creationId xmlns:a16="http://schemas.microsoft.com/office/drawing/2014/main" id="{16080FA4-63DC-4A56-94B9-33B81A1102F6}"/>
              </a:ext>
            </a:extLst>
          </p:cNvPr>
          <p:cNvSpPr/>
          <p:nvPr/>
        </p:nvSpPr>
        <p:spPr>
          <a:xfrm>
            <a:off x="7745691" y="2365559"/>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1969</a:t>
            </a:r>
          </a:p>
        </p:txBody>
      </p:sp>
      <p:sp>
        <p:nvSpPr>
          <p:cNvPr id="73" name="Rectangle: Rounded Corners 72">
            <a:extLst>
              <a:ext uri="{FF2B5EF4-FFF2-40B4-BE49-F238E27FC236}">
                <a16:creationId xmlns:a16="http://schemas.microsoft.com/office/drawing/2014/main" id="{593EE07E-0CEE-4CFA-9A9A-8D88CE6C96A3}"/>
              </a:ext>
            </a:extLst>
          </p:cNvPr>
          <p:cNvSpPr/>
          <p:nvPr/>
        </p:nvSpPr>
        <p:spPr>
          <a:xfrm>
            <a:off x="9139588" y="2427106"/>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1824</a:t>
            </a:r>
          </a:p>
        </p:txBody>
      </p:sp>
      <p:sp>
        <p:nvSpPr>
          <p:cNvPr id="74" name="Rectangle: Rounded Corners 73">
            <a:extLst>
              <a:ext uri="{FF2B5EF4-FFF2-40B4-BE49-F238E27FC236}">
                <a16:creationId xmlns:a16="http://schemas.microsoft.com/office/drawing/2014/main" id="{AB28E3C6-9776-46CF-B93D-714530E3D35A}"/>
              </a:ext>
            </a:extLst>
          </p:cNvPr>
          <p:cNvSpPr/>
          <p:nvPr/>
        </p:nvSpPr>
        <p:spPr>
          <a:xfrm>
            <a:off x="2367139" y="4231916"/>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1902</a:t>
            </a:r>
          </a:p>
        </p:txBody>
      </p:sp>
      <p:sp>
        <p:nvSpPr>
          <p:cNvPr id="76" name="Rectangle: Rounded Corners 75">
            <a:extLst>
              <a:ext uri="{FF2B5EF4-FFF2-40B4-BE49-F238E27FC236}">
                <a16:creationId xmlns:a16="http://schemas.microsoft.com/office/drawing/2014/main" id="{7FCC29DC-D70B-4139-A1B3-364126CEFB38}"/>
              </a:ext>
            </a:extLst>
          </p:cNvPr>
          <p:cNvSpPr/>
          <p:nvPr/>
        </p:nvSpPr>
        <p:spPr>
          <a:xfrm>
            <a:off x="3669323" y="4650409"/>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1521</a:t>
            </a:r>
          </a:p>
        </p:txBody>
      </p:sp>
      <p:sp>
        <p:nvSpPr>
          <p:cNvPr id="77" name="Rectangle: Rounded Corners 76">
            <a:extLst>
              <a:ext uri="{FF2B5EF4-FFF2-40B4-BE49-F238E27FC236}">
                <a16:creationId xmlns:a16="http://schemas.microsoft.com/office/drawing/2014/main" id="{62FCC58B-6831-435D-83DC-2F9627AB7D39}"/>
              </a:ext>
            </a:extLst>
          </p:cNvPr>
          <p:cNvSpPr/>
          <p:nvPr/>
        </p:nvSpPr>
        <p:spPr>
          <a:xfrm>
            <a:off x="6382887" y="4798741"/>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1955</a:t>
            </a:r>
          </a:p>
        </p:txBody>
      </p:sp>
      <p:sp>
        <p:nvSpPr>
          <p:cNvPr id="78" name="Rectangle: Rounded Corners 77">
            <a:extLst>
              <a:ext uri="{FF2B5EF4-FFF2-40B4-BE49-F238E27FC236}">
                <a16:creationId xmlns:a16="http://schemas.microsoft.com/office/drawing/2014/main" id="{8BAAF9C6-B19B-4726-9655-3E1D8CADF23E}"/>
              </a:ext>
            </a:extLst>
          </p:cNvPr>
          <p:cNvSpPr/>
          <p:nvPr/>
        </p:nvSpPr>
        <p:spPr>
          <a:xfrm>
            <a:off x="8980912" y="4661931"/>
            <a:ext cx="948114" cy="44271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1939</a:t>
            </a:r>
          </a:p>
        </p:txBody>
      </p:sp>
    </p:spTree>
    <p:extLst>
      <p:ext uri="{BB962C8B-B14F-4D97-AF65-F5344CB8AC3E}">
        <p14:creationId xmlns:p14="http://schemas.microsoft.com/office/powerpoint/2010/main" val="1446931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563891"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Person, </a:t>
            </a:r>
            <a:r>
              <a:rPr lang="en-GB" sz="3600" b="1" dirty="0" err="1">
                <a:solidFill>
                  <a:schemeClr val="bg1"/>
                </a:solidFill>
              </a:rPr>
              <a:t>Sache</a:t>
            </a:r>
            <a:r>
              <a:rPr lang="en-GB" sz="3600" b="1" dirty="0">
                <a:solidFill>
                  <a:schemeClr val="bg1"/>
                </a:solidFill>
              </a:rPr>
              <a:t>, </a:t>
            </a:r>
            <a:r>
              <a:rPr lang="en-GB" sz="3600" b="1" dirty="0" err="1">
                <a:solidFill>
                  <a:schemeClr val="bg1"/>
                </a:solidFill>
              </a:rPr>
              <a:t>Aktion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247046"/>
            <a:ext cx="23561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5188457" y="609660"/>
            <a:ext cx="556389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a:t>
            </a:r>
          </a:p>
        </p:txBody>
      </p:sp>
      <p:graphicFrame>
        <p:nvGraphicFramePr>
          <p:cNvPr id="2" name="Table 5">
            <a:extLst>
              <a:ext uri="{FF2B5EF4-FFF2-40B4-BE49-F238E27FC236}">
                <a16:creationId xmlns:a16="http://schemas.microsoft.com/office/drawing/2014/main" id="{E39D9115-A575-4571-9CEC-FB90CE719E6B}"/>
              </a:ext>
            </a:extLst>
          </p:cNvPr>
          <p:cNvGraphicFramePr>
            <a:graphicFrameLocks noGrp="1"/>
          </p:cNvGraphicFramePr>
          <p:nvPr>
            <p:extLst>
              <p:ext uri="{D42A27DB-BD31-4B8C-83A1-F6EECF244321}">
                <p14:modId xmlns:p14="http://schemas.microsoft.com/office/powerpoint/2010/main" val="3265774766"/>
              </p:ext>
            </p:extLst>
          </p:nvPr>
        </p:nvGraphicFramePr>
        <p:xfrm>
          <a:off x="2130853" y="2162432"/>
          <a:ext cx="8127999" cy="4076745"/>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420288935"/>
                    </a:ext>
                  </a:extLst>
                </a:gridCol>
                <a:gridCol w="2709333">
                  <a:extLst>
                    <a:ext uri="{9D8B030D-6E8A-4147-A177-3AD203B41FA5}">
                      <a16:colId xmlns:a16="http://schemas.microsoft.com/office/drawing/2014/main" val="1554363803"/>
                    </a:ext>
                  </a:extLst>
                </a:gridCol>
                <a:gridCol w="2709333">
                  <a:extLst>
                    <a:ext uri="{9D8B030D-6E8A-4147-A177-3AD203B41FA5}">
                      <a16:colId xmlns:a16="http://schemas.microsoft.com/office/drawing/2014/main" val="3025430664"/>
                    </a:ext>
                  </a:extLst>
                </a:gridCol>
              </a:tblGrid>
              <a:tr h="815349">
                <a:tc>
                  <a:txBody>
                    <a:bodyPr/>
                    <a:lstStyle/>
                    <a:p>
                      <a:pPr algn="ctr"/>
                      <a:r>
                        <a:rPr lang="en-GB" sz="2400" b="1" dirty="0">
                          <a:solidFill>
                            <a:schemeClr val="accent5">
                              <a:lumMod val="50000"/>
                            </a:schemeClr>
                          </a:solidFill>
                        </a:rPr>
                        <a:t>der </a:t>
                      </a:r>
                      <a:r>
                        <a:rPr lang="en-GB" sz="2400" b="1" dirty="0" err="1">
                          <a:solidFill>
                            <a:schemeClr val="accent5">
                              <a:lumMod val="50000"/>
                            </a:schemeClr>
                          </a:solidFill>
                        </a:rPr>
                        <a:t>Forscher</a:t>
                      </a: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827108505"/>
                  </a:ext>
                </a:extLst>
              </a:tr>
              <a:tr h="815349">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chemeClr val="accent5">
                              <a:lumMod val="50000"/>
                            </a:schemeClr>
                          </a:solidFill>
                        </a:rPr>
                        <a:t>beobachten</a:t>
                      </a: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046970792"/>
                  </a:ext>
                </a:extLst>
              </a:tr>
              <a:tr h="815349">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400" b="1" dirty="0">
                          <a:solidFill>
                            <a:schemeClr val="accent5">
                              <a:lumMod val="50000"/>
                            </a:schemeClr>
                          </a:solidFill>
                        </a:rPr>
                        <a:t>die </a:t>
                      </a:r>
                      <a:r>
                        <a:rPr lang="en-GB" sz="2400" b="1" dirty="0" err="1">
                          <a:solidFill>
                            <a:schemeClr val="accent5">
                              <a:lumMod val="50000"/>
                            </a:schemeClr>
                          </a:solidFill>
                        </a:rPr>
                        <a:t>Bewegung</a:t>
                      </a: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724649995"/>
                  </a:ext>
                </a:extLst>
              </a:tr>
              <a:tr h="815349">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400" b="1" dirty="0" err="1">
                          <a:solidFill>
                            <a:schemeClr val="accent5">
                              <a:lumMod val="50000"/>
                            </a:schemeClr>
                          </a:solidFill>
                        </a:rPr>
                        <a:t>entdecken</a:t>
                      </a: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1283752892"/>
                  </a:ext>
                </a:extLst>
              </a:tr>
              <a:tr h="815349">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tc>
                  <a:txBody>
                    <a:bodyPr/>
                    <a:lstStyle/>
                    <a:p>
                      <a:pPr algn="ctr"/>
                      <a:r>
                        <a:rPr lang="en-GB" sz="2400" b="1" dirty="0" err="1">
                          <a:solidFill>
                            <a:schemeClr val="accent5">
                              <a:lumMod val="50000"/>
                            </a:schemeClr>
                          </a:solidFill>
                        </a:rPr>
                        <a:t>unterstützen</a:t>
                      </a: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2757355266"/>
                  </a:ext>
                </a:extLst>
              </a:tr>
            </a:tbl>
          </a:graphicData>
        </a:graphic>
      </p:graphicFrame>
      <p:sp>
        <p:nvSpPr>
          <p:cNvPr id="8" name="TextBox 7">
            <a:extLst>
              <a:ext uri="{FF2B5EF4-FFF2-40B4-BE49-F238E27FC236}">
                <a16:creationId xmlns:a16="http://schemas.microsoft.com/office/drawing/2014/main" id="{8E9CACF0-56BE-4E5F-AC0C-681AE139067B}"/>
              </a:ext>
            </a:extLst>
          </p:cNvPr>
          <p:cNvSpPr txBox="1"/>
          <p:nvPr/>
        </p:nvSpPr>
        <p:spPr>
          <a:xfrm>
            <a:off x="2483708" y="1089849"/>
            <a:ext cx="2199503" cy="461665"/>
          </a:xfrm>
          <a:prstGeom prst="rect">
            <a:avLst/>
          </a:prstGeom>
          <a:noFill/>
        </p:spPr>
        <p:txBody>
          <a:bodyPr wrap="square" rtlCol="0">
            <a:spAutoFit/>
          </a:bodyPr>
          <a:lstStyle/>
          <a:p>
            <a:pPr algn="ctr"/>
            <a:r>
              <a:rPr lang="en-GB" sz="2400" u="sng" dirty="0">
                <a:solidFill>
                  <a:schemeClr val="accent5">
                    <a:lumMod val="50000"/>
                  </a:schemeClr>
                </a:solidFill>
              </a:rPr>
              <a:t>Person</a:t>
            </a:r>
          </a:p>
        </p:txBody>
      </p:sp>
      <p:sp>
        <p:nvSpPr>
          <p:cNvPr id="9" name="TextBox 8">
            <a:extLst>
              <a:ext uri="{FF2B5EF4-FFF2-40B4-BE49-F238E27FC236}">
                <a16:creationId xmlns:a16="http://schemas.microsoft.com/office/drawing/2014/main" id="{6C768B2E-057A-45E3-BC7E-4434C8B58155}"/>
              </a:ext>
            </a:extLst>
          </p:cNvPr>
          <p:cNvSpPr txBox="1"/>
          <p:nvPr/>
        </p:nvSpPr>
        <p:spPr>
          <a:xfrm>
            <a:off x="5128054" y="1076555"/>
            <a:ext cx="2199503" cy="461665"/>
          </a:xfrm>
          <a:prstGeom prst="rect">
            <a:avLst/>
          </a:prstGeom>
          <a:noFill/>
        </p:spPr>
        <p:txBody>
          <a:bodyPr wrap="square" rtlCol="0">
            <a:spAutoFit/>
          </a:bodyPr>
          <a:lstStyle/>
          <a:p>
            <a:pPr algn="ctr"/>
            <a:r>
              <a:rPr lang="en-GB" sz="2400" u="sng" dirty="0" err="1">
                <a:solidFill>
                  <a:schemeClr val="accent5">
                    <a:lumMod val="50000"/>
                  </a:schemeClr>
                </a:solidFill>
              </a:rPr>
              <a:t>Sache</a:t>
            </a:r>
            <a:endParaRPr lang="en-GB" sz="2400" u="sng" dirty="0">
              <a:solidFill>
                <a:schemeClr val="accent5">
                  <a:lumMod val="50000"/>
                </a:schemeClr>
              </a:solidFill>
            </a:endParaRPr>
          </a:p>
        </p:txBody>
      </p:sp>
      <p:sp>
        <p:nvSpPr>
          <p:cNvPr id="10" name="TextBox 9">
            <a:extLst>
              <a:ext uri="{FF2B5EF4-FFF2-40B4-BE49-F238E27FC236}">
                <a16:creationId xmlns:a16="http://schemas.microsoft.com/office/drawing/2014/main" id="{68D1297A-4D36-4A5F-8699-97013B1A8C13}"/>
              </a:ext>
            </a:extLst>
          </p:cNvPr>
          <p:cNvSpPr txBox="1"/>
          <p:nvPr/>
        </p:nvSpPr>
        <p:spPr>
          <a:xfrm>
            <a:off x="7886359" y="1077258"/>
            <a:ext cx="2199503" cy="461665"/>
          </a:xfrm>
          <a:prstGeom prst="rect">
            <a:avLst/>
          </a:prstGeom>
          <a:noFill/>
        </p:spPr>
        <p:txBody>
          <a:bodyPr wrap="square" rtlCol="0">
            <a:spAutoFit/>
          </a:bodyPr>
          <a:lstStyle/>
          <a:p>
            <a:pPr algn="ctr"/>
            <a:r>
              <a:rPr lang="en-GB" sz="2400" u="sng" dirty="0" err="1">
                <a:solidFill>
                  <a:schemeClr val="accent5">
                    <a:lumMod val="50000"/>
                  </a:schemeClr>
                </a:solidFill>
              </a:rPr>
              <a:t>Aktion</a:t>
            </a:r>
            <a:endParaRPr lang="en-GB" sz="2400" u="sng" dirty="0">
              <a:solidFill>
                <a:schemeClr val="accent5">
                  <a:lumMod val="50000"/>
                </a:schemeClr>
              </a:solidFill>
            </a:endParaRPr>
          </a:p>
        </p:txBody>
      </p:sp>
      <p:sp>
        <p:nvSpPr>
          <p:cNvPr id="11" name="TextBox 10">
            <a:extLst>
              <a:ext uri="{FF2B5EF4-FFF2-40B4-BE49-F238E27FC236}">
                <a16:creationId xmlns:a16="http://schemas.microsoft.com/office/drawing/2014/main" id="{565FB3F1-307E-4094-B135-3105990BE0B8}"/>
              </a:ext>
            </a:extLst>
          </p:cNvPr>
          <p:cNvSpPr txBox="1"/>
          <p:nvPr/>
        </p:nvSpPr>
        <p:spPr>
          <a:xfrm>
            <a:off x="383059" y="1551514"/>
            <a:ext cx="1655806" cy="461665"/>
          </a:xfrm>
          <a:prstGeom prst="rect">
            <a:avLst/>
          </a:prstGeom>
          <a:noFill/>
        </p:spPr>
        <p:txBody>
          <a:bodyPr wrap="square" rtlCol="0">
            <a:spAutoFit/>
          </a:bodyPr>
          <a:lstStyle/>
          <a:p>
            <a:pPr algn="l"/>
            <a:r>
              <a:rPr lang="en-GB" sz="2400" dirty="0" err="1">
                <a:solidFill>
                  <a:schemeClr val="accent5">
                    <a:lumMod val="50000"/>
                  </a:schemeClr>
                </a:solidFill>
                <a:latin typeface="Lucida Handwriting" panose="03010101010101010101" pitchFamily="66" charset="0"/>
              </a:rPr>
              <a:t>Beispiel</a:t>
            </a:r>
            <a:r>
              <a:rPr lang="en-GB" sz="2400" dirty="0">
                <a:solidFill>
                  <a:schemeClr val="accent5">
                    <a:lumMod val="50000"/>
                  </a:schemeClr>
                </a:solidFill>
                <a:latin typeface="Lucida Handwriting" panose="03010101010101010101" pitchFamily="66" charset="0"/>
              </a:rPr>
              <a:t>:</a:t>
            </a:r>
          </a:p>
        </p:txBody>
      </p:sp>
      <p:sp>
        <p:nvSpPr>
          <p:cNvPr id="13" name="Rectangle 12">
            <a:extLst>
              <a:ext uri="{FF2B5EF4-FFF2-40B4-BE49-F238E27FC236}">
                <a16:creationId xmlns:a16="http://schemas.microsoft.com/office/drawing/2014/main" id="{5D890C3F-CC73-464F-A2A3-5AB328897521}"/>
              </a:ext>
            </a:extLst>
          </p:cNvPr>
          <p:cNvSpPr/>
          <p:nvPr/>
        </p:nvSpPr>
        <p:spPr>
          <a:xfrm>
            <a:off x="8500239" y="1475616"/>
            <a:ext cx="971741" cy="461665"/>
          </a:xfrm>
          <a:prstGeom prst="rect">
            <a:avLst/>
          </a:prstGeom>
        </p:spPr>
        <p:txBody>
          <a:bodyPr wrap="none">
            <a:spAutoFit/>
          </a:bodyPr>
          <a:lstStyle/>
          <a:p>
            <a:pPr algn="ctr"/>
            <a:r>
              <a:rPr lang="en-GB" sz="2400" b="1" dirty="0" err="1">
                <a:solidFill>
                  <a:srgbClr val="FA6500"/>
                </a:solidFill>
              </a:rPr>
              <a:t>lesen</a:t>
            </a:r>
            <a:endParaRPr lang="en-GB" sz="2400" b="1" dirty="0">
              <a:solidFill>
                <a:srgbClr val="FA6500"/>
              </a:solidFill>
            </a:endParaRPr>
          </a:p>
        </p:txBody>
      </p:sp>
      <p:sp>
        <p:nvSpPr>
          <p:cNvPr id="14" name="Rectangle 13">
            <a:extLst>
              <a:ext uri="{FF2B5EF4-FFF2-40B4-BE49-F238E27FC236}">
                <a16:creationId xmlns:a16="http://schemas.microsoft.com/office/drawing/2014/main" id="{676E47C2-2D26-418D-BDA1-DE81EC92C45C}"/>
              </a:ext>
            </a:extLst>
          </p:cNvPr>
          <p:cNvSpPr/>
          <p:nvPr/>
        </p:nvSpPr>
        <p:spPr>
          <a:xfrm>
            <a:off x="5392554" y="1470665"/>
            <a:ext cx="1784464" cy="461665"/>
          </a:xfrm>
          <a:prstGeom prst="rect">
            <a:avLst/>
          </a:prstGeom>
        </p:spPr>
        <p:txBody>
          <a:bodyPr wrap="none">
            <a:spAutoFit/>
          </a:bodyPr>
          <a:lstStyle/>
          <a:p>
            <a:pPr algn="ctr"/>
            <a:r>
              <a:rPr lang="en-GB" sz="2400" b="1" dirty="0">
                <a:solidFill>
                  <a:srgbClr val="FA6500"/>
                </a:solidFill>
              </a:rPr>
              <a:t>die </a:t>
            </a:r>
            <a:r>
              <a:rPr lang="en-GB" sz="2400" b="1" dirty="0" err="1">
                <a:solidFill>
                  <a:srgbClr val="FA6500"/>
                </a:solidFill>
              </a:rPr>
              <a:t>Lesung</a:t>
            </a:r>
            <a:endParaRPr lang="en-GB" sz="2400" b="1" dirty="0">
              <a:solidFill>
                <a:srgbClr val="FA6500"/>
              </a:solidFill>
            </a:endParaRPr>
          </a:p>
        </p:txBody>
      </p:sp>
      <p:sp>
        <p:nvSpPr>
          <p:cNvPr id="15" name="Rectangle 14">
            <a:extLst>
              <a:ext uri="{FF2B5EF4-FFF2-40B4-BE49-F238E27FC236}">
                <a16:creationId xmlns:a16="http://schemas.microsoft.com/office/drawing/2014/main" id="{DC1FC8A9-7C7B-4A34-BA19-F5DA87EF05EA}"/>
              </a:ext>
            </a:extLst>
          </p:cNvPr>
          <p:cNvSpPr/>
          <p:nvPr/>
        </p:nvSpPr>
        <p:spPr>
          <a:xfrm>
            <a:off x="2860028" y="1471424"/>
            <a:ext cx="1531188" cy="461665"/>
          </a:xfrm>
          <a:prstGeom prst="rect">
            <a:avLst/>
          </a:prstGeom>
        </p:spPr>
        <p:txBody>
          <a:bodyPr wrap="none">
            <a:spAutoFit/>
          </a:bodyPr>
          <a:lstStyle/>
          <a:p>
            <a:pPr algn="ctr"/>
            <a:r>
              <a:rPr lang="en-GB" sz="2400" b="1" dirty="0">
                <a:solidFill>
                  <a:srgbClr val="FA6500"/>
                </a:solidFill>
              </a:rPr>
              <a:t>der </a:t>
            </a:r>
            <a:r>
              <a:rPr lang="en-GB" sz="2400" b="1" dirty="0" err="1">
                <a:solidFill>
                  <a:srgbClr val="FA6500"/>
                </a:solidFill>
              </a:rPr>
              <a:t>Leser</a:t>
            </a:r>
            <a:endParaRPr lang="en-GB" sz="2400" b="1" dirty="0">
              <a:solidFill>
                <a:srgbClr val="FA6500"/>
              </a:solidFill>
            </a:endParaRPr>
          </a:p>
        </p:txBody>
      </p:sp>
      <p:sp>
        <p:nvSpPr>
          <p:cNvPr id="16" name="Rectangle 15">
            <a:extLst>
              <a:ext uri="{FF2B5EF4-FFF2-40B4-BE49-F238E27FC236}">
                <a16:creationId xmlns:a16="http://schemas.microsoft.com/office/drawing/2014/main" id="{57D4A70D-BF66-403F-8E99-EA516908F8F3}"/>
              </a:ext>
            </a:extLst>
          </p:cNvPr>
          <p:cNvSpPr/>
          <p:nvPr/>
        </p:nvSpPr>
        <p:spPr>
          <a:xfrm>
            <a:off x="5146496" y="2149138"/>
            <a:ext cx="2276585" cy="461665"/>
          </a:xfrm>
          <a:prstGeom prst="rect">
            <a:avLst/>
          </a:prstGeom>
        </p:spPr>
        <p:txBody>
          <a:bodyPr wrap="none">
            <a:spAutoFit/>
          </a:bodyPr>
          <a:lstStyle/>
          <a:p>
            <a:pPr algn="ctr"/>
            <a:r>
              <a:rPr lang="en-GB" sz="2400" b="1" dirty="0">
                <a:solidFill>
                  <a:srgbClr val="FA6500"/>
                </a:solidFill>
              </a:rPr>
              <a:t>die </a:t>
            </a:r>
            <a:r>
              <a:rPr lang="en-GB" sz="2400" b="1" dirty="0" err="1">
                <a:solidFill>
                  <a:srgbClr val="FA6500"/>
                </a:solidFill>
              </a:rPr>
              <a:t>Forschung</a:t>
            </a:r>
            <a:endParaRPr lang="en-GB" sz="2400" b="1" dirty="0">
              <a:solidFill>
                <a:srgbClr val="FA6500"/>
              </a:solidFill>
            </a:endParaRPr>
          </a:p>
        </p:txBody>
      </p:sp>
      <p:sp>
        <p:nvSpPr>
          <p:cNvPr id="17" name="Rectangle 16">
            <a:extLst>
              <a:ext uri="{FF2B5EF4-FFF2-40B4-BE49-F238E27FC236}">
                <a16:creationId xmlns:a16="http://schemas.microsoft.com/office/drawing/2014/main" id="{BA515EA8-8EBB-467F-B9E0-BF259021D520}"/>
              </a:ext>
            </a:extLst>
          </p:cNvPr>
          <p:cNvSpPr/>
          <p:nvPr/>
        </p:nvSpPr>
        <p:spPr>
          <a:xfrm>
            <a:off x="8254178" y="2124424"/>
            <a:ext cx="1463862" cy="461665"/>
          </a:xfrm>
          <a:prstGeom prst="rect">
            <a:avLst/>
          </a:prstGeom>
        </p:spPr>
        <p:txBody>
          <a:bodyPr wrap="none">
            <a:spAutoFit/>
          </a:bodyPr>
          <a:lstStyle/>
          <a:p>
            <a:pPr algn="ctr"/>
            <a:r>
              <a:rPr lang="en-GB" sz="2400" b="1" dirty="0" err="1">
                <a:solidFill>
                  <a:srgbClr val="FA6500"/>
                </a:solidFill>
              </a:rPr>
              <a:t>forschen</a:t>
            </a:r>
            <a:endParaRPr lang="en-GB" sz="2400" b="1" dirty="0">
              <a:solidFill>
                <a:srgbClr val="FA6500"/>
              </a:solidFill>
            </a:endParaRPr>
          </a:p>
        </p:txBody>
      </p:sp>
      <p:sp>
        <p:nvSpPr>
          <p:cNvPr id="18" name="Rectangle 17">
            <a:extLst>
              <a:ext uri="{FF2B5EF4-FFF2-40B4-BE49-F238E27FC236}">
                <a16:creationId xmlns:a16="http://schemas.microsoft.com/office/drawing/2014/main" id="{0D5D51E5-BE31-4700-BE14-7C843F2712B6}"/>
              </a:ext>
            </a:extLst>
          </p:cNvPr>
          <p:cNvSpPr/>
          <p:nvPr/>
        </p:nvSpPr>
        <p:spPr>
          <a:xfrm>
            <a:off x="2654292" y="2544007"/>
            <a:ext cx="1781257" cy="461665"/>
          </a:xfrm>
          <a:prstGeom prst="rect">
            <a:avLst/>
          </a:prstGeom>
        </p:spPr>
        <p:txBody>
          <a:bodyPr wrap="none">
            <a:spAutoFit/>
          </a:bodyPr>
          <a:lstStyle/>
          <a:p>
            <a:pPr algn="ctr"/>
            <a:r>
              <a:rPr lang="en-GB" sz="2400" i="1" dirty="0">
                <a:solidFill>
                  <a:schemeClr val="accent5">
                    <a:lumMod val="50000"/>
                  </a:schemeClr>
                </a:solidFill>
              </a:rPr>
              <a:t>researcher</a:t>
            </a:r>
          </a:p>
        </p:txBody>
      </p:sp>
      <p:sp>
        <p:nvSpPr>
          <p:cNvPr id="19" name="Rectangle 18">
            <a:extLst>
              <a:ext uri="{FF2B5EF4-FFF2-40B4-BE49-F238E27FC236}">
                <a16:creationId xmlns:a16="http://schemas.microsoft.com/office/drawing/2014/main" id="{D8ACD3B0-582F-4555-B985-FD65CA0C52E7}"/>
              </a:ext>
            </a:extLst>
          </p:cNvPr>
          <p:cNvSpPr/>
          <p:nvPr/>
        </p:nvSpPr>
        <p:spPr>
          <a:xfrm>
            <a:off x="5542437" y="2555839"/>
            <a:ext cx="1487908" cy="461665"/>
          </a:xfrm>
          <a:prstGeom prst="rect">
            <a:avLst/>
          </a:prstGeom>
        </p:spPr>
        <p:txBody>
          <a:bodyPr wrap="none">
            <a:spAutoFit/>
          </a:bodyPr>
          <a:lstStyle/>
          <a:p>
            <a:pPr algn="ctr"/>
            <a:r>
              <a:rPr lang="en-GB" sz="2400" i="1" dirty="0">
                <a:solidFill>
                  <a:schemeClr val="accent5">
                    <a:lumMod val="50000"/>
                  </a:schemeClr>
                </a:solidFill>
              </a:rPr>
              <a:t>research</a:t>
            </a:r>
          </a:p>
        </p:txBody>
      </p:sp>
      <p:sp>
        <p:nvSpPr>
          <p:cNvPr id="20" name="Rectangle 19">
            <a:extLst>
              <a:ext uri="{FF2B5EF4-FFF2-40B4-BE49-F238E27FC236}">
                <a16:creationId xmlns:a16="http://schemas.microsoft.com/office/drawing/2014/main" id="{7DC49A5E-E25D-4B9A-B65A-FB333ACDA7FD}"/>
              </a:ext>
            </a:extLst>
          </p:cNvPr>
          <p:cNvSpPr/>
          <p:nvPr/>
        </p:nvSpPr>
        <p:spPr>
          <a:xfrm>
            <a:off x="8046589" y="2548036"/>
            <a:ext cx="1879040" cy="461665"/>
          </a:xfrm>
          <a:prstGeom prst="rect">
            <a:avLst/>
          </a:prstGeom>
        </p:spPr>
        <p:txBody>
          <a:bodyPr wrap="none">
            <a:spAutoFit/>
          </a:bodyPr>
          <a:lstStyle/>
          <a:p>
            <a:pPr algn="ctr"/>
            <a:r>
              <a:rPr lang="en-GB" sz="2400" i="1" dirty="0">
                <a:solidFill>
                  <a:schemeClr val="accent5">
                    <a:lumMod val="50000"/>
                  </a:schemeClr>
                </a:solidFill>
              </a:rPr>
              <a:t>to research</a:t>
            </a:r>
          </a:p>
        </p:txBody>
      </p:sp>
      <p:sp>
        <p:nvSpPr>
          <p:cNvPr id="21" name="Rectangle 20">
            <a:extLst>
              <a:ext uri="{FF2B5EF4-FFF2-40B4-BE49-F238E27FC236}">
                <a16:creationId xmlns:a16="http://schemas.microsoft.com/office/drawing/2014/main" id="{D19EB22F-8A5C-44F1-987A-B73C1C0B68F1}"/>
              </a:ext>
            </a:extLst>
          </p:cNvPr>
          <p:cNvSpPr/>
          <p:nvPr/>
        </p:nvSpPr>
        <p:spPr>
          <a:xfrm>
            <a:off x="4841848" y="2940695"/>
            <a:ext cx="2771913" cy="461665"/>
          </a:xfrm>
          <a:prstGeom prst="rect">
            <a:avLst/>
          </a:prstGeom>
        </p:spPr>
        <p:txBody>
          <a:bodyPr wrap="none">
            <a:spAutoFit/>
          </a:bodyPr>
          <a:lstStyle/>
          <a:p>
            <a:pPr algn="ctr"/>
            <a:r>
              <a:rPr lang="en-GB" sz="2400" b="1" dirty="0">
                <a:solidFill>
                  <a:srgbClr val="FA6500"/>
                </a:solidFill>
              </a:rPr>
              <a:t>die </a:t>
            </a:r>
            <a:r>
              <a:rPr lang="en-GB" sz="2400" b="1" dirty="0" err="1">
                <a:solidFill>
                  <a:srgbClr val="FA6500"/>
                </a:solidFill>
              </a:rPr>
              <a:t>Beobachtung</a:t>
            </a:r>
            <a:endParaRPr lang="en-GB" sz="2400" b="1" dirty="0">
              <a:solidFill>
                <a:srgbClr val="FA6500"/>
              </a:solidFill>
            </a:endParaRPr>
          </a:p>
        </p:txBody>
      </p:sp>
      <p:sp>
        <p:nvSpPr>
          <p:cNvPr id="22" name="Rectangle 21">
            <a:extLst>
              <a:ext uri="{FF2B5EF4-FFF2-40B4-BE49-F238E27FC236}">
                <a16:creationId xmlns:a16="http://schemas.microsoft.com/office/drawing/2014/main" id="{8F1C27C5-9929-4750-B1F3-B3C535DAF979}"/>
              </a:ext>
            </a:extLst>
          </p:cNvPr>
          <p:cNvSpPr/>
          <p:nvPr/>
        </p:nvSpPr>
        <p:spPr>
          <a:xfrm>
            <a:off x="2227034" y="2951533"/>
            <a:ext cx="2518639" cy="461665"/>
          </a:xfrm>
          <a:prstGeom prst="rect">
            <a:avLst/>
          </a:prstGeom>
        </p:spPr>
        <p:txBody>
          <a:bodyPr wrap="none">
            <a:spAutoFit/>
          </a:bodyPr>
          <a:lstStyle/>
          <a:p>
            <a:pPr algn="ctr"/>
            <a:r>
              <a:rPr lang="en-GB" sz="2400" b="1" dirty="0">
                <a:solidFill>
                  <a:srgbClr val="FA6500"/>
                </a:solidFill>
              </a:rPr>
              <a:t>der Beobachter</a:t>
            </a:r>
          </a:p>
        </p:txBody>
      </p:sp>
      <p:sp>
        <p:nvSpPr>
          <p:cNvPr id="23" name="Rectangle 22">
            <a:extLst>
              <a:ext uri="{FF2B5EF4-FFF2-40B4-BE49-F238E27FC236}">
                <a16:creationId xmlns:a16="http://schemas.microsoft.com/office/drawing/2014/main" id="{968323AD-3A4B-4236-8949-489D8D0E89A2}"/>
              </a:ext>
            </a:extLst>
          </p:cNvPr>
          <p:cNvSpPr/>
          <p:nvPr/>
        </p:nvSpPr>
        <p:spPr>
          <a:xfrm>
            <a:off x="8024104" y="3352285"/>
            <a:ext cx="1771639" cy="461665"/>
          </a:xfrm>
          <a:prstGeom prst="rect">
            <a:avLst/>
          </a:prstGeom>
        </p:spPr>
        <p:txBody>
          <a:bodyPr wrap="none">
            <a:spAutoFit/>
          </a:bodyPr>
          <a:lstStyle/>
          <a:p>
            <a:pPr algn="ctr"/>
            <a:r>
              <a:rPr lang="en-GB" sz="2400" i="1" dirty="0">
                <a:solidFill>
                  <a:schemeClr val="accent5">
                    <a:lumMod val="50000"/>
                  </a:schemeClr>
                </a:solidFill>
              </a:rPr>
              <a:t>to observe</a:t>
            </a:r>
          </a:p>
        </p:txBody>
      </p:sp>
      <p:sp>
        <p:nvSpPr>
          <p:cNvPr id="24" name="Rectangle 23">
            <a:extLst>
              <a:ext uri="{FF2B5EF4-FFF2-40B4-BE49-F238E27FC236}">
                <a16:creationId xmlns:a16="http://schemas.microsoft.com/office/drawing/2014/main" id="{7FA37F91-15F8-4F91-87E4-5DFEF73D2385}"/>
              </a:ext>
            </a:extLst>
          </p:cNvPr>
          <p:cNvSpPr/>
          <p:nvPr/>
        </p:nvSpPr>
        <p:spPr>
          <a:xfrm>
            <a:off x="5333977" y="3355849"/>
            <a:ext cx="1944764" cy="461665"/>
          </a:xfrm>
          <a:prstGeom prst="rect">
            <a:avLst/>
          </a:prstGeom>
        </p:spPr>
        <p:txBody>
          <a:bodyPr wrap="none">
            <a:spAutoFit/>
          </a:bodyPr>
          <a:lstStyle/>
          <a:p>
            <a:pPr algn="ctr"/>
            <a:r>
              <a:rPr lang="en-GB" sz="2400" i="1" dirty="0">
                <a:solidFill>
                  <a:schemeClr val="accent5">
                    <a:lumMod val="50000"/>
                  </a:schemeClr>
                </a:solidFill>
              </a:rPr>
              <a:t>observation</a:t>
            </a:r>
          </a:p>
        </p:txBody>
      </p:sp>
      <p:sp>
        <p:nvSpPr>
          <p:cNvPr id="25" name="Rectangle 24">
            <a:extLst>
              <a:ext uri="{FF2B5EF4-FFF2-40B4-BE49-F238E27FC236}">
                <a16:creationId xmlns:a16="http://schemas.microsoft.com/office/drawing/2014/main" id="{6EBAD4F4-C5DE-41B8-93DB-401A5DACA4EE}"/>
              </a:ext>
            </a:extLst>
          </p:cNvPr>
          <p:cNvSpPr/>
          <p:nvPr/>
        </p:nvSpPr>
        <p:spPr>
          <a:xfrm>
            <a:off x="2729822" y="3345064"/>
            <a:ext cx="1473481" cy="461665"/>
          </a:xfrm>
          <a:prstGeom prst="rect">
            <a:avLst/>
          </a:prstGeom>
        </p:spPr>
        <p:txBody>
          <a:bodyPr wrap="none">
            <a:spAutoFit/>
          </a:bodyPr>
          <a:lstStyle/>
          <a:p>
            <a:pPr algn="ctr"/>
            <a:r>
              <a:rPr lang="en-GB" sz="2400" i="1" dirty="0">
                <a:solidFill>
                  <a:schemeClr val="accent5">
                    <a:lumMod val="50000"/>
                  </a:schemeClr>
                </a:solidFill>
              </a:rPr>
              <a:t>observer</a:t>
            </a:r>
          </a:p>
        </p:txBody>
      </p:sp>
      <p:sp>
        <p:nvSpPr>
          <p:cNvPr id="26" name="Rectangle 25">
            <a:extLst>
              <a:ext uri="{FF2B5EF4-FFF2-40B4-BE49-F238E27FC236}">
                <a16:creationId xmlns:a16="http://schemas.microsoft.com/office/drawing/2014/main" id="{F7A8BB33-1809-4FAE-B2F3-25E95BBC6632}"/>
              </a:ext>
            </a:extLst>
          </p:cNvPr>
          <p:cNvSpPr/>
          <p:nvPr/>
        </p:nvSpPr>
        <p:spPr>
          <a:xfrm>
            <a:off x="2479932" y="3777753"/>
            <a:ext cx="2087430" cy="461665"/>
          </a:xfrm>
          <a:prstGeom prst="rect">
            <a:avLst/>
          </a:prstGeom>
        </p:spPr>
        <p:txBody>
          <a:bodyPr wrap="none">
            <a:spAutoFit/>
          </a:bodyPr>
          <a:lstStyle/>
          <a:p>
            <a:pPr algn="ctr"/>
            <a:r>
              <a:rPr lang="en-GB" sz="2400" b="1" dirty="0">
                <a:solidFill>
                  <a:srgbClr val="FA6500"/>
                </a:solidFill>
              </a:rPr>
              <a:t>der </a:t>
            </a:r>
            <a:r>
              <a:rPr lang="en-GB" sz="2400" b="1" dirty="0" err="1">
                <a:solidFill>
                  <a:srgbClr val="FA6500"/>
                </a:solidFill>
              </a:rPr>
              <a:t>Beweger</a:t>
            </a:r>
            <a:endParaRPr lang="en-GB" sz="2400" b="1" dirty="0">
              <a:solidFill>
                <a:srgbClr val="FA6500"/>
              </a:solidFill>
            </a:endParaRPr>
          </a:p>
        </p:txBody>
      </p:sp>
      <p:sp>
        <p:nvSpPr>
          <p:cNvPr id="27" name="Rectangle 26">
            <a:extLst>
              <a:ext uri="{FF2B5EF4-FFF2-40B4-BE49-F238E27FC236}">
                <a16:creationId xmlns:a16="http://schemas.microsoft.com/office/drawing/2014/main" id="{5EA8FB57-94BB-4E60-B721-0DF25FFBAF4B}"/>
              </a:ext>
            </a:extLst>
          </p:cNvPr>
          <p:cNvSpPr/>
          <p:nvPr/>
        </p:nvSpPr>
        <p:spPr>
          <a:xfrm>
            <a:off x="8045356" y="3809754"/>
            <a:ext cx="1614546" cy="461665"/>
          </a:xfrm>
          <a:prstGeom prst="rect">
            <a:avLst/>
          </a:prstGeom>
        </p:spPr>
        <p:txBody>
          <a:bodyPr wrap="none">
            <a:spAutoFit/>
          </a:bodyPr>
          <a:lstStyle/>
          <a:p>
            <a:pPr algn="ctr"/>
            <a:r>
              <a:rPr lang="en-GB" sz="2400" b="1" dirty="0" err="1">
                <a:solidFill>
                  <a:srgbClr val="FA6500"/>
                </a:solidFill>
              </a:rPr>
              <a:t>bewegen</a:t>
            </a:r>
            <a:endParaRPr lang="en-GB" sz="2400" b="1" dirty="0">
              <a:solidFill>
                <a:srgbClr val="FA6500"/>
              </a:solidFill>
            </a:endParaRPr>
          </a:p>
        </p:txBody>
      </p:sp>
      <p:sp>
        <p:nvSpPr>
          <p:cNvPr id="28" name="Rectangle 27">
            <a:extLst>
              <a:ext uri="{FF2B5EF4-FFF2-40B4-BE49-F238E27FC236}">
                <a16:creationId xmlns:a16="http://schemas.microsoft.com/office/drawing/2014/main" id="{6FE25FE9-7735-408C-BAFD-06547B2B5E3A}"/>
              </a:ext>
            </a:extLst>
          </p:cNvPr>
          <p:cNvSpPr/>
          <p:nvPr/>
        </p:nvSpPr>
        <p:spPr>
          <a:xfrm>
            <a:off x="5288356" y="4169968"/>
            <a:ext cx="1826142" cy="461665"/>
          </a:xfrm>
          <a:prstGeom prst="rect">
            <a:avLst/>
          </a:prstGeom>
        </p:spPr>
        <p:txBody>
          <a:bodyPr wrap="none">
            <a:spAutoFit/>
          </a:bodyPr>
          <a:lstStyle/>
          <a:p>
            <a:pPr algn="ctr"/>
            <a:r>
              <a:rPr lang="en-GB" sz="2400" i="1" dirty="0">
                <a:solidFill>
                  <a:schemeClr val="accent5">
                    <a:lumMod val="50000"/>
                  </a:schemeClr>
                </a:solidFill>
              </a:rPr>
              <a:t>movement</a:t>
            </a:r>
          </a:p>
        </p:txBody>
      </p:sp>
      <p:sp>
        <p:nvSpPr>
          <p:cNvPr id="29" name="Rectangle 28">
            <a:extLst>
              <a:ext uri="{FF2B5EF4-FFF2-40B4-BE49-F238E27FC236}">
                <a16:creationId xmlns:a16="http://schemas.microsoft.com/office/drawing/2014/main" id="{C04E94C9-36D2-44F3-B739-B91167B01F0E}"/>
              </a:ext>
            </a:extLst>
          </p:cNvPr>
          <p:cNvSpPr/>
          <p:nvPr/>
        </p:nvSpPr>
        <p:spPr>
          <a:xfrm>
            <a:off x="3014233" y="4169968"/>
            <a:ext cx="1138453" cy="461665"/>
          </a:xfrm>
          <a:prstGeom prst="rect">
            <a:avLst/>
          </a:prstGeom>
        </p:spPr>
        <p:txBody>
          <a:bodyPr wrap="none">
            <a:spAutoFit/>
          </a:bodyPr>
          <a:lstStyle/>
          <a:p>
            <a:pPr algn="ctr"/>
            <a:r>
              <a:rPr lang="en-GB" sz="2400" i="1" dirty="0">
                <a:solidFill>
                  <a:schemeClr val="accent5">
                    <a:lumMod val="50000"/>
                  </a:schemeClr>
                </a:solidFill>
              </a:rPr>
              <a:t>mover</a:t>
            </a:r>
          </a:p>
        </p:txBody>
      </p:sp>
      <p:sp>
        <p:nvSpPr>
          <p:cNvPr id="30" name="Rectangle 29">
            <a:extLst>
              <a:ext uri="{FF2B5EF4-FFF2-40B4-BE49-F238E27FC236}">
                <a16:creationId xmlns:a16="http://schemas.microsoft.com/office/drawing/2014/main" id="{2F3EAA58-9B35-43BC-B96F-21EE12371709}"/>
              </a:ext>
            </a:extLst>
          </p:cNvPr>
          <p:cNvSpPr/>
          <p:nvPr/>
        </p:nvSpPr>
        <p:spPr>
          <a:xfrm>
            <a:off x="8191618" y="4200804"/>
            <a:ext cx="1436612" cy="461665"/>
          </a:xfrm>
          <a:prstGeom prst="rect">
            <a:avLst/>
          </a:prstGeom>
        </p:spPr>
        <p:txBody>
          <a:bodyPr wrap="none">
            <a:spAutoFit/>
          </a:bodyPr>
          <a:lstStyle/>
          <a:p>
            <a:pPr algn="ctr"/>
            <a:r>
              <a:rPr lang="en-GB" sz="2400" i="1" dirty="0">
                <a:solidFill>
                  <a:schemeClr val="accent5">
                    <a:lumMod val="50000"/>
                  </a:schemeClr>
                </a:solidFill>
              </a:rPr>
              <a:t>to move</a:t>
            </a:r>
          </a:p>
        </p:txBody>
      </p:sp>
      <p:sp>
        <p:nvSpPr>
          <p:cNvPr id="31" name="Rectangle 30">
            <a:extLst>
              <a:ext uri="{FF2B5EF4-FFF2-40B4-BE49-F238E27FC236}">
                <a16:creationId xmlns:a16="http://schemas.microsoft.com/office/drawing/2014/main" id="{3EFC1CEB-AE38-46C2-A603-FD0FF7E2879C}"/>
              </a:ext>
            </a:extLst>
          </p:cNvPr>
          <p:cNvSpPr/>
          <p:nvPr/>
        </p:nvSpPr>
        <p:spPr>
          <a:xfrm>
            <a:off x="4935700" y="4626862"/>
            <a:ext cx="2531462" cy="461665"/>
          </a:xfrm>
          <a:prstGeom prst="rect">
            <a:avLst/>
          </a:prstGeom>
        </p:spPr>
        <p:txBody>
          <a:bodyPr wrap="none">
            <a:spAutoFit/>
          </a:bodyPr>
          <a:lstStyle/>
          <a:p>
            <a:pPr algn="ctr"/>
            <a:r>
              <a:rPr lang="en-GB" sz="2400" b="1" dirty="0">
                <a:solidFill>
                  <a:srgbClr val="FA6500"/>
                </a:solidFill>
              </a:rPr>
              <a:t>die </a:t>
            </a:r>
            <a:r>
              <a:rPr lang="en-GB" sz="2400" b="1" dirty="0" err="1">
                <a:solidFill>
                  <a:srgbClr val="FA6500"/>
                </a:solidFill>
              </a:rPr>
              <a:t>Entdeckung</a:t>
            </a:r>
            <a:endParaRPr lang="en-GB" sz="2400" b="1" dirty="0">
              <a:solidFill>
                <a:srgbClr val="FA6500"/>
              </a:solidFill>
            </a:endParaRPr>
          </a:p>
        </p:txBody>
      </p:sp>
      <p:sp>
        <p:nvSpPr>
          <p:cNvPr id="32" name="Rectangle 31">
            <a:extLst>
              <a:ext uri="{FF2B5EF4-FFF2-40B4-BE49-F238E27FC236}">
                <a16:creationId xmlns:a16="http://schemas.microsoft.com/office/drawing/2014/main" id="{D63FAEFD-5F94-478B-BD66-15A1AA8EE7D6}"/>
              </a:ext>
            </a:extLst>
          </p:cNvPr>
          <p:cNvSpPr/>
          <p:nvPr/>
        </p:nvSpPr>
        <p:spPr>
          <a:xfrm>
            <a:off x="2322473" y="4627787"/>
            <a:ext cx="2278188" cy="461665"/>
          </a:xfrm>
          <a:prstGeom prst="rect">
            <a:avLst/>
          </a:prstGeom>
        </p:spPr>
        <p:txBody>
          <a:bodyPr wrap="none">
            <a:spAutoFit/>
          </a:bodyPr>
          <a:lstStyle/>
          <a:p>
            <a:pPr algn="ctr"/>
            <a:r>
              <a:rPr lang="en-GB" sz="2400" b="1" dirty="0">
                <a:solidFill>
                  <a:srgbClr val="FA6500"/>
                </a:solidFill>
              </a:rPr>
              <a:t>der </a:t>
            </a:r>
            <a:r>
              <a:rPr lang="en-GB" sz="2400" b="1" dirty="0" err="1">
                <a:solidFill>
                  <a:srgbClr val="FA6500"/>
                </a:solidFill>
              </a:rPr>
              <a:t>Entdecker</a:t>
            </a:r>
            <a:endParaRPr lang="en-GB" sz="2400" b="1" dirty="0">
              <a:solidFill>
                <a:srgbClr val="FA6500"/>
              </a:solidFill>
            </a:endParaRPr>
          </a:p>
        </p:txBody>
      </p:sp>
      <p:sp>
        <p:nvSpPr>
          <p:cNvPr id="33" name="Rectangle 32">
            <a:extLst>
              <a:ext uri="{FF2B5EF4-FFF2-40B4-BE49-F238E27FC236}">
                <a16:creationId xmlns:a16="http://schemas.microsoft.com/office/drawing/2014/main" id="{842F2241-AE21-40CA-A683-715392A2C1EE}"/>
              </a:ext>
            </a:extLst>
          </p:cNvPr>
          <p:cNvSpPr/>
          <p:nvPr/>
        </p:nvSpPr>
        <p:spPr>
          <a:xfrm>
            <a:off x="8020901" y="4989157"/>
            <a:ext cx="1832553" cy="461665"/>
          </a:xfrm>
          <a:prstGeom prst="rect">
            <a:avLst/>
          </a:prstGeom>
        </p:spPr>
        <p:txBody>
          <a:bodyPr wrap="none">
            <a:spAutoFit/>
          </a:bodyPr>
          <a:lstStyle/>
          <a:p>
            <a:pPr algn="ctr"/>
            <a:r>
              <a:rPr lang="en-GB" sz="2400" i="1" dirty="0">
                <a:solidFill>
                  <a:schemeClr val="accent5">
                    <a:lumMod val="50000"/>
                  </a:schemeClr>
                </a:solidFill>
              </a:rPr>
              <a:t>to discover</a:t>
            </a:r>
          </a:p>
        </p:txBody>
      </p:sp>
      <p:sp>
        <p:nvSpPr>
          <p:cNvPr id="34" name="Rectangle 33">
            <a:extLst>
              <a:ext uri="{FF2B5EF4-FFF2-40B4-BE49-F238E27FC236}">
                <a16:creationId xmlns:a16="http://schemas.microsoft.com/office/drawing/2014/main" id="{C0B1E6D3-5A65-4AC7-B752-3D65633C1842}"/>
              </a:ext>
            </a:extLst>
          </p:cNvPr>
          <p:cNvSpPr/>
          <p:nvPr/>
        </p:nvSpPr>
        <p:spPr>
          <a:xfrm>
            <a:off x="5368694" y="5011718"/>
            <a:ext cx="1606530" cy="461665"/>
          </a:xfrm>
          <a:prstGeom prst="rect">
            <a:avLst/>
          </a:prstGeom>
        </p:spPr>
        <p:txBody>
          <a:bodyPr wrap="none">
            <a:spAutoFit/>
          </a:bodyPr>
          <a:lstStyle/>
          <a:p>
            <a:pPr algn="ctr"/>
            <a:r>
              <a:rPr lang="en-GB" sz="2400" i="1" dirty="0">
                <a:solidFill>
                  <a:schemeClr val="accent5">
                    <a:lumMod val="50000"/>
                  </a:schemeClr>
                </a:solidFill>
              </a:rPr>
              <a:t>discovery</a:t>
            </a:r>
          </a:p>
        </p:txBody>
      </p:sp>
      <p:sp>
        <p:nvSpPr>
          <p:cNvPr id="35" name="Rectangle 34">
            <a:extLst>
              <a:ext uri="{FF2B5EF4-FFF2-40B4-BE49-F238E27FC236}">
                <a16:creationId xmlns:a16="http://schemas.microsoft.com/office/drawing/2014/main" id="{746EB374-69C7-463A-8158-C6D8F461F2A5}"/>
              </a:ext>
            </a:extLst>
          </p:cNvPr>
          <p:cNvSpPr/>
          <p:nvPr/>
        </p:nvSpPr>
        <p:spPr>
          <a:xfrm>
            <a:off x="2618969" y="5007026"/>
            <a:ext cx="1734770" cy="461665"/>
          </a:xfrm>
          <a:prstGeom prst="rect">
            <a:avLst/>
          </a:prstGeom>
        </p:spPr>
        <p:txBody>
          <a:bodyPr wrap="none">
            <a:spAutoFit/>
          </a:bodyPr>
          <a:lstStyle/>
          <a:p>
            <a:pPr algn="ctr"/>
            <a:r>
              <a:rPr lang="en-GB" sz="2400" i="1" dirty="0">
                <a:solidFill>
                  <a:schemeClr val="accent5">
                    <a:lumMod val="50000"/>
                  </a:schemeClr>
                </a:solidFill>
              </a:rPr>
              <a:t>discoverer</a:t>
            </a:r>
          </a:p>
        </p:txBody>
      </p:sp>
      <p:sp>
        <p:nvSpPr>
          <p:cNvPr id="36" name="Rectangle 35">
            <a:extLst>
              <a:ext uri="{FF2B5EF4-FFF2-40B4-BE49-F238E27FC236}">
                <a16:creationId xmlns:a16="http://schemas.microsoft.com/office/drawing/2014/main" id="{3DDEB507-C470-4ADC-BBAE-0932B224A4A2}"/>
              </a:ext>
            </a:extLst>
          </p:cNvPr>
          <p:cNvSpPr/>
          <p:nvPr/>
        </p:nvSpPr>
        <p:spPr>
          <a:xfrm>
            <a:off x="4796805" y="5450822"/>
            <a:ext cx="2733441" cy="461665"/>
          </a:xfrm>
          <a:prstGeom prst="rect">
            <a:avLst/>
          </a:prstGeom>
        </p:spPr>
        <p:txBody>
          <a:bodyPr wrap="none">
            <a:spAutoFit/>
          </a:bodyPr>
          <a:lstStyle/>
          <a:p>
            <a:pPr algn="ctr"/>
            <a:r>
              <a:rPr lang="en-GB" sz="2400" b="1" dirty="0">
                <a:solidFill>
                  <a:srgbClr val="FA6500"/>
                </a:solidFill>
              </a:rPr>
              <a:t>die </a:t>
            </a:r>
            <a:r>
              <a:rPr lang="en-GB" sz="2400" b="1" dirty="0" err="1">
                <a:solidFill>
                  <a:srgbClr val="FA6500"/>
                </a:solidFill>
              </a:rPr>
              <a:t>Unterstützung</a:t>
            </a:r>
            <a:endParaRPr lang="en-GB" sz="2400" b="1" dirty="0">
              <a:solidFill>
                <a:srgbClr val="FA6500"/>
              </a:solidFill>
            </a:endParaRPr>
          </a:p>
        </p:txBody>
      </p:sp>
      <p:sp>
        <p:nvSpPr>
          <p:cNvPr id="37" name="Rectangle 36">
            <a:extLst>
              <a:ext uri="{FF2B5EF4-FFF2-40B4-BE49-F238E27FC236}">
                <a16:creationId xmlns:a16="http://schemas.microsoft.com/office/drawing/2014/main" id="{0A5CCD47-0AF7-47DC-8783-81157E12FF28}"/>
              </a:ext>
            </a:extLst>
          </p:cNvPr>
          <p:cNvSpPr/>
          <p:nvPr/>
        </p:nvSpPr>
        <p:spPr>
          <a:xfrm>
            <a:off x="2195773" y="5433482"/>
            <a:ext cx="2480166" cy="461665"/>
          </a:xfrm>
          <a:prstGeom prst="rect">
            <a:avLst/>
          </a:prstGeom>
        </p:spPr>
        <p:txBody>
          <a:bodyPr wrap="none">
            <a:spAutoFit/>
          </a:bodyPr>
          <a:lstStyle/>
          <a:p>
            <a:pPr algn="ctr"/>
            <a:r>
              <a:rPr lang="en-GB" sz="2400" b="1" dirty="0">
                <a:solidFill>
                  <a:srgbClr val="FA6500"/>
                </a:solidFill>
              </a:rPr>
              <a:t>der </a:t>
            </a:r>
            <a:r>
              <a:rPr lang="en-GB" sz="2400" b="1" dirty="0" err="1">
                <a:solidFill>
                  <a:srgbClr val="FA6500"/>
                </a:solidFill>
              </a:rPr>
              <a:t>Unterstützer</a:t>
            </a:r>
            <a:endParaRPr lang="en-GB" sz="2400" b="1" dirty="0">
              <a:solidFill>
                <a:srgbClr val="FA6500"/>
              </a:solidFill>
            </a:endParaRPr>
          </a:p>
        </p:txBody>
      </p:sp>
      <p:sp>
        <p:nvSpPr>
          <p:cNvPr id="38" name="Rectangle 37">
            <a:extLst>
              <a:ext uri="{FF2B5EF4-FFF2-40B4-BE49-F238E27FC236}">
                <a16:creationId xmlns:a16="http://schemas.microsoft.com/office/drawing/2014/main" id="{59BC2C62-3018-4363-920D-831F277AF779}"/>
              </a:ext>
            </a:extLst>
          </p:cNvPr>
          <p:cNvSpPr/>
          <p:nvPr/>
        </p:nvSpPr>
        <p:spPr>
          <a:xfrm>
            <a:off x="8058703" y="5803864"/>
            <a:ext cx="1702710" cy="461665"/>
          </a:xfrm>
          <a:prstGeom prst="rect">
            <a:avLst/>
          </a:prstGeom>
        </p:spPr>
        <p:txBody>
          <a:bodyPr wrap="none">
            <a:spAutoFit/>
          </a:bodyPr>
          <a:lstStyle/>
          <a:p>
            <a:pPr algn="ctr"/>
            <a:r>
              <a:rPr lang="en-GB" sz="2400" i="1" dirty="0">
                <a:solidFill>
                  <a:schemeClr val="accent5">
                    <a:lumMod val="50000"/>
                  </a:schemeClr>
                </a:solidFill>
              </a:rPr>
              <a:t>to support</a:t>
            </a:r>
          </a:p>
        </p:txBody>
      </p:sp>
      <p:sp>
        <p:nvSpPr>
          <p:cNvPr id="39" name="Rectangle 38">
            <a:extLst>
              <a:ext uri="{FF2B5EF4-FFF2-40B4-BE49-F238E27FC236}">
                <a16:creationId xmlns:a16="http://schemas.microsoft.com/office/drawing/2014/main" id="{62E982D7-ACB3-4B3D-8B9C-1B77489A9117}"/>
              </a:ext>
            </a:extLst>
          </p:cNvPr>
          <p:cNvSpPr/>
          <p:nvPr/>
        </p:nvSpPr>
        <p:spPr>
          <a:xfrm>
            <a:off x="5516170" y="5803863"/>
            <a:ext cx="1311578" cy="461665"/>
          </a:xfrm>
          <a:prstGeom prst="rect">
            <a:avLst/>
          </a:prstGeom>
        </p:spPr>
        <p:txBody>
          <a:bodyPr wrap="none">
            <a:spAutoFit/>
          </a:bodyPr>
          <a:lstStyle/>
          <a:p>
            <a:pPr algn="ctr"/>
            <a:r>
              <a:rPr lang="en-GB" sz="2400" i="1" dirty="0">
                <a:solidFill>
                  <a:schemeClr val="accent5">
                    <a:lumMod val="50000"/>
                  </a:schemeClr>
                </a:solidFill>
              </a:rPr>
              <a:t>support</a:t>
            </a:r>
          </a:p>
        </p:txBody>
      </p:sp>
      <p:sp>
        <p:nvSpPr>
          <p:cNvPr id="40" name="Rectangle 39">
            <a:extLst>
              <a:ext uri="{FF2B5EF4-FFF2-40B4-BE49-F238E27FC236}">
                <a16:creationId xmlns:a16="http://schemas.microsoft.com/office/drawing/2014/main" id="{57970B05-606B-4A42-B855-23E42ACCD5FF}"/>
              </a:ext>
            </a:extLst>
          </p:cNvPr>
          <p:cNvSpPr/>
          <p:nvPr/>
        </p:nvSpPr>
        <p:spPr>
          <a:xfrm>
            <a:off x="2742457" y="5836330"/>
            <a:ext cx="1604927" cy="461665"/>
          </a:xfrm>
          <a:prstGeom prst="rect">
            <a:avLst/>
          </a:prstGeom>
        </p:spPr>
        <p:txBody>
          <a:bodyPr wrap="none">
            <a:spAutoFit/>
          </a:bodyPr>
          <a:lstStyle/>
          <a:p>
            <a:pPr algn="ctr"/>
            <a:r>
              <a:rPr lang="en-GB" sz="2400" i="1" dirty="0">
                <a:solidFill>
                  <a:schemeClr val="accent5">
                    <a:lumMod val="50000"/>
                  </a:schemeClr>
                </a:solidFill>
              </a:rPr>
              <a:t>supporter</a:t>
            </a: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4C59A11-4D0C-4928-9739-D3D2E123DFE4}"/>
              </a:ext>
            </a:extLst>
          </p:cNvPr>
          <p:cNvSpPr/>
          <p:nvPr/>
        </p:nvSpPr>
        <p:spPr>
          <a:xfrm>
            <a:off x="2469983" y="4806440"/>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3" name="TextBox 32">
            <a:extLst>
              <a:ext uri="{FF2B5EF4-FFF2-40B4-BE49-F238E27FC236}">
                <a16:creationId xmlns:a16="http://schemas.microsoft.com/office/drawing/2014/main" id="{F7964D24-7F63-4A64-82A5-82F765B74E04}"/>
              </a:ext>
            </a:extLst>
          </p:cNvPr>
          <p:cNvSpPr txBox="1"/>
          <p:nvPr/>
        </p:nvSpPr>
        <p:spPr>
          <a:xfrm>
            <a:off x="669073" y="5001396"/>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sp>
        <p:nvSpPr>
          <p:cNvPr id="30" name="Rectangle 29">
            <a:extLst>
              <a:ext uri="{FF2B5EF4-FFF2-40B4-BE49-F238E27FC236}">
                <a16:creationId xmlns:a16="http://schemas.microsoft.com/office/drawing/2014/main" id="{EE666423-1E0E-42F7-BB76-BE4D36FE5223}"/>
              </a:ext>
            </a:extLst>
          </p:cNvPr>
          <p:cNvSpPr/>
          <p:nvPr/>
        </p:nvSpPr>
        <p:spPr>
          <a:xfrm>
            <a:off x="2469983" y="3464260"/>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1" name="TextBox 30">
            <a:extLst>
              <a:ext uri="{FF2B5EF4-FFF2-40B4-BE49-F238E27FC236}">
                <a16:creationId xmlns:a16="http://schemas.microsoft.com/office/drawing/2014/main" id="{1C262288-FE27-4D21-AD46-237AB0BFC4E0}"/>
              </a:ext>
            </a:extLst>
          </p:cNvPr>
          <p:cNvSpPr txBox="1"/>
          <p:nvPr/>
        </p:nvSpPr>
        <p:spPr>
          <a:xfrm>
            <a:off x="669073" y="3659216"/>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sp>
        <p:nvSpPr>
          <p:cNvPr id="34" name="Rectangle 33">
            <a:extLst>
              <a:ext uri="{FF2B5EF4-FFF2-40B4-BE49-F238E27FC236}">
                <a16:creationId xmlns:a16="http://schemas.microsoft.com/office/drawing/2014/main" id="{8E98B924-EB6A-4259-B6A4-E8099299F791}"/>
              </a:ext>
            </a:extLst>
          </p:cNvPr>
          <p:cNvSpPr/>
          <p:nvPr/>
        </p:nvSpPr>
        <p:spPr>
          <a:xfrm>
            <a:off x="2469983" y="2286365"/>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5" name="TextBox 34">
            <a:extLst>
              <a:ext uri="{FF2B5EF4-FFF2-40B4-BE49-F238E27FC236}">
                <a16:creationId xmlns:a16="http://schemas.microsoft.com/office/drawing/2014/main" id="{FBA00EB4-851F-4C79-9570-34EE6FEBAE8C}"/>
              </a:ext>
            </a:extLst>
          </p:cNvPr>
          <p:cNvSpPr txBox="1"/>
          <p:nvPr/>
        </p:nvSpPr>
        <p:spPr>
          <a:xfrm>
            <a:off x="669073" y="2481321"/>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sp>
        <p:nvSpPr>
          <p:cNvPr id="13" name="Rectangle: Rounded Corners 12">
            <a:extLst>
              <a:ext uri="{FF2B5EF4-FFF2-40B4-BE49-F238E27FC236}">
                <a16:creationId xmlns:a16="http://schemas.microsoft.com/office/drawing/2014/main" id="{107882E5-30A1-419F-903C-25CCFC877E66}"/>
              </a:ext>
            </a:extLst>
          </p:cNvPr>
          <p:cNvSpPr/>
          <p:nvPr/>
        </p:nvSpPr>
        <p:spPr>
          <a:xfrm>
            <a:off x="3581860" y="3237066"/>
            <a:ext cx="8321569" cy="13234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ist im Bus nicht für einen Weißen aufgestanden und die Polizei hat sie festgenommen*. Viele Menschen haben sie [8]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unterstützt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und einen Bus-</a:t>
            </a:r>
            <a:r>
              <a:rPr lang="de-DE" altLang="en-US" sz="2000" i="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Boycott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gemacht. Dadurch hat sie [9] die Bürgerrechts</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bewegung</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in den USA begonnen.  </a:t>
            </a:r>
          </a:p>
          <a:p>
            <a:pPr lvl="0" eaLnBrk="0" fontAlgn="base" hangingPunct="0">
              <a:spcBef>
                <a:spcPct val="0"/>
              </a:spcBef>
              <a:spcAft>
                <a:spcPct val="0"/>
              </a:spcAft>
            </a:pPr>
            <a:r>
              <a:rPr lang="de-DE" altLang="en-US"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11" name="Rectangle: Rounded Corners 10">
            <a:extLst>
              <a:ext uri="{FF2B5EF4-FFF2-40B4-BE49-F238E27FC236}">
                <a16:creationId xmlns:a16="http://schemas.microsoft.com/office/drawing/2014/main" id="{BB38DCBD-0809-4CA0-9074-1F6819011314}"/>
              </a:ext>
            </a:extLst>
          </p:cNvPr>
          <p:cNvSpPr/>
          <p:nvPr/>
        </p:nvSpPr>
        <p:spPr>
          <a:xfrm>
            <a:off x="3581860" y="2165209"/>
            <a:ext cx="8218134" cy="101781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war als [6]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Forscherin,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 als Touristin, in Afrika</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Sechzig Jahre lang hat sie in Tansania Tiere bei* vielen besonderen* Momenten [7]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beobachtet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3790"/>
            <a:ext cx="4860671" cy="869950"/>
          </a:xfrm>
          <a:prstGeom prst="rect">
            <a:avLst/>
          </a:prstGeom>
        </p:spPr>
      </p:pic>
      <p:sp>
        <p:nvSpPr>
          <p:cNvPr id="4" name="Title 3"/>
          <p:cNvSpPr>
            <a:spLocks noGrp="1"/>
          </p:cNvSpPr>
          <p:nvPr>
            <p:ph type="title"/>
          </p:nvPr>
        </p:nvSpPr>
        <p:spPr>
          <a:xfrm>
            <a:off x="0" y="172079"/>
            <a:ext cx="4382429" cy="707849"/>
          </a:xfrm>
        </p:spPr>
        <p:txBody>
          <a:bodyPr>
            <a:normAutofit/>
          </a:bodyPr>
          <a:lstStyle/>
          <a:p>
            <a:r>
              <a:rPr lang="en-GB" sz="3600" b="1" dirty="0" err="1">
                <a:solidFill>
                  <a:schemeClr val="bg1"/>
                </a:solidFill>
              </a:rPr>
              <a:t>Wichtige</a:t>
            </a:r>
            <a:r>
              <a:rPr lang="en-GB" sz="3600" b="1" dirty="0">
                <a:solidFill>
                  <a:schemeClr val="bg1"/>
                </a:solidFill>
              </a:rPr>
              <a:t> </a:t>
            </a:r>
            <a:r>
              <a:rPr lang="en-GB" sz="3600" b="1" dirty="0" err="1">
                <a:solidFill>
                  <a:schemeClr val="bg1"/>
                </a:solidFill>
              </a:rPr>
              <a:t>Personen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9296" y="247046"/>
            <a:ext cx="8980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631228" y="471242"/>
            <a:ext cx="6119398" cy="461665"/>
          </a:xfrm>
          <a:prstGeom prst="rect">
            <a:avLst/>
          </a:prstGeom>
          <a:noFill/>
        </p:spPr>
        <p:txBody>
          <a:bodyPr wrap="square" rtlCol="0">
            <a:spAutoFit/>
          </a:bodyPr>
          <a:lstStyle/>
          <a:p>
            <a:r>
              <a:rPr lang="en-US" sz="2400" dirty="0" err="1">
                <a:solidFill>
                  <a:schemeClr val="accent5">
                    <a:lumMod val="50000"/>
                  </a:schemeClr>
                </a:solidFill>
              </a:rPr>
              <a:t>Übersetze</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1-10. </a:t>
            </a:r>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a:t>
            </a:r>
          </a:p>
        </p:txBody>
      </p:sp>
      <p:sp>
        <p:nvSpPr>
          <p:cNvPr id="12" name="Rectangle 1">
            <a:extLst>
              <a:ext uri="{FF2B5EF4-FFF2-40B4-BE49-F238E27FC236}">
                <a16:creationId xmlns:a16="http://schemas.microsoft.com/office/drawing/2014/main" id="{97E2EEED-68F0-48CC-81D9-9A4BBF84F8E9}"/>
              </a:ext>
            </a:extLst>
          </p:cNvPr>
          <p:cNvSpPr>
            <a:spLocks noChangeArrowheads="1"/>
          </p:cNvSpPr>
          <p:nvPr/>
        </p:nvSpPr>
        <p:spPr bwMode="auto">
          <a:xfrm>
            <a:off x="-761219" y="3972035"/>
            <a:ext cx="106782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4B8FE7D-E85F-41E6-BAF5-F32E1085FF76}"/>
              </a:ext>
            </a:extLst>
          </p:cNvPr>
          <p:cNvSpPr/>
          <p:nvPr/>
        </p:nvSpPr>
        <p:spPr>
          <a:xfrm>
            <a:off x="3581860" y="1092275"/>
            <a:ext cx="8218134" cy="101781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51EB958-F9C7-4A50-9284-9A01FA54CC0D}"/>
              </a:ext>
            </a:extLst>
          </p:cNvPr>
          <p:cNvSpPr txBox="1"/>
          <p:nvPr/>
        </p:nvSpPr>
        <p:spPr>
          <a:xfrm>
            <a:off x="3576629" y="1124023"/>
            <a:ext cx="8073518" cy="1323439"/>
          </a:xfrm>
          <a:prstGeom prst="rect">
            <a:avLst/>
          </a:prstGeom>
          <a:noFill/>
        </p:spPr>
        <p:txBody>
          <a:bodyPr wrap="square" rtlCol="0">
            <a:spAutoFit/>
          </a:bodyPr>
          <a:lstStyle/>
          <a:p>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hat Radium [1]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entdeckt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und den Nobelpreis für [2]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Chemie</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dafür gewonnen. Sie war bekannter [3]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als</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ihr Mann. Ihr Mann war auch [4]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Wissenschaftler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und hat sie [5]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unterstützt.</a:t>
            </a:r>
          </a:p>
          <a:p>
            <a:pPr algn="l"/>
            <a:endParaRPr lang="en-GB" sz="2000"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24F97DCB-F49F-4B48-881E-AEEF4D672662}"/>
              </a:ext>
            </a:extLst>
          </p:cNvPr>
          <p:cNvSpPr/>
          <p:nvPr/>
        </p:nvSpPr>
        <p:spPr>
          <a:xfrm>
            <a:off x="3581860" y="4604230"/>
            <a:ext cx="8321569" cy="120629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[10]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Als</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Kind hat sie Französisch, Italienisch, Latein und Spanisch gelernt. Als Königin hat sie 44 Jahre lang starke Nerven und intelligente Strategien gezeigt.</a:t>
            </a:r>
            <a:endParaRPr lang="en-GB" altLang="en-US" sz="2000" dirty="0">
              <a:solidFill>
                <a:schemeClr val="tx1"/>
              </a:solidFill>
              <a:highlight>
                <a:srgbClr val="FFFF00"/>
              </a:highlight>
              <a:latin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2221305D-0ECE-4CC7-B2EE-9138D7AE0B15}"/>
              </a:ext>
            </a:extLst>
          </p:cNvPr>
          <p:cNvSpPr/>
          <p:nvPr/>
        </p:nvSpPr>
        <p:spPr>
          <a:xfrm>
            <a:off x="4939898" y="5938567"/>
            <a:ext cx="3556177" cy="347719"/>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festgenommen</a:t>
            </a:r>
            <a:r>
              <a:rPr lang="en-GB" sz="2000" dirty="0"/>
              <a:t> – arrested</a:t>
            </a:r>
          </a:p>
        </p:txBody>
      </p:sp>
      <p:grpSp>
        <p:nvGrpSpPr>
          <p:cNvPr id="8" name="Group 7">
            <a:extLst>
              <a:ext uri="{FF2B5EF4-FFF2-40B4-BE49-F238E27FC236}">
                <a16:creationId xmlns:a16="http://schemas.microsoft.com/office/drawing/2014/main" id="{28DECB77-E5EF-450C-89DD-C62050F76CBA}"/>
              </a:ext>
            </a:extLst>
          </p:cNvPr>
          <p:cNvGrpSpPr/>
          <p:nvPr/>
        </p:nvGrpSpPr>
        <p:grpSpPr>
          <a:xfrm>
            <a:off x="283298" y="2272037"/>
            <a:ext cx="3020343" cy="897220"/>
            <a:chOff x="269947" y="2306137"/>
            <a:chExt cx="3020343" cy="897220"/>
          </a:xfrm>
        </p:grpSpPr>
        <p:pic>
          <p:nvPicPr>
            <p:cNvPr id="1028" name="Picture 4">
              <a:extLst>
                <a:ext uri="{FF2B5EF4-FFF2-40B4-BE49-F238E27FC236}">
                  <a16:creationId xmlns:a16="http://schemas.microsoft.com/office/drawing/2014/main" id="{4E90B052-740B-47BA-A1E4-02C0B31398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4719" y="2306137"/>
              <a:ext cx="885571" cy="8972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439A25F-0240-4A6B-9EAE-2416A1D795B3}"/>
                </a:ext>
              </a:extLst>
            </p:cNvPr>
            <p:cNvSpPr txBox="1"/>
            <p:nvPr/>
          </p:nvSpPr>
          <p:spPr>
            <a:xfrm>
              <a:off x="269947" y="255878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Jane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Goddall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004C58B2-2DC8-46FB-88EE-957673D28983}"/>
              </a:ext>
            </a:extLst>
          </p:cNvPr>
          <p:cNvGrpSpPr/>
          <p:nvPr/>
        </p:nvGrpSpPr>
        <p:grpSpPr>
          <a:xfrm>
            <a:off x="292484" y="3387630"/>
            <a:ext cx="3011157" cy="998503"/>
            <a:chOff x="368124" y="3377800"/>
            <a:chExt cx="3011157" cy="998503"/>
          </a:xfrm>
        </p:grpSpPr>
        <p:pic>
          <p:nvPicPr>
            <p:cNvPr id="17" name="Picture 16" descr="A picture containing outdoor, tree, person, crowd&#10;&#10;Description automatically generated">
              <a:extLst>
                <a:ext uri="{FF2B5EF4-FFF2-40B4-BE49-F238E27FC236}">
                  <a16:creationId xmlns:a16="http://schemas.microsoft.com/office/drawing/2014/main" id="{976B3343-0199-4A34-8369-53D2DCEF2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3475" y="3377800"/>
              <a:ext cx="825806" cy="998503"/>
            </a:xfrm>
            <a:prstGeom prst="rect">
              <a:avLst/>
            </a:prstGeom>
            <a:ln w="38100">
              <a:solidFill>
                <a:srgbClr val="115076"/>
              </a:solidFill>
            </a:ln>
          </p:spPr>
        </p:pic>
        <p:sp>
          <p:nvSpPr>
            <p:cNvPr id="26" name="TextBox 25">
              <a:extLst>
                <a:ext uri="{FF2B5EF4-FFF2-40B4-BE49-F238E27FC236}">
                  <a16:creationId xmlns:a16="http://schemas.microsoft.com/office/drawing/2014/main" id="{9D0C77BA-828D-4DC6-B626-99801F81DE88}"/>
                </a:ext>
              </a:extLst>
            </p:cNvPr>
            <p:cNvSpPr txBox="1"/>
            <p:nvPr/>
          </p:nvSpPr>
          <p:spPr>
            <a:xfrm>
              <a:off x="368124" y="3697003"/>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Rosa Parks</a:t>
              </a:r>
            </a:p>
          </p:txBody>
        </p:sp>
      </p:grpSp>
      <p:grpSp>
        <p:nvGrpSpPr>
          <p:cNvPr id="10" name="Group 9">
            <a:extLst>
              <a:ext uri="{FF2B5EF4-FFF2-40B4-BE49-F238E27FC236}">
                <a16:creationId xmlns:a16="http://schemas.microsoft.com/office/drawing/2014/main" id="{9A9CEE6E-5D4E-4C47-BFE0-6808F102E06C}"/>
              </a:ext>
            </a:extLst>
          </p:cNvPr>
          <p:cNvGrpSpPr/>
          <p:nvPr/>
        </p:nvGrpSpPr>
        <p:grpSpPr>
          <a:xfrm>
            <a:off x="288571" y="4543284"/>
            <a:ext cx="3096296" cy="1367422"/>
            <a:chOff x="313956" y="4542314"/>
            <a:chExt cx="3096296" cy="1367422"/>
          </a:xfrm>
        </p:grpSpPr>
        <p:sp>
          <p:nvSpPr>
            <p:cNvPr id="27" name="TextBox 26">
              <a:extLst>
                <a:ext uri="{FF2B5EF4-FFF2-40B4-BE49-F238E27FC236}">
                  <a16:creationId xmlns:a16="http://schemas.microsoft.com/office/drawing/2014/main" id="{1505FC11-BFA4-44C3-A35E-F8DE908D02A2}"/>
                </a:ext>
              </a:extLst>
            </p:cNvPr>
            <p:cNvSpPr txBox="1"/>
            <p:nvPr/>
          </p:nvSpPr>
          <p:spPr>
            <a:xfrm>
              <a:off x="313956" y="507057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El</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izabeth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a:t>
              </a:r>
            </a:p>
          </p:txBody>
        </p:sp>
        <p:pic>
          <p:nvPicPr>
            <p:cNvPr id="1030" name="Picture 6">
              <a:extLst>
                <a:ext uri="{FF2B5EF4-FFF2-40B4-BE49-F238E27FC236}">
                  <a16:creationId xmlns:a16="http://schemas.microsoft.com/office/drawing/2014/main" id="{3F249905-92AB-49B2-81EA-DEBFB9380F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5214" y="4542314"/>
              <a:ext cx="935038" cy="136742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peech Bubble: Rectangle with Corners Rounded 27">
            <a:extLst>
              <a:ext uri="{FF2B5EF4-FFF2-40B4-BE49-F238E27FC236}">
                <a16:creationId xmlns:a16="http://schemas.microsoft.com/office/drawing/2014/main" id="{03F76975-B288-49EE-BBB5-013E9F89D79F}"/>
              </a:ext>
            </a:extLst>
          </p:cNvPr>
          <p:cNvSpPr/>
          <p:nvPr/>
        </p:nvSpPr>
        <p:spPr>
          <a:xfrm>
            <a:off x="1568459" y="5950773"/>
            <a:ext cx="3292212" cy="335591"/>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besondere</a:t>
            </a:r>
            <a:r>
              <a:rPr lang="en-GB" sz="2000" dirty="0"/>
              <a:t>(</a:t>
            </a:r>
            <a:r>
              <a:rPr lang="en-GB" sz="2000" dirty="0" err="1"/>
              <a:t>r,s</a:t>
            </a:r>
            <a:r>
              <a:rPr lang="en-GB" sz="2000" dirty="0"/>
              <a:t>) – special</a:t>
            </a:r>
          </a:p>
        </p:txBody>
      </p:sp>
      <p:sp>
        <p:nvSpPr>
          <p:cNvPr id="29" name="Speech Bubble: Rectangle with Corners Rounded 28">
            <a:extLst>
              <a:ext uri="{FF2B5EF4-FFF2-40B4-BE49-F238E27FC236}">
                <a16:creationId xmlns:a16="http://schemas.microsoft.com/office/drawing/2014/main" id="{19728916-4B2B-4396-9996-0BA1D0CF3224}"/>
              </a:ext>
            </a:extLst>
          </p:cNvPr>
          <p:cNvSpPr/>
          <p:nvPr/>
        </p:nvSpPr>
        <p:spPr>
          <a:xfrm>
            <a:off x="8576469" y="5932449"/>
            <a:ext cx="3537523" cy="344156"/>
          </a:xfrm>
          <a:prstGeom prst="wedgeRoundRectCallout">
            <a:avLst>
              <a:gd name="adj1" fmla="val 49240"/>
              <a:gd name="adj2" fmla="val 261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Bürgerrecht</a:t>
            </a:r>
            <a:r>
              <a:rPr lang="en-GB" sz="2000" dirty="0"/>
              <a:t> – civil right</a:t>
            </a:r>
          </a:p>
        </p:txBody>
      </p:sp>
      <p:sp>
        <p:nvSpPr>
          <p:cNvPr id="6" name="Rectangle 5">
            <a:extLst>
              <a:ext uri="{FF2B5EF4-FFF2-40B4-BE49-F238E27FC236}">
                <a16:creationId xmlns:a16="http://schemas.microsoft.com/office/drawing/2014/main" id="{C97F4E36-4CD6-401A-BF81-6D45A7C0B03A}"/>
              </a:ext>
            </a:extLst>
          </p:cNvPr>
          <p:cNvSpPr/>
          <p:nvPr/>
        </p:nvSpPr>
        <p:spPr>
          <a:xfrm>
            <a:off x="2469983" y="1204332"/>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16" name="TextBox 15">
            <a:extLst>
              <a:ext uri="{FF2B5EF4-FFF2-40B4-BE49-F238E27FC236}">
                <a16:creationId xmlns:a16="http://schemas.microsoft.com/office/drawing/2014/main" id="{775DBA21-9D1C-4236-9B42-B51ADCEB34D3}"/>
              </a:ext>
            </a:extLst>
          </p:cNvPr>
          <p:cNvSpPr txBox="1"/>
          <p:nvPr/>
        </p:nvSpPr>
        <p:spPr>
          <a:xfrm>
            <a:off x="669073" y="1399288"/>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grpSp>
        <p:nvGrpSpPr>
          <p:cNvPr id="2" name="Group 1">
            <a:extLst>
              <a:ext uri="{FF2B5EF4-FFF2-40B4-BE49-F238E27FC236}">
                <a16:creationId xmlns:a16="http://schemas.microsoft.com/office/drawing/2014/main" id="{33ADFEB1-6F27-4FFB-98F9-09609BD37691}"/>
              </a:ext>
            </a:extLst>
          </p:cNvPr>
          <p:cNvGrpSpPr/>
          <p:nvPr/>
        </p:nvGrpSpPr>
        <p:grpSpPr>
          <a:xfrm>
            <a:off x="313956" y="1081733"/>
            <a:ext cx="2948247" cy="1133475"/>
            <a:chOff x="382792" y="1124449"/>
            <a:chExt cx="2948247" cy="1133475"/>
          </a:xfrm>
        </p:grpSpPr>
        <p:sp>
          <p:nvSpPr>
            <p:cNvPr id="24" name="TextBox 23">
              <a:extLst>
                <a:ext uri="{FF2B5EF4-FFF2-40B4-BE49-F238E27FC236}">
                  <a16:creationId xmlns:a16="http://schemas.microsoft.com/office/drawing/2014/main" id="{F6FD28BB-E93C-4289-87E4-2441474E6139}"/>
                </a:ext>
              </a:extLst>
            </p:cNvPr>
            <p:cNvSpPr txBox="1"/>
            <p:nvPr/>
          </p:nvSpPr>
          <p:spPr>
            <a:xfrm>
              <a:off x="382792" y="1501827"/>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Marie Curie</a:t>
              </a:r>
            </a:p>
          </p:txBody>
        </p:sp>
        <p:pic>
          <p:nvPicPr>
            <p:cNvPr id="1026" name="Picture 2" descr="Thumbnail for version as of 08:51, 22 May 2018">
              <a:extLst>
                <a:ext uri="{FF2B5EF4-FFF2-40B4-BE49-F238E27FC236}">
                  <a16:creationId xmlns:a16="http://schemas.microsoft.com/office/drawing/2014/main" id="{A6209BCE-1547-4076-9977-D72DACBB98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2839" y="1124449"/>
              <a:ext cx="838200" cy="113347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Speech Bubble: Rectangle with Corners Rounded 35">
            <a:extLst>
              <a:ext uri="{FF2B5EF4-FFF2-40B4-BE49-F238E27FC236}">
                <a16:creationId xmlns:a16="http://schemas.microsoft.com/office/drawing/2014/main" id="{1E1D34BA-0A23-41B1-9D88-1278EA20625B}"/>
              </a:ext>
            </a:extLst>
          </p:cNvPr>
          <p:cNvSpPr/>
          <p:nvPr/>
        </p:nvSpPr>
        <p:spPr>
          <a:xfrm>
            <a:off x="292484" y="5533209"/>
            <a:ext cx="1930882" cy="374786"/>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*bei</a:t>
            </a:r>
            <a:r>
              <a:rPr lang="en-GB" sz="2000" baseline="30000" dirty="0"/>
              <a:t>3</a:t>
            </a:r>
            <a:r>
              <a:rPr lang="en-GB" sz="2000" dirty="0"/>
              <a:t> – during</a:t>
            </a:r>
          </a:p>
        </p:txBody>
      </p:sp>
    </p:spTree>
    <p:extLst>
      <p:ext uri="{BB962C8B-B14F-4D97-AF65-F5344CB8AC3E}">
        <p14:creationId xmlns:p14="http://schemas.microsoft.com/office/powerpoint/2010/main" val="18025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4C59A11-4D0C-4928-9739-D3D2E123DFE4}"/>
              </a:ext>
            </a:extLst>
          </p:cNvPr>
          <p:cNvSpPr/>
          <p:nvPr/>
        </p:nvSpPr>
        <p:spPr>
          <a:xfrm>
            <a:off x="2469983" y="4806440"/>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3" name="TextBox 32">
            <a:extLst>
              <a:ext uri="{FF2B5EF4-FFF2-40B4-BE49-F238E27FC236}">
                <a16:creationId xmlns:a16="http://schemas.microsoft.com/office/drawing/2014/main" id="{F7964D24-7F63-4A64-82A5-82F765B74E04}"/>
              </a:ext>
            </a:extLst>
          </p:cNvPr>
          <p:cNvSpPr txBox="1"/>
          <p:nvPr/>
        </p:nvSpPr>
        <p:spPr>
          <a:xfrm>
            <a:off x="669073" y="5001396"/>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sp>
        <p:nvSpPr>
          <p:cNvPr id="30" name="Rectangle 29">
            <a:extLst>
              <a:ext uri="{FF2B5EF4-FFF2-40B4-BE49-F238E27FC236}">
                <a16:creationId xmlns:a16="http://schemas.microsoft.com/office/drawing/2014/main" id="{EE666423-1E0E-42F7-BB76-BE4D36FE5223}"/>
              </a:ext>
            </a:extLst>
          </p:cNvPr>
          <p:cNvSpPr/>
          <p:nvPr/>
        </p:nvSpPr>
        <p:spPr>
          <a:xfrm>
            <a:off x="2469983" y="3464260"/>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1" name="TextBox 30">
            <a:extLst>
              <a:ext uri="{FF2B5EF4-FFF2-40B4-BE49-F238E27FC236}">
                <a16:creationId xmlns:a16="http://schemas.microsoft.com/office/drawing/2014/main" id="{1C262288-FE27-4D21-AD46-237AB0BFC4E0}"/>
              </a:ext>
            </a:extLst>
          </p:cNvPr>
          <p:cNvSpPr txBox="1"/>
          <p:nvPr/>
        </p:nvSpPr>
        <p:spPr>
          <a:xfrm>
            <a:off x="669073" y="3659216"/>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sp>
        <p:nvSpPr>
          <p:cNvPr id="34" name="Rectangle 33">
            <a:extLst>
              <a:ext uri="{FF2B5EF4-FFF2-40B4-BE49-F238E27FC236}">
                <a16:creationId xmlns:a16="http://schemas.microsoft.com/office/drawing/2014/main" id="{8E98B924-EB6A-4259-B6A4-E8099299F791}"/>
              </a:ext>
            </a:extLst>
          </p:cNvPr>
          <p:cNvSpPr/>
          <p:nvPr/>
        </p:nvSpPr>
        <p:spPr>
          <a:xfrm>
            <a:off x="2469983" y="2286365"/>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35" name="TextBox 34">
            <a:extLst>
              <a:ext uri="{FF2B5EF4-FFF2-40B4-BE49-F238E27FC236}">
                <a16:creationId xmlns:a16="http://schemas.microsoft.com/office/drawing/2014/main" id="{FBA00EB4-851F-4C79-9570-34EE6FEBAE8C}"/>
              </a:ext>
            </a:extLst>
          </p:cNvPr>
          <p:cNvSpPr txBox="1"/>
          <p:nvPr/>
        </p:nvSpPr>
        <p:spPr>
          <a:xfrm>
            <a:off x="669073" y="2481321"/>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3790"/>
            <a:ext cx="4860671" cy="869950"/>
          </a:xfrm>
          <a:prstGeom prst="rect">
            <a:avLst/>
          </a:prstGeom>
        </p:spPr>
      </p:pic>
      <p:sp>
        <p:nvSpPr>
          <p:cNvPr id="4" name="Title 3"/>
          <p:cNvSpPr>
            <a:spLocks noGrp="1"/>
          </p:cNvSpPr>
          <p:nvPr>
            <p:ph type="title"/>
          </p:nvPr>
        </p:nvSpPr>
        <p:spPr>
          <a:xfrm>
            <a:off x="0" y="172079"/>
            <a:ext cx="4382429" cy="707849"/>
          </a:xfrm>
        </p:spPr>
        <p:txBody>
          <a:bodyPr>
            <a:normAutofit/>
          </a:bodyPr>
          <a:lstStyle/>
          <a:p>
            <a:r>
              <a:rPr lang="en-GB" sz="3600" b="1" dirty="0" err="1">
                <a:solidFill>
                  <a:schemeClr val="bg1"/>
                </a:solidFill>
              </a:rPr>
              <a:t>Wichtige</a:t>
            </a:r>
            <a:r>
              <a:rPr lang="en-GB" sz="3600" b="1" dirty="0">
                <a:solidFill>
                  <a:schemeClr val="bg1"/>
                </a:solidFill>
              </a:rPr>
              <a:t> </a:t>
            </a:r>
            <a:r>
              <a:rPr lang="en-GB" sz="3600" b="1" dirty="0" err="1">
                <a:solidFill>
                  <a:schemeClr val="bg1"/>
                </a:solidFill>
              </a:rPr>
              <a:t>Personen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9296" y="247046"/>
            <a:ext cx="8980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4860671" y="172079"/>
            <a:ext cx="6119398"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 (1-10). </a:t>
            </a:r>
            <a:br>
              <a:rPr lang="en-US" sz="2400" dirty="0">
                <a:solidFill>
                  <a:schemeClr val="accent5">
                    <a:lumMod val="50000"/>
                  </a:schemeClr>
                </a:solidFill>
              </a:rPr>
            </a:br>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das?</a:t>
            </a:r>
          </a:p>
        </p:txBody>
      </p:sp>
      <p:sp>
        <p:nvSpPr>
          <p:cNvPr id="12" name="Rectangle 1">
            <a:extLst>
              <a:ext uri="{FF2B5EF4-FFF2-40B4-BE49-F238E27FC236}">
                <a16:creationId xmlns:a16="http://schemas.microsoft.com/office/drawing/2014/main" id="{97E2EEED-68F0-48CC-81D9-9A4BBF84F8E9}"/>
              </a:ext>
            </a:extLst>
          </p:cNvPr>
          <p:cNvSpPr>
            <a:spLocks noChangeArrowheads="1"/>
          </p:cNvSpPr>
          <p:nvPr/>
        </p:nvSpPr>
        <p:spPr bwMode="auto">
          <a:xfrm>
            <a:off x="-761219" y="3972035"/>
            <a:ext cx="1067829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8DECB77-E5EF-450C-89DD-C62050F76CBA}"/>
              </a:ext>
            </a:extLst>
          </p:cNvPr>
          <p:cNvGrpSpPr/>
          <p:nvPr/>
        </p:nvGrpSpPr>
        <p:grpSpPr>
          <a:xfrm>
            <a:off x="283298" y="2272037"/>
            <a:ext cx="3020343" cy="897220"/>
            <a:chOff x="269947" y="2306137"/>
            <a:chExt cx="3020343" cy="897220"/>
          </a:xfrm>
        </p:grpSpPr>
        <p:pic>
          <p:nvPicPr>
            <p:cNvPr id="1028" name="Picture 4">
              <a:extLst>
                <a:ext uri="{FF2B5EF4-FFF2-40B4-BE49-F238E27FC236}">
                  <a16:creationId xmlns:a16="http://schemas.microsoft.com/office/drawing/2014/main" id="{4E90B052-740B-47BA-A1E4-02C0B31398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4719" y="2306137"/>
              <a:ext cx="885571" cy="89722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439A25F-0240-4A6B-9EAE-2416A1D795B3}"/>
                </a:ext>
              </a:extLst>
            </p:cNvPr>
            <p:cNvSpPr txBox="1"/>
            <p:nvPr/>
          </p:nvSpPr>
          <p:spPr>
            <a:xfrm>
              <a:off x="269947" y="255878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Jane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Goddall</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9" name="Group 8">
            <a:extLst>
              <a:ext uri="{FF2B5EF4-FFF2-40B4-BE49-F238E27FC236}">
                <a16:creationId xmlns:a16="http://schemas.microsoft.com/office/drawing/2014/main" id="{004C58B2-2DC8-46FB-88EE-957673D28983}"/>
              </a:ext>
            </a:extLst>
          </p:cNvPr>
          <p:cNvGrpSpPr/>
          <p:nvPr/>
        </p:nvGrpSpPr>
        <p:grpSpPr>
          <a:xfrm>
            <a:off x="292484" y="3387630"/>
            <a:ext cx="3011157" cy="998503"/>
            <a:chOff x="368124" y="3377800"/>
            <a:chExt cx="3011157" cy="998503"/>
          </a:xfrm>
        </p:grpSpPr>
        <p:pic>
          <p:nvPicPr>
            <p:cNvPr id="17" name="Picture 16" descr="A picture containing outdoor, tree, person, crowd&#10;&#10;Description automatically generated">
              <a:extLst>
                <a:ext uri="{FF2B5EF4-FFF2-40B4-BE49-F238E27FC236}">
                  <a16:creationId xmlns:a16="http://schemas.microsoft.com/office/drawing/2014/main" id="{976B3343-0199-4A34-8369-53D2DCEF2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3475" y="3377800"/>
              <a:ext cx="825806" cy="998503"/>
            </a:xfrm>
            <a:prstGeom prst="rect">
              <a:avLst/>
            </a:prstGeom>
            <a:ln w="38100">
              <a:solidFill>
                <a:srgbClr val="115076"/>
              </a:solidFill>
            </a:ln>
          </p:spPr>
        </p:pic>
        <p:sp>
          <p:nvSpPr>
            <p:cNvPr id="26" name="TextBox 25">
              <a:extLst>
                <a:ext uri="{FF2B5EF4-FFF2-40B4-BE49-F238E27FC236}">
                  <a16:creationId xmlns:a16="http://schemas.microsoft.com/office/drawing/2014/main" id="{9D0C77BA-828D-4DC6-B626-99801F81DE88}"/>
                </a:ext>
              </a:extLst>
            </p:cNvPr>
            <p:cNvSpPr txBox="1"/>
            <p:nvPr/>
          </p:nvSpPr>
          <p:spPr>
            <a:xfrm>
              <a:off x="368124" y="3697003"/>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Rosa Parks</a:t>
              </a:r>
            </a:p>
          </p:txBody>
        </p:sp>
      </p:grpSp>
      <p:grpSp>
        <p:nvGrpSpPr>
          <p:cNvPr id="10" name="Group 9">
            <a:extLst>
              <a:ext uri="{FF2B5EF4-FFF2-40B4-BE49-F238E27FC236}">
                <a16:creationId xmlns:a16="http://schemas.microsoft.com/office/drawing/2014/main" id="{9A9CEE6E-5D4E-4C47-BFE0-6808F102E06C}"/>
              </a:ext>
            </a:extLst>
          </p:cNvPr>
          <p:cNvGrpSpPr/>
          <p:nvPr/>
        </p:nvGrpSpPr>
        <p:grpSpPr>
          <a:xfrm>
            <a:off x="288571" y="4543284"/>
            <a:ext cx="3096296" cy="1367422"/>
            <a:chOff x="313956" y="4542314"/>
            <a:chExt cx="3096296" cy="1367422"/>
          </a:xfrm>
        </p:grpSpPr>
        <p:sp>
          <p:nvSpPr>
            <p:cNvPr id="27" name="TextBox 26">
              <a:extLst>
                <a:ext uri="{FF2B5EF4-FFF2-40B4-BE49-F238E27FC236}">
                  <a16:creationId xmlns:a16="http://schemas.microsoft.com/office/drawing/2014/main" id="{1505FC11-BFA4-44C3-A35E-F8DE908D02A2}"/>
                </a:ext>
              </a:extLst>
            </p:cNvPr>
            <p:cNvSpPr txBox="1"/>
            <p:nvPr/>
          </p:nvSpPr>
          <p:spPr>
            <a:xfrm>
              <a:off x="313956" y="5070574"/>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4472C4">
                      <a:lumMod val="50000"/>
                    </a:srgbClr>
                  </a:solidFill>
                  <a:latin typeface="Century Gothic" panose="020F0302020204030204"/>
                </a:rPr>
                <a:t>El</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izabeth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a:t>
              </a:r>
            </a:p>
          </p:txBody>
        </p:sp>
        <p:pic>
          <p:nvPicPr>
            <p:cNvPr id="1030" name="Picture 6">
              <a:extLst>
                <a:ext uri="{FF2B5EF4-FFF2-40B4-BE49-F238E27FC236}">
                  <a16:creationId xmlns:a16="http://schemas.microsoft.com/office/drawing/2014/main" id="{3F249905-92AB-49B2-81EA-DEBFB9380F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5214" y="4542314"/>
              <a:ext cx="935038" cy="136742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C97F4E36-4CD6-401A-BF81-6D45A7C0B03A}"/>
              </a:ext>
            </a:extLst>
          </p:cNvPr>
          <p:cNvSpPr/>
          <p:nvPr/>
        </p:nvSpPr>
        <p:spPr>
          <a:xfrm>
            <a:off x="2469983" y="1204332"/>
            <a:ext cx="783006" cy="861056"/>
          </a:xfrm>
          <a:prstGeom prst="rect">
            <a:avLst/>
          </a:prstGeom>
          <a:solidFill>
            <a:srgbClr val="11507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solidFill>
                  <a:srgbClr val="FFF4E7"/>
                </a:solidFill>
                <a:latin typeface="Franklin Gothic Heavy" panose="020B0903020102020204" pitchFamily="34" charset="0"/>
              </a:rPr>
              <a:t>?</a:t>
            </a:r>
          </a:p>
        </p:txBody>
      </p:sp>
      <p:sp>
        <p:nvSpPr>
          <p:cNvPr id="16" name="TextBox 15">
            <a:extLst>
              <a:ext uri="{FF2B5EF4-FFF2-40B4-BE49-F238E27FC236}">
                <a16:creationId xmlns:a16="http://schemas.microsoft.com/office/drawing/2014/main" id="{775DBA21-9D1C-4236-9B42-B51ADCEB34D3}"/>
              </a:ext>
            </a:extLst>
          </p:cNvPr>
          <p:cNvSpPr txBox="1"/>
          <p:nvPr/>
        </p:nvSpPr>
        <p:spPr>
          <a:xfrm>
            <a:off x="669073" y="1399288"/>
            <a:ext cx="1668809" cy="461665"/>
          </a:xfrm>
          <a:prstGeom prst="rect">
            <a:avLst/>
          </a:prstGeom>
          <a:noFill/>
        </p:spPr>
        <p:txBody>
          <a:bodyPr wrap="square" rtlCol="0">
            <a:spAutoFit/>
          </a:bodyPr>
          <a:lstStyle/>
          <a:p>
            <a:pPr algn="l"/>
            <a:r>
              <a:rPr lang="en-GB" sz="2400" dirty="0">
                <a:solidFill>
                  <a:schemeClr val="accent5">
                    <a:lumMod val="50000"/>
                  </a:schemeClr>
                </a:solidFill>
              </a:rPr>
              <a:t>_________</a:t>
            </a:r>
          </a:p>
        </p:txBody>
      </p:sp>
      <p:grpSp>
        <p:nvGrpSpPr>
          <p:cNvPr id="2" name="Group 1">
            <a:extLst>
              <a:ext uri="{FF2B5EF4-FFF2-40B4-BE49-F238E27FC236}">
                <a16:creationId xmlns:a16="http://schemas.microsoft.com/office/drawing/2014/main" id="{33ADFEB1-6F27-4FFB-98F9-09609BD37691}"/>
              </a:ext>
            </a:extLst>
          </p:cNvPr>
          <p:cNvGrpSpPr/>
          <p:nvPr/>
        </p:nvGrpSpPr>
        <p:grpSpPr>
          <a:xfrm>
            <a:off x="313956" y="1081733"/>
            <a:ext cx="2948247" cy="1133475"/>
            <a:chOff x="382792" y="1124449"/>
            <a:chExt cx="2948247" cy="1133475"/>
          </a:xfrm>
        </p:grpSpPr>
        <p:sp>
          <p:nvSpPr>
            <p:cNvPr id="24" name="TextBox 23">
              <a:extLst>
                <a:ext uri="{FF2B5EF4-FFF2-40B4-BE49-F238E27FC236}">
                  <a16:creationId xmlns:a16="http://schemas.microsoft.com/office/drawing/2014/main" id="{F6FD28BB-E93C-4289-87E4-2441474E6139}"/>
                </a:ext>
              </a:extLst>
            </p:cNvPr>
            <p:cNvSpPr txBox="1"/>
            <p:nvPr/>
          </p:nvSpPr>
          <p:spPr>
            <a:xfrm>
              <a:off x="382792" y="1501827"/>
              <a:ext cx="2286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Marie Curie</a:t>
              </a:r>
            </a:p>
          </p:txBody>
        </p:sp>
        <p:pic>
          <p:nvPicPr>
            <p:cNvPr id="1026" name="Picture 2" descr="Thumbnail for version as of 08:51, 22 May 2018">
              <a:extLst>
                <a:ext uri="{FF2B5EF4-FFF2-40B4-BE49-F238E27FC236}">
                  <a16:creationId xmlns:a16="http://schemas.microsoft.com/office/drawing/2014/main" id="{A6209BCE-1547-4076-9977-D72DACBB98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2839" y="1124449"/>
              <a:ext cx="838200" cy="1133475"/>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35">
            <a:extLst>
              <a:ext uri="{FF2B5EF4-FFF2-40B4-BE49-F238E27FC236}">
                <a16:creationId xmlns:a16="http://schemas.microsoft.com/office/drawing/2014/main" id="{65F2DD7C-25C2-4D39-875B-C67C4374AF02}"/>
              </a:ext>
            </a:extLst>
          </p:cNvPr>
          <p:cNvSpPr/>
          <p:nvPr/>
        </p:nvSpPr>
        <p:spPr>
          <a:xfrm>
            <a:off x="3581860" y="3237066"/>
            <a:ext cx="8321569" cy="132343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ist im Bus nicht für einen Weißen aufgestanden und die Polizei hat sie festgenommen*. Viele Menschen haben sie [8]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unterstützt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und einen Bus-</a:t>
            </a:r>
            <a:r>
              <a:rPr lang="de-DE" altLang="en-US" sz="2000" i="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Boycott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gemacht. Dadurch hat sie [9] die Bürgerrechts*</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bewegung</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in den USA begonnen.  </a:t>
            </a:r>
          </a:p>
          <a:p>
            <a:pPr lvl="0" eaLnBrk="0" fontAlgn="base" hangingPunct="0">
              <a:spcBef>
                <a:spcPct val="0"/>
              </a:spcBef>
              <a:spcAft>
                <a:spcPct val="0"/>
              </a:spcAft>
            </a:pPr>
            <a:r>
              <a:rPr lang="de-DE" altLang="en-US"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37" name="Rectangle: Rounded Corners 36">
            <a:extLst>
              <a:ext uri="{FF2B5EF4-FFF2-40B4-BE49-F238E27FC236}">
                <a16:creationId xmlns:a16="http://schemas.microsoft.com/office/drawing/2014/main" id="{296DE42B-CF17-4BC5-A68A-18A5F7B8AF5E}"/>
              </a:ext>
            </a:extLst>
          </p:cNvPr>
          <p:cNvSpPr/>
          <p:nvPr/>
        </p:nvSpPr>
        <p:spPr>
          <a:xfrm>
            <a:off x="3581860" y="2165209"/>
            <a:ext cx="8098808" cy="1017819"/>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war nicht als Touristin, sondern als [6]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Forscherin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in Afrika</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Sechzig Jahre lang hat sie in Tansania Tiere bei vielen besonderen Momenten [7]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beobachtet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38" name="Rectangle: Rounded Corners 37">
            <a:extLst>
              <a:ext uri="{FF2B5EF4-FFF2-40B4-BE49-F238E27FC236}">
                <a16:creationId xmlns:a16="http://schemas.microsoft.com/office/drawing/2014/main" id="{3BBC3B77-4024-48E1-8B4E-0336DB1A09F8}"/>
              </a:ext>
            </a:extLst>
          </p:cNvPr>
          <p:cNvSpPr/>
          <p:nvPr/>
        </p:nvSpPr>
        <p:spPr>
          <a:xfrm>
            <a:off x="3581860" y="996710"/>
            <a:ext cx="8218134" cy="1068585"/>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7117309A-A427-408F-A5AB-8FFAE83343C1}"/>
              </a:ext>
            </a:extLst>
          </p:cNvPr>
          <p:cNvSpPr txBox="1"/>
          <p:nvPr/>
        </p:nvSpPr>
        <p:spPr>
          <a:xfrm>
            <a:off x="3581860" y="1029468"/>
            <a:ext cx="8073518" cy="1323439"/>
          </a:xfrm>
          <a:prstGeom prst="rect">
            <a:avLst/>
          </a:prstGeom>
          <a:noFill/>
        </p:spPr>
        <p:txBody>
          <a:bodyPr wrap="square" rtlCol="0">
            <a:spAutoFit/>
          </a:bodyPr>
          <a:lstStyle/>
          <a:p>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hat Radium [1]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entdeckt</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und den Nobelpreis für [2]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Chemie</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dafür gewonnen. Sie war bekannter [3]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als</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ihr Mann. Ihr Mann war auch [4]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Wissenschaftler </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und hat sie [5]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unterstützt.</a:t>
            </a:r>
          </a:p>
          <a:p>
            <a:pPr algn="l"/>
            <a:endParaRPr lang="en-GB" sz="2000" dirty="0">
              <a:solidFill>
                <a:schemeClr val="accent5">
                  <a:lumMod val="50000"/>
                </a:schemeClr>
              </a:solidFill>
            </a:endParaRPr>
          </a:p>
        </p:txBody>
      </p:sp>
      <p:sp>
        <p:nvSpPr>
          <p:cNvPr id="40" name="Rectangle: Rounded Corners 39">
            <a:extLst>
              <a:ext uri="{FF2B5EF4-FFF2-40B4-BE49-F238E27FC236}">
                <a16:creationId xmlns:a16="http://schemas.microsoft.com/office/drawing/2014/main" id="{63182D3F-B543-4DA2-9B3E-A903E518D2F3}"/>
              </a:ext>
            </a:extLst>
          </p:cNvPr>
          <p:cNvSpPr/>
          <p:nvPr/>
        </p:nvSpPr>
        <p:spPr>
          <a:xfrm>
            <a:off x="3581860" y="4604230"/>
            <a:ext cx="7906499" cy="1206294"/>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[10] </a:t>
            </a:r>
            <a:r>
              <a:rPr lang="de-DE" altLang="en-US" sz="2000" b="1"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Als</a:t>
            </a:r>
            <a:r>
              <a:rPr lang="de-DE" altLang="en-US" sz="2000" i="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Kind hat sie Französisch, Italienisch, Latein und Spanisch gelernt. Als Königin hat sie 44 Jahre lang starke Nerven und intelligente Strategien gezeigt.</a:t>
            </a:r>
            <a:endParaRPr lang="en-GB" altLang="en-US" sz="2000" dirty="0">
              <a:solidFill>
                <a:schemeClr val="tx1"/>
              </a:solidFill>
              <a:highlight>
                <a:srgbClr val="FFFF00"/>
              </a:highlight>
              <a:latin typeface="Arial" panose="020B0604020202020204" pitchFamily="34" charset="0"/>
            </a:endParaRPr>
          </a:p>
        </p:txBody>
      </p:sp>
      <p:sp>
        <p:nvSpPr>
          <p:cNvPr id="41" name="Speech Bubble: Rectangle with Corners Rounded 40">
            <a:extLst>
              <a:ext uri="{FF2B5EF4-FFF2-40B4-BE49-F238E27FC236}">
                <a16:creationId xmlns:a16="http://schemas.microsoft.com/office/drawing/2014/main" id="{6DD7B0D6-968E-47F9-8BE7-408E862C6EF6}"/>
              </a:ext>
            </a:extLst>
          </p:cNvPr>
          <p:cNvSpPr/>
          <p:nvPr/>
        </p:nvSpPr>
        <p:spPr>
          <a:xfrm>
            <a:off x="9685656" y="4226517"/>
            <a:ext cx="2366105" cy="552616"/>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festgenommen</a:t>
            </a:r>
            <a:r>
              <a:rPr lang="en-GB" sz="2000" dirty="0"/>
              <a:t> –  arrested</a:t>
            </a:r>
          </a:p>
        </p:txBody>
      </p:sp>
      <p:sp>
        <p:nvSpPr>
          <p:cNvPr id="42" name="TextBox 41">
            <a:extLst>
              <a:ext uri="{FF2B5EF4-FFF2-40B4-BE49-F238E27FC236}">
                <a16:creationId xmlns:a16="http://schemas.microsoft.com/office/drawing/2014/main" id="{4B23A1EE-D9FB-4DCB-BDAD-0D1940232895}"/>
              </a:ext>
            </a:extLst>
          </p:cNvPr>
          <p:cNvSpPr txBox="1"/>
          <p:nvPr/>
        </p:nvSpPr>
        <p:spPr>
          <a:xfrm>
            <a:off x="5971289" y="1025922"/>
            <a:ext cx="1137849"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a:t>
            </a:r>
            <a:endParaRPr lang="en-GB" sz="2000" b="1" dirty="0">
              <a:solidFill>
                <a:schemeClr val="accent5">
                  <a:lumMod val="50000"/>
                </a:schemeClr>
              </a:solidFill>
            </a:endParaRPr>
          </a:p>
        </p:txBody>
      </p:sp>
      <p:sp>
        <p:nvSpPr>
          <p:cNvPr id="43" name="TextBox 42">
            <a:extLst>
              <a:ext uri="{FF2B5EF4-FFF2-40B4-BE49-F238E27FC236}">
                <a16:creationId xmlns:a16="http://schemas.microsoft.com/office/drawing/2014/main" id="{172F8CAF-928F-462F-903F-139C88549B5C}"/>
              </a:ext>
            </a:extLst>
          </p:cNvPr>
          <p:cNvSpPr txBox="1"/>
          <p:nvPr/>
        </p:nvSpPr>
        <p:spPr>
          <a:xfrm>
            <a:off x="10370462" y="1033974"/>
            <a:ext cx="1137849"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a:t>
            </a:r>
            <a:endParaRPr lang="en-GB" sz="2000" b="1" dirty="0">
              <a:solidFill>
                <a:schemeClr val="accent5">
                  <a:lumMod val="50000"/>
                </a:schemeClr>
              </a:solidFill>
            </a:endParaRPr>
          </a:p>
        </p:txBody>
      </p:sp>
      <p:sp>
        <p:nvSpPr>
          <p:cNvPr id="44" name="TextBox 43">
            <a:extLst>
              <a:ext uri="{FF2B5EF4-FFF2-40B4-BE49-F238E27FC236}">
                <a16:creationId xmlns:a16="http://schemas.microsoft.com/office/drawing/2014/main" id="{5BCD9689-58EF-4FE2-944C-AAB7A2BD5493}"/>
              </a:ext>
            </a:extLst>
          </p:cNvPr>
          <p:cNvSpPr txBox="1"/>
          <p:nvPr/>
        </p:nvSpPr>
        <p:spPr>
          <a:xfrm>
            <a:off x="8567652" y="1342485"/>
            <a:ext cx="344296"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a:t>
            </a:r>
            <a:endParaRPr lang="en-GB" sz="2000" b="1" dirty="0">
              <a:solidFill>
                <a:schemeClr val="accent5">
                  <a:lumMod val="50000"/>
                </a:schemeClr>
              </a:solidFill>
            </a:endParaRPr>
          </a:p>
        </p:txBody>
      </p:sp>
      <p:sp>
        <p:nvSpPr>
          <p:cNvPr id="45" name="TextBox 44">
            <a:extLst>
              <a:ext uri="{FF2B5EF4-FFF2-40B4-BE49-F238E27FC236}">
                <a16:creationId xmlns:a16="http://schemas.microsoft.com/office/drawing/2014/main" id="{E49AA315-80CC-416D-89D9-E2479E9C8364}"/>
              </a:ext>
            </a:extLst>
          </p:cNvPr>
          <p:cNvSpPr txBox="1"/>
          <p:nvPr/>
        </p:nvSpPr>
        <p:spPr>
          <a:xfrm>
            <a:off x="5255297" y="1641050"/>
            <a:ext cx="2008388"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______________</a:t>
            </a:r>
            <a:endParaRPr lang="en-GB" sz="2000" b="1" dirty="0">
              <a:solidFill>
                <a:schemeClr val="accent5">
                  <a:lumMod val="50000"/>
                </a:schemeClr>
              </a:solidFill>
            </a:endParaRPr>
          </a:p>
        </p:txBody>
      </p:sp>
      <p:sp>
        <p:nvSpPr>
          <p:cNvPr id="46" name="TextBox 45">
            <a:extLst>
              <a:ext uri="{FF2B5EF4-FFF2-40B4-BE49-F238E27FC236}">
                <a16:creationId xmlns:a16="http://schemas.microsoft.com/office/drawing/2014/main" id="{B5E96E7B-7F34-406F-A3AB-967DC33B633D}"/>
              </a:ext>
            </a:extLst>
          </p:cNvPr>
          <p:cNvSpPr txBox="1"/>
          <p:nvPr/>
        </p:nvSpPr>
        <p:spPr>
          <a:xfrm>
            <a:off x="9027284" y="1642096"/>
            <a:ext cx="1662181"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_________ .</a:t>
            </a:r>
            <a:endParaRPr lang="en-GB" sz="2000" b="1" dirty="0">
              <a:solidFill>
                <a:schemeClr val="accent5">
                  <a:lumMod val="50000"/>
                </a:schemeClr>
              </a:solidFill>
            </a:endParaRPr>
          </a:p>
        </p:txBody>
      </p:sp>
      <p:sp>
        <p:nvSpPr>
          <p:cNvPr id="47" name="TextBox 46">
            <a:extLst>
              <a:ext uri="{FF2B5EF4-FFF2-40B4-BE49-F238E27FC236}">
                <a16:creationId xmlns:a16="http://schemas.microsoft.com/office/drawing/2014/main" id="{8A5C3F13-92E2-4DA8-854C-C031162F1B96}"/>
              </a:ext>
            </a:extLst>
          </p:cNvPr>
          <p:cNvSpPr txBox="1"/>
          <p:nvPr/>
        </p:nvSpPr>
        <p:spPr>
          <a:xfrm>
            <a:off x="8607485" y="2219393"/>
            <a:ext cx="1309593"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a:t>
            </a:r>
            <a:endParaRPr lang="en-GB" sz="2000" b="1" dirty="0">
              <a:solidFill>
                <a:schemeClr val="accent5">
                  <a:lumMod val="50000"/>
                </a:schemeClr>
              </a:solidFill>
            </a:endParaRPr>
          </a:p>
        </p:txBody>
      </p:sp>
      <p:sp>
        <p:nvSpPr>
          <p:cNvPr id="48" name="TextBox 47">
            <a:extLst>
              <a:ext uri="{FF2B5EF4-FFF2-40B4-BE49-F238E27FC236}">
                <a16:creationId xmlns:a16="http://schemas.microsoft.com/office/drawing/2014/main" id="{BC88F039-C07B-4A4E-8A15-285C4F318C62}"/>
              </a:ext>
            </a:extLst>
          </p:cNvPr>
          <p:cNvSpPr txBox="1"/>
          <p:nvPr/>
        </p:nvSpPr>
        <p:spPr>
          <a:xfrm>
            <a:off x="7077897" y="2776129"/>
            <a:ext cx="1949387"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_________ .</a:t>
            </a:r>
            <a:endParaRPr lang="en-GB" sz="2000" b="1" dirty="0">
              <a:solidFill>
                <a:schemeClr val="accent5">
                  <a:lumMod val="50000"/>
                </a:schemeClr>
              </a:solidFill>
            </a:endParaRPr>
          </a:p>
        </p:txBody>
      </p:sp>
      <p:sp>
        <p:nvSpPr>
          <p:cNvPr id="49" name="TextBox 48">
            <a:extLst>
              <a:ext uri="{FF2B5EF4-FFF2-40B4-BE49-F238E27FC236}">
                <a16:creationId xmlns:a16="http://schemas.microsoft.com/office/drawing/2014/main" id="{6F0A7D9B-41CE-4511-B067-08C22CFF8E98}"/>
              </a:ext>
            </a:extLst>
          </p:cNvPr>
          <p:cNvSpPr txBox="1"/>
          <p:nvPr/>
        </p:nvSpPr>
        <p:spPr>
          <a:xfrm>
            <a:off x="10396220" y="3564531"/>
            <a:ext cx="1429532"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_________</a:t>
            </a:r>
            <a:endParaRPr lang="en-GB" sz="2000" b="1" dirty="0">
              <a:solidFill>
                <a:schemeClr val="accent5">
                  <a:lumMod val="50000"/>
                </a:schemeClr>
              </a:solidFill>
            </a:endParaRPr>
          </a:p>
        </p:txBody>
      </p:sp>
      <p:sp>
        <p:nvSpPr>
          <p:cNvPr id="50" name="TextBox 49">
            <a:extLst>
              <a:ext uri="{FF2B5EF4-FFF2-40B4-BE49-F238E27FC236}">
                <a16:creationId xmlns:a16="http://schemas.microsoft.com/office/drawing/2014/main" id="{93DF2F32-E133-42A9-9132-D113F6C2B304}"/>
              </a:ext>
            </a:extLst>
          </p:cNvPr>
          <p:cNvSpPr txBox="1"/>
          <p:nvPr/>
        </p:nvSpPr>
        <p:spPr>
          <a:xfrm>
            <a:off x="5385924" y="4182258"/>
            <a:ext cx="1391388" cy="369332"/>
          </a:xfrm>
          <a:prstGeom prst="rect">
            <a:avLst/>
          </a:prstGeom>
          <a:solidFill>
            <a:srgbClr val="FFF4E7"/>
          </a:solidFill>
        </p:spPr>
        <p:txBody>
          <a:bodyPr wrap="square" rtlCol="0">
            <a:spAutoFit/>
          </a:bodyPr>
          <a:lstStyle/>
          <a:p>
            <a:pPr algn="ctr"/>
            <a:r>
              <a:rPr lang="en-US" b="1" dirty="0">
                <a:solidFill>
                  <a:schemeClr val="accent5">
                    <a:lumMod val="50000"/>
                  </a:schemeClr>
                </a:solidFill>
              </a:rPr>
              <a:t>_________</a:t>
            </a:r>
            <a:endParaRPr lang="en-GB" b="1" dirty="0">
              <a:solidFill>
                <a:schemeClr val="accent5">
                  <a:lumMod val="50000"/>
                </a:schemeClr>
              </a:solidFill>
            </a:endParaRPr>
          </a:p>
        </p:txBody>
      </p:sp>
      <p:sp>
        <p:nvSpPr>
          <p:cNvPr id="51" name="TextBox 50">
            <a:extLst>
              <a:ext uri="{FF2B5EF4-FFF2-40B4-BE49-F238E27FC236}">
                <a16:creationId xmlns:a16="http://schemas.microsoft.com/office/drawing/2014/main" id="{2269C595-DE4D-4661-BC88-0608B4D0A2F8}"/>
              </a:ext>
            </a:extLst>
          </p:cNvPr>
          <p:cNvSpPr txBox="1"/>
          <p:nvPr/>
        </p:nvSpPr>
        <p:spPr>
          <a:xfrm>
            <a:off x="4275497" y="4723646"/>
            <a:ext cx="456984" cy="400110"/>
          </a:xfrm>
          <a:prstGeom prst="rect">
            <a:avLst/>
          </a:prstGeom>
          <a:solidFill>
            <a:srgbClr val="FFF4E7"/>
          </a:solidFill>
        </p:spPr>
        <p:txBody>
          <a:bodyPr wrap="square" rtlCol="0">
            <a:spAutoFit/>
          </a:bodyPr>
          <a:lstStyle/>
          <a:p>
            <a:pPr algn="l"/>
            <a:r>
              <a:rPr lang="en-US" sz="2000" b="1" dirty="0">
                <a:solidFill>
                  <a:schemeClr val="accent5">
                    <a:lumMod val="50000"/>
                  </a:schemeClr>
                </a:solidFill>
              </a:rPr>
              <a:t>__</a:t>
            </a:r>
            <a:endParaRPr lang="en-GB" sz="2000" b="1" dirty="0">
              <a:solidFill>
                <a:schemeClr val="accent5">
                  <a:lumMod val="50000"/>
                </a:schemeClr>
              </a:solidFill>
            </a:endParaRPr>
          </a:p>
        </p:txBody>
      </p:sp>
      <p:sp>
        <p:nvSpPr>
          <p:cNvPr id="52" name="TextBox 51">
            <a:extLst>
              <a:ext uri="{FF2B5EF4-FFF2-40B4-BE49-F238E27FC236}">
                <a16:creationId xmlns:a16="http://schemas.microsoft.com/office/drawing/2014/main" id="{41208597-600A-4CFE-B46B-B7B422057200}"/>
              </a:ext>
            </a:extLst>
          </p:cNvPr>
          <p:cNvSpPr txBox="1"/>
          <p:nvPr/>
        </p:nvSpPr>
        <p:spPr>
          <a:xfrm>
            <a:off x="241928" y="5909736"/>
            <a:ext cx="12012419" cy="400110"/>
          </a:xfrm>
          <a:prstGeom prst="rect">
            <a:avLst/>
          </a:prstGeom>
          <a:noFill/>
        </p:spPr>
        <p:txBody>
          <a:bodyPr wrap="square" rtlCol="0">
            <a:spAutoFit/>
          </a:bodyPr>
          <a:lstStyle/>
          <a:p>
            <a:r>
              <a:rPr lang="en-US" sz="2000" b="1" dirty="0" err="1">
                <a:solidFill>
                  <a:schemeClr val="accent5">
                    <a:lumMod val="50000"/>
                  </a:schemeClr>
                </a:solidFill>
              </a:rPr>
              <a:t>als</a:t>
            </a:r>
            <a:r>
              <a:rPr lang="en-US" sz="2000" b="1" dirty="0">
                <a:solidFill>
                  <a:schemeClr val="accent5">
                    <a:lumMod val="50000"/>
                  </a:schemeClr>
                </a:solidFill>
              </a:rPr>
              <a:t> (x2) – </a:t>
            </a:r>
            <a:r>
              <a:rPr lang="en-US" sz="2000" b="1" dirty="0" err="1">
                <a:solidFill>
                  <a:schemeClr val="accent5">
                    <a:lumMod val="50000"/>
                  </a:schemeClr>
                </a:solidFill>
              </a:rPr>
              <a:t>unterstützt</a:t>
            </a:r>
            <a:r>
              <a:rPr lang="en-US" sz="2000" b="1" dirty="0">
                <a:solidFill>
                  <a:schemeClr val="accent5">
                    <a:lumMod val="50000"/>
                  </a:schemeClr>
                </a:solidFill>
              </a:rPr>
              <a:t> (x2) – </a:t>
            </a:r>
            <a:r>
              <a:rPr lang="en-US" sz="2000" b="1" dirty="0" err="1">
                <a:solidFill>
                  <a:schemeClr val="accent5">
                    <a:lumMod val="50000"/>
                  </a:schemeClr>
                </a:solidFill>
              </a:rPr>
              <a:t>bewegung</a:t>
            </a:r>
            <a:r>
              <a:rPr lang="en-US" sz="2000" b="1" dirty="0">
                <a:solidFill>
                  <a:schemeClr val="accent5">
                    <a:lumMod val="50000"/>
                  </a:schemeClr>
                </a:solidFill>
              </a:rPr>
              <a:t> – </a:t>
            </a:r>
            <a:r>
              <a:rPr lang="en-US" sz="2000" b="1" dirty="0" err="1">
                <a:solidFill>
                  <a:schemeClr val="accent5">
                    <a:lumMod val="50000"/>
                  </a:schemeClr>
                </a:solidFill>
              </a:rPr>
              <a:t>entdeckt</a:t>
            </a:r>
            <a:r>
              <a:rPr lang="en-US" sz="2000" b="1" dirty="0">
                <a:solidFill>
                  <a:schemeClr val="accent5">
                    <a:lumMod val="50000"/>
                  </a:schemeClr>
                </a:solidFill>
              </a:rPr>
              <a:t> – </a:t>
            </a:r>
            <a:r>
              <a:rPr lang="en-US" sz="2000" b="1" dirty="0" err="1">
                <a:solidFill>
                  <a:schemeClr val="accent5">
                    <a:lumMod val="50000"/>
                  </a:schemeClr>
                </a:solidFill>
              </a:rPr>
              <a:t>beobachtet</a:t>
            </a:r>
            <a:r>
              <a:rPr lang="en-US" sz="2000" b="1" dirty="0">
                <a:solidFill>
                  <a:schemeClr val="accent5">
                    <a:lumMod val="50000"/>
                  </a:schemeClr>
                </a:solidFill>
              </a:rPr>
              <a:t> – </a:t>
            </a:r>
            <a:r>
              <a:rPr lang="en-US" sz="2000" b="1" dirty="0" err="1">
                <a:solidFill>
                  <a:schemeClr val="accent5">
                    <a:lumMod val="50000"/>
                  </a:schemeClr>
                </a:solidFill>
              </a:rPr>
              <a:t>Chemie</a:t>
            </a:r>
            <a:r>
              <a:rPr lang="en-US" sz="2000" b="1" dirty="0">
                <a:solidFill>
                  <a:schemeClr val="accent5">
                    <a:lumMod val="50000"/>
                  </a:schemeClr>
                </a:solidFill>
              </a:rPr>
              <a:t>  – </a:t>
            </a:r>
            <a:r>
              <a:rPr lang="en-US" sz="2000" b="1" dirty="0" err="1">
                <a:solidFill>
                  <a:schemeClr val="accent5">
                    <a:lumMod val="50000"/>
                  </a:schemeClr>
                </a:solidFill>
              </a:rPr>
              <a:t>Forscherin</a:t>
            </a:r>
            <a:r>
              <a:rPr lang="en-US" sz="2000" b="1" dirty="0">
                <a:solidFill>
                  <a:schemeClr val="accent5">
                    <a:lumMod val="50000"/>
                  </a:schemeClr>
                </a:solidFill>
              </a:rPr>
              <a:t> – </a:t>
            </a:r>
            <a:r>
              <a:rPr lang="en-US" sz="2000" b="1" dirty="0" err="1">
                <a:solidFill>
                  <a:schemeClr val="accent5">
                    <a:lumMod val="50000"/>
                  </a:schemeClr>
                </a:solidFill>
              </a:rPr>
              <a:t>Forscher</a:t>
            </a:r>
            <a:r>
              <a:rPr lang="en-US" sz="2000" b="1" dirty="0">
                <a:solidFill>
                  <a:schemeClr val="accent5">
                    <a:lumMod val="50000"/>
                  </a:schemeClr>
                </a:solidFill>
              </a:rPr>
              <a:t>  </a:t>
            </a:r>
            <a:endParaRPr lang="en-GB" sz="2000" b="1" dirty="0">
              <a:solidFill>
                <a:schemeClr val="accent5">
                  <a:lumMod val="50000"/>
                </a:schemeClr>
              </a:solidFill>
            </a:endParaRPr>
          </a:p>
        </p:txBody>
      </p:sp>
      <p:sp>
        <p:nvSpPr>
          <p:cNvPr id="28" name="Speech Bubble: Rectangle with Corners Rounded 27">
            <a:extLst>
              <a:ext uri="{FF2B5EF4-FFF2-40B4-BE49-F238E27FC236}">
                <a16:creationId xmlns:a16="http://schemas.microsoft.com/office/drawing/2014/main" id="{03F76975-B288-49EE-BBB5-013E9F89D79F}"/>
              </a:ext>
            </a:extLst>
          </p:cNvPr>
          <p:cNvSpPr/>
          <p:nvPr/>
        </p:nvSpPr>
        <p:spPr>
          <a:xfrm>
            <a:off x="8746988" y="2838516"/>
            <a:ext cx="3292212" cy="335591"/>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besondere</a:t>
            </a:r>
            <a:r>
              <a:rPr lang="en-GB" sz="2000" dirty="0"/>
              <a:t>(</a:t>
            </a:r>
            <a:r>
              <a:rPr lang="en-GB" sz="2000" dirty="0" err="1"/>
              <a:t>r,s</a:t>
            </a:r>
            <a:r>
              <a:rPr lang="en-GB" sz="2000" dirty="0"/>
              <a:t>) – special</a:t>
            </a:r>
          </a:p>
        </p:txBody>
      </p:sp>
      <p:sp>
        <p:nvSpPr>
          <p:cNvPr id="29" name="Speech Bubble: Rectangle with Corners Rounded 28">
            <a:extLst>
              <a:ext uri="{FF2B5EF4-FFF2-40B4-BE49-F238E27FC236}">
                <a16:creationId xmlns:a16="http://schemas.microsoft.com/office/drawing/2014/main" id="{19728916-4B2B-4396-9996-0BA1D0CF3224}"/>
              </a:ext>
            </a:extLst>
          </p:cNvPr>
          <p:cNvSpPr/>
          <p:nvPr/>
        </p:nvSpPr>
        <p:spPr>
          <a:xfrm>
            <a:off x="9779474" y="5349512"/>
            <a:ext cx="2255208" cy="579816"/>
          </a:xfrm>
          <a:prstGeom prst="wedgeRoundRectCallout">
            <a:avLst>
              <a:gd name="adj1" fmla="val 49240"/>
              <a:gd name="adj2" fmla="val 2613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das </a:t>
            </a:r>
            <a:r>
              <a:rPr lang="en-GB" sz="2000" dirty="0" err="1"/>
              <a:t>Bürgerrecht</a:t>
            </a:r>
            <a:r>
              <a:rPr lang="en-GB" sz="2000" dirty="0"/>
              <a:t> </a:t>
            </a:r>
            <a:br>
              <a:rPr lang="en-GB" sz="2000" dirty="0"/>
            </a:br>
            <a:r>
              <a:rPr lang="en-GB" sz="2000" dirty="0"/>
              <a:t>– civil right</a:t>
            </a:r>
          </a:p>
        </p:txBody>
      </p:sp>
      <p:sp>
        <p:nvSpPr>
          <p:cNvPr id="53" name="Speech Bubble: Rectangle with Corners Rounded 52">
            <a:extLst>
              <a:ext uri="{FF2B5EF4-FFF2-40B4-BE49-F238E27FC236}">
                <a16:creationId xmlns:a16="http://schemas.microsoft.com/office/drawing/2014/main" id="{F3F7D678-E8AF-40CA-9F14-2FA29A6C47F9}"/>
              </a:ext>
            </a:extLst>
          </p:cNvPr>
          <p:cNvSpPr/>
          <p:nvPr/>
        </p:nvSpPr>
        <p:spPr>
          <a:xfrm>
            <a:off x="241826" y="5530469"/>
            <a:ext cx="1949388" cy="374786"/>
          </a:xfrm>
          <a:prstGeom prst="wedgeRoundRectCallout">
            <a:avLst>
              <a:gd name="adj1" fmla="val -2771"/>
              <a:gd name="adj2" fmla="val 130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*bei</a:t>
            </a:r>
            <a:r>
              <a:rPr lang="en-GB" sz="2000" baseline="30000" dirty="0"/>
              <a:t>3</a:t>
            </a:r>
            <a:r>
              <a:rPr lang="en-GB" sz="2000" dirty="0"/>
              <a:t> – during</a:t>
            </a:r>
          </a:p>
        </p:txBody>
      </p:sp>
    </p:spTree>
    <p:extLst>
      <p:ext uri="{BB962C8B-B14F-4D97-AF65-F5344CB8AC3E}">
        <p14:creationId xmlns:p14="http://schemas.microsoft.com/office/powerpoint/2010/main" val="82548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4597758" cy="869950"/>
          </a:xfrm>
          <a:prstGeom prst="rect">
            <a:avLst/>
          </a:prstGeom>
        </p:spPr>
      </p:pic>
      <p:sp>
        <p:nvSpPr>
          <p:cNvPr id="4" name="Title 3"/>
          <p:cNvSpPr>
            <a:spLocks noGrp="1"/>
          </p:cNvSpPr>
          <p:nvPr>
            <p:ph type="title"/>
          </p:nvPr>
        </p:nvSpPr>
        <p:spPr>
          <a:xfrm>
            <a:off x="0" y="294041"/>
            <a:ext cx="5692462" cy="707849"/>
          </a:xfrm>
        </p:spPr>
        <p:txBody>
          <a:bodyPr>
            <a:normAutofit/>
          </a:bodyPr>
          <a:lstStyle/>
          <a:p>
            <a:r>
              <a:rPr lang="en-GB" sz="3600" b="1" dirty="0">
                <a:solidFill>
                  <a:schemeClr val="bg1"/>
                </a:solidFill>
              </a:rPr>
              <a:t>conjunction </a:t>
            </a:r>
            <a:r>
              <a:rPr lang="en-GB" sz="3600" b="1" i="1" dirty="0" err="1">
                <a:solidFill>
                  <a:schemeClr val="bg1"/>
                </a:solidFill>
              </a:rPr>
              <a:t>als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80822" y="247046"/>
            <a:ext cx="167807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8C77C08-5026-0447-B022-A3A477524218}"/>
              </a:ext>
            </a:extLst>
          </p:cNvPr>
          <p:cNvSpPr txBox="1"/>
          <p:nvPr/>
        </p:nvSpPr>
        <p:spPr>
          <a:xfrm>
            <a:off x="88370" y="1345102"/>
            <a:ext cx="3715880"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0F80D303-1AA6-4312-B634-71059C8A8E79}"/>
              </a:ext>
            </a:extLst>
          </p:cNvPr>
          <p:cNvSpPr txBox="1"/>
          <p:nvPr/>
        </p:nvSpPr>
        <p:spPr>
          <a:xfrm>
            <a:off x="88370" y="1890270"/>
            <a:ext cx="4770349"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also know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means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than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57D2D38C-D143-4916-9272-EB3A7B3F5523}"/>
              </a:ext>
            </a:extLst>
          </p:cNvPr>
          <p:cNvSpPr txBox="1"/>
          <p:nvPr/>
        </p:nvSpPr>
        <p:spPr>
          <a:xfrm>
            <a:off x="119043" y="2521316"/>
            <a:ext cx="8786886"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Also use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mean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a one-off event in the past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Speech Bubble: Rectangle with Corners Rounded 8">
            <a:extLst>
              <a:ext uri="{FF2B5EF4-FFF2-40B4-BE49-F238E27FC236}">
                <a16:creationId xmlns:a16="http://schemas.microsoft.com/office/drawing/2014/main" id="{6A87CC41-202C-4D9F-8C50-059F1FE2711D}"/>
              </a:ext>
            </a:extLst>
          </p:cNvPr>
          <p:cNvSpPr/>
          <p:nvPr/>
        </p:nvSpPr>
        <p:spPr>
          <a:xfrm>
            <a:off x="8843770" y="2786203"/>
            <a:ext cx="2874103" cy="986369"/>
          </a:xfrm>
          <a:prstGeom prst="wedgeRoundRectCallout">
            <a:avLst>
              <a:gd name="adj1" fmla="val -72668"/>
              <a:gd name="adj2" fmla="val -2125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als</a:t>
            </a:r>
            <a:r>
              <a:rPr lang="en-GB" sz="2000" dirty="0"/>
              <a:t> sends the verb to the end here; it is a </a:t>
            </a:r>
            <a:br>
              <a:rPr lang="en-GB" sz="2000" dirty="0"/>
            </a:br>
            <a:r>
              <a:rPr lang="en-GB" sz="2000" dirty="0"/>
              <a:t>WO3 conjunction! </a:t>
            </a:r>
          </a:p>
        </p:txBody>
      </p:sp>
      <p:sp>
        <p:nvSpPr>
          <p:cNvPr id="10" name="TextBox 9">
            <a:extLst>
              <a:ext uri="{FF2B5EF4-FFF2-40B4-BE49-F238E27FC236}">
                <a16:creationId xmlns:a16="http://schemas.microsoft.com/office/drawing/2014/main" id="{F57EF97D-989E-4A33-8EAD-A4A53A9C9B02}"/>
              </a:ext>
            </a:extLst>
          </p:cNvPr>
          <p:cNvSpPr txBox="1"/>
          <p:nvPr/>
        </p:nvSpPr>
        <p:spPr>
          <a:xfrm>
            <a:off x="3439045" y="1325846"/>
            <a:ext cx="4643652" cy="430887"/>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hat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Forscherin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gearbeitet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A0571438-F93F-4738-9866-9D71367B2314}"/>
              </a:ext>
            </a:extLst>
          </p:cNvPr>
          <p:cNvSpPr txBox="1"/>
          <p:nvPr/>
        </p:nvSpPr>
        <p:spPr>
          <a:xfrm>
            <a:off x="4414358" y="1881337"/>
            <a:ext cx="4407670" cy="430887"/>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war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bekannter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Mann.</a:t>
            </a:r>
          </a:p>
        </p:txBody>
      </p:sp>
      <p:sp>
        <p:nvSpPr>
          <p:cNvPr id="12" name="TextBox 11">
            <a:extLst>
              <a:ext uri="{FF2B5EF4-FFF2-40B4-BE49-F238E27FC236}">
                <a16:creationId xmlns:a16="http://schemas.microsoft.com/office/drawing/2014/main" id="{D4B9A91A-BC90-4950-AF62-F9DCF9246B39}"/>
              </a:ext>
            </a:extLst>
          </p:cNvPr>
          <p:cNvSpPr txBox="1"/>
          <p:nvPr/>
        </p:nvSpPr>
        <p:spPr>
          <a:xfrm>
            <a:off x="180000" y="2936918"/>
            <a:ext cx="7963654" cy="430887"/>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Sie hat </a:t>
            </a:r>
            <a:r>
              <a:rPr lang="en-US" sz="2200" dirty="0" err="1">
                <a:solidFill>
                  <a:srgbClr val="4472C4">
                    <a:lumMod val="50000"/>
                  </a:srgbClr>
                </a:solidFill>
                <a:latin typeface="Century Gothic" panose="020F0302020204030204"/>
              </a:rPr>
              <a:t>Schimpanzen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beobachtet</a:t>
            </a:r>
            <a:r>
              <a:rPr lang="en-US" sz="2200"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als</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sie</a:t>
            </a:r>
            <a:r>
              <a:rPr lang="en-US" sz="2200" dirty="0">
                <a:solidFill>
                  <a:srgbClr val="4472C4">
                    <a:lumMod val="50000"/>
                  </a:srgbClr>
                </a:solidFill>
                <a:latin typeface="Century Gothic" panose="020F0302020204030204"/>
              </a:rPr>
              <a:t> in </a:t>
            </a:r>
            <a:r>
              <a:rPr lang="en-US" sz="2200" dirty="0" err="1">
                <a:solidFill>
                  <a:srgbClr val="4472C4">
                    <a:lumMod val="50000"/>
                  </a:srgbClr>
                </a:solidFill>
                <a:latin typeface="Century Gothic" panose="020F0302020204030204"/>
              </a:rPr>
              <a:t>Tansania</a:t>
            </a:r>
            <a:r>
              <a:rPr lang="en-US" sz="2200" dirty="0">
                <a:solidFill>
                  <a:srgbClr val="4472C4">
                    <a:lumMod val="50000"/>
                  </a:srgbClr>
                </a:solidFill>
                <a:latin typeface="Century Gothic" panose="020F0302020204030204"/>
              </a:rPr>
              <a:t> war.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3C90C5E8-2DED-4E92-9498-3378831F4B8B}"/>
              </a:ext>
            </a:extLst>
          </p:cNvPr>
          <p:cNvSpPr txBox="1"/>
          <p:nvPr/>
        </p:nvSpPr>
        <p:spPr>
          <a:xfrm>
            <a:off x="143584" y="3921506"/>
            <a:ext cx="9205299"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But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use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wenn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rPr>
              <a:t> to mean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rPr>
              <a:t>when </a:t>
            </a:r>
            <a:r>
              <a:rPr lang="en-US" sz="2200" dirty="0">
                <a:solidFill>
                  <a:srgbClr val="4472C4">
                    <a:lumMod val="50000"/>
                  </a:srgbClr>
                </a:solidFill>
                <a:latin typeface="Century Gothic" panose="020F0302020204030204"/>
              </a:rPr>
              <a:t>for present and future events:</a:t>
            </a:r>
            <a:endParaRPr kumimoji="0" lang="en-US" sz="2200" b="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3456286B-3FC1-4CC7-818C-0C74463B9E64}"/>
              </a:ext>
            </a:extLst>
          </p:cNvPr>
          <p:cNvSpPr txBox="1"/>
          <p:nvPr/>
        </p:nvSpPr>
        <p:spPr>
          <a:xfrm>
            <a:off x="196477" y="4433017"/>
            <a:ext cx="5478994" cy="430887"/>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trainiert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0DFC5F56-CFC4-4E4E-A6F9-0A5789027F6E}"/>
              </a:ext>
            </a:extLst>
          </p:cNvPr>
          <p:cNvSpPr txBox="1"/>
          <p:nvPr/>
        </p:nvSpPr>
        <p:spPr>
          <a:xfrm>
            <a:off x="196476" y="5065246"/>
            <a:ext cx="878688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mean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t>
            </a:r>
            <a:r>
              <a:rPr lang="en-US" sz="2400" dirty="0">
                <a:solidFill>
                  <a:srgbClr val="4472C4">
                    <a:lumMod val="50000"/>
                  </a:srgbClr>
                </a:solidFill>
                <a:latin typeface="Century Gothic" panose="020F0302020204030204"/>
              </a:rPr>
              <a:t>for questions:</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21A2B941-EB4B-436B-BC3F-CE18199F4C02}"/>
              </a:ext>
            </a:extLst>
          </p:cNvPr>
          <p:cNvSpPr txBox="1"/>
          <p:nvPr/>
        </p:nvSpPr>
        <p:spPr>
          <a:xfrm>
            <a:off x="196476" y="5534511"/>
            <a:ext cx="5805079" cy="430887"/>
          </a:xfrm>
          <a:prstGeom prst="rect">
            <a:avLst/>
          </a:prstGeom>
          <a:solidFill>
            <a:srgbClr val="FFF4E7"/>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Wann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Nobelpreis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gewonnen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7" name="TextBox 16">
            <a:extLst>
              <a:ext uri="{FF2B5EF4-FFF2-40B4-BE49-F238E27FC236}">
                <a16:creationId xmlns:a16="http://schemas.microsoft.com/office/drawing/2014/main" id="{385995BC-D689-4446-B59B-9E6B9F18AE18}"/>
              </a:ext>
            </a:extLst>
          </p:cNvPr>
          <p:cNvSpPr txBox="1"/>
          <p:nvPr/>
        </p:nvSpPr>
        <p:spPr>
          <a:xfrm>
            <a:off x="8166598" y="1343992"/>
            <a:ext cx="402540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She worked</a:t>
            </a:r>
            <a:r>
              <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rPr>
              <a:t> as </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a researcher.</a:t>
            </a:r>
          </a:p>
        </p:txBody>
      </p:sp>
      <p:sp>
        <p:nvSpPr>
          <p:cNvPr id="18" name="TextBox 17">
            <a:extLst>
              <a:ext uri="{FF2B5EF4-FFF2-40B4-BE49-F238E27FC236}">
                <a16:creationId xmlns:a16="http://schemas.microsoft.com/office/drawing/2014/main" id="{42EFF1E9-AAB6-42F7-BCE5-228264C62042}"/>
              </a:ext>
            </a:extLst>
          </p:cNvPr>
          <p:cNvSpPr txBox="1"/>
          <p:nvPr/>
        </p:nvSpPr>
        <p:spPr>
          <a:xfrm>
            <a:off x="8905929" y="1756053"/>
            <a:ext cx="33699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She was more famous</a:t>
            </a:r>
            <a:r>
              <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rPr>
              <a:t> than </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her husband. </a:t>
            </a:r>
          </a:p>
        </p:txBody>
      </p:sp>
      <p:sp>
        <p:nvSpPr>
          <p:cNvPr id="19" name="TextBox 18">
            <a:extLst>
              <a:ext uri="{FF2B5EF4-FFF2-40B4-BE49-F238E27FC236}">
                <a16:creationId xmlns:a16="http://schemas.microsoft.com/office/drawing/2014/main" id="{FAF4B3B6-A340-491F-8B20-BCF595DBCAFB}"/>
              </a:ext>
            </a:extLst>
          </p:cNvPr>
          <p:cNvSpPr txBox="1"/>
          <p:nvPr/>
        </p:nvSpPr>
        <p:spPr>
          <a:xfrm>
            <a:off x="143584" y="3382724"/>
            <a:ext cx="8729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She observed Chimpanzees </a:t>
            </a:r>
            <a:r>
              <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she was in Tanzania.</a:t>
            </a:r>
          </a:p>
        </p:txBody>
      </p:sp>
      <p:sp>
        <p:nvSpPr>
          <p:cNvPr id="20" name="TextBox 19">
            <a:extLst>
              <a:ext uri="{FF2B5EF4-FFF2-40B4-BE49-F238E27FC236}">
                <a16:creationId xmlns:a16="http://schemas.microsoft.com/office/drawing/2014/main" id="{C0DAA6CF-8053-4288-8CA0-4A52E5D3FDAD}"/>
              </a:ext>
            </a:extLst>
          </p:cNvPr>
          <p:cNvSpPr txBox="1"/>
          <p:nvPr/>
        </p:nvSpPr>
        <p:spPr>
          <a:xfrm>
            <a:off x="5692462" y="4411315"/>
            <a:ext cx="52130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She trains hard </a:t>
            </a:r>
            <a:r>
              <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she does sports.</a:t>
            </a:r>
          </a:p>
        </p:txBody>
      </p:sp>
      <p:sp>
        <p:nvSpPr>
          <p:cNvPr id="21" name="TextBox 20">
            <a:extLst>
              <a:ext uri="{FF2B5EF4-FFF2-40B4-BE49-F238E27FC236}">
                <a16:creationId xmlns:a16="http://schemas.microsoft.com/office/drawing/2014/main" id="{6D5E478C-23E9-4B84-ABCF-4E8372BC78EB}"/>
              </a:ext>
            </a:extLst>
          </p:cNvPr>
          <p:cNvSpPr txBox="1"/>
          <p:nvPr/>
        </p:nvSpPr>
        <p:spPr>
          <a:xfrm>
            <a:off x="6001555" y="5534511"/>
            <a:ext cx="52130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US" sz="2200" b="0" i="1" u="none" strike="noStrike" kern="1200" cap="none" spc="0" normalizeH="0" baseline="0" noProof="0" dirty="0">
                <a:ln>
                  <a:noFill/>
                </a:ln>
                <a:solidFill>
                  <a:srgbClr val="002060"/>
                </a:solidFill>
                <a:effectLst/>
                <a:uLnTx/>
                <a:uFillTx/>
                <a:latin typeface="Century Gothic" panose="020F0302020204030204"/>
                <a:ea typeface="+mn-ea"/>
                <a:cs typeface="+mn-cs"/>
              </a:rPr>
              <a:t> did she win the Nobel prize?</a:t>
            </a:r>
          </a:p>
        </p:txBody>
      </p:sp>
    </p:spTree>
    <p:extLst>
      <p:ext uri="{BB962C8B-B14F-4D97-AF65-F5344CB8AC3E}">
        <p14:creationId xmlns:p14="http://schemas.microsoft.com/office/powerpoint/2010/main" val="282230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74</TotalTime>
  <Words>8685</Words>
  <Application>Microsoft Office PowerPoint</Application>
  <PresentationFormat>Widescreen</PresentationFormat>
  <Paragraphs>862</Paragraphs>
  <Slides>28</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Arial</vt:lpstr>
      <vt:lpstr>Calibri</vt:lpstr>
      <vt:lpstr>Century Gothic</vt:lpstr>
      <vt:lpstr>Franklin Gothic Heavy</vt:lpstr>
      <vt:lpstr>Lucida Handwriting</vt:lpstr>
      <vt:lpstr>1_Office Theme</vt:lpstr>
      <vt:lpstr>9_Office Theme</vt:lpstr>
      <vt:lpstr>7_Office Theme</vt:lpstr>
      <vt:lpstr>Zeitreisen</vt:lpstr>
      <vt:lpstr>Aschenputtel*</vt:lpstr>
      <vt:lpstr>In der Vergangenheit</vt:lpstr>
      <vt:lpstr>Wie sagt man die Jahre auf Deutsch? </vt:lpstr>
      <vt:lpstr>Wann war das?</vt:lpstr>
      <vt:lpstr>Person, Sache, Aktion</vt:lpstr>
      <vt:lpstr>Wichtige Personen</vt:lpstr>
      <vt:lpstr>Wichtige Personen</vt:lpstr>
      <vt:lpstr>conjunction als</vt:lpstr>
      <vt:lpstr>Zeitreisefilm</vt:lpstr>
      <vt:lpstr>Zeitreisen</vt:lpstr>
      <vt:lpstr>Vokabeln</vt:lpstr>
      <vt:lpstr>Wer ist das?</vt:lpstr>
      <vt:lpstr>Karaoke SSC</vt:lpstr>
      <vt:lpstr>Plural</vt:lpstr>
      <vt:lpstr>Wer ist das? [1/6]</vt:lpstr>
      <vt:lpstr>Wer ist das? [2/6]</vt:lpstr>
      <vt:lpstr>Wer ist das? [3/6]</vt:lpstr>
      <vt:lpstr>Wer ist das? [4/6]</vt:lpstr>
      <vt:lpstr>Wer ist das? [5/6]</vt:lpstr>
      <vt:lpstr>Wer ist das? [6/6]</vt:lpstr>
      <vt:lpstr>Onkel Heinrich </vt:lpstr>
      <vt:lpstr>Conjunctions bevor and nachdem </vt:lpstr>
      <vt:lpstr>Sie sind bekannt!</vt:lpstr>
      <vt:lpstr>Sie sind bekannt!</vt:lpstr>
      <vt:lpstr>PowerPoint Presentation</vt:lpstr>
      <vt:lpstr>Grammatik</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Inge Alferink</cp:lastModifiedBy>
  <cp:revision>209</cp:revision>
  <dcterms:created xsi:type="dcterms:W3CDTF">2020-07-18T21:51:12Z</dcterms:created>
  <dcterms:modified xsi:type="dcterms:W3CDTF">2021-06-09T08:34:37Z</dcterms:modified>
</cp:coreProperties>
</file>