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0" r:id="rId2"/>
    <p:sldMasterId id="2147483671" r:id="rId3"/>
    <p:sldMasterId id="2147483683" r:id="rId4"/>
    <p:sldMasterId id="2147483695" r:id="rId5"/>
    <p:sldMasterId id="2147483707" r:id="rId6"/>
    <p:sldMasterId id="2147483722" r:id="rId7"/>
    <p:sldMasterId id="2147483733" r:id="rId8"/>
  </p:sldMasterIdLst>
  <p:notesMasterIdLst>
    <p:notesMasterId r:id="rId56"/>
  </p:notesMasterIdLst>
  <p:sldIdLst>
    <p:sldId id="256" r:id="rId9"/>
    <p:sldId id="257" r:id="rId10"/>
    <p:sldId id="258" r:id="rId11"/>
    <p:sldId id="259" r:id="rId12"/>
    <p:sldId id="260" r:id="rId13"/>
    <p:sldId id="261" r:id="rId14"/>
    <p:sldId id="262" r:id="rId15"/>
    <p:sldId id="263" r:id="rId16"/>
    <p:sldId id="264" r:id="rId17"/>
    <p:sldId id="265" r:id="rId18"/>
    <p:sldId id="299" r:id="rId19"/>
    <p:sldId id="267" r:id="rId20"/>
    <p:sldId id="268" r:id="rId21"/>
    <p:sldId id="300" r:id="rId22"/>
    <p:sldId id="301" r:id="rId23"/>
    <p:sldId id="269" r:id="rId24"/>
    <p:sldId id="270" r:id="rId25"/>
    <p:sldId id="302" r:id="rId26"/>
    <p:sldId id="303"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Lst>
  <p:sldSz cx="12192000" cy="6858000"/>
  <p:notesSz cx="6858000" cy="9144000"/>
  <p:embeddedFontLst>
    <p:embeddedFont>
      <p:font typeface="Calibri" panose="020F0502020204030204" pitchFamily="34" charset="0"/>
      <p:regular r:id="rId57"/>
      <p:bold r:id="rId58"/>
      <p:italic r:id="rId59"/>
      <p:boldItalic r:id="rId60"/>
    </p:embeddedFont>
    <p:embeddedFont>
      <p:font typeface="Century Gothic" panose="020B0502020202020204" pitchFamily="34" charset="0"/>
      <p:regular r:id="rId61"/>
      <p:bold r:id="rId62"/>
      <p:italic r:id="rId63"/>
      <p:boldItalic r:id="rId64"/>
    </p:embeddedFont>
    <p:embeddedFont>
      <p:font typeface="Noto Sans" panose="020B050204050402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ipZMAwqP3G2nsMUHXfQAcE9F53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2D4DDD-D1E9-40F0-A8C4-A45D7BB83CB5}">
  <a:tblStyle styleId="{052D4DDD-D1E9-40F0-A8C4-A45D7BB83CB5}"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B2FBA3A-122A-48AD-986F-235613288C67}"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CE2ACF1-E751-4354-8A26-0CA49CF3276C}" styleName="Table_2">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b="off" i="off"/>
      <a:tcStyle>
        <a:tcBdr/>
        <a:fill>
          <a:solidFill>
            <a:srgbClr val="F8D6CC"/>
          </a:solidFill>
        </a:fill>
      </a:tcStyle>
    </a:band1H>
    <a:band2H>
      <a:tcTxStyle b="off" i="off"/>
      <a:tcStyle>
        <a:tcBdr/>
      </a:tcStyle>
    </a:band2H>
    <a:band1V>
      <a:tcTxStyle b="off" i="off"/>
      <a:tcStyle>
        <a:tcBdr/>
        <a:fill>
          <a:solidFill>
            <a:srgbClr val="F8D6CC"/>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b="off" i="off"/>
      <a:tcStyle>
        <a:tcBdr/>
      </a:tcStyle>
    </a:seCell>
    <a:swCell>
      <a:tcTxStyle b="off" i="off"/>
      <a:tcStyle>
        <a:tcBdr/>
      </a:tcStyle>
    </a:swCell>
    <a:firstRow>
      <a:tcTxStyle b="on" i="off"/>
      <a:tcStyle>
        <a:tcBdr/>
        <a:fill>
          <a:solidFill>
            <a:srgbClr val="FCECE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p:restoredTop sz="78869"/>
  </p:normalViewPr>
  <p:slideViewPr>
    <p:cSldViewPr snapToGrid="0" snapToObjects="1">
      <p:cViewPr varScale="1">
        <p:scale>
          <a:sx n="90" d="100"/>
          <a:sy n="90" d="100"/>
        </p:scale>
        <p:origin x="167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5.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64" Type="http://schemas.openxmlformats.org/officeDocument/2006/relationships/font" Target="fonts/font8.fntdata"/><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6.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4.fntdata"/><Relationship Id="rId65" Type="http://schemas.openxmlformats.org/officeDocument/2006/relationships/font" Target="fonts/font9.fntdata"/><Relationship Id="rId73"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theme" Target="theme/theme1.xml"/><Relationship Id="rId7" Type="http://schemas.openxmlformats.org/officeDocument/2006/relationships/slideMaster" Target="slideMasters/slideMaster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1177/136216880808992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doi.org/10.1093/applin/aml048"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dirty="0">
              <a:solidFill>
                <a:schemeClr val="dk1"/>
              </a:solidFill>
              <a:latin typeface="Calibri"/>
              <a:ea typeface="Calibri"/>
              <a:cs typeface="Calibri"/>
              <a:sym typeface="Calibri"/>
            </a:endParaRPr>
          </a:p>
        </p:txBody>
      </p:sp>
      <p:sp>
        <p:nvSpPr>
          <p:cNvPr id="401" name="Google Shape;4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br>
              <a:rPr lang="en-GB" sz="1200" b="1">
                <a:solidFill>
                  <a:schemeClr val="dk1"/>
                </a:solidFill>
                <a:latin typeface="Calibri"/>
                <a:ea typeface="Calibri"/>
                <a:cs typeface="Calibri"/>
                <a:sym typeface="Calibri"/>
              </a:rPr>
            </a:br>
            <a:endParaRPr/>
          </a:p>
        </p:txBody>
      </p:sp>
      <p:sp>
        <p:nvSpPr>
          <p:cNvPr id="466" name="Google Shape;4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On Friday 11</a:t>
            </a:r>
            <a:r>
              <a:rPr lang="en-GB" baseline="30000" dirty="0"/>
              <a:t>th</a:t>
            </a:r>
            <a:r>
              <a:rPr lang="en-GB" dirty="0"/>
              <a:t> November, the awarding organisations made their new sample assessment material and specifications available online. </a:t>
            </a:r>
          </a:p>
          <a:p>
            <a:pPr marL="0" lvl="0" indent="0" algn="l" rtl="0">
              <a:lnSpc>
                <a:spcPct val="100000"/>
              </a:lnSpc>
              <a:spcBef>
                <a:spcPts val="0"/>
              </a:spcBef>
              <a:spcAft>
                <a:spcPts val="0"/>
              </a:spcAft>
              <a:buSzPts val="1400"/>
              <a:buNone/>
            </a:pPr>
            <a:r>
              <a:rPr lang="en-GB" dirty="0"/>
              <a:t>This included their draft word lists. </a:t>
            </a:r>
          </a:p>
          <a:p>
            <a:pPr marL="0" lvl="0" indent="0" algn="l" rtl="0">
              <a:lnSpc>
                <a:spcPct val="100000"/>
              </a:lnSpc>
              <a:spcBef>
                <a:spcPts val="0"/>
              </a:spcBef>
              <a:spcAft>
                <a:spcPts val="0"/>
              </a:spcAft>
              <a:buSzPts val="1400"/>
              <a:buNone/>
            </a:pPr>
            <a:r>
              <a:rPr lang="en-GB" dirty="0"/>
              <a:t>NCELP have analysed these word lists to compare them to their old lists. </a:t>
            </a:r>
          </a:p>
          <a:p>
            <a:pPr marL="0" lvl="0" indent="0" algn="l" rtl="0">
              <a:lnSpc>
                <a:spcPct val="100000"/>
              </a:lnSpc>
              <a:spcBef>
                <a:spcPts val="0"/>
              </a:spcBef>
              <a:spcAft>
                <a:spcPts val="0"/>
              </a:spcAft>
              <a:buSzPts val="1400"/>
              <a:buNone/>
            </a:pPr>
            <a:r>
              <a:rPr lang="en-GB" dirty="0"/>
              <a:t>Is there much new in the exams? </a:t>
            </a:r>
          </a:p>
          <a:p>
            <a:pPr marL="0" lvl="0" indent="0" algn="l" rtl="0">
              <a:lnSpc>
                <a:spcPct val="100000"/>
              </a:lnSpc>
              <a:spcBef>
                <a:spcPts val="0"/>
              </a:spcBef>
              <a:spcAft>
                <a:spcPts val="0"/>
              </a:spcAft>
              <a:buSzPts val="1400"/>
              <a:buNone/>
            </a:pPr>
            <a:endParaRPr dirty="0"/>
          </a:p>
        </p:txBody>
      </p:sp>
      <p:sp>
        <p:nvSpPr>
          <p:cNvPr id="70" name="Google Shape;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b="1"/>
              <a:t>So, 45% of the new list is NOT on the current list.</a:t>
            </a:r>
            <a:endParaRPr b="1"/>
          </a:p>
          <a:p>
            <a:pPr marL="0" lvl="0" indent="0" algn="l" rtl="0">
              <a:lnSpc>
                <a:spcPct val="100000"/>
              </a:lnSpc>
              <a:spcBef>
                <a:spcPts val="0"/>
              </a:spcBef>
              <a:spcAft>
                <a:spcPts val="0"/>
              </a:spcAft>
              <a:buSzPts val="1400"/>
              <a:buNone/>
            </a:pPr>
            <a:endParaRPr/>
          </a:p>
        </p:txBody>
      </p:sp>
      <p:sp>
        <p:nvSpPr>
          <p:cNvPr id="483" name="Google Shape;4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a:t>That is, </a:t>
            </a:r>
            <a:r>
              <a:rPr lang="en-GB" b="1"/>
              <a:t>48% of the new words are NOT on the current lists.</a:t>
            </a:r>
            <a:endParaRPr b="1"/>
          </a:p>
        </p:txBody>
      </p:sp>
      <p:sp>
        <p:nvSpPr>
          <p:cNvPr id="496" name="Google Shape;4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1"/>
          </a:p>
        </p:txBody>
      </p:sp>
      <p:sp>
        <p:nvSpPr>
          <p:cNvPr id="91" name="Google Shape;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also looked at the words that are on the NCELP/Eduqas list and checked whether they were on the draft AQA word list</a:t>
            </a:r>
            <a:endParaRPr/>
          </a:p>
          <a:p>
            <a:pPr marL="0" lvl="0" indent="0" algn="l" rtl="0">
              <a:lnSpc>
                <a:spcPct val="100000"/>
              </a:lnSpc>
              <a:spcBef>
                <a:spcPts val="0"/>
              </a:spcBef>
              <a:spcAft>
                <a:spcPts val="0"/>
              </a:spcAft>
              <a:buSzPts val="1400"/>
              <a:buNone/>
            </a:pPr>
            <a:r>
              <a:rPr lang="en-GB"/>
              <a:t>There is a lot in common! </a:t>
            </a:r>
            <a:endParaRPr/>
          </a:p>
          <a:p>
            <a:pPr marL="0" lvl="0" indent="0" algn="l" rtl="0">
              <a:lnSpc>
                <a:spcPct val="100000"/>
              </a:lnSpc>
              <a:spcBef>
                <a:spcPts val="0"/>
              </a:spcBef>
              <a:spcAft>
                <a:spcPts val="0"/>
              </a:spcAft>
              <a:buSzPts val="1400"/>
              <a:buNone/>
            </a:pPr>
            <a:r>
              <a:rPr lang="en-GB"/>
              <a:t>This is good news for children who have to swap schools, and generally for more parity between what is taught by different teachers, textbooks, schools, allowing greater continuity between primary, secondary. </a:t>
            </a:r>
            <a:endParaRPr/>
          </a:p>
          <a:p>
            <a:pPr marL="0" lvl="0" indent="0" algn="l" rtl="0">
              <a:lnSpc>
                <a:spcPct val="100000"/>
              </a:lnSpc>
              <a:spcBef>
                <a:spcPts val="0"/>
              </a:spcBef>
              <a:spcAft>
                <a:spcPts val="0"/>
              </a:spcAft>
              <a:buSzPts val="1400"/>
              <a:buNone/>
            </a:pPr>
            <a:r>
              <a:rPr lang="en-GB"/>
              <a:t>Also, it means that A level teachers will be more likely to know what their students know on arrival in their lessons.</a:t>
            </a:r>
            <a:endParaRPr/>
          </a:p>
        </p:txBody>
      </p:sp>
      <p:sp>
        <p:nvSpPr>
          <p:cNvPr id="510" name="Google Shape;51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 2016, the Teaching Schools Council published the MFL Pedagogy Review.</a:t>
            </a:r>
            <a:br>
              <a:rPr lang="en-GB"/>
            </a:br>
            <a:r>
              <a:rPr lang="en-GB"/>
              <a:t>It presents evidence about current teaching practice of foreign languages at secondary school level, primarily KS3, and make recommendations for effective pedagogy.</a:t>
            </a:r>
            <a:br>
              <a:rPr lang="en-GB"/>
            </a:br>
            <a:r>
              <a:rPr lang="en-GB"/>
              <a:t>Set up in December 2018, the National Centre is funded by the Department for Education to work with researchers, teacher educators and specialist teacher practitioners to support the recommendations for teaching in the review, for teaching of vocabulary, grammar the phonics, or the sound-spelling correspondences of the new language.</a:t>
            </a:r>
            <a:br>
              <a:rPr lang="en-GB"/>
            </a:br>
            <a:r>
              <a:rPr lang="en-GB"/>
              <a:t>And the long term aim of the centre, as you can see from the mission statement here from our website, is to improve language curriculum design and pedagogy, leading to a higher uptake and greater success at GCSE.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For the first three years of the ‘pilot’ phase we worked intensively with a group of 45 partner secondary schools across 9 small hubs.  </a:t>
            </a:r>
            <a:br>
              <a:rPr lang="en-GB"/>
            </a:br>
            <a:r>
              <a:rPr lang="en-GB"/>
              <a:t>In addition, we ran CPD and dissemination from the Centre whenever capacity has permitted, and to date, between 6500 and 7000 teachers have attended NCELP CPD sessions (though there may be some overlap in this feature).</a:t>
            </a:r>
            <a:br>
              <a:rPr lang="en-GB"/>
            </a:br>
            <a:r>
              <a:rPr lang="en-GB"/>
              <a:t>However, from January 2022, as we entered our fourth year, the mainstay of our work is running a national CPD programme for teachers with a course of five sessions, run by 12 of our specialist teachers.</a:t>
            </a:r>
            <a:endParaRPr/>
          </a:p>
          <a:p>
            <a:pPr marL="0" lvl="0" indent="0" algn="l" rtl="0">
              <a:lnSpc>
                <a:spcPct val="100000"/>
              </a:lnSpc>
              <a:spcBef>
                <a:spcPts val="0"/>
              </a:spcBef>
              <a:spcAft>
                <a:spcPts val="0"/>
              </a:spcAft>
              <a:buSzPts val="1400"/>
              <a:buNone/>
            </a:pPr>
            <a:endParaRPr/>
          </a:p>
        </p:txBody>
      </p:sp>
      <p:sp>
        <p:nvSpPr>
          <p:cNvPr id="409" name="Google Shape;40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sz="1200" b="0">
                <a:solidFill>
                  <a:schemeClr val="dk1"/>
                </a:solidFill>
                <a:latin typeface="Calibri"/>
                <a:ea typeface="Calibri"/>
                <a:cs typeface="Calibri"/>
                <a:sym typeface="Calibri"/>
              </a:rPr>
              <a:t>Now onto considering what this means for curriculum design, how this can translate into SOW development. </a:t>
            </a:r>
            <a:endParaRPr sz="1200" b="0">
              <a:solidFill>
                <a:schemeClr val="dk1"/>
              </a:solidFill>
              <a:latin typeface="Calibri"/>
              <a:ea typeface="Calibri"/>
              <a:cs typeface="Calibri"/>
              <a:sym typeface="Calibri"/>
            </a:endParaRPr>
          </a:p>
        </p:txBody>
      </p:sp>
      <p:sp>
        <p:nvSpPr>
          <p:cNvPr id="537" name="Google Shape;5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600" b="0" i="0">
                <a:solidFill>
                  <a:schemeClr val="dk1"/>
                </a:solidFill>
                <a:latin typeface="Calibri"/>
                <a:ea typeface="Calibri"/>
                <a:cs typeface="Calibri"/>
                <a:sym typeface="Calibri"/>
              </a:rPr>
              <a:t>One of the really exciting things about the new GCSE in French, German and Spanish is the very real opportunity it presents to join up language learning from KS2 to KS4.  </a:t>
            </a:r>
            <a:endParaRPr sz="1600"/>
          </a:p>
          <a:p>
            <a:pPr marL="0" lvl="0" indent="0" algn="l" rtl="0">
              <a:lnSpc>
                <a:spcPct val="100000"/>
              </a:lnSpc>
              <a:spcBef>
                <a:spcPts val="0"/>
              </a:spcBef>
              <a:spcAft>
                <a:spcPts val="0"/>
              </a:spcAft>
              <a:buSzPts val="1400"/>
              <a:buNone/>
            </a:pPr>
            <a:r>
              <a:rPr lang="en-GB" sz="1600" b="0" i="0">
                <a:solidFill>
                  <a:schemeClr val="dk1"/>
                </a:solidFill>
                <a:latin typeface="Calibri"/>
                <a:ea typeface="Calibri"/>
                <a:cs typeface="Calibri"/>
                <a:sym typeface="Calibri"/>
              </a:rPr>
              <a:t>The defined word list for GCSE makes it possible (for the first time ever) for the four years of primary language learning to be the foundation on which KS3 and 4 learning is built. </a:t>
            </a:r>
            <a:endParaRPr sz="1600"/>
          </a:p>
          <a:p>
            <a:pPr marL="0" lvl="0" indent="0" algn="l" rtl="0">
              <a:lnSpc>
                <a:spcPct val="100000"/>
              </a:lnSpc>
              <a:spcBef>
                <a:spcPts val="0"/>
              </a:spcBef>
              <a:spcAft>
                <a:spcPts val="0"/>
              </a:spcAft>
              <a:buSzPts val="1400"/>
              <a:buNone/>
            </a:pPr>
            <a:r>
              <a:rPr lang="en-GB" sz="1600" b="0" i="0">
                <a:solidFill>
                  <a:schemeClr val="dk1"/>
                </a:solidFill>
                <a:latin typeface="Calibri"/>
                <a:ea typeface="Calibri"/>
                <a:cs typeface="Calibri"/>
                <a:sym typeface="Calibri"/>
              </a:rPr>
              <a:t>We know that schools that take advantage of a 9-year language curriculum that teaches the defined content will be in a very strong position to improve learning outcomes for their students.</a:t>
            </a:r>
            <a:endParaRPr sz="1600"/>
          </a:p>
          <a:p>
            <a:pPr marL="0" lvl="0" indent="0" algn="l" rtl="0">
              <a:lnSpc>
                <a:spcPct val="100000"/>
              </a:lnSpc>
              <a:spcBef>
                <a:spcPts val="0"/>
              </a:spcBef>
              <a:spcAft>
                <a:spcPts val="0"/>
              </a:spcAft>
              <a:buSzPts val="1400"/>
              <a:buNone/>
            </a:pPr>
            <a:r>
              <a:rPr lang="en-GB" sz="1600" b="0" i="0">
                <a:solidFill>
                  <a:schemeClr val="dk1"/>
                </a:solidFill>
                <a:latin typeface="Calibri"/>
                <a:ea typeface="Calibri"/>
                <a:cs typeface="Calibri"/>
                <a:sym typeface="Calibri"/>
              </a:rPr>
              <a:t>Let’s now consider key principles for this curriculum design.</a:t>
            </a:r>
            <a:endParaRPr sz="1600"/>
          </a:p>
        </p:txBody>
      </p:sp>
      <p:sp>
        <p:nvSpPr>
          <p:cNvPr id="545" name="Google Shape;5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We propose a language-driven curriculum, whereby student progression is underpinned by a developing core knowledge of grammar, vocabulary and phonics which sets them on a path of steadily increasing and ever more confident </a:t>
            </a:r>
            <a:r>
              <a:rPr lang="en-GB" sz="1200" b="1" i="0" u="none" strike="noStrike">
                <a:solidFill>
                  <a:schemeClr val="dk1"/>
                </a:solidFill>
                <a:latin typeface="Calibri"/>
                <a:ea typeface="Calibri"/>
                <a:cs typeface="Calibri"/>
                <a:sym typeface="Calibri"/>
              </a:rPr>
              <a:t>independent communication</a:t>
            </a:r>
            <a:r>
              <a:rPr lang="en-GB" sz="1200" b="0" i="0" u="none" strike="noStrik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This is particularly crucial in light of the assessment requirements of the speaking component.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Instead of rewarding rehearsed answers to sets of themed conversation questions, the new GCSE will require students to speak in unrehearsed situations, composing sentences themselves from familiar, (mainly) individual words that they know.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This means that quite a lot of the speaking will be about interaction – students will need to understand what is being said to them, and then use “clear, comprehensible speech”, as we have just seen, when they talk.</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When we come on to look at our NCELP speaking activities, this will set their design in context.</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b="0" u="none"/>
              <a:t>Coming back to our language driven curriculum then,</a:t>
            </a:r>
            <a:endParaRPr/>
          </a:p>
          <a:p>
            <a:pPr marL="0" marR="0" lvl="0" indent="0" algn="l" rtl="0">
              <a:lnSpc>
                <a:spcPct val="100000"/>
              </a:lnSpc>
              <a:spcBef>
                <a:spcPts val="0"/>
              </a:spcBef>
              <a:spcAft>
                <a:spcPts val="0"/>
              </a:spcAft>
              <a:buClr>
                <a:schemeClr val="dk1"/>
              </a:buClr>
              <a:buSzPts val="1200"/>
              <a:buFont typeface="Calibri"/>
              <a:buNone/>
            </a:pPr>
            <a:r>
              <a:rPr lang="en-GB"/>
              <a:t>this can be at KS2,</a:t>
            </a:r>
            <a:endParaRPr/>
          </a:p>
          <a:p>
            <a:pPr marL="0" marR="0" lvl="0" indent="0" algn="l" rtl="0">
              <a:lnSpc>
                <a:spcPct val="100000"/>
              </a:lnSpc>
              <a:spcBef>
                <a:spcPts val="0"/>
              </a:spcBef>
              <a:spcAft>
                <a:spcPts val="0"/>
              </a:spcAft>
              <a:buClr>
                <a:schemeClr val="dk1"/>
              </a:buClr>
              <a:buSzPts val="1200"/>
              <a:buFont typeface="Calibri"/>
              <a:buNone/>
            </a:pPr>
            <a:r>
              <a:rPr lang="en-GB"/>
              <a:t>at KS3</a:t>
            </a:r>
            <a:endParaRPr/>
          </a:p>
          <a:p>
            <a:pPr marL="0" marR="0" lvl="0" indent="0" algn="l" rtl="0">
              <a:lnSpc>
                <a:spcPct val="100000"/>
              </a:lnSpc>
              <a:spcBef>
                <a:spcPts val="0"/>
              </a:spcBef>
              <a:spcAft>
                <a:spcPts val="0"/>
              </a:spcAft>
              <a:buClr>
                <a:schemeClr val="dk1"/>
              </a:buClr>
              <a:buSzPts val="1200"/>
              <a:buFont typeface="Calibri"/>
              <a:buNone/>
            </a:pPr>
            <a:r>
              <a:rPr lang="en-GB"/>
              <a:t>and also at KS4</a:t>
            </a:r>
            <a:endParaRPr/>
          </a:p>
          <a:p>
            <a:pPr marL="0" marR="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SzPts val="1400"/>
              <a:buNone/>
            </a:pPr>
            <a:endParaRPr/>
          </a:p>
        </p:txBody>
      </p:sp>
      <p:sp>
        <p:nvSpPr>
          <p:cNvPr id="554" name="Google Shape;55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So, the SOW is driven by the language itself</a:t>
            </a:r>
            <a:endParaRPr/>
          </a:p>
          <a:p>
            <a:pPr marL="0" marR="0" lvl="0" indent="0" algn="l" rtl="0">
              <a:lnSpc>
                <a:spcPct val="100000"/>
              </a:lnSpc>
              <a:spcBef>
                <a:spcPts val="0"/>
              </a:spcBef>
              <a:spcAft>
                <a:spcPts val="0"/>
              </a:spcAft>
              <a:buClr>
                <a:schemeClr val="dk1"/>
              </a:buClr>
              <a:buSzPts val="1200"/>
              <a:buFont typeface="Calibri"/>
              <a:buNone/>
            </a:pPr>
            <a:r>
              <a:rPr lang="en-GB"/>
              <a:t>The three foundational aspects of language knowledge are phonics, vocabulary and grammar</a:t>
            </a:r>
            <a:endParaRPr/>
          </a:p>
          <a:p>
            <a:pPr marL="0" marR="0" lvl="0" indent="0" algn="l" rtl="0">
              <a:lnSpc>
                <a:spcPct val="100000"/>
              </a:lnSpc>
              <a:spcBef>
                <a:spcPts val="0"/>
              </a:spcBef>
              <a:spcAft>
                <a:spcPts val="0"/>
              </a:spcAft>
              <a:buClr>
                <a:schemeClr val="dk1"/>
              </a:buClr>
              <a:buSzPts val="1200"/>
              <a:buFont typeface="Calibri"/>
              <a:buNone/>
            </a:pPr>
            <a:r>
              <a:rPr lang="en-GB"/>
              <a:t>To achieve the most logical sequencing, grammar leads but vocabulary is closely interwoven with the grammar and vocabulary selection based on frequency.  Vocabulary items are not chosen for their phonics (i.e. you wouldn’t refrain from introducing a HF word simply because pupils hadn’t explicitly learnt that sound), but phonics source and cluster words are chosen for their frequency.</a:t>
            </a:r>
            <a:endParaRPr/>
          </a:p>
          <a:p>
            <a:pPr marL="0" marR="0" lvl="0" indent="0" algn="l" rtl="0">
              <a:lnSpc>
                <a:spcPct val="100000"/>
              </a:lnSpc>
              <a:spcBef>
                <a:spcPts val="0"/>
              </a:spcBef>
              <a:spcAft>
                <a:spcPts val="0"/>
              </a:spcAft>
              <a:buClr>
                <a:schemeClr val="dk1"/>
              </a:buClr>
              <a:buSzPts val="1200"/>
              <a:buFont typeface="Calibri"/>
              <a:buNone/>
            </a:pPr>
            <a:r>
              <a:rPr lang="en-GB"/>
              <a:t>We use this image frequently to represent the relationship between the strands, the braid signifying, amongst other things, that these strands of language knowledge are interconnected and, taught together in a joined up way, lead to more robust knowledge, much as a braid is stronger than a single thread.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And although topics are not the explicit driver, our schemes cluster together small, feasible sets of vocabulary, from </a:t>
            </a:r>
            <a:r>
              <a:rPr lang="en-GB" sz="1200" b="0" i="1" u="none" strike="noStrike">
                <a:solidFill>
                  <a:schemeClr val="dk1"/>
                </a:solidFill>
                <a:latin typeface="Calibri"/>
                <a:ea typeface="Calibri"/>
                <a:cs typeface="Calibri"/>
                <a:sym typeface="Calibri"/>
              </a:rPr>
              <a:t>all parts of speech </a:t>
            </a:r>
            <a:r>
              <a:rPr lang="en-GB" sz="1200" b="0" i="0" u="none" strike="noStrike">
                <a:solidFill>
                  <a:schemeClr val="dk1"/>
                </a:solidFill>
                <a:latin typeface="Calibri"/>
                <a:ea typeface="Calibri"/>
                <a:cs typeface="Calibri"/>
                <a:sym typeface="Calibri"/>
              </a:rPr>
              <a:t>(nouns, verbs, adverbs, adjectives, prepositions) that are likely to belong to one, broadly-conceived semantic field, to allow for sentence creation from the outset and promote true manipulation of language</a:t>
            </a:r>
            <a:r>
              <a:rPr lang="en-GB" sz="1200" b="1" i="0" u="none" strike="noStrike">
                <a:solidFill>
                  <a:schemeClr val="dk1"/>
                </a:solidFill>
                <a:latin typeface="Calibri"/>
                <a:ea typeface="Calibri"/>
                <a:cs typeface="Calibri"/>
                <a:sym typeface="Calibri"/>
              </a:rPr>
              <a:t>, </a:t>
            </a:r>
            <a:r>
              <a:rPr lang="en-GB" sz="1200" b="0" i="0" u="none" strike="noStrike">
                <a:solidFill>
                  <a:schemeClr val="dk1"/>
                </a:solidFill>
                <a:latin typeface="Calibri"/>
                <a:ea typeface="Calibri"/>
                <a:cs typeface="Calibri"/>
                <a:sym typeface="Calibri"/>
              </a:rPr>
              <a:t>giving students the tools they need to build their own sentences.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F3864"/>
              </a:buClr>
              <a:buSzPts val="1200"/>
              <a:buFont typeface="Century Gothic"/>
              <a:buNone/>
            </a:pPr>
            <a:r>
              <a:rPr lang="en-GB">
                <a:solidFill>
                  <a:srgbClr val="1F3864"/>
                </a:solidFill>
                <a:latin typeface="Century Gothic"/>
                <a:ea typeface="Century Gothic"/>
                <a:cs typeface="Century Gothic"/>
                <a:sym typeface="Century Gothic"/>
              </a:rPr>
              <a:t>Strands image: Steve Clarke &amp; Katie Marsden</a:t>
            </a:r>
            <a:endParaRPr>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566" name="Google Shape;5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3864"/>
              </a:buClr>
              <a:buSzPts val="1200"/>
              <a:buFont typeface="Century Gothic"/>
              <a:buNone/>
            </a:pPr>
            <a:r>
              <a:rPr lang="en-GB" sz="1200" b="0" i="0" u="none" strike="noStrike" cap="none">
                <a:solidFill>
                  <a:srgbClr val="1F3864"/>
                </a:solidFill>
                <a:latin typeface="Century Gothic"/>
                <a:ea typeface="Century Gothic"/>
                <a:cs typeface="Century Gothic"/>
                <a:sym typeface="Century Gothic"/>
              </a:rPr>
              <a:t>Students then need to reinforce this knowledge with </a:t>
            </a:r>
            <a:r>
              <a:rPr lang="en-GB" sz="1200" b="1" i="0" u="none" strike="noStrike" cap="none">
                <a:solidFill>
                  <a:srgbClr val="1F3864"/>
                </a:solidFill>
                <a:latin typeface="Century Gothic"/>
                <a:ea typeface="Century Gothic"/>
                <a:cs typeface="Century Gothic"/>
                <a:sym typeface="Century Gothic"/>
              </a:rPr>
              <a:t>extensive planned practice </a:t>
            </a:r>
            <a:r>
              <a:rPr lang="en-GB" sz="1200" b="0" i="0" u="none" strike="noStrike" cap="none">
                <a:solidFill>
                  <a:srgbClr val="1F3864"/>
                </a:solidFill>
                <a:latin typeface="Century Gothic"/>
                <a:ea typeface="Century Gothic"/>
                <a:cs typeface="Century Gothic"/>
                <a:sym typeface="Century Gothic"/>
              </a:rPr>
              <a:t>and use it in order to build the skills needed for communication.</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The </a:t>
            </a:r>
            <a:r>
              <a:rPr lang="en-GB" sz="1200" b="1">
                <a:solidFill>
                  <a:schemeClr val="dk1"/>
                </a:solidFill>
                <a:latin typeface="Calibri"/>
                <a:ea typeface="Calibri"/>
                <a:cs typeface="Calibri"/>
                <a:sym typeface="Calibri"/>
              </a:rPr>
              <a:t>practice principle </a:t>
            </a:r>
            <a:r>
              <a:rPr lang="en-GB" sz="1200">
                <a:solidFill>
                  <a:schemeClr val="dk1"/>
                </a:solidFill>
                <a:latin typeface="Calibri"/>
                <a:ea typeface="Calibri"/>
                <a:cs typeface="Calibri"/>
                <a:sym typeface="Calibri"/>
              </a:rPr>
              <a:t>is the cornerstone of the language learning journey and it is the type or types of practice that determine how successful learners are.</a:t>
            </a:r>
            <a:br>
              <a:rPr lang="en-GB" sz="1200">
                <a:solidFill>
                  <a:schemeClr val="dk1"/>
                </a:solidFill>
                <a:latin typeface="Calibri"/>
                <a:ea typeface="Calibri"/>
                <a:cs typeface="Calibri"/>
                <a:sym typeface="Calibri"/>
              </a:rPr>
            </a:br>
            <a:r>
              <a:rPr lang="en-GB" sz="1200">
                <a:solidFill>
                  <a:srgbClr val="1F3864"/>
                </a:solidFill>
              </a:rPr>
              <a:t>Learners need a range of types of practice that revisit the same language in different contexts. </a:t>
            </a:r>
            <a:endParaRPr/>
          </a:p>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Initially, learners benefit from plentiful practice in listening and reading, through structured tasks that require learners to connect a sound-symbol correspondence, word or structure to its meaning or function. This kind of practice establishes knowledge receptively, before expecting learners to produce it in writing or speaking.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Next, learners benefit from ample practice in producing the new language in writing and speaking activities. Note that t</a:t>
            </a:r>
            <a:r>
              <a:rPr lang="en-GB" sz="1200" b="0">
                <a:solidFill>
                  <a:srgbClr val="1F3864"/>
                </a:solidFill>
              </a:rPr>
              <a:t>he progress from supported to unscripted, authentic communication is gradual.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The practice at this stage is carefully scaffolded to relieve pressure on working memory and allow the automatization of new language. The ‘meaningful’ aspect of this practice is the fact that the student cannot complete the task without fully understanding (connecting form with meaning) what s/he is saying. </a:t>
            </a:r>
            <a:endParaRPr/>
          </a:p>
          <a:p>
            <a:pPr marL="0" marR="0" lvl="0" indent="0" algn="l" rtl="0">
              <a:lnSpc>
                <a:spcPct val="100000"/>
              </a:lnSpc>
              <a:spcBef>
                <a:spcPts val="0"/>
              </a:spcBef>
              <a:spcAft>
                <a:spcPts val="0"/>
              </a:spcAft>
              <a:buClr>
                <a:schemeClr val="dk1"/>
              </a:buClr>
              <a:buSzPts val="1200"/>
              <a:buFont typeface="Calibri"/>
              <a:buNone/>
            </a:pPr>
            <a:br>
              <a:rPr lang="en-GB" sz="1200" b="0" i="0" u="none" strike="noStrike">
                <a:solidFill>
                  <a:schemeClr val="dk1"/>
                </a:solidFill>
                <a:latin typeface="Calibri"/>
                <a:ea typeface="Calibri"/>
                <a:cs typeface="Calibri"/>
                <a:sym typeface="Calibri"/>
              </a:rPr>
            </a:br>
            <a:r>
              <a:rPr lang="en-GB" sz="1200" b="0" i="0" u="none" strike="noStrike">
                <a:solidFill>
                  <a:schemeClr val="dk1"/>
                </a:solidFill>
                <a:latin typeface="Calibri"/>
                <a:ea typeface="Calibri"/>
                <a:cs typeface="Calibri"/>
                <a:sym typeface="Calibri"/>
              </a:rPr>
              <a:t>Learning is usually most successful at this stage when manipulation of language is required to fill a genuine information gap. Furthermore, it is often preferable for learners to need to (struggle to) retrieve the key language from memory than to have it clearly in view (e.g., in prompt word lists or full speaking/writing frames). </a:t>
            </a:r>
            <a:endParaRPr/>
          </a:p>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Integrating modes (comprehension and production) and modalities (oral and written) in practice strengthens memory and facilitates more flexible language use. Tasks that involve different combinations of input and output (e.g., reading plus speaking or listening plus writing) are therefore beneficial to learners. </a:t>
            </a:r>
            <a:endParaRPr/>
          </a:p>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Over time and after sufficient practice, language stored in memory is accessed more rapidly and with less conscious effort. This process facilitates a gradual move towards freer, meaningful production practice. (Skill-acquisition theory, DeKeyser).</a:t>
            </a:r>
            <a:endParaRPr/>
          </a:p>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1F3864"/>
              </a:buClr>
              <a:buSzPts val="1200"/>
              <a:buFont typeface="Calibri"/>
              <a:buNone/>
            </a:pPr>
            <a:r>
              <a:rPr lang="en-GB" sz="1200">
                <a:solidFill>
                  <a:srgbClr val="1F3864"/>
                </a:solidFill>
              </a:rPr>
              <a:t>Having realistic expectations about the amount and type of practice needed can guide teachers to limit the </a:t>
            </a:r>
            <a:r>
              <a:rPr lang="en-GB" sz="1200" i="1">
                <a:solidFill>
                  <a:srgbClr val="1F3864"/>
                </a:solidFill>
              </a:rPr>
              <a:t>quantity </a:t>
            </a:r>
            <a:r>
              <a:rPr lang="en-GB" sz="1200">
                <a:solidFill>
                  <a:srgbClr val="1F3864"/>
                </a:solidFill>
              </a:rPr>
              <a:t>of </a:t>
            </a:r>
            <a:r>
              <a:rPr lang="en-GB" sz="1200" i="1">
                <a:solidFill>
                  <a:srgbClr val="1F3864"/>
                </a:solidFill>
              </a:rPr>
              <a:t>new </a:t>
            </a:r>
            <a:r>
              <a:rPr lang="en-GB" sz="1200">
                <a:solidFill>
                  <a:srgbClr val="1F3864"/>
                </a:solidFill>
              </a:rPr>
              <a:t>language, in order to help pupils to eventually use language they have already encountered in different contexts more spontaneously, including under time and communicative pressure. </a:t>
            </a:r>
            <a:endParaRPr sz="1200" b="0" i="0" u="none" strike="noStrike" cap="none">
              <a:solidFill>
                <a:srgbClr val="1F3864"/>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576" name="Google Shape;5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To know words – to fix them in long-term memory – we have to revisit them, </a:t>
            </a:r>
            <a:r>
              <a:rPr lang="en-GB" sz="1200" b="1">
                <a:solidFill>
                  <a:schemeClr val="dk1"/>
                </a:solidFill>
                <a:latin typeface="Calibri"/>
                <a:ea typeface="Calibri"/>
                <a:cs typeface="Calibri"/>
                <a:sym typeface="Calibri"/>
              </a:rPr>
              <a:t>a lot</a:t>
            </a:r>
            <a:r>
              <a:rPr lang="en-GB" sz="1200">
                <a:solidFill>
                  <a:schemeClr val="dk1"/>
                </a:solidFill>
                <a:latin typeface="Calibri"/>
                <a:ea typeface="Calibri"/>
                <a:cs typeface="Calibri"/>
                <a:sym typeface="Calibri"/>
              </a:rPr>
              <a:t>. They do not stick otherwise.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This is what vocabulary experts say.</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If we accept this, then it follows that we have to prioritise high-frequency words in our curriculum planning/teaching as these are the words that occur in many contexts – otherwise you would just be revisiting the same topic or couple of topics every 3-4 weeks, every term, every year – if you choose rarer words your contexts are more limited, if you choose from the most common words then you find many different contexts in which they are routinely used.</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(As it is we revisit school, holidays several times over KS3 and KS4 – such that students do find topics repetitive – however we don’t revisit the words enough for them to really learn them, so we currently have the worst of both worlds – as Barry Jones’ work with KS3 learners found in the 80s/early 90s – students find languages boring and difficult – boring as they repeat topics, difficult because they don’t revisit words enough to actually retain them).</a:t>
            </a:r>
            <a:endParaRPr/>
          </a:p>
          <a:p>
            <a:pPr marL="0" marR="0" lvl="0" indent="0" algn="l" rtl="0">
              <a:lnSpc>
                <a:spcPct val="100000"/>
              </a:lnSpc>
              <a:spcBef>
                <a:spcPts val="0"/>
              </a:spcBef>
              <a:spcAft>
                <a:spcPts val="0"/>
              </a:spcAft>
              <a:buClr>
                <a:schemeClr val="dk1"/>
              </a:buClr>
              <a:buSzPts val="1200"/>
              <a:buFont typeface="Calibri"/>
              <a:buNone/>
            </a:pP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So, how many words can you realistically know by GCSE?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If we take the total curriculum time over KS3 and KS4</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and base the number of new words per week on a recommendation by Schmitt (which is also mentioned in the Pedagogy Review) which is 10 words per hour but extrapolated to 10 words per week if we expect all words to be retained over time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we get a 1700 target for top of higher tier, which is what informed the suggestion for the new GCSE content</a:t>
            </a:r>
            <a:endParaRPr/>
          </a:p>
          <a:p>
            <a:pPr marL="0" marR="0" lvl="0" indent="0" algn="l" rtl="0">
              <a:lnSpc>
                <a:spcPct val="100000"/>
              </a:lnSpc>
              <a:spcBef>
                <a:spcPts val="0"/>
              </a:spcBef>
              <a:spcAft>
                <a:spcPts val="0"/>
              </a:spcAft>
              <a:buClr>
                <a:schemeClr val="dk1"/>
              </a:buClr>
              <a:buSzPts val="1200"/>
              <a:buFont typeface="Calibri"/>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5782"/>
              </a:buClr>
              <a:buSzPts val="1200"/>
              <a:buFont typeface="Century Gothic"/>
              <a:buNone/>
            </a:pPr>
            <a:r>
              <a:rPr lang="en-GB" sz="1200">
                <a:solidFill>
                  <a:srgbClr val="005782"/>
                </a:solidFill>
                <a:latin typeface="Century Gothic"/>
                <a:ea typeface="Century Gothic"/>
                <a:cs typeface="Century Gothic"/>
                <a:sym typeface="Century Gothic"/>
              </a:rPr>
              <a:t>Nation, I. S. P. (2001). </a:t>
            </a:r>
            <a:r>
              <a:rPr lang="en-GB" sz="1200" i="1">
                <a:solidFill>
                  <a:srgbClr val="005782"/>
                </a:solidFill>
                <a:latin typeface="Century Gothic"/>
                <a:ea typeface="Century Gothic"/>
                <a:cs typeface="Century Gothic"/>
                <a:sym typeface="Century Gothic"/>
              </a:rPr>
              <a:t>Learning Vocabulary in Another Language. </a:t>
            </a:r>
            <a:r>
              <a:rPr lang="en-GB" sz="1200">
                <a:solidFill>
                  <a:srgbClr val="005782"/>
                </a:solidFill>
                <a:latin typeface="Century Gothic"/>
                <a:ea typeface="Century Gothic"/>
                <a:cs typeface="Century Gothic"/>
                <a:sym typeface="Century Gothic"/>
              </a:rPr>
              <a:t>Cambridge: Cambridge University Press.</a:t>
            </a:r>
            <a:endParaRPr sz="1200">
              <a:solidFill>
                <a:srgbClr val="005782"/>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5782"/>
              </a:buClr>
              <a:buSzPts val="1200"/>
              <a:buFont typeface="Century Gothic"/>
              <a:buNone/>
            </a:pPr>
            <a:r>
              <a:rPr lang="en-GB" sz="1200">
                <a:solidFill>
                  <a:srgbClr val="005782"/>
                </a:solidFill>
                <a:latin typeface="Century Gothic"/>
                <a:ea typeface="Century Gothic"/>
                <a:cs typeface="Century Gothic"/>
                <a:sym typeface="Century Gothic"/>
              </a:rPr>
              <a:t>Schmitt, N. (2008).  Review Article. Instructed second language vocabulary learning.  </a:t>
            </a:r>
            <a:r>
              <a:rPr lang="en-GB" sz="1200" i="1">
                <a:solidFill>
                  <a:srgbClr val="005782"/>
                </a:solidFill>
                <a:latin typeface="Century Gothic"/>
                <a:ea typeface="Century Gothic"/>
                <a:cs typeface="Century Gothic"/>
                <a:sym typeface="Century Gothic"/>
              </a:rPr>
              <a:t>Language Teaching Research, 12(3), 329–363. </a:t>
            </a:r>
            <a:r>
              <a:rPr lang="en-GB" sz="1200" u="sng">
                <a:solidFill>
                  <a:srgbClr val="00578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https://doi.org/10.1177/1362168808089921</a:t>
            </a:r>
            <a:endParaRPr/>
          </a:p>
          <a:p>
            <a:pPr marL="0" lvl="0" indent="0" algn="l" rtl="0">
              <a:lnSpc>
                <a:spcPct val="100000"/>
              </a:lnSpc>
              <a:spcBef>
                <a:spcPts val="0"/>
              </a:spcBef>
              <a:spcAft>
                <a:spcPts val="0"/>
              </a:spcAft>
              <a:buSzPts val="1400"/>
              <a:buNone/>
            </a:pPr>
            <a:r>
              <a:rPr lang="en-GB" sz="1200" b="0" i="0">
                <a:solidFill>
                  <a:schemeClr val="dk1"/>
                </a:solidFill>
                <a:latin typeface="Calibri"/>
                <a:ea typeface="Calibri"/>
                <a:cs typeface="Calibri"/>
                <a:sym typeface="Calibri"/>
              </a:rPr>
              <a:t>Milton, J (2015) "French lexis and formal exams in the British foreign language classroom", </a:t>
            </a:r>
            <a:r>
              <a:rPr lang="en-GB" sz="1200" b="0" i="1">
                <a:solidFill>
                  <a:schemeClr val="dk1"/>
                </a:solidFill>
                <a:latin typeface="Calibri"/>
                <a:ea typeface="Calibri"/>
                <a:cs typeface="Calibri"/>
                <a:sym typeface="Calibri"/>
              </a:rPr>
              <a:t>Revue française de linguistique appliquée</a:t>
            </a:r>
            <a:r>
              <a:rPr lang="en-GB" sz="1200" b="0" i="0">
                <a:solidFill>
                  <a:schemeClr val="dk1"/>
                </a:solidFill>
                <a:latin typeface="Calibri"/>
                <a:ea typeface="Calibri"/>
                <a:cs typeface="Calibri"/>
                <a:sym typeface="Calibri"/>
              </a:rPr>
              <a:t>, 2015/1 (Vol. XX), p. 107-119. DOI: 10.3917/rfla.201.0107</a:t>
            </a:r>
            <a:endParaRPr/>
          </a:p>
          <a:p>
            <a:pPr marL="0" lvl="0" indent="0" algn="l" rtl="0">
              <a:lnSpc>
                <a:spcPct val="100000"/>
              </a:lnSpc>
              <a:spcBef>
                <a:spcPts val="0"/>
              </a:spcBef>
              <a:spcAft>
                <a:spcPts val="0"/>
              </a:spcAft>
              <a:buSzPts val="1400"/>
              <a:buNone/>
            </a:pPr>
            <a:r>
              <a:rPr lang="en-GB" sz="1200" b="0" i="0">
                <a:solidFill>
                  <a:schemeClr val="dk1"/>
                </a:solidFill>
                <a:latin typeface="Calibri"/>
                <a:ea typeface="Calibri"/>
                <a:cs typeface="Calibri"/>
                <a:sym typeface="Calibri"/>
              </a:rPr>
              <a:t>Webb, S. (2007) The Effects of Repetition on Vocabulary Knowledge, </a:t>
            </a:r>
            <a:r>
              <a:rPr lang="en-GB" sz="1200" b="0" i="1">
                <a:solidFill>
                  <a:schemeClr val="dk1"/>
                </a:solidFill>
                <a:latin typeface="Calibri"/>
                <a:ea typeface="Calibri"/>
                <a:cs typeface="Calibri"/>
                <a:sym typeface="Calibri"/>
              </a:rPr>
              <a:t>Applied Linguistics</a:t>
            </a:r>
            <a:r>
              <a:rPr lang="en-GB" sz="1200" b="0" i="0">
                <a:solidFill>
                  <a:schemeClr val="dk1"/>
                </a:solidFill>
                <a:latin typeface="Calibri"/>
                <a:ea typeface="Calibri"/>
                <a:cs typeface="Calibri"/>
                <a:sym typeface="Calibri"/>
              </a:rPr>
              <a:t>, 28 (1) 46–65, </a:t>
            </a:r>
            <a:r>
              <a:rPr lang="en-GB"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https://doi.org/10.1093/applin/aml048</a:t>
            </a:r>
            <a:endParaRPr sz="1200" b="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b="0"/>
          </a:p>
        </p:txBody>
      </p:sp>
      <p:sp>
        <p:nvSpPr>
          <p:cNvPr id="590" name="Google Shape;59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t>Let’s move quickly on to KS3. This is the Y8 French Scheme of Work.</a:t>
            </a:r>
            <a:br>
              <a:rPr lang="en-GB"/>
            </a:br>
            <a:r>
              <a:rPr lang="en-GB"/>
              <a:t>If you look at the bottom of the SOW Excel document you can see a number of useful tabs.</a:t>
            </a:r>
            <a:br>
              <a:rPr lang="en-GB"/>
            </a:br>
            <a:r>
              <a:rPr lang="en-GB"/>
              <a:t>We are going to explore the five main tabs of a Year 8 SOW:</a:t>
            </a:r>
            <a:endParaRPr/>
          </a:p>
          <a:p>
            <a:pPr marL="0" lvl="0" indent="0" algn="l" rtl="0">
              <a:lnSpc>
                <a:spcPct val="100000"/>
              </a:lnSpc>
              <a:spcBef>
                <a:spcPts val="0"/>
              </a:spcBef>
              <a:spcAft>
                <a:spcPts val="0"/>
              </a:spcAft>
              <a:buSzPts val="1400"/>
              <a:buNone/>
            </a:pPr>
            <a:endParaRPr/>
          </a:p>
          <a:p>
            <a:pPr marL="241539" lvl="0" indent="-241539" algn="l" rtl="0">
              <a:lnSpc>
                <a:spcPct val="100000"/>
              </a:lnSpc>
              <a:spcBef>
                <a:spcPts val="0"/>
              </a:spcBef>
              <a:spcAft>
                <a:spcPts val="0"/>
              </a:spcAft>
              <a:buClr>
                <a:schemeClr val="dk1"/>
              </a:buClr>
              <a:buSzPts val="1200"/>
              <a:buFont typeface="Calibri"/>
              <a:buAutoNum type="arabicPeriod"/>
            </a:pPr>
            <a:r>
              <a:rPr lang="en-GB" b="0"/>
              <a:t>Y8 Grammar tracking </a:t>
            </a:r>
            <a:endParaRPr/>
          </a:p>
          <a:p>
            <a:pPr marL="241539" lvl="0" indent="-241539" algn="l" rtl="0">
              <a:lnSpc>
                <a:spcPct val="100000"/>
              </a:lnSpc>
              <a:spcBef>
                <a:spcPts val="0"/>
              </a:spcBef>
              <a:spcAft>
                <a:spcPts val="0"/>
              </a:spcAft>
              <a:buClr>
                <a:schemeClr val="dk1"/>
              </a:buClr>
              <a:buSzPts val="1200"/>
              <a:buFont typeface="Calibri"/>
              <a:buAutoNum type="arabicPeriod"/>
            </a:pPr>
            <a:r>
              <a:rPr lang="en-GB"/>
              <a:t>Y8 SOW </a:t>
            </a:r>
            <a:endParaRPr/>
          </a:p>
          <a:p>
            <a:pPr marL="241539" lvl="0" indent="-241539" algn="l" rtl="0">
              <a:lnSpc>
                <a:spcPct val="100000"/>
              </a:lnSpc>
              <a:spcBef>
                <a:spcPts val="0"/>
              </a:spcBef>
              <a:spcAft>
                <a:spcPts val="0"/>
              </a:spcAft>
              <a:buClr>
                <a:schemeClr val="dk1"/>
              </a:buClr>
              <a:buSzPts val="1200"/>
              <a:buFont typeface="Calibri"/>
              <a:buAutoNum type="arabicPeriod"/>
            </a:pPr>
            <a:r>
              <a:rPr lang="en-GB"/>
              <a:t>Y8 Resources</a:t>
            </a:r>
            <a:endParaRPr/>
          </a:p>
          <a:p>
            <a:pPr marL="241539" lvl="0" indent="-241539" algn="l" rtl="0">
              <a:lnSpc>
                <a:spcPct val="100000"/>
              </a:lnSpc>
              <a:spcBef>
                <a:spcPts val="0"/>
              </a:spcBef>
              <a:spcAft>
                <a:spcPts val="0"/>
              </a:spcAft>
              <a:buClr>
                <a:schemeClr val="dk1"/>
              </a:buClr>
              <a:buSzPts val="1200"/>
              <a:buFont typeface="Calibri"/>
              <a:buAutoNum type="arabicPeriod"/>
            </a:pPr>
            <a:r>
              <a:rPr lang="en-GB"/>
              <a:t>Y8 Vocabulary List</a:t>
            </a:r>
            <a:endParaRPr/>
          </a:p>
          <a:p>
            <a:pPr marL="241539" lvl="0" indent="-241539" algn="l" rtl="0">
              <a:lnSpc>
                <a:spcPct val="100000"/>
              </a:lnSpc>
              <a:spcBef>
                <a:spcPts val="0"/>
              </a:spcBef>
              <a:spcAft>
                <a:spcPts val="0"/>
              </a:spcAft>
              <a:buClr>
                <a:schemeClr val="dk1"/>
              </a:buClr>
              <a:buSzPts val="1200"/>
              <a:buFont typeface="Calibri"/>
              <a:buAutoNum type="arabicPeriod"/>
            </a:pPr>
            <a:r>
              <a:rPr lang="en-GB"/>
              <a:t>Y8 multiple senses</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GB" b="0"/>
              <a:t>Let’s pick out three to look at now, beginning with the grammar tracking tab.</a:t>
            </a:r>
            <a:endParaRPr b="0"/>
          </a:p>
        </p:txBody>
      </p:sp>
      <p:sp>
        <p:nvSpPr>
          <p:cNvPr id="603" name="Google Shape;60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26</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latin typeface="Century Gothic"/>
                <a:ea typeface="Century Gothic"/>
                <a:cs typeface="Century Gothic"/>
                <a:sym typeface="Century Gothic"/>
              </a:rPr>
              <a:t>As you can see the grammar tracking tab is a week-by-week overview of the grammar spine, listing the new and revisited grammar features. </a:t>
            </a:r>
            <a:endParaRPr/>
          </a:p>
          <a:p>
            <a:pPr marL="682040" lvl="0" indent="-682040" algn="l" rtl="0">
              <a:lnSpc>
                <a:spcPct val="100000"/>
              </a:lnSpc>
              <a:spcBef>
                <a:spcPts val="0"/>
              </a:spcBef>
              <a:spcAft>
                <a:spcPts val="0"/>
              </a:spcAft>
              <a:buSzPts val="1400"/>
              <a:buNone/>
            </a:pPr>
            <a:r>
              <a:rPr lang="en-GB" sz="1200">
                <a:latin typeface="Century Gothic"/>
                <a:ea typeface="Century Gothic"/>
                <a:cs typeface="Century Gothic"/>
                <a:sym typeface="Century Gothic"/>
              </a:rPr>
              <a:t>Grammar sequencing is language specific.</a:t>
            </a:r>
            <a:endParaRPr/>
          </a:p>
          <a:p>
            <a:pPr marL="682040" lvl="0" indent="-682040" algn="l" rtl="0">
              <a:lnSpc>
                <a:spcPct val="100000"/>
              </a:lnSpc>
              <a:spcBef>
                <a:spcPts val="0"/>
              </a:spcBef>
              <a:spcAft>
                <a:spcPts val="0"/>
              </a:spcAft>
              <a:buSzPts val="1400"/>
              <a:buNone/>
            </a:pPr>
            <a:r>
              <a:rPr lang="en-GB" sz="1200">
                <a:latin typeface="Century Gothic"/>
                <a:ea typeface="Century Gothic"/>
                <a:cs typeface="Century Gothic"/>
                <a:sym typeface="Century Gothic"/>
              </a:rPr>
              <a:t>In terms of verbs, extremely high frequency (irregular) verbs at start. </a:t>
            </a:r>
            <a:endParaRPr/>
          </a:p>
          <a:p>
            <a:pPr marL="682039" lvl="0" indent="-682039" algn="l" rtl="0">
              <a:lnSpc>
                <a:spcPct val="100000"/>
              </a:lnSpc>
              <a:spcBef>
                <a:spcPts val="0"/>
              </a:spcBef>
              <a:spcAft>
                <a:spcPts val="0"/>
              </a:spcAft>
              <a:buSzPts val="1400"/>
              <a:buNone/>
            </a:pPr>
            <a:r>
              <a:rPr lang="en-GB" sz="1200">
                <a:latin typeface="Century Gothic"/>
                <a:ea typeface="Century Gothic"/>
                <a:cs typeface="Century Gothic"/>
                <a:sym typeface="Century Gothic"/>
              </a:rPr>
              <a:t>Then highly regular and frequent verbs.</a:t>
            </a:r>
            <a:endParaRPr sz="120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r>
              <a:rPr lang="en-GB" sz="1200"/>
              <a:t>In all of the KS3 SOW there are weeks set aside for work on rich, more challenging texts.  </a:t>
            </a:r>
            <a:endParaRPr/>
          </a:p>
          <a:p>
            <a:pPr marL="0" lvl="0" indent="0" algn="l" rtl="0">
              <a:lnSpc>
                <a:spcPct val="100000"/>
              </a:lnSpc>
              <a:spcBef>
                <a:spcPts val="0"/>
              </a:spcBef>
              <a:spcAft>
                <a:spcPts val="0"/>
              </a:spcAft>
              <a:buSzPts val="1400"/>
              <a:buNone/>
            </a:pPr>
            <a:r>
              <a:rPr lang="en-GB" sz="1200"/>
              <a:t>Developing on from Y7, short and longer texts and spoken passages are integrated into lesson sequences more frequently, supported by students’ growing vocabulary base. </a:t>
            </a:r>
            <a:endParaRPr/>
          </a:p>
          <a:p>
            <a:pPr marL="0" lvl="0" indent="0" algn="l" rtl="0">
              <a:lnSpc>
                <a:spcPct val="100000"/>
              </a:lnSpc>
              <a:spcBef>
                <a:spcPts val="0"/>
              </a:spcBef>
              <a:spcAft>
                <a:spcPts val="0"/>
              </a:spcAft>
              <a:buSzPts val="1400"/>
              <a:buNone/>
            </a:pPr>
            <a:r>
              <a:rPr lang="en-GB" sz="1200"/>
              <a:t>It is this secure, and growing, vocabulary of high frequency words, together with grammar and phonics knowledge, that support the comprehension of longer texts, including authentic, semi-adapted factual and literary texts.  </a:t>
            </a:r>
            <a:endParaRPr/>
          </a:p>
          <a:p>
            <a:pPr marL="0" lvl="0" indent="0" algn="l" rtl="0">
              <a:lnSpc>
                <a:spcPct val="100000"/>
              </a:lnSpc>
              <a:spcBef>
                <a:spcPts val="0"/>
              </a:spcBef>
              <a:spcAft>
                <a:spcPts val="0"/>
              </a:spcAft>
              <a:buSzPts val="1400"/>
              <a:buNone/>
            </a:pPr>
            <a:r>
              <a:rPr lang="en-GB" sz="1200"/>
              <a:t>Their readability is checked (using the MultiLingProfiler) to ensure that texts are either 100% comprehensible or 90%+ with key language glossed and/or meanings carefully elicited through the activities in the lesson.</a:t>
            </a:r>
            <a:endParaRPr/>
          </a:p>
          <a:p>
            <a:pPr marL="0" lvl="0" indent="0" algn="l" rtl="0">
              <a:lnSpc>
                <a:spcPct val="100000"/>
              </a:lnSpc>
              <a:spcBef>
                <a:spcPts val="0"/>
              </a:spcBef>
              <a:spcAft>
                <a:spcPts val="0"/>
              </a:spcAft>
              <a:buSzPts val="1400"/>
              <a:buNone/>
            </a:pPr>
            <a:endParaRPr/>
          </a:p>
        </p:txBody>
      </p:sp>
      <p:sp>
        <p:nvSpPr>
          <p:cNvPr id="613" name="Google Shape;61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FFFFFF"/>
                </a:solidFill>
                <a:latin typeface="Century Gothic"/>
                <a:ea typeface="Century Gothic"/>
                <a:cs typeface="Century Gothic"/>
                <a:sym typeface="Century Gothic"/>
              </a:rPr>
              <a:t>The Y8 SOW tab is the detailed planning document for each week, with grammar, vocabulary, sounds of the language, and lesson overviews.</a:t>
            </a:r>
            <a:endParaRPr sz="1200" b="0" i="0" u="none" strike="noStrike" cap="none">
              <a:solidFill>
                <a:srgbClr val="FFFFFF"/>
              </a:solidFill>
              <a:latin typeface="Arial"/>
              <a:ea typeface="Arial"/>
              <a:cs typeface="Arial"/>
              <a:sym typeface="Arial"/>
            </a:endParaRPr>
          </a:p>
        </p:txBody>
      </p:sp>
      <p:sp>
        <p:nvSpPr>
          <p:cNvPr id="631" name="Google Shape;63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28</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is what the layout of the Y8 French SoW looks like – this is from week two of the first term.</a:t>
            </a:r>
            <a:endParaRPr/>
          </a:p>
          <a:p>
            <a:pPr marL="0" lvl="0" indent="0" algn="l" rtl="0">
              <a:lnSpc>
                <a:spcPct val="100000"/>
              </a:lnSpc>
              <a:spcBef>
                <a:spcPts val="0"/>
              </a:spcBef>
              <a:spcAft>
                <a:spcPts val="0"/>
              </a:spcAft>
              <a:buSzPts val="1400"/>
              <a:buNone/>
            </a:pPr>
            <a:r>
              <a:rPr lang="en-GB"/>
              <a:t>It starts with grammar introduced – here </a:t>
            </a:r>
            <a:r>
              <a:rPr lang="en-GB" i="0"/>
              <a:t>‘est-ce que’ </a:t>
            </a:r>
            <a:r>
              <a:rPr lang="en-GB"/>
              <a:t>– in addition it references the grammar to be revisited, regular adjective gender agreement and the feminisation of nouns. Revisited for the second or subsequent time are yes/no and intonation questions (in italics).</a:t>
            </a:r>
            <a:endParaRPr/>
          </a:p>
          <a:p>
            <a:pPr marL="0" lvl="0" indent="0" algn="l" rtl="0">
              <a:lnSpc>
                <a:spcPct val="100000"/>
              </a:lnSpc>
              <a:spcBef>
                <a:spcPts val="0"/>
              </a:spcBef>
              <a:spcAft>
                <a:spcPts val="0"/>
              </a:spcAft>
              <a:buSzPts val="1400"/>
              <a:buNone/>
            </a:pPr>
            <a:r>
              <a:rPr lang="en-GB"/>
              <a:t>Then we see new vocabulary introduced as well as vocabulary to be revisited – we revisit two sets of vocabulary every lesson from three and nine weeks ago - you can see that the sets differ a little in the number of words in each – the vocabulary is integrated as much as possible, but there are also stand-alone vocabulary tasks, where needed.</a:t>
            </a:r>
            <a:endParaRPr/>
          </a:p>
          <a:p>
            <a:pPr marL="0" marR="0" lvl="0" indent="0" algn="l" rtl="0">
              <a:lnSpc>
                <a:spcPct val="100000"/>
              </a:lnSpc>
              <a:spcBef>
                <a:spcPts val="0"/>
              </a:spcBef>
              <a:spcAft>
                <a:spcPts val="0"/>
              </a:spcAft>
              <a:buClr>
                <a:schemeClr val="dk1"/>
              </a:buClr>
              <a:buSzPts val="1200"/>
              <a:buFont typeface="Calibri"/>
              <a:buNone/>
            </a:pPr>
            <a:r>
              <a:rPr lang="en-GB"/>
              <a:t>Then the sounds of the language, such as sound-symbol correspondences (phonics) but also beginning in Year 8, additional sounds of the language such as stress, syllables, liaison, rhythm, pronunciation.  </a:t>
            </a:r>
            <a:endParaRPr/>
          </a:p>
          <a:p>
            <a:pPr marL="0" marR="0" lvl="0" indent="0" algn="l" rtl="0">
              <a:lnSpc>
                <a:spcPct val="100000"/>
              </a:lnSpc>
              <a:spcBef>
                <a:spcPts val="0"/>
              </a:spcBef>
              <a:spcAft>
                <a:spcPts val="0"/>
              </a:spcAft>
              <a:buClr>
                <a:schemeClr val="dk1"/>
              </a:buClr>
              <a:buSzPts val="1200"/>
              <a:buFont typeface="Calibri"/>
              <a:buNone/>
            </a:pPr>
            <a:r>
              <a:rPr lang="en-GB"/>
              <a:t>In this week we are doing stress syllabification and a 2</a:t>
            </a:r>
            <a:r>
              <a:rPr lang="en-GB" baseline="30000"/>
              <a:t>nd</a:t>
            </a:r>
            <a:r>
              <a:rPr lang="en-GB"/>
              <a:t> revisiting of s-liaison.  </a:t>
            </a:r>
            <a:endParaRPr/>
          </a:p>
          <a:p>
            <a:pPr marL="0" marR="0" lvl="0" indent="0" algn="l" rtl="0">
              <a:lnSpc>
                <a:spcPct val="100000"/>
              </a:lnSpc>
              <a:spcBef>
                <a:spcPts val="0"/>
              </a:spcBef>
              <a:spcAft>
                <a:spcPts val="0"/>
              </a:spcAft>
              <a:buClr>
                <a:schemeClr val="dk1"/>
              </a:buClr>
              <a:buSzPts val="1200"/>
              <a:buFont typeface="Calibri"/>
              <a:buNone/>
            </a:pPr>
            <a:r>
              <a:rPr lang="en-GB" sz="1200" b="0" i="0">
                <a:solidFill>
                  <a:schemeClr val="dk1"/>
                </a:solidFill>
                <a:latin typeface="Calibri"/>
                <a:ea typeface="Calibri"/>
                <a:cs typeface="Calibri"/>
                <a:sym typeface="Calibri"/>
              </a:rPr>
              <a:t>Specifically in terms of phonics, one difference between the languages is that new SSCs continue to be introduced in Year 8 French. There are a very few additional SSC in Y8 German (four in total; two new [pf], [kn] and two alternative spellings of existing SSC ([ai] added to [ei], and [y] added to [ü].  For Spanish, all target SSCs are covered in Year 7.</a:t>
            </a:r>
            <a:endParaRPr b="0"/>
          </a:p>
          <a:p>
            <a:pPr marL="0" lvl="0" indent="0" algn="l" rtl="0">
              <a:lnSpc>
                <a:spcPct val="100000"/>
              </a:lnSpc>
              <a:spcBef>
                <a:spcPts val="0"/>
              </a:spcBef>
              <a:spcAft>
                <a:spcPts val="0"/>
              </a:spcAft>
              <a:buSzPts val="1400"/>
              <a:buNone/>
            </a:pPr>
            <a:r>
              <a:rPr lang="en-GB"/>
              <a:t>There is still a context – no traditional topic but a context for language use, here it is ‘Distinguishing between being and having’.</a:t>
            </a:r>
            <a:br>
              <a:rPr lang="en-GB"/>
            </a:br>
            <a:r>
              <a:rPr lang="en-GB"/>
              <a:t>This particular week is a typical SOW week.  In addition, at regular intervals there are weeks set aside for some revision and consolidation, assessment (in term 2 and 3) and also for work on “rich” texts or authentic text exploitation, as we saw on the grammar tracking tab.</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In terms of vocabulary the NCELP Y8 scheme of work is based on 36 teaching weeks. New words are introduced in 30/38 weeks only to allow for six weeks of systematic recycling of all Y7 vocabulary.  In each new vocabulary set, there is an average of 10-12 new words, leading to between 300-360 new words over the 30 weeks.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Words and phrases in purple bold font feature in classroom interactions (communication strategies) and instructions in materials.</a:t>
            </a:r>
            <a:endParaRPr/>
          </a:p>
        </p:txBody>
      </p:sp>
      <p:sp>
        <p:nvSpPr>
          <p:cNvPr id="641" name="Google Shape;64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29</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a:solidFill>
                  <a:schemeClr val="dk1"/>
                </a:solidFill>
                <a:latin typeface="Calibri"/>
                <a:ea typeface="Calibri"/>
                <a:cs typeface="Calibri"/>
                <a:sym typeface="Calibri"/>
              </a:rPr>
              <a:t>As you know, the new GCSE (French, German, Spanish) is for first teaching from September 2024, with first examinations in summer 2026. The first cohort to take the new exam will be the students who have just started Y8.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Clearly, any development work that we do needs to have the new GCSE in mind, and today is all about looking at the are steps we can be taking right now with our current Y7s and Y8s, and Y9s next year, as you gear your students up for that first teaching of the new spec in 2024.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So, although it may feel like a fast train is approaching, we hope today to be able to show how NCELP CPD can support you on this journey.</a:t>
            </a:r>
            <a:endParaRPr/>
          </a:p>
          <a:p>
            <a:pPr marL="0" lvl="0" indent="0" algn="l" rtl="0">
              <a:lnSpc>
                <a:spcPct val="100000"/>
              </a:lnSpc>
              <a:spcBef>
                <a:spcPts val="0"/>
              </a:spcBef>
              <a:spcAft>
                <a:spcPts val="0"/>
              </a:spcAft>
              <a:buSzPts val="1400"/>
              <a:buNone/>
            </a:pPr>
            <a:endParaRPr/>
          </a:p>
        </p:txBody>
      </p:sp>
      <p:sp>
        <p:nvSpPr>
          <p:cNvPr id="417" name="Google Shape;4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The NCELP Y8 vocabulary list contains all French words taught in Y8, with English meanings, parts of speech and frequency information.</a:t>
            </a:r>
            <a:endParaRPr sz="1200" b="0" i="0" u="none" strike="noStrike" cap="none">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658" name="Google Shape;6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entury Gothic"/>
              <a:buNone/>
            </a:pPr>
            <a:fld id="{00000000-1234-1234-1234-123412341234}" type="slidenum">
              <a:rPr lang="en-GB" sz="1300" b="0" i="0" u="none" strike="noStrike" cap="none">
                <a:solidFill>
                  <a:srgbClr val="000000"/>
                </a:solidFill>
                <a:latin typeface="Century Gothic"/>
                <a:ea typeface="Century Gothic"/>
                <a:cs typeface="Century Gothic"/>
                <a:sym typeface="Century Gothic"/>
              </a:rPr>
              <a:t>30</a:t>
            </a:fld>
            <a:endParaRPr sz="1300" b="0" i="0" u="none" strike="noStrike" cap="non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Vocabulary selection is based on word frequency and as you can see, within the SOW the </a:t>
            </a:r>
            <a:r>
              <a:rPr lang="en-GB" sz="1200" b="0" i="0" u="none" strike="noStrike" cap="none">
                <a:solidFill>
                  <a:srgbClr val="FFFFFF"/>
                </a:solidFill>
                <a:latin typeface="Century Gothic"/>
                <a:ea typeface="Century Gothic"/>
                <a:cs typeface="Century Gothic"/>
                <a:sym typeface="Century Gothic"/>
              </a:rPr>
              <a:t>frequency ranking of all words is provided.</a:t>
            </a:r>
            <a:endParaRPr/>
          </a:p>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Small sets of words, of around 10-12 per lesson, from different parts of speech, including the most common verbs, allow students to manipulate verbs and regularly create their own sentences. </a:t>
            </a:r>
            <a:endParaRPr/>
          </a:p>
        </p:txBody>
      </p:sp>
      <p:sp>
        <p:nvSpPr>
          <p:cNvPr id="667" name="Google Shape;66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GB" sz="1300" b="0" i="0" u="none" strike="noStrike" cap="none">
                <a:solidFill>
                  <a:srgbClr val="000000"/>
                </a:solidFill>
                <a:latin typeface="Calibri"/>
                <a:ea typeface="Calibri"/>
                <a:cs typeface="Calibri"/>
                <a:sym typeface="Calibri"/>
              </a:rPr>
              <a:t>31</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a:solidFill>
                  <a:schemeClr val="dk1"/>
                </a:solidFill>
                <a:latin typeface="Calibri"/>
                <a:ea typeface="Calibri"/>
                <a:cs typeface="Calibri"/>
                <a:sym typeface="Calibri"/>
              </a:rPr>
              <a:t>Moving on to KS4 SOW then.</a:t>
            </a:r>
            <a:endParaRPr/>
          </a:p>
          <a:p>
            <a:pPr marL="0" lvl="0" indent="0" algn="l" rtl="0">
              <a:lnSpc>
                <a:spcPct val="100000"/>
              </a:lnSpc>
              <a:spcBef>
                <a:spcPts val="0"/>
              </a:spcBef>
              <a:spcAft>
                <a:spcPts val="0"/>
              </a:spcAft>
              <a:buSzPts val="1400"/>
              <a:buNone/>
            </a:pPr>
            <a:br>
              <a:rPr lang="en-GB"/>
            </a:br>
            <a:endParaRPr/>
          </a:p>
        </p:txBody>
      </p:sp>
      <p:sp>
        <p:nvSpPr>
          <p:cNvPr id="677" name="Google Shape;67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For our purposes today, we will focus on three tabs.</a:t>
            </a:r>
            <a:br>
              <a:rPr lang="en-GB"/>
            </a:br>
            <a:r>
              <a:rPr lang="en-GB"/>
              <a:t>This is the Y10 Grammar Overview tab.</a:t>
            </a:r>
            <a:br>
              <a:rPr lang="en-GB"/>
            </a:br>
            <a:r>
              <a:rPr lang="en-GB" sz="1200"/>
              <a:t>There is continuity in the content from KS3. All non-bold text shows previously-taught knowledge.</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New grammar features are in bold type.</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Higher only features are in orange.</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This column denotes the focus tense for that week.</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This column gives the learning context.</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It also gives a GCSE theme.</a:t>
            </a:r>
            <a:endParaRPr/>
          </a:p>
          <a:p>
            <a:pPr marL="0" marR="0" lvl="0" indent="0" algn="l" rtl="0">
              <a:lnSpc>
                <a:spcPct val="100000"/>
              </a:lnSpc>
              <a:spcBef>
                <a:spcPts val="0"/>
              </a:spcBef>
              <a:spcAft>
                <a:spcPts val="0"/>
              </a:spcAft>
              <a:buClr>
                <a:srgbClr val="FFFFFF"/>
              </a:buClr>
              <a:buSzPts val="1200"/>
              <a:buFont typeface="Century Gothic"/>
              <a:buNone/>
            </a:pPr>
            <a:r>
              <a:rPr lang="en-GB" sz="1200" b="0" i="0" u="none" strike="noStrike" cap="none">
                <a:solidFill>
                  <a:srgbClr val="FFFFFF"/>
                </a:solidFill>
                <a:latin typeface="Century Gothic"/>
                <a:ea typeface="Century Gothic"/>
                <a:cs typeface="Century Gothic"/>
                <a:sym typeface="Century Gothic"/>
              </a:rPr>
              <a:t>There are </a:t>
            </a:r>
            <a:r>
              <a:rPr lang="en-GB" sz="1200" b="1" i="0" u="none" strike="noStrike" cap="none">
                <a:solidFill>
                  <a:srgbClr val="FFFFFF"/>
                </a:solidFill>
                <a:latin typeface="Century Gothic"/>
                <a:ea typeface="Century Gothic"/>
                <a:cs typeface="Century Gothic"/>
                <a:sym typeface="Century Gothic"/>
              </a:rPr>
              <a:t>five</a:t>
            </a:r>
            <a:r>
              <a:rPr lang="en-GB" sz="1200" b="0" i="0" u="none" strike="noStrike" cap="none">
                <a:solidFill>
                  <a:srgbClr val="FFFFFF"/>
                </a:solidFill>
                <a:latin typeface="Century Gothic"/>
                <a:ea typeface="Century Gothic"/>
                <a:cs typeface="Century Gothic"/>
                <a:sym typeface="Century Gothic"/>
              </a:rPr>
              <a:t> themes in our SOW:  Identity | Everyday living | My future | Exploring | Global matters.</a:t>
            </a:r>
            <a:endParaRPr sz="12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685" name="Google Shape;68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GCSE SOW tab is, as you would expect, full and detailed.</a:t>
            </a:r>
            <a:br>
              <a:rPr lang="en-GB"/>
            </a:br>
            <a:r>
              <a:rPr lang="en-GB"/>
              <a:t>This column repeats the grammar information from the overview.</a:t>
            </a:r>
            <a:br>
              <a:rPr lang="en-GB"/>
            </a:br>
            <a:r>
              <a:rPr lang="en-GB"/>
              <a:t>This column lists all of the function words (the words that are compulsory for all awarding bodies to include) which were taught at KS3 and will be revisited at KS4.  They recur multiple times each and are listed every time, for transparency.</a:t>
            </a:r>
            <a:endParaRPr/>
          </a:p>
          <a:p>
            <a:pPr marL="0" lvl="0" indent="0" algn="l" rtl="0">
              <a:lnSpc>
                <a:spcPct val="100000"/>
              </a:lnSpc>
              <a:spcBef>
                <a:spcPts val="0"/>
              </a:spcBef>
              <a:spcAft>
                <a:spcPts val="0"/>
              </a:spcAft>
              <a:buSzPts val="1400"/>
              <a:buNone/>
            </a:pPr>
            <a:r>
              <a:rPr lang="en-GB"/>
              <a:t>The new vocabulary column contains all words that are new to KS4.  </a:t>
            </a:r>
            <a:endParaRPr/>
          </a:p>
          <a:p>
            <a:pPr marL="0" lvl="0" indent="0" algn="l" rtl="0">
              <a:lnSpc>
                <a:spcPct val="100000"/>
              </a:lnSpc>
              <a:spcBef>
                <a:spcPts val="0"/>
              </a:spcBef>
              <a:spcAft>
                <a:spcPts val="0"/>
              </a:spcAft>
              <a:buSzPts val="1400"/>
              <a:buNone/>
            </a:pPr>
            <a:r>
              <a:rPr lang="en-GB"/>
              <a:t>Higher only vocabulary is in orange font. </a:t>
            </a:r>
            <a:endParaRPr/>
          </a:p>
          <a:p>
            <a:pPr marL="0" lvl="0" indent="0" algn="l" rtl="0">
              <a:lnSpc>
                <a:spcPct val="100000"/>
              </a:lnSpc>
              <a:spcBef>
                <a:spcPts val="0"/>
              </a:spcBef>
              <a:spcAft>
                <a:spcPts val="0"/>
              </a:spcAft>
              <a:buSzPts val="1400"/>
              <a:buNone/>
            </a:pPr>
            <a:r>
              <a:rPr lang="en-GB"/>
              <a:t>The next two columns show the spaced revisiting schedule for the new KS4 words, which are first revisited after three weeks, and revisited for a 2</a:t>
            </a:r>
            <a:r>
              <a:rPr lang="en-GB" baseline="30000"/>
              <a:t>nd</a:t>
            </a:r>
            <a:r>
              <a:rPr lang="en-GB"/>
              <a:t> time after nine weeks.</a:t>
            </a:r>
            <a:br>
              <a:rPr lang="en-GB"/>
            </a:br>
            <a:r>
              <a:rPr lang="en-GB"/>
              <a:t>The final vocabulary column sets out the words taught at KS3 that have been selected for revisiting in that particular week.  All KS3 words are intentionally revisited </a:t>
            </a:r>
            <a:r>
              <a:rPr lang="en-GB" b="1" u="sng"/>
              <a:t>three times each </a:t>
            </a:r>
            <a:r>
              <a:rPr lang="en-GB"/>
              <a:t>across KS4, twice as part of themed teaching weeks and again as part of the final nine-week revision schedule in the lead up to the exams. </a:t>
            </a:r>
            <a:br>
              <a:rPr lang="en-GB"/>
            </a:br>
            <a:r>
              <a:rPr lang="en-GB"/>
              <a:t>Phonics are set out in the Sounds of the language column, which also includes other elements such as intonation, liaison in French and stress patterns in Spanish and German.</a:t>
            </a:r>
            <a:br>
              <a:rPr lang="en-GB"/>
            </a:br>
            <a:r>
              <a:rPr lang="en-GB"/>
              <a:t>The Lesson context column repeats the final column on the Grammar Overview tabs with the weekly lesson context and the overarching GCSE theme it belongs to.</a:t>
            </a:r>
            <a:endParaRPr/>
          </a:p>
        </p:txBody>
      </p:sp>
      <p:sp>
        <p:nvSpPr>
          <p:cNvPr id="699" name="Google Shape;69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The GCSE List tab is a full word list for GCSE, and the word list that Eduqas will be using for its new suite of GCSE exams.</a:t>
            </a:r>
            <a:endParaRPr/>
          </a:p>
          <a:p>
            <a:pPr marL="0" marR="0" lvl="0" indent="0" algn="l" rtl="0">
              <a:lnSpc>
                <a:spcPct val="100000"/>
              </a:lnSpc>
              <a:spcBef>
                <a:spcPts val="0"/>
              </a:spcBef>
              <a:spcAft>
                <a:spcPts val="0"/>
              </a:spcAft>
              <a:buClr>
                <a:schemeClr val="dk1"/>
              </a:buClr>
              <a:buSzPts val="1200"/>
              <a:buFont typeface="Calibri"/>
              <a:buNone/>
            </a:pPr>
            <a:r>
              <a:rPr lang="en-GB" sz="1200"/>
              <a:t>As the list is in excel it can be easy sorted or filtered, making it easy to customise the display to show </a:t>
            </a:r>
            <a:endParaRPr/>
          </a:p>
          <a:p>
            <a:pPr marL="0" marR="0" lvl="0" indent="0" algn="l" rtl="0">
              <a:lnSpc>
                <a:spcPct val="100000"/>
              </a:lnSpc>
              <a:spcBef>
                <a:spcPts val="0"/>
              </a:spcBef>
              <a:spcAft>
                <a:spcPts val="0"/>
              </a:spcAft>
              <a:buClr>
                <a:schemeClr val="dk1"/>
              </a:buClr>
              <a:buSzPts val="1200"/>
              <a:buFont typeface="Calibri"/>
              <a:buNone/>
            </a:pPr>
            <a:r>
              <a:rPr lang="en-GB" sz="1200"/>
              <a:t>the different parts of speech, </a:t>
            </a:r>
            <a:endParaRPr/>
          </a:p>
          <a:p>
            <a:pPr marL="0" marR="0" lvl="0" indent="0" algn="l" rtl="0">
              <a:lnSpc>
                <a:spcPct val="100000"/>
              </a:lnSpc>
              <a:spcBef>
                <a:spcPts val="0"/>
              </a:spcBef>
              <a:spcAft>
                <a:spcPts val="0"/>
              </a:spcAft>
              <a:buClr>
                <a:schemeClr val="dk1"/>
              </a:buClr>
              <a:buSzPts val="1200"/>
              <a:buFont typeface="Calibri"/>
              <a:buNone/>
            </a:pPr>
            <a:r>
              <a:rPr lang="en-GB" sz="1200"/>
              <a:t>all the F or H words,</a:t>
            </a:r>
            <a:endParaRPr/>
          </a:p>
          <a:p>
            <a:pPr marL="0" marR="0" lvl="0" indent="0" algn="l" rtl="0">
              <a:lnSpc>
                <a:spcPct val="100000"/>
              </a:lnSpc>
              <a:spcBef>
                <a:spcPts val="0"/>
              </a:spcBef>
              <a:spcAft>
                <a:spcPts val="0"/>
              </a:spcAft>
              <a:buClr>
                <a:schemeClr val="dk1"/>
              </a:buClr>
              <a:buSzPts val="1200"/>
              <a:buFont typeface="Calibri"/>
              <a:buNone/>
            </a:pPr>
            <a:r>
              <a:rPr lang="en-GB" sz="1200"/>
              <a:t>all the ‘R’ (required words – these are the words that are 100% common to all awarding bodies), </a:t>
            </a:r>
            <a:endParaRPr/>
          </a:p>
          <a:p>
            <a:pPr marL="0" marR="0" lvl="0" indent="0" algn="l" rtl="0">
              <a:lnSpc>
                <a:spcPct val="100000"/>
              </a:lnSpc>
              <a:spcBef>
                <a:spcPts val="0"/>
              </a:spcBef>
              <a:spcAft>
                <a:spcPts val="0"/>
              </a:spcAft>
              <a:buClr>
                <a:schemeClr val="dk1"/>
              </a:buClr>
              <a:buSzPts val="1200"/>
              <a:buFont typeface="Calibri"/>
              <a:buNone/>
            </a:pPr>
            <a:r>
              <a:rPr lang="en-GB" sz="1200"/>
              <a:t>the O (optional words) – these are the remaining words up to a total of 1200 F / 1700 H words, of which at least 85% items come from a list of the most common 2000 words, and up to 15% may be of any frequency. </a:t>
            </a:r>
            <a:endParaRPr/>
          </a:p>
          <a:p>
            <a:pPr marL="0" marR="0" lvl="0" indent="0" algn="l" rtl="0">
              <a:lnSpc>
                <a:spcPct val="100000"/>
              </a:lnSpc>
              <a:spcBef>
                <a:spcPts val="0"/>
              </a:spcBef>
              <a:spcAft>
                <a:spcPts val="0"/>
              </a:spcAft>
              <a:buClr>
                <a:schemeClr val="dk1"/>
              </a:buClr>
              <a:buSzPts val="1200"/>
              <a:buFont typeface="Calibri"/>
              <a:buNone/>
            </a:pPr>
            <a:r>
              <a:rPr lang="en-GB" sz="1200"/>
              <a:t>You can also see the ‘C’ (20 cultural terms) and ‘MWP’ (30 Multiword phrases) that make up the final totals of 1250 and 1750.</a:t>
            </a:r>
            <a:endParaRPr/>
          </a:p>
          <a:p>
            <a:pPr marL="0" lvl="0" indent="0" algn="l" rtl="0">
              <a:lnSpc>
                <a:spcPct val="100000"/>
              </a:lnSpc>
              <a:spcBef>
                <a:spcPts val="0"/>
              </a:spcBef>
              <a:spcAft>
                <a:spcPts val="0"/>
              </a:spcAft>
              <a:buSzPts val="1400"/>
              <a:buNone/>
            </a:pPr>
            <a:r>
              <a:rPr lang="en-GB" sz="1200"/>
              <a:t>Colour shading denotes year of first teaching: pink = Y7, blue = Y8, green = Y9</a:t>
            </a:r>
            <a:endParaRPr/>
          </a:p>
          <a:p>
            <a:pPr marL="0" lvl="0" indent="0" algn="l" rtl="0">
              <a:lnSpc>
                <a:spcPct val="100000"/>
              </a:lnSpc>
              <a:spcBef>
                <a:spcPts val="0"/>
              </a:spcBef>
              <a:spcAft>
                <a:spcPts val="0"/>
              </a:spcAft>
              <a:buSzPts val="1400"/>
              <a:buNone/>
            </a:pPr>
            <a:r>
              <a:rPr lang="en-GB"/>
              <a:t>These two columns give the year and the week when words were/are taught, </a:t>
            </a:r>
            <a:endParaRPr/>
          </a:p>
          <a:p>
            <a:pPr marL="0" lvl="0" indent="0" algn="l" rtl="0">
              <a:lnSpc>
                <a:spcPct val="100000"/>
              </a:lnSpc>
              <a:spcBef>
                <a:spcPts val="0"/>
              </a:spcBef>
              <a:spcAft>
                <a:spcPts val="0"/>
              </a:spcAft>
              <a:buSzPts val="1400"/>
              <a:buNone/>
            </a:pPr>
            <a:r>
              <a:rPr lang="en-GB"/>
              <a:t>and you can see that 2</a:t>
            </a:r>
            <a:r>
              <a:rPr lang="en-GB" baseline="30000"/>
              <a:t>nd</a:t>
            </a:r>
            <a:r>
              <a:rPr lang="en-GB"/>
              <a:t> and 3</a:t>
            </a:r>
            <a:r>
              <a:rPr lang="en-GB" baseline="30000"/>
              <a:t>rd</a:t>
            </a:r>
            <a:r>
              <a:rPr lang="en-GB"/>
              <a:t> meanings of words are taught and tracked separately.</a:t>
            </a:r>
            <a:endParaRPr/>
          </a:p>
          <a:p>
            <a:pPr marL="0" lvl="0" indent="0" algn="l" rtl="0">
              <a:lnSpc>
                <a:spcPct val="100000"/>
              </a:lnSpc>
              <a:spcBef>
                <a:spcPts val="0"/>
              </a:spcBef>
              <a:spcAft>
                <a:spcPts val="0"/>
              </a:spcAft>
              <a:buSzPts val="1400"/>
              <a:buNone/>
            </a:pPr>
            <a:endParaRPr/>
          </a:p>
        </p:txBody>
      </p:sp>
      <p:sp>
        <p:nvSpPr>
          <p:cNvPr id="717" name="Google Shape;71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The goal (and result) of the knowledge building we have spoken about, that underpins our SOW, is confident communication.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We situate our students’ language learning in relevant and rich cultural contexts. </a:t>
            </a:r>
            <a:endParaRPr/>
          </a:p>
          <a:p>
            <a:pPr marL="0" marR="0" lvl="0" indent="0" algn="l" rtl="0">
              <a:lnSpc>
                <a:spcPct val="100000"/>
              </a:lnSpc>
              <a:spcBef>
                <a:spcPts val="0"/>
              </a:spcBef>
              <a:spcAft>
                <a:spcPts val="0"/>
              </a:spcAft>
              <a:buClr>
                <a:schemeClr val="dk1"/>
              </a:buClr>
              <a:buSzPts val="1200"/>
              <a:buFont typeface="Calibri"/>
              <a:buNone/>
            </a:pPr>
            <a:r>
              <a:rPr lang="en-GB" sz="1200" b="0" i="0" u="none" strike="noStrike">
                <a:solidFill>
                  <a:schemeClr val="dk1"/>
                </a:solidFill>
                <a:latin typeface="Calibri"/>
                <a:ea typeface="Calibri"/>
                <a:cs typeface="Calibri"/>
                <a:sym typeface="Calibri"/>
              </a:rPr>
              <a:t>Lesson by lesson we provide opportunities for our learners to apply their knowledge, to build sentences independently in interaction tasks. </a:t>
            </a:r>
            <a:endParaRPr sz="1200"/>
          </a:p>
          <a:p>
            <a:pPr marL="0" marR="0" lvl="0" indent="0" algn="l" rtl="0">
              <a:lnSpc>
                <a:spcPct val="100000"/>
              </a:lnSpc>
              <a:spcBef>
                <a:spcPts val="0"/>
              </a:spcBef>
              <a:spcAft>
                <a:spcPts val="0"/>
              </a:spcAft>
              <a:buClr>
                <a:schemeClr val="dk1"/>
              </a:buClr>
              <a:buSzPts val="1200"/>
              <a:buFont typeface="Calibri"/>
              <a:buNone/>
            </a:pPr>
            <a:r>
              <a:rPr lang="en-GB" sz="1200"/>
              <a:t>It’s important to say that the SOW are </a:t>
            </a:r>
            <a:r>
              <a:rPr lang="en-GB" sz="1200" i="1"/>
              <a:t>an </a:t>
            </a:r>
            <a:r>
              <a:rPr lang="en-GB" sz="1200"/>
              <a:t>example of the principles in practice.</a:t>
            </a:r>
            <a:br>
              <a:rPr lang="en-GB" sz="1200"/>
            </a:br>
            <a:r>
              <a:rPr lang="en-GB" sz="1200"/>
              <a:t>It’s not an accident that the documents are fully editable, as are the resources.</a:t>
            </a:r>
            <a:br>
              <a:rPr lang="en-GB" sz="1200"/>
            </a:br>
            <a:r>
              <a:rPr lang="en-GB" sz="1200"/>
              <a:t>Teachers are of course adapting the SOW and resources for their classes, just like they have always done with textbooks.</a:t>
            </a:r>
            <a:br>
              <a:rPr lang="en-GB" sz="1200"/>
            </a:br>
            <a:br>
              <a:rPr lang="en-GB" sz="1200"/>
            </a:br>
            <a:r>
              <a:rPr lang="en-GB" sz="1200"/>
              <a:t>This is how we describe the SOW on the NCELP resource portal: “an </a:t>
            </a:r>
            <a:r>
              <a:rPr lang="en-GB" sz="1200" b="1"/>
              <a:t>example</a:t>
            </a:r>
            <a:r>
              <a:rPr lang="en-GB" sz="1200"/>
              <a:t> of how language knowledge and practice </a:t>
            </a:r>
            <a:r>
              <a:rPr lang="en-GB" sz="1200" b="1"/>
              <a:t>can</a:t>
            </a:r>
            <a:r>
              <a:rPr lang="en-GB" sz="1200"/>
              <a:t> be sequenced and re-visited systematically to support progression in the early stages of language development within a low exposure foreign language setting.” </a:t>
            </a:r>
            <a:endParaRPr/>
          </a:p>
          <a:p>
            <a:pPr marL="0" lvl="0" indent="0" algn="l" rtl="0">
              <a:lnSpc>
                <a:spcPct val="100000"/>
              </a:lnSpc>
              <a:spcBef>
                <a:spcPts val="0"/>
              </a:spcBef>
              <a:spcAft>
                <a:spcPts val="0"/>
              </a:spcAft>
              <a:buSzPts val="1400"/>
              <a:buNone/>
            </a:pPr>
            <a:r>
              <a:rPr lang="en-GB" sz="1200"/>
              <a:t>The overriding impression that I hope you take away from this session and later exploring these SOW is the depth of thinking in its planning, and a sense of the implications this has for student progress and therefore their intrinsic motivation for language learning. </a:t>
            </a:r>
            <a:br>
              <a:rPr lang="en-GB" sz="1200"/>
            </a:br>
            <a:br>
              <a:rPr lang="en-GB" sz="1200"/>
            </a:br>
            <a:r>
              <a:rPr lang="en-GB" sz="1200"/>
              <a:t>One of the teachers involved in the project described the approach as empowering, and I hope that also comes through.</a:t>
            </a:r>
            <a:endParaRPr/>
          </a:p>
          <a:p>
            <a:pPr marL="0" lvl="0" indent="0" algn="l" rtl="0">
              <a:lnSpc>
                <a:spcPct val="100000"/>
              </a:lnSpc>
              <a:spcBef>
                <a:spcPts val="0"/>
              </a:spcBef>
              <a:spcAft>
                <a:spcPts val="0"/>
              </a:spcAft>
              <a:buSzPts val="1400"/>
              <a:buNone/>
            </a:pPr>
            <a:endParaRPr/>
          </a:p>
        </p:txBody>
      </p:sp>
      <p:sp>
        <p:nvSpPr>
          <p:cNvPr id="731" name="Google Shape;7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In summing up, these are the things I think we can say when it comes to key principles of curriculum design:</a:t>
            </a:r>
            <a:endParaRPr/>
          </a:p>
          <a:p>
            <a:pPr marL="0" lvl="0" indent="0" algn="l" rtl="0">
              <a:lnSpc>
                <a:spcPct val="100000"/>
              </a:lnSpc>
              <a:spcBef>
                <a:spcPts val="0"/>
              </a:spcBef>
              <a:spcAft>
                <a:spcPts val="0"/>
              </a:spcAft>
              <a:buSzPts val="1400"/>
              <a:buNone/>
            </a:pPr>
            <a:r>
              <a:rPr lang="en-GB" sz="1200">
                <a:solidFill>
                  <a:srgbClr val="002060"/>
                </a:solidFill>
              </a:rPr>
              <a:t>A planned approach to teaching and embedding the sound-writing relationship</a:t>
            </a:r>
            <a:endParaRPr/>
          </a:p>
          <a:p>
            <a:pPr marL="0" lvl="0" indent="0" algn="l" rtl="0">
              <a:lnSpc>
                <a:spcPct val="100000"/>
              </a:lnSpc>
              <a:spcBef>
                <a:spcPts val="0"/>
              </a:spcBef>
              <a:spcAft>
                <a:spcPts val="0"/>
              </a:spcAft>
              <a:buSzPts val="1400"/>
              <a:buNone/>
            </a:pPr>
            <a:r>
              <a:rPr lang="en-GB" sz="1200"/>
              <a:t>A carefully selected core vocabulary (including verbs), based on frequency of use</a:t>
            </a:r>
            <a:endParaRPr/>
          </a:p>
          <a:p>
            <a:pPr marL="0" lvl="0" indent="0" algn="l" rtl="0">
              <a:lnSpc>
                <a:spcPct val="100000"/>
              </a:lnSpc>
              <a:spcBef>
                <a:spcPts val="0"/>
              </a:spcBef>
              <a:spcAft>
                <a:spcPts val="0"/>
              </a:spcAft>
              <a:buSzPts val="1400"/>
              <a:buNone/>
            </a:pPr>
            <a:r>
              <a:rPr lang="en-GB" sz="1200">
                <a:solidFill>
                  <a:srgbClr val="002060"/>
                </a:solidFill>
              </a:rPr>
              <a:t>A clear, progressive, sequenced teaching of grammar, </a:t>
            </a:r>
            <a:r>
              <a:rPr lang="en-GB"/>
              <a:t>including the chance to process input for meaning </a:t>
            </a:r>
            <a:endParaRPr/>
          </a:p>
          <a:p>
            <a:pPr marL="0" lvl="0" indent="0" algn="l" rtl="0">
              <a:lnSpc>
                <a:spcPct val="100000"/>
              </a:lnSpc>
              <a:spcBef>
                <a:spcPts val="0"/>
              </a:spcBef>
              <a:spcAft>
                <a:spcPts val="0"/>
              </a:spcAft>
              <a:buSzPts val="1400"/>
              <a:buNone/>
            </a:pPr>
            <a:r>
              <a:rPr lang="en-GB" sz="1200"/>
              <a:t>Frequent, planned opportunities for recall, repetition, reuse in a variety of contexts leading over time to mastery</a:t>
            </a:r>
            <a:endParaRPr/>
          </a:p>
          <a:p>
            <a:pPr marL="0" lvl="0" indent="0" algn="l" rtl="0">
              <a:lnSpc>
                <a:spcPct val="100000"/>
              </a:lnSpc>
              <a:spcBef>
                <a:spcPts val="0"/>
              </a:spcBef>
              <a:spcAft>
                <a:spcPts val="0"/>
              </a:spcAft>
              <a:buSzPts val="1400"/>
              <a:buNone/>
            </a:pPr>
            <a:r>
              <a:rPr lang="en-GB" sz="1200"/>
              <a:t>Opportunities to encounter and practise language in engaging contexts, with a particular focus on cultural knowledge</a:t>
            </a:r>
            <a:endParaRPr/>
          </a:p>
          <a:p>
            <a:pPr marL="0" lvl="0" indent="0" algn="l" rtl="0">
              <a:lnSpc>
                <a:spcPct val="100000"/>
              </a:lnSpc>
              <a:spcBef>
                <a:spcPts val="0"/>
              </a:spcBef>
              <a:spcAft>
                <a:spcPts val="0"/>
              </a:spcAft>
              <a:buSzPts val="1400"/>
              <a:buNone/>
            </a:pPr>
            <a:r>
              <a:rPr lang="en-GB" sz="1200"/>
              <a:t>A maximal approach to integrating both receptive and productive modes of language use (i.e. the four ‘skills’)</a:t>
            </a:r>
            <a:endParaRPr sz="1200">
              <a:solidFill>
                <a:srgbClr val="2F5496"/>
              </a:solidFill>
            </a:endParaRPr>
          </a:p>
          <a:p>
            <a:pPr marL="0" lvl="0" indent="0" algn="l" rtl="0">
              <a:lnSpc>
                <a:spcPct val="100000"/>
              </a:lnSpc>
              <a:spcBef>
                <a:spcPts val="0"/>
              </a:spcBef>
              <a:spcAft>
                <a:spcPts val="0"/>
              </a:spcAft>
              <a:buSzPts val="1400"/>
              <a:buNone/>
            </a:pPr>
            <a:endParaRPr/>
          </a:p>
        </p:txBody>
      </p:sp>
      <p:sp>
        <p:nvSpPr>
          <p:cNvPr id="741" name="Google Shape;74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sz="1200" b="0">
                <a:solidFill>
                  <a:schemeClr val="dk1"/>
                </a:solidFill>
                <a:latin typeface="Calibri"/>
                <a:ea typeface="Calibri"/>
                <a:cs typeface="Calibri"/>
                <a:sym typeface="Calibri"/>
              </a:rPr>
              <a:t>Now let’s take a look at some immediate practical steps we can be taking.</a:t>
            </a:r>
            <a:endParaRPr sz="1200" b="0">
              <a:solidFill>
                <a:schemeClr val="dk1"/>
              </a:solidFill>
              <a:latin typeface="Calibri"/>
              <a:ea typeface="Calibri"/>
              <a:cs typeface="Calibri"/>
              <a:sym typeface="Calibri"/>
            </a:endParaRPr>
          </a:p>
        </p:txBody>
      </p:sp>
      <p:sp>
        <p:nvSpPr>
          <p:cNvPr id="749" name="Google Shape;749;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To support any development planning for your existing SOW, we have developed an analysis document which could help scaffold your work on this.</a:t>
            </a:r>
            <a:endParaRPr/>
          </a:p>
        </p:txBody>
      </p:sp>
      <p:sp>
        <p:nvSpPr>
          <p:cNvPr id="758" name="Google Shape;75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a:t>As a starting point to inform any development planning, it is probably useful for you to have an </a:t>
            </a:r>
            <a:r>
              <a:rPr lang="en-GB" sz="1200" b="0" i="0">
                <a:solidFill>
                  <a:schemeClr val="dk1"/>
                </a:solidFill>
                <a:latin typeface="Calibri"/>
                <a:ea typeface="Calibri"/>
                <a:cs typeface="Calibri"/>
                <a:sym typeface="Calibri"/>
              </a:rPr>
              <a:t>overview of the new subject content for GCSE French, German and Spanish.</a:t>
            </a:r>
            <a:endParaRPr/>
          </a:p>
          <a:p>
            <a:pPr marL="0" lvl="0" indent="0" algn="l" rtl="0">
              <a:lnSpc>
                <a:spcPct val="100000"/>
              </a:lnSpc>
              <a:spcBef>
                <a:spcPts val="0"/>
              </a:spcBef>
              <a:spcAft>
                <a:spcPts val="0"/>
              </a:spcAft>
              <a:buClr>
                <a:schemeClr val="dk1"/>
              </a:buClr>
              <a:buSzPts val="1400"/>
              <a:buFont typeface="Calibri"/>
              <a:buNone/>
            </a:pPr>
            <a:r>
              <a:rPr lang="en-GB" sz="1200">
                <a:solidFill>
                  <a:schemeClr val="dk1"/>
                </a:solidFill>
                <a:latin typeface="Calibri"/>
                <a:ea typeface="Calibri"/>
                <a:cs typeface="Calibri"/>
                <a:sym typeface="Calibri"/>
              </a:rPr>
              <a:t>As part of this we’ll take a brief look at the rationale for the recent GCSE MFL review and then we’ll analyse the main similarities and differences overall, between the current GCSE Subject Content, published in 2015, and that for the new examinations,  </a:t>
            </a:r>
            <a:endParaRPr/>
          </a:p>
          <a:p>
            <a:pPr marL="0" marR="0" lvl="0" indent="0" algn="l" rtl="0">
              <a:lnSpc>
                <a:spcPct val="100000"/>
              </a:lnSpc>
              <a:spcBef>
                <a:spcPts val="0"/>
              </a:spcBef>
              <a:spcAft>
                <a:spcPts val="0"/>
              </a:spcAft>
              <a:buClr>
                <a:srgbClr val="000000"/>
              </a:buClr>
              <a:buSzPts val="1400"/>
              <a:buFont typeface="Arial"/>
              <a:buNone/>
            </a:pPr>
            <a:r>
              <a:rPr lang="en-GB" sz="1200" b="0">
                <a:solidFill>
                  <a:schemeClr val="dk1"/>
                </a:solidFill>
                <a:latin typeface="Calibri"/>
                <a:ea typeface="Calibri"/>
                <a:cs typeface="Calibri"/>
                <a:sym typeface="Calibri"/>
              </a:rPr>
              <a:t>We’ll then consider how this can translate into SOW development. </a:t>
            </a:r>
            <a:endParaRPr/>
          </a:p>
          <a:p>
            <a:pPr marL="0" marR="0" lvl="0" indent="0" algn="l" rtl="0">
              <a:lnSpc>
                <a:spcPct val="100000"/>
              </a:lnSpc>
              <a:spcBef>
                <a:spcPts val="0"/>
              </a:spcBef>
              <a:spcAft>
                <a:spcPts val="0"/>
              </a:spcAft>
              <a:buClr>
                <a:srgbClr val="000000"/>
              </a:buClr>
              <a:buSzPts val="1400"/>
              <a:buFont typeface="Arial"/>
              <a:buNone/>
            </a:pPr>
            <a:r>
              <a:rPr lang="en-GB" sz="1200" b="0">
                <a:solidFill>
                  <a:schemeClr val="dk1"/>
                </a:solidFill>
                <a:latin typeface="Calibri"/>
                <a:ea typeface="Calibri"/>
                <a:cs typeface="Calibri"/>
                <a:sym typeface="Calibri"/>
              </a:rPr>
              <a:t>and then look at some practical things we all can be doing now.</a:t>
            </a:r>
            <a:endParaRPr/>
          </a:p>
        </p:txBody>
      </p:sp>
      <p:sp>
        <p:nvSpPr>
          <p:cNvPr id="423" name="Google Shape;4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Consider joining up the KS2 and KS3 curricula, working together with any feeder primary schools locally.</a:t>
            </a:r>
            <a:endParaRPr/>
          </a:p>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Now that we have a well-defined curriculum for KS4, there is nothing to prevent joining up KS2, 3 and 4.</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This can be done by agreeing curriculum content, nothing more.  Of course, some primary schools may need more support to deliver such a curriculum – but there is support out there, in the form of:</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1. SOW, 2. free resources, including audio’d versions for non-language specialist primary colleagues, 3. CPD.</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a:solidFill>
                  <a:schemeClr val="dk1"/>
                </a:solidFill>
                <a:latin typeface="Calibri"/>
                <a:ea typeface="Calibri"/>
                <a:cs typeface="Calibri"/>
                <a:sym typeface="Calibri"/>
              </a:rPr>
              <a:t>To explore some of the ideas further you might find it useful to read this blog about primary languages.</a:t>
            </a:r>
            <a:endParaRPr/>
          </a:p>
          <a:p>
            <a:pPr marL="0" lvl="0" indent="0" algn="l" rtl="0">
              <a:lnSpc>
                <a:spcPct val="100000"/>
              </a:lnSpc>
              <a:spcBef>
                <a:spcPts val="0"/>
              </a:spcBef>
              <a:spcAft>
                <a:spcPts val="0"/>
              </a:spcAft>
              <a:buSzPts val="1400"/>
              <a:buNone/>
            </a:pPr>
            <a:endParaRPr/>
          </a:p>
        </p:txBody>
      </p:sp>
      <p:sp>
        <p:nvSpPr>
          <p:cNvPr id="767" name="Google Shape;76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Instead of rehearsing answers to conversation questions, the new GCSE will require students to speak in unrehearsed situations, composing sentences themselves from individual words that they know.</a:t>
            </a:r>
            <a:br>
              <a:rPr lang="en-GB"/>
            </a:br>
            <a:r>
              <a:rPr lang="en-GB"/>
              <a:t>They will be able to complete all tasks using words from the word list (but if they have learnt other words and use them successfully they will receive equal credit for them).</a:t>
            </a:r>
            <a:br>
              <a:rPr lang="en-GB"/>
            </a:br>
            <a:r>
              <a:rPr lang="en-GB"/>
              <a:t>The context for speaking will be largely unprepared, (but with short preparation time to read the read aloud text (in inner voice), to look at the picture(s) and make some notes, and to prepare their responses to the role play prompts).  </a:t>
            </a:r>
            <a:endParaRPr/>
          </a:p>
          <a:p>
            <a:pPr marL="0" lvl="0" indent="0" algn="l" rtl="0">
              <a:lnSpc>
                <a:spcPct val="100000"/>
              </a:lnSpc>
              <a:spcBef>
                <a:spcPts val="0"/>
              </a:spcBef>
              <a:spcAft>
                <a:spcPts val="0"/>
              </a:spcAft>
              <a:buClr>
                <a:schemeClr val="dk1"/>
              </a:buClr>
              <a:buSzPts val="1400"/>
              <a:buFont typeface="Calibri"/>
              <a:buNone/>
            </a:pPr>
            <a:r>
              <a:rPr lang="en-GB"/>
              <a:t>Two unprepared interactions are included, one about the picture and one following the read aloud.</a:t>
            </a:r>
            <a:endParaRPr/>
          </a:p>
          <a:p>
            <a:pPr marL="0" lvl="0" indent="0" algn="l" rtl="0">
              <a:lnSpc>
                <a:spcPct val="100000"/>
              </a:lnSpc>
              <a:spcBef>
                <a:spcPts val="0"/>
              </a:spcBef>
              <a:spcAft>
                <a:spcPts val="0"/>
              </a:spcAft>
              <a:buClr>
                <a:schemeClr val="dk1"/>
              </a:buClr>
              <a:buSzPts val="1400"/>
              <a:buFont typeface="Calibri"/>
              <a:buNone/>
            </a:pPr>
            <a:r>
              <a:rPr lang="en-GB"/>
              <a:t>This means that quite a lot of the speaking will be about interaction – students will need to understand what is being said to them, and then use clear, comprehensible speech when they talk.</a:t>
            </a:r>
            <a:endParaRPr/>
          </a:p>
          <a:p>
            <a:pPr marL="0" lvl="0" indent="0" algn="l" rtl="0">
              <a:lnSpc>
                <a:spcPct val="100000"/>
              </a:lnSpc>
              <a:spcBef>
                <a:spcPts val="0"/>
              </a:spcBef>
              <a:spcAft>
                <a:spcPts val="0"/>
              </a:spcAft>
              <a:buClr>
                <a:schemeClr val="dk1"/>
              </a:buClr>
              <a:buSzPts val="1400"/>
              <a:buFont typeface="Calibri"/>
              <a:buNone/>
            </a:pPr>
            <a:r>
              <a:rPr lang="en-GB"/>
              <a:t>We should anticipate more thoughtful communication than currently (likely to be somewhat slower, likely to contain more errors than the delivery of memorised material does) and we should expect the markschemes to reflect this.</a:t>
            </a:r>
            <a:br>
              <a:rPr lang="en-GB"/>
            </a:br>
            <a:r>
              <a:rPr lang="en-GB"/>
              <a:t>There won’t be a way to know the questions in advance, so this will come closer to a ‘real’ world conversation in terms of the skills and knowledge needed than we have previously experienced.</a:t>
            </a:r>
            <a:endParaRPr/>
          </a:p>
          <a:p>
            <a:pPr marL="0" lvl="0" indent="0" algn="l" rtl="0">
              <a:lnSpc>
                <a:spcPct val="100000"/>
              </a:lnSpc>
              <a:spcBef>
                <a:spcPts val="0"/>
              </a:spcBef>
              <a:spcAft>
                <a:spcPts val="0"/>
              </a:spcAft>
              <a:buClr>
                <a:schemeClr val="dk1"/>
              </a:buClr>
              <a:buSzPts val="1400"/>
              <a:buFont typeface="Calibri"/>
              <a:buNone/>
            </a:pPr>
            <a:r>
              <a:rPr lang="en-GB"/>
              <a:t>(More on this in session 4 on grammar)</a:t>
            </a:r>
            <a:endParaRPr/>
          </a:p>
          <a:p>
            <a:pPr marL="0" lvl="0" indent="0" algn="l" rtl="0">
              <a:lnSpc>
                <a:spcPct val="100000"/>
              </a:lnSpc>
              <a:spcBef>
                <a:spcPts val="0"/>
              </a:spcBef>
              <a:spcAft>
                <a:spcPts val="0"/>
              </a:spcAft>
              <a:buSzPts val="1400"/>
              <a:buNone/>
            </a:pPr>
            <a:endParaRPr/>
          </a:p>
        </p:txBody>
      </p:sp>
      <p:sp>
        <p:nvSpPr>
          <p:cNvPr id="782" name="Google Shape;78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1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94" name="Google Shape;794;p1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3" name="Google Shape;803;p1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want to know how much of the current KS3 vocabulary we teach is likely to be on the GCSE word list.</a:t>
            </a:r>
            <a:br>
              <a:rPr lang="en-GB"/>
            </a:br>
            <a:r>
              <a:rPr lang="en-GB"/>
              <a:t>The NCELP/ Eduqas list is a very good indication of what a new GCSE word list will look like, </a:t>
            </a:r>
            <a:endParaRPr/>
          </a:p>
          <a:p>
            <a:pPr marL="0" lvl="0" indent="0" algn="l" rtl="0">
              <a:lnSpc>
                <a:spcPct val="100000"/>
              </a:lnSpc>
              <a:spcBef>
                <a:spcPts val="0"/>
              </a:spcBef>
              <a:spcAft>
                <a:spcPts val="0"/>
              </a:spcAft>
              <a:buSzPts val="1400"/>
              <a:buNone/>
            </a:pPr>
            <a:r>
              <a:rPr lang="en-GB"/>
              <a:t>And as we saw there are only about 150 words that would need to be swapped out/in to make the course 100% compatible with AQA. </a:t>
            </a:r>
            <a:endParaRPr/>
          </a:p>
          <a:p>
            <a:pPr marL="0" lvl="0" indent="0" algn="l" rtl="0">
              <a:lnSpc>
                <a:spcPct val="100000"/>
              </a:lnSpc>
              <a:spcBef>
                <a:spcPts val="0"/>
              </a:spcBef>
              <a:spcAft>
                <a:spcPts val="0"/>
              </a:spcAft>
              <a:buSzPts val="1400"/>
              <a:buNone/>
            </a:pPr>
            <a:r>
              <a:rPr lang="en-GB"/>
              <a:t>We should be able to provide these specific words shortly.</a:t>
            </a:r>
            <a:endParaRPr/>
          </a:p>
          <a:p>
            <a:pPr marL="0" lvl="0" indent="0" algn="l" rtl="0">
              <a:lnSpc>
                <a:spcPct val="100000"/>
              </a:lnSpc>
              <a:spcBef>
                <a:spcPts val="0"/>
              </a:spcBef>
              <a:spcAft>
                <a:spcPts val="0"/>
              </a:spcAft>
              <a:buSzPts val="1400"/>
              <a:buNone/>
            </a:pPr>
            <a:br>
              <a:rPr lang="en-GB"/>
            </a:br>
            <a:br>
              <a:rPr lang="en-GB"/>
            </a:br>
            <a:r>
              <a:rPr lang="en-GB"/>
              <a:t>One quick check we can do is to compare the NCELP exemplar GCSE list with our own KS3 SOW list of words.</a:t>
            </a:r>
            <a:br>
              <a:rPr lang="en-GB"/>
            </a:br>
            <a:r>
              <a:rPr lang="en-GB"/>
              <a:t>This is a rough and ready way to do it (without formulae!)</a:t>
            </a:r>
            <a:br>
              <a:rPr lang="en-GB"/>
            </a:br>
            <a:r>
              <a:rPr lang="en-GB"/>
              <a:t>The reason for the manual check is that the format of your KS3 list won’t be exactly the same.  </a:t>
            </a:r>
            <a:br>
              <a:rPr lang="en-GB"/>
            </a:br>
            <a:r>
              <a:rPr lang="en-GB"/>
              <a:t>E.g. remove any articles from nouns.</a:t>
            </a:r>
            <a:br>
              <a:rPr lang="en-GB"/>
            </a:br>
            <a:r>
              <a:rPr lang="en-GB"/>
              <a:t>If any of your words have additional punctuation or brackets within the cell then it won’t show up as an exact duplicate, so worth spending a little time tidying it up to get a more accurate picture.</a:t>
            </a:r>
            <a:br>
              <a:rPr lang="en-GB"/>
            </a:br>
            <a:br>
              <a:rPr lang="en-GB"/>
            </a:br>
            <a:r>
              <a:rPr lang="en-GB"/>
              <a:t>We can use the highlighted KS3 list to prioritise vocabulary for learning and testing.</a:t>
            </a:r>
            <a:endParaRPr/>
          </a:p>
          <a:p>
            <a:pPr marL="0" lvl="0" indent="0" algn="l" rtl="0">
              <a:lnSpc>
                <a:spcPct val="100000"/>
              </a:lnSpc>
              <a:spcBef>
                <a:spcPts val="0"/>
              </a:spcBef>
              <a:spcAft>
                <a:spcPts val="0"/>
              </a:spcAft>
              <a:buSzPts val="1400"/>
              <a:buNone/>
            </a:pPr>
            <a:r>
              <a:rPr lang="en-GB"/>
              <a:t>Even without any other changes to vocabulary content, this initial step is useful.</a:t>
            </a:r>
            <a:br>
              <a:rPr lang="en-GB"/>
            </a:br>
            <a:r>
              <a:rPr lang="en-GB"/>
              <a:t>Individual depts will need to decide if to make any further changes (i.e. take out particular vocabulary, put in other high frequency).</a:t>
            </a:r>
            <a:endParaRPr/>
          </a:p>
          <a:p>
            <a:pPr marL="0" lvl="0" indent="0" algn="l" rtl="0">
              <a:lnSpc>
                <a:spcPct val="100000"/>
              </a:lnSpc>
              <a:spcBef>
                <a:spcPts val="0"/>
              </a:spcBef>
              <a:spcAft>
                <a:spcPts val="0"/>
              </a:spcAft>
              <a:buSzPts val="1400"/>
              <a:buNone/>
            </a:pPr>
            <a:r>
              <a:rPr lang="en-GB" sz="2600" b="0"/>
              <a:t>You can ask questions such as:</a:t>
            </a:r>
            <a:endParaRPr/>
          </a:p>
          <a:p>
            <a:pPr marL="0" lvl="0" indent="0" algn="l" rtl="0">
              <a:lnSpc>
                <a:spcPct val="100000"/>
              </a:lnSpc>
              <a:spcBef>
                <a:spcPts val="0"/>
              </a:spcBef>
              <a:spcAft>
                <a:spcPts val="0"/>
              </a:spcAft>
              <a:buSzPts val="1400"/>
              <a:buNone/>
            </a:pPr>
            <a:r>
              <a:rPr lang="en-GB" sz="2600" b="0"/>
              <a:t>What’s missing? </a:t>
            </a:r>
            <a:endParaRPr sz="1200" b="0"/>
          </a:p>
          <a:p>
            <a:pPr marL="0" lvl="0" indent="0" algn="l" rtl="0">
              <a:lnSpc>
                <a:spcPct val="100000"/>
              </a:lnSpc>
              <a:spcBef>
                <a:spcPts val="0"/>
              </a:spcBef>
              <a:spcAft>
                <a:spcPts val="0"/>
              </a:spcAft>
              <a:buSzPts val="1400"/>
              <a:buNone/>
            </a:pPr>
            <a:r>
              <a:rPr lang="en-GB" sz="2600" b="0"/>
              <a:t>What isn’t needed? Whic</a:t>
            </a:r>
            <a:r>
              <a:rPr lang="en-GB" sz="2600"/>
              <a:t>h words might be using up valuable curriculum time unnecessarily?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br>
              <a:rPr lang="en-GB"/>
            </a:br>
            <a:br>
              <a:rPr lang="en-GB"/>
            </a:br>
            <a:endParaRPr/>
          </a:p>
        </p:txBody>
      </p:sp>
      <p:sp>
        <p:nvSpPr>
          <p:cNvPr id="804" name="Google Shape;804;p1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practical steps do not stop there, of course, and we have three additional sessions as part of our CPD offer to look at these more specifically in terms of phonics, vocabulary and grammar.</a:t>
            </a:r>
            <a:endParaRPr/>
          </a:p>
          <a:p>
            <a:pPr marL="0" lvl="0" indent="0" algn="l" rtl="0">
              <a:lnSpc>
                <a:spcPct val="100000"/>
              </a:lnSpc>
              <a:spcBef>
                <a:spcPts val="0"/>
              </a:spcBef>
              <a:spcAft>
                <a:spcPts val="0"/>
              </a:spcAft>
              <a:buSzPts val="1400"/>
              <a:buNone/>
            </a:pPr>
            <a:r>
              <a:rPr lang="en-GB" b="0"/>
              <a:t>Such examples are: </a:t>
            </a:r>
            <a:endParaRPr/>
          </a:p>
          <a:p>
            <a:pPr marL="0" lvl="0" indent="0" algn="l" rtl="0">
              <a:lnSpc>
                <a:spcPct val="100000"/>
              </a:lnSpc>
              <a:spcBef>
                <a:spcPts val="0"/>
              </a:spcBef>
              <a:spcAft>
                <a:spcPts val="0"/>
              </a:spcAft>
              <a:buSzPts val="1400"/>
              <a:buNone/>
            </a:pPr>
            <a:r>
              <a:rPr lang="en-GB" b="0"/>
              <a:t>Focus on phonics</a:t>
            </a:r>
            <a:endParaRPr/>
          </a:p>
          <a:p>
            <a:pPr marL="0" marR="0" lvl="0" indent="0" algn="l" rtl="0">
              <a:lnSpc>
                <a:spcPct val="100000"/>
              </a:lnSpc>
              <a:spcBef>
                <a:spcPts val="0"/>
              </a:spcBef>
              <a:spcAft>
                <a:spcPts val="0"/>
              </a:spcAft>
              <a:buClr>
                <a:srgbClr val="1F3864"/>
              </a:buClr>
              <a:buSzPts val="1200"/>
              <a:buFont typeface="Century Gothic"/>
              <a:buNone/>
            </a:pPr>
            <a:r>
              <a:rPr lang="en-GB" sz="1200">
                <a:solidFill>
                  <a:srgbClr val="1F3864"/>
                </a:solidFill>
                <a:latin typeface="Century Gothic"/>
                <a:ea typeface="Century Gothic"/>
                <a:cs typeface="Century Gothic"/>
                <a:sym typeface="Century Gothic"/>
              </a:rPr>
              <a:t>Consider high frequency vocabulary</a:t>
            </a:r>
            <a:endParaRPr/>
          </a:p>
          <a:p>
            <a:pPr marL="0" marR="0" lvl="0" indent="0" algn="l" rtl="0">
              <a:lnSpc>
                <a:spcPct val="100000"/>
              </a:lnSpc>
              <a:spcBef>
                <a:spcPts val="0"/>
              </a:spcBef>
              <a:spcAft>
                <a:spcPts val="0"/>
              </a:spcAft>
              <a:buClr>
                <a:srgbClr val="1F3864"/>
              </a:buClr>
              <a:buSzPts val="1200"/>
              <a:buFont typeface="Century Gothic"/>
              <a:buNone/>
            </a:pPr>
            <a:r>
              <a:rPr lang="en-GB" sz="1200">
                <a:solidFill>
                  <a:srgbClr val="1F3864"/>
                </a:solidFill>
                <a:latin typeface="Century Gothic"/>
                <a:ea typeface="Century Gothic"/>
                <a:cs typeface="Century Gothic"/>
                <a:sym typeface="Century Gothic"/>
              </a:rPr>
              <a:t>Teach grammar for creative manipulation</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1F3864"/>
              </a:buClr>
              <a:buSzPts val="1200"/>
              <a:buFont typeface="Century Gothic"/>
              <a:buNone/>
            </a:pPr>
            <a:r>
              <a:rPr lang="en-GB" sz="1200">
                <a:solidFill>
                  <a:srgbClr val="1F3864"/>
                </a:solidFill>
                <a:latin typeface="Century Gothic"/>
                <a:ea typeface="Century Gothic"/>
                <a:cs typeface="Century Gothic"/>
                <a:sym typeface="Century Gothic"/>
              </a:rPr>
              <a:t>For each of these each of these we show you some </a:t>
            </a:r>
            <a:r>
              <a:rPr lang="en-GB" b="0"/>
              <a:t>really useful materials and practical resources and activities, all freely available from our Portal, to support your work in these areas.</a:t>
            </a:r>
            <a:endParaRPr/>
          </a:p>
          <a:p>
            <a:pPr marL="0" marR="0" lvl="0" indent="0" algn="l" rtl="0">
              <a:lnSpc>
                <a:spcPct val="100000"/>
              </a:lnSpc>
              <a:spcBef>
                <a:spcPts val="0"/>
              </a:spcBef>
              <a:spcAft>
                <a:spcPts val="0"/>
              </a:spcAft>
              <a:buClr>
                <a:schemeClr val="dk1"/>
              </a:buClr>
              <a:buSzPts val="1200"/>
              <a:buFont typeface="Calibri"/>
              <a:buNone/>
            </a:pPr>
            <a:endParaRPr sz="1200">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200"/>
              <a:buFont typeface="Calibri"/>
              <a:buNone/>
            </a:pPr>
            <a:endParaRPr sz="1200">
              <a:solidFill>
                <a:srgbClr val="1F3864"/>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b="0"/>
          </a:p>
        </p:txBody>
      </p:sp>
      <p:sp>
        <p:nvSpPr>
          <p:cNvPr id="822" name="Google Shape;82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3" name="Google Shape;84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entury Gothic"/>
              <a:buNone/>
            </a:pPr>
            <a:r>
              <a:rPr lang="en-GB">
                <a:solidFill>
                  <a:schemeClr val="lt1"/>
                </a:solidFill>
                <a:latin typeface="Century Gothic"/>
                <a:ea typeface="Century Gothic"/>
                <a:cs typeface="Century Gothic"/>
                <a:sym typeface="Century Gothic"/>
              </a:rPr>
              <a:t>Session 1 crucially sets the scene for this four-part series and sessions 2,3 and 4 prioritise practical teaching activities and ideas in terms of phonics, vocabulary and grammar that can be built in now with Y7 and Y8, laying the foundations for the new GCSE knowledge.</a:t>
            </a:r>
            <a:endParaRPr/>
          </a:p>
          <a:p>
            <a:pPr marL="0" lvl="0" indent="0" algn="l" rtl="0">
              <a:lnSpc>
                <a:spcPct val="100000"/>
              </a:lnSpc>
              <a:spcBef>
                <a:spcPts val="0"/>
              </a:spcBef>
              <a:spcAft>
                <a:spcPts val="0"/>
              </a:spcAft>
              <a:buSzPts val="1400"/>
              <a:buNone/>
            </a:pPr>
            <a:endParaRPr/>
          </a:p>
        </p:txBody>
      </p:sp>
      <p:sp>
        <p:nvSpPr>
          <p:cNvPr id="844" name="Google Shape;844;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864" name="Google Shape;864;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GB"/>
              <a:t>As a starting point to inform any development planning, it is probably useful for you to have an </a:t>
            </a:r>
            <a:r>
              <a:rPr lang="en-GB" sz="1200" b="0" i="0">
                <a:solidFill>
                  <a:schemeClr val="dk1"/>
                </a:solidFill>
                <a:latin typeface="Calibri"/>
                <a:ea typeface="Calibri"/>
                <a:cs typeface="Calibri"/>
                <a:sym typeface="Calibri"/>
              </a:rPr>
              <a:t>overview of the new subject content for GCSE French, German and Spanish.</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In November 2019, the Department for Education announced that it would be convening an expert panel to test and develop potential changes to the subject content for French, German and Spanish MFL GCSEs only.</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The review had the following aims:</a:t>
            </a:r>
            <a:br>
              <a:rPr lang="en-GB" sz="1200" b="0" i="0" u="none" strike="noStrike" cap="none">
                <a:solidFill>
                  <a:schemeClr val="dk1"/>
                </a:solidFill>
                <a:latin typeface="Calibri"/>
                <a:ea typeface="Calibri"/>
                <a:cs typeface="Calibri"/>
                <a:sym typeface="Calibri"/>
              </a:rPr>
            </a:br>
            <a:r>
              <a:rPr lang="en-GB" sz="1200" b="0" i="0" u="none" strike="noStrike" cap="none">
                <a:solidFill>
                  <a:schemeClr val="dk1"/>
                </a:solidFill>
                <a:latin typeface="Calibri"/>
                <a:ea typeface="Calibri"/>
                <a:cs typeface="Calibri"/>
                <a:sym typeface="Calibri"/>
              </a:rPr>
              <a:t>to make languages GCSEs more accessible</a:t>
            </a:r>
            <a:endParaRPr/>
          </a:p>
          <a:p>
            <a:pPr marL="0" lvl="0" indent="0" algn="l" rtl="0">
              <a:lnSpc>
                <a:spcPct val="100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to address teacher concerns about levels of difficulty, particularly in the listening and reading exams and </a:t>
            </a:r>
            <a:endParaRPr/>
          </a:p>
          <a:p>
            <a:pPr marL="0" lvl="0" indent="0" algn="l" rtl="0">
              <a:lnSpc>
                <a:spcPct val="100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to support the government ambition for higher uptake at GCSE</a:t>
            </a:r>
            <a:endParaRPr/>
          </a:p>
          <a:p>
            <a:pPr marL="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Calibri"/>
              <a:buNone/>
            </a:pPr>
            <a:r>
              <a:rPr lang="en-GB" sz="1200" b="0" i="0" u="none" strike="noStrike" cap="none">
                <a:solidFill>
                  <a:schemeClr val="dk1"/>
                </a:solidFill>
                <a:latin typeface="Calibri"/>
                <a:ea typeface="Calibri"/>
                <a:cs typeface="Calibri"/>
                <a:sym typeface="Calibri"/>
              </a:rPr>
              <a:t>The stated position is that the</a:t>
            </a:r>
            <a:r>
              <a:rPr lang="en-GB"/>
              <a:t> “vast majority” of young people should study a modern foreign language up to the age of 16 and yet, </a:t>
            </a:r>
            <a:r>
              <a:rPr lang="en-GB" sz="1200" b="0" i="0" u="none" strike="noStrike" cap="none">
                <a:solidFill>
                  <a:schemeClr val="dk1"/>
                </a:solidFill>
                <a:latin typeface="Calibri"/>
                <a:ea typeface="Calibri"/>
                <a:cs typeface="Calibri"/>
                <a:sym typeface="Calibri"/>
              </a:rPr>
              <a:t>The 2022 British Council’s Language Trends survey reports that entries in GCSE French in 2021 were ‘</a:t>
            </a:r>
            <a:r>
              <a:rPr lang="en-GB"/>
              <a:t>less than half the number of entries made in 2005’.</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a:t>The government’s stated ambition is for 90% of pupils in England to be taking all EBacc subjects for GCSE by 2025 (i.e. that 90% Y10 students are beginning their 2-year courses in Ebacc subjects in 2025, with their examination to be two years’ later in 2027). In languages, we are currently some considerable way off this ambition, with entry level hovering around 50% of the whole cohort. (Language Trends Survey 2022)</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GB" b="1"/>
              <a:t>Source</a:t>
            </a:r>
            <a:r>
              <a:rPr lang="en-GB"/>
              <a:t>: p.21 https://www.britishcouncil.org/sites/default/files/language_trends_report_2022.pdfs</a:t>
            </a:r>
            <a:endParaRPr sz="1200" b="0" i="0" u="none" strike="noStrike" cap="none">
              <a:solidFill>
                <a:schemeClr val="dk1"/>
              </a:solidFill>
              <a:latin typeface="Calibri"/>
              <a:ea typeface="Calibri"/>
              <a:cs typeface="Calibri"/>
              <a:sym typeface="Calibri"/>
            </a:endParaRPr>
          </a:p>
        </p:txBody>
      </p:sp>
      <p:sp>
        <p:nvSpPr>
          <p:cNvPr id="430" name="Google Shape;4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The new GCSE Subject Content tries to address these issues.</a:t>
            </a:r>
            <a:endParaRPr/>
          </a:p>
          <a:p>
            <a:pPr marL="0" lvl="0" indent="0" algn="l" rtl="0">
              <a:lnSpc>
                <a:spcPct val="100000"/>
              </a:lnSpc>
              <a:spcBef>
                <a:spcPts val="0"/>
              </a:spcBef>
              <a:spcAft>
                <a:spcPts val="0"/>
              </a:spcAft>
              <a:buClr>
                <a:schemeClr val="dk1"/>
              </a:buClr>
              <a:buSzPts val="1400"/>
              <a:buFont typeface="Calibri"/>
              <a:buNone/>
            </a:pPr>
            <a:r>
              <a:rPr lang="en-GB"/>
              <a:t>But of course there are some key areas of continuity with the 2015 (the current) subject content.</a:t>
            </a:r>
            <a:endParaRPr/>
          </a:p>
          <a:p>
            <a:pPr marL="0" lvl="0" indent="0" algn="l" rtl="0">
              <a:lnSpc>
                <a:spcPct val="100000"/>
              </a:lnSpc>
              <a:spcBef>
                <a:spcPts val="0"/>
              </a:spcBef>
              <a:spcAft>
                <a:spcPts val="0"/>
              </a:spcAft>
              <a:buClr>
                <a:schemeClr val="dk1"/>
              </a:buClr>
              <a:buSzPts val="1400"/>
              <a:buFont typeface="Calibri"/>
              <a:buNone/>
            </a:pPr>
            <a:r>
              <a:rPr lang="en-GB"/>
              <a:t>Let’s look at these first. </a:t>
            </a:r>
            <a:endParaRPr/>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Clr>
                <a:srgbClr val="000000"/>
              </a:buClr>
              <a:buSzPts val="1400"/>
              <a:buFont typeface="Arial"/>
              <a:buNone/>
            </a:pPr>
            <a:r>
              <a:rPr lang="en-GB"/>
              <a:t>The broad subject aims have not changed.  The aims are still to: </a:t>
            </a:r>
            <a:endParaRPr u="sng"/>
          </a:p>
          <a:p>
            <a:pPr marL="685800" lvl="1" indent="-228600" algn="l" rtl="0">
              <a:lnSpc>
                <a:spcPct val="90000"/>
              </a:lnSpc>
              <a:spcBef>
                <a:spcPts val="500"/>
              </a:spcBef>
              <a:spcAft>
                <a:spcPts val="0"/>
              </a:spcAft>
              <a:buClr>
                <a:srgbClr val="1F3864"/>
              </a:buClr>
              <a:buSzPts val="1200"/>
              <a:buFont typeface="Calibri"/>
              <a:buChar char="•"/>
            </a:pPr>
            <a:r>
              <a:rPr lang="en-GB"/>
              <a:t>develop ability and ambition to communicate in speech and writing</a:t>
            </a:r>
            <a:endParaRPr/>
          </a:p>
          <a:p>
            <a:pPr marL="685800" lvl="1" indent="-228600" algn="l" rtl="0">
              <a:lnSpc>
                <a:spcPct val="90000"/>
              </a:lnSpc>
              <a:spcBef>
                <a:spcPts val="500"/>
              </a:spcBef>
              <a:spcAft>
                <a:spcPts val="0"/>
              </a:spcAft>
              <a:buClr>
                <a:srgbClr val="1F3864"/>
              </a:buClr>
              <a:buSzPts val="1200"/>
              <a:buFont typeface="Calibri"/>
              <a:buChar char="•"/>
            </a:pPr>
            <a:r>
              <a:rPr lang="en-GB"/>
              <a:t>expand students’ horizons</a:t>
            </a:r>
            <a:endParaRPr/>
          </a:p>
          <a:p>
            <a:pPr marL="685800" lvl="1" indent="-228600" algn="l" rtl="0">
              <a:lnSpc>
                <a:spcPct val="90000"/>
              </a:lnSpc>
              <a:spcBef>
                <a:spcPts val="500"/>
              </a:spcBef>
              <a:spcAft>
                <a:spcPts val="0"/>
              </a:spcAft>
              <a:buClr>
                <a:srgbClr val="1F3864"/>
              </a:buClr>
              <a:buSzPts val="1200"/>
              <a:buFont typeface="Calibri"/>
              <a:buChar char="•"/>
            </a:pPr>
            <a:r>
              <a:rPr lang="en-GB"/>
              <a:t>encourage them to step beyond familiar cultural boundaries</a:t>
            </a:r>
            <a:endParaRPr/>
          </a:p>
          <a:p>
            <a:pPr marL="685800" lvl="1" indent="-228600" algn="l" rtl="0">
              <a:lnSpc>
                <a:spcPct val="90000"/>
              </a:lnSpc>
              <a:spcBef>
                <a:spcPts val="500"/>
              </a:spcBef>
              <a:spcAft>
                <a:spcPts val="0"/>
              </a:spcAft>
              <a:buClr>
                <a:srgbClr val="1F3864"/>
              </a:buClr>
              <a:buSzPts val="1200"/>
              <a:buFont typeface="Calibri"/>
              <a:buChar char="•"/>
            </a:pPr>
            <a:r>
              <a:rPr lang="en-GB"/>
              <a:t>develop new ways of seeing the world</a:t>
            </a:r>
            <a:endParaRPr/>
          </a:p>
          <a:p>
            <a:pPr marL="685800" lvl="1" indent="-228600" algn="l" rtl="0">
              <a:lnSpc>
                <a:spcPct val="90000"/>
              </a:lnSpc>
              <a:spcBef>
                <a:spcPts val="500"/>
              </a:spcBef>
              <a:spcAft>
                <a:spcPts val="0"/>
              </a:spcAft>
              <a:buClr>
                <a:srgbClr val="1F3864"/>
              </a:buClr>
              <a:buSzPts val="1200"/>
              <a:buFont typeface="Calibri"/>
              <a:buChar char="•"/>
            </a:pPr>
            <a:r>
              <a:rPr lang="en-GB"/>
              <a:t>provide a strong foundation for further study</a:t>
            </a:r>
            <a:endParaRPr/>
          </a:p>
          <a:p>
            <a:pPr marL="457200" lvl="1" indent="0" algn="l" rtl="0">
              <a:lnSpc>
                <a:spcPct val="90000"/>
              </a:lnSpc>
              <a:spcBef>
                <a:spcPts val="500"/>
              </a:spcBef>
              <a:spcAft>
                <a:spcPts val="0"/>
              </a:spcAft>
              <a:buClr>
                <a:srgbClr val="1F3864"/>
              </a:buClr>
              <a:buSzPts val="1200"/>
              <a:buFont typeface="Calibri"/>
              <a:buNone/>
            </a:pPr>
            <a:endParaRPr/>
          </a:p>
          <a:p>
            <a:pPr marL="0" lvl="1" indent="0" algn="l" rtl="0">
              <a:lnSpc>
                <a:spcPct val="90000"/>
              </a:lnSpc>
              <a:spcBef>
                <a:spcPts val="500"/>
              </a:spcBef>
              <a:spcAft>
                <a:spcPts val="0"/>
              </a:spcAft>
              <a:buClr>
                <a:srgbClr val="1F3864"/>
              </a:buClr>
              <a:buSzPts val="1200"/>
              <a:buFont typeface="Calibri"/>
              <a:buNone/>
            </a:pPr>
            <a:r>
              <a:rPr lang="en-GB"/>
              <a:t>There is a stated broadly equal emphasis on listening, speaking, reading and writing as before.</a:t>
            </a:r>
            <a:endParaRPr/>
          </a:p>
          <a:p>
            <a:pPr marL="0" lvl="1" indent="0" algn="l" rtl="0">
              <a:lnSpc>
                <a:spcPct val="90000"/>
              </a:lnSpc>
              <a:spcBef>
                <a:spcPts val="500"/>
              </a:spcBef>
              <a:spcAft>
                <a:spcPts val="0"/>
              </a:spcAft>
              <a:buClr>
                <a:srgbClr val="1F3864"/>
              </a:buClr>
              <a:buSzPts val="1200"/>
              <a:buFont typeface="Calibri"/>
              <a:buNone/>
            </a:pPr>
            <a:r>
              <a:rPr lang="en-GB"/>
              <a:t>Language teaching will be embedded in the contexts where the language is spoken.</a:t>
            </a:r>
            <a:endParaRPr/>
          </a:p>
          <a:p>
            <a:pPr marL="0" marR="0" lvl="1" indent="0" algn="l" rtl="0">
              <a:lnSpc>
                <a:spcPct val="90000"/>
              </a:lnSpc>
              <a:spcBef>
                <a:spcPts val="500"/>
              </a:spcBef>
              <a:spcAft>
                <a:spcPts val="0"/>
              </a:spcAft>
              <a:buClr>
                <a:srgbClr val="1F3864"/>
              </a:buClr>
              <a:buSzPts val="1200"/>
              <a:buFont typeface="Arial"/>
              <a:buNone/>
            </a:pPr>
            <a:r>
              <a:rPr lang="en-GB"/>
              <a:t>Teaching and learning will build on the knowledge set out in the KS2 and KS3 National Curriculum Programmes of Study</a:t>
            </a:r>
            <a:endParaRPr/>
          </a:p>
          <a:p>
            <a:pPr marL="0" marR="0" lvl="1" indent="0" algn="l" rtl="0">
              <a:lnSpc>
                <a:spcPct val="90000"/>
              </a:lnSpc>
              <a:spcBef>
                <a:spcPts val="500"/>
              </a:spcBef>
              <a:spcAft>
                <a:spcPts val="0"/>
              </a:spcAft>
              <a:buClr>
                <a:srgbClr val="1F3864"/>
              </a:buClr>
              <a:buSzPts val="1200"/>
              <a:buFont typeface="Arial"/>
              <a:buNone/>
            </a:pPr>
            <a:r>
              <a:rPr lang="en-GB"/>
              <a:t>Grammar and vocabulary remain significant areas of knowledge, though, as we will see, they are more clearly specified</a:t>
            </a:r>
            <a:endParaRPr/>
          </a:p>
          <a:p>
            <a:pPr marL="0" marR="0" lvl="1" indent="0" algn="l" rtl="0">
              <a:lnSpc>
                <a:spcPct val="90000"/>
              </a:lnSpc>
              <a:spcBef>
                <a:spcPts val="500"/>
              </a:spcBef>
              <a:spcAft>
                <a:spcPts val="0"/>
              </a:spcAft>
              <a:buClr>
                <a:srgbClr val="1F3864"/>
              </a:buClr>
              <a:buSzPts val="1200"/>
              <a:buFont typeface="Arial"/>
              <a:buNone/>
            </a:pPr>
            <a:r>
              <a:rPr lang="en-GB"/>
              <a:t>The speaking component of the exam will still include role play and question and answer based on one or more visual stimuli, and there will still be conversation</a:t>
            </a:r>
            <a:endParaRPr/>
          </a:p>
          <a:p>
            <a:pPr marL="0" marR="0" lvl="1" indent="0" algn="l" rtl="0">
              <a:lnSpc>
                <a:spcPct val="90000"/>
              </a:lnSpc>
              <a:spcBef>
                <a:spcPts val="500"/>
              </a:spcBef>
              <a:spcAft>
                <a:spcPts val="0"/>
              </a:spcAft>
              <a:buClr>
                <a:srgbClr val="1F3864"/>
              </a:buClr>
              <a:buSzPts val="1200"/>
              <a:buFont typeface="Arial"/>
              <a:buNone/>
            </a:pPr>
            <a:endParaRPr/>
          </a:p>
          <a:p>
            <a:pPr marL="0" marR="0" lvl="1" indent="0" algn="l" rtl="0">
              <a:lnSpc>
                <a:spcPct val="90000"/>
              </a:lnSpc>
              <a:spcBef>
                <a:spcPts val="500"/>
              </a:spcBef>
              <a:spcAft>
                <a:spcPts val="0"/>
              </a:spcAft>
              <a:buClr>
                <a:srgbClr val="1F3864"/>
              </a:buClr>
              <a:buSzPts val="1200"/>
              <a:buFont typeface="Arial"/>
              <a:buNone/>
            </a:pPr>
            <a:r>
              <a:rPr lang="en-GB"/>
              <a:t>Let’s now turn to the main differences.</a:t>
            </a:r>
            <a:endParaRPr/>
          </a:p>
          <a:p>
            <a:pPr marL="0" lvl="1" indent="0" algn="l" rtl="0">
              <a:lnSpc>
                <a:spcPct val="90000"/>
              </a:lnSpc>
              <a:spcBef>
                <a:spcPts val="500"/>
              </a:spcBef>
              <a:spcAft>
                <a:spcPts val="0"/>
              </a:spcAft>
              <a:buClr>
                <a:srgbClr val="1F3864"/>
              </a:buClr>
              <a:buSzPts val="1200"/>
              <a:buFont typeface="Calibri"/>
              <a:buNone/>
            </a:pPr>
            <a:endParaRPr/>
          </a:p>
          <a:p>
            <a:pPr marL="685800" lvl="1" indent="-152400" algn="l" rtl="0">
              <a:lnSpc>
                <a:spcPct val="90000"/>
              </a:lnSpc>
              <a:spcBef>
                <a:spcPts val="500"/>
              </a:spcBef>
              <a:spcAft>
                <a:spcPts val="0"/>
              </a:spcAft>
              <a:buClr>
                <a:srgbClr val="1F3864"/>
              </a:buClr>
              <a:buSzPts val="1200"/>
              <a:buFont typeface="Calibri"/>
              <a:buNone/>
            </a:pPr>
            <a:endParaRPr/>
          </a:p>
        </p:txBody>
      </p:sp>
      <p:sp>
        <p:nvSpPr>
          <p:cNvPr id="437" name="Google Shape;4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a:t>There are a number of key differences.  We summarise them briefly here, and draw out their implications in more detail.</a:t>
            </a:r>
            <a:br>
              <a:rPr lang="en-GB"/>
            </a:br>
            <a:br>
              <a:rPr lang="en-GB"/>
            </a:br>
            <a:r>
              <a:rPr lang="en-GB"/>
              <a:t>Moving beyond the isolated skills of listening, speaking, reading and writing, sound-spelling correspondences (or SSC) are now included in the Subject Content. Students will need to demonstrate ability in </a:t>
            </a:r>
            <a:endParaRPr/>
          </a:p>
          <a:p>
            <a:pPr marL="0" marR="0" lvl="0" indent="0" algn="l" rtl="0">
              <a:lnSpc>
                <a:spcPct val="100000"/>
              </a:lnSpc>
              <a:spcBef>
                <a:spcPts val="0"/>
              </a:spcBef>
              <a:spcAft>
                <a:spcPts val="0"/>
              </a:spcAft>
              <a:buClr>
                <a:srgbClr val="000000"/>
              </a:buClr>
              <a:buSzPts val="1400"/>
              <a:buFont typeface="Arial"/>
              <a:buNone/>
            </a:pPr>
            <a:r>
              <a:rPr lang="en-GB"/>
              <a:t>transcription and</a:t>
            </a:r>
            <a:endParaRPr/>
          </a:p>
          <a:p>
            <a:pPr marL="0" lvl="0" indent="0" algn="l" rtl="0">
              <a:lnSpc>
                <a:spcPct val="100000"/>
              </a:lnSpc>
              <a:spcBef>
                <a:spcPts val="0"/>
              </a:spcBef>
              <a:spcAft>
                <a:spcPts val="0"/>
              </a:spcAft>
              <a:buClr>
                <a:schemeClr val="dk1"/>
              </a:buClr>
              <a:buSzPts val="1400"/>
              <a:buFont typeface="Calibri"/>
              <a:buNone/>
            </a:pPr>
            <a:r>
              <a:rPr lang="en-GB"/>
              <a:t>decoding (i.e., reading aloud).</a:t>
            </a:r>
            <a:endParaRPr/>
          </a:p>
          <a:p>
            <a:pPr marL="0" lvl="0" indent="0" algn="l" rtl="0">
              <a:lnSpc>
                <a:spcPct val="100000"/>
              </a:lnSpc>
              <a:spcBef>
                <a:spcPts val="0"/>
              </a:spcBef>
              <a:spcAft>
                <a:spcPts val="0"/>
              </a:spcAft>
              <a:buClr>
                <a:schemeClr val="dk1"/>
              </a:buClr>
              <a:buSzPts val="1400"/>
              <a:buFont typeface="Calibri"/>
              <a:buNone/>
            </a:pPr>
            <a:r>
              <a:rPr lang="en-GB"/>
              <a:t>(This is the first time that multi-modal assessments have been deliberately and explicitly included in the GCSE, i.e. listening and writing, reading and speaking.  Of course, we have long recognised that some of the current GCSE assessments have mixed-skill elements, but this was not explicitly acknowledged or taken account of in the mark schemes – for example, written comprehension of target language role play prompts in the speaking, or target language questions in the listening.)</a:t>
            </a:r>
            <a:endParaRPr/>
          </a:p>
          <a:p>
            <a:pPr marL="0" marR="0" lvl="0" indent="0" algn="l" rtl="0">
              <a:lnSpc>
                <a:spcPct val="100000"/>
              </a:lnSpc>
              <a:spcBef>
                <a:spcPts val="0"/>
              </a:spcBef>
              <a:spcAft>
                <a:spcPts val="0"/>
              </a:spcAft>
              <a:buClr>
                <a:srgbClr val="000000"/>
              </a:buClr>
              <a:buSzPts val="1400"/>
              <a:buFont typeface="Arial"/>
              <a:buNone/>
            </a:pPr>
            <a:r>
              <a:rPr lang="en-GB" b="0"/>
              <a:t>T</a:t>
            </a:r>
            <a:r>
              <a:rPr lang="en-GB"/>
              <a:t>here will be a defined vocabulary list for the first time.  The composition of the list -1200 words at Foundation, 1700 words at higher - with 85% words from the most common 2000 and 15% words of any frequency, plus 30 multiword phrases e.g. ‘il y a’, and 20 cultural items) gives a total word count of 1250 and 1750 words for F and H respectively.  There is a lot more detail provided in the Subject Content about this, do explore this further at your leisure.</a:t>
            </a:r>
            <a:endParaRPr/>
          </a:p>
          <a:p>
            <a:pPr marL="0" marR="0" lvl="0" indent="0" algn="l" rtl="0">
              <a:lnSpc>
                <a:spcPct val="100000"/>
              </a:lnSpc>
              <a:spcBef>
                <a:spcPts val="0"/>
              </a:spcBef>
              <a:spcAft>
                <a:spcPts val="0"/>
              </a:spcAft>
              <a:buClr>
                <a:srgbClr val="000000"/>
              </a:buClr>
              <a:buSzPts val="1400"/>
              <a:buFont typeface="Arial"/>
              <a:buNone/>
            </a:pPr>
            <a:r>
              <a:rPr lang="en-GB" b="0"/>
              <a:t>And it’s important to note that no assumptions are made about vocabulary learnt at KS2 or KS3.</a:t>
            </a:r>
            <a:endParaRPr/>
          </a:p>
          <a:p>
            <a:pPr marL="228600" lvl="0" indent="-228600" algn="l" rtl="0">
              <a:lnSpc>
                <a:spcPct val="100000"/>
              </a:lnSpc>
              <a:spcBef>
                <a:spcPts val="0"/>
              </a:spcBef>
              <a:spcAft>
                <a:spcPts val="0"/>
              </a:spcAft>
              <a:buClr>
                <a:schemeClr val="dk1"/>
              </a:buClr>
              <a:buSzPts val="1200"/>
              <a:buFont typeface="Calibri"/>
              <a:buNone/>
            </a:pPr>
            <a:r>
              <a:rPr lang="en-GB"/>
              <a:t>The grammar content has been much more clearly defined.  Overall the content has reduced. </a:t>
            </a:r>
            <a:endParaRPr/>
          </a:p>
          <a:p>
            <a:pPr marL="228600" lvl="0" indent="-228600" algn="l" rtl="0">
              <a:lnSpc>
                <a:spcPct val="100000"/>
              </a:lnSpc>
              <a:spcBef>
                <a:spcPts val="0"/>
              </a:spcBef>
              <a:spcAft>
                <a:spcPts val="0"/>
              </a:spcAft>
              <a:buClr>
                <a:schemeClr val="dk1"/>
              </a:buClr>
              <a:buSzPts val="1200"/>
              <a:buFont typeface="Calibri"/>
              <a:buNone/>
            </a:pPr>
            <a:r>
              <a:rPr lang="en-GB"/>
              <a:t>Ofqual’s </a:t>
            </a:r>
            <a:r>
              <a:rPr lang="en-GB" b="0"/>
              <a:t>assessment objectives now accommodate the ‘mixed skills’ of transcription and read aloud, so they break down like this: </a:t>
            </a:r>
            <a:endParaRPr/>
          </a:p>
          <a:p>
            <a:pPr marL="228600" lvl="0" indent="-228600" algn="l" rtl="0">
              <a:lnSpc>
                <a:spcPct val="100000"/>
              </a:lnSpc>
              <a:spcBef>
                <a:spcPts val="0"/>
              </a:spcBef>
              <a:spcAft>
                <a:spcPts val="0"/>
              </a:spcAft>
              <a:buClr>
                <a:schemeClr val="dk1"/>
              </a:buClr>
              <a:buSzPts val="1200"/>
              <a:buFont typeface="Calibri"/>
              <a:buNone/>
            </a:pPr>
            <a:r>
              <a:rPr lang="en-GB"/>
              <a:t>45% understand and respond to written language in speaking and in writing; </a:t>
            </a:r>
            <a:endParaRPr/>
          </a:p>
          <a:p>
            <a:pPr marL="228600" lvl="0" indent="-228600" algn="l" rtl="0">
              <a:lnSpc>
                <a:spcPct val="100000"/>
              </a:lnSpc>
              <a:spcBef>
                <a:spcPts val="0"/>
              </a:spcBef>
              <a:spcAft>
                <a:spcPts val="0"/>
              </a:spcAft>
              <a:buClr>
                <a:schemeClr val="dk1"/>
              </a:buClr>
              <a:buSzPts val="1200"/>
              <a:buFont typeface="Calibri"/>
              <a:buNone/>
            </a:pPr>
            <a:r>
              <a:rPr lang="en-GB"/>
              <a:t>35% understand and respond to spoken language in speaking and in writing; </a:t>
            </a:r>
            <a:endParaRPr/>
          </a:p>
          <a:p>
            <a:pPr marL="228600" lvl="0" indent="-228600" algn="l" rtl="0">
              <a:lnSpc>
                <a:spcPct val="100000"/>
              </a:lnSpc>
              <a:spcBef>
                <a:spcPts val="0"/>
              </a:spcBef>
              <a:spcAft>
                <a:spcPts val="0"/>
              </a:spcAft>
              <a:buClr>
                <a:schemeClr val="dk1"/>
              </a:buClr>
              <a:buSzPts val="1200"/>
              <a:buFont typeface="Calibri"/>
              <a:buNone/>
            </a:pPr>
            <a:r>
              <a:rPr lang="en-GB"/>
              <a:t>20% demonstrate knowledge and accurate application of the grammar and vocabulary prescribed in the specification</a:t>
            </a:r>
            <a:endParaRPr/>
          </a:p>
          <a:p>
            <a:pPr marL="0" marR="0" lvl="0" indent="0" algn="l" rtl="0">
              <a:lnSpc>
                <a:spcPct val="100000"/>
              </a:lnSpc>
              <a:spcBef>
                <a:spcPts val="0"/>
              </a:spcBef>
              <a:spcAft>
                <a:spcPts val="0"/>
              </a:spcAft>
              <a:buClr>
                <a:srgbClr val="000000"/>
              </a:buClr>
              <a:buSzPts val="1400"/>
              <a:buFont typeface="Arial"/>
              <a:buNone/>
            </a:pPr>
            <a:r>
              <a:rPr lang="en-GB" b="1"/>
              <a:t>However, the experience of students taking the exam is likely to feel broadly similar, in terms of listening, speaking, reading and writing tasks.</a:t>
            </a:r>
            <a:endParaRPr/>
          </a:p>
        </p:txBody>
      </p:sp>
      <p:sp>
        <p:nvSpPr>
          <p:cNvPr id="444" name="Google Shape;4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0"/>
              <a:t>Continuing with key differences:</a:t>
            </a:r>
            <a:endParaRPr/>
          </a:p>
          <a:p>
            <a:pPr marL="0" marR="0" lvl="0" indent="0" algn="l" rtl="0">
              <a:lnSpc>
                <a:spcPct val="100000"/>
              </a:lnSpc>
              <a:spcBef>
                <a:spcPts val="0"/>
              </a:spcBef>
              <a:spcAft>
                <a:spcPts val="0"/>
              </a:spcAft>
              <a:buClr>
                <a:srgbClr val="000000"/>
              </a:buClr>
              <a:buSzPts val="1400"/>
              <a:buFont typeface="Arial"/>
              <a:buNone/>
            </a:pPr>
            <a:r>
              <a:rPr lang="en-GB"/>
              <a:t>In Listening there is a specific requirement limiting the speed of listening passages.  There is also the stipulation that listening comprehension questions and the listening extracts themselves will contain only language from the defined list.</a:t>
            </a:r>
            <a:br>
              <a:rPr lang="en-GB"/>
            </a:br>
            <a:r>
              <a:rPr lang="en-GB"/>
              <a:t>There are a few new elements to the reading.  </a:t>
            </a:r>
            <a:endParaRPr/>
          </a:p>
          <a:p>
            <a:pPr marL="0" lvl="0" indent="0" algn="l" rtl="0">
              <a:lnSpc>
                <a:spcPct val="100000"/>
              </a:lnSpc>
              <a:spcBef>
                <a:spcPts val="0"/>
              </a:spcBef>
              <a:spcAft>
                <a:spcPts val="0"/>
              </a:spcAft>
              <a:buClr>
                <a:schemeClr val="dk1"/>
              </a:buClr>
              <a:buSzPts val="1400"/>
              <a:buFont typeface="Calibri"/>
              <a:buNone/>
            </a:pPr>
            <a:r>
              <a:rPr lang="en-GB"/>
              <a:t>First, the permission to gloss up to 2% unknown words in Higher and crossover tier texts.  To give you an idea, in a text of 125 words, up to 3 unknown words could be included and glossed.</a:t>
            </a:r>
            <a:endParaRPr/>
          </a:p>
          <a:p>
            <a:pPr marL="0" lvl="0" indent="0" algn="l" rtl="0">
              <a:lnSpc>
                <a:spcPct val="100000"/>
              </a:lnSpc>
              <a:spcBef>
                <a:spcPts val="0"/>
              </a:spcBef>
              <a:spcAft>
                <a:spcPts val="0"/>
              </a:spcAft>
              <a:buClr>
                <a:schemeClr val="dk1"/>
              </a:buClr>
              <a:buSzPts val="1400"/>
              <a:buFont typeface="Calibri"/>
              <a:buNone/>
            </a:pPr>
            <a:r>
              <a:rPr lang="en-GB"/>
              <a:t>Second, cognates not on the defined word list may be included, again up to 2% of a text.  </a:t>
            </a:r>
            <a:endParaRPr/>
          </a:p>
          <a:p>
            <a:pPr marL="0" lvl="0" indent="0" algn="l" rtl="0">
              <a:lnSpc>
                <a:spcPct val="100000"/>
              </a:lnSpc>
              <a:spcBef>
                <a:spcPts val="0"/>
              </a:spcBef>
              <a:spcAft>
                <a:spcPts val="0"/>
              </a:spcAft>
              <a:buClr>
                <a:schemeClr val="dk1"/>
              </a:buClr>
              <a:buSzPts val="1400"/>
              <a:buFont typeface="Calibri"/>
              <a:buNone/>
            </a:pPr>
            <a:r>
              <a:rPr lang="en-GB" b="0"/>
              <a:t>This is the definition of cognate from the Subject Content document.</a:t>
            </a:r>
            <a:endParaRPr/>
          </a:p>
          <a:p>
            <a:pPr marL="0" marR="0" lvl="0" indent="0" algn="l" rtl="0">
              <a:lnSpc>
                <a:spcPct val="100000"/>
              </a:lnSpc>
              <a:spcBef>
                <a:spcPts val="0"/>
              </a:spcBef>
              <a:spcAft>
                <a:spcPts val="0"/>
              </a:spcAft>
              <a:buClr>
                <a:srgbClr val="000000"/>
              </a:buClr>
              <a:buSzPts val="1400"/>
              <a:buFont typeface="Arial"/>
              <a:buNone/>
            </a:pPr>
            <a:r>
              <a:rPr lang="en-GB"/>
              <a:t>There is the requirement for students to infer plausible meanings of single unknown words when embedded in written sentences.  This is somewhat different from the 2015 requirement for students to be able to deduce meaning and draw conclusions.  </a:t>
            </a:r>
            <a:br>
              <a:rPr lang="en-GB"/>
            </a:br>
            <a:r>
              <a:rPr lang="en-GB"/>
              <a:t>Derived forms of words are created by the addition of affixes (for example, the suffix -able in English, added to comfort(able) or report(able). Developing an understanding of these affixes is less mental work than learning members of the same word family as individual words and is particularly useful in receptive use. </a:t>
            </a:r>
            <a:r>
              <a:rPr lang="en-GB" sz="1200" b="0" i="0" u="none" strike="noStrike" cap="none">
                <a:solidFill>
                  <a:schemeClr val="dk1"/>
                </a:solidFill>
                <a:latin typeface="Calibri"/>
                <a:ea typeface="Calibri"/>
                <a:cs typeface="Calibri"/>
                <a:sym typeface="Calibri"/>
              </a:rPr>
              <a:t>The new GCSE Subject Content includes several derivational affixes which are frequent, regular, productive and predictable and these can be tested in reading exams only. </a:t>
            </a:r>
            <a:endParaRPr/>
          </a:p>
          <a:p>
            <a:pPr marL="0" lvl="0" indent="0" algn="l" rtl="0">
              <a:lnSpc>
                <a:spcPct val="100000"/>
              </a:lnSpc>
              <a:spcBef>
                <a:spcPts val="0"/>
              </a:spcBef>
              <a:spcAft>
                <a:spcPts val="0"/>
              </a:spcAft>
              <a:buClr>
                <a:schemeClr val="dk1"/>
              </a:buClr>
              <a:buSzPts val="1400"/>
              <a:buFont typeface="Calibri"/>
              <a:buNone/>
            </a:pPr>
            <a:r>
              <a:rPr lang="en-GB"/>
              <a:t>Finally in reading, there is no requirement to include specific types of text, but these may of course be included as long as they contain words from the defined list, and within the parameters for glossing, cognates, inference and derived forms that we’ve just seen.</a:t>
            </a:r>
            <a:endParaRPr/>
          </a:p>
          <a:p>
            <a:pPr marL="0" lvl="0" indent="0" algn="l" rtl="0">
              <a:lnSpc>
                <a:spcPct val="100000"/>
              </a:lnSpc>
              <a:spcBef>
                <a:spcPts val="0"/>
              </a:spcBef>
              <a:spcAft>
                <a:spcPts val="0"/>
              </a:spcAft>
              <a:buClr>
                <a:schemeClr val="dk1"/>
              </a:buClr>
              <a:buSzPts val="1400"/>
              <a:buFont typeface="Calibri"/>
              <a:buNone/>
            </a:pPr>
            <a:r>
              <a:rPr lang="en-GB"/>
              <a:t>Broader changes then are that comprehension questions will all be in English and</a:t>
            </a:r>
            <a:endParaRPr/>
          </a:p>
          <a:p>
            <a:pPr marL="0" lvl="0" indent="0" algn="l" rtl="0">
              <a:lnSpc>
                <a:spcPct val="100000"/>
              </a:lnSpc>
              <a:spcBef>
                <a:spcPts val="0"/>
              </a:spcBef>
              <a:spcAft>
                <a:spcPts val="0"/>
              </a:spcAft>
              <a:buClr>
                <a:schemeClr val="dk1"/>
              </a:buClr>
              <a:buSzPts val="1400"/>
              <a:buFont typeface="Calibri"/>
              <a:buNone/>
            </a:pPr>
            <a:r>
              <a:rPr lang="en-GB"/>
              <a:t>there is no stipulation to have all tasks at sentence level, which was new to 2015, so there may be both comprehension and production tasks at word and sentence level, as appropriate.</a:t>
            </a:r>
            <a:endParaRPr/>
          </a:p>
          <a:p>
            <a:pPr marL="0" lvl="0" indent="0" algn="l" rtl="0">
              <a:lnSpc>
                <a:spcPct val="100000"/>
              </a:lnSpc>
              <a:spcBef>
                <a:spcPts val="0"/>
              </a:spcBef>
              <a:spcAft>
                <a:spcPts val="0"/>
              </a:spcAft>
              <a:buClr>
                <a:schemeClr val="dk1"/>
              </a:buClr>
              <a:buSzPts val="1400"/>
              <a:buFont typeface="Calibri"/>
              <a:buNone/>
            </a:pPr>
            <a:r>
              <a:rPr lang="en-GB"/>
              <a:t>A key change is that </a:t>
            </a:r>
            <a:r>
              <a:rPr lang="en-GB" b="1"/>
              <a:t>all tasks</a:t>
            </a:r>
            <a:r>
              <a:rPr lang="en-GB"/>
              <a:t>, both comprehension and production, will be able to be carried out successfully with language </a:t>
            </a:r>
            <a:r>
              <a:rPr lang="en-GB" b="1"/>
              <a:t>drawn</a:t>
            </a:r>
            <a:r>
              <a:rPr lang="en-GB"/>
              <a:t> </a:t>
            </a:r>
            <a:r>
              <a:rPr lang="en-GB" b="1"/>
              <a:t>only</a:t>
            </a:r>
            <a:r>
              <a:rPr lang="en-GB"/>
              <a:t> from the defined vocabulary and grammar lists</a:t>
            </a:r>
            <a:endParaRPr/>
          </a:p>
          <a:p>
            <a:pPr marL="0" lvl="0" indent="0" algn="l" rtl="0">
              <a:lnSpc>
                <a:spcPct val="100000"/>
              </a:lnSpc>
              <a:spcBef>
                <a:spcPts val="0"/>
              </a:spcBef>
              <a:spcAft>
                <a:spcPts val="0"/>
              </a:spcAft>
              <a:buClr>
                <a:schemeClr val="dk1"/>
              </a:buClr>
              <a:buSzPts val="1400"/>
              <a:buFont typeface="Calibri"/>
              <a:buNone/>
            </a:pPr>
            <a:r>
              <a:rPr lang="en-GB"/>
              <a:t>However, </a:t>
            </a:r>
            <a:r>
              <a:rPr lang="en-GB" b="1"/>
              <a:t>full credit </a:t>
            </a:r>
            <a:r>
              <a:rPr lang="en-GB"/>
              <a:t>will be given for any successful production that uses language beyond the required content.  </a:t>
            </a:r>
            <a:endParaRPr/>
          </a:p>
          <a:p>
            <a:pPr marL="0" marR="0" lvl="0" indent="0" algn="l" rtl="0">
              <a:lnSpc>
                <a:spcPct val="100000"/>
              </a:lnSpc>
              <a:spcBef>
                <a:spcPts val="0"/>
              </a:spcBef>
              <a:spcAft>
                <a:spcPts val="0"/>
              </a:spcAft>
              <a:buClr>
                <a:srgbClr val="000000"/>
              </a:buClr>
              <a:buSzPts val="1400"/>
              <a:buFont typeface="Arial"/>
              <a:buNone/>
            </a:pPr>
            <a:r>
              <a:rPr lang="en-GB"/>
              <a:t>Finally, in speaking, rubrics and question prompts can be in English.  Remember that this has often been an issue highlighted with the current Subject Content. </a:t>
            </a:r>
            <a:endParaRPr/>
          </a:p>
          <a:p>
            <a:pPr marL="0" marR="0" lvl="0" indent="0" algn="l" rtl="0">
              <a:lnSpc>
                <a:spcPct val="100000"/>
              </a:lnSpc>
              <a:spcBef>
                <a:spcPts val="0"/>
              </a:spcBef>
              <a:spcAft>
                <a:spcPts val="0"/>
              </a:spcAft>
              <a:buClr>
                <a:srgbClr val="000000"/>
              </a:buClr>
              <a:buSzPts val="1400"/>
              <a:buFont typeface="Arial"/>
              <a:buNone/>
            </a:pPr>
            <a:r>
              <a:rPr lang="en-GB"/>
              <a:t>In addition, there are two conversational elements. The first follows the read aloud and is based on the text itself.  The second develops from the talk about the visual stimulus/stimuli.  This addresses the issue of over-preparation and memorisation in the current general conversation.  </a:t>
            </a:r>
            <a:endParaRPr/>
          </a:p>
          <a:p>
            <a:pPr marL="0" lvl="0" indent="0" algn="l" rtl="0">
              <a:lnSpc>
                <a:spcPct val="100000"/>
              </a:lnSpc>
              <a:spcBef>
                <a:spcPts val="0"/>
              </a:spcBef>
              <a:spcAft>
                <a:spcPts val="0"/>
              </a:spcAft>
              <a:buClr>
                <a:schemeClr val="dk1"/>
              </a:buClr>
              <a:buSzPts val="1400"/>
              <a:buFont typeface="Calibri"/>
              <a:buNone/>
            </a:pPr>
            <a:r>
              <a:rPr lang="en-GB"/>
              <a:t>The key wording heading up all three elements in the speaking section is ‘</a:t>
            </a:r>
            <a:r>
              <a:rPr lang="en-GB" b="1"/>
              <a:t>speak using clear and comprehensible language</a:t>
            </a:r>
            <a:r>
              <a:rPr lang="en-GB"/>
              <a:t>’.  </a:t>
            </a:r>
            <a:endParaRPr/>
          </a:p>
          <a:p>
            <a:pPr marL="0" lvl="0" indent="0" algn="l" rtl="0">
              <a:lnSpc>
                <a:spcPct val="100000"/>
              </a:lnSpc>
              <a:spcBef>
                <a:spcPts val="0"/>
              </a:spcBef>
              <a:spcAft>
                <a:spcPts val="0"/>
              </a:spcAft>
              <a:buClr>
                <a:schemeClr val="dk1"/>
              </a:buClr>
              <a:buSzPts val="1400"/>
              <a:buFont typeface="Calibri"/>
              <a:buNone/>
            </a:pPr>
            <a:r>
              <a:rPr lang="en-GB"/>
              <a:t>This is because, when speaking is unscripted at this (or perhaps any!) level, it will not be highly polished or disproportionately elaborate or sophisticated.  The criteria for its assessment need to reflect that, and the stipulation that students speak clearly and comprehensibly provides the necessary safeguarding to support the requirement for </a:t>
            </a:r>
            <a:r>
              <a:rPr lang="en-GB" b="1"/>
              <a:t>unprepared</a:t>
            </a:r>
            <a:r>
              <a:rPr lang="en-GB"/>
              <a:t> conversation.</a:t>
            </a:r>
            <a:endParaRPr/>
          </a:p>
        </p:txBody>
      </p:sp>
      <p:sp>
        <p:nvSpPr>
          <p:cNvPr id="451" name="Google Shape;4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0"/>
              <a:t>Continuing with key differences:</a:t>
            </a:r>
            <a:endParaRPr/>
          </a:p>
          <a:p>
            <a:pPr marL="0" marR="0" lvl="0" indent="0" algn="l" rtl="0">
              <a:lnSpc>
                <a:spcPct val="100000"/>
              </a:lnSpc>
              <a:spcBef>
                <a:spcPts val="0"/>
              </a:spcBef>
              <a:spcAft>
                <a:spcPts val="0"/>
              </a:spcAft>
              <a:buClr>
                <a:srgbClr val="000000"/>
              </a:buClr>
              <a:buSzPts val="1400"/>
              <a:buFont typeface="Arial"/>
              <a:buNone/>
            </a:pPr>
            <a:r>
              <a:rPr lang="en-GB"/>
              <a:t>In Listening there is a specific requirement limiting the speed of listening passages.  There is also the stipulation that listening comprehension questions and the listening extracts themselves will contain only language from the defined list.</a:t>
            </a:r>
            <a:br>
              <a:rPr lang="en-GB"/>
            </a:br>
            <a:r>
              <a:rPr lang="en-GB"/>
              <a:t>There are a few new elements to the reading.  </a:t>
            </a:r>
            <a:endParaRPr/>
          </a:p>
          <a:p>
            <a:pPr marL="0" lvl="0" indent="0" algn="l" rtl="0">
              <a:lnSpc>
                <a:spcPct val="100000"/>
              </a:lnSpc>
              <a:spcBef>
                <a:spcPts val="0"/>
              </a:spcBef>
              <a:spcAft>
                <a:spcPts val="0"/>
              </a:spcAft>
              <a:buClr>
                <a:schemeClr val="dk1"/>
              </a:buClr>
              <a:buSzPts val="1400"/>
              <a:buFont typeface="Calibri"/>
              <a:buNone/>
            </a:pPr>
            <a:r>
              <a:rPr lang="en-GB"/>
              <a:t>First, the permission to gloss up to 2% unknown words in Higher and crossover tier texts.  To give you an idea, in a text of 125 words, up to 3 unknown words could be included and glossed.</a:t>
            </a:r>
            <a:endParaRPr/>
          </a:p>
          <a:p>
            <a:pPr marL="0" lvl="0" indent="0" algn="l" rtl="0">
              <a:lnSpc>
                <a:spcPct val="100000"/>
              </a:lnSpc>
              <a:spcBef>
                <a:spcPts val="0"/>
              </a:spcBef>
              <a:spcAft>
                <a:spcPts val="0"/>
              </a:spcAft>
              <a:buClr>
                <a:schemeClr val="dk1"/>
              </a:buClr>
              <a:buSzPts val="1400"/>
              <a:buFont typeface="Calibri"/>
              <a:buNone/>
            </a:pPr>
            <a:r>
              <a:rPr lang="en-GB"/>
              <a:t>Second, cognates not on the defined word list may be included, again up to 2% of a text.  </a:t>
            </a:r>
            <a:endParaRPr/>
          </a:p>
          <a:p>
            <a:pPr marL="0" lvl="0" indent="0" algn="l" rtl="0">
              <a:lnSpc>
                <a:spcPct val="100000"/>
              </a:lnSpc>
              <a:spcBef>
                <a:spcPts val="0"/>
              </a:spcBef>
              <a:spcAft>
                <a:spcPts val="0"/>
              </a:spcAft>
              <a:buClr>
                <a:schemeClr val="dk1"/>
              </a:buClr>
              <a:buSzPts val="1400"/>
              <a:buFont typeface="Calibri"/>
              <a:buNone/>
            </a:pPr>
            <a:r>
              <a:rPr lang="en-GB" b="0"/>
              <a:t>This is the definition of cognate from the Subject Content document.</a:t>
            </a:r>
            <a:endParaRPr/>
          </a:p>
          <a:p>
            <a:pPr marL="0" marR="0" lvl="0" indent="0" algn="l" rtl="0">
              <a:lnSpc>
                <a:spcPct val="100000"/>
              </a:lnSpc>
              <a:spcBef>
                <a:spcPts val="0"/>
              </a:spcBef>
              <a:spcAft>
                <a:spcPts val="0"/>
              </a:spcAft>
              <a:buClr>
                <a:srgbClr val="000000"/>
              </a:buClr>
              <a:buSzPts val="1400"/>
              <a:buFont typeface="Arial"/>
              <a:buNone/>
            </a:pPr>
            <a:r>
              <a:rPr lang="en-GB"/>
              <a:t>There is the requirement for students to infer plausible meanings of single unknown words when embedded in written sentences.  This is somewhat different from the 2015 requirement for students to be able to deduce meaning and draw conclusions.  </a:t>
            </a:r>
            <a:br>
              <a:rPr lang="en-GB"/>
            </a:br>
            <a:r>
              <a:rPr lang="en-GB"/>
              <a:t>Derived forms of words are created by the addition of affixes (for example, the suffix -able in English, added to comfort(able) or report(able). Developing an understanding of these affixes is less mental work than learning members of the same word family as individual words and is particularly useful in receptive use. </a:t>
            </a:r>
            <a:r>
              <a:rPr lang="en-GB" sz="1200" b="0" i="0" u="none" strike="noStrike" cap="none">
                <a:solidFill>
                  <a:schemeClr val="dk1"/>
                </a:solidFill>
                <a:latin typeface="Calibri"/>
                <a:ea typeface="Calibri"/>
                <a:cs typeface="Calibri"/>
                <a:sym typeface="Calibri"/>
              </a:rPr>
              <a:t>The new GCSE Subject Content includes several derivational affixes which are frequent, regular, productive and predictable and these can be tested in reading exams only. </a:t>
            </a:r>
            <a:endParaRPr/>
          </a:p>
          <a:p>
            <a:pPr marL="0" lvl="0" indent="0" algn="l" rtl="0">
              <a:lnSpc>
                <a:spcPct val="100000"/>
              </a:lnSpc>
              <a:spcBef>
                <a:spcPts val="0"/>
              </a:spcBef>
              <a:spcAft>
                <a:spcPts val="0"/>
              </a:spcAft>
              <a:buClr>
                <a:schemeClr val="dk1"/>
              </a:buClr>
              <a:buSzPts val="1400"/>
              <a:buFont typeface="Calibri"/>
              <a:buNone/>
            </a:pPr>
            <a:r>
              <a:rPr lang="en-GB"/>
              <a:t>Finally in reading, there is no requirement to include specific types of text, but these may of course be included as long as they contain words from the defined list, and within the parameters for glossing, cognates, inference and derived forms that we’ve just seen.</a:t>
            </a:r>
            <a:endParaRPr/>
          </a:p>
          <a:p>
            <a:pPr marL="0" lvl="0" indent="0" algn="l" rtl="0">
              <a:lnSpc>
                <a:spcPct val="100000"/>
              </a:lnSpc>
              <a:spcBef>
                <a:spcPts val="0"/>
              </a:spcBef>
              <a:spcAft>
                <a:spcPts val="0"/>
              </a:spcAft>
              <a:buClr>
                <a:schemeClr val="dk1"/>
              </a:buClr>
              <a:buSzPts val="1400"/>
              <a:buFont typeface="Calibri"/>
              <a:buNone/>
            </a:pPr>
            <a:r>
              <a:rPr lang="en-GB"/>
              <a:t>Broader changes then are that comprehension questions will all be in English and</a:t>
            </a:r>
            <a:endParaRPr/>
          </a:p>
          <a:p>
            <a:pPr marL="0" lvl="0" indent="0" algn="l" rtl="0">
              <a:lnSpc>
                <a:spcPct val="100000"/>
              </a:lnSpc>
              <a:spcBef>
                <a:spcPts val="0"/>
              </a:spcBef>
              <a:spcAft>
                <a:spcPts val="0"/>
              </a:spcAft>
              <a:buClr>
                <a:schemeClr val="dk1"/>
              </a:buClr>
              <a:buSzPts val="1400"/>
              <a:buFont typeface="Calibri"/>
              <a:buNone/>
            </a:pPr>
            <a:r>
              <a:rPr lang="en-GB"/>
              <a:t>there is no stipulation to have all tasks at sentence level, which was new to 2015, so there may be both comprehension and production tasks at word and sentence level, as appropriate.</a:t>
            </a:r>
            <a:endParaRPr/>
          </a:p>
          <a:p>
            <a:pPr marL="0" lvl="0" indent="0" algn="l" rtl="0">
              <a:lnSpc>
                <a:spcPct val="100000"/>
              </a:lnSpc>
              <a:spcBef>
                <a:spcPts val="0"/>
              </a:spcBef>
              <a:spcAft>
                <a:spcPts val="0"/>
              </a:spcAft>
              <a:buClr>
                <a:schemeClr val="dk1"/>
              </a:buClr>
              <a:buSzPts val="1400"/>
              <a:buFont typeface="Calibri"/>
              <a:buNone/>
            </a:pPr>
            <a:r>
              <a:rPr lang="en-GB"/>
              <a:t>A key change is that </a:t>
            </a:r>
            <a:r>
              <a:rPr lang="en-GB" b="1"/>
              <a:t>all tasks</a:t>
            </a:r>
            <a:r>
              <a:rPr lang="en-GB"/>
              <a:t>, both comprehension and production, will be able to be carried out successfully with language </a:t>
            </a:r>
            <a:r>
              <a:rPr lang="en-GB" b="1"/>
              <a:t>drawn</a:t>
            </a:r>
            <a:r>
              <a:rPr lang="en-GB"/>
              <a:t> </a:t>
            </a:r>
            <a:r>
              <a:rPr lang="en-GB" b="1"/>
              <a:t>only</a:t>
            </a:r>
            <a:r>
              <a:rPr lang="en-GB"/>
              <a:t> from the defined vocabulary and grammar lists</a:t>
            </a:r>
            <a:endParaRPr/>
          </a:p>
          <a:p>
            <a:pPr marL="0" lvl="0" indent="0" algn="l" rtl="0">
              <a:lnSpc>
                <a:spcPct val="100000"/>
              </a:lnSpc>
              <a:spcBef>
                <a:spcPts val="0"/>
              </a:spcBef>
              <a:spcAft>
                <a:spcPts val="0"/>
              </a:spcAft>
              <a:buClr>
                <a:schemeClr val="dk1"/>
              </a:buClr>
              <a:buSzPts val="1400"/>
              <a:buFont typeface="Calibri"/>
              <a:buNone/>
            </a:pPr>
            <a:r>
              <a:rPr lang="en-GB"/>
              <a:t>However, </a:t>
            </a:r>
            <a:r>
              <a:rPr lang="en-GB" b="1"/>
              <a:t>full credit </a:t>
            </a:r>
            <a:r>
              <a:rPr lang="en-GB"/>
              <a:t>will be given for any successful production that uses language beyond the required content.  </a:t>
            </a:r>
            <a:endParaRPr/>
          </a:p>
          <a:p>
            <a:pPr marL="0" marR="0" lvl="0" indent="0" algn="l" rtl="0">
              <a:lnSpc>
                <a:spcPct val="100000"/>
              </a:lnSpc>
              <a:spcBef>
                <a:spcPts val="0"/>
              </a:spcBef>
              <a:spcAft>
                <a:spcPts val="0"/>
              </a:spcAft>
              <a:buClr>
                <a:srgbClr val="000000"/>
              </a:buClr>
              <a:buSzPts val="1400"/>
              <a:buFont typeface="Arial"/>
              <a:buNone/>
            </a:pPr>
            <a:r>
              <a:rPr lang="en-GB"/>
              <a:t>Finally, in speaking, rubrics and question prompts can be in English.  Remember that this has often been an issue highlighted with the current Subject Content. </a:t>
            </a:r>
            <a:endParaRPr/>
          </a:p>
          <a:p>
            <a:pPr marL="0" marR="0" lvl="0" indent="0" algn="l" rtl="0">
              <a:lnSpc>
                <a:spcPct val="100000"/>
              </a:lnSpc>
              <a:spcBef>
                <a:spcPts val="0"/>
              </a:spcBef>
              <a:spcAft>
                <a:spcPts val="0"/>
              </a:spcAft>
              <a:buClr>
                <a:srgbClr val="000000"/>
              </a:buClr>
              <a:buSzPts val="1400"/>
              <a:buFont typeface="Arial"/>
              <a:buNone/>
            </a:pPr>
            <a:r>
              <a:rPr lang="en-GB"/>
              <a:t>In addition, there are two conversational elements. The first follows the read aloud and is based on the text itself.  The second develops from the talk about the visual stimulus/stimuli.  This addresses the issue of over-preparation and memorisation in the current general conversation.  </a:t>
            </a:r>
            <a:endParaRPr/>
          </a:p>
          <a:p>
            <a:pPr marL="0" lvl="0" indent="0" algn="l" rtl="0">
              <a:lnSpc>
                <a:spcPct val="100000"/>
              </a:lnSpc>
              <a:spcBef>
                <a:spcPts val="0"/>
              </a:spcBef>
              <a:spcAft>
                <a:spcPts val="0"/>
              </a:spcAft>
              <a:buClr>
                <a:schemeClr val="dk1"/>
              </a:buClr>
              <a:buSzPts val="1400"/>
              <a:buFont typeface="Calibri"/>
              <a:buNone/>
            </a:pPr>
            <a:r>
              <a:rPr lang="en-GB"/>
              <a:t>The key wording heading up all three elements in the speaking section is ‘</a:t>
            </a:r>
            <a:r>
              <a:rPr lang="en-GB" b="1"/>
              <a:t>speak using clear and comprehensible language</a:t>
            </a:r>
            <a:r>
              <a:rPr lang="en-GB"/>
              <a:t>’.  </a:t>
            </a:r>
            <a:endParaRPr/>
          </a:p>
          <a:p>
            <a:pPr marL="0" lvl="0" indent="0" algn="l" rtl="0">
              <a:lnSpc>
                <a:spcPct val="100000"/>
              </a:lnSpc>
              <a:spcBef>
                <a:spcPts val="0"/>
              </a:spcBef>
              <a:spcAft>
                <a:spcPts val="0"/>
              </a:spcAft>
              <a:buClr>
                <a:schemeClr val="dk1"/>
              </a:buClr>
              <a:buSzPts val="1400"/>
              <a:buFont typeface="Calibri"/>
              <a:buNone/>
            </a:pPr>
            <a:r>
              <a:rPr lang="en-GB"/>
              <a:t>This is because, when speaking is unscripted at this (or perhaps any!) level, it will not be highly polished or disproportionately elaborate or sophisticated.  The criteria for its assessment need to reflect that, and the stipulation that students speak clearly and comprehensibly provides the necessary safeguarding to support the requirement for </a:t>
            </a:r>
            <a:r>
              <a:rPr lang="en-GB" b="1"/>
              <a:t>unprepared</a:t>
            </a:r>
            <a:r>
              <a:rPr lang="en-GB"/>
              <a:t> conversation.</a:t>
            </a:r>
            <a:endParaRPr/>
          </a:p>
        </p:txBody>
      </p:sp>
      <p:sp>
        <p:nvSpPr>
          <p:cNvPr id="459" name="Google Shape;45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46"/>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3"/>
        <p:cNvGrpSpPr/>
        <p:nvPr/>
      </p:nvGrpSpPr>
      <p:grpSpPr>
        <a:xfrm>
          <a:off x="0" y="0"/>
          <a:ext cx="0" cy="0"/>
          <a:chOff x="0" y="0"/>
          <a:chExt cx="0" cy="0"/>
        </a:xfrm>
      </p:grpSpPr>
      <p:sp>
        <p:nvSpPr>
          <p:cNvPr id="44" name="Google Shape;44;p8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Google Shape;47;p81"/>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1"/>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6"/>
        <p:cNvGrpSpPr/>
        <p:nvPr/>
      </p:nvGrpSpPr>
      <p:grpSpPr>
        <a:xfrm>
          <a:off x="0" y="0"/>
          <a:ext cx="0" cy="0"/>
          <a:chOff x="0" y="0"/>
          <a:chExt cx="0" cy="0"/>
        </a:xfrm>
      </p:grpSpPr>
      <p:sp>
        <p:nvSpPr>
          <p:cNvPr id="57" name="Google Shape;57;p5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9"/>
        <p:cNvGrpSpPr/>
        <p:nvPr/>
      </p:nvGrpSpPr>
      <p:grpSpPr>
        <a:xfrm>
          <a:off x="0" y="0"/>
          <a:ext cx="0" cy="0"/>
          <a:chOff x="0" y="0"/>
          <a:chExt cx="0" cy="0"/>
        </a:xfrm>
      </p:grpSpPr>
      <p:sp>
        <p:nvSpPr>
          <p:cNvPr id="60" name="Google Shape;60;p6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6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6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5"/>
        <p:cNvGrpSpPr/>
        <p:nvPr/>
      </p:nvGrpSpPr>
      <p:grpSpPr>
        <a:xfrm>
          <a:off x="0" y="0"/>
          <a:ext cx="0" cy="0"/>
          <a:chOff x="0" y="0"/>
          <a:chExt cx="0" cy="0"/>
        </a:xfrm>
      </p:grpSpPr>
      <p:sp>
        <p:nvSpPr>
          <p:cNvPr id="66" name="Google Shape;66;p8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8"/>
        <p:cNvGrpSpPr/>
        <p:nvPr/>
      </p:nvGrpSpPr>
      <p:grpSpPr>
        <a:xfrm>
          <a:off x="0" y="0"/>
          <a:ext cx="0" cy="0"/>
          <a:chOff x="0" y="0"/>
          <a:chExt cx="0" cy="0"/>
        </a:xfrm>
      </p:grpSpPr>
      <p:sp>
        <p:nvSpPr>
          <p:cNvPr id="69" name="Google Shape;69;p8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8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72"/>
        <p:cNvGrpSpPr/>
        <p:nvPr/>
      </p:nvGrpSpPr>
      <p:grpSpPr>
        <a:xfrm>
          <a:off x="0" y="0"/>
          <a:ext cx="0" cy="0"/>
          <a:chOff x="0" y="0"/>
          <a:chExt cx="0" cy="0"/>
        </a:xfrm>
      </p:grpSpPr>
      <p:sp>
        <p:nvSpPr>
          <p:cNvPr id="73" name="Google Shape;73;p8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4"/>
        <p:cNvGrpSpPr/>
        <p:nvPr/>
      </p:nvGrpSpPr>
      <p:grpSpPr>
        <a:xfrm>
          <a:off x="0" y="0"/>
          <a:ext cx="0" cy="0"/>
          <a:chOff x="0" y="0"/>
          <a:chExt cx="0" cy="0"/>
        </a:xfrm>
      </p:grpSpPr>
      <p:sp>
        <p:nvSpPr>
          <p:cNvPr id="75" name="Google Shape;75;p8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6" name="Google Shape;76;p8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7" name="Google Shape;77;p8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8"/>
        <p:cNvGrpSpPr/>
        <p:nvPr/>
      </p:nvGrpSpPr>
      <p:grpSpPr>
        <a:xfrm>
          <a:off x="0" y="0"/>
          <a:ext cx="0" cy="0"/>
          <a:chOff x="0" y="0"/>
          <a:chExt cx="0" cy="0"/>
        </a:xfrm>
      </p:grpSpPr>
      <p:sp>
        <p:nvSpPr>
          <p:cNvPr id="79" name="Google Shape;79;p8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8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8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3" name="Google Shape;83;p8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4" name="Google Shape;84;p8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5"/>
        <p:cNvGrpSpPr/>
        <p:nvPr/>
      </p:nvGrpSpPr>
      <p:grpSpPr>
        <a:xfrm>
          <a:off x="0" y="0"/>
          <a:ext cx="0" cy="0"/>
          <a:chOff x="0" y="0"/>
          <a:chExt cx="0" cy="0"/>
        </a:xfrm>
      </p:grpSpPr>
      <p:sp>
        <p:nvSpPr>
          <p:cNvPr id="86" name="Google Shape;86;p8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7"/>
          <p:cNvSpPr>
            <a:spLocks noGrp="1"/>
          </p:cNvSpPr>
          <p:nvPr>
            <p:ph type="pic" idx="2"/>
          </p:nvPr>
        </p:nvSpPr>
        <p:spPr>
          <a:xfrm>
            <a:off x="5183188" y="987427"/>
            <a:ext cx="6172200" cy="4873625"/>
          </a:xfrm>
          <a:prstGeom prst="rect">
            <a:avLst/>
          </a:prstGeom>
          <a:noFill/>
          <a:ln>
            <a:noFill/>
          </a:ln>
        </p:spPr>
      </p:sp>
      <p:sp>
        <p:nvSpPr>
          <p:cNvPr id="88" name="Google Shape;88;p8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8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0" name="Google Shape;90;p8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1" name="Google Shape;91;p8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
        <p:cNvGrpSpPr/>
        <p:nvPr/>
      </p:nvGrpSpPr>
      <p:grpSpPr>
        <a:xfrm>
          <a:off x="0" y="0"/>
          <a:ext cx="0" cy="0"/>
          <a:chOff x="0" y="0"/>
          <a:chExt cx="0" cy="0"/>
        </a:xfrm>
      </p:grpSpPr>
      <p:sp>
        <p:nvSpPr>
          <p:cNvPr id="16" name="Google Shape;16;p4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92"/>
        <p:cNvGrpSpPr/>
        <p:nvPr/>
      </p:nvGrpSpPr>
      <p:grpSpPr>
        <a:xfrm>
          <a:off x="0" y="0"/>
          <a:ext cx="0" cy="0"/>
          <a:chOff x="0" y="0"/>
          <a:chExt cx="0" cy="0"/>
        </a:xfrm>
      </p:grpSpPr>
      <p:sp>
        <p:nvSpPr>
          <p:cNvPr id="93" name="Google Shape;93;p8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8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8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6" name="Google Shape;96;p8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7" name="Google Shape;97;p8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89"/>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89"/>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8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2" name="Google Shape;102;p8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3" name="Google Shape;103;p8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11"/>
        <p:cNvGrpSpPr/>
        <p:nvPr/>
      </p:nvGrpSpPr>
      <p:grpSpPr>
        <a:xfrm>
          <a:off x="0" y="0"/>
          <a:ext cx="0" cy="0"/>
          <a:chOff x="0" y="0"/>
          <a:chExt cx="0" cy="0"/>
        </a:xfrm>
      </p:grpSpPr>
      <p:sp>
        <p:nvSpPr>
          <p:cNvPr id="112" name="Google Shape;112;p5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14"/>
        <p:cNvGrpSpPr/>
        <p:nvPr/>
      </p:nvGrpSpPr>
      <p:grpSpPr>
        <a:xfrm>
          <a:off x="0" y="0"/>
          <a:ext cx="0" cy="0"/>
          <a:chOff x="0" y="0"/>
          <a:chExt cx="0" cy="0"/>
        </a:xfrm>
      </p:grpSpPr>
      <p:sp>
        <p:nvSpPr>
          <p:cNvPr id="115" name="Google Shape;115;p64"/>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17"/>
        <p:cNvGrpSpPr/>
        <p:nvPr/>
      </p:nvGrpSpPr>
      <p:grpSpPr>
        <a:xfrm>
          <a:off x="0" y="0"/>
          <a:ext cx="0" cy="0"/>
          <a:chOff x="0" y="0"/>
          <a:chExt cx="0" cy="0"/>
        </a:xfrm>
      </p:grpSpPr>
      <p:sp>
        <p:nvSpPr>
          <p:cNvPr id="118" name="Google Shape;118;p6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6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6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3"/>
        <p:cNvGrpSpPr/>
        <p:nvPr/>
      </p:nvGrpSpPr>
      <p:grpSpPr>
        <a:xfrm>
          <a:off x="0" y="0"/>
          <a:ext cx="0" cy="0"/>
          <a:chOff x="0" y="0"/>
          <a:chExt cx="0" cy="0"/>
        </a:xfrm>
      </p:grpSpPr>
      <p:sp>
        <p:nvSpPr>
          <p:cNvPr id="124" name="Google Shape;124;p6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6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26"/>
        <p:cNvGrpSpPr/>
        <p:nvPr/>
      </p:nvGrpSpPr>
      <p:grpSpPr>
        <a:xfrm>
          <a:off x="0" y="0"/>
          <a:ext cx="0" cy="0"/>
          <a:chOff x="0" y="0"/>
          <a:chExt cx="0" cy="0"/>
        </a:xfrm>
      </p:grpSpPr>
      <p:sp>
        <p:nvSpPr>
          <p:cNvPr id="127" name="Google Shape;127;p6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30"/>
        <p:cNvGrpSpPr/>
        <p:nvPr/>
      </p:nvGrpSpPr>
      <p:grpSpPr>
        <a:xfrm>
          <a:off x="0" y="0"/>
          <a:ext cx="0" cy="0"/>
          <a:chOff x="0" y="0"/>
          <a:chExt cx="0" cy="0"/>
        </a:xfrm>
      </p:grpSpPr>
      <p:sp>
        <p:nvSpPr>
          <p:cNvPr id="131" name="Google Shape;131;p6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32"/>
        <p:cNvGrpSpPr/>
        <p:nvPr/>
      </p:nvGrpSpPr>
      <p:grpSpPr>
        <a:xfrm>
          <a:off x="0" y="0"/>
          <a:ext cx="0" cy="0"/>
          <a:chOff x="0" y="0"/>
          <a:chExt cx="0" cy="0"/>
        </a:xfrm>
      </p:grpSpPr>
      <p:sp>
        <p:nvSpPr>
          <p:cNvPr id="133" name="Google Shape;133;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4" name="Google Shape;134;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5" name="Google Shape;135;p6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6"/>
        <p:cNvGrpSpPr/>
        <p:nvPr/>
      </p:nvGrpSpPr>
      <p:grpSpPr>
        <a:xfrm>
          <a:off x="0" y="0"/>
          <a:ext cx="0" cy="0"/>
          <a:chOff x="0" y="0"/>
          <a:chExt cx="0" cy="0"/>
        </a:xfrm>
      </p:grpSpPr>
      <p:sp>
        <p:nvSpPr>
          <p:cNvPr id="137" name="Google Shape;137;p7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7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1" name="Google Shape;141;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2" name="Google Shape;142;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3"/>
        <p:cNvGrpSpPr/>
        <p:nvPr/>
      </p:nvGrpSpPr>
      <p:grpSpPr>
        <a:xfrm>
          <a:off x="0" y="0"/>
          <a:ext cx="0" cy="0"/>
          <a:chOff x="0" y="0"/>
          <a:chExt cx="0" cy="0"/>
        </a:xfrm>
      </p:grpSpPr>
      <p:sp>
        <p:nvSpPr>
          <p:cNvPr id="144" name="Google Shape;144;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1"/>
          <p:cNvSpPr>
            <a:spLocks noGrp="1"/>
          </p:cNvSpPr>
          <p:nvPr>
            <p:ph type="pic" idx="2"/>
          </p:nvPr>
        </p:nvSpPr>
        <p:spPr>
          <a:xfrm>
            <a:off x="5183188" y="987427"/>
            <a:ext cx="6172200" cy="4873625"/>
          </a:xfrm>
          <a:prstGeom prst="rect">
            <a:avLst/>
          </a:prstGeom>
          <a:noFill/>
          <a:ln>
            <a:noFill/>
          </a:ln>
        </p:spPr>
      </p:sp>
      <p:sp>
        <p:nvSpPr>
          <p:cNvPr id="146" name="Google Shape;146;p7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7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8" name="Google Shape;148;p7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9" name="Google Shape;149;p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50"/>
        <p:cNvGrpSpPr/>
        <p:nvPr/>
      </p:nvGrpSpPr>
      <p:grpSpPr>
        <a:xfrm>
          <a:off x="0" y="0"/>
          <a:ext cx="0" cy="0"/>
          <a:chOff x="0" y="0"/>
          <a:chExt cx="0" cy="0"/>
        </a:xfrm>
      </p:grpSpPr>
      <p:sp>
        <p:nvSpPr>
          <p:cNvPr id="151" name="Google Shape;151;p7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4" name="Google Shape;154;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5" name="Google Shape;155;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56"/>
        <p:cNvGrpSpPr/>
        <p:nvPr/>
      </p:nvGrpSpPr>
      <p:grpSpPr>
        <a:xfrm>
          <a:off x="0" y="0"/>
          <a:ext cx="0" cy="0"/>
          <a:chOff x="0" y="0"/>
          <a:chExt cx="0" cy="0"/>
        </a:xfrm>
      </p:grpSpPr>
      <p:sp>
        <p:nvSpPr>
          <p:cNvPr id="157" name="Google Shape;157;p7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7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0" name="Google Shape;160;p7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1" name="Google Shape;161;p7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65"/>
        <p:cNvGrpSpPr/>
        <p:nvPr/>
      </p:nvGrpSpPr>
      <p:grpSpPr>
        <a:xfrm>
          <a:off x="0" y="0"/>
          <a:ext cx="0" cy="0"/>
          <a:chOff x="0" y="0"/>
          <a:chExt cx="0" cy="0"/>
        </a:xfrm>
      </p:grpSpPr>
      <p:sp>
        <p:nvSpPr>
          <p:cNvPr id="166" name="Google Shape;166;p5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69"/>
        <p:cNvGrpSpPr/>
        <p:nvPr/>
      </p:nvGrpSpPr>
      <p:grpSpPr>
        <a:xfrm>
          <a:off x="0" y="0"/>
          <a:ext cx="0" cy="0"/>
          <a:chOff x="0" y="0"/>
          <a:chExt cx="0" cy="0"/>
        </a:xfrm>
      </p:grpSpPr>
      <p:sp>
        <p:nvSpPr>
          <p:cNvPr id="170" name="Google Shape;170;p6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2"/>
        <p:cNvGrpSpPr/>
        <p:nvPr/>
      </p:nvGrpSpPr>
      <p:grpSpPr>
        <a:xfrm>
          <a:off x="0" y="0"/>
          <a:ext cx="0" cy="0"/>
          <a:chOff x="0" y="0"/>
          <a:chExt cx="0" cy="0"/>
        </a:xfrm>
      </p:grpSpPr>
      <p:sp>
        <p:nvSpPr>
          <p:cNvPr id="173" name="Google Shape;173;p9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75"/>
        <p:cNvGrpSpPr/>
        <p:nvPr/>
      </p:nvGrpSpPr>
      <p:grpSpPr>
        <a:xfrm>
          <a:off x="0" y="0"/>
          <a:ext cx="0" cy="0"/>
          <a:chOff x="0" y="0"/>
          <a:chExt cx="0" cy="0"/>
        </a:xfrm>
      </p:grpSpPr>
      <p:sp>
        <p:nvSpPr>
          <p:cNvPr id="176" name="Google Shape;176;p9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9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78"/>
        <p:cNvGrpSpPr/>
        <p:nvPr/>
      </p:nvGrpSpPr>
      <p:grpSpPr>
        <a:xfrm>
          <a:off x="0" y="0"/>
          <a:ext cx="0" cy="0"/>
          <a:chOff x="0" y="0"/>
          <a:chExt cx="0" cy="0"/>
        </a:xfrm>
      </p:grpSpPr>
      <p:sp>
        <p:nvSpPr>
          <p:cNvPr id="179" name="Google Shape;179;p92"/>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9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9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9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9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84"/>
        <p:cNvGrpSpPr/>
        <p:nvPr/>
      </p:nvGrpSpPr>
      <p:grpSpPr>
        <a:xfrm>
          <a:off x="0" y="0"/>
          <a:ext cx="0" cy="0"/>
          <a:chOff x="0" y="0"/>
          <a:chExt cx="0" cy="0"/>
        </a:xfrm>
      </p:grpSpPr>
      <p:sp>
        <p:nvSpPr>
          <p:cNvPr id="185" name="Google Shape;185;p9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9"/>
        <p:cNvGrpSpPr/>
        <p:nvPr/>
      </p:nvGrpSpPr>
      <p:grpSpPr>
        <a:xfrm>
          <a:off x="0" y="0"/>
          <a:ext cx="0" cy="0"/>
          <a:chOff x="0" y="0"/>
          <a:chExt cx="0" cy="0"/>
        </a:xfrm>
      </p:grpSpPr>
      <p:sp>
        <p:nvSpPr>
          <p:cNvPr id="20" name="Google Shape;20;p7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7"/>
        <p:cNvGrpSpPr/>
        <p:nvPr/>
      </p:nvGrpSpPr>
      <p:grpSpPr>
        <a:xfrm>
          <a:off x="0" y="0"/>
          <a:ext cx="0" cy="0"/>
          <a:chOff x="0" y="0"/>
          <a:chExt cx="0" cy="0"/>
        </a:xfrm>
      </p:grpSpPr>
      <p:sp>
        <p:nvSpPr>
          <p:cNvPr id="188" name="Google Shape;188;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9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0" name="Google Shape;190;p9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1"/>
        <p:cNvGrpSpPr/>
        <p:nvPr/>
      </p:nvGrpSpPr>
      <p:grpSpPr>
        <a:xfrm>
          <a:off x="0" y="0"/>
          <a:ext cx="0" cy="0"/>
          <a:chOff x="0" y="0"/>
          <a:chExt cx="0" cy="0"/>
        </a:xfrm>
      </p:grpSpPr>
      <p:sp>
        <p:nvSpPr>
          <p:cNvPr id="192" name="Google Shape;192;p9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96"/>
          <p:cNvSpPr>
            <a:spLocks noGrp="1"/>
          </p:cNvSpPr>
          <p:nvPr>
            <p:ph type="pic" idx="2"/>
          </p:nvPr>
        </p:nvSpPr>
        <p:spPr>
          <a:xfrm>
            <a:off x="5183188" y="987427"/>
            <a:ext cx="6172200" cy="4873625"/>
          </a:xfrm>
          <a:prstGeom prst="rect">
            <a:avLst/>
          </a:prstGeom>
          <a:noFill/>
          <a:ln>
            <a:noFill/>
          </a:ln>
        </p:spPr>
      </p:sp>
      <p:sp>
        <p:nvSpPr>
          <p:cNvPr id="194" name="Google Shape;194;p9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95"/>
        <p:cNvGrpSpPr/>
        <p:nvPr/>
      </p:nvGrpSpPr>
      <p:grpSpPr>
        <a:xfrm>
          <a:off x="0" y="0"/>
          <a:ext cx="0" cy="0"/>
          <a:chOff x="0" y="0"/>
          <a:chExt cx="0" cy="0"/>
        </a:xfrm>
      </p:grpSpPr>
      <p:sp>
        <p:nvSpPr>
          <p:cNvPr id="196" name="Google Shape;196;p9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9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98"/>
        <p:cNvGrpSpPr/>
        <p:nvPr/>
      </p:nvGrpSpPr>
      <p:grpSpPr>
        <a:xfrm>
          <a:off x="0" y="0"/>
          <a:ext cx="0" cy="0"/>
          <a:chOff x="0" y="0"/>
          <a:chExt cx="0" cy="0"/>
        </a:xfrm>
      </p:grpSpPr>
      <p:sp>
        <p:nvSpPr>
          <p:cNvPr id="199" name="Google Shape;199;p9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9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2"/>
        <p:cNvGrpSpPr/>
        <p:nvPr/>
      </p:nvGrpSpPr>
      <p:grpSpPr>
        <a:xfrm>
          <a:off x="0" y="0"/>
          <a:ext cx="0" cy="0"/>
          <a:chOff x="0" y="0"/>
          <a:chExt cx="0" cy="0"/>
        </a:xfrm>
      </p:grpSpPr>
      <p:sp>
        <p:nvSpPr>
          <p:cNvPr id="203" name="Google Shape;203;p5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99"/>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Google Shape;206;p9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R="0" lvl="1" algn="ctr"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Twentieth Century"/>
                <a:ea typeface="Twentieth Century"/>
                <a:cs typeface="Twentieth Century"/>
                <a:sym typeface="Twentieth Century"/>
              </a:defRPr>
            </a:lvl2pPr>
            <a:lvl3pPr marR="0" lvl="2" algn="ctr" rtl="0">
              <a:lnSpc>
                <a:spcPct val="90000"/>
              </a:lnSpc>
              <a:spcBef>
                <a:spcPts val="500"/>
              </a:spcBef>
              <a:spcAft>
                <a:spcPts val="0"/>
              </a:spcAft>
              <a:buClr>
                <a:srgbClr val="1F3864"/>
              </a:buClr>
              <a:buSzPts val="1800"/>
              <a:buFont typeface="Arial"/>
              <a:buNone/>
              <a:defRPr sz="1800" b="0" i="0" u="none" strike="noStrike" cap="none">
                <a:solidFill>
                  <a:srgbClr val="1F3864"/>
                </a:solidFill>
                <a:latin typeface="Twentieth Century"/>
                <a:ea typeface="Twentieth Century"/>
                <a:cs typeface="Twentieth Century"/>
                <a:sym typeface="Twentieth Century"/>
              </a:defRPr>
            </a:lvl3pPr>
            <a:lvl4pPr marR="0" lvl="3"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4pPr>
            <a:lvl5pPr marR="0" lvl="4" algn="ctr" rtl="0">
              <a:lnSpc>
                <a:spcPct val="90000"/>
              </a:lnSpc>
              <a:spcBef>
                <a:spcPts val="5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7"/>
        <p:cNvGrpSpPr/>
        <p:nvPr/>
      </p:nvGrpSpPr>
      <p:grpSpPr>
        <a:xfrm>
          <a:off x="0" y="0"/>
          <a:ext cx="0" cy="0"/>
          <a:chOff x="0" y="0"/>
          <a:chExt cx="0" cy="0"/>
        </a:xfrm>
      </p:grpSpPr>
      <p:sp>
        <p:nvSpPr>
          <p:cNvPr id="208" name="Google Shape;208;p10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9" name="Google Shape;209;p10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10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6000"/>
              <a:buFont typeface="Twentieth Century"/>
              <a:buNone/>
              <a:defRPr sz="60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Google Shape;212;p10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3"/>
        <p:cNvGrpSpPr/>
        <p:nvPr/>
      </p:nvGrpSpPr>
      <p:grpSpPr>
        <a:xfrm>
          <a:off x="0" y="0"/>
          <a:ext cx="0" cy="0"/>
          <a:chOff x="0" y="0"/>
          <a:chExt cx="0" cy="0"/>
        </a:xfrm>
      </p:grpSpPr>
      <p:sp>
        <p:nvSpPr>
          <p:cNvPr id="214" name="Google Shape;214;p10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5" name="Google Shape;215;p10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6" name="Google Shape;216;p10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7"/>
        <p:cNvGrpSpPr/>
        <p:nvPr/>
      </p:nvGrpSpPr>
      <p:grpSpPr>
        <a:xfrm>
          <a:off x="0" y="0"/>
          <a:ext cx="0" cy="0"/>
          <a:chOff x="0" y="0"/>
          <a:chExt cx="0" cy="0"/>
        </a:xfrm>
      </p:grpSpPr>
      <p:sp>
        <p:nvSpPr>
          <p:cNvPr id="218" name="Google Shape;218;p10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10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20" name="Google Shape;220;p10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1" name="Google Shape;221;p10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1F3864"/>
              </a:buClr>
              <a:buSzPts val="2400"/>
              <a:buFont typeface="Arial"/>
              <a:buNone/>
              <a:defRPr sz="2400" b="1"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2000"/>
              <a:buFont typeface="Arial"/>
              <a:buNone/>
              <a:defRPr sz="2000" b="1"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800"/>
              <a:buFont typeface="Arial"/>
              <a:buNone/>
              <a:defRPr sz="1800" b="1"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600"/>
              <a:buFont typeface="Arial"/>
              <a:buNone/>
              <a:defRPr sz="1600" b="1"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222" name="Google Shape;222;p10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2"/>
        <p:cNvGrpSpPr/>
        <p:nvPr/>
      </p:nvGrpSpPr>
      <p:grpSpPr>
        <a:xfrm>
          <a:off x="0" y="0"/>
          <a:ext cx="0" cy="0"/>
          <a:chOff x="0" y="0"/>
          <a:chExt cx="0" cy="0"/>
        </a:xfrm>
      </p:grpSpPr>
      <p:sp>
        <p:nvSpPr>
          <p:cNvPr id="23" name="Google Shape;23;p7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3"/>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4"/>
        <p:cNvGrpSpPr/>
        <p:nvPr/>
      </p:nvGrpSpPr>
      <p:grpSpPr>
        <a:xfrm>
          <a:off x="0" y="0"/>
          <a:ext cx="0" cy="0"/>
          <a:chOff x="0" y="0"/>
          <a:chExt cx="0" cy="0"/>
        </a:xfrm>
      </p:grpSpPr>
      <p:sp>
        <p:nvSpPr>
          <p:cNvPr id="225" name="Google Shape;225;p10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6" name="Google Shape;226;p105"/>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1F3864"/>
              </a:buClr>
              <a:buSzPts val="3200"/>
              <a:buFont typeface="Arial"/>
              <a:buChar char="•"/>
              <a:defRPr sz="3200" b="0" i="0" u="none" strike="noStrike" cap="none">
                <a:solidFill>
                  <a:srgbClr val="1F3864"/>
                </a:solidFill>
                <a:latin typeface="Twentieth Century"/>
                <a:ea typeface="Twentieth Century"/>
                <a:cs typeface="Twentieth Century"/>
                <a:sym typeface="Twentieth Century"/>
              </a:defRPr>
            </a:lvl1pPr>
            <a:lvl2pPr marL="914400" marR="0" lvl="1" indent="-406400" algn="l" rtl="0">
              <a:lnSpc>
                <a:spcPct val="90000"/>
              </a:lnSpc>
              <a:spcBef>
                <a:spcPts val="5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2pPr>
            <a:lvl3pPr marL="1371600" marR="0" lvl="2"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3pPr>
            <a:lvl4pPr marL="1828800" marR="0" lvl="3"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4pPr>
            <a:lvl5pPr marL="2286000" marR="0" lvl="4"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27" name="Google Shape;227;p10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28" name="Google Shape;228;p10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9" name="Google Shape;229;p10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0" name="Google Shape;230;p10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1"/>
        <p:cNvGrpSpPr/>
        <p:nvPr/>
      </p:nvGrpSpPr>
      <p:grpSpPr>
        <a:xfrm>
          <a:off x="0" y="0"/>
          <a:ext cx="0" cy="0"/>
          <a:chOff x="0" y="0"/>
          <a:chExt cx="0" cy="0"/>
        </a:xfrm>
      </p:grpSpPr>
      <p:sp>
        <p:nvSpPr>
          <p:cNvPr id="232" name="Google Shape;232;p10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1F3864"/>
              </a:buClr>
              <a:buSzPts val="3200"/>
              <a:buFont typeface="Twentieth Century"/>
              <a:buNone/>
              <a:defRPr sz="32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3" name="Google Shape;233;p106"/>
          <p:cNvSpPr>
            <a:spLocks noGrp="1"/>
          </p:cNvSpPr>
          <p:nvPr>
            <p:ph type="pic" idx="2"/>
          </p:nvPr>
        </p:nvSpPr>
        <p:spPr>
          <a:xfrm>
            <a:off x="5183188" y="987427"/>
            <a:ext cx="6172200" cy="4873625"/>
          </a:xfrm>
          <a:prstGeom prst="rect">
            <a:avLst/>
          </a:prstGeom>
          <a:noFill/>
          <a:ln>
            <a:noFill/>
          </a:ln>
        </p:spPr>
      </p:sp>
      <p:sp>
        <p:nvSpPr>
          <p:cNvPr id="234" name="Google Shape;234;p10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1F3864"/>
              </a:buClr>
              <a:buSzPts val="1600"/>
              <a:buFont typeface="Arial"/>
              <a:buNone/>
              <a:defRPr sz="1600" b="0" i="0" u="none" strike="noStrike" cap="none">
                <a:solidFill>
                  <a:srgbClr val="1F3864"/>
                </a:solidFill>
                <a:latin typeface="Twentieth Century"/>
                <a:ea typeface="Twentieth Century"/>
                <a:cs typeface="Twentieth Century"/>
                <a:sym typeface="Twentieth Century"/>
              </a:defRPr>
            </a:lvl1pPr>
            <a:lvl2pPr marL="914400" marR="0" lvl="1" indent="-228600" algn="l" rtl="0">
              <a:lnSpc>
                <a:spcPct val="90000"/>
              </a:lnSpc>
              <a:spcBef>
                <a:spcPts val="500"/>
              </a:spcBef>
              <a:spcAft>
                <a:spcPts val="0"/>
              </a:spcAft>
              <a:buClr>
                <a:srgbClr val="1F3864"/>
              </a:buClr>
              <a:buSzPts val="1400"/>
              <a:buFont typeface="Arial"/>
              <a:buNone/>
              <a:defRPr sz="1400" b="0" i="0" u="none" strike="noStrike" cap="none">
                <a:solidFill>
                  <a:srgbClr val="1F3864"/>
                </a:solidFill>
                <a:latin typeface="Twentieth Century"/>
                <a:ea typeface="Twentieth Century"/>
                <a:cs typeface="Twentieth Century"/>
                <a:sym typeface="Twentieth Century"/>
              </a:defRPr>
            </a:lvl2pPr>
            <a:lvl3pPr marL="1371600" marR="0" lvl="2" indent="-228600" algn="l" rtl="0">
              <a:lnSpc>
                <a:spcPct val="90000"/>
              </a:lnSpc>
              <a:spcBef>
                <a:spcPts val="500"/>
              </a:spcBef>
              <a:spcAft>
                <a:spcPts val="0"/>
              </a:spcAft>
              <a:buClr>
                <a:srgbClr val="1F3864"/>
              </a:buClr>
              <a:buSzPts val="1200"/>
              <a:buFont typeface="Arial"/>
              <a:buNone/>
              <a:defRPr sz="1200" b="0" i="0" u="none" strike="noStrike" cap="none">
                <a:solidFill>
                  <a:srgbClr val="1F3864"/>
                </a:solidFill>
                <a:latin typeface="Twentieth Century"/>
                <a:ea typeface="Twentieth Century"/>
                <a:cs typeface="Twentieth Century"/>
                <a:sym typeface="Twentieth Century"/>
              </a:defRPr>
            </a:lvl3pPr>
            <a:lvl4pPr marL="1828800" marR="0" lvl="3"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4pPr>
            <a:lvl5pPr marL="2286000" marR="0" lvl="4" indent="-228600" algn="l" rtl="0">
              <a:lnSpc>
                <a:spcPct val="90000"/>
              </a:lnSpc>
              <a:spcBef>
                <a:spcPts val="500"/>
              </a:spcBef>
              <a:spcAft>
                <a:spcPts val="0"/>
              </a:spcAft>
              <a:buClr>
                <a:srgbClr val="1F3864"/>
              </a:buClr>
              <a:buSzPts val="1000"/>
              <a:buFont typeface="Arial"/>
              <a:buNone/>
              <a:defRPr sz="1000" b="0" i="0" u="none" strike="noStrike" cap="none">
                <a:solidFill>
                  <a:srgbClr val="1F3864"/>
                </a:solidFill>
                <a:latin typeface="Twentieth Century"/>
                <a:ea typeface="Twentieth Century"/>
                <a:cs typeface="Twentieth Century"/>
                <a:sym typeface="Twentieth Century"/>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235" name="Google Shape;235;p10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6" name="Google Shape;236;p10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7" name="Google Shape;237;p10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8"/>
        <p:cNvGrpSpPr/>
        <p:nvPr/>
      </p:nvGrpSpPr>
      <p:grpSpPr>
        <a:xfrm>
          <a:off x="0" y="0"/>
          <a:ext cx="0" cy="0"/>
          <a:chOff x="0" y="0"/>
          <a:chExt cx="0" cy="0"/>
        </a:xfrm>
      </p:grpSpPr>
      <p:sp>
        <p:nvSpPr>
          <p:cNvPr id="239" name="Google Shape;239;p10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0" name="Google Shape;240;p10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1" name="Google Shape;241;p10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2" name="Google Shape;242;p10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3" name="Google Shape;243;p10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4"/>
        <p:cNvGrpSpPr/>
        <p:nvPr/>
      </p:nvGrpSpPr>
      <p:grpSpPr>
        <a:xfrm>
          <a:off x="0" y="0"/>
          <a:ext cx="0" cy="0"/>
          <a:chOff x="0" y="0"/>
          <a:chExt cx="0" cy="0"/>
        </a:xfrm>
      </p:grpSpPr>
      <p:sp>
        <p:nvSpPr>
          <p:cNvPr id="245" name="Google Shape;245;p108"/>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3864"/>
              </a:buClr>
              <a:buSzPts val="4400"/>
              <a:buFont typeface="Twentieth Century"/>
              <a:buNone/>
              <a:defRPr sz="4400" b="0" i="0" u="none" strike="noStrike" cap="none">
                <a:solidFill>
                  <a:srgbClr val="1F3864"/>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6" name="Google Shape;246;p108"/>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7" name="Google Shape;247;p10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8" name="Google Shape;248;p10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9" name="Google Shape;249;p10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_&amp;_Table">
  <p:cSld name="Title_&amp;_Table">
    <p:spTree>
      <p:nvGrpSpPr>
        <p:cNvPr id="1" name="Shape 253"/>
        <p:cNvGrpSpPr/>
        <p:nvPr/>
      </p:nvGrpSpPr>
      <p:grpSpPr>
        <a:xfrm>
          <a:off x="0" y="0"/>
          <a:ext cx="0" cy="0"/>
          <a:chOff x="0" y="0"/>
          <a:chExt cx="0" cy="0"/>
        </a:xfrm>
      </p:grpSpPr>
      <p:sp>
        <p:nvSpPr>
          <p:cNvPr id="254" name="Google Shape;254;p58"/>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_&amp;_Text Box">
  <p:cSld name="Title_&amp;_Text Box">
    <p:spTree>
      <p:nvGrpSpPr>
        <p:cNvPr id="1" name="Shape 255"/>
        <p:cNvGrpSpPr/>
        <p:nvPr/>
      </p:nvGrpSpPr>
      <p:grpSpPr>
        <a:xfrm>
          <a:off x="0" y="0"/>
          <a:ext cx="0" cy="0"/>
          <a:chOff x="0" y="0"/>
          <a:chExt cx="0" cy="0"/>
        </a:xfrm>
      </p:grpSpPr>
      <p:sp>
        <p:nvSpPr>
          <p:cNvPr id="256" name="Google Shape;256;p59"/>
          <p:cNvSpPr txBox="1">
            <a:spLocks noGrp="1"/>
          </p:cNvSpPr>
          <p:nvPr>
            <p:ph type="body" idx="1"/>
          </p:nvPr>
        </p:nvSpPr>
        <p:spPr>
          <a:xfrm>
            <a:off x="373063" y="1065213"/>
            <a:ext cx="11514137" cy="5105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solidFill>
                  <a:srgbClr val="525050"/>
                </a:solidFill>
              </a:defRPr>
            </a:lvl1pPr>
            <a:lvl2pPr marL="914400" lvl="1" indent="-228600" algn="l">
              <a:lnSpc>
                <a:spcPct val="90000"/>
              </a:lnSpc>
              <a:spcBef>
                <a:spcPts val="500"/>
              </a:spcBef>
              <a:spcAft>
                <a:spcPts val="0"/>
              </a:spcAft>
              <a:buClr>
                <a:srgbClr val="525050"/>
              </a:buClr>
              <a:buSzPts val="2200"/>
              <a:buNone/>
              <a:defRPr sz="2200">
                <a:solidFill>
                  <a:srgbClr val="525050"/>
                </a:solidFill>
              </a:defRPr>
            </a:lvl2pPr>
            <a:lvl3pPr marL="1371600" lvl="2" indent="-228600" algn="l">
              <a:lnSpc>
                <a:spcPct val="90000"/>
              </a:lnSpc>
              <a:spcBef>
                <a:spcPts val="500"/>
              </a:spcBef>
              <a:spcAft>
                <a:spcPts val="0"/>
              </a:spcAft>
              <a:buClr>
                <a:srgbClr val="525050"/>
              </a:buClr>
              <a:buSzPts val="2000"/>
              <a:buNone/>
              <a:defRPr>
                <a:solidFill>
                  <a:srgbClr val="525050"/>
                </a:solidFill>
              </a:defRPr>
            </a:lvl3pPr>
            <a:lvl4pPr marL="1828800" lvl="3" indent="-228600" algn="l">
              <a:lnSpc>
                <a:spcPct val="90000"/>
              </a:lnSpc>
              <a:spcBef>
                <a:spcPts val="500"/>
              </a:spcBef>
              <a:spcAft>
                <a:spcPts val="0"/>
              </a:spcAft>
              <a:buClr>
                <a:srgbClr val="525050"/>
              </a:buClr>
              <a:buSzPts val="1800"/>
              <a:buNone/>
              <a:defRPr>
                <a:solidFill>
                  <a:srgbClr val="525050"/>
                </a:solidFill>
              </a:defRPr>
            </a:lvl4pPr>
            <a:lvl5pPr marL="2286000" lvl="4" indent="-228600" algn="l">
              <a:lnSpc>
                <a:spcPct val="90000"/>
              </a:lnSpc>
              <a:spcBef>
                <a:spcPts val="500"/>
              </a:spcBef>
              <a:spcAft>
                <a:spcPts val="0"/>
              </a:spcAft>
              <a:buClr>
                <a:srgbClr val="525050"/>
              </a:buClr>
              <a:buSzPts val="1600"/>
              <a:buNone/>
              <a:defRPr sz="1600">
                <a:solidFill>
                  <a:srgbClr val="52505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59"/>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258"/>
        <p:cNvGrpSpPr/>
        <p:nvPr/>
      </p:nvGrpSpPr>
      <p:grpSpPr>
        <a:xfrm>
          <a:off x="0" y="0"/>
          <a:ext cx="0" cy="0"/>
          <a:chOff x="0" y="0"/>
          <a:chExt cx="0" cy="0"/>
        </a:xfrm>
      </p:grpSpPr>
      <p:pic>
        <p:nvPicPr>
          <p:cNvPr id="259" name="Google Shape;259;p10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60" name="Google Shape;260;p109"/>
          <p:cNvPicPr preferRelativeResize="0"/>
          <p:nvPr/>
        </p:nvPicPr>
        <p:blipFill rotWithShape="1">
          <a:blip r:embed="rId3">
            <a:alphaModFix/>
          </a:blip>
          <a:srcRect/>
          <a:stretch/>
        </p:blipFill>
        <p:spPr>
          <a:xfrm>
            <a:off x="9731478" y="6483598"/>
            <a:ext cx="2274092" cy="212871"/>
          </a:xfrm>
          <a:prstGeom prst="rect">
            <a:avLst/>
          </a:prstGeom>
          <a:noFill/>
          <a:ln>
            <a:noFill/>
          </a:ln>
        </p:spPr>
      </p:pic>
      <p:sp>
        <p:nvSpPr>
          <p:cNvPr id="261" name="Google Shape;261;p109"/>
          <p:cNvSpPr txBox="1">
            <a:spLocks noGrp="1"/>
          </p:cNvSpPr>
          <p:nvPr>
            <p:ph type="body" idx="1"/>
          </p:nvPr>
        </p:nvSpPr>
        <p:spPr>
          <a:xfrm>
            <a:off x="363538" y="5329486"/>
            <a:ext cx="2974975" cy="11541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109"/>
          <p:cNvSpPr txBox="1">
            <a:spLocks noGrp="1"/>
          </p:cNvSpPr>
          <p:nvPr>
            <p:ph type="body" idx="2"/>
          </p:nvPr>
        </p:nvSpPr>
        <p:spPr>
          <a:xfrm>
            <a:off x="363538" y="2796466"/>
            <a:ext cx="4864546" cy="47939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109"/>
          <p:cNvSpPr txBox="1">
            <a:spLocks noGrp="1"/>
          </p:cNvSpPr>
          <p:nvPr>
            <p:ph type="body" idx="3"/>
          </p:nvPr>
        </p:nvSpPr>
        <p:spPr>
          <a:xfrm>
            <a:off x="363538" y="1952625"/>
            <a:ext cx="6640512" cy="8445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5400"/>
              <a:buNone/>
              <a:defRPr sz="5400"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_Slide" type="blank">
  <p:cSld name="BLANK">
    <p:spTree>
      <p:nvGrpSpPr>
        <p:cNvPr id="1" name="Shape 264"/>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xt_Box_Only">
  <p:cSld name="Text_Box_Only">
    <p:spTree>
      <p:nvGrpSpPr>
        <p:cNvPr id="1" name="Shape 265"/>
        <p:cNvGrpSpPr/>
        <p:nvPr/>
      </p:nvGrpSpPr>
      <p:grpSpPr>
        <a:xfrm>
          <a:off x="0" y="0"/>
          <a:ext cx="0" cy="0"/>
          <a:chOff x="0" y="0"/>
          <a:chExt cx="0" cy="0"/>
        </a:xfrm>
      </p:grpSpPr>
      <p:sp>
        <p:nvSpPr>
          <p:cNvPr id="266" name="Google Shape;266;p111"/>
          <p:cNvSpPr txBox="1">
            <a:spLocks noGrp="1"/>
          </p:cNvSpPr>
          <p:nvPr>
            <p:ph type="body" idx="1"/>
          </p:nvPr>
        </p:nvSpPr>
        <p:spPr>
          <a:xfrm>
            <a:off x="266531" y="212956"/>
            <a:ext cx="11691690" cy="60191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25050"/>
              </a:buClr>
              <a:buSzPts val="2400"/>
              <a:buNone/>
              <a:defRPr sz="2400"/>
            </a:lvl1pPr>
            <a:lvl2pPr marL="914400" lvl="1" indent="-228600" algn="l">
              <a:lnSpc>
                <a:spcPct val="90000"/>
              </a:lnSpc>
              <a:spcBef>
                <a:spcPts val="500"/>
              </a:spcBef>
              <a:spcAft>
                <a:spcPts val="0"/>
              </a:spcAft>
              <a:buClr>
                <a:srgbClr val="525050"/>
              </a:buClr>
              <a:buSzPts val="2200"/>
              <a:buNone/>
              <a:defRPr sz="2200"/>
            </a:lvl2pPr>
            <a:lvl3pPr marL="1371600" lvl="2" indent="-228600" algn="l">
              <a:lnSpc>
                <a:spcPct val="90000"/>
              </a:lnSpc>
              <a:spcBef>
                <a:spcPts val="500"/>
              </a:spcBef>
              <a:spcAft>
                <a:spcPts val="0"/>
              </a:spcAft>
              <a:buClr>
                <a:srgbClr val="525050"/>
              </a:buClr>
              <a:buSzPts val="20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6"/>
        <p:cNvGrpSpPr/>
        <p:nvPr/>
      </p:nvGrpSpPr>
      <p:grpSpPr>
        <a:xfrm>
          <a:off x="0" y="0"/>
          <a:ext cx="0" cy="0"/>
          <a:chOff x="0" y="0"/>
          <a:chExt cx="0" cy="0"/>
        </a:xfrm>
      </p:grpSpPr>
      <p:sp>
        <p:nvSpPr>
          <p:cNvPr id="27" name="Google Shape;27;p7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7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7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7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_Only">
  <p:cSld name="Table_Only">
    <p:spTree>
      <p:nvGrpSpPr>
        <p:cNvPr id="1" name="Shape 267"/>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_&amp;_Callout">
  <p:cSld name="Title_&amp;_Callout">
    <p:spTree>
      <p:nvGrpSpPr>
        <p:cNvPr id="1" name="Shape 268"/>
        <p:cNvGrpSpPr/>
        <p:nvPr/>
      </p:nvGrpSpPr>
      <p:grpSpPr>
        <a:xfrm>
          <a:off x="0" y="0"/>
          <a:ext cx="0" cy="0"/>
          <a:chOff x="0" y="0"/>
          <a:chExt cx="0" cy="0"/>
        </a:xfrm>
      </p:grpSpPr>
      <p:sp>
        <p:nvSpPr>
          <p:cNvPr id="269" name="Google Shape;269;p113"/>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113"/>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113"/>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llout_Only">
  <p:cSld name="Callout_Only">
    <p:spTree>
      <p:nvGrpSpPr>
        <p:cNvPr id="1" name="Shape 272"/>
        <p:cNvGrpSpPr/>
        <p:nvPr/>
      </p:nvGrpSpPr>
      <p:grpSpPr>
        <a:xfrm>
          <a:off x="0" y="0"/>
          <a:ext cx="0" cy="0"/>
          <a:chOff x="0" y="0"/>
          <a:chExt cx="0" cy="0"/>
        </a:xfrm>
      </p:grpSpPr>
      <p:sp>
        <p:nvSpPr>
          <p:cNvPr id="273" name="Google Shape;273;p114"/>
          <p:cNvSpPr>
            <a:spLocks noGrp="1"/>
          </p:cNvSpPr>
          <p:nvPr>
            <p:ph type="body" idx="1"/>
          </p:nvPr>
        </p:nvSpPr>
        <p:spPr>
          <a:xfrm>
            <a:off x="1449850" y="1757778"/>
            <a:ext cx="3681444"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114"/>
          <p:cNvSpPr>
            <a:spLocks noGrp="1"/>
          </p:cNvSpPr>
          <p:nvPr>
            <p:ph type="body" idx="2"/>
          </p:nvPr>
        </p:nvSpPr>
        <p:spPr>
          <a:xfrm flipH="1">
            <a:off x="6991927" y="1790106"/>
            <a:ext cx="3694546" cy="2645545"/>
          </a:xfrm>
          <a:prstGeom prst="wedgeRoundRectCallout">
            <a:avLst>
              <a:gd name="adj1" fmla="val 51423"/>
              <a:gd name="adj2" fmla="val 97413"/>
              <a:gd name="adj3"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_&amp;_Gloss_Box">
  <p:cSld name="Title_&amp;_Gloss_Box">
    <p:spTree>
      <p:nvGrpSpPr>
        <p:cNvPr id="1" name="Shape 275"/>
        <p:cNvGrpSpPr/>
        <p:nvPr/>
      </p:nvGrpSpPr>
      <p:grpSpPr>
        <a:xfrm>
          <a:off x="0" y="0"/>
          <a:ext cx="0" cy="0"/>
          <a:chOff x="0" y="0"/>
          <a:chExt cx="0" cy="0"/>
        </a:xfrm>
      </p:grpSpPr>
      <p:sp>
        <p:nvSpPr>
          <p:cNvPr id="276" name="Google Shape;276;p115"/>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115"/>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Gloss_Box_Only">
  <p:cSld name="Gloss_Box_Only">
    <p:spTree>
      <p:nvGrpSpPr>
        <p:cNvPr id="1" name="Shape 278"/>
        <p:cNvGrpSpPr/>
        <p:nvPr/>
      </p:nvGrpSpPr>
      <p:grpSpPr>
        <a:xfrm>
          <a:off x="0" y="0"/>
          <a:ext cx="0" cy="0"/>
          <a:chOff x="0" y="0"/>
          <a:chExt cx="0" cy="0"/>
        </a:xfrm>
      </p:grpSpPr>
      <p:sp>
        <p:nvSpPr>
          <p:cNvPr id="279" name="Google Shape;279;p116"/>
          <p:cNvSpPr>
            <a:spLocks noGrp="1"/>
          </p:cNvSpPr>
          <p:nvPr>
            <p:ph type="body" idx="1"/>
          </p:nvPr>
        </p:nvSpPr>
        <p:spPr>
          <a:xfrm>
            <a:off x="3544261" y="1951024"/>
            <a:ext cx="4826664" cy="2645545"/>
          </a:xfrm>
          <a:prstGeom prst="roundRect">
            <a:avLst>
              <a:gd name="adj" fmla="val 16667"/>
            </a:avLst>
          </a:prstGeom>
          <a:solidFill>
            <a:schemeClr val="dk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a:solidFill>
                  <a:schemeClr val="lt1"/>
                </a:solidFill>
              </a:defRPr>
            </a:lvl1pPr>
            <a:lvl2pPr marL="914400" lvl="1" indent="-228600" algn="l">
              <a:lnSpc>
                <a:spcPct val="90000"/>
              </a:lnSpc>
              <a:spcBef>
                <a:spcPts val="500"/>
              </a:spcBef>
              <a:spcAft>
                <a:spcPts val="0"/>
              </a:spcAft>
              <a:buClr>
                <a:schemeClr val="lt1"/>
              </a:buClr>
              <a:buSzPts val="22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_&amp;_Chart">
  <p:cSld name="Title_&amp;_Chart">
    <p:spTree>
      <p:nvGrpSpPr>
        <p:cNvPr id="1" name="Shape 280"/>
        <p:cNvGrpSpPr/>
        <p:nvPr/>
      </p:nvGrpSpPr>
      <p:grpSpPr>
        <a:xfrm>
          <a:off x="0" y="0"/>
          <a:ext cx="0" cy="0"/>
          <a:chOff x="0" y="0"/>
          <a:chExt cx="0" cy="0"/>
        </a:xfrm>
      </p:grpSpPr>
      <p:sp>
        <p:nvSpPr>
          <p:cNvPr id="281" name="Google Shape;281;p117"/>
          <p:cNvSpPr>
            <a:spLocks noGrp="1"/>
          </p:cNvSpPr>
          <p:nvPr>
            <p:ph type="chart" idx="2"/>
          </p:nvPr>
        </p:nvSpPr>
        <p:spPr>
          <a:xfrm>
            <a:off x="534193" y="1260306"/>
            <a:ext cx="11123613" cy="46878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2" name="Google Shape;282;p117"/>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hart_Only">
  <p:cSld name="Chart_Only">
    <p:spTree>
      <p:nvGrpSpPr>
        <p:cNvPr id="1" name="Shape 283"/>
        <p:cNvGrpSpPr/>
        <p:nvPr/>
      </p:nvGrpSpPr>
      <p:grpSpPr>
        <a:xfrm>
          <a:off x="0" y="0"/>
          <a:ext cx="0" cy="0"/>
          <a:chOff x="0" y="0"/>
          <a:chExt cx="0" cy="0"/>
        </a:xfrm>
      </p:grpSpPr>
      <p:sp>
        <p:nvSpPr>
          <p:cNvPr id="284" name="Google Shape;284;p118"/>
          <p:cNvSpPr>
            <a:spLocks noGrp="1"/>
          </p:cNvSpPr>
          <p:nvPr>
            <p:ph type="chart" idx="2"/>
          </p:nvPr>
        </p:nvSpPr>
        <p:spPr>
          <a:xfrm>
            <a:off x="558800" y="461639"/>
            <a:ext cx="11123613" cy="543313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_&amp;_Numbers">
  <p:cSld name="Title_&amp;_Numbers">
    <p:spTree>
      <p:nvGrpSpPr>
        <p:cNvPr id="1" name="Shape 285"/>
        <p:cNvGrpSpPr/>
        <p:nvPr/>
      </p:nvGrpSpPr>
      <p:grpSpPr>
        <a:xfrm>
          <a:off x="0" y="0"/>
          <a:ext cx="0" cy="0"/>
          <a:chOff x="0" y="0"/>
          <a:chExt cx="0" cy="0"/>
        </a:xfrm>
      </p:grpSpPr>
      <p:sp>
        <p:nvSpPr>
          <p:cNvPr id="286" name="Google Shape;286;p119"/>
          <p:cNvSpPr>
            <a:spLocks noGrp="1"/>
          </p:cNvSpPr>
          <p:nvPr>
            <p:ph type="body" idx="1"/>
          </p:nvPr>
        </p:nvSpPr>
        <p:spPr>
          <a:xfrm>
            <a:off x="1099128" y="1707156"/>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119"/>
          <p:cNvSpPr>
            <a:spLocks noGrp="1"/>
          </p:cNvSpPr>
          <p:nvPr>
            <p:ph type="body" idx="2"/>
          </p:nvPr>
        </p:nvSpPr>
        <p:spPr>
          <a:xfrm>
            <a:off x="1082563" y="2754077"/>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8" name="Google Shape;288;p119"/>
          <p:cNvSpPr>
            <a:spLocks noGrp="1"/>
          </p:cNvSpPr>
          <p:nvPr>
            <p:ph type="body" idx="3"/>
          </p:nvPr>
        </p:nvSpPr>
        <p:spPr>
          <a:xfrm>
            <a:off x="1075937" y="3860634"/>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119"/>
          <p:cNvSpPr>
            <a:spLocks noGrp="1"/>
          </p:cNvSpPr>
          <p:nvPr>
            <p:ph type="body" idx="4"/>
          </p:nvPr>
        </p:nvSpPr>
        <p:spPr>
          <a:xfrm>
            <a:off x="1089189" y="5076521"/>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119"/>
          <p:cNvSpPr>
            <a:spLocks noGrp="1"/>
          </p:cNvSpPr>
          <p:nvPr>
            <p:ph type="body" idx="5"/>
          </p:nvPr>
        </p:nvSpPr>
        <p:spPr>
          <a:xfrm>
            <a:off x="6608720" y="1720408"/>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119"/>
          <p:cNvSpPr>
            <a:spLocks noGrp="1"/>
          </p:cNvSpPr>
          <p:nvPr>
            <p:ph type="body" idx="6"/>
          </p:nvPr>
        </p:nvSpPr>
        <p:spPr>
          <a:xfrm>
            <a:off x="6592155" y="2767329"/>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119"/>
          <p:cNvSpPr>
            <a:spLocks noGrp="1"/>
          </p:cNvSpPr>
          <p:nvPr>
            <p:ph type="body" idx="7"/>
          </p:nvPr>
        </p:nvSpPr>
        <p:spPr>
          <a:xfrm>
            <a:off x="6585529" y="3873886"/>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119"/>
          <p:cNvSpPr>
            <a:spLocks noGrp="1"/>
          </p:cNvSpPr>
          <p:nvPr>
            <p:ph type="body" idx="8"/>
          </p:nvPr>
        </p:nvSpPr>
        <p:spPr>
          <a:xfrm>
            <a:off x="6598781" y="5089773"/>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119"/>
          <p:cNvSpPr txBox="1">
            <a:spLocks noGrp="1"/>
          </p:cNvSpPr>
          <p:nvPr>
            <p:ph type="title"/>
          </p:nvPr>
        </p:nvSpPr>
        <p:spPr>
          <a:xfrm>
            <a:off x="0" y="213557"/>
            <a:ext cx="4427580" cy="647577"/>
          </a:xfrm>
          <a:prstGeom prst="rect">
            <a:avLst/>
          </a:prstGeom>
          <a:blipFill rotWithShape="1">
            <a:blip r:embed="rId2">
              <a:alphaModFix/>
            </a:blip>
            <a:stretch>
              <a:fillRect/>
            </a:stretch>
          </a:blip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200"/>
              <a:buFont typeface="Century Gothic"/>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_Only">
  <p:cSld name="Numbers_Only">
    <p:spTree>
      <p:nvGrpSpPr>
        <p:cNvPr id="1" name="Shape 295"/>
        <p:cNvGrpSpPr/>
        <p:nvPr/>
      </p:nvGrpSpPr>
      <p:grpSpPr>
        <a:xfrm>
          <a:off x="0" y="0"/>
          <a:ext cx="0" cy="0"/>
          <a:chOff x="0" y="0"/>
          <a:chExt cx="0" cy="0"/>
        </a:xfrm>
      </p:grpSpPr>
      <p:sp>
        <p:nvSpPr>
          <p:cNvPr id="296" name="Google Shape;296;p120"/>
          <p:cNvSpPr>
            <a:spLocks noGrp="1"/>
          </p:cNvSpPr>
          <p:nvPr>
            <p:ph type="body" idx="1"/>
          </p:nvPr>
        </p:nvSpPr>
        <p:spPr>
          <a:xfrm>
            <a:off x="1089401" y="1327778"/>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120"/>
          <p:cNvSpPr>
            <a:spLocks noGrp="1"/>
          </p:cNvSpPr>
          <p:nvPr>
            <p:ph type="body" idx="2"/>
          </p:nvPr>
        </p:nvSpPr>
        <p:spPr>
          <a:xfrm>
            <a:off x="1072836" y="2374699"/>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8" name="Google Shape;298;p120"/>
          <p:cNvSpPr>
            <a:spLocks noGrp="1"/>
          </p:cNvSpPr>
          <p:nvPr>
            <p:ph type="body" idx="3"/>
          </p:nvPr>
        </p:nvSpPr>
        <p:spPr>
          <a:xfrm>
            <a:off x="1066210" y="3481256"/>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9" name="Google Shape;299;p120"/>
          <p:cNvSpPr>
            <a:spLocks noGrp="1"/>
          </p:cNvSpPr>
          <p:nvPr>
            <p:ph type="body" idx="4"/>
          </p:nvPr>
        </p:nvSpPr>
        <p:spPr>
          <a:xfrm>
            <a:off x="1079462" y="4697143"/>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120"/>
          <p:cNvSpPr>
            <a:spLocks noGrp="1"/>
          </p:cNvSpPr>
          <p:nvPr>
            <p:ph type="body" idx="5"/>
          </p:nvPr>
        </p:nvSpPr>
        <p:spPr>
          <a:xfrm>
            <a:off x="6598993" y="1341030"/>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120"/>
          <p:cNvSpPr>
            <a:spLocks noGrp="1"/>
          </p:cNvSpPr>
          <p:nvPr>
            <p:ph type="body" idx="6"/>
          </p:nvPr>
        </p:nvSpPr>
        <p:spPr>
          <a:xfrm>
            <a:off x="6582428" y="2387951"/>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2" name="Google Shape;302;p120"/>
          <p:cNvSpPr>
            <a:spLocks noGrp="1"/>
          </p:cNvSpPr>
          <p:nvPr>
            <p:ph type="body" idx="7"/>
          </p:nvPr>
        </p:nvSpPr>
        <p:spPr>
          <a:xfrm>
            <a:off x="6575802" y="3494508"/>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120"/>
          <p:cNvSpPr>
            <a:spLocks noGrp="1"/>
          </p:cNvSpPr>
          <p:nvPr>
            <p:ph type="body" idx="8"/>
          </p:nvPr>
        </p:nvSpPr>
        <p:spPr>
          <a:xfrm>
            <a:off x="6589054" y="4710395"/>
            <a:ext cx="452582" cy="435679"/>
          </a:xfrm>
          <a:prstGeom prst="roundRect">
            <a:avLst>
              <a:gd name="adj" fmla="val 16667"/>
            </a:avLst>
          </a:prstGeom>
          <a:solidFill>
            <a:srgbClr val="0055A5"/>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b="1">
                <a:solidFill>
                  <a:schemeClr val="lt1"/>
                </a:solidFill>
              </a:defRPr>
            </a:lvl1pPr>
            <a:lvl2pPr marL="914400" lvl="1" indent="-228600" algn="l">
              <a:lnSpc>
                <a:spcPct val="90000"/>
              </a:lnSpc>
              <a:spcBef>
                <a:spcPts val="500"/>
              </a:spcBef>
              <a:spcAft>
                <a:spcPts val="0"/>
              </a:spcAft>
              <a:buClr>
                <a:srgbClr val="525050"/>
              </a:buClr>
              <a:buSzPts val="1800"/>
              <a:buNone/>
              <a:defRPr/>
            </a:lvl2pPr>
            <a:lvl3pPr marL="1371600" lvl="2" indent="-228600" algn="l">
              <a:lnSpc>
                <a:spcPct val="90000"/>
              </a:lnSpc>
              <a:spcBef>
                <a:spcPts val="500"/>
              </a:spcBef>
              <a:spcAft>
                <a:spcPts val="0"/>
              </a:spcAft>
              <a:buClr>
                <a:srgbClr val="525050"/>
              </a:buClr>
              <a:buSzPts val="1800"/>
              <a:buNone/>
              <a:defRPr/>
            </a:lvl3pPr>
            <a:lvl4pPr marL="1828800" lvl="3" indent="-228600" algn="l">
              <a:lnSpc>
                <a:spcPct val="90000"/>
              </a:lnSpc>
              <a:spcBef>
                <a:spcPts val="500"/>
              </a:spcBef>
              <a:spcAft>
                <a:spcPts val="0"/>
              </a:spcAft>
              <a:buClr>
                <a:srgbClr val="525050"/>
              </a:buClr>
              <a:buSzPts val="1800"/>
              <a:buNone/>
              <a:defRPr/>
            </a:lvl4pPr>
            <a:lvl5pPr marL="2286000" lvl="4" indent="-228600" algn="l">
              <a:lnSpc>
                <a:spcPct val="90000"/>
              </a:lnSpc>
              <a:spcBef>
                <a:spcPts val="500"/>
              </a:spcBef>
              <a:spcAft>
                <a:spcPts val="0"/>
              </a:spcAft>
              <a:buClr>
                <a:srgbClr val="52505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11"/>
        <p:cNvGrpSpPr/>
        <p:nvPr/>
      </p:nvGrpSpPr>
      <p:grpSpPr>
        <a:xfrm>
          <a:off x="0" y="0"/>
          <a:ext cx="0" cy="0"/>
          <a:chOff x="0" y="0"/>
          <a:chExt cx="0" cy="0"/>
        </a:xfrm>
      </p:grpSpPr>
      <p:sp>
        <p:nvSpPr>
          <p:cNvPr id="312" name="Google Shape;312;p13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1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2"/>
        <p:cNvGrpSpPr/>
        <p:nvPr/>
      </p:nvGrpSpPr>
      <p:grpSpPr>
        <a:xfrm>
          <a:off x="0" y="0"/>
          <a:ext cx="0" cy="0"/>
          <a:chOff x="0" y="0"/>
          <a:chExt cx="0" cy="0"/>
        </a:xfrm>
      </p:grpSpPr>
      <p:sp>
        <p:nvSpPr>
          <p:cNvPr id="33" name="Google Shape;33;p7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7"/>
          <p:cNvSpPr txBox="1"/>
          <p:nvPr/>
        </p:nvSpPr>
        <p:spPr>
          <a:xfrm>
            <a:off x="838200" y="1923393"/>
            <a:ext cx="603556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Text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14"/>
        <p:cNvGrpSpPr/>
        <p:nvPr/>
      </p:nvGrpSpPr>
      <p:grpSpPr>
        <a:xfrm>
          <a:off x="0" y="0"/>
          <a:ext cx="0" cy="0"/>
          <a:chOff x="0" y="0"/>
          <a:chExt cx="0" cy="0"/>
        </a:xfrm>
      </p:grpSpPr>
      <p:sp>
        <p:nvSpPr>
          <p:cNvPr id="315" name="Google Shape;315;p13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3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7" name="Google Shape;317;p13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13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9" name="Google Shape;319;p13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20"/>
        <p:cNvGrpSpPr/>
        <p:nvPr/>
      </p:nvGrpSpPr>
      <p:grpSpPr>
        <a:xfrm>
          <a:off x="0" y="0"/>
          <a:ext cx="0" cy="0"/>
          <a:chOff x="0" y="0"/>
          <a:chExt cx="0" cy="0"/>
        </a:xfrm>
      </p:grpSpPr>
      <p:sp>
        <p:nvSpPr>
          <p:cNvPr id="321" name="Google Shape;321;p13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13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23"/>
        <p:cNvGrpSpPr/>
        <p:nvPr/>
      </p:nvGrpSpPr>
      <p:grpSpPr>
        <a:xfrm>
          <a:off x="0" y="0"/>
          <a:ext cx="0" cy="0"/>
          <a:chOff x="0" y="0"/>
          <a:chExt cx="0" cy="0"/>
        </a:xfrm>
      </p:grpSpPr>
      <p:sp>
        <p:nvSpPr>
          <p:cNvPr id="324" name="Google Shape;324;p13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1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27"/>
        <p:cNvGrpSpPr/>
        <p:nvPr/>
      </p:nvGrpSpPr>
      <p:grpSpPr>
        <a:xfrm>
          <a:off x="0" y="0"/>
          <a:ext cx="0" cy="0"/>
          <a:chOff x="0" y="0"/>
          <a:chExt cx="0" cy="0"/>
        </a:xfrm>
      </p:grpSpPr>
      <p:sp>
        <p:nvSpPr>
          <p:cNvPr id="328" name="Google Shape;328;p13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29"/>
        <p:cNvGrpSpPr/>
        <p:nvPr/>
      </p:nvGrpSpPr>
      <p:grpSpPr>
        <a:xfrm>
          <a:off x="0" y="0"/>
          <a:ext cx="0" cy="0"/>
          <a:chOff x="0" y="0"/>
          <a:chExt cx="0" cy="0"/>
        </a:xfrm>
      </p:grpSpPr>
      <p:sp>
        <p:nvSpPr>
          <p:cNvPr id="330" name="Google Shape;330;p1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31" name="Google Shape;331;p1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32" name="Google Shape;332;p1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33"/>
        <p:cNvGrpSpPr/>
        <p:nvPr/>
      </p:nvGrpSpPr>
      <p:grpSpPr>
        <a:xfrm>
          <a:off x="0" y="0"/>
          <a:ext cx="0" cy="0"/>
          <a:chOff x="0" y="0"/>
          <a:chExt cx="0" cy="0"/>
        </a:xfrm>
      </p:grpSpPr>
      <p:sp>
        <p:nvSpPr>
          <p:cNvPr id="334" name="Google Shape;334;p1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14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36" name="Google Shape;336;p1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7" name="Google Shape;337;p1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38" name="Google Shape;338;p1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39" name="Google Shape;339;p1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40"/>
        <p:cNvGrpSpPr/>
        <p:nvPr/>
      </p:nvGrpSpPr>
      <p:grpSpPr>
        <a:xfrm>
          <a:off x="0" y="0"/>
          <a:ext cx="0" cy="0"/>
          <a:chOff x="0" y="0"/>
          <a:chExt cx="0" cy="0"/>
        </a:xfrm>
      </p:grpSpPr>
      <p:sp>
        <p:nvSpPr>
          <p:cNvPr id="341" name="Google Shape;341;p1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2" name="Google Shape;342;p142"/>
          <p:cNvSpPr>
            <a:spLocks noGrp="1"/>
          </p:cNvSpPr>
          <p:nvPr>
            <p:ph type="pic" idx="2"/>
          </p:nvPr>
        </p:nvSpPr>
        <p:spPr>
          <a:xfrm>
            <a:off x="5183188" y="987427"/>
            <a:ext cx="6172200" cy="4873625"/>
          </a:xfrm>
          <a:prstGeom prst="rect">
            <a:avLst/>
          </a:prstGeom>
          <a:noFill/>
          <a:ln>
            <a:noFill/>
          </a:ln>
        </p:spPr>
      </p:sp>
      <p:sp>
        <p:nvSpPr>
          <p:cNvPr id="343" name="Google Shape;343;p1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4" name="Google Shape;344;p1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45" name="Google Shape;345;p1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46" name="Google Shape;346;p1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47"/>
        <p:cNvGrpSpPr/>
        <p:nvPr/>
      </p:nvGrpSpPr>
      <p:grpSpPr>
        <a:xfrm>
          <a:off x="0" y="0"/>
          <a:ext cx="0" cy="0"/>
          <a:chOff x="0" y="0"/>
          <a:chExt cx="0" cy="0"/>
        </a:xfrm>
      </p:grpSpPr>
      <p:sp>
        <p:nvSpPr>
          <p:cNvPr id="348" name="Google Shape;348;p14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1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51" name="Google Shape;351;p1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52" name="Google Shape;352;p1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53"/>
        <p:cNvGrpSpPr/>
        <p:nvPr/>
      </p:nvGrpSpPr>
      <p:grpSpPr>
        <a:xfrm>
          <a:off x="0" y="0"/>
          <a:ext cx="0" cy="0"/>
          <a:chOff x="0" y="0"/>
          <a:chExt cx="0" cy="0"/>
        </a:xfrm>
      </p:grpSpPr>
      <p:sp>
        <p:nvSpPr>
          <p:cNvPr id="354" name="Google Shape;354;p14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4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6" name="Google Shape;356;p1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57" name="Google Shape;357;p1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58" name="Google Shape;358;p1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62"/>
        <p:cNvGrpSpPr/>
        <p:nvPr/>
      </p:nvGrpSpPr>
      <p:grpSpPr>
        <a:xfrm>
          <a:off x="0" y="0"/>
          <a:ext cx="0" cy="0"/>
          <a:chOff x="0" y="0"/>
          <a:chExt cx="0" cy="0"/>
        </a:xfrm>
      </p:grpSpPr>
      <p:sp>
        <p:nvSpPr>
          <p:cNvPr id="363" name="Google Shape;363;p13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1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5"/>
        <p:cNvGrpSpPr/>
        <p:nvPr/>
      </p:nvGrpSpPr>
      <p:grpSpPr>
        <a:xfrm>
          <a:off x="0" y="0"/>
          <a:ext cx="0" cy="0"/>
          <a:chOff x="0" y="0"/>
          <a:chExt cx="0" cy="0"/>
        </a:xfrm>
      </p:grpSpPr>
      <p:sp>
        <p:nvSpPr>
          <p:cNvPr id="36" name="Google Shape;36;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8"/>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7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65"/>
        <p:cNvGrpSpPr/>
        <p:nvPr/>
      </p:nvGrpSpPr>
      <p:grpSpPr>
        <a:xfrm>
          <a:off x="0" y="0"/>
          <a:ext cx="0" cy="0"/>
          <a:chOff x="0" y="0"/>
          <a:chExt cx="0" cy="0"/>
        </a:xfrm>
      </p:grpSpPr>
      <p:sp>
        <p:nvSpPr>
          <p:cNvPr id="366" name="Google Shape;366;p14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7" name="Google Shape;367;p14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68"/>
        <p:cNvGrpSpPr/>
        <p:nvPr/>
      </p:nvGrpSpPr>
      <p:grpSpPr>
        <a:xfrm>
          <a:off x="0" y="0"/>
          <a:ext cx="0" cy="0"/>
          <a:chOff x="0" y="0"/>
          <a:chExt cx="0" cy="0"/>
        </a:xfrm>
      </p:grpSpPr>
      <p:sp>
        <p:nvSpPr>
          <p:cNvPr id="369" name="Google Shape;369;p146"/>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146"/>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71"/>
        <p:cNvGrpSpPr/>
        <p:nvPr/>
      </p:nvGrpSpPr>
      <p:grpSpPr>
        <a:xfrm>
          <a:off x="0" y="0"/>
          <a:ext cx="0" cy="0"/>
          <a:chOff x="0" y="0"/>
          <a:chExt cx="0" cy="0"/>
        </a:xfrm>
      </p:grpSpPr>
      <p:sp>
        <p:nvSpPr>
          <p:cNvPr id="372" name="Google Shape;372;p14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3" name="Google Shape;373;p1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1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75"/>
        <p:cNvGrpSpPr/>
        <p:nvPr/>
      </p:nvGrpSpPr>
      <p:grpSpPr>
        <a:xfrm>
          <a:off x="0" y="0"/>
          <a:ext cx="0" cy="0"/>
          <a:chOff x="0" y="0"/>
          <a:chExt cx="0" cy="0"/>
        </a:xfrm>
      </p:grpSpPr>
      <p:sp>
        <p:nvSpPr>
          <p:cNvPr id="376" name="Google Shape;376;p148"/>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14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8" name="Google Shape;378;p14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9" name="Google Shape;379;p148"/>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0" name="Google Shape;380;p14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81"/>
        <p:cNvGrpSpPr/>
        <p:nvPr/>
      </p:nvGrpSpPr>
      <p:grpSpPr>
        <a:xfrm>
          <a:off x="0" y="0"/>
          <a:ext cx="0" cy="0"/>
          <a:chOff x="0" y="0"/>
          <a:chExt cx="0" cy="0"/>
        </a:xfrm>
      </p:grpSpPr>
      <p:sp>
        <p:nvSpPr>
          <p:cNvPr id="382" name="Google Shape;382;p14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83"/>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4"/>
        <p:cNvGrpSpPr/>
        <p:nvPr/>
      </p:nvGrpSpPr>
      <p:grpSpPr>
        <a:xfrm>
          <a:off x="0" y="0"/>
          <a:ext cx="0" cy="0"/>
          <a:chOff x="0" y="0"/>
          <a:chExt cx="0" cy="0"/>
        </a:xfrm>
      </p:grpSpPr>
      <p:sp>
        <p:nvSpPr>
          <p:cNvPr id="385" name="Google Shape;385;p1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15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7" name="Google Shape;387;p15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88"/>
        <p:cNvGrpSpPr/>
        <p:nvPr/>
      </p:nvGrpSpPr>
      <p:grpSpPr>
        <a:xfrm>
          <a:off x="0" y="0"/>
          <a:ext cx="0" cy="0"/>
          <a:chOff x="0" y="0"/>
          <a:chExt cx="0" cy="0"/>
        </a:xfrm>
      </p:grpSpPr>
      <p:sp>
        <p:nvSpPr>
          <p:cNvPr id="389" name="Google Shape;389;p1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152"/>
          <p:cNvSpPr>
            <a:spLocks noGrp="1"/>
          </p:cNvSpPr>
          <p:nvPr>
            <p:ph type="pic" idx="2"/>
          </p:nvPr>
        </p:nvSpPr>
        <p:spPr>
          <a:xfrm>
            <a:off x="5183188" y="987427"/>
            <a:ext cx="6172200" cy="4873625"/>
          </a:xfrm>
          <a:prstGeom prst="rect">
            <a:avLst/>
          </a:prstGeom>
          <a:noFill/>
          <a:ln>
            <a:noFill/>
          </a:ln>
        </p:spPr>
      </p:sp>
      <p:sp>
        <p:nvSpPr>
          <p:cNvPr id="391" name="Google Shape;391;p15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92"/>
        <p:cNvGrpSpPr/>
        <p:nvPr/>
      </p:nvGrpSpPr>
      <p:grpSpPr>
        <a:xfrm>
          <a:off x="0" y="0"/>
          <a:ext cx="0" cy="0"/>
          <a:chOff x="0" y="0"/>
          <a:chExt cx="0" cy="0"/>
        </a:xfrm>
      </p:grpSpPr>
      <p:sp>
        <p:nvSpPr>
          <p:cNvPr id="393" name="Google Shape;393;p15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15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95"/>
        <p:cNvGrpSpPr/>
        <p:nvPr/>
      </p:nvGrpSpPr>
      <p:grpSpPr>
        <a:xfrm>
          <a:off x="0" y="0"/>
          <a:ext cx="0" cy="0"/>
          <a:chOff x="0" y="0"/>
          <a:chExt cx="0" cy="0"/>
        </a:xfrm>
      </p:grpSpPr>
      <p:sp>
        <p:nvSpPr>
          <p:cNvPr id="396" name="Google Shape;396;p15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15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9"/>
        <p:cNvGrpSpPr/>
        <p:nvPr/>
      </p:nvGrpSpPr>
      <p:grpSpPr>
        <a:xfrm>
          <a:off x="0" y="0"/>
          <a:ext cx="0" cy="0"/>
          <a:chOff x="0" y="0"/>
          <a:chExt cx="0" cy="0"/>
        </a:xfrm>
      </p:grpSpPr>
      <p:sp>
        <p:nvSpPr>
          <p:cNvPr id="40" name="Google Shape;40;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9"/>
          <p:cNvSpPr>
            <a:spLocks noGrp="1"/>
          </p:cNvSpPr>
          <p:nvPr>
            <p:ph type="pic" idx="2"/>
          </p:nvPr>
        </p:nvSpPr>
        <p:spPr>
          <a:xfrm>
            <a:off x="5183188" y="987427"/>
            <a:ext cx="6172200" cy="4873625"/>
          </a:xfrm>
          <a:prstGeom prst="rect">
            <a:avLst/>
          </a:prstGeom>
          <a:noFill/>
          <a:ln>
            <a:noFill/>
          </a:ln>
        </p:spPr>
      </p:sp>
      <p:sp>
        <p:nvSpPr>
          <p:cNvPr id="42" name="Google Shape;42;p7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hyperlink" Target="about:blank"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hyperlink" Target="about:blank" TargetMode="Externa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4.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5.jp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6.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image" Target="../media/image1.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theme" Target="../theme/theme7.xml"/><Relationship Id="rId5" Type="http://schemas.openxmlformats.org/officeDocument/2006/relationships/slideLayout" Target="../slideLayouts/slideLayout73.xml"/><Relationship Id="rId15" Type="http://schemas.openxmlformats.org/officeDocument/2006/relationships/hyperlink" Target="about:blank" TargetMode="Externa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49"/>
        <p:cNvGrpSpPr/>
        <p:nvPr/>
      </p:nvGrpSpPr>
      <p:grpSpPr>
        <a:xfrm>
          <a:off x="0" y="0"/>
          <a:ext cx="0" cy="0"/>
          <a:chOff x="0" y="0"/>
          <a:chExt cx="0" cy="0"/>
        </a:xfrm>
      </p:grpSpPr>
      <p:sp>
        <p:nvSpPr>
          <p:cNvPr id="50" name="Google Shape;50;p4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52" name="Google Shape;52;p49"/>
          <p:cNvPicPr preferRelativeResize="0"/>
          <p:nvPr/>
        </p:nvPicPr>
        <p:blipFill rotWithShape="1">
          <a:blip r:embed="rId13">
            <a:alphaModFix/>
          </a:blip>
          <a:srcRect/>
          <a:stretch/>
        </p:blipFill>
        <p:spPr>
          <a:xfrm>
            <a:off x="10485120" y="-61459"/>
            <a:ext cx="1627856" cy="563137"/>
          </a:xfrm>
          <a:prstGeom prst="rect">
            <a:avLst/>
          </a:prstGeom>
          <a:noFill/>
          <a:ln>
            <a:noFill/>
          </a:ln>
        </p:spPr>
      </p:pic>
      <p:pic>
        <p:nvPicPr>
          <p:cNvPr id="53" name="Google Shape;53;p49"/>
          <p:cNvPicPr preferRelativeResize="0"/>
          <p:nvPr/>
        </p:nvPicPr>
        <p:blipFill rotWithShape="1">
          <a:blip r:embed="rId14">
            <a:alphaModFix/>
          </a:blip>
          <a:srcRect/>
          <a:stretch/>
        </p:blipFill>
        <p:spPr>
          <a:xfrm>
            <a:off x="1" y="0"/>
            <a:ext cx="4775200" cy="417830"/>
          </a:xfrm>
          <a:prstGeom prst="rect">
            <a:avLst/>
          </a:prstGeom>
          <a:noFill/>
          <a:ln>
            <a:noFill/>
          </a:ln>
        </p:spPr>
      </p:pic>
      <p:sp>
        <p:nvSpPr>
          <p:cNvPr id="54" name="Google Shape;54;p49"/>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2060"/>
                </a:solidFill>
                <a:latin typeface="Century Gothic"/>
                <a:ea typeface="Century Gothic"/>
                <a:cs typeface="Century Gothic"/>
                <a:sym typeface="Century Gothic"/>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Century Gothic"/>
                <a:ea typeface="Century Gothic"/>
                <a:cs typeface="Century Gothic"/>
                <a:sym typeface="Century Gothic"/>
              </a:rPr>
              <a:t>licensed as </a:t>
            </a:r>
            <a:r>
              <a:rPr lang="en-GB" sz="1100" b="1" i="0" u="sng" strike="noStrike" cap="none">
                <a:solidFill>
                  <a:srgbClr val="FFFFFF"/>
                </a:solidFill>
                <a:latin typeface="Century Gothic"/>
                <a:ea typeface="Century Gothic"/>
                <a:cs typeface="Century Gothic"/>
                <a:sym typeface="Century Gothic"/>
                <a:hlinkClick r:id="rId15">
                  <a:extLst>
                    <a:ext uri="{A12FA001-AC4F-418D-AE19-62706E023703}">
                      <ahyp:hlinkClr xmlns:ahyp="http://schemas.microsoft.com/office/drawing/2018/hyperlinkcolor" val="tx"/>
                    </a:ext>
                  </a:extLst>
                </a:hlinkClick>
              </a:rPr>
              <a:t>CC BY-NC-SA 4.0</a:t>
            </a:r>
            <a:br>
              <a:rPr lang="en-GB" sz="1100" b="0" i="0" u="none" strike="noStrike" cap="none">
                <a:solidFill>
                  <a:srgbClr val="000000"/>
                </a:solidFill>
                <a:latin typeface="Century Gothic"/>
                <a:ea typeface="Century Gothic"/>
                <a:cs typeface="Century Gothic"/>
                <a:sym typeface="Century Gothic"/>
              </a:rPr>
            </a:br>
            <a:endParaRPr sz="1100" b="0" i="0" u="none" strike="noStrike" cap="none">
              <a:solidFill>
                <a:srgbClr val="000000"/>
              </a:solidFill>
              <a:latin typeface="Century Gothic"/>
              <a:ea typeface="Century Gothic"/>
              <a:cs typeface="Century Gothic"/>
              <a:sym typeface="Century Gothic"/>
            </a:endParaRPr>
          </a:p>
        </p:txBody>
      </p:sp>
      <p:sp>
        <p:nvSpPr>
          <p:cNvPr id="55" name="Google Shape;55;p49"/>
          <p:cNvSpPr/>
          <p:nvPr/>
        </p:nvSpPr>
        <p:spPr>
          <a:xfrm>
            <a:off x="2" y="6572241"/>
            <a:ext cx="84346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entury Gothic"/>
                <a:ea typeface="Century Gothic"/>
                <a:cs typeface="Century Gothic"/>
                <a:sym typeface="Century Gothic"/>
              </a:rPr>
              <a:t>Rachel Hawkes</a:t>
            </a:r>
            <a:endParaRPr sz="1050" b="0" i="0" u="none" strike="noStrike" cap="none">
              <a:solidFill>
                <a:srgbClr val="000000"/>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51"/>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07" name="Google Shape;107;p51"/>
          <p:cNvPicPr preferRelativeResize="0"/>
          <p:nvPr/>
        </p:nvPicPr>
        <p:blipFill rotWithShape="1">
          <a:blip r:embed="rId14">
            <a:alphaModFix/>
          </a:blip>
          <a:srcRect/>
          <a:stretch/>
        </p:blipFill>
        <p:spPr>
          <a:xfrm>
            <a:off x="10485120" y="-61459"/>
            <a:ext cx="1627856" cy="563137"/>
          </a:xfrm>
          <a:prstGeom prst="rect">
            <a:avLst/>
          </a:prstGeom>
          <a:noFill/>
          <a:ln>
            <a:noFill/>
          </a:ln>
        </p:spPr>
      </p:pic>
      <p:pic>
        <p:nvPicPr>
          <p:cNvPr id="108" name="Google Shape;108;p51"/>
          <p:cNvPicPr preferRelativeResize="0"/>
          <p:nvPr/>
        </p:nvPicPr>
        <p:blipFill rotWithShape="1">
          <a:blip r:embed="rId15">
            <a:alphaModFix/>
          </a:blip>
          <a:srcRect/>
          <a:stretch/>
        </p:blipFill>
        <p:spPr>
          <a:xfrm>
            <a:off x="1" y="0"/>
            <a:ext cx="4775200" cy="417830"/>
          </a:xfrm>
          <a:prstGeom prst="rect">
            <a:avLst/>
          </a:prstGeom>
          <a:noFill/>
          <a:ln>
            <a:noFill/>
          </a:ln>
        </p:spPr>
      </p:pic>
      <p:sp>
        <p:nvSpPr>
          <p:cNvPr id="109" name="Google Shape;109;p51"/>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2060"/>
                </a:solidFill>
                <a:latin typeface="Century Gothic"/>
                <a:ea typeface="Century Gothic"/>
                <a:cs typeface="Century Gothic"/>
                <a:sym typeface="Century Gothic"/>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Century Gothic"/>
                <a:ea typeface="Century Gothic"/>
                <a:cs typeface="Century Gothic"/>
                <a:sym typeface="Century Gothic"/>
              </a:rPr>
              <a:t>licensed as </a:t>
            </a:r>
            <a:r>
              <a:rPr lang="en-GB" sz="1100" b="1" i="0" u="sng" strike="noStrike" cap="none">
                <a:solidFill>
                  <a:srgbClr val="FFFFFF"/>
                </a:solidFill>
                <a:latin typeface="Century Gothic"/>
                <a:ea typeface="Century Gothic"/>
                <a:cs typeface="Century Gothic"/>
                <a:sym typeface="Century Gothic"/>
                <a:hlinkClick r:id="rId16">
                  <a:extLst>
                    <a:ext uri="{A12FA001-AC4F-418D-AE19-62706E023703}">
                      <ahyp:hlinkClr xmlns:ahyp="http://schemas.microsoft.com/office/drawing/2018/hyperlinkcolor" val="tx"/>
                    </a:ext>
                  </a:extLst>
                </a:hlinkClick>
              </a:rPr>
              <a:t>CC BY-NC-SA 4.0</a:t>
            </a:r>
            <a:br>
              <a:rPr lang="en-GB" sz="1100" b="0" i="0" u="none" strike="noStrike" cap="none">
                <a:solidFill>
                  <a:srgbClr val="000000"/>
                </a:solidFill>
                <a:latin typeface="Century Gothic"/>
                <a:ea typeface="Century Gothic"/>
                <a:cs typeface="Century Gothic"/>
                <a:sym typeface="Century Gothic"/>
              </a:rPr>
            </a:br>
            <a:endParaRPr sz="1100" b="0" i="0" u="none" strike="noStrike" cap="none">
              <a:solidFill>
                <a:srgbClr val="000000"/>
              </a:solidFill>
              <a:latin typeface="Century Gothic"/>
              <a:ea typeface="Century Gothic"/>
              <a:cs typeface="Century Gothic"/>
              <a:sym typeface="Century Gothic"/>
            </a:endParaRPr>
          </a:p>
        </p:txBody>
      </p:sp>
      <p:sp>
        <p:nvSpPr>
          <p:cNvPr id="110" name="Google Shape;110;p51"/>
          <p:cNvSpPr/>
          <p:nvPr/>
        </p:nvSpPr>
        <p:spPr>
          <a:xfrm>
            <a:off x="2" y="6572241"/>
            <a:ext cx="84346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entury Gothic"/>
                <a:ea typeface="Century Gothic"/>
                <a:cs typeface="Century Gothic"/>
                <a:sym typeface="Century Gothic"/>
              </a:rPr>
              <a:t>Rachel Hawkes</a:t>
            </a:r>
            <a:endParaRPr sz="1050" b="0" i="0" u="none" strike="noStrike" cap="none">
              <a:solidFill>
                <a:srgbClr val="000000"/>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53"/>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4" name="Google Shape;164;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20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250"/>
        <p:cNvGrpSpPr/>
        <p:nvPr/>
      </p:nvGrpSpPr>
      <p:grpSpPr>
        <a:xfrm>
          <a:off x="0" y="0"/>
          <a:ext cx="0" cy="0"/>
          <a:chOff x="0" y="0"/>
          <a:chExt cx="0" cy="0"/>
        </a:xfrm>
      </p:grpSpPr>
      <p:sp>
        <p:nvSpPr>
          <p:cNvPr id="251" name="Google Shape;251;p57"/>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25050"/>
              </a:buClr>
              <a:buSzPts val="3200"/>
              <a:buFont typeface="Century Gothic"/>
              <a:buNone/>
              <a:defRPr sz="3200" b="1" i="0" u="none" strike="noStrike" cap="none">
                <a:solidFill>
                  <a:srgbClr val="52505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2" name="Google Shape;252;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525050"/>
              </a:buClr>
              <a:buSzPts val="2400"/>
              <a:buFont typeface="Arial"/>
              <a:buNone/>
              <a:defRPr sz="2400" b="0" i="0" u="none" strike="noStrike" cap="none">
                <a:solidFill>
                  <a:srgbClr val="525050"/>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rgbClr val="525050"/>
              </a:buClr>
              <a:buSzPts val="2200"/>
              <a:buFont typeface="Arial"/>
              <a:buNone/>
              <a:defRPr sz="2200" b="0" i="0" u="none" strike="noStrike" cap="none">
                <a:solidFill>
                  <a:srgbClr val="525050"/>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rgbClr val="525050"/>
              </a:buClr>
              <a:buSzPts val="2000"/>
              <a:buFont typeface="Arial"/>
              <a:buNone/>
              <a:defRPr sz="2000" b="0" i="0" u="none" strike="noStrike" cap="none">
                <a:solidFill>
                  <a:srgbClr val="525050"/>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rgbClr val="525050"/>
              </a:buClr>
              <a:buSzPts val="1800"/>
              <a:buFont typeface="Arial"/>
              <a:buNone/>
              <a:defRPr sz="1800" b="0" i="0" u="none" strike="noStrike" cap="none">
                <a:solidFill>
                  <a:srgbClr val="525050"/>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304"/>
        <p:cNvGrpSpPr/>
        <p:nvPr/>
      </p:nvGrpSpPr>
      <p:grpSpPr>
        <a:xfrm>
          <a:off x="0" y="0"/>
          <a:ext cx="0" cy="0"/>
          <a:chOff x="0" y="0"/>
          <a:chExt cx="0" cy="0"/>
        </a:xfrm>
      </p:grpSpPr>
      <p:sp>
        <p:nvSpPr>
          <p:cNvPr id="305" name="Google Shape;305;p132"/>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6" name="Google Shape;306;p1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307" name="Google Shape;307;p132"/>
          <p:cNvPicPr preferRelativeResize="0"/>
          <p:nvPr/>
        </p:nvPicPr>
        <p:blipFill rotWithShape="1">
          <a:blip r:embed="rId13">
            <a:alphaModFix/>
          </a:blip>
          <a:srcRect/>
          <a:stretch/>
        </p:blipFill>
        <p:spPr>
          <a:xfrm>
            <a:off x="10485120" y="-61459"/>
            <a:ext cx="1627856" cy="563137"/>
          </a:xfrm>
          <a:prstGeom prst="rect">
            <a:avLst/>
          </a:prstGeom>
          <a:noFill/>
          <a:ln>
            <a:noFill/>
          </a:ln>
        </p:spPr>
      </p:pic>
      <p:pic>
        <p:nvPicPr>
          <p:cNvPr id="308" name="Google Shape;308;p132"/>
          <p:cNvPicPr preferRelativeResize="0"/>
          <p:nvPr/>
        </p:nvPicPr>
        <p:blipFill rotWithShape="1">
          <a:blip r:embed="rId14">
            <a:alphaModFix/>
          </a:blip>
          <a:srcRect/>
          <a:stretch/>
        </p:blipFill>
        <p:spPr>
          <a:xfrm>
            <a:off x="1" y="0"/>
            <a:ext cx="4775200" cy="417830"/>
          </a:xfrm>
          <a:prstGeom prst="rect">
            <a:avLst/>
          </a:prstGeom>
          <a:noFill/>
          <a:ln>
            <a:noFill/>
          </a:ln>
        </p:spPr>
      </p:pic>
      <p:sp>
        <p:nvSpPr>
          <p:cNvPr id="309" name="Google Shape;309;p132"/>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2060"/>
                </a:solidFill>
                <a:latin typeface="Century Gothic"/>
                <a:ea typeface="Century Gothic"/>
                <a:cs typeface="Century Gothic"/>
                <a:sym typeface="Century Gothic"/>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Century Gothic"/>
                <a:ea typeface="Century Gothic"/>
                <a:cs typeface="Century Gothic"/>
                <a:sym typeface="Century Gothic"/>
              </a:rPr>
              <a:t>licensed as </a:t>
            </a:r>
            <a:r>
              <a:rPr lang="en-GB" sz="1100" b="1" i="0" u="sng" strike="noStrike" cap="none">
                <a:solidFill>
                  <a:srgbClr val="FFFFFF"/>
                </a:solidFill>
                <a:latin typeface="Century Gothic"/>
                <a:ea typeface="Century Gothic"/>
                <a:cs typeface="Century Gothic"/>
                <a:sym typeface="Century Gothic"/>
                <a:hlinkClick r:id="rId15">
                  <a:extLst>
                    <a:ext uri="{A12FA001-AC4F-418D-AE19-62706E023703}">
                      <ahyp:hlinkClr xmlns:ahyp="http://schemas.microsoft.com/office/drawing/2018/hyperlinkcolor" val="tx"/>
                    </a:ext>
                  </a:extLst>
                </a:hlinkClick>
              </a:rPr>
              <a:t>CC BY-NC-SA 4.0</a:t>
            </a:r>
            <a:br>
              <a:rPr lang="en-GB" sz="1100" b="0" i="0" u="none" strike="noStrike" cap="none">
                <a:solidFill>
                  <a:srgbClr val="000000"/>
                </a:solidFill>
                <a:latin typeface="Century Gothic"/>
                <a:ea typeface="Century Gothic"/>
                <a:cs typeface="Century Gothic"/>
                <a:sym typeface="Century Gothic"/>
              </a:rPr>
            </a:br>
            <a:endParaRPr sz="1100" b="0" i="0" u="none" strike="noStrike" cap="none">
              <a:solidFill>
                <a:srgbClr val="000000"/>
              </a:solidFill>
              <a:latin typeface="Century Gothic"/>
              <a:ea typeface="Century Gothic"/>
              <a:cs typeface="Century Gothic"/>
              <a:sym typeface="Century Gothic"/>
            </a:endParaRPr>
          </a:p>
        </p:txBody>
      </p:sp>
      <p:sp>
        <p:nvSpPr>
          <p:cNvPr id="310" name="Google Shape;310;p132"/>
          <p:cNvSpPr/>
          <p:nvPr/>
        </p:nvSpPr>
        <p:spPr>
          <a:xfrm>
            <a:off x="2" y="6572241"/>
            <a:ext cx="843464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rgbClr val="002060"/>
                </a:solidFill>
                <a:latin typeface="Century Gothic"/>
                <a:ea typeface="Century Gothic"/>
                <a:cs typeface="Century Gothic"/>
                <a:sym typeface="Century Gothic"/>
              </a:rPr>
              <a:t>Rachel Hawkes</a:t>
            </a:r>
            <a:endParaRPr sz="1050" b="0" i="0" u="none" strike="noStrike" cap="none">
              <a:solidFill>
                <a:srgbClr val="000000"/>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3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1" name="Google Shape;361;p1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eduqas.co.uk/articles/eduqas-teams-up-with-centre-for-excellence-to-develop-new-gcses-in-modern-foreign-language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ncelp.org/resources/mfl-re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oasis-database.org/concern/summaries/79407x19s?locale=en" TargetMode="External"/><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55.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5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5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s://resources.ncelp.org/concern/resources/cv43p060t?locale=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s://ncelp.org/blog-what-next-for-primary-languages/"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s://resources.ncelp.org/concern/resources/cv43p060t?locale=en"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resources.ncelp.org/collections/3t945t06q?locale=en" TargetMode="External"/><Relationship Id="rId5" Type="http://schemas.openxmlformats.org/officeDocument/2006/relationships/image" Target="../media/image39.jpg"/><Relationship Id="rId4" Type="http://schemas.openxmlformats.org/officeDocument/2006/relationships/image" Target="../media/image38.jpg"/></Relationships>
</file>

<file path=ppt/slides/_rels/slide42.xml.rels><?xml version="1.0" encoding="UTF-8" standalone="yes"?>
<Relationships xmlns="http://schemas.openxmlformats.org/package/2006/relationships"><Relationship Id="rId3" Type="http://schemas.openxmlformats.org/officeDocument/2006/relationships/hyperlink" Target="https://resources.ncelp.org/concern/resources/qj72p761f?locale=en" TargetMode="External"/><Relationship Id="rId2" Type="http://schemas.openxmlformats.org/officeDocument/2006/relationships/notesSlide" Target="../notesSlides/notesSlide42.xml"/><Relationship Id="rId1" Type="http://schemas.openxmlformats.org/officeDocument/2006/relationships/slideLayout" Target="../slideLayouts/slideLayout69.xml"/><Relationship Id="rId5" Type="http://schemas.openxmlformats.org/officeDocument/2006/relationships/image" Target="../media/image40.png"/><Relationship Id="rId4" Type="http://schemas.openxmlformats.org/officeDocument/2006/relationships/hyperlink" Target="https://resources.ncelp.org/concern/resources/cv43p060t?locale=e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resources.ncelp.org/concern/resources/sq87bw293?locale=en" TargetMode="External"/><Relationship Id="rId2" Type="http://schemas.openxmlformats.org/officeDocument/2006/relationships/notesSlide" Target="../notesSlides/notesSlide43.xml"/><Relationship Id="rId1" Type="http://schemas.openxmlformats.org/officeDocument/2006/relationships/slideLayout" Target="../slideLayouts/slideLayout79.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york.qualtrics.com/jfe/form/SV_1WYBEMWRBMcQQ2a"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hyperlink" Target="https://resources.ncelp.org/concern/resources/pc289m23b?locale=en" TargetMode="External"/><Relationship Id="rId13" Type="http://schemas.openxmlformats.org/officeDocument/2006/relationships/hyperlink" Target="https://resources.ncelp.org/collections/f1881m10k?locale=en" TargetMode="External"/><Relationship Id="rId3" Type="http://schemas.openxmlformats.org/officeDocument/2006/relationships/hyperlink" Target="https://resources.ncelp.org/collections/1c18dg751?locale=en" TargetMode="External"/><Relationship Id="rId7" Type="http://schemas.openxmlformats.org/officeDocument/2006/relationships/hyperlink" Target="https://resources.ncelp.org/collections/qf85nc16k?locale=en" TargetMode="External"/><Relationship Id="rId12" Type="http://schemas.openxmlformats.org/officeDocument/2006/relationships/hyperlink" Target="https://resources.ncelp.org/collections/k3569444k?locale=en"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hyperlink" Target="https://resources.ncelp.org/collections/3t945t06q?locale=en" TargetMode="External"/><Relationship Id="rId11" Type="http://schemas.openxmlformats.org/officeDocument/2006/relationships/hyperlink" Target="https://resources.ncelp.org/collections/t148fh31r?locale=en" TargetMode="External"/><Relationship Id="rId5" Type="http://schemas.openxmlformats.org/officeDocument/2006/relationships/hyperlink" Target="https://resources.ncelp.org/collections/08612p365?locale=en" TargetMode="External"/><Relationship Id="rId10" Type="http://schemas.openxmlformats.org/officeDocument/2006/relationships/hyperlink" Target="https://resources.ncelp.org/collections/0c483j43w?locale=en" TargetMode="External"/><Relationship Id="rId4" Type="http://schemas.openxmlformats.org/officeDocument/2006/relationships/hyperlink" Target="https://resources.ncelp.org/collections/tt44pn854?locale=en" TargetMode="External"/><Relationship Id="rId9" Type="http://schemas.openxmlformats.org/officeDocument/2006/relationships/hyperlink" Target="https://resources.ncelp.org/collections/2227mp79s?locale=en" TargetMode="External"/><Relationship Id="rId14" Type="http://schemas.openxmlformats.org/officeDocument/2006/relationships/hyperlink" Target="https://resources.ncelp.org/collections/jd472z20c?locale=e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
          <p:cNvSpPr txBox="1">
            <a:spLocks noGrp="1"/>
          </p:cNvSpPr>
          <p:nvPr>
            <p:ph type="ctrTitle"/>
          </p:nvPr>
        </p:nvSpPr>
        <p:spPr>
          <a:xfrm>
            <a:off x="0" y="3583145"/>
            <a:ext cx="12192000" cy="992508"/>
          </a:xfrm>
          <a:prstGeom prst="rect">
            <a:avLst/>
          </a:prstGeom>
          <a:solidFill>
            <a:srgbClr val="1E4E79"/>
          </a:solidFill>
          <a:ln w="9525" cap="flat" cmpd="sng">
            <a:solidFill>
              <a:srgbClr val="1E4E79"/>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entury Gothic"/>
              <a:buNone/>
            </a:pPr>
            <a:br>
              <a:rPr lang="en-GB" sz="4400" b="1">
                <a:solidFill>
                  <a:schemeClr val="lt1"/>
                </a:solidFill>
              </a:rPr>
            </a:br>
            <a:r>
              <a:rPr lang="en-GB" sz="4400" b="1">
                <a:solidFill>
                  <a:schemeClr val="lt1"/>
                </a:solidFill>
              </a:rPr>
              <a:t>Towards the new GCSE</a:t>
            </a:r>
            <a:endParaRPr b="1">
              <a:solidFill>
                <a:schemeClr val="lt1"/>
              </a:solidFill>
            </a:endParaRPr>
          </a:p>
        </p:txBody>
      </p:sp>
      <p:pic>
        <p:nvPicPr>
          <p:cNvPr id="404" name="Google Shape;404;p1" descr="https://lh4.googleusercontent.com/eQOTyl4PTsY8BuZScnZpvwiVO-2c9JY5Pe6T0h2386QkW9CK7DqP4hBanznaPVf9KzLzfaIUmAYjBmv_RloUuv7cbsrnoZwIsS8cW37qKWkTb4dJL7VHKuaTp9LRLMMz-f9Lmp60qVqkdvz68w"/>
          <p:cNvPicPr preferRelativeResize="0"/>
          <p:nvPr/>
        </p:nvPicPr>
        <p:blipFill rotWithShape="1">
          <a:blip r:embed="rId3">
            <a:alphaModFix/>
          </a:blip>
          <a:srcRect b="20297"/>
          <a:stretch/>
        </p:blipFill>
        <p:spPr>
          <a:xfrm>
            <a:off x="8313" y="0"/>
            <a:ext cx="12192000" cy="3793352"/>
          </a:xfrm>
          <a:prstGeom prst="rect">
            <a:avLst/>
          </a:prstGeom>
          <a:noFill/>
          <a:ln>
            <a:noFill/>
          </a:ln>
        </p:spPr>
      </p:pic>
      <p:sp>
        <p:nvSpPr>
          <p:cNvPr id="405" name="Google Shape;405;p1"/>
          <p:cNvSpPr txBox="1"/>
          <p:nvPr/>
        </p:nvSpPr>
        <p:spPr>
          <a:xfrm>
            <a:off x="2496457" y="4759685"/>
            <a:ext cx="6836229" cy="1015663"/>
          </a:xfrm>
          <a:prstGeom prst="rect">
            <a:avLst/>
          </a:prstGeom>
          <a:noFill/>
          <a:ln w="3810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2000" b="0" i="0" u="none" strike="noStrike" cap="none">
                <a:solidFill>
                  <a:srgbClr val="1F3864"/>
                </a:solidFill>
                <a:latin typeface="Century Gothic"/>
                <a:ea typeface="Century Gothic"/>
                <a:cs typeface="Century Gothic"/>
                <a:sym typeface="Century Gothic"/>
              </a:rPr>
              <a:t>The University of York ITT network</a:t>
            </a:r>
            <a:endParaRPr/>
          </a:p>
          <a:p>
            <a:pPr marL="0" marR="0" lvl="0" indent="0" algn="ctr" rtl="0">
              <a:lnSpc>
                <a:spcPct val="100000"/>
              </a:lnSpc>
              <a:spcBef>
                <a:spcPts val="0"/>
              </a:spcBef>
              <a:spcAft>
                <a:spcPts val="0"/>
              </a:spcAft>
              <a:buNone/>
            </a:pPr>
            <a:r>
              <a:rPr lang="en-GB" sz="2000" b="0" i="0" u="none" strike="noStrike" cap="none">
                <a:solidFill>
                  <a:srgbClr val="1F3864"/>
                </a:solidFill>
                <a:latin typeface="Century Gothic"/>
                <a:ea typeface="Century Gothic"/>
                <a:cs typeface="Century Gothic"/>
                <a:sym typeface="Century Gothic"/>
              </a:rPr>
              <a:t>15/11/22</a:t>
            </a:r>
            <a:endParaRPr/>
          </a:p>
          <a:p>
            <a:pPr marL="0" marR="0" lvl="0" indent="0" algn="ctr" rtl="0">
              <a:lnSpc>
                <a:spcPct val="100000"/>
              </a:lnSpc>
              <a:spcBef>
                <a:spcPts val="0"/>
              </a:spcBef>
              <a:spcAft>
                <a:spcPts val="0"/>
              </a:spcAft>
              <a:buNone/>
            </a:pPr>
            <a:r>
              <a:rPr lang="en-GB" sz="2000" b="0" i="0" u="none" strike="noStrike" cap="none">
                <a:solidFill>
                  <a:srgbClr val="1F3864"/>
                </a:solidFill>
                <a:latin typeface="Century Gothic"/>
                <a:ea typeface="Century Gothic"/>
                <a:cs typeface="Century Gothic"/>
                <a:sym typeface="Century Gothic"/>
              </a:rPr>
              <a:t>15:30-16:30</a:t>
            </a:r>
            <a:endParaRPr sz="2000" b="0" i="0" u="none" strike="noStrike" cap="none">
              <a:solidFill>
                <a:srgbClr val="1F3864"/>
              </a:solidFill>
              <a:latin typeface="Century Gothic"/>
              <a:ea typeface="Century Gothic"/>
              <a:cs typeface="Century Gothic"/>
              <a:sym typeface="Century Gothic"/>
            </a:endParaRPr>
          </a:p>
        </p:txBody>
      </p:sp>
      <p:sp>
        <p:nvSpPr>
          <p:cNvPr id="5" name="Title 3">
            <a:extLst>
              <a:ext uri="{FF2B5EF4-FFF2-40B4-BE49-F238E27FC236}">
                <a16:creationId xmlns:a16="http://schemas.microsoft.com/office/drawing/2014/main" id="{AB3692F8-CE33-C34E-B376-364FE77401E4}"/>
              </a:ext>
            </a:extLst>
          </p:cNvPr>
          <p:cNvSpPr txBox="1">
            <a:spLocks/>
          </p:cNvSpPr>
          <p:nvPr/>
        </p:nvSpPr>
        <p:spPr>
          <a:xfrm>
            <a:off x="0" y="5775348"/>
            <a:ext cx="4240530" cy="730698"/>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latin typeface="Century Gothic" panose="020B0502020202020204" pitchFamily="34" charset="0"/>
              </a:rPr>
              <a:t>Author</a:t>
            </a:r>
            <a:r>
              <a:rPr kumimoji="0" lang="en-GB" sz="1400" b="0" i="0" u="none" strike="noStrike" kern="1200" cap="none" spc="0" normalizeH="0" baseline="0" noProof="0" dirty="0">
                <a:ln>
                  <a:noFill/>
                </a:ln>
                <a:effectLst/>
                <a:uLnTx/>
                <a:uFillTx/>
                <a:latin typeface="Century Gothic" panose="020B0502020202020204" pitchFamily="34" charset="0"/>
              </a:rPr>
              <a:t>s: Rachel Hawkes / </a:t>
            </a:r>
            <a:r>
              <a:rPr lang="en-GB" sz="1400" dirty="0">
                <a:latin typeface="Century Gothic" panose="020B0502020202020204" pitchFamily="34" charset="0"/>
              </a:rPr>
              <a:t>Emma Marsden</a:t>
            </a:r>
            <a:endParaRPr kumimoji="0" lang="en-GB" sz="1400" b="0" i="0" u="none" strike="noStrike" kern="1200" cap="none" spc="0" normalizeH="0" noProof="0" dirty="0">
              <a:ln>
                <a:noFill/>
              </a:ln>
              <a:effectLst/>
              <a:uLnTx/>
              <a:uFillTx/>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latin typeface="Century Gothic" panose="020B0502020202020204" pitchFamily="34" charset="0"/>
              </a:rPr>
              <a:t>Date updated: 19/02/2023</a:t>
            </a:r>
            <a:endParaRPr kumimoji="0" lang="en-GB" sz="1400" b="0" i="0" u="none" strike="noStrike" kern="1200" cap="none" spc="0" normalizeH="0" baseline="0" noProof="0" dirty="0">
              <a:ln>
                <a:noFill/>
              </a:ln>
              <a:effectLst/>
              <a:uLnTx/>
              <a:uFillTx/>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0"/>
          <p:cNvSpPr txBox="1"/>
          <p:nvPr/>
        </p:nvSpPr>
        <p:spPr>
          <a:xfrm>
            <a:off x="2069889"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KS2</a:t>
            </a:r>
            <a:endParaRPr sz="6000" b="1" i="0" u="none" strike="noStrike" cap="none">
              <a:solidFill>
                <a:srgbClr val="FFFFFF"/>
              </a:solidFill>
              <a:latin typeface="Century Gothic"/>
              <a:ea typeface="Century Gothic"/>
              <a:cs typeface="Century Gothic"/>
              <a:sym typeface="Century Gothic"/>
            </a:endParaRPr>
          </a:p>
        </p:txBody>
      </p:sp>
      <p:sp>
        <p:nvSpPr>
          <p:cNvPr id="469" name="Google Shape;469;p10"/>
          <p:cNvSpPr txBox="1"/>
          <p:nvPr/>
        </p:nvSpPr>
        <p:spPr>
          <a:xfrm>
            <a:off x="5294673"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KS3</a:t>
            </a:r>
            <a:endParaRPr sz="6000" b="1" i="0" u="none" strike="noStrike" cap="none">
              <a:solidFill>
                <a:srgbClr val="FFFFFF"/>
              </a:solidFill>
              <a:latin typeface="Century Gothic"/>
              <a:ea typeface="Century Gothic"/>
              <a:cs typeface="Century Gothic"/>
              <a:sym typeface="Century Gothic"/>
            </a:endParaRPr>
          </a:p>
        </p:txBody>
      </p:sp>
      <p:sp>
        <p:nvSpPr>
          <p:cNvPr id="470" name="Google Shape;470;p10"/>
          <p:cNvSpPr txBox="1"/>
          <p:nvPr/>
        </p:nvSpPr>
        <p:spPr>
          <a:xfrm>
            <a:off x="8312193"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KS4</a:t>
            </a:r>
            <a:endParaRPr sz="6000" b="1" i="0" u="none" strike="noStrike" cap="none">
              <a:solidFill>
                <a:srgbClr val="FFFFFF"/>
              </a:solidFill>
              <a:latin typeface="Century Gothic"/>
              <a:ea typeface="Century Gothic"/>
              <a:cs typeface="Century Gothic"/>
              <a:sym typeface="Century Gothic"/>
            </a:endParaRPr>
          </a:p>
        </p:txBody>
      </p:sp>
      <p:pic>
        <p:nvPicPr>
          <p:cNvPr id="471" name="Google Shape;471;p10"/>
          <p:cNvPicPr preferRelativeResize="0"/>
          <p:nvPr/>
        </p:nvPicPr>
        <p:blipFill rotWithShape="1">
          <a:blip r:embed="rId3">
            <a:alphaModFix/>
          </a:blip>
          <a:srcRect l="31219" t="30408" r="16445" b="23351"/>
          <a:stretch/>
        </p:blipFill>
        <p:spPr>
          <a:xfrm>
            <a:off x="72123" y="-120244"/>
            <a:ext cx="12119877" cy="6023728"/>
          </a:xfrm>
          <a:prstGeom prst="rect">
            <a:avLst/>
          </a:prstGeom>
          <a:noFill/>
          <a:ln>
            <a:noFill/>
          </a:ln>
        </p:spPr>
      </p:pic>
      <p:sp>
        <p:nvSpPr>
          <p:cNvPr id="472" name="Google Shape;472;p10"/>
          <p:cNvSpPr txBox="1"/>
          <p:nvPr/>
        </p:nvSpPr>
        <p:spPr>
          <a:xfrm>
            <a:off x="406667" y="5783240"/>
            <a:ext cx="1178533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Century Gothic"/>
              <a:buNone/>
            </a:pPr>
            <a:r>
              <a:rPr lang="en-GB" sz="1800" b="1" i="0" u="sng" strike="noStrike" cap="none">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https://www.eduqas.co.uk/articles/eduqas-teams-up-with-centre-for-excellence-to-develop-new-gcses-in-modern-foreign-languages/</a:t>
            </a:r>
            <a:r>
              <a:rPr lang="en-GB" sz="1800" b="1" i="0" u="none" strike="noStrike" cap="none">
                <a:solidFill>
                  <a:srgbClr val="00206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838200" y="111351"/>
            <a:ext cx="1113028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1800"/>
              <a:buNone/>
            </a:pPr>
            <a:r>
              <a:rPr lang="en-GB" sz="4000" b="1"/>
              <a:t>Overlap between the current and new lists? Not much</a:t>
            </a:r>
            <a:endParaRPr/>
          </a:p>
        </p:txBody>
      </p:sp>
      <p:sp>
        <p:nvSpPr>
          <p:cNvPr id="73" name="Google Shape;73;p13"/>
          <p:cNvSpPr txBox="1">
            <a:spLocks noGrp="1"/>
          </p:cNvSpPr>
          <p:nvPr>
            <p:ph type="body" idx="1"/>
          </p:nvPr>
        </p:nvSpPr>
        <p:spPr>
          <a:xfrm>
            <a:off x="838200" y="1268098"/>
            <a:ext cx="10515600" cy="4949372"/>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500"/>
              </a:spcBef>
              <a:spcAft>
                <a:spcPts val="0"/>
              </a:spcAft>
              <a:buSzPts val="1800"/>
              <a:buNone/>
            </a:pPr>
            <a:r>
              <a:rPr lang="en-GB" b="0" i="0">
                <a:solidFill>
                  <a:srgbClr val="1F3864"/>
                </a:solidFill>
                <a:latin typeface="Century Gothic"/>
                <a:ea typeface="Century Gothic"/>
                <a:cs typeface="Century Gothic"/>
                <a:sym typeface="Century Gothic"/>
              </a:rPr>
              <a:t>An average </a:t>
            </a:r>
            <a:r>
              <a:rPr lang="en-GB"/>
              <a:t>61</a:t>
            </a:r>
            <a:r>
              <a:rPr lang="en-GB" b="0" i="0">
                <a:solidFill>
                  <a:srgbClr val="1F3864"/>
                </a:solidFill>
                <a:latin typeface="Century Gothic"/>
                <a:ea typeface="Century Gothic"/>
                <a:cs typeface="Century Gothic"/>
                <a:sym typeface="Century Gothic"/>
              </a:rPr>
              <a:t>% of the new list overlaps with current lists</a:t>
            </a:r>
            <a:endParaRPr/>
          </a:p>
          <a:p>
            <a:pPr marL="114300" lvl="0" indent="0" algn="l" rtl="0">
              <a:lnSpc>
                <a:spcPct val="100000"/>
              </a:lnSpc>
              <a:spcBef>
                <a:spcPts val="500"/>
              </a:spcBef>
              <a:spcAft>
                <a:spcPts val="0"/>
              </a:spcAft>
              <a:buSzPts val="1800"/>
              <a:buNone/>
            </a:pPr>
            <a:r>
              <a:rPr lang="en-GB">
                <a:solidFill>
                  <a:srgbClr val="FF0000"/>
                </a:solidFill>
                <a:latin typeface="Century Gothic"/>
                <a:ea typeface="Century Gothic"/>
                <a:cs typeface="Century Gothic"/>
                <a:sym typeface="Century Gothic"/>
              </a:rPr>
              <a:t>An average 39% is unique to the new lists</a:t>
            </a:r>
            <a:endParaRPr>
              <a:solidFill>
                <a:srgbClr val="1F3864"/>
              </a:solidFill>
              <a:latin typeface="Century Gothic"/>
              <a:ea typeface="Century Gothic"/>
              <a:cs typeface="Century Gothic"/>
              <a:sym typeface="Century Gothic"/>
            </a:endParaRPr>
          </a:p>
          <a:p>
            <a:pPr marL="914400" lvl="1" indent="-355600" algn="l" rtl="0">
              <a:lnSpc>
                <a:spcPct val="120000"/>
              </a:lnSpc>
              <a:spcBef>
                <a:spcPts val="500"/>
              </a:spcBef>
              <a:spcAft>
                <a:spcPts val="0"/>
              </a:spcAft>
              <a:buSzPts val="2000"/>
              <a:buChar char="•"/>
            </a:pPr>
            <a:r>
              <a:rPr lang="en-GB" sz="2200" b="1"/>
              <a:t>At foundation:</a:t>
            </a:r>
            <a:r>
              <a:rPr lang="en-GB" sz="2200" b="0" i="0">
                <a:solidFill>
                  <a:srgbClr val="1F3864"/>
                </a:solidFill>
                <a:latin typeface="Century Gothic"/>
                <a:ea typeface="Century Gothic"/>
                <a:cs typeface="Century Gothic"/>
                <a:sym typeface="Century Gothic"/>
              </a:rPr>
              <a:t> </a:t>
            </a:r>
            <a:r>
              <a:rPr lang="en-GB" sz="2200"/>
              <a:t>64</a:t>
            </a:r>
            <a:r>
              <a:rPr lang="en-GB" sz="2200" b="0" i="0">
                <a:solidFill>
                  <a:srgbClr val="1F3864"/>
                </a:solidFill>
                <a:latin typeface="Century Gothic"/>
                <a:ea typeface="Century Gothic"/>
                <a:cs typeface="Century Gothic"/>
                <a:sym typeface="Century Gothic"/>
              </a:rPr>
              <a:t>% of the new list overlaps with the current list</a:t>
            </a:r>
            <a:endParaRPr/>
          </a:p>
          <a:p>
            <a:pPr marL="1371600" lvl="2" indent="-342900" algn="l" rtl="0">
              <a:lnSpc>
                <a:spcPct val="120000"/>
              </a:lnSpc>
              <a:spcBef>
                <a:spcPts val="500"/>
              </a:spcBef>
              <a:spcAft>
                <a:spcPts val="0"/>
              </a:spcAft>
              <a:buSzPts val="1800"/>
              <a:buFont typeface="Noto Sans"/>
              <a:buChar char="⮚"/>
            </a:pPr>
            <a:r>
              <a:rPr lang="en-GB" sz="2000" b="0" i="0">
                <a:solidFill>
                  <a:srgbClr val="1F3864"/>
                </a:solidFill>
                <a:latin typeface="Century Gothic"/>
                <a:ea typeface="Century Gothic"/>
                <a:cs typeface="Century Gothic"/>
                <a:sym typeface="Century Gothic"/>
              </a:rPr>
              <a:t>55% for AQA</a:t>
            </a:r>
            <a:endParaRPr/>
          </a:p>
          <a:p>
            <a:pPr marL="1371600" lvl="2" indent="-342900" algn="l" rtl="0">
              <a:lnSpc>
                <a:spcPct val="120000"/>
              </a:lnSpc>
              <a:spcBef>
                <a:spcPts val="500"/>
              </a:spcBef>
              <a:spcAft>
                <a:spcPts val="0"/>
              </a:spcAft>
              <a:buSzPts val="1800"/>
              <a:buFont typeface="Noto Sans"/>
              <a:buChar char="⮚"/>
            </a:pPr>
            <a:r>
              <a:rPr lang="en-GB" sz="2000"/>
              <a:t>77% for Edexcel</a:t>
            </a:r>
            <a:endParaRPr sz="2000" b="0" i="0">
              <a:solidFill>
                <a:srgbClr val="1F3864"/>
              </a:solidFill>
              <a:latin typeface="Century Gothic"/>
              <a:ea typeface="Century Gothic"/>
              <a:cs typeface="Century Gothic"/>
              <a:sym typeface="Century Gothic"/>
            </a:endParaRPr>
          </a:p>
          <a:p>
            <a:pPr marL="1371600" lvl="2" indent="-342900" algn="l" rtl="0">
              <a:lnSpc>
                <a:spcPct val="120000"/>
              </a:lnSpc>
              <a:spcBef>
                <a:spcPts val="500"/>
              </a:spcBef>
              <a:spcAft>
                <a:spcPts val="0"/>
              </a:spcAft>
              <a:buSzPts val="1800"/>
              <a:buFont typeface="Noto Sans"/>
              <a:buChar char="⮚"/>
            </a:pPr>
            <a:r>
              <a:rPr lang="en-GB" sz="2000" b="0" i="0">
                <a:solidFill>
                  <a:srgbClr val="1F3864"/>
                </a:solidFill>
                <a:latin typeface="Century Gothic"/>
                <a:ea typeface="Century Gothic"/>
                <a:cs typeface="Century Gothic"/>
                <a:sym typeface="Century Gothic"/>
              </a:rPr>
              <a:t>59% for NCELP/Eduqas*</a:t>
            </a:r>
            <a:endParaRPr sz="2200" b="0" i="0">
              <a:solidFill>
                <a:srgbClr val="1F3864"/>
              </a:solidFill>
              <a:latin typeface="Century Gothic"/>
              <a:ea typeface="Century Gothic"/>
              <a:cs typeface="Century Gothic"/>
              <a:sym typeface="Century Gothic"/>
            </a:endParaRPr>
          </a:p>
          <a:p>
            <a:pPr marL="914400" lvl="1" indent="-355600" algn="l" rtl="0">
              <a:lnSpc>
                <a:spcPct val="120000"/>
              </a:lnSpc>
              <a:spcBef>
                <a:spcPts val="500"/>
              </a:spcBef>
              <a:spcAft>
                <a:spcPts val="0"/>
              </a:spcAft>
              <a:buSzPts val="2000"/>
              <a:buChar char="•"/>
            </a:pPr>
            <a:r>
              <a:rPr lang="en-GB" sz="2200" b="1"/>
              <a:t>At higher: </a:t>
            </a:r>
            <a:r>
              <a:rPr lang="en-GB" sz="2200" b="0" i="0">
                <a:solidFill>
                  <a:srgbClr val="1F3864"/>
                </a:solidFill>
                <a:latin typeface="Century Gothic"/>
                <a:ea typeface="Century Gothic"/>
                <a:cs typeface="Century Gothic"/>
                <a:sym typeface="Century Gothic"/>
              </a:rPr>
              <a:t>57% of the new list overlaps with the current list</a:t>
            </a:r>
            <a:endParaRPr/>
          </a:p>
          <a:p>
            <a:pPr marL="1371600" lvl="2" indent="-342900" algn="l" rtl="0">
              <a:lnSpc>
                <a:spcPct val="120000"/>
              </a:lnSpc>
              <a:spcBef>
                <a:spcPts val="500"/>
              </a:spcBef>
              <a:spcAft>
                <a:spcPts val="0"/>
              </a:spcAft>
              <a:buSzPts val="1800"/>
              <a:buFont typeface="Noto Sans"/>
              <a:buChar char="⮚"/>
            </a:pPr>
            <a:r>
              <a:rPr lang="en-GB" sz="2000" b="0" i="0">
                <a:solidFill>
                  <a:srgbClr val="1F3864"/>
                </a:solidFill>
                <a:latin typeface="Century Gothic"/>
                <a:ea typeface="Century Gothic"/>
                <a:cs typeface="Century Gothic"/>
                <a:sym typeface="Century Gothic"/>
              </a:rPr>
              <a:t>52% for AQA</a:t>
            </a:r>
            <a:endParaRPr/>
          </a:p>
          <a:p>
            <a:pPr marL="1371600" lvl="2" indent="-342900" algn="l" rtl="0">
              <a:lnSpc>
                <a:spcPct val="120000"/>
              </a:lnSpc>
              <a:spcBef>
                <a:spcPts val="500"/>
              </a:spcBef>
              <a:spcAft>
                <a:spcPts val="0"/>
              </a:spcAft>
              <a:buSzPts val="1800"/>
              <a:buFont typeface="Noto Sans"/>
              <a:buChar char="⮚"/>
            </a:pPr>
            <a:r>
              <a:rPr lang="en-GB" sz="2000"/>
              <a:t>70% for Edexcel</a:t>
            </a:r>
            <a:endParaRPr/>
          </a:p>
          <a:p>
            <a:pPr marL="1371600" lvl="2" indent="-342900" algn="l" rtl="0">
              <a:lnSpc>
                <a:spcPct val="120000"/>
              </a:lnSpc>
              <a:spcBef>
                <a:spcPts val="500"/>
              </a:spcBef>
              <a:spcAft>
                <a:spcPts val="0"/>
              </a:spcAft>
              <a:buSzPts val="1800"/>
              <a:buFont typeface="Noto Sans"/>
              <a:buChar char="⮚"/>
            </a:pPr>
            <a:r>
              <a:rPr lang="en-GB" sz="2000" b="0" i="0">
                <a:solidFill>
                  <a:srgbClr val="1F3864"/>
                </a:solidFill>
                <a:latin typeface="Century Gothic"/>
                <a:ea typeface="Century Gothic"/>
                <a:cs typeface="Century Gothic"/>
                <a:sym typeface="Century Gothic"/>
              </a:rPr>
              <a:t>50% for NCELP/Eduqas</a:t>
            </a:r>
            <a:r>
              <a:rPr lang="en-GB" sz="2000"/>
              <a:t>*</a:t>
            </a:r>
            <a:endParaRPr sz="2000" b="0" i="0">
              <a:solidFill>
                <a:srgbClr val="1F3864"/>
              </a:solidFill>
              <a:latin typeface="Century Gothic"/>
              <a:ea typeface="Century Gothic"/>
              <a:cs typeface="Century Gothic"/>
              <a:sym typeface="Century Gothic"/>
            </a:endParaRPr>
          </a:p>
        </p:txBody>
      </p:sp>
      <p:sp>
        <p:nvSpPr>
          <p:cNvPr id="74" name="Google Shape;74;p13"/>
          <p:cNvSpPr/>
          <p:nvPr/>
        </p:nvSpPr>
        <p:spPr>
          <a:xfrm>
            <a:off x="7551831" y="5088671"/>
            <a:ext cx="4640169" cy="955040"/>
          </a:xfrm>
          <a:prstGeom prst="wedgeRectCallout">
            <a:avLst>
              <a:gd name="adj1" fmla="val 15076"/>
              <a:gd name="adj2" fmla="val -386509"/>
            </a:avLst>
          </a:prstGeom>
          <a:solidFill>
            <a:srgbClr val="00206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A lot has changed.</a:t>
            </a:r>
            <a:endParaRPr sz="1400" b="0" i="0" u="none" strike="noStrike" cap="none">
              <a:solidFill>
                <a:srgbClr val="000000"/>
              </a:solidFill>
              <a:latin typeface="Arial"/>
              <a:ea typeface="Arial"/>
              <a:cs typeface="Arial"/>
              <a:sym typeface="Arial"/>
            </a:endParaRPr>
          </a:p>
        </p:txBody>
      </p:sp>
      <p:sp>
        <p:nvSpPr>
          <p:cNvPr id="75" name="Google Shape;75;p13"/>
          <p:cNvSpPr txBox="1"/>
          <p:nvPr/>
        </p:nvSpPr>
        <p:spPr>
          <a:xfrm>
            <a:off x="0" y="5766712"/>
            <a:ext cx="7391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500" b="0" i="0" u="none" strike="noStrike" cap="none">
                <a:solidFill>
                  <a:srgbClr val="1F3864"/>
                </a:solidFill>
                <a:latin typeface="Century Gothic"/>
                <a:ea typeface="Century Gothic"/>
                <a:cs typeface="Century Gothic"/>
                <a:sym typeface="Century Gothic"/>
              </a:rPr>
              <a:t>* Note: Eduqas’s current list was compared with the new ”NCELP/Eduqas” list: </a:t>
            </a:r>
            <a:r>
              <a:rPr lang="en-GB" sz="1500" b="1" i="0" u="none" strike="noStrike" cap="none">
                <a:solidFill>
                  <a:srgbClr val="1F3864"/>
                </a:solidFill>
                <a:latin typeface="Century Gothic"/>
                <a:ea typeface="Century Gothic"/>
                <a:cs typeface="Century Gothic"/>
                <a:sym typeface="Century Gothic"/>
              </a:rPr>
              <a:t>Edquas’s list is </a:t>
            </a:r>
            <a:r>
              <a:rPr lang="en-GB" sz="1500" b="1" i="1" u="none" strike="noStrike" cap="none">
                <a:solidFill>
                  <a:srgbClr val="1F3864"/>
                </a:solidFill>
                <a:latin typeface="Century Gothic"/>
                <a:ea typeface="Century Gothic"/>
                <a:cs typeface="Century Gothic"/>
                <a:sym typeface="Century Gothic"/>
              </a:rPr>
              <a:t>identical </a:t>
            </a:r>
            <a:r>
              <a:rPr lang="en-GB" sz="1500" b="1" i="0" u="none" strike="noStrike" cap="none">
                <a:solidFill>
                  <a:srgbClr val="1F3864"/>
                </a:solidFill>
                <a:latin typeface="Century Gothic"/>
                <a:ea typeface="Century Gothic"/>
                <a:cs typeface="Century Gothic"/>
                <a:sym typeface="Century Gothic"/>
              </a:rPr>
              <a:t>to NCELP’s word list – they are the same!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2"/>
          <p:cNvSpPr txBox="1">
            <a:spLocks noGrp="1"/>
          </p:cNvSpPr>
          <p:nvPr>
            <p:ph type="title"/>
          </p:nvPr>
        </p:nvSpPr>
        <p:spPr>
          <a:xfrm>
            <a:off x="457200" y="235343"/>
            <a:ext cx="10896600" cy="71906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4000" b="1" dirty="0"/>
              <a:t>Overlap between current and new AQA list</a:t>
            </a:r>
            <a:endParaRPr dirty="0"/>
          </a:p>
        </p:txBody>
      </p:sp>
      <p:grpSp>
        <p:nvGrpSpPr>
          <p:cNvPr id="486" name="Google Shape;486;p12"/>
          <p:cNvGrpSpPr/>
          <p:nvPr/>
        </p:nvGrpSpPr>
        <p:grpSpPr>
          <a:xfrm>
            <a:off x="1499713" y="1098750"/>
            <a:ext cx="9426238" cy="4320000"/>
            <a:chOff x="1499713" y="1098750"/>
            <a:chExt cx="9426238" cy="4320000"/>
          </a:xfrm>
        </p:grpSpPr>
        <p:sp>
          <p:nvSpPr>
            <p:cNvPr id="487" name="Google Shape;487;p12"/>
            <p:cNvSpPr/>
            <p:nvPr/>
          </p:nvSpPr>
          <p:spPr>
            <a:xfrm>
              <a:off x="4904427" y="1098750"/>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12"/>
            <p:cNvSpPr/>
            <p:nvPr/>
          </p:nvSpPr>
          <p:spPr>
            <a:xfrm>
              <a:off x="1499713" y="1098750"/>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12"/>
            <p:cNvSpPr txBox="1"/>
            <p:nvPr/>
          </p:nvSpPr>
          <p:spPr>
            <a:xfrm>
              <a:off x="4900678" y="2237050"/>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578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Arial"/>
                <a:ea typeface="Arial"/>
                <a:cs typeface="Arial"/>
                <a:sym typeface="Arial"/>
              </a:endParaRPr>
            </a:p>
          </p:txBody>
        </p:sp>
        <p:sp>
          <p:nvSpPr>
            <p:cNvPr id="490" name="Google Shape;490;p12"/>
            <p:cNvSpPr txBox="1"/>
            <p:nvPr/>
          </p:nvSpPr>
          <p:spPr>
            <a:xfrm>
              <a:off x="2603461" y="2144717"/>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479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(current)</a:t>
              </a:r>
              <a:endParaRPr sz="1400" b="0" i="0" u="none" strike="noStrike" cap="none">
                <a:solidFill>
                  <a:srgbClr val="000000"/>
                </a:solidFill>
                <a:latin typeface="Arial"/>
                <a:ea typeface="Arial"/>
                <a:cs typeface="Arial"/>
                <a:sym typeface="Arial"/>
              </a:endParaRPr>
            </a:p>
          </p:txBody>
        </p:sp>
        <p:sp>
          <p:nvSpPr>
            <p:cNvPr id="491" name="Google Shape;491;p12"/>
            <p:cNvSpPr txBox="1"/>
            <p:nvPr/>
          </p:nvSpPr>
          <p:spPr>
            <a:xfrm>
              <a:off x="7914309" y="2144717"/>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472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(new)</a:t>
              </a:r>
              <a:endParaRPr sz="1400" b="0" i="0" u="none" strike="noStrike" cap="none">
                <a:solidFill>
                  <a:srgbClr val="000000"/>
                </a:solidFill>
                <a:latin typeface="Arial"/>
                <a:ea typeface="Arial"/>
                <a:cs typeface="Arial"/>
                <a:sym typeface="Arial"/>
              </a:endParaRPr>
            </a:p>
          </p:txBody>
        </p:sp>
      </p:grpSp>
      <p:sp>
        <p:nvSpPr>
          <p:cNvPr id="492" name="Google Shape;492;p12"/>
          <p:cNvSpPr txBox="1"/>
          <p:nvPr/>
        </p:nvSpPr>
        <p:spPr>
          <a:xfrm>
            <a:off x="0" y="5563090"/>
            <a:ext cx="1219200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1F3864"/>
                </a:solidFill>
                <a:latin typeface="Century Gothic"/>
                <a:ea typeface="Century Gothic"/>
                <a:cs typeface="Century Gothic"/>
                <a:sym typeface="Century Gothic"/>
              </a:rPr>
              <a:t>Only 55% </a:t>
            </a:r>
            <a:r>
              <a:rPr lang="en-GB" sz="3400" b="0" i="0" u="none" strike="noStrike" cap="none">
                <a:solidFill>
                  <a:srgbClr val="1F3864"/>
                </a:solidFill>
                <a:latin typeface="Century Gothic"/>
                <a:ea typeface="Century Gothic"/>
                <a:cs typeface="Century Gothic"/>
                <a:sym typeface="Century Gothic"/>
              </a:rPr>
              <a:t>of the new list is on the current list</a:t>
            </a:r>
            <a:endParaRPr sz="1400" b="0" i="0" u="none" strike="noStrike" cap="none">
              <a:solidFill>
                <a:srgbClr val="000000"/>
              </a:solidFill>
              <a:latin typeface="Arial"/>
              <a:ea typeface="Arial"/>
              <a:cs typeface="Arial"/>
              <a:sym typeface="Arial"/>
            </a:endParaRPr>
          </a:p>
        </p:txBody>
      </p:sp>
      <p:sp>
        <p:nvSpPr>
          <p:cNvPr id="493" name="Google Shape;493;p12"/>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Foundation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3"/>
          <p:cNvSpPr txBox="1">
            <a:spLocks noGrp="1"/>
          </p:cNvSpPr>
          <p:nvPr>
            <p:ph type="title"/>
          </p:nvPr>
        </p:nvSpPr>
        <p:spPr>
          <a:xfrm>
            <a:off x="304800" y="244619"/>
            <a:ext cx="11391900" cy="6627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4000" b="1" dirty="0"/>
              <a:t>Overlap between current and new AQA list</a:t>
            </a:r>
            <a:endParaRPr dirty="0"/>
          </a:p>
        </p:txBody>
      </p:sp>
      <p:grpSp>
        <p:nvGrpSpPr>
          <p:cNvPr id="499" name="Google Shape;499;p13"/>
          <p:cNvGrpSpPr/>
          <p:nvPr/>
        </p:nvGrpSpPr>
        <p:grpSpPr>
          <a:xfrm>
            <a:off x="1601691" y="1101176"/>
            <a:ext cx="9426238" cy="4320000"/>
            <a:chOff x="1601691" y="1101176"/>
            <a:chExt cx="9426238" cy="4320000"/>
          </a:xfrm>
        </p:grpSpPr>
        <p:sp>
          <p:nvSpPr>
            <p:cNvPr id="500" name="Google Shape;500;p13"/>
            <p:cNvSpPr/>
            <p:nvPr/>
          </p:nvSpPr>
          <p:spPr>
            <a:xfrm>
              <a:off x="5006405" y="110117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1" name="Google Shape;501;p13"/>
            <p:cNvSpPr/>
            <p:nvPr/>
          </p:nvSpPr>
          <p:spPr>
            <a:xfrm>
              <a:off x="1601691" y="110117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2" name="Google Shape;502;p13"/>
            <p:cNvSpPr txBox="1"/>
            <p:nvPr/>
          </p:nvSpPr>
          <p:spPr>
            <a:xfrm>
              <a:off x="5029236" y="2239476"/>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764</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Arial"/>
                <a:ea typeface="Arial"/>
                <a:cs typeface="Arial"/>
                <a:sym typeface="Arial"/>
              </a:endParaRPr>
            </a:p>
          </p:txBody>
        </p:sp>
        <p:sp>
          <p:nvSpPr>
            <p:cNvPr id="503" name="Google Shape;503;p13"/>
            <p:cNvSpPr txBox="1"/>
            <p:nvPr/>
          </p:nvSpPr>
          <p:spPr>
            <a:xfrm>
              <a:off x="2705440" y="2147143"/>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560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(current)</a:t>
              </a:r>
              <a:endParaRPr sz="1400" b="0" i="0" u="none" strike="noStrike" cap="none">
                <a:solidFill>
                  <a:srgbClr val="000000"/>
                </a:solidFill>
                <a:latin typeface="Arial"/>
                <a:ea typeface="Arial"/>
                <a:cs typeface="Arial"/>
                <a:sym typeface="Arial"/>
              </a:endParaRPr>
            </a:p>
          </p:txBody>
        </p:sp>
        <p:sp>
          <p:nvSpPr>
            <p:cNvPr id="504" name="Google Shape;504;p13"/>
            <p:cNvSpPr txBox="1"/>
            <p:nvPr/>
          </p:nvSpPr>
          <p:spPr>
            <a:xfrm>
              <a:off x="8016287" y="2147143"/>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711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(new)</a:t>
              </a:r>
              <a:endParaRPr sz="1400" b="0" i="0" u="none" strike="noStrike" cap="none">
                <a:solidFill>
                  <a:srgbClr val="000000"/>
                </a:solidFill>
                <a:latin typeface="Arial"/>
                <a:ea typeface="Arial"/>
                <a:cs typeface="Arial"/>
                <a:sym typeface="Arial"/>
              </a:endParaRPr>
            </a:p>
          </p:txBody>
        </p:sp>
      </p:grpSp>
      <p:sp>
        <p:nvSpPr>
          <p:cNvPr id="505" name="Google Shape;505;p13"/>
          <p:cNvSpPr txBox="1"/>
          <p:nvPr/>
        </p:nvSpPr>
        <p:spPr>
          <a:xfrm>
            <a:off x="0" y="5614952"/>
            <a:ext cx="1219200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1F3864"/>
                </a:solidFill>
                <a:latin typeface="Century Gothic"/>
                <a:ea typeface="Century Gothic"/>
                <a:cs typeface="Century Gothic"/>
                <a:sym typeface="Century Gothic"/>
              </a:rPr>
              <a:t>Only 52% </a:t>
            </a:r>
            <a:r>
              <a:rPr lang="en-GB" sz="3400" b="0" i="0" u="none" strike="noStrike" cap="none">
                <a:solidFill>
                  <a:srgbClr val="1F3864"/>
                </a:solidFill>
                <a:latin typeface="Century Gothic"/>
                <a:ea typeface="Century Gothic"/>
                <a:cs typeface="Century Gothic"/>
                <a:sym typeface="Century Gothic"/>
              </a:rPr>
              <a:t>of the new list is on the current list</a:t>
            </a:r>
            <a:endParaRPr sz="1400" b="0" i="0" u="none" strike="noStrike" cap="none">
              <a:solidFill>
                <a:srgbClr val="000000"/>
              </a:solidFill>
              <a:latin typeface="Arial"/>
              <a:ea typeface="Arial"/>
              <a:cs typeface="Arial"/>
              <a:sym typeface="Arial"/>
            </a:endParaRPr>
          </a:p>
        </p:txBody>
      </p:sp>
      <p:sp>
        <p:nvSpPr>
          <p:cNvPr id="506" name="Google Shape;506;p13"/>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Higher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749367" y="235343"/>
            <a:ext cx="10896600" cy="71906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50000"/>
              <a:buNone/>
            </a:pPr>
            <a:r>
              <a:rPr lang="en-GB" sz="4000" b="1">
                <a:latin typeface="Century Gothic"/>
                <a:ea typeface="Century Gothic"/>
                <a:cs typeface="Century Gothic"/>
                <a:sym typeface="Century Gothic"/>
              </a:rPr>
              <a:t>Overlap between current and new Edexcel list</a:t>
            </a:r>
            <a:endParaRPr>
              <a:latin typeface="Century Gothic"/>
              <a:ea typeface="Century Gothic"/>
              <a:cs typeface="Century Gothic"/>
              <a:sym typeface="Century Gothic"/>
            </a:endParaRPr>
          </a:p>
        </p:txBody>
      </p:sp>
      <p:grpSp>
        <p:nvGrpSpPr>
          <p:cNvPr id="81" name="Google Shape;81;p14"/>
          <p:cNvGrpSpPr/>
          <p:nvPr/>
        </p:nvGrpSpPr>
        <p:grpSpPr>
          <a:xfrm>
            <a:off x="1499713" y="1098750"/>
            <a:ext cx="9426238" cy="4320000"/>
            <a:chOff x="1499713" y="1098750"/>
            <a:chExt cx="9426238" cy="4320000"/>
          </a:xfrm>
        </p:grpSpPr>
        <p:sp>
          <p:nvSpPr>
            <p:cNvPr id="82" name="Google Shape;82;p14"/>
            <p:cNvSpPr/>
            <p:nvPr/>
          </p:nvSpPr>
          <p:spPr>
            <a:xfrm>
              <a:off x="4904427" y="1098750"/>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14"/>
            <p:cNvSpPr/>
            <p:nvPr/>
          </p:nvSpPr>
          <p:spPr>
            <a:xfrm>
              <a:off x="1499713" y="1098750"/>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4" name="Google Shape;84;p14"/>
            <p:cNvSpPr txBox="1"/>
            <p:nvPr/>
          </p:nvSpPr>
          <p:spPr>
            <a:xfrm>
              <a:off x="4900678" y="2237050"/>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749</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Century Gothic"/>
                <a:ea typeface="Century Gothic"/>
                <a:cs typeface="Century Gothic"/>
                <a:sym typeface="Century Gothic"/>
              </a:endParaRPr>
            </a:p>
          </p:txBody>
        </p:sp>
        <p:sp>
          <p:nvSpPr>
            <p:cNvPr id="85" name="Google Shape;85;p14"/>
            <p:cNvSpPr txBox="1"/>
            <p:nvPr/>
          </p:nvSpPr>
          <p:spPr>
            <a:xfrm>
              <a:off x="2603461" y="2144717"/>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1,094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(current)</a:t>
              </a:r>
              <a:endParaRPr sz="1400" b="0" i="0" u="none" strike="noStrike" cap="none">
                <a:solidFill>
                  <a:srgbClr val="000000"/>
                </a:solidFill>
                <a:latin typeface="Century Gothic"/>
                <a:ea typeface="Century Gothic"/>
                <a:cs typeface="Century Gothic"/>
                <a:sym typeface="Century Gothic"/>
              </a:endParaRPr>
            </a:p>
          </p:txBody>
        </p:sp>
        <p:sp>
          <p:nvSpPr>
            <p:cNvPr id="86" name="Google Shape;86;p14"/>
            <p:cNvSpPr txBox="1"/>
            <p:nvPr/>
          </p:nvSpPr>
          <p:spPr>
            <a:xfrm>
              <a:off x="7914309" y="2144717"/>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222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(new)</a:t>
              </a:r>
              <a:endParaRPr sz="1400" b="0" i="0" u="none" strike="noStrike" cap="none">
                <a:solidFill>
                  <a:srgbClr val="000000"/>
                </a:solidFill>
                <a:latin typeface="Century Gothic"/>
                <a:ea typeface="Century Gothic"/>
                <a:cs typeface="Century Gothic"/>
                <a:sym typeface="Century Gothic"/>
              </a:endParaRPr>
            </a:p>
          </p:txBody>
        </p:sp>
      </p:grpSp>
      <p:sp>
        <p:nvSpPr>
          <p:cNvPr id="87" name="Google Shape;87;p14"/>
          <p:cNvSpPr txBox="1"/>
          <p:nvPr/>
        </p:nvSpPr>
        <p:spPr>
          <a:xfrm>
            <a:off x="0" y="5563090"/>
            <a:ext cx="1219200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1F3864"/>
                </a:solidFill>
                <a:latin typeface="Century Gothic"/>
                <a:ea typeface="Century Gothic"/>
                <a:cs typeface="Century Gothic"/>
                <a:sym typeface="Century Gothic"/>
              </a:rPr>
              <a:t>77% </a:t>
            </a:r>
            <a:r>
              <a:rPr lang="en-GB" sz="3400" b="0" i="0" u="none" strike="noStrike" cap="none">
                <a:solidFill>
                  <a:srgbClr val="1F3864"/>
                </a:solidFill>
                <a:latin typeface="Century Gothic"/>
                <a:ea typeface="Century Gothic"/>
                <a:cs typeface="Century Gothic"/>
                <a:sym typeface="Century Gothic"/>
              </a:rPr>
              <a:t>of the new list is on the current list</a:t>
            </a:r>
            <a:endParaRPr sz="1400" b="0" i="0" u="none" strike="noStrike" cap="none">
              <a:solidFill>
                <a:srgbClr val="000000"/>
              </a:solidFill>
              <a:latin typeface="Century Gothic"/>
              <a:ea typeface="Century Gothic"/>
              <a:cs typeface="Century Gothic"/>
              <a:sym typeface="Century Gothic"/>
            </a:endParaRPr>
          </a:p>
        </p:txBody>
      </p:sp>
      <p:sp>
        <p:nvSpPr>
          <p:cNvPr id="88" name="Google Shape;88;p14"/>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Foundation</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04800" y="244619"/>
            <a:ext cx="11391900" cy="6627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45000"/>
              <a:buNone/>
            </a:pPr>
            <a:r>
              <a:rPr lang="en-GB" sz="4000" b="1">
                <a:latin typeface="Century Gothic"/>
                <a:ea typeface="Century Gothic"/>
                <a:cs typeface="Century Gothic"/>
                <a:sym typeface="Century Gothic"/>
              </a:rPr>
              <a:t>Overlap between current and new </a:t>
            </a:r>
            <a:r>
              <a:rPr lang="en-GB" sz="4000" b="1"/>
              <a:t>Edexcel</a:t>
            </a:r>
            <a:r>
              <a:rPr lang="en-GB" sz="4000" b="1">
                <a:latin typeface="Century Gothic"/>
                <a:ea typeface="Century Gothic"/>
                <a:cs typeface="Century Gothic"/>
                <a:sym typeface="Century Gothic"/>
              </a:rPr>
              <a:t> list</a:t>
            </a:r>
            <a:endParaRPr>
              <a:latin typeface="Century Gothic"/>
              <a:ea typeface="Century Gothic"/>
              <a:cs typeface="Century Gothic"/>
              <a:sym typeface="Century Gothic"/>
            </a:endParaRPr>
          </a:p>
        </p:txBody>
      </p:sp>
      <p:grpSp>
        <p:nvGrpSpPr>
          <p:cNvPr id="94" name="Google Shape;94;p15"/>
          <p:cNvGrpSpPr/>
          <p:nvPr/>
        </p:nvGrpSpPr>
        <p:grpSpPr>
          <a:xfrm>
            <a:off x="1601691" y="1101176"/>
            <a:ext cx="9426238" cy="4320000"/>
            <a:chOff x="1601691" y="1101176"/>
            <a:chExt cx="9426238" cy="4320000"/>
          </a:xfrm>
        </p:grpSpPr>
        <p:sp>
          <p:nvSpPr>
            <p:cNvPr id="95" name="Google Shape;95;p15"/>
            <p:cNvSpPr/>
            <p:nvPr/>
          </p:nvSpPr>
          <p:spPr>
            <a:xfrm>
              <a:off x="5006405" y="110117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6" name="Google Shape;96;p15"/>
            <p:cNvSpPr/>
            <p:nvPr/>
          </p:nvSpPr>
          <p:spPr>
            <a:xfrm>
              <a:off x="1601691" y="110117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7" name="Google Shape;97;p15"/>
            <p:cNvSpPr txBox="1"/>
            <p:nvPr/>
          </p:nvSpPr>
          <p:spPr>
            <a:xfrm>
              <a:off x="5029236" y="2239476"/>
              <a:ext cx="2593979" cy="16619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964</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Century Gothic"/>
                <a:ea typeface="Century Gothic"/>
                <a:cs typeface="Century Gothic"/>
                <a:sym typeface="Century Gothic"/>
              </a:endParaRPr>
            </a:p>
          </p:txBody>
        </p:sp>
        <p:sp>
          <p:nvSpPr>
            <p:cNvPr id="98" name="Google Shape;98;p15"/>
            <p:cNvSpPr txBox="1"/>
            <p:nvPr/>
          </p:nvSpPr>
          <p:spPr>
            <a:xfrm>
              <a:off x="2705440" y="2147143"/>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1,154</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(current)</a:t>
              </a:r>
              <a:endParaRPr sz="1400" b="0" i="0" u="none" strike="noStrike" cap="none">
                <a:solidFill>
                  <a:srgbClr val="000000"/>
                </a:solidFill>
                <a:latin typeface="Century Gothic"/>
                <a:ea typeface="Century Gothic"/>
                <a:cs typeface="Century Gothic"/>
                <a:sym typeface="Century Gothic"/>
              </a:endParaRPr>
            </a:p>
          </p:txBody>
        </p:sp>
        <p:sp>
          <p:nvSpPr>
            <p:cNvPr id="99" name="Google Shape;99;p15"/>
            <p:cNvSpPr txBox="1"/>
            <p:nvPr/>
          </p:nvSpPr>
          <p:spPr>
            <a:xfrm>
              <a:off x="8016287" y="2147143"/>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423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words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(new)</a:t>
              </a:r>
              <a:endParaRPr sz="1400" b="0" i="0" u="none" strike="noStrike" cap="none">
                <a:solidFill>
                  <a:srgbClr val="000000"/>
                </a:solidFill>
                <a:latin typeface="Century Gothic"/>
                <a:ea typeface="Century Gothic"/>
                <a:cs typeface="Century Gothic"/>
                <a:sym typeface="Century Gothic"/>
              </a:endParaRPr>
            </a:p>
          </p:txBody>
        </p:sp>
      </p:grpSp>
      <p:sp>
        <p:nvSpPr>
          <p:cNvPr id="100" name="Google Shape;100;p15"/>
          <p:cNvSpPr txBox="1"/>
          <p:nvPr/>
        </p:nvSpPr>
        <p:spPr>
          <a:xfrm>
            <a:off x="0" y="5614952"/>
            <a:ext cx="12192000"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1" i="0" u="none" strike="noStrike" cap="none">
                <a:solidFill>
                  <a:srgbClr val="1F3864"/>
                </a:solidFill>
                <a:latin typeface="Century Gothic"/>
                <a:ea typeface="Century Gothic"/>
                <a:cs typeface="Century Gothic"/>
                <a:sym typeface="Century Gothic"/>
              </a:rPr>
              <a:t>70% </a:t>
            </a:r>
            <a:r>
              <a:rPr lang="en-GB" sz="3400" b="0" i="0" u="none" strike="noStrike" cap="none">
                <a:solidFill>
                  <a:srgbClr val="1F3864"/>
                </a:solidFill>
                <a:latin typeface="Century Gothic"/>
                <a:ea typeface="Century Gothic"/>
                <a:cs typeface="Century Gothic"/>
                <a:sym typeface="Century Gothic"/>
              </a:rPr>
              <a:t>of the new list is on the current list</a:t>
            </a:r>
            <a:endParaRPr sz="1400" b="0" i="0" u="none" strike="noStrike" cap="none">
              <a:solidFill>
                <a:srgbClr val="000000"/>
              </a:solidFill>
              <a:latin typeface="Century Gothic"/>
              <a:ea typeface="Century Gothic"/>
              <a:cs typeface="Century Gothic"/>
              <a:sym typeface="Century Gothic"/>
            </a:endParaRPr>
          </a:p>
        </p:txBody>
      </p:sp>
      <p:sp>
        <p:nvSpPr>
          <p:cNvPr id="101" name="Google Shape;101;p15"/>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Higher</a:t>
            </a:r>
            <a:endParaRPr sz="14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4"/>
          <p:cNvSpPr txBox="1">
            <a:spLocks noGrp="1"/>
          </p:cNvSpPr>
          <p:nvPr>
            <p:ph type="title"/>
          </p:nvPr>
        </p:nvSpPr>
        <p:spPr>
          <a:xfrm>
            <a:off x="471013" y="208041"/>
            <a:ext cx="11544300" cy="6262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ts val="1800"/>
              <a:buNone/>
            </a:pPr>
            <a:r>
              <a:rPr lang="en-GB" sz="4000" b="1" dirty="0"/>
              <a:t>Overlap between AQA and NCELP/</a:t>
            </a:r>
            <a:r>
              <a:rPr lang="en-GB" sz="4000" b="1" dirty="0" err="1"/>
              <a:t>Eduqas</a:t>
            </a:r>
            <a:r>
              <a:rPr lang="en-GB" sz="4000" b="1" dirty="0"/>
              <a:t> list</a:t>
            </a:r>
            <a:endParaRPr dirty="0"/>
          </a:p>
        </p:txBody>
      </p:sp>
      <p:grpSp>
        <p:nvGrpSpPr>
          <p:cNvPr id="513" name="Google Shape;513;p14"/>
          <p:cNvGrpSpPr/>
          <p:nvPr/>
        </p:nvGrpSpPr>
        <p:grpSpPr>
          <a:xfrm>
            <a:off x="1125921" y="1369961"/>
            <a:ext cx="9426238" cy="4320000"/>
            <a:chOff x="1514227" y="1486862"/>
            <a:chExt cx="9426238" cy="4320000"/>
          </a:xfrm>
        </p:grpSpPr>
        <p:sp>
          <p:nvSpPr>
            <p:cNvPr id="514" name="Google Shape;514;p14"/>
            <p:cNvSpPr/>
            <p:nvPr/>
          </p:nvSpPr>
          <p:spPr>
            <a:xfrm>
              <a:off x="4918941"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5" name="Google Shape;515;p14"/>
            <p:cNvSpPr/>
            <p:nvPr/>
          </p:nvSpPr>
          <p:spPr>
            <a:xfrm>
              <a:off x="1514227"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6" name="Google Shape;516;p14"/>
            <p:cNvSpPr txBox="1"/>
            <p:nvPr/>
          </p:nvSpPr>
          <p:spPr>
            <a:xfrm>
              <a:off x="4960375" y="2635795"/>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1081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Arial"/>
                <a:ea typeface="Arial"/>
                <a:cs typeface="Arial"/>
                <a:sym typeface="Arial"/>
              </a:endParaRPr>
            </a:p>
          </p:txBody>
        </p:sp>
        <p:sp>
          <p:nvSpPr>
            <p:cNvPr id="517" name="Google Shape;517;p14"/>
            <p:cNvSpPr txBox="1"/>
            <p:nvPr/>
          </p:nvSpPr>
          <p:spPr>
            <a:xfrm>
              <a:off x="2617975" y="2532829"/>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157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(AQA)</a:t>
              </a:r>
              <a:endParaRPr sz="1400" b="0" i="0" u="none" strike="noStrike" cap="none">
                <a:solidFill>
                  <a:srgbClr val="000000"/>
                </a:solidFill>
                <a:latin typeface="Arial"/>
                <a:ea typeface="Arial"/>
                <a:cs typeface="Arial"/>
                <a:sym typeface="Arial"/>
              </a:endParaRPr>
            </a:p>
          </p:txBody>
        </p:sp>
        <p:sp>
          <p:nvSpPr>
            <p:cNvPr id="518" name="Google Shape;518;p14"/>
            <p:cNvSpPr txBox="1"/>
            <p:nvPr/>
          </p:nvSpPr>
          <p:spPr>
            <a:xfrm>
              <a:off x="7572957" y="2532829"/>
              <a:ext cx="261962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169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unique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entries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1F3864"/>
                  </a:solidFill>
                  <a:latin typeface="Century Gothic"/>
                  <a:ea typeface="Century Gothic"/>
                  <a:cs typeface="Century Gothic"/>
                  <a:sym typeface="Century Gothic"/>
                </a:rPr>
                <a:t>(NCELP/</a:t>
              </a:r>
              <a:r>
                <a:rPr lang="en-GB" sz="2400" b="0" i="0" u="none" strike="noStrike" cap="none" dirty="0" err="1">
                  <a:solidFill>
                    <a:srgbClr val="1F3864"/>
                  </a:solidFill>
                  <a:latin typeface="Century Gothic"/>
                  <a:ea typeface="Century Gothic"/>
                  <a:cs typeface="Century Gothic"/>
                  <a:sym typeface="Century Gothic"/>
                </a:rPr>
                <a:t>Eduqas</a:t>
              </a:r>
              <a:r>
                <a:rPr lang="en-GB" sz="2400" b="0" i="0" u="none" strike="noStrike" cap="none" dirty="0">
                  <a:solidFill>
                    <a:srgbClr val="1F3864"/>
                  </a:solidFill>
                  <a:latin typeface="Century Gothic"/>
                  <a:ea typeface="Century Gothic"/>
                  <a:cs typeface="Century Gothic"/>
                  <a:sym typeface="Century Gothic"/>
                </a:rPr>
                <a:t>)</a:t>
              </a:r>
              <a:endParaRPr sz="1400" b="0" i="0" u="none" strike="noStrike" cap="none" dirty="0">
                <a:solidFill>
                  <a:srgbClr val="000000"/>
                </a:solidFill>
                <a:latin typeface="Arial"/>
                <a:ea typeface="Arial"/>
                <a:cs typeface="Arial"/>
                <a:sym typeface="Arial"/>
              </a:endParaRPr>
            </a:p>
          </p:txBody>
        </p:sp>
      </p:grpSp>
      <p:sp>
        <p:nvSpPr>
          <p:cNvPr id="519" name="Google Shape;519;p14"/>
          <p:cNvSpPr txBox="1"/>
          <p:nvPr/>
        </p:nvSpPr>
        <p:spPr>
          <a:xfrm>
            <a:off x="126790" y="5668054"/>
            <a:ext cx="1206521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4400" b="1" i="0" u="none" strike="noStrike" cap="none" dirty="0">
                <a:solidFill>
                  <a:srgbClr val="1F3864"/>
                </a:solidFill>
                <a:latin typeface="Century Gothic"/>
                <a:ea typeface="Century Gothic"/>
                <a:cs typeface="Century Gothic"/>
                <a:sym typeface="Century Gothic"/>
              </a:rPr>
              <a:t>86-87% </a:t>
            </a:r>
            <a:r>
              <a:rPr lang="en-GB" sz="3200" b="0" i="0" u="none" strike="noStrike" cap="none" dirty="0">
                <a:solidFill>
                  <a:srgbClr val="1F3864"/>
                </a:solidFill>
                <a:latin typeface="Century Gothic"/>
                <a:ea typeface="Century Gothic"/>
                <a:cs typeface="Century Gothic"/>
                <a:sym typeface="Century Gothic"/>
              </a:rPr>
              <a:t>of the entries are shared across lists at foundation</a:t>
            </a:r>
            <a:endParaRPr sz="1400" b="0" i="0" u="none" strike="noStrike" cap="none" dirty="0">
              <a:solidFill>
                <a:srgbClr val="000000"/>
              </a:solidFill>
              <a:latin typeface="Arial"/>
              <a:ea typeface="Arial"/>
              <a:cs typeface="Arial"/>
              <a:sym typeface="Arial"/>
            </a:endParaRPr>
          </a:p>
        </p:txBody>
      </p:sp>
      <p:sp>
        <p:nvSpPr>
          <p:cNvPr id="520" name="Google Shape;520;p14"/>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Foundation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5"/>
          <p:cNvSpPr txBox="1">
            <a:spLocks noGrp="1"/>
          </p:cNvSpPr>
          <p:nvPr>
            <p:ph type="title"/>
          </p:nvPr>
        </p:nvSpPr>
        <p:spPr>
          <a:xfrm>
            <a:off x="393699" y="235343"/>
            <a:ext cx="11621613" cy="6772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4000" b="1" dirty="0"/>
              <a:t>Overlap between AQA and NCELP/</a:t>
            </a:r>
            <a:r>
              <a:rPr lang="en-GB" sz="4000" b="1" dirty="0" err="1"/>
              <a:t>Eduqas</a:t>
            </a:r>
            <a:r>
              <a:rPr lang="en-GB" sz="4000" b="1" dirty="0"/>
              <a:t> list</a:t>
            </a:r>
            <a:endParaRPr dirty="0"/>
          </a:p>
        </p:txBody>
      </p:sp>
      <p:grpSp>
        <p:nvGrpSpPr>
          <p:cNvPr id="526" name="Google Shape;526;p15"/>
          <p:cNvGrpSpPr/>
          <p:nvPr/>
        </p:nvGrpSpPr>
        <p:grpSpPr>
          <a:xfrm>
            <a:off x="1133575" y="1361618"/>
            <a:ext cx="9426238" cy="4320000"/>
            <a:chOff x="1514227" y="1560906"/>
            <a:chExt cx="9426238" cy="4320000"/>
          </a:xfrm>
        </p:grpSpPr>
        <p:sp>
          <p:nvSpPr>
            <p:cNvPr id="527" name="Google Shape;527;p15"/>
            <p:cNvSpPr/>
            <p:nvPr/>
          </p:nvSpPr>
          <p:spPr>
            <a:xfrm>
              <a:off x="4918941" y="156090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8" name="Google Shape;528;p15"/>
            <p:cNvSpPr/>
            <p:nvPr/>
          </p:nvSpPr>
          <p:spPr>
            <a:xfrm>
              <a:off x="1514227" y="1560906"/>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9" name="Google Shape;529;p15"/>
            <p:cNvSpPr txBox="1"/>
            <p:nvPr/>
          </p:nvSpPr>
          <p:spPr>
            <a:xfrm>
              <a:off x="4962672" y="2606873"/>
              <a:ext cx="25730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dirty="0">
                  <a:solidFill>
                    <a:srgbClr val="1F3864"/>
                  </a:solidFill>
                  <a:latin typeface="Century Gothic"/>
                  <a:ea typeface="Century Gothic"/>
                  <a:cs typeface="Century Gothic"/>
                  <a:sym typeface="Century Gothic"/>
                </a:rPr>
                <a:t>1630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dirty="0">
                  <a:solidFill>
                    <a:srgbClr val="1F3864"/>
                  </a:solidFill>
                  <a:latin typeface="Century Gothic"/>
                  <a:ea typeface="Century Gothic"/>
                  <a:cs typeface="Century Gothic"/>
                  <a:sym typeface="Century Gothic"/>
                </a:rPr>
                <a:t>entries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dirty="0">
                  <a:solidFill>
                    <a:srgbClr val="1F3864"/>
                  </a:solidFill>
                  <a:latin typeface="Century Gothic"/>
                  <a:ea typeface="Century Gothic"/>
                  <a:cs typeface="Century Gothic"/>
                  <a:sym typeface="Century Gothic"/>
                </a:rPr>
                <a:t>in common</a:t>
              </a:r>
              <a:endParaRPr sz="1400" b="0" i="0" u="none" strike="noStrike" cap="none" dirty="0">
                <a:solidFill>
                  <a:srgbClr val="000000"/>
                </a:solidFill>
                <a:latin typeface="Arial"/>
                <a:ea typeface="Arial"/>
                <a:cs typeface="Arial"/>
                <a:sym typeface="Arial"/>
              </a:endParaRPr>
            </a:p>
          </p:txBody>
        </p:sp>
        <p:sp>
          <p:nvSpPr>
            <p:cNvPr id="530" name="Google Shape;530;p15"/>
            <p:cNvSpPr txBox="1"/>
            <p:nvPr/>
          </p:nvSpPr>
          <p:spPr>
            <a:xfrm>
              <a:off x="2617976" y="2606873"/>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120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unique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dirty="0">
                  <a:solidFill>
                    <a:srgbClr val="1F3864"/>
                  </a:solidFill>
                  <a:latin typeface="Century Gothic"/>
                  <a:ea typeface="Century Gothic"/>
                  <a:cs typeface="Century Gothic"/>
                  <a:sym typeface="Century Gothic"/>
                </a:rPr>
                <a:t>entries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dirty="0">
                  <a:solidFill>
                    <a:srgbClr val="1F3864"/>
                  </a:solidFill>
                  <a:latin typeface="Century Gothic"/>
                  <a:ea typeface="Century Gothic"/>
                  <a:cs typeface="Century Gothic"/>
                  <a:sym typeface="Century Gothic"/>
                </a:rPr>
                <a:t>(AQA)</a:t>
              </a:r>
              <a:endParaRPr sz="1400" b="0" i="0" u="none" strike="noStrike" cap="none" dirty="0">
                <a:solidFill>
                  <a:srgbClr val="000000"/>
                </a:solidFill>
                <a:latin typeface="Arial"/>
                <a:ea typeface="Arial"/>
                <a:cs typeface="Arial"/>
                <a:sym typeface="Arial"/>
              </a:endParaRPr>
            </a:p>
          </p:txBody>
        </p:sp>
        <p:sp>
          <p:nvSpPr>
            <p:cNvPr id="531" name="Google Shape;531;p15"/>
            <p:cNvSpPr txBox="1"/>
            <p:nvPr/>
          </p:nvSpPr>
          <p:spPr>
            <a:xfrm>
              <a:off x="7562879" y="2555241"/>
              <a:ext cx="261962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120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(NCELP/Eduqas)</a:t>
              </a:r>
              <a:endParaRPr sz="1400" b="0" i="0" u="none" strike="noStrike" cap="none">
                <a:solidFill>
                  <a:srgbClr val="000000"/>
                </a:solidFill>
                <a:latin typeface="Arial"/>
                <a:ea typeface="Arial"/>
                <a:cs typeface="Arial"/>
                <a:sym typeface="Arial"/>
              </a:endParaRPr>
            </a:p>
          </p:txBody>
        </p:sp>
      </p:grpSp>
      <p:sp>
        <p:nvSpPr>
          <p:cNvPr id="532" name="Google Shape;532;p15"/>
          <p:cNvSpPr txBox="1"/>
          <p:nvPr/>
        </p:nvSpPr>
        <p:spPr>
          <a:xfrm>
            <a:off x="0" y="5681618"/>
            <a:ext cx="121920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r>
              <a:rPr lang="en-GB" sz="4800" b="1" i="0" u="none" strike="noStrike" cap="none" dirty="0">
                <a:solidFill>
                  <a:srgbClr val="1F3864"/>
                </a:solidFill>
                <a:latin typeface="Century Gothic"/>
                <a:ea typeface="Century Gothic"/>
                <a:cs typeface="Century Gothic"/>
                <a:sym typeface="Century Gothic"/>
              </a:rPr>
              <a:t>93%</a:t>
            </a:r>
            <a:r>
              <a:rPr lang="en-GB" sz="3600" b="1" i="0" u="none" strike="noStrike" cap="none" dirty="0">
                <a:solidFill>
                  <a:srgbClr val="1F3864"/>
                </a:solidFill>
                <a:latin typeface="Century Gothic"/>
                <a:ea typeface="Century Gothic"/>
                <a:cs typeface="Century Gothic"/>
                <a:sym typeface="Century Gothic"/>
              </a:rPr>
              <a:t> </a:t>
            </a:r>
            <a:r>
              <a:rPr lang="en-GB" sz="3500" b="0" i="0" u="none" strike="noStrike" cap="none" dirty="0">
                <a:solidFill>
                  <a:srgbClr val="1F3864"/>
                </a:solidFill>
                <a:latin typeface="Century Gothic"/>
                <a:ea typeface="Century Gothic"/>
                <a:cs typeface="Century Gothic"/>
                <a:sym typeface="Century Gothic"/>
              </a:rPr>
              <a:t>of the entries are shared across lists at higher  </a:t>
            </a:r>
            <a:endParaRPr sz="1400" b="0" i="0" u="none" strike="noStrike" cap="none" dirty="0">
              <a:solidFill>
                <a:srgbClr val="000000"/>
              </a:solidFill>
              <a:latin typeface="Arial"/>
              <a:ea typeface="Arial"/>
              <a:cs typeface="Arial"/>
              <a:sym typeface="Arial"/>
            </a:endParaRPr>
          </a:p>
        </p:txBody>
      </p:sp>
      <p:sp>
        <p:nvSpPr>
          <p:cNvPr id="533" name="Google Shape;533;p15"/>
          <p:cNvSpPr txBox="1"/>
          <p:nvPr/>
        </p:nvSpPr>
        <p:spPr>
          <a:xfrm>
            <a:off x="8573908" y="912604"/>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Higher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71013" y="81429"/>
            <a:ext cx="11544300" cy="6262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50000"/>
              <a:buNone/>
            </a:pPr>
            <a:r>
              <a:rPr lang="en-GB" sz="4000" b="1">
                <a:latin typeface="Century Gothic"/>
                <a:ea typeface="Century Gothic"/>
                <a:cs typeface="Century Gothic"/>
                <a:sym typeface="Century Gothic"/>
              </a:rPr>
              <a:t>Overlap between Edexcel and NCELP/Eduqas list*</a:t>
            </a:r>
            <a:endParaRPr>
              <a:latin typeface="Century Gothic"/>
              <a:ea typeface="Century Gothic"/>
              <a:cs typeface="Century Gothic"/>
              <a:sym typeface="Century Gothic"/>
            </a:endParaRPr>
          </a:p>
        </p:txBody>
      </p:sp>
      <p:grpSp>
        <p:nvGrpSpPr>
          <p:cNvPr id="108" name="Google Shape;108;p16"/>
          <p:cNvGrpSpPr/>
          <p:nvPr/>
        </p:nvGrpSpPr>
        <p:grpSpPr>
          <a:xfrm>
            <a:off x="1125921" y="1060465"/>
            <a:ext cx="9426238" cy="4320000"/>
            <a:chOff x="1514227" y="1486862"/>
            <a:chExt cx="9426238" cy="4320000"/>
          </a:xfrm>
        </p:grpSpPr>
        <p:sp>
          <p:nvSpPr>
            <p:cNvPr id="109" name="Google Shape;109;p16"/>
            <p:cNvSpPr/>
            <p:nvPr/>
          </p:nvSpPr>
          <p:spPr>
            <a:xfrm>
              <a:off x="4918941"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16"/>
            <p:cNvSpPr/>
            <p:nvPr/>
          </p:nvSpPr>
          <p:spPr>
            <a:xfrm>
              <a:off x="1514227"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1" name="Google Shape;111;p16"/>
            <p:cNvSpPr txBox="1"/>
            <p:nvPr/>
          </p:nvSpPr>
          <p:spPr>
            <a:xfrm>
              <a:off x="4960375" y="2635795"/>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868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Century Gothic"/>
                <a:ea typeface="Century Gothic"/>
                <a:cs typeface="Century Gothic"/>
                <a:sym typeface="Century Gothic"/>
              </a:endParaRPr>
            </a:p>
          </p:txBody>
        </p:sp>
        <p:sp>
          <p:nvSpPr>
            <p:cNvPr id="112" name="Google Shape;112;p16"/>
            <p:cNvSpPr txBox="1"/>
            <p:nvPr/>
          </p:nvSpPr>
          <p:spPr>
            <a:xfrm>
              <a:off x="2617975" y="2532829"/>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382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(Edexcel)</a:t>
              </a:r>
              <a:endParaRPr sz="1400" b="0" i="0" u="none" strike="noStrike" cap="none">
                <a:solidFill>
                  <a:srgbClr val="000000"/>
                </a:solidFill>
                <a:latin typeface="Century Gothic"/>
                <a:ea typeface="Century Gothic"/>
                <a:cs typeface="Century Gothic"/>
                <a:sym typeface="Century Gothic"/>
              </a:endParaRPr>
            </a:p>
          </p:txBody>
        </p:sp>
        <p:sp>
          <p:nvSpPr>
            <p:cNvPr id="113" name="Google Shape;113;p16"/>
            <p:cNvSpPr txBox="1"/>
            <p:nvPr/>
          </p:nvSpPr>
          <p:spPr>
            <a:xfrm>
              <a:off x="7572957" y="2532829"/>
              <a:ext cx="261962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382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(NCELP/Eduqas)</a:t>
              </a:r>
              <a:endParaRPr sz="1400" b="0" i="0" u="none" strike="noStrike" cap="none">
                <a:solidFill>
                  <a:srgbClr val="000000"/>
                </a:solidFill>
                <a:latin typeface="Century Gothic"/>
                <a:ea typeface="Century Gothic"/>
                <a:cs typeface="Century Gothic"/>
                <a:sym typeface="Century Gothic"/>
              </a:endParaRPr>
            </a:p>
          </p:txBody>
        </p:sp>
      </p:grpSp>
      <p:sp>
        <p:nvSpPr>
          <p:cNvPr id="114" name="Google Shape;114;p16"/>
          <p:cNvSpPr txBox="1"/>
          <p:nvPr/>
        </p:nvSpPr>
        <p:spPr>
          <a:xfrm>
            <a:off x="126790" y="5246014"/>
            <a:ext cx="1206521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4400" b="1" i="0" u="none" strike="noStrike" cap="none">
                <a:solidFill>
                  <a:srgbClr val="1F3864"/>
                </a:solidFill>
                <a:latin typeface="Century Gothic"/>
                <a:ea typeface="Century Gothic"/>
                <a:cs typeface="Century Gothic"/>
                <a:sym typeface="Century Gothic"/>
              </a:rPr>
              <a:t>69% </a:t>
            </a:r>
            <a:r>
              <a:rPr lang="en-GB" sz="3200" b="0" i="0" u="none" strike="noStrike" cap="none">
                <a:solidFill>
                  <a:srgbClr val="1F3864"/>
                </a:solidFill>
                <a:latin typeface="Century Gothic"/>
                <a:ea typeface="Century Gothic"/>
                <a:cs typeface="Century Gothic"/>
                <a:sym typeface="Century Gothic"/>
              </a:rPr>
              <a:t>of the entries are shared across lists at foundation</a:t>
            </a:r>
            <a:endParaRPr sz="1400" b="0" i="0" u="none" strike="noStrike" cap="none">
              <a:solidFill>
                <a:srgbClr val="000000"/>
              </a:solidFill>
              <a:latin typeface="Century Gothic"/>
              <a:ea typeface="Century Gothic"/>
              <a:cs typeface="Century Gothic"/>
              <a:sym typeface="Century Gothic"/>
            </a:endParaRPr>
          </a:p>
        </p:txBody>
      </p:sp>
      <p:sp>
        <p:nvSpPr>
          <p:cNvPr id="115" name="Google Shape;115;p16"/>
          <p:cNvSpPr txBox="1"/>
          <p:nvPr/>
        </p:nvSpPr>
        <p:spPr>
          <a:xfrm>
            <a:off x="8573908" y="743789"/>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Foundation</a:t>
            </a:r>
            <a:endParaRPr sz="1400" b="0" i="0" u="none" strike="noStrike" cap="none">
              <a:solidFill>
                <a:srgbClr val="000000"/>
              </a:solidFill>
              <a:latin typeface="Century Gothic"/>
              <a:ea typeface="Century Gothic"/>
              <a:cs typeface="Century Gothic"/>
              <a:sym typeface="Century Gothic"/>
            </a:endParaRPr>
          </a:p>
        </p:txBody>
      </p:sp>
      <p:sp>
        <p:nvSpPr>
          <p:cNvPr id="116" name="Google Shape;116;p16"/>
          <p:cNvSpPr txBox="1"/>
          <p:nvPr/>
        </p:nvSpPr>
        <p:spPr>
          <a:xfrm>
            <a:off x="0" y="5961112"/>
            <a:ext cx="12192000" cy="384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1900" b="0" i="0" u="none" strike="noStrike" cap="none">
                <a:solidFill>
                  <a:srgbClr val="1F3864"/>
                </a:solidFill>
                <a:latin typeface="Century Gothic"/>
                <a:ea typeface="Century Gothic"/>
                <a:cs typeface="Century Gothic"/>
                <a:sym typeface="Century Gothic"/>
              </a:rPr>
              <a:t>* With anomalies (e.g., duplicate entries) removed and the prescribed list length as the denominator. </a:t>
            </a:r>
            <a:endParaRPr sz="19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471013" y="81429"/>
            <a:ext cx="11544300" cy="62622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50000"/>
              <a:buNone/>
            </a:pPr>
            <a:r>
              <a:rPr lang="en-GB" sz="4000" b="1">
                <a:latin typeface="Century Gothic"/>
                <a:ea typeface="Century Gothic"/>
                <a:cs typeface="Century Gothic"/>
                <a:sym typeface="Century Gothic"/>
              </a:rPr>
              <a:t>Overlap between Edexcel and NCELP/Eduqas list*</a:t>
            </a:r>
            <a:endParaRPr>
              <a:latin typeface="Century Gothic"/>
              <a:ea typeface="Century Gothic"/>
              <a:cs typeface="Century Gothic"/>
              <a:sym typeface="Century Gothic"/>
            </a:endParaRPr>
          </a:p>
        </p:txBody>
      </p:sp>
      <p:grpSp>
        <p:nvGrpSpPr>
          <p:cNvPr id="123" name="Google Shape;123;p17"/>
          <p:cNvGrpSpPr/>
          <p:nvPr/>
        </p:nvGrpSpPr>
        <p:grpSpPr>
          <a:xfrm>
            <a:off x="1125921" y="1060465"/>
            <a:ext cx="9426238" cy="4320000"/>
            <a:chOff x="1514227" y="1486862"/>
            <a:chExt cx="9426238" cy="4320000"/>
          </a:xfrm>
        </p:grpSpPr>
        <p:sp>
          <p:nvSpPr>
            <p:cNvPr id="124" name="Google Shape;124;p17"/>
            <p:cNvSpPr/>
            <p:nvPr/>
          </p:nvSpPr>
          <p:spPr>
            <a:xfrm>
              <a:off x="4918941"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5" name="Google Shape;125;p17"/>
            <p:cNvSpPr/>
            <p:nvPr/>
          </p:nvSpPr>
          <p:spPr>
            <a:xfrm>
              <a:off x="1514227" y="1486862"/>
              <a:ext cx="6021524" cy="43200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6" name="Google Shape;126;p17"/>
            <p:cNvSpPr txBox="1"/>
            <p:nvPr/>
          </p:nvSpPr>
          <p:spPr>
            <a:xfrm>
              <a:off x="4960375" y="2635795"/>
              <a:ext cx="2593979" cy="16619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1,290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400"/>
                <a:buFont typeface="Arial"/>
                <a:buNone/>
              </a:pPr>
              <a:r>
                <a:rPr lang="en-GB" sz="3400" b="0" i="0" u="none" strike="noStrike" cap="none">
                  <a:solidFill>
                    <a:srgbClr val="1F3864"/>
                  </a:solidFill>
                  <a:latin typeface="Century Gothic"/>
                  <a:ea typeface="Century Gothic"/>
                  <a:cs typeface="Century Gothic"/>
                  <a:sym typeface="Century Gothic"/>
                </a:rPr>
                <a:t>in common</a:t>
              </a:r>
              <a:endParaRPr sz="1400" b="0" i="0" u="none" strike="noStrike" cap="none">
                <a:solidFill>
                  <a:srgbClr val="000000"/>
                </a:solidFill>
                <a:latin typeface="Century Gothic"/>
                <a:ea typeface="Century Gothic"/>
                <a:cs typeface="Century Gothic"/>
                <a:sym typeface="Century Gothic"/>
              </a:endParaRPr>
            </a:p>
          </p:txBody>
        </p:sp>
        <p:sp>
          <p:nvSpPr>
            <p:cNvPr id="127" name="Google Shape;127;p17"/>
            <p:cNvSpPr txBox="1"/>
            <p:nvPr/>
          </p:nvSpPr>
          <p:spPr>
            <a:xfrm>
              <a:off x="2617975" y="2532829"/>
              <a:ext cx="1907895"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460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(Edexcel)</a:t>
              </a:r>
              <a:endParaRPr sz="1400" b="0" i="0" u="none" strike="noStrike" cap="none">
                <a:solidFill>
                  <a:srgbClr val="000000"/>
                </a:solidFill>
                <a:latin typeface="Century Gothic"/>
                <a:ea typeface="Century Gothic"/>
                <a:cs typeface="Century Gothic"/>
                <a:sym typeface="Century Gothic"/>
              </a:endParaRPr>
            </a:p>
          </p:txBody>
        </p:sp>
        <p:sp>
          <p:nvSpPr>
            <p:cNvPr id="128" name="Google Shape;128;p17"/>
            <p:cNvSpPr txBox="1"/>
            <p:nvPr/>
          </p:nvSpPr>
          <p:spPr>
            <a:xfrm>
              <a:off x="7572957" y="2532829"/>
              <a:ext cx="2619628"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460 </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unique</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rgbClr val="1F3864"/>
                  </a:solidFill>
                  <a:latin typeface="Century Gothic"/>
                  <a:ea typeface="Century Gothic"/>
                  <a:cs typeface="Century Gothic"/>
                  <a:sym typeface="Century Gothic"/>
                </a:rPr>
                <a:t>entries</a:t>
              </a:r>
              <a:endParaRPr sz="14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1F3864"/>
                  </a:solidFill>
                  <a:latin typeface="Century Gothic"/>
                  <a:ea typeface="Century Gothic"/>
                  <a:cs typeface="Century Gothic"/>
                  <a:sym typeface="Century Gothic"/>
                </a:rPr>
                <a:t>(NCELP/Eduqas)</a:t>
              </a:r>
              <a:endParaRPr sz="1400" b="0" i="0" u="none" strike="noStrike" cap="none">
                <a:solidFill>
                  <a:srgbClr val="000000"/>
                </a:solidFill>
                <a:latin typeface="Century Gothic"/>
                <a:ea typeface="Century Gothic"/>
                <a:cs typeface="Century Gothic"/>
                <a:sym typeface="Century Gothic"/>
              </a:endParaRPr>
            </a:p>
          </p:txBody>
        </p:sp>
      </p:grpSp>
      <p:sp>
        <p:nvSpPr>
          <p:cNvPr id="129" name="Google Shape;129;p17"/>
          <p:cNvSpPr txBox="1"/>
          <p:nvPr/>
        </p:nvSpPr>
        <p:spPr>
          <a:xfrm>
            <a:off x="126790" y="5246014"/>
            <a:ext cx="1206521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4400" b="1" i="0" u="none" strike="noStrike" cap="none">
                <a:solidFill>
                  <a:srgbClr val="1F3864"/>
                </a:solidFill>
                <a:latin typeface="Century Gothic"/>
                <a:ea typeface="Century Gothic"/>
                <a:cs typeface="Century Gothic"/>
                <a:sym typeface="Century Gothic"/>
              </a:rPr>
              <a:t>74% </a:t>
            </a:r>
            <a:r>
              <a:rPr lang="en-GB" sz="3200" b="0" i="0" u="none" strike="noStrike" cap="none">
                <a:solidFill>
                  <a:srgbClr val="1F3864"/>
                </a:solidFill>
                <a:latin typeface="Century Gothic"/>
                <a:ea typeface="Century Gothic"/>
                <a:cs typeface="Century Gothic"/>
                <a:sym typeface="Century Gothic"/>
              </a:rPr>
              <a:t>of the entries are shared across lists at </a:t>
            </a:r>
            <a:r>
              <a:rPr lang="en-GB" sz="3200">
                <a:solidFill>
                  <a:srgbClr val="1F3864"/>
                </a:solidFill>
                <a:latin typeface="Century Gothic"/>
                <a:ea typeface="Century Gothic"/>
                <a:cs typeface="Century Gothic"/>
                <a:sym typeface="Century Gothic"/>
              </a:rPr>
              <a:t>higher</a:t>
            </a:r>
            <a:endParaRPr sz="1400" b="0" i="0" u="none" strike="noStrike" cap="none">
              <a:solidFill>
                <a:srgbClr val="000000"/>
              </a:solidFill>
              <a:latin typeface="Century Gothic"/>
              <a:ea typeface="Century Gothic"/>
              <a:cs typeface="Century Gothic"/>
              <a:sym typeface="Century Gothic"/>
            </a:endParaRPr>
          </a:p>
        </p:txBody>
      </p:sp>
      <p:sp>
        <p:nvSpPr>
          <p:cNvPr id="130" name="Google Shape;130;p17"/>
          <p:cNvSpPr txBox="1"/>
          <p:nvPr/>
        </p:nvSpPr>
        <p:spPr>
          <a:xfrm>
            <a:off x="8573908" y="743789"/>
            <a:ext cx="3441405" cy="523220"/>
          </a:xfrm>
          <a:prstGeom prst="rect">
            <a:avLst/>
          </a:prstGeom>
          <a:solidFill>
            <a:srgbClr val="1F3864"/>
          </a:solidFill>
          <a:ln w="76200" cap="flat" cmpd="sng">
            <a:solidFill>
              <a:srgbClr val="FF66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Century Gothic"/>
                <a:ea typeface="Century Gothic"/>
                <a:cs typeface="Century Gothic"/>
                <a:sym typeface="Century Gothic"/>
              </a:rPr>
              <a:t>Higher</a:t>
            </a:r>
            <a:endParaRPr sz="1400" b="0" i="0" u="none" strike="noStrike" cap="none">
              <a:solidFill>
                <a:srgbClr val="000000"/>
              </a:solidFill>
              <a:latin typeface="Century Gothic"/>
              <a:ea typeface="Century Gothic"/>
              <a:cs typeface="Century Gothic"/>
              <a:sym typeface="Century Gothic"/>
            </a:endParaRPr>
          </a:p>
        </p:txBody>
      </p:sp>
      <p:sp>
        <p:nvSpPr>
          <p:cNvPr id="131" name="Google Shape;131;p17"/>
          <p:cNvSpPr txBox="1"/>
          <p:nvPr/>
        </p:nvSpPr>
        <p:spPr>
          <a:xfrm>
            <a:off x="0" y="5961112"/>
            <a:ext cx="12192000" cy="384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1900" b="0" i="0" u="none" strike="noStrike" cap="none">
                <a:solidFill>
                  <a:srgbClr val="1F3864"/>
                </a:solidFill>
                <a:latin typeface="Century Gothic"/>
                <a:ea typeface="Century Gothic"/>
                <a:cs typeface="Century Gothic"/>
                <a:sym typeface="Century Gothic"/>
              </a:rPr>
              <a:t>* With anomalies (e.g., duplicate entries) removed and the prescribed list length as the denominator. </a:t>
            </a:r>
            <a:endParaRPr sz="19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
          <p:cNvSpPr txBox="1">
            <a:spLocks noGrp="1"/>
          </p:cNvSpPr>
          <p:nvPr>
            <p:ph type="title"/>
          </p:nvPr>
        </p:nvSpPr>
        <p:spPr>
          <a:xfrm>
            <a:off x="152400" y="38454"/>
            <a:ext cx="123952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3600"/>
              <a:buFont typeface="Century Gothic"/>
              <a:buNone/>
            </a:pPr>
            <a:r>
              <a:rPr lang="en-GB" sz="3600" b="1">
                <a:solidFill>
                  <a:srgbClr val="002060"/>
                </a:solidFill>
              </a:rPr>
              <a:t>NCELP </a:t>
            </a:r>
            <a:r>
              <a:rPr lang="en-GB" sz="3200" b="1">
                <a:solidFill>
                  <a:srgbClr val="002060"/>
                </a:solidFill>
              </a:rPr>
              <a:t>(Centre for Excellence for Language Pedagogy)</a:t>
            </a:r>
            <a:endParaRPr sz="3600" b="1">
              <a:solidFill>
                <a:srgbClr val="002060"/>
              </a:solidFill>
            </a:endParaRPr>
          </a:p>
        </p:txBody>
      </p:sp>
      <p:sp>
        <p:nvSpPr>
          <p:cNvPr id="412" name="Google Shape;412;p2"/>
          <p:cNvSpPr txBox="1">
            <a:spLocks noGrp="1"/>
          </p:cNvSpPr>
          <p:nvPr>
            <p:ph type="body" idx="1"/>
          </p:nvPr>
        </p:nvSpPr>
        <p:spPr>
          <a:xfrm>
            <a:off x="304800" y="1253331"/>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u="sng">
                <a:solidFill>
                  <a:schemeClr val="hlink"/>
                </a:solidFill>
                <a:hlinkClick r:id="rId3"/>
              </a:rPr>
              <a:t>MFL Pedagogy Review </a:t>
            </a:r>
            <a:r>
              <a:rPr lang="en-GB"/>
              <a:t>(Teaching Schools Council, 2016)</a:t>
            </a:r>
            <a:endParaRPr/>
          </a:p>
          <a:p>
            <a:pPr marL="228600" lvl="0" indent="-228600" algn="l" rtl="0">
              <a:lnSpc>
                <a:spcPct val="90000"/>
              </a:lnSpc>
              <a:spcBef>
                <a:spcPts val="1000"/>
              </a:spcBef>
              <a:spcAft>
                <a:spcPts val="0"/>
              </a:spcAft>
              <a:buClr>
                <a:srgbClr val="1F3864"/>
              </a:buClr>
              <a:buSzPts val="2800"/>
              <a:buChar char="•"/>
            </a:pPr>
            <a:r>
              <a:rPr lang="en-GB" u="sng">
                <a:solidFill>
                  <a:schemeClr val="hlink"/>
                </a:solidFill>
                <a:hlinkClick r:id="rId3"/>
              </a:rPr>
              <a:t>National Centre for Excellence</a:t>
            </a:r>
            <a:r>
              <a:rPr lang="en-GB"/>
              <a:t> (2018 -)</a:t>
            </a:r>
            <a:endParaRPr/>
          </a:p>
          <a:p>
            <a:pPr marL="228600" lvl="0" indent="-50800" algn="l" rtl="0">
              <a:lnSpc>
                <a:spcPct val="90000"/>
              </a:lnSpc>
              <a:spcBef>
                <a:spcPts val="1000"/>
              </a:spcBef>
              <a:spcAft>
                <a:spcPts val="0"/>
              </a:spcAft>
              <a:buClr>
                <a:srgbClr val="1F3864"/>
              </a:buClr>
              <a:buSzPts val="2800"/>
              <a:buNone/>
            </a:pPr>
            <a:endParaRPr/>
          </a:p>
        </p:txBody>
      </p:sp>
      <p:pic>
        <p:nvPicPr>
          <p:cNvPr id="413" name="Google Shape;413;p2"/>
          <p:cNvPicPr preferRelativeResize="0"/>
          <p:nvPr/>
        </p:nvPicPr>
        <p:blipFill rotWithShape="1">
          <a:blip r:embed="rId4">
            <a:alphaModFix/>
          </a:blip>
          <a:srcRect/>
          <a:stretch/>
        </p:blipFill>
        <p:spPr>
          <a:xfrm>
            <a:off x="576262" y="2540794"/>
            <a:ext cx="11039475" cy="383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6"/>
          <p:cNvSpPr txBox="1">
            <a:spLocks noGrp="1"/>
          </p:cNvSpPr>
          <p:nvPr>
            <p:ph type="body" idx="1"/>
          </p:nvPr>
        </p:nvSpPr>
        <p:spPr>
          <a:xfrm>
            <a:off x="644577" y="1745323"/>
            <a:ext cx="11197653" cy="318953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1000"/>
              </a:spcBef>
              <a:spcAft>
                <a:spcPts val="0"/>
              </a:spcAft>
              <a:buSzPts val="2800"/>
              <a:buChar char="•"/>
            </a:pPr>
            <a:r>
              <a:rPr lang="en-GB">
                <a:solidFill>
                  <a:srgbClr val="1F3864"/>
                </a:solidFill>
              </a:rPr>
              <a:t>Overview of the new subject content for GCSE French, German and Spanish</a:t>
            </a:r>
            <a:endParaRPr/>
          </a:p>
          <a:p>
            <a:pPr marL="228600" lvl="0" indent="-228600" algn="l" rtl="0">
              <a:lnSpc>
                <a:spcPct val="150000"/>
              </a:lnSpc>
              <a:spcBef>
                <a:spcPts val="1000"/>
              </a:spcBef>
              <a:spcAft>
                <a:spcPts val="0"/>
              </a:spcAft>
              <a:buClr>
                <a:srgbClr val="1F3864"/>
              </a:buClr>
              <a:buSzPts val="2800"/>
              <a:buChar char="•"/>
            </a:pPr>
            <a:r>
              <a:rPr lang="en-GB"/>
              <a:t>Principles in practice: SOW development (big picture)</a:t>
            </a:r>
            <a:endParaRPr/>
          </a:p>
          <a:p>
            <a:pPr marL="228600" lvl="0" indent="-228600" algn="l" rtl="0">
              <a:lnSpc>
                <a:spcPct val="150000"/>
              </a:lnSpc>
              <a:spcBef>
                <a:spcPts val="1000"/>
              </a:spcBef>
              <a:spcAft>
                <a:spcPts val="0"/>
              </a:spcAft>
              <a:buClr>
                <a:srgbClr val="1F3864"/>
              </a:buClr>
              <a:buSzPts val="2800"/>
              <a:buChar char="•"/>
            </a:pPr>
            <a:r>
              <a:rPr lang="en-GB"/>
              <a:t>What we can do now (immediate practical steps)</a:t>
            </a:r>
            <a:endParaRPr/>
          </a:p>
        </p:txBody>
      </p:sp>
      <p:sp>
        <p:nvSpPr>
          <p:cNvPr id="540" name="Google Shape;540;p16"/>
          <p:cNvSpPr txBox="1">
            <a:spLocks noGrp="1"/>
          </p:cNvSpPr>
          <p:nvPr>
            <p:ph type="title"/>
          </p:nvPr>
        </p:nvSpPr>
        <p:spPr>
          <a:xfrm>
            <a:off x="644577" y="419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pic>
        <p:nvPicPr>
          <p:cNvPr id="541" name="Google Shape;541;p16" descr="green checkmark"/>
          <p:cNvPicPr preferRelativeResize="0"/>
          <p:nvPr/>
        </p:nvPicPr>
        <p:blipFill rotWithShape="1">
          <a:blip r:embed="rId3">
            <a:alphaModFix/>
          </a:blip>
          <a:srcRect/>
          <a:stretch/>
        </p:blipFill>
        <p:spPr>
          <a:xfrm>
            <a:off x="4788817" y="2601270"/>
            <a:ext cx="566438" cy="4925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17"/>
          <p:cNvPicPr preferRelativeResize="0"/>
          <p:nvPr/>
        </p:nvPicPr>
        <p:blipFill rotWithShape="1">
          <a:blip r:embed="rId3">
            <a:alphaModFix/>
          </a:blip>
          <a:srcRect l="10731" t="30800" r="10758" b="30667"/>
          <a:stretch/>
        </p:blipFill>
        <p:spPr>
          <a:xfrm>
            <a:off x="1188720" y="777240"/>
            <a:ext cx="9520390" cy="4672584"/>
          </a:xfrm>
          <a:prstGeom prst="rect">
            <a:avLst/>
          </a:prstGeom>
          <a:noFill/>
          <a:ln>
            <a:noFill/>
          </a:ln>
        </p:spPr>
      </p:pic>
      <p:sp>
        <p:nvSpPr>
          <p:cNvPr id="548" name="Google Shape;548;p17"/>
          <p:cNvSpPr txBox="1"/>
          <p:nvPr/>
        </p:nvSpPr>
        <p:spPr>
          <a:xfrm>
            <a:off x="2069889"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KS2</a:t>
            </a:r>
            <a:endParaRPr sz="6000" b="1" i="0" u="none" strike="noStrike" cap="none">
              <a:solidFill>
                <a:srgbClr val="FFFFFF"/>
              </a:solidFill>
              <a:latin typeface="Century Gothic"/>
              <a:ea typeface="Century Gothic"/>
              <a:cs typeface="Century Gothic"/>
              <a:sym typeface="Century Gothic"/>
            </a:endParaRPr>
          </a:p>
        </p:txBody>
      </p:sp>
      <p:sp>
        <p:nvSpPr>
          <p:cNvPr id="549" name="Google Shape;549;p17"/>
          <p:cNvSpPr txBox="1"/>
          <p:nvPr/>
        </p:nvSpPr>
        <p:spPr>
          <a:xfrm>
            <a:off x="5294673"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KS3</a:t>
            </a:r>
            <a:endParaRPr sz="6000" b="1" i="0" u="none" strike="noStrike" cap="none">
              <a:solidFill>
                <a:srgbClr val="FFFFFF"/>
              </a:solidFill>
              <a:latin typeface="Century Gothic"/>
              <a:ea typeface="Century Gothic"/>
              <a:cs typeface="Century Gothic"/>
              <a:sym typeface="Century Gothic"/>
            </a:endParaRPr>
          </a:p>
        </p:txBody>
      </p:sp>
      <p:sp>
        <p:nvSpPr>
          <p:cNvPr id="550" name="Google Shape;550;p17"/>
          <p:cNvSpPr txBox="1"/>
          <p:nvPr/>
        </p:nvSpPr>
        <p:spPr>
          <a:xfrm>
            <a:off x="8312193" y="2383809"/>
            <a:ext cx="1817225"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6000"/>
              <a:buFont typeface="Century Gothic"/>
              <a:buNone/>
            </a:pPr>
            <a:r>
              <a:rPr lang="en-GB" sz="6000" b="1" i="0" u="none" strike="noStrike" cap="none">
                <a:solidFill>
                  <a:srgbClr val="FFFFFF"/>
                </a:solidFill>
                <a:latin typeface="Century Gothic"/>
                <a:ea typeface="Century Gothic"/>
                <a:cs typeface="Century Gothic"/>
                <a:sym typeface="Century Gothic"/>
              </a:rPr>
              <a:t>KS4</a:t>
            </a:r>
            <a:endParaRPr sz="6000" b="1" i="0" u="none" strike="noStrike" cap="none">
              <a:solidFill>
                <a:srgbClr val="FF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8"/>
          <p:cNvSpPr txBox="1"/>
          <p:nvPr/>
        </p:nvSpPr>
        <p:spPr>
          <a:xfrm>
            <a:off x="5573184" y="3030533"/>
            <a:ext cx="181722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GB" sz="4000" b="1" i="0" u="none" strike="noStrike" cap="none">
                <a:solidFill>
                  <a:srgbClr val="FFFFFF"/>
                </a:solidFill>
                <a:latin typeface="Century Gothic"/>
                <a:ea typeface="Century Gothic"/>
                <a:cs typeface="Century Gothic"/>
                <a:sym typeface="Century Gothic"/>
              </a:rPr>
              <a:t>KS2</a:t>
            </a:r>
            <a:endParaRPr sz="4000" b="1" i="0" u="none" strike="noStrike" cap="none">
              <a:solidFill>
                <a:srgbClr val="FFFFFF"/>
              </a:solidFill>
              <a:latin typeface="Century Gothic"/>
              <a:ea typeface="Century Gothic"/>
              <a:cs typeface="Century Gothic"/>
              <a:sym typeface="Century Gothic"/>
            </a:endParaRPr>
          </a:p>
        </p:txBody>
      </p:sp>
      <p:sp>
        <p:nvSpPr>
          <p:cNvPr id="557" name="Google Shape;557;p18"/>
          <p:cNvSpPr txBox="1"/>
          <p:nvPr/>
        </p:nvSpPr>
        <p:spPr>
          <a:xfrm>
            <a:off x="5573184" y="3738379"/>
            <a:ext cx="129598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GB" sz="4000" b="1" i="0" u="none" strike="noStrike" cap="none">
                <a:solidFill>
                  <a:srgbClr val="FFFFFF"/>
                </a:solidFill>
                <a:latin typeface="Century Gothic"/>
                <a:ea typeface="Century Gothic"/>
                <a:cs typeface="Century Gothic"/>
                <a:sym typeface="Century Gothic"/>
              </a:rPr>
              <a:t>KS3</a:t>
            </a:r>
            <a:endParaRPr sz="4000" b="1" i="0" u="none" strike="noStrike" cap="none">
              <a:solidFill>
                <a:srgbClr val="FFFFFF"/>
              </a:solidFill>
              <a:latin typeface="Century Gothic"/>
              <a:ea typeface="Century Gothic"/>
              <a:cs typeface="Century Gothic"/>
              <a:sym typeface="Century Gothic"/>
            </a:endParaRPr>
          </a:p>
        </p:txBody>
      </p:sp>
      <p:sp>
        <p:nvSpPr>
          <p:cNvPr id="558" name="Google Shape;558;p18"/>
          <p:cNvSpPr txBox="1"/>
          <p:nvPr/>
        </p:nvSpPr>
        <p:spPr>
          <a:xfrm>
            <a:off x="5573184" y="4508239"/>
            <a:ext cx="115969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GB" sz="4000" b="1" i="0" u="none" strike="noStrike" cap="none">
                <a:solidFill>
                  <a:srgbClr val="FFFFFF"/>
                </a:solidFill>
                <a:latin typeface="Century Gothic"/>
                <a:ea typeface="Century Gothic"/>
                <a:cs typeface="Century Gothic"/>
                <a:sym typeface="Century Gothic"/>
              </a:rPr>
              <a:t>KS4</a:t>
            </a:r>
            <a:endParaRPr sz="4000" b="1" i="0" u="none" strike="noStrike" cap="none">
              <a:solidFill>
                <a:srgbClr val="FFFFFF"/>
              </a:solidFill>
              <a:latin typeface="Century Gothic"/>
              <a:ea typeface="Century Gothic"/>
              <a:cs typeface="Century Gothic"/>
              <a:sym typeface="Century Gothic"/>
            </a:endParaRPr>
          </a:p>
        </p:txBody>
      </p:sp>
      <p:pic>
        <p:nvPicPr>
          <p:cNvPr id="559" name="Google Shape;559;p18" descr="Free vector graphics of Check"/>
          <p:cNvPicPr preferRelativeResize="0"/>
          <p:nvPr/>
        </p:nvPicPr>
        <p:blipFill rotWithShape="1">
          <a:blip r:embed="rId4">
            <a:alphaModFix/>
          </a:blip>
          <a:srcRect/>
          <a:stretch/>
        </p:blipFill>
        <p:spPr>
          <a:xfrm>
            <a:off x="5051946" y="3030533"/>
            <a:ext cx="677023" cy="740816"/>
          </a:xfrm>
          <a:prstGeom prst="rect">
            <a:avLst/>
          </a:prstGeom>
          <a:noFill/>
          <a:ln>
            <a:noFill/>
          </a:ln>
        </p:spPr>
      </p:pic>
      <p:pic>
        <p:nvPicPr>
          <p:cNvPr id="560" name="Google Shape;560;p18" descr="Free vector graphics of Check"/>
          <p:cNvPicPr preferRelativeResize="0"/>
          <p:nvPr/>
        </p:nvPicPr>
        <p:blipFill rotWithShape="1">
          <a:blip r:embed="rId4">
            <a:alphaModFix/>
          </a:blip>
          <a:srcRect/>
          <a:stretch/>
        </p:blipFill>
        <p:spPr>
          <a:xfrm>
            <a:off x="5051945" y="3705409"/>
            <a:ext cx="677023" cy="740816"/>
          </a:xfrm>
          <a:prstGeom prst="rect">
            <a:avLst/>
          </a:prstGeom>
          <a:noFill/>
          <a:ln>
            <a:noFill/>
          </a:ln>
        </p:spPr>
      </p:pic>
      <p:pic>
        <p:nvPicPr>
          <p:cNvPr id="561" name="Google Shape;561;p18" descr="Free vector graphics of Check"/>
          <p:cNvPicPr preferRelativeResize="0"/>
          <p:nvPr/>
        </p:nvPicPr>
        <p:blipFill rotWithShape="1">
          <a:blip r:embed="rId4">
            <a:alphaModFix/>
          </a:blip>
          <a:srcRect/>
          <a:stretch/>
        </p:blipFill>
        <p:spPr>
          <a:xfrm>
            <a:off x="5013336" y="4413255"/>
            <a:ext cx="677023" cy="740816"/>
          </a:xfrm>
          <a:prstGeom prst="rect">
            <a:avLst/>
          </a:prstGeom>
          <a:noFill/>
          <a:ln>
            <a:noFill/>
          </a:ln>
        </p:spPr>
      </p:pic>
      <p:sp>
        <p:nvSpPr>
          <p:cNvPr id="562" name="Google Shape;562;p18"/>
          <p:cNvSpPr txBox="1"/>
          <p:nvPr/>
        </p:nvSpPr>
        <p:spPr>
          <a:xfrm>
            <a:off x="0" y="0"/>
            <a:ext cx="10693400"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4400"/>
              <a:buFont typeface="Century Gothic"/>
              <a:buNone/>
            </a:pPr>
            <a:r>
              <a:rPr lang="en-GB" sz="4400" b="1" i="0" u="none" strike="noStrike" cap="none">
                <a:solidFill>
                  <a:srgbClr val="FFFFFF"/>
                </a:solidFill>
                <a:latin typeface="Century Gothic"/>
                <a:ea typeface="Century Gothic"/>
                <a:cs typeface="Century Gothic"/>
                <a:sym typeface="Century Gothic"/>
              </a:rPr>
              <a:t>A language driven curriculum</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Google Shape;568;p19"/>
          <p:cNvPicPr preferRelativeResize="0"/>
          <p:nvPr/>
        </p:nvPicPr>
        <p:blipFill rotWithShape="1">
          <a:blip r:embed="rId3">
            <a:alphaModFix/>
          </a:blip>
          <a:srcRect l="9907" r="12038"/>
          <a:stretch/>
        </p:blipFill>
        <p:spPr>
          <a:xfrm>
            <a:off x="6181557" y="1325563"/>
            <a:ext cx="6010443" cy="3850167"/>
          </a:xfrm>
          <a:prstGeom prst="rect">
            <a:avLst/>
          </a:prstGeom>
          <a:noFill/>
          <a:ln>
            <a:noFill/>
          </a:ln>
        </p:spPr>
      </p:pic>
      <p:sp>
        <p:nvSpPr>
          <p:cNvPr id="569" name="Google Shape;569;p19"/>
          <p:cNvSpPr txBox="1">
            <a:spLocks noGrp="1"/>
          </p:cNvSpPr>
          <p:nvPr>
            <p:ph type="title"/>
          </p:nvPr>
        </p:nvSpPr>
        <p:spPr>
          <a:xfrm>
            <a:off x="0" y="-170032"/>
            <a:ext cx="10693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The three knowledge strands</a:t>
            </a:r>
            <a:endParaRPr/>
          </a:p>
        </p:txBody>
      </p:sp>
      <p:sp>
        <p:nvSpPr>
          <p:cNvPr id="570" name="Google Shape;570;p19"/>
          <p:cNvSpPr txBox="1">
            <a:spLocks noGrp="1"/>
          </p:cNvSpPr>
          <p:nvPr>
            <p:ph type="body" idx="1"/>
          </p:nvPr>
        </p:nvSpPr>
        <p:spPr>
          <a:xfrm>
            <a:off x="227740" y="1487006"/>
            <a:ext cx="600258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GB" sz="2400"/>
              <a:t>The SOW is driven by the language itself</a:t>
            </a:r>
            <a:endParaRPr/>
          </a:p>
          <a:p>
            <a:pPr marL="228600" lvl="0" indent="-228600" algn="l" rtl="0">
              <a:lnSpc>
                <a:spcPct val="90000"/>
              </a:lnSpc>
              <a:spcBef>
                <a:spcPts val="1000"/>
              </a:spcBef>
              <a:spcAft>
                <a:spcPts val="0"/>
              </a:spcAft>
              <a:buClr>
                <a:srgbClr val="1F3864"/>
              </a:buClr>
              <a:buSzPts val="2400"/>
              <a:buChar char="•"/>
            </a:pPr>
            <a:r>
              <a:rPr lang="en-GB" sz="2400"/>
              <a:t>The three language knowledge strands are phonics, vocabulary and grammar</a:t>
            </a:r>
            <a:endParaRPr/>
          </a:p>
          <a:p>
            <a:pPr marL="228600" lvl="0" indent="-228600" algn="l" rtl="0">
              <a:lnSpc>
                <a:spcPct val="90000"/>
              </a:lnSpc>
              <a:spcBef>
                <a:spcPts val="1000"/>
              </a:spcBef>
              <a:spcAft>
                <a:spcPts val="0"/>
              </a:spcAft>
              <a:buClr>
                <a:srgbClr val="1F3864"/>
              </a:buClr>
              <a:buSzPts val="2400"/>
              <a:buChar char="•"/>
            </a:pPr>
            <a:r>
              <a:rPr lang="en-GB" sz="2400"/>
              <a:t>Logical sequencing</a:t>
            </a:r>
            <a:endParaRPr/>
          </a:p>
          <a:p>
            <a:pPr marL="228600" lvl="0" indent="-228600" algn="l" rtl="0">
              <a:lnSpc>
                <a:spcPct val="90000"/>
              </a:lnSpc>
              <a:spcBef>
                <a:spcPts val="1000"/>
              </a:spcBef>
              <a:spcAft>
                <a:spcPts val="0"/>
              </a:spcAft>
              <a:buClr>
                <a:srgbClr val="1F3864"/>
              </a:buClr>
              <a:buSzPts val="2400"/>
              <a:buChar char="•"/>
            </a:pPr>
            <a:r>
              <a:rPr lang="en-GB" sz="2400"/>
              <a:t>Cohesion of the three strands</a:t>
            </a:r>
            <a:endParaRPr/>
          </a:p>
          <a:p>
            <a:pPr marL="228600" lvl="0" indent="-228600" algn="l" rtl="0">
              <a:lnSpc>
                <a:spcPct val="90000"/>
              </a:lnSpc>
              <a:spcBef>
                <a:spcPts val="1000"/>
              </a:spcBef>
              <a:spcAft>
                <a:spcPts val="0"/>
              </a:spcAft>
              <a:buClr>
                <a:srgbClr val="1F3864"/>
              </a:buClr>
              <a:buSzPts val="2400"/>
              <a:buChar char="•"/>
            </a:pPr>
            <a:r>
              <a:rPr lang="en-GB" sz="2400"/>
              <a:t>Promotes true manipulation of language</a:t>
            </a:r>
            <a:endParaRPr/>
          </a:p>
          <a:p>
            <a:pPr marL="228600" lvl="0" indent="-76200" algn="l" rtl="0">
              <a:lnSpc>
                <a:spcPct val="90000"/>
              </a:lnSpc>
              <a:spcBef>
                <a:spcPts val="1000"/>
              </a:spcBef>
              <a:spcAft>
                <a:spcPts val="0"/>
              </a:spcAft>
              <a:buClr>
                <a:srgbClr val="1F3864"/>
              </a:buClr>
              <a:buSzPts val="2400"/>
              <a:buNone/>
            </a:pPr>
            <a:endParaRPr sz="2400"/>
          </a:p>
        </p:txBody>
      </p:sp>
      <p:pic>
        <p:nvPicPr>
          <p:cNvPr id="571" name="Google Shape;571;p19"/>
          <p:cNvPicPr preferRelativeResize="0"/>
          <p:nvPr/>
        </p:nvPicPr>
        <p:blipFill rotWithShape="1">
          <a:blip r:embed="rId4">
            <a:alphaModFix/>
          </a:blip>
          <a:srcRect/>
          <a:stretch/>
        </p:blipFill>
        <p:spPr>
          <a:xfrm>
            <a:off x="10395196" y="0"/>
            <a:ext cx="1579486" cy="1501746"/>
          </a:xfrm>
          <a:prstGeom prst="rect">
            <a:avLst/>
          </a:prstGeom>
          <a:noFill/>
          <a:ln>
            <a:noFill/>
          </a:ln>
        </p:spPr>
      </p:pic>
      <p:sp>
        <p:nvSpPr>
          <p:cNvPr id="572" name="Google Shape;572;p19"/>
          <p:cNvSpPr txBox="1"/>
          <p:nvPr/>
        </p:nvSpPr>
        <p:spPr>
          <a:xfrm>
            <a:off x="5086029" y="6501293"/>
            <a:ext cx="622256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Century Gothic"/>
              <a:buNone/>
            </a:pPr>
            <a:r>
              <a:rPr lang="en-GB" sz="1600" b="0" i="0" u="none" strike="noStrike" cap="none">
                <a:solidFill>
                  <a:srgbClr val="FFFFFF"/>
                </a:solidFill>
                <a:latin typeface="Century Gothic"/>
                <a:ea typeface="Century Gothic"/>
                <a:cs typeface="Century Gothic"/>
                <a:sym typeface="Century Gothic"/>
              </a:rPr>
              <a:t>Strands image: Steve Clarke &amp; Katie Marsden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0"/>
          <p:cNvSpPr txBox="1">
            <a:spLocks noGrp="1"/>
          </p:cNvSpPr>
          <p:nvPr>
            <p:ph type="title"/>
          </p:nvPr>
        </p:nvSpPr>
        <p:spPr>
          <a:xfrm>
            <a:off x="0" y="0"/>
            <a:ext cx="8991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Planned practice </a:t>
            </a:r>
            <a:endParaRPr/>
          </a:p>
        </p:txBody>
      </p:sp>
      <p:sp>
        <p:nvSpPr>
          <p:cNvPr id="579" name="Google Shape;579;p20"/>
          <p:cNvSpPr txBox="1">
            <a:spLocks noGrp="1"/>
          </p:cNvSpPr>
          <p:nvPr>
            <p:ph type="body" idx="1"/>
          </p:nvPr>
        </p:nvSpPr>
        <p:spPr>
          <a:xfrm>
            <a:off x="0" y="1325563"/>
            <a:ext cx="752141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GB" sz="2400"/>
              <a:t>Use a range of types of practice that revisit the same language in different contexts</a:t>
            </a:r>
            <a:endParaRPr/>
          </a:p>
          <a:p>
            <a:pPr marL="228600" lvl="0" indent="-228600" algn="l" rtl="0">
              <a:lnSpc>
                <a:spcPct val="90000"/>
              </a:lnSpc>
              <a:spcBef>
                <a:spcPts val="1000"/>
              </a:spcBef>
              <a:spcAft>
                <a:spcPts val="0"/>
              </a:spcAft>
              <a:buClr>
                <a:srgbClr val="1F3864"/>
              </a:buClr>
              <a:buSzPts val="2400"/>
              <a:buChar char="•"/>
            </a:pPr>
            <a:r>
              <a:rPr lang="en-GB" sz="2400"/>
              <a:t>Provide practice in ‘input language’ (listening and reading) that makes the form-meaning connection task essential</a:t>
            </a:r>
            <a:endParaRPr/>
          </a:p>
          <a:p>
            <a:pPr marL="228600" lvl="0" indent="-228600" algn="l" rtl="0">
              <a:lnSpc>
                <a:spcPct val="90000"/>
              </a:lnSpc>
              <a:spcBef>
                <a:spcPts val="1000"/>
              </a:spcBef>
              <a:spcAft>
                <a:spcPts val="0"/>
              </a:spcAft>
              <a:buClr>
                <a:srgbClr val="1F3864"/>
              </a:buClr>
              <a:buSzPts val="2400"/>
              <a:buChar char="•"/>
            </a:pPr>
            <a:r>
              <a:rPr lang="en-GB" sz="2400"/>
              <a:t>Practise producing the new language in scaffolded writing and speaking activities with small, incremental steps  </a:t>
            </a:r>
            <a:endParaRPr/>
          </a:p>
          <a:p>
            <a:pPr marL="228600" lvl="0" indent="-228600" algn="l" rtl="0">
              <a:lnSpc>
                <a:spcPct val="90000"/>
              </a:lnSpc>
              <a:spcBef>
                <a:spcPts val="1000"/>
              </a:spcBef>
              <a:spcAft>
                <a:spcPts val="0"/>
              </a:spcAft>
              <a:buClr>
                <a:srgbClr val="1F3864"/>
              </a:buClr>
              <a:buSzPts val="2400"/>
              <a:buChar char="•"/>
            </a:pPr>
            <a:r>
              <a:rPr lang="en-GB" sz="2400"/>
              <a:t>Involve an element of struggle</a:t>
            </a:r>
            <a:endParaRPr/>
          </a:p>
          <a:p>
            <a:pPr marL="228600" lvl="0" indent="-228600" algn="l" rtl="0">
              <a:lnSpc>
                <a:spcPct val="90000"/>
              </a:lnSpc>
              <a:spcBef>
                <a:spcPts val="1000"/>
              </a:spcBef>
              <a:spcAft>
                <a:spcPts val="0"/>
              </a:spcAft>
              <a:buClr>
                <a:srgbClr val="1F3864"/>
              </a:buClr>
              <a:buSzPts val="2400"/>
              <a:buChar char="•"/>
            </a:pPr>
            <a:r>
              <a:rPr lang="en-GB" sz="2400"/>
              <a:t>Use multi-modal activities</a:t>
            </a:r>
            <a:endParaRPr/>
          </a:p>
          <a:p>
            <a:pPr marL="228600" lvl="0" indent="-228600" algn="l" rtl="0">
              <a:lnSpc>
                <a:spcPct val="90000"/>
              </a:lnSpc>
              <a:spcBef>
                <a:spcPts val="1000"/>
              </a:spcBef>
              <a:spcAft>
                <a:spcPts val="0"/>
              </a:spcAft>
              <a:buClr>
                <a:srgbClr val="1F3864"/>
              </a:buClr>
              <a:buSzPts val="2400"/>
              <a:buChar char="•"/>
            </a:pPr>
            <a:r>
              <a:rPr lang="en-GB" sz="2400"/>
              <a:t>See a gradual move towards freer production</a:t>
            </a:r>
            <a:endParaRPr/>
          </a:p>
        </p:txBody>
      </p:sp>
      <p:sp>
        <p:nvSpPr>
          <p:cNvPr id="580" name="Google Shape;580;p20"/>
          <p:cNvSpPr/>
          <p:nvPr/>
        </p:nvSpPr>
        <p:spPr>
          <a:xfrm>
            <a:off x="-55107" y="5952583"/>
            <a:ext cx="12268631" cy="369332"/>
          </a:xfrm>
          <a:prstGeom prst="rect">
            <a:avLst/>
          </a:prstGeom>
          <a:noFill/>
          <a:ln>
            <a:noFill/>
          </a:ln>
        </p:spPr>
        <p:txBody>
          <a:bodyPr spcFirstLastPara="1" wrap="square" lIns="91425" tIns="45700" rIns="91425" bIns="45700" anchor="t" anchorCtr="0">
            <a:spAutoFit/>
          </a:bodyPr>
          <a:lstStyle/>
          <a:p>
            <a:pPr marL="457200" marR="0" lvl="1" indent="0" algn="l" rtl="0">
              <a:lnSpc>
                <a:spcPct val="90000"/>
              </a:lnSpc>
              <a:spcBef>
                <a:spcPts val="0"/>
              </a:spcBef>
              <a:spcAft>
                <a:spcPts val="0"/>
              </a:spcAft>
              <a:buClr>
                <a:srgbClr val="1F3864"/>
              </a:buClr>
              <a:buSzPts val="2000"/>
              <a:buFont typeface="Century Gothic"/>
              <a:buNone/>
            </a:pPr>
            <a:r>
              <a:rPr lang="en-GB" sz="2000" b="0" i="0" u="none" strike="noStrike" cap="none">
                <a:solidFill>
                  <a:srgbClr val="1F3864"/>
                </a:solidFill>
                <a:latin typeface="Century Gothic"/>
                <a:ea typeface="Century Gothic"/>
                <a:cs typeface="Century Gothic"/>
                <a:sym typeface="Century Gothic"/>
              </a:rPr>
              <a:t>(</a:t>
            </a:r>
            <a:r>
              <a:rPr lang="en-GB" sz="2000" b="0" i="0" u="sng" strike="noStrike" cap="none">
                <a:solidFill>
                  <a:srgbClr val="1F3864"/>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DeKeyser, 2005</a:t>
            </a:r>
            <a:r>
              <a:rPr lang="en-GB" sz="2000" b="0" i="0" u="none" strike="noStrike" cap="none">
                <a:solidFill>
                  <a:srgbClr val="1F3864"/>
                </a:solidFill>
                <a:latin typeface="Century Gothic"/>
                <a:ea typeface="Century Gothic"/>
                <a:cs typeface="Century Gothic"/>
                <a:sym typeface="Century Gothic"/>
              </a:rPr>
              <a:t>; DeKeyser, 2015; Ellis, 2006; Mitchell, Myles, &amp; Marsden, 2019; VanPatten, 2004)</a:t>
            </a:r>
            <a:endParaRPr sz="1400" b="0" i="0" u="none" strike="noStrike" cap="none">
              <a:solidFill>
                <a:srgbClr val="000000"/>
              </a:solidFill>
              <a:latin typeface="Arial"/>
              <a:ea typeface="Arial"/>
              <a:cs typeface="Arial"/>
              <a:sym typeface="Arial"/>
            </a:endParaRPr>
          </a:p>
        </p:txBody>
      </p:sp>
      <p:graphicFrame>
        <p:nvGraphicFramePr>
          <p:cNvPr id="581" name="Google Shape;581;p20"/>
          <p:cNvGraphicFramePr/>
          <p:nvPr/>
        </p:nvGraphicFramePr>
        <p:xfrm>
          <a:off x="7521412" y="1802627"/>
          <a:ext cx="3000000" cy="3000000"/>
        </p:xfrm>
        <a:graphic>
          <a:graphicData uri="http://schemas.openxmlformats.org/drawingml/2006/table">
            <a:tbl>
              <a:tblPr firstRow="1" bandRow="1">
                <a:noFill/>
                <a:tableStyleId>{052D4DDD-D1E9-40F0-A8C4-A45D7BB83CB5}</a:tableStyleId>
              </a:tblPr>
              <a:tblGrid>
                <a:gridCol w="2221425">
                  <a:extLst>
                    <a:ext uri="{9D8B030D-6E8A-4147-A177-3AD203B41FA5}">
                      <a16:colId xmlns:a16="http://schemas.microsoft.com/office/drawing/2014/main" val="20000"/>
                    </a:ext>
                  </a:extLst>
                </a:gridCol>
                <a:gridCol w="2221425">
                  <a:extLst>
                    <a:ext uri="{9D8B030D-6E8A-4147-A177-3AD203B41FA5}">
                      <a16:colId xmlns:a16="http://schemas.microsoft.com/office/drawing/2014/main" val="20001"/>
                    </a:ext>
                  </a:extLst>
                </a:gridCol>
              </a:tblGrid>
              <a:tr h="18600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0"/>
                  </a:ext>
                </a:extLst>
              </a:tr>
              <a:tr h="18600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rgbClr val="002060"/>
                      </a:solidFill>
                      <a:prstDash val="solid"/>
                      <a:round/>
                      <a:headEnd type="none" w="sm" len="sm"/>
                      <a:tailEnd type="none" w="sm" len="sm"/>
                    </a:lnL>
                    <a:lnR w="12700" cap="flat" cmpd="sng">
                      <a:solidFill>
                        <a:srgbClr val="002060"/>
                      </a:solidFill>
                      <a:prstDash val="solid"/>
                      <a:round/>
                      <a:headEnd type="none" w="sm" len="sm"/>
                      <a:tailEnd type="none" w="sm" len="sm"/>
                    </a:lnR>
                    <a:lnT w="12700" cap="flat" cmpd="sng">
                      <a:solidFill>
                        <a:srgbClr val="002060"/>
                      </a:solidFill>
                      <a:prstDash val="solid"/>
                      <a:round/>
                      <a:headEnd type="none" w="sm" len="sm"/>
                      <a:tailEnd type="none" w="sm" len="sm"/>
                    </a:lnT>
                    <a:lnB w="12700" cap="flat" cmpd="sng">
                      <a:solidFill>
                        <a:srgbClr val="00206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82" name="Google Shape;582;p20" descr="Icon&#10;&#10;Description automatically generated"/>
          <p:cNvPicPr preferRelativeResize="0"/>
          <p:nvPr/>
        </p:nvPicPr>
        <p:blipFill rotWithShape="1">
          <a:blip r:embed="rId4">
            <a:alphaModFix/>
          </a:blip>
          <a:srcRect/>
          <a:stretch/>
        </p:blipFill>
        <p:spPr>
          <a:xfrm>
            <a:off x="7923245" y="3710541"/>
            <a:ext cx="1623711" cy="1628707"/>
          </a:xfrm>
          <a:prstGeom prst="rect">
            <a:avLst/>
          </a:prstGeom>
          <a:noFill/>
          <a:ln>
            <a:noFill/>
          </a:ln>
        </p:spPr>
      </p:pic>
      <p:pic>
        <p:nvPicPr>
          <p:cNvPr id="583" name="Google Shape;583;p20" descr="Icon&#10;&#10;Description automatically generated"/>
          <p:cNvPicPr preferRelativeResize="0"/>
          <p:nvPr/>
        </p:nvPicPr>
        <p:blipFill rotWithShape="1">
          <a:blip r:embed="rId5">
            <a:alphaModFix/>
          </a:blip>
          <a:srcRect/>
          <a:stretch/>
        </p:blipFill>
        <p:spPr>
          <a:xfrm>
            <a:off x="10088627" y="3710541"/>
            <a:ext cx="1623708" cy="1628703"/>
          </a:xfrm>
          <a:prstGeom prst="rect">
            <a:avLst/>
          </a:prstGeom>
          <a:noFill/>
          <a:ln>
            <a:noFill/>
          </a:ln>
        </p:spPr>
      </p:pic>
      <p:pic>
        <p:nvPicPr>
          <p:cNvPr id="584" name="Google Shape;584;p20" descr="Icon&#10;&#10;Description automatically generated"/>
          <p:cNvPicPr preferRelativeResize="0"/>
          <p:nvPr/>
        </p:nvPicPr>
        <p:blipFill rotWithShape="1">
          <a:blip r:embed="rId6">
            <a:alphaModFix/>
          </a:blip>
          <a:srcRect/>
          <a:stretch/>
        </p:blipFill>
        <p:spPr>
          <a:xfrm>
            <a:off x="10088626" y="1901814"/>
            <a:ext cx="1623709" cy="1623709"/>
          </a:xfrm>
          <a:prstGeom prst="rect">
            <a:avLst/>
          </a:prstGeom>
          <a:noFill/>
          <a:ln>
            <a:noFill/>
          </a:ln>
        </p:spPr>
      </p:pic>
      <p:pic>
        <p:nvPicPr>
          <p:cNvPr id="585" name="Google Shape;585;p20" descr="Icon&#10;&#10;Description automatically generated"/>
          <p:cNvPicPr preferRelativeResize="0"/>
          <p:nvPr/>
        </p:nvPicPr>
        <p:blipFill rotWithShape="1">
          <a:blip r:embed="rId7">
            <a:alphaModFix/>
          </a:blip>
          <a:srcRect/>
          <a:stretch/>
        </p:blipFill>
        <p:spPr>
          <a:xfrm>
            <a:off x="7923245" y="1903353"/>
            <a:ext cx="1623710" cy="1623710"/>
          </a:xfrm>
          <a:prstGeom prst="rect">
            <a:avLst/>
          </a:prstGeom>
          <a:noFill/>
          <a:ln>
            <a:noFill/>
          </a:ln>
        </p:spPr>
      </p:pic>
      <p:pic>
        <p:nvPicPr>
          <p:cNvPr id="586" name="Google Shape;586;p20"/>
          <p:cNvPicPr preferRelativeResize="0"/>
          <p:nvPr/>
        </p:nvPicPr>
        <p:blipFill rotWithShape="1">
          <a:blip r:embed="rId8">
            <a:alphaModFix/>
          </a:blip>
          <a:srcRect/>
          <a:stretch/>
        </p:blipFill>
        <p:spPr>
          <a:xfrm>
            <a:off x="10395196" y="0"/>
            <a:ext cx="1579486" cy="15017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21"/>
          <p:cNvPicPr preferRelativeResize="0"/>
          <p:nvPr/>
        </p:nvPicPr>
        <p:blipFill rotWithShape="1">
          <a:blip r:embed="rId3">
            <a:alphaModFix/>
          </a:blip>
          <a:srcRect/>
          <a:stretch/>
        </p:blipFill>
        <p:spPr>
          <a:xfrm>
            <a:off x="10395196" y="0"/>
            <a:ext cx="1579486" cy="1501746"/>
          </a:xfrm>
          <a:prstGeom prst="rect">
            <a:avLst/>
          </a:prstGeom>
          <a:noFill/>
          <a:ln>
            <a:noFill/>
          </a:ln>
        </p:spPr>
      </p:pic>
      <p:sp>
        <p:nvSpPr>
          <p:cNvPr id="593" name="Google Shape;593;p21"/>
          <p:cNvSpPr txBox="1">
            <a:spLocks noGrp="1"/>
          </p:cNvSpPr>
          <p:nvPr>
            <p:ph type="title"/>
          </p:nvPr>
        </p:nvSpPr>
        <p:spPr>
          <a:xfrm>
            <a:off x="-1" y="10195"/>
            <a:ext cx="991496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Revisiting: ‘umbrella architecture’</a:t>
            </a:r>
            <a:endParaRPr/>
          </a:p>
        </p:txBody>
      </p:sp>
      <p:pic>
        <p:nvPicPr>
          <p:cNvPr id="594" name="Google Shape;594;p21" descr="Icon&#10;&#10;Description automatically generated"/>
          <p:cNvPicPr preferRelativeResize="0"/>
          <p:nvPr/>
        </p:nvPicPr>
        <p:blipFill rotWithShape="1">
          <a:blip r:embed="rId4">
            <a:alphaModFix/>
          </a:blip>
          <a:srcRect/>
          <a:stretch/>
        </p:blipFill>
        <p:spPr>
          <a:xfrm rot="-1534173" flipH="1">
            <a:off x="2574900" y="1389757"/>
            <a:ext cx="6229935" cy="4870986"/>
          </a:xfrm>
          <a:prstGeom prst="rect">
            <a:avLst/>
          </a:prstGeom>
          <a:noFill/>
          <a:ln>
            <a:noFill/>
          </a:ln>
        </p:spPr>
      </p:pic>
      <p:sp>
        <p:nvSpPr>
          <p:cNvPr id="595" name="Google Shape;595;p21"/>
          <p:cNvSpPr/>
          <p:nvPr/>
        </p:nvSpPr>
        <p:spPr>
          <a:xfrm>
            <a:off x="154073" y="1307937"/>
            <a:ext cx="11925631" cy="830997"/>
          </a:xfrm>
          <a:prstGeom prst="rect">
            <a:avLst/>
          </a:prstGeom>
          <a:solidFill>
            <a:srgbClr val="F3F9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4E79"/>
              </a:buClr>
              <a:buSzPts val="2400"/>
              <a:buFont typeface="Century Gothic"/>
              <a:buNone/>
            </a:pPr>
            <a:r>
              <a:rPr lang="en-GB" sz="2400" b="0" i="0" u="none" strike="noStrike" cap="none">
                <a:solidFill>
                  <a:srgbClr val="204E79"/>
                </a:solidFill>
                <a:latin typeface="Century Gothic"/>
                <a:ea typeface="Century Gothic"/>
                <a:cs typeface="Century Gothic"/>
                <a:sym typeface="Century Gothic"/>
              </a:rPr>
              <a:t>Multiple exposures and use are important to consolidate knowledge and develop fluency, anywhere between 5 – 20 encounters. (Nation, 2001:81)</a:t>
            </a:r>
            <a:endParaRPr sz="1400" b="0" i="0" u="none" strike="noStrike" cap="none">
              <a:solidFill>
                <a:srgbClr val="000000"/>
              </a:solidFill>
              <a:latin typeface="Arial"/>
              <a:ea typeface="Arial"/>
              <a:cs typeface="Arial"/>
              <a:sym typeface="Arial"/>
            </a:endParaRPr>
          </a:p>
        </p:txBody>
      </p:sp>
      <p:sp>
        <p:nvSpPr>
          <p:cNvPr id="596" name="Google Shape;596;p21"/>
          <p:cNvSpPr/>
          <p:nvPr/>
        </p:nvSpPr>
        <p:spPr>
          <a:xfrm>
            <a:off x="154072" y="2295164"/>
            <a:ext cx="11925631" cy="461665"/>
          </a:xfrm>
          <a:prstGeom prst="rect">
            <a:avLst/>
          </a:prstGeom>
          <a:solidFill>
            <a:srgbClr val="E1F0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4E79"/>
              </a:buClr>
              <a:buSzPts val="2400"/>
              <a:buFont typeface="Century Gothic"/>
              <a:buNone/>
            </a:pPr>
            <a:r>
              <a:rPr lang="en-GB" sz="2400" b="0" i="0" u="none" strike="noStrike" cap="none">
                <a:solidFill>
                  <a:srgbClr val="204E79"/>
                </a:solidFill>
                <a:latin typeface="Century Gothic"/>
                <a:ea typeface="Century Gothic"/>
                <a:cs typeface="Century Gothic"/>
                <a:sym typeface="Century Gothic"/>
              </a:rPr>
              <a:t>Spaced repetition, 10+ encounters (e.g., Webb, 2007)</a:t>
            </a:r>
            <a:endParaRPr sz="1400" b="0" i="0" u="none" strike="noStrike" cap="none">
              <a:solidFill>
                <a:srgbClr val="000000"/>
              </a:solidFill>
              <a:latin typeface="Arial"/>
              <a:ea typeface="Arial"/>
              <a:cs typeface="Arial"/>
              <a:sym typeface="Arial"/>
            </a:endParaRPr>
          </a:p>
        </p:txBody>
      </p:sp>
      <p:sp>
        <p:nvSpPr>
          <p:cNvPr id="597" name="Google Shape;597;p21"/>
          <p:cNvSpPr/>
          <p:nvPr/>
        </p:nvSpPr>
        <p:spPr>
          <a:xfrm>
            <a:off x="154073" y="2958234"/>
            <a:ext cx="11925631" cy="1938992"/>
          </a:xfrm>
          <a:prstGeom prst="rect">
            <a:avLst/>
          </a:prstGeom>
          <a:solidFill>
            <a:srgbClr val="CDE6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4E79"/>
              </a:buClr>
              <a:buSzPts val="2400"/>
              <a:buFont typeface="Century Gothic"/>
              <a:buNone/>
            </a:pPr>
            <a:r>
              <a:rPr lang="en-GB" sz="2400" b="0" i="0" u="none" strike="noStrike" cap="none">
                <a:solidFill>
                  <a:srgbClr val="204E79"/>
                </a:solidFill>
                <a:latin typeface="Century Gothic"/>
                <a:ea typeface="Century Gothic"/>
                <a:cs typeface="Century Gothic"/>
                <a:sym typeface="Century Gothic"/>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(Schmitt, 2008:343)</a:t>
            </a:r>
            <a:endParaRPr sz="1400" b="0" i="0" u="none" strike="noStrike" cap="none">
              <a:solidFill>
                <a:srgbClr val="000000"/>
              </a:solidFill>
              <a:latin typeface="Arial"/>
              <a:ea typeface="Arial"/>
              <a:cs typeface="Arial"/>
              <a:sym typeface="Arial"/>
            </a:endParaRPr>
          </a:p>
        </p:txBody>
      </p:sp>
      <p:sp>
        <p:nvSpPr>
          <p:cNvPr id="598" name="Google Shape;598;p21"/>
          <p:cNvSpPr/>
          <p:nvPr/>
        </p:nvSpPr>
        <p:spPr>
          <a:xfrm>
            <a:off x="154073" y="5098631"/>
            <a:ext cx="11925631" cy="1200329"/>
          </a:xfrm>
          <a:prstGeom prst="rect">
            <a:avLst/>
          </a:prstGeom>
          <a:solidFill>
            <a:srgbClr val="B3D9FF"/>
          </a:solid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04E79"/>
              </a:buClr>
              <a:buSzPts val="2400"/>
              <a:buFont typeface="Century Gothic"/>
              <a:buNone/>
            </a:pPr>
            <a:r>
              <a:rPr lang="en-GB" sz="2400" b="0" i="0" u="none" strike="noStrike" cap="none">
                <a:solidFill>
                  <a:srgbClr val="204E79"/>
                </a:solidFill>
                <a:latin typeface="Century Gothic"/>
                <a:ea typeface="Century Gothic"/>
                <a:cs typeface="Century Gothic"/>
                <a:sym typeface="Century Gothic"/>
              </a:rPr>
              <a:t>‘the 1500 words contained in the GCSE specification would, if learned, bring these learners of this exam to a level of threshold understanding and put them somewhere near B1 level French learners in other countries’. (Milton, 2015: 117)</a:t>
            </a:r>
            <a:endParaRPr sz="1400" b="0" i="0" u="none" strike="noStrike" cap="none">
              <a:solidFill>
                <a:srgbClr val="000000"/>
              </a:solidFill>
              <a:latin typeface="Arial"/>
              <a:ea typeface="Arial"/>
              <a:cs typeface="Arial"/>
              <a:sym typeface="Arial"/>
            </a:endParaRPr>
          </a:p>
        </p:txBody>
      </p:sp>
      <p:sp>
        <p:nvSpPr>
          <p:cNvPr id="599" name="Google Shape;599;p21"/>
          <p:cNvSpPr/>
          <p:nvPr/>
        </p:nvSpPr>
        <p:spPr>
          <a:xfrm rot="-283690">
            <a:off x="433220" y="1515907"/>
            <a:ext cx="11631825" cy="3560580"/>
          </a:xfrm>
          <a:prstGeom prst="roundRect">
            <a:avLst>
              <a:gd name="adj" fmla="val 16667"/>
            </a:avLst>
          </a:prstGeom>
          <a:solidFill>
            <a:srgbClr val="FFF9F3"/>
          </a:solidFill>
          <a:ln w="19050" cap="flat" cmpd="sng">
            <a:solidFill>
              <a:srgbClr val="1E4E79"/>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1F3864"/>
              </a:buClr>
              <a:buSzPts val="2400"/>
              <a:buFont typeface="Century Gothic"/>
              <a:buNone/>
            </a:pPr>
            <a:r>
              <a:rPr lang="en-GB" sz="2400" b="1" i="0" u="none" strike="noStrike" cap="none">
                <a:solidFill>
                  <a:srgbClr val="1F3864"/>
                </a:solidFill>
                <a:latin typeface="Century Gothic"/>
                <a:ea typeface="Century Gothic"/>
                <a:cs typeface="Century Gothic"/>
                <a:sym typeface="Century Gothic"/>
              </a:rPr>
              <a:t>How many words can you know by GCSE?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Century Gothic"/>
              <a:buNone/>
            </a:pPr>
            <a:endParaRPr sz="2400" b="1" i="0" u="none" strike="noStrike" cap="none">
              <a:solidFill>
                <a:srgbClr val="1F3864"/>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1F3864"/>
              </a:buClr>
              <a:buSzPts val="2400"/>
              <a:buFont typeface="Arial"/>
              <a:buChar char="•"/>
            </a:pPr>
            <a:r>
              <a:rPr lang="en-GB" sz="2400" b="1" i="0" u="none" strike="noStrike" cap="none">
                <a:solidFill>
                  <a:srgbClr val="1F3864"/>
                </a:solidFill>
                <a:latin typeface="Century Gothic"/>
                <a:ea typeface="Century Gothic"/>
                <a:cs typeface="Century Gothic"/>
                <a:sym typeface="Century Gothic"/>
              </a:rPr>
              <a:t>Curriculum time available </a:t>
            </a:r>
            <a:r>
              <a:rPr lang="en-GB" sz="2400" b="0" i="0" u="none" strike="noStrike" cap="none">
                <a:solidFill>
                  <a:srgbClr val="1F3864"/>
                </a:solidFill>
                <a:latin typeface="Century Gothic"/>
                <a:ea typeface="Century Gothic"/>
                <a:cs typeface="Century Gothic"/>
                <a:sym typeface="Century Gothic"/>
              </a:rPr>
              <a:t>= </a:t>
            </a:r>
            <a:r>
              <a:rPr lang="en-GB" sz="2400" b="1" i="0" u="none" strike="noStrike" cap="none">
                <a:solidFill>
                  <a:srgbClr val="1F3864"/>
                </a:solidFill>
                <a:latin typeface="Century Gothic"/>
                <a:ea typeface="Century Gothic"/>
                <a:cs typeface="Century Gothic"/>
                <a:sym typeface="Century Gothic"/>
              </a:rPr>
              <a:t>168 weeks</a:t>
            </a:r>
            <a:r>
              <a:rPr lang="en-GB" sz="2400" b="0" i="0" u="none" strike="noStrike" cap="none">
                <a:solidFill>
                  <a:srgbClr val="1F3864"/>
                </a:solidFill>
                <a:latin typeface="Century Gothic"/>
                <a:ea typeface="Century Gothic"/>
                <a:cs typeface="Century Gothic"/>
                <a:sym typeface="Century Gothic"/>
              </a:rPr>
              <a:t> (36 weeks/year</a:t>
            </a:r>
            <a:r>
              <a:rPr lang="en-GB" sz="2400" b="1" i="0" u="none" strike="noStrike" cap="none">
                <a:solidFill>
                  <a:srgbClr val="1F3864"/>
                </a:solidFill>
                <a:latin typeface="Century Gothic"/>
                <a:ea typeface="Century Gothic"/>
                <a:cs typeface="Century Gothic"/>
                <a:sym typeface="Century Gothic"/>
              </a:rPr>
              <a:t> </a:t>
            </a:r>
            <a:r>
              <a:rPr lang="en-GB" sz="2400" b="0" i="0" u="none" strike="noStrike" cap="none">
                <a:solidFill>
                  <a:srgbClr val="1F3864"/>
                </a:solidFill>
                <a:latin typeface="Century Gothic"/>
                <a:ea typeface="Century Gothic"/>
                <a:cs typeface="Century Gothic"/>
                <a:sym typeface="Century Gothic"/>
              </a:rPr>
              <a:t>over 5 years, minus one term in year 11)</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lt1"/>
              </a:buClr>
              <a:buSzPts val="2400"/>
              <a:buFont typeface="Arial"/>
              <a:buNone/>
            </a:pPr>
            <a:endParaRPr sz="2400" b="1" i="0" u="none" strike="noStrike" cap="none">
              <a:solidFill>
                <a:srgbClr val="1F3864"/>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1F3864"/>
              </a:buClr>
              <a:buSzPts val="2400"/>
              <a:buFont typeface="Arial"/>
              <a:buChar char="•"/>
            </a:pPr>
            <a:r>
              <a:rPr lang="en-GB" sz="2400" b="1" i="0" u="none" strike="noStrike" cap="none">
                <a:solidFill>
                  <a:srgbClr val="1F3864"/>
                </a:solidFill>
                <a:latin typeface="Century Gothic"/>
                <a:ea typeface="Century Gothic"/>
                <a:cs typeface="Century Gothic"/>
                <a:sym typeface="Century Gothic"/>
              </a:rPr>
              <a:t>Based on acquisition of ca. 10 new words/week </a:t>
            </a:r>
            <a:r>
              <a:rPr lang="en-GB" sz="2400" b="0" i="0" u="none" strike="noStrike" cap="none">
                <a:solidFill>
                  <a:srgbClr val="1F3864"/>
                </a:solidFill>
                <a:latin typeface="Century Gothic"/>
                <a:ea typeface="Century Gothic"/>
                <a:cs typeface="Century Gothic"/>
                <a:sym typeface="Century Gothic"/>
              </a:rPr>
              <a:t>(e.g., Schmitt 2004), </a:t>
            </a:r>
            <a:r>
              <a:rPr lang="en-GB" sz="2400" b="1" i="0" u="none" strike="noStrike" cap="none">
                <a:solidFill>
                  <a:srgbClr val="1F3864"/>
                </a:solidFill>
                <a:latin typeface="Century Gothic"/>
                <a:ea typeface="Century Gothic"/>
                <a:cs typeface="Century Gothic"/>
                <a:sym typeface="Century Gothic"/>
              </a:rPr>
              <a:t>ca. 1680</a:t>
            </a:r>
            <a:r>
              <a:rPr lang="en-GB" sz="2400" b="0" i="0" u="none" strike="noStrike" cap="none">
                <a:solidFill>
                  <a:srgbClr val="1F3864"/>
                </a:solidFill>
                <a:latin typeface="Century Gothic"/>
                <a:ea typeface="Century Gothic"/>
                <a:cs typeface="Century Gothic"/>
                <a:sym typeface="Century Gothic"/>
              </a:rPr>
              <a:t> </a:t>
            </a:r>
            <a:r>
              <a:rPr lang="en-GB" sz="2400" b="1" i="0" u="none" strike="noStrike" cap="none">
                <a:solidFill>
                  <a:srgbClr val="1F3864"/>
                </a:solidFill>
                <a:latin typeface="Century Gothic"/>
                <a:ea typeface="Century Gothic"/>
                <a:cs typeface="Century Gothic"/>
                <a:sym typeface="Century Gothic"/>
              </a:rPr>
              <a:t>words</a:t>
            </a:r>
            <a:r>
              <a:rPr lang="en-GB" sz="2400" b="0" i="0" u="none" strike="noStrike" cap="none">
                <a:solidFill>
                  <a:srgbClr val="1F3864"/>
                </a:solidFill>
                <a:latin typeface="Century Gothic"/>
                <a:ea typeface="Century Gothic"/>
                <a:cs typeface="Century Gothic"/>
                <a:sym typeface="Century Gothic"/>
              </a:rPr>
              <a:t> if all are retained and can be both understood and produced</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lt1"/>
              </a:buClr>
              <a:buSzPts val="2400"/>
              <a:buFont typeface="Arial"/>
              <a:buNone/>
            </a:pPr>
            <a:endParaRPr sz="2400" b="0" i="0" u="none" strike="noStrike" cap="none">
              <a:solidFill>
                <a:srgbClr val="1F3864"/>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1F3864"/>
              </a:buClr>
              <a:buSzPts val="2400"/>
              <a:buFont typeface="Arial"/>
              <a:buChar char="•"/>
            </a:pPr>
            <a:r>
              <a:rPr lang="en-GB" sz="2400" b="0" i="0" u="none" strike="noStrike" cap="none">
                <a:solidFill>
                  <a:srgbClr val="1F3864"/>
                </a:solidFill>
                <a:latin typeface="Century Gothic"/>
                <a:ea typeface="Century Gothic"/>
                <a:cs typeface="Century Gothic"/>
                <a:sym typeface="Century Gothic"/>
              </a:rPr>
              <a:t>Informing suggestion of </a:t>
            </a:r>
            <a:r>
              <a:rPr lang="en-GB" sz="2400" b="1" i="0" u="none" strike="noStrike" cap="none">
                <a:solidFill>
                  <a:srgbClr val="1F3864"/>
                </a:solidFill>
                <a:latin typeface="Century Gothic"/>
                <a:ea typeface="Century Gothic"/>
                <a:cs typeface="Century Gothic"/>
                <a:sym typeface="Century Gothic"/>
              </a:rPr>
              <a:t>1700 target </a:t>
            </a:r>
            <a:r>
              <a:rPr lang="en-GB" sz="2400" b="0" i="0" u="none" strike="noStrike" cap="none">
                <a:solidFill>
                  <a:srgbClr val="1F3864"/>
                </a:solidFill>
                <a:latin typeface="Century Gothic"/>
                <a:ea typeface="Century Gothic"/>
                <a:cs typeface="Century Gothic"/>
                <a:sym typeface="Century Gothic"/>
              </a:rPr>
              <a:t>for top of Higher tier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2"/>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SOW</a:t>
            </a:r>
            <a:endParaRPr>
              <a:latin typeface="Century Gothic"/>
              <a:ea typeface="Century Gothic"/>
              <a:cs typeface="Century Gothic"/>
              <a:sym typeface="Century Gothic"/>
            </a:endParaRPr>
          </a:p>
        </p:txBody>
      </p:sp>
      <p:sp>
        <p:nvSpPr>
          <p:cNvPr id="606" name="Google Shape;606;p22" descr="Speech bubble pointing to 'Y8 grammar tracking' tab of the NCELP SOW tabs"/>
          <p:cNvSpPr txBox="1"/>
          <p:nvPr/>
        </p:nvSpPr>
        <p:spPr>
          <a:xfrm>
            <a:off x="733624" y="1146238"/>
            <a:ext cx="10724751" cy="51387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ED7D31"/>
              </a:buClr>
              <a:buSzPts val="2800"/>
              <a:buFont typeface="Arial"/>
              <a:buNone/>
            </a:pPr>
            <a:r>
              <a:rPr lang="en-GB" sz="2800" b="0" i="0" u="none" strike="noStrike" cap="none">
                <a:solidFill>
                  <a:srgbClr val="2F5496"/>
                </a:solidFill>
                <a:latin typeface="Century Gothic"/>
                <a:ea typeface="Century Gothic"/>
                <a:cs typeface="Century Gothic"/>
                <a:sym typeface="Century Gothic"/>
              </a:rPr>
              <a:t> </a:t>
            </a:r>
            <a:endParaRPr sz="2800" b="0" i="0" u="none" strike="noStrike" cap="none">
              <a:solidFill>
                <a:srgbClr val="2F5496"/>
              </a:solidFill>
              <a:latin typeface="Century Gothic"/>
              <a:ea typeface="Century Gothic"/>
              <a:cs typeface="Century Gothic"/>
              <a:sym typeface="Century Gothic"/>
            </a:endParaRPr>
          </a:p>
        </p:txBody>
      </p:sp>
      <p:sp>
        <p:nvSpPr>
          <p:cNvPr id="607" name="Google Shape;607;p22"/>
          <p:cNvSpPr/>
          <p:nvPr/>
        </p:nvSpPr>
        <p:spPr>
          <a:xfrm>
            <a:off x="1266092" y="3076173"/>
            <a:ext cx="7007950" cy="2348089"/>
          </a:xfrm>
          <a:prstGeom prst="wedgeEllipseCallout">
            <a:avLst>
              <a:gd name="adj1" fmla="val -36488"/>
              <a:gd name="adj2" fmla="val -94065"/>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grammar tracking tab is a week-by-week overview of the grammar spine, listing the new and revisited grammar features.</a:t>
            </a:r>
            <a:endParaRPr sz="2400" b="0" i="0" u="none" strike="noStrike" cap="none">
              <a:solidFill>
                <a:srgbClr val="FFFFFF"/>
              </a:solidFill>
              <a:latin typeface="Arial"/>
              <a:ea typeface="Arial"/>
              <a:cs typeface="Arial"/>
              <a:sym typeface="Arial"/>
            </a:endParaRPr>
          </a:p>
        </p:txBody>
      </p:sp>
      <p:pic>
        <p:nvPicPr>
          <p:cNvPr id="608" name="Google Shape;608;p22"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
        <p:nvSpPr>
          <p:cNvPr id="609" name="Google Shape;609;p22"/>
          <p:cNvSpPr txBox="1"/>
          <p:nvPr/>
        </p:nvSpPr>
        <p:spPr>
          <a:xfrm>
            <a:off x="10609353" y="180711"/>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400" b="1" i="0" u="none" strike="noStrike" cap="none">
                <a:solidFill>
                  <a:srgbClr val="FFFFFF"/>
                </a:solidFill>
                <a:latin typeface="Century Gothic"/>
                <a:ea typeface="Century Gothic"/>
                <a:cs typeface="Century Gothic"/>
                <a:sym typeface="Century Gothic"/>
              </a:rPr>
              <a:t>KS3</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23"/>
          <p:cNvSpPr txBox="1"/>
          <p:nvPr/>
        </p:nvSpPr>
        <p:spPr>
          <a:xfrm>
            <a:off x="112542" y="70338"/>
            <a:ext cx="3629464" cy="506436"/>
          </a:xfrm>
          <a:prstGeom prst="rect">
            <a:avLst/>
          </a:prstGeom>
          <a:solidFill>
            <a:srgbClr val="F77819"/>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616" name="Google Shape;616;p23"/>
          <p:cNvSpPr txBox="1">
            <a:spLocks noGrp="1"/>
          </p:cNvSpPr>
          <p:nvPr>
            <p:ph type="title"/>
          </p:nvPr>
        </p:nvSpPr>
        <p:spPr>
          <a:xfrm>
            <a:off x="112542" y="111153"/>
            <a:ext cx="3629464" cy="4656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Grammar tracking tab</a:t>
            </a:r>
            <a:endParaRPr/>
          </a:p>
        </p:txBody>
      </p:sp>
      <p:grpSp>
        <p:nvGrpSpPr>
          <p:cNvPr id="617" name="Google Shape;617;p23" descr="Image of the Grammar tracking tab in the SOW"/>
          <p:cNvGrpSpPr/>
          <p:nvPr/>
        </p:nvGrpSpPr>
        <p:grpSpPr>
          <a:xfrm>
            <a:off x="189554" y="1340182"/>
            <a:ext cx="11581778" cy="4739558"/>
            <a:chOff x="189554" y="915819"/>
            <a:chExt cx="11581778" cy="4739558"/>
          </a:xfrm>
        </p:grpSpPr>
        <p:pic>
          <p:nvPicPr>
            <p:cNvPr id="618" name="Google Shape;618;p23" descr="Image of the Grammar tracking tab in the SOW"/>
            <p:cNvPicPr preferRelativeResize="0"/>
            <p:nvPr/>
          </p:nvPicPr>
          <p:blipFill rotWithShape="1">
            <a:blip r:embed="rId3">
              <a:alphaModFix/>
            </a:blip>
            <a:srcRect/>
            <a:stretch/>
          </p:blipFill>
          <p:spPr>
            <a:xfrm>
              <a:off x="189554" y="915819"/>
              <a:ext cx="11581778" cy="4416197"/>
            </a:xfrm>
            <a:prstGeom prst="rect">
              <a:avLst/>
            </a:prstGeom>
            <a:noFill/>
            <a:ln>
              <a:noFill/>
            </a:ln>
          </p:spPr>
        </p:pic>
        <p:pic>
          <p:nvPicPr>
            <p:cNvPr id="619" name="Google Shape;619;p23" descr="Image of the Grammar tracking tab in the SOW"/>
            <p:cNvPicPr preferRelativeResize="0"/>
            <p:nvPr/>
          </p:nvPicPr>
          <p:blipFill rotWithShape="1">
            <a:blip r:embed="rId4">
              <a:alphaModFix/>
            </a:blip>
            <a:srcRect/>
            <a:stretch/>
          </p:blipFill>
          <p:spPr>
            <a:xfrm>
              <a:off x="189554" y="5311704"/>
              <a:ext cx="11581778" cy="343673"/>
            </a:xfrm>
            <a:prstGeom prst="rect">
              <a:avLst/>
            </a:prstGeom>
            <a:noFill/>
            <a:ln>
              <a:noFill/>
            </a:ln>
          </p:spPr>
        </p:pic>
      </p:grpSp>
      <p:sp>
        <p:nvSpPr>
          <p:cNvPr id="620" name="Google Shape;620;p23"/>
          <p:cNvSpPr/>
          <p:nvPr/>
        </p:nvSpPr>
        <p:spPr>
          <a:xfrm>
            <a:off x="611257" y="480241"/>
            <a:ext cx="4089344" cy="1251857"/>
          </a:xfrm>
          <a:prstGeom prst="wedgeRoundRectCallout">
            <a:avLst>
              <a:gd name="adj1" fmla="val -21591"/>
              <a:gd name="adj2" fmla="val 71288"/>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 consolidation week revises vocabulary from Y7 and grammar features from either Y7 or Y8.</a:t>
            </a:r>
            <a:endParaRPr sz="1400" b="0" i="0" u="none" strike="noStrike" cap="none">
              <a:solidFill>
                <a:srgbClr val="000000"/>
              </a:solidFill>
              <a:latin typeface="Arial"/>
              <a:ea typeface="Arial"/>
              <a:cs typeface="Arial"/>
              <a:sym typeface="Arial"/>
            </a:endParaRPr>
          </a:p>
        </p:txBody>
      </p:sp>
      <p:sp>
        <p:nvSpPr>
          <p:cNvPr id="621" name="Google Shape;621;p23"/>
          <p:cNvSpPr/>
          <p:nvPr/>
        </p:nvSpPr>
        <p:spPr>
          <a:xfrm>
            <a:off x="5380971" y="145518"/>
            <a:ext cx="2842682" cy="1075509"/>
          </a:xfrm>
          <a:prstGeom prst="wedgeRoundRectCallout">
            <a:avLst>
              <a:gd name="adj1" fmla="val 33061"/>
              <a:gd name="adj2" fmla="val 7990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denotes the focus tense for that week.</a:t>
            </a:r>
            <a:endParaRPr sz="1400" b="0" i="0" u="none" strike="noStrike" cap="none">
              <a:solidFill>
                <a:srgbClr val="000000"/>
              </a:solidFill>
              <a:latin typeface="Arial"/>
              <a:ea typeface="Arial"/>
              <a:cs typeface="Arial"/>
              <a:sym typeface="Arial"/>
            </a:endParaRPr>
          </a:p>
        </p:txBody>
      </p:sp>
      <p:sp>
        <p:nvSpPr>
          <p:cNvPr id="622" name="Google Shape;622;p23"/>
          <p:cNvSpPr/>
          <p:nvPr/>
        </p:nvSpPr>
        <p:spPr>
          <a:xfrm>
            <a:off x="4178122" y="2353491"/>
            <a:ext cx="2177675" cy="1075509"/>
          </a:xfrm>
          <a:prstGeom prst="wedgeRoundRectCallout">
            <a:avLst>
              <a:gd name="adj1" fmla="val -64117"/>
              <a:gd name="adj2" fmla="val 39598"/>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New grammar features are in bold type.</a:t>
            </a:r>
            <a:endParaRPr sz="1400" b="0" i="0" u="none" strike="noStrike" cap="none">
              <a:solidFill>
                <a:srgbClr val="000000"/>
              </a:solidFill>
              <a:latin typeface="Arial"/>
              <a:ea typeface="Arial"/>
              <a:cs typeface="Arial"/>
              <a:sym typeface="Arial"/>
            </a:endParaRPr>
          </a:p>
        </p:txBody>
      </p:sp>
      <p:sp>
        <p:nvSpPr>
          <p:cNvPr id="623" name="Google Shape;623;p23"/>
          <p:cNvSpPr/>
          <p:nvPr/>
        </p:nvSpPr>
        <p:spPr>
          <a:xfrm>
            <a:off x="4600907" y="3525063"/>
            <a:ext cx="2490652" cy="1075509"/>
          </a:xfrm>
          <a:prstGeom prst="wedgeRoundRectCallout">
            <a:avLst>
              <a:gd name="adj1" fmla="val -143505"/>
              <a:gd name="adj2" fmla="val -3299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Features for 1</a:t>
            </a:r>
            <a:r>
              <a:rPr lang="en-GB" sz="2000" b="0" i="0" u="none" strike="noStrike" cap="none" baseline="30000">
                <a:solidFill>
                  <a:srgbClr val="FFFFFF"/>
                </a:solidFill>
                <a:latin typeface="Century Gothic"/>
                <a:ea typeface="Century Gothic"/>
                <a:cs typeface="Century Gothic"/>
                <a:sym typeface="Century Gothic"/>
              </a:rPr>
              <a:t>st</a:t>
            </a:r>
            <a:r>
              <a:rPr lang="en-GB" sz="2000" b="0" i="0" u="none" strike="noStrike" cap="none">
                <a:solidFill>
                  <a:srgbClr val="FFFFFF"/>
                </a:solidFill>
                <a:latin typeface="Century Gothic"/>
                <a:ea typeface="Century Gothic"/>
                <a:cs typeface="Century Gothic"/>
                <a:sym typeface="Century Gothic"/>
              </a:rPr>
              <a:t> time revisiting are in normal type.</a:t>
            </a:r>
            <a:endParaRPr sz="1400" b="0" i="0" u="none" strike="noStrike" cap="none">
              <a:solidFill>
                <a:srgbClr val="000000"/>
              </a:solidFill>
              <a:latin typeface="Arial"/>
              <a:ea typeface="Arial"/>
              <a:cs typeface="Arial"/>
              <a:sym typeface="Arial"/>
            </a:endParaRPr>
          </a:p>
        </p:txBody>
      </p:sp>
      <p:sp>
        <p:nvSpPr>
          <p:cNvPr id="624" name="Google Shape;624;p23"/>
          <p:cNvSpPr/>
          <p:nvPr/>
        </p:nvSpPr>
        <p:spPr>
          <a:xfrm>
            <a:off x="3742006" y="4808280"/>
            <a:ext cx="2803200" cy="1075509"/>
          </a:xfrm>
          <a:prstGeom prst="wedgeRoundRectCallout">
            <a:avLst>
              <a:gd name="adj1" fmla="val -52105"/>
              <a:gd name="adj2" fmla="val -76623"/>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2</a:t>
            </a:r>
            <a:r>
              <a:rPr lang="en-GB" sz="2000" b="0" i="0" u="none" strike="noStrike" cap="none" baseline="30000">
                <a:solidFill>
                  <a:srgbClr val="FFFFFF"/>
                </a:solidFill>
                <a:latin typeface="Century Gothic"/>
                <a:ea typeface="Century Gothic"/>
                <a:cs typeface="Century Gothic"/>
                <a:sym typeface="Century Gothic"/>
              </a:rPr>
              <a:t>nd</a:t>
            </a:r>
            <a:r>
              <a:rPr lang="en-GB" sz="2000" b="0" i="0" u="none" strike="noStrike" cap="none">
                <a:solidFill>
                  <a:srgbClr val="FFFFFF"/>
                </a:solidFill>
                <a:latin typeface="Century Gothic"/>
                <a:ea typeface="Century Gothic"/>
                <a:cs typeface="Century Gothic"/>
                <a:sym typeface="Century Gothic"/>
              </a:rPr>
              <a:t> and subsequent revisits are in italics.</a:t>
            </a:r>
            <a:endParaRPr sz="1400" b="0" i="0" u="none" strike="noStrike" cap="none">
              <a:solidFill>
                <a:srgbClr val="000000"/>
              </a:solidFill>
              <a:latin typeface="Arial"/>
              <a:ea typeface="Arial"/>
              <a:cs typeface="Arial"/>
              <a:sym typeface="Arial"/>
            </a:endParaRPr>
          </a:p>
        </p:txBody>
      </p:sp>
      <p:sp>
        <p:nvSpPr>
          <p:cNvPr id="625" name="Google Shape;625;p23"/>
          <p:cNvSpPr/>
          <p:nvPr/>
        </p:nvSpPr>
        <p:spPr>
          <a:xfrm>
            <a:off x="1900770" y="6049754"/>
            <a:ext cx="3744313" cy="658445"/>
          </a:xfrm>
          <a:prstGeom prst="wedgeRoundRectCallout">
            <a:avLst>
              <a:gd name="adj1" fmla="val -55525"/>
              <a:gd name="adj2" fmla="val -50504"/>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Extended text exploitation weeks are in blue type.</a:t>
            </a:r>
            <a:endParaRPr sz="1400" b="0" i="0" u="none" strike="noStrike" cap="none">
              <a:solidFill>
                <a:srgbClr val="000000"/>
              </a:solidFill>
              <a:latin typeface="Arial"/>
              <a:ea typeface="Arial"/>
              <a:cs typeface="Arial"/>
              <a:sym typeface="Arial"/>
            </a:endParaRPr>
          </a:p>
        </p:txBody>
      </p:sp>
      <p:sp>
        <p:nvSpPr>
          <p:cNvPr id="626" name="Google Shape;626;p23"/>
          <p:cNvSpPr txBox="1"/>
          <p:nvPr/>
        </p:nvSpPr>
        <p:spPr>
          <a:xfrm>
            <a:off x="10609353" y="180711"/>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400" b="1" i="0" u="none" strike="noStrike" cap="none">
                <a:solidFill>
                  <a:srgbClr val="FFFFFF"/>
                </a:solidFill>
                <a:latin typeface="Century Gothic"/>
                <a:ea typeface="Century Gothic"/>
                <a:cs typeface="Century Gothic"/>
                <a:sym typeface="Century Gothic"/>
              </a:rPr>
              <a:t>KS3</a:t>
            </a:r>
            <a:endParaRPr sz="1400" b="0" i="0" u="none" strike="noStrike" cap="none">
              <a:solidFill>
                <a:srgbClr val="000000"/>
              </a:solidFill>
              <a:latin typeface="Arial"/>
              <a:ea typeface="Arial"/>
              <a:cs typeface="Arial"/>
              <a:sym typeface="Arial"/>
            </a:endParaRPr>
          </a:p>
        </p:txBody>
      </p:sp>
      <p:sp>
        <p:nvSpPr>
          <p:cNvPr id="627" name="Google Shape;627;p23"/>
          <p:cNvSpPr/>
          <p:nvPr/>
        </p:nvSpPr>
        <p:spPr>
          <a:xfrm>
            <a:off x="9182248" y="149938"/>
            <a:ext cx="2399530" cy="1075509"/>
          </a:xfrm>
          <a:prstGeom prst="wedgeRoundRectCallout">
            <a:avLst>
              <a:gd name="adj1" fmla="val -7961"/>
              <a:gd name="adj2" fmla="val 73091"/>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gives the learning context.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4"/>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KS3 SOW</a:t>
            </a:r>
            <a:endParaRPr>
              <a:latin typeface="Century Gothic"/>
              <a:ea typeface="Century Gothic"/>
              <a:cs typeface="Century Gothic"/>
              <a:sym typeface="Century Gothic"/>
            </a:endParaRPr>
          </a:p>
        </p:txBody>
      </p:sp>
      <p:sp>
        <p:nvSpPr>
          <p:cNvPr id="634" name="Google Shape;634;p24" descr="Blue speech bubble pointing to 'Y8 SOW' tab of the NCELP SOW tabs"/>
          <p:cNvSpPr txBox="1"/>
          <p:nvPr/>
        </p:nvSpPr>
        <p:spPr>
          <a:xfrm>
            <a:off x="733624" y="1146238"/>
            <a:ext cx="10724751" cy="51387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ED7D31"/>
              </a:buClr>
              <a:buSzPts val="2800"/>
              <a:buFont typeface="Arial"/>
              <a:buNone/>
            </a:pPr>
            <a:r>
              <a:rPr lang="en-GB" sz="2800" b="0" i="0" u="none" strike="noStrike" cap="none">
                <a:solidFill>
                  <a:srgbClr val="2F5496"/>
                </a:solidFill>
                <a:latin typeface="Century Gothic"/>
                <a:ea typeface="Century Gothic"/>
                <a:cs typeface="Century Gothic"/>
                <a:sym typeface="Century Gothic"/>
              </a:rPr>
              <a:t> </a:t>
            </a:r>
            <a:endParaRPr sz="2800" b="0" i="0" u="none" strike="noStrike" cap="none">
              <a:solidFill>
                <a:srgbClr val="2F5496"/>
              </a:solidFill>
              <a:latin typeface="Century Gothic"/>
              <a:ea typeface="Century Gothic"/>
              <a:cs typeface="Century Gothic"/>
              <a:sym typeface="Century Gothic"/>
            </a:endParaRPr>
          </a:p>
        </p:txBody>
      </p:sp>
      <p:pic>
        <p:nvPicPr>
          <p:cNvPr id="635" name="Google Shape;635;p24"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
        <p:nvSpPr>
          <p:cNvPr id="636" name="Google Shape;636;p24"/>
          <p:cNvSpPr/>
          <p:nvPr/>
        </p:nvSpPr>
        <p:spPr>
          <a:xfrm>
            <a:off x="1266092" y="3076173"/>
            <a:ext cx="7395308" cy="2765827"/>
          </a:xfrm>
          <a:prstGeom prst="wedgeEllipseCallout">
            <a:avLst>
              <a:gd name="adj1" fmla="val -11189"/>
              <a:gd name="adj2" fmla="val -91697"/>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Y8 SOW tab is the detailed planning document for each week, with grammar, vocabulary, sounds of the language, and lesson overviews.</a:t>
            </a:r>
            <a:endParaRPr sz="2400" b="0" i="0" u="none" strike="noStrike" cap="none">
              <a:solidFill>
                <a:srgbClr val="FFFFFF"/>
              </a:solidFill>
              <a:latin typeface="Arial"/>
              <a:ea typeface="Arial"/>
              <a:cs typeface="Arial"/>
              <a:sym typeface="Arial"/>
            </a:endParaRPr>
          </a:p>
        </p:txBody>
      </p:sp>
      <p:sp>
        <p:nvSpPr>
          <p:cNvPr id="637" name="Google Shape;637;p24"/>
          <p:cNvSpPr txBox="1"/>
          <p:nvPr/>
        </p:nvSpPr>
        <p:spPr>
          <a:xfrm>
            <a:off x="10609353" y="180711"/>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400" b="1" i="0" u="none" strike="noStrike" cap="none">
                <a:solidFill>
                  <a:srgbClr val="FFFFFF"/>
                </a:solidFill>
                <a:latin typeface="Century Gothic"/>
                <a:ea typeface="Century Gothic"/>
                <a:cs typeface="Century Gothic"/>
                <a:sym typeface="Century Gothic"/>
              </a:rPr>
              <a:t>KS2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5"/>
          <p:cNvSpPr txBox="1"/>
          <p:nvPr/>
        </p:nvSpPr>
        <p:spPr>
          <a:xfrm>
            <a:off x="112542" y="70338"/>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644" name="Google Shape;644;p25"/>
          <p:cNvSpPr txBox="1">
            <a:spLocks noGrp="1"/>
          </p:cNvSpPr>
          <p:nvPr>
            <p:ph type="title"/>
          </p:nvPr>
        </p:nvSpPr>
        <p:spPr>
          <a:xfrm>
            <a:off x="112542" y="136797"/>
            <a:ext cx="1392701" cy="43997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Font typeface="Century Gothic"/>
              <a:buNone/>
            </a:pPr>
            <a:r>
              <a:rPr lang="en-GB" sz="2400" b="1">
                <a:solidFill>
                  <a:schemeClr val="lt1"/>
                </a:solidFill>
                <a:latin typeface="Century Gothic"/>
                <a:ea typeface="Century Gothic"/>
                <a:cs typeface="Century Gothic"/>
                <a:sym typeface="Century Gothic"/>
              </a:rPr>
              <a:t>Y8 SOW</a:t>
            </a:r>
            <a:endParaRPr/>
          </a:p>
        </p:txBody>
      </p:sp>
      <p:graphicFrame>
        <p:nvGraphicFramePr>
          <p:cNvPr id="645" name="Google Shape;645;p25"/>
          <p:cNvGraphicFramePr/>
          <p:nvPr/>
        </p:nvGraphicFramePr>
        <p:xfrm>
          <a:off x="2715569" y="3614520"/>
          <a:ext cx="3000000" cy="3000000"/>
        </p:xfrm>
        <a:graphic>
          <a:graphicData uri="http://schemas.openxmlformats.org/drawingml/2006/table">
            <a:tbl>
              <a:tblPr>
                <a:noFill/>
                <a:tableStyleId>{0B2FBA3A-122A-48AD-986F-235613288C67}</a:tableStyleId>
              </a:tblPr>
              <a:tblGrid>
                <a:gridCol w="2482075">
                  <a:extLst>
                    <a:ext uri="{9D8B030D-6E8A-4147-A177-3AD203B41FA5}">
                      <a16:colId xmlns:a16="http://schemas.microsoft.com/office/drawing/2014/main" val="20000"/>
                    </a:ext>
                  </a:extLst>
                </a:gridCol>
                <a:gridCol w="1576125">
                  <a:extLst>
                    <a:ext uri="{9D8B030D-6E8A-4147-A177-3AD203B41FA5}">
                      <a16:colId xmlns:a16="http://schemas.microsoft.com/office/drawing/2014/main" val="20001"/>
                    </a:ext>
                  </a:extLst>
                </a:gridCol>
                <a:gridCol w="1603025">
                  <a:extLst>
                    <a:ext uri="{9D8B030D-6E8A-4147-A177-3AD203B41FA5}">
                      <a16:colId xmlns:a16="http://schemas.microsoft.com/office/drawing/2014/main" val="20002"/>
                    </a:ext>
                  </a:extLst>
                </a:gridCol>
              </a:tblGrid>
              <a:tr h="248147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new</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revisit</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revisit</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46" name="Google Shape;646;p25" descr="Image of the Y8 SOW spreadsheet"/>
          <p:cNvPicPr preferRelativeResize="0"/>
          <p:nvPr/>
        </p:nvPicPr>
        <p:blipFill rotWithShape="1">
          <a:blip r:embed="rId3">
            <a:alphaModFix/>
          </a:blip>
          <a:srcRect/>
          <a:stretch/>
        </p:blipFill>
        <p:spPr>
          <a:xfrm>
            <a:off x="228600" y="762000"/>
            <a:ext cx="11734800" cy="5334000"/>
          </a:xfrm>
          <a:prstGeom prst="rect">
            <a:avLst/>
          </a:prstGeom>
          <a:noFill/>
          <a:ln>
            <a:noFill/>
          </a:ln>
        </p:spPr>
      </p:pic>
      <p:sp>
        <p:nvSpPr>
          <p:cNvPr id="647" name="Google Shape;647;p25"/>
          <p:cNvSpPr/>
          <p:nvPr/>
        </p:nvSpPr>
        <p:spPr>
          <a:xfrm>
            <a:off x="5546189" y="224245"/>
            <a:ext cx="2648077" cy="1075509"/>
          </a:xfrm>
          <a:prstGeom prst="wedgeRoundRectCallout">
            <a:avLst>
              <a:gd name="adj1" fmla="val 51775"/>
              <a:gd name="adj2" fmla="val 66625"/>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Sounds of the language practice in every lesson.</a:t>
            </a:r>
            <a:endParaRPr sz="1400" b="0" i="0" u="none" strike="noStrike" cap="none">
              <a:solidFill>
                <a:srgbClr val="000000"/>
              </a:solidFill>
              <a:latin typeface="Arial"/>
              <a:ea typeface="Arial"/>
              <a:cs typeface="Arial"/>
              <a:sym typeface="Arial"/>
            </a:endParaRPr>
          </a:p>
        </p:txBody>
      </p:sp>
      <p:sp>
        <p:nvSpPr>
          <p:cNvPr id="648" name="Google Shape;648;p25"/>
          <p:cNvSpPr/>
          <p:nvPr/>
        </p:nvSpPr>
        <p:spPr>
          <a:xfrm>
            <a:off x="228600" y="2117882"/>
            <a:ext cx="5661241" cy="1075509"/>
          </a:xfrm>
          <a:prstGeom prst="wedgeRoundRectCallout">
            <a:avLst>
              <a:gd name="adj1" fmla="val -23391"/>
              <a:gd name="adj2" fmla="val 80531"/>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857250" marR="0" lvl="0" indent="-85725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The grammar column reproduces the</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information from the grammar tracking tab.</a:t>
            </a:r>
            <a:endParaRPr sz="1400" b="0" i="0" u="none" strike="noStrike" cap="none">
              <a:solidFill>
                <a:srgbClr val="000000"/>
              </a:solidFill>
              <a:latin typeface="Arial"/>
              <a:ea typeface="Arial"/>
              <a:cs typeface="Arial"/>
              <a:sym typeface="Arial"/>
            </a:endParaRPr>
          </a:p>
        </p:txBody>
      </p:sp>
      <p:sp>
        <p:nvSpPr>
          <p:cNvPr id="649" name="Google Shape;649;p25"/>
          <p:cNvSpPr/>
          <p:nvPr/>
        </p:nvSpPr>
        <p:spPr>
          <a:xfrm>
            <a:off x="8523272" y="5362904"/>
            <a:ext cx="3209779" cy="1075509"/>
          </a:xfrm>
          <a:prstGeom prst="wedgeRoundRectCallout">
            <a:avLst>
              <a:gd name="adj1" fmla="val 45696"/>
              <a:gd name="adj2" fmla="val -78087"/>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D7D31"/>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Additional notes detailing the context of each lesson.</a:t>
            </a:r>
            <a:endParaRPr sz="1400" b="0" i="0" u="none" strike="noStrike" cap="none">
              <a:solidFill>
                <a:srgbClr val="000000"/>
              </a:solidFill>
              <a:latin typeface="Arial"/>
              <a:ea typeface="Arial"/>
              <a:cs typeface="Arial"/>
              <a:sym typeface="Arial"/>
            </a:endParaRPr>
          </a:p>
        </p:txBody>
      </p:sp>
      <p:graphicFrame>
        <p:nvGraphicFramePr>
          <p:cNvPr id="650" name="Google Shape;650;p25"/>
          <p:cNvGraphicFramePr/>
          <p:nvPr/>
        </p:nvGraphicFramePr>
        <p:xfrm>
          <a:off x="2715568" y="3614520"/>
          <a:ext cx="3000000" cy="3000000"/>
        </p:xfrm>
        <a:graphic>
          <a:graphicData uri="http://schemas.openxmlformats.org/drawingml/2006/table">
            <a:tbl>
              <a:tblPr>
                <a:noFill/>
                <a:tableStyleId>{0B2FBA3A-122A-48AD-986F-235613288C67}</a:tableStyleId>
              </a:tblPr>
              <a:tblGrid>
                <a:gridCol w="2482075">
                  <a:extLst>
                    <a:ext uri="{9D8B030D-6E8A-4147-A177-3AD203B41FA5}">
                      <a16:colId xmlns:a16="http://schemas.microsoft.com/office/drawing/2014/main" val="20000"/>
                    </a:ext>
                  </a:extLst>
                </a:gridCol>
                <a:gridCol w="1576125">
                  <a:extLst>
                    <a:ext uri="{9D8B030D-6E8A-4147-A177-3AD203B41FA5}">
                      <a16:colId xmlns:a16="http://schemas.microsoft.com/office/drawing/2014/main" val="20001"/>
                    </a:ext>
                  </a:extLst>
                </a:gridCol>
                <a:gridCol w="1603025">
                  <a:extLst>
                    <a:ext uri="{9D8B030D-6E8A-4147-A177-3AD203B41FA5}">
                      <a16:colId xmlns:a16="http://schemas.microsoft.com/office/drawing/2014/main" val="20002"/>
                    </a:ext>
                  </a:extLst>
                </a:gridCol>
              </a:tblGrid>
              <a:tr h="2481475">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new</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revisit</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n-GB" sz="2400" b="1" u="none" strike="noStrike" cap="none">
                          <a:solidFill>
                            <a:srgbClr val="1F3864"/>
                          </a:solidFill>
                        </a:rPr>
                        <a:t>revisit</a:t>
                      </a:r>
                      <a:endParaRPr sz="1400" u="none" strike="noStrike" cap="none"/>
                    </a:p>
                  </a:txBody>
                  <a:tcPr marL="91450" marR="91450" marT="45725" marB="45725">
                    <a:lnL w="38100" cap="flat" cmpd="sng">
                      <a:solidFill>
                        <a:srgbClr val="BF9000"/>
                      </a:solidFill>
                      <a:prstDash val="solid"/>
                      <a:round/>
                      <a:headEnd type="none" w="sm" len="sm"/>
                      <a:tailEnd type="none" w="sm" len="sm"/>
                    </a:lnL>
                    <a:lnR w="38100" cap="flat" cmpd="sng">
                      <a:solidFill>
                        <a:srgbClr val="BF9000"/>
                      </a:solidFill>
                      <a:prstDash val="solid"/>
                      <a:round/>
                      <a:headEnd type="none" w="sm" len="sm"/>
                      <a:tailEnd type="none" w="sm" len="sm"/>
                    </a:lnR>
                    <a:lnT w="38100" cap="flat" cmpd="sng">
                      <a:solidFill>
                        <a:srgbClr val="BF9000"/>
                      </a:solidFill>
                      <a:prstDash val="solid"/>
                      <a:round/>
                      <a:headEnd type="none" w="sm" len="sm"/>
                      <a:tailEnd type="none" w="sm" len="sm"/>
                    </a:lnT>
                    <a:lnB w="38100" cap="flat" cmpd="sng">
                      <a:solidFill>
                        <a:srgbClr val="BF9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51" name="Google Shape;651;p25"/>
          <p:cNvSpPr/>
          <p:nvPr/>
        </p:nvSpPr>
        <p:spPr>
          <a:xfrm>
            <a:off x="5207907" y="5441620"/>
            <a:ext cx="3209779" cy="1075509"/>
          </a:xfrm>
          <a:prstGeom prst="wedgeRoundRectCallout">
            <a:avLst>
              <a:gd name="adj1" fmla="val 39624"/>
              <a:gd name="adj2" fmla="val -79657"/>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Systematic revisiting of vocabulary every 3 weeks and 9 weeks.</a:t>
            </a:r>
            <a:endParaRPr sz="1400" b="0" i="0" u="none" strike="noStrike" cap="none">
              <a:solidFill>
                <a:srgbClr val="000000"/>
              </a:solidFill>
              <a:latin typeface="Arial"/>
              <a:ea typeface="Arial"/>
              <a:cs typeface="Arial"/>
              <a:sym typeface="Arial"/>
            </a:endParaRPr>
          </a:p>
        </p:txBody>
      </p:sp>
      <p:sp>
        <p:nvSpPr>
          <p:cNvPr id="652" name="Google Shape;652;p25"/>
          <p:cNvSpPr/>
          <p:nvPr/>
        </p:nvSpPr>
        <p:spPr>
          <a:xfrm>
            <a:off x="1767779" y="5441619"/>
            <a:ext cx="3209779" cy="1075509"/>
          </a:xfrm>
          <a:prstGeom prst="wedgeRoundRectCallout">
            <a:avLst>
              <a:gd name="adj1" fmla="val 39624"/>
              <a:gd name="adj2" fmla="val -79657"/>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New vocabulary introduced.</a:t>
            </a:r>
            <a:endParaRPr sz="1400" b="0" i="0" u="none" strike="noStrike" cap="none">
              <a:solidFill>
                <a:srgbClr val="000000"/>
              </a:solidFill>
              <a:latin typeface="Arial"/>
              <a:ea typeface="Arial"/>
              <a:cs typeface="Arial"/>
              <a:sym typeface="Arial"/>
            </a:endParaRPr>
          </a:p>
        </p:txBody>
      </p:sp>
      <p:sp>
        <p:nvSpPr>
          <p:cNvPr id="653" name="Google Shape;653;p25"/>
          <p:cNvSpPr/>
          <p:nvPr/>
        </p:nvSpPr>
        <p:spPr>
          <a:xfrm>
            <a:off x="5207907" y="5441619"/>
            <a:ext cx="3209779" cy="1075509"/>
          </a:xfrm>
          <a:prstGeom prst="wedgeRoundRectCallout">
            <a:avLst>
              <a:gd name="adj1" fmla="val -37135"/>
              <a:gd name="adj2" fmla="val -83200"/>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Systematic revisiting of vocabulary every 3 weeks and 9 weeks.</a:t>
            </a:r>
            <a:endParaRPr sz="1400" b="0" i="0" u="none" strike="noStrike" cap="none">
              <a:solidFill>
                <a:srgbClr val="000000"/>
              </a:solidFill>
              <a:latin typeface="Arial"/>
              <a:ea typeface="Arial"/>
              <a:cs typeface="Arial"/>
              <a:sym typeface="Arial"/>
            </a:endParaRPr>
          </a:p>
        </p:txBody>
      </p:sp>
      <p:sp>
        <p:nvSpPr>
          <p:cNvPr id="654" name="Google Shape;654;p25"/>
          <p:cNvSpPr txBox="1"/>
          <p:nvPr/>
        </p:nvSpPr>
        <p:spPr>
          <a:xfrm>
            <a:off x="10609353" y="180711"/>
            <a:ext cx="1392701"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400" b="1" i="0" u="none" strike="noStrike" cap="none">
                <a:solidFill>
                  <a:srgbClr val="FFFFFF"/>
                </a:solidFill>
                <a:latin typeface="Century Gothic"/>
                <a:ea typeface="Century Gothic"/>
                <a:cs typeface="Century Gothic"/>
                <a:sym typeface="Century Gothic"/>
              </a:rPr>
              <a:t>KS2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
          <p:cNvPicPr preferRelativeResize="0"/>
          <p:nvPr/>
        </p:nvPicPr>
        <p:blipFill rotWithShape="1">
          <a:blip r:embed="rId3">
            <a:alphaModFix/>
          </a:blip>
          <a:srcRect/>
          <a:stretch/>
        </p:blipFill>
        <p:spPr>
          <a:xfrm>
            <a:off x="0" y="381000"/>
            <a:ext cx="12192000" cy="6096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26"/>
          <p:cNvSpPr txBox="1">
            <a:spLocks noGrp="1"/>
          </p:cNvSpPr>
          <p:nvPr>
            <p:ph type="title"/>
          </p:nvPr>
        </p:nvSpPr>
        <p:spPr>
          <a:xfrm>
            <a:off x="196310" y="280511"/>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4400"/>
              <a:buFont typeface="Century Gothic"/>
              <a:buNone/>
            </a:pPr>
            <a:r>
              <a:rPr lang="en-GB" b="1">
                <a:latin typeface="Century Gothic"/>
                <a:ea typeface="Century Gothic"/>
                <a:cs typeface="Century Gothic"/>
                <a:sym typeface="Century Gothic"/>
              </a:rPr>
              <a:t>Tabs in the NCELP KS3 SOW</a:t>
            </a:r>
            <a:endParaRPr>
              <a:latin typeface="Century Gothic"/>
              <a:ea typeface="Century Gothic"/>
              <a:cs typeface="Century Gothic"/>
              <a:sym typeface="Century Gothic"/>
            </a:endParaRPr>
          </a:p>
        </p:txBody>
      </p:sp>
      <p:sp>
        <p:nvSpPr>
          <p:cNvPr id="661" name="Google Shape;661;p26" descr="Speech bubble point to 'Y8 NCELP vocabulary list' tab of the NCELP SOW spreadsheet tabs "/>
          <p:cNvSpPr txBox="1"/>
          <p:nvPr/>
        </p:nvSpPr>
        <p:spPr>
          <a:xfrm>
            <a:off x="733624" y="1146238"/>
            <a:ext cx="10724751" cy="5138738"/>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ED7D31"/>
              </a:buClr>
              <a:buSzPts val="2800"/>
              <a:buFont typeface="Arial"/>
              <a:buNone/>
            </a:pPr>
            <a:r>
              <a:rPr lang="en-GB" sz="2800" b="0" i="0" u="none" strike="noStrike" cap="none">
                <a:solidFill>
                  <a:srgbClr val="2F5496"/>
                </a:solidFill>
                <a:latin typeface="Century Gothic"/>
                <a:ea typeface="Century Gothic"/>
                <a:cs typeface="Century Gothic"/>
                <a:sym typeface="Century Gothic"/>
              </a:rPr>
              <a:t> </a:t>
            </a:r>
            <a:endParaRPr sz="2800" b="0" i="0" u="none" strike="noStrike" cap="none">
              <a:solidFill>
                <a:srgbClr val="2F5496"/>
              </a:solidFill>
              <a:latin typeface="Century Gothic"/>
              <a:ea typeface="Century Gothic"/>
              <a:cs typeface="Century Gothic"/>
              <a:sym typeface="Century Gothic"/>
            </a:endParaRPr>
          </a:p>
        </p:txBody>
      </p:sp>
      <p:pic>
        <p:nvPicPr>
          <p:cNvPr id="662" name="Google Shape;662;p26" descr="Image of the NCELP SOW tabs including: Y8 grammar tracking, Y8 SOW, Resources, Y8 NCELP vocabulary list, Multiple senses. "/>
          <p:cNvPicPr preferRelativeResize="0"/>
          <p:nvPr/>
        </p:nvPicPr>
        <p:blipFill rotWithShape="1">
          <a:blip r:embed="rId3">
            <a:alphaModFix/>
          </a:blip>
          <a:srcRect l="20329" t="88440" r="34671" b="8335"/>
          <a:stretch/>
        </p:blipFill>
        <p:spPr>
          <a:xfrm>
            <a:off x="350399" y="1433738"/>
            <a:ext cx="11491200" cy="463008"/>
          </a:xfrm>
          <a:prstGeom prst="rect">
            <a:avLst/>
          </a:prstGeom>
          <a:noFill/>
          <a:ln>
            <a:noFill/>
          </a:ln>
        </p:spPr>
      </p:pic>
      <p:sp>
        <p:nvSpPr>
          <p:cNvPr id="663" name="Google Shape;663;p26"/>
          <p:cNvSpPr/>
          <p:nvPr/>
        </p:nvSpPr>
        <p:spPr>
          <a:xfrm>
            <a:off x="2781299" y="3196530"/>
            <a:ext cx="6629400" cy="2416870"/>
          </a:xfrm>
          <a:prstGeom prst="wedgeEllipseCallout">
            <a:avLst>
              <a:gd name="adj1" fmla="val 26820"/>
              <a:gd name="adj2" fmla="val -103321"/>
            </a:avLst>
          </a:prstGeom>
          <a:solidFill>
            <a:srgbClr val="115076"/>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FFFFFF"/>
                </a:solidFill>
                <a:latin typeface="Century Gothic"/>
                <a:ea typeface="Century Gothic"/>
                <a:cs typeface="Century Gothic"/>
                <a:sym typeface="Century Gothic"/>
              </a:rPr>
              <a:t>The NCELP Y8 vocabulary list contains all French words taught in Y8, with English meanings, parts of speech and frequency information.</a:t>
            </a:r>
            <a:endParaRPr sz="24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p:nvPr/>
        </p:nvSpPr>
        <p:spPr>
          <a:xfrm>
            <a:off x="112543" y="70338"/>
            <a:ext cx="3953020"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670" name="Google Shape;670;p27"/>
          <p:cNvSpPr txBox="1">
            <a:spLocks noGrp="1"/>
          </p:cNvSpPr>
          <p:nvPr>
            <p:ph type="title"/>
          </p:nvPr>
        </p:nvSpPr>
        <p:spPr>
          <a:xfrm>
            <a:off x="112543" y="246151"/>
            <a:ext cx="3953020" cy="49049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400"/>
              <a:buFont typeface="Century Gothic"/>
              <a:buNone/>
            </a:pPr>
            <a:r>
              <a:rPr lang="en-GB" sz="2400" b="1" i="0">
                <a:solidFill>
                  <a:srgbClr val="FFFFFF"/>
                </a:solidFill>
                <a:latin typeface="Century Gothic"/>
                <a:ea typeface="Century Gothic"/>
                <a:cs typeface="Century Gothic"/>
                <a:sym typeface="Century Gothic"/>
              </a:rPr>
              <a:t>Y8 NCELP vocabulary list</a:t>
            </a:r>
            <a:endParaRPr/>
          </a:p>
        </p:txBody>
      </p:sp>
      <p:pic>
        <p:nvPicPr>
          <p:cNvPr id="671" name="Google Shape;671;p27" descr="Image of the Y8 NCELP SOW vocabulary list "/>
          <p:cNvPicPr preferRelativeResize="0"/>
          <p:nvPr/>
        </p:nvPicPr>
        <p:blipFill rotWithShape="1">
          <a:blip r:embed="rId3">
            <a:alphaModFix/>
          </a:blip>
          <a:srcRect/>
          <a:stretch/>
        </p:blipFill>
        <p:spPr>
          <a:xfrm>
            <a:off x="112543" y="920429"/>
            <a:ext cx="11948277" cy="4186145"/>
          </a:xfrm>
          <a:prstGeom prst="rect">
            <a:avLst/>
          </a:prstGeom>
          <a:noFill/>
          <a:ln>
            <a:noFill/>
          </a:ln>
        </p:spPr>
      </p:pic>
      <p:sp>
        <p:nvSpPr>
          <p:cNvPr id="672" name="Google Shape;672;p27"/>
          <p:cNvSpPr/>
          <p:nvPr/>
        </p:nvSpPr>
        <p:spPr>
          <a:xfrm>
            <a:off x="7384431" y="5434287"/>
            <a:ext cx="3553644" cy="820913"/>
          </a:xfrm>
          <a:prstGeom prst="wedgeRoundRectCallout">
            <a:avLst>
              <a:gd name="adj1" fmla="val -14158"/>
              <a:gd name="adj2" fmla="val -82253"/>
              <a:gd name="adj3" fmla="val 16667"/>
            </a:avLst>
          </a:prstGeom>
          <a:solidFill>
            <a:srgbClr val="1F3864"/>
          </a:solidFill>
          <a:ln w="19050" cap="flat" cmpd="sng">
            <a:solidFill>
              <a:srgbClr val="BF9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Frequency ranking of all words is provided, here.</a:t>
            </a: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112543" y="5450229"/>
            <a:ext cx="6096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600"/>
              <a:buFont typeface="Century Gothic"/>
              <a:buNone/>
            </a:pPr>
            <a:r>
              <a:rPr lang="en-GB" sz="1600" b="1" i="0" u="none" strike="noStrike" cap="none">
                <a:solidFill>
                  <a:srgbClr val="1F3864"/>
                </a:solidFill>
                <a:latin typeface="Century Gothic"/>
                <a:ea typeface="Century Gothic"/>
                <a:cs typeface="Century Gothic"/>
                <a:sym typeface="Century Gothic"/>
              </a:rPr>
              <a:t>Source of frequency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1F3864"/>
              </a:buClr>
              <a:buSzPts val="1600"/>
              <a:buFont typeface="Century Gothic"/>
              <a:buNone/>
            </a:pPr>
            <a:r>
              <a:rPr lang="en-GB" sz="1600" b="0" i="0" u="none" strike="noStrike" cap="none">
                <a:solidFill>
                  <a:srgbClr val="1F3864"/>
                </a:solidFill>
                <a:latin typeface="Century Gothic"/>
                <a:ea typeface="Century Gothic"/>
                <a:cs typeface="Century Gothic"/>
                <a:sym typeface="Century Gothic"/>
              </a:rPr>
              <a:t>Londsale, D., &amp; Le Bras, Y.  (2009). </a:t>
            </a:r>
            <a:r>
              <a:rPr lang="en-GB" sz="1600" b="0" i="1" u="none" strike="noStrike" cap="none">
                <a:solidFill>
                  <a:srgbClr val="1F3864"/>
                </a:solidFill>
                <a:latin typeface="Century Gothic"/>
                <a:ea typeface="Century Gothic"/>
                <a:cs typeface="Century Gothic"/>
                <a:sym typeface="Century Gothic"/>
              </a:rPr>
              <a:t>A Frequency Dictionary of French: Core vocabulary for learners </a:t>
            </a:r>
            <a:r>
              <a:rPr lang="en-GB" sz="1600" b="0" i="0" u="none" strike="noStrike" cap="none">
                <a:solidFill>
                  <a:srgbClr val="1F3864"/>
                </a:solidFill>
                <a:latin typeface="Century Gothic"/>
                <a:ea typeface="Century Gothic"/>
                <a:cs typeface="Century Gothic"/>
                <a:sym typeface="Century Gothic"/>
              </a:rPr>
              <a:t>London: Routledge.</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28"/>
          <p:cNvSpPr txBox="1">
            <a:spLocks noGrp="1"/>
          </p:cNvSpPr>
          <p:nvPr>
            <p:ph type="title"/>
          </p:nvPr>
        </p:nvSpPr>
        <p:spPr>
          <a:xfrm>
            <a:off x="0" y="213557"/>
            <a:ext cx="6508866"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Tabs in the KS4 NCELP SOW</a:t>
            </a:r>
            <a:endParaRPr/>
          </a:p>
        </p:txBody>
      </p:sp>
      <p:pic>
        <p:nvPicPr>
          <p:cNvPr id="680" name="Google Shape;680;p28" descr="https://lh3.googleusercontent.com/OdArcvkonhpBB54d2OF7pTlIRZJpm__6MkHFP-HSWuJQZw-EZBdssVScldwOnzHSxfoQ0vlReE9A5R_l-Ahmb3PG7GcTYYjHElifNuQNVhDJVm4PiqGKFD_nU-Kjm9LKmfLBbodVXE2K8Xe8w2S4rUr4Lsvcjm1bvvebxyTCuCg8Kzj5SqmZi9iPr1YrNebSW382uA=nw"/>
          <p:cNvPicPr preferRelativeResize="0"/>
          <p:nvPr/>
        </p:nvPicPr>
        <p:blipFill rotWithShape="1">
          <a:blip r:embed="rId4">
            <a:alphaModFix/>
          </a:blip>
          <a:srcRect/>
          <a:stretch/>
        </p:blipFill>
        <p:spPr>
          <a:xfrm>
            <a:off x="670964" y="1470401"/>
            <a:ext cx="10372725" cy="257175"/>
          </a:xfrm>
          <a:prstGeom prst="rect">
            <a:avLst/>
          </a:prstGeom>
          <a:noFill/>
          <a:ln>
            <a:noFill/>
          </a:ln>
        </p:spPr>
      </p:pic>
      <p:sp>
        <p:nvSpPr>
          <p:cNvPr id="681" name="Google Shape;681;p28"/>
          <p:cNvSpPr txBox="1"/>
          <p:nvPr/>
        </p:nvSpPr>
        <p:spPr>
          <a:xfrm>
            <a:off x="450499" y="1276732"/>
            <a:ext cx="11314097" cy="5324494"/>
          </a:xfrm>
          <a:prstGeom prst="rect">
            <a:avLst/>
          </a:prstGeom>
          <a:noFill/>
          <a:ln>
            <a:noFill/>
          </a:ln>
        </p:spPr>
        <p:txBody>
          <a:bodyPr spcFirstLastPara="1" wrap="square" lIns="91425" tIns="45700" rIns="91425" bIns="45700" anchor="t" anchorCtr="0">
            <a:spAutoFit/>
          </a:bodyPr>
          <a:lstStyle/>
          <a:p>
            <a:pPr marL="457200" marR="0" lvl="0" indent="-279400" algn="l" rtl="0">
              <a:lnSpc>
                <a:spcPct val="100000"/>
              </a:lnSpc>
              <a:spcBef>
                <a:spcPts val="0"/>
              </a:spcBef>
              <a:spcAft>
                <a:spcPts val="0"/>
              </a:spcAft>
              <a:buClr>
                <a:schemeClr val="dk1"/>
              </a:buClr>
              <a:buSzPts val="2800"/>
              <a:buFont typeface="Arial"/>
              <a:buNone/>
            </a:pPr>
            <a:endParaRPr sz="2800" b="0" i="0" u="none" strike="noStrike" cap="none">
              <a:solidFill>
                <a:srgbClr val="1F3864"/>
              </a:solidFill>
              <a:latin typeface="Century Gothic"/>
              <a:ea typeface="Century Gothic"/>
              <a:cs typeface="Century Gothic"/>
              <a:sym typeface="Century Gothic"/>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Year 10 and Year 11 Grammar Overviews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GCSE SOW</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Phonics Tracker</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GCSE French Grammar Tracker </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GCSE list</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KS3 revisits</a:t>
            </a:r>
            <a:endParaRPr sz="1400" b="0" i="0" u="none" strike="noStrike" cap="none">
              <a:solidFill>
                <a:srgbClr val="000000"/>
              </a:solidFill>
              <a:latin typeface="Arial"/>
              <a:ea typeface="Arial"/>
              <a:cs typeface="Arial"/>
              <a:sym typeface="Arial"/>
            </a:endParaRPr>
          </a:p>
          <a:p>
            <a:pPr marL="457200" marR="0" lvl="0" indent="-457200" algn="l" rtl="0">
              <a:lnSpc>
                <a:spcPct val="150000"/>
              </a:lnSpc>
              <a:spcBef>
                <a:spcPts val="0"/>
              </a:spcBef>
              <a:spcAft>
                <a:spcPts val="0"/>
              </a:spcAft>
              <a:buClr>
                <a:srgbClr val="1F3864"/>
              </a:buClr>
              <a:buSzPts val="2800"/>
              <a:buFont typeface="Arial"/>
              <a:buChar char="•"/>
            </a:pPr>
            <a:r>
              <a:rPr lang="en-GB" sz="2800" b="0" i="0" u="none" strike="noStrike" cap="none">
                <a:solidFill>
                  <a:srgbClr val="1F3864"/>
                </a:solidFill>
                <a:latin typeface="Century Gothic"/>
                <a:ea typeface="Century Gothic"/>
                <a:cs typeface="Century Gothic"/>
                <a:sym typeface="Century Gothic"/>
              </a:rPr>
              <a:t>GCSE Revision Weeks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29"/>
          <p:cNvSpPr txBox="1">
            <a:spLocks noGrp="1"/>
          </p:cNvSpPr>
          <p:nvPr>
            <p:ph type="title"/>
          </p:nvPr>
        </p:nvSpPr>
        <p:spPr>
          <a:xfrm>
            <a:off x="0" y="213557"/>
            <a:ext cx="5461348"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Y10 Grammar Overview</a:t>
            </a:r>
            <a:endParaRPr/>
          </a:p>
        </p:txBody>
      </p:sp>
      <p:pic>
        <p:nvPicPr>
          <p:cNvPr id="688" name="Google Shape;688;p29"/>
          <p:cNvPicPr preferRelativeResize="0"/>
          <p:nvPr/>
        </p:nvPicPr>
        <p:blipFill rotWithShape="1">
          <a:blip r:embed="rId4">
            <a:alphaModFix/>
          </a:blip>
          <a:srcRect/>
          <a:stretch/>
        </p:blipFill>
        <p:spPr>
          <a:xfrm>
            <a:off x="233817" y="861134"/>
            <a:ext cx="9285962" cy="5453660"/>
          </a:xfrm>
          <a:prstGeom prst="rect">
            <a:avLst/>
          </a:prstGeom>
          <a:noFill/>
          <a:ln>
            <a:noFill/>
          </a:ln>
        </p:spPr>
      </p:pic>
      <p:sp>
        <p:nvSpPr>
          <p:cNvPr id="689" name="Google Shape;689;p29"/>
          <p:cNvSpPr/>
          <p:nvPr/>
        </p:nvSpPr>
        <p:spPr>
          <a:xfrm>
            <a:off x="5860268" y="149938"/>
            <a:ext cx="2842682" cy="871588"/>
          </a:xfrm>
          <a:prstGeom prst="wedgeRoundRectCallout">
            <a:avLst>
              <a:gd name="adj1" fmla="val 14896"/>
              <a:gd name="adj2" fmla="val 98419"/>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denotes the focus tense for that week.</a:t>
            </a:r>
            <a:endParaRPr sz="1400" b="0" i="0" u="none" strike="noStrike" cap="none">
              <a:solidFill>
                <a:srgbClr val="000000"/>
              </a:solidFill>
              <a:latin typeface="Arial"/>
              <a:ea typeface="Arial"/>
              <a:cs typeface="Arial"/>
              <a:sym typeface="Arial"/>
            </a:endParaRPr>
          </a:p>
        </p:txBody>
      </p:sp>
      <p:sp>
        <p:nvSpPr>
          <p:cNvPr id="690" name="Google Shape;690;p29"/>
          <p:cNvSpPr/>
          <p:nvPr/>
        </p:nvSpPr>
        <p:spPr>
          <a:xfrm>
            <a:off x="3544373" y="1949649"/>
            <a:ext cx="2177675" cy="1075509"/>
          </a:xfrm>
          <a:prstGeom prst="wedgeRoundRectCallout">
            <a:avLst>
              <a:gd name="adj1" fmla="val -90001"/>
              <a:gd name="adj2" fmla="val -37269"/>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New grammar features are in bold type.</a:t>
            </a:r>
            <a:endParaRPr sz="1400" b="0" i="0" u="none" strike="noStrike" cap="none">
              <a:solidFill>
                <a:srgbClr val="000000"/>
              </a:solidFill>
              <a:latin typeface="Arial"/>
              <a:ea typeface="Arial"/>
              <a:cs typeface="Arial"/>
              <a:sym typeface="Arial"/>
            </a:endParaRPr>
          </a:p>
        </p:txBody>
      </p:sp>
      <p:sp>
        <p:nvSpPr>
          <p:cNvPr id="691" name="Google Shape;691;p29"/>
          <p:cNvSpPr/>
          <p:nvPr/>
        </p:nvSpPr>
        <p:spPr>
          <a:xfrm>
            <a:off x="4710338" y="3180069"/>
            <a:ext cx="2299860" cy="976181"/>
          </a:xfrm>
          <a:prstGeom prst="wedgeRoundRectCallout">
            <a:avLst>
              <a:gd name="adj1" fmla="val -78626"/>
              <a:gd name="adj2" fmla="val -43595"/>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Higher only features are in orange.</a:t>
            </a:r>
            <a:endParaRPr sz="1400" b="0" i="0" u="none" strike="noStrike" cap="none">
              <a:solidFill>
                <a:srgbClr val="000000"/>
              </a:solidFill>
              <a:latin typeface="Arial"/>
              <a:ea typeface="Arial"/>
              <a:cs typeface="Arial"/>
              <a:sym typeface="Arial"/>
            </a:endParaRPr>
          </a:p>
        </p:txBody>
      </p:sp>
      <p:sp>
        <p:nvSpPr>
          <p:cNvPr id="692" name="Google Shape;692;p29"/>
          <p:cNvSpPr/>
          <p:nvPr/>
        </p:nvSpPr>
        <p:spPr>
          <a:xfrm>
            <a:off x="9182248" y="149938"/>
            <a:ext cx="2399530" cy="1075509"/>
          </a:xfrm>
          <a:prstGeom prst="wedgeRoundRectCallout">
            <a:avLst>
              <a:gd name="adj1" fmla="val -54943"/>
              <a:gd name="adj2" fmla="val 88232"/>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gives the learning context.</a:t>
            </a:r>
            <a:endParaRPr sz="1400" b="0" i="0" u="none" strike="noStrike" cap="none">
              <a:solidFill>
                <a:srgbClr val="000000"/>
              </a:solidFill>
              <a:latin typeface="Arial"/>
              <a:ea typeface="Arial"/>
              <a:cs typeface="Arial"/>
              <a:sym typeface="Arial"/>
            </a:endParaRPr>
          </a:p>
        </p:txBody>
      </p:sp>
      <p:sp>
        <p:nvSpPr>
          <p:cNvPr id="693" name="Google Shape;693;p29"/>
          <p:cNvSpPr/>
          <p:nvPr/>
        </p:nvSpPr>
        <p:spPr>
          <a:xfrm>
            <a:off x="0" y="57837"/>
            <a:ext cx="5380971" cy="778246"/>
          </a:xfrm>
          <a:prstGeom prst="wedgeRoundRectCallout">
            <a:avLst>
              <a:gd name="adj1" fmla="val -14781"/>
              <a:gd name="adj2" fmla="val 152324"/>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There is continuity from KS3. All non-bold text shows previously-taught knowledge.</a:t>
            </a:r>
            <a:endParaRPr sz="1400" b="0" i="0" u="none" strike="noStrike" cap="none">
              <a:solidFill>
                <a:srgbClr val="000000"/>
              </a:solidFill>
              <a:latin typeface="Arial"/>
              <a:ea typeface="Arial"/>
              <a:cs typeface="Arial"/>
              <a:sym typeface="Arial"/>
            </a:endParaRPr>
          </a:p>
        </p:txBody>
      </p:sp>
      <p:sp>
        <p:nvSpPr>
          <p:cNvPr id="694" name="Google Shape;694;p29"/>
          <p:cNvSpPr/>
          <p:nvPr/>
        </p:nvSpPr>
        <p:spPr>
          <a:xfrm>
            <a:off x="9842770" y="1621206"/>
            <a:ext cx="1981800" cy="671057"/>
          </a:xfrm>
          <a:prstGeom prst="wedgeRoundRectCallout">
            <a:avLst>
              <a:gd name="adj1" fmla="val -85587"/>
              <a:gd name="adj2" fmla="val 46367"/>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It also gives a GCSE theme.</a:t>
            </a:r>
            <a:endParaRPr sz="1400" b="0" i="0" u="none" strike="noStrike" cap="none">
              <a:solidFill>
                <a:srgbClr val="000000"/>
              </a:solidFill>
              <a:latin typeface="Arial"/>
              <a:ea typeface="Arial"/>
              <a:cs typeface="Arial"/>
              <a:sym typeface="Arial"/>
            </a:endParaRPr>
          </a:p>
        </p:txBody>
      </p:sp>
      <p:sp>
        <p:nvSpPr>
          <p:cNvPr id="695" name="Google Shape;695;p29"/>
          <p:cNvSpPr/>
          <p:nvPr/>
        </p:nvSpPr>
        <p:spPr>
          <a:xfrm>
            <a:off x="9633905" y="2487403"/>
            <a:ext cx="2399530" cy="2660792"/>
          </a:xfrm>
          <a:prstGeom prst="wedgeRoundRectCallout">
            <a:avLst>
              <a:gd name="adj1" fmla="val -70371"/>
              <a:gd name="adj2" fmla="val -31878"/>
              <a:gd name="adj3" fmla="val 16667"/>
            </a:avLst>
          </a:prstGeom>
          <a:solidFill>
            <a:srgbClr val="0060B8"/>
          </a:solidFill>
          <a:ln w="19050" cap="flat" cmpd="sng">
            <a:solidFill>
              <a:srgbClr val="0074E2"/>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There are </a:t>
            </a:r>
            <a:r>
              <a:rPr lang="en-GB" sz="2000" b="1" i="0" u="none" strike="noStrike" cap="none">
                <a:solidFill>
                  <a:srgbClr val="FFFFFF"/>
                </a:solidFill>
                <a:latin typeface="Century Gothic"/>
                <a:ea typeface="Century Gothic"/>
                <a:cs typeface="Century Gothic"/>
                <a:sym typeface="Century Gothic"/>
              </a:rPr>
              <a:t>five</a:t>
            </a:r>
            <a:r>
              <a:rPr lang="en-GB" sz="2000" b="0" i="0" u="none" strike="noStrike" cap="none">
                <a:solidFill>
                  <a:srgbClr val="FFFFFF"/>
                </a:solidFill>
                <a:latin typeface="Century Gothic"/>
                <a:ea typeface="Century Gothic"/>
                <a:cs typeface="Century Gothic"/>
                <a:sym typeface="Century Gothic"/>
              </a:rPr>
              <a:t> themes in our SOW:</a:t>
            </a:r>
            <a:br>
              <a:rPr lang="en-GB" sz="2000" b="0" i="0" u="none" strike="noStrike" cap="none">
                <a:solidFill>
                  <a:srgbClr val="FFFFFF"/>
                </a:solidFill>
                <a:latin typeface="Century Gothic"/>
                <a:ea typeface="Century Gothic"/>
                <a:cs typeface="Century Gothic"/>
                <a:sym typeface="Century Gothic"/>
              </a:rPr>
            </a:br>
            <a:r>
              <a:rPr lang="en-GB" sz="2000" b="0" i="0" u="none" strike="noStrike" cap="none">
                <a:solidFill>
                  <a:srgbClr val="FFFFFF"/>
                </a:solidFill>
                <a:latin typeface="Century Gothic"/>
                <a:ea typeface="Century Gothic"/>
                <a:cs typeface="Century Gothic"/>
                <a:sym typeface="Century Gothic"/>
              </a:rPr>
              <a:t>Identity, Everyday living, My future, Exploring, Global matters.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500"/>
                                        <p:tgtEl>
                                          <p:spTgt spid="6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9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9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30"/>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GCSE SOW</a:t>
            </a:r>
            <a:endParaRPr/>
          </a:p>
        </p:txBody>
      </p:sp>
      <p:pic>
        <p:nvPicPr>
          <p:cNvPr id="702" name="Google Shape;702;p30"/>
          <p:cNvPicPr preferRelativeResize="0"/>
          <p:nvPr/>
        </p:nvPicPr>
        <p:blipFill rotWithShape="1">
          <a:blip r:embed="rId4">
            <a:alphaModFix/>
          </a:blip>
          <a:srcRect/>
          <a:stretch/>
        </p:blipFill>
        <p:spPr>
          <a:xfrm>
            <a:off x="294725" y="967295"/>
            <a:ext cx="11602549" cy="5283470"/>
          </a:xfrm>
          <a:prstGeom prst="rect">
            <a:avLst/>
          </a:prstGeom>
          <a:noFill/>
          <a:ln>
            <a:noFill/>
          </a:ln>
        </p:spPr>
      </p:pic>
      <p:sp>
        <p:nvSpPr>
          <p:cNvPr id="703" name="Google Shape;703;p30"/>
          <p:cNvSpPr/>
          <p:nvPr/>
        </p:nvSpPr>
        <p:spPr>
          <a:xfrm>
            <a:off x="0" y="811030"/>
            <a:ext cx="3181611" cy="909458"/>
          </a:xfrm>
          <a:prstGeom prst="wedgeRoundRectCallout">
            <a:avLst>
              <a:gd name="adj1" fmla="val 21246"/>
              <a:gd name="adj2" fmla="val 65554"/>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repeats the grammar information from the overview tab.</a:t>
            </a:r>
            <a:endParaRPr sz="1400" b="0" i="0" u="none" strike="noStrike" cap="none">
              <a:solidFill>
                <a:srgbClr val="000000"/>
              </a:solidFill>
              <a:latin typeface="Arial"/>
              <a:ea typeface="Arial"/>
              <a:cs typeface="Arial"/>
              <a:sym typeface="Arial"/>
            </a:endParaRPr>
          </a:p>
        </p:txBody>
      </p:sp>
      <p:sp>
        <p:nvSpPr>
          <p:cNvPr id="704" name="Google Shape;704;p30"/>
          <p:cNvSpPr/>
          <p:nvPr/>
        </p:nvSpPr>
        <p:spPr>
          <a:xfrm>
            <a:off x="0" y="2033973"/>
            <a:ext cx="3181611" cy="1535946"/>
          </a:xfrm>
          <a:prstGeom prst="wedgeRoundRectCallout">
            <a:avLst>
              <a:gd name="adj1" fmla="val 57073"/>
              <a:gd name="adj2" fmla="val -73901"/>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This column lists all of the function words which were taught at KS3 and will be revisited at KS4.</a:t>
            </a:r>
            <a:endParaRPr sz="1400" b="0" i="0" u="none" strike="noStrike" cap="none">
              <a:solidFill>
                <a:srgbClr val="000000"/>
              </a:solidFill>
              <a:latin typeface="Arial"/>
              <a:ea typeface="Arial"/>
              <a:cs typeface="Arial"/>
              <a:sym typeface="Arial"/>
            </a:endParaRPr>
          </a:p>
        </p:txBody>
      </p:sp>
      <p:sp>
        <p:nvSpPr>
          <p:cNvPr id="705" name="Google Shape;705;p30"/>
          <p:cNvSpPr/>
          <p:nvPr/>
        </p:nvSpPr>
        <p:spPr>
          <a:xfrm>
            <a:off x="3320933" y="-17283"/>
            <a:ext cx="2866926" cy="972052"/>
          </a:xfrm>
          <a:prstGeom prst="wedgeRoundRectCallout">
            <a:avLst>
              <a:gd name="adj1" fmla="val 30574"/>
              <a:gd name="adj2" fmla="val 57538"/>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The new vocabulary column contains all new KS4 words.</a:t>
            </a:r>
            <a:endParaRPr sz="1400" b="0" i="0" u="none" strike="noStrike" cap="none">
              <a:solidFill>
                <a:srgbClr val="000000"/>
              </a:solidFill>
              <a:latin typeface="Arial"/>
              <a:ea typeface="Arial"/>
              <a:cs typeface="Arial"/>
              <a:sym typeface="Arial"/>
            </a:endParaRPr>
          </a:p>
        </p:txBody>
      </p:sp>
      <p:sp>
        <p:nvSpPr>
          <p:cNvPr id="706" name="Google Shape;706;p30"/>
          <p:cNvSpPr/>
          <p:nvPr/>
        </p:nvSpPr>
        <p:spPr>
          <a:xfrm>
            <a:off x="4029570" y="2801946"/>
            <a:ext cx="2158288" cy="981911"/>
          </a:xfrm>
          <a:prstGeom prst="wedgeRoundRectCallout">
            <a:avLst>
              <a:gd name="adj1" fmla="val 12385"/>
              <a:gd name="adj2" fmla="val -66247"/>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Higher only vocabulary is in orange font. </a:t>
            </a:r>
            <a:endParaRPr sz="1400" b="0" i="0" u="none" strike="noStrike" cap="none">
              <a:solidFill>
                <a:srgbClr val="000000"/>
              </a:solidFill>
              <a:latin typeface="Arial"/>
              <a:ea typeface="Arial"/>
              <a:cs typeface="Arial"/>
              <a:sym typeface="Arial"/>
            </a:endParaRPr>
          </a:p>
        </p:txBody>
      </p:sp>
      <p:sp>
        <p:nvSpPr>
          <p:cNvPr id="707" name="Google Shape;707;p30"/>
          <p:cNvSpPr/>
          <p:nvPr/>
        </p:nvSpPr>
        <p:spPr>
          <a:xfrm>
            <a:off x="6327181" y="-17283"/>
            <a:ext cx="2158288" cy="931497"/>
          </a:xfrm>
          <a:prstGeom prst="wedgeRoundRectCallout">
            <a:avLst>
              <a:gd name="adj1" fmla="val -5026"/>
              <a:gd name="adj2" fmla="val 58770"/>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1</a:t>
            </a:r>
            <a:r>
              <a:rPr lang="en-GB" sz="2000" b="0" i="0" u="none" strike="noStrike" cap="none" baseline="30000">
                <a:solidFill>
                  <a:srgbClr val="FFFFFF"/>
                </a:solidFill>
                <a:latin typeface="Century Gothic"/>
                <a:ea typeface="Century Gothic"/>
                <a:cs typeface="Century Gothic"/>
                <a:sym typeface="Century Gothic"/>
              </a:rPr>
              <a:t>st</a:t>
            </a:r>
            <a:r>
              <a:rPr lang="en-GB" sz="2000" b="0" i="0" u="none" strike="noStrike" cap="none">
                <a:solidFill>
                  <a:srgbClr val="FFFFFF"/>
                </a:solidFill>
                <a:latin typeface="Century Gothic"/>
                <a:ea typeface="Century Gothic"/>
                <a:cs typeface="Century Gothic"/>
                <a:sym typeface="Century Gothic"/>
              </a:rPr>
              <a:t> and 2</a:t>
            </a:r>
            <a:r>
              <a:rPr lang="en-GB" sz="2000" b="0" i="0" u="none" strike="noStrike" cap="none" baseline="30000">
                <a:solidFill>
                  <a:srgbClr val="FFFFFF"/>
                </a:solidFill>
                <a:latin typeface="Century Gothic"/>
                <a:ea typeface="Century Gothic"/>
                <a:cs typeface="Century Gothic"/>
                <a:sym typeface="Century Gothic"/>
              </a:rPr>
              <a:t>nd</a:t>
            </a:r>
            <a:r>
              <a:rPr lang="en-GB" sz="2000" b="0" i="0" u="none" strike="noStrike" cap="none">
                <a:solidFill>
                  <a:srgbClr val="FFFFFF"/>
                </a:solidFill>
                <a:latin typeface="Century Gothic"/>
                <a:ea typeface="Century Gothic"/>
                <a:cs typeface="Century Gothic"/>
                <a:sym typeface="Century Gothic"/>
              </a:rPr>
              <a:t> revisits of new KS4 words.</a:t>
            </a:r>
            <a:endParaRPr sz="1400" b="0" i="0" u="none" strike="noStrike" cap="none">
              <a:solidFill>
                <a:srgbClr val="000000"/>
              </a:solidFill>
              <a:latin typeface="Arial"/>
              <a:ea typeface="Arial"/>
              <a:cs typeface="Arial"/>
              <a:sym typeface="Arial"/>
            </a:endParaRPr>
          </a:p>
        </p:txBody>
      </p:sp>
      <p:sp>
        <p:nvSpPr>
          <p:cNvPr id="708" name="Google Shape;708;p30"/>
          <p:cNvSpPr/>
          <p:nvPr/>
        </p:nvSpPr>
        <p:spPr>
          <a:xfrm>
            <a:off x="5611367" y="1697880"/>
            <a:ext cx="2874102" cy="700657"/>
          </a:xfrm>
          <a:prstGeom prst="wedgeRoundRectCallout">
            <a:avLst>
              <a:gd name="adj1" fmla="val 59912"/>
              <a:gd name="adj2" fmla="val -53858"/>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Revisited thematic vocabulary from KS3.</a:t>
            </a:r>
            <a:endParaRPr sz="1400" b="0" i="0" u="none" strike="noStrike" cap="none">
              <a:solidFill>
                <a:srgbClr val="000000"/>
              </a:solidFill>
              <a:latin typeface="Arial"/>
              <a:ea typeface="Arial"/>
              <a:cs typeface="Arial"/>
              <a:sym typeface="Arial"/>
            </a:endParaRPr>
          </a:p>
        </p:txBody>
      </p:sp>
      <p:sp>
        <p:nvSpPr>
          <p:cNvPr id="709" name="Google Shape;709;p30"/>
          <p:cNvSpPr/>
          <p:nvPr/>
        </p:nvSpPr>
        <p:spPr>
          <a:xfrm>
            <a:off x="8782540" y="119467"/>
            <a:ext cx="3229920" cy="700657"/>
          </a:xfrm>
          <a:prstGeom prst="wedgeRoundRectCallout">
            <a:avLst>
              <a:gd name="adj1" fmla="val 9356"/>
              <a:gd name="adj2" fmla="val 69497"/>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Phonics and intonation, liaison, stress…</a:t>
            </a:r>
            <a:endParaRPr sz="1400" b="0" i="0" u="none" strike="noStrike" cap="none">
              <a:solidFill>
                <a:srgbClr val="000000"/>
              </a:solidFill>
              <a:latin typeface="Arial"/>
              <a:ea typeface="Arial"/>
              <a:cs typeface="Arial"/>
              <a:sym typeface="Arial"/>
            </a:endParaRPr>
          </a:p>
        </p:txBody>
      </p:sp>
      <p:sp>
        <p:nvSpPr>
          <p:cNvPr id="710" name="Google Shape;710;p30"/>
          <p:cNvSpPr/>
          <p:nvPr/>
        </p:nvSpPr>
        <p:spPr>
          <a:xfrm>
            <a:off x="9494728" y="3118074"/>
            <a:ext cx="1446099" cy="665783"/>
          </a:xfrm>
          <a:prstGeom prst="wedgeRoundRectCallout">
            <a:avLst>
              <a:gd name="adj1" fmla="val 59975"/>
              <a:gd name="adj2" fmla="val -17771"/>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Weekly context</a:t>
            </a:r>
            <a:endParaRPr sz="1400" b="0" i="0" u="none" strike="noStrike" cap="none">
              <a:solidFill>
                <a:srgbClr val="000000"/>
              </a:solidFill>
              <a:latin typeface="Arial"/>
              <a:ea typeface="Arial"/>
              <a:cs typeface="Arial"/>
              <a:sym typeface="Arial"/>
            </a:endParaRPr>
          </a:p>
        </p:txBody>
      </p:sp>
      <p:sp>
        <p:nvSpPr>
          <p:cNvPr id="711" name="Google Shape;711;p30"/>
          <p:cNvSpPr/>
          <p:nvPr/>
        </p:nvSpPr>
        <p:spPr>
          <a:xfrm>
            <a:off x="9494727" y="3890018"/>
            <a:ext cx="1446099" cy="665783"/>
          </a:xfrm>
          <a:prstGeom prst="wedgeRoundRectCallout">
            <a:avLst>
              <a:gd name="adj1" fmla="val 73834"/>
              <a:gd name="adj2" fmla="val -55399"/>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GCSE theme</a:t>
            </a:r>
            <a:endParaRPr sz="1400" b="0" i="0" u="none" strike="noStrike" cap="none">
              <a:solidFill>
                <a:srgbClr val="000000"/>
              </a:solidFill>
              <a:latin typeface="Arial"/>
              <a:ea typeface="Arial"/>
              <a:cs typeface="Arial"/>
              <a:sym typeface="Arial"/>
            </a:endParaRPr>
          </a:p>
        </p:txBody>
      </p:sp>
      <p:sp>
        <p:nvSpPr>
          <p:cNvPr id="712" name="Google Shape;712;p30"/>
          <p:cNvSpPr/>
          <p:nvPr/>
        </p:nvSpPr>
        <p:spPr>
          <a:xfrm>
            <a:off x="847959" y="3867205"/>
            <a:ext cx="3181611" cy="1535946"/>
          </a:xfrm>
          <a:prstGeom prst="wedgeRoundRectCallout">
            <a:avLst>
              <a:gd name="adj1" fmla="val -64650"/>
              <a:gd name="adj2" fmla="val -5963"/>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Each row on the SOW represents one week of teaching, notionally 3 x 50 minute lessons.</a:t>
            </a:r>
            <a:endParaRPr sz="1400" b="0" i="0" u="none" strike="noStrike" cap="none">
              <a:solidFill>
                <a:srgbClr val="000000"/>
              </a:solidFill>
              <a:latin typeface="Arial"/>
              <a:ea typeface="Arial"/>
              <a:cs typeface="Arial"/>
              <a:sym typeface="Arial"/>
            </a:endParaRPr>
          </a:p>
        </p:txBody>
      </p:sp>
      <p:sp>
        <p:nvSpPr>
          <p:cNvPr id="713" name="Google Shape;713;p30"/>
          <p:cNvSpPr/>
          <p:nvPr/>
        </p:nvSpPr>
        <p:spPr>
          <a:xfrm>
            <a:off x="4224714" y="4249338"/>
            <a:ext cx="3316397" cy="1535946"/>
          </a:xfrm>
          <a:prstGeom prst="wedgeRoundRectCallout">
            <a:avLst>
              <a:gd name="adj1" fmla="val -49096"/>
              <a:gd name="adj2" fmla="val -27675"/>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All lesson resources will be free and fully adaptable by teachers for use in their contexts.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3"/>
                                        </p:tgtEl>
                                        <p:attrNameLst>
                                          <p:attrName>style.visibility</p:attrName>
                                        </p:attrNameLst>
                                      </p:cBhvr>
                                      <p:to>
                                        <p:strVal val="visible"/>
                                      </p:to>
                                    </p:set>
                                    <p:animEffect transition="in" filter="fade">
                                      <p:cBhvr>
                                        <p:cTn id="7" dur="500"/>
                                        <p:tgtEl>
                                          <p:spTgt spid="7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4"/>
                                        </p:tgtEl>
                                        <p:attrNameLst>
                                          <p:attrName>style.visibility</p:attrName>
                                        </p:attrNameLst>
                                      </p:cBhvr>
                                      <p:to>
                                        <p:strVal val="visible"/>
                                      </p:to>
                                    </p:set>
                                    <p:animEffect transition="in" filter="fade">
                                      <p:cBhvr>
                                        <p:cTn id="12" dur="500"/>
                                        <p:tgtEl>
                                          <p:spTgt spid="7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
                                        </p:tgtEl>
                                        <p:attrNameLst>
                                          <p:attrName>style.visibility</p:attrName>
                                        </p:attrNameLst>
                                      </p:cBhvr>
                                      <p:to>
                                        <p:strVal val="visible"/>
                                      </p:to>
                                    </p:set>
                                    <p:animEffect transition="in" filter="fade">
                                      <p:cBhvr>
                                        <p:cTn id="17" dur="500"/>
                                        <p:tgtEl>
                                          <p:spTgt spid="7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6"/>
                                        </p:tgtEl>
                                        <p:attrNameLst>
                                          <p:attrName>style.visibility</p:attrName>
                                        </p:attrNameLst>
                                      </p:cBhvr>
                                      <p:to>
                                        <p:strVal val="visible"/>
                                      </p:to>
                                    </p:set>
                                    <p:animEffect transition="in" filter="fade">
                                      <p:cBhvr>
                                        <p:cTn id="22" dur="500"/>
                                        <p:tgtEl>
                                          <p:spTgt spid="7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7"/>
                                        </p:tgtEl>
                                        <p:attrNameLst>
                                          <p:attrName>style.visibility</p:attrName>
                                        </p:attrNameLst>
                                      </p:cBhvr>
                                      <p:to>
                                        <p:strVal val="visible"/>
                                      </p:to>
                                    </p:set>
                                    <p:animEffect transition="in" filter="fade">
                                      <p:cBhvr>
                                        <p:cTn id="27" dur="500"/>
                                        <p:tgtEl>
                                          <p:spTgt spid="7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08"/>
                                        </p:tgtEl>
                                        <p:attrNameLst>
                                          <p:attrName>style.visibility</p:attrName>
                                        </p:attrNameLst>
                                      </p:cBhvr>
                                      <p:to>
                                        <p:strVal val="visible"/>
                                      </p:to>
                                    </p:set>
                                    <p:animEffect transition="in" filter="fade">
                                      <p:cBhvr>
                                        <p:cTn id="32" dur="500"/>
                                        <p:tgtEl>
                                          <p:spTgt spid="70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09"/>
                                        </p:tgtEl>
                                        <p:attrNameLst>
                                          <p:attrName>style.visibility</p:attrName>
                                        </p:attrNameLst>
                                      </p:cBhvr>
                                      <p:to>
                                        <p:strVal val="visible"/>
                                      </p:to>
                                    </p:set>
                                    <p:animEffect transition="in" filter="fade">
                                      <p:cBhvr>
                                        <p:cTn id="37" dur="500"/>
                                        <p:tgtEl>
                                          <p:spTgt spid="70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0"/>
                                        </p:tgtEl>
                                        <p:attrNameLst>
                                          <p:attrName>style.visibility</p:attrName>
                                        </p:attrNameLst>
                                      </p:cBhvr>
                                      <p:to>
                                        <p:strVal val="visible"/>
                                      </p:to>
                                    </p:set>
                                    <p:animEffect transition="in" filter="fade">
                                      <p:cBhvr>
                                        <p:cTn id="42" dur="500"/>
                                        <p:tgtEl>
                                          <p:spTgt spid="7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1"/>
                                        </p:tgtEl>
                                        <p:attrNameLst>
                                          <p:attrName>style.visibility</p:attrName>
                                        </p:attrNameLst>
                                      </p:cBhvr>
                                      <p:to>
                                        <p:strVal val="visible"/>
                                      </p:to>
                                    </p:set>
                                    <p:animEffect transition="in" filter="fade">
                                      <p:cBhvr>
                                        <p:cTn id="47" dur="500"/>
                                        <p:tgtEl>
                                          <p:spTgt spid="7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12"/>
                                        </p:tgtEl>
                                        <p:attrNameLst>
                                          <p:attrName>style.visibility</p:attrName>
                                        </p:attrNameLst>
                                      </p:cBhvr>
                                      <p:to>
                                        <p:strVal val="visible"/>
                                      </p:to>
                                    </p:set>
                                    <p:animEffect transition="in" filter="fade">
                                      <p:cBhvr>
                                        <p:cTn id="52" dur="500"/>
                                        <p:tgtEl>
                                          <p:spTgt spid="7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13"/>
                                        </p:tgtEl>
                                        <p:attrNameLst>
                                          <p:attrName>style.visibility</p:attrName>
                                        </p:attrNameLst>
                                      </p:cBhvr>
                                      <p:to>
                                        <p:strVal val="visible"/>
                                      </p:to>
                                    </p:set>
                                    <p:animEffect transition="in" filter="fade">
                                      <p:cBhvr>
                                        <p:cTn id="57" dur="5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1"/>
          <p:cNvSpPr txBox="1">
            <a:spLocks noGrp="1"/>
          </p:cNvSpPr>
          <p:nvPr>
            <p:ph type="title"/>
          </p:nvPr>
        </p:nvSpPr>
        <p:spPr>
          <a:xfrm>
            <a:off x="0" y="213557"/>
            <a:ext cx="4427580" cy="647577"/>
          </a:xfrm>
          <a:prstGeom prst="rect">
            <a:avLst/>
          </a:prstGeom>
          <a:blipFill rotWithShape="1">
            <a:blip r:embed="rId3">
              <a:alphaModFix/>
            </a:blip>
            <a:stretch>
              <a:fillRect/>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Font typeface="Century Gothic"/>
              <a:buNone/>
            </a:pPr>
            <a:r>
              <a:rPr lang="en-GB"/>
              <a:t>GCSE list</a:t>
            </a:r>
            <a:endParaRPr/>
          </a:p>
        </p:txBody>
      </p:sp>
      <p:pic>
        <p:nvPicPr>
          <p:cNvPr id="720" name="Google Shape;720;p31"/>
          <p:cNvPicPr preferRelativeResize="0"/>
          <p:nvPr/>
        </p:nvPicPr>
        <p:blipFill rotWithShape="1">
          <a:blip r:embed="rId4">
            <a:alphaModFix/>
          </a:blip>
          <a:srcRect/>
          <a:stretch/>
        </p:blipFill>
        <p:spPr>
          <a:xfrm>
            <a:off x="4614086" y="213557"/>
            <a:ext cx="5680467" cy="5996866"/>
          </a:xfrm>
          <a:prstGeom prst="rect">
            <a:avLst/>
          </a:prstGeom>
          <a:noFill/>
          <a:ln>
            <a:noFill/>
          </a:ln>
        </p:spPr>
      </p:pic>
      <p:sp>
        <p:nvSpPr>
          <p:cNvPr id="721" name="Google Shape;721;p31"/>
          <p:cNvSpPr/>
          <p:nvPr/>
        </p:nvSpPr>
        <p:spPr>
          <a:xfrm>
            <a:off x="241358" y="977244"/>
            <a:ext cx="3630658" cy="3121259"/>
          </a:xfrm>
          <a:prstGeom prst="wedgeRoundRectCallout">
            <a:avLst>
              <a:gd name="adj1" fmla="val 80913"/>
              <a:gd name="adj2" fmla="val -47162"/>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As the list is in excel, it can be easily sorted by or filtered for: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part of speech</a:t>
            </a:r>
            <a:r>
              <a:rPr lang="en-GB" sz="2000" b="0" i="0" u="none" strike="noStrike" cap="none">
                <a:solidFill>
                  <a:srgbClr val="FFFFFF"/>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F/H tier,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R (required), </a:t>
            </a:r>
            <a:br>
              <a:rPr lang="en-GB" sz="2000" b="0" i="0" u="none" strike="noStrike" cap="none">
                <a:solidFill>
                  <a:srgbClr val="FFFFFF"/>
                </a:solidFill>
                <a:latin typeface="Century Gothic"/>
                <a:ea typeface="Century Gothic"/>
                <a:cs typeface="Century Gothic"/>
                <a:sym typeface="Century Gothic"/>
              </a:rPr>
            </a:br>
            <a:r>
              <a:rPr lang="en-GB" sz="2000" b="1" i="0" u="none" strike="noStrike" cap="none">
                <a:solidFill>
                  <a:srgbClr val="FFFFFF"/>
                </a:solidFill>
                <a:latin typeface="Century Gothic"/>
                <a:ea typeface="Century Gothic"/>
                <a:cs typeface="Century Gothic"/>
                <a:sym typeface="Century Gothic"/>
              </a:rPr>
              <a:t>O (optional), </a:t>
            </a:r>
            <a:br>
              <a:rPr lang="en-GB" sz="2000" b="0" i="0" u="none" strike="noStrike" cap="none">
                <a:solidFill>
                  <a:srgbClr val="FFFFFF"/>
                </a:solidFill>
                <a:latin typeface="Century Gothic"/>
                <a:ea typeface="Century Gothic"/>
                <a:cs typeface="Century Gothic"/>
                <a:sym typeface="Century Gothic"/>
              </a:rPr>
            </a:br>
            <a:r>
              <a:rPr lang="en-GB" sz="2000" b="1" i="0" u="none" strike="noStrike" cap="none">
                <a:solidFill>
                  <a:srgbClr val="FFFFFF"/>
                </a:solidFill>
                <a:latin typeface="Century Gothic"/>
                <a:ea typeface="Century Gothic"/>
                <a:cs typeface="Century Gothic"/>
                <a:sym typeface="Century Gothic"/>
              </a:rPr>
              <a:t>C (culture),</a:t>
            </a:r>
            <a:br>
              <a:rPr lang="en-GB" sz="2000" b="0" i="0" u="none" strike="noStrike" cap="none">
                <a:solidFill>
                  <a:srgbClr val="FFFFFF"/>
                </a:solidFill>
                <a:latin typeface="Century Gothic"/>
                <a:ea typeface="Century Gothic"/>
                <a:cs typeface="Century Gothic"/>
                <a:sym typeface="Century Gothic"/>
              </a:rPr>
            </a:br>
            <a:r>
              <a:rPr lang="en-GB" sz="2000" b="1" i="0" u="none" strike="noStrike" cap="none">
                <a:solidFill>
                  <a:srgbClr val="FFFFFF"/>
                </a:solidFill>
                <a:latin typeface="Century Gothic"/>
                <a:ea typeface="Century Gothic"/>
                <a:cs typeface="Century Gothic"/>
                <a:sym typeface="Century Gothic"/>
              </a:rPr>
              <a:t>MWP (multiword phrase).</a:t>
            </a:r>
            <a:endParaRPr sz="1400" b="0" i="0" u="none" strike="noStrike" cap="none">
              <a:solidFill>
                <a:srgbClr val="000000"/>
              </a:solidFill>
              <a:latin typeface="Arial"/>
              <a:ea typeface="Arial"/>
              <a:cs typeface="Arial"/>
              <a:sym typeface="Arial"/>
            </a:endParaRPr>
          </a:p>
        </p:txBody>
      </p:sp>
      <p:sp>
        <p:nvSpPr>
          <p:cNvPr id="722" name="Google Shape;722;p31"/>
          <p:cNvSpPr/>
          <p:nvPr/>
        </p:nvSpPr>
        <p:spPr>
          <a:xfrm>
            <a:off x="407290" y="4214614"/>
            <a:ext cx="2687080" cy="1995809"/>
          </a:xfrm>
          <a:prstGeom prst="wedgeRoundRectCallout">
            <a:avLst>
              <a:gd name="adj1" fmla="val 116276"/>
              <a:gd name="adj2" fmla="val -67805"/>
              <a:gd name="adj3"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Colour shading denotes year of first teaching:</a:t>
            </a:r>
            <a:br>
              <a:rPr lang="en-GB" sz="2000" b="0" i="0" u="none" strike="noStrike" cap="none">
                <a:solidFill>
                  <a:srgbClr val="FFFFFF"/>
                </a:solidFill>
                <a:latin typeface="Century Gothic"/>
                <a:ea typeface="Century Gothic"/>
                <a:cs typeface="Century Gothic"/>
                <a:sym typeface="Century Gothic"/>
              </a:rPr>
            </a:br>
            <a:r>
              <a:rPr lang="en-GB" sz="2000" b="0" i="0" u="none" strike="noStrike" cap="none">
                <a:solidFill>
                  <a:srgbClr val="FFFFFF"/>
                </a:solidFill>
                <a:latin typeface="Century Gothic"/>
                <a:ea typeface="Century Gothic"/>
                <a:cs typeface="Century Gothic"/>
                <a:sym typeface="Century Gothic"/>
              </a:rPr>
              <a:t>pink = Y7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blue = Y8</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green = Y9</a:t>
            </a:r>
            <a:endParaRPr sz="1400" b="0" i="0" u="none" strike="noStrike" cap="none">
              <a:solidFill>
                <a:srgbClr val="000000"/>
              </a:solidFill>
              <a:latin typeface="Arial"/>
              <a:ea typeface="Arial"/>
              <a:cs typeface="Arial"/>
              <a:sym typeface="Arial"/>
            </a:endParaRPr>
          </a:p>
        </p:txBody>
      </p:sp>
      <p:sp>
        <p:nvSpPr>
          <p:cNvPr id="723" name="Google Shape;723;p31"/>
          <p:cNvSpPr/>
          <p:nvPr/>
        </p:nvSpPr>
        <p:spPr>
          <a:xfrm>
            <a:off x="5035463" y="213557"/>
            <a:ext cx="501041" cy="938838"/>
          </a:xfrm>
          <a:prstGeom prst="roundRect">
            <a:avLst>
              <a:gd name="adj" fmla="val 16667"/>
            </a:avLst>
          </a:prstGeom>
          <a:noFill/>
          <a:ln w="38100" cap="flat" cmpd="sng">
            <a:solidFill>
              <a:srgbClr val="EF4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724" name="Google Shape;724;p31"/>
          <p:cNvSpPr/>
          <p:nvPr/>
        </p:nvSpPr>
        <p:spPr>
          <a:xfrm>
            <a:off x="8093903" y="213557"/>
            <a:ext cx="361166" cy="938838"/>
          </a:xfrm>
          <a:prstGeom prst="roundRect">
            <a:avLst>
              <a:gd name="adj" fmla="val 16667"/>
            </a:avLst>
          </a:prstGeom>
          <a:noFill/>
          <a:ln w="38100" cap="flat" cmpd="sng">
            <a:solidFill>
              <a:srgbClr val="EF4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725" name="Google Shape;725;p31"/>
          <p:cNvSpPr/>
          <p:nvPr/>
        </p:nvSpPr>
        <p:spPr>
          <a:xfrm>
            <a:off x="8460992" y="213557"/>
            <a:ext cx="309197" cy="938838"/>
          </a:xfrm>
          <a:prstGeom prst="roundRect">
            <a:avLst>
              <a:gd name="adj" fmla="val 16667"/>
            </a:avLst>
          </a:prstGeom>
          <a:noFill/>
          <a:ln w="38100" cap="flat" cmpd="sng">
            <a:solidFill>
              <a:srgbClr val="EF4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726" name="Google Shape;726;p31"/>
          <p:cNvSpPr/>
          <p:nvPr/>
        </p:nvSpPr>
        <p:spPr>
          <a:xfrm>
            <a:off x="8802096" y="213557"/>
            <a:ext cx="633734" cy="938838"/>
          </a:xfrm>
          <a:prstGeom prst="roundRect">
            <a:avLst>
              <a:gd name="adj" fmla="val 16667"/>
            </a:avLst>
          </a:prstGeom>
          <a:noFill/>
          <a:ln w="38100" cap="flat" cmpd="sng">
            <a:solidFill>
              <a:srgbClr val="EF4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
        <p:nvSpPr>
          <p:cNvPr id="727" name="Google Shape;727;p31"/>
          <p:cNvSpPr/>
          <p:nvPr/>
        </p:nvSpPr>
        <p:spPr>
          <a:xfrm>
            <a:off x="9470903" y="213557"/>
            <a:ext cx="823650" cy="938838"/>
          </a:xfrm>
          <a:prstGeom prst="roundRect">
            <a:avLst>
              <a:gd name="adj" fmla="val 16667"/>
            </a:avLst>
          </a:prstGeom>
          <a:noFill/>
          <a:ln w="38100" cap="flat" cmpd="sng">
            <a:solidFill>
              <a:srgbClr val="EF4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animEffect transition="in" filter="fade">
                                      <p:cBhvr>
                                        <p:cTn id="7" dur="500"/>
                                        <p:tgtEl>
                                          <p:spTgt spid="7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3"/>
                                        </p:tgtEl>
                                        <p:attrNameLst>
                                          <p:attrName>style.visibility</p:attrName>
                                        </p:attrNameLst>
                                      </p:cBhvr>
                                      <p:to>
                                        <p:strVal val="visible"/>
                                      </p:to>
                                    </p:set>
                                    <p:animEffect transition="in" filter="fade">
                                      <p:cBhvr>
                                        <p:cTn id="12" dur="500"/>
                                        <p:tgtEl>
                                          <p:spTgt spid="7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4"/>
                                        </p:tgtEl>
                                        <p:attrNameLst>
                                          <p:attrName>style.visibility</p:attrName>
                                        </p:attrNameLst>
                                      </p:cBhvr>
                                      <p:to>
                                        <p:strVal val="visible"/>
                                      </p:to>
                                    </p:set>
                                    <p:animEffect transition="in" filter="fade">
                                      <p:cBhvr>
                                        <p:cTn id="17" dur="500"/>
                                        <p:tgtEl>
                                          <p:spTgt spid="7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5"/>
                                        </p:tgtEl>
                                        <p:attrNameLst>
                                          <p:attrName>style.visibility</p:attrName>
                                        </p:attrNameLst>
                                      </p:cBhvr>
                                      <p:to>
                                        <p:strVal val="visible"/>
                                      </p:to>
                                    </p:set>
                                    <p:animEffect transition="in" filter="fade">
                                      <p:cBhvr>
                                        <p:cTn id="22" dur="500"/>
                                        <p:tgtEl>
                                          <p:spTgt spid="7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2"/>
                                        </p:tgtEl>
                                        <p:attrNameLst>
                                          <p:attrName>style.visibility</p:attrName>
                                        </p:attrNameLst>
                                      </p:cBhvr>
                                      <p:to>
                                        <p:strVal val="visible"/>
                                      </p:to>
                                    </p:set>
                                    <p:animEffect transition="in" filter="fade">
                                      <p:cBhvr>
                                        <p:cTn id="27" dur="500"/>
                                        <p:tgtEl>
                                          <p:spTgt spid="7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6"/>
                                        </p:tgtEl>
                                        <p:attrNameLst>
                                          <p:attrName>style.visibility</p:attrName>
                                        </p:attrNameLst>
                                      </p:cBhvr>
                                      <p:to>
                                        <p:strVal val="visible"/>
                                      </p:to>
                                    </p:set>
                                    <p:animEffect transition="in" filter="fade">
                                      <p:cBhvr>
                                        <p:cTn id="32" dur="500"/>
                                        <p:tgtEl>
                                          <p:spTgt spid="7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7"/>
                                        </p:tgtEl>
                                        <p:attrNameLst>
                                          <p:attrName>style.visibility</p:attrName>
                                        </p:attrNameLst>
                                      </p:cBhvr>
                                      <p:to>
                                        <p:strVal val="visible"/>
                                      </p:to>
                                    </p:set>
                                    <p:animEffect transition="in" filter="fade">
                                      <p:cBhvr>
                                        <p:cTn id="37" dur="5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32"/>
          <p:cNvSpPr txBox="1">
            <a:spLocks noGrp="1"/>
          </p:cNvSpPr>
          <p:nvPr>
            <p:ph type="title"/>
          </p:nvPr>
        </p:nvSpPr>
        <p:spPr>
          <a:xfrm>
            <a:off x="838200" y="8281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SOW: big picture</a:t>
            </a:r>
            <a:endParaRPr/>
          </a:p>
        </p:txBody>
      </p:sp>
      <p:sp>
        <p:nvSpPr>
          <p:cNvPr id="734" name="Google Shape;734;p32" descr="A rectangle speech bubble"/>
          <p:cNvSpPr/>
          <p:nvPr/>
        </p:nvSpPr>
        <p:spPr>
          <a:xfrm>
            <a:off x="2694416" y="1212586"/>
            <a:ext cx="6803168" cy="1687722"/>
          </a:xfrm>
          <a:prstGeom prst="wedgeRoundRectCallout">
            <a:avLst>
              <a:gd name="adj1" fmla="val -20833"/>
              <a:gd name="adj2" fmla="val 62500"/>
              <a:gd name="adj3" fmla="val 0"/>
            </a:avLst>
          </a:prstGeom>
          <a:solidFill>
            <a:srgbClr val="11507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Century Gothic"/>
              <a:buNone/>
            </a:pPr>
            <a:endParaRPr sz="2400" b="0" i="0" u="none" strike="noStrike" cap="none">
              <a:solidFill>
                <a:srgbClr val="FFFFFF"/>
              </a:solidFill>
              <a:latin typeface="Century Gothic"/>
              <a:ea typeface="Century Gothic"/>
              <a:cs typeface="Century Gothic"/>
              <a:sym typeface="Century Gothic"/>
            </a:endParaRPr>
          </a:p>
        </p:txBody>
      </p:sp>
      <p:sp>
        <p:nvSpPr>
          <p:cNvPr id="735" name="Google Shape;735;p32"/>
          <p:cNvSpPr/>
          <p:nvPr/>
        </p:nvSpPr>
        <p:spPr>
          <a:xfrm>
            <a:off x="3141005" y="1240839"/>
            <a:ext cx="6696488"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0" i="0" u="none" strike="noStrike" cap="none">
                <a:solidFill>
                  <a:srgbClr val="FFFFFF"/>
                </a:solidFill>
                <a:latin typeface="Century Gothic"/>
                <a:ea typeface="Century Gothic"/>
                <a:cs typeface="Century Gothic"/>
                <a:sym typeface="Century Gothic"/>
              </a:rPr>
              <a:t>“an </a:t>
            </a:r>
            <a:r>
              <a:rPr lang="en-GB" sz="2000" b="1" i="0" u="none" strike="noStrike" cap="none">
                <a:solidFill>
                  <a:srgbClr val="FFFFFF"/>
                </a:solidFill>
                <a:latin typeface="Century Gothic"/>
                <a:ea typeface="Century Gothic"/>
                <a:cs typeface="Century Gothic"/>
                <a:sym typeface="Century Gothic"/>
              </a:rPr>
              <a:t>example</a:t>
            </a:r>
            <a:r>
              <a:rPr lang="en-GB" sz="2000" b="0" i="0" u="none" strike="noStrike" cap="none">
                <a:solidFill>
                  <a:srgbClr val="FFFFFF"/>
                </a:solidFill>
                <a:latin typeface="Century Gothic"/>
                <a:ea typeface="Century Gothic"/>
                <a:cs typeface="Century Gothic"/>
                <a:sym typeface="Century Gothic"/>
              </a:rPr>
              <a:t> of how language knowledge and practice can be sequenced and re-visited systematically to support progression in the early stages of language development within a low exposure foreign language setting.” </a:t>
            </a:r>
            <a:endParaRPr sz="1400" b="0" i="0" u="none" strike="noStrike" cap="none">
              <a:solidFill>
                <a:srgbClr val="000000"/>
              </a:solidFill>
              <a:latin typeface="Arial"/>
              <a:ea typeface="Arial"/>
              <a:cs typeface="Arial"/>
              <a:sym typeface="Arial"/>
            </a:endParaRPr>
          </a:p>
        </p:txBody>
      </p:sp>
      <p:sp>
        <p:nvSpPr>
          <p:cNvPr id="736" name="Google Shape;736;p32"/>
          <p:cNvSpPr txBox="1">
            <a:spLocks noGrp="1"/>
          </p:cNvSpPr>
          <p:nvPr>
            <p:ph type="body" idx="1"/>
          </p:nvPr>
        </p:nvSpPr>
        <p:spPr>
          <a:xfrm>
            <a:off x="668079" y="323171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accent2"/>
              </a:buClr>
              <a:buSzPts val="2800"/>
              <a:buChar char="•"/>
            </a:pPr>
            <a:r>
              <a:rPr lang="en-GB">
                <a:solidFill>
                  <a:srgbClr val="002060"/>
                </a:solidFill>
              </a:rPr>
              <a:t>Teaching is carefully planned…</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…to compel thinking,</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thinking drives learning, and…</a:t>
            </a:r>
            <a:endParaRPr/>
          </a:p>
          <a:p>
            <a:pPr marL="228600" lvl="0" indent="-228600" algn="l" rtl="0">
              <a:lnSpc>
                <a:spcPct val="150000"/>
              </a:lnSpc>
              <a:spcBef>
                <a:spcPts val="1000"/>
              </a:spcBef>
              <a:spcAft>
                <a:spcPts val="0"/>
              </a:spcAft>
              <a:buClr>
                <a:schemeClr val="accent2"/>
              </a:buClr>
              <a:buSzPts val="2800"/>
              <a:buChar char="•"/>
            </a:pPr>
            <a:r>
              <a:rPr lang="en-GB">
                <a:solidFill>
                  <a:srgbClr val="002060"/>
                </a:solidFill>
              </a:rPr>
              <a:t>success in learning is motivational.</a:t>
            </a:r>
            <a:endParaRPr/>
          </a:p>
        </p:txBody>
      </p:sp>
      <p:sp>
        <p:nvSpPr>
          <p:cNvPr id="737" name="Google Shape;737;p32"/>
          <p:cNvSpPr/>
          <p:nvPr/>
        </p:nvSpPr>
        <p:spPr>
          <a:xfrm>
            <a:off x="8359030" y="4693478"/>
            <a:ext cx="3611561" cy="1418924"/>
          </a:xfrm>
          <a:prstGeom prst="wedgeRoundRectCallout">
            <a:avLst>
              <a:gd name="adj1" fmla="val -59105"/>
              <a:gd name="adj2" fmla="val 22036"/>
              <a:gd name="adj3" fmla="val 16667"/>
            </a:avLst>
          </a:prstGeom>
          <a:solidFill>
            <a:srgbClr val="11507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400"/>
              <a:buFont typeface="Century Gothic"/>
              <a:buNone/>
            </a:pPr>
            <a:r>
              <a:rPr lang="en-GB" sz="2400" b="0" i="0" u="none" strike="noStrike" cap="none">
                <a:solidFill>
                  <a:srgbClr val="FFFFFF"/>
                </a:solidFill>
                <a:latin typeface="Century Gothic"/>
                <a:ea typeface="Century Gothic"/>
                <a:cs typeface="Century Gothic"/>
                <a:sym typeface="Century Gothic"/>
              </a:rPr>
              <a:t>A teacher described the approach as ‘</a:t>
            </a:r>
            <a:r>
              <a:rPr lang="en-GB" sz="2400" b="1" i="0" u="none" strike="noStrike" cap="none">
                <a:solidFill>
                  <a:srgbClr val="FFFFFF"/>
                </a:solidFill>
                <a:latin typeface="Century Gothic"/>
                <a:ea typeface="Century Gothic"/>
                <a:cs typeface="Century Gothic"/>
                <a:sym typeface="Century Gothic"/>
              </a:rPr>
              <a:t>empowering</a:t>
            </a:r>
            <a:r>
              <a:rPr lang="en-GB" sz="2400" b="0" i="0" u="none" strike="noStrike" cap="none">
                <a:solidFill>
                  <a:srgbClr val="FFFFFF"/>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33"/>
          <p:cNvPicPr preferRelativeResize="0"/>
          <p:nvPr/>
        </p:nvPicPr>
        <p:blipFill rotWithShape="1">
          <a:blip r:embed="rId3">
            <a:alphaModFix/>
          </a:blip>
          <a:srcRect/>
          <a:stretch/>
        </p:blipFill>
        <p:spPr>
          <a:xfrm>
            <a:off x="10562132" y="0"/>
            <a:ext cx="1412549" cy="1343025"/>
          </a:xfrm>
          <a:prstGeom prst="rect">
            <a:avLst/>
          </a:prstGeom>
          <a:noFill/>
          <a:ln>
            <a:noFill/>
          </a:ln>
        </p:spPr>
      </p:pic>
      <p:sp>
        <p:nvSpPr>
          <p:cNvPr id="744" name="Google Shape;744;p33"/>
          <p:cNvSpPr txBox="1"/>
          <p:nvPr/>
        </p:nvSpPr>
        <p:spPr>
          <a:xfrm>
            <a:off x="838200" y="299235"/>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F3864"/>
              </a:buClr>
              <a:buSzPts val="4400"/>
              <a:buFont typeface="Century Gothic"/>
              <a:buNone/>
            </a:pPr>
            <a:r>
              <a:rPr lang="en-GB" sz="4400" b="1" i="0" u="none" strike="noStrike" cap="none">
                <a:solidFill>
                  <a:srgbClr val="1F3864"/>
                </a:solidFill>
                <a:latin typeface="Century Gothic"/>
                <a:ea typeface="Century Gothic"/>
                <a:cs typeface="Century Gothic"/>
                <a:sym typeface="Century Gothic"/>
              </a:rPr>
              <a:t>Key principles: summing up</a:t>
            </a:r>
            <a:endParaRPr sz="1400" b="0" i="0" u="none" strike="noStrike" cap="none">
              <a:solidFill>
                <a:srgbClr val="000000"/>
              </a:solidFill>
              <a:latin typeface="Arial"/>
              <a:ea typeface="Arial"/>
              <a:cs typeface="Arial"/>
              <a:sym typeface="Arial"/>
            </a:endParaRPr>
          </a:p>
        </p:txBody>
      </p:sp>
      <p:sp>
        <p:nvSpPr>
          <p:cNvPr id="745" name="Google Shape;745;p33"/>
          <p:cNvSpPr txBox="1"/>
          <p:nvPr/>
        </p:nvSpPr>
        <p:spPr>
          <a:xfrm>
            <a:off x="838200" y="1236677"/>
            <a:ext cx="10889343" cy="4959407"/>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002060"/>
                </a:solidFill>
                <a:latin typeface="Century Gothic"/>
                <a:ea typeface="Century Gothic"/>
                <a:cs typeface="Century Gothic"/>
                <a:sym typeface="Century Gothic"/>
              </a:rPr>
              <a:t>A planned approach to teaching and embedding the sound-writing relationship</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1F3864"/>
                </a:solidFill>
                <a:latin typeface="Century Gothic"/>
                <a:ea typeface="Century Gothic"/>
                <a:cs typeface="Century Gothic"/>
                <a:sym typeface="Century Gothic"/>
              </a:rPr>
              <a:t>A carefully selected core vocabulary (including verbs), based on frequency of use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002060"/>
                </a:solidFill>
                <a:latin typeface="Century Gothic"/>
                <a:ea typeface="Century Gothic"/>
                <a:cs typeface="Century Gothic"/>
                <a:sym typeface="Century Gothic"/>
              </a:rPr>
              <a:t>A clear, progressive, sequenced teaching of grammar, including the chance to process input for meaning</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1F3864"/>
                </a:solidFill>
                <a:latin typeface="Century Gothic"/>
                <a:ea typeface="Century Gothic"/>
                <a:cs typeface="Century Gothic"/>
                <a:sym typeface="Century Gothic"/>
              </a:rPr>
              <a:t>Frequent, planned opportunities for recall, repetition, reuse in a variety of contexts leading over time to mastery</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1F3864"/>
                </a:solidFill>
                <a:latin typeface="Century Gothic"/>
                <a:ea typeface="Century Gothic"/>
                <a:cs typeface="Century Gothic"/>
                <a:sym typeface="Century Gothic"/>
              </a:rPr>
              <a:t>Opportunities to encounter and practise language in engaging contexts, with a particular focus on cultural knowledge</a:t>
            </a:r>
            <a:endParaRPr sz="1400" b="0" i="0" u="none" strike="noStrike" cap="none">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ED7D31"/>
              </a:buClr>
              <a:buSzPts val="2600"/>
              <a:buFont typeface="Arial"/>
              <a:buChar char="•"/>
            </a:pPr>
            <a:r>
              <a:rPr lang="en-GB" sz="2600" b="0" i="0" u="none" strike="noStrike" cap="none">
                <a:solidFill>
                  <a:srgbClr val="1F3864"/>
                </a:solidFill>
                <a:latin typeface="Century Gothic"/>
                <a:ea typeface="Century Gothic"/>
                <a:cs typeface="Century Gothic"/>
                <a:sym typeface="Century Gothic"/>
              </a:rPr>
              <a:t>A maximal approach to integrating both receptive and productive modes of language use (i.e., the four ‘skills’)</a:t>
            </a:r>
            <a:endParaRPr sz="2600" b="0" i="0" u="none" strike="noStrike" cap="none">
              <a:solidFill>
                <a:srgbClr val="2F5496"/>
              </a:solidFill>
              <a:latin typeface="Century Gothic"/>
              <a:ea typeface="Century Gothic"/>
              <a:cs typeface="Century Gothic"/>
              <a:sym typeface="Century Gothic"/>
            </a:endParaRPr>
          </a:p>
          <a:p>
            <a:pPr marL="228600" marR="0" lvl="0" indent="-88900" algn="l" rtl="0">
              <a:lnSpc>
                <a:spcPct val="150000"/>
              </a:lnSpc>
              <a:spcBef>
                <a:spcPts val="1000"/>
              </a:spcBef>
              <a:spcAft>
                <a:spcPts val="0"/>
              </a:spcAft>
              <a:buClr>
                <a:srgbClr val="ED7D31"/>
              </a:buClr>
              <a:buSzPts val="2200"/>
              <a:buFont typeface="Arial"/>
              <a:buNone/>
            </a:pPr>
            <a:endParaRPr sz="2200" b="0" i="0" u="none" strike="noStrike" cap="none">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34"/>
          <p:cNvSpPr txBox="1">
            <a:spLocks noGrp="1"/>
          </p:cNvSpPr>
          <p:nvPr>
            <p:ph type="body" idx="1"/>
          </p:nvPr>
        </p:nvSpPr>
        <p:spPr>
          <a:xfrm>
            <a:off x="644577" y="1745323"/>
            <a:ext cx="11197653" cy="318953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1000"/>
              </a:spcBef>
              <a:spcAft>
                <a:spcPts val="0"/>
              </a:spcAft>
              <a:buSzPts val="2800"/>
              <a:buChar char="•"/>
            </a:pPr>
            <a:r>
              <a:rPr lang="en-GB">
                <a:solidFill>
                  <a:srgbClr val="1F3864"/>
                </a:solidFill>
              </a:rPr>
              <a:t>Overview of the new subject content for GCSE French, German and Spanish</a:t>
            </a:r>
            <a:endParaRPr/>
          </a:p>
          <a:p>
            <a:pPr marL="228600" lvl="0" indent="-228600" algn="l" rtl="0">
              <a:lnSpc>
                <a:spcPct val="150000"/>
              </a:lnSpc>
              <a:spcBef>
                <a:spcPts val="1000"/>
              </a:spcBef>
              <a:spcAft>
                <a:spcPts val="0"/>
              </a:spcAft>
              <a:buClr>
                <a:srgbClr val="1F3864"/>
              </a:buClr>
              <a:buSzPts val="2800"/>
              <a:buChar char="•"/>
            </a:pPr>
            <a:r>
              <a:rPr lang="en-GB"/>
              <a:t>Principles in practice: SOW development (big picture)</a:t>
            </a:r>
            <a:endParaRPr/>
          </a:p>
          <a:p>
            <a:pPr marL="228600" lvl="0" indent="-228600" algn="l" rtl="0">
              <a:lnSpc>
                <a:spcPct val="150000"/>
              </a:lnSpc>
              <a:spcBef>
                <a:spcPts val="1000"/>
              </a:spcBef>
              <a:spcAft>
                <a:spcPts val="0"/>
              </a:spcAft>
              <a:buClr>
                <a:srgbClr val="1F3864"/>
              </a:buClr>
              <a:buSzPts val="2800"/>
              <a:buChar char="•"/>
            </a:pPr>
            <a:r>
              <a:rPr lang="en-GB"/>
              <a:t>What we can do now (immediate practical steps)</a:t>
            </a:r>
            <a:endParaRPr/>
          </a:p>
        </p:txBody>
      </p:sp>
      <p:sp>
        <p:nvSpPr>
          <p:cNvPr id="752" name="Google Shape;752;p34"/>
          <p:cNvSpPr txBox="1">
            <a:spLocks noGrp="1"/>
          </p:cNvSpPr>
          <p:nvPr>
            <p:ph type="title"/>
          </p:nvPr>
        </p:nvSpPr>
        <p:spPr>
          <a:xfrm>
            <a:off x="644577" y="419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pic>
        <p:nvPicPr>
          <p:cNvPr id="753" name="Google Shape;753;p34" descr="green checkmark"/>
          <p:cNvPicPr preferRelativeResize="0"/>
          <p:nvPr/>
        </p:nvPicPr>
        <p:blipFill rotWithShape="1">
          <a:blip r:embed="rId3">
            <a:alphaModFix/>
          </a:blip>
          <a:srcRect/>
          <a:stretch/>
        </p:blipFill>
        <p:spPr>
          <a:xfrm>
            <a:off x="4788817" y="2601270"/>
            <a:ext cx="566438" cy="492547"/>
          </a:xfrm>
          <a:prstGeom prst="rect">
            <a:avLst/>
          </a:prstGeom>
          <a:noFill/>
          <a:ln>
            <a:noFill/>
          </a:ln>
        </p:spPr>
      </p:pic>
      <p:pic>
        <p:nvPicPr>
          <p:cNvPr id="754" name="Google Shape;754;p34" descr="green checkmark"/>
          <p:cNvPicPr preferRelativeResize="0"/>
          <p:nvPr/>
        </p:nvPicPr>
        <p:blipFill rotWithShape="1">
          <a:blip r:embed="rId3">
            <a:alphaModFix/>
          </a:blip>
          <a:srcRect/>
          <a:stretch/>
        </p:blipFill>
        <p:spPr>
          <a:xfrm>
            <a:off x="10310659" y="3414260"/>
            <a:ext cx="566438" cy="49254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35"/>
          <p:cNvPicPr preferRelativeResize="0"/>
          <p:nvPr/>
        </p:nvPicPr>
        <p:blipFill rotWithShape="1">
          <a:blip r:embed="rId3">
            <a:alphaModFix/>
          </a:blip>
          <a:srcRect/>
          <a:stretch/>
        </p:blipFill>
        <p:spPr>
          <a:xfrm>
            <a:off x="952500" y="0"/>
            <a:ext cx="10287000" cy="6858000"/>
          </a:xfrm>
          <a:prstGeom prst="rect">
            <a:avLst/>
          </a:prstGeom>
          <a:noFill/>
          <a:ln>
            <a:noFill/>
          </a:ln>
        </p:spPr>
      </p:pic>
      <p:sp>
        <p:nvSpPr>
          <p:cNvPr id="761" name="Google Shape;761;p35"/>
          <p:cNvSpPr/>
          <p:nvPr/>
        </p:nvSpPr>
        <p:spPr>
          <a:xfrm>
            <a:off x="82593" y="5980358"/>
            <a:ext cx="8229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800"/>
              <a:buFont typeface="Century Gothic"/>
              <a:buNone/>
            </a:pPr>
            <a:r>
              <a:rPr lang="en-GB" sz="1800" b="1" i="0" u="sng" strike="noStrike" cap="none">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KS3 curriculum analysis and development towards the new GCSE</a:t>
            </a:r>
            <a:br>
              <a:rPr lang="en-GB" sz="1800" b="1" i="0" u="sng" strike="noStrike" cap="none">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br>
            <a:endParaRPr sz="1800" b="0" i="0" u="none" strike="noStrike" cap="none">
              <a:solidFill>
                <a:srgbClr val="000000"/>
              </a:solidFill>
              <a:latin typeface="Arial"/>
              <a:ea typeface="Arial"/>
              <a:cs typeface="Arial"/>
              <a:sym typeface="Arial"/>
            </a:endParaRPr>
          </a:p>
        </p:txBody>
      </p:sp>
      <p:sp>
        <p:nvSpPr>
          <p:cNvPr id="762" name="Google Shape;762;p35"/>
          <p:cNvSpPr txBox="1"/>
          <p:nvPr/>
        </p:nvSpPr>
        <p:spPr>
          <a:xfrm>
            <a:off x="112542" y="70338"/>
            <a:ext cx="11957538"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763" name="Google Shape;763;p35"/>
          <p:cNvSpPr txBox="1">
            <a:spLocks noGrp="1"/>
          </p:cNvSpPr>
          <p:nvPr>
            <p:ph type="title"/>
          </p:nvPr>
        </p:nvSpPr>
        <p:spPr>
          <a:xfrm>
            <a:off x="121920" y="-53957"/>
            <a:ext cx="10515600" cy="7550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What can we do now? [1/7]: KS3 SOW analysis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
          <p:cNvSpPr txBox="1">
            <a:spLocks noGrp="1"/>
          </p:cNvSpPr>
          <p:nvPr>
            <p:ph type="body" idx="1"/>
          </p:nvPr>
        </p:nvSpPr>
        <p:spPr>
          <a:xfrm>
            <a:off x="644577" y="1745323"/>
            <a:ext cx="11197653" cy="318953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1000"/>
              </a:spcBef>
              <a:spcAft>
                <a:spcPts val="0"/>
              </a:spcAft>
              <a:buSzPts val="2800"/>
              <a:buChar char="•"/>
            </a:pPr>
            <a:r>
              <a:rPr lang="en-GB">
                <a:solidFill>
                  <a:srgbClr val="1F3864"/>
                </a:solidFill>
              </a:rPr>
              <a:t>Overview of the new subject content for GCSE French, German and Spanish</a:t>
            </a:r>
            <a:endParaRPr/>
          </a:p>
          <a:p>
            <a:pPr marL="228600" lvl="0" indent="-228600" algn="l" rtl="0">
              <a:lnSpc>
                <a:spcPct val="150000"/>
              </a:lnSpc>
              <a:spcBef>
                <a:spcPts val="1000"/>
              </a:spcBef>
              <a:spcAft>
                <a:spcPts val="0"/>
              </a:spcAft>
              <a:buClr>
                <a:srgbClr val="1F3864"/>
              </a:buClr>
              <a:buSzPts val="2800"/>
              <a:buChar char="•"/>
            </a:pPr>
            <a:r>
              <a:rPr lang="en-GB"/>
              <a:t>Principles in practice: SOW development (big picture)</a:t>
            </a:r>
            <a:endParaRPr/>
          </a:p>
          <a:p>
            <a:pPr marL="228600" lvl="0" indent="-228600" algn="l" rtl="0">
              <a:lnSpc>
                <a:spcPct val="150000"/>
              </a:lnSpc>
              <a:spcBef>
                <a:spcPts val="1000"/>
              </a:spcBef>
              <a:spcAft>
                <a:spcPts val="0"/>
              </a:spcAft>
              <a:buClr>
                <a:srgbClr val="1F3864"/>
              </a:buClr>
              <a:buSzPts val="2800"/>
              <a:buChar char="•"/>
            </a:pPr>
            <a:r>
              <a:rPr lang="en-GB"/>
              <a:t>What we can do now (immediate practical steps)</a:t>
            </a:r>
            <a:endParaRPr/>
          </a:p>
        </p:txBody>
      </p:sp>
      <p:sp>
        <p:nvSpPr>
          <p:cNvPr id="426" name="Google Shape;426;p4"/>
          <p:cNvSpPr txBox="1">
            <a:spLocks noGrp="1"/>
          </p:cNvSpPr>
          <p:nvPr>
            <p:ph type="title"/>
          </p:nvPr>
        </p:nvSpPr>
        <p:spPr>
          <a:xfrm>
            <a:off x="644577" y="4197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6"/>
          <p:cNvSpPr txBox="1">
            <a:spLocks noGrp="1"/>
          </p:cNvSpPr>
          <p:nvPr>
            <p:ph type="body" idx="1"/>
          </p:nvPr>
        </p:nvSpPr>
        <p:spPr>
          <a:xfrm>
            <a:off x="2392180" y="1846972"/>
            <a:ext cx="9569971" cy="851344"/>
          </a:xfrm>
          <a:prstGeom prst="rect">
            <a:avLst/>
          </a:prstGeom>
          <a:no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SzPts val="1800"/>
              <a:buNone/>
            </a:pPr>
            <a:r>
              <a:rPr lang="en-GB" sz="2400" b="1">
                <a:solidFill>
                  <a:srgbClr val="002060"/>
                </a:solidFill>
              </a:rPr>
              <a:t>Phonics</a:t>
            </a:r>
            <a:r>
              <a:rPr lang="en-GB" sz="2400">
                <a:solidFill>
                  <a:srgbClr val="002060"/>
                </a:solidFill>
              </a:rPr>
              <a:t> Some or all of the SSC could be taught and practised in Y3–Y6. </a:t>
            </a:r>
            <a:endParaRPr/>
          </a:p>
        </p:txBody>
      </p:sp>
      <p:pic>
        <p:nvPicPr>
          <p:cNvPr id="770" name="Google Shape;770;p36" descr="Book with highlighter and glasses"/>
          <p:cNvPicPr preferRelativeResize="0"/>
          <p:nvPr/>
        </p:nvPicPr>
        <p:blipFill rotWithShape="1">
          <a:blip r:embed="rId3">
            <a:alphaModFix/>
          </a:blip>
          <a:srcRect/>
          <a:stretch/>
        </p:blipFill>
        <p:spPr>
          <a:xfrm>
            <a:off x="58711" y="1178796"/>
            <a:ext cx="2333470" cy="1556844"/>
          </a:xfrm>
          <a:prstGeom prst="rect">
            <a:avLst/>
          </a:prstGeom>
          <a:noFill/>
          <a:ln>
            <a:noFill/>
          </a:ln>
        </p:spPr>
      </p:pic>
      <p:pic>
        <p:nvPicPr>
          <p:cNvPr id="771" name="Google Shape;771;p36" descr="page of a dictionary"/>
          <p:cNvPicPr preferRelativeResize="0"/>
          <p:nvPr/>
        </p:nvPicPr>
        <p:blipFill rotWithShape="1">
          <a:blip r:embed="rId4">
            <a:alphaModFix/>
          </a:blip>
          <a:srcRect/>
          <a:stretch/>
        </p:blipFill>
        <p:spPr>
          <a:xfrm>
            <a:off x="58711" y="3025142"/>
            <a:ext cx="2333470" cy="1471412"/>
          </a:xfrm>
          <a:prstGeom prst="rect">
            <a:avLst/>
          </a:prstGeom>
          <a:noFill/>
          <a:ln>
            <a:noFill/>
          </a:ln>
        </p:spPr>
      </p:pic>
      <p:pic>
        <p:nvPicPr>
          <p:cNvPr id="772" name="Google Shape;772;p36"/>
          <p:cNvPicPr preferRelativeResize="0"/>
          <p:nvPr/>
        </p:nvPicPr>
        <p:blipFill rotWithShape="1">
          <a:blip r:embed="rId5">
            <a:alphaModFix/>
          </a:blip>
          <a:srcRect/>
          <a:stretch/>
        </p:blipFill>
        <p:spPr>
          <a:xfrm>
            <a:off x="58711" y="4819858"/>
            <a:ext cx="2318481" cy="1535972"/>
          </a:xfrm>
          <a:prstGeom prst="rect">
            <a:avLst/>
          </a:prstGeom>
          <a:noFill/>
          <a:ln>
            <a:noFill/>
          </a:ln>
        </p:spPr>
      </p:pic>
      <p:sp>
        <p:nvSpPr>
          <p:cNvPr id="773" name="Google Shape;773;p36"/>
          <p:cNvSpPr txBox="1"/>
          <p:nvPr/>
        </p:nvSpPr>
        <p:spPr>
          <a:xfrm>
            <a:off x="2392180" y="2987164"/>
            <a:ext cx="9569971" cy="1547367"/>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rgbClr val="1F3864"/>
              </a:buClr>
              <a:buSzPts val="1800"/>
              <a:buFont typeface="Arial"/>
              <a:buNone/>
            </a:pPr>
            <a:r>
              <a:rPr lang="en-GB" sz="2400" b="1" i="0" u="none" strike="noStrike" cap="none">
                <a:solidFill>
                  <a:srgbClr val="002060"/>
                </a:solidFill>
                <a:latin typeface="Century Gothic"/>
                <a:ea typeface="Century Gothic"/>
                <a:cs typeface="Century Gothic"/>
                <a:sym typeface="Century Gothic"/>
              </a:rPr>
              <a:t>Vocabulary </a:t>
            </a:r>
            <a:r>
              <a:rPr lang="en-GB" sz="2400" b="0" i="0" u="none" strike="noStrike" cap="none">
                <a:solidFill>
                  <a:srgbClr val="002060"/>
                </a:solidFill>
                <a:latin typeface="Century Gothic"/>
                <a:ea typeface="Century Gothic"/>
                <a:cs typeface="Century Gothic"/>
                <a:sym typeface="Century Gothic"/>
              </a:rPr>
              <a:t>Around 500 words could be taught over 4 years at KS2 at an average rate of 4 words per week.  Ideally, these words would be high frequency and would overlap with words on the new GCSE.</a:t>
            </a:r>
            <a:endParaRPr sz="1400" b="0" i="0" u="none" strike="noStrike" cap="none">
              <a:solidFill>
                <a:srgbClr val="000000"/>
              </a:solidFill>
              <a:latin typeface="Arial"/>
              <a:ea typeface="Arial"/>
              <a:cs typeface="Arial"/>
              <a:sym typeface="Arial"/>
            </a:endParaRPr>
          </a:p>
        </p:txBody>
      </p:sp>
      <p:sp>
        <p:nvSpPr>
          <p:cNvPr id="774" name="Google Shape;774;p36"/>
          <p:cNvSpPr txBox="1"/>
          <p:nvPr/>
        </p:nvSpPr>
        <p:spPr>
          <a:xfrm>
            <a:off x="2377190" y="4819858"/>
            <a:ext cx="9925645" cy="1547367"/>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rgbClr val="1F3864"/>
              </a:buClr>
              <a:buSzPts val="1946"/>
              <a:buFont typeface="Arial"/>
              <a:buNone/>
            </a:pPr>
            <a:r>
              <a:rPr lang="en-GB" sz="2400" b="1" i="0" u="none" strike="noStrike" cap="none">
                <a:solidFill>
                  <a:srgbClr val="002060"/>
                </a:solidFill>
                <a:latin typeface="Century Gothic"/>
                <a:ea typeface="Century Gothic"/>
                <a:cs typeface="Century Gothic"/>
                <a:sym typeface="Century Gothic"/>
              </a:rPr>
              <a:t>Grammar </a:t>
            </a:r>
            <a:r>
              <a:rPr lang="en-GB" sz="2400" b="0" i="0" u="none" strike="noStrike" cap="none">
                <a:solidFill>
                  <a:srgbClr val="002060"/>
                </a:solidFill>
                <a:latin typeface="Century Gothic"/>
                <a:ea typeface="Century Gothic"/>
                <a:cs typeface="Century Gothic"/>
                <a:sym typeface="Century Gothic"/>
              </a:rPr>
              <a:t>The KS2 National Curriculum includes teaching gender of nouns, singular and plural noun forms, adjective agreement (gender and number) and position, and the conjugation of key verbs. All of these are required content for GCSE.</a:t>
            </a:r>
            <a:endParaRPr sz="2400" b="0" i="0" u="none" strike="noStrike" cap="none">
              <a:solidFill>
                <a:srgbClr val="000000"/>
              </a:solidFill>
              <a:latin typeface="Arial"/>
              <a:ea typeface="Arial"/>
              <a:cs typeface="Arial"/>
              <a:sym typeface="Arial"/>
            </a:endParaRPr>
          </a:p>
        </p:txBody>
      </p:sp>
      <p:sp>
        <p:nvSpPr>
          <p:cNvPr id="775" name="Google Shape;775;p36"/>
          <p:cNvSpPr txBox="1"/>
          <p:nvPr/>
        </p:nvSpPr>
        <p:spPr>
          <a:xfrm>
            <a:off x="3180678" y="6431773"/>
            <a:ext cx="66302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Arial"/>
              <a:buNone/>
            </a:pPr>
            <a:r>
              <a:rPr lang="en-GB" sz="1800" b="1" i="0"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val="tx"/>
                    </a:ext>
                  </a:extLst>
                </a:hlinkClick>
              </a:rPr>
              <a:t>https://ncelp.org/blog-what-next-for-primary-languages/</a:t>
            </a:r>
            <a:r>
              <a:rPr lang="en-GB" sz="1800" b="1" i="0" u="none" strike="noStrike" cap="none">
                <a:solidFill>
                  <a:srgbClr val="FFFFF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76" name="Google Shape;776;p36"/>
          <p:cNvSpPr txBox="1"/>
          <p:nvPr/>
        </p:nvSpPr>
        <p:spPr>
          <a:xfrm>
            <a:off x="112542" y="70338"/>
            <a:ext cx="11957538" cy="506436"/>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1" i="0" u="none" strike="noStrike" cap="none">
              <a:solidFill>
                <a:srgbClr val="FFFFFF"/>
              </a:solidFill>
              <a:latin typeface="Century Gothic"/>
              <a:ea typeface="Century Gothic"/>
              <a:cs typeface="Century Gothic"/>
              <a:sym typeface="Century Gothic"/>
            </a:endParaRPr>
          </a:p>
        </p:txBody>
      </p:sp>
      <p:sp>
        <p:nvSpPr>
          <p:cNvPr id="777" name="Google Shape;777;p36"/>
          <p:cNvSpPr txBox="1">
            <a:spLocks noGrp="1"/>
          </p:cNvSpPr>
          <p:nvPr>
            <p:ph type="title"/>
          </p:nvPr>
        </p:nvSpPr>
        <p:spPr>
          <a:xfrm>
            <a:off x="58711" y="-110901"/>
            <a:ext cx="10515600" cy="9663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What can we do now? [2/7]: KS2-3 planning </a:t>
            </a:r>
            <a:endParaRPr/>
          </a:p>
        </p:txBody>
      </p:sp>
      <p:sp>
        <p:nvSpPr>
          <p:cNvPr id="778" name="Google Shape;778;p36"/>
          <p:cNvSpPr/>
          <p:nvPr/>
        </p:nvSpPr>
        <p:spPr>
          <a:xfrm>
            <a:off x="2557549" y="752548"/>
            <a:ext cx="9389612" cy="954067"/>
          </a:xfrm>
          <a:prstGeom prst="rect">
            <a:avLst/>
          </a:prstGeom>
          <a:solidFill>
            <a:srgbClr val="FFF2CC"/>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2060"/>
              </a:buClr>
              <a:buSzPts val="1800"/>
              <a:buFont typeface="Arial"/>
              <a:buNone/>
            </a:pPr>
            <a:r>
              <a:rPr lang="en-GB" sz="2800" b="0" i="0" u="none" strike="noStrike" cap="none">
                <a:solidFill>
                  <a:srgbClr val="002060"/>
                </a:solidFill>
                <a:latin typeface="Century Gothic"/>
                <a:ea typeface="Century Gothic"/>
                <a:cs typeface="Century Gothic"/>
                <a:sym typeface="Century Gothic"/>
              </a:rPr>
              <a:t>Is there anything (more) that could be done pre-transition to lighten the learning load at KS3?  </a:t>
            </a:r>
            <a:endParaRPr sz="2800" b="0" i="0" u="none" strike="noStrike" cap="none">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37"/>
          <p:cNvPicPr preferRelativeResize="0"/>
          <p:nvPr/>
        </p:nvPicPr>
        <p:blipFill rotWithShape="1">
          <a:blip r:embed="rId3">
            <a:alphaModFix/>
          </a:blip>
          <a:srcRect l="35682" t="32606" r="34355" b="37454"/>
          <a:stretch/>
        </p:blipFill>
        <p:spPr>
          <a:xfrm>
            <a:off x="10327038" y="873155"/>
            <a:ext cx="1902392" cy="1684196"/>
          </a:xfrm>
          <a:prstGeom prst="rect">
            <a:avLst/>
          </a:prstGeom>
          <a:noFill/>
          <a:ln>
            <a:noFill/>
          </a:ln>
        </p:spPr>
      </p:pic>
      <p:pic>
        <p:nvPicPr>
          <p:cNvPr id="785" name="Google Shape;785;p37"/>
          <p:cNvPicPr preferRelativeResize="0"/>
          <p:nvPr/>
        </p:nvPicPr>
        <p:blipFill rotWithShape="1">
          <a:blip r:embed="rId4">
            <a:alphaModFix/>
          </a:blip>
          <a:srcRect l="7225" t="63392" r="62707" b="3151"/>
          <a:stretch/>
        </p:blipFill>
        <p:spPr>
          <a:xfrm>
            <a:off x="10466726" y="4679110"/>
            <a:ext cx="1612731" cy="1589693"/>
          </a:xfrm>
          <a:prstGeom prst="rect">
            <a:avLst/>
          </a:prstGeom>
          <a:noFill/>
          <a:ln>
            <a:noFill/>
          </a:ln>
        </p:spPr>
      </p:pic>
      <p:sp>
        <p:nvSpPr>
          <p:cNvPr id="786" name="Google Shape;786;p37"/>
          <p:cNvSpPr txBox="1">
            <a:spLocks noGrp="1"/>
          </p:cNvSpPr>
          <p:nvPr>
            <p:ph type="body" idx="1"/>
          </p:nvPr>
        </p:nvSpPr>
        <p:spPr>
          <a:xfrm>
            <a:off x="326688" y="1229210"/>
            <a:ext cx="10140038" cy="4708088"/>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1F3864"/>
              </a:buClr>
              <a:buSzPts val="2800"/>
              <a:buChar char="•"/>
            </a:pPr>
            <a:r>
              <a:rPr lang="en-GB" sz="2600"/>
              <a:t>Information gap tasks that compel one student to </a:t>
            </a:r>
            <a:r>
              <a:rPr lang="en-GB" sz="2600" b="1"/>
              <a:t>listen </a:t>
            </a:r>
            <a:r>
              <a:rPr lang="en-GB" sz="2600"/>
              <a:t>and </a:t>
            </a:r>
            <a:r>
              <a:rPr lang="en-GB" sz="2600" b="1"/>
              <a:t>understand</a:t>
            </a:r>
            <a:r>
              <a:rPr lang="en-GB" sz="2600"/>
              <a:t> and the other to </a:t>
            </a:r>
            <a:r>
              <a:rPr lang="en-GB" sz="2600" b="1"/>
              <a:t>speak</a:t>
            </a:r>
            <a:endParaRPr/>
          </a:p>
          <a:p>
            <a:pPr marL="228600" lvl="0" indent="-228600" algn="l" rtl="0">
              <a:lnSpc>
                <a:spcPct val="100000"/>
              </a:lnSpc>
              <a:spcBef>
                <a:spcPts val="1200"/>
              </a:spcBef>
              <a:spcAft>
                <a:spcPts val="0"/>
              </a:spcAft>
              <a:buClr>
                <a:srgbClr val="1F3864"/>
              </a:buClr>
              <a:buSzPts val="2800"/>
              <a:buChar char="•"/>
            </a:pPr>
            <a:r>
              <a:rPr lang="en-GB" sz="2600"/>
              <a:t>Incremental speaking development from structured to freer</a:t>
            </a:r>
            <a:endParaRPr/>
          </a:p>
          <a:p>
            <a:pPr marL="228600" lvl="0" indent="-228600" algn="l" rtl="0">
              <a:lnSpc>
                <a:spcPct val="100000"/>
              </a:lnSpc>
              <a:spcBef>
                <a:spcPts val="1200"/>
              </a:spcBef>
              <a:spcAft>
                <a:spcPts val="0"/>
              </a:spcAft>
              <a:buClr>
                <a:srgbClr val="1F3864"/>
              </a:buClr>
              <a:buSzPts val="2800"/>
              <a:buChar char="•"/>
            </a:pPr>
            <a:r>
              <a:rPr lang="en-GB" sz="2600" b="1"/>
              <a:t>Speaking without reliance on written prompts</a:t>
            </a:r>
            <a:r>
              <a:rPr lang="en-GB" sz="2600"/>
              <a:t> helps students to retain the language</a:t>
            </a:r>
            <a:endParaRPr/>
          </a:p>
          <a:p>
            <a:pPr marL="228600" lvl="0" indent="-228600" algn="l" rtl="0">
              <a:lnSpc>
                <a:spcPct val="100000"/>
              </a:lnSpc>
              <a:spcBef>
                <a:spcPts val="1200"/>
              </a:spcBef>
              <a:spcAft>
                <a:spcPts val="0"/>
              </a:spcAft>
              <a:buClr>
                <a:srgbClr val="1F3864"/>
              </a:buClr>
              <a:buSzPts val="2800"/>
              <a:buChar char="•"/>
            </a:pPr>
            <a:r>
              <a:rPr lang="en-GB" sz="2600"/>
              <a:t>Anticipate </a:t>
            </a:r>
            <a:r>
              <a:rPr lang="en-GB" sz="2600" b="1"/>
              <a:t>greater tolerance </a:t>
            </a:r>
            <a:r>
              <a:rPr lang="en-GB" sz="2600"/>
              <a:t>than currently for spoken errors to reward </a:t>
            </a:r>
            <a:r>
              <a:rPr lang="en-GB" sz="2600" b="1"/>
              <a:t>more independent production</a:t>
            </a:r>
            <a:endParaRPr/>
          </a:p>
          <a:p>
            <a:pPr marL="228600" lvl="0" indent="-228600" algn="l" rtl="0">
              <a:lnSpc>
                <a:spcPct val="100000"/>
              </a:lnSpc>
              <a:spcBef>
                <a:spcPts val="1200"/>
              </a:spcBef>
              <a:spcAft>
                <a:spcPts val="1200"/>
              </a:spcAft>
              <a:buClr>
                <a:srgbClr val="1F3864"/>
              </a:buClr>
              <a:buSzPts val="2800"/>
              <a:buChar char="•"/>
            </a:pPr>
            <a:r>
              <a:rPr lang="en-GB" sz="2600"/>
              <a:t>Alter KS3 tasks and assessments from ‘pre-learnt answers’ to conversation questions to ‘</a:t>
            </a:r>
            <a:r>
              <a:rPr lang="en-GB" sz="2600" b="1"/>
              <a:t>unscripted tasks</a:t>
            </a:r>
            <a:r>
              <a:rPr lang="en-GB" sz="2600"/>
              <a:t>’</a:t>
            </a:r>
            <a:endParaRPr sz="2600"/>
          </a:p>
        </p:txBody>
      </p:sp>
      <p:pic>
        <p:nvPicPr>
          <p:cNvPr id="787" name="Google Shape;787;p37"/>
          <p:cNvPicPr preferRelativeResize="0"/>
          <p:nvPr/>
        </p:nvPicPr>
        <p:blipFill rotWithShape="1">
          <a:blip r:embed="rId5">
            <a:alphaModFix/>
          </a:blip>
          <a:srcRect l="68464" t="63273" r="2543" b="7272"/>
          <a:stretch/>
        </p:blipFill>
        <p:spPr>
          <a:xfrm>
            <a:off x="10466727" y="2847339"/>
            <a:ext cx="1713093" cy="1541782"/>
          </a:xfrm>
          <a:prstGeom prst="rect">
            <a:avLst/>
          </a:prstGeom>
          <a:noFill/>
          <a:ln>
            <a:noFill/>
          </a:ln>
        </p:spPr>
      </p:pic>
      <p:sp>
        <p:nvSpPr>
          <p:cNvPr id="788" name="Google Shape;788;p37"/>
          <p:cNvSpPr/>
          <p:nvPr/>
        </p:nvSpPr>
        <p:spPr>
          <a:xfrm>
            <a:off x="0" y="5995496"/>
            <a:ext cx="8229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NCELP Production tasks collection</a:t>
            </a:r>
            <a:r>
              <a:rPr lang="en-GB" sz="1800" b="0" i="0" u="none" strike="noStrike" cap="none">
                <a:solidFill>
                  <a:srgbClr val="000000"/>
                </a:solidFill>
                <a:latin typeface="Arial"/>
                <a:ea typeface="Arial"/>
                <a:cs typeface="Arial"/>
                <a:sym typeface="Arial"/>
              </a:rPr>
              <a:t> </a:t>
            </a:r>
            <a:br>
              <a:rPr lang="en-GB" sz="1800" b="1" i="0" u="sng" strike="noStrike" cap="none">
                <a:solidFill>
                  <a:srgbClr val="002060"/>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br>
            <a:endParaRPr sz="1800" b="0" i="0" u="none" strike="noStrike" cap="none">
              <a:solidFill>
                <a:srgbClr val="000000"/>
              </a:solidFill>
              <a:latin typeface="Arial"/>
              <a:ea typeface="Arial"/>
              <a:cs typeface="Arial"/>
              <a:sym typeface="Arial"/>
            </a:endParaRPr>
          </a:p>
        </p:txBody>
      </p:sp>
      <p:sp>
        <p:nvSpPr>
          <p:cNvPr id="789" name="Google Shape;789;p37"/>
          <p:cNvSpPr txBox="1"/>
          <p:nvPr/>
        </p:nvSpPr>
        <p:spPr>
          <a:xfrm>
            <a:off x="112542" y="70337"/>
            <a:ext cx="11966916" cy="972491"/>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0" i="0" u="none" strike="noStrike" cap="none">
              <a:solidFill>
                <a:srgbClr val="FFFFFF"/>
              </a:solidFill>
              <a:latin typeface="Century Gothic"/>
              <a:ea typeface="Century Gothic"/>
              <a:cs typeface="Century Gothic"/>
              <a:sym typeface="Century Gothic"/>
            </a:endParaRPr>
          </a:p>
        </p:txBody>
      </p:sp>
      <p:sp>
        <p:nvSpPr>
          <p:cNvPr id="790" name="Google Shape;790;p37"/>
          <p:cNvSpPr txBox="1">
            <a:spLocks noGrp="1"/>
          </p:cNvSpPr>
          <p:nvPr>
            <p:ph type="title"/>
          </p:nvPr>
        </p:nvSpPr>
        <p:spPr>
          <a:xfrm>
            <a:off x="112542" y="-543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What can we do now? [3/7]: </a:t>
            </a:r>
            <a:br>
              <a:rPr lang="en-GB" sz="3200" b="1">
                <a:solidFill>
                  <a:schemeClr val="lt1"/>
                </a:solidFill>
              </a:rPr>
            </a:br>
            <a:r>
              <a:rPr lang="en-GB" sz="3200" b="1">
                <a:solidFill>
                  <a:schemeClr val="lt1"/>
                </a:solidFill>
              </a:rPr>
              <a:t>Develop unscripted speaking opportunities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30"/>
          <p:cNvSpPr txBox="1">
            <a:spLocks noGrp="1"/>
          </p:cNvSpPr>
          <p:nvPr>
            <p:ph type="body" idx="1"/>
          </p:nvPr>
        </p:nvSpPr>
        <p:spPr>
          <a:xfrm>
            <a:off x="838200" y="2142087"/>
            <a:ext cx="9806501" cy="291693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800"/>
              <a:buChar char="•"/>
            </a:pPr>
            <a:r>
              <a:rPr lang="en-GB"/>
              <a:t>Look up the GCSE word patterns resources on the NCELP portal</a:t>
            </a:r>
            <a:endParaRPr/>
          </a:p>
          <a:p>
            <a:pPr marL="0" lvl="0" indent="0" algn="l" rtl="0">
              <a:lnSpc>
                <a:spcPct val="100000"/>
              </a:lnSpc>
              <a:spcBef>
                <a:spcPts val="0"/>
              </a:spcBef>
              <a:spcAft>
                <a:spcPts val="0"/>
              </a:spcAft>
              <a:buSzPts val="2800"/>
              <a:buNone/>
            </a:pPr>
            <a:endParaRPr/>
          </a:p>
          <a:p>
            <a:pPr marL="228600" lvl="0" indent="-228600" algn="l" rtl="0">
              <a:lnSpc>
                <a:spcPct val="100000"/>
              </a:lnSpc>
              <a:spcBef>
                <a:spcPts val="0"/>
              </a:spcBef>
              <a:spcAft>
                <a:spcPts val="0"/>
              </a:spcAft>
              <a:buSzPts val="2800"/>
              <a:buChar char="•"/>
            </a:pPr>
            <a:r>
              <a:rPr lang="en-GB"/>
              <a:t>Check own existing KS3 word list for any words that are examples of these patterns – consider adding in valuable activities to introduce and practise word pattern knowledge</a:t>
            </a:r>
            <a:endParaRPr/>
          </a:p>
        </p:txBody>
      </p:sp>
      <p:sp>
        <p:nvSpPr>
          <p:cNvPr id="797" name="Google Shape;797;p130"/>
          <p:cNvSpPr/>
          <p:nvPr/>
        </p:nvSpPr>
        <p:spPr>
          <a:xfrm>
            <a:off x="0" y="6000905"/>
            <a:ext cx="8229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1800"/>
              <a:buFont typeface="Arial"/>
              <a:buNone/>
            </a:pPr>
            <a:r>
              <a:rPr lang="en-GB" sz="1800" b="1" i="0" u="sng" strike="noStrike" cap="none">
                <a:solidFill>
                  <a:srgbClr val="1F3864"/>
                </a:solidFill>
                <a:latin typeface="Arial"/>
                <a:ea typeface="Arial"/>
                <a:cs typeface="Arial"/>
                <a:sym typeface="Arial"/>
                <a:hlinkClick r:id="rId3">
                  <a:extLst>
                    <a:ext uri="{A12FA001-AC4F-418D-AE19-62706E023703}">
                      <ahyp:hlinkClr xmlns:ahyp="http://schemas.microsoft.com/office/drawing/2018/hyperlinkcolor" val="tx"/>
                    </a:ext>
                  </a:extLst>
                </a:hlinkClick>
              </a:rPr>
              <a:t>GCSE word patterns</a:t>
            </a:r>
            <a:br>
              <a:rPr lang="en-GB" sz="1800" b="1" i="0" u="sng" strike="noStrike" cap="none">
                <a:solidFill>
                  <a:srgbClr val="002060"/>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br>
            <a:endParaRPr sz="1800" b="0" i="0" u="none" strike="noStrike" cap="none">
              <a:solidFill>
                <a:srgbClr val="000000"/>
              </a:solidFill>
              <a:latin typeface="Arial"/>
              <a:ea typeface="Arial"/>
              <a:cs typeface="Arial"/>
              <a:sym typeface="Arial"/>
            </a:endParaRPr>
          </a:p>
        </p:txBody>
      </p:sp>
      <p:pic>
        <p:nvPicPr>
          <p:cNvPr id="798" name="Google Shape;798;p130"/>
          <p:cNvPicPr preferRelativeResize="0"/>
          <p:nvPr/>
        </p:nvPicPr>
        <p:blipFill rotWithShape="1">
          <a:blip r:embed="rId5">
            <a:alphaModFix/>
          </a:blip>
          <a:srcRect/>
          <a:stretch/>
        </p:blipFill>
        <p:spPr>
          <a:xfrm rot="-6644274">
            <a:off x="9558699" y="3602933"/>
            <a:ext cx="2482647" cy="2594113"/>
          </a:xfrm>
          <a:prstGeom prst="rect">
            <a:avLst/>
          </a:prstGeom>
          <a:noFill/>
          <a:ln>
            <a:noFill/>
          </a:ln>
        </p:spPr>
      </p:pic>
      <p:sp>
        <p:nvSpPr>
          <p:cNvPr id="799" name="Google Shape;799;p130"/>
          <p:cNvSpPr txBox="1"/>
          <p:nvPr/>
        </p:nvSpPr>
        <p:spPr>
          <a:xfrm>
            <a:off x="112542" y="70337"/>
            <a:ext cx="11966916" cy="972491"/>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Arial"/>
              <a:buNone/>
            </a:pPr>
            <a:endParaRPr sz="2400" b="0" i="0" u="none" strike="noStrike" cap="none">
              <a:solidFill>
                <a:srgbClr val="FFFFFF"/>
              </a:solidFill>
              <a:latin typeface="Century Gothic"/>
              <a:ea typeface="Century Gothic"/>
              <a:cs typeface="Century Gothic"/>
              <a:sym typeface="Century Gothic"/>
            </a:endParaRPr>
          </a:p>
        </p:txBody>
      </p:sp>
      <p:sp>
        <p:nvSpPr>
          <p:cNvPr id="800" name="Google Shape;800;p130"/>
          <p:cNvSpPr txBox="1">
            <a:spLocks noGrp="1"/>
          </p:cNvSpPr>
          <p:nvPr>
            <p:ph type="title"/>
          </p:nvPr>
        </p:nvSpPr>
        <p:spPr>
          <a:xfrm>
            <a:off x="112543" y="-106200"/>
            <a:ext cx="11966915"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What can we do now? [4/7]: Develop knowledge of word patterns and cognate recognition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31"/>
          <p:cNvSpPr txBox="1">
            <a:spLocks noGrp="1"/>
          </p:cNvSpPr>
          <p:nvPr>
            <p:ph type="title"/>
          </p:nvPr>
        </p:nvSpPr>
        <p:spPr>
          <a:xfrm>
            <a:off x="461471" y="9062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High frequency vocabulary</a:t>
            </a:r>
            <a:endParaRPr sz="3200" b="1"/>
          </a:p>
        </p:txBody>
      </p:sp>
      <p:sp>
        <p:nvSpPr>
          <p:cNvPr id="807" name="Google Shape;807;p131"/>
          <p:cNvSpPr txBox="1">
            <a:spLocks noGrp="1"/>
          </p:cNvSpPr>
          <p:nvPr>
            <p:ph type="body" idx="1"/>
          </p:nvPr>
        </p:nvSpPr>
        <p:spPr>
          <a:xfrm>
            <a:off x="279712" y="1922633"/>
            <a:ext cx="4688761" cy="470808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1F3864"/>
              </a:buClr>
              <a:buSzPts val="2800"/>
              <a:buChar char="•"/>
            </a:pPr>
            <a:r>
              <a:rPr lang="en-GB"/>
              <a:t>Download the </a:t>
            </a:r>
            <a:r>
              <a:rPr lang="en-GB" u="sng">
                <a:solidFill>
                  <a:schemeClr val="hlink"/>
                </a:solidFill>
                <a:hlinkClick r:id="rId3"/>
              </a:rPr>
              <a:t>NCELP example GCSE list </a:t>
            </a:r>
            <a:endParaRPr/>
          </a:p>
          <a:p>
            <a:pPr marL="228600" lvl="0" indent="-228600" algn="l" rtl="0">
              <a:lnSpc>
                <a:spcPct val="100000"/>
              </a:lnSpc>
              <a:spcBef>
                <a:spcPts val="0"/>
              </a:spcBef>
              <a:spcAft>
                <a:spcPts val="0"/>
              </a:spcAft>
              <a:buClr>
                <a:srgbClr val="1F3864"/>
              </a:buClr>
              <a:buSzPts val="2800"/>
              <a:buChar char="•"/>
            </a:pPr>
            <a:r>
              <a:rPr lang="en-GB"/>
              <a:t>Paste your KS3 SOW vocabulary into it</a:t>
            </a:r>
            <a:endParaRPr/>
          </a:p>
          <a:p>
            <a:pPr marL="228600" lvl="0" indent="-228600" algn="l" rtl="0">
              <a:lnSpc>
                <a:spcPct val="100000"/>
              </a:lnSpc>
              <a:spcBef>
                <a:spcPts val="0"/>
              </a:spcBef>
              <a:spcAft>
                <a:spcPts val="0"/>
              </a:spcAft>
              <a:buClr>
                <a:srgbClr val="1F3864"/>
              </a:buClr>
              <a:buSzPts val="2800"/>
              <a:buChar char="•"/>
            </a:pPr>
            <a:r>
              <a:rPr lang="en-GB"/>
              <a:t>Select columns C and E</a:t>
            </a:r>
            <a:endParaRPr/>
          </a:p>
          <a:p>
            <a:pPr marL="228600" lvl="0" indent="-228600" algn="l" rtl="0">
              <a:lnSpc>
                <a:spcPct val="100000"/>
              </a:lnSpc>
              <a:spcBef>
                <a:spcPts val="0"/>
              </a:spcBef>
              <a:spcAft>
                <a:spcPts val="0"/>
              </a:spcAft>
              <a:buClr>
                <a:srgbClr val="1F3864"/>
              </a:buClr>
              <a:buSzPts val="2800"/>
              <a:buChar char="•"/>
            </a:pPr>
            <a:r>
              <a:rPr lang="en-GB"/>
              <a:t>Use Conditional formatting 🡪 Highlight rules 🡪 Duplicate cells</a:t>
            </a:r>
            <a:endParaRPr/>
          </a:p>
          <a:p>
            <a:pPr marL="228600" lvl="0" indent="-228600" algn="l" rtl="0">
              <a:lnSpc>
                <a:spcPct val="100000"/>
              </a:lnSpc>
              <a:spcBef>
                <a:spcPts val="0"/>
              </a:spcBef>
              <a:spcAft>
                <a:spcPts val="0"/>
              </a:spcAft>
              <a:buClr>
                <a:srgbClr val="1F3864"/>
              </a:buClr>
              <a:buSzPts val="2800"/>
              <a:buChar char="•"/>
            </a:pPr>
            <a:r>
              <a:rPr lang="en-GB"/>
              <a:t>Do a manual check of any unhighlighted cells in column E </a:t>
            </a:r>
            <a:endParaRPr/>
          </a:p>
          <a:p>
            <a:pPr marL="228600" lvl="0" indent="-50800" algn="l" rtl="0">
              <a:lnSpc>
                <a:spcPct val="100000"/>
              </a:lnSpc>
              <a:spcBef>
                <a:spcPts val="0"/>
              </a:spcBef>
              <a:spcAft>
                <a:spcPts val="0"/>
              </a:spcAft>
              <a:buClr>
                <a:srgbClr val="1F3864"/>
              </a:buClr>
              <a:buSzPts val="2800"/>
              <a:buNone/>
            </a:pPr>
            <a:endParaRPr/>
          </a:p>
        </p:txBody>
      </p:sp>
      <p:cxnSp>
        <p:nvCxnSpPr>
          <p:cNvPr id="808" name="Google Shape;808;p131"/>
          <p:cNvCxnSpPr/>
          <p:nvPr/>
        </p:nvCxnSpPr>
        <p:spPr>
          <a:xfrm>
            <a:off x="6776854" y="1828243"/>
            <a:ext cx="0" cy="969744"/>
          </a:xfrm>
          <a:prstGeom prst="straightConnector1">
            <a:avLst/>
          </a:prstGeom>
          <a:noFill/>
          <a:ln w="57150" cap="flat" cmpd="sng">
            <a:solidFill>
              <a:srgbClr val="FF0000"/>
            </a:solidFill>
            <a:prstDash val="solid"/>
            <a:miter lim="800000"/>
            <a:headEnd type="none" w="sm" len="sm"/>
            <a:tailEnd type="triangle" w="med" len="med"/>
          </a:ln>
        </p:spPr>
      </p:cxnSp>
      <p:pic>
        <p:nvPicPr>
          <p:cNvPr id="809" name="Google Shape;809;p131"/>
          <p:cNvPicPr preferRelativeResize="0"/>
          <p:nvPr/>
        </p:nvPicPr>
        <p:blipFill rotWithShape="1">
          <a:blip r:embed="rId4">
            <a:alphaModFix/>
          </a:blip>
          <a:srcRect/>
          <a:stretch/>
        </p:blipFill>
        <p:spPr>
          <a:xfrm>
            <a:off x="4983026" y="2830720"/>
            <a:ext cx="7040881" cy="2820470"/>
          </a:xfrm>
          <a:prstGeom prst="rect">
            <a:avLst/>
          </a:prstGeom>
          <a:noFill/>
          <a:ln>
            <a:noFill/>
          </a:ln>
        </p:spPr>
      </p:pic>
      <p:cxnSp>
        <p:nvCxnSpPr>
          <p:cNvPr id="810" name="Google Shape;810;p131"/>
          <p:cNvCxnSpPr/>
          <p:nvPr/>
        </p:nvCxnSpPr>
        <p:spPr>
          <a:xfrm>
            <a:off x="10176307" y="1794647"/>
            <a:ext cx="0" cy="969744"/>
          </a:xfrm>
          <a:prstGeom prst="straightConnector1">
            <a:avLst/>
          </a:prstGeom>
          <a:noFill/>
          <a:ln w="57150" cap="flat" cmpd="sng">
            <a:solidFill>
              <a:srgbClr val="FF0000"/>
            </a:solidFill>
            <a:prstDash val="solid"/>
            <a:miter lim="800000"/>
            <a:headEnd type="none" w="sm" len="sm"/>
            <a:tailEnd type="triangle" w="med" len="med"/>
          </a:ln>
        </p:spPr>
      </p:cxnSp>
      <p:sp>
        <p:nvSpPr>
          <p:cNvPr id="811" name="Google Shape;811;p131"/>
          <p:cNvSpPr/>
          <p:nvPr/>
        </p:nvSpPr>
        <p:spPr>
          <a:xfrm>
            <a:off x="4968473" y="2866735"/>
            <a:ext cx="4268685" cy="2954907"/>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812" name="Google Shape;812;p131"/>
          <p:cNvSpPr/>
          <p:nvPr/>
        </p:nvSpPr>
        <p:spPr>
          <a:xfrm>
            <a:off x="9237159" y="2866734"/>
            <a:ext cx="2786748" cy="2954907"/>
          </a:xfrm>
          <a:prstGeom prst="roundRect">
            <a:avLst>
              <a:gd name="adj" fmla="val 16667"/>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entury Gothic"/>
              <a:ea typeface="Century Gothic"/>
              <a:cs typeface="Century Gothic"/>
              <a:sym typeface="Century Gothic"/>
            </a:endParaRPr>
          </a:p>
        </p:txBody>
      </p:sp>
      <p:sp>
        <p:nvSpPr>
          <p:cNvPr id="813" name="Google Shape;813;p131"/>
          <p:cNvSpPr/>
          <p:nvPr/>
        </p:nvSpPr>
        <p:spPr>
          <a:xfrm>
            <a:off x="8229600" y="971692"/>
            <a:ext cx="3794307" cy="1530221"/>
          </a:xfrm>
          <a:prstGeom prst="wedgeRoundRectCallout">
            <a:avLst>
              <a:gd name="adj1" fmla="val 875"/>
              <a:gd name="adj2" fmla="val 107356"/>
              <a:gd name="adj3" fmla="val 16667"/>
            </a:avLst>
          </a:prstGeom>
          <a:solidFill>
            <a:srgbClr val="1F386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000" b="0" i="0" u="none" strike="noStrike" cap="none">
                <a:solidFill>
                  <a:srgbClr val="FFFFFF"/>
                </a:solidFill>
                <a:latin typeface="Century Gothic"/>
                <a:ea typeface="Century Gothic"/>
                <a:cs typeface="Century Gothic"/>
                <a:sym typeface="Century Gothic"/>
              </a:rPr>
              <a:t>Pink shows the words taught at KS3  which are also on the </a:t>
            </a:r>
            <a:r>
              <a:rPr lang="en-GB" sz="2000" b="0" i="0" u="none" strike="noStrike" cap="none">
                <a:solidFill>
                  <a:schemeClr val="lt1"/>
                </a:solidFill>
                <a:latin typeface="Arial"/>
                <a:ea typeface="Arial"/>
                <a:cs typeface="Arial"/>
                <a:sym typeface="Arial"/>
              </a:rPr>
              <a:t>freely available NCELP/Eduqas list</a:t>
            </a:r>
            <a:r>
              <a:rPr lang="en-GB" sz="2000" b="0" i="0" u="none" strike="noStrike" cap="none">
                <a:solidFill>
                  <a:srgbClr val="FFFFFF"/>
                </a:solidFill>
                <a:latin typeface="Century Gothic"/>
                <a:ea typeface="Century Gothic"/>
                <a:cs typeface="Century Gothic"/>
                <a:sym typeface="Century Gothic"/>
              </a:rPr>
              <a:t>.</a:t>
            </a:r>
            <a:endParaRPr/>
          </a:p>
        </p:txBody>
      </p:sp>
      <p:sp>
        <p:nvSpPr>
          <p:cNvPr id="814" name="Google Shape;814;p131"/>
          <p:cNvSpPr txBox="1"/>
          <p:nvPr/>
        </p:nvSpPr>
        <p:spPr>
          <a:xfrm>
            <a:off x="112542" y="70337"/>
            <a:ext cx="11966916" cy="972491"/>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Arial"/>
              <a:buNone/>
            </a:pPr>
            <a:endParaRPr sz="2400" b="0" i="0" u="none" strike="noStrike" cap="none">
              <a:solidFill>
                <a:srgbClr val="FFFFFF"/>
              </a:solidFill>
              <a:latin typeface="Century Gothic"/>
              <a:ea typeface="Century Gothic"/>
              <a:cs typeface="Century Gothic"/>
              <a:sym typeface="Century Gothic"/>
            </a:endParaRPr>
          </a:p>
        </p:txBody>
      </p:sp>
      <p:sp>
        <p:nvSpPr>
          <p:cNvPr id="815" name="Google Shape;815;p131"/>
          <p:cNvSpPr txBox="1"/>
          <p:nvPr/>
        </p:nvSpPr>
        <p:spPr>
          <a:xfrm>
            <a:off x="112543" y="-106200"/>
            <a:ext cx="11966915"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3200"/>
              <a:buFont typeface="Arial"/>
              <a:buNone/>
            </a:pPr>
            <a:r>
              <a:rPr lang="en-GB" sz="3200" b="1" i="0" u="none" strike="noStrike" cap="none">
                <a:solidFill>
                  <a:schemeClr val="lt1"/>
                </a:solidFill>
                <a:latin typeface="Century Gothic"/>
                <a:ea typeface="Century Gothic"/>
                <a:cs typeface="Century Gothic"/>
                <a:sym typeface="Century Gothic"/>
              </a:rPr>
              <a:t>What can we do now? [5/7]: </a:t>
            </a:r>
            <a:br>
              <a:rPr lang="en-GB" sz="3200" b="1" i="0" u="none" strike="noStrike" cap="none">
                <a:solidFill>
                  <a:schemeClr val="lt1"/>
                </a:solidFill>
                <a:latin typeface="Century Gothic"/>
                <a:ea typeface="Century Gothic"/>
                <a:cs typeface="Century Gothic"/>
                <a:sym typeface="Century Gothic"/>
              </a:rPr>
            </a:br>
            <a:r>
              <a:rPr lang="en-GB" sz="3200" b="1" i="0" u="none" strike="noStrike" cap="none">
                <a:solidFill>
                  <a:schemeClr val="lt1"/>
                </a:solidFill>
                <a:latin typeface="Century Gothic"/>
                <a:ea typeface="Century Gothic"/>
                <a:cs typeface="Century Gothic"/>
                <a:sym typeface="Century Gothic"/>
              </a:rPr>
              <a:t>Consider high frequency vocabulary</a:t>
            </a:r>
            <a:endParaRPr/>
          </a:p>
        </p:txBody>
      </p:sp>
      <p:grpSp>
        <p:nvGrpSpPr>
          <p:cNvPr id="816" name="Google Shape;816;p131"/>
          <p:cNvGrpSpPr/>
          <p:nvPr/>
        </p:nvGrpSpPr>
        <p:grpSpPr>
          <a:xfrm>
            <a:off x="11025963" y="-82492"/>
            <a:ext cx="1053495" cy="1246495"/>
            <a:chOff x="988030" y="1325562"/>
            <a:chExt cx="1993187" cy="2339186"/>
          </a:xfrm>
        </p:grpSpPr>
        <p:sp>
          <p:nvSpPr>
            <p:cNvPr id="817" name="Google Shape;817;p131"/>
            <p:cNvSpPr/>
            <p:nvPr/>
          </p:nvSpPr>
          <p:spPr>
            <a:xfrm>
              <a:off x="988030" y="1524160"/>
              <a:ext cx="1993187" cy="2003461"/>
            </a:xfrm>
            <a:prstGeom prst="ellipse">
              <a:avLst/>
            </a:prstGeom>
            <a:solidFill>
              <a:srgbClr val="0099CC"/>
            </a:solidFill>
            <a:ln w="12700" cap="flat" cmpd="sng">
              <a:solidFill>
                <a:srgbClr val="0099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8" name="Google Shape;818;p131"/>
            <p:cNvSpPr/>
            <p:nvPr/>
          </p:nvSpPr>
          <p:spPr>
            <a:xfrm>
              <a:off x="1173037" y="1325562"/>
              <a:ext cx="1623179" cy="23391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7500"/>
                <a:buFont typeface="Arial"/>
                <a:buNone/>
              </a:pPr>
              <a:r>
                <a:rPr lang="en-GB" sz="7500" b="1" i="0" u="none" strike="noStrike" cap="none">
                  <a:solidFill>
                    <a:srgbClr val="FFFFFF"/>
                  </a:solidFill>
                  <a:latin typeface="Century Gothic"/>
                  <a:ea typeface="Century Gothic"/>
                  <a:cs typeface="Century Gothic"/>
                  <a:sym typeface="Century Gothic"/>
                </a:rPr>
                <a:t>V</a:t>
              </a:r>
              <a:endParaRPr sz="7500" b="1" i="0" u="none" strike="noStrike" cap="none">
                <a:solidFill>
                  <a:srgbClr val="FFFFFF"/>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39"/>
          <p:cNvSpPr txBox="1"/>
          <p:nvPr/>
        </p:nvSpPr>
        <p:spPr>
          <a:xfrm>
            <a:off x="112542" y="70338"/>
            <a:ext cx="11966916" cy="541428"/>
          </a:xfrm>
          <a:prstGeom prst="rect">
            <a:avLst/>
          </a:prstGeom>
          <a:solidFill>
            <a:srgbClr val="F77819"/>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3864"/>
              </a:buClr>
              <a:buSzPts val="2400"/>
              <a:buFont typeface="Twentieth Century"/>
              <a:buNone/>
            </a:pPr>
            <a:endParaRPr sz="2400" b="0" i="0" u="none" strike="noStrike" cap="none">
              <a:solidFill>
                <a:srgbClr val="FFFFFF"/>
              </a:solidFill>
              <a:latin typeface="Century Gothic"/>
              <a:ea typeface="Century Gothic"/>
              <a:cs typeface="Century Gothic"/>
              <a:sym typeface="Century Gothic"/>
            </a:endParaRPr>
          </a:p>
        </p:txBody>
      </p:sp>
      <p:sp>
        <p:nvSpPr>
          <p:cNvPr id="825" name="Google Shape;825;p39"/>
          <p:cNvSpPr txBox="1">
            <a:spLocks noGrp="1"/>
          </p:cNvSpPr>
          <p:nvPr>
            <p:ph type="title"/>
          </p:nvPr>
        </p:nvSpPr>
        <p:spPr>
          <a:xfrm>
            <a:off x="112542" y="83666"/>
            <a:ext cx="12796634" cy="5280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F3864"/>
              </a:buClr>
              <a:buSzPts val="1800"/>
              <a:buNone/>
            </a:pPr>
            <a:r>
              <a:rPr lang="en-GB" sz="3200" b="1">
                <a:solidFill>
                  <a:schemeClr val="lt1"/>
                </a:solidFill>
              </a:rPr>
              <a:t>What can we do now? Coming up… </a:t>
            </a:r>
            <a:endParaRPr/>
          </a:p>
        </p:txBody>
      </p:sp>
      <p:grpSp>
        <p:nvGrpSpPr>
          <p:cNvPr id="826" name="Google Shape;826;p39"/>
          <p:cNvGrpSpPr/>
          <p:nvPr/>
        </p:nvGrpSpPr>
        <p:grpSpPr>
          <a:xfrm>
            <a:off x="1045049" y="938287"/>
            <a:ext cx="1993187" cy="2400657"/>
            <a:chOff x="988030" y="1325562"/>
            <a:chExt cx="1993187" cy="2400657"/>
          </a:xfrm>
        </p:grpSpPr>
        <p:sp>
          <p:nvSpPr>
            <p:cNvPr id="827" name="Google Shape;827;p39"/>
            <p:cNvSpPr/>
            <p:nvPr/>
          </p:nvSpPr>
          <p:spPr>
            <a:xfrm>
              <a:off x="988030" y="1524160"/>
              <a:ext cx="1993187" cy="2003461"/>
            </a:xfrm>
            <a:prstGeom prst="ellipse">
              <a:avLst/>
            </a:prstGeom>
            <a:solidFill>
              <a:srgbClr val="0099CC"/>
            </a:solidFill>
            <a:ln w="25400" cap="flat" cmpd="sng">
              <a:solidFill>
                <a:srgbClr val="00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8" name="Google Shape;828;p39"/>
            <p:cNvSpPr/>
            <p:nvPr/>
          </p:nvSpPr>
          <p:spPr>
            <a:xfrm>
              <a:off x="1353682" y="1325562"/>
              <a:ext cx="1261885"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0"/>
                <a:buFont typeface="Century Gothic"/>
                <a:buNone/>
              </a:pPr>
              <a:r>
                <a:rPr lang="en-GB" sz="15000" b="1" i="0" u="none" strike="noStrike" cap="none">
                  <a:solidFill>
                    <a:srgbClr val="FFFFFF"/>
                  </a:solidFill>
                  <a:latin typeface="Century Gothic"/>
                  <a:ea typeface="Century Gothic"/>
                  <a:cs typeface="Century Gothic"/>
                  <a:sym typeface="Century Gothic"/>
                </a:rPr>
                <a:t>P</a:t>
              </a:r>
              <a:endParaRPr sz="1400" b="0" i="0" u="none" strike="noStrike" cap="none">
                <a:solidFill>
                  <a:srgbClr val="000000"/>
                </a:solidFill>
                <a:latin typeface="Arial"/>
                <a:ea typeface="Arial"/>
                <a:cs typeface="Arial"/>
                <a:sym typeface="Arial"/>
              </a:endParaRPr>
            </a:p>
          </p:txBody>
        </p:sp>
      </p:grpSp>
      <p:grpSp>
        <p:nvGrpSpPr>
          <p:cNvPr id="829" name="Google Shape;829;p39"/>
          <p:cNvGrpSpPr/>
          <p:nvPr/>
        </p:nvGrpSpPr>
        <p:grpSpPr>
          <a:xfrm>
            <a:off x="4899138" y="938286"/>
            <a:ext cx="1993187" cy="2400657"/>
            <a:chOff x="988030" y="1325562"/>
            <a:chExt cx="1993187" cy="2400657"/>
          </a:xfrm>
        </p:grpSpPr>
        <p:sp>
          <p:nvSpPr>
            <p:cNvPr id="830" name="Google Shape;830;p39"/>
            <p:cNvSpPr/>
            <p:nvPr/>
          </p:nvSpPr>
          <p:spPr>
            <a:xfrm>
              <a:off x="988030" y="1524160"/>
              <a:ext cx="1993187" cy="2003461"/>
            </a:xfrm>
            <a:prstGeom prst="ellipse">
              <a:avLst/>
            </a:prstGeom>
            <a:solidFill>
              <a:srgbClr val="0099CC"/>
            </a:solidFill>
            <a:ln w="25400" cap="flat" cmpd="sng">
              <a:solidFill>
                <a:srgbClr val="00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31" name="Google Shape;831;p39"/>
            <p:cNvSpPr/>
            <p:nvPr/>
          </p:nvSpPr>
          <p:spPr>
            <a:xfrm>
              <a:off x="1219030" y="1325562"/>
              <a:ext cx="1531189"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0"/>
                <a:buFont typeface="Century Gothic"/>
                <a:buNone/>
              </a:pPr>
              <a:r>
                <a:rPr lang="en-GB" sz="15000" b="1" i="0" u="none" strike="noStrike" cap="none">
                  <a:solidFill>
                    <a:srgbClr val="FFFFFF"/>
                  </a:solidFill>
                  <a:latin typeface="Century Gothic"/>
                  <a:ea typeface="Century Gothic"/>
                  <a:cs typeface="Century Gothic"/>
                  <a:sym typeface="Century Gothic"/>
                </a:rPr>
                <a:t>V</a:t>
              </a:r>
              <a:endParaRPr sz="1400" b="0" i="0" u="none" strike="noStrike" cap="none">
                <a:solidFill>
                  <a:srgbClr val="000000"/>
                </a:solidFill>
                <a:latin typeface="Arial"/>
                <a:ea typeface="Arial"/>
                <a:cs typeface="Arial"/>
                <a:sym typeface="Arial"/>
              </a:endParaRPr>
            </a:p>
          </p:txBody>
        </p:sp>
      </p:grpSp>
      <p:grpSp>
        <p:nvGrpSpPr>
          <p:cNvPr id="832" name="Google Shape;832;p39"/>
          <p:cNvGrpSpPr/>
          <p:nvPr/>
        </p:nvGrpSpPr>
        <p:grpSpPr>
          <a:xfrm>
            <a:off x="9118877" y="938285"/>
            <a:ext cx="1993187" cy="2400657"/>
            <a:chOff x="988030" y="1325562"/>
            <a:chExt cx="1993187" cy="2400657"/>
          </a:xfrm>
        </p:grpSpPr>
        <p:sp>
          <p:nvSpPr>
            <p:cNvPr id="833" name="Google Shape;833;p39"/>
            <p:cNvSpPr/>
            <p:nvPr/>
          </p:nvSpPr>
          <p:spPr>
            <a:xfrm>
              <a:off x="988030" y="1524160"/>
              <a:ext cx="1993187" cy="2003461"/>
            </a:xfrm>
            <a:prstGeom prst="ellipse">
              <a:avLst/>
            </a:prstGeom>
            <a:solidFill>
              <a:srgbClr val="0099CC"/>
            </a:solidFill>
            <a:ln w="25400" cap="flat" cmpd="sng">
              <a:solidFill>
                <a:srgbClr val="00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34" name="Google Shape;834;p39"/>
            <p:cNvSpPr/>
            <p:nvPr/>
          </p:nvSpPr>
          <p:spPr>
            <a:xfrm>
              <a:off x="1084378" y="1325562"/>
              <a:ext cx="1800494"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0"/>
                <a:buFont typeface="Century Gothic"/>
                <a:buNone/>
              </a:pPr>
              <a:r>
                <a:rPr lang="en-GB" sz="15000" b="1" i="0" u="none" strike="noStrike" cap="none">
                  <a:solidFill>
                    <a:srgbClr val="FFFFFF"/>
                  </a:solidFill>
                  <a:latin typeface="Century Gothic"/>
                  <a:ea typeface="Century Gothic"/>
                  <a:cs typeface="Century Gothic"/>
                  <a:sym typeface="Century Gothic"/>
                </a:rPr>
                <a:t>G</a:t>
              </a:r>
              <a:endParaRPr sz="1400" b="0" i="0" u="none" strike="noStrike" cap="none">
                <a:solidFill>
                  <a:srgbClr val="000000"/>
                </a:solidFill>
                <a:latin typeface="Arial"/>
                <a:ea typeface="Arial"/>
                <a:cs typeface="Arial"/>
                <a:sym typeface="Arial"/>
              </a:endParaRPr>
            </a:p>
          </p:txBody>
        </p:sp>
      </p:grpSp>
      <p:pic>
        <p:nvPicPr>
          <p:cNvPr id="835" name="Google Shape;835;p39"/>
          <p:cNvPicPr preferRelativeResize="0"/>
          <p:nvPr/>
        </p:nvPicPr>
        <p:blipFill rotWithShape="1">
          <a:blip r:embed="rId3">
            <a:alphaModFix/>
          </a:blip>
          <a:srcRect/>
          <a:stretch/>
        </p:blipFill>
        <p:spPr>
          <a:xfrm>
            <a:off x="357606" y="3412973"/>
            <a:ext cx="1053095" cy="1151120"/>
          </a:xfrm>
          <a:prstGeom prst="rect">
            <a:avLst/>
          </a:prstGeom>
          <a:noFill/>
          <a:ln>
            <a:noFill/>
          </a:ln>
        </p:spPr>
      </p:pic>
      <p:sp>
        <p:nvSpPr>
          <p:cNvPr id="836" name="Google Shape;836;p39"/>
          <p:cNvSpPr txBox="1"/>
          <p:nvPr/>
        </p:nvSpPr>
        <p:spPr>
          <a:xfrm>
            <a:off x="1045049" y="3642831"/>
            <a:ext cx="2293979"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3600"/>
              <a:buFont typeface="Century Gothic"/>
              <a:buNone/>
            </a:pPr>
            <a:r>
              <a:rPr lang="en-GB" sz="3600" b="0" i="0" u="none" strike="noStrike" cap="none">
                <a:solidFill>
                  <a:srgbClr val="1F3864"/>
                </a:solidFill>
                <a:latin typeface="Century Gothic"/>
                <a:ea typeface="Century Gothic"/>
                <a:cs typeface="Century Gothic"/>
                <a:sym typeface="Century Gothic"/>
              </a:rPr>
              <a:t>Focus on phonics</a:t>
            </a:r>
            <a:endParaRPr sz="1400" b="0" i="0" u="none" strike="noStrike" cap="none">
              <a:solidFill>
                <a:srgbClr val="000000"/>
              </a:solidFill>
              <a:latin typeface="Arial"/>
              <a:ea typeface="Arial"/>
              <a:cs typeface="Arial"/>
              <a:sym typeface="Arial"/>
            </a:endParaRPr>
          </a:p>
        </p:txBody>
      </p:sp>
      <p:pic>
        <p:nvPicPr>
          <p:cNvPr id="837" name="Google Shape;837;p39"/>
          <p:cNvPicPr preferRelativeResize="0"/>
          <p:nvPr/>
        </p:nvPicPr>
        <p:blipFill rotWithShape="1">
          <a:blip r:embed="rId3">
            <a:alphaModFix/>
          </a:blip>
          <a:srcRect/>
          <a:stretch/>
        </p:blipFill>
        <p:spPr>
          <a:xfrm>
            <a:off x="3730168" y="3333644"/>
            <a:ext cx="1053095" cy="1151120"/>
          </a:xfrm>
          <a:prstGeom prst="rect">
            <a:avLst/>
          </a:prstGeom>
          <a:noFill/>
          <a:ln>
            <a:noFill/>
          </a:ln>
        </p:spPr>
      </p:pic>
      <p:sp>
        <p:nvSpPr>
          <p:cNvPr id="838" name="Google Shape;838;p39"/>
          <p:cNvSpPr txBox="1"/>
          <p:nvPr/>
        </p:nvSpPr>
        <p:spPr>
          <a:xfrm>
            <a:off x="4422070" y="3642831"/>
            <a:ext cx="3708434"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3600"/>
              <a:buFont typeface="Century Gothic"/>
              <a:buNone/>
            </a:pPr>
            <a:r>
              <a:rPr lang="en-GB" sz="3600" b="0" i="0" u="none" strike="noStrike" cap="none">
                <a:solidFill>
                  <a:srgbClr val="1F3864"/>
                </a:solidFill>
                <a:latin typeface="Century Gothic"/>
                <a:ea typeface="Century Gothic"/>
                <a:cs typeface="Century Gothic"/>
                <a:sym typeface="Century Gothic"/>
              </a:rPr>
              <a:t>Consider high frequency vocabulary</a:t>
            </a:r>
            <a:endParaRPr sz="1400" b="0" i="0" u="none" strike="noStrike" cap="none">
              <a:solidFill>
                <a:srgbClr val="000000"/>
              </a:solidFill>
              <a:latin typeface="Arial"/>
              <a:ea typeface="Arial"/>
              <a:cs typeface="Arial"/>
              <a:sym typeface="Arial"/>
            </a:endParaRPr>
          </a:p>
        </p:txBody>
      </p:sp>
      <p:pic>
        <p:nvPicPr>
          <p:cNvPr id="839" name="Google Shape;839;p39"/>
          <p:cNvPicPr preferRelativeResize="0"/>
          <p:nvPr/>
        </p:nvPicPr>
        <p:blipFill rotWithShape="1">
          <a:blip r:embed="rId3">
            <a:alphaModFix/>
          </a:blip>
          <a:srcRect/>
          <a:stretch/>
        </p:blipFill>
        <p:spPr>
          <a:xfrm>
            <a:off x="8105044" y="3303711"/>
            <a:ext cx="1053095" cy="1151120"/>
          </a:xfrm>
          <a:prstGeom prst="rect">
            <a:avLst/>
          </a:prstGeom>
          <a:noFill/>
          <a:ln>
            <a:noFill/>
          </a:ln>
        </p:spPr>
      </p:pic>
      <p:sp>
        <p:nvSpPr>
          <p:cNvPr id="840" name="Google Shape;840;p39"/>
          <p:cNvSpPr txBox="1"/>
          <p:nvPr/>
        </p:nvSpPr>
        <p:spPr>
          <a:xfrm>
            <a:off x="8796946" y="3612898"/>
            <a:ext cx="3584595"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3864"/>
              </a:buClr>
              <a:buSzPts val="3600"/>
              <a:buFont typeface="Century Gothic"/>
              <a:buNone/>
            </a:pPr>
            <a:r>
              <a:rPr lang="en-GB" sz="3600" b="0" i="0" u="none" strike="noStrike" cap="none">
                <a:solidFill>
                  <a:srgbClr val="1F3864"/>
                </a:solidFill>
                <a:latin typeface="Century Gothic"/>
                <a:ea typeface="Century Gothic"/>
                <a:cs typeface="Century Gothic"/>
                <a:sym typeface="Century Gothic"/>
              </a:rPr>
              <a:t>Teach grammar for creative manipulation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40"/>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a:t>Towards the new GCSE</a:t>
            </a:r>
            <a:endParaRPr/>
          </a:p>
        </p:txBody>
      </p:sp>
      <p:sp>
        <p:nvSpPr>
          <p:cNvPr id="847" name="Google Shape;847;p40"/>
          <p:cNvSpPr txBox="1"/>
          <p:nvPr/>
        </p:nvSpPr>
        <p:spPr>
          <a:xfrm>
            <a:off x="-1" y="5655996"/>
            <a:ext cx="8700655" cy="369332"/>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grpSp>
        <p:nvGrpSpPr>
          <p:cNvPr id="848" name="Google Shape;848;p40"/>
          <p:cNvGrpSpPr/>
          <p:nvPr/>
        </p:nvGrpSpPr>
        <p:grpSpPr>
          <a:xfrm>
            <a:off x="0" y="1673"/>
            <a:ext cx="12192000" cy="6854653"/>
            <a:chOff x="0" y="1673"/>
            <a:chExt cx="12192000" cy="6854653"/>
          </a:xfrm>
        </p:grpSpPr>
        <p:grpSp>
          <p:nvGrpSpPr>
            <p:cNvPr id="849" name="Google Shape;849;p40"/>
            <p:cNvGrpSpPr/>
            <p:nvPr/>
          </p:nvGrpSpPr>
          <p:grpSpPr>
            <a:xfrm>
              <a:off x="0" y="1673"/>
              <a:ext cx="12192000" cy="6854653"/>
              <a:chOff x="0" y="1673"/>
              <a:chExt cx="12192000" cy="6854653"/>
            </a:xfrm>
          </p:grpSpPr>
          <p:pic>
            <p:nvPicPr>
              <p:cNvPr id="850" name="Google Shape;850;p40"/>
              <p:cNvPicPr preferRelativeResize="0"/>
              <p:nvPr/>
            </p:nvPicPr>
            <p:blipFill rotWithShape="1">
              <a:blip r:embed="rId3">
                <a:alphaModFix/>
              </a:blip>
              <a:srcRect/>
              <a:stretch/>
            </p:blipFill>
            <p:spPr>
              <a:xfrm>
                <a:off x="0" y="1673"/>
                <a:ext cx="12192000" cy="6854653"/>
              </a:xfrm>
              <a:prstGeom prst="rect">
                <a:avLst/>
              </a:prstGeom>
              <a:noFill/>
              <a:ln>
                <a:noFill/>
              </a:ln>
            </p:spPr>
          </p:pic>
          <p:sp>
            <p:nvSpPr>
              <p:cNvPr id="851" name="Google Shape;851;p40"/>
              <p:cNvSpPr txBox="1"/>
              <p:nvPr/>
            </p:nvSpPr>
            <p:spPr>
              <a:xfrm>
                <a:off x="368732" y="2688458"/>
                <a:ext cx="8331923" cy="329320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entury Gothic"/>
                    <a:ea typeface="Century Gothic"/>
                    <a:cs typeface="Century Gothic"/>
                    <a:sym typeface="Century Gothic"/>
                  </a:rPr>
                  <a:t>Announcing our new four-part CPD series, designed to help prepare for the new French, German and Spanish GCSEs.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1F3864"/>
                    </a:solidFill>
                    <a:latin typeface="Century Gothic"/>
                    <a:ea typeface="Century Gothic"/>
                    <a:cs typeface="Century Gothic"/>
                    <a:sym typeface="Century Gothic"/>
                  </a:rPr>
                  <a:t>Four x 90 minute remote twilight sessions will be run across January and February.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entury Gothic"/>
                    <a:ea typeface="Century Gothic"/>
                    <a:cs typeface="Century Gothic"/>
                    <a:sym typeface="Century Gothic"/>
                  </a:rPr>
                  <a:t>With the opportunity to attend a regional end of course  </a:t>
                </a:r>
                <a:r>
                  <a:rPr lang="en-GB" sz="2000" b="1" i="0" u="none" strike="noStrike" cap="none">
                    <a:solidFill>
                      <a:srgbClr val="1F3864"/>
                    </a:solidFill>
                    <a:latin typeface="Century Gothic"/>
                    <a:ea typeface="Century Gothic"/>
                    <a:cs typeface="Century Gothic"/>
                    <a:sym typeface="Century Gothic"/>
                  </a:rPr>
                  <a:t>in-person Teach-Meet, </a:t>
                </a:r>
                <a:r>
                  <a:rPr lang="en-GB" sz="2000" b="0" i="0" u="none" strike="noStrike" cap="none">
                    <a:solidFill>
                      <a:srgbClr val="1F3864"/>
                    </a:solidFill>
                    <a:latin typeface="Century Gothic"/>
                    <a:ea typeface="Century Gothic"/>
                    <a:cs typeface="Century Gothic"/>
                    <a:sym typeface="Century Gothic"/>
                  </a:rPr>
                  <a:t>to network and facilitate collegial support for any curricular and pedagogical developments in light of the CPD.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852" name="Google Shape;852;p40"/>
              <p:cNvSpPr txBox="1"/>
              <p:nvPr/>
            </p:nvSpPr>
            <p:spPr>
              <a:xfrm>
                <a:off x="839788" y="1477818"/>
                <a:ext cx="8045594" cy="923330"/>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chemeClr val="lt1"/>
                    </a:solidFill>
                    <a:latin typeface="Century Gothic"/>
                    <a:ea typeface="Century Gothic"/>
                    <a:cs typeface="Century Gothic"/>
                    <a:sym typeface="Century Gothic"/>
                  </a:rPr>
                  <a:t>Towards the new GCSE</a:t>
                </a:r>
                <a:endParaRPr sz="1400" b="0" i="0" u="none" strike="noStrike" cap="none">
                  <a:solidFill>
                    <a:srgbClr val="000000"/>
                  </a:solidFill>
                  <a:latin typeface="Arial"/>
                  <a:ea typeface="Arial"/>
                  <a:cs typeface="Arial"/>
                  <a:sym typeface="Arial"/>
                </a:endParaRPr>
              </a:p>
            </p:txBody>
          </p:sp>
        </p:grpSp>
        <p:sp>
          <p:nvSpPr>
            <p:cNvPr id="853" name="Google Shape;853;p40"/>
            <p:cNvSpPr txBox="1"/>
            <p:nvPr/>
          </p:nvSpPr>
          <p:spPr>
            <a:xfrm>
              <a:off x="368732" y="5981667"/>
              <a:ext cx="6982691" cy="646331"/>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1"/>
          <p:cNvSpPr txBox="1">
            <a:spLocks noGrp="1"/>
          </p:cNvSpPr>
          <p:nvPr>
            <p:ph type="title"/>
          </p:nvPr>
        </p:nvSpPr>
        <p:spPr>
          <a:xfrm>
            <a:off x="276262" y="612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1800"/>
              <a:buNone/>
            </a:pPr>
            <a:r>
              <a:rPr lang="en-GB" u="sng">
                <a:solidFill>
                  <a:schemeClr val="hlink"/>
                </a:solidFill>
                <a:hlinkClick r:id="rId3"/>
              </a:rPr>
              <a:t>“Next steps” Teach-Meet</a:t>
            </a:r>
            <a:endParaRPr/>
          </a:p>
        </p:txBody>
      </p:sp>
      <p:graphicFrame>
        <p:nvGraphicFramePr>
          <p:cNvPr id="859" name="Google Shape;859;p41"/>
          <p:cNvGraphicFramePr/>
          <p:nvPr/>
        </p:nvGraphicFramePr>
        <p:xfrm>
          <a:off x="276262" y="3968518"/>
          <a:ext cx="3000000" cy="3000000"/>
        </p:xfrm>
        <a:graphic>
          <a:graphicData uri="http://schemas.openxmlformats.org/drawingml/2006/table">
            <a:tbl>
              <a:tblPr firstRow="1" bandRow="1">
                <a:noFill/>
                <a:tableStyleId>{5CE2ACF1-E751-4354-8A26-0CA49CF3276C}</a:tableStyleId>
              </a:tblPr>
              <a:tblGrid>
                <a:gridCol w="4678325">
                  <a:extLst>
                    <a:ext uri="{9D8B030D-6E8A-4147-A177-3AD203B41FA5}">
                      <a16:colId xmlns:a16="http://schemas.microsoft.com/office/drawing/2014/main" val="20000"/>
                    </a:ext>
                  </a:extLst>
                </a:gridCol>
                <a:gridCol w="3083450">
                  <a:extLst>
                    <a:ext uri="{9D8B030D-6E8A-4147-A177-3AD203B41FA5}">
                      <a16:colId xmlns:a16="http://schemas.microsoft.com/office/drawing/2014/main" val="20001"/>
                    </a:ext>
                  </a:extLst>
                </a:gridCol>
                <a:gridCol w="388087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Tickton Grange, Beverley</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28</a:t>
                      </a:r>
                      <a:r>
                        <a:rPr lang="en-GB" sz="2000" b="0" u="none" strike="noStrike" cap="none" baseline="30000">
                          <a:solidFill>
                            <a:srgbClr val="1F3864"/>
                          </a:solidFill>
                          <a:latin typeface="Century Gothic"/>
                          <a:ea typeface="Century Gothic"/>
                          <a:cs typeface="Century Gothic"/>
                          <a:sym typeface="Century Gothic"/>
                        </a:rPr>
                        <a:t>th</a:t>
                      </a:r>
                      <a:r>
                        <a:rPr lang="en-GB" sz="2000" b="0" u="none" strike="noStrike" cap="none">
                          <a:solidFill>
                            <a:srgbClr val="1F3864"/>
                          </a:solidFill>
                          <a:latin typeface="Century Gothic"/>
                          <a:ea typeface="Century Gothic"/>
                          <a:cs typeface="Century Gothic"/>
                          <a:sym typeface="Century Gothic"/>
                        </a:rPr>
                        <a:t> February 2023</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16:00-17:30</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Huntington School, York</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28</a:t>
                      </a:r>
                      <a:r>
                        <a:rPr lang="en-GB" sz="2000" b="0" u="none" strike="noStrike" cap="none" baseline="30000">
                          <a:solidFill>
                            <a:srgbClr val="1F3864"/>
                          </a:solidFill>
                          <a:latin typeface="Century Gothic"/>
                          <a:ea typeface="Century Gothic"/>
                          <a:cs typeface="Century Gothic"/>
                          <a:sym typeface="Century Gothic"/>
                        </a:rPr>
                        <a:t>th</a:t>
                      </a:r>
                      <a:r>
                        <a:rPr lang="en-GB" sz="2000" b="0" u="none" strike="noStrike" cap="none">
                          <a:solidFill>
                            <a:srgbClr val="1F3864"/>
                          </a:solidFill>
                          <a:latin typeface="Century Gothic"/>
                          <a:ea typeface="Century Gothic"/>
                          <a:cs typeface="Century Gothic"/>
                          <a:sym typeface="Century Gothic"/>
                        </a:rPr>
                        <a:t> February 2023</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16:00-17:30</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Scalby School, Scarborough</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1</a:t>
                      </a:r>
                      <a:r>
                        <a:rPr lang="en-GB" sz="2000" u="none" strike="noStrike" cap="none" baseline="30000">
                          <a:solidFill>
                            <a:srgbClr val="1F3864"/>
                          </a:solidFill>
                          <a:latin typeface="Century Gothic"/>
                          <a:ea typeface="Century Gothic"/>
                          <a:cs typeface="Century Gothic"/>
                          <a:sym typeface="Century Gothic"/>
                        </a:rPr>
                        <a:t>st</a:t>
                      </a:r>
                      <a:r>
                        <a:rPr lang="en-GB" sz="2000" u="none" strike="noStrike" cap="none">
                          <a:solidFill>
                            <a:srgbClr val="1F3864"/>
                          </a:solidFill>
                          <a:latin typeface="Century Gothic"/>
                          <a:ea typeface="Century Gothic"/>
                          <a:cs typeface="Century Gothic"/>
                          <a:sym typeface="Century Gothic"/>
                        </a:rPr>
                        <a:t> March 2023</a:t>
                      </a:r>
                      <a:endParaRPr sz="200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16:00-17:30</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The Laurel Academy, Doncaster</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1</a:t>
                      </a:r>
                      <a:r>
                        <a:rPr lang="en-GB" sz="2000" u="none" strike="noStrike" cap="none" baseline="30000">
                          <a:solidFill>
                            <a:srgbClr val="1F3864"/>
                          </a:solidFill>
                          <a:latin typeface="Century Gothic"/>
                          <a:ea typeface="Century Gothic"/>
                          <a:cs typeface="Century Gothic"/>
                          <a:sym typeface="Century Gothic"/>
                        </a:rPr>
                        <a:t>st</a:t>
                      </a:r>
                      <a:r>
                        <a:rPr lang="en-GB" sz="2000" u="none" strike="noStrike" cap="none">
                          <a:solidFill>
                            <a:srgbClr val="1F3864"/>
                          </a:solidFill>
                          <a:latin typeface="Century Gothic"/>
                          <a:ea typeface="Century Gothic"/>
                          <a:cs typeface="Century Gothic"/>
                          <a:sym typeface="Century Gothic"/>
                        </a:rPr>
                        <a:t> March 2023</a:t>
                      </a:r>
                      <a:endParaRPr sz="200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16:00-17:30</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2000"/>
                        <a:buFont typeface="Arial"/>
                        <a:buNone/>
                      </a:pPr>
                      <a:r>
                        <a:rPr lang="en-GB" sz="2000" b="0" u="none" strike="noStrike" cap="none">
                          <a:solidFill>
                            <a:srgbClr val="1F3864"/>
                          </a:solidFill>
                          <a:latin typeface="Century Gothic"/>
                          <a:ea typeface="Century Gothic"/>
                          <a:cs typeface="Century Gothic"/>
                          <a:sym typeface="Century Gothic"/>
                        </a:rPr>
                        <a:t>The Ruth Gorse Academy, Leeds</a:t>
                      </a:r>
                      <a:endParaRPr sz="2000" b="0" u="none" strike="noStrike" cap="non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7</a:t>
                      </a:r>
                      <a:r>
                        <a:rPr lang="en-GB" sz="2000" u="none" strike="noStrike" cap="none" baseline="30000">
                          <a:solidFill>
                            <a:srgbClr val="1F3864"/>
                          </a:solidFill>
                          <a:latin typeface="Century Gothic"/>
                          <a:ea typeface="Century Gothic"/>
                          <a:cs typeface="Century Gothic"/>
                          <a:sym typeface="Century Gothic"/>
                        </a:rPr>
                        <a:t>th</a:t>
                      </a:r>
                      <a:r>
                        <a:rPr lang="en-GB" sz="2000" u="none" strike="noStrike" cap="none">
                          <a:solidFill>
                            <a:srgbClr val="1F3864"/>
                          </a:solidFill>
                          <a:latin typeface="Century Gothic"/>
                          <a:ea typeface="Century Gothic"/>
                          <a:cs typeface="Century Gothic"/>
                          <a:sym typeface="Century Gothic"/>
                        </a:rPr>
                        <a:t> March 2023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GB" sz="2000" u="none" strike="noStrike" cap="none">
                          <a:solidFill>
                            <a:srgbClr val="1F3864"/>
                          </a:solidFill>
                          <a:latin typeface="Century Gothic"/>
                          <a:ea typeface="Century Gothic"/>
                          <a:cs typeface="Century Gothic"/>
                          <a:sym typeface="Century Gothic"/>
                        </a:rPr>
                        <a:t>16:30-18:00</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860" name="Google Shape;860;p41"/>
          <p:cNvSpPr txBox="1"/>
          <p:nvPr/>
        </p:nvSpPr>
        <p:spPr>
          <a:xfrm>
            <a:off x="276262" y="1386786"/>
            <a:ext cx="1164265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entury Gothic"/>
                <a:ea typeface="Century Gothic"/>
                <a:cs typeface="Century Gothic"/>
                <a:sym typeface="Century Gothic"/>
              </a:rPr>
              <a:t>Regional Teach-Meet: Towards the new GCSE – a ‘next steps’ collaborative planning session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1F386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1F3864"/>
                </a:solidFill>
                <a:latin typeface="Century Gothic"/>
                <a:ea typeface="Century Gothic"/>
                <a:cs typeface="Century Gothic"/>
                <a:sym typeface="Century Gothic"/>
              </a:rPr>
              <a:t>At the end of course, we offer a variety of regional Teach-Meet sessions.  These ‘next-steps’ sessions are hosted by our CPD practitioners and provide the opportunity for teachers to come together and work collaboratively to share ideas on next steps to prepare for the new GCSE as well as develop practice further.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3"/>
          <p:cNvSpPr txBox="1"/>
          <p:nvPr/>
        </p:nvSpPr>
        <p:spPr>
          <a:xfrm>
            <a:off x="0" y="-26095"/>
            <a:ext cx="12192000" cy="584735"/>
          </a:xfrm>
          <a:prstGeom prst="rect">
            <a:avLst/>
          </a:prstGeom>
          <a:solidFill>
            <a:srgbClr val="E56700"/>
          </a:solidFill>
          <a:ln w="9525" cap="flat" cmpd="sng">
            <a:solidFill>
              <a:srgbClr val="E567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Century Gothic"/>
                <a:ea typeface="Century Gothic"/>
                <a:cs typeface="Century Gothic"/>
                <a:sym typeface="Century Gothic"/>
              </a:rPr>
              <a:t> Wealth of material in NCELP collections</a:t>
            </a:r>
            <a:endParaRPr sz="1400" b="0" i="0" u="none" strike="noStrike" cap="none">
              <a:solidFill>
                <a:srgbClr val="000000"/>
              </a:solidFill>
              <a:latin typeface="Arial"/>
              <a:ea typeface="Arial"/>
              <a:cs typeface="Arial"/>
              <a:sym typeface="Arial"/>
            </a:endParaRPr>
          </a:p>
        </p:txBody>
      </p:sp>
      <p:sp>
        <p:nvSpPr>
          <p:cNvPr id="867" name="Google Shape;867;p43"/>
          <p:cNvSpPr/>
          <p:nvPr/>
        </p:nvSpPr>
        <p:spPr>
          <a:xfrm>
            <a:off x="95579" y="884535"/>
            <a:ext cx="55304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NCELP alignment with wider policy</a:t>
            </a:r>
            <a:r>
              <a:rPr lang="en-GB" sz="1400" b="1" i="0" u="none" strike="noStrike" cap="none">
                <a:solidFill>
                  <a:srgbClr val="2E74B2"/>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68" name="Google Shape;868;p43"/>
          <p:cNvSpPr/>
          <p:nvPr/>
        </p:nvSpPr>
        <p:spPr>
          <a:xfrm>
            <a:off x="9242154" y="1582616"/>
            <a:ext cx="29434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Phonics Collection</a:t>
            </a:r>
            <a:endParaRPr sz="2400" b="0" i="0" u="none" strike="noStrike" cap="none">
              <a:solidFill>
                <a:srgbClr val="000000"/>
              </a:solidFill>
              <a:latin typeface="Century Gothic"/>
              <a:ea typeface="Century Gothic"/>
              <a:cs typeface="Century Gothic"/>
              <a:sym typeface="Century Gothic"/>
            </a:endParaRPr>
          </a:p>
        </p:txBody>
      </p:sp>
      <p:sp>
        <p:nvSpPr>
          <p:cNvPr id="869" name="Google Shape;869;p43"/>
          <p:cNvSpPr/>
          <p:nvPr/>
        </p:nvSpPr>
        <p:spPr>
          <a:xfrm>
            <a:off x="7565412" y="2288145"/>
            <a:ext cx="462017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Exemplar Activities Collection</a:t>
            </a:r>
            <a:endParaRPr sz="2400" b="0" i="0" u="none" strike="noStrike" cap="none">
              <a:solidFill>
                <a:srgbClr val="000000"/>
              </a:solidFill>
              <a:latin typeface="Century Gothic"/>
              <a:ea typeface="Century Gothic"/>
              <a:cs typeface="Century Gothic"/>
              <a:sym typeface="Century Gothic"/>
            </a:endParaRPr>
          </a:p>
        </p:txBody>
      </p:sp>
      <p:sp>
        <p:nvSpPr>
          <p:cNvPr id="870" name="Google Shape;870;p43"/>
          <p:cNvSpPr/>
          <p:nvPr/>
        </p:nvSpPr>
        <p:spPr>
          <a:xfrm>
            <a:off x="7843533" y="2985386"/>
            <a:ext cx="426751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Production Tasks Collection</a:t>
            </a:r>
            <a:endParaRPr sz="2400" b="0" i="0" u="none" strike="noStrike" cap="none">
              <a:solidFill>
                <a:srgbClr val="000000"/>
              </a:solidFill>
              <a:latin typeface="Century Gothic"/>
              <a:ea typeface="Century Gothic"/>
              <a:cs typeface="Century Gothic"/>
              <a:sym typeface="Century Gothic"/>
            </a:endParaRPr>
          </a:p>
        </p:txBody>
      </p:sp>
      <p:sp>
        <p:nvSpPr>
          <p:cNvPr id="871" name="Google Shape;871;p43"/>
          <p:cNvSpPr/>
          <p:nvPr/>
        </p:nvSpPr>
        <p:spPr>
          <a:xfrm>
            <a:off x="9242154" y="870123"/>
            <a:ext cx="294984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Cultural Collection</a:t>
            </a:r>
            <a:endParaRPr sz="2400" b="0" i="0" u="none" strike="noStrike" cap="none">
              <a:solidFill>
                <a:srgbClr val="000000"/>
              </a:solidFill>
              <a:latin typeface="Century Gothic"/>
              <a:ea typeface="Century Gothic"/>
              <a:cs typeface="Century Gothic"/>
              <a:sym typeface="Century Gothic"/>
            </a:endParaRPr>
          </a:p>
        </p:txBody>
      </p:sp>
      <p:sp>
        <p:nvSpPr>
          <p:cNvPr id="872" name="Google Shape;872;p43"/>
          <p:cNvSpPr/>
          <p:nvPr/>
        </p:nvSpPr>
        <p:spPr>
          <a:xfrm>
            <a:off x="48611" y="1582616"/>
            <a:ext cx="752321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8">
                  <a:extLst>
                    <a:ext uri="{A12FA001-AC4F-418D-AE19-62706E023703}">
                      <ahyp:hlinkClr xmlns:ahyp="http://schemas.microsoft.com/office/drawing/2018/hyperlinkcolor" val="tx"/>
                    </a:ext>
                  </a:extLst>
                </a:hlinkClick>
              </a:rPr>
              <a:t>Diversity, Inclusion and Representation Collection</a:t>
            </a:r>
            <a:endParaRPr sz="2400" b="0" i="0" u="none" strike="noStrike" cap="none">
              <a:solidFill>
                <a:srgbClr val="000000"/>
              </a:solidFill>
              <a:latin typeface="Century Gothic"/>
              <a:ea typeface="Century Gothic"/>
              <a:cs typeface="Century Gothic"/>
              <a:sym typeface="Century Gothic"/>
            </a:endParaRPr>
          </a:p>
        </p:txBody>
      </p:sp>
      <p:sp>
        <p:nvSpPr>
          <p:cNvPr id="873" name="Google Shape;873;p43"/>
          <p:cNvSpPr/>
          <p:nvPr/>
        </p:nvSpPr>
        <p:spPr>
          <a:xfrm>
            <a:off x="95579" y="2247092"/>
            <a:ext cx="63610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9">
                  <a:extLst>
                    <a:ext uri="{A12FA001-AC4F-418D-AE19-62706E023703}">
                      <ahyp:hlinkClr xmlns:ahyp="http://schemas.microsoft.com/office/drawing/2018/hyperlinkcolor" val="tx"/>
                    </a:ext>
                  </a:extLst>
                </a:hlinkClick>
              </a:rPr>
              <a:t>NCELP rationales, research and guidance</a:t>
            </a:r>
            <a:endParaRPr sz="2400" b="0" i="0" u="none" strike="noStrike" cap="none">
              <a:solidFill>
                <a:srgbClr val="000000"/>
              </a:solidFill>
              <a:latin typeface="Century Gothic"/>
              <a:ea typeface="Century Gothic"/>
              <a:cs typeface="Century Gothic"/>
              <a:sym typeface="Century Gothic"/>
            </a:endParaRPr>
          </a:p>
        </p:txBody>
      </p:sp>
      <p:sp>
        <p:nvSpPr>
          <p:cNvPr id="874" name="Google Shape;874;p43"/>
          <p:cNvSpPr/>
          <p:nvPr/>
        </p:nvSpPr>
        <p:spPr>
          <a:xfrm>
            <a:off x="95579" y="2989205"/>
            <a:ext cx="65389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10">
                  <a:extLst>
                    <a:ext uri="{A12FA001-AC4F-418D-AE19-62706E023703}">
                      <ahyp:hlinkClr xmlns:ahyp="http://schemas.microsoft.com/office/drawing/2018/hyperlinkcolor" val="tx"/>
                    </a:ext>
                  </a:extLst>
                </a:hlinkClick>
              </a:rPr>
              <a:t>NCELP professional development materials</a:t>
            </a:r>
            <a:endParaRPr sz="2400" b="0" i="0" u="none" strike="noStrike" cap="none">
              <a:solidFill>
                <a:srgbClr val="000000"/>
              </a:solidFill>
              <a:latin typeface="Century Gothic"/>
              <a:ea typeface="Century Gothic"/>
              <a:cs typeface="Century Gothic"/>
              <a:sym typeface="Century Gothic"/>
            </a:endParaRPr>
          </a:p>
        </p:txBody>
      </p:sp>
      <p:sp>
        <p:nvSpPr>
          <p:cNvPr id="875" name="Google Shape;875;p43"/>
          <p:cNvSpPr/>
          <p:nvPr/>
        </p:nvSpPr>
        <p:spPr>
          <a:xfrm>
            <a:off x="2016457" y="4710858"/>
            <a:ext cx="779572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11">
                  <a:extLst>
                    <a:ext uri="{A12FA001-AC4F-418D-AE19-62706E023703}">
                      <ahyp:hlinkClr xmlns:ahyp="http://schemas.microsoft.com/office/drawing/2018/hyperlinkcolor" val="tx"/>
                    </a:ext>
                  </a:extLst>
                </a:hlinkClick>
              </a:rPr>
              <a:t>Schemes of Work and teaching materials – FRENCH</a:t>
            </a:r>
            <a:endParaRPr sz="2400" b="0" i="0" u="none" strike="noStrike" cap="none">
              <a:solidFill>
                <a:srgbClr val="000000"/>
              </a:solidFill>
              <a:latin typeface="Century Gothic"/>
              <a:ea typeface="Century Gothic"/>
              <a:cs typeface="Century Gothic"/>
              <a:sym typeface="Century Gothic"/>
            </a:endParaRPr>
          </a:p>
        </p:txBody>
      </p:sp>
      <p:sp>
        <p:nvSpPr>
          <p:cNvPr id="876" name="Google Shape;876;p43"/>
          <p:cNvSpPr/>
          <p:nvPr/>
        </p:nvSpPr>
        <p:spPr>
          <a:xfrm>
            <a:off x="2016457" y="5247071"/>
            <a:ext cx="79608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12">
                  <a:extLst>
                    <a:ext uri="{A12FA001-AC4F-418D-AE19-62706E023703}">
                      <ahyp:hlinkClr xmlns:ahyp="http://schemas.microsoft.com/office/drawing/2018/hyperlinkcolor" val="tx"/>
                    </a:ext>
                  </a:extLst>
                </a:hlinkClick>
              </a:rPr>
              <a:t>Schemes of Work and teaching materials – GERMAN</a:t>
            </a:r>
            <a:endParaRPr sz="2400" b="0" i="0" u="none" strike="noStrike" cap="none">
              <a:solidFill>
                <a:srgbClr val="000000"/>
              </a:solidFill>
              <a:latin typeface="Century Gothic"/>
              <a:ea typeface="Century Gothic"/>
              <a:cs typeface="Century Gothic"/>
              <a:sym typeface="Century Gothic"/>
            </a:endParaRPr>
          </a:p>
        </p:txBody>
      </p:sp>
      <p:sp>
        <p:nvSpPr>
          <p:cNvPr id="877" name="Google Shape;877;p43"/>
          <p:cNvSpPr/>
          <p:nvPr/>
        </p:nvSpPr>
        <p:spPr>
          <a:xfrm>
            <a:off x="2016457" y="5757044"/>
            <a:ext cx="78774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2E74B2"/>
                </a:solidFill>
                <a:latin typeface="Century Gothic"/>
                <a:ea typeface="Century Gothic"/>
                <a:cs typeface="Century Gothic"/>
                <a:sym typeface="Century Gothic"/>
                <a:hlinkClick r:id="rId13">
                  <a:extLst>
                    <a:ext uri="{A12FA001-AC4F-418D-AE19-62706E023703}">
                      <ahyp:hlinkClr xmlns:ahyp="http://schemas.microsoft.com/office/drawing/2018/hyperlinkcolor" val="tx"/>
                    </a:ext>
                  </a:extLst>
                </a:hlinkClick>
              </a:rPr>
              <a:t>Schemes of Work and teaching materials – SPANISH</a:t>
            </a:r>
            <a:endParaRPr sz="2400" b="0" i="0" u="none" strike="noStrike" cap="none">
              <a:solidFill>
                <a:srgbClr val="000000"/>
              </a:solidFill>
              <a:latin typeface="Century Gothic"/>
              <a:ea typeface="Century Gothic"/>
              <a:cs typeface="Century Gothic"/>
              <a:sym typeface="Century Gothic"/>
            </a:endParaRPr>
          </a:p>
        </p:txBody>
      </p:sp>
      <p:sp>
        <p:nvSpPr>
          <p:cNvPr id="878" name="Google Shape;878;p43"/>
          <p:cNvSpPr txBox="1"/>
          <p:nvPr/>
        </p:nvSpPr>
        <p:spPr>
          <a:xfrm>
            <a:off x="2120184" y="3654563"/>
            <a:ext cx="86728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000000"/>
                </a:solidFill>
                <a:latin typeface="Century Gothic"/>
                <a:ea typeface="Century Gothic"/>
                <a:cs typeface="Century Gothic"/>
                <a:sym typeface="Century Gothic"/>
                <a:hlinkClick r:id="rId14">
                  <a:extLst>
                    <a:ext uri="{A12FA001-AC4F-418D-AE19-62706E023703}">
                      <ahyp:hlinkClr xmlns:ahyp="http://schemas.microsoft.com/office/drawing/2018/hyperlinkcolor" val="tx"/>
                    </a:ext>
                  </a:extLst>
                </a:hlinkClick>
              </a:rPr>
              <a:t>MFL GCSE Subject Content – Supporting Resources</a:t>
            </a:r>
            <a:endParaRPr sz="24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
          <p:cNvSpPr txBox="1">
            <a:spLocks noGrp="1"/>
          </p:cNvSpPr>
          <p:nvPr>
            <p:ph type="title"/>
          </p:nvPr>
        </p:nvSpPr>
        <p:spPr>
          <a:xfrm>
            <a:off x="64457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Rationale for the GCSE review</a:t>
            </a:r>
            <a:endParaRPr sz="3200" b="1"/>
          </a:p>
        </p:txBody>
      </p:sp>
      <p:sp>
        <p:nvSpPr>
          <p:cNvPr id="433" name="Google Shape;433;p5"/>
          <p:cNvSpPr txBox="1">
            <a:spLocks noGrp="1"/>
          </p:cNvSpPr>
          <p:nvPr>
            <p:ph type="body" idx="1"/>
          </p:nvPr>
        </p:nvSpPr>
        <p:spPr>
          <a:xfrm>
            <a:off x="644577" y="1321410"/>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800"/>
              <a:buChar char="•"/>
            </a:pPr>
            <a:r>
              <a:rPr lang="en-GB"/>
              <a:t>make modern foreign language GCSEs more accessible</a:t>
            </a:r>
            <a:endParaRPr/>
          </a:p>
          <a:p>
            <a:pPr marL="228600" lvl="0" indent="-228600" algn="l" rtl="0">
              <a:lnSpc>
                <a:spcPct val="150000"/>
              </a:lnSpc>
              <a:spcBef>
                <a:spcPts val="0"/>
              </a:spcBef>
              <a:spcAft>
                <a:spcPts val="0"/>
              </a:spcAft>
              <a:buSzPts val="2800"/>
              <a:buChar char="•"/>
            </a:pPr>
            <a:r>
              <a:rPr lang="en-GB"/>
              <a:t>address teacher concerns about difficulty, particularly in the listening and reading exams</a:t>
            </a:r>
            <a:endParaRPr/>
          </a:p>
          <a:p>
            <a:pPr marL="228600" lvl="0" indent="-228600" algn="l" rtl="0">
              <a:lnSpc>
                <a:spcPct val="150000"/>
              </a:lnSpc>
              <a:spcBef>
                <a:spcPts val="0"/>
              </a:spcBef>
              <a:spcAft>
                <a:spcPts val="0"/>
              </a:spcAft>
              <a:buSzPts val="2800"/>
              <a:buChar char="•"/>
            </a:pPr>
            <a:r>
              <a:rPr lang="en-GB"/>
              <a:t>support the government ambition for higher uptake of GCSE languages</a:t>
            </a:r>
            <a:endParaRPr/>
          </a:p>
          <a:p>
            <a:pPr marL="228600" lvl="0" indent="-50800" algn="l" rtl="0">
              <a:lnSpc>
                <a:spcPct val="150000"/>
              </a:lnSpc>
              <a:spcBef>
                <a:spcPts val="0"/>
              </a:spcBef>
              <a:spcAft>
                <a:spcPts val="0"/>
              </a:spcAft>
              <a:buClr>
                <a:srgbClr val="1F3864"/>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
          <p:cNvSpPr txBox="1">
            <a:spLocks noGrp="1"/>
          </p:cNvSpPr>
          <p:nvPr>
            <p:ph type="title"/>
          </p:nvPr>
        </p:nvSpPr>
        <p:spPr>
          <a:xfrm>
            <a:off x="644576" y="0"/>
            <a:ext cx="11407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Areas of continuity between 2015 and 2022</a:t>
            </a:r>
            <a:endParaRPr/>
          </a:p>
        </p:txBody>
      </p:sp>
      <p:sp>
        <p:nvSpPr>
          <p:cNvPr id="440" name="Google Shape;440;p6"/>
          <p:cNvSpPr txBox="1">
            <a:spLocks noGrp="1"/>
          </p:cNvSpPr>
          <p:nvPr>
            <p:ph type="body" idx="1"/>
          </p:nvPr>
        </p:nvSpPr>
        <p:spPr>
          <a:xfrm>
            <a:off x="644576" y="1325563"/>
            <a:ext cx="11197653" cy="476443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rgbClr val="1F3864"/>
              </a:buClr>
              <a:buSzPct val="100000"/>
              <a:buChar char="•"/>
            </a:pPr>
            <a:r>
              <a:rPr lang="en-GB"/>
              <a:t>Broad subject aims</a:t>
            </a:r>
            <a:endParaRPr/>
          </a:p>
          <a:p>
            <a:pPr marL="685800" lvl="1" indent="-228600" algn="l" rtl="0">
              <a:lnSpc>
                <a:spcPct val="90000"/>
              </a:lnSpc>
              <a:spcBef>
                <a:spcPts val="500"/>
              </a:spcBef>
              <a:spcAft>
                <a:spcPts val="0"/>
              </a:spcAft>
              <a:buClr>
                <a:srgbClr val="1F3864"/>
              </a:buClr>
              <a:buSzPct val="100000"/>
              <a:buChar char="•"/>
            </a:pPr>
            <a:r>
              <a:rPr lang="en-GB"/>
              <a:t>develop ability and ambition to communicate in speech and writing</a:t>
            </a:r>
            <a:endParaRPr/>
          </a:p>
          <a:p>
            <a:pPr marL="685800" lvl="1" indent="-228600" algn="l" rtl="0">
              <a:lnSpc>
                <a:spcPct val="90000"/>
              </a:lnSpc>
              <a:spcBef>
                <a:spcPts val="500"/>
              </a:spcBef>
              <a:spcAft>
                <a:spcPts val="0"/>
              </a:spcAft>
              <a:buClr>
                <a:srgbClr val="1F3864"/>
              </a:buClr>
              <a:buSzPct val="100000"/>
              <a:buChar char="•"/>
            </a:pPr>
            <a:r>
              <a:rPr lang="en-GB"/>
              <a:t>expand students’ horizons</a:t>
            </a:r>
            <a:endParaRPr/>
          </a:p>
          <a:p>
            <a:pPr marL="685800" lvl="1" indent="-228600" algn="l" rtl="0">
              <a:lnSpc>
                <a:spcPct val="90000"/>
              </a:lnSpc>
              <a:spcBef>
                <a:spcPts val="500"/>
              </a:spcBef>
              <a:spcAft>
                <a:spcPts val="0"/>
              </a:spcAft>
              <a:buClr>
                <a:srgbClr val="1F3864"/>
              </a:buClr>
              <a:buSzPct val="100000"/>
              <a:buChar char="•"/>
            </a:pPr>
            <a:r>
              <a:rPr lang="en-GB"/>
              <a:t>encourage them to step beyond familiar cultural boundaries</a:t>
            </a:r>
            <a:endParaRPr/>
          </a:p>
          <a:p>
            <a:pPr marL="685800" lvl="1" indent="-228600" algn="l" rtl="0">
              <a:lnSpc>
                <a:spcPct val="90000"/>
              </a:lnSpc>
              <a:spcBef>
                <a:spcPts val="500"/>
              </a:spcBef>
              <a:spcAft>
                <a:spcPts val="0"/>
              </a:spcAft>
              <a:buClr>
                <a:srgbClr val="1F3864"/>
              </a:buClr>
              <a:buSzPct val="100000"/>
              <a:buChar char="•"/>
            </a:pPr>
            <a:r>
              <a:rPr lang="en-GB"/>
              <a:t>develop new ways of seeing the world</a:t>
            </a:r>
            <a:endParaRPr/>
          </a:p>
          <a:p>
            <a:pPr marL="685800" lvl="1" indent="-228600" algn="l" rtl="0">
              <a:lnSpc>
                <a:spcPct val="90000"/>
              </a:lnSpc>
              <a:spcBef>
                <a:spcPts val="500"/>
              </a:spcBef>
              <a:spcAft>
                <a:spcPts val="0"/>
              </a:spcAft>
              <a:buClr>
                <a:srgbClr val="1F3864"/>
              </a:buClr>
              <a:buSzPct val="100000"/>
              <a:buChar char="•"/>
            </a:pPr>
            <a:r>
              <a:rPr lang="en-GB"/>
              <a:t>provide a strong foundation for further study</a:t>
            </a:r>
            <a:br>
              <a:rPr lang="en-GB"/>
            </a:br>
            <a:endParaRPr/>
          </a:p>
          <a:p>
            <a:pPr marL="228600" lvl="0" indent="-228600" algn="l" rtl="0">
              <a:lnSpc>
                <a:spcPct val="90000"/>
              </a:lnSpc>
              <a:spcBef>
                <a:spcPts val="1000"/>
              </a:spcBef>
              <a:spcAft>
                <a:spcPts val="0"/>
              </a:spcAft>
              <a:buClr>
                <a:srgbClr val="1F3864"/>
              </a:buClr>
              <a:buSzPct val="100000"/>
              <a:buChar char="•"/>
            </a:pPr>
            <a:r>
              <a:rPr lang="en-GB"/>
              <a:t>Tests of listening &amp; reading comprehension and of spoken &amp; written production with a broadly equal emphasis on each, as before</a:t>
            </a:r>
            <a:endParaRPr/>
          </a:p>
          <a:p>
            <a:pPr marL="228600" lvl="0" indent="-228600" algn="l" rtl="0">
              <a:lnSpc>
                <a:spcPct val="90000"/>
              </a:lnSpc>
              <a:spcBef>
                <a:spcPts val="1000"/>
              </a:spcBef>
              <a:spcAft>
                <a:spcPts val="0"/>
              </a:spcAft>
              <a:buClr>
                <a:srgbClr val="1F3864"/>
              </a:buClr>
              <a:buSzPct val="100000"/>
              <a:buChar char="•"/>
            </a:pPr>
            <a:r>
              <a:rPr lang="en-GB"/>
              <a:t>Language teaching rooted in contexts where language is spoken</a:t>
            </a:r>
            <a:endParaRPr/>
          </a:p>
          <a:p>
            <a:pPr marL="228600" lvl="0" indent="-228600" algn="l" rtl="0">
              <a:lnSpc>
                <a:spcPct val="90000"/>
              </a:lnSpc>
              <a:spcBef>
                <a:spcPts val="1000"/>
              </a:spcBef>
              <a:spcAft>
                <a:spcPts val="0"/>
              </a:spcAft>
              <a:buClr>
                <a:srgbClr val="1F3864"/>
              </a:buClr>
              <a:buSzPct val="100000"/>
              <a:buChar char="•"/>
            </a:pPr>
            <a:r>
              <a:rPr lang="en-GB"/>
              <a:t>Learning will build on knowledge outlined in KS2 and KS3 PoS</a:t>
            </a:r>
            <a:endParaRPr/>
          </a:p>
          <a:p>
            <a:pPr marL="228600" lvl="0" indent="-228600" algn="l" rtl="0">
              <a:lnSpc>
                <a:spcPct val="90000"/>
              </a:lnSpc>
              <a:spcBef>
                <a:spcPts val="1000"/>
              </a:spcBef>
              <a:spcAft>
                <a:spcPts val="0"/>
              </a:spcAft>
              <a:buClr>
                <a:srgbClr val="1F3864"/>
              </a:buClr>
              <a:buSzPct val="100000"/>
              <a:buChar char="•"/>
            </a:pPr>
            <a:r>
              <a:rPr lang="en-GB"/>
              <a:t>Grammar and vocabulary are significant areas of knowledge</a:t>
            </a:r>
            <a:endParaRPr/>
          </a:p>
          <a:p>
            <a:pPr marL="228600" lvl="0" indent="-228600" algn="l" rtl="0">
              <a:lnSpc>
                <a:spcPct val="90000"/>
              </a:lnSpc>
              <a:spcBef>
                <a:spcPts val="1000"/>
              </a:spcBef>
              <a:spcAft>
                <a:spcPts val="0"/>
              </a:spcAft>
              <a:buClr>
                <a:srgbClr val="1F3864"/>
              </a:buClr>
              <a:buSzPct val="100000"/>
              <a:buChar char="•"/>
            </a:pPr>
            <a:r>
              <a:rPr lang="en-GB"/>
              <a:t>Speaking will include role play and talk about visual stimulus/stimuli and conversation elements</a:t>
            </a:r>
            <a:endParaRPr/>
          </a:p>
          <a:p>
            <a:pPr marL="228600" lvl="0" indent="-64135" algn="l" rtl="0">
              <a:lnSpc>
                <a:spcPct val="90000"/>
              </a:lnSpc>
              <a:spcBef>
                <a:spcPts val="1000"/>
              </a:spcBef>
              <a:spcAft>
                <a:spcPts val="0"/>
              </a:spcAft>
              <a:buClr>
                <a:srgbClr val="1F3864"/>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
          <p:cNvSpPr txBox="1">
            <a:spLocks noGrp="1"/>
          </p:cNvSpPr>
          <p:nvPr>
            <p:ph type="title"/>
          </p:nvPr>
        </p:nvSpPr>
        <p:spPr>
          <a:xfrm>
            <a:off x="497173" y="-351052"/>
            <a:ext cx="11407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Main differences in 2022 Subject Content [1/3]</a:t>
            </a:r>
            <a:endParaRPr/>
          </a:p>
        </p:txBody>
      </p:sp>
      <p:sp>
        <p:nvSpPr>
          <p:cNvPr id="447" name="Google Shape;447;p7"/>
          <p:cNvSpPr txBox="1">
            <a:spLocks noGrp="1"/>
          </p:cNvSpPr>
          <p:nvPr>
            <p:ph type="body" idx="1"/>
          </p:nvPr>
        </p:nvSpPr>
        <p:spPr>
          <a:xfrm>
            <a:off x="497173" y="753980"/>
            <a:ext cx="11407516" cy="610402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GB" sz="2400" b="1"/>
              <a:t>Sound-spelling correspondences (phonics) </a:t>
            </a:r>
            <a:r>
              <a:rPr lang="en-GB" sz="2400"/>
              <a:t>now included, so students demonstrate ability in:</a:t>
            </a:r>
            <a:endParaRPr/>
          </a:p>
          <a:p>
            <a:pPr marL="685800" lvl="1" indent="-228600" algn="l" rtl="0">
              <a:lnSpc>
                <a:spcPct val="90000"/>
              </a:lnSpc>
              <a:spcBef>
                <a:spcPts val="0"/>
              </a:spcBef>
              <a:spcAft>
                <a:spcPts val="0"/>
              </a:spcAft>
              <a:buSzPts val="2000"/>
              <a:buChar char="•"/>
            </a:pPr>
            <a:r>
              <a:rPr lang="en-GB" b="1"/>
              <a:t>transcription</a:t>
            </a:r>
            <a:r>
              <a:rPr lang="en-GB"/>
              <a:t> (dictation) and </a:t>
            </a:r>
            <a:endParaRPr/>
          </a:p>
          <a:p>
            <a:pPr marL="685800" lvl="1" indent="-228600" algn="l" rtl="0">
              <a:lnSpc>
                <a:spcPct val="90000"/>
              </a:lnSpc>
              <a:spcBef>
                <a:spcPts val="0"/>
              </a:spcBef>
              <a:spcAft>
                <a:spcPts val="0"/>
              </a:spcAft>
              <a:buSzPts val="2000"/>
              <a:buChar char="•"/>
            </a:pPr>
            <a:r>
              <a:rPr lang="en-GB" b="1"/>
              <a:t>decoding</a:t>
            </a:r>
            <a:r>
              <a:rPr lang="en-GB"/>
              <a:t> (reading aloud)</a:t>
            </a:r>
            <a:endParaRPr/>
          </a:p>
          <a:p>
            <a:pPr marL="228600" lvl="0" indent="-228600" algn="l" rtl="0">
              <a:lnSpc>
                <a:spcPct val="90000"/>
              </a:lnSpc>
              <a:spcBef>
                <a:spcPts val="1000"/>
              </a:spcBef>
              <a:spcAft>
                <a:spcPts val="0"/>
              </a:spcAft>
              <a:buClr>
                <a:srgbClr val="1F3864"/>
              </a:buClr>
              <a:buSzPts val="2400"/>
              <a:buChar char="•"/>
            </a:pPr>
            <a:r>
              <a:rPr lang="en-GB" sz="2400" b="1"/>
              <a:t>Vocabulary</a:t>
            </a:r>
            <a:r>
              <a:rPr lang="en-GB" sz="2400"/>
              <a:t> is specified (1200 [F],1700 [H] words, 85% from most common 2000 words, plus 30 multiword phrases (of up to five words) and 20 cultural / geographical terms</a:t>
            </a:r>
            <a:endParaRPr/>
          </a:p>
          <a:p>
            <a:pPr marL="685800" lvl="1" indent="-228600" algn="l" rtl="0">
              <a:lnSpc>
                <a:spcPct val="90000"/>
              </a:lnSpc>
              <a:spcBef>
                <a:spcPts val="1000"/>
              </a:spcBef>
              <a:spcAft>
                <a:spcPts val="0"/>
              </a:spcAft>
              <a:buSzPts val="2000"/>
              <a:buChar char="•"/>
            </a:pPr>
            <a:r>
              <a:rPr lang="en-GB"/>
              <a:t>no </a:t>
            </a:r>
            <a:r>
              <a:rPr lang="en-GB" i="1"/>
              <a:t>assumptions</a:t>
            </a:r>
            <a:r>
              <a:rPr lang="en-GB"/>
              <a:t> are made about KS2/3 vocabulary</a:t>
            </a:r>
            <a:endParaRPr/>
          </a:p>
          <a:p>
            <a:pPr marL="228600" lvl="0" indent="-228600" algn="l" rtl="0">
              <a:lnSpc>
                <a:spcPct val="90000"/>
              </a:lnSpc>
              <a:spcBef>
                <a:spcPts val="1000"/>
              </a:spcBef>
              <a:spcAft>
                <a:spcPts val="0"/>
              </a:spcAft>
              <a:buClr>
                <a:srgbClr val="1F3864"/>
              </a:buClr>
              <a:buSzPts val="2400"/>
              <a:buChar char="•"/>
            </a:pPr>
            <a:r>
              <a:rPr lang="en-GB" sz="2400" b="1"/>
              <a:t>Grammar</a:t>
            </a:r>
            <a:r>
              <a:rPr lang="en-GB" sz="2400"/>
              <a:t> is much more clearly defined, and reduced overall</a:t>
            </a:r>
            <a:endParaRPr/>
          </a:p>
          <a:p>
            <a:pPr marL="228600" lvl="0" indent="-228600" algn="l" rtl="0">
              <a:lnSpc>
                <a:spcPct val="90000"/>
              </a:lnSpc>
              <a:spcBef>
                <a:spcPts val="1000"/>
              </a:spcBef>
              <a:spcAft>
                <a:spcPts val="0"/>
              </a:spcAft>
              <a:buSzPts val="2400"/>
              <a:buChar char="•"/>
            </a:pPr>
            <a:r>
              <a:rPr lang="en-GB" sz="2400"/>
              <a:t>Ofqual’s </a:t>
            </a:r>
            <a:r>
              <a:rPr lang="en-GB" sz="2400" b="1"/>
              <a:t>assessment objectives </a:t>
            </a:r>
            <a:r>
              <a:rPr lang="en-GB" sz="2400"/>
              <a:t>now accommodate the ‘mixed skills’ of transcription and read aloud: </a:t>
            </a:r>
            <a:endParaRPr/>
          </a:p>
          <a:p>
            <a:pPr marL="685800" lvl="1" indent="-228600" algn="l" rtl="0">
              <a:lnSpc>
                <a:spcPct val="90000"/>
              </a:lnSpc>
              <a:spcBef>
                <a:spcPts val="500"/>
              </a:spcBef>
              <a:spcAft>
                <a:spcPts val="0"/>
              </a:spcAft>
              <a:buSzPts val="2000"/>
              <a:buChar char="•"/>
            </a:pPr>
            <a:r>
              <a:rPr lang="en-GB"/>
              <a:t>45% understand and respond to written language in speaking and in writing; </a:t>
            </a:r>
            <a:endParaRPr/>
          </a:p>
          <a:p>
            <a:pPr marL="685800" lvl="1" indent="-228600" algn="l" rtl="0">
              <a:lnSpc>
                <a:spcPct val="90000"/>
              </a:lnSpc>
              <a:spcBef>
                <a:spcPts val="500"/>
              </a:spcBef>
              <a:spcAft>
                <a:spcPts val="0"/>
              </a:spcAft>
              <a:buSzPts val="2000"/>
              <a:buChar char="•"/>
            </a:pPr>
            <a:r>
              <a:rPr lang="en-GB"/>
              <a:t>35% understand and respond to spoken language in speaking and in writing; </a:t>
            </a:r>
            <a:endParaRPr/>
          </a:p>
          <a:p>
            <a:pPr marL="685800" lvl="1" indent="-228600" algn="l" rtl="0">
              <a:lnSpc>
                <a:spcPct val="90000"/>
              </a:lnSpc>
              <a:spcBef>
                <a:spcPts val="500"/>
              </a:spcBef>
              <a:spcAft>
                <a:spcPts val="0"/>
              </a:spcAft>
              <a:buSzPts val="2000"/>
              <a:buChar char="•"/>
            </a:pPr>
            <a:r>
              <a:rPr lang="en-GB"/>
              <a:t>20% demonstrate knowledge and accurate application of the grammar and vocabulary prescribed in the specification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8"/>
          <p:cNvSpPr txBox="1">
            <a:spLocks noGrp="1"/>
          </p:cNvSpPr>
          <p:nvPr>
            <p:ph type="title"/>
          </p:nvPr>
        </p:nvSpPr>
        <p:spPr>
          <a:xfrm>
            <a:off x="784484" y="0"/>
            <a:ext cx="11407516" cy="676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Main differences in 2022 Subject Content [2/3]</a:t>
            </a:r>
            <a:endParaRPr/>
          </a:p>
        </p:txBody>
      </p:sp>
      <p:sp>
        <p:nvSpPr>
          <p:cNvPr id="454" name="Google Shape;454;p8"/>
          <p:cNvSpPr txBox="1">
            <a:spLocks noGrp="1"/>
          </p:cNvSpPr>
          <p:nvPr>
            <p:ph type="body" idx="1"/>
          </p:nvPr>
        </p:nvSpPr>
        <p:spPr>
          <a:xfrm>
            <a:off x="497173" y="661355"/>
            <a:ext cx="11197653" cy="58849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3200"/>
              <a:buChar char="•"/>
            </a:pPr>
            <a:r>
              <a:rPr lang="en-GB" sz="3200" b="1"/>
              <a:t>Listening</a:t>
            </a:r>
            <a:r>
              <a:rPr lang="en-GB" sz="3200"/>
              <a:t> extracts will be at no faster than moderate pace, and contain only language from the defined list</a:t>
            </a:r>
            <a:endParaRPr sz="3200"/>
          </a:p>
          <a:p>
            <a:pPr marL="228600" lvl="0" indent="-228600" algn="l" rtl="0">
              <a:lnSpc>
                <a:spcPct val="90000"/>
              </a:lnSpc>
              <a:spcBef>
                <a:spcPts val="1000"/>
              </a:spcBef>
              <a:spcAft>
                <a:spcPts val="0"/>
              </a:spcAft>
              <a:buClr>
                <a:srgbClr val="1F3864"/>
              </a:buClr>
              <a:buSzPts val="3200"/>
              <a:buChar char="•"/>
            </a:pPr>
            <a:r>
              <a:rPr lang="en-GB" sz="3200"/>
              <a:t>In </a:t>
            </a:r>
            <a:r>
              <a:rPr lang="en-GB" sz="3200" b="1"/>
              <a:t>Reading</a:t>
            </a:r>
            <a:r>
              <a:rPr lang="en-GB" sz="3200"/>
              <a:t>:</a:t>
            </a:r>
            <a:endParaRPr sz="3200"/>
          </a:p>
          <a:p>
            <a:pPr marL="685800" lvl="1" indent="-228600" algn="l" rtl="0">
              <a:lnSpc>
                <a:spcPct val="90000"/>
              </a:lnSpc>
              <a:spcBef>
                <a:spcPts val="1000"/>
              </a:spcBef>
              <a:spcAft>
                <a:spcPts val="0"/>
              </a:spcAft>
              <a:buSzPts val="2400"/>
              <a:buChar char="•"/>
            </a:pPr>
            <a:r>
              <a:rPr lang="en-GB" sz="2400"/>
              <a:t>unknown language in H tier and F/H crossover reading texts (up to 2% of a text) will be glossed</a:t>
            </a:r>
            <a:endParaRPr sz="2400"/>
          </a:p>
          <a:p>
            <a:pPr marL="685800" lvl="1" indent="-228600" algn="l" rtl="0">
              <a:lnSpc>
                <a:spcPct val="90000"/>
              </a:lnSpc>
              <a:spcBef>
                <a:spcPts val="1000"/>
              </a:spcBef>
              <a:spcAft>
                <a:spcPts val="0"/>
              </a:spcAft>
              <a:buSzPts val="2400"/>
              <a:buChar char="•"/>
            </a:pPr>
            <a:r>
              <a:rPr lang="en-GB" sz="2400"/>
              <a:t>cognates can be included, making up to 2% of a text</a:t>
            </a:r>
            <a:endParaRPr sz="2400"/>
          </a:p>
          <a:p>
            <a:pPr marL="685800" lvl="1" indent="-228600" algn="l" rtl="0">
              <a:lnSpc>
                <a:spcPct val="90000"/>
              </a:lnSpc>
              <a:spcBef>
                <a:spcPts val="500"/>
              </a:spcBef>
              <a:spcAft>
                <a:spcPts val="0"/>
              </a:spcAft>
              <a:buSzPts val="2400"/>
              <a:buChar char="•"/>
            </a:pPr>
            <a:r>
              <a:rPr lang="en-GB" sz="2400"/>
              <a:t>infer meaning of words that are </a:t>
            </a:r>
            <a:r>
              <a:rPr lang="en-GB" sz="2400" b="1" i="1"/>
              <a:t>not</a:t>
            </a:r>
            <a:r>
              <a:rPr lang="en-GB" sz="2400"/>
              <a:t> on the list, when they are embedded in written sentences that have all </a:t>
            </a:r>
            <a:r>
              <a:rPr lang="en-GB" sz="2400" i="1"/>
              <a:t>other</a:t>
            </a:r>
            <a:r>
              <a:rPr lang="en-GB" sz="2400"/>
              <a:t> words </a:t>
            </a:r>
            <a:r>
              <a:rPr lang="en-GB" sz="2400" b="1"/>
              <a:t>on</a:t>
            </a:r>
            <a:r>
              <a:rPr lang="en-GB" sz="2400"/>
              <a:t> the list</a:t>
            </a:r>
            <a:endParaRPr sz="2400"/>
          </a:p>
          <a:p>
            <a:pPr marL="685800" lvl="1" indent="-228600" algn="l" rtl="0">
              <a:lnSpc>
                <a:spcPct val="90000"/>
              </a:lnSpc>
              <a:spcBef>
                <a:spcPts val="500"/>
              </a:spcBef>
              <a:spcAft>
                <a:spcPts val="0"/>
              </a:spcAft>
              <a:buSzPts val="2400"/>
              <a:buChar char="•"/>
            </a:pPr>
            <a:r>
              <a:rPr lang="en-GB" sz="2400"/>
              <a:t>derived or base forms of words (where the base or derived form is </a:t>
            </a:r>
            <a:r>
              <a:rPr lang="en-GB" sz="2400" b="1"/>
              <a:t>on </a:t>
            </a:r>
            <a:r>
              <a:rPr lang="en-GB" sz="2400"/>
              <a:t>the list), following patterns specified in the grammar annexes, can be included</a:t>
            </a:r>
            <a:endParaRPr sz="2400"/>
          </a:p>
          <a:p>
            <a:pPr marL="685800" lvl="1" indent="-228600" algn="l" rtl="0">
              <a:lnSpc>
                <a:spcPct val="90000"/>
              </a:lnSpc>
              <a:spcBef>
                <a:spcPts val="500"/>
              </a:spcBef>
              <a:spcAft>
                <a:spcPts val="0"/>
              </a:spcAft>
              <a:buSzPts val="2400"/>
              <a:buChar char="•"/>
            </a:pPr>
            <a:r>
              <a:rPr lang="en-GB" sz="2400"/>
              <a:t>no requirement to include, specifically, literary, authentic texts but they may be included</a:t>
            </a:r>
            <a:endParaRPr sz="2400"/>
          </a:p>
        </p:txBody>
      </p:sp>
      <p:sp>
        <p:nvSpPr>
          <p:cNvPr id="455" name="Google Shape;455;p8"/>
          <p:cNvSpPr/>
          <p:nvPr/>
        </p:nvSpPr>
        <p:spPr>
          <a:xfrm>
            <a:off x="6095999" y="1091380"/>
            <a:ext cx="5879690" cy="2841523"/>
          </a:xfrm>
          <a:prstGeom prst="wedgeRectCallout">
            <a:avLst>
              <a:gd name="adj1" fmla="val -74400"/>
              <a:gd name="adj2" fmla="val 28890"/>
            </a:avLst>
          </a:prstGeom>
          <a:solidFill>
            <a:srgbClr val="00206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FFFFFF"/>
                </a:solidFill>
                <a:latin typeface="Century Gothic"/>
                <a:ea typeface="Century Gothic"/>
                <a:cs typeface="Century Gothic"/>
                <a:sym typeface="Century Gothic"/>
              </a:rPr>
              <a:t>“Cognates are words in which the substantial majority of letters are the same in English and the assessed language; they have the same meaning in both languages and any difference in spelling should not impede understanding for students entered for GCSE MFL (French, German, Spanish) qualifications.”</a:t>
            </a:r>
            <a:endParaRPr sz="1600" b="0" i="0" u="none" strike="noStrike" cap="none">
              <a:solidFill>
                <a:srgbClr val="FFFFFF"/>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4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9"/>
          <p:cNvSpPr txBox="1">
            <a:spLocks noGrp="1"/>
          </p:cNvSpPr>
          <p:nvPr>
            <p:ph type="title"/>
          </p:nvPr>
        </p:nvSpPr>
        <p:spPr>
          <a:xfrm>
            <a:off x="784484" y="0"/>
            <a:ext cx="11407516" cy="6761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Main differences in 2022 Subject Content [3/3]</a:t>
            </a:r>
            <a:endParaRPr/>
          </a:p>
        </p:txBody>
      </p:sp>
      <p:sp>
        <p:nvSpPr>
          <p:cNvPr id="462" name="Google Shape;462;p9"/>
          <p:cNvSpPr txBox="1">
            <a:spLocks noGrp="1"/>
          </p:cNvSpPr>
          <p:nvPr>
            <p:ph type="body" idx="1"/>
          </p:nvPr>
        </p:nvSpPr>
        <p:spPr>
          <a:xfrm>
            <a:off x="497173" y="661355"/>
            <a:ext cx="11197653" cy="588491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en-GB"/>
              <a:t>Comprehension questions will be in English</a:t>
            </a:r>
            <a:endParaRPr/>
          </a:p>
          <a:p>
            <a:pPr marL="228600" lvl="0" indent="-228600" algn="l" rtl="0">
              <a:lnSpc>
                <a:spcPct val="90000"/>
              </a:lnSpc>
              <a:spcBef>
                <a:spcPts val="1000"/>
              </a:spcBef>
              <a:spcAft>
                <a:spcPts val="0"/>
              </a:spcAft>
              <a:buClr>
                <a:srgbClr val="1F3864"/>
              </a:buClr>
              <a:buSzPts val="2800"/>
              <a:buChar char="•"/>
            </a:pPr>
            <a:r>
              <a:rPr lang="en-GB"/>
              <a:t>Comprehension and production tasks may be at word and sentence level, and longer, as appropriate</a:t>
            </a:r>
            <a:endParaRPr/>
          </a:p>
          <a:p>
            <a:pPr marL="228600" lvl="0" indent="-228600" algn="l" rtl="0">
              <a:lnSpc>
                <a:spcPct val="90000"/>
              </a:lnSpc>
              <a:spcBef>
                <a:spcPts val="1000"/>
              </a:spcBef>
              <a:spcAft>
                <a:spcPts val="0"/>
              </a:spcAft>
              <a:buSzPts val="2800"/>
              <a:buChar char="•"/>
            </a:pPr>
            <a:r>
              <a:rPr lang="en-GB"/>
              <a:t>Tasks to understand </a:t>
            </a:r>
            <a:r>
              <a:rPr lang="en-GB" b="1"/>
              <a:t>and</a:t>
            </a:r>
            <a:r>
              <a:rPr lang="en-GB"/>
              <a:t> produce language can be accomplished with language only from the defined vocabulary and grammar lists</a:t>
            </a:r>
            <a:endParaRPr/>
          </a:p>
          <a:p>
            <a:pPr marL="228600" lvl="0" indent="-228600" algn="l" rtl="0">
              <a:lnSpc>
                <a:spcPct val="90000"/>
              </a:lnSpc>
              <a:spcBef>
                <a:spcPts val="1000"/>
              </a:spcBef>
              <a:spcAft>
                <a:spcPts val="0"/>
              </a:spcAft>
              <a:buSzPts val="2800"/>
              <a:buChar char="•"/>
            </a:pPr>
            <a:r>
              <a:rPr lang="en-GB"/>
              <a:t>Full credit will be given for successful production that uses language beyond the required content</a:t>
            </a:r>
            <a:endParaRPr/>
          </a:p>
          <a:p>
            <a:pPr marL="228600" lvl="0" indent="-228600" algn="l" rtl="0">
              <a:lnSpc>
                <a:spcPct val="90000"/>
              </a:lnSpc>
              <a:spcBef>
                <a:spcPts val="1000"/>
              </a:spcBef>
              <a:spcAft>
                <a:spcPts val="0"/>
              </a:spcAft>
              <a:buClr>
                <a:srgbClr val="1F3864"/>
              </a:buClr>
              <a:buSzPts val="2800"/>
              <a:buChar char="•"/>
            </a:pPr>
            <a:r>
              <a:rPr lang="en-GB" b="1"/>
              <a:t>Speaking</a:t>
            </a:r>
            <a:r>
              <a:rPr lang="en-GB"/>
              <a:t>:</a:t>
            </a:r>
            <a:endParaRPr/>
          </a:p>
          <a:p>
            <a:pPr marL="685800" lvl="1" indent="-228600" algn="l" rtl="0">
              <a:lnSpc>
                <a:spcPct val="90000"/>
              </a:lnSpc>
              <a:spcBef>
                <a:spcPts val="1000"/>
              </a:spcBef>
              <a:spcAft>
                <a:spcPts val="0"/>
              </a:spcAft>
              <a:buSzPts val="2000"/>
              <a:buChar char="•"/>
            </a:pPr>
            <a:r>
              <a:rPr lang="en-GB"/>
              <a:t>Role Play rubrics in English; question prompts can also be in English; </a:t>
            </a:r>
            <a:endParaRPr/>
          </a:p>
          <a:p>
            <a:pPr marL="685800" lvl="1" indent="-228600" algn="l" rtl="0">
              <a:lnSpc>
                <a:spcPct val="90000"/>
              </a:lnSpc>
              <a:spcBef>
                <a:spcPts val="1000"/>
              </a:spcBef>
              <a:spcAft>
                <a:spcPts val="0"/>
              </a:spcAft>
              <a:buSzPts val="2000"/>
              <a:buChar char="•"/>
            </a:pPr>
            <a:r>
              <a:rPr lang="en-GB"/>
              <a:t>short, unprepared conversations follow (a) the read aloud and (b) the description of the visual stimulus/stimuli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LP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CELP_German_2022">
  <a:themeElements>
    <a:clrScheme name="NCELP_French">
      <a:dk1>
        <a:srgbClr val="525050"/>
      </a:dk1>
      <a:lt1>
        <a:srgbClr val="FFFFFF"/>
      </a:lt1>
      <a:dk2>
        <a:srgbClr val="0055A4"/>
      </a:dk2>
      <a:lt2>
        <a:srgbClr val="FFFFFF"/>
      </a:lt2>
      <a:accent1>
        <a:srgbClr val="0060B8"/>
      </a:accent1>
      <a:accent2>
        <a:srgbClr val="EF4135"/>
      </a:accent2>
      <a:accent3>
        <a:srgbClr val="979595"/>
      </a:accent3>
      <a:accent4>
        <a:srgbClr val="2F9AFF"/>
      </a:accent4>
      <a:accent5>
        <a:srgbClr val="F7A59F"/>
      </a:accent5>
      <a:accent6>
        <a:srgbClr val="CCE7FE"/>
      </a:accent6>
      <a:hlink>
        <a:srgbClr val="00B0F0"/>
      </a:hlink>
      <a:folHlink>
        <a:srgbClr val="B87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9726</Words>
  <Application>Microsoft Macintosh PowerPoint</Application>
  <PresentationFormat>Widescreen</PresentationFormat>
  <Paragraphs>672</Paragraphs>
  <Slides>47</Slides>
  <Notes>47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47</vt:i4>
      </vt:variant>
    </vt:vector>
  </HeadingPairs>
  <TitlesOfParts>
    <vt:vector size="60" baseType="lpstr">
      <vt:lpstr>Twentieth Century</vt:lpstr>
      <vt:lpstr>Century Gothic</vt:lpstr>
      <vt:lpstr>Arial</vt:lpstr>
      <vt:lpstr>Noto Sans</vt:lpstr>
      <vt:lpstr>Calibri</vt:lpstr>
      <vt:lpstr>1_Office Theme</vt:lpstr>
      <vt:lpstr>2_Office Theme</vt:lpstr>
      <vt:lpstr>4_Office Theme</vt:lpstr>
      <vt:lpstr>3_Office Theme</vt:lpstr>
      <vt:lpstr>NCELP Theme</vt:lpstr>
      <vt:lpstr>NCELP_German_2022</vt:lpstr>
      <vt:lpstr>6_Office Theme</vt:lpstr>
      <vt:lpstr>7_Office Theme</vt:lpstr>
      <vt:lpstr> Towards the new GCSE</vt:lpstr>
      <vt:lpstr>NCELP (Centre for Excellence for Language Pedagogy)</vt:lpstr>
      <vt:lpstr>PowerPoint Presentation</vt:lpstr>
      <vt:lpstr>Session overview</vt:lpstr>
      <vt:lpstr>Rationale for the GCSE review</vt:lpstr>
      <vt:lpstr>Areas of continuity between 2015 and 2022</vt:lpstr>
      <vt:lpstr>Main differences in 2022 Subject Content [1/3]</vt:lpstr>
      <vt:lpstr>Main differences in 2022 Subject Content [2/3]</vt:lpstr>
      <vt:lpstr>Main differences in 2022 Subject Content [3/3]</vt:lpstr>
      <vt:lpstr>PowerPoint Presentation</vt:lpstr>
      <vt:lpstr>Overlap between the current and new lists? Not much</vt:lpstr>
      <vt:lpstr>Overlap between current and new AQA list</vt:lpstr>
      <vt:lpstr>Overlap between current and new AQA list</vt:lpstr>
      <vt:lpstr>Overlap between current and new Edexcel list</vt:lpstr>
      <vt:lpstr>Overlap between current and new Edexcel list</vt:lpstr>
      <vt:lpstr>Overlap between AQA and NCELP/Eduqas list</vt:lpstr>
      <vt:lpstr>Overlap between AQA and NCELP/Eduqas list</vt:lpstr>
      <vt:lpstr>Overlap between Edexcel and NCELP/Eduqas list*</vt:lpstr>
      <vt:lpstr>Overlap between Edexcel and NCELP/Eduqas list*</vt:lpstr>
      <vt:lpstr>Session overview</vt:lpstr>
      <vt:lpstr>PowerPoint Presentation</vt:lpstr>
      <vt:lpstr>PowerPoint Presentation</vt:lpstr>
      <vt:lpstr>The three knowledge strands</vt:lpstr>
      <vt:lpstr>Planned practice </vt:lpstr>
      <vt:lpstr>Revisiting: ‘umbrella architecture’</vt:lpstr>
      <vt:lpstr>Tabs in the NCELP SOW</vt:lpstr>
      <vt:lpstr>Grammar tracking tab</vt:lpstr>
      <vt:lpstr>Tabs in the NCELP KS3 SOW</vt:lpstr>
      <vt:lpstr>Y8 SOW</vt:lpstr>
      <vt:lpstr>Tabs in the NCELP KS3 SOW</vt:lpstr>
      <vt:lpstr>Y8 NCELP vocabulary list</vt:lpstr>
      <vt:lpstr>Tabs in the KS4 NCELP SOW</vt:lpstr>
      <vt:lpstr>Y10 Grammar Overview</vt:lpstr>
      <vt:lpstr>GCSE SOW</vt:lpstr>
      <vt:lpstr>GCSE list</vt:lpstr>
      <vt:lpstr>SOW: big picture</vt:lpstr>
      <vt:lpstr>PowerPoint Presentation</vt:lpstr>
      <vt:lpstr>Session overview</vt:lpstr>
      <vt:lpstr>What can we do now? [1/7]: KS3 SOW analysis </vt:lpstr>
      <vt:lpstr>What can we do now? [2/7]: KS2-3 planning </vt:lpstr>
      <vt:lpstr>What can we do now? [3/7]:  Develop unscripted speaking opportunities </vt:lpstr>
      <vt:lpstr>What can we do now? [4/7]: Develop knowledge of word patterns and cognate recognition</vt:lpstr>
      <vt:lpstr>High frequency vocabulary</vt:lpstr>
      <vt:lpstr>What can we do now? Coming up… </vt:lpstr>
      <vt:lpstr>Towards the new GCSE</vt:lpstr>
      <vt:lpstr>“Next steps” Teach-Meet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the new GCSE</dc:title>
  <dc:creator>Victoria Hobson</dc:creator>
  <cp:lastModifiedBy>Amber Dudley</cp:lastModifiedBy>
  <cp:revision>11</cp:revision>
  <dcterms:created xsi:type="dcterms:W3CDTF">2022-11-14T12:06:11Z</dcterms:created>
  <dcterms:modified xsi:type="dcterms:W3CDTF">2023-02-19T15:43:58Z</dcterms:modified>
</cp:coreProperties>
</file>