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9" r:id="rId5"/>
    <p:sldId id="732" r:id="rId6"/>
    <p:sldId id="261" r:id="rId7"/>
    <p:sldId id="673" r:id="rId8"/>
    <p:sldId id="674" r:id="rId9"/>
    <p:sldId id="675" r:id="rId10"/>
    <p:sldId id="273" r:id="rId11"/>
    <p:sldId id="676" r:id="rId12"/>
    <p:sldId id="596" r:id="rId13"/>
    <p:sldId id="731" r:id="rId14"/>
    <p:sldId id="682" r:id="rId15"/>
    <p:sldId id="680" r:id="rId16"/>
    <p:sldId id="681" r:id="rId17"/>
    <p:sldId id="704" r:id="rId18"/>
    <p:sldId id="706" r:id="rId19"/>
    <p:sldId id="707" r:id="rId20"/>
    <p:sldId id="275" r:id="rId21"/>
    <p:sldId id="313" r:id="rId22"/>
    <p:sldId id="653" r:id="rId23"/>
    <p:sldId id="677" r:id="rId24"/>
    <p:sldId id="678" r:id="rId25"/>
    <p:sldId id="679" r:id="rId26"/>
    <p:sldId id="276" r:id="rId27"/>
    <p:sldId id="652" r:id="rId28"/>
    <p:sldId id="730" r:id="rId29"/>
    <p:sldId id="594" r:id="rId30"/>
    <p:sldId id="573" r:id="rId31"/>
    <p:sldId id="705" r:id="rId32"/>
    <p:sldId id="281" r:id="rId33"/>
    <p:sldId id="708" r:id="rId34"/>
    <p:sldId id="709" r:id="rId35"/>
    <p:sldId id="710"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Moss" initials="CM" lastIdx="1" clrIdx="0">
    <p:extLst>
      <p:ext uri="{19B8F6BF-5375-455C-9EA6-DF929625EA0E}">
        <p15:presenceInfo xmlns:p15="http://schemas.microsoft.com/office/powerpoint/2012/main" userId="S::charlotte.moss@york.ac.uk::635a8712-2fa3-4fac-8927-10587cdfe00c" providerId="AD"/>
      </p:ext>
    </p:extLst>
  </p:cmAuthor>
  <p:cmAuthor id="2" name="Heike Krusemann" initials="HK" lastIdx="2" clrIdx="1">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FF7"/>
    <a:srgbClr val="EE6B42"/>
    <a:srgbClr val="E3EAFD"/>
    <a:srgbClr val="FFE8CB"/>
    <a:srgbClr val="DAA520"/>
    <a:srgbClr val="115076"/>
    <a:srgbClr val="FFF4E7"/>
    <a:srgbClr val="D1DFEF"/>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43" autoAdjust="0"/>
    <p:restoredTop sz="93278" autoAdjust="0"/>
  </p:normalViewPr>
  <p:slideViewPr>
    <p:cSldViewPr snapToGrid="0">
      <p:cViewPr varScale="1">
        <p:scale>
          <a:sx n="103" d="100"/>
          <a:sy n="103" d="100"/>
        </p:scale>
        <p:origin x="192" y="5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10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qu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verbs of opinion</a:t>
            </a:r>
            <a:br>
              <a:rPr lang="en-GB" sz="1200" b="0" dirty="0"/>
            </a:br>
            <a:r>
              <a:rPr lang="en-GB" sz="1200" b="0" dirty="0"/>
              <a:t>Consolidation of WO3 with 1- and 2-verb structures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produzieren [1000] treiben [954] trennen [936] unterscheiden [608] Vorteil [983] echt [685] künstlich [1840] natürlich [137] doch [73] weg [965] ob [127]  damit [374] bis [77] nach</a:t>
            </a:r>
            <a:r>
              <a:rPr lang="de-DE" sz="1200" kern="1200" baseline="30000" dirty="0">
                <a:solidFill>
                  <a:schemeClr val="tx1"/>
                </a:solidFill>
                <a:effectLst/>
                <a:latin typeface="+mn-lt"/>
                <a:ea typeface="+mn-ea"/>
                <a:cs typeface="+mn-cs"/>
              </a:rPr>
              <a:t>3 </a:t>
            </a:r>
            <a:r>
              <a:rPr lang="de-DE" sz="1200" kern="1200" dirty="0">
                <a:solidFill>
                  <a:schemeClr val="tx1"/>
                </a:solidFill>
                <a:effectLst/>
                <a:latin typeface="+mn-lt"/>
                <a:ea typeface="+mn-ea"/>
                <a:cs typeface="+mn-cs"/>
              </a:rPr>
              <a:t>[34]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wirken [401] schaffen</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[285] Alter [775] Beziehung [649] Glück [641] Liebe [844] Religion [1976] Vergleich [383] allgemein [393]  bestimmt [280] langfristig [1387] zufrieden [1518]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9.2.1.4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auftauchen [1228] aufwachsen [2355] wurde...geboren [1211] wurdest…geboren [1211] gestorben [475] gewesen [4] geworden [8] [1228] Februar [1093] Dichter [1975] Italien [1204] Januar [1052] Oktober [1223] berühmt [1379] historisch [901] unbekannt [1292]</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 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use knowledge of word order to determine whether a sentence contains </a:t>
            </a:r>
            <a:r>
              <a:rPr lang="en-GB" b="0" i="1" dirty="0" err="1"/>
              <a:t>dass</a:t>
            </a:r>
            <a:r>
              <a:rPr lang="en-GB" b="0" i="1" dirty="0"/>
              <a:t>.</a:t>
            </a:r>
            <a:br>
              <a:rPr lang="en-GB" dirty="0"/>
            </a:br>
            <a:br>
              <a:rPr lang="en-GB" dirty="0"/>
            </a:br>
            <a:r>
              <a:rPr lang="en-GB" b="1" dirty="0"/>
              <a:t>Procedure:</a:t>
            </a:r>
            <a:br>
              <a:rPr lang="en-GB" dirty="0"/>
            </a:br>
            <a:r>
              <a:rPr lang="en-GB" dirty="0"/>
              <a:t>1. Explain the task, Wolfgang’s class has gone to visit a Christmas tree farm. One of the employees there is talking to them about the farm.</a:t>
            </a:r>
          </a:p>
          <a:p>
            <a:r>
              <a:rPr lang="en-GB" dirty="0"/>
              <a:t>2. Click on the audio buttons to hear the recordings.</a:t>
            </a:r>
          </a:p>
          <a:p>
            <a:r>
              <a:rPr lang="en-GB" dirty="0"/>
              <a:t>3. Using their knowledge of word order, students decide whether or not there was a </a:t>
            </a:r>
            <a:r>
              <a:rPr lang="en-GB" i="1" dirty="0" err="1"/>
              <a:t>dass</a:t>
            </a:r>
            <a:r>
              <a:rPr lang="en-GB" i="1" dirty="0"/>
              <a:t> </a:t>
            </a:r>
            <a:r>
              <a:rPr lang="en-GB" i="0" dirty="0"/>
              <a:t>in the beep.</a:t>
            </a:r>
          </a:p>
          <a:p>
            <a:r>
              <a:rPr lang="en-GB" i="0" dirty="0"/>
              <a:t>4. Click to reveal answers.</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rgbClr val="115076"/>
                </a:solidFill>
              </a:rPr>
              <a:t>Ich </a:t>
            </a:r>
            <a:r>
              <a:rPr lang="en-GB" sz="1200" dirty="0" err="1">
                <a:solidFill>
                  <a:srgbClr val="115076"/>
                </a:solidFill>
              </a:rPr>
              <a:t>meine</a:t>
            </a:r>
            <a:r>
              <a:rPr lang="en-GB" sz="1200" dirty="0">
                <a:solidFill>
                  <a:srgbClr val="115076"/>
                </a:solidFill>
              </a:rPr>
              <a:t>, [BEEP] </a:t>
            </a:r>
            <a:r>
              <a:rPr lang="en-GB" sz="1200" dirty="0" err="1">
                <a:solidFill>
                  <a:srgbClr val="115076"/>
                </a:solidFill>
              </a:rPr>
              <a:t>wir</a:t>
            </a:r>
            <a:r>
              <a:rPr lang="en-GB" sz="1200" dirty="0">
                <a:solidFill>
                  <a:srgbClr val="115076"/>
                </a:solidFill>
              </a:rPr>
              <a:t> </a:t>
            </a:r>
            <a:r>
              <a:rPr lang="en-GB" sz="1200" dirty="0" err="1">
                <a:solidFill>
                  <a:srgbClr val="115076"/>
                </a:solidFill>
              </a:rPr>
              <a:t>produzieren</a:t>
            </a:r>
            <a:r>
              <a:rPr lang="en-GB" sz="1200" dirty="0">
                <a:solidFill>
                  <a:srgbClr val="115076"/>
                </a:solidFill>
              </a:rPr>
              <a:t> </a:t>
            </a:r>
            <a:r>
              <a:rPr lang="en-GB" sz="1200" dirty="0" err="1">
                <a:solidFill>
                  <a:srgbClr val="115076"/>
                </a:solidFill>
              </a:rPr>
              <a:t>jedes</a:t>
            </a:r>
            <a:r>
              <a:rPr lang="en-GB" sz="1200" dirty="0">
                <a:solidFill>
                  <a:srgbClr val="115076"/>
                </a:solidFill>
              </a:rPr>
              <a:t> </a:t>
            </a:r>
            <a:r>
              <a:rPr lang="en-GB" sz="1200" dirty="0" err="1">
                <a:solidFill>
                  <a:srgbClr val="115076"/>
                </a:solidFill>
              </a:rPr>
              <a:t>Jahr</a:t>
            </a:r>
            <a:r>
              <a:rPr lang="en-GB" sz="1200" dirty="0">
                <a:solidFill>
                  <a:srgbClr val="115076"/>
                </a:solidFill>
              </a:rPr>
              <a:t> </a:t>
            </a:r>
            <a:r>
              <a:rPr lang="en-GB" sz="1200" dirty="0" err="1">
                <a:solidFill>
                  <a:srgbClr val="115076"/>
                </a:solidFill>
              </a:rPr>
              <a:t>rund</a:t>
            </a:r>
            <a:r>
              <a:rPr lang="en-GB" sz="1200" dirty="0">
                <a:solidFill>
                  <a:srgbClr val="115076"/>
                </a:solidFill>
              </a:rPr>
              <a:t> 4000 </a:t>
            </a:r>
            <a:r>
              <a:rPr lang="en-GB" sz="1200" dirty="0" err="1">
                <a:solidFill>
                  <a:srgbClr val="115076"/>
                </a:solidFill>
              </a:rPr>
              <a:t>Weihnachtsbäume</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err="1">
                <a:solidFill>
                  <a:srgbClr val="115076"/>
                </a:solidFill>
              </a:rPr>
              <a:t>Meiner</a:t>
            </a:r>
            <a:r>
              <a:rPr lang="en-GB" sz="1200" dirty="0">
                <a:solidFill>
                  <a:srgbClr val="115076"/>
                </a:solidFill>
              </a:rPr>
              <a:t> </a:t>
            </a:r>
            <a:r>
              <a:rPr lang="en-GB" sz="1200" dirty="0" err="1">
                <a:solidFill>
                  <a:srgbClr val="115076"/>
                </a:solidFill>
              </a:rPr>
              <a:t>Meinung</a:t>
            </a:r>
            <a:r>
              <a:rPr lang="en-GB" sz="1200" dirty="0">
                <a:solidFill>
                  <a:srgbClr val="115076"/>
                </a:solidFill>
              </a:rPr>
              <a:t> </a:t>
            </a:r>
            <a:r>
              <a:rPr lang="en-GB" sz="1200" dirty="0" err="1">
                <a:solidFill>
                  <a:srgbClr val="115076"/>
                </a:solidFill>
              </a:rPr>
              <a:t>nach</a:t>
            </a:r>
            <a:r>
              <a:rPr lang="en-GB" sz="1200" dirty="0">
                <a:solidFill>
                  <a:srgbClr val="115076"/>
                </a:solidFill>
              </a:rPr>
              <a:t> [BEEP]  </a:t>
            </a:r>
            <a:r>
              <a:rPr lang="en-GB" sz="1200" dirty="0" err="1">
                <a:solidFill>
                  <a:srgbClr val="115076"/>
                </a:solidFill>
              </a:rPr>
              <a:t>ist</a:t>
            </a:r>
            <a:r>
              <a:rPr lang="en-GB" sz="1200" dirty="0">
                <a:solidFill>
                  <a:srgbClr val="115076"/>
                </a:solidFill>
              </a:rPr>
              <a:t> </a:t>
            </a:r>
            <a:r>
              <a:rPr lang="en-GB" sz="1200" dirty="0" err="1">
                <a:solidFill>
                  <a:srgbClr val="115076"/>
                </a:solidFill>
              </a:rPr>
              <a:t>unser</a:t>
            </a:r>
            <a:r>
              <a:rPr lang="en-GB" sz="1200" dirty="0">
                <a:solidFill>
                  <a:srgbClr val="115076"/>
                </a:solidFill>
              </a:rPr>
              <a:t> Hof </a:t>
            </a:r>
            <a:r>
              <a:rPr lang="en-GB" sz="1200" dirty="0" err="1">
                <a:solidFill>
                  <a:srgbClr val="115076"/>
                </a:solidFill>
              </a:rPr>
              <a:t>berühmt</a:t>
            </a:r>
            <a:r>
              <a:rPr lang="en-GB" sz="1200" dirty="0">
                <a:solidFill>
                  <a:srgbClr val="115076"/>
                </a:solidFill>
              </a:rPr>
              <a:t> </a:t>
            </a:r>
            <a:r>
              <a:rPr lang="en-GB" sz="1200" dirty="0" err="1">
                <a:solidFill>
                  <a:srgbClr val="115076"/>
                </a:solidFill>
              </a:rPr>
              <a:t>geworden</a:t>
            </a:r>
            <a:r>
              <a:rPr lang="en-GB" sz="12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solidFill>
                  <a:srgbClr val="115076"/>
                </a:solidFill>
              </a:rPr>
              <a:t>Ich </a:t>
            </a:r>
            <a:r>
              <a:rPr lang="en-GB" sz="1200" dirty="0" err="1">
                <a:solidFill>
                  <a:srgbClr val="115076"/>
                </a:solidFill>
              </a:rPr>
              <a:t>glaube</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immer</a:t>
            </a:r>
            <a:r>
              <a:rPr lang="en-GB" sz="1200" dirty="0">
                <a:solidFill>
                  <a:srgbClr val="115076"/>
                </a:solidFill>
              </a:rPr>
              <a:t> </a:t>
            </a:r>
            <a:r>
              <a:rPr lang="en-GB" sz="1200" dirty="0" err="1">
                <a:solidFill>
                  <a:srgbClr val="115076"/>
                </a:solidFill>
              </a:rPr>
              <a:t>mehr</a:t>
            </a:r>
            <a:r>
              <a:rPr lang="en-GB" sz="1200" dirty="0">
                <a:solidFill>
                  <a:srgbClr val="115076"/>
                </a:solidFill>
              </a:rPr>
              <a:t> Menschen </a:t>
            </a:r>
            <a:r>
              <a:rPr lang="en-GB" sz="1200" dirty="0" err="1">
                <a:solidFill>
                  <a:srgbClr val="115076"/>
                </a:solidFill>
              </a:rPr>
              <a:t>zu</a:t>
            </a:r>
            <a:r>
              <a:rPr lang="en-GB" sz="1200" dirty="0">
                <a:solidFill>
                  <a:srgbClr val="115076"/>
                </a:solidFill>
              </a:rPr>
              <a:t> </a:t>
            </a:r>
            <a:r>
              <a:rPr lang="en-GB" sz="1200" dirty="0" err="1">
                <a:solidFill>
                  <a:srgbClr val="115076"/>
                </a:solidFill>
              </a:rPr>
              <a:t>uns</a:t>
            </a:r>
            <a:r>
              <a:rPr lang="en-GB" sz="1200" dirty="0">
                <a:solidFill>
                  <a:srgbClr val="115076"/>
                </a:solidFill>
              </a:rPr>
              <a:t> </a:t>
            </a:r>
            <a:r>
              <a:rPr lang="en-GB" sz="1200" dirty="0" err="1">
                <a:solidFill>
                  <a:srgbClr val="115076"/>
                </a:solidFill>
              </a:rPr>
              <a:t>kommen</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solidFill>
                  <a:srgbClr val="115076"/>
                </a:solidFill>
              </a:rPr>
              <a:t>Ich </a:t>
            </a:r>
            <a:r>
              <a:rPr lang="en-GB" sz="1200" dirty="0" err="1">
                <a:solidFill>
                  <a:srgbClr val="115076"/>
                </a:solidFill>
              </a:rPr>
              <a:t>denke</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sie</a:t>
            </a:r>
            <a:r>
              <a:rPr lang="en-GB" sz="1200" dirty="0">
                <a:solidFill>
                  <a:srgbClr val="115076"/>
                </a:solidFill>
              </a:rPr>
              <a:t> </a:t>
            </a:r>
            <a:r>
              <a:rPr lang="en-GB" sz="1200" dirty="0" err="1">
                <a:solidFill>
                  <a:srgbClr val="115076"/>
                </a:solidFill>
              </a:rPr>
              <a:t>zufrieden</a:t>
            </a:r>
            <a:r>
              <a:rPr lang="en-GB" sz="1200" dirty="0">
                <a:solidFill>
                  <a:srgbClr val="115076"/>
                </a:solidFill>
              </a:rPr>
              <a:t> </a:t>
            </a:r>
            <a:r>
              <a:rPr lang="en-GB" sz="1200" dirty="0" err="1">
                <a:solidFill>
                  <a:srgbClr val="115076"/>
                </a:solidFill>
              </a:rPr>
              <a:t>mit</a:t>
            </a:r>
            <a:r>
              <a:rPr lang="en-GB" sz="1200" dirty="0">
                <a:solidFill>
                  <a:srgbClr val="115076"/>
                </a:solidFill>
              </a:rPr>
              <a:t> </a:t>
            </a:r>
            <a:r>
              <a:rPr lang="en-GB" sz="1200" dirty="0" err="1">
                <a:solidFill>
                  <a:srgbClr val="115076"/>
                </a:solidFill>
              </a:rPr>
              <a:t>unseren</a:t>
            </a:r>
            <a:r>
              <a:rPr lang="en-GB" sz="1200" dirty="0">
                <a:solidFill>
                  <a:srgbClr val="115076"/>
                </a:solidFill>
              </a:rPr>
              <a:t> </a:t>
            </a:r>
            <a:r>
              <a:rPr lang="en-GB" sz="1200" dirty="0" err="1">
                <a:solidFill>
                  <a:srgbClr val="115076"/>
                </a:solidFill>
              </a:rPr>
              <a:t>Bäumen</a:t>
            </a:r>
            <a:r>
              <a:rPr lang="en-GB" sz="1200" dirty="0">
                <a:solidFill>
                  <a:srgbClr val="115076"/>
                </a:solidFill>
              </a:rPr>
              <a:t> </a:t>
            </a:r>
            <a:r>
              <a:rPr lang="en-GB" sz="1200" dirty="0" err="1">
                <a:solidFill>
                  <a:srgbClr val="115076"/>
                </a:solidFill>
              </a:rPr>
              <a:t>sind</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sz="1200" dirty="0">
                <a:solidFill>
                  <a:srgbClr val="115076"/>
                </a:solidFill>
              </a:rPr>
              <a:t>Ich </a:t>
            </a:r>
            <a:r>
              <a:rPr lang="en-GB" sz="1200" dirty="0" err="1">
                <a:solidFill>
                  <a:srgbClr val="115076"/>
                </a:solidFill>
              </a:rPr>
              <a:t>finde</a:t>
            </a:r>
            <a:r>
              <a:rPr lang="en-GB" sz="1200" dirty="0">
                <a:solidFill>
                  <a:srgbClr val="115076"/>
                </a:solidFill>
              </a:rPr>
              <a:t>, [BEEP] </a:t>
            </a:r>
            <a:r>
              <a:rPr lang="en-GB" sz="1200" dirty="0" err="1">
                <a:solidFill>
                  <a:srgbClr val="115076"/>
                </a:solidFill>
              </a:rPr>
              <a:t>bestimmte</a:t>
            </a:r>
            <a:r>
              <a:rPr lang="en-GB" sz="1200" dirty="0">
                <a:solidFill>
                  <a:srgbClr val="115076"/>
                </a:solidFill>
              </a:rPr>
              <a:t> </a:t>
            </a:r>
            <a:r>
              <a:rPr lang="en-GB" sz="1200" dirty="0" err="1">
                <a:solidFill>
                  <a:srgbClr val="115076"/>
                </a:solidFill>
              </a:rPr>
              <a:t>Bäume</a:t>
            </a:r>
            <a:r>
              <a:rPr lang="en-GB" sz="1200" dirty="0">
                <a:solidFill>
                  <a:srgbClr val="115076"/>
                </a:solidFill>
              </a:rPr>
              <a:t> </a:t>
            </a:r>
            <a:r>
              <a:rPr lang="en-GB" sz="1200" dirty="0" err="1">
                <a:solidFill>
                  <a:srgbClr val="115076"/>
                </a:solidFill>
              </a:rPr>
              <a:t>sind</a:t>
            </a:r>
            <a:r>
              <a:rPr lang="en-GB" sz="1200" dirty="0">
                <a:solidFill>
                  <a:srgbClr val="115076"/>
                </a:solidFill>
              </a:rPr>
              <a:t> </a:t>
            </a:r>
            <a:r>
              <a:rPr lang="en-GB" sz="1200" dirty="0" err="1">
                <a:solidFill>
                  <a:srgbClr val="115076"/>
                </a:solidFill>
              </a:rPr>
              <a:t>besonders</a:t>
            </a:r>
            <a:r>
              <a:rPr lang="en-GB" sz="1200" dirty="0">
                <a:solidFill>
                  <a:srgbClr val="115076"/>
                </a:solidFill>
              </a:rPr>
              <a:t> </a:t>
            </a:r>
            <a:r>
              <a:rPr lang="en-GB" sz="1200" dirty="0" err="1">
                <a:solidFill>
                  <a:srgbClr val="115076"/>
                </a:solidFill>
              </a:rPr>
              <a:t>schön</a:t>
            </a:r>
            <a:r>
              <a:rPr lang="en-GB" sz="1200" dirty="0">
                <a:solidFill>
                  <a:srgbClr val="115076"/>
                </a:solidFill>
              </a:rPr>
              <a:t>, </a:t>
            </a:r>
            <a:r>
              <a:rPr lang="en-GB" sz="1200" dirty="0" err="1">
                <a:solidFill>
                  <a:srgbClr val="115076"/>
                </a:solidFill>
              </a:rPr>
              <a:t>wie</a:t>
            </a:r>
            <a:r>
              <a:rPr lang="en-GB" sz="1200" dirty="0">
                <a:solidFill>
                  <a:srgbClr val="115076"/>
                </a:solidFill>
              </a:rPr>
              <a:t> </a:t>
            </a:r>
            <a:r>
              <a:rPr lang="en-GB" sz="1200" dirty="0" err="1">
                <a:solidFill>
                  <a:srgbClr val="115076"/>
                </a:solidFill>
              </a:rPr>
              <a:t>dieser</a:t>
            </a:r>
            <a:r>
              <a:rPr lang="en-GB" sz="1200" dirty="0">
                <a:solidFill>
                  <a:srgbClr val="115076"/>
                </a:solidFill>
              </a:rPr>
              <a:t> </a:t>
            </a:r>
            <a:r>
              <a:rPr lang="en-GB" sz="1200" dirty="0" err="1">
                <a:solidFill>
                  <a:srgbClr val="115076"/>
                </a:solidFill>
              </a:rPr>
              <a:t>hier</a:t>
            </a:r>
            <a:r>
              <a:rPr lang="en-GB" sz="1200" dirty="0">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sz="1200" dirty="0" err="1">
                <a:solidFill>
                  <a:srgbClr val="115076"/>
                </a:solidFill>
              </a:rPr>
              <a:t>Deiner</a:t>
            </a:r>
            <a:r>
              <a:rPr lang="en-GB" sz="1200" dirty="0">
                <a:solidFill>
                  <a:srgbClr val="115076"/>
                </a:solidFill>
              </a:rPr>
              <a:t> </a:t>
            </a:r>
            <a:r>
              <a:rPr lang="en-GB" sz="1200" dirty="0" err="1">
                <a:solidFill>
                  <a:srgbClr val="115076"/>
                </a:solidFill>
              </a:rPr>
              <a:t>Meinung</a:t>
            </a:r>
            <a:r>
              <a:rPr lang="en-GB" sz="1200" dirty="0">
                <a:solidFill>
                  <a:srgbClr val="115076"/>
                </a:solidFill>
              </a:rPr>
              <a:t> </a:t>
            </a:r>
            <a:r>
              <a:rPr lang="en-GB" sz="1200" dirty="0" err="1">
                <a:solidFill>
                  <a:srgbClr val="115076"/>
                </a:solidFill>
              </a:rPr>
              <a:t>nach</a:t>
            </a:r>
            <a:r>
              <a:rPr lang="en-GB" sz="1200" dirty="0">
                <a:solidFill>
                  <a:srgbClr val="115076"/>
                </a:solidFill>
              </a:rPr>
              <a:t> [BEEP] </a:t>
            </a:r>
            <a:r>
              <a:rPr lang="en-GB" sz="1200" dirty="0" err="1">
                <a:solidFill>
                  <a:srgbClr val="115076"/>
                </a:solidFill>
              </a:rPr>
              <a:t>ist</a:t>
            </a:r>
            <a:r>
              <a:rPr lang="en-GB" sz="1200" dirty="0">
                <a:solidFill>
                  <a:srgbClr val="115076"/>
                </a:solidFill>
              </a:rPr>
              <a:t> </a:t>
            </a:r>
            <a:r>
              <a:rPr lang="en-GB" sz="1200" dirty="0" err="1">
                <a:solidFill>
                  <a:srgbClr val="115076"/>
                </a:solidFill>
              </a:rPr>
              <a:t>dieser</a:t>
            </a:r>
            <a:r>
              <a:rPr lang="en-GB" sz="1200" dirty="0">
                <a:solidFill>
                  <a:srgbClr val="115076"/>
                </a:solidFill>
              </a:rPr>
              <a:t> Baum </a:t>
            </a:r>
            <a:r>
              <a:rPr lang="en-GB" sz="1200" dirty="0" err="1">
                <a:solidFill>
                  <a:srgbClr val="115076"/>
                </a:solidFill>
              </a:rPr>
              <a:t>besser</a:t>
            </a:r>
            <a:r>
              <a:rPr lang="en-GB" sz="1200" dirty="0">
                <a:solidFill>
                  <a:srgbClr val="115076"/>
                </a:solidFill>
              </a:rPr>
              <a:t> </a:t>
            </a:r>
            <a:r>
              <a:rPr lang="en-GB" sz="1200" dirty="0" err="1">
                <a:solidFill>
                  <a:srgbClr val="115076"/>
                </a:solidFill>
              </a:rPr>
              <a:t>als</a:t>
            </a:r>
            <a:r>
              <a:rPr lang="en-GB" sz="1200" dirty="0">
                <a:solidFill>
                  <a:srgbClr val="115076"/>
                </a:solidFill>
              </a:rPr>
              <a:t> </a:t>
            </a:r>
            <a:r>
              <a:rPr lang="en-GB" sz="1200" dirty="0" err="1">
                <a:solidFill>
                  <a:srgbClr val="115076"/>
                </a:solidFill>
              </a:rPr>
              <a:t>ein</a:t>
            </a:r>
            <a:r>
              <a:rPr lang="en-GB" sz="1200" dirty="0">
                <a:solidFill>
                  <a:srgbClr val="115076"/>
                </a:solidFill>
              </a:rPr>
              <a:t> </a:t>
            </a:r>
            <a:r>
              <a:rPr lang="en-GB" sz="1200" dirty="0" err="1">
                <a:solidFill>
                  <a:srgbClr val="115076"/>
                </a:solidFill>
              </a:rPr>
              <a:t>künstlicher</a:t>
            </a:r>
            <a:r>
              <a:rPr lang="en-GB" sz="1200" dirty="0">
                <a:solidFill>
                  <a:srgbClr val="115076"/>
                </a:solidFill>
              </a:rPr>
              <a:t> Baum?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sz="1200" dirty="0">
                <a:solidFill>
                  <a:srgbClr val="115076"/>
                </a:solidFill>
              </a:rPr>
              <a:t>Ich </a:t>
            </a:r>
            <a:r>
              <a:rPr lang="en-GB" sz="1200" dirty="0" err="1">
                <a:solidFill>
                  <a:srgbClr val="115076"/>
                </a:solidFill>
              </a:rPr>
              <a:t>meine</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ein</a:t>
            </a:r>
            <a:r>
              <a:rPr lang="en-GB" sz="1200" dirty="0">
                <a:solidFill>
                  <a:srgbClr val="115076"/>
                </a:solidFill>
              </a:rPr>
              <a:t> </a:t>
            </a:r>
            <a:r>
              <a:rPr lang="en-GB" sz="1200" dirty="0" err="1">
                <a:solidFill>
                  <a:srgbClr val="115076"/>
                </a:solidFill>
              </a:rPr>
              <a:t>echter</a:t>
            </a:r>
            <a:r>
              <a:rPr lang="en-GB" sz="1200" dirty="0">
                <a:solidFill>
                  <a:srgbClr val="115076"/>
                </a:solidFill>
              </a:rPr>
              <a:t> Baum </a:t>
            </a:r>
            <a:r>
              <a:rPr lang="en-GB" sz="1200" dirty="0" err="1">
                <a:solidFill>
                  <a:srgbClr val="115076"/>
                </a:solidFill>
              </a:rPr>
              <a:t>viel</a:t>
            </a:r>
            <a:r>
              <a:rPr lang="en-GB" sz="1200" dirty="0">
                <a:solidFill>
                  <a:srgbClr val="115076"/>
                </a:solidFill>
              </a:rPr>
              <a:t> </a:t>
            </a:r>
            <a:r>
              <a:rPr lang="en-GB" sz="1200" dirty="0" err="1">
                <a:solidFill>
                  <a:srgbClr val="115076"/>
                </a:solidFill>
              </a:rPr>
              <a:t>Glück</a:t>
            </a:r>
            <a:r>
              <a:rPr lang="en-GB" sz="1200" dirty="0">
                <a:solidFill>
                  <a:srgbClr val="115076"/>
                </a:solidFill>
              </a:rPr>
              <a:t> </a:t>
            </a:r>
            <a:r>
              <a:rPr lang="en-GB" sz="1200" dirty="0" err="1">
                <a:solidFill>
                  <a:srgbClr val="115076"/>
                </a:solidFill>
              </a:rPr>
              <a:t>bringt</a:t>
            </a:r>
            <a:r>
              <a:rPr lang="en-GB" sz="12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a:t>
            </a:r>
            <a:r>
              <a:rPr lang="en-GB" sz="1200" dirty="0">
                <a:solidFill>
                  <a:srgbClr val="115076"/>
                </a:solidFill>
              </a:rPr>
              <a:t>Ich </a:t>
            </a:r>
            <a:r>
              <a:rPr lang="en-GB" sz="1200" dirty="0" err="1">
                <a:solidFill>
                  <a:srgbClr val="115076"/>
                </a:solidFill>
              </a:rPr>
              <a:t>weiß</a:t>
            </a:r>
            <a:r>
              <a:rPr lang="en-GB" sz="1200" dirty="0">
                <a:solidFill>
                  <a:srgbClr val="115076"/>
                </a:solidFill>
              </a:rPr>
              <a:t>, [</a:t>
            </a:r>
            <a:r>
              <a:rPr lang="en-GB" sz="1200" dirty="0" err="1">
                <a:solidFill>
                  <a:srgbClr val="115076"/>
                </a:solidFill>
              </a:rPr>
              <a:t>dass</a:t>
            </a:r>
            <a:r>
              <a:rPr lang="en-GB" sz="1200" dirty="0">
                <a:solidFill>
                  <a:srgbClr val="115076"/>
                </a:solidFill>
              </a:rPr>
              <a:t>] </a:t>
            </a:r>
            <a:r>
              <a:rPr lang="en-GB" sz="1200" dirty="0" err="1">
                <a:solidFill>
                  <a:srgbClr val="115076"/>
                </a:solidFill>
              </a:rPr>
              <a:t>viele</a:t>
            </a:r>
            <a:r>
              <a:rPr lang="en-GB" sz="1200" dirty="0">
                <a:solidFill>
                  <a:srgbClr val="115076"/>
                </a:solidFill>
              </a:rPr>
              <a:t> Dichter </a:t>
            </a:r>
            <a:r>
              <a:rPr lang="en-GB" sz="1200" dirty="0" err="1">
                <a:solidFill>
                  <a:srgbClr val="115076"/>
                </a:solidFill>
              </a:rPr>
              <a:t>über</a:t>
            </a:r>
            <a:r>
              <a:rPr lang="en-GB" sz="1200" dirty="0">
                <a:solidFill>
                  <a:srgbClr val="115076"/>
                </a:solidFill>
              </a:rPr>
              <a:t> </a:t>
            </a:r>
            <a:r>
              <a:rPr lang="en-GB" sz="1200" dirty="0" err="1">
                <a:solidFill>
                  <a:srgbClr val="115076"/>
                </a:solidFill>
              </a:rPr>
              <a:t>Weihnachtsbäume</a:t>
            </a:r>
            <a:r>
              <a:rPr lang="en-GB" sz="1200" dirty="0">
                <a:solidFill>
                  <a:srgbClr val="115076"/>
                </a:solidFill>
              </a:rPr>
              <a:t> </a:t>
            </a:r>
            <a:r>
              <a:rPr lang="en-GB" sz="1200" dirty="0" err="1">
                <a:solidFill>
                  <a:srgbClr val="115076"/>
                </a:solidFill>
              </a:rPr>
              <a:t>schreiben</a:t>
            </a:r>
            <a:r>
              <a:rPr lang="en-GB" sz="1200" dirty="0">
                <a:solidFill>
                  <a:srgbClr val="115076"/>
                </a:solidFill>
              </a:rPr>
              <a: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Hof [1432]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(3 slides)</a:t>
            </a:r>
            <a:br>
              <a:rPr lang="en-GB" dirty="0"/>
            </a:br>
            <a:br>
              <a:rPr lang="en-GB" b="1" dirty="0"/>
            </a:br>
            <a:r>
              <a:rPr lang="en-GB" b="1" dirty="0"/>
              <a:t>Aim: </a:t>
            </a:r>
            <a:r>
              <a:rPr lang="en-GB" b="0" dirty="0"/>
              <a:t>to revise word order with and without conjunctions including </a:t>
            </a:r>
            <a:r>
              <a:rPr lang="en-GB" b="0" i="1" dirty="0" err="1"/>
              <a:t>dass</a:t>
            </a:r>
            <a:r>
              <a:rPr lang="en-GB" b="0" i="1" dirty="0"/>
              <a:t>.</a:t>
            </a:r>
            <a:br>
              <a:rPr lang="en-GB" dirty="0"/>
            </a:br>
            <a:br>
              <a:rPr lang="en-GB" dirty="0"/>
            </a:br>
            <a:r>
              <a:rPr lang="en-GB" b="1" dirty="0"/>
              <a:t>Procedure:</a:t>
            </a:r>
            <a:br>
              <a:rPr lang="en-GB" dirty="0"/>
            </a:br>
            <a:r>
              <a:rPr lang="en-GB" dirty="0"/>
              <a:t>Ask students to read the email from Katja to Mia. The following two slides contain exercises based on it.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Nadel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6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WO3 with </a:t>
            </a:r>
            <a:r>
              <a:rPr lang="en-GB" b="0" i="1" dirty="0" err="1"/>
              <a:t>dass</a:t>
            </a:r>
            <a:r>
              <a:rPr lang="en-GB" b="0" i="0" dirty="0"/>
              <a:t> and contrast it with WO2 with </a:t>
            </a:r>
            <a:r>
              <a:rPr lang="en-GB" b="0" i="1" dirty="0" err="1"/>
              <a:t>meiner</a:t>
            </a:r>
            <a:r>
              <a:rPr lang="en-GB" b="0" i="1" dirty="0"/>
              <a:t> </a:t>
            </a:r>
            <a:r>
              <a:rPr lang="en-GB" b="0" i="1" dirty="0" err="1"/>
              <a:t>Meinung</a:t>
            </a:r>
            <a:r>
              <a:rPr lang="en-GB" b="0" i="1" dirty="0"/>
              <a:t> </a:t>
            </a:r>
            <a:r>
              <a:rPr lang="en-GB" b="0" i="1" dirty="0" err="1"/>
              <a:t>nach</a:t>
            </a:r>
            <a:r>
              <a:rPr lang="en-GB" b="0" i="1" dirty="0"/>
              <a:t>…</a:t>
            </a:r>
            <a:br>
              <a:rPr lang="en-GB" dirty="0"/>
            </a:br>
            <a:br>
              <a:rPr lang="en-GB" dirty="0"/>
            </a:br>
            <a:r>
              <a:rPr lang="en-GB" b="1" dirty="0"/>
              <a:t>Procedure:</a:t>
            </a:r>
            <a:br>
              <a:rPr lang="en-GB" dirty="0"/>
            </a:br>
            <a:r>
              <a:rPr lang="en-GB" dirty="0"/>
              <a:t>1. Ask students to read the text in the yellow speech bubbles. </a:t>
            </a:r>
          </a:p>
          <a:p>
            <a:r>
              <a:rPr lang="en-GB" dirty="0"/>
              <a:t>2. They need to replace the start of each sentence with the text in the blue boxes next to the bubbles. This will require them to change from a </a:t>
            </a:r>
            <a:r>
              <a:rPr lang="en-GB" i="1" dirty="0" err="1"/>
              <a:t>dass</a:t>
            </a:r>
            <a:r>
              <a:rPr lang="en-GB" i="1" dirty="0"/>
              <a:t> </a:t>
            </a:r>
            <a:r>
              <a:rPr lang="en-GB" i="0" dirty="0"/>
              <a:t>clause with WO3 to </a:t>
            </a:r>
            <a:r>
              <a:rPr lang="en-GB" i="1" dirty="0" err="1"/>
              <a:t>meiner</a:t>
            </a:r>
            <a:r>
              <a:rPr lang="en-GB" i="1" dirty="0"/>
              <a:t> </a:t>
            </a:r>
            <a:r>
              <a:rPr lang="en-GB" i="1" dirty="0" err="1"/>
              <a:t>meinung</a:t>
            </a:r>
            <a:r>
              <a:rPr lang="en-GB" i="1" dirty="0"/>
              <a:t> </a:t>
            </a:r>
            <a:r>
              <a:rPr lang="en-GB" i="1" dirty="0" err="1"/>
              <a:t>nach</a:t>
            </a:r>
            <a:r>
              <a:rPr lang="en-GB" i="1" dirty="0"/>
              <a:t> </a:t>
            </a:r>
            <a:r>
              <a:rPr lang="en-GB" i="0" dirty="0"/>
              <a:t>with WO2 and vice versa.</a:t>
            </a:r>
            <a:endParaRPr lang="en-GB" dirty="0"/>
          </a:p>
          <a:p>
            <a:r>
              <a:rPr lang="en-GB" dirty="0"/>
              <a:t>3. 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78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check comprehension of the text and to provide students with further arguments for and against real Christmas trees to prepare them for the debate in the following lesson.</a:t>
            </a:r>
            <a:br>
              <a:rPr lang="en-GB" dirty="0"/>
            </a:br>
            <a:br>
              <a:rPr lang="en-GB" dirty="0"/>
            </a:br>
            <a:r>
              <a:rPr lang="en-GB" b="1" dirty="0"/>
              <a:t>Procedure:</a:t>
            </a:r>
            <a:br>
              <a:rPr lang="en-GB" dirty="0"/>
            </a:br>
            <a:r>
              <a:rPr lang="en-GB" dirty="0"/>
              <a:t>1. Students read the text.</a:t>
            </a:r>
          </a:p>
          <a:p>
            <a:r>
              <a:rPr lang="en-GB" dirty="0"/>
              <a:t>2. They write down </a:t>
            </a:r>
            <a:r>
              <a:rPr lang="en-GB" i="1" dirty="0" err="1"/>
              <a:t>Für</a:t>
            </a:r>
            <a:r>
              <a:rPr lang="en-GB" i="1" dirty="0"/>
              <a:t> </a:t>
            </a:r>
            <a:r>
              <a:rPr lang="en-GB" i="0" dirty="0"/>
              <a:t>and </a:t>
            </a:r>
            <a:r>
              <a:rPr lang="en-GB" i="1" dirty="0" err="1"/>
              <a:t>Gegen</a:t>
            </a:r>
            <a:r>
              <a:rPr lang="en-GB" i="1" dirty="0"/>
              <a:t> </a:t>
            </a:r>
            <a:r>
              <a:rPr lang="en-GB" i="0" dirty="0"/>
              <a:t>and bullet point in German arguments for and against real Christmas trees, based on Katja’s email.</a:t>
            </a:r>
            <a:endParaRPr lang="en-GB" dirty="0"/>
          </a:p>
          <a:p>
            <a:r>
              <a:rPr lang="en-GB" dirty="0"/>
              <a:t>3. Click to reveal possible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51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5 minutes (or allow 10 minutes and set the translation that follows for homework)</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verbs of opinion and WO1, WO2, WO3.</a:t>
            </a:r>
            <a:endParaRPr lang="en-GB" b="0" i="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sz="1200" dirty="0">
                <a:solidFill>
                  <a:schemeClr val="dk1"/>
                </a:solidFill>
                <a:latin typeface="Calibri"/>
                <a:ea typeface="Calibri"/>
                <a:cs typeface="Calibri"/>
                <a:sym typeface="Calibri"/>
              </a:rPr>
              <a:t>Remind students that depending on the sentence starter they will need to use WO1, 2, or 3. Quickly revise chorally which sentence starters require which word order.</a:t>
            </a:r>
          </a:p>
          <a:p>
            <a:pPr marL="228600" lvl="0" indent="-228600" algn="l" rtl="0">
              <a:spcBef>
                <a:spcPts val="0"/>
              </a:spcBef>
              <a:spcAft>
                <a:spcPts val="0"/>
              </a:spcAft>
              <a:buAutoNum type="arabicPeriod"/>
            </a:pPr>
            <a:r>
              <a:rPr lang="en-GB" sz="1200" dirty="0">
                <a:solidFill>
                  <a:schemeClr val="dk1"/>
                </a:solidFill>
                <a:latin typeface="Calibri"/>
                <a:ea typeface="Calibri"/>
                <a:cs typeface="Calibri"/>
                <a:sym typeface="Calibri"/>
              </a:rPr>
              <a:t>Player A rolls the dice to generate a sentence starter. </a:t>
            </a:r>
            <a:endParaRPr lang="en-GB" dirty="0"/>
          </a:p>
          <a:p>
            <a:pPr marL="0" lvl="0" indent="0" algn="l" rtl="0">
              <a:spcBef>
                <a:spcPts val="0"/>
              </a:spcBef>
              <a:spcAft>
                <a:spcPts val="0"/>
              </a:spcAft>
              <a:buNone/>
            </a:pPr>
            <a:r>
              <a:rPr lang="en-GB" dirty="0"/>
              <a:t>3.  </a:t>
            </a:r>
            <a:r>
              <a:rPr lang="en-GB" sz="1200" dirty="0">
                <a:solidFill>
                  <a:schemeClr val="dk1"/>
                </a:solidFill>
                <a:latin typeface="Calibri"/>
                <a:ea typeface="Calibri"/>
                <a:cs typeface="Calibri"/>
                <a:sym typeface="Calibri"/>
              </a:rPr>
              <a:t> They choose a sentence ending from the square. The verb has been noted separately at the start of the sentence ending. Using their knowledge of word order, they decide where to put the verb.</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4.   Partners take it in turns thereafter.</a:t>
            </a:r>
            <a:endParaRPr lang="en-GB" dirty="0"/>
          </a:p>
          <a:p>
            <a:pPr marL="0" lvl="0" indent="0" algn="l" rtl="0">
              <a:lnSpc>
                <a:spcPct val="150000"/>
              </a:lnSpc>
              <a:spcBef>
                <a:spcPts val="0"/>
              </a:spcBef>
              <a:spcAft>
                <a:spcPts val="0"/>
              </a:spcAft>
              <a:buNone/>
            </a:pPr>
            <a:r>
              <a:rPr lang="en-GB" sz="1200" dirty="0">
                <a:solidFill>
                  <a:schemeClr val="dk1"/>
                </a:solidFill>
                <a:latin typeface="Calibri"/>
                <a:ea typeface="Calibri"/>
                <a:cs typeface="Calibri"/>
                <a:sym typeface="Calibri"/>
              </a:rPr>
              <a:t>Each sentence ending from the square can only be used once. Players can keep a note of their correctly formed sentences in their exercise books if teachers wish (to be translated into English later). Once an ending is used it can be crossed out. As the number of possible endings decreases, players may have to ‘knock’ if there is no appropriate ending.  In this case, play passes to their partner. The player who is able to make the most sentences within the time or until all the endings run out is the winner.  </a:t>
            </a:r>
            <a:endParaRPr lang="en-GB" dirty="0"/>
          </a:p>
          <a:p>
            <a:pPr marL="0" lvl="0" indent="0" algn="l" rtl="0">
              <a:lnSpc>
                <a:spcPct val="150000"/>
              </a:lnSpc>
              <a:spcBef>
                <a:spcPts val="800"/>
              </a:spcBef>
              <a:spcAft>
                <a:spcPts val="0"/>
              </a:spcAft>
              <a:buNone/>
            </a:pPr>
            <a:endParaRPr lang="en-GB" sz="1200" dirty="0">
              <a:solidFill>
                <a:schemeClr val="dk1"/>
              </a:solidFill>
              <a:latin typeface="Calibri"/>
              <a:ea typeface="Calibri"/>
              <a:cs typeface="Calibri"/>
              <a:sym typeface="Calibri"/>
            </a:endParaRPr>
          </a:p>
          <a:p>
            <a:pPr marL="0" lvl="0" indent="0" algn="l" rtl="0">
              <a:lnSpc>
                <a:spcPct val="150000"/>
              </a:lnSpc>
              <a:spcBef>
                <a:spcPts val="800"/>
              </a:spcBef>
              <a:spcAft>
                <a:spcPts val="0"/>
              </a:spcAft>
              <a:buNone/>
            </a:pPr>
            <a:r>
              <a:rPr lang="en-GB" sz="1200" dirty="0">
                <a:solidFill>
                  <a:schemeClr val="dk1"/>
                </a:solidFill>
                <a:latin typeface="Calibri"/>
                <a:ea typeface="Calibri"/>
                <a:cs typeface="Calibri"/>
                <a:sym typeface="Calibri"/>
              </a:rPr>
              <a:t>In the first instance, students will agree between themselves whether the sentences produced make sense.  Teachers may need to arbitrate over the validity of certain sentences. As the remaining words decrease, this will lend to increased creativity!</a:t>
            </a:r>
            <a:endParaRPr lang="en-GB" dirty="0"/>
          </a:p>
          <a:p>
            <a:pPr marL="0" lvl="0" indent="0" algn="l" rtl="0">
              <a:lnSpc>
                <a:spcPct val="150000"/>
              </a:lnSpc>
              <a:spcBef>
                <a:spcPts val="800"/>
              </a:spcBef>
              <a:spcAft>
                <a:spcPts val="0"/>
              </a:spcAft>
              <a:buNone/>
            </a:pPr>
            <a:endParaRPr lang="en-GB" sz="120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0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(or preferably set for homework, especially if you have allowed longer for the speaking task)</a:t>
            </a:r>
            <a:br>
              <a:rPr lang="en-GB" dirty="0"/>
            </a:br>
            <a:br>
              <a:rPr lang="en-GB" b="1" dirty="0"/>
            </a:br>
            <a:r>
              <a:rPr lang="en-GB" b="1" dirty="0"/>
              <a:t>Aim: </a:t>
            </a:r>
            <a:r>
              <a:rPr lang="en-GB" b="0" dirty="0"/>
              <a:t>to practise verbs of opinion and </a:t>
            </a:r>
            <a:r>
              <a:rPr lang="en-GB" b="0" i="1" dirty="0" err="1"/>
              <a:t>dass</a:t>
            </a:r>
            <a:r>
              <a:rPr lang="en-GB" b="0" dirty="0"/>
              <a:t> clauses in a structured task.</a:t>
            </a:r>
          </a:p>
          <a:p>
            <a:endParaRPr lang="en-GB" b="0" dirty="0"/>
          </a:p>
          <a:p>
            <a:r>
              <a:rPr lang="en-GB" b="1" dirty="0"/>
              <a:t>Note: </a:t>
            </a:r>
            <a:r>
              <a:rPr lang="en-GB" b="0" dirty="0"/>
              <a:t>A less challenging version of this task can be found on the following slide.</a:t>
            </a:r>
            <a:br>
              <a:rPr lang="en-GB" dirty="0"/>
            </a:br>
            <a:br>
              <a:rPr lang="en-GB" dirty="0"/>
            </a:br>
            <a:r>
              <a:rPr lang="en-GB" b="1" dirty="0"/>
              <a:t>Procedure:</a:t>
            </a:r>
            <a:br>
              <a:rPr lang="en-GB" dirty="0"/>
            </a:br>
            <a:r>
              <a:rPr lang="en-GB" dirty="0"/>
              <a:t>1. Explain the task, Andrea is writing to Wolfgang about Christmas trees. He decides to translate it into German for easier reading.</a:t>
            </a:r>
          </a:p>
          <a:p>
            <a:r>
              <a:rPr lang="en-GB" dirty="0"/>
              <a:t>2. When </a:t>
            </a:r>
            <a:r>
              <a:rPr lang="en-GB" i="1" dirty="0"/>
              <a:t>that </a:t>
            </a:r>
            <a:r>
              <a:rPr lang="en-GB" i="0" dirty="0"/>
              <a:t>is written in italics, students are to use a</a:t>
            </a:r>
            <a:r>
              <a:rPr lang="en-GB" i="1" dirty="0"/>
              <a:t> </a:t>
            </a:r>
            <a:r>
              <a:rPr lang="en-GB" i="1" dirty="0" err="1"/>
              <a:t>dass</a:t>
            </a:r>
            <a:r>
              <a:rPr lang="en-GB" i="1" dirty="0"/>
              <a:t> </a:t>
            </a:r>
            <a:r>
              <a:rPr lang="en-GB" i="0" dirty="0"/>
              <a:t>clause. This task provides students with the opportunity to practise WO1, WO2, and WO3.</a:t>
            </a:r>
            <a:endParaRPr lang="en-GB" dirty="0"/>
          </a:p>
          <a:p>
            <a:r>
              <a:rPr lang="en-GB" dirty="0"/>
              <a:t>3. Reveal the answers on slide 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50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verbs of opinion and </a:t>
            </a:r>
            <a:r>
              <a:rPr lang="en-GB" b="0" i="1" dirty="0" err="1"/>
              <a:t>dass</a:t>
            </a:r>
            <a:r>
              <a:rPr lang="en-GB" b="0" dirty="0"/>
              <a:t> clauses in a structured task.</a:t>
            </a:r>
          </a:p>
          <a:p>
            <a:endParaRPr lang="en-GB" b="0" dirty="0"/>
          </a:p>
          <a:p>
            <a:r>
              <a:rPr lang="en-GB" b="1" dirty="0"/>
              <a:t>Note: </a:t>
            </a:r>
            <a:r>
              <a:rPr lang="en-GB" b="0" dirty="0"/>
              <a:t>A more challenging version of this task can be found on the previous slide.</a:t>
            </a:r>
            <a:br>
              <a:rPr lang="en-GB" dirty="0"/>
            </a:br>
            <a:br>
              <a:rPr lang="en-GB" dirty="0"/>
            </a:br>
            <a:r>
              <a:rPr lang="en-GB" b="1" dirty="0"/>
              <a:t>Procedure:</a:t>
            </a:r>
            <a:br>
              <a:rPr lang="en-GB" dirty="0"/>
            </a:br>
            <a:r>
              <a:rPr lang="en-GB" dirty="0"/>
              <a:t>1. Explain the task, Andrea is writing to Wolfgang about Christmas trees. He decides to translate it into German for easier reading.</a:t>
            </a:r>
          </a:p>
          <a:p>
            <a:r>
              <a:rPr lang="en-GB" dirty="0"/>
              <a:t>2. He has made a start on his translation, students need to help him out to complete it. The sentence starters make it clear whether or not they need to use a </a:t>
            </a:r>
            <a:r>
              <a:rPr lang="en-GB" i="1" dirty="0" err="1"/>
              <a:t>dass</a:t>
            </a:r>
            <a:r>
              <a:rPr lang="en-GB" i="1" dirty="0"/>
              <a:t> </a:t>
            </a:r>
            <a:r>
              <a:rPr lang="en-GB" i="0" dirty="0"/>
              <a:t>clause.</a:t>
            </a:r>
            <a:r>
              <a:rPr lang="en-GB" dirty="0"/>
              <a:t> Note, they may need to change the word order of some verbs that Wolfgang has translated. </a:t>
            </a:r>
            <a:r>
              <a:rPr lang="en-GB" i="0" dirty="0"/>
              <a:t>This task provides students with the opportunity to practise WO1, WO2, and WO3.</a:t>
            </a:r>
            <a:endParaRPr lang="en-GB" dirty="0"/>
          </a:p>
          <a:p>
            <a:r>
              <a:rPr lang="en-GB" dirty="0"/>
              <a:t>3. Reveal the answers on slide 16.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97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qu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verbs of opinion</a:t>
            </a:r>
            <a:br>
              <a:rPr lang="en-GB" sz="1200" b="0" dirty="0"/>
            </a:br>
            <a:r>
              <a:rPr lang="en-GB" sz="1200" b="0" dirty="0"/>
              <a:t>Consolidation of WO3 with 1 and 2-verb structures</a:t>
            </a:r>
            <a:br>
              <a:rPr lang="en-GB" sz="1200" b="0" dirty="0"/>
            </a:br>
            <a:r>
              <a:rPr lang="en-GB" sz="1200" b="0" dirty="0"/>
              <a:t>Conversational modal particles</a:t>
            </a:r>
            <a:br>
              <a:rPr lang="en-GB" sz="1200" b="0" dirty="0"/>
            </a:br>
            <a:r>
              <a:rPr lang="en-GB" sz="1200" b="0" dirty="0"/>
              <a:t>Use of negative prefix 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produzieren [1000] treiben [954] trennen [936] unterscheiden [608] Vorteil [983] echt [685] künstlich [1840] natürlich [137] doch [73] weg [965] ob [127] damit [374] bis [77] nach</a:t>
            </a:r>
            <a:r>
              <a:rPr lang="de-DE" sz="1200" kern="1200" baseline="30000" dirty="0">
                <a:solidFill>
                  <a:schemeClr val="tx1"/>
                </a:solidFill>
                <a:effectLst/>
                <a:latin typeface="+mn-lt"/>
                <a:ea typeface="+mn-ea"/>
                <a:cs typeface="+mn-cs"/>
              </a:rPr>
              <a:t>3 </a:t>
            </a:r>
            <a:r>
              <a:rPr lang="de-DE" sz="1200" kern="1200" dirty="0">
                <a:solidFill>
                  <a:schemeClr val="tx1"/>
                </a:solidFill>
                <a:effectLst/>
                <a:latin typeface="+mn-lt"/>
                <a:ea typeface="+mn-ea"/>
                <a:cs typeface="+mn-cs"/>
              </a:rPr>
              <a:t>[34]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wirken [401] schaffen2 [285] Alter [775] Beziehung [649] Glück [641] Liebe [844] Religion [1976] Vergleich [383] allgemein [393]  bestimmt [280] langfristig [1387] zufrieden [1518]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9.2.1.4 (revisit)</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auftauchen [1228] aufwachsen [2355] wurde...geboren [1211] wurdest…geboren [1211] gestorben [475] gewesen [4] geworden [8] [1228] Februar [1093]  Dichter [1975] Italien [1204] Januar [1052] Oktober [1223] berühmt [1379] historisch [901] unbekannt [1292]</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practise SSC [</a:t>
            </a:r>
            <a:r>
              <a:rPr lang="en-GB" b="0" dirty="0" err="1"/>
              <a:t>qu</a:t>
            </a:r>
            <a:r>
              <a:rPr lang="en-GB" b="0" dirty="0"/>
              <a:t>]</a:t>
            </a:r>
            <a:br>
              <a:rPr lang="en-GB" dirty="0"/>
            </a:br>
            <a:br>
              <a:rPr lang="en-GB" dirty="0"/>
            </a:br>
            <a:r>
              <a:rPr lang="en-GB" b="1" dirty="0"/>
              <a:t>Procedure:</a:t>
            </a:r>
            <a:br>
              <a:rPr lang="en-GB" dirty="0"/>
            </a:br>
            <a:r>
              <a:rPr lang="en-GB" dirty="0"/>
              <a:t>1. Read the explanation.</a:t>
            </a:r>
          </a:p>
          <a:p>
            <a:r>
              <a:rPr lang="en-GB" dirty="0"/>
              <a:t>2. Click on the picture to hear the audio.</a:t>
            </a:r>
          </a:p>
          <a:p>
            <a:r>
              <a:rPr lang="en-GB" dirty="0"/>
              <a:t>3. Ask students to repeat.</a:t>
            </a:r>
          </a:p>
          <a:p>
            <a:endParaRPr lang="en-GB" dirty="0"/>
          </a:p>
          <a:p>
            <a:r>
              <a:rPr lang="en-GB" b="1" baseline="0" dirty="0"/>
              <a:t>Word frequency (1 is the most frequent word in German): </a:t>
            </a:r>
            <a:br>
              <a:rPr lang="en-GB" baseline="0" dirty="0"/>
            </a:br>
            <a:r>
              <a:rPr lang="en-GB" baseline="0" dirty="0"/>
              <a:t>Aquarium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introduce the SSC [</a:t>
            </a:r>
            <a:r>
              <a:rPr lang="en-GB" b="1" dirty="0" err="1"/>
              <a:t>qu</a:t>
            </a:r>
            <a:r>
              <a:rPr lang="en-GB" b="0" dirty="0"/>
              <a:t>] and contrast it with </a:t>
            </a:r>
            <a:r>
              <a:rPr lang="en-GB" b="1" dirty="0"/>
              <a:t>kw</a:t>
            </a:r>
            <a:r>
              <a:rPr lang="en-GB" b="0" dirty="0"/>
              <a:t>.</a:t>
            </a:r>
            <a:br>
              <a:rPr lang="en-GB" dirty="0"/>
            </a:br>
            <a:br>
              <a:rPr lang="en-GB" dirty="0"/>
            </a:br>
            <a:r>
              <a:rPr lang="en-GB" b="1" dirty="0"/>
              <a:t>Procedure:</a:t>
            </a:r>
            <a:br>
              <a:rPr lang="en-GB" dirty="0"/>
            </a:br>
            <a:r>
              <a:rPr lang="en-GB" dirty="0"/>
              <a:t>Click through the animations to present the new information.</a:t>
            </a:r>
          </a:p>
          <a:p>
            <a:endParaRPr lang="en-GB" dirty="0"/>
          </a:p>
          <a:p>
            <a:r>
              <a:rPr lang="en-GB" b="1" baseline="0" dirty="0"/>
              <a:t>Word frequency (1 is the most frequent word in German): </a:t>
            </a:r>
            <a:br>
              <a:rPr lang="en-GB" baseline="0" dirty="0"/>
            </a:br>
            <a:r>
              <a:rPr lang="en-GB" baseline="0" dirty="0"/>
              <a:t>Aquarium [&gt;5009] </a:t>
            </a:r>
            <a:r>
              <a:rPr lang="en-GB" baseline="0" dirty="0" err="1"/>
              <a:t>Stockwerk</a:t>
            </a:r>
            <a:r>
              <a:rPr lang="en-GB" baseline="0" dirty="0"/>
              <a:t> [4935]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5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(3 slides)</a:t>
            </a:r>
            <a:br>
              <a:rPr lang="en-GB" dirty="0"/>
            </a:br>
            <a:br>
              <a:rPr lang="en-GB" b="1" dirty="0"/>
            </a:br>
            <a:r>
              <a:rPr lang="en-GB" b="1" dirty="0"/>
              <a:t>Aim: </a:t>
            </a:r>
            <a:r>
              <a:rPr lang="en-GB" b="0" dirty="0"/>
              <a:t>to practise [</a:t>
            </a:r>
            <a:r>
              <a:rPr lang="en-GB" b="0" dirty="0" err="1"/>
              <a:t>qu</a:t>
            </a:r>
            <a:r>
              <a:rPr lang="en-GB" b="0" dirty="0"/>
              <a:t>] and to reinforce German pronunciation of words that look English.</a:t>
            </a:r>
            <a:br>
              <a:rPr lang="en-GB" dirty="0"/>
            </a:br>
            <a:br>
              <a:rPr lang="en-GB" dirty="0"/>
            </a:br>
            <a:r>
              <a:rPr lang="en-GB" b="1" dirty="0"/>
              <a:t>Procedure:</a:t>
            </a:r>
            <a:br>
              <a:rPr lang="en-GB" dirty="0"/>
            </a:br>
            <a:r>
              <a:rPr lang="en-GB" dirty="0"/>
              <a:t>1. Click on ‘Los!’ to start the timer.</a:t>
            </a:r>
          </a:p>
          <a:p>
            <a:r>
              <a:rPr lang="en-GB" dirty="0"/>
              <a:t>2. Students chorally say the words as quickly as they can, ensuring they use German pronunciation for [</a:t>
            </a:r>
            <a:r>
              <a:rPr lang="en-GB" dirty="0" err="1"/>
              <a:t>qu</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Qualifikation</a:t>
            </a:r>
            <a:r>
              <a:rPr lang="en-GB" baseline="0" dirty="0"/>
              <a:t> [3600] Quote [3978] Kumquat [&gt;5009] </a:t>
            </a:r>
            <a:r>
              <a:rPr lang="en-GB" baseline="0" dirty="0" err="1"/>
              <a:t>Quadfahren</a:t>
            </a:r>
            <a:r>
              <a:rPr lang="en-GB" baseline="0" dirty="0"/>
              <a:t> [&gt;5009] </a:t>
            </a:r>
            <a:r>
              <a:rPr lang="en-GB" baseline="0" dirty="0" err="1"/>
              <a:t>Qualität</a:t>
            </a:r>
            <a:r>
              <a:rPr lang="en-GB" baseline="0" dirty="0"/>
              <a:t> [1202] </a:t>
            </a:r>
            <a:r>
              <a:rPr lang="en-GB" baseline="0" dirty="0" err="1"/>
              <a:t>Quarz</a:t>
            </a:r>
            <a:r>
              <a:rPr lang="en-GB" baseline="0" dirty="0"/>
              <a:t> [&gt;5009] </a:t>
            </a:r>
            <a:r>
              <a:rPr lang="en-GB" baseline="0" dirty="0" err="1"/>
              <a:t>Aquafitness</a:t>
            </a:r>
            <a:r>
              <a:rPr lang="en-GB" baseline="0" dirty="0"/>
              <a:t> [&gt;5009] </a:t>
            </a:r>
            <a:r>
              <a:rPr lang="en-GB" baseline="0" dirty="0" err="1"/>
              <a:t>Konsequenz</a:t>
            </a:r>
            <a:r>
              <a:rPr lang="en-GB" baseline="0" dirty="0"/>
              <a:t> [1582] </a:t>
            </a:r>
            <a:r>
              <a:rPr lang="en-GB" baseline="0" dirty="0" err="1"/>
              <a:t>Frequenz</a:t>
            </a:r>
            <a:r>
              <a:rPr lang="en-GB" baseline="0" dirty="0"/>
              <a:t> [2539]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809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09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3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dirty="0">
                <a:solidFill>
                  <a:srgbClr val="1F4E79"/>
                </a:solidFill>
                <a:effectLst/>
                <a:latin typeface="Century Gothic" panose="020B0502020202020204" pitchFamily="34" charset="0"/>
                <a:ea typeface="Times New Roman" panose="02020603050405020304" pitchFamily="18" charset="0"/>
              </a:rPr>
              <a:t>Timing: 5 minutes</a:t>
            </a:r>
          </a:p>
          <a:p>
            <a:pPr algn="l"/>
            <a:endParaRPr lang="en-GB" sz="1800" dirty="0">
              <a:effectLst/>
              <a:latin typeface="Times New Roman" panose="02020603050405020304" pitchFamily="18" charset="0"/>
              <a:ea typeface="Times New Roman" panose="02020603050405020304" pitchFamily="18" charset="0"/>
            </a:endParaRPr>
          </a:p>
          <a:p>
            <a:pPr algn="l"/>
            <a:r>
              <a:rPr lang="en-US" sz="1800" b="1" dirty="0">
                <a:solidFill>
                  <a:srgbClr val="1F4E79"/>
                </a:solidFill>
                <a:effectLst/>
                <a:latin typeface="Century Gothic" panose="020B0502020202020204" pitchFamily="34" charset="0"/>
                <a:ea typeface="Times New Roman" panose="02020603050405020304" pitchFamily="18" charset="0"/>
              </a:rPr>
              <a:t>Aim: </a:t>
            </a:r>
            <a:r>
              <a:rPr lang="en-US" sz="1800" dirty="0">
                <a:solidFill>
                  <a:srgbClr val="1F4E79"/>
                </a:solidFill>
                <a:effectLst/>
                <a:latin typeface="Century Gothic" panose="020B0502020202020204" pitchFamily="34" charset="0"/>
                <a:ea typeface="Times New Roman" panose="02020603050405020304" pitchFamily="18" charset="0"/>
              </a:rPr>
              <a:t>to </a:t>
            </a:r>
            <a:r>
              <a:rPr lang="en-US" sz="1800" dirty="0" err="1">
                <a:solidFill>
                  <a:srgbClr val="1F4E79"/>
                </a:solidFill>
                <a:effectLst/>
                <a:latin typeface="Century Gothic" panose="020B0502020202020204" pitchFamily="34" charset="0"/>
                <a:ea typeface="Times New Roman" panose="02020603050405020304" pitchFamily="18" charset="0"/>
              </a:rPr>
              <a:t>practise</a:t>
            </a:r>
            <a:r>
              <a:rPr lang="en-US" sz="1800" dirty="0">
                <a:solidFill>
                  <a:srgbClr val="1F4E79"/>
                </a:solidFill>
                <a:effectLst/>
                <a:latin typeface="Century Gothic" panose="020B0502020202020204" pitchFamily="34" charset="0"/>
                <a:ea typeface="Times New Roman" panose="02020603050405020304" pitchFamily="18" charset="0"/>
              </a:rPr>
              <a:t> oral recall of vocabulary.</a:t>
            </a:r>
          </a:p>
          <a:p>
            <a:pPr algn="l"/>
            <a:endParaRPr lang="en-GB" sz="1800" dirty="0">
              <a:effectLst/>
              <a:latin typeface="Times New Roman" panose="02020603050405020304" pitchFamily="18" charset="0"/>
              <a:ea typeface="Times New Roman" panose="02020603050405020304" pitchFamily="18" charset="0"/>
            </a:endParaRPr>
          </a:p>
          <a:p>
            <a:pPr algn="l"/>
            <a:r>
              <a:rPr lang="en-US" sz="1800" b="1" dirty="0">
                <a:solidFill>
                  <a:srgbClr val="1F4E79"/>
                </a:solidFill>
                <a:effectLst/>
                <a:latin typeface="Century Gothic" panose="020B0502020202020204" pitchFamily="34" charset="0"/>
                <a:ea typeface="Times New Roman" panose="02020603050405020304" pitchFamily="18" charset="0"/>
              </a:rPr>
              <a:t>Procedure:</a:t>
            </a:r>
            <a:endParaRPr lang="en-GB" sz="1800" dirty="0">
              <a:effectLst/>
              <a:latin typeface="Times New Roman" panose="02020603050405020304" pitchFamily="18" charset="0"/>
              <a:ea typeface="Times New Roman" panose="02020603050405020304" pitchFamily="18" charset="0"/>
            </a:endParaRPr>
          </a:p>
          <a:p>
            <a:pPr marL="0" indent="0" algn="l">
              <a:buNone/>
            </a:pPr>
            <a:r>
              <a:rPr lang="en-US" sz="1800" dirty="0">
                <a:solidFill>
                  <a:srgbClr val="1F4E79"/>
                </a:solidFill>
                <a:effectLst/>
                <a:latin typeface="Century Gothic" panose="020B0502020202020204" pitchFamily="34" charset="0"/>
                <a:ea typeface="Times New Roman" panose="02020603050405020304" pitchFamily="18" charset="0"/>
              </a:rPr>
              <a:t>1.  Students sketch a 5x4 grid.</a:t>
            </a:r>
            <a:endParaRPr lang="en-GB" sz="1800" dirty="0">
              <a:effectLst/>
              <a:latin typeface="Times New Roman" panose="02020603050405020304" pitchFamily="18" charset="0"/>
              <a:ea typeface="Times New Roman" panose="02020603050405020304" pitchFamily="18" charset="0"/>
            </a:endParaRPr>
          </a:p>
          <a:p>
            <a:pPr algn="l"/>
            <a:r>
              <a:rPr lang="en-US" sz="1800" dirty="0">
                <a:solidFill>
                  <a:srgbClr val="1F4E79"/>
                </a:solidFill>
                <a:effectLst/>
                <a:latin typeface="Century Gothic" panose="020B0502020202020204" pitchFamily="34" charset="0"/>
                <a:ea typeface="Times New Roman" panose="02020603050405020304" pitchFamily="18" charset="0"/>
              </a:rPr>
              <a:t>2. Working in pairs, they take turns to choose a word to translate orally into German.</a:t>
            </a:r>
            <a:endParaRPr lang="en-GB" sz="1800" dirty="0">
              <a:effectLst/>
              <a:latin typeface="Times New Roman" panose="02020603050405020304" pitchFamily="18" charset="0"/>
              <a:ea typeface="Times New Roman" panose="02020603050405020304" pitchFamily="18" charset="0"/>
            </a:endParaRPr>
          </a:p>
          <a:p>
            <a:pPr algn="l"/>
            <a:r>
              <a:rPr lang="en-US" sz="1800" dirty="0">
                <a:solidFill>
                  <a:srgbClr val="1F4E79"/>
                </a:solidFill>
                <a:effectLst/>
                <a:latin typeface="Century Gothic" panose="020B0502020202020204" pitchFamily="34" charset="0"/>
                <a:ea typeface="Times New Roman" panose="02020603050405020304" pitchFamily="18" charset="0"/>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GB" sz="1800" dirty="0">
              <a:effectLst/>
              <a:latin typeface="Times New Roman" panose="02020603050405020304" pitchFamily="18" charset="0"/>
              <a:ea typeface="Times New Roman" panose="02020603050405020304" pitchFamily="18" charset="0"/>
            </a:endParaRPr>
          </a:p>
          <a:p>
            <a:pPr algn="l"/>
            <a:r>
              <a:rPr lang="en-US" sz="1800" dirty="0">
                <a:solidFill>
                  <a:srgbClr val="1F4E79"/>
                </a:solidFill>
                <a:effectLst/>
                <a:latin typeface="Century Gothic" panose="020B0502020202020204" pitchFamily="34" charset="0"/>
                <a:ea typeface="Times New Roman" panose="02020603050405020304" pitchFamily="18" charset="0"/>
              </a:rPr>
              <a:t>4. Click to reveal translations one by one.</a:t>
            </a:r>
            <a:endParaRPr lang="en-GB" sz="1800" dirty="0">
              <a:effectLst/>
              <a:latin typeface="Times New Roman" panose="02020603050405020304" pitchFamily="18" charset="0"/>
              <a:ea typeface="Times New Roman" panose="02020603050405020304" pitchFamily="18" charset="0"/>
            </a:endParaRPr>
          </a:p>
          <a:p>
            <a:pPr algn="l"/>
            <a:r>
              <a:rPr lang="en-US" sz="1800" dirty="0">
                <a:solidFill>
                  <a:srgbClr val="1F4E79"/>
                </a:solidFill>
                <a:effectLst/>
                <a:latin typeface="Century Gothic" panose="020B0502020202020204" pitchFamily="34" charset="0"/>
                <a:ea typeface="Times New Roman" panose="02020603050405020304" pitchFamily="18" charset="0"/>
              </a:rPr>
              <a:t>5. Students count up the number of squares they have claimed. The student with the most squares wins.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2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recall some of this week’s new and revisited vocabulary in the written and spoken modality. </a:t>
            </a:r>
            <a:endParaRPr lang="en-US" b="1" dirty="0"/>
          </a:p>
          <a:p>
            <a:endParaRPr lang="en-US" b="1" dirty="0"/>
          </a:p>
          <a:p>
            <a:r>
              <a:rPr lang="en-US" b="1" dirty="0"/>
              <a:t>Procedure:</a:t>
            </a:r>
          </a:p>
          <a:p>
            <a:pPr marL="228600" indent="-228600">
              <a:buFont typeface="+mj-lt"/>
              <a:buAutoNum type="arabicPeriod"/>
            </a:pPr>
            <a:r>
              <a:rPr lang="en-US" b="0" dirty="0"/>
              <a:t>Explain to students that the mystery word (indicated by ‘?’) is completed by completing the rest of the crossword. </a:t>
            </a:r>
          </a:p>
          <a:p>
            <a:pPr marL="228600" indent="-228600">
              <a:buFont typeface="+mj-lt"/>
              <a:buAutoNum type="arabicPeriod"/>
            </a:pPr>
            <a:r>
              <a:rPr lang="en-US" b="0" dirty="0"/>
              <a:t>Click to reveal a clue in the form of an English word. </a:t>
            </a:r>
          </a:p>
          <a:p>
            <a:pPr marL="228600" indent="-228600">
              <a:buFont typeface="+mj-lt"/>
              <a:buAutoNum type="arabicPeriod"/>
            </a:pPr>
            <a:r>
              <a:rPr lang="en-US" b="0" dirty="0"/>
              <a:t>Students say aloud (or write down) the translation to complete the crossword.</a:t>
            </a:r>
          </a:p>
          <a:p>
            <a:pPr marL="228600" indent="-228600">
              <a:buFont typeface="+mj-lt"/>
              <a:buAutoNum type="arabicPeriod"/>
            </a:pPr>
            <a:r>
              <a:rPr lang="en-US" b="0" dirty="0"/>
              <a:t>Click to reveal the answer. </a:t>
            </a:r>
          </a:p>
          <a:p>
            <a:pPr marL="228600" indent="-228600">
              <a:buFont typeface="+mj-lt"/>
              <a:buAutoNum type="arabicPeriod"/>
            </a:pPr>
            <a:r>
              <a:rPr lang="en-US" b="0" dirty="0"/>
              <a:t>Click again to reveal a new word.</a:t>
            </a:r>
          </a:p>
          <a:p>
            <a:pPr marL="228600" indent="-228600">
              <a:buFont typeface="+mj-lt"/>
              <a:buAutoNum type="arabicPeriod"/>
            </a:pPr>
            <a:r>
              <a:rPr lang="en-US" b="0" dirty="0"/>
              <a:t>Repeat steps 1-3 for ten words in total.</a:t>
            </a:r>
          </a:p>
          <a:p>
            <a:pPr marL="228600" indent="-228600">
              <a:buFont typeface="+mj-lt"/>
              <a:buAutoNum type="arabicPeriod"/>
            </a:pPr>
            <a:r>
              <a:rPr lang="en-US" b="0" dirty="0"/>
              <a:t>Click to reveal the secret word and picture.</a:t>
            </a:r>
            <a:endParaRPr lang="en-US" b="0"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20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adding un- to adjectives to make them negative, which is a highly frequent word pattern. </a:t>
            </a:r>
          </a:p>
          <a:p>
            <a:endParaRPr lang="en-GB" b="0" dirty="0"/>
          </a:p>
          <a:p>
            <a:r>
              <a:rPr lang="en-GB" b="1" dirty="0"/>
              <a:t>Procedure:</a:t>
            </a:r>
            <a:br>
              <a:rPr lang="en-GB" dirty="0"/>
            </a:br>
            <a:r>
              <a:rPr lang="en-GB" dirty="0"/>
              <a:t>1. Click to reveal a set of six German words. Based on their knowledge of the adjective, they write the English.</a:t>
            </a:r>
          </a:p>
          <a:p>
            <a:r>
              <a:rPr lang="en-GB" dirty="0"/>
              <a:t>2. Click to reveal a set of six English words. Based on what they have just learned and adjectives they already know, they write the German.</a:t>
            </a: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(two slides)</a:t>
            </a:r>
            <a:br>
              <a:rPr lang="en-GB" dirty="0"/>
            </a:br>
            <a:br>
              <a:rPr lang="en-GB" b="1" dirty="0"/>
            </a:br>
            <a:r>
              <a:rPr lang="en-GB" b="1" dirty="0"/>
              <a:t>Aim: </a:t>
            </a:r>
            <a:r>
              <a:rPr lang="en-GB" b="0" dirty="0"/>
              <a:t>to introduce two uses of the word </a:t>
            </a:r>
            <a:r>
              <a:rPr lang="en-GB" b="0" i="1" dirty="0" err="1"/>
              <a:t>doch</a:t>
            </a:r>
            <a:r>
              <a:rPr lang="en-GB" b="0" i="1" dirty="0"/>
              <a:t>.</a:t>
            </a:r>
            <a:br>
              <a:rPr lang="en-GB" b="0" dirty="0"/>
            </a:br>
            <a:br>
              <a:rPr lang="en-GB" dirty="0"/>
            </a:br>
            <a:r>
              <a:rPr lang="en-GB" b="1" dirty="0"/>
              <a:t>Procedure:</a:t>
            </a:r>
            <a:br>
              <a:rPr lang="en-GB" dirty="0"/>
            </a:br>
            <a:r>
              <a:rPr lang="en-GB" dirty="0"/>
              <a:t>Click through the animations to present the new information.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nouns (1 is the most frequent word in German): </a:t>
            </a:r>
            <a:br>
              <a:rPr lang="en-GB" baseline="0" dirty="0"/>
            </a:br>
            <a:r>
              <a:rPr lang="en-GB" baseline="0" dirty="0" err="1"/>
              <a:t>Rollerskate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52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consolidate use of </a:t>
            </a:r>
            <a:r>
              <a:rPr lang="en-GB" b="0" i="1" dirty="0" err="1"/>
              <a:t>doch</a:t>
            </a:r>
            <a:r>
              <a:rPr lang="en-GB" b="0" i="1" dirty="0"/>
              <a:t> </a:t>
            </a:r>
            <a:r>
              <a:rPr lang="en-GB" b="0" i="0" dirty="0"/>
              <a:t>when answering a negative question.</a:t>
            </a:r>
            <a:br>
              <a:rPr lang="en-GB" dirty="0"/>
            </a:br>
            <a:br>
              <a:rPr lang="en-GB" dirty="0"/>
            </a:br>
            <a:r>
              <a:rPr lang="en-GB" b="1" dirty="0"/>
              <a:t>Procedure:</a:t>
            </a:r>
            <a:br>
              <a:rPr lang="en-GB" dirty="0"/>
            </a:br>
            <a:r>
              <a:rPr lang="en-GB" dirty="0"/>
              <a:t>Click through the explanation of when to use </a:t>
            </a:r>
            <a:r>
              <a:rPr lang="en-GB" i="1" dirty="0" err="1"/>
              <a:t>doch</a:t>
            </a:r>
            <a:r>
              <a:rPr lang="en-GB" i="1" dirty="0"/>
              <a:t> </a:t>
            </a:r>
            <a:r>
              <a:rPr lang="en-GB" i="0" dirty="0"/>
              <a:t>when answering a question.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52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answering </a:t>
            </a:r>
            <a:r>
              <a:rPr lang="en-GB" b="0" i="1" dirty="0" err="1"/>
              <a:t>doch</a:t>
            </a:r>
            <a:r>
              <a:rPr lang="en-GB" b="0" i="1" dirty="0"/>
              <a:t> </a:t>
            </a:r>
            <a:r>
              <a:rPr lang="en-GB" b="0" i="0" dirty="0"/>
              <a:t>or </a:t>
            </a:r>
            <a:r>
              <a:rPr lang="en-GB" b="0" i="1" dirty="0" err="1"/>
              <a:t>ja</a:t>
            </a:r>
            <a:r>
              <a:rPr lang="en-GB" b="0" i="1" dirty="0"/>
              <a:t> </a:t>
            </a:r>
            <a:r>
              <a:rPr lang="en-GB" b="0" i="0" dirty="0"/>
              <a:t>to questions and to recap some arguments for and against real Christmas trees in preparation for the debate.</a:t>
            </a:r>
            <a:endParaRPr lang="en-GB" b="0" dirty="0"/>
          </a:p>
          <a:p>
            <a:br>
              <a:rPr lang="en-GB" dirty="0"/>
            </a:br>
            <a:r>
              <a:rPr lang="en-GB" b="1" dirty="0"/>
              <a:t>Procedure:</a:t>
            </a:r>
            <a:br>
              <a:rPr lang="en-GB" dirty="0"/>
            </a:br>
            <a:r>
              <a:rPr lang="en-GB" dirty="0"/>
              <a:t>1. Explain the task, </a:t>
            </a:r>
            <a:r>
              <a:rPr lang="en-GB" dirty="0" err="1"/>
              <a:t>Mutti</a:t>
            </a:r>
            <a:r>
              <a:rPr lang="en-GB" dirty="0"/>
              <a:t> is asking Mia and Wolfgang about Christmas trees. If she asks them a negative question, they should answer </a:t>
            </a:r>
            <a:r>
              <a:rPr lang="en-GB" i="1" dirty="0" err="1"/>
              <a:t>doch</a:t>
            </a:r>
            <a:r>
              <a:rPr lang="en-GB" i="1" dirty="0"/>
              <a:t> </a:t>
            </a:r>
            <a:r>
              <a:rPr lang="en-GB" i="0" dirty="0"/>
              <a:t>to avoid being ambiguous. Otherwise, they should answer with </a:t>
            </a:r>
            <a:r>
              <a:rPr lang="en-GB" i="1" dirty="0" err="1"/>
              <a:t>ja</a:t>
            </a:r>
            <a:r>
              <a:rPr lang="en-GB" i="1" dirty="0"/>
              <a:t>.</a:t>
            </a:r>
            <a:endParaRPr lang="en-GB" dirty="0"/>
          </a:p>
          <a:p>
            <a:pPr algn="just"/>
            <a:r>
              <a:rPr lang="en-GB" dirty="0"/>
              <a:t>2. Click on the audio buttons to play the recordings. In the first instance, students should note whether Mia and Wolfgang should answer </a:t>
            </a:r>
            <a:r>
              <a:rPr lang="en-GB" i="1" dirty="0" err="1"/>
              <a:t>ja</a:t>
            </a:r>
            <a:r>
              <a:rPr lang="en-GB" i="1" dirty="0"/>
              <a:t> </a:t>
            </a:r>
            <a:r>
              <a:rPr lang="en-GB" i="0" dirty="0"/>
              <a:t>or </a:t>
            </a:r>
            <a:r>
              <a:rPr lang="en-GB" i="1" dirty="0" err="1"/>
              <a:t>doch</a:t>
            </a:r>
            <a:r>
              <a:rPr lang="en-GB" i="1" dirty="0"/>
              <a:t>.</a:t>
            </a:r>
            <a:endParaRPr lang="en-GB" dirty="0"/>
          </a:p>
          <a:p>
            <a:r>
              <a:rPr lang="en-GB" dirty="0"/>
              <a:t>3. Click on the buttons to play the recordings again. Students should note whether the question is in favour of real or fake trees.</a:t>
            </a:r>
            <a:endParaRPr lang="en-GB" i="0" dirty="0"/>
          </a:p>
          <a:p>
            <a:r>
              <a:rPr lang="en-GB" i="0" dirty="0"/>
              <a:t>4. Click to reveal answers.</a:t>
            </a:r>
          </a:p>
          <a:p>
            <a:endParaRPr lang="en-GB" dirty="0"/>
          </a:p>
          <a:p>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Glaubt</a:t>
            </a:r>
            <a:r>
              <a:rPr lang="en-GB" b="0" dirty="0"/>
              <a:t> </a:t>
            </a:r>
            <a:r>
              <a:rPr lang="en-GB" b="0" dirty="0" err="1"/>
              <a:t>ihr</a:t>
            </a:r>
            <a:r>
              <a:rPr lang="en-GB" b="0" dirty="0"/>
              <a:t>, </a:t>
            </a:r>
            <a:r>
              <a:rPr lang="en-GB" b="0" dirty="0" err="1"/>
              <a:t>dass</a:t>
            </a:r>
            <a:r>
              <a:rPr lang="en-GB" b="0" dirty="0"/>
              <a:t> </a:t>
            </a:r>
            <a:r>
              <a:rPr lang="en-GB" b="0" dirty="0" err="1"/>
              <a:t>Plastikbäume</a:t>
            </a:r>
            <a:r>
              <a:rPr lang="en-GB" b="0" dirty="0"/>
              <a:t> </a:t>
            </a:r>
            <a:r>
              <a:rPr lang="en-GB" b="0" dirty="0" err="1"/>
              <a:t>besser</a:t>
            </a:r>
            <a:r>
              <a:rPr lang="en-GB" b="0" dirty="0"/>
              <a:t> </a:t>
            </a:r>
            <a:r>
              <a:rPr lang="en-GB" b="0" dirty="0" err="1"/>
              <a:t>für</a:t>
            </a:r>
            <a:r>
              <a:rPr lang="en-GB" b="0" dirty="0"/>
              <a:t> </a:t>
            </a:r>
            <a:r>
              <a:rPr lang="en-GB" b="0" dirty="0" err="1"/>
              <a:t>Haustiere</a:t>
            </a:r>
            <a:r>
              <a:rPr lang="en-GB" b="0" dirty="0"/>
              <a:t> </a:t>
            </a:r>
            <a:r>
              <a:rPr lang="en-GB" b="0" dirty="0" err="1"/>
              <a:t>sind</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Findet</a:t>
            </a:r>
            <a:r>
              <a:rPr lang="en-GB" b="0" dirty="0"/>
              <a:t> </a:t>
            </a:r>
            <a:r>
              <a:rPr lang="en-GB" b="0" dirty="0" err="1"/>
              <a:t>ihr</a:t>
            </a:r>
            <a:r>
              <a:rPr lang="en-GB" b="0" dirty="0"/>
              <a:t> </a:t>
            </a:r>
            <a:r>
              <a:rPr lang="en-GB" b="0" dirty="0" err="1"/>
              <a:t>künstliche</a:t>
            </a:r>
            <a:r>
              <a:rPr lang="en-GB" b="0" dirty="0"/>
              <a:t> </a:t>
            </a:r>
            <a:r>
              <a:rPr lang="en-GB" b="0" dirty="0" err="1"/>
              <a:t>Bäume</a:t>
            </a:r>
            <a:r>
              <a:rPr lang="en-GB" b="0" dirty="0"/>
              <a:t> </a:t>
            </a:r>
            <a:r>
              <a:rPr lang="en-GB" b="0" dirty="0" err="1"/>
              <a:t>praktischer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Mann muss </a:t>
            </a:r>
            <a:r>
              <a:rPr lang="en-GB" b="0" dirty="0" err="1"/>
              <a:t>keine</a:t>
            </a:r>
            <a:r>
              <a:rPr lang="en-GB" b="0" dirty="0"/>
              <a:t> </a:t>
            </a:r>
            <a:r>
              <a:rPr lang="en-GB" b="0" dirty="0" err="1"/>
              <a:t>Lichte</a:t>
            </a:r>
            <a:r>
              <a:rPr lang="en-GB" b="0" dirty="0"/>
              <a:t> </a:t>
            </a:r>
            <a:r>
              <a:rPr lang="en-GB" b="0" dirty="0" err="1"/>
              <a:t>für</a:t>
            </a:r>
            <a:r>
              <a:rPr lang="en-GB" b="0" dirty="0"/>
              <a:t> </a:t>
            </a:r>
            <a:r>
              <a:rPr lang="en-GB" b="0" dirty="0" err="1"/>
              <a:t>einen</a:t>
            </a:r>
            <a:r>
              <a:rPr lang="en-GB" b="0" dirty="0"/>
              <a:t> </a:t>
            </a:r>
            <a:r>
              <a:rPr lang="en-GB" b="0" dirty="0" err="1"/>
              <a:t>künstlichen</a:t>
            </a:r>
            <a:r>
              <a:rPr lang="en-GB" b="0" dirty="0"/>
              <a:t> Baum </a:t>
            </a:r>
            <a:r>
              <a:rPr lang="en-GB" b="0" dirty="0" err="1"/>
              <a:t>kaufen</a:t>
            </a:r>
            <a:r>
              <a:rPr lang="en-GB" b="0" dirty="0"/>
              <a:t>, </a:t>
            </a:r>
            <a:r>
              <a:rPr lang="en-GB" b="0" dirty="0" err="1"/>
              <a:t>oder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Denkt</a:t>
            </a:r>
            <a:r>
              <a:rPr lang="en-GB" b="0" dirty="0"/>
              <a:t> </a:t>
            </a:r>
            <a:r>
              <a:rPr lang="en-GB" b="0" dirty="0" err="1"/>
              <a:t>ihr</a:t>
            </a:r>
            <a:r>
              <a:rPr lang="en-GB" b="0" dirty="0"/>
              <a:t>, </a:t>
            </a:r>
            <a:r>
              <a:rPr lang="en-GB" b="0" dirty="0" err="1"/>
              <a:t>dass</a:t>
            </a:r>
            <a:r>
              <a:rPr lang="en-GB" b="0" dirty="0"/>
              <a:t> es </a:t>
            </a:r>
            <a:r>
              <a:rPr lang="en-GB" b="0" dirty="0" err="1"/>
              <a:t>traurig</a:t>
            </a:r>
            <a:r>
              <a:rPr lang="en-GB" b="0" dirty="0"/>
              <a:t> </a:t>
            </a:r>
            <a:r>
              <a:rPr lang="en-GB" b="0" dirty="0" err="1"/>
              <a:t>ist</a:t>
            </a:r>
            <a:r>
              <a:rPr lang="en-GB" b="0" dirty="0"/>
              <a:t>, </a:t>
            </a:r>
            <a:r>
              <a:rPr lang="en-GB" b="0" dirty="0" err="1"/>
              <a:t>wenn</a:t>
            </a:r>
            <a:r>
              <a:rPr lang="en-GB" b="0" dirty="0"/>
              <a:t> </a:t>
            </a:r>
            <a:r>
              <a:rPr lang="en-GB" b="0" dirty="0" err="1"/>
              <a:t>ein</a:t>
            </a:r>
            <a:r>
              <a:rPr lang="en-GB" b="0" dirty="0"/>
              <a:t> </a:t>
            </a:r>
            <a:r>
              <a:rPr lang="en-GB" b="0" dirty="0" err="1"/>
              <a:t>echter</a:t>
            </a:r>
            <a:r>
              <a:rPr lang="en-GB" b="0" dirty="0"/>
              <a:t> Baum </a:t>
            </a:r>
            <a:r>
              <a:rPr lang="en-GB" b="0" dirty="0" err="1"/>
              <a:t>stirbt</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Wisst</a:t>
            </a:r>
            <a:r>
              <a:rPr lang="en-GB" b="0" dirty="0"/>
              <a:t> </a:t>
            </a:r>
            <a:r>
              <a:rPr lang="en-GB" b="0" dirty="0" err="1"/>
              <a:t>ihr</a:t>
            </a:r>
            <a:r>
              <a:rPr lang="en-GB" b="0" dirty="0"/>
              <a:t> </a:t>
            </a:r>
            <a:r>
              <a:rPr lang="en-GB" b="0" dirty="0" err="1"/>
              <a:t>nicht</a:t>
            </a:r>
            <a:r>
              <a:rPr lang="en-GB" b="0" dirty="0"/>
              <a:t>, </a:t>
            </a:r>
            <a:r>
              <a:rPr lang="en-GB" b="0" dirty="0" err="1"/>
              <a:t>dass</a:t>
            </a:r>
            <a:r>
              <a:rPr lang="en-GB" b="0" dirty="0"/>
              <a:t> </a:t>
            </a:r>
            <a:r>
              <a:rPr lang="en-GB" b="0" dirty="0" err="1"/>
              <a:t>echte</a:t>
            </a:r>
            <a:r>
              <a:rPr lang="en-GB" b="0" dirty="0"/>
              <a:t> </a:t>
            </a:r>
            <a:r>
              <a:rPr lang="en-GB" b="0" dirty="0" err="1"/>
              <a:t>Bäume</a:t>
            </a:r>
            <a:r>
              <a:rPr lang="en-GB" b="0" dirty="0"/>
              <a:t> </a:t>
            </a:r>
            <a:r>
              <a:rPr lang="en-GB" b="0" dirty="0" err="1"/>
              <a:t>besser</a:t>
            </a:r>
            <a:r>
              <a:rPr lang="en-GB" b="0" dirty="0"/>
              <a:t> </a:t>
            </a:r>
            <a:r>
              <a:rPr lang="en-GB" b="0" dirty="0" err="1"/>
              <a:t>für</a:t>
            </a:r>
            <a:r>
              <a:rPr lang="en-GB" b="0" dirty="0"/>
              <a:t> die Umwelt </a:t>
            </a:r>
            <a:r>
              <a:rPr lang="en-GB" b="0" dirty="0" err="1"/>
              <a:t>sind</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Mann </a:t>
            </a:r>
            <a:r>
              <a:rPr lang="en-GB" b="0" dirty="0" err="1"/>
              <a:t>kann</a:t>
            </a:r>
            <a:r>
              <a:rPr lang="en-GB" b="0" dirty="0"/>
              <a:t> </a:t>
            </a:r>
            <a:r>
              <a:rPr lang="en-GB" b="0" dirty="0" err="1"/>
              <a:t>echte</a:t>
            </a:r>
            <a:r>
              <a:rPr lang="en-GB" b="0" dirty="0"/>
              <a:t> </a:t>
            </a:r>
            <a:r>
              <a:rPr lang="en-GB" b="0" dirty="0" err="1"/>
              <a:t>Bäume</a:t>
            </a:r>
            <a:r>
              <a:rPr lang="en-GB" b="0" dirty="0"/>
              <a:t> </a:t>
            </a:r>
            <a:r>
              <a:rPr lang="en-GB" b="0" dirty="0" err="1"/>
              <a:t>nicht</a:t>
            </a:r>
            <a:r>
              <a:rPr lang="en-GB" b="0" dirty="0"/>
              <a:t> </a:t>
            </a:r>
            <a:r>
              <a:rPr lang="en-GB" b="0" dirty="0" err="1"/>
              <a:t>recyceln</a:t>
            </a:r>
            <a:r>
              <a:rPr lang="en-GB" b="0" dirty="0"/>
              <a:t>, </a:t>
            </a:r>
            <a:r>
              <a:rPr lang="en-GB" b="0" dirty="0" err="1"/>
              <a:t>oder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Habt</a:t>
            </a:r>
            <a:r>
              <a:rPr lang="en-GB" b="0" dirty="0"/>
              <a:t> </a:t>
            </a:r>
            <a:r>
              <a:rPr lang="en-GB" b="0" dirty="0" err="1"/>
              <a:t>ihr</a:t>
            </a:r>
            <a:r>
              <a:rPr lang="en-GB" b="0" dirty="0"/>
              <a:t> Angst </a:t>
            </a:r>
            <a:r>
              <a:rPr lang="en-GB" b="0" dirty="0" err="1"/>
              <a:t>vor</a:t>
            </a:r>
            <a:r>
              <a:rPr lang="en-GB" b="0" dirty="0"/>
              <a:t> </a:t>
            </a:r>
            <a:r>
              <a:rPr lang="en-GB" b="0" dirty="0" err="1"/>
              <a:t>Allergien</a:t>
            </a:r>
            <a:r>
              <a:rPr lang="en-GB" b="0" dirty="0"/>
              <a:t>, </a:t>
            </a:r>
            <a:r>
              <a:rPr lang="en-GB" b="0" dirty="0" err="1"/>
              <a:t>wenn</a:t>
            </a:r>
            <a:r>
              <a:rPr lang="en-GB" b="0" dirty="0"/>
              <a:t> </a:t>
            </a:r>
            <a:r>
              <a:rPr lang="en-GB" b="0" dirty="0" err="1"/>
              <a:t>wir</a:t>
            </a:r>
            <a:r>
              <a:rPr lang="en-GB" b="0" dirty="0"/>
              <a:t> </a:t>
            </a:r>
            <a:r>
              <a:rPr lang="en-GB" b="0" dirty="0" err="1"/>
              <a:t>einen</a:t>
            </a:r>
            <a:r>
              <a:rPr lang="en-GB" b="0" dirty="0"/>
              <a:t> </a:t>
            </a:r>
            <a:r>
              <a:rPr lang="en-GB" b="0" dirty="0" err="1"/>
              <a:t>echten</a:t>
            </a:r>
            <a:r>
              <a:rPr lang="en-GB" b="0" dirty="0"/>
              <a:t> Baum </a:t>
            </a:r>
            <a:r>
              <a:rPr lang="en-GB" b="0" dirty="0" err="1"/>
              <a:t>kaufen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Versteht</a:t>
            </a:r>
            <a:r>
              <a:rPr lang="en-GB" b="0" dirty="0"/>
              <a:t> </a:t>
            </a:r>
            <a:r>
              <a:rPr lang="en-GB" b="0" dirty="0" err="1"/>
              <a:t>ihr</a:t>
            </a:r>
            <a:r>
              <a:rPr lang="en-GB" b="0" dirty="0"/>
              <a:t> </a:t>
            </a:r>
            <a:r>
              <a:rPr lang="en-GB" b="0" dirty="0" err="1"/>
              <a:t>nicht</a:t>
            </a:r>
            <a:r>
              <a:rPr lang="en-GB" b="0" dirty="0"/>
              <a:t>, </a:t>
            </a:r>
            <a:r>
              <a:rPr lang="en-GB" b="0" dirty="0" err="1"/>
              <a:t>dass</a:t>
            </a:r>
            <a:r>
              <a:rPr lang="en-GB" b="0" dirty="0"/>
              <a:t> </a:t>
            </a:r>
            <a:r>
              <a:rPr lang="en-GB" b="0" dirty="0" err="1"/>
              <a:t>echte</a:t>
            </a:r>
            <a:r>
              <a:rPr lang="en-GB" b="0" dirty="0"/>
              <a:t> </a:t>
            </a:r>
            <a:r>
              <a:rPr lang="en-GB" b="0" dirty="0" err="1"/>
              <a:t>Bäume</a:t>
            </a:r>
            <a:r>
              <a:rPr lang="en-GB" b="0" dirty="0"/>
              <a:t> </a:t>
            </a:r>
            <a:r>
              <a:rPr lang="en-GB" b="0" dirty="0" err="1"/>
              <a:t>ein</a:t>
            </a:r>
            <a:r>
              <a:rPr lang="en-GB" b="0" dirty="0"/>
              <a:t> </a:t>
            </a:r>
            <a:r>
              <a:rPr lang="en-GB" b="0" dirty="0" err="1"/>
              <a:t>Feuerrisiko</a:t>
            </a:r>
            <a:r>
              <a:rPr lang="en-GB" b="0" dirty="0"/>
              <a:t> sein </a:t>
            </a:r>
            <a:r>
              <a:rPr lang="en-GB" b="0" dirty="0" err="1"/>
              <a:t>können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 prepare ideas on each side of the argument ahead of the debate to follow.</a:t>
            </a:r>
            <a:br>
              <a:rPr lang="en-GB" dirty="0"/>
            </a:br>
            <a:br>
              <a:rPr lang="en-GB" dirty="0"/>
            </a:br>
            <a:r>
              <a:rPr lang="en-GB" b="1" dirty="0"/>
              <a:t>Procedure:</a:t>
            </a:r>
            <a:br>
              <a:rPr lang="en-GB" dirty="0"/>
            </a:br>
            <a:r>
              <a:rPr lang="en-GB" dirty="0"/>
              <a:t>1. Ask students to write as many ideas as they can on each side of the debate using the sentence starters below. They can use the ideas that appeared in this lesson and the previous lesson as inspiration.</a:t>
            </a:r>
          </a:p>
          <a:p>
            <a:r>
              <a:rPr lang="en-GB" dirty="0"/>
              <a:t>2. Remind them to pay attention to the word order each sentence starter requires.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br>
              <a:rPr lang="en-GB" dirty="0"/>
            </a:br>
            <a:br>
              <a:rPr lang="en-GB" b="1" dirty="0"/>
            </a:br>
            <a:r>
              <a:rPr lang="en-GB" b="1" dirty="0"/>
              <a:t>Aim: </a:t>
            </a:r>
            <a:r>
              <a:rPr lang="en-GB" b="0" dirty="0"/>
              <a:t>to practise the SSC [</a:t>
            </a:r>
            <a:r>
              <a:rPr lang="en-GB" b="0" dirty="0" err="1"/>
              <a:t>qu</a:t>
            </a:r>
            <a:r>
              <a:rPr lang="en-GB" b="0" dirty="0"/>
              <a:t>] and contrast it with [kw].</a:t>
            </a:r>
            <a:br>
              <a:rPr lang="en-GB" dirty="0"/>
            </a:br>
            <a:br>
              <a:rPr lang="en-GB" dirty="0"/>
            </a:br>
            <a:r>
              <a:rPr lang="en-GB" b="1" dirty="0"/>
              <a:t>Procedure:</a:t>
            </a:r>
            <a:br>
              <a:rPr lang="en-GB" dirty="0"/>
            </a:br>
            <a:r>
              <a:rPr lang="en-GB" dirty="0"/>
              <a:t>1. Click on each picture to hear the word.</a:t>
            </a:r>
          </a:p>
          <a:p>
            <a:r>
              <a:rPr lang="en-GB" dirty="0"/>
              <a:t>2. Students note down whether they heard [</a:t>
            </a:r>
            <a:r>
              <a:rPr lang="en-GB" dirty="0" err="1"/>
              <a:t>qu</a:t>
            </a:r>
            <a:r>
              <a:rPr lang="en-GB" dirty="0"/>
              <a:t>] or [kw] in the gap.</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quasi [200] </a:t>
            </a:r>
            <a:r>
              <a:rPr lang="en-GB" baseline="0" dirty="0" err="1"/>
              <a:t>Backwaren</a:t>
            </a:r>
            <a:r>
              <a:rPr lang="en-GB" baseline="0" dirty="0"/>
              <a:t> [&gt;5009] </a:t>
            </a:r>
            <a:r>
              <a:rPr lang="en-GB" baseline="0" dirty="0" err="1"/>
              <a:t>quatsch</a:t>
            </a:r>
            <a:r>
              <a:rPr lang="en-GB" baseline="0" dirty="0"/>
              <a:t> [3893] </a:t>
            </a:r>
            <a:r>
              <a:rPr lang="en-GB" baseline="0" dirty="0" err="1"/>
              <a:t>Quittung</a:t>
            </a:r>
            <a:r>
              <a:rPr lang="en-GB" baseline="0" dirty="0"/>
              <a:t> [&gt;5009] </a:t>
            </a:r>
            <a:r>
              <a:rPr lang="en-GB" baseline="0" dirty="0" err="1"/>
              <a:t>bequem</a:t>
            </a:r>
            <a:r>
              <a:rPr lang="en-GB" baseline="0" dirty="0"/>
              <a:t> [3369] </a:t>
            </a:r>
            <a:r>
              <a:rPr lang="en-GB" baseline="0" dirty="0" err="1"/>
              <a:t>Musikwerk</a:t>
            </a:r>
            <a:r>
              <a:rPr lang="en-GB" baseline="0" dirty="0"/>
              <a:t> [&gt;5009] </a:t>
            </a:r>
            <a:r>
              <a:rPr lang="en-GB" baseline="0" dirty="0" err="1"/>
              <a:t>merkwürdig</a:t>
            </a:r>
            <a:r>
              <a:rPr lang="en-GB" baseline="0" dirty="0"/>
              <a:t> [2933] Quark [&gt;5009] </a:t>
            </a:r>
            <a:r>
              <a:rPr lang="en-GB" baseline="0" dirty="0" err="1"/>
              <a:t>rückweg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allow students the opportunity to use their German with minimal prompts.</a:t>
            </a:r>
          </a:p>
          <a:p>
            <a:endParaRPr lang="en-GB" b="0" dirty="0"/>
          </a:p>
          <a:p>
            <a:r>
              <a:rPr lang="en-GB" b="1" dirty="0"/>
              <a:t>Note:</a:t>
            </a:r>
            <a:r>
              <a:rPr lang="en-GB" b="0" dirty="0"/>
              <a:t> A more structured version of the debate can be found on the following slide. </a:t>
            </a:r>
          </a:p>
          <a:p>
            <a:br>
              <a:rPr lang="en-GB" dirty="0"/>
            </a:br>
            <a:r>
              <a:rPr lang="en-GB" b="1" dirty="0"/>
              <a:t>Procedure:</a:t>
            </a:r>
            <a:br>
              <a:rPr lang="en-GB" dirty="0"/>
            </a:br>
            <a:r>
              <a:rPr lang="en-GB" dirty="0"/>
              <a:t>1. Pair students and give each of them a role, one in favour of real Christmas trees and the other in favour of plastic trees. </a:t>
            </a:r>
          </a:p>
          <a:p>
            <a:r>
              <a:rPr lang="en-GB" dirty="0"/>
              <a:t>2. Using their notes for inspiration, students debate in their pairs whether real or fake trees are better from the standpoint they have been allocated.</a:t>
            </a:r>
          </a:p>
          <a:p>
            <a:r>
              <a:rPr lang="en-GB" dirty="0"/>
              <a:t>3. Once they have practised, they join up with another pair to continue the debate without using their notes.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37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to allow students the opportunity to use their German with minimal prompts.</a:t>
            </a:r>
          </a:p>
          <a:p>
            <a:endParaRPr lang="en-GB" b="0" dirty="0"/>
          </a:p>
          <a:p>
            <a:r>
              <a:rPr lang="en-GB" b="1" dirty="0"/>
              <a:t>Note:</a:t>
            </a:r>
            <a:r>
              <a:rPr lang="en-GB" b="0" dirty="0"/>
              <a:t> A less structured version of the debate can be found on the previous slide. </a:t>
            </a:r>
          </a:p>
          <a:p>
            <a:br>
              <a:rPr lang="en-GB" dirty="0"/>
            </a:br>
            <a:r>
              <a:rPr lang="en-GB" b="1" dirty="0"/>
              <a:t>Procedure:</a:t>
            </a:r>
            <a:br>
              <a:rPr lang="en-GB" dirty="0"/>
            </a:br>
            <a:r>
              <a:rPr lang="en-GB" dirty="0"/>
              <a:t>1. Pair students and give each of them a role, one in favour of real Christmas trees and the other in favour of plastic trees. </a:t>
            </a:r>
          </a:p>
          <a:p>
            <a:r>
              <a:rPr lang="en-GB" dirty="0"/>
              <a:t>2. Click to reveal the first statement. In pairs or small groups, students debate the statement from the standpoint they have been allocated.</a:t>
            </a:r>
          </a:p>
          <a:p>
            <a:r>
              <a:rPr lang="en-GB" dirty="0"/>
              <a:t>3. Teachers can prompt students to make coherent links from the statements and introduce a new point. Ideas for prompts are below in the same order as the statements:</a:t>
            </a:r>
          </a:p>
          <a:p>
            <a:r>
              <a:rPr lang="en-GB" dirty="0"/>
              <a:t>	</a:t>
            </a:r>
            <a:r>
              <a:rPr lang="en-GB" dirty="0" err="1"/>
              <a:t>i</a:t>
            </a:r>
            <a:r>
              <a:rPr lang="en-GB" dirty="0"/>
              <a:t>. </a:t>
            </a:r>
            <a:r>
              <a:rPr lang="en-GB" dirty="0" err="1"/>
              <a:t>Nicht</a:t>
            </a:r>
            <a:r>
              <a:rPr lang="en-GB" dirty="0"/>
              <a:t> alle </a:t>
            </a:r>
            <a:r>
              <a:rPr lang="en-GB" dirty="0" err="1"/>
              <a:t>haben</a:t>
            </a:r>
            <a:r>
              <a:rPr lang="en-GB" dirty="0"/>
              <a:t> </a:t>
            </a:r>
            <a:r>
              <a:rPr lang="en-GB" dirty="0" err="1"/>
              <a:t>Allergien</a:t>
            </a:r>
            <a:r>
              <a:rPr lang="en-GB" dirty="0"/>
              <a:t>.</a:t>
            </a:r>
          </a:p>
          <a:p>
            <a:r>
              <a:rPr lang="en-GB" dirty="0"/>
              <a:t>	ii. Die Form von </a:t>
            </a:r>
            <a:r>
              <a:rPr lang="en-GB" dirty="0" err="1"/>
              <a:t>künstlichen</a:t>
            </a:r>
            <a:r>
              <a:rPr lang="en-GB" dirty="0"/>
              <a:t> </a:t>
            </a:r>
            <a:r>
              <a:rPr lang="en-GB" dirty="0" err="1"/>
              <a:t>Bäumen</a:t>
            </a:r>
            <a:r>
              <a:rPr lang="en-GB" dirty="0"/>
              <a:t> </a:t>
            </a:r>
            <a:r>
              <a:rPr lang="en-GB" dirty="0" err="1"/>
              <a:t>ist</a:t>
            </a:r>
            <a:r>
              <a:rPr lang="en-GB" dirty="0"/>
              <a:t> </a:t>
            </a:r>
            <a:r>
              <a:rPr lang="en-GB" dirty="0" err="1"/>
              <a:t>aber</a:t>
            </a:r>
            <a:r>
              <a:rPr lang="en-GB" dirty="0"/>
              <a:t> </a:t>
            </a:r>
            <a:r>
              <a:rPr lang="en-GB" dirty="0" err="1"/>
              <a:t>perfekter</a:t>
            </a:r>
            <a:r>
              <a:rPr lang="en-GB" dirty="0"/>
              <a:t>. </a:t>
            </a:r>
          </a:p>
          <a:p>
            <a:r>
              <a:rPr lang="en-GB" dirty="0"/>
              <a:t>	iii. Man </a:t>
            </a:r>
            <a:r>
              <a:rPr lang="en-GB" dirty="0" err="1"/>
              <a:t>kann</a:t>
            </a:r>
            <a:r>
              <a:rPr lang="en-GB" dirty="0"/>
              <a:t> </a:t>
            </a:r>
            <a:r>
              <a:rPr lang="en-GB" dirty="0" err="1"/>
              <a:t>sie</a:t>
            </a:r>
            <a:r>
              <a:rPr lang="en-GB" dirty="0"/>
              <a:t> </a:t>
            </a:r>
            <a:r>
              <a:rPr lang="en-GB" dirty="0" err="1"/>
              <a:t>aber</a:t>
            </a:r>
            <a:r>
              <a:rPr lang="en-GB" dirty="0"/>
              <a:t> </a:t>
            </a:r>
            <a:r>
              <a:rPr lang="en-GB" dirty="0" err="1"/>
              <a:t>nicht</a:t>
            </a:r>
            <a:r>
              <a:rPr lang="en-GB" dirty="0"/>
              <a:t> </a:t>
            </a:r>
            <a:r>
              <a:rPr lang="en-GB" dirty="0" err="1"/>
              <a:t>recyceln</a:t>
            </a:r>
            <a:r>
              <a:rPr lang="en-GB" dirty="0"/>
              <a:t>.</a:t>
            </a:r>
          </a:p>
          <a:p>
            <a:r>
              <a:rPr lang="en-GB" dirty="0"/>
              <a:t>	iv: Aber man muss </a:t>
            </a:r>
            <a:r>
              <a:rPr lang="en-GB" dirty="0" err="1"/>
              <a:t>jedes</a:t>
            </a:r>
            <a:r>
              <a:rPr lang="en-GB" dirty="0"/>
              <a:t> </a:t>
            </a:r>
            <a:r>
              <a:rPr lang="en-GB" dirty="0" err="1"/>
              <a:t>Jahr</a:t>
            </a:r>
            <a:r>
              <a:rPr lang="en-GB" dirty="0"/>
              <a:t> </a:t>
            </a:r>
            <a:r>
              <a:rPr lang="en-GB" dirty="0" err="1"/>
              <a:t>einen</a:t>
            </a:r>
            <a:r>
              <a:rPr lang="en-GB" dirty="0"/>
              <a:t> </a:t>
            </a:r>
            <a:r>
              <a:rPr lang="en-GB" dirty="0" err="1"/>
              <a:t>neuen</a:t>
            </a:r>
            <a:r>
              <a:rPr lang="en-GB" dirty="0"/>
              <a:t> Baum </a:t>
            </a:r>
            <a:r>
              <a:rPr lang="en-GB" dirty="0" err="1"/>
              <a:t>kaufen</a:t>
            </a:r>
            <a:r>
              <a:rPr lang="en-GB" dirty="0"/>
              <a:t>.</a:t>
            </a:r>
          </a:p>
          <a:p>
            <a:r>
              <a:rPr lang="en-GB" dirty="0"/>
              <a:t>	v: </a:t>
            </a:r>
            <a:r>
              <a:rPr lang="en-GB" dirty="0" err="1"/>
              <a:t>Wenn</a:t>
            </a:r>
            <a:r>
              <a:rPr lang="en-GB" dirty="0"/>
              <a:t> </a:t>
            </a:r>
            <a:r>
              <a:rPr lang="en-GB" dirty="0" err="1"/>
              <a:t>Plastik</a:t>
            </a:r>
            <a:r>
              <a:rPr lang="en-GB" dirty="0"/>
              <a:t> </a:t>
            </a:r>
            <a:r>
              <a:rPr lang="en-GB" dirty="0" err="1"/>
              <a:t>brennt</a:t>
            </a:r>
            <a:r>
              <a:rPr lang="en-GB" dirty="0"/>
              <a:t>, </a:t>
            </a:r>
            <a:r>
              <a:rPr lang="en-GB" dirty="0" err="1"/>
              <a:t>ist</a:t>
            </a:r>
            <a:r>
              <a:rPr lang="en-GB" dirty="0"/>
              <a:t> das </a:t>
            </a:r>
            <a:r>
              <a:rPr lang="en-GB" dirty="0" err="1"/>
              <a:t>sehr</a:t>
            </a:r>
            <a:r>
              <a:rPr lang="en-GB" dirty="0"/>
              <a:t> </a:t>
            </a:r>
            <a:r>
              <a:rPr lang="en-GB" dirty="0" err="1"/>
              <a:t>gefährlich</a:t>
            </a:r>
            <a:r>
              <a:rPr lang="en-GB" dirty="0"/>
              <a:t>.</a:t>
            </a:r>
          </a:p>
          <a:p>
            <a:r>
              <a:rPr lang="en-GB" dirty="0"/>
              <a:t>	vi: </a:t>
            </a:r>
            <a:r>
              <a:rPr lang="en-GB" dirty="0" err="1"/>
              <a:t>Eines</a:t>
            </a:r>
            <a:r>
              <a:rPr lang="en-GB" dirty="0"/>
              <a:t> </a:t>
            </a:r>
            <a:r>
              <a:rPr lang="en-GB" dirty="0" err="1"/>
              <a:t>Tages</a:t>
            </a:r>
            <a:r>
              <a:rPr lang="en-GB" dirty="0"/>
              <a:t> muss man </a:t>
            </a:r>
            <a:r>
              <a:rPr lang="en-GB" dirty="0" err="1"/>
              <a:t>auch</a:t>
            </a:r>
            <a:r>
              <a:rPr lang="en-GB" dirty="0"/>
              <a:t> </a:t>
            </a:r>
            <a:r>
              <a:rPr lang="en-GB" dirty="0" err="1"/>
              <a:t>künstliche</a:t>
            </a:r>
            <a:r>
              <a:rPr lang="en-GB" dirty="0"/>
              <a:t> </a:t>
            </a:r>
            <a:r>
              <a:rPr lang="en-GB" dirty="0" err="1"/>
              <a:t>Bäume</a:t>
            </a:r>
            <a:r>
              <a:rPr lang="en-GB" dirty="0"/>
              <a:t> </a:t>
            </a:r>
            <a:r>
              <a:rPr lang="en-GB" dirty="0" err="1"/>
              <a:t>wegwerfen</a:t>
            </a:r>
            <a:r>
              <a:rPr lang="en-GB" dirty="0"/>
              <a:t>.</a:t>
            </a:r>
          </a:p>
          <a:p>
            <a:r>
              <a:rPr lang="en-GB" dirty="0"/>
              <a:t>	vii: Sie </a:t>
            </a:r>
            <a:r>
              <a:rPr lang="en-GB" dirty="0" err="1"/>
              <a:t>haben</a:t>
            </a:r>
            <a:r>
              <a:rPr lang="en-GB" dirty="0"/>
              <a:t> </a:t>
            </a:r>
            <a:r>
              <a:rPr lang="en-GB" dirty="0" err="1"/>
              <a:t>auch</a:t>
            </a:r>
            <a:r>
              <a:rPr lang="en-GB" dirty="0"/>
              <a:t> </a:t>
            </a:r>
            <a:r>
              <a:rPr lang="en-GB" dirty="0" err="1"/>
              <a:t>mehr</a:t>
            </a:r>
            <a:r>
              <a:rPr lang="en-GB" dirty="0"/>
              <a:t> </a:t>
            </a:r>
            <a:r>
              <a:rPr lang="en-GB" dirty="0" err="1"/>
              <a:t>Insekte</a:t>
            </a:r>
            <a:r>
              <a:rPr lang="en-GB" dirty="0"/>
              <a:t>!</a:t>
            </a:r>
          </a:p>
          <a:p>
            <a:r>
              <a:rPr lang="en-GB" dirty="0"/>
              <a:t>	viii: Also </a:t>
            </a:r>
            <a:r>
              <a:rPr lang="en-GB" dirty="0" err="1"/>
              <a:t>warum</a:t>
            </a:r>
            <a:r>
              <a:rPr lang="en-GB" dirty="0"/>
              <a:t> </a:t>
            </a:r>
            <a:r>
              <a:rPr lang="en-GB" dirty="0" err="1"/>
              <a:t>sagen</a:t>
            </a:r>
            <a:r>
              <a:rPr lang="en-GB" dirty="0"/>
              <a:t> </a:t>
            </a:r>
            <a:r>
              <a:rPr lang="en-GB" dirty="0" err="1"/>
              <a:t>einige</a:t>
            </a:r>
            <a:r>
              <a:rPr lang="en-GB" dirty="0"/>
              <a:t> Leute, </a:t>
            </a:r>
            <a:r>
              <a:rPr lang="en-GB" dirty="0" err="1"/>
              <a:t>dass</a:t>
            </a:r>
            <a:r>
              <a:rPr lang="en-GB" dirty="0"/>
              <a:t> </a:t>
            </a:r>
            <a:r>
              <a:rPr lang="en-GB" dirty="0" err="1"/>
              <a:t>sie</a:t>
            </a:r>
            <a:r>
              <a:rPr lang="en-GB" dirty="0"/>
              <a:t> </a:t>
            </a:r>
            <a:r>
              <a:rPr lang="en-GB" dirty="0" err="1"/>
              <a:t>hässlich</a:t>
            </a:r>
            <a:r>
              <a:rPr lang="en-GB" dirty="0"/>
              <a:t> </a:t>
            </a:r>
            <a:r>
              <a:rPr lang="en-GB" dirty="0" err="1"/>
              <a:t>sind</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0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allow students to draw their own conclusion on the debate.</a:t>
            </a:r>
          </a:p>
          <a:p>
            <a:br>
              <a:rPr lang="en-GB" dirty="0"/>
            </a:br>
            <a:r>
              <a:rPr lang="en-GB" b="1" dirty="0"/>
              <a:t>Procedure:</a:t>
            </a:r>
            <a:br>
              <a:rPr lang="en-GB" dirty="0"/>
            </a:br>
            <a:r>
              <a:rPr lang="en-GB" dirty="0"/>
              <a:t>1. Ask those who prefer real trees to raise their hand.</a:t>
            </a:r>
          </a:p>
          <a:p>
            <a:r>
              <a:rPr lang="en-GB" dirty="0"/>
              <a:t>2. Click to reveal the fake tree and ask those who prefer these to raise their hand.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07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Student worksheet answers: </a:t>
            </a:r>
            <a:r>
              <a:rPr lang="en-GB" sz="1200" b="0" i="0" dirty="0">
                <a:latin typeface="+mn-lt"/>
                <a:ea typeface="Calibri"/>
                <a:cs typeface="Calibri"/>
                <a:sym typeface="Calibri"/>
              </a:rPr>
              <a:t>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/concern/resources/765372804?locale=</a:t>
            </a:r>
            <a:r>
              <a:rPr lang="en-GB" sz="1200" b="0" i="0" dirty="0" err="1">
                <a:latin typeface="+mn-lt"/>
                <a:ea typeface="Calibri"/>
                <a:cs typeface="Calibri"/>
                <a:sym typeface="Calibri"/>
              </a:rPr>
              <a:t>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 (2 slides)</a:t>
            </a:r>
            <a:br>
              <a:rPr lang="en-GB" b="1" dirty="0"/>
            </a:br>
            <a:br>
              <a:rPr lang="en-GB" b="1" dirty="0"/>
            </a:br>
            <a:r>
              <a:rPr lang="en-GB" b="1" dirty="0"/>
              <a:t>Aim: </a:t>
            </a:r>
            <a:r>
              <a:rPr lang="en-GB" b="0" dirty="0"/>
              <a:t>to differentiate between minimal pairs with [</a:t>
            </a:r>
            <a:r>
              <a:rPr lang="en-GB" b="0" dirty="0" err="1"/>
              <a:t>qu</a:t>
            </a:r>
            <a:r>
              <a:rPr lang="en-GB" b="0" dirty="0"/>
              <a:t>] and [w].</a:t>
            </a:r>
            <a:br>
              <a:rPr lang="en-GB" dirty="0"/>
            </a:br>
            <a:br>
              <a:rPr lang="en-GB" dirty="0"/>
            </a:br>
            <a:r>
              <a:rPr lang="en-GB" b="1" dirty="0"/>
              <a:t>Procedure:</a:t>
            </a:r>
            <a:br>
              <a:rPr lang="en-GB" dirty="0"/>
            </a:br>
            <a:r>
              <a:rPr lang="en-GB" dirty="0"/>
              <a:t>1. Click on the audio buttons to hear the two words.</a:t>
            </a:r>
          </a:p>
          <a:p>
            <a:r>
              <a:rPr lang="en-GB" dirty="0"/>
              <a:t>2. Students note down whether they hear [</a:t>
            </a:r>
            <a:r>
              <a:rPr lang="en-GB" dirty="0" err="1"/>
              <a:t>qu</a:t>
            </a:r>
            <a:r>
              <a:rPr lang="en-GB" dirty="0"/>
              <a:t>] or [w] for each gap.</a:t>
            </a:r>
          </a:p>
          <a:p>
            <a:r>
              <a:rPr lang="en-GB" dirty="0"/>
              <a:t>3. Click to reveal answers.</a:t>
            </a:r>
          </a:p>
          <a:p>
            <a:endParaRPr lang="en-GB" dirty="0"/>
          </a:p>
          <a:p>
            <a:r>
              <a:rPr lang="en-GB" b="1" dirty="0"/>
              <a:t>Transcript:</a:t>
            </a:r>
          </a:p>
          <a:p>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1. Wal / Qual</a:t>
            </a:r>
            <a:b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2. Quelle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Welle</a:t>
            </a:r>
            <a:b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3.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wählen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quälen</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quackeln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wackeln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Quarte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Warte</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a:t>
            </a:r>
          </a:p>
          <a:p>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wallen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Quallen</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Warzen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quarzen</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quatschen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 </a:t>
            </a: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watschen</a:t>
            </a: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 </a:t>
            </a:r>
          </a:p>
          <a:p>
            <a:endParaRPr lang="en-GB" sz="1800" b="1" dirty="0">
              <a:solidFill>
                <a:srgbClr val="1F4E79"/>
              </a:solidFill>
              <a:effectLst/>
              <a:highlight>
                <a:srgbClr val="00FF00"/>
              </a:highlight>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Wal [&gt;5009] Qual [&gt;5009] Quelle [1108] </a:t>
            </a:r>
            <a:r>
              <a:rPr lang="en-GB" baseline="0" dirty="0" err="1"/>
              <a:t>Welle</a:t>
            </a:r>
            <a:r>
              <a:rPr lang="en-GB" baseline="0" dirty="0"/>
              <a:t> [1263] </a:t>
            </a:r>
            <a:r>
              <a:rPr lang="en-GB" baseline="0" dirty="0" err="1"/>
              <a:t>wählen</a:t>
            </a:r>
            <a:r>
              <a:rPr lang="en-GB" baseline="0" dirty="0"/>
              <a:t> [636] </a:t>
            </a:r>
            <a:r>
              <a:rPr lang="en-GB" baseline="0" dirty="0" err="1"/>
              <a:t>quälen</a:t>
            </a:r>
            <a:r>
              <a:rPr lang="en-GB" baseline="0" dirty="0"/>
              <a:t> [3832] </a:t>
            </a:r>
            <a:r>
              <a:rPr lang="en-GB" baseline="0" dirty="0" err="1"/>
              <a:t>quackeln</a:t>
            </a:r>
            <a:r>
              <a:rPr lang="en-GB" baseline="0" dirty="0"/>
              <a:t> [&gt;5009] </a:t>
            </a:r>
            <a:r>
              <a:rPr lang="en-GB" baseline="0" dirty="0" err="1"/>
              <a:t>wackeln</a:t>
            </a:r>
            <a:r>
              <a:rPr lang="en-GB" baseline="0" dirty="0"/>
              <a:t> [&gt;5009] Quarte [&gt;5009] </a:t>
            </a:r>
            <a:r>
              <a:rPr lang="en-GB" baseline="0" dirty="0" err="1"/>
              <a:t>Warte</a:t>
            </a:r>
            <a:r>
              <a:rPr lang="en-GB" baseline="0" dirty="0"/>
              <a:t> [&gt;5009] </a:t>
            </a:r>
            <a:r>
              <a:rPr lang="en-GB" baseline="0" dirty="0" err="1"/>
              <a:t>wallen</a:t>
            </a:r>
            <a:r>
              <a:rPr lang="en-GB" baseline="0" dirty="0"/>
              <a:t> [&gt;5009] </a:t>
            </a:r>
            <a:r>
              <a:rPr lang="en-GB" baseline="0" dirty="0" err="1"/>
              <a:t>Quallen</a:t>
            </a:r>
            <a:r>
              <a:rPr lang="en-GB" baseline="0" dirty="0"/>
              <a:t> [&gt;5009] </a:t>
            </a:r>
            <a:r>
              <a:rPr lang="en-GB" baseline="0" dirty="0" err="1"/>
              <a:t>Warzen</a:t>
            </a:r>
            <a:r>
              <a:rPr lang="en-GB" baseline="0" dirty="0"/>
              <a:t> [&gt;5009] </a:t>
            </a:r>
            <a:r>
              <a:rPr lang="en-GB" baseline="0" dirty="0" err="1"/>
              <a:t>quarzen</a:t>
            </a:r>
            <a:r>
              <a:rPr lang="en-GB" baseline="0" dirty="0"/>
              <a:t> [&gt;5009] </a:t>
            </a:r>
            <a:r>
              <a:rPr lang="en-GB" baseline="0" dirty="0" err="1"/>
              <a:t>quatschen</a:t>
            </a:r>
            <a:r>
              <a:rPr lang="en-GB" baseline="0" dirty="0"/>
              <a:t> [&gt;5009] </a:t>
            </a:r>
            <a:r>
              <a:rPr lang="en-GB" baseline="0" dirty="0" err="1"/>
              <a:t>watschen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57946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59055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to recognise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German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pPr marL="0"/>
            <a:r>
              <a:rPr lang="en-GB" sz="1200" b="1" i="0" u="none" strike="noStrike" kern="1200" cap="none" dirty="0">
                <a:solidFill>
                  <a:schemeClr val="tx1"/>
                </a:solidFill>
                <a:effectLst/>
                <a:latin typeface="+mn-lt"/>
                <a:ea typeface="+mn-ea"/>
                <a:cs typeface="+mn-cs"/>
                <a:sym typeface="Century Gothic"/>
              </a:rPr>
              <a:t>Transcript: </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der </a:t>
            </a:r>
            <a:r>
              <a:rPr lang="en-GB" sz="1200" b="0" i="0" u="none" strike="noStrike" kern="1200" dirty="0" err="1">
                <a:solidFill>
                  <a:schemeClr val="tx1"/>
                </a:solidFill>
                <a:effectLst/>
                <a:latin typeface="+mn-lt"/>
                <a:ea typeface="+mn-ea"/>
                <a:cs typeface="+mn-cs"/>
              </a:rPr>
              <a:t>Vorteil</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künstlich</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natürlich</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bis</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ob</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trennen</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weg</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echt</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unterscheiden</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produzieren</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treiben</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doch</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nach</a:t>
            </a:r>
            <a:endParaRPr lang="en-GB" sz="1200" b="0" i="0" u="none" strike="noStrike"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531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(2 slides)</a:t>
            </a:r>
            <a:br>
              <a:rPr lang="en-GB" dirty="0"/>
            </a:br>
            <a:br>
              <a:rPr lang="en-GB" b="1" dirty="0"/>
            </a:br>
            <a:r>
              <a:rPr lang="en-US" b="1" dirty="0"/>
              <a:t>Aim: </a:t>
            </a:r>
            <a:r>
              <a:rPr lang="en-US" b="0" dirty="0"/>
              <a:t>to </a:t>
            </a:r>
            <a:r>
              <a:rPr lang="en-US" b="0" dirty="0" err="1"/>
              <a:t>recognise</a:t>
            </a:r>
            <a:r>
              <a:rPr lang="en-US" b="0" dirty="0"/>
              <a:t> and correct translation errors, to prepare for the debate on Christmas trees.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spot and correct the mistake in the English translations (one per sentence).</a:t>
            </a:r>
          </a:p>
          <a:p>
            <a:r>
              <a:rPr lang="en-US" b="0" dirty="0"/>
              <a:t>2. Click to circle errors, then reveal answers.</a:t>
            </a:r>
          </a:p>
          <a:p>
            <a:r>
              <a:rPr lang="en-US" b="0" dirty="0"/>
              <a:t>3. Ask students to decide whether each sentence is in </a:t>
            </a:r>
            <a:r>
              <a:rPr lang="en-US" b="0" dirty="0" err="1"/>
              <a:t>favour</a:t>
            </a:r>
            <a:r>
              <a:rPr lang="en-US" b="0" dirty="0"/>
              <a:t> of real or fake trees. Click to reveal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Sauerstoff</a:t>
            </a:r>
            <a:r>
              <a:rPr lang="en-GB" baseline="0" dirty="0"/>
              <a:t> [2432]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77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0" dirty="0"/>
            </a:br>
            <a:br>
              <a:rPr lang="en-GB" b="1" dirty="0"/>
            </a:br>
            <a:r>
              <a:rPr lang="en-GB" b="1" dirty="0"/>
              <a:t>Aim: </a:t>
            </a:r>
            <a:r>
              <a:rPr lang="en-GB" b="0" dirty="0"/>
              <a:t>to revise</a:t>
            </a:r>
            <a:r>
              <a:rPr lang="en-GB" b="0" baseline="0" dirty="0"/>
              <a:t> the conjunction </a:t>
            </a:r>
            <a:r>
              <a:rPr lang="en-GB" b="1" baseline="0" dirty="0" err="1"/>
              <a:t>dass</a:t>
            </a:r>
            <a:r>
              <a:rPr lang="en-GB" b="1" baseline="0" dirty="0"/>
              <a:t> </a:t>
            </a:r>
            <a:r>
              <a:rPr lang="en-GB" b="0" baseline="0" dirty="0"/>
              <a:t>with WO3, the syntax of sentences with opinion verbs </a:t>
            </a:r>
            <a:r>
              <a:rPr lang="en-GB" b="0" u="sng" baseline="0" dirty="0"/>
              <a:t>with</a:t>
            </a:r>
            <a:r>
              <a:rPr lang="en-GB" b="0" baseline="0" dirty="0"/>
              <a:t> and </a:t>
            </a:r>
            <a:r>
              <a:rPr lang="en-GB" b="0" u="sng" baseline="0" dirty="0"/>
              <a:t>without</a:t>
            </a:r>
            <a:r>
              <a:rPr lang="en-GB" b="0" baseline="0" dirty="0"/>
              <a:t> </a:t>
            </a:r>
            <a:r>
              <a:rPr lang="en-GB" b="1" baseline="0" dirty="0" err="1"/>
              <a:t>dass</a:t>
            </a:r>
            <a:r>
              <a:rPr lang="en-GB" b="0" baseline="0" dirty="0"/>
              <a:t>, and word order following </a:t>
            </a:r>
            <a:r>
              <a:rPr lang="en-GB" b="1" baseline="0" dirty="0" err="1"/>
              <a:t>meiner</a:t>
            </a:r>
            <a:r>
              <a:rPr lang="en-GB" b="1" baseline="0" dirty="0"/>
              <a:t> </a:t>
            </a:r>
            <a:r>
              <a:rPr lang="en-GB" b="1" baseline="0" dirty="0" err="1"/>
              <a:t>Meinung</a:t>
            </a:r>
            <a:r>
              <a:rPr lang="en-GB" b="1" baseline="0" dirty="0"/>
              <a:t> </a:t>
            </a:r>
            <a:r>
              <a:rPr lang="en-GB" b="1" baseline="0" dirty="0" err="1"/>
              <a:t>nach</a:t>
            </a:r>
            <a:br>
              <a:rPr lang="en-GB" b="0" dirty="0"/>
            </a:br>
            <a:br>
              <a:rPr lang="en-GB" b="0" dirty="0"/>
            </a:br>
            <a:r>
              <a:rPr lang="en-GB" b="1" dirty="0"/>
              <a:t>Procedure:</a:t>
            </a:r>
            <a:br>
              <a:rPr lang="en-GB" dirty="0"/>
            </a:br>
            <a:r>
              <a:rPr lang="en-GB" dirty="0"/>
              <a:t>1. Click </a:t>
            </a:r>
            <a:r>
              <a:rPr lang="en-GB" baseline="0" dirty="0"/>
              <a:t>to animate the explanation.</a:t>
            </a:r>
            <a:endParaRPr lang="en-GB" dirty="0"/>
          </a:p>
          <a:p>
            <a:r>
              <a:rPr lang="en-GB" dirty="0"/>
              <a:t>2. Ensure student understanding at each</a:t>
            </a:r>
            <a:r>
              <a:rPr lang="en-GB" baseline="0" dirty="0"/>
              <a:t>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6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1.jp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image" Target="../media/image33.png"/><Relationship Id="rId15" Type="http://schemas.openxmlformats.org/officeDocument/2006/relationships/image" Target="../media/image35.jpeg"/><Relationship Id="rId10" Type="http://schemas.openxmlformats.org/officeDocument/2006/relationships/audio" Target="../media/audio37.wav"/><Relationship Id="rId4" Type="http://schemas.openxmlformats.org/officeDocument/2006/relationships/image" Target="../media/image5.png"/><Relationship Id="rId9" Type="http://schemas.openxmlformats.org/officeDocument/2006/relationships/audio" Target="../media/audio36.wav"/><Relationship Id="rId14" Type="http://schemas.openxmlformats.org/officeDocument/2006/relationships/image" Target="../media/image34.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40.gi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audio" Target="../media/audio2.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jpeg"/><Relationship Id="rId3" Type="http://schemas.microsoft.com/office/2007/relationships/media" Target="../media/media2.wav"/><Relationship Id="rId7" Type="http://schemas.openxmlformats.org/officeDocument/2006/relationships/image" Target="../media/image1.jpg"/><Relationship Id="rId12" Type="http://schemas.openxmlformats.org/officeDocument/2006/relationships/audio" Target="../media/audio2.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2.wav"/><Relationship Id="rId9" Type="http://schemas.openxmlformats.org/officeDocument/2006/relationships/audio" Target="../media/audio1.wav"/><Relationship Id="rId1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7.jpeg"/><Relationship Id="rId5"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4.gif"/><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38.gi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audio" Target="../media/audio7.wav"/><Relationship Id="rId18" Type="http://schemas.openxmlformats.org/officeDocument/2006/relationships/image" Target="../media/image14.jpeg"/><Relationship Id="rId3" Type="http://schemas.openxmlformats.org/officeDocument/2006/relationships/image" Target="../media/image1.jpg"/><Relationship Id="rId21" Type="http://schemas.openxmlformats.org/officeDocument/2006/relationships/audio" Target="../media/audio11.wav"/><Relationship Id="rId7" Type="http://schemas.openxmlformats.org/officeDocument/2006/relationships/audio" Target="../media/audio4.wav"/><Relationship Id="rId12" Type="http://schemas.openxmlformats.org/officeDocument/2006/relationships/image" Target="../media/image11.png"/><Relationship Id="rId17" Type="http://schemas.openxmlformats.org/officeDocument/2006/relationships/audio" Target="../media/audio9.wav"/><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audio" Target="../media/audio6.wav"/><Relationship Id="rId5" Type="http://schemas.openxmlformats.org/officeDocument/2006/relationships/audio" Target="../media/audio3.wav"/><Relationship Id="rId15" Type="http://schemas.openxmlformats.org/officeDocument/2006/relationships/audio" Target="../media/audio8.wav"/><Relationship Id="rId10" Type="http://schemas.openxmlformats.org/officeDocument/2006/relationships/image" Target="../media/image10.png"/><Relationship Id="rId19" Type="http://schemas.openxmlformats.org/officeDocument/2006/relationships/audio" Target="../media/audio10.wav"/><Relationship Id="rId4" Type="http://schemas.openxmlformats.org/officeDocument/2006/relationships/image" Target="../media/image5.png"/><Relationship Id="rId9" Type="http://schemas.openxmlformats.org/officeDocument/2006/relationships/audio" Target="../media/audio5.wav"/><Relationship Id="rId14" Type="http://schemas.openxmlformats.org/officeDocument/2006/relationships/image" Target="../media/image12.png"/><Relationship Id="rId22"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hyperlink" Target="https://quizlet.com/gb/572666957/year-9-german-term-32-week-3-flash-card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resources.ncelp.org/concern/resources/0r967526n?locale=en"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audio" Target="../media/audio13.wav"/><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20.jpeg"/><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audio" Target="../media/audio15.wav"/><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audio" Target="../media/audio19.wav"/><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26.jpeg"/><Relationship Id="rId5" Type="http://schemas.openxmlformats.org/officeDocument/2006/relationships/audio" Target="../media/audio17.wav"/><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audio" Target="../media/audio16.wav"/><Relationship Id="rId9" Type="http://schemas.openxmlformats.org/officeDocument/2006/relationships/image" Target="../media/image24.jpe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800" b="1" dirty="0">
                <a:solidFill>
                  <a:prstClr val="white"/>
                </a:solidFill>
              </a:rPr>
              <a:t>Eine </a:t>
            </a:r>
            <a:r>
              <a:rPr lang="en-GB" sz="4800" b="1" dirty="0" err="1">
                <a:solidFill>
                  <a:prstClr val="white"/>
                </a:solidFill>
              </a:rPr>
              <a:t>Diskussion</a:t>
            </a:r>
            <a:r>
              <a:rPr lang="en-GB" sz="4800" b="1" dirty="0">
                <a:solidFill>
                  <a:prstClr val="white"/>
                </a:solidFill>
              </a:rPr>
              <a:t> </a:t>
            </a:r>
            <a:r>
              <a:rPr lang="en-GB" sz="4800" b="1" dirty="0" err="1">
                <a:solidFill>
                  <a:prstClr val="white"/>
                </a:solidFill>
              </a:rPr>
              <a:t>führen</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Verbs of opinion, WO3</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qu</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 / 11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2968" cy="707849"/>
          </a:xfrm>
        </p:spPr>
        <p:txBody>
          <a:bodyPr>
            <a:normAutofit/>
          </a:bodyPr>
          <a:lstStyle/>
          <a:p>
            <a:r>
              <a:rPr lang="en-GB" sz="3600" b="1" dirty="0">
                <a:solidFill>
                  <a:schemeClr val="bg1"/>
                </a:solidFill>
              </a:rPr>
              <a:t>Am </a:t>
            </a:r>
            <a:r>
              <a:rPr lang="en-GB" sz="3600" b="1" dirty="0" err="1">
                <a:solidFill>
                  <a:schemeClr val="bg1"/>
                </a:solidFill>
              </a:rPr>
              <a:t>Weihnachtsbaumhof</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1" name="Table 6">
            <a:extLst>
              <a:ext uri="{FF2B5EF4-FFF2-40B4-BE49-F238E27FC236}">
                <a16:creationId xmlns:a16="http://schemas.microsoft.com/office/drawing/2014/main" id="{E3DCA939-83FF-4E4D-A6F3-73E66096C90D}"/>
              </a:ext>
            </a:extLst>
          </p:cNvPr>
          <p:cNvGraphicFramePr>
            <a:graphicFrameLocks noGrp="1"/>
          </p:cNvGraphicFramePr>
          <p:nvPr/>
        </p:nvGraphicFramePr>
        <p:xfrm>
          <a:off x="360946" y="1718123"/>
          <a:ext cx="11406953" cy="4473603"/>
        </p:xfrm>
        <a:graphic>
          <a:graphicData uri="http://schemas.openxmlformats.org/drawingml/2006/table">
            <a:tbl>
              <a:tblPr firstRow="1" bandRow="1">
                <a:tableStyleId>{00A15C55-8517-42AA-B614-E9B94910E393}</a:tableStyleId>
              </a:tblPr>
              <a:tblGrid>
                <a:gridCol w="625643">
                  <a:extLst>
                    <a:ext uri="{9D8B030D-6E8A-4147-A177-3AD203B41FA5}">
                      <a16:colId xmlns:a16="http://schemas.microsoft.com/office/drawing/2014/main" val="2607353726"/>
                    </a:ext>
                  </a:extLst>
                </a:gridCol>
                <a:gridCol w="9685422">
                  <a:extLst>
                    <a:ext uri="{9D8B030D-6E8A-4147-A177-3AD203B41FA5}">
                      <a16:colId xmlns:a16="http://schemas.microsoft.com/office/drawing/2014/main" val="1600817978"/>
                    </a:ext>
                  </a:extLst>
                </a:gridCol>
                <a:gridCol w="1095888">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dass</a:t>
                      </a: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meine</a:t>
                      </a:r>
                      <a:r>
                        <a:rPr lang="en-GB" sz="2000" dirty="0">
                          <a:solidFill>
                            <a:srgbClr val="115076"/>
                          </a:solidFill>
                        </a:rPr>
                        <a:t>, </a:t>
                      </a:r>
                      <a:r>
                        <a:rPr lang="en-GB" sz="2000" dirty="0" err="1">
                          <a:solidFill>
                            <a:srgbClr val="115076"/>
                          </a:solidFill>
                        </a:rPr>
                        <a:t>wir</a:t>
                      </a:r>
                      <a:r>
                        <a:rPr lang="en-GB" sz="2000" dirty="0">
                          <a:solidFill>
                            <a:srgbClr val="115076"/>
                          </a:solidFill>
                        </a:rPr>
                        <a:t> </a:t>
                      </a:r>
                      <a:r>
                        <a:rPr lang="en-GB" sz="2000" dirty="0" err="1">
                          <a:solidFill>
                            <a:srgbClr val="115076"/>
                          </a:solidFill>
                        </a:rPr>
                        <a:t>produzieren</a:t>
                      </a:r>
                      <a:r>
                        <a:rPr lang="en-GB" sz="2000" dirty="0">
                          <a:solidFill>
                            <a:srgbClr val="115076"/>
                          </a:solidFill>
                        </a:rPr>
                        <a:t> </a:t>
                      </a:r>
                      <a:r>
                        <a:rPr lang="en-GB" sz="2000" dirty="0" err="1">
                          <a:solidFill>
                            <a:srgbClr val="115076"/>
                          </a:solidFill>
                        </a:rPr>
                        <a:t>jedes</a:t>
                      </a:r>
                      <a:r>
                        <a:rPr lang="en-GB" sz="2000" dirty="0">
                          <a:solidFill>
                            <a:srgbClr val="115076"/>
                          </a:solidFill>
                        </a:rPr>
                        <a:t> </a:t>
                      </a:r>
                      <a:r>
                        <a:rPr lang="en-GB" sz="2000" dirty="0" err="1">
                          <a:solidFill>
                            <a:srgbClr val="115076"/>
                          </a:solidFill>
                        </a:rPr>
                        <a:t>Jahr</a:t>
                      </a:r>
                      <a:r>
                        <a:rPr lang="en-GB" sz="2000" dirty="0">
                          <a:solidFill>
                            <a:srgbClr val="115076"/>
                          </a:solidFill>
                        </a:rPr>
                        <a:t> </a:t>
                      </a:r>
                      <a:r>
                        <a:rPr lang="en-GB" sz="2000" dirty="0" err="1">
                          <a:solidFill>
                            <a:srgbClr val="115076"/>
                          </a:solidFill>
                        </a:rPr>
                        <a:t>rund</a:t>
                      </a:r>
                      <a:r>
                        <a:rPr lang="en-GB" sz="2000" dirty="0">
                          <a:solidFill>
                            <a:srgbClr val="115076"/>
                          </a:solidFill>
                        </a:rPr>
                        <a:t> 4000 </a:t>
                      </a:r>
                      <a:r>
                        <a:rPr lang="en-GB" sz="2000" dirty="0" err="1">
                          <a:solidFill>
                            <a:srgbClr val="115076"/>
                          </a:solidFill>
                        </a:rPr>
                        <a:t>Weihnachtsbäume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Meiner</a:t>
                      </a:r>
                      <a:r>
                        <a:rPr lang="en-GB" sz="2000" dirty="0">
                          <a:solidFill>
                            <a:srgbClr val="115076"/>
                          </a:solidFill>
                        </a:rPr>
                        <a:t> </a:t>
                      </a:r>
                      <a:r>
                        <a:rPr lang="en-GB" sz="2000" dirty="0" err="1">
                          <a:solidFill>
                            <a:srgbClr val="115076"/>
                          </a:solidFill>
                        </a:rPr>
                        <a:t>Meinung</a:t>
                      </a:r>
                      <a:r>
                        <a:rPr lang="en-GB" sz="2000" dirty="0">
                          <a:solidFill>
                            <a:srgbClr val="115076"/>
                          </a:solidFill>
                        </a:rPr>
                        <a:t> </a:t>
                      </a:r>
                      <a:r>
                        <a:rPr lang="en-GB" sz="2000" dirty="0" err="1">
                          <a:solidFill>
                            <a:srgbClr val="115076"/>
                          </a:solidFill>
                        </a:rPr>
                        <a:t>nach</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unser</a:t>
                      </a:r>
                      <a:r>
                        <a:rPr lang="en-GB" sz="2000" dirty="0">
                          <a:solidFill>
                            <a:srgbClr val="115076"/>
                          </a:solidFill>
                        </a:rPr>
                        <a:t> Hof </a:t>
                      </a:r>
                      <a:r>
                        <a:rPr lang="en-GB" sz="2000" dirty="0" err="1">
                          <a:solidFill>
                            <a:srgbClr val="115076"/>
                          </a:solidFill>
                        </a:rPr>
                        <a:t>berühmt</a:t>
                      </a:r>
                      <a:r>
                        <a:rPr lang="en-GB" sz="2000" dirty="0">
                          <a:solidFill>
                            <a:srgbClr val="115076"/>
                          </a:solidFill>
                        </a:rPr>
                        <a:t> </a:t>
                      </a:r>
                      <a:r>
                        <a:rPr lang="en-GB" sz="2000" dirty="0" err="1">
                          <a:solidFill>
                            <a:srgbClr val="115076"/>
                          </a:solidFill>
                        </a:rPr>
                        <a:t>geworden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glaube</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immer</a:t>
                      </a:r>
                      <a:r>
                        <a:rPr lang="en-GB" sz="2000" dirty="0">
                          <a:solidFill>
                            <a:srgbClr val="115076"/>
                          </a:solidFill>
                        </a:rPr>
                        <a:t> </a:t>
                      </a:r>
                      <a:r>
                        <a:rPr lang="en-GB" sz="2000" dirty="0" err="1">
                          <a:solidFill>
                            <a:srgbClr val="115076"/>
                          </a:solidFill>
                        </a:rPr>
                        <a:t>mehr</a:t>
                      </a:r>
                      <a:r>
                        <a:rPr lang="en-GB" sz="2000" dirty="0">
                          <a:solidFill>
                            <a:srgbClr val="115076"/>
                          </a:solidFill>
                        </a:rPr>
                        <a:t> Menschen </a:t>
                      </a:r>
                      <a:r>
                        <a:rPr lang="en-GB" sz="2000" dirty="0" err="1">
                          <a:solidFill>
                            <a:srgbClr val="115076"/>
                          </a:solidFill>
                        </a:rPr>
                        <a:t>zu</a:t>
                      </a:r>
                      <a:r>
                        <a:rPr lang="en-GB" sz="2000" dirty="0">
                          <a:solidFill>
                            <a:srgbClr val="115076"/>
                          </a:solidFill>
                        </a:rPr>
                        <a:t> </a:t>
                      </a:r>
                      <a:r>
                        <a:rPr lang="en-GB" sz="2000" dirty="0" err="1">
                          <a:solidFill>
                            <a:srgbClr val="115076"/>
                          </a:solidFill>
                        </a:rPr>
                        <a:t>uns</a:t>
                      </a:r>
                      <a:r>
                        <a:rPr lang="en-GB" sz="2000" dirty="0">
                          <a:solidFill>
                            <a:srgbClr val="115076"/>
                          </a:solidFill>
                        </a:rPr>
                        <a:t> </a:t>
                      </a:r>
                      <a:r>
                        <a:rPr lang="en-GB" sz="2000" dirty="0" err="1">
                          <a:solidFill>
                            <a:srgbClr val="115076"/>
                          </a:solidFill>
                        </a:rPr>
                        <a:t>kommen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denke</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zufrieden</a:t>
                      </a:r>
                      <a:r>
                        <a:rPr lang="en-GB" sz="2000" dirty="0">
                          <a:solidFill>
                            <a:srgbClr val="115076"/>
                          </a:solidFill>
                        </a:rPr>
                        <a:t> </a:t>
                      </a:r>
                      <a:r>
                        <a:rPr lang="en-GB" sz="2000" dirty="0" err="1">
                          <a:solidFill>
                            <a:srgbClr val="115076"/>
                          </a:solidFill>
                        </a:rPr>
                        <a:t>mit</a:t>
                      </a:r>
                      <a:r>
                        <a:rPr lang="en-GB" sz="2000" dirty="0">
                          <a:solidFill>
                            <a:srgbClr val="115076"/>
                          </a:solidFill>
                        </a:rPr>
                        <a:t> </a:t>
                      </a:r>
                      <a:r>
                        <a:rPr lang="en-GB" sz="2000" dirty="0" err="1">
                          <a:solidFill>
                            <a:srgbClr val="115076"/>
                          </a:solidFill>
                        </a:rPr>
                        <a:t>unseren</a:t>
                      </a:r>
                      <a:r>
                        <a:rPr lang="en-GB" sz="2000" dirty="0">
                          <a:solidFill>
                            <a:srgbClr val="115076"/>
                          </a:solidFill>
                        </a:rPr>
                        <a:t> </a:t>
                      </a:r>
                      <a:r>
                        <a:rPr lang="en-GB" sz="2000" dirty="0" err="1">
                          <a:solidFill>
                            <a:srgbClr val="115076"/>
                          </a:solidFill>
                        </a:rPr>
                        <a:t>Bäumen</a:t>
                      </a:r>
                      <a:r>
                        <a:rPr lang="en-GB" sz="2000" dirty="0">
                          <a:solidFill>
                            <a:srgbClr val="115076"/>
                          </a:solidFill>
                        </a:rPr>
                        <a:t> </a:t>
                      </a:r>
                      <a:r>
                        <a:rPr lang="en-GB" sz="2000" dirty="0" err="1">
                          <a:solidFill>
                            <a:srgbClr val="115076"/>
                          </a:solidFill>
                        </a:rPr>
                        <a:t>sind</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finde</a:t>
                      </a:r>
                      <a:r>
                        <a:rPr lang="en-GB" sz="2000" dirty="0">
                          <a:solidFill>
                            <a:srgbClr val="115076"/>
                          </a:solidFill>
                        </a:rPr>
                        <a:t>, </a:t>
                      </a:r>
                      <a:r>
                        <a:rPr lang="en-GB" sz="2000" dirty="0" err="1">
                          <a:solidFill>
                            <a:srgbClr val="115076"/>
                          </a:solidFill>
                        </a:rPr>
                        <a:t>bestimmte</a:t>
                      </a:r>
                      <a:r>
                        <a:rPr lang="en-GB" sz="2000" dirty="0">
                          <a:solidFill>
                            <a:srgbClr val="115076"/>
                          </a:solidFill>
                        </a:rPr>
                        <a:t> </a:t>
                      </a:r>
                      <a:r>
                        <a:rPr lang="en-GB" sz="2000" dirty="0" err="1">
                          <a:solidFill>
                            <a:srgbClr val="115076"/>
                          </a:solidFill>
                        </a:rPr>
                        <a:t>Bäume</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besonders</a:t>
                      </a:r>
                      <a:r>
                        <a:rPr lang="en-GB" sz="2000" dirty="0">
                          <a:solidFill>
                            <a:srgbClr val="115076"/>
                          </a:solidFill>
                        </a:rPr>
                        <a:t> </a:t>
                      </a:r>
                      <a:r>
                        <a:rPr lang="en-GB" sz="2000" dirty="0" err="1">
                          <a:solidFill>
                            <a:srgbClr val="115076"/>
                          </a:solidFill>
                        </a:rPr>
                        <a:t>schön</a:t>
                      </a:r>
                      <a:r>
                        <a:rPr lang="en-GB" sz="2000" dirty="0">
                          <a:solidFill>
                            <a:srgbClr val="115076"/>
                          </a:solidFill>
                        </a:rPr>
                        <a:t>, </a:t>
                      </a:r>
                      <a:r>
                        <a:rPr lang="en-GB" sz="2000" dirty="0" err="1">
                          <a:solidFill>
                            <a:srgbClr val="115076"/>
                          </a:solidFill>
                        </a:rPr>
                        <a:t>wie</a:t>
                      </a:r>
                      <a:r>
                        <a:rPr lang="en-GB" sz="2000" dirty="0">
                          <a:solidFill>
                            <a:srgbClr val="115076"/>
                          </a:solidFill>
                        </a:rPr>
                        <a:t> </a:t>
                      </a:r>
                      <a:r>
                        <a:rPr lang="en-GB" sz="2000" dirty="0" err="1">
                          <a:solidFill>
                            <a:srgbClr val="115076"/>
                          </a:solidFill>
                        </a:rPr>
                        <a:t>dieser</a:t>
                      </a:r>
                      <a:r>
                        <a:rPr lang="en-GB" sz="2000" dirty="0">
                          <a:solidFill>
                            <a:srgbClr val="115076"/>
                          </a:solidFill>
                        </a:rPr>
                        <a:t> </a:t>
                      </a:r>
                      <a:r>
                        <a:rPr lang="en-GB" sz="2000" dirty="0" err="1">
                          <a:solidFill>
                            <a:srgbClr val="115076"/>
                          </a:solidFill>
                        </a:rPr>
                        <a:t>hier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Deiner</a:t>
                      </a:r>
                      <a:r>
                        <a:rPr lang="en-GB" sz="2000" dirty="0">
                          <a:solidFill>
                            <a:srgbClr val="115076"/>
                          </a:solidFill>
                        </a:rPr>
                        <a:t> </a:t>
                      </a:r>
                      <a:r>
                        <a:rPr lang="en-GB" sz="2000" dirty="0" err="1">
                          <a:solidFill>
                            <a:srgbClr val="115076"/>
                          </a:solidFill>
                        </a:rPr>
                        <a:t>Meinung</a:t>
                      </a:r>
                      <a:r>
                        <a:rPr lang="en-GB" sz="2000" dirty="0">
                          <a:solidFill>
                            <a:srgbClr val="115076"/>
                          </a:solidFill>
                        </a:rPr>
                        <a:t> </a:t>
                      </a:r>
                      <a:r>
                        <a:rPr lang="en-GB" sz="2000" dirty="0" err="1">
                          <a:solidFill>
                            <a:srgbClr val="115076"/>
                          </a:solidFill>
                        </a:rPr>
                        <a:t>nach</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dieser</a:t>
                      </a:r>
                      <a:r>
                        <a:rPr lang="en-GB" sz="2000" dirty="0">
                          <a:solidFill>
                            <a:srgbClr val="115076"/>
                          </a:solidFill>
                        </a:rPr>
                        <a:t> Baum </a:t>
                      </a:r>
                      <a:r>
                        <a:rPr lang="en-GB" sz="2000" dirty="0" err="1">
                          <a:solidFill>
                            <a:srgbClr val="115076"/>
                          </a:solidFill>
                        </a:rPr>
                        <a:t>besser</a:t>
                      </a:r>
                      <a:r>
                        <a:rPr lang="en-GB" sz="2000" dirty="0">
                          <a:solidFill>
                            <a:srgbClr val="115076"/>
                          </a:solidFill>
                        </a:rPr>
                        <a:t> </a:t>
                      </a:r>
                      <a:r>
                        <a:rPr lang="en-GB" sz="2000" dirty="0" err="1">
                          <a:solidFill>
                            <a:srgbClr val="115076"/>
                          </a:solidFill>
                        </a:rPr>
                        <a:t>als</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künstlicher</a:t>
                      </a:r>
                      <a:r>
                        <a:rPr lang="en-GB" sz="2000" dirty="0">
                          <a:solidFill>
                            <a:srgbClr val="115076"/>
                          </a:solidFill>
                        </a:rPr>
                        <a:t> Baum?</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meine</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ein</a:t>
                      </a:r>
                      <a:r>
                        <a:rPr lang="en-GB" sz="2000" dirty="0">
                          <a:solidFill>
                            <a:srgbClr val="115076"/>
                          </a:solidFill>
                        </a:rPr>
                        <a:t> </a:t>
                      </a:r>
                      <a:r>
                        <a:rPr lang="en-GB" sz="2000" dirty="0" err="1">
                          <a:solidFill>
                            <a:srgbClr val="115076"/>
                          </a:solidFill>
                        </a:rPr>
                        <a:t>echter</a:t>
                      </a:r>
                      <a:r>
                        <a:rPr lang="en-GB" sz="2000" dirty="0">
                          <a:solidFill>
                            <a:srgbClr val="115076"/>
                          </a:solidFill>
                        </a:rPr>
                        <a:t> Baum </a:t>
                      </a:r>
                      <a:r>
                        <a:rPr lang="en-GB" sz="2000" dirty="0" err="1">
                          <a:solidFill>
                            <a:srgbClr val="115076"/>
                          </a:solidFill>
                        </a:rPr>
                        <a:t>viel</a:t>
                      </a:r>
                      <a:r>
                        <a:rPr lang="en-GB" sz="2000" dirty="0">
                          <a:solidFill>
                            <a:srgbClr val="115076"/>
                          </a:solidFill>
                        </a:rPr>
                        <a:t> </a:t>
                      </a:r>
                      <a:r>
                        <a:rPr lang="en-GB" sz="2000" dirty="0" err="1">
                          <a:solidFill>
                            <a:srgbClr val="115076"/>
                          </a:solidFill>
                        </a:rPr>
                        <a:t>Glück</a:t>
                      </a:r>
                      <a:r>
                        <a:rPr lang="en-GB" sz="2000" dirty="0">
                          <a:solidFill>
                            <a:srgbClr val="115076"/>
                          </a:solidFill>
                        </a:rPr>
                        <a:t> </a:t>
                      </a:r>
                      <a:r>
                        <a:rPr lang="en-GB" sz="2000" dirty="0" err="1">
                          <a:solidFill>
                            <a:srgbClr val="115076"/>
                          </a:solidFill>
                        </a:rPr>
                        <a:t>bringt</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weiß</a:t>
                      </a:r>
                      <a:r>
                        <a:rPr lang="en-GB" sz="2000" dirty="0">
                          <a:solidFill>
                            <a:srgbClr val="115076"/>
                          </a:solidFill>
                        </a:rPr>
                        <a:t>, </a:t>
                      </a:r>
                      <a:r>
                        <a:rPr lang="en-GB" sz="2000" dirty="0" err="1">
                          <a:solidFill>
                            <a:srgbClr val="115076"/>
                          </a:solidFill>
                        </a:rPr>
                        <a:t>dass</a:t>
                      </a:r>
                      <a:r>
                        <a:rPr lang="en-GB" sz="2000" dirty="0">
                          <a:solidFill>
                            <a:srgbClr val="115076"/>
                          </a:solidFill>
                        </a:rPr>
                        <a:t> </a:t>
                      </a:r>
                      <a:r>
                        <a:rPr lang="en-GB" sz="2000" dirty="0" err="1">
                          <a:solidFill>
                            <a:srgbClr val="115076"/>
                          </a:solidFill>
                        </a:rPr>
                        <a:t>viele</a:t>
                      </a:r>
                      <a:r>
                        <a:rPr lang="en-GB" sz="2000" dirty="0">
                          <a:solidFill>
                            <a:srgbClr val="115076"/>
                          </a:solidFill>
                        </a:rPr>
                        <a:t> Dichter </a:t>
                      </a:r>
                      <a:r>
                        <a:rPr lang="en-GB" sz="2000" dirty="0" err="1">
                          <a:solidFill>
                            <a:srgbClr val="115076"/>
                          </a:solidFill>
                        </a:rPr>
                        <a:t>über</a:t>
                      </a:r>
                      <a:r>
                        <a:rPr lang="en-GB" sz="2000" dirty="0">
                          <a:solidFill>
                            <a:srgbClr val="115076"/>
                          </a:solidFill>
                        </a:rPr>
                        <a:t> </a:t>
                      </a:r>
                      <a:r>
                        <a:rPr lang="en-GB" sz="2000" dirty="0" err="1">
                          <a:solidFill>
                            <a:srgbClr val="115076"/>
                          </a:solidFill>
                        </a:rPr>
                        <a:t>Weihnachtsbäume</a:t>
                      </a:r>
                      <a:r>
                        <a:rPr lang="en-GB" sz="2000" dirty="0">
                          <a:solidFill>
                            <a:srgbClr val="115076"/>
                          </a:solidFill>
                        </a:rPr>
                        <a:t> </a:t>
                      </a:r>
                      <a:r>
                        <a:rPr lang="en-GB" sz="2000" dirty="0" err="1">
                          <a:solidFill>
                            <a:srgbClr val="115076"/>
                          </a:solidFill>
                        </a:rPr>
                        <a:t>schreiben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2" name="TextBox 11" descr="text box hiding answer">
            <a:extLst>
              <a:ext uri="{FF2B5EF4-FFF2-40B4-BE49-F238E27FC236}">
                <a16:creationId xmlns:a16="http://schemas.microsoft.com/office/drawing/2014/main" id="{D869BF52-DB88-407C-A4ED-B2742FE938A3}"/>
              </a:ext>
            </a:extLst>
          </p:cNvPr>
          <p:cNvSpPr txBox="1"/>
          <p:nvPr/>
        </p:nvSpPr>
        <p:spPr>
          <a:xfrm>
            <a:off x="1093860" y="2346180"/>
            <a:ext cx="8785188" cy="28109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76102FFB-BE46-4D5F-B65A-E566BF0A4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264" y="3360353"/>
            <a:ext cx="282522" cy="294294"/>
          </a:xfrm>
          <a:prstGeom prst="rect">
            <a:avLst/>
          </a:prstGeom>
        </p:spPr>
      </p:pic>
      <p:sp>
        <p:nvSpPr>
          <p:cNvPr id="14" name="TextBox 13" descr="text box hiding answer">
            <a:extLst>
              <a:ext uri="{FF2B5EF4-FFF2-40B4-BE49-F238E27FC236}">
                <a16:creationId xmlns:a16="http://schemas.microsoft.com/office/drawing/2014/main" id="{6C8341FC-AC6A-49E8-818C-7836CA99C6D9}"/>
              </a:ext>
            </a:extLst>
          </p:cNvPr>
          <p:cNvSpPr txBox="1"/>
          <p:nvPr/>
        </p:nvSpPr>
        <p:spPr>
          <a:xfrm>
            <a:off x="1056643" y="2784293"/>
            <a:ext cx="6986967" cy="3301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B1255539-802B-49F6-BC60-99402AE781D1}"/>
              </a:ext>
            </a:extLst>
          </p:cNvPr>
          <p:cNvSpPr txBox="1"/>
          <p:nvPr/>
        </p:nvSpPr>
        <p:spPr>
          <a:xfrm>
            <a:off x="1056643" y="3299525"/>
            <a:ext cx="7245146" cy="35322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82F042A5-BA47-42B4-9CBE-A9025460F5A2}"/>
              </a:ext>
            </a:extLst>
          </p:cNvPr>
          <p:cNvSpPr txBox="1"/>
          <p:nvPr/>
        </p:nvSpPr>
        <p:spPr>
          <a:xfrm>
            <a:off x="1056643" y="3790140"/>
            <a:ext cx="6986967" cy="3520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86B9F5DC-B8EA-4ED8-93DA-C02FE154E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264" y="3803623"/>
            <a:ext cx="282522" cy="294294"/>
          </a:xfrm>
          <a:prstGeom prst="rect">
            <a:avLst/>
          </a:prstGeom>
        </p:spPr>
      </p:pic>
      <p:sp>
        <p:nvSpPr>
          <p:cNvPr id="20" name="TextBox 19" descr="text box hiding answer">
            <a:extLst>
              <a:ext uri="{FF2B5EF4-FFF2-40B4-BE49-F238E27FC236}">
                <a16:creationId xmlns:a16="http://schemas.microsoft.com/office/drawing/2014/main" id="{E7CF2547-6249-4FEF-ABE3-59A5A72CF69D}"/>
              </a:ext>
            </a:extLst>
          </p:cNvPr>
          <p:cNvSpPr txBox="1"/>
          <p:nvPr/>
        </p:nvSpPr>
        <p:spPr>
          <a:xfrm>
            <a:off x="1093860" y="4314150"/>
            <a:ext cx="8412210" cy="32156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1" name="Picture 20" descr="green checkmark">
            <a:extLst>
              <a:ext uri="{FF2B5EF4-FFF2-40B4-BE49-F238E27FC236}">
                <a16:creationId xmlns:a16="http://schemas.microsoft.com/office/drawing/2014/main" id="{07CBF616-5FD0-488B-B0D6-1FE1D47FA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6078" y="5815856"/>
            <a:ext cx="282522" cy="294294"/>
          </a:xfrm>
          <a:prstGeom prst="rect">
            <a:avLst/>
          </a:prstGeom>
        </p:spPr>
      </p:pic>
      <p:sp>
        <p:nvSpPr>
          <p:cNvPr id="22" name="TextBox 21" descr="text box hiding answer">
            <a:extLst>
              <a:ext uri="{FF2B5EF4-FFF2-40B4-BE49-F238E27FC236}">
                <a16:creationId xmlns:a16="http://schemas.microsoft.com/office/drawing/2014/main" id="{83E7E1D9-F069-4305-8D41-23DD996EAEEE}"/>
              </a:ext>
            </a:extLst>
          </p:cNvPr>
          <p:cNvSpPr txBox="1"/>
          <p:nvPr/>
        </p:nvSpPr>
        <p:spPr>
          <a:xfrm>
            <a:off x="1056643" y="4751873"/>
            <a:ext cx="8785188" cy="40530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89A772FB-E3C5-481F-B5C1-13925E7267A9}"/>
              </a:ext>
            </a:extLst>
          </p:cNvPr>
          <p:cNvSpPr txBox="1"/>
          <p:nvPr/>
        </p:nvSpPr>
        <p:spPr>
          <a:xfrm>
            <a:off x="1093860" y="5287808"/>
            <a:ext cx="632962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5F8E3E81-A5FB-4C56-810F-6A1CEB040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6078" y="5321292"/>
            <a:ext cx="282522" cy="294294"/>
          </a:xfrm>
          <a:prstGeom prst="rect">
            <a:avLst/>
          </a:prstGeom>
        </p:spPr>
      </p:pic>
      <p:sp>
        <p:nvSpPr>
          <p:cNvPr id="26" name="TextBox 25" descr="text box hiding answer">
            <a:extLst>
              <a:ext uri="{FF2B5EF4-FFF2-40B4-BE49-F238E27FC236}">
                <a16:creationId xmlns:a16="http://schemas.microsoft.com/office/drawing/2014/main" id="{0D813F96-F57E-4CC2-9D06-7381F98469BE}"/>
              </a:ext>
            </a:extLst>
          </p:cNvPr>
          <p:cNvSpPr txBox="1"/>
          <p:nvPr/>
        </p:nvSpPr>
        <p:spPr>
          <a:xfrm>
            <a:off x="1093860" y="5787186"/>
            <a:ext cx="7871266" cy="3709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6" name="9.3.2.2 slide 8 1.wav"/>
            </a:hlinkClick>
            <a:extLst>
              <a:ext uri="{FF2B5EF4-FFF2-40B4-BE49-F238E27FC236}">
                <a16:creationId xmlns:a16="http://schemas.microsoft.com/office/drawing/2014/main" id="{C7295C50-620D-4EB9-9E7A-5AB1F029E58B}"/>
              </a:ext>
            </a:extLst>
          </p:cNvPr>
          <p:cNvSpPr/>
          <p:nvPr/>
        </p:nvSpPr>
        <p:spPr>
          <a:xfrm>
            <a:off x="424101" y="227325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16">
            <a:hlinkClick r:id="" action="ppaction://noaction" highlightClick="1">
              <a:snd r:embed="rId7" name="9.3.2.2 slide 8 2.wav"/>
            </a:hlinkClick>
            <a:extLst>
              <a:ext uri="{FF2B5EF4-FFF2-40B4-BE49-F238E27FC236}">
                <a16:creationId xmlns:a16="http://schemas.microsoft.com/office/drawing/2014/main" id="{D9AF8FB5-C08C-4C3C-A069-6A2D0D927511}"/>
              </a:ext>
            </a:extLst>
          </p:cNvPr>
          <p:cNvSpPr/>
          <p:nvPr/>
        </p:nvSpPr>
        <p:spPr>
          <a:xfrm>
            <a:off x="424101" y="275649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16">
            <a:hlinkClick r:id="" action="ppaction://noaction" highlightClick="1">
              <a:snd r:embed="rId8" name="9.3.2.2 slide 8 3.wav"/>
            </a:hlinkClick>
            <a:extLst>
              <a:ext uri="{FF2B5EF4-FFF2-40B4-BE49-F238E27FC236}">
                <a16:creationId xmlns:a16="http://schemas.microsoft.com/office/drawing/2014/main" id="{C92FDA65-0BD7-4E04-8565-09B669A99EE0}"/>
              </a:ext>
            </a:extLst>
          </p:cNvPr>
          <p:cNvSpPr/>
          <p:nvPr/>
        </p:nvSpPr>
        <p:spPr>
          <a:xfrm>
            <a:off x="424101" y="32669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16">
            <a:hlinkClick r:id="" action="ppaction://noaction" highlightClick="1">
              <a:snd r:embed="rId9" name="9.3.2.2 slide 8 4.wav"/>
            </a:hlinkClick>
            <a:extLst>
              <a:ext uri="{FF2B5EF4-FFF2-40B4-BE49-F238E27FC236}">
                <a16:creationId xmlns:a16="http://schemas.microsoft.com/office/drawing/2014/main" id="{CF028748-D093-4873-BB1D-FFDA2B38B580}"/>
              </a:ext>
            </a:extLst>
          </p:cNvPr>
          <p:cNvSpPr/>
          <p:nvPr/>
        </p:nvSpPr>
        <p:spPr>
          <a:xfrm>
            <a:off x="424101" y="37718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10" name="9.3.2.2 slide 8 5.wav"/>
            </a:hlinkClick>
            <a:extLst>
              <a:ext uri="{FF2B5EF4-FFF2-40B4-BE49-F238E27FC236}">
                <a16:creationId xmlns:a16="http://schemas.microsoft.com/office/drawing/2014/main" id="{0D6EB394-BE92-4501-9EAB-65C0DF4B2A33}"/>
              </a:ext>
            </a:extLst>
          </p:cNvPr>
          <p:cNvSpPr/>
          <p:nvPr/>
        </p:nvSpPr>
        <p:spPr>
          <a:xfrm>
            <a:off x="424101" y="42766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16">
            <a:hlinkClick r:id="" action="ppaction://noaction" highlightClick="1">
              <a:snd r:embed="rId11" name="9.3.2.2 slide 8 6.wav"/>
            </a:hlinkClick>
            <a:extLst>
              <a:ext uri="{FF2B5EF4-FFF2-40B4-BE49-F238E27FC236}">
                <a16:creationId xmlns:a16="http://schemas.microsoft.com/office/drawing/2014/main" id="{6B2A13DA-D628-48AE-9653-4FCF97098AD3}"/>
              </a:ext>
            </a:extLst>
          </p:cNvPr>
          <p:cNvSpPr/>
          <p:nvPr/>
        </p:nvSpPr>
        <p:spPr>
          <a:xfrm>
            <a:off x="424101" y="475440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12" name="9.3.2.2 slide 8 7.wav"/>
            </a:hlinkClick>
            <a:extLst>
              <a:ext uri="{FF2B5EF4-FFF2-40B4-BE49-F238E27FC236}">
                <a16:creationId xmlns:a16="http://schemas.microsoft.com/office/drawing/2014/main" id="{838D84B1-932A-48B6-AED2-EF7870F92BF9}"/>
              </a:ext>
            </a:extLst>
          </p:cNvPr>
          <p:cNvSpPr/>
          <p:nvPr/>
        </p:nvSpPr>
        <p:spPr>
          <a:xfrm>
            <a:off x="424101" y="523764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snd r:embed="rId13" name="9.3.2.2 slide 8 8.wav"/>
            </a:hlinkClick>
            <a:extLst>
              <a:ext uri="{FF2B5EF4-FFF2-40B4-BE49-F238E27FC236}">
                <a16:creationId xmlns:a16="http://schemas.microsoft.com/office/drawing/2014/main" id="{61BC946E-D05C-48DD-AFED-EECC094E9B08}"/>
              </a:ext>
            </a:extLst>
          </p:cNvPr>
          <p:cNvSpPr/>
          <p:nvPr/>
        </p:nvSpPr>
        <p:spPr>
          <a:xfrm>
            <a:off x="424101" y="57370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 name="TextBox 5">
            <a:extLst>
              <a:ext uri="{FF2B5EF4-FFF2-40B4-BE49-F238E27FC236}">
                <a16:creationId xmlns:a16="http://schemas.microsoft.com/office/drawing/2014/main" id="{7B2326E1-A87B-2D46-8B7D-5F8E8817AFDA}"/>
              </a:ext>
            </a:extLst>
          </p:cNvPr>
          <p:cNvSpPr txBox="1"/>
          <p:nvPr/>
        </p:nvSpPr>
        <p:spPr>
          <a:xfrm>
            <a:off x="122325" y="1271881"/>
            <a:ext cx="66848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Wolfgangs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Weihnachtsbaumhof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Multiplication Sign 35">
            <a:extLst>
              <a:ext uri="{FF2B5EF4-FFF2-40B4-BE49-F238E27FC236}">
                <a16:creationId xmlns:a16="http://schemas.microsoft.com/office/drawing/2014/main" id="{31D17240-1E7E-4ACA-A541-15594DC98DBA}"/>
              </a:ext>
            </a:extLst>
          </p:cNvPr>
          <p:cNvSpPr/>
          <p:nvPr/>
        </p:nvSpPr>
        <p:spPr>
          <a:xfrm>
            <a:off x="10996987" y="2236955"/>
            <a:ext cx="457077" cy="485827"/>
          </a:xfrm>
          <a:prstGeom prst="mathMultiply">
            <a:avLst>
              <a:gd name="adj1" fmla="val 1167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Multiplication Sign 36">
            <a:extLst>
              <a:ext uri="{FF2B5EF4-FFF2-40B4-BE49-F238E27FC236}">
                <a16:creationId xmlns:a16="http://schemas.microsoft.com/office/drawing/2014/main" id="{A8D2EE22-2277-4AAC-9ED8-BA5791CE1E3F}"/>
              </a:ext>
            </a:extLst>
          </p:cNvPr>
          <p:cNvSpPr/>
          <p:nvPr/>
        </p:nvSpPr>
        <p:spPr>
          <a:xfrm>
            <a:off x="11008801" y="2782899"/>
            <a:ext cx="457077" cy="485827"/>
          </a:xfrm>
          <a:prstGeom prst="mathMultiply">
            <a:avLst>
              <a:gd name="adj1" fmla="val 1167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Multiplication Sign 37">
            <a:extLst>
              <a:ext uri="{FF2B5EF4-FFF2-40B4-BE49-F238E27FC236}">
                <a16:creationId xmlns:a16="http://schemas.microsoft.com/office/drawing/2014/main" id="{ACE3638F-3625-4CEB-BF63-C3431DC1784D}"/>
              </a:ext>
            </a:extLst>
          </p:cNvPr>
          <p:cNvSpPr/>
          <p:nvPr/>
        </p:nvSpPr>
        <p:spPr>
          <a:xfrm>
            <a:off x="10996986" y="4148738"/>
            <a:ext cx="457077" cy="485827"/>
          </a:xfrm>
          <a:prstGeom prst="mathMultiply">
            <a:avLst>
              <a:gd name="adj1" fmla="val 1167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Multiplication Sign 38">
            <a:extLst>
              <a:ext uri="{FF2B5EF4-FFF2-40B4-BE49-F238E27FC236}">
                <a16:creationId xmlns:a16="http://schemas.microsoft.com/office/drawing/2014/main" id="{E222A774-AE17-4E84-98BB-2E8D359EE642}"/>
              </a:ext>
            </a:extLst>
          </p:cNvPr>
          <p:cNvSpPr/>
          <p:nvPr/>
        </p:nvSpPr>
        <p:spPr>
          <a:xfrm>
            <a:off x="10996985" y="4735015"/>
            <a:ext cx="457077" cy="485827"/>
          </a:xfrm>
          <a:prstGeom prst="mathMultiply">
            <a:avLst>
              <a:gd name="adj1" fmla="val 1167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CCC60B55-9167-41B5-8A9B-3B1068942DB4}"/>
              </a:ext>
            </a:extLst>
          </p:cNvPr>
          <p:cNvSpPr/>
          <p:nvPr/>
        </p:nvSpPr>
        <p:spPr>
          <a:xfrm>
            <a:off x="10607004" y="903850"/>
            <a:ext cx="1352407" cy="58195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Hof – farm</a:t>
            </a:r>
          </a:p>
        </p:txBody>
      </p:sp>
      <p:pic>
        <p:nvPicPr>
          <p:cNvPr id="42" name="Picture 41" descr="A cartoon of a child&#10;&#10;Description automatically generated with low confidence">
            <a:extLst>
              <a:ext uri="{FF2B5EF4-FFF2-40B4-BE49-F238E27FC236}">
                <a16:creationId xmlns:a16="http://schemas.microsoft.com/office/drawing/2014/main" id="{998C9C2F-0410-4C69-A6F8-5F890D691E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19242" y="292291"/>
            <a:ext cx="1768451" cy="1701717"/>
          </a:xfrm>
          <a:prstGeom prst="rect">
            <a:avLst/>
          </a:prstGeom>
        </p:spPr>
      </p:pic>
      <p:pic>
        <p:nvPicPr>
          <p:cNvPr id="1026" name="Picture 2" descr="Christmas, Trees, Xmas, Farm, Seasons, Holidays">
            <a:extLst>
              <a:ext uri="{FF2B5EF4-FFF2-40B4-BE49-F238E27FC236}">
                <a16:creationId xmlns:a16="http://schemas.microsoft.com/office/drawing/2014/main" id="{C7FB4AC8-A954-46E6-98AB-901E2B418B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10715" y="619398"/>
            <a:ext cx="2014037" cy="134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3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P spid="22" grpId="0" animBg="1"/>
      <p:bldP spid="24" grpId="0" animBg="1"/>
      <p:bldP spid="26"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2968" cy="707849"/>
          </a:xfrm>
        </p:spPr>
        <p:txBody>
          <a:bodyPr>
            <a:normAutofit fontScale="90000"/>
          </a:bodyPr>
          <a:lstStyle/>
          <a:p>
            <a:r>
              <a:rPr lang="en-GB" sz="3600" b="1" dirty="0">
                <a:solidFill>
                  <a:schemeClr val="bg1"/>
                </a:solidFill>
              </a:rPr>
              <a:t>Katja </a:t>
            </a:r>
            <a:r>
              <a:rPr lang="en-GB" sz="3600" b="1" dirty="0" err="1">
                <a:solidFill>
                  <a:schemeClr val="bg1"/>
                </a:solidFill>
              </a:rPr>
              <a:t>schreibt</a:t>
            </a:r>
            <a:r>
              <a:rPr lang="en-GB" sz="3600" b="1" dirty="0">
                <a:solidFill>
                  <a:schemeClr val="bg1"/>
                </a:solidFill>
              </a:rPr>
              <a:t> eine E-Mail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0132" y="1449552"/>
            <a:ext cx="11911736" cy="4524315"/>
          </a:xfrm>
          <a:prstGeom prst="rect">
            <a:avLst/>
          </a:prstGeom>
          <a:noFill/>
        </p:spPr>
        <p:txBody>
          <a:bodyPr wrap="square" rtlCol="0">
            <a:spAutoFit/>
          </a:bodyPr>
          <a:lstStyle/>
          <a:p>
            <a:r>
              <a:rPr lang="en-US" sz="2400" dirty="0">
                <a:solidFill>
                  <a:schemeClr val="accent5">
                    <a:lumMod val="50000"/>
                  </a:schemeClr>
                </a:solidFill>
              </a:rPr>
              <a:t>Hallo Mia,</a:t>
            </a:r>
          </a:p>
          <a:p>
            <a:endParaRPr lang="en-US" sz="2400" dirty="0">
              <a:solidFill>
                <a:schemeClr val="accent5">
                  <a:lumMod val="50000"/>
                </a:schemeClr>
              </a:solidFill>
            </a:endParaRPr>
          </a:p>
          <a:p>
            <a:r>
              <a:rPr lang="en-US" sz="2400" dirty="0">
                <a:solidFill>
                  <a:schemeClr val="accent5">
                    <a:lumMod val="50000"/>
                  </a:schemeClr>
                </a:solidFill>
              </a:rPr>
              <a:t>Ich </a:t>
            </a:r>
            <a:r>
              <a:rPr lang="en-US" sz="2400" dirty="0" err="1">
                <a:solidFill>
                  <a:schemeClr val="accent5">
                    <a:lumMod val="50000"/>
                  </a:schemeClr>
                </a:solidFill>
              </a:rPr>
              <a:t>kann</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entscheiden</a:t>
            </a:r>
            <a:r>
              <a:rPr lang="en-US" sz="2400" dirty="0">
                <a:solidFill>
                  <a:schemeClr val="accent5">
                    <a:lumMod val="50000"/>
                  </a:schemeClr>
                </a:solidFill>
              </a:rPr>
              <a:t>, </a:t>
            </a:r>
            <a:r>
              <a:rPr lang="en-US" sz="2400" dirty="0" err="1">
                <a:solidFill>
                  <a:schemeClr val="accent5">
                    <a:lumMod val="50000"/>
                  </a:schemeClr>
                </a:solidFill>
              </a:rPr>
              <a:t>ob</a:t>
            </a:r>
            <a:r>
              <a:rPr lang="en-US" sz="2400" dirty="0">
                <a:solidFill>
                  <a:schemeClr val="accent5">
                    <a:lumMod val="50000"/>
                  </a:schemeClr>
                </a:solidFill>
              </a:rPr>
              <a:t> ich dieses </a:t>
            </a:r>
            <a:r>
              <a:rPr lang="en-US" sz="2400" dirty="0" err="1">
                <a:solidFill>
                  <a:schemeClr val="accent5">
                    <a:lumMod val="50000"/>
                  </a:schemeClr>
                </a:solidFill>
              </a:rPr>
              <a:t>Jahr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echten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künstlichen</a:t>
            </a:r>
            <a:r>
              <a:rPr lang="en-US" sz="2400" dirty="0">
                <a:solidFill>
                  <a:schemeClr val="accent5">
                    <a:lumMod val="50000"/>
                  </a:schemeClr>
                </a:solidFill>
              </a:rPr>
              <a:t> </a:t>
            </a:r>
            <a:r>
              <a:rPr lang="en-US" sz="2400" dirty="0" err="1">
                <a:solidFill>
                  <a:schemeClr val="accent5">
                    <a:lumMod val="50000"/>
                  </a:schemeClr>
                </a:solidFill>
              </a:rPr>
              <a:t>Weihnachtsbaum</a:t>
            </a:r>
            <a:r>
              <a:rPr lang="en-US" sz="2400" dirty="0">
                <a:solidFill>
                  <a:schemeClr val="accent5">
                    <a:lumMod val="50000"/>
                  </a:schemeClr>
                </a:solidFill>
              </a:rPr>
              <a:t> will. </a:t>
            </a:r>
            <a:r>
              <a:rPr lang="en-US" sz="2400" dirty="0" err="1">
                <a:solidFill>
                  <a:schemeClr val="accent5">
                    <a:lumMod val="50000"/>
                  </a:schemeClr>
                </a:solidFill>
              </a:rPr>
              <a:t>Meiner</a:t>
            </a:r>
            <a:r>
              <a:rPr lang="en-US" sz="2400" dirty="0">
                <a:solidFill>
                  <a:schemeClr val="accent5">
                    <a:lumMod val="50000"/>
                  </a:schemeClr>
                </a:solidFill>
              </a:rPr>
              <a:t> </a:t>
            </a:r>
            <a:r>
              <a:rPr lang="en-US" sz="2400" dirty="0" err="1">
                <a:solidFill>
                  <a:schemeClr val="accent5">
                    <a:lumMod val="50000"/>
                  </a:schemeClr>
                </a:solidFill>
              </a:rPr>
              <a:t>Meinung</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wirken</a:t>
            </a:r>
            <a:r>
              <a:rPr lang="en-US" sz="2400" dirty="0">
                <a:solidFill>
                  <a:schemeClr val="accent5">
                    <a:lumMod val="50000"/>
                  </a:schemeClr>
                </a:solidFill>
              </a:rPr>
              <a:t> </a:t>
            </a:r>
            <a:r>
              <a:rPr lang="en-US" sz="2400" dirty="0" err="1">
                <a:solidFill>
                  <a:schemeClr val="accent5">
                    <a:lumMod val="50000"/>
                  </a:schemeClr>
                </a:solidFill>
              </a:rPr>
              <a:t>natürliche</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t>
            </a:r>
            <a:r>
              <a:rPr lang="en-US" sz="2400" dirty="0" err="1">
                <a:solidFill>
                  <a:schemeClr val="accent5">
                    <a:lumMod val="50000"/>
                  </a:schemeClr>
                </a:solidFill>
              </a:rPr>
              <a:t>schöner</a:t>
            </a:r>
            <a:r>
              <a:rPr lang="en-US" sz="2400" dirty="0">
                <a:solidFill>
                  <a:schemeClr val="accent5">
                    <a:lumMod val="50000"/>
                  </a:schemeClr>
                </a:solidFill>
              </a:rPr>
              <a:t>. Ich </a:t>
            </a:r>
            <a:r>
              <a:rPr lang="en-US" sz="2400" dirty="0" err="1">
                <a:solidFill>
                  <a:schemeClr val="accent5">
                    <a:lumMod val="50000"/>
                  </a:schemeClr>
                </a:solidFill>
              </a:rPr>
              <a:t>weiß</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ich </a:t>
            </a:r>
            <a:r>
              <a:rPr lang="en-US" sz="2400" dirty="0" err="1">
                <a:solidFill>
                  <a:schemeClr val="accent5">
                    <a:lumMod val="50000"/>
                  </a:schemeClr>
                </a:solidFill>
              </a:rPr>
              <a:t>ihn</a:t>
            </a:r>
            <a:r>
              <a:rPr lang="en-US" sz="2400" dirty="0">
                <a:solidFill>
                  <a:schemeClr val="accent5">
                    <a:lumMod val="50000"/>
                  </a:schemeClr>
                </a:solidFill>
              </a:rPr>
              <a:t> </a:t>
            </a:r>
            <a:r>
              <a:rPr lang="en-US" sz="2400" dirty="0" err="1">
                <a:solidFill>
                  <a:schemeClr val="accent5">
                    <a:lumMod val="50000"/>
                  </a:schemeClr>
                </a:solidFill>
              </a:rPr>
              <a:t>dann</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Januar</a:t>
            </a:r>
            <a:r>
              <a:rPr lang="en-US" sz="2400" dirty="0">
                <a:solidFill>
                  <a:schemeClr val="accent5">
                    <a:lumMod val="50000"/>
                  </a:schemeClr>
                </a:solidFill>
              </a:rPr>
              <a:t> </a:t>
            </a:r>
            <a:r>
              <a:rPr lang="en-US" sz="2400" dirty="0" err="1">
                <a:solidFill>
                  <a:schemeClr val="accent5">
                    <a:lumMod val="50000"/>
                  </a:schemeClr>
                </a:solidFill>
              </a:rPr>
              <a:t>wegwerfen</a:t>
            </a:r>
            <a:r>
              <a:rPr lang="en-US" sz="2400" dirty="0">
                <a:solidFill>
                  <a:schemeClr val="accent5">
                    <a:lumMod val="50000"/>
                  </a:schemeClr>
                </a:solidFill>
              </a:rPr>
              <a:t> muss. </a:t>
            </a:r>
            <a:r>
              <a:rPr lang="en-US" sz="2400" dirty="0" err="1">
                <a:solidFill>
                  <a:schemeClr val="accent5">
                    <a:lumMod val="50000"/>
                  </a:schemeClr>
                </a:solidFill>
              </a:rPr>
              <a:t>Wenn</a:t>
            </a:r>
            <a:r>
              <a:rPr lang="en-US" sz="2400" dirty="0">
                <a:solidFill>
                  <a:schemeClr val="accent5">
                    <a:lumMod val="50000"/>
                  </a:schemeClr>
                </a:solidFill>
              </a:rPr>
              <a:t> ich </a:t>
            </a:r>
            <a:r>
              <a:rPr lang="en-US" sz="2400" dirty="0" err="1">
                <a:solidFill>
                  <a:schemeClr val="accent5">
                    <a:lumMod val="50000"/>
                  </a:schemeClr>
                </a:solidFill>
              </a:rPr>
              <a:t>keinen</a:t>
            </a:r>
            <a:r>
              <a:rPr lang="en-US" sz="2400" dirty="0">
                <a:solidFill>
                  <a:schemeClr val="accent5">
                    <a:lumMod val="50000"/>
                  </a:schemeClr>
                </a:solidFill>
              </a:rPr>
              <a:t> </a:t>
            </a:r>
            <a:r>
              <a:rPr lang="en-US" sz="2400" dirty="0" err="1">
                <a:solidFill>
                  <a:schemeClr val="accent5">
                    <a:lumMod val="50000"/>
                  </a:schemeClr>
                </a:solidFill>
              </a:rPr>
              <a:t>echten</a:t>
            </a:r>
            <a:r>
              <a:rPr lang="en-US" sz="2400" dirty="0">
                <a:solidFill>
                  <a:schemeClr val="accent5">
                    <a:lumMod val="50000"/>
                  </a:schemeClr>
                </a:solidFill>
              </a:rPr>
              <a:t> Baum </a:t>
            </a:r>
            <a:r>
              <a:rPr lang="en-US" sz="2400" dirty="0" err="1">
                <a:solidFill>
                  <a:schemeClr val="accent5">
                    <a:lumMod val="50000"/>
                  </a:schemeClr>
                </a:solidFill>
              </a:rPr>
              <a:t>kaufe</a:t>
            </a:r>
            <a:r>
              <a:rPr lang="en-US" sz="2400" dirty="0">
                <a:solidFill>
                  <a:schemeClr val="accent5">
                    <a:lumMod val="50000"/>
                  </a:schemeClr>
                </a:solidFill>
              </a:rPr>
              <a:t>, </a:t>
            </a:r>
            <a:r>
              <a:rPr lang="en-US" sz="2400" dirty="0" err="1">
                <a:solidFill>
                  <a:schemeClr val="accent5">
                    <a:lumMod val="50000"/>
                  </a:schemeClr>
                </a:solidFill>
              </a:rPr>
              <a:t>kann</a:t>
            </a:r>
            <a:r>
              <a:rPr lang="en-US" sz="2400" dirty="0">
                <a:solidFill>
                  <a:schemeClr val="accent5">
                    <a:lumMod val="50000"/>
                  </a:schemeClr>
                </a:solidFill>
              </a:rPr>
              <a:t> ich </a:t>
            </a:r>
            <a:r>
              <a:rPr lang="en-US" sz="2400" dirty="0" err="1">
                <a:solidFill>
                  <a:schemeClr val="accent5">
                    <a:lumMod val="50000"/>
                  </a:schemeClr>
                </a:solidFill>
              </a:rPr>
              <a:t>ihn</a:t>
            </a:r>
            <a:r>
              <a:rPr lang="en-US" sz="2400" dirty="0">
                <a:solidFill>
                  <a:schemeClr val="accent5">
                    <a:lumMod val="50000"/>
                  </a:schemeClr>
                </a:solidFill>
              </a:rPr>
              <a:t> </a:t>
            </a:r>
            <a:r>
              <a:rPr lang="en-US" sz="2400" dirty="0" err="1">
                <a:solidFill>
                  <a:schemeClr val="accent5">
                    <a:lumMod val="50000"/>
                  </a:schemeClr>
                </a:solidFill>
              </a:rPr>
              <a:t>langfristig</a:t>
            </a:r>
            <a:r>
              <a:rPr lang="en-US" sz="2400" dirty="0">
                <a:solidFill>
                  <a:schemeClr val="accent5">
                    <a:lumMod val="50000"/>
                  </a:schemeClr>
                </a:solidFill>
              </a:rPr>
              <a:t> </a:t>
            </a:r>
            <a:r>
              <a:rPr lang="en-US" sz="2400" dirty="0" err="1">
                <a:solidFill>
                  <a:schemeClr val="accent5">
                    <a:lumMod val="50000"/>
                  </a:schemeClr>
                </a:solidFill>
              </a:rPr>
              <a:t>benutzen</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diesem</a:t>
            </a:r>
            <a:r>
              <a:rPr lang="en-US" sz="2400" dirty="0">
                <a:solidFill>
                  <a:schemeClr val="accent5">
                    <a:lumMod val="50000"/>
                  </a:schemeClr>
                </a:solidFill>
              </a:rPr>
              <a:t> </a:t>
            </a:r>
            <a:r>
              <a:rPr lang="en-US" sz="2400" dirty="0" err="1">
                <a:solidFill>
                  <a:schemeClr val="accent5">
                    <a:lumMod val="50000"/>
                  </a:schemeClr>
                </a:solidFill>
              </a:rPr>
              <a:t>Artikel</a:t>
            </a:r>
            <a:r>
              <a:rPr lang="en-US" sz="2400" dirty="0">
                <a:solidFill>
                  <a:schemeClr val="accent5">
                    <a:lumMod val="50000"/>
                  </a:schemeClr>
                </a:solidFill>
              </a:rPr>
              <a:t> muss man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künstlichen</a:t>
            </a:r>
            <a:r>
              <a:rPr lang="en-US" sz="2400" dirty="0">
                <a:solidFill>
                  <a:schemeClr val="accent5">
                    <a:lumMod val="50000"/>
                  </a:schemeClr>
                </a:solidFill>
              </a:rPr>
              <a:t> Baum </a:t>
            </a:r>
            <a:r>
              <a:rPr lang="en-US" sz="2400" dirty="0" err="1">
                <a:solidFill>
                  <a:schemeClr val="accent5">
                    <a:lumMod val="50000"/>
                  </a:schemeClr>
                </a:solidFill>
              </a:rPr>
              <a:t>Plastik</a:t>
            </a:r>
            <a:r>
              <a:rPr lang="en-US" sz="2400" dirty="0">
                <a:solidFill>
                  <a:schemeClr val="accent5">
                    <a:lumMod val="50000"/>
                  </a:schemeClr>
                </a:solidFill>
              </a:rPr>
              <a:t> </a:t>
            </a:r>
            <a:r>
              <a:rPr lang="en-US" sz="2400" dirty="0" err="1">
                <a:solidFill>
                  <a:schemeClr val="accent5">
                    <a:lumMod val="50000"/>
                  </a:schemeClr>
                </a:solidFill>
              </a:rPr>
              <a:t>produzieren</a:t>
            </a:r>
            <a:r>
              <a:rPr lang="en-US" sz="2400" dirty="0">
                <a:solidFill>
                  <a:schemeClr val="accent5">
                    <a:lumMod val="50000"/>
                  </a:schemeClr>
                </a:solidFill>
              </a:rPr>
              <a:t>. </a:t>
            </a:r>
            <a:r>
              <a:rPr lang="en-US" sz="2400" dirty="0" err="1">
                <a:solidFill>
                  <a:schemeClr val="accent5">
                    <a:lumMod val="50000"/>
                  </a:schemeClr>
                </a:solidFill>
              </a:rPr>
              <a:t>Wissenschaftler</a:t>
            </a:r>
            <a:r>
              <a:rPr lang="en-US" sz="2400" dirty="0">
                <a:solidFill>
                  <a:schemeClr val="accent5">
                    <a:lumMod val="50000"/>
                  </a:schemeClr>
                </a:solidFill>
              </a:rPr>
              <a:t> </a:t>
            </a:r>
            <a:r>
              <a:rPr lang="en-US" sz="2400" dirty="0" err="1">
                <a:solidFill>
                  <a:schemeClr val="accent5">
                    <a:lumMod val="50000"/>
                  </a:schemeClr>
                </a:solidFill>
              </a:rPr>
              <a:t>meinen</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Plastik</a:t>
            </a:r>
            <a:r>
              <a:rPr lang="en-US" sz="2400" dirty="0">
                <a:solidFill>
                  <a:schemeClr val="accent5">
                    <a:lumMod val="50000"/>
                  </a:schemeClr>
                </a:solidFill>
              </a:rPr>
              <a:t> </a:t>
            </a:r>
            <a:r>
              <a:rPr lang="en-US" sz="2400" dirty="0" err="1">
                <a:solidFill>
                  <a:schemeClr val="accent5">
                    <a:lumMod val="50000"/>
                  </a:schemeClr>
                </a:solidFill>
              </a:rPr>
              <a:t>schlecht</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die Umwelt </a:t>
            </a:r>
            <a:r>
              <a:rPr lang="en-US" sz="2400" dirty="0" err="1">
                <a:solidFill>
                  <a:schemeClr val="accent5">
                    <a:lumMod val="50000"/>
                  </a:schemeClr>
                </a:solidFill>
              </a:rPr>
              <a:t>ist</a:t>
            </a:r>
            <a:r>
              <a:rPr lang="en-US" sz="2400" dirty="0">
                <a:solidFill>
                  <a:schemeClr val="accent5">
                    <a:lumMod val="50000"/>
                  </a:schemeClr>
                </a:solidFill>
              </a:rPr>
              <a:t>. </a:t>
            </a:r>
          </a:p>
          <a:p>
            <a:r>
              <a:rPr lang="en-US" sz="2400" dirty="0">
                <a:solidFill>
                  <a:schemeClr val="accent5">
                    <a:lumMod val="50000"/>
                  </a:schemeClr>
                </a:solidFill>
              </a:rPr>
              <a:t>Als ich </a:t>
            </a:r>
            <a:r>
              <a:rPr lang="en-US" sz="2400" dirty="0" err="1">
                <a:solidFill>
                  <a:schemeClr val="accent5">
                    <a:lumMod val="50000"/>
                  </a:schemeClr>
                </a:solidFill>
              </a:rPr>
              <a:t>geboren</a:t>
            </a:r>
            <a:r>
              <a:rPr lang="en-US" sz="2400" dirty="0">
                <a:solidFill>
                  <a:schemeClr val="accent5">
                    <a:lumMod val="50000"/>
                  </a:schemeClr>
                </a:solidFill>
              </a:rPr>
              <a:t> </a:t>
            </a:r>
            <a:r>
              <a:rPr lang="en-US" sz="2400" dirty="0" err="1">
                <a:solidFill>
                  <a:schemeClr val="accent5">
                    <a:lumMod val="50000"/>
                  </a:schemeClr>
                </a:solidFill>
              </a:rPr>
              <a:t>wurde</a:t>
            </a:r>
            <a:r>
              <a:rPr lang="en-US" sz="2400" dirty="0">
                <a:solidFill>
                  <a:schemeClr val="accent5">
                    <a:lumMod val="50000"/>
                  </a:schemeClr>
                </a:solidFill>
              </a:rPr>
              <a:t>, </a:t>
            </a:r>
            <a:r>
              <a:rPr lang="en-US" sz="2400" dirty="0" err="1">
                <a:solidFill>
                  <a:schemeClr val="accent5">
                    <a:lumMod val="50000"/>
                  </a:schemeClr>
                </a:solidFill>
              </a:rPr>
              <a:t>hatten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Plastikbaum</a:t>
            </a:r>
            <a:r>
              <a:rPr lang="en-US" sz="2400" dirty="0">
                <a:solidFill>
                  <a:schemeClr val="accent5">
                    <a:lumMod val="50000"/>
                  </a:schemeClr>
                </a:solidFill>
              </a:rPr>
              <a:t>. Ich </a:t>
            </a:r>
            <a:r>
              <a:rPr lang="en-US" sz="2400" dirty="0" err="1">
                <a:solidFill>
                  <a:schemeClr val="accent5">
                    <a:lumMod val="50000"/>
                  </a:schemeClr>
                </a:solidFill>
              </a:rPr>
              <a:t>verstehe</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Nadeln</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gut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Babys</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In </a:t>
            </a:r>
            <a:r>
              <a:rPr lang="en-US" sz="2400" dirty="0" err="1">
                <a:solidFill>
                  <a:schemeClr val="accent5">
                    <a:lumMod val="50000"/>
                  </a:schemeClr>
                </a:solidFill>
              </a:rPr>
              <a:t>meinem</a:t>
            </a:r>
            <a:r>
              <a:rPr lang="en-US" sz="2400" dirty="0">
                <a:solidFill>
                  <a:schemeClr val="accent5">
                    <a:lumMod val="50000"/>
                  </a:schemeClr>
                </a:solidFill>
              </a:rPr>
              <a:t> Alter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so </a:t>
            </a:r>
            <a:r>
              <a:rPr lang="en-US" sz="2400" dirty="0" err="1">
                <a:solidFill>
                  <a:schemeClr val="accent5">
                    <a:lumMod val="50000"/>
                  </a:schemeClr>
                </a:solidFill>
              </a:rPr>
              <a:t>wichtig</a:t>
            </a:r>
            <a:r>
              <a:rPr lang="en-US" sz="2400" dirty="0">
                <a:solidFill>
                  <a:schemeClr val="accent5">
                    <a:lumMod val="50000"/>
                  </a:schemeClr>
                </a:solidFill>
              </a:rPr>
              <a:t>. </a:t>
            </a:r>
            <a:r>
              <a:rPr lang="en-US" sz="2400" dirty="0" err="1">
                <a:solidFill>
                  <a:schemeClr val="accent5">
                    <a:lumMod val="50000"/>
                  </a:schemeClr>
                </a:solidFill>
              </a:rPr>
              <a:t>Vielleicht</a:t>
            </a:r>
            <a:r>
              <a:rPr lang="en-US" sz="2400" dirty="0">
                <a:solidFill>
                  <a:schemeClr val="accent5">
                    <a:lumMod val="50000"/>
                  </a:schemeClr>
                </a:solidFill>
              </a:rPr>
              <a:t> will ich </a:t>
            </a:r>
            <a:r>
              <a:rPr lang="en-US" sz="2400" dirty="0" err="1">
                <a:solidFill>
                  <a:schemeClr val="accent5">
                    <a:lumMod val="50000"/>
                  </a:schemeClr>
                </a:solidFill>
              </a:rPr>
              <a:t>doch</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echten</a:t>
            </a:r>
            <a:r>
              <a:rPr lang="en-US" sz="2400" dirty="0">
                <a:solidFill>
                  <a:schemeClr val="accent5">
                    <a:lumMod val="50000"/>
                  </a:schemeClr>
                </a:solidFill>
              </a:rPr>
              <a:t> Baum! </a:t>
            </a:r>
            <a:r>
              <a:rPr lang="en-US" sz="2400" dirty="0" err="1">
                <a:solidFill>
                  <a:schemeClr val="accent5">
                    <a:lumMod val="50000"/>
                  </a:schemeClr>
                </a:solidFill>
              </a:rPr>
              <a:t>Denkst</a:t>
            </a:r>
            <a:r>
              <a:rPr lang="en-US" sz="2400" dirty="0">
                <a:solidFill>
                  <a:schemeClr val="accent5">
                    <a:lumMod val="50000"/>
                  </a:schemeClr>
                </a:solidFill>
              </a:rPr>
              <a:t> du, </a:t>
            </a:r>
            <a:r>
              <a:rPr lang="en-US" sz="2400" dirty="0" err="1">
                <a:solidFill>
                  <a:schemeClr val="accent5">
                    <a:lumMod val="50000"/>
                  </a:schemeClr>
                </a:solidFill>
              </a:rPr>
              <a:t>dass</a:t>
            </a:r>
            <a:r>
              <a:rPr lang="en-US" sz="2400" dirty="0">
                <a:solidFill>
                  <a:schemeClr val="accent5">
                    <a:lumMod val="50000"/>
                  </a:schemeClr>
                </a:solidFill>
              </a:rPr>
              <a:t> das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gute</a:t>
            </a:r>
            <a:r>
              <a:rPr lang="en-US" sz="2400" dirty="0">
                <a:solidFill>
                  <a:schemeClr val="accent5">
                    <a:lumMod val="50000"/>
                  </a:schemeClr>
                </a:solidFill>
              </a:rPr>
              <a:t> Idee </a:t>
            </a:r>
            <a:r>
              <a:rPr lang="en-US" sz="2400" dirty="0" err="1">
                <a:solidFill>
                  <a:schemeClr val="accent5">
                    <a:lumMod val="50000"/>
                  </a:schemeClr>
                </a:solidFill>
              </a:rPr>
              <a:t>ist</a:t>
            </a:r>
            <a:r>
              <a:rPr lang="en-US" sz="24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61E3BAD8-DCDA-41D8-AAE9-0E3DD8B38D26}"/>
              </a:ext>
            </a:extLst>
          </p:cNvPr>
          <p:cNvSpPr/>
          <p:nvPr/>
        </p:nvSpPr>
        <p:spPr>
          <a:xfrm>
            <a:off x="9432568" y="1202097"/>
            <a:ext cx="2526632" cy="38501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Nadeln</a:t>
            </a:r>
            <a:r>
              <a:rPr lang="en-GB" dirty="0"/>
              <a:t> – needles</a:t>
            </a:r>
          </a:p>
        </p:txBody>
      </p:sp>
      <p:pic>
        <p:nvPicPr>
          <p:cNvPr id="8" name="Picture 7" descr="A cartoon of a person&#10;&#10;Description automatically generated with low confidence">
            <a:extLst>
              <a:ext uri="{FF2B5EF4-FFF2-40B4-BE49-F238E27FC236}">
                <a16:creationId xmlns:a16="http://schemas.microsoft.com/office/drawing/2014/main" id="{2ED126C9-93F5-4DAA-A6BD-5022D4E83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0582" y="347854"/>
            <a:ext cx="1086421" cy="170848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7FFF14C-292F-49B0-A9F2-359181D3D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003" y="338476"/>
            <a:ext cx="1676798" cy="1793155"/>
          </a:xfrm>
          <a:prstGeom prst="rect">
            <a:avLst/>
          </a:prstGeom>
        </p:spPr>
      </p:pic>
    </p:spTree>
    <p:extLst>
      <p:ext uri="{BB962C8B-B14F-4D97-AF65-F5344CB8AC3E}">
        <p14:creationId xmlns:p14="http://schemas.microsoft.com/office/powerpoint/2010/main" val="403910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2968" cy="707849"/>
          </a:xfrm>
        </p:spPr>
        <p:txBody>
          <a:bodyPr>
            <a:normAutofit fontScale="90000"/>
          </a:bodyPr>
          <a:lstStyle/>
          <a:p>
            <a:r>
              <a:rPr lang="en-GB" sz="3600" b="1" dirty="0">
                <a:solidFill>
                  <a:schemeClr val="bg1"/>
                </a:solidFill>
              </a:rPr>
              <a:t>Katja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eine</a:t>
            </a:r>
            <a:r>
              <a:rPr lang="en-GB" sz="3600" b="1" dirty="0">
                <a:solidFill>
                  <a:schemeClr val="bg1"/>
                </a:solidFill>
              </a:rPr>
              <a:t> E-Mail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1E3BAD8-DCDA-41D8-AAE9-0E3DD8B38D26}"/>
              </a:ext>
            </a:extLst>
          </p:cNvPr>
          <p:cNvSpPr/>
          <p:nvPr/>
        </p:nvSpPr>
        <p:spPr>
          <a:xfrm>
            <a:off x="8049127" y="421105"/>
            <a:ext cx="2526632" cy="38501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Nadeln</a:t>
            </a:r>
            <a:r>
              <a:rPr lang="en-GB" dirty="0"/>
              <a:t> – needles</a:t>
            </a:r>
          </a:p>
        </p:txBody>
      </p:sp>
      <p:sp>
        <p:nvSpPr>
          <p:cNvPr id="7" name="Speech Bubble: Rectangle with Corners Rounded 6">
            <a:extLst>
              <a:ext uri="{FF2B5EF4-FFF2-40B4-BE49-F238E27FC236}">
                <a16:creationId xmlns:a16="http://schemas.microsoft.com/office/drawing/2014/main" id="{A6E42A87-4D5D-467F-AEEA-76435820C1DB}"/>
              </a:ext>
            </a:extLst>
          </p:cNvPr>
          <p:cNvSpPr/>
          <p:nvPr/>
        </p:nvSpPr>
        <p:spPr>
          <a:xfrm>
            <a:off x="2458453" y="2310062"/>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Meiner</a:t>
            </a:r>
            <a:r>
              <a:rPr lang="en-US" sz="2000" dirty="0">
                <a:solidFill>
                  <a:schemeClr val="accent5">
                    <a:lumMod val="50000"/>
                  </a:schemeClr>
                </a:solidFill>
              </a:rPr>
              <a:t> </a:t>
            </a:r>
            <a:r>
              <a:rPr lang="en-US" sz="2000" dirty="0" err="1">
                <a:solidFill>
                  <a:schemeClr val="accent5">
                    <a:lumMod val="50000"/>
                  </a:schemeClr>
                </a:solidFill>
              </a:rPr>
              <a:t>Meinung</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muss ich </a:t>
            </a:r>
            <a:r>
              <a:rPr lang="en-US" sz="2000" dirty="0" err="1">
                <a:solidFill>
                  <a:schemeClr val="accent5">
                    <a:lumMod val="50000"/>
                  </a:schemeClr>
                </a:solidFill>
              </a:rPr>
              <a:t>ihn</a:t>
            </a:r>
            <a:r>
              <a:rPr lang="en-US" sz="2000" dirty="0">
                <a:solidFill>
                  <a:schemeClr val="accent5">
                    <a:lumMod val="50000"/>
                  </a:schemeClr>
                </a:solidFill>
              </a:rPr>
              <a:t> </a:t>
            </a:r>
            <a:r>
              <a:rPr lang="en-US" sz="2000" dirty="0" err="1">
                <a:solidFill>
                  <a:schemeClr val="accent5">
                    <a:lumMod val="50000"/>
                  </a:schemeClr>
                </a:solidFill>
              </a:rPr>
              <a:t>dann</a:t>
            </a:r>
            <a:r>
              <a:rPr lang="en-US" sz="2000" dirty="0">
                <a:solidFill>
                  <a:schemeClr val="accent5">
                    <a:lumMod val="50000"/>
                  </a:schemeClr>
                </a:solidFill>
              </a:rPr>
              <a:t> </a:t>
            </a:r>
            <a:r>
              <a:rPr lang="en-US" sz="2000" dirty="0" err="1">
                <a:solidFill>
                  <a:schemeClr val="accent5">
                    <a:lumMod val="50000"/>
                  </a:schemeClr>
                </a:solidFill>
              </a:rPr>
              <a:t>im</a:t>
            </a:r>
            <a:r>
              <a:rPr lang="en-US" sz="2000" dirty="0">
                <a:solidFill>
                  <a:schemeClr val="accent5">
                    <a:lumMod val="50000"/>
                  </a:schemeClr>
                </a:solidFill>
              </a:rPr>
              <a:t> </a:t>
            </a:r>
            <a:r>
              <a:rPr lang="en-US" sz="2000" dirty="0" err="1">
                <a:solidFill>
                  <a:schemeClr val="accent5">
                    <a:lumMod val="50000"/>
                  </a:schemeClr>
                </a:solidFill>
              </a:rPr>
              <a:t>Januar</a:t>
            </a:r>
            <a:r>
              <a:rPr lang="en-US" sz="2000" dirty="0">
                <a:solidFill>
                  <a:schemeClr val="accent5">
                    <a:lumMod val="50000"/>
                  </a:schemeClr>
                </a:solidFill>
              </a:rPr>
              <a:t> </a:t>
            </a:r>
            <a:r>
              <a:rPr lang="en-US" sz="2000" dirty="0" err="1">
                <a:solidFill>
                  <a:schemeClr val="accent5">
                    <a:lumMod val="50000"/>
                  </a:schemeClr>
                </a:solidFill>
              </a:rPr>
              <a:t>wegwerfen</a:t>
            </a:r>
            <a:r>
              <a:rPr lang="en-US" sz="2000" dirty="0">
                <a:solidFill>
                  <a:schemeClr val="accent5">
                    <a:lumMod val="50000"/>
                  </a:schemeClr>
                </a:solidFill>
              </a:rPr>
              <a:t>.</a:t>
            </a:r>
            <a:endParaRPr lang="en-GB" sz="2000" dirty="0"/>
          </a:p>
        </p:txBody>
      </p:sp>
      <p:sp>
        <p:nvSpPr>
          <p:cNvPr id="8" name="Speech Bubble: Rectangle with Corners Rounded 7">
            <a:extLst>
              <a:ext uri="{FF2B5EF4-FFF2-40B4-BE49-F238E27FC236}">
                <a16:creationId xmlns:a16="http://schemas.microsoft.com/office/drawing/2014/main" id="{38791EC5-575E-430A-995C-6D7FF0B940BD}"/>
              </a:ext>
            </a:extLst>
          </p:cNvPr>
          <p:cNvSpPr/>
          <p:nvPr/>
        </p:nvSpPr>
        <p:spPr>
          <a:xfrm>
            <a:off x="2458453" y="4257110"/>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Meiner</a:t>
            </a:r>
            <a:r>
              <a:rPr lang="en-US" sz="2000" dirty="0">
                <a:solidFill>
                  <a:schemeClr val="accent5">
                    <a:lumMod val="50000"/>
                  </a:schemeClr>
                </a:solidFill>
              </a:rPr>
              <a:t> </a:t>
            </a:r>
            <a:r>
              <a:rPr lang="en-US" sz="2000" dirty="0" err="1">
                <a:solidFill>
                  <a:schemeClr val="accent5">
                    <a:lumMod val="50000"/>
                  </a:schemeClr>
                </a:solidFill>
              </a:rPr>
              <a:t>Meinung</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Plastik</a:t>
            </a:r>
            <a:r>
              <a:rPr lang="en-US" sz="2000" dirty="0">
                <a:solidFill>
                  <a:schemeClr val="accent5">
                    <a:lumMod val="50000"/>
                  </a:schemeClr>
                </a:solidFill>
              </a:rPr>
              <a:t> </a:t>
            </a:r>
            <a:r>
              <a:rPr lang="en-US" sz="2000" dirty="0" err="1">
                <a:solidFill>
                  <a:schemeClr val="accent5">
                    <a:lumMod val="50000"/>
                  </a:schemeClr>
                </a:solidFill>
              </a:rPr>
              <a:t>schlecht</a:t>
            </a:r>
            <a:r>
              <a:rPr lang="en-US" sz="2000" dirty="0">
                <a:solidFill>
                  <a:schemeClr val="accent5">
                    <a:lumMod val="50000"/>
                  </a:schemeClr>
                </a:solidFill>
              </a:rPr>
              <a:t> für die Umwelt. </a:t>
            </a:r>
          </a:p>
        </p:txBody>
      </p:sp>
      <p:sp>
        <p:nvSpPr>
          <p:cNvPr id="9" name="Speech Bubble: Rectangle with Corners Rounded 8">
            <a:extLst>
              <a:ext uri="{FF2B5EF4-FFF2-40B4-BE49-F238E27FC236}">
                <a16:creationId xmlns:a16="http://schemas.microsoft.com/office/drawing/2014/main" id="{51960DCB-DB79-4A1A-AB69-3A3139A3D892}"/>
              </a:ext>
            </a:extLst>
          </p:cNvPr>
          <p:cNvSpPr/>
          <p:nvPr/>
        </p:nvSpPr>
        <p:spPr>
          <a:xfrm>
            <a:off x="6301212" y="2310062"/>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rPr>
              <a:t>Ich </a:t>
            </a:r>
            <a:r>
              <a:rPr lang="en-US" sz="2000" dirty="0" err="1">
                <a:solidFill>
                  <a:schemeClr val="accent5">
                    <a:lumMod val="50000"/>
                  </a:schemeClr>
                </a:solidFill>
              </a:rPr>
              <a:t>verstehe</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a:t>
            </a:r>
            <a:r>
              <a:rPr lang="en-US" sz="2000" dirty="0" err="1">
                <a:solidFill>
                  <a:schemeClr val="accent5">
                    <a:lumMod val="50000"/>
                  </a:schemeClr>
                </a:solidFill>
              </a:rPr>
              <a:t>Bäume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Nadeln</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gut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Babys</a:t>
            </a:r>
            <a:r>
              <a:rPr lang="en-US" sz="2000" dirty="0">
                <a:solidFill>
                  <a:schemeClr val="accent5">
                    <a:lumMod val="50000"/>
                  </a:schemeClr>
                </a:solidFill>
              </a:rPr>
              <a:t> </a:t>
            </a:r>
            <a:r>
              <a:rPr lang="en-US" sz="2000" dirty="0" err="1">
                <a:solidFill>
                  <a:schemeClr val="accent5">
                    <a:lumMod val="50000"/>
                  </a:schemeClr>
                </a:solidFill>
              </a:rPr>
              <a:t>sind</a:t>
            </a:r>
            <a:r>
              <a:rPr lang="en-US" sz="2000" dirty="0">
                <a:solidFill>
                  <a:schemeClr val="accent5">
                    <a:lumMod val="50000"/>
                  </a:schemeClr>
                </a:solidFill>
              </a:rPr>
              <a:t>!</a:t>
            </a:r>
          </a:p>
        </p:txBody>
      </p:sp>
      <p:sp>
        <p:nvSpPr>
          <p:cNvPr id="10" name="Speech Bubble: Rectangle with Corners Rounded 9">
            <a:extLst>
              <a:ext uri="{FF2B5EF4-FFF2-40B4-BE49-F238E27FC236}">
                <a16:creationId xmlns:a16="http://schemas.microsoft.com/office/drawing/2014/main" id="{90540521-3D7B-40F0-BA1B-E2673E207567}"/>
              </a:ext>
            </a:extLst>
          </p:cNvPr>
          <p:cNvSpPr/>
          <p:nvPr/>
        </p:nvSpPr>
        <p:spPr>
          <a:xfrm>
            <a:off x="6301212" y="4257111"/>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Denkst</a:t>
            </a:r>
            <a:r>
              <a:rPr lang="en-US" sz="2000" dirty="0">
                <a:solidFill>
                  <a:schemeClr val="accent5">
                    <a:lumMod val="50000"/>
                  </a:schemeClr>
                </a:solidFill>
              </a:rPr>
              <a:t> du, </a:t>
            </a:r>
            <a:r>
              <a:rPr lang="en-US" sz="2000" dirty="0" err="1">
                <a:solidFill>
                  <a:schemeClr val="accent5">
                    <a:lumMod val="50000"/>
                  </a:schemeClr>
                </a:solidFill>
              </a:rPr>
              <a:t>dass</a:t>
            </a:r>
            <a:r>
              <a:rPr lang="en-US" sz="2000" dirty="0">
                <a:solidFill>
                  <a:schemeClr val="accent5">
                    <a:lumMod val="50000"/>
                  </a:schemeClr>
                </a:solidFill>
              </a:rPr>
              <a:t> das </a:t>
            </a:r>
            <a:r>
              <a:rPr lang="en-US" sz="2000" dirty="0" err="1">
                <a:solidFill>
                  <a:schemeClr val="accent5">
                    <a:lumMod val="50000"/>
                  </a:schemeClr>
                </a:solidFill>
              </a:rPr>
              <a:t>eine</a:t>
            </a:r>
            <a:r>
              <a:rPr lang="en-US" sz="2000" dirty="0">
                <a:solidFill>
                  <a:schemeClr val="accent5">
                    <a:lumMod val="50000"/>
                  </a:schemeClr>
                </a:solidFill>
              </a:rPr>
              <a:t> </a:t>
            </a:r>
            <a:r>
              <a:rPr lang="en-US" sz="2000" dirty="0" err="1">
                <a:solidFill>
                  <a:schemeClr val="accent5">
                    <a:lumMod val="50000"/>
                  </a:schemeClr>
                </a:solidFill>
              </a:rPr>
              <a:t>gute</a:t>
            </a:r>
            <a:r>
              <a:rPr lang="en-US" sz="2000" dirty="0">
                <a:solidFill>
                  <a:schemeClr val="accent5">
                    <a:lumMod val="50000"/>
                  </a:schemeClr>
                </a:solidFill>
              </a:rPr>
              <a:t> Idee </a:t>
            </a:r>
            <a:r>
              <a:rPr lang="en-US" sz="2000" dirty="0" err="1">
                <a:solidFill>
                  <a:schemeClr val="accent5">
                    <a:lumMod val="50000"/>
                  </a:schemeClr>
                </a:solidFill>
              </a:rPr>
              <a:t>ist</a:t>
            </a:r>
            <a:r>
              <a:rPr lang="en-US" sz="2000" dirty="0">
                <a:solidFill>
                  <a:schemeClr val="accent5">
                    <a:lumMod val="50000"/>
                  </a:schemeClr>
                </a:solidFill>
              </a:rPr>
              <a:t>?</a:t>
            </a:r>
          </a:p>
        </p:txBody>
      </p:sp>
      <p:sp>
        <p:nvSpPr>
          <p:cNvPr id="11" name="Rectangle: Rounded Corners 10">
            <a:extLst>
              <a:ext uri="{FF2B5EF4-FFF2-40B4-BE49-F238E27FC236}">
                <a16:creationId xmlns:a16="http://schemas.microsoft.com/office/drawing/2014/main" id="{D4DE906B-62CA-4EC1-A40E-30CB70A27C61}"/>
              </a:ext>
            </a:extLst>
          </p:cNvPr>
          <p:cNvSpPr/>
          <p:nvPr/>
        </p:nvSpPr>
        <p:spPr>
          <a:xfrm>
            <a:off x="687789" y="2310061"/>
            <a:ext cx="1414377" cy="138016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Ich </a:t>
            </a:r>
            <a:r>
              <a:rPr lang="en-GB" sz="2000" dirty="0" err="1">
                <a:solidFill>
                  <a:srgbClr val="115076"/>
                </a:solidFill>
              </a:rPr>
              <a:t>weiß</a:t>
            </a:r>
            <a:r>
              <a:rPr lang="en-GB" sz="2000" dirty="0">
                <a:solidFill>
                  <a:srgbClr val="115076"/>
                </a:solidFill>
              </a:rPr>
              <a:t> </a:t>
            </a:r>
            <a:r>
              <a:rPr lang="en-GB" sz="2000" dirty="0" err="1">
                <a:solidFill>
                  <a:srgbClr val="115076"/>
                </a:solidFill>
              </a:rPr>
              <a:t>aber</a:t>
            </a:r>
            <a:r>
              <a:rPr lang="en-GB" sz="2000" dirty="0">
                <a:solidFill>
                  <a:srgbClr val="115076"/>
                </a:solidFill>
              </a:rPr>
              <a:t>, </a:t>
            </a:r>
            <a:r>
              <a:rPr lang="en-GB" sz="2000" dirty="0" err="1">
                <a:solidFill>
                  <a:srgbClr val="115076"/>
                </a:solidFill>
              </a:rPr>
              <a:t>dass</a:t>
            </a:r>
            <a:endParaRPr lang="en-GB" sz="2000" dirty="0">
              <a:solidFill>
                <a:srgbClr val="115076"/>
              </a:solidFill>
            </a:endParaRPr>
          </a:p>
        </p:txBody>
      </p:sp>
      <p:sp>
        <p:nvSpPr>
          <p:cNvPr id="12" name="Rectangle: Rounded Corners 11">
            <a:extLst>
              <a:ext uri="{FF2B5EF4-FFF2-40B4-BE49-F238E27FC236}">
                <a16:creationId xmlns:a16="http://schemas.microsoft.com/office/drawing/2014/main" id="{3004BD1A-D31A-47DF-B6B9-C9129F63E667}"/>
              </a:ext>
            </a:extLst>
          </p:cNvPr>
          <p:cNvSpPr/>
          <p:nvPr/>
        </p:nvSpPr>
        <p:spPr>
          <a:xfrm>
            <a:off x="10069623" y="4257110"/>
            <a:ext cx="1414377" cy="138016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Deiner</a:t>
            </a:r>
            <a:r>
              <a:rPr lang="en-GB" sz="2000" dirty="0">
                <a:solidFill>
                  <a:srgbClr val="115076"/>
                </a:solidFill>
              </a:rPr>
              <a:t> </a:t>
            </a:r>
            <a:r>
              <a:rPr lang="en-GB" sz="2000" dirty="0" err="1">
                <a:solidFill>
                  <a:srgbClr val="115076"/>
                </a:solidFill>
              </a:rPr>
              <a:t>Meinung</a:t>
            </a:r>
            <a:r>
              <a:rPr lang="en-GB" sz="2000" dirty="0">
                <a:solidFill>
                  <a:srgbClr val="115076"/>
                </a:solidFill>
              </a:rPr>
              <a:t> </a:t>
            </a:r>
            <a:r>
              <a:rPr lang="en-GB" sz="2000" dirty="0" err="1">
                <a:solidFill>
                  <a:srgbClr val="115076"/>
                </a:solidFill>
              </a:rPr>
              <a:t>nach</a:t>
            </a:r>
            <a:endParaRPr lang="en-GB" sz="2000" dirty="0">
              <a:solidFill>
                <a:srgbClr val="115076"/>
              </a:solidFill>
            </a:endParaRPr>
          </a:p>
        </p:txBody>
      </p:sp>
      <p:sp>
        <p:nvSpPr>
          <p:cNvPr id="13" name="Rectangle: Rounded Corners 12">
            <a:extLst>
              <a:ext uri="{FF2B5EF4-FFF2-40B4-BE49-F238E27FC236}">
                <a16:creationId xmlns:a16="http://schemas.microsoft.com/office/drawing/2014/main" id="{A9ED8F89-5375-49AE-BD78-209D37CE7C99}"/>
              </a:ext>
            </a:extLst>
          </p:cNvPr>
          <p:cNvSpPr/>
          <p:nvPr/>
        </p:nvSpPr>
        <p:spPr>
          <a:xfrm>
            <a:off x="698629" y="4257109"/>
            <a:ext cx="1414377" cy="138016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Wissen-</a:t>
            </a:r>
          </a:p>
          <a:p>
            <a:pPr algn="ctr"/>
            <a:r>
              <a:rPr lang="en-GB" sz="2000" dirty="0" err="1">
                <a:solidFill>
                  <a:srgbClr val="115076"/>
                </a:solidFill>
              </a:rPr>
              <a:t>schaftler</a:t>
            </a:r>
            <a:r>
              <a:rPr lang="en-GB" sz="2000" dirty="0">
                <a:solidFill>
                  <a:srgbClr val="115076"/>
                </a:solidFill>
              </a:rPr>
              <a:t> </a:t>
            </a:r>
            <a:r>
              <a:rPr lang="en-GB" sz="2000" dirty="0" err="1">
                <a:solidFill>
                  <a:srgbClr val="115076"/>
                </a:solidFill>
              </a:rPr>
              <a:t>meinen</a:t>
            </a:r>
            <a:r>
              <a:rPr lang="en-GB" sz="2000" dirty="0">
                <a:solidFill>
                  <a:srgbClr val="115076"/>
                </a:solidFill>
              </a:rPr>
              <a:t>, </a:t>
            </a:r>
            <a:r>
              <a:rPr lang="en-GB" sz="2000" dirty="0" err="1">
                <a:solidFill>
                  <a:srgbClr val="115076"/>
                </a:solidFill>
              </a:rPr>
              <a:t>dass</a:t>
            </a:r>
            <a:endParaRPr lang="en-GB" sz="2000" dirty="0">
              <a:solidFill>
                <a:srgbClr val="115076"/>
              </a:solidFill>
            </a:endParaRPr>
          </a:p>
        </p:txBody>
      </p:sp>
      <p:sp>
        <p:nvSpPr>
          <p:cNvPr id="14" name="Rectangle: Rounded Corners 13">
            <a:extLst>
              <a:ext uri="{FF2B5EF4-FFF2-40B4-BE49-F238E27FC236}">
                <a16:creationId xmlns:a16="http://schemas.microsoft.com/office/drawing/2014/main" id="{CD0849E3-1ADE-467E-9FB3-C726F1CB4E1C}"/>
              </a:ext>
            </a:extLst>
          </p:cNvPr>
          <p:cNvSpPr/>
          <p:nvPr/>
        </p:nvSpPr>
        <p:spPr>
          <a:xfrm>
            <a:off x="10017646" y="2310060"/>
            <a:ext cx="1414377" cy="1380167"/>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Meiner</a:t>
            </a:r>
            <a:r>
              <a:rPr lang="en-GB" sz="2000" dirty="0">
                <a:solidFill>
                  <a:srgbClr val="115076"/>
                </a:solidFill>
              </a:rPr>
              <a:t> </a:t>
            </a:r>
            <a:r>
              <a:rPr lang="en-GB" sz="2000" dirty="0" err="1">
                <a:solidFill>
                  <a:srgbClr val="115076"/>
                </a:solidFill>
              </a:rPr>
              <a:t>Meinung</a:t>
            </a:r>
            <a:r>
              <a:rPr lang="en-GB" sz="2000" dirty="0">
                <a:solidFill>
                  <a:srgbClr val="115076"/>
                </a:solidFill>
              </a:rPr>
              <a:t> </a:t>
            </a:r>
            <a:r>
              <a:rPr lang="en-GB" sz="2000" dirty="0" err="1">
                <a:solidFill>
                  <a:srgbClr val="115076"/>
                </a:solidFill>
              </a:rPr>
              <a:t>nach</a:t>
            </a:r>
            <a:endParaRPr lang="en-GB" sz="2000" dirty="0">
              <a:solidFill>
                <a:srgbClr val="115076"/>
              </a:solidFill>
            </a:endParaRPr>
          </a:p>
        </p:txBody>
      </p:sp>
      <p:sp>
        <p:nvSpPr>
          <p:cNvPr id="15" name="Speech Bubble: Rectangle with Corners Rounded 14">
            <a:extLst>
              <a:ext uri="{FF2B5EF4-FFF2-40B4-BE49-F238E27FC236}">
                <a16:creationId xmlns:a16="http://schemas.microsoft.com/office/drawing/2014/main" id="{E2F18C4E-B4C5-4DDE-AA7F-F50A28165B3D}"/>
              </a:ext>
            </a:extLst>
          </p:cNvPr>
          <p:cNvSpPr/>
          <p:nvPr/>
        </p:nvSpPr>
        <p:spPr>
          <a:xfrm>
            <a:off x="2485521" y="2310059"/>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rPr>
              <a:t>Ich </a:t>
            </a:r>
            <a:r>
              <a:rPr lang="en-US" sz="2000" dirty="0" err="1">
                <a:solidFill>
                  <a:schemeClr val="accent5">
                    <a:lumMod val="50000"/>
                  </a:schemeClr>
                </a:solidFill>
              </a:rPr>
              <a:t>weiß</a:t>
            </a:r>
            <a:r>
              <a:rPr lang="en-US" sz="2000" dirty="0">
                <a:solidFill>
                  <a:schemeClr val="accent5">
                    <a:lumMod val="50000"/>
                  </a:schemeClr>
                </a:solidFill>
              </a:rPr>
              <a:t> </a:t>
            </a:r>
            <a:r>
              <a:rPr lang="en-US" sz="2000" dirty="0" err="1">
                <a:solidFill>
                  <a:schemeClr val="accent5">
                    <a:lumMod val="50000"/>
                  </a:schemeClr>
                </a:solidFill>
              </a:rPr>
              <a:t>aber</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ich </a:t>
            </a:r>
            <a:r>
              <a:rPr lang="en-US" sz="2000" dirty="0" err="1">
                <a:solidFill>
                  <a:schemeClr val="accent5">
                    <a:lumMod val="50000"/>
                  </a:schemeClr>
                </a:solidFill>
              </a:rPr>
              <a:t>ihn</a:t>
            </a:r>
            <a:r>
              <a:rPr lang="en-US" sz="2000" dirty="0">
                <a:solidFill>
                  <a:schemeClr val="accent5">
                    <a:lumMod val="50000"/>
                  </a:schemeClr>
                </a:solidFill>
              </a:rPr>
              <a:t> </a:t>
            </a:r>
            <a:r>
              <a:rPr lang="en-US" sz="2000" dirty="0" err="1">
                <a:solidFill>
                  <a:schemeClr val="accent5">
                    <a:lumMod val="50000"/>
                  </a:schemeClr>
                </a:solidFill>
              </a:rPr>
              <a:t>dann</a:t>
            </a:r>
            <a:r>
              <a:rPr lang="en-US" sz="2000" dirty="0">
                <a:solidFill>
                  <a:schemeClr val="accent5">
                    <a:lumMod val="50000"/>
                  </a:schemeClr>
                </a:solidFill>
              </a:rPr>
              <a:t> </a:t>
            </a:r>
            <a:r>
              <a:rPr lang="en-US" sz="2000" dirty="0" err="1">
                <a:solidFill>
                  <a:schemeClr val="accent5">
                    <a:lumMod val="50000"/>
                  </a:schemeClr>
                </a:solidFill>
              </a:rPr>
              <a:t>im</a:t>
            </a:r>
            <a:r>
              <a:rPr lang="en-US" sz="2000" dirty="0">
                <a:solidFill>
                  <a:schemeClr val="accent5">
                    <a:lumMod val="50000"/>
                  </a:schemeClr>
                </a:solidFill>
              </a:rPr>
              <a:t> </a:t>
            </a:r>
            <a:r>
              <a:rPr lang="en-US" sz="2000" dirty="0" err="1">
                <a:solidFill>
                  <a:schemeClr val="accent5">
                    <a:lumMod val="50000"/>
                  </a:schemeClr>
                </a:solidFill>
              </a:rPr>
              <a:t>Januar</a:t>
            </a:r>
            <a:r>
              <a:rPr lang="en-US" sz="2000" dirty="0">
                <a:solidFill>
                  <a:schemeClr val="accent5">
                    <a:lumMod val="50000"/>
                  </a:schemeClr>
                </a:solidFill>
              </a:rPr>
              <a:t> </a:t>
            </a:r>
            <a:r>
              <a:rPr lang="en-US" sz="2000" dirty="0" err="1">
                <a:solidFill>
                  <a:schemeClr val="accent5">
                    <a:lumMod val="50000"/>
                  </a:schemeClr>
                </a:solidFill>
              </a:rPr>
              <a:t>wegwerfen</a:t>
            </a:r>
            <a:r>
              <a:rPr lang="en-US" sz="2000" dirty="0">
                <a:solidFill>
                  <a:schemeClr val="accent5">
                    <a:lumMod val="50000"/>
                  </a:schemeClr>
                </a:solidFill>
              </a:rPr>
              <a:t> muss.</a:t>
            </a:r>
            <a:endParaRPr lang="en-GB" sz="2000" dirty="0"/>
          </a:p>
        </p:txBody>
      </p:sp>
      <p:sp>
        <p:nvSpPr>
          <p:cNvPr id="16" name="Speech Bubble: Rectangle with Corners Rounded 15">
            <a:extLst>
              <a:ext uri="{FF2B5EF4-FFF2-40B4-BE49-F238E27FC236}">
                <a16:creationId xmlns:a16="http://schemas.microsoft.com/office/drawing/2014/main" id="{F137F6A6-4B4B-4100-B1FC-2A089CE6FF04}"/>
              </a:ext>
            </a:extLst>
          </p:cNvPr>
          <p:cNvSpPr/>
          <p:nvPr/>
        </p:nvSpPr>
        <p:spPr>
          <a:xfrm>
            <a:off x="6301212" y="2310059"/>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Meiner</a:t>
            </a:r>
            <a:r>
              <a:rPr lang="en-US" sz="2000" dirty="0">
                <a:solidFill>
                  <a:schemeClr val="accent5">
                    <a:lumMod val="50000"/>
                  </a:schemeClr>
                </a:solidFill>
              </a:rPr>
              <a:t> </a:t>
            </a:r>
            <a:r>
              <a:rPr lang="en-US" sz="2000" dirty="0" err="1">
                <a:solidFill>
                  <a:schemeClr val="accent5">
                    <a:lumMod val="50000"/>
                  </a:schemeClr>
                </a:solidFill>
              </a:rPr>
              <a:t>Meinung</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sind</a:t>
            </a:r>
            <a:r>
              <a:rPr lang="en-US" sz="2000" dirty="0">
                <a:solidFill>
                  <a:schemeClr val="accent5">
                    <a:lumMod val="50000"/>
                  </a:schemeClr>
                </a:solidFill>
              </a:rPr>
              <a:t> </a:t>
            </a:r>
            <a:r>
              <a:rPr lang="en-US" sz="2000" dirty="0" err="1">
                <a:solidFill>
                  <a:schemeClr val="accent5">
                    <a:lumMod val="50000"/>
                  </a:schemeClr>
                </a:solidFill>
              </a:rPr>
              <a:t>Bäume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Nadeln</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gut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Babys</a:t>
            </a:r>
            <a:r>
              <a:rPr lang="en-US" sz="2000" dirty="0">
                <a:solidFill>
                  <a:schemeClr val="accent5">
                    <a:lumMod val="50000"/>
                  </a:schemeClr>
                </a:solidFill>
              </a:rPr>
              <a:t>!</a:t>
            </a:r>
          </a:p>
        </p:txBody>
      </p:sp>
      <p:sp>
        <p:nvSpPr>
          <p:cNvPr id="17" name="Speech Bubble: Rectangle with Corners Rounded 16">
            <a:extLst>
              <a:ext uri="{FF2B5EF4-FFF2-40B4-BE49-F238E27FC236}">
                <a16:creationId xmlns:a16="http://schemas.microsoft.com/office/drawing/2014/main" id="{D030967C-4BE7-40C8-BC74-322A95BAD434}"/>
              </a:ext>
            </a:extLst>
          </p:cNvPr>
          <p:cNvSpPr/>
          <p:nvPr/>
        </p:nvSpPr>
        <p:spPr>
          <a:xfrm>
            <a:off x="2449082" y="4257109"/>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Wissenschaftler</a:t>
            </a:r>
            <a:r>
              <a:rPr lang="en-US" sz="2000" dirty="0">
                <a:solidFill>
                  <a:schemeClr val="accent5">
                    <a:lumMod val="50000"/>
                  </a:schemeClr>
                </a:solidFill>
              </a:rPr>
              <a:t> </a:t>
            </a:r>
            <a:r>
              <a:rPr lang="en-US" sz="2000" dirty="0" err="1">
                <a:solidFill>
                  <a:schemeClr val="accent5">
                    <a:lumMod val="50000"/>
                  </a:schemeClr>
                </a:solidFill>
              </a:rPr>
              <a:t>meinen</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a:t>
            </a:r>
            <a:r>
              <a:rPr lang="en-US" sz="2000" dirty="0" err="1">
                <a:solidFill>
                  <a:schemeClr val="accent5">
                    <a:lumMod val="50000"/>
                  </a:schemeClr>
                </a:solidFill>
              </a:rPr>
              <a:t>Plastik</a:t>
            </a:r>
            <a:r>
              <a:rPr lang="en-US" sz="2000" dirty="0">
                <a:solidFill>
                  <a:schemeClr val="accent5">
                    <a:lumMod val="50000"/>
                  </a:schemeClr>
                </a:solidFill>
              </a:rPr>
              <a:t> </a:t>
            </a:r>
            <a:r>
              <a:rPr lang="en-US" sz="2000" dirty="0" err="1">
                <a:solidFill>
                  <a:schemeClr val="accent5">
                    <a:lumMod val="50000"/>
                  </a:schemeClr>
                </a:solidFill>
              </a:rPr>
              <a:t>schlecht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die Umwelt </a:t>
            </a:r>
            <a:r>
              <a:rPr lang="en-US" sz="2000" dirty="0" err="1">
                <a:solidFill>
                  <a:schemeClr val="accent5">
                    <a:lumMod val="50000"/>
                  </a:schemeClr>
                </a:solidFill>
              </a:rPr>
              <a:t>ist</a:t>
            </a:r>
            <a:r>
              <a:rPr lang="en-US" sz="2000" dirty="0">
                <a:solidFill>
                  <a:schemeClr val="accent5">
                    <a:lumMod val="50000"/>
                  </a:schemeClr>
                </a:solidFill>
              </a:rPr>
              <a:t>. </a:t>
            </a:r>
          </a:p>
        </p:txBody>
      </p:sp>
      <p:sp>
        <p:nvSpPr>
          <p:cNvPr id="18" name="Speech Bubble: Rectangle with Corners Rounded 17">
            <a:extLst>
              <a:ext uri="{FF2B5EF4-FFF2-40B4-BE49-F238E27FC236}">
                <a16:creationId xmlns:a16="http://schemas.microsoft.com/office/drawing/2014/main" id="{0D391BCC-920F-4CB5-8751-B0DDD70FAAF6}"/>
              </a:ext>
            </a:extLst>
          </p:cNvPr>
          <p:cNvSpPr/>
          <p:nvPr/>
        </p:nvSpPr>
        <p:spPr>
          <a:xfrm>
            <a:off x="6301212" y="4257109"/>
            <a:ext cx="3432335" cy="1380167"/>
          </a:xfrm>
          <a:prstGeom prst="wedgeRoundRectCallou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5">
                    <a:lumMod val="50000"/>
                  </a:schemeClr>
                </a:solidFill>
              </a:rPr>
              <a:t>Deiner</a:t>
            </a:r>
            <a:r>
              <a:rPr lang="en-US" sz="2000" dirty="0">
                <a:solidFill>
                  <a:schemeClr val="accent5">
                    <a:lumMod val="50000"/>
                  </a:schemeClr>
                </a:solidFill>
              </a:rPr>
              <a:t> </a:t>
            </a:r>
            <a:r>
              <a:rPr lang="en-US" sz="2000" dirty="0" err="1">
                <a:solidFill>
                  <a:schemeClr val="accent5">
                    <a:lumMod val="50000"/>
                  </a:schemeClr>
                </a:solidFill>
              </a:rPr>
              <a:t>Meinung</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das </a:t>
            </a:r>
            <a:r>
              <a:rPr lang="en-US" sz="2000" dirty="0" err="1">
                <a:solidFill>
                  <a:schemeClr val="accent5">
                    <a:lumMod val="50000"/>
                  </a:schemeClr>
                </a:solidFill>
              </a:rPr>
              <a:t>eine</a:t>
            </a:r>
            <a:r>
              <a:rPr lang="en-US" sz="2000" dirty="0">
                <a:solidFill>
                  <a:schemeClr val="accent5">
                    <a:lumMod val="50000"/>
                  </a:schemeClr>
                </a:solidFill>
              </a:rPr>
              <a:t> </a:t>
            </a:r>
            <a:r>
              <a:rPr lang="en-US" sz="2000" dirty="0" err="1">
                <a:solidFill>
                  <a:schemeClr val="accent5">
                    <a:lumMod val="50000"/>
                  </a:schemeClr>
                </a:solidFill>
              </a:rPr>
              <a:t>gute</a:t>
            </a:r>
            <a:r>
              <a:rPr lang="en-US" sz="2000" dirty="0">
                <a:solidFill>
                  <a:schemeClr val="accent5">
                    <a:lumMod val="50000"/>
                  </a:schemeClr>
                </a:solidFill>
              </a:rPr>
              <a:t> Idee?</a:t>
            </a:r>
          </a:p>
        </p:txBody>
      </p:sp>
      <p:sp>
        <p:nvSpPr>
          <p:cNvPr id="19" name="TextBox 18">
            <a:extLst>
              <a:ext uri="{FF2B5EF4-FFF2-40B4-BE49-F238E27FC236}">
                <a16:creationId xmlns:a16="http://schemas.microsoft.com/office/drawing/2014/main" id="{EDA59650-4A3C-4150-91D9-43496E4F0997}"/>
              </a:ext>
            </a:extLst>
          </p:cNvPr>
          <p:cNvSpPr txBox="1"/>
          <p:nvPr/>
        </p:nvSpPr>
        <p:spPr>
          <a:xfrm>
            <a:off x="180000" y="1296000"/>
            <a:ext cx="11777327" cy="769441"/>
          </a:xfrm>
          <a:prstGeom prst="rect">
            <a:avLst/>
          </a:prstGeom>
          <a:noFill/>
        </p:spPr>
        <p:txBody>
          <a:bodyPr wrap="square" rtlCol="0">
            <a:spAutoFit/>
          </a:bodyPr>
          <a:lstStyle/>
          <a:p>
            <a:r>
              <a:rPr lang="en-US" sz="2200" dirty="0">
                <a:solidFill>
                  <a:schemeClr val="accent5">
                    <a:lumMod val="50000"/>
                  </a:schemeClr>
                </a:solidFill>
              </a:rPr>
              <a:t>Sentence swap! Change the start of each sentence using the text in the blue box. Be careful, you will need to change the word order in the rest of the sentence.</a:t>
            </a:r>
          </a:p>
        </p:txBody>
      </p:sp>
    </p:spTree>
    <p:extLst>
      <p:ext uri="{BB962C8B-B14F-4D97-AF65-F5344CB8AC3E}">
        <p14:creationId xmlns:p14="http://schemas.microsoft.com/office/powerpoint/2010/main" val="371064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2968" cy="707849"/>
          </a:xfrm>
        </p:spPr>
        <p:txBody>
          <a:bodyPr>
            <a:normAutofit fontScale="90000"/>
          </a:bodyPr>
          <a:lstStyle/>
          <a:p>
            <a:r>
              <a:rPr lang="en-GB" sz="3600" b="1" dirty="0">
                <a:solidFill>
                  <a:schemeClr val="bg1"/>
                </a:solidFill>
              </a:rPr>
              <a:t>Katja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eine</a:t>
            </a:r>
            <a:r>
              <a:rPr lang="en-GB" sz="3600" b="1" dirty="0">
                <a:solidFill>
                  <a:schemeClr val="bg1"/>
                </a:solidFill>
              </a:rPr>
              <a:t> E-Mail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12176" y="2265787"/>
            <a:ext cx="6695024" cy="3785652"/>
          </a:xfrm>
          <a:prstGeom prst="rect">
            <a:avLst/>
          </a:prstGeom>
          <a:noFill/>
        </p:spPr>
        <p:txBody>
          <a:bodyPr wrap="square" rtlCol="0">
            <a:spAutoFit/>
          </a:bodyPr>
          <a:lstStyle/>
          <a:p>
            <a:r>
              <a:rPr lang="en-US" sz="2000" dirty="0" err="1">
                <a:solidFill>
                  <a:schemeClr val="accent5">
                    <a:lumMod val="50000"/>
                  </a:schemeClr>
                </a:solidFill>
              </a:rPr>
              <a:t>Meiner</a:t>
            </a:r>
            <a:r>
              <a:rPr lang="en-US" sz="2000" dirty="0">
                <a:solidFill>
                  <a:schemeClr val="accent5">
                    <a:lumMod val="50000"/>
                  </a:schemeClr>
                </a:solidFill>
              </a:rPr>
              <a:t> </a:t>
            </a:r>
            <a:r>
              <a:rPr lang="en-US" sz="2000" dirty="0" err="1">
                <a:solidFill>
                  <a:schemeClr val="accent5">
                    <a:lumMod val="50000"/>
                  </a:schemeClr>
                </a:solidFill>
              </a:rPr>
              <a:t>Meinung</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wirken</a:t>
            </a:r>
            <a:r>
              <a:rPr lang="en-US" sz="2000" dirty="0">
                <a:solidFill>
                  <a:schemeClr val="accent5">
                    <a:lumMod val="50000"/>
                  </a:schemeClr>
                </a:solidFill>
              </a:rPr>
              <a:t> </a:t>
            </a:r>
            <a:r>
              <a:rPr lang="en-US" sz="2000" dirty="0" err="1">
                <a:solidFill>
                  <a:schemeClr val="accent5">
                    <a:lumMod val="50000"/>
                  </a:schemeClr>
                </a:solidFill>
              </a:rPr>
              <a:t>natürliche</a:t>
            </a:r>
            <a:r>
              <a:rPr lang="en-US" sz="2000" dirty="0">
                <a:solidFill>
                  <a:schemeClr val="accent5">
                    <a:lumMod val="50000"/>
                  </a:schemeClr>
                </a:solidFill>
              </a:rPr>
              <a:t> </a:t>
            </a:r>
            <a:r>
              <a:rPr lang="en-US" sz="2000" dirty="0" err="1">
                <a:solidFill>
                  <a:schemeClr val="accent5">
                    <a:lumMod val="50000"/>
                  </a:schemeClr>
                </a:solidFill>
              </a:rPr>
              <a:t>Bäume</a:t>
            </a:r>
            <a:r>
              <a:rPr lang="en-US" sz="2000" dirty="0">
                <a:solidFill>
                  <a:schemeClr val="accent5">
                    <a:lumMod val="50000"/>
                  </a:schemeClr>
                </a:solidFill>
              </a:rPr>
              <a:t> </a:t>
            </a:r>
            <a:r>
              <a:rPr lang="en-US" sz="2000" dirty="0" err="1">
                <a:solidFill>
                  <a:schemeClr val="accent5">
                    <a:lumMod val="50000"/>
                  </a:schemeClr>
                </a:solidFill>
              </a:rPr>
              <a:t>schöner</a:t>
            </a:r>
            <a:r>
              <a:rPr lang="en-US" sz="2000" dirty="0">
                <a:solidFill>
                  <a:schemeClr val="accent5">
                    <a:lumMod val="50000"/>
                  </a:schemeClr>
                </a:solidFill>
              </a:rPr>
              <a:t>. Ich </a:t>
            </a:r>
            <a:r>
              <a:rPr lang="en-US" sz="2000" dirty="0" err="1">
                <a:solidFill>
                  <a:schemeClr val="accent5">
                    <a:lumMod val="50000"/>
                  </a:schemeClr>
                </a:solidFill>
              </a:rPr>
              <a:t>weiß</a:t>
            </a:r>
            <a:r>
              <a:rPr lang="en-US" sz="2000" dirty="0">
                <a:solidFill>
                  <a:schemeClr val="accent5">
                    <a:lumMod val="50000"/>
                  </a:schemeClr>
                </a:solidFill>
              </a:rPr>
              <a:t> </a:t>
            </a:r>
            <a:r>
              <a:rPr lang="en-US" sz="2000" dirty="0" err="1">
                <a:solidFill>
                  <a:schemeClr val="accent5">
                    <a:lumMod val="50000"/>
                  </a:schemeClr>
                </a:solidFill>
              </a:rPr>
              <a:t>aber</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ich </a:t>
            </a:r>
            <a:r>
              <a:rPr lang="en-US" sz="2000" dirty="0" err="1">
                <a:solidFill>
                  <a:schemeClr val="accent5">
                    <a:lumMod val="50000"/>
                  </a:schemeClr>
                </a:solidFill>
              </a:rPr>
              <a:t>ihn</a:t>
            </a:r>
            <a:r>
              <a:rPr lang="en-US" sz="2000" dirty="0">
                <a:solidFill>
                  <a:schemeClr val="accent5">
                    <a:lumMod val="50000"/>
                  </a:schemeClr>
                </a:solidFill>
              </a:rPr>
              <a:t> </a:t>
            </a:r>
            <a:r>
              <a:rPr lang="en-US" sz="2000" dirty="0" err="1">
                <a:solidFill>
                  <a:schemeClr val="accent5">
                    <a:lumMod val="50000"/>
                  </a:schemeClr>
                </a:solidFill>
              </a:rPr>
              <a:t>dann</a:t>
            </a:r>
            <a:r>
              <a:rPr lang="en-US" sz="2000" dirty="0">
                <a:solidFill>
                  <a:schemeClr val="accent5">
                    <a:lumMod val="50000"/>
                  </a:schemeClr>
                </a:solidFill>
              </a:rPr>
              <a:t> </a:t>
            </a:r>
            <a:r>
              <a:rPr lang="en-US" sz="2000" dirty="0" err="1">
                <a:solidFill>
                  <a:schemeClr val="accent5">
                    <a:lumMod val="50000"/>
                  </a:schemeClr>
                </a:solidFill>
              </a:rPr>
              <a:t>im</a:t>
            </a:r>
            <a:r>
              <a:rPr lang="en-US" sz="2000" dirty="0">
                <a:solidFill>
                  <a:schemeClr val="accent5">
                    <a:lumMod val="50000"/>
                  </a:schemeClr>
                </a:solidFill>
              </a:rPr>
              <a:t> </a:t>
            </a:r>
            <a:r>
              <a:rPr lang="en-US" sz="2000" dirty="0" err="1">
                <a:solidFill>
                  <a:schemeClr val="accent5">
                    <a:lumMod val="50000"/>
                  </a:schemeClr>
                </a:solidFill>
              </a:rPr>
              <a:t>Januar</a:t>
            </a:r>
            <a:r>
              <a:rPr lang="en-US" sz="2000" dirty="0">
                <a:solidFill>
                  <a:schemeClr val="accent5">
                    <a:lumMod val="50000"/>
                  </a:schemeClr>
                </a:solidFill>
              </a:rPr>
              <a:t> </a:t>
            </a:r>
            <a:r>
              <a:rPr lang="en-US" sz="2000" dirty="0" err="1">
                <a:solidFill>
                  <a:schemeClr val="accent5">
                    <a:lumMod val="50000"/>
                  </a:schemeClr>
                </a:solidFill>
              </a:rPr>
              <a:t>wegwerfen</a:t>
            </a:r>
            <a:r>
              <a:rPr lang="en-US" sz="2000" dirty="0">
                <a:solidFill>
                  <a:schemeClr val="accent5">
                    <a:lumMod val="50000"/>
                  </a:schemeClr>
                </a:solidFill>
              </a:rPr>
              <a:t> muss. </a:t>
            </a:r>
            <a:r>
              <a:rPr lang="en-US" sz="2000" dirty="0" err="1">
                <a:solidFill>
                  <a:schemeClr val="accent5">
                    <a:lumMod val="50000"/>
                  </a:schemeClr>
                </a:solidFill>
              </a:rPr>
              <a:t>Wenn</a:t>
            </a:r>
            <a:r>
              <a:rPr lang="en-US" sz="2000" dirty="0">
                <a:solidFill>
                  <a:schemeClr val="accent5">
                    <a:lumMod val="50000"/>
                  </a:schemeClr>
                </a:solidFill>
              </a:rPr>
              <a:t> ich </a:t>
            </a:r>
            <a:r>
              <a:rPr lang="en-US" sz="2000" dirty="0" err="1">
                <a:solidFill>
                  <a:schemeClr val="accent5">
                    <a:lumMod val="50000"/>
                  </a:schemeClr>
                </a:solidFill>
              </a:rPr>
              <a:t>keinen</a:t>
            </a:r>
            <a:r>
              <a:rPr lang="en-US" sz="2000" dirty="0">
                <a:solidFill>
                  <a:schemeClr val="accent5">
                    <a:lumMod val="50000"/>
                  </a:schemeClr>
                </a:solidFill>
              </a:rPr>
              <a:t> </a:t>
            </a:r>
            <a:r>
              <a:rPr lang="en-US" sz="2000" dirty="0" err="1">
                <a:solidFill>
                  <a:schemeClr val="accent5">
                    <a:lumMod val="50000"/>
                  </a:schemeClr>
                </a:solidFill>
              </a:rPr>
              <a:t>echten</a:t>
            </a:r>
            <a:r>
              <a:rPr lang="en-US" sz="2000" dirty="0">
                <a:solidFill>
                  <a:schemeClr val="accent5">
                    <a:lumMod val="50000"/>
                  </a:schemeClr>
                </a:solidFill>
              </a:rPr>
              <a:t> Baum </a:t>
            </a:r>
            <a:r>
              <a:rPr lang="en-US" sz="2000" dirty="0" err="1">
                <a:solidFill>
                  <a:schemeClr val="accent5">
                    <a:lumMod val="50000"/>
                  </a:schemeClr>
                </a:solidFill>
              </a:rPr>
              <a:t>kaufe</a:t>
            </a:r>
            <a:r>
              <a:rPr lang="en-US" sz="2000" dirty="0">
                <a:solidFill>
                  <a:schemeClr val="accent5">
                    <a:lumMod val="50000"/>
                  </a:schemeClr>
                </a:solidFill>
              </a:rPr>
              <a:t>, </a:t>
            </a:r>
            <a:r>
              <a:rPr lang="en-US" sz="2000" dirty="0" err="1">
                <a:solidFill>
                  <a:schemeClr val="accent5">
                    <a:lumMod val="50000"/>
                  </a:schemeClr>
                </a:solidFill>
              </a:rPr>
              <a:t>kann</a:t>
            </a:r>
            <a:r>
              <a:rPr lang="en-US" sz="2000" dirty="0">
                <a:solidFill>
                  <a:schemeClr val="accent5">
                    <a:lumMod val="50000"/>
                  </a:schemeClr>
                </a:solidFill>
              </a:rPr>
              <a:t> ich </a:t>
            </a:r>
            <a:r>
              <a:rPr lang="en-US" sz="2000" dirty="0" err="1">
                <a:solidFill>
                  <a:schemeClr val="accent5">
                    <a:lumMod val="50000"/>
                  </a:schemeClr>
                </a:solidFill>
              </a:rPr>
              <a:t>ihn</a:t>
            </a:r>
            <a:r>
              <a:rPr lang="en-US" sz="2000" dirty="0">
                <a:solidFill>
                  <a:schemeClr val="accent5">
                    <a:lumMod val="50000"/>
                  </a:schemeClr>
                </a:solidFill>
              </a:rPr>
              <a:t> </a:t>
            </a:r>
            <a:r>
              <a:rPr lang="en-US" sz="2000" dirty="0" err="1">
                <a:solidFill>
                  <a:schemeClr val="accent5">
                    <a:lumMod val="50000"/>
                  </a:schemeClr>
                </a:solidFill>
              </a:rPr>
              <a:t>langfristig</a:t>
            </a:r>
            <a:r>
              <a:rPr lang="en-US" sz="2000" dirty="0">
                <a:solidFill>
                  <a:schemeClr val="accent5">
                    <a:lumMod val="50000"/>
                  </a:schemeClr>
                </a:solidFill>
              </a:rPr>
              <a:t> </a:t>
            </a:r>
            <a:r>
              <a:rPr lang="en-US" sz="2000" dirty="0" err="1">
                <a:solidFill>
                  <a:schemeClr val="accent5">
                    <a:lumMod val="50000"/>
                  </a:schemeClr>
                </a:solidFill>
              </a:rPr>
              <a:t>benutzen</a:t>
            </a:r>
            <a:r>
              <a:rPr lang="en-US" sz="2000" dirty="0">
                <a:solidFill>
                  <a:schemeClr val="accent5">
                    <a:lumMod val="50000"/>
                  </a:schemeClr>
                </a:solidFill>
              </a:rPr>
              <a:t>.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diesem</a:t>
            </a:r>
            <a:r>
              <a:rPr lang="en-US" sz="2000" dirty="0">
                <a:solidFill>
                  <a:schemeClr val="accent5">
                    <a:lumMod val="50000"/>
                  </a:schemeClr>
                </a:solidFill>
              </a:rPr>
              <a:t> </a:t>
            </a:r>
            <a:r>
              <a:rPr lang="en-US" sz="2000" dirty="0" err="1">
                <a:solidFill>
                  <a:schemeClr val="accent5">
                    <a:lumMod val="50000"/>
                  </a:schemeClr>
                </a:solidFill>
              </a:rPr>
              <a:t>Artikel</a:t>
            </a:r>
            <a:r>
              <a:rPr lang="en-US" sz="2000" dirty="0">
                <a:solidFill>
                  <a:schemeClr val="accent5">
                    <a:lumMod val="50000"/>
                  </a:schemeClr>
                </a:solidFill>
              </a:rPr>
              <a:t> muss man </a:t>
            </a:r>
            <a:r>
              <a:rPr lang="en-US" sz="2000" dirty="0" err="1">
                <a:solidFill>
                  <a:schemeClr val="accent5">
                    <a:lumMod val="50000"/>
                  </a:schemeClr>
                </a:solidFill>
              </a:rPr>
              <a:t>aber</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künstlichen</a:t>
            </a:r>
            <a:r>
              <a:rPr lang="en-US" sz="2000" dirty="0">
                <a:solidFill>
                  <a:schemeClr val="accent5">
                    <a:lumMod val="50000"/>
                  </a:schemeClr>
                </a:solidFill>
              </a:rPr>
              <a:t> Baum </a:t>
            </a:r>
            <a:r>
              <a:rPr lang="en-US" sz="2000" dirty="0" err="1">
                <a:solidFill>
                  <a:schemeClr val="accent5">
                    <a:lumMod val="50000"/>
                  </a:schemeClr>
                </a:solidFill>
              </a:rPr>
              <a:t>Plastik</a:t>
            </a:r>
            <a:r>
              <a:rPr lang="en-US" sz="2000" dirty="0">
                <a:solidFill>
                  <a:schemeClr val="accent5">
                    <a:lumMod val="50000"/>
                  </a:schemeClr>
                </a:solidFill>
              </a:rPr>
              <a:t> </a:t>
            </a:r>
            <a:r>
              <a:rPr lang="en-US" sz="2000" dirty="0" err="1">
                <a:solidFill>
                  <a:schemeClr val="accent5">
                    <a:lumMod val="50000"/>
                  </a:schemeClr>
                </a:solidFill>
              </a:rPr>
              <a:t>produzieren</a:t>
            </a:r>
            <a:r>
              <a:rPr lang="en-US" sz="2000" dirty="0">
                <a:solidFill>
                  <a:schemeClr val="accent5">
                    <a:lumMod val="50000"/>
                  </a:schemeClr>
                </a:solidFill>
              </a:rPr>
              <a:t>. </a:t>
            </a:r>
            <a:r>
              <a:rPr lang="en-US" sz="2000" dirty="0" err="1">
                <a:solidFill>
                  <a:schemeClr val="accent5">
                    <a:lumMod val="50000"/>
                  </a:schemeClr>
                </a:solidFill>
              </a:rPr>
              <a:t>Wissenschaftler</a:t>
            </a:r>
            <a:r>
              <a:rPr lang="en-US" sz="2000" dirty="0">
                <a:solidFill>
                  <a:schemeClr val="accent5">
                    <a:lumMod val="50000"/>
                  </a:schemeClr>
                </a:solidFill>
              </a:rPr>
              <a:t> </a:t>
            </a:r>
            <a:r>
              <a:rPr lang="en-US" sz="2000" dirty="0" err="1">
                <a:solidFill>
                  <a:schemeClr val="accent5">
                    <a:lumMod val="50000"/>
                  </a:schemeClr>
                </a:solidFill>
              </a:rPr>
              <a:t>meinen</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a:t>
            </a:r>
            <a:r>
              <a:rPr lang="en-US" sz="2000" dirty="0" err="1">
                <a:solidFill>
                  <a:schemeClr val="accent5">
                    <a:lumMod val="50000"/>
                  </a:schemeClr>
                </a:solidFill>
              </a:rPr>
              <a:t>Plastik</a:t>
            </a:r>
            <a:r>
              <a:rPr lang="en-US" sz="2000" dirty="0">
                <a:solidFill>
                  <a:schemeClr val="accent5">
                    <a:lumMod val="50000"/>
                  </a:schemeClr>
                </a:solidFill>
              </a:rPr>
              <a:t> </a:t>
            </a:r>
            <a:r>
              <a:rPr lang="en-US" sz="2000" dirty="0" err="1">
                <a:solidFill>
                  <a:schemeClr val="accent5">
                    <a:lumMod val="50000"/>
                  </a:schemeClr>
                </a:solidFill>
              </a:rPr>
              <a:t>schlecht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die Umwelt </a:t>
            </a:r>
            <a:r>
              <a:rPr lang="en-US" sz="2000" dirty="0" err="1">
                <a:solidFill>
                  <a:schemeClr val="accent5">
                    <a:lumMod val="50000"/>
                  </a:schemeClr>
                </a:solidFill>
              </a:rPr>
              <a:t>ist</a:t>
            </a:r>
            <a:r>
              <a:rPr lang="en-US" sz="2000" dirty="0">
                <a:solidFill>
                  <a:schemeClr val="accent5">
                    <a:lumMod val="50000"/>
                  </a:schemeClr>
                </a:solidFill>
              </a:rPr>
              <a:t>. </a:t>
            </a:r>
          </a:p>
          <a:p>
            <a:r>
              <a:rPr lang="en-US" sz="2000" dirty="0">
                <a:solidFill>
                  <a:schemeClr val="accent5">
                    <a:lumMod val="50000"/>
                  </a:schemeClr>
                </a:solidFill>
              </a:rPr>
              <a:t>Als ich </a:t>
            </a:r>
            <a:r>
              <a:rPr lang="en-US" sz="2000" dirty="0" err="1">
                <a:solidFill>
                  <a:schemeClr val="accent5">
                    <a:lumMod val="50000"/>
                  </a:schemeClr>
                </a:solidFill>
              </a:rPr>
              <a:t>geboren</a:t>
            </a:r>
            <a:r>
              <a:rPr lang="en-US" sz="2000" dirty="0">
                <a:solidFill>
                  <a:schemeClr val="accent5">
                    <a:lumMod val="50000"/>
                  </a:schemeClr>
                </a:solidFill>
              </a:rPr>
              <a:t> </a:t>
            </a:r>
            <a:r>
              <a:rPr lang="en-US" sz="2000" dirty="0" err="1">
                <a:solidFill>
                  <a:schemeClr val="accent5">
                    <a:lumMod val="50000"/>
                  </a:schemeClr>
                </a:solidFill>
              </a:rPr>
              <a:t>wurde</a:t>
            </a:r>
            <a:r>
              <a:rPr lang="en-US" sz="2000" dirty="0">
                <a:solidFill>
                  <a:schemeClr val="accent5">
                    <a:lumMod val="50000"/>
                  </a:schemeClr>
                </a:solidFill>
              </a:rPr>
              <a:t>, </a:t>
            </a:r>
            <a:r>
              <a:rPr lang="en-US" sz="2000" dirty="0" err="1">
                <a:solidFill>
                  <a:schemeClr val="accent5">
                    <a:lumMod val="50000"/>
                  </a:schemeClr>
                </a:solidFill>
              </a:rPr>
              <a:t>hatten</a:t>
            </a:r>
            <a:r>
              <a:rPr lang="en-US" sz="2000" dirty="0">
                <a:solidFill>
                  <a:schemeClr val="accent5">
                    <a:lumMod val="50000"/>
                  </a:schemeClr>
                </a:solidFill>
              </a:rPr>
              <a:t>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Plastikbaum</a:t>
            </a:r>
            <a:r>
              <a:rPr lang="en-US" sz="2000" dirty="0">
                <a:solidFill>
                  <a:schemeClr val="accent5">
                    <a:lumMod val="50000"/>
                  </a:schemeClr>
                </a:solidFill>
              </a:rPr>
              <a:t>. Ich </a:t>
            </a:r>
            <a:r>
              <a:rPr lang="en-US" sz="2000" dirty="0" err="1">
                <a:solidFill>
                  <a:schemeClr val="accent5">
                    <a:lumMod val="50000"/>
                  </a:schemeClr>
                </a:solidFill>
              </a:rPr>
              <a:t>verstehe</a:t>
            </a:r>
            <a:r>
              <a:rPr lang="en-US" sz="2000" dirty="0">
                <a:solidFill>
                  <a:schemeClr val="accent5">
                    <a:lumMod val="50000"/>
                  </a:schemeClr>
                </a:solidFill>
              </a:rPr>
              <a:t>, </a:t>
            </a:r>
            <a:r>
              <a:rPr lang="en-US" sz="2000" dirty="0" err="1">
                <a:solidFill>
                  <a:schemeClr val="accent5">
                    <a:lumMod val="50000"/>
                  </a:schemeClr>
                </a:solidFill>
              </a:rPr>
              <a:t>dass</a:t>
            </a:r>
            <a:r>
              <a:rPr lang="en-US" sz="2000" dirty="0">
                <a:solidFill>
                  <a:schemeClr val="accent5">
                    <a:lumMod val="50000"/>
                  </a:schemeClr>
                </a:solidFill>
              </a:rPr>
              <a:t> </a:t>
            </a:r>
            <a:r>
              <a:rPr lang="en-US" sz="2000" dirty="0" err="1">
                <a:solidFill>
                  <a:schemeClr val="accent5">
                    <a:lumMod val="50000"/>
                  </a:schemeClr>
                </a:solidFill>
              </a:rPr>
              <a:t>Bäume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Nadeln</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gut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Babys</a:t>
            </a:r>
            <a:r>
              <a:rPr lang="en-US" sz="2000" dirty="0">
                <a:solidFill>
                  <a:schemeClr val="accent5">
                    <a:lumMod val="50000"/>
                  </a:schemeClr>
                </a:solidFill>
              </a:rPr>
              <a:t> </a:t>
            </a:r>
            <a:r>
              <a:rPr lang="en-US" sz="2000" dirty="0" err="1">
                <a:solidFill>
                  <a:schemeClr val="accent5">
                    <a:lumMod val="50000"/>
                  </a:schemeClr>
                </a:solidFill>
              </a:rPr>
              <a:t>sind</a:t>
            </a:r>
            <a:r>
              <a:rPr lang="en-US" sz="2000" dirty="0">
                <a:solidFill>
                  <a:schemeClr val="accent5">
                    <a:lumMod val="50000"/>
                  </a:schemeClr>
                </a:solidFill>
              </a:rPr>
              <a:t>! In </a:t>
            </a:r>
            <a:r>
              <a:rPr lang="en-US" sz="2000" dirty="0" err="1">
                <a:solidFill>
                  <a:schemeClr val="accent5">
                    <a:lumMod val="50000"/>
                  </a:schemeClr>
                </a:solidFill>
              </a:rPr>
              <a:t>meinem</a:t>
            </a:r>
            <a:r>
              <a:rPr lang="en-US" sz="2000" dirty="0">
                <a:solidFill>
                  <a:schemeClr val="accent5">
                    <a:lumMod val="50000"/>
                  </a:schemeClr>
                </a:solidFill>
              </a:rPr>
              <a:t> Alter </a:t>
            </a:r>
            <a:r>
              <a:rPr lang="en-US" sz="2000" dirty="0" err="1">
                <a:solidFill>
                  <a:schemeClr val="accent5">
                    <a:lumMod val="50000"/>
                  </a:schemeClr>
                </a:solidFill>
              </a:rPr>
              <a:t>ist</a:t>
            </a:r>
            <a:r>
              <a:rPr lang="en-US" sz="2000" dirty="0">
                <a:solidFill>
                  <a:schemeClr val="accent5">
                    <a:lumMod val="50000"/>
                  </a:schemeClr>
                </a:solidFill>
              </a:rPr>
              <a:t> das </a:t>
            </a:r>
            <a:r>
              <a:rPr lang="en-US" sz="2000" dirty="0" err="1">
                <a:solidFill>
                  <a:schemeClr val="accent5">
                    <a:lumMod val="50000"/>
                  </a:schemeClr>
                </a:solidFill>
              </a:rPr>
              <a:t>aber</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so </a:t>
            </a:r>
            <a:r>
              <a:rPr lang="en-US" sz="2000" dirty="0" err="1">
                <a:solidFill>
                  <a:schemeClr val="accent5">
                    <a:lumMod val="50000"/>
                  </a:schemeClr>
                </a:solidFill>
              </a:rPr>
              <a:t>wichtig</a:t>
            </a:r>
            <a:r>
              <a:rPr lang="en-US" sz="2000" dirty="0">
                <a:solidFill>
                  <a:schemeClr val="accent5">
                    <a:lumMod val="50000"/>
                  </a:schemeClr>
                </a:solidFill>
              </a:rPr>
              <a:t>. </a:t>
            </a:r>
            <a:r>
              <a:rPr lang="en-US" sz="2000" dirty="0" err="1">
                <a:solidFill>
                  <a:schemeClr val="accent5">
                    <a:lumMod val="50000"/>
                  </a:schemeClr>
                </a:solidFill>
              </a:rPr>
              <a:t>Vielleicht</a:t>
            </a:r>
            <a:r>
              <a:rPr lang="en-US" sz="2000" dirty="0">
                <a:solidFill>
                  <a:schemeClr val="accent5">
                    <a:lumMod val="50000"/>
                  </a:schemeClr>
                </a:solidFill>
              </a:rPr>
              <a:t> will ich </a:t>
            </a:r>
            <a:r>
              <a:rPr lang="en-US" sz="2000" dirty="0" err="1">
                <a:solidFill>
                  <a:schemeClr val="accent5">
                    <a:lumMod val="50000"/>
                  </a:schemeClr>
                </a:solidFill>
              </a:rPr>
              <a:t>doch</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echten</a:t>
            </a:r>
            <a:r>
              <a:rPr lang="en-US" sz="2000" dirty="0">
                <a:solidFill>
                  <a:schemeClr val="accent5">
                    <a:lumMod val="50000"/>
                  </a:schemeClr>
                </a:solidFill>
              </a:rPr>
              <a:t> Baum! </a:t>
            </a:r>
            <a:r>
              <a:rPr lang="en-US" sz="2000" dirty="0" err="1">
                <a:solidFill>
                  <a:schemeClr val="accent5">
                    <a:lumMod val="50000"/>
                  </a:schemeClr>
                </a:solidFill>
              </a:rPr>
              <a:t>Denkst</a:t>
            </a:r>
            <a:r>
              <a:rPr lang="en-US" sz="2000" dirty="0">
                <a:solidFill>
                  <a:schemeClr val="accent5">
                    <a:lumMod val="50000"/>
                  </a:schemeClr>
                </a:solidFill>
              </a:rPr>
              <a:t> du, </a:t>
            </a:r>
            <a:r>
              <a:rPr lang="en-US" sz="2000" dirty="0" err="1">
                <a:solidFill>
                  <a:schemeClr val="accent5">
                    <a:lumMod val="50000"/>
                  </a:schemeClr>
                </a:solidFill>
              </a:rPr>
              <a:t>dass</a:t>
            </a:r>
            <a:r>
              <a:rPr lang="en-US" sz="2000" dirty="0">
                <a:solidFill>
                  <a:schemeClr val="accent5">
                    <a:lumMod val="50000"/>
                  </a:schemeClr>
                </a:solidFill>
              </a:rPr>
              <a:t> das </a:t>
            </a:r>
            <a:r>
              <a:rPr lang="en-US" sz="2000" dirty="0" err="1">
                <a:solidFill>
                  <a:schemeClr val="accent5">
                    <a:lumMod val="50000"/>
                  </a:schemeClr>
                </a:solidFill>
              </a:rPr>
              <a:t>eine</a:t>
            </a:r>
            <a:r>
              <a:rPr lang="en-US" sz="2000" dirty="0">
                <a:solidFill>
                  <a:schemeClr val="accent5">
                    <a:lumMod val="50000"/>
                  </a:schemeClr>
                </a:solidFill>
              </a:rPr>
              <a:t> </a:t>
            </a:r>
            <a:r>
              <a:rPr lang="en-US" sz="2000" dirty="0" err="1">
                <a:solidFill>
                  <a:schemeClr val="accent5">
                    <a:lumMod val="50000"/>
                  </a:schemeClr>
                </a:solidFill>
              </a:rPr>
              <a:t>gute</a:t>
            </a:r>
            <a:r>
              <a:rPr lang="en-US" sz="2000" dirty="0">
                <a:solidFill>
                  <a:schemeClr val="accent5">
                    <a:lumMod val="50000"/>
                  </a:schemeClr>
                </a:solidFill>
              </a:rPr>
              <a:t> Idee </a:t>
            </a:r>
            <a:r>
              <a:rPr lang="en-US" sz="2000" dirty="0" err="1">
                <a:solidFill>
                  <a:schemeClr val="accent5">
                    <a:lumMod val="50000"/>
                  </a:schemeClr>
                </a:solidFill>
              </a:rPr>
              <a:t>ist</a:t>
            </a:r>
            <a:r>
              <a:rPr lang="en-US" sz="20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61E3BAD8-DCDA-41D8-AAE9-0E3DD8B38D26}"/>
              </a:ext>
            </a:extLst>
          </p:cNvPr>
          <p:cNvSpPr/>
          <p:nvPr/>
        </p:nvSpPr>
        <p:spPr>
          <a:xfrm>
            <a:off x="8932855" y="472596"/>
            <a:ext cx="1890869" cy="59841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Nadeln</a:t>
            </a:r>
            <a:r>
              <a:rPr lang="en-GB" dirty="0"/>
              <a:t> – needles</a:t>
            </a:r>
          </a:p>
        </p:txBody>
      </p:sp>
      <p:pic>
        <p:nvPicPr>
          <p:cNvPr id="8" name="Picture 7" descr="A cartoon of a person&#10;&#10;Description automatically generated with low confidence">
            <a:extLst>
              <a:ext uri="{FF2B5EF4-FFF2-40B4-BE49-F238E27FC236}">
                <a16:creationId xmlns:a16="http://schemas.microsoft.com/office/drawing/2014/main" id="{2ED126C9-93F5-4DAA-A6BD-5022D4E83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290" y="168682"/>
            <a:ext cx="709243" cy="111534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D357485-8D77-4431-865A-2D55F64C1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456" y="245620"/>
            <a:ext cx="950400" cy="970012"/>
          </a:xfrm>
          <a:prstGeom prst="rect">
            <a:avLst/>
          </a:prstGeom>
        </p:spPr>
      </p:pic>
      <p:sp>
        <p:nvSpPr>
          <p:cNvPr id="9" name="TextBox 8">
            <a:extLst>
              <a:ext uri="{FF2B5EF4-FFF2-40B4-BE49-F238E27FC236}">
                <a16:creationId xmlns:a16="http://schemas.microsoft.com/office/drawing/2014/main" id="{65980FB1-0BA8-4C47-948B-74F955FECB1F}"/>
              </a:ext>
            </a:extLst>
          </p:cNvPr>
          <p:cNvSpPr txBox="1"/>
          <p:nvPr/>
        </p:nvSpPr>
        <p:spPr>
          <a:xfrm>
            <a:off x="112176" y="1272410"/>
            <a:ext cx="11967531" cy="769441"/>
          </a:xfrm>
          <a:prstGeom prst="rect">
            <a:avLst/>
          </a:prstGeom>
          <a:noFill/>
        </p:spPr>
        <p:txBody>
          <a:bodyPr wrap="square" rtlCol="0">
            <a:spAutoFit/>
          </a:bodyPr>
          <a:lstStyle/>
          <a:p>
            <a:r>
              <a:rPr lang="en-US" sz="2200" dirty="0">
                <a:solidFill>
                  <a:schemeClr val="accent5">
                    <a:lumMod val="50000"/>
                  </a:schemeClr>
                </a:solidFill>
              </a:rPr>
              <a:t>Mia </a:t>
            </a:r>
            <a:r>
              <a:rPr lang="en-US" sz="2200" dirty="0" err="1">
                <a:solidFill>
                  <a:schemeClr val="accent5">
                    <a:lumMod val="50000"/>
                  </a:schemeClr>
                </a:solidFill>
              </a:rPr>
              <a:t>kann</a:t>
            </a:r>
            <a:r>
              <a:rPr lang="en-US" sz="2200" dirty="0">
                <a:solidFill>
                  <a:schemeClr val="accent5">
                    <a:lumMod val="50000"/>
                  </a:schemeClr>
                </a:solidFill>
              </a:rPr>
              <a:t> auch </a:t>
            </a:r>
            <a:r>
              <a:rPr lang="en-US" sz="2200" dirty="0" err="1">
                <a:solidFill>
                  <a:schemeClr val="accent5">
                    <a:lumMod val="50000"/>
                  </a:schemeClr>
                </a:solidFill>
              </a:rPr>
              <a:t>nicht</a:t>
            </a:r>
            <a:r>
              <a:rPr lang="en-US" sz="2200" dirty="0">
                <a:solidFill>
                  <a:schemeClr val="accent5">
                    <a:lumMod val="50000"/>
                  </a:schemeClr>
                </a:solidFill>
              </a:rPr>
              <a:t> </a:t>
            </a:r>
            <a:r>
              <a:rPr lang="en-US" sz="2200" dirty="0" err="1">
                <a:solidFill>
                  <a:schemeClr val="accent5">
                    <a:lumMod val="50000"/>
                  </a:schemeClr>
                </a:solidFill>
              </a:rPr>
              <a:t>zwischen</a:t>
            </a:r>
            <a:r>
              <a:rPr lang="en-US" sz="2200" dirty="0">
                <a:solidFill>
                  <a:schemeClr val="accent5">
                    <a:lumMod val="50000"/>
                  </a:schemeClr>
                </a:solidFill>
              </a:rPr>
              <a:t> </a:t>
            </a:r>
            <a:r>
              <a:rPr lang="en-US" sz="2200" dirty="0" err="1">
                <a:solidFill>
                  <a:schemeClr val="accent5">
                    <a:lumMod val="50000"/>
                  </a:schemeClr>
                </a:solidFill>
              </a:rPr>
              <a:t>echten</a:t>
            </a:r>
            <a:r>
              <a:rPr lang="en-US" sz="2200" dirty="0">
                <a:solidFill>
                  <a:schemeClr val="accent5">
                    <a:lumMod val="50000"/>
                  </a:schemeClr>
                </a:solidFill>
              </a:rPr>
              <a:t> und </a:t>
            </a:r>
            <a:r>
              <a:rPr lang="en-US" sz="2200" dirty="0" err="1">
                <a:solidFill>
                  <a:schemeClr val="accent5">
                    <a:lumMod val="50000"/>
                  </a:schemeClr>
                </a:solidFill>
              </a:rPr>
              <a:t>künstlichen</a:t>
            </a:r>
            <a:r>
              <a:rPr lang="en-US" sz="2200" dirty="0">
                <a:solidFill>
                  <a:schemeClr val="accent5">
                    <a:lumMod val="50000"/>
                  </a:schemeClr>
                </a:solidFill>
              </a:rPr>
              <a:t> </a:t>
            </a:r>
            <a:r>
              <a:rPr lang="en-US" sz="2200" dirty="0" err="1">
                <a:solidFill>
                  <a:schemeClr val="accent5">
                    <a:lumMod val="50000"/>
                  </a:schemeClr>
                </a:solidFill>
              </a:rPr>
              <a:t>Bäumen</a:t>
            </a:r>
            <a:r>
              <a:rPr lang="en-US" sz="2200" dirty="0">
                <a:solidFill>
                  <a:schemeClr val="accent5">
                    <a:lumMod val="50000"/>
                  </a:schemeClr>
                </a:solidFill>
              </a:rPr>
              <a:t> </a:t>
            </a:r>
            <a:r>
              <a:rPr lang="en-US" sz="2200" dirty="0" err="1">
                <a:solidFill>
                  <a:schemeClr val="accent5">
                    <a:lumMod val="50000"/>
                  </a:schemeClr>
                </a:solidFill>
              </a:rPr>
              <a:t>entscheiden</a:t>
            </a:r>
            <a:r>
              <a:rPr lang="en-US" sz="2200" dirty="0">
                <a:solidFill>
                  <a:schemeClr val="accent5">
                    <a:lumMod val="50000"/>
                  </a:schemeClr>
                </a:solidFill>
              </a:rPr>
              <a:t>! </a:t>
            </a:r>
            <a:br>
              <a:rPr lang="en-US" sz="2200" dirty="0">
                <a:solidFill>
                  <a:schemeClr val="accent5">
                    <a:lumMod val="50000"/>
                  </a:schemeClr>
                </a:solidFill>
              </a:rPr>
            </a:br>
            <a:r>
              <a:rPr lang="en-US" sz="2200" dirty="0">
                <a:solidFill>
                  <a:schemeClr val="accent5">
                    <a:lumMod val="50000"/>
                  </a:schemeClr>
                </a:solidFill>
              </a:rPr>
              <a:t>Sie </a:t>
            </a:r>
            <a:r>
              <a:rPr lang="en-US" sz="2200" dirty="0" err="1">
                <a:solidFill>
                  <a:schemeClr val="accent5">
                    <a:lumMod val="50000"/>
                  </a:schemeClr>
                </a:solidFill>
              </a:rPr>
              <a:t>liest</a:t>
            </a:r>
            <a:r>
              <a:rPr lang="en-US" sz="2200" dirty="0">
                <a:solidFill>
                  <a:schemeClr val="accent5">
                    <a:lumMod val="50000"/>
                  </a:schemeClr>
                </a:solidFill>
              </a:rPr>
              <a:t> </a:t>
            </a:r>
            <a:r>
              <a:rPr lang="en-US" sz="2200" dirty="0" err="1">
                <a:solidFill>
                  <a:schemeClr val="accent5">
                    <a:lumMod val="50000"/>
                  </a:schemeClr>
                </a:solidFill>
              </a:rPr>
              <a:t>Katjas</a:t>
            </a:r>
            <a:r>
              <a:rPr lang="en-US" sz="2200" dirty="0">
                <a:solidFill>
                  <a:schemeClr val="accent5">
                    <a:lumMod val="50000"/>
                  </a:schemeClr>
                </a:solidFill>
              </a:rPr>
              <a:t> E-Mail und </a:t>
            </a:r>
            <a:r>
              <a:rPr lang="en-US" sz="2200" dirty="0" err="1">
                <a:solidFill>
                  <a:schemeClr val="accent5">
                    <a:lumMod val="50000"/>
                  </a:schemeClr>
                </a:solidFill>
              </a:rPr>
              <a:t>schreibt</a:t>
            </a:r>
            <a:r>
              <a:rPr lang="en-US" sz="2200" dirty="0">
                <a:solidFill>
                  <a:schemeClr val="accent5">
                    <a:lumMod val="50000"/>
                  </a:schemeClr>
                </a:solidFill>
              </a:rPr>
              <a:t> eine </a:t>
            </a:r>
            <a:r>
              <a:rPr lang="en-US" sz="2200" dirty="0" err="1">
                <a:solidFill>
                  <a:schemeClr val="accent5">
                    <a:lumMod val="50000"/>
                  </a:schemeClr>
                </a:solidFill>
              </a:rPr>
              <a:t>Liste</a:t>
            </a:r>
            <a:r>
              <a:rPr lang="en-US" sz="2200" dirty="0">
                <a:solidFill>
                  <a:schemeClr val="accent5">
                    <a:lumMod val="50000"/>
                  </a:schemeClr>
                </a:solidFill>
              </a:rPr>
              <a:t> </a:t>
            </a:r>
            <a:r>
              <a:rPr lang="en-US" sz="2200" dirty="0" err="1">
                <a:solidFill>
                  <a:schemeClr val="accent5">
                    <a:lumMod val="50000"/>
                  </a:schemeClr>
                </a:solidFill>
              </a:rPr>
              <a:t>für</a:t>
            </a:r>
            <a:r>
              <a:rPr lang="en-US" sz="2200" dirty="0">
                <a:solidFill>
                  <a:schemeClr val="accent5">
                    <a:lumMod val="50000"/>
                  </a:schemeClr>
                </a:solidFill>
              </a:rPr>
              <a:t> und </a:t>
            </a:r>
            <a:r>
              <a:rPr lang="en-US" sz="2200" dirty="0" err="1">
                <a:solidFill>
                  <a:schemeClr val="accent5">
                    <a:lumMod val="50000"/>
                  </a:schemeClr>
                </a:solidFill>
              </a:rPr>
              <a:t>gegen</a:t>
            </a:r>
            <a:r>
              <a:rPr lang="en-US" sz="2200" dirty="0">
                <a:solidFill>
                  <a:schemeClr val="accent5">
                    <a:lumMod val="50000"/>
                  </a:schemeClr>
                </a:solidFill>
              </a:rPr>
              <a:t> </a:t>
            </a:r>
            <a:r>
              <a:rPr lang="en-US" sz="2200" dirty="0" err="1">
                <a:solidFill>
                  <a:schemeClr val="accent5">
                    <a:lumMod val="50000"/>
                  </a:schemeClr>
                </a:solidFill>
              </a:rPr>
              <a:t>echte</a:t>
            </a:r>
            <a:r>
              <a:rPr lang="en-US" sz="2200" dirty="0">
                <a:solidFill>
                  <a:schemeClr val="accent5">
                    <a:lumMod val="50000"/>
                  </a:schemeClr>
                </a:solidFill>
              </a:rPr>
              <a:t> </a:t>
            </a:r>
            <a:r>
              <a:rPr lang="en-US" sz="2200" dirty="0" err="1">
                <a:solidFill>
                  <a:schemeClr val="accent5">
                    <a:lumMod val="50000"/>
                  </a:schemeClr>
                </a:solidFill>
              </a:rPr>
              <a:t>Bäume</a:t>
            </a:r>
            <a:r>
              <a:rPr lang="en-US" sz="2200" dirty="0">
                <a:solidFill>
                  <a:schemeClr val="accent5">
                    <a:lumMod val="50000"/>
                  </a:schemeClr>
                </a:solidFill>
              </a:rPr>
              <a:t>.</a:t>
            </a:r>
          </a:p>
        </p:txBody>
      </p:sp>
      <p:sp>
        <p:nvSpPr>
          <p:cNvPr id="7" name="Rectangle: Rounded Corners 6">
            <a:extLst>
              <a:ext uri="{FF2B5EF4-FFF2-40B4-BE49-F238E27FC236}">
                <a16:creationId xmlns:a16="http://schemas.microsoft.com/office/drawing/2014/main" id="{1626385B-D720-4412-ABB4-7426502C1091}"/>
              </a:ext>
            </a:extLst>
          </p:cNvPr>
          <p:cNvSpPr/>
          <p:nvPr/>
        </p:nvSpPr>
        <p:spPr>
          <a:xfrm>
            <a:off x="7082007" y="2065082"/>
            <a:ext cx="2243298" cy="4187063"/>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err="1">
                <a:solidFill>
                  <a:srgbClr val="115076"/>
                </a:solidFill>
              </a:rPr>
              <a:t>Für</a:t>
            </a:r>
            <a:endParaRPr lang="en-GB" sz="2000" b="1" dirty="0">
              <a:solidFill>
                <a:srgbClr val="115076"/>
              </a:solidFill>
            </a:endParaRPr>
          </a:p>
          <a:p>
            <a:pPr algn="ctr"/>
            <a:endParaRPr lang="en-GB" sz="2000" dirty="0">
              <a:solidFill>
                <a:srgbClr val="115076"/>
              </a:solidFill>
            </a:endParaRPr>
          </a:p>
          <a:p>
            <a:pPr marL="285750" indent="-285750">
              <a:buFont typeface="Arial" panose="020B0604020202020204" pitchFamily="34" charset="0"/>
              <a:buChar char="•"/>
            </a:pPr>
            <a:r>
              <a:rPr lang="en-GB" sz="2000" dirty="0" err="1">
                <a:solidFill>
                  <a:srgbClr val="115076"/>
                </a:solidFill>
              </a:rPr>
              <a:t>Wirken</a:t>
            </a:r>
            <a:r>
              <a:rPr lang="en-GB" sz="2000" dirty="0">
                <a:solidFill>
                  <a:srgbClr val="115076"/>
                </a:solidFill>
              </a:rPr>
              <a:t> </a:t>
            </a:r>
            <a:r>
              <a:rPr lang="en-GB" sz="2000" dirty="0" err="1">
                <a:solidFill>
                  <a:srgbClr val="115076"/>
                </a:solidFill>
              </a:rPr>
              <a:t>schöner</a:t>
            </a:r>
            <a:endParaRPr lang="en-GB" sz="2000" dirty="0">
              <a:solidFill>
                <a:srgbClr val="115076"/>
              </a:solidFill>
            </a:endParaRPr>
          </a:p>
          <a:p>
            <a:pPr marL="285750" indent="-285750">
              <a:buFont typeface="Arial" panose="020B0604020202020204" pitchFamily="34" charset="0"/>
              <a:buChar char="•"/>
            </a:pPr>
            <a:r>
              <a:rPr lang="en-GB" sz="2000" dirty="0">
                <a:solidFill>
                  <a:srgbClr val="115076"/>
                </a:solidFill>
              </a:rPr>
              <a:t>Man muss </a:t>
            </a:r>
            <a:r>
              <a:rPr lang="en-GB" sz="2000" dirty="0" err="1">
                <a:solidFill>
                  <a:srgbClr val="115076"/>
                </a:solidFill>
              </a:rPr>
              <a:t>kein</a:t>
            </a:r>
            <a:r>
              <a:rPr lang="en-GB" sz="2000" dirty="0">
                <a:solidFill>
                  <a:srgbClr val="115076"/>
                </a:solidFill>
              </a:rPr>
              <a:t> </a:t>
            </a:r>
            <a:r>
              <a:rPr lang="en-GB" sz="2000" dirty="0" err="1">
                <a:solidFill>
                  <a:srgbClr val="115076"/>
                </a:solidFill>
              </a:rPr>
              <a:t>Plastik</a:t>
            </a:r>
            <a:r>
              <a:rPr lang="en-GB" sz="2000" dirty="0">
                <a:solidFill>
                  <a:srgbClr val="115076"/>
                </a:solidFill>
              </a:rPr>
              <a:t> </a:t>
            </a:r>
            <a:r>
              <a:rPr lang="en-GB" sz="2000" dirty="0" err="1">
                <a:solidFill>
                  <a:srgbClr val="115076"/>
                </a:solidFill>
              </a:rPr>
              <a:t>produzieren</a:t>
            </a:r>
            <a:endParaRPr lang="en-GB" sz="2000" dirty="0">
              <a:solidFill>
                <a:srgbClr val="115076"/>
              </a:solidFill>
            </a:endParaRPr>
          </a:p>
          <a:p>
            <a:pPr marL="285750" indent="-285750">
              <a:buFont typeface="Arial" panose="020B0604020202020204" pitchFamily="34" charset="0"/>
              <a:buChar char="•"/>
            </a:pPr>
            <a:r>
              <a:rPr lang="en-GB" sz="2000" dirty="0" err="1">
                <a:solidFill>
                  <a:srgbClr val="115076"/>
                </a:solidFill>
              </a:rPr>
              <a:t>Plastik</a:t>
            </a:r>
            <a:r>
              <a:rPr lang="en-GB" sz="2000" dirty="0">
                <a:solidFill>
                  <a:srgbClr val="115076"/>
                </a:solidFill>
              </a:rPr>
              <a:t> </a:t>
            </a:r>
            <a:r>
              <a:rPr lang="en-GB" sz="2000" dirty="0" err="1">
                <a:solidFill>
                  <a:srgbClr val="115076"/>
                </a:solidFill>
              </a:rPr>
              <a:t>ist</a:t>
            </a:r>
            <a:r>
              <a:rPr lang="en-GB" sz="2000" dirty="0">
                <a:solidFill>
                  <a:srgbClr val="115076"/>
                </a:solidFill>
              </a:rPr>
              <a:t> </a:t>
            </a:r>
            <a:r>
              <a:rPr lang="en-GB" sz="2000" dirty="0" err="1">
                <a:solidFill>
                  <a:srgbClr val="115076"/>
                </a:solidFill>
              </a:rPr>
              <a:t>schlecht</a:t>
            </a:r>
            <a:r>
              <a:rPr lang="en-GB" sz="2000" dirty="0">
                <a:solidFill>
                  <a:srgbClr val="115076"/>
                </a:solidFill>
              </a:rPr>
              <a:t> </a:t>
            </a:r>
            <a:r>
              <a:rPr lang="en-GB" sz="2000" dirty="0" err="1">
                <a:solidFill>
                  <a:srgbClr val="115076"/>
                </a:solidFill>
              </a:rPr>
              <a:t>für</a:t>
            </a:r>
            <a:r>
              <a:rPr lang="en-GB" sz="2000" dirty="0">
                <a:solidFill>
                  <a:srgbClr val="115076"/>
                </a:solidFill>
              </a:rPr>
              <a:t> die Umwelt</a:t>
            </a:r>
          </a:p>
        </p:txBody>
      </p:sp>
      <p:sp>
        <p:nvSpPr>
          <p:cNvPr id="12" name="Rectangle: Rounded Corners 11">
            <a:extLst>
              <a:ext uri="{FF2B5EF4-FFF2-40B4-BE49-F238E27FC236}">
                <a16:creationId xmlns:a16="http://schemas.microsoft.com/office/drawing/2014/main" id="{F905507B-853C-4893-A2BB-EE3A88C4ED5F}"/>
              </a:ext>
            </a:extLst>
          </p:cNvPr>
          <p:cNvSpPr/>
          <p:nvPr/>
        </p:nvSpPr>
        <p:spPr>
          <a:xfrm>
            <a:off x="9673389" y="2065082"/>
            <a:ext cx="2406318" cy="4187064"/>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err="1">
                <a:solidFill>
                  <a:srgbClr val="115076"/>
                </a:solidFill>
              </a:rPr>
              <a:t>Gegen</a:t>
            </a:r>
            <a:endParaRPr lang="en-GB" sz="2000" b="1" dirty="0">
              <a:solidFill>
                <a:srgbClr val="115076"/>
              </a:solidFill>
            </a:endParaRPr>
          </a:p>
          <a:p>
            <a:pPr algn="ctr"/>
            <a:endParaRPr lang="en-GB" sz="2000" dirty="0">
              <a:solidFill>
                <a:srgbClr val="115076"/>
              </a:solidFill>
            </a:endParaRPr>
          </a:p>
          <a:p>
            <a:pPr marL="285750" indent="-285750">
              <a:buFont typeface="Arial" panose="020B0604020202020204" pitchFamily="34" charset="0"/>
              <a:buChar char="•"/>
            </a:pPr>
            <a:r>
              <a:rPr lang="en-GB" sz="2000" dirty="0">
                <a:solidFill>
                  <a:srgbClr val="115076"/>
                </a:solidFill>
              </a:rPr>
              <a:t>Man muss </a:t>
            </a:r>
            <a:r>
              <a:rPr lang="en-GB" sz="2000" dirty="0" err="1">
                <a:solidFill>
                  <a:srgbClr val="115076"/>
                </a:solidFill>
              </a:rPr>
              <a:t>ihn</a:t>
            </a:r>
            <a:r>
              <a:rPr lang="en-GB" sz="2000" dirty="0">
                <a:solidFill>
                  <a:srgbClr val="115076"/>
                </a:solidFill>
              </a:rPr>
              <a:t> </a:t>
            </a:r>
            <a:r>
              <a:rPr lang="en-GB" sz="2000" dirty="0" err="1">
                <a:solidFill>
                  <a:srgbClr val="115076"/>
                </a:solidFill>
              </a:rPr>
              <a:t>im</a:t>
            </a:r>
            <a:r>
              <a:rPr lang="en-GB" sz="2000" dirty="0">
                <a:solidFill>
                  <a:srgbClr val="115076"/>
                </a:solidFill>
              </a:rPr>
              <a:t> </a:t>
            </a:r>
            <a:r>
              <a:rPr lang="en-GB" sz="2000" dirty="0" err="1">
                <a:solidFill>
                  <a:srgbClr val="115076"/>
                </a:solidFill>
              </a:rPr>
              <a:t>Januar</a:t>
            </a:r>
            <a:r>
              <a:rPr lang="en-GB" sz="2000" dirty="0">
                <a:solidFill>
                  <a:srgbClr val="115076"/>
                </a:solidFill>
              </a:rPr>
              <a:t> </a:t>
            </a:r>
            <a:r>
              <a:rPr lang="en-GB" sz="2000" dirty="0" err="1">
                <a:solidFill>
                  <a:srgbClr val="115076"/>
                </a:solidFill>
              </a:rPr>
              <a:t>wegwerfen</a:t>
            </a:r>
            <a:endParaRPr lang="en-GB" sz="2000" dirty="0">
              <a:solidFill>
                <a:srgbClr val="115076"/>
              </a:solidFill>
            </a:endParaRPr>
          </a:p>
          <a:p>
            <a:pPr marL="285750" indent="-285750">
              <a:buFont typeface="Arial" panose="020B0604020202020204" pitchFamily="34" charset="0"/>
              <a:buChar char="•"/>
            </a:pPr>
            <a:r>
              <a:rPr lang="en-GB" sz="2000" dirty="0">
                <a:solidFill>
                  <a:srgbClr val="115076"/>
                </a:solidFill>
              </a:rPr>
              <a:t>Ich </a:t>
            </a:r>
            <a:r>
              <a:rPr lang="en-GB" sz="2000" dirty="0" err="1">
                <a:solidFill>
                  <a:srgbClr val="115076"/>
                </a:solidFill>
              </a:rPr>
              <a:t>kann</a:t>
            </a:r>
            <a:r>
              <a:rPr lang="en-GB" sz="2000" dirty="0">
                <a:solidFill>
                  <a:srgbClr val="115076"/>
                </a:solidFill>
              </a:rPr>
              <a:t> </a:t>
            </a:r>
            <a:r>
              <a:rPr lang="en-GB" sz="2000" dirty="0" err="1">
                <a:solidFill>
                  <a:srgbClr val="115076"/>
                </a:solidFill>
              </a:rPr>
              <a:t>ihn</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langfristig</a:t>
            </a:r>
            <a:r>
              <a:rPr lang="en-GB" sz="2000" dirty="0">
                <a:solidFill>
                  <a:srgbClr val="115076"/>
                </a:solidFill>
              </a:rPr>
              <a:t> </a:t>
            </a:r>
            <a:r>
              <a:rPr lang="en-GB" sz="2000" dirty="0" err="1">
                <a:solidFill>
                  <a:srgbClr val="115076"/>
                </a:solidFill>
              </a:rPr>
              <a:t>benutzen</a:t>
            </a:r>
            <a:endParaRPr lang="en-GB" sz="2000" dirty="0">
              <a:solidFill>
                <a:srgbClr val="115076"/>
              </a:solidFill>
            </a:endParaRPr>
          </a:p>
          <a:p>
            <a:pPr marL="285750" indent="-285750">
              <a:buFont typeface="Arial" panose="020B0604020202020204" pitchFamily="34" charset="0"/>
              <a:buChar char="•"/>
            </a:pPr>
            <a:r>
              <a:rPr lang="en-GB" sz="2000" dirty="0" err="1">
                <a:solidFill>
                  <a:srgbClr val="115076"/>
                </a:solidFill>
              </a:rPr>
              <a:t>Bäume</a:t>
            </a:r>
            <a:r>
              <a:rPr lang="en-GB" sz="2000" dirty="0">
                <a:solidFill>
                  <a:srgbClr val="115076"/>
                </a:solidFill>
              </a:rPr>
              <a:t> </a:t>
            </a:r>
            <a:r>
              <a:rPr lang="en-GB" sz="2000" dirty="0" err="1">
                <a:solidFill>
                  <a:srgbClr val="115076"/>
                </a:solidFill>
              </a:rPr>
              <a:t>mit</a:t>
            </a:r>
            <a:r>
              <a:rPr lang="en-GB" sz="2000" dirty="0">
                <a:solidFill>
                  <a:srgbClr val="115076"/>
                </a:solidFill>
              </a:rPr>
              <a:t> </a:t>
            </a:r>
            <a:r>
              <a:rPr lang="en-GB" sz="2000" dirty="0" err="1">
                <a:solidFill>
                  <a:srgbClr val="115076"/>
                </a:solidFill>
              </a:rPr>
              <a:t>Nadeln</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nicht</a:t>
            </a:r>
            <a:r>
              <a:rPr lang="en-GB" sz="2000" dirty="0">
                <a:solidFill>
                  <a:srgbClr val="115076"/>
                </a:solidFill>
              </a:rPr>
              <a:t> gut </a:t>
            </a:r>
            <a:r>
              <a:rPr lang="en-GB" sz="2000" dirty="0" err="1">
                <a:solidFill>
                  <a:srgbClr val="115076"/>
                </a:solidFill>
              </a:rPr>
              <a:t>für</a:t>
            </a:r>
            <a:r>
              <a:rPr lang="en-GB" sz="2000" dirty="0">
                <a:solidFill>
                  <a:srgbClr val="115076"/>
                </a:solidFill>
              </a:rPr>
              <a:t> </a:t>
            </a:r>
            <a:r>
              <a:rPr lang="en-GB" sz="2000" dirty="0" err="1">
                <a:solidFill>
                  <a:srgbClr val="115076"/>
                </a:solidFill>
              </a:rPr>
              <a:t>Babys</a:t>
            </a:r>
            <a:endParaRPr lang="en-GB" sz="2000" dirty="0">
              <a:solidFill>
                <a:srgbClr val="115076"/>
              </a:solidFill>
            </a:endParaRPr>
          </a:p>
        </p:txBody>
      </p:sp>
      <p:sp>
        <p:nvSpPr>
          <p:cNvPr id="13" name="Rectangle 12">
            <a:extLst>
              <a:ext uri="{FF2B5EF4-FFF2-40B4-BE49-F238E27FC236}">
                <a16:creationId xmlns:a16="http://schemas.microsoft.com/office/drawing/2014/main" id="{1528D37D-7407-4C33-AB9A-D1E3B70EC033}"/>
              </a:ext>
            </a:extLst>
          </p:cNvPr>
          <p:cNvSpPr/>
          <p:nvPr/>
        </p:nvSpPr>
        <p:spPr>
          <a:xfrm>
            <a:off x="7182853" y="2791326"/>
            <a:ext cx="2009273" cy="2863516"/>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A27F02E-2388-4C36-B78C-9F034F5982ED}"/>
              </a:ext>
            </a:extLst>
          </p:cNvPr>
          <p:cNvSpPr/>
          <p:nvPr/>
        </p:nvSpPr>
        <p:spPr>
          <a:xfrm>
            <a:off x="9890815" y="2597609"/>
            <a:ext cx="2009273" cy="3591906"/>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964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283"/>
            <a:ext cx="6807200" cy="869950"/>
          </a:xfrm>
          <a:prstGeom prst="rect">
            <a:avLst/>
          </a:prstGeom>
        </p:spPr>
      </p:pic>
      <p:sp>
        <p:nvSpPr>
          <p:cNvPr id="4" name="Title 3"/>
          <p:cNvSpPr>
            <a:spLocks noGrp="1"/>
          </p:cNvSpPr>
          <p:nvPr>
            <p:ph type="title"/>
          </p:nvPr>
        </p:nvSpPr>
        <p:spPr>
          <a:xfrm>
            <a:off x="-32198" y="247046"/>
            <a:ext cx="3745089" cy="707849"/>
          </a:xfrm>
        </p:spPr>
        <p:txBody>
          <a:bodyPr>
            <a:normAutofit/>
          </a:bodyPr>
          <a:lstStyle/>
          <a:p>
            <a:r>
              <a:rPr lang="en-GB" sz="3600" b="1" dirty="0">
                <a:solidFill>
                  <a:schemeClr val="bg1"/>
                </a:solidFill>
              </a:rPr>
              <a:t>Was </a:t>
            </a:r>
            <a:r>
              <a:rPr lang="en-GB" sz="3600" b="1" dirty="0" err="1">
                <a:solidFill>
                  <a:schemeClr val="bg1"/>
                </a:solidFill>
              </a:rPr>
              <a:t>meinst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3816" y="247046"/>
            <a:ext cx="1503511" cy="3831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Google Shape;138;p1">
            <a:extLst>
              <a:ext uri="{FF2B5EF4-FFF2-40B4-BE49-F238E27FC236}">
                <a16:creationId xmlns:a16="http://schemas.microsoft.com/office/drawing/2014/main" id="{BE9C0F41-FE8D-4F58-ADF8-8D6F287AF07C}"/>
              </a:ext>
            </a:extLst>
          </p:cNvPr>
          <p:cNvSpPr/>
          <p:nvPr/>
        </p:nvSpPr>
        <p:spPr>
          <a:xfrm>
            <a:off x="4584033" y="1230549"/>
            <a:ext cx="7463588" cy="4950206"/>
          </a:xfrm>
          <a:prstGeom prst="roundRect">
            <a:avLst>
              <a:gd name="adj" fmla="val 16667"/>
            </a:avLst>
          </a:prstGeom>
          <a:noFill/>
          <a:ln w="762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ts val="2880"/>
              </a:lnSpc>
              <a:spcBef>
                <a:spcPts val="0"/>
              </a:spcBef>
              <a:spcAft>
                <a:spcPts val="0"/>
              </a:spcAft>
              <a:buClr>
                <a:srgbClr val="1F3864"/>
              </a:buClr>
              <a:buSzPts val="2400"/>
              <a:buFont typeface="Century Gothic"/>
              <a:buNone/>
            </a:pPr>
            <a:endParaRPr lang="en-GB" sz="2400" dirty="0">
              <a:solidFill>
                <a:srgbClr val="1F3864"/>
              </a:solidFill>
              <a:latin typeface="Century Gothic"/>
              <a:ea typeface="Century Gothic"/>
              <a:cs typeface="Century Gothic"/>
              <a:sym typeface="Century Gothic"/>
            </a:endParaRPr>
          </a:p>
          <a:p>
            <a:pPr marL="0" marR="0" lvl="0" indent="0" algn="ctr" rtl="0">
              <a:lnSpc>
                <a:spcPts val="2880"/>
              </a:lnSpc>
              <a:spcBef>
                <a:spcPts val="0"/>
              </a:spcBef>
              <a:spcAft>
                <a:spcPts val="0"/>
              </a:spcAft>
              <a:buClr>
                <a:srgbClr val="1F3864"/>
              </a:buClr>
              <a:buSzPts val="2400"/>
              <a:buFont typeface="Century Gothic"/>
              <a:buNone/>
            </a:pPr>
            <a:r>
              <a:rPr lang="en-GB" sz="2100" dirty="0" err="1">
                <a:solidFill>
                  <a:srgbClr val="1F3864"/>
                </a:solidFill>
                <a:latin typeface="Century Gothic"/>
                <a:sym typeface="Century Gothic"/>
              </a:rPr>
              <a:t>sind</a:t>
            </a:r>
            <a:r>
              <a:rPr lang="en-GB" sz="2100" dirty="0">
                <a:solidFill>
                  <a:srgbClr val="1F3864"/>
                </a:solidFill>
                <a:latin typeface="Century Gothic"/>
                <a:sym typeface="Century Gothic"/>
              </a:rPr>
              <a:t> </a:t>
            </a:r>
            <a:r>
              <a:rPr lang="en-GB" sz="2100" b="1" dirty="0">
                <a:solidFill>
                  <a:srgbClr val="EE6B42"/>
                </a:solidFill>
                <a:latin typeface="Century Gothic"/>
              </a:rPr>
              <a:t>| </a:t>
            </a:r>
            <a:r>
              <a:rPr lang="en-GB" sz="2100" dirty="0" err="1">
                <a:solidFill>
                  <a:srgbClr val="1F3864"/>
                </a:solidFill>
                <a:latin typeface="Century Gothic"/>
                <a:sym typeface="Century Gothic"/>
              </a:rPr>
              <a:t>e</a:t>
            </a:r>
            <a:r>
              <a:rPr lang="en-GB" sz="2100" dirty="0" err="1">
                <a:solidFill>
                  <a:srgbClr val="1F3864"/>
                </a:solidFill>
                <a:latin typeface="Century Gothic"/>
                <a:ea typeface="Century Gothic"/>
                <a:cs typeface="Century Gothic"/>
                <a:sym typeface="Century Gothic"/>
              </a:rPr>
              <a:t>chte</a:t>
            </a:r>
            <a:r>
              <a:rPr lang="en-GB" sz="2100" dirty="0">
                <a:solidFill>
                  <a:srgbClr val="1F3864"/>
                </a:solidFill>
                <a:latin typeface="Century Gothic"/>
                <a:ea typeface="Century Gothic"/>
                <a:cs typeface="Century Gothic"/>
                <a:sym typeface="Century Gothic"/>
              </a:rPr>
              <a:t> </a:t>
            </a:r>
            <a:r>
              <a:rPr lang="en-GB" sz="2100" dirty="0" err="1">
                <a:solidFill>
                  <a:srgbClr val="1F3864"/>
                </a:solidFill>
                <a:latin typeface="Century Gothic"/>
                <a:ea typeface="Century Gothic"/>
                <a:cs typeface="Century Gothic"/>
                <a:sym typeface="Century Gothic"/>
              </a:rPr>
              <a:t>Bäume</a:t>
            </a:r>
            <a:r>
              <a:rPr lang="en-GB" sz="2100" dirty="0">
                <a:solidFill>
                  <a:srgbClr val="1F3864"/>
                </a:solidFill>
                <a:latin typeface="Century Gothic"/>
                <a:ea typeface="Century Gothic"/>
                <a:cs typeface="Century Gothic"/>
                <a:sym typeface="Century Gothic"/>
              </a:rPr>
              <a:t> </a:t>
            </a:r>
            <a:r>
              <a:rPr lang="en-GB" sz="2100" dirty="0" err="1">
                <a:solidFill>
                  <a:srgbClr val="1F3864"/>
                </a:solidFill>
                <a:latin typeface="Century Gothic"/>
                <a:ea typeface="Century Gothic"/>
                <a:cs typeface="Century Gothic"/>
                <a:sym typeface="Century Gothic"/>
              </a:rPr>
              <a:t>besser</a:t>
            </a:r>
            <a:r>
              <a:rPr lang="en-GB" sz="2100" dirty="0">
                <a:solidFill>
                  <a:srgbClr val="1F3864"/>
                </a:solidFill>
                <a:latin typeface="Century Gothic"/>
                <a:ea typeface="Century Gothic"/>
                <a:cs typeface="Century Gothic"/>
                <a:sym typeface="Century Gothic"/>
              </a:rPr>
              <a:t> </a:t>
            </a:r>
            <a:r>
              <a:rPr lang="en-GB" sz="2100" dirty="0" err="1">
                <a:solidFill>
                  <a:srgbClr val="1F3864"/>
                </a:solidFill>
                <a:latin typeface="Century Gothic"/>
                <a:ea typeface="Century Gothic"/>
                <a:cs typeface="Century Gothic"/>
                <a:sym typeface="Century Gothic"/>
              </a:rPr>
              <a:t>für</a:t>
            </a:r>
            <a:r>
              <a:rPr lang="en-GB" sz="2100" dirty="0">
                <a:solidFill>
                  <a:srgbClr val="1F3864"/>
                </a:solidFill>
                <a:latin typeface="Century Gothic"/>
                <a:ea typeface="Century Gothic"/>
                <a:cs typeface="Century Gothic"/>
                <a:sym typeface="Century Gothic"/>
              </a:rPr>
              <a:t> die Umwelt</a:t>
            </a:r>
            <a:endParaRPr sz="2100" dirty="0"/>
          </a:p>
          <a:p>
            <a:pPr lvl="0" algn="ctr">
              <a:lnSpc>
                <a:spcPts val="2880"/>
              </a:lnSpc>
              <a:buClr>
                <a:srgbClr val="1F3864"/>
              </a:buClr>
              <a:buSzPts val="2400"/>
            </a:pPr>
            <a:r>
              <a:rPr lang="en-GB" sz="2100" dirty="0" err="1">
                <a:solidFill>
                  <a:srgbClr val="1F3864"/>
                </a:solidFill>
                <a:latin typeface="Century Gothic"/>
                <a:ea typeface="Century Gothic"/>
                <a:cs typeface="Century Gothic"/>
                <a:sym typeface="Century Gothic"/>
              </a:rPr>
              <a:t>kann</a:t>
            </a:r>
            <a:r>
              <a:rPr lang="en-GB" sz="2100" b="1" dirty="0">
                <a:solidFill>
                  <a:srgbClr val="EE6B42"/>
                </a:solidFill>
              </a:rPr>
              <a:t> | </a:t>
            </a:r>
            <a:r>
              <a:rPr lang="en-GB" sz="2100" dirty="0">
                <a:solidFill>
                  <a:srgbClr val="1F3864"/>
                </a:solidFill>
                <a:latin typeface="Century Gothic"/>
                <a:ea typeface="Century Gothic"/>
                <a:cs typeface="Century Gothic"/>
                <a:sym typeface="Century Gothic"/>
              </a:rPr>
              <a:t>man </a:t>
            </a:r>
            <a:r>
              <a:rPr lang="en-GB" sz="2100" dirty="0" err="1">
                <a:solidFill>
                  <a:srgbClr val="1F3864"/>
                </a:solidFill>
                <a:latin typeface="Century Gothic"/>
                <a:sym typeface="Century Gothic"/>
              </a:rPr>
              <a:t>künstliche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nicht</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recyceln</a:t>
            </a:r>
            <a:endParaRPr sz="2100" dirty="0">
              <a:solidFill>
                <a:srgbClr val="1F3864"/>
              </a:solidFill>
              <a:latin typeface="Century Gothic"/>
            </a:endParaRPr>
          </a:p>
          <a:p>
            <a:pPr lvl="0" algn="ctr">
              <a:buClr>
                <a:schemeClr val="lt1"/>
              </a:buClr>
              <a:buSzPts val="2000"/>
            </a:pPr>
            <a:r>
              <a:rPr lang="en-GB" sz="2100" dirty="0" err="1">
                <a:solidFill>
                  <a:srgbClr val="1F3864"/>
                </a:solidFill>
                <a:latin typeface="Century Gothic"/>
                <a:sym typeface="Century Gothic"/>
              </a:rPr>
              <a:t>sind</a:t>
            </a:r>
            <a:r>
              <a:rPr lang="en-GB" sz="2100" b="1" dirty="0">
                <a:solidFill>
                  <a:srgbClr val="EE6B42"/>
                </a:solidFill>
              </a:rPr>
              <a:t> | </a:t>
            </a:r>
            <a:r>
              <a:rPr lang="en-GB" sz="2100" dirty="0" err="1">
                <a:solidFill>
                  <a:srgbClr val="1F3864"/>
                </a:solidFill>
                <a:latin typeface="Century Gothic"/>
                <a:sym typeface="Century Gothic"/>
              </a:rPr>
              <a:t>künstliche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hässlich</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haben</a:t>
            </a:r>
            <a:r>
              <a:rPr lang="en-GB" sz="2100" b="1" dirty="0">
                <a:solidFill>
                  <a:srgbClr val="EE6B42"/>
                </a:solidFill>
              </a:rPr>
              <a:t> | </a:t>
            </a:r>
            <a:r>
              <a:rPr lang="en-GB" sz="2100" dirty="0" err="1">
                <a:solidFill>
                  <a:srgbClr val="1F3864"/>
                </a:solidFill>
                <a:latin typeface="Century Gothic"/>
                <a:sym typeface="Century Gothic"/>
              </a:rPr>
              <a:t>künstliche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schöne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Lichter</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kosten</a:t>
            </a:r>
            <a:r>
              <a:rPr lang="en-GB" sz="2100" b="1" dirty="0">
                <a:solidFill>
                  <a:srgbClr val="EE6B42"/>
                </a:solidFill>
              </a:rPr>
              <a:t> | </a:t>
            </a:r>
            <a:r>
              <a:rPr lang="en-GB" sz="2100" dirty="0" err="1">
                <a:solidFill>
                  <a:srgbClr val="1F3864"/>
                </a:solidFill>
                <a:latin typeface="Century Gothic"/>
                <a:sym typeface="Century Gothic"/>
              </a:rPr>
              <a:t>echte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mehr</a:t>
            </a:r>
            <a:r>
              <a:rPr lang="en-GB" sz="2100" dirty="0">
                <a:solidFill>
                  <a:srgbClr val="1F3864"/>
                </a:solidFill>
                <a:latin typeface="Century Gothic"/>
                <a:sym typeface="Century Gothic"/>
              </a:rPr>
              <a:t> Geld</a:t>
            </a:r>
          </a:p>
          <a:p>
            <a:pPr lvl="0" algn="ctr">
              <a:buClr>
                <a:schemeClr val="lt1"/>
              </a:buClr>
              <a:buSzPts val="2000"/>
            </a:pPr>
            <a:r>
              <a:rPr lang="en-GB" sz="2100" dirty="0" err="1">
                <a:solidFill>
                  <a:srgbClr val="1F3864"/>
                </a:solidFill>
                <a:latin typeface="Century Gothic"/>
                <a:sym typeface="Century Gothic"/>
              </a:rPr>
              <a:t>habe</a:t>
            </a:r>
            <a:r>
              <a:rPr lang="en-GB" sz="2100" dirty="0">
                <a:solidFill>
                  <a:srgbClr val="1F3864"/>
                </a:solidFill>
                <a:latin typeface="Century Gothic"/>
                <a:sym typeface="Century Gothic"/>
              </a:rPr>
              <a:t> </a:t>
            </a:r>
            <a:r>
              <a:rPr lang="en-GB" sz="2100" b="1" dirty="0">
                <a:solidFill>
                  <a:srgbClr val="EE6B42"/>
                </a:solidFill>
              </a:rPr>
              <a:t>| </a:t>
            </a:r>
            <a:r>
              <a:rPr lang="en-GB" sz="2100" dirty="0">
                <a:solidFill>
                  <a:srgbClr val="1F3864"/>
                </a:solidFill>
                <a:latin typeface="Century Gothic"/>
              </a:rPr>
              <a:t>ich </a:t>
            </a:r>
            <a:r>
              <a:rPr lang="en-GB" sz="2100" dirty="0">
                <a:solidFill>
                  <a:srgbClr val="1F3864"/>
                </a:solidFill>
                <a:latin typeface="Century Gothic"/>
                <a:sym typeface="Century Gothic"/>
              </a:rPr>
              <a:t>Angst </a:t>
            </a:r>
            <a:r>
              <a:rPr lang="en-GB" sz="2100" dirty="0" err="1">
                <a:solidFill>
                  <a:srgbClr val="1F3864"/>
                </a:solidFill>
                <a:latin typeface="Century Gothic"/>
                <a:sym typeface="Century Gothic"/>
              </a:rPr>
              <a:t>vor</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Allergien</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sind</a:t>
            </a:r>
            <a:r>
              <a:rPr lang="en-GB" sz="2100" dirty="0">
                <a:solidFill>
                  <a:srgbClr val="1F3864"/>
                </a:solidFill>
                <a:latin typeface="Century Gothic"/>
                <a:sym typeface="Century Gothic"/>
              </a:rPr>
              <a:t> </a:t>
            </a:r>
            <a:r>
              <a:rPr lang="en-GB" sz="2100" b="1" dirty="0">
                <a:solidFill>
                  <a:srgbClr val="EE6B42"/>
                </a:solidFill>
              </a:rPr>
              <a:t>| </a:t>
            </a:r>
            <a:r>
              <a:rPr lang="en-GB" sz="2100" dirty="0" err="1">
                <a:solidFill>
                  <a:srgbClr val="1F3864"/>
                </a:solidFill>
                <a:latin typeface="Century Gothic"/>
                <a:sym typeface="Century Gothic"/>
              </a:rPr>
              <a:t>künstliche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sauberer</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haben</a:t>
            </a:r>
            <a:r>
              <a:rPr lang="en-GB" sz="2100" dirty="0">
                <a:solidFill>
                  <a:srgbClr val="1F3864"/>
                </a:solidFill>
                <a:latin typeface="Century Gothic"/>
                <a:sym typeface="Century Gothic"/>
              </a:rPr>
              <a:t> </a:t>
            </a:r>
            <a:r>
              <a:rPr lang="en-GB" sz="2100" b="1" dirty="0">
                <a:solidFill>
                  <a:srgbClr val="EE6B42"/>
                </a:solidFill>
              </a:rPr>
              <a:t>| </a:t>
            </a:r>
            <a:r>
              <a:rPr lang="en-GB" sz="2100" dirty="0" err="1">
                <a:solidFill>
                  <a:srgbClr val="1F3864"/>
                </a:solidFill>
                <a:latin typeface="Century Gothic"/>
                <a:sym typeface="Century Gothic"/>
              </a:rPr>
              <a:t>echte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viele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Insekten</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sind</a:t>
            </a:r>
            <a:r>
              <a:rPr lang="en-GB" sz="2100" dirty="0">
                <a:solidFill>
                  <a:srgbClr val="1F3864"/>
                </a:solidFill>
                <a:latin typeface="Century Gothic"/>
                <a:sym typeface="Century Gothic"/>
              </a:rPr>
              <a:t> </a:t>
            </a:r>
            <a:r>
              <a:rPr lang="en-GB" sz="2100" b="1" dirty="0">
                <a:solidFill>
                  <a:srgbClr val="EE6B42"/>
                </a:solidFill>
              </a:rPr>
              <a:t>| </a:t>
            </a:r>
            <a:r>
              <a:rPr lang="en-GB" sz="2100" dirty="0" err="1">
                <a:solidFill>
                  <a:srgbClr val="1F3864"/>
                </a:solidFill>
                <a:latin typeface="Century Gothic"/>
                <a:sym typeface="Century Gothic"/>
              </a:rPr>
              <a:t>echte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ein</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Feuerrisiko</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kann</a:t>
            </a:r>
            <a:r>
              <a:rPr lang="en-GB" sz="2100" dirty="0">
                <a:solidFill>
                  <a:srgbClr val="1F3864"/>
                </a:solidFill>
                <a:latin typeface="Century Gothic"/>
                <a:sym typeface="Century Gothic"/>
              </a:rPr>
              <a:t> </a:t>
            </a:r>
            <a:r>
              <a:rPr lang="en-GB" sz="2100" b="1" dirty="0">
                <a:solidFill>
                  <a:srgbClr val="EE6B42"/>
                </a:solidFill>
              </a:rPr>
              <a:t>| </a:t>
            </a:r>
            <a:r>
              <a:rPr lang="en-GB" sz="2100" dirty="0">
                <a:solidFill>
                  <a:srgbClr val="1F3864"/>
                </a:solidFill>
                <a:latin typeface="Century Gothic"/>
              </a:rPr>
              <a:t>man </a:t>
            </a:r>
            <a:r>
              <a:rPr lang="en-GB" sz="2100" dirty="0" err="1">
                <a:solidFill>
                  <a:srgbClr val="1F3864"/>
                </a:solidFill>
                <a:latin typeface="Century Gothic"/>
                <a:sym typeface="Century Gothic"/>
              </a:rPr>
              <a:t>künstliche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Bäume</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nicht</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unterscheiden</a:t>
            </a:r>
            <a:endParaRPr lang="en-GB" sz="2100" dirty="0">
              <a:solidFill>
                <a:srgbClr val="1F3864"/>
              </a:solidFill>
              <a:latin typeface="Century Gothic"/>
              <a:sym typeface="Century Gothic"/>
            </a:endParaRPr>
          </a:p>
          <a:p>
            <a:pPr lvl="0" algn="ctr">
              <a:buClr>
                <a:schemeClr val="lt1"/>
              </a:buClr>
              <a:buSzPts val="2000"/>
            </a:pPr>
            <a:r>
              <a:rPr lang="en-GB" sz="2100" dirty="0" err="1">
                <a:solidFill>
                  <a:srgbClr val="1F3864"/>
                </a:solidFill>
                <a:latin typeface="Century Gothic"/>
                <a:sym typeface="Century Gothic"/>
              </a:rPr>
              <a:t>aufwachsen</a:t>
            </a:r>
            <a:r>
              <a:rPr lang="en-GB" sz="2100" dirty="0">
                <a:solidFill>
                  <a:srgbClr val="1F3864"/>
                </a:solidFill>
                <a:latin typeface="Century Gothic"/>
                <a:sym typeface="Century Gothic"/>
              </a:rPr>
              <a:t> </a:t>
            </a:r>
            <a:r>
              <a:rPr lang="en-GB" sz="2100" b="1" dirty="0">
                <a:solidFill>
                  <a:srgbClr val="EE6B42"/>
                </a:solidFill>
              </a:rPr>
              <a:t>|</a:t>
            </a:r>
            <a:r>
              <a:rPr lang="en-GB" sz="2100" dirty="0">
                <a:solidFill>
                  <a:srgbClr val="1F3864"/>
                </a:solidFill>
                <a:latin typeface="Century Gothic"/>
              </a:rPr>
              <a:t> </a:t>
            </a:r>
            <a:r>
              <a:rPr lang="en-GB" sz="2100" dirty="0">
                <a:solidFill>
                  <a:srgbClr val="1F3864"/>
                </a:solidFill>
                <a:latin typeface="Century Gothic"/>
                <a:sym typeface="Century Gothic"/>
              </a:rPr>
              <a:t>Kinder </a:t>
            </a:r>
            <a:r>
              <a:rPr lang="en-GB" sz="2100" dirty="0" err="1">
                <a:solidFill>
                  <a:srgbClr val="1F3864"/>
                </a:solidFill>
                <a:latin typeface="Century Gothic"/>
                <a:sym typeface="Century Gothic"/>
              </a:rPr>
              <a:t>lieber</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mit</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einem</a:t>
            </a:r>
            <a:r>
              <a:rPr lang="en-GB" sz="2100" dirty="0">
                <a:solidFill>
                  <a:srgbClr val="1F3864"/>
                </a:solidFill>
                <a:latin typeface="Century Gothic"/>
                <a:sym typeface="Century Gothic"/>
              </a:rPr>
              <a:t> </a:t>
            </a:r>
            <a:r>
              <a:rPr lang="en-GB" sz="2100" dirty="0" err="1">
                <a:solidFill>
                  <a:srgbClr val="1F3864"/>
                </a:solidFill>
                <a:latin typeface="Century Gothic"/>
                <a:sym typeface="Century Gothic"/>
              </a:rPr>
              <a:t>echten</a:t>
            </a:r>
            <a:r>
              <a:rPr lang="en-GB" sz="2100" dirty="0">
                <a:solidFill>
                  <a:srgbClr val="1F3864"/>
                </a:solidFill>
                <a:latin typeface="Century Gothic"/>
                <a:sym typeface="Century Gothic"/>
              </a:rPr>
              <a:t> Baum </a:t>
            </a:r>
            <a:endParaRPr sz="2100" dirty="0">
              <a:solidFill>
                <a:srgbClr val="1F3864"/>
              </a:solidFill>
              <a:latin typeface="Century Gothic"/>
              <a:sym typeface="Century Gothic"/>
            </a:endParaRPr>
          </a:p>
        </p:txBody>
      </p:sp>
      <p:graphicFrame>
        <p:nvGraphicFramePr>
          <p:cNvPr id="28" name="Google Shape;137;p1">
            <a:extLst>
              <a:ext uri="{FF2B5EF4-FFF2-40B4-BE49-F238E27FC236}">
                <a16:creationId xmlns:a16="http://schemas.microsoft.com/office/drawing/2014/main" id="{A46E9607-94AF-4356-B0E9-A57D91E88514}"/>
              </a:ext>
            </a:extLst>
          </p:cNvPr>
          <p:cNvGraphicFramePr/>
          <p:nvPr>
            <p:extLst>
              <p:ext uri="{D42A27DB-BD31-4B8C-83A1-F6EECF244321}">
                <p14:modId xmlns:p14="http://schemas.microsoft.com/office/powerpoint/2010/main" val="1727087038"/>
              </p:ext>
            </p:extLst>
          </p:nvPr>
        </p:nvGraphicFramePr>
        <p:xfrm>
          <a:off x="449670" y="2003335"/>
          <a:ext cx="3989983" cy="3840540"/>
        </p:xfrm>
        <a:graphic>
          <a:graphicData uri="http://schemas.openxmlformats.org/drawingml/2006/table">
            <a:tbl>
              <a:tblPr firstRow="1" bandRow="1">
                <a:noFill/>
              </a:tblPr>
              <a:tblGrid>
                <a:gridCol w="446144">
                  <a:extLst>
                    <a:ext uri="{9D8B030D-6E8A-4147-A177-3AD203B41FA5}">
                      <a16:colId xmlns:a16="http://schemas.microsoft.com/office/drawing/2014/main" val="20002"/>
                    </a:ext>
                  </a:extLst>
                </a:gridCol>
                <a:gridCol w="3543839">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GB" sz="3600" b="0" dirty="0">
                          <a:solidFill>
                            <a:srgbClr val="1F3864"/>
                          </a:solidFill>
                        </a:rPr>
                        <a:t>1</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1F3864"/>
                        </a:buClr>
                        <a:buSzPts val="3600"/>
                        <a:buFont typeface="Century Gothic"/>
                        <a:buNone/>
                      </a:pPr>
                      <a:r>
                        <a:rPr lang="en-GB" sz="2400" b="0" dirty="0" err="1">
                          <a:solidFill>
                            <a:srgbClr val="1F3864"/>
                          </a:solidFill>
                        </a:rPr>
                        <a:t>Meiner</a:t>
                      </a:r>
                      <a:r>
                        <a:rPr lang="en-GB" sz="2400" b="0" dirty="0">
                          <a:solidFill>
                            <a:srgbClr val="1F3864"/>
                          </a:solidFill>
                        </a:rPr>
                        <a:t> </a:t>
                      </a:r>
                      <a:r>
                        <a:rPr lang="en-GB" sz="2400" b="0" dirty="0" err="1">
                          <a:solidFill>
                            <a:srgbClr val="1F3864"/>
                          </a:solidFill>
                        </a:rPr>
                        <a:t>Meinung</a:t>
                      </a:r>
                      <a:r>
                        <a:rPr lang="en-GB" sz="2400" b="0" dirty="0">
                          <a:solidFill>
                            <a:srgbClr val="1F3864"/>
                          </a:solidFill>
                        </a:rPr>
                        <a:t> </a:t>
                      </a:r>
                      <a:r>
                        <a:rPr lang="en-GB" sz="2400" b="0" dirty="0" err="1">
                          <a:solidFill>
                            <a:srgbClr val="1F3864"/>
                          </a:solidFill>
                        </a:rPr>
                        <a:t>nach</a:t>
                      </a:r>
                      <a:endParaRPr sz="2400" b="0" dirty="0">
                        <a:solidFill>
                          <a:srgbClr val="1F3864"/>
                        </a:solidFill>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3600" b="0">
                          <a:solidFill>
                            <a:srgbClr val="1F3864"/>
                          </a:solidFill>
                        </a:rPr>
                        <a:t>2</a:t>
                      </a:r>
                      <a:endParaRPr/>
                    </a:p>
                  </a:txBody>
                  <a:tcPr marL="91450" marR="91450" marT="45725" marB="45725">
                    <a:lnT w="12700" cap="flat" cmpd="sng" algn="ctr">
                      <a:solidFill>
                        <a:schemeClr val="tx1"/>
                      </a:solidFill>
                      <a:prstDash val="solid"/>
                      <a:round/>
                      <a:headEnd type="none" w="med" len="med"/>
                      <a:tailEnd type="none" w="med" len="med"/>
                    </a:lnT>
                  </a:tcPr>
                </a:tc>
                <a:tc>
                  <a:txBody>
                    <a:bodyPr/>
                    <a:lstStyle/>
                    <a:p>
                      <a:pPr marL="0" marR="0" lvl="0" indent="0" algn="l" rtl="0">
                        <a:spcBef>
                          <a:spcPts val="0"/>
                        </a:spcBef>
                        <a:spcAft>
                          <a:spcPts val="0"/>
                        </a:spcAft>
                        <a:buNone/>
                      </a:pPr>
                      <a:r>
                        <a:rPr lang="en-GB" sz="2400" b="0" dirty="0">
                          <a:solidFill>
                            <a:srgbClr val="1F3864"/>
                          </a:solidFill>
                        </a:rPr>
                        <a:t>Ich </a:t>
                      </a:r>
                      <a:r>
                        <a:rPr lang="en-GB" sz="2400" b="0" dirty="0" err="1">
                          <a:solidFill>
                            <a:srgbClr val="1F3864"/>
                          </a:solidFill>
                        </a:rPr>
                        <a:t>denke</a:t>
                      </a:r>
                      <a:r>
                        <a:rPr lang="en-GB" sz="2400" b="0" dirty="0">
                          <a:solidFill>
                            <a:srgbClr val="1F3864"/>
                          </a:solidFill>
                        </a:rPr>
                        <a:t>, </a:t>
                      </a:r>
                      <a:r>
                        <a:rPr lang="en-GB" sz="2400" b="0" dirty="0" err="1">
                          <a:solidFill>
                            <a:srgbClr val="1F3864"/>
                          </a:solidFill>
                        </a:rPr>
                        <a:t>dass</a:t>
                      </a:r>
                      <a:endParaRPr sz="2400" b="0" dirty="0">
                        <a:solidFill>
                          <a:srgbClr val="1F3864"/>
                        </a:solidFill>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3600" b="0">
                          <a:solidFill>
                            <a:srgbClr val="1F3864"/>
                          </a:solidFill>
                        </a:rPr>
                        <a:t>3</a:t>
                      </a:r>
                      <a:endParaRPr/>
                    </a:p>
                  </a:txBody>
                  <a:tcPr marL="91450" marR="91450" marT="45725" marB="45725"/>
                </a:tc>
                <a:tc>
                  <a:txBody>
                    <a:bodyPr/>
                    <a:lstStyle/>
                    <a:p>
                      <a:pPr marL="0" marR="0" lvl="0" indent="0" algn="l" rtl="0">
                        <a:spcBef>
                          <a:spcPts val="0"/>
                        </a:spcBef>
                        <a:spcAft>
                          <a:spcPts val="0"/>
                        </a:spcAft>
                        <a:buNone/>
                      </a:pPr>
                      <a:r>
                        <a:rPr lang="en-GB" sz="2400" b="0" dirty="0">
                          <a:solidFill>
                            <a:srgbClr val="1F3864"/>
                          </a:solidFill>
                        </a:rPr>
                        <a:t>Ich </a:t>
                      </a:r>
                      <a:r>
                        <a:rPr lang="en-GB" sz="2400" b="0" dirty="0" err="1">
                          <a:solidFill>
                            <a:srgbClr val="1F3864"/>
                          </a:solidFill>
                        </a:rPr>
                        <a:t>meine</a:t>
                      </a:r>
                      <a:r>
                        <a:rPr lang="en-GB" sz="2400" b="0" dirty="0">
                          <a:solidFill>
                            <a:srgbClr val="1F3864"/>
                          </a:solidFill>
                        </a:rPr>
                        <a:t>,</a:t>
                      </a:r>
                      <a:endParaRPr sz="2400" b="0" dirty="0">
                        <a:solidFill>
                          <a:srgbClr val="1F3864"/>
                        </a:solidFill>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3600" b="0">
                          <a:solidFill>
                            <a:srgbClr val="1F3864"/>
                          </a:solidFill>
                        </a:rPr>
                        <a:t>4</a:t>
                      </a:r>
                      <a:endParaRPr/>
                    </a:p>
                  </a:txBody>
                  <a:tcPr marL="91450" marR="91450" marT="45725" marB="45725"/>
                </a:tc>
                <a:tc>
                  <a:txBody>
                    <a:bodyPr/>
                    <a:lstStyle/>
                    <a:p>
                      <a:pPr marL="0" marR="0" lvl="0" indent="0" algn="l" rtl="0">
                        <a:spcBef>
                          <a:spcPts val="0"/>
                        </a:spcBef>
                        <a:spcAft>
                          <a:spcPts val="0"/>
                        </a:spcAft>
                        <a:buNone/>
                      </a:pPr>
                      <a:r>
                        <a:rPr lang="en-GB" sz="2400" b="0" dirty="0">
                          <a:solidFill>
                            <a:srgbClr val="1F3864"/>
                          </a:solidFill>
                        </a:rPr>
                        <a:t>Ich </a:t>
                      </a:r>
                      <a:r>
                        <a:rPr lang="en-GB" sz="2400" b="0" dirty="0" err="1">
                          <a:solidFill>
                            <a:srgbClr val="1F3864"/>
                          </a:solidFill>
                        </a:rPr>
                        <a:t>finde</a:t>
                      </a:r>
                      <a:r>
                        <a:rPr lang="en-GB" sz="2400" b="0" dirty="0">
                          <a:solidFill>
                            <a:srgbClr val="1F3864"/>
                          </a:solidFill>
                        </a:rPr>
                        <a:t>, </a:t>
                      </a:r>
                      <a:r>
                        <a:rPr lang="en-GB" sz="2400" b="0" dirty="0" err="1">
                          <a:solidFill>
                            <a:srgbClr val="1F3864"/>
                          </a:solidFill>
                        </a:rPr>
                        <a:t>dass</a:t>
                      </a:r>
                      <a:endParaRPr sz="1200" b="0" dirty="0"/>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3600" b="0">
                          <a:solidFill>
                            <a:srgbClr val="1F3864"/>
                          </a:solidFill>
                        </a:rPr>
                        <a:t>5</a:t>
                      </a:r>
                      <a:endParaRPr/>
                    </a:p>
                  </a:txBody>
                  <a:tcPr marL="91450" marR="91450" marT="45725" marB="45725"/>
                </a:tc>
                <a:tc>
                  <a:txBody>
                    <a:bodyPr/>
                    <a:lstStyle/>
                    <a:p>
                      <a:pPr marL="0" marR="0" lvl="0" indent="0" algn="l" rtl="0">
                        <a:spcBef>
                          <a:spcPts val="0"/>
                        </a:spcBef>
                        <a:spcAft>
                          <a:spcPts val="0"/>
                        </a:spcAft>
                        <a:buNone/>
                      </a:pPr>
                      <a:r>
                        <a:rPr lang="en-GB" sz="2400" b="0" dirty="0">
                          <a:solidFill>
                            <a:srgbClr val="1F3864"/>
                          </a:solidFill>
                        </a:rPr>
                        <a:t>Ich </a:t>
                      </a:r>
                      <a:r>
                        <a:rPr lang="en-GB" sz="2400" b="0" dirty="0" err="1">
                          <a:solidFill>
                            <a:srgbClr val="1F3864"/>
                          </a:solidFill>
                        </a:rPr>
                        <a:t>verstehe</a:t>
                      </a:r>
                      <a:r>
                        <a:rPr lang="en-GB" sz="2400" b="0" dirty="0">
                          <a:solidFill>
                            <a:srgbClr val="1F3864"/>
                          </a:solidFill>
                        </a:rPr>
                        <a:t>, </a:t>
                      </a:r>
                      <a:endParaRPr sz="1200" b="0" dirty="0"/>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3600" b="0" dirty="0">
                          <a:solidFill>
                            <a:srgbClr val="1F3864"/>
                          </a:solidFill>
                        </a:rPr>
                        <a:t>6</a:t>
                      </a:r>
                      <a:endParaRPr dirty="0"/>
                    </a:p>
                  </a:txBody>
                  <a:tcPr marL="91450" marR="91450" marT="45725" marB="45725"/>
                </a:tc>
                <a:tc>
                  <a:txBody>
                    <a:bodyPr/>
                    <a:lstStyle/>
                    <a:p>
                      <a:pPr marL="0" marR="0" lvl="0" indent="0" algn="l" rtl="0">
                        <a:spcBef>
                          <a:spcPts val="0"/>
                        </a:spcBef>
                        <a:spcAft>
                          <a:spcPts val="0"/>
                        </a:spcAft>
                        <a:buNone/>
                      </a:pPr>
                      <a:r>
                        <a:rPr lang="en-GB" sz="2400" b="0" dirty="0">
                          <a:solidFill>
                            <a:srgbClr val="1F3864"/>
                          </a:solidFill>
                        </a:rPr>
                        <a:t>Ich </a:t>
                      </a:r>
                      <a:r>
                        <a:rPr lang="en-GB" sz="2400" b="0" dirty="0" err="1">
                          <a:solidFill>
                            <a:srgbClr val="1F3864"/>
                          </a:solidFill>
                        </a:rPr>
                        <a:t>glaube</a:t>
                      </a:r>
                      <a:r>
                        <a:rPr lang="en-GB" sz="2400" b="0" dirty="0">
                          <a:solidFill>
                            <a:srgbClr val="1F3864"/>
                          </a:solidFill>
                        </a:rPr>
                        <a:t> </a:t>
                      </a:r>
                      <a:r>
                        <a:rPr lang="en-GB" sz="2400" b="0" dirty="0" err="1">
                          <a:solidFill>
                            <a:srgbClr val="1F3864"/>
                          </a:solidFill>
                        </a:rPr>
                        <a:t>nicht</a:t>
                      </a:r>
                      <a:r>
                        <a:rPr lang="en-GB" sz="2400" b="0" dirty="0">
                          <a:solidFill>
                            <a:srgbClr val="1F3864"/>
                          </a:solidFill>
                        </a:rPr>
                        <a:t>, </a:t>
                      </a:r>
                      <a:r>
                        <a:rPr lang="en-GB" sz="2400" b="0" dirty="0" err="1">
                          <a:solidFill>
                            <a:srgbClr val="1F3864"/>
                          </a:solidFill>
                        </a:rPr>
                        <a:t>dass</a:t>
                      </a:r>
                      <a:endParaRPr sz="2400" b="0" dirty="0">
                        <a:solidFill>
                          <a:srgbClr val="1F3864"/>
                        </a:solidFill>
                      </a:endParaRPr>
                    </a:p>
                  </a:txBody>
                  <a:tcPr marL="91450" marR="91450" marT="45725" marB="45725" anchor="ctr"/>
                </a:tc>
                <a:extLst>
                  <a:ext uri="{0D108BD9-81ED-4DB2-BD59-A6C34878D82A}">
                    <a16:rowId xmlns:a16="http://schemas.microsoft.com/office/drawing/2014/main" val="10005"/>
                  </a:ext>
                </a:extLst>
              </a:tr>
            </a:tbl>
          </a:graphicData>
        </a:graphic>
      </p:graphicFrame>
      <p:pic>
        <p:nvPicPr>
          <p:cNvPr id="25" name="Google Shape;139;p1" descr="http://www.clker.com/cliparts/0/j/m/C/Y/1/green-and-purple-dice-md.png">
            <a:extLst>
              <a:ext uri="{FF2B5EF4-FFF2-40B4-BE49-F238E27FC236}">
                <a16:creationId xmlns:a16="http://schemas.microsoft.com/office/drawing/2014/main" id="{7F95BB21-946E-4336-B395-A68E5F9D2F7B}"/>
              </a:ext>
            </a:extLst>
          </p:cNvPr>
          <p:cNvPicPr preferRelativeResize="0"/>
          <p:nvPr/>
        </p:nvPicPr>
        <p:blipFill rotWithShape="1">
          <a:blip r:embed="rId4">
            <a:alphaModFix/>
          </a:blip>
          <a:srcRect/>
          <a:stretch/>
        </p:blipFill>
        <p:spPr>
          <a:xfrm>
            <a:off x="3314993" y="2959767"/>
            <a:ext cx="1702175" cy="2100487"/>
          </a:xfrm>
          <a:prstGeom prst="rect">
            <a:avLst/>
          </a:prstGeom>
          <a:noFill/>
          <a:ln>
            <a:noFill/>
          </a:ln>
        </p:spPr>
      </p:pic>
    </p:spTree>
    <p:extLst>
      <p:ext uri="{BB962C8B-B14F-4D97-AF65-F5344CB8AC3E}">
        <p14:creationId xmlns:p14="http://schemas.microsoft.com/office/powerpoint/2010/main" val="3800490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170821" cy="869950"/>
          </a:xfrm>
          <a:prstGeom prst="rect">
            <a:avLst/>
          </a:prstGeom>
        </p:spPr>
      </p:pic>
      <p:sp>
        <p:nvSpPr>
          <p:cNvPr id="4" name="Title 3"/>
          <p:cNvSpPr>
            <a:spLocks noGrp="1"/>
          </p:cNvSpPr>
          <p:nvPr>
            <p:ph type="title"/>
          </p:nvPr>
        </p:nvSpPr>
        <p:spPr>
          <a:xfrm>
            <a:off x="0" y="294041"/>
            <a:ext cx="6653463" cy="707849"/>
          </a:xfrm>
        </p:spPr>
        <p:txBody>
          <a:bodyPr>
            <a:normAutofit fontScale="90000"/>
          </a:bodyPr>
          <a:lstStyle/>
          <a:p>
            <a:r>
              <a:rPr lang="en-GB" sz="3600" b="1" dirty="0">
                <a:solidFill>
                  <a:schemeClr val="bg1"/>
                </a:solidFill>
              </a:rPr>
              <a:t>Andrea </a:t>
            </a:r>
            <a:r>
              <a:rPr lang="en-GB" sz="3600" b="1" dirty="0" err="1">
                <a:solidFill>
                  <a:schemeClr val="bg1"/>
                </a:solidFill>
              </a:rPr>
              <a:t>schreibt</a:t>
            </a:r>
            <a:r>
              <a:rPr lang="en-GB" sz="3600" b="1" dirty="0">
                <a:solidFill>
                  <a:schemeClr val="bg1"/>
                </a:solidFill>
              </a:rPr>
              <a:t> an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5284" y="247046"/>
            <a:ext cx="1563608" cy="42672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6554" y="2602809"/>
            <a:ext cx="11778892" cy="2677656"/>
          </a:xfrm>
          <a:prstGeom prst="rect">
            <a:avLst/>
          </a:prstGeom>
          <a:noFill/>
        </p:spPr>
        <p:txBody>
          <a:bodyPr wrap="square" rtlCol="0">
            <a:spAutoFit/>
          </a:bodyPr>
          <a:lstStyle/>
          <a:p>
            <a:r>
              <a:rPr lang="en-US" sz="2400" dirty="0">
                <a:solidFill>
                  <a:schemeClr val="accent5">
                    <a:lumMod val="50000"/>
                  </a:schemeClr>
                </a:solidFill>
              </a:rPr>
              <a:t>Dear Wolfgang,</a:t>
            </a:r>
          </a:p>
          <a:p>
            <a:endParaRPr lang="en-US" sz="2400" dirty="0">
              <a:solidFill>
                <a:schemeClr val="accent5">
                  <a:lumMod val="50000"/>
                </a:schemeClr>
              </a:solidFill>
            </a:endParaRPr>
          </a:p>
          <a:p>
            <a:r>
              <a:rPr lang="en-US" sz="2400" dirty="0">
                <a:solidFill>
                  <a:schemeClr val="accent5">
                    <a:lumMod val="50000"/>
                  </a:schemeClr>
                </a:solidFill>
              </a:rPr>
              <a:t>I think </a:t>
            </a:r>
            <a:r>
              <a:rPr lang="en-US" sz="2400" b="1" i="1" dirty="0">
                <a:solidFill>
                  <a:schemeClr val="accent5">
                    <a:lumMod val="50000"/>
                  </a:schemeClr>
                </a:solidFill>
              </a:rPr>
              <a:t>that</a:t>
            </a:r>
            <a:r>
              <a:rPr lang="en-US" sz="2400" dirty="0">
                <a:solidFill>
                  <a:schemeClr val="accent5">
                    <a:lumMod val="50000"/>
                  </a:schemeClr>
                </a:solidFill>
              </a:rPr>
              <a:t> before 1850 Christmas trees were generally unknown in England. I know that is relatively late compared to Germany. Normally, we have an artificial tree. This year, I hope we will manage to buy a real tree. I think </a:t>
            </a:r>
            <a:r>
              <a:rPr lang="en-US" sz="2400" b="1" i="1" dirty="0">
                <a:solidFill>
                  <a:schemeClr val="accent5">
                    <a:lumMod val="50000"/>
                  </a:schemeClr>
                </a:solidFill>
              </a:rPr>
              <a:t>that</a:t>
            </a:r>
            <a:r>
              <a:rPr lang="en-US" sz="2400" dirty="0">
                <a:solidFill>
                  <a:schemeClr val="accent5">
                    <a:lumMod val="50000"/>
                  </a:schemeClr>
                </a:solidFill>
              </a:rPr>
              <a:t> real trees are prettier. However, for me that isn’t as important as my relationships. In my opinion, Christmas is a time for family and love for us all.  </a:t>
            </a:r>
          </a:p>
        </p:txBody>
      </p:sp>
      <p:sp>
        <p:nvSpPr>
          <p:cNvPr id="6" name="TextBox 5">
            <a:extLst>
              <a:ext uri="{FF2B5EF4-FFF2-40B4-BE49-F238E27FC236}">
                <a16:creationId xmlns:a16="http://schemas.microsoft.com/office/drawing/2014/main" id="{C477D389-4CB8-4333-8F9C-98F2E47252DF}"/>
              </a:ext>
            </a:extLst>
          </p:cNvPr>
          <p:cNvSpPr txBox="1"/>
          <p:nvPr/>
        </p:nvSpPr>
        <p:spPr>
          <a:xfrm>
            <a:off x="180000" y="1516593"/>
            <a:ext cx="6702714" cy="830997"/>
          </a:xfrm>
          <a:prstGeom prst="rect">
            <a:avLst/>
          </a:prstGeom>
          <a:noFill/>
        </p:spPr>
        <p:txBody>
          <a:bodyPr wrap="square" rtlCol="0">
            <a:spAutoFit/>
          </a:bodyPr>
          <a:lstStyle/>
          <a:p>
            <a:r>
              <a:rPr lang="en-US" sz="2400" dirty="0">
                <a:solidFill>
                  <a:schemeClr val="accent5">
                    <a:lumMod val="50000"/>
                  </a:schemeClr>
                </a:solidFill>
              </a:rPr>
              <a:t>Andrea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E-Mail an Wolfgang. </a:t>
            </a:r>
            <a:r>
              <a:rPr lang="en-US" sz="2400" dirty="0" err="1">
                <a:solidFill>
                  <a:schemeClr val="accent5">
                    <a:lumMod val="50000"/>
                  </a:schemeClr>
                </a:solidFill>
              </a:rPr>
              <a:t>Übersetze</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ins Deutsche.</a:t>
            </a:r>
          </a:p>
        </p:txBody>
      </p:sp>
      <p:pic>
        <p:nvPicPr>
          <p:cNvPr id="8" name="Picture 7" descr="A person wearing a white shirt&#10;&#10;Description automatically generated with low confidence">
            <a:extLst>
              <a:ext uri="{FF2B5EF4-FFF2-40B4-BE49-F238E27FC236}">
                <a16:creationId xmlns:a16="http://schemas.microsoft.com/office/drawing/2014/main" id="{6EB968A9-7EED-4CC4-9736-750C6244B6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558"/>
          <a:stretch/>
        </p:blipFill>
        <p:spPr>
          <a:xfrm>
            <a:off x="7012532" y="923423"/>
            <a:ext cx="1760723" cy="1859414"/>
          </a:xfrm>
          <a:prstGeom prst="rect">
            <a:avLst/>
          </a:prstGeom>
        </p:spPr>
      </p:pic>
      <p:pic>
        <p:nvPicPr>
          <p:cNvPr id="10" name="Picture 9" descr="A cartoon of a child&#10;&#10;Description automatically generated with low confidence">
            <a:extLst>
              <a:ext uri="{FF2B5EF4-FFF2-40B4-BE49-F238E27FC236}">
                <a16:creationId xmlns:a16="http://schemas.microsoft.com/office/drawing/2014/main" id="{C1F2AE3B-5CE3-40AD-A4B0-4EDAB7683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3073" y="946920"/>
            <a:ext cx="1883494" cy="1812419"/>
          </a:xfrm>
          <a:prstGeom prst="rect">
            <a:avLst/>
          </a:prstGeom>
        </p:spPr>
      </p:pic>
      <p:sp>
        <p:nvSpPr>
          <p:cNvPr id="2" name="Rectangle 1">
            <a:extLst>
              <a:ext uri="{FF2B5EF4-FFF2-40B4-BE49-F238E27FC236}">
                <a16:creationId xmlns:a16="http://schemas.microsoft.com/office/drawing/2014/main" id="{AB6A08B8-F86D-40BE-90A9-9F1769EF0CF7}"/>
              </a:ext>
            </a:extLst>
          </p:cNvPr>
          <p:cNvSpPr/>
          <p:nvPr/>
        </p:nvSpPr>
        <p:spPr>
          <a:xfrm>
            <a:off x="10217192" y="5403421"/>
            <a:ext cx="1762021" cy="830997"/>
          </a:xfrm>
          <a:prstGeom prst="rect">
            <a:avLst/>
          </a:prstGeom>
          <a:ln>
            <a:solidFill>
              <a:srgbClr val="002060"/>
            </a:solidFill>
          </a:ln>
        </p:spPr>
        <p:txBody>
          <a:bodyPr wrap="none">
            <a:spAutoFit/>
          </a:bodyPr>
          <a:lstStyle/>
          <a:p>
            <a:r>
              <a:rPr lang="en-US" sz="2400" b="1" i="1" dirty="0">
                <a:solidFill>
                  <a:srgbClr val="4472C4">
                    <a:lumMod val="50000"/>
                  </a:srgbClr>
                </a:solidFill>
              </a:rPr>
              <a:t>that – </a:t>
            </a:r>
            <a:r>
              <a:rPr lang="en-US" sz="2400" b="1" i="1" dirty="0" err="1">
                <a:solidFill>
                  <a:srgbClr val="4472C4">
                    <a:lumMod val="50000"/>
                  </a:srgbClr>
                </a:solidFill>
              </a:rPr>
              <a:t>dass</a:t>
            </a:r>
            <a:br>
              <a:rPr lang="en-US" sz="2400" b="1" i="1" dirty="0">
                <a:solidFill>
                  <a:srgbClr val="4472C4">
                    <a:lumMod val="50000"/>
                  </a:srgbClr>
                </a:solidFill>
              </a:rPr>
            </a:br>
            <a:r>
              <a:rPr lang="en-US" sz="2400" dirty="0">
                <a:solidFill>
                  <a:schemeClr val="accent5">
                    <a:lumMod val="50000"/>
                  </a:schemeClr>
                </a:solidFill>
              </a:rPr>
              <a:t>that</a:t>
            </a:r>
            <a:r>
              <a:rPr lang="en-US" sz="2400" dirty="0">
                <a:solidFill>
                  <a:srgbClr val="4472C4">
                    <a:lumMod val="50000"/>
                  </a:srgbClr>
                </a:solidFill>
              </a:rPr>
              <a:t> – das </a:t>
            </a:r>
            <a:endParaRPr lang="en-GB" dirty="0"/>
          </a:p>
        </p:txBody>
      </p:sp>
    </p:spTree>
    <p:extLst>
      <p:ext uri="{BB962C8B-B14F-4D97-AF65-F5344CB8AC3E}">
        <p14:creationId xmlns:p14="http://schemas.microsoft.com/office/powerpoint/2010/main" val="300718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170821" cy="869950"/>
          </a:xfrm>
          <a:prstGeom prst="rect">
            <a:avLst/>
          </a:prstGeom>
        </p:spPr>
      </p:pic>
      <p:sp>
        <p:nvSpPr>
          <p:cNvPr id="4" name="Title 3"/>
          <p:cNvSpPr>
            <a:spLocks noGrp="1"/>
          </p:cNvSpPr>
          <p:nvPr>
            <p:ph type="title"/>
          </p:nvPr>
        </p:nvSpPr>
        <p:spPr>
          <a:xfrm>
            <a:off x="0" y="294041"/>
            <a:ext cx="6653463" cy="707849"/>
          </a:xfrm>
        </p:spPr>
        <p:txBody>
          <a:bodyPr>
            <a:normAutofit fontScale="90000"/>
          </a:bodyPr>
          <a:lstStyle/>
          <a:p>
            <a:r>
              <a:rPr lang="en-GB" sz="3600" b="1" dirty="0">
                <a:solidFill>
                  <a:schemeClr val="bg1"/>
                </a:solidFill>
              </a:rPr>
              <a:t>Andrea </a:t>
            </a:r>
            <a:r>
              <a:rPr lang="en-GB" sz="3600" b="1" dirty="0" err="1">
                <a:solidFill>
                  <a:schemeClr val="bg1"/>
                </a:solidFill>
              </a:rPr>
              <a:t>schreibt</a:t>
            </a:r>
            <a:r>
              <a:rPr lang="en-GB" sz="3600" b="1" dirty="0">
                <a:solidFill>
                  <a:schemeClr val="bg1"/>
                </a:solidFill>
              </a:rPr>
              <a:t> an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5284" y="247046"/>
            <a:ext cx="1563608" cy="42672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6554" y="2487450"/>
            <a:ext cx="11778892" cy="3046988"/>
          </a:xfrm>
          <a:prstGeom prst="rect">
            <a:avLst/>
          </a:prstGeom>
          <a:noFill/>
        </p:spPr>
        <p:txBody>
          <a:bodyPr wrap="square" rtlCol="0">
            <a:spAutoFit/>
          </a:bodyPr>
          <a:lstStyle/>
          <a:p>
            <a:r>
              <a:rPr lang="en-US" sz="2400" dirty="0">
                <a:solidFill>
                  <a:schemeClr val="accent5">
                    <a:lumMod val="50000"/>
                  </a:schemeClr>
                </a:solidFill>
              </a:rPr>
              <a:t>Dear Wolfgang,</a:t>
            </a:r>
          </a:p>
          <a:p>
            <a:endParaRPr lang="en-US" sz="2400" dirty="0">
              <a:solidFill>
                <a:schemeClr val="accent5">
                  <a:lumMod val="50000"/>
                </a:schemeClr>
              </a:solidFill>
            </a:endParaRPr>
          </a:p>
          <a:p>
            <a:r>
              <a:rPr lang="en-US" sz="2400" b="1" i="1" dirty="0">
                <a:solidFill>
                  <a:schemeClr val="accent5">
                    <a:lumMod val="50000"/>
                  </a:schemeClr>
                </a:solidFill>
              </a:rPr>
              <a:t>ich </a:t>
            </a:r>
            <a:r>
              <a:rPr lang="en-US" sz="2400" b="1" i="1" dirty="0" err="1">
                <a:solidFill>
                  <a:schemeClr val="accent5">
                    <a:lumMod val="50000"/>
                  </a:schemeClr>
                </a:solidFill>
              </a:rPr>
              <a:t>denke</a:t>
            </a:r>
            <a:r>
              <a:rPr lang="en-US" sz="2400" b="1" i="1" dirty="0">
                <a:solidFill>
                  <a:schemeClr val="accent5">
                    <a:lumMod val="50000"/>
                  </a:schemeClr>
                </a:solidFill>
              </a:rPr>
              <a:t>, </a:t>
            </a:r>
            <a:r>
              <a:rPr lang="en-US" sz="2400" b="1" i="1" dirty="0" err="1">
                <a:solidFill>
                  <a:schemeClr val="accent5">
                    <a:lumMod val="50000"/>
                  </a:schemeClr>
                </a:solidFill>
              </a:rPr>
              <a:t>dass</a:t>
            </a:r>
            <a:r>
              <a:rPr lang="en-US" sz="2400" b="1" i="1" dirty="0">
                <a:solidFill>
                  <a:schemeClr val="accent5">
                    <a:lumMod val="50000"/>
                  </a:schemeClr>
                </a:solidFill>
              </a:rPr>
              <a:t> </a:t>
            </a:r>
            <a:r>
              <a:rPr lang="en-US" sz="2400" dirty="0">
                <a:solidFill>
                  <a:schemeClr val="accent5">
                    <a:lumMod val="50000"/>
                  </a:schemeClr>
                </a:solidFill>
              </a:rPr>
              <a:t>before 1850 Christmas trees</a:t>
            </a:r>
            <a:r>
              <a:rPr lang="en-US" sz="2400" i="1" dirty="0">
                <a:solidFill>
                  <a:schemeClr val="accent5">
                    <a:lumMod val="50000"/>
                  </a:schemeClr>
                </a:solidFill>
              </a:rPr>
              <a:t> were </a:t>
            </a:r>
            <a:r>
              <a:rPr lang="en-US" sz="2400" dirty="0">
                <a:solidFill>
                  <a:schemeClr val="accent5">
                    <a:lumMod val="50000"/>
                  </a:schemeClr>
                </a:solidFill>
              </a:rPr>
              <a:t>generally unknown in England. </a:t>
            </a:r>
            <a:r>
              <a:rPr lang="en-US" sz="2400" b="1" i="1" dirty="0">
                <a:solidFill>
                  <a:schemeClr val="accent5">
                    <a:lumMod val="50000"/>
                  </a:schemeClr>
                </a:solidFill>
              </a:rPr>
              <a:t>Ich </a:t>
            </a:r>
            <a:r>
              <a:rPr lang="en-US" sz="2400" b="1" i="1" dirty="0" err="1">
                <a:solidFill>
                  <a:schemeClr val="accent5">
                    <a:lumMod val="50000"/>
                  </a:schemeClr>
                </a:solidFill>
              </a:rPr>
              <a:t>weiß</a:t>
            </a:r>
            <a:r>
              <a:rPr lang="en-US" sz="2400" b="1" i="1" dirty="0">
                <a:solidFill>
                  <a:schemeClr val="accent5">
                    <a:lumMod val="50000"/>
                  </a:schemeClr>
                </a:solidFill>
              </a:rPr>
              <a:t>, </a:t>
            </a:r>
            <a:r>
              <a:rPr lang="en-US" sz="2400" dirty="0">
                <a:solidFill>
                  <a:schemeClr val="accent5">
                    <a:lumMod val="50000"/>
                  </a:schemeClr>
                </a:solidFill>
              </a:rPr>
              <a:t>that is relatively late </a:t>
            </a:r>
            <a:r>
              <a:rPr lang="en-US" sz="2400" b="1" i="1" dirty="0" err="1">
                <a:solidFill>
                  <a:schemeClr val="accent5">
                    <a:lumMod val="50000"/>
                  </a:schemeClr>
                </a:solidFill>
              </a:rPr>
              <a:t>im</a:t>
            </a:r>
            <a:r>
              <a:rPr lang="en-US" sz="2400" b="1" i="1" dirty="0">
                <a:solidFill>
                  <a:schemeClr val="accent5">
                    <a:lumMod val="50000"/>
                  </a:schemeClr>
                </a:solidFill>
              </a:rPr>
              <a:t> </a:t>
            </a:r>
            <a:r>
              <a:rPr lang="en-US" sz="2400" b="1" i="1" dirty="0" err="1">
                <a:solidFill>
                  <a:schemeClr val="accent5">
                    <a:lumMod val="50000"/>
                  </a:schemeClr>
                </a:solidFill>
              </a:rPr>
              <a:t>Vergleich</a:t>
            </a:r>
            <a:r>
              <a:rPr lang="en-US" sz="2400" b="1" i="1" dirty="0">
                <a:solidFill>
                  <a:schemeClr val="accent5">
                    <a:lumMod val="50000"/>
                  </a:schemeClr>
                </a:solidFill>
              </a:rPr>
              <a:t> </a:t>
            </a:r>
            <a:r>
              <a:rPr lang="en-US" sz="2400" b="1" i="1" dirty="0" err="1">
                <a:solidFill>
                  <a:schemeClr val="accent5">
                    <a:lumMod val="50000"/>
                  </a:schemeClr>
                </a:solidFill>
              </a:rPr>
              <a:t>zu</a:t>
            </a:r>
            <a:r>
              <a:rPr lang="en-US" sz="2400" b="1" i="1" dirty="0">
                <a:solidFill>
                  <a:schemeClr val="accent5">
                    <a:lumMod val="50000"/>
                  </a:schemeClr>
                </a:solidFill>
              </a:rPr>
              <a:t> </a:t>
            </a:r>
            <a:r>
              <a:rPr lang="en-US" sz="2400" dirty="0">
                <a:solidFill>
                  <a:schemeClr val="accent5">
                    <a:lumMod val="50000"/>
                  </a:schemeClr>
                </a:solidFill>
              </a:rPr>
              <a:t>Germany. Normally, we have an artificial tree. </a:t>
            </a:r>
            <a:r>
              <a:rPr lang="en-US" sz="2400" b="1" i="1" dirty="0">
                <a:solidFill>
                  <a:schemeClr val="accent5">
                    <a:lumMod val="50000"/>
                  </a:schemeClr>
                </a:solidFill>
              </a:rPr>
              <a:t>Ich </a:t>
            </a:r>
            <a:r>
              <a:rPr lang="en-US" sz="2400" b="1" i="1" dirty="0" err="1">
                <a:solidFill>
                  <a:schemeClr val="accent5">
                    <a:lumMod val="50000"/>
                  </a:schemeClr>
                </a:solidFill>
              </a:rPr>
              <a:t>hoffe</a:t>
            </a:r>
            <a:r>
              <a:rPr lang="en-US" sz="2400" b="1" i="1" dirty="0">
                <a:solidFill>
                  <a:schemeClr val="accent5">
                    <a:lumMod val="50000"/>
                  </a:schemeClr>
                </a:solidFill>
              </a:rPr>
              <a:t>, dieses </a:t>
            </a:r>
            <a:r>
              <a:rPr lang="en-US" sz="2400" b="1" i="1" dirty="0" err="1">
                <a:solidFill>
                  <a:schemeClr val="accent5">
                    <a:lumMod val="50000"/>
                  </a:schemeClr>
                </a:solidFill>
              </a:rPr>
              <a:t>Jahr</a:t>
            </a:r>
            <a:r>
              <a:rPr lang="en-US" sz="2400" b="1" i="1" dirty="0">
                <a:solidFill>
                  <a:schemeClr val="accent5">
                    <a:lumMod val="50000"/>
                  </a:schemeClr>
                </a:solidFill>
              </a:rPr>
              <a:t> </a:t>
            </a:r>
            <a:r>
              <a:rPr lang="en-US" sz="2400" dirty="0">
                <a:solidFill>
                  <a:schemeClr val="accent5">
                    <a:lumMod val="50000"/>
                  </a:schemeClr>
                </a:solidFill>
              </a:rPr>
              <a:t>we will manage </a:t>
            </a:r>
            <a:r>
              <a:rPr lang="en-US" sz="2400" b="1" i="1" dirty="0" err="1">
                <a:solidFill>
                  <a:schemeClr val="accent5">
                    <a:lumMod val="50000"/>
                  </a:schemeClr>
                </a:solidFill>
              </a:rPr>
              <a:t>einen</a:t>
            </a:r>
            <a:r>
              <a:rPr lang="en-US" sz="2400" b="1" i="1" dirty="0">
                <a:solidFill>
                  <a:schemeClr val="accent5">
                    <a:lumMod val="50000"/>
                  </a:schemeClr>
                </a:solidFill>
              </a:rPr>
              <a:t> </a:t>
            </a:r>
            <a:r>
              <a:rPr lang="en-US" sz="2400" b="1" i="1" dirty="0" err="1">
                <a:solidFill>
                  <a:schemeClr val="accent5">
                    <a:lumMod val="50000"/>
                  </a:schemeClr>
                </a:solidFill>
              </a:rPr>
              <a:t>echten</a:t>
            </a:r>
            <a:r>
              <a:rPr lang="en-US" sz="2400" b="1" i="1" dirty="0">
                <a:solidFill>
                  <a:schemeClr val="accent5">
                    <a:lumMod val="50000"/>
                  </a:schemeClr>
                </a:solidFill>
              </a:rPr>
              <a:t> Baum </a:t>
            </a:r>
            <a:r>
              <a:rPr lang="en-US" sz="2400" b="1" i="1" dirty="0" err="1">
                <a:solidFill>
                  <a:schemeClr val="accent5">
                    <a:lumMod val="50000"/>
                  </a:schemeClr>
                </a:solidFill>
              </a:rPr>
              <a:t>zu</a:t>
            </a:r>
            <a:r>
              <a:rPr lang="en-US" sz="2400" b="1" i="1" dirty="0">
                <a:solidFill>
                  <a:schemeClr val="accent5">
                    <a:lumMod val="50000"/>
                  </a:schemeClr>
                </a:solidFill>
              </a:rPr>
              <a:t> </a:t>
            </a:r>
            <a:r>
              <a:rPr lang="en-US" sz="2400" b="1" i="1" dirty="0" err="1">
                <a:solidFill>
                  <a:schemeClr val="accent5">
                    <a:lumMod val="50000"/>
                  </a:schemeClr>
                </a:solidFill>
              </a:rPr>
              <a:t>kaufen</a:t>
            </a:r>
            <a:r>
              <a:rPr lang="en-US" sz="2400" b="1" dirty="0">
                <a:solidFill>
                  <a:schemeClr val="accent5">
                    <a:lumMod val="50000"/>
                  </a:schemeClr>
                </a:solidFill>
              </a:rPr>
              <a:t>. </a:t>
            </a:r>
            <a:r>
              <a:rPr lang="en-US" sz="2400" b="1" i="1" dirty="0">
                <a:solidFill>
                  <a:schemeClr val="accent5">
                    <a:lumMod val="50000"/>
                  </a:schemeClr>
                </a:solidFill>
              </a:rPr>
              <a:t>Ich </a:t>
            </a:r>
            <a:r>
              <a:rPr lang="en-US" sz="2400" b="1" i="1" dirty="0" err="1">
                <a:solidFill>
                  <a:schemeClr val="accent5">
                    <a:lumMod val="50000"/>
                  </a:schemeClr>
                </a:solidFill>
              </a:rPr>
              <a:t>glaube</a:t>
            </a:r>
            <a:r>
              <a:rPr lang="en-US" sz="2400" b="1" i="1" dirty="0">
                <a:solidFill>
                  <a:schemeClr val="accent5">
                    <a:lumMod val="50000"/>
                  </a:schemeClr>
                </a:solidFill>
              </a:rPr>
              <a:t>, </a:t>
            </a:r>
            <a:r>
              <a:rPr lang="en-US" sz="2400" b="1" i="1" dirty="0" err="1">
                <a:solidFill>
                  <a:schemeClr val="accent5">
                    <a:lumMod val="50000"/>
                  </a:schemeClr>
                </a:solidFill>
              </a:rPr>
              <a:t>dass</a:t>
            </a:r>
            <a:r>
              <a:rPr lang="en-US" sz="2400" b="1" i="1" dirty="0">
                <a:solidFill>
                  <a:schemeClr val="accent5">
                    <a:lumMod val="50000"/>
                  </a:schemeClr>
                </a:solidFill>
              </a:rPr>
              <a:t> </a:t>
            </a:r>
            <a:r>
              <a:rPr lang="en-US" sz="2400" dirty="0">
                <a:solidFill>
                  <a:schemeClr val="accent5">
                    <a:lumMod val="50000"/>
                  </a:schemeClr>
                </a:solidFill>
              </a:rPr>
              <a:t>real trees are prettier. </a:t>
            </a:r>
            <a:r>
              <a:rPr lang="en-US" sz="2400" b="1" i="1" dirty="0" err="1">
                <a:solidFill>
                  <a:schemeClr val="accent5">
                    <a:lumMod val="50000"/>
                  </a:schemeClr>
                </a:solidFill>
              </a:rPr>
              <a:t>Für</a:t>
            </a:r>
            <a:r>
              <a:rPr lang="en-US" sz="2400" b="1" i="1" dirty="0">
                <a:solidFill>
                  <a:schemeClr val="accent5">
                    <a:lumMod val="50000"/>
                  </a:schemeClr>
                </a:solidFill>
              </a:rPr>
              <a:t> </a:t>
            </a:r>
            <a:r>
              <a:rPr lang="en-US" sz="2400" b="1" i="1" dirty="0" err="1">
                <a:solidFill>
                  <a:schemeClr val="accent5">
                    <a:lumMod val="50000"/>
                  </a:schemeClr>
                </a:solidFill>
              </a:rPr>
              <a:t>mich</a:t>
            </a:r>
            <a:r>
              <a:rPr lang="en-US" sz="2400" i="1" dirty="0">
                <a:solidFill>
                  <a:schemeClr val="accent5">
                    <a:lumMod val="50000"/>
                  </a:schemeClr>
                </a:solidFill>
              </a:rPr>
              <a:t>, </a:t>
            </a:r>
            <a:r>
              <a:rPr lang="en-US" sz="2400" dirty="0">
                <a:solidFill>
                  <a:schemeClr val="accent5">
                    <a:lumMod val="50000"/>
                  </a:schemeClr>
                </a:solidFill>
              </a:rPr>
              <a:t>however that isn’t as important as my relationships. </a:t>
            </a:r>
            <a:r>
              <a:rPr lang="en-US" sz="2400" b="1" i="1" dirty="0" err="1">
                <a:solidFill>
                  <a:schemeClr val="accent5">
                    <a:lumMod val="50000"/>
                  </a:schemeClr>
                </a:solidFill>
              </a:rPr>
              <a:t>Meiner</a:t>
            </a:r>
            <a:r>
              <a:rPr lang="en-US" sz="2400" b="1" i="1" dirty="0">
                <a:solidFill>
                  <a:schemeClr val="accent5">
                    <a:lumMod val="50000"/>
                  </a:schemeClr>
                </a:solidFill>
              </a:rPr>
              <a:t> </a:t>
            </a:r>
            <a:r>
              <a:rPr lang="en-US" sz="2400" b="1" i="1" dirty="0" err="1">
                <a:solidFill>
                  <a:schemeClr val="accent5">
                    <a:lumMod val="50000"/>
                  </a:schemeClr>
                </a:solidFill>
              </a:rPr>
              <a:t>Meinung</a:t>
            </a:r>
            <a:r>
              <a:rPr lang="en-US" sz="2400" b="1" i="1" dirty="0">
                <a:solidFill>
                  <a:schemeClr val="accent5">
                    <a:lumMod val="50000"/>
                  </a:schemeClr>
                </a:solidFill>
              </a:rPr>
              <a:t> </a:t>
            </a:r>
            <a:r>
              <a:rPr lang="en-US" sz="2400" b="1" i="1" dirty="0" err="1">
                <a:solidFill>
                  <a:schemeClr val="accent5">
                    <a:lumMod val="50000"/>
                  </a:schemeClr>
                </a:solidFill>
              </a:rPr>
              <a:t>nach</a:t>
            </a:r>
            <a:r>
              <a:rPr lang="en-US" sz="2400" b="1" i="1" dirty="0">
                <a:solidFill>
                  <a:schemeClr val="accent5">
                    <a:lumMod val="50000"/>
                  </a:schemeClr>
                </a:solidFill>
              </a:rPr>
              <a:t> </a:t>
            </a:r>
            <a:r>
              <a:rPr lang="en-US" sz="2400" dirty="0">
                <a:solidFill>
                  <a:schemeClr val="accent5">
                    <a:lumMod val="50000"/>
                  </a:schemeClr>
                </a:solidFill>
              </a:rPr>
              <a:t>Christmas is a time for family and love for us all.  </a:t>
            </a:r>
          </a:p>
        </p:txBody>
      </p:sp>
      <p:sp>
        <p:nvSpPr>
          <p:cNvPr id="6" name="TextBox 5">
            <a:extLst>
              <a:ext uri="{FF2B5EF4-FFF2-40B4-BE49-F238E27FC236}">
                <a16:creationId xmlns:a16="http://schemas.microsoft.com/office/drawing/2014/main" id="{C901D17C-3C76-49B2-9A68-81C84089259A}"/>
              </a:ext>
            </a:extLst>
          </p:cNvPr>
          <p:cNvSpPr txBox="1"/>
          <p:nvPr/>
        </p:nvSpPr>
        <p:spPr>
          <a:xfrm>
            <a:off x="180000" y="1482255"/>
            <a:ext cx="6356724" cy="830997"/>
          </a:xfrm>
          <a:prstGeom prst="rect">
            <a:avLst/>
          </a:prstGeom>
          <a:noFill/>
        </p:spPr>
        <p:txBody>
          <a:bodyPr wrap="square" rtlCol="0">
            <a:spAutoFit/>
          </a:bodyPr>
          <a:lstStyle/>
          <a:p>
            <a:r>
              <a:rPr lang="en-US" sz="2400" dirty="0">
                <a:solidFill>
                  <a:schemeClr val="accent5">
                    <a:lumMod val="50000"/>
                  </a:schemeClr>
                </a:solidFill>
              </a:rPr>
              <a:t>Andrea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E-Mail an Wolfgang. </a:t>
            </a:r>
            <a:r>
              <a:rPr lang="en-US" sz="2400" dirty="0" err="1">
                <a:solidFill>
                  <a:schemeClr val="accent5">
                    <a:lumMod val="50000"/>
                  </a:schemeClr>
                </a:solidFill>
              </a:rPr>
              <a:t>Übersetze</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ins Deutsche.</a:t>
            </a:r>
          </a:p>
        </p:txBody>
      </p:sp>
      <p:pic>
        <p:nvPicPr>
          <p:cNvPr id="8" name="Picture 7" descr="A person wearing a white shirt&#10;&#10;Description automatically generated with low confidence">
            <a:extLst>
              <a:ext uri="{FF2B5EF4-FFF2-40B4-BE49-F238E27FC236}">
                <a16:creationId xmlns:a16="http://schemas.microsoft.com/office/drawing/2014/main" id="{005726F1-D94E-49A6-A1E0-1DA1D90D39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558"/>
          <a:stretch/>
        </p:blipFill>
        <p:spPr>
          <a:xfrm>
            <a:off x="7012532" y="923423"/>
            <a:ext cx="1760723" cy="1859414"/>
          </a:xfrm>
          <a:prstGeom prst="rect">
            <a:avLst/>
          </a:prstGeom>
        </p:spPr>
      </p:pic>
      <p:pic>
        <p:nvPicPr>
          <p:cNvPr id="9" name="Picture 8" descr="A cartoon of a child&#10;&#10;Description automatically generated with low confidence">
            <a:extLst>
              <a:ext uri="{FF2B5EF4-FFF2-40B4-BE49-F238E27FC236}">
                <a16:creationId xmlns:a16="http://schemas.microsoft.com/office/drawing/2014/main" id="{2EF9D509-EB41-467E-961D-1C98C3CCF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3073" y="946920"/>
            <a:ext cx="1883494" cy="1812419"/>
          </a:xfrm>
          <a:prstGeom prst="rect">
            <a:avLst/>
          </a:prstGeom>
        </p:spPr>
      </p:pic>
    </p:spTree>
    <p:extLst>
      <p:ext uri="{BB962C8B-B14F-4D97-AF65-F5344CB8AC3E}">
        <p14:creationId xmlns:p14="http://schemas.microsoft.com/office/powerpoint/2010/main" val="1037126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170821" cy="869950"/>
          </a:xfrm>
          <a:prstGeom prst="rect">
            <a:avLst/>
          </a:prstGeom>
        </p:spPr>
      </p:pic>
      <p:sp>
        <p:nvSpPr>
          <p:cNvPr id="4" name="Title 3"/>
          <p:cNvSpPr>
            <a:spLocks noGrp="1"/>
          </p:cNvSpPr>
          <p:nvPr>
            <p:ph type="title"/>
          </p:nvPr>
        </p:nvSpPr>
        <p:spPr>
          <a:xfrm>
            <a:off x="0" y="294041"/>
            <a:ext cx="6653463" cy="707849"/>
          </a:xfrm>
        </p:spPr>
        <p:txBody>
          <a:bodyPr>
            <a:normAutofit fontScale="90000"/>
          </a:bodyPr>
          <a:lstStyle/>
          <a:p>
            <a:r>
              <a:rPr lang="en-GB" sz="3600" b="1" dirty="0">
                <a:solidFill>
                  <a:schemeClr val="bg1"/>
                </a:solidFill>
              </a:rPr>
              <a:t>Andrea </a:t>
            </a:r>
            <a:r>
              <a:rPr lang="en-GB" sz="3600" b="1" dirty="0" err="1">
                <a:solidFill>
                  <a:schemeClr val="bg1"/>
                </a:solidFill>
              </a:rPr>
              <a:t>schreibt</a:t>
            </a:r>
            <a:r>
              <a:rPr lang="en-GB" sz="3600" b="1" dirty="0">
                <a:solidFill>
                  <a:schemeClr val="bg1"/>
                </a:solidFill>
              </a:rPr>
              <a:t> an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95284" y="247046"/>
            <a:ext cx="1563608" cy="42672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6554" y="2265029"/>
            <a:ext cx="11778892" cy="3416320"/>
          </a:xfrm>
          <a:prstGeom prst="rect">
            <a:avLst/>
          </a:prstGeom>
          <a:noFill/>
        </p:spPr>
        <p:txBody>
          <a:bodyPr wrap="square" rtlCol="0">
            <a:spAutoFit/>
          </a:bodyPr>
          <a:lstStyle/>
          <a:p>
            <a:r>
              <a:rPr lang="en-US" sz="2400" dirty="0">
                <a:solidFill>
                  <a:schemeClr val="accent5">
                    <a:lumMod val="50000"/>
                  </a:schemeClr>
                </a:solidFill>
              </a:rPr>
              <a:t>Hallo Wolfgang,</a:t>
            </a:r>
          </a:p>
          <a:p>
            <a:endParaRPr lang="en-US" sz="2400" dirty="0">
              <a:solidFill>
                <a:schemeClr val="accent5">
                  <a:lumMod val="50000"/>
                </a:schemeClr>
              </a:solidFill>
            </a:endParaRPr>
          </a:p>
          <a:p>
            <a:r>
              <a:rPr lang="en-US" sz="2400" dirty="0">
                <a:solidFill>
                  <a:schemeClr val="accent5">
                    <a:lumMod val="50000"/>
                  </a:schemeClr>
                </a:solidFill>
              </a:rPr>
              <a:t>ich </a:t>
            </a:r>
            <a:r>
              <a:rPr lang="en-US" sz="2400" dirty="0" err="1">
                <a:solidFill>
                  <a:schemeClr val="accent5">
                    <a:lumMod val="50000"/>
                  </a:schemeClr>
                </a:solidFill>
              </a:rPr>
              <a:t>denke</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1850 </a:t>
            </a:r>
            <a:r>
              <a:rPr lang="en-US" sz="2400" dirty="0" err="1">
                <a:solidFill>
                  <a:schemeClr val="accent5">
                    <a:lumMod val="50000"/>
                  </a:schemeClr>
                </a:solidFill>
              </a:rPr>
              <a:t>Weihnachtsbäume</a:t>
            </a:r>
            <a:r>
              <a:rPr lang="en-US" sz="2400" dirty="0">
                <a:solidFill>
                  <a:schemeClr val="accent5">
                    <a:lumMod val="50000"/>
                  </a:schemeClr>
                </a:solidFill>
              </a:rPr>
              <a:t> </a:t>
            </a:r>
            <a:r>
              <a:rPr lang="en-US" sz="2400" dirty="0" err="1">
                <a:solidFill>
                  <a:schemeClr val="accent5">
                    <a:lumMod val="50000"/>
                  </a:schemeClr>
                </a:solidFill>
              </a:rPr>
              <a:t>allgemein</a:t>
            </a:r>
            <a:r>
              <a:rPr lang="en-US" sz="2400" dirty="0">
                <a:solidFill>
                  <a:schemeClr val="accent5">
                    <a:lumMod val="50000"/>
                  </a:schemeClr>
                </a:solidFill>
              </a:rPr>
              <a:t> </a:t>
            </a:r>
            <a:r>
              <a:rPr lang="en-US" sz="2400" dirty="0" err="1">
                <a:solidFill>
                  <a:schemeClr val="accent5">
                    <a:lumMod val="50000"/>
                  </a:schemeClr>
                </a:solidFill>
              </a:rPr>
              <a:t>unbekannt</a:t>
            </a:r>
            <a:r>
              <a:rPr lang="en-US" sz="2400" dirty="0">
                <a:solidFill>
                  <a:schemeClr val="accent5">
                    <a:lumMod val="50000"/>
                  </a:schemeClr>
                </a:solidFill>
              </a:rPr>
              <a:t> in England </a:t>
            </a:r>
            <a:r>
              <a:rPr lang="en-US" sz="2400" dirty="0" err="1">
                <a:solidFill>
                  <a:schemeClr val="accent5">
                    <a:lumMod val="50000"/>
                  </a:schemeClr>
                </a:solidFill>
              </a:rPr>
              <a:t>waren</a:t>
            </a:r>
            <a:r>
              <a:rPr lang="en-US" sz="2400" dirty="0">
                <a:solidFill>
                  <a:schemeClr val="accent5">
                    <a:lumMod val="50000"/>
                  </a:schemeClr>
                </a:solidFill>
              </a:rPr>
              <a:t>. Ich </a:t>
            </a:r>
            <a:r>
              <a:rPr lang="en-US" sz="2400" dirty="0" err="1">
                <a:solidFill>
                  <a:schemeClr val="accent5">
                    <a:lumMod val="50000"/>
                  </a:schemeClr>
                </a:solidFill>
              </a:rPr>
              <a:t>weiß</a:t>
            </a:r>
            <a:r>
              <a:rPr lang="en-US" sz="2400" dirty="0">
                <a:solidFill>
                  <a:schemeClr val="accent5">
                    <a:lumMod val="50000"/>
                  </a:schemeClr>
                </a:solidFill>
              </a:rPr>
              <a:t>, das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relativ</a:t>
            </a:r>
            <a:r>
              <a:rPr lang="en-US" sz="2400" dirty="0">
                <a:solidFill>
                  <a:schemeClr val="accent5">
                    <a:lumMod val="50000"/>
                  </a:schemeClr>
                </a:solidFill>
              </a:rPr>
              <a:t> </a:t>
            </a:r>
            <a:r>
              <a:rPr lang="en-US" sz="2400" dirty="0" err="1">
                <a:solidFill>
                  <a:schemeClr val="accent5">
                    <a:lumMod val="50000"/>
                  </a:schemeClr>
                </a:solidFill>
              </a:rPr>
              <a:t>spät</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Vergleich</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Deutschland. </a:t>
            </a:r>
            <a:r>
              <a:rPr lang="en-US" sz="2400" dirty="0" err="1">
                <a:solidFill>
                  <a:schemeClr val="accent5">
                    <a:lumMod val="50000"/>
                  </a:schemeClr>
                </a:solidFill>
              </a:rPr>
              <a:t>Normalerweise</a:t>
            </a:r>
            <a:r>
              <a:rPr lang="en-US" sz="2400" dirty="0">
                <a:solidFill>
                  <a:schemeClr val="accent5">
                    <a:lumMod val="50000"/>
                  </a:schemeClr>
                </a:solidFill>
              </a:rPr>
              <a:t>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künstlichen</a:t>
            </a:r>
            <a:r>
              <a:rPr lang="en-US" sz="2400" dirty="0">
                <a:solidFill>
                  <a:schemeClr val="accent5">
                    <a:lumMod val="50000"/>
                  </a:schemeClr>
                </a:solidFill>
              </a:rPr>
              <a:t> Baum. Ich </a:t>
            </a:r>
            <a:r>
              <a:rPr lang="en-US" sz="2400" dirty="0" err="1">
                <a:solidFill>
                  <a:schemeClr val="accent5">
                    <a:lumMod val="50000"/>
                  </a:schemeClr>
                </a:solidFill>
              </a:rPr>
              <a:t>hoffe</a:t>
            </a:r>
            <a:r>
              <a:rPr lang="en-US" sz="2400" dirty="0">
                <a:solidFill>
                  <a:schemeClr val="accent5">
                    <a:lumMod val="50000"/>
                  </a:schemeClr>
                </a:solidFill>
              </a:rPr>
              <a:t>, dieses </a:t>
            </a:r>
            <a:r>
              <a:rPr lang="en-US" sz="2400" dirty="0" err="1">
                <a:solidFill>
                  <a:schemeClr val="accent5">
                    <a:lumMod val="50000"/>
                  </a:schemeClr>
                </a:solidFill>
              </a:rPr>
              <a:t>Jahr</a:t>
            </a:r>
            <a:r>
              <a:rPr lang="en-US" sz="2400" dirty="0">
                <a:solidFill>
                  <a:schemeClr val="accent5">
                    <a:lumMod val="50000"/>
                  </a:schemeClr>
                </a:solidFill>
              </a:rPr>
              <a:t> </a:t>
            </a:r>
            <a:r>
              <a:rPr lang="en-US" sz="2400" dirty="0" err="1">
                <a:solidFill>
                  <a:schemeClr val="accent5">
                    <a:lumMod val="50000"/>
                  </a:schemeClr>
                </a:solidFill>
              </a:rPr>
              <a:t>werden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es </a:t>
            </a:r>
            <a:r>
              <a:rPr lang="en-US" sz="2400" dirty="0" err="1">
                <a:solidFill>
                  <a:schemeClr val="accent5">
                    <a:lumMod val="50000"/>
                  </a:schemeClr>
                </a:solidFill>
              </a:rPr>
              <a:t>schaffen</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echten</a:t>
            </a:r>
            <a:r>
              <a:rPr lang="en-US" sz="2400" dirty="0">
                <a:solidFill>
                  <a:schemeClr val="accent5">
                    <a:lumMod val="50000"/>
                  </a:schemeClr>
                </a:solidFill>
              </a:rPr>
              <a:t> Baum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kaufen</a:t>
            </a:r>
            <a:r>
              <a:rPr lang="en-US" sz="2400" dirty="0">
                <a:solidFill>
                  <a:schemeClr val="accent5">
                    <a:lumMod val="50000"/>
                  </a:schemeClr>
                </a:solidFill>
              </a:rPr>
              <a:t>. Ich </a:t>
            </a:r>
            <a:r>
              <a:rPr lang="en-US" sz="2400" dirty="0" err="1">
                <a:solidFill>
                  <a:schemeClr val="accent5">
                    <a:lumMod val="50000"/>
                  </a:schemeClr>
                </a:solidFill>
              </a:rPr>
              <a:t>glaube</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echte</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t>
            </a:r>
            <a:r>
              <a:rPr lang="en-US" sz="2400" dirty="0" err="1">
                <a:solidFill>
                  <a:schemeClr val="accent5">
                    <a:lumMod val="50000"/>
                  </a:schemeClr>
                </a:solidFill>
              </a:rPr>
              <a:t>schöner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mich</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so </a:t>
            </a:r>
            <a:r>
              <a:rPr lang="en-US" sz="2400" dirty="0" err="1">
                <a:solidFill>
                  <a:schemeClr val="accent5">
                    <a:lumMod val="50000"/>
                  </a:schemeClr>
                </a:solidFill>
              </a:rPr>
              <a:t>wichtig</a:t>
            </a:r>
            <a:r>
              <a:rPr lang="en-US" sz="2400" dirty="0">
                <a:solidFill>
                  <a:schemeClr val="accent5">
                    <a:lumMod val="50000"/>
                  </a:schemeClr>
                </a:solidFill>
              </a:rPr>
              <a:t>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meine</a:t>
            </a:r>
            <a:r>
              <a:rPr lang="en-US" sz="2400" dirty="0">
                <a:solidFill>
                  <a:schemeClr val="accent5">
                    <a:lumMod val="50000"/>
                  </a:schemeClr>
                </a:solidFill>
              </a:rPr>
              <a:t> </a:t>
            </a:r>
            <a:r>
              <a:rPr lang="en-US" sz="2400" dirty="0" err="1">
                <a:solidFill>
                  <a:schemeClr val="accent5">
                    <a:lumMod val="50000"/>
                  </a:schemeClr>
                </a:solidFill>
              </a:rPr>
              <a:t>Beziehungen</a:t>
            </a:r>
            <a:r>
              <a:rPr lang="en-US" sz="2400" dirty="0">
                <a:solidFill>
                  <a:schemeClr val="accent5">
                    <a:lumMod val="50000"/>
                  </a:schemeClr>
                </a:solidFill>
              </a:rPr>
              <a:t>. </a:t>
            </a:r>
            <a:r>
              <a:rPr lang="en-US" sz="2400" dirty="0" err="1">
                <a:solidFill>
                  <a:schemeClr val="accent5">
                    <a:lumMod val="50000"/>
                  </a:schemeClr>
                </a:solidFill>
              </a:rPr>
              <a:t>Meiner</a:t>
            </a:r>
            <a:r>
              <a:rPr lang="en-US" sz="2400" dirty="0">
                <a:solidFill>
                  <a:schemeClr val="accent5">
                    <a:lumMod val="50000"/>
                  </a:schemeClr>
                </a:solidFill>
              </a:rPr>
              <a:t> </a:t>
            </a:r>
            <a:r>
              <a:rPr lang="en-US" sz="2400" dirty="0" err="1">
                <a:solidFill>
                  <a:schemeClr val="accent5">
                    <a:lumMod val="50000"/>
                  </a:schemeClr>
                </a:solidFill>
              </a:rPr>
              <a:t>Meinung</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Weihnachten</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Zeit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Familie</a:t>
            </a:r>
            <a:r>
              <a:rPr lang="en-US" sz="2400" dirty="0">
                <a:solidFill>
                  <a:schemeClr val="accent5">
                    <a:lumMod val="50000"/>
                  </a:schemeClr>
                </a:solidFill>
              </a:rPr>
              <a:t> und Liebe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uns</a:t>
            </a:r>
            <a:r>
              <a:rPr lang="en-US" sz="2400" dirty="0">
                <a:solidFill>
                  <a:schemeClr val="accent5">
                    <a:lumMod val="50000"/>
                  </a:schemeClr>
                </a:solidFill>
              </a:rPr>
              <a:t> alle. </a:t>
            </a:r>
          </a:p>
        </p:txBody>
      </p:sp>
      <p:pic>
        <p:nvPicPr>
          <p:cNvPr id="6" name="Picture 5" descr="A person wearing a white shirt&#10;&#10;Description automatically generated with low confidence">
            <a:extLst>
              <a:ext uri="{FF2B5EF4-FFF2-40B4-BE49-F238E27FC236}">
                <a16:creationId xmlns:a16="http://schemas.microsoft.com/office/drawing/2014/main" id="{02CD6E14-1C89-4F02-AA0E-1B81AB3D92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558"/>
          <a:stretch/>
        </p:blipFill>
        <p:spPr>
          <a:xfrm>
            <a:off x="7012532" y="923423"/>
            <a:ext cx="1760723" cy="1859414"/>
          </a:xfrm>
          <a:prstGeom prst="rect">
            <a:avLst/>
          </a:prstGeom>
        </p:spPr>
      </p:pic>
      <p:pic>
        <p:nvPicPr>
          <p:cNvPr id="8" name="Picture 7" descr="A cartoon of a child&#10;&#10;Description automatically generated with low confidence">
            <a:extLst>
              <a:ext uri="{FF2B5EF4-FFF2-40B4-BE49-F238E27FC236}">
                <a16:creationId xmlns:a16="http://schemas.microsoft.com/office/drawing/2014/main" id="{4A2ECD57-F8E6-436B-83E9-99B4D89B8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073" y="946920"/>
            <a:ext cx="1883494" cy="1812419"/>
          </a:xfrm>
          <a:prstGeom prst="rect">
            <a:avLst/>
          </a:prstGeom>
        </p:spPr>
      </p:pic>
    </p:spTree>
    <p:extLst>
      <p:ext uri="{BB962C8B-B14F-4D97-AF65-F5344CB8AC3E}">
        <p14:creationId xmlns:p14="http://schemas.microsoft.com/office/powerpoint/2010/main" val="1509981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800" b="1" dirty="0">
                <a:solidFill>
                  <a:prstClr val="white"/>
                </a:solidFill>
              </a:rPr>
              <a:t>Eine </a:t>
            </a:r>
            <a:r>
              <a:rPr lang="en-GB" sz="4800" b="1" dirty="0" err="1">
                <a:solidFill>
                  <a:prstClr val="white"/>
                </a:solidFill>
              </a:rPr>
              <a:t>Diskussion</a:t>
            </a:r>
            <a:r>
              <a:rPr lang="en-GB" sz="4800" b="1" dirty="0">
                <a:solidFill>
                  <a:prstClr val="white"/>
                </a:solidFill>
              </a:rPr>
              <a:t> </a:t>
            </a:r>
            <a:r>
              <a:rPr lang="en-GB" sz="4800" b="1" dirty="0" err="1">
                <a:solidFill>
                  <a:prstClr val="white"/>
                </a:solidFill>
              </a:rPr>
              <a:t>führen</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Verbs of opinion, WO3</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 / </a:t>
            </a:r>
            <a:r>
              <a:rPr lang="en-GB" sz="1400" dirty="0">
                <a:solidFill>
                  <a:prstClr val="white"/>
                </a:solidFill>
                <a:latin typeface="Century Gothic" panose="020B0502020202020204" pitchFamily="34" charset="0"/>
              </a:rPr>
              <a:t>11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9713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07337" y="1466086"/>
            <a:ext cx="117773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Often, words with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cognates, but we pronounce them differently. Listen to the word and then repeat.</a:t>
            </a:r>
          </a:p>
        </p:txBody>
      </p:sp>
      <p:pic>
        <p:nvPicPr>
          <p:cNvPr id="7170" name="Picture 2" descr="The Bottom Of The Sea, Illustration, Sea, Background">
            <a:hlinkClick r:id="" action="ppaction://noaction">
              <a:snd r:embed="rId5" name="9.3.2.2 slide 17 .wav"/>
            </a:hlinkClick>
            <a:extLst>
              <a:ext uri="{FF2B5EF4-FFF2-40B4-BE49-F238E27FC236}">
                <a16:creationId xmlns:a16="http://schemas.microsoft.com/office/drawing/2014/main" id="{49FA9BCC-7478-4396-B4D2-F706E4F6D8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0578" y="3022064"/>
            <a:ext cx="3743158" cy="27800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5AE03B9-9E34-4750-9031-3072AEDBCA00}"/>
              </a:ext>
            </a:extLst>
          </p:cNvPr>
          <p:cNvSpPr txBox="1"/>
          <p:nvPr/>
        </p:nvSpPr>
        <p:spPr>
          <a:xfrm>
            <a:off x="5045910" y="5802139"/>
            <a:ext cx="17124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Aquarium</a:t>
            </a:r>
          </a:p>
        </p:txBody>
      </p:sp>
    </p:spTree>
    <p:extLst>
      <p:ext uri="{BB962C8B-B14F-4D97-AF65-F5344CB8AC3E}">
        <p14:creationId xmlns:p14="http://schemas.microsoft.com/office/powerpoint/2010/main" val="273868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2" name="Stockwerk.wav" descr="Stockwerk.wav">
            <a:hlinkClick r:id="" action="ppaction://media"/>
            <a:extLst>
              <a:ext uri="{FF2B5EF4-FFF2-40B4-BE49-F238E27FC236}">
                <a16:creationId xmlns:a16="http://schemas.microsoft.com/office/drawing/2014/main" id="{FA627941-FDCB-C747-9E59-8180C02122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05368" y="417245"/>
            <a:ext cx="232474" cy="232474"/>
          </a:xfrm>
          <a:prstGeom prst="rect">
            <a:avLst/>
          </a:prstGeom>
        </p:spPr>
      </p:pic>
      <p:pic>
        <p:nvPicPr>
          <p:cNvPr id="10" name="9.3.2.2 slide 17 .wav" descr="9.3.2.2 slide 17 .wav">
            <a:hlinkClick r:id="" action="ppaction://media"/>
            <a:extLst>
              <a:ext uri="{FF2B5EF4-FFF2-40B4-BE49-F238E27FC236}">
                <a16:creationId xmlns:a16="http://schemas.microsoft.com/office/drawing/2014/main" id="{0B750CDF-B2AA-3E4E-86E7-CE3B4F099AC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13212" y="490404"/>
            <a:ext cx="224117" cy="224117"/>
          </a:xfrm>
          <a:prstGeom prst="rect">
            <a:avLst/>
          </a:prstGeom>
        </p:spPr>
      </p:pic>
      <p:pic>
        <p:nvPicPr>
          <p:cNvPr id="8" name="Picture 7" descr="A picture containing icon&#10;&#10;Description automatically generated">
            <a:hlinkClick r:id="" action="ppaction://noaction">
              <a:snd r:embed="rId9" name="Stockwerk.wav"/>
            </a:hlinkClick>
            <a:extLst>
              <a:ext uri="{FF2B5EF4-FFF2-40B4-BE49-F238E27FC236}">
                <a16:creationId xmlns:a16="http://schemas.microsoft.com/office/drawing/2014/main" id="{2FF85DE4-11E9-584E-9097-790547046F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1626" y="2584405"/>
            <a:ext cx="2325103" cy="292926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SSC [</a:t>
            </a:r>
            <a:r>
              <a:rPr lang="en-GB" sz="3600" b="1" dirty="0" err="1">
                <a:solidFill>
                  <a:schemeClr val="bg1"/>
                </a:solidFill>
              </a:rPr>
              <a:t>qu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8305" y="247047"/>
            <a:ext cx="1309021" cy="3687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37031" y="1265338"/>
            <a:ext cx="9971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kw</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remember German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as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6" name="Picture 2" descr="The Bottom Of The Sea, Illustration, Sea, Background">
            <a:hlinkClick r:id="" action="ppaction://noaction">
              <a:snd r:embed="rId12" name="9.3.2.2 slide 17 .wav"/>
            </a:hlinkClick>
            <a:extLst>
              <a:ext uri="{FF2B5EF4-FFF2-40B4-BE49-F238E27FC236}">
                <a16:creationId xmlns:a16="http://schemas.microsoft.com/office/drawing/2014/main" id="{77137E19-1ACA-496C-B98E-B24214392E7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3691" y="2684186"/>
            <a:ext cx="3743158" cy="27800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8B6E572-FDBD-4023-9ADA-02E116AB362A}"/>
              </a:ext>
            </a:extLst>
          </p:cNvPr>
          <p:cNvSpPr txBox="1"/>
          <p:nvPr/>
        </p:nvSpPr>
        <p:spPr>
          <a:xfrm>
            <a:off x="1872544" y="5500008"/>
            <a:ext cx="17124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arium</a:t>
            </a:r>
          </a:p>
        </p:txBody>
      </p:sp>
      <p:sp>
        <p:nvSpPr>
          <p:cNvPr id="28" name="TextBox 27">
            <a:extLst>
              <a:ext uri="{FF2B5EF4-FFF2-40B4-BE49-F238E27FC236}">
                <a16:creationId xmlns:a16="http://schemas.microsoft.com/office/drawing/2014/main" id="{94E6AC1D-B518-4DE7-ABD4-435AACF575A8}"/>
              </a:ext>
            </a:extLst>
          </p:cNvPr>
          <p:cNvSpPr txBox="1"/>
          <p:nvPr/>
        </p:nvSpPr>
        <p:spPr>
          <a:xfrm>
            <a:off x="180000" y="1814154"/>
            <a:ext cx="11777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the letters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kw</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only appear next to each other in compounds:</a:t>
            </a:r>
          </a:p>
        </p:txBody>
      </p:sp>
      <p:pic>
        <p:nvPicPr>
          <p:cNvPr id="29" name="Picture 28" descr="the world">
            <a:extLst>
              <a:ext uri="{FF2B5EF4-FFF2-40B4-BE49-F238E27FC236}">
                <a16:creationId xmlns:a16="http://schemas.microsoft.com/office/drawing/2014/main" id="{8E0559F9-C35C-46CD-A6D2-A04585D756B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3213" y="627408"/>
            <a:ext cx="1575714" cy="1235913"/>
          </a:xfrm>
          <a:prstGeom prst="rect">
            <a:avLst/>
          </a:prstGeom>
        </p:spPr>
      </p:pic>
      <p:sp>
        <p:nvSpPr>
          <p:cNvPr id="31" name="TextBox 30">
            <a:extLst>
              <a:ext uri="{FF2B5EF4-FFF2-40B4-BE49-F238E27FC236}">
                <a16:creationId xmlns:a16="http://schemas.microsoft.com/office/drawing/2014/main" id="{D20AF443-D5FF-4C00-B50A-4D6DB22BEF4F}"/>
              </a:ext>
            </a:extLst>
          </p:cNvPr>
          <p:cNvSpPr txBox="1"/>
          <p:nvPr/>
        </p:nvSpPr>
        <p:spPr>
          <a:xfrm>
            <a:off x="5191054" y="3796706"/>
            <a:ext cx="2083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Stoc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kw</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floor,storey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F4696A46-2CC4-4F58-BF3D-63D9295D141E}"/>
              </a:ext>
            </a:extLst>
          </p:cNvPr>
          <p:cNvSpPr txBox="1"/>
          <p:nvPr/>
        </p:nvSpPr>
        <p:spPr>
          <a:xfrm>
            <a:off x="180000" y="5908375"/>
            <a:ext cx="9971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is in one syllable it is always written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Rounded Rectangular Callout 1">
            <a:extLst>
              <a:ext uri="{FF2B5EF4-FFF2-40B4-BE49-F238E27FC236}">
                <a16:creationId xmlns:a16="http://schemas.microsoft.com/office/drawing/2014/main" id="{A8865163-3053-4741-98C8-27BA21309373}"/>
              </a:ext>
            </a:extLst>
          </p:cNvPr>
          <p:cNvSpPr/>
          <p:nvPr/>
        </p:nvSpPr>
        <p:spPr>
          <a:xfrm>
            <a:off x="9181815" y="2378149"/>
            <a:ext cx="2932980" cy="1013626"/>
          </a:xfrm>
          <a:prstGeom prst="wedgeRoundRectCallout">
            <a:avLst>
              <a:gd name="adj1" fmla="val -137540"/>
              <a:gd name="adj2" fmla="val 91957"/>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 compounds the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kw</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sound is two separate syllables.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348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1371" fill="hold"/>
                                        <p:tgtEl>
                                          <p:spTgt spid="10"/>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1283"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0"/>
                </p:tgtEl>
              </p:cMediaNode>
            </p:audio>
            <p:audio>
              <p:cMediaNode vol="80000">
                <p:cTn id="43" fill="hold" display="0">
                  <p:stCondLst>
                    <p:cond delay="indefinite"/>
                  </p:stCondLst>
                  <p:endCondLst>
                    <p:cond evt="onStopAudio" delay="0">
                      <p:tgtEl>
                        <p:sldTgt/>
                      </p:tgtEl>
                    </p:cond>
                  </p:endCondLst>
                </p:cTn>
                <p:tgtEl>
                  <p:spTgt spid="12"/>
                </p:tgtEl>
              </p:cMediaNode>
            </p:audio>
          </p:childTnLst>
        </p:cTn>
      </p:par>
    </p:tnLst>
    <p:bldLst>
      <p:bldP spid="2" grpId="0"/>
      <p:bldP spid="27" grpId="0"/>
      <p:bldP spid="28" grpId="0"/>
      <p:bldP spid="31" grpId="0"/>
      <p:bldP spid="37" grpId="0"/>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noProof="0" dirty="0">
                <a:solidFill>
                  <a:srgbClr val="5B9BD5">
                    <a:lumMod val="50000"/>
                  </a:srgbClr>
                </a:solidFill>
                <a:latin typeface="Century Gothic" panose="020B0502020202020204" pitchFamily="34" charset="0"/>
              </a:rPr>
              <a:t>15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6146" name="Picture 2" descr="Diploma, Graduation, Contract, Rolled Up, Seal, Stamp">
            <a:extLst>
              <a:ext uri="{FF2B5EF4-FFF2-40B4-BE49-F238E27FC236}">
                <a16:creationId xmlns:a16="http://schemas.microsoft.com/office/drawing/2014/main" id="{8D4BA314-40F3-4B7E-9F03-75375FDA53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321" y="2729210"/>
            <a:ext cx="2836446" cy="18909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ie Chart, Diagram, Statistics, Parts, Pieces">
            <a:extLst>
              <a:ext uri="{FF2B5EF4-FFF2-40B4-BE49-F238E27FC236}">
                <a16:creationId xmlns:a16="http://schemas.microsoft.com/office/drawing/2014/main" id="{142B1AAD-17E1-437F-94A1-39047D776B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2473" y="2827361"/>
            <a:ext cx="2223586" cy="1792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opical Fruit, Fruit, Orange, Mini Orange, Kumquat">
            <a:extLst>
              <a:ext uri="{FF2B5EF4-FFF2-40B4-BE49-F238E27FC236}">
                <a16:creationId xmlns:a16="http://schemas.microsoft.com/office/drawing/2014/main" id="{CEE37FBF-8DE0-40BF-BBDB-91763C1F01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7765" y="2871034"/>
            <a:ext cx="2721380" cy="160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8158B6-DA98-487D-9A58-179AD9103D56}"/>
              </a:ext>
            </a:extLst>
          </p:cNvPr>
          <p:cNvSpPr txBox="1"/>
          <p:nvPr/>
        </p:nvSpPr>
        <p:spPr>
          <a:xfrm>
            <a:off x="866273" y="4981074"/>
            <a:ext cx="8845287" cy="461665"/>
          </a:xfrm>
          <a:prstGeom prst="rect">
            <a:avLst/>
          </a:prstGeom>
          <a:noFill/>
        </p:spPr>
        <p:txBody>
          <a:bodyPr wrap="square" rtlCol="0">
            <a:spAutoFit/>
          </a:bodyPr>
          <a:lstStyle/>
          <a:p>
            <a:pPr algn="l"/>
            <a:r>
              <a:rPr lang="en-GB" sz="2400" b="1" dirty="0" err="1">
                <a:solidFill>
                  <a:schemeClr val="accent5">
                    <a:lumMod val="50000"/>
                  </a:schemeClr>
                </a:solidFill>
              </a:rPr>
              <a:t>Qu</a:t>
            </a:r>
            <a:r>
              <a:rPr lang="en-GB" sz="2400" dirty="0" err="1">
                <a:solidFill>
                  <a:schemeClr val="accent5">
                    <a:lumMod val="50000"/>
                  </a:schemeClr>
                </a:solidFill>
              </a:rPr>
              <a:t>alifikation</a:t>
            </a:r>
            <a:r>
              <a:rPr lang="en-GB" sz="2400" dirty="0">
                <a:solidFill>
                  <a:schemeClr val="accent5">
                    <a:lumMod val="50000"/>
                  </a:schemeClr>
                </a:solidFill>
              </a:rPr>
              <a:t>                  </a:t>
            </a:r>
            <a:r>
              <a:rPr lang="en-GB" sz="2400" b="1" dirty="0">
                <a:solidFill>
                  <a:schemeClr val="accent5">
                    <a:lumMod val="50000"/>
                  </a:schemeClr>
                </a:solidFill>
              </a:rPr>
              <a:t>Qu</a:t>
            </a:r>
            <a:r>
              <a:rPr lang="en-GB" sz="2400" dirty="0">
                <a:solidFill>
                  <a:schemeClr val="accent5">
                    <a:lumMod val="50000"/>
                  </a:schemeClr>
                </a:solidFill>
              </a:rPr>
              <a:t>ote                       Kum</a:t>
            </a:r>
            <a:r>
              <a:rPr lang="en-GB" sz="2400" b="1" dirty="0">
                <a:solidFill>
                  <a:schemeClr val="accent5">
                    <a:lumMod val="50000"/>
                  </a:schemeClr>
                </a:solidFill>
              </a:rPr>
              <a:t>qu</a:t>
            </a:r>
            <a:r>
              <a:rPr lang="en-GB" sz="2400" dirty="0">
                <a:solidFill>
                  <a:schemeClr val="accent5">
                    <a:lumMod val="50000"/>
                  </a:schemeClr>
                </a:solidFill>
              </a:rPr>
              <a:t>at</a:t>
            </a:r>
          </a:p>
        </p:txBody>
      </p:sp>
      <p:pic>
        <p:nvPicPr>
          <p:cNvPr id="18" name="9.3.2.2 slide 18 1.wav" descr="9.3.2.2 slide 18 1.wav">
            <a:hlinkClick r:id="" action="ppaction://media"/>
            <a:extLst>
              <a:ext uri="{FF2B5EF4-FFF2-40B4-BE49-F238E27FC236}">
                <a16:creationId xmlns:a16="http://schemas.microsoft.com/office/drawing/2014/main" id="{B516987C-E08F-C847-BAED-F7EC16874D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94400" y="1118491"/>
            <a:ext cx="812800" cy="812800"/>
          </a:xfrm>
          <a:prstGeom prst="rect">
            <a:avLst/>
          </a:prstGeom>
        </p:spPr>
      </p:pic>
    </p:spTree>
    <p:extLst>
      <p:ext uri="{BB962C8B-B14F-4D97-AF65-F5344CB8AC3E}">
        <p14:creationId xmlns:p14="http://schemas.microsoft.com/office/powerpoint/2010/main" val="9583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noProof="0" dirty="0">
                <a:solidFill>
                  <a:srgbClr val="5B9BD5">
                    <a:lumMod val="50000"/>
                  </a:srgbClr>
                </a:solidFill>
                <a:latin typeface="Century Gothic" panose="020B0502020202020204" pitchFamily="34" charset="0"/>
              </a:rPr>
              <a:t>15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998158B6-DA98-487D-9A58-179AD9103D56}"/>
              </a:ext>
            </a:extLst>
          </p:cNvPr>
          <p:cNvSpPr txBox="1"/>
          <p:nvPr/>
        </p:nvSpPr>
        <p:spPr>
          <a:xfrm>
            <a:off x="866273" y="4981074"/>
            <a:ext cx="8845287" cy="461665"/>
          </a:xfrm>
          <a:prstGeom prst="rect">
            <a:avLst/>
          </a:prstGeom>
          <a:noFill/>
        </p:spPr>
        <p:txBody>
          <a:bodyPr wrap="square" rtlCol="0">
            <a:spAutoFit/>
          </a:bodyPr>
          <a:lstStyle/>
          <a:p>
            <a:pPr algn="l"/>
            <a:r>
              <a:rPr lang="en-GB" sz="2400" b="1" dirty="0" err="1">
                <a:solidFill>
                  <a:schemeClr val="accent5">
                    <a:lumMod val="50000"/>
                  </a:schemeClr>
                </a:solidFill>
              </a:rPr>
              <a:t>Qu</a:t>
            </a:r>
            <a:r>
              <a:rPr lang="en-GB" sz="2400" dirty="0" err="1">
                <a:solidFill>
                  <a:schemeClr val="accent5">
                    <a:lumMod val="50000"/>
                  </a:schemeClr>
                </a:solidFill>
              </a:rPr>
              <a:t>adfahren</a:t>
            </a:r>
            <a:r>
              <a:rPr lang="en-GB" sz="2400" dirty="0">
                <a:solidFill>
                  <a:schemeClr val="accent5">
                    <a:lumMod val="50000"/>
                  </a:schemeClr>
                </a:solidFill>
              </a:rPr>
              <a:t>                  </a:t>
            </a:r>
            <a:r>
              <a:rPr lang="en-GB" sz="2400" b="1" dirty="0" err="1">
                <a:solidFill>
                  <a:schemeClr val="accent5">
                    <a:lumMod val="50000"/>
                  </a:schemeClr>
                </a:solidFill>
              </a:rPr>
              <a:t>Qu</a:t>
            </a:r>
            <a:r>
              <a:rPr lang="en-GB" sz="2400" dirty="0" err="1">
                <a:solidFill>
                  <a:schemeClr val="accent5">
                    <a:lumMod val="50000"/>
                  </a:schemeClr>
                </a:solidFill>
              </a:rPr>
              <a:t>alität</a:t>
            </a:r>
            <a:r>
              <a:rPr lang="en-GB" sz="2400" dirty="0">
                <a:solidFill>
                  <a:schemeClr val="accent5">
                    <a:lumMod val="50000"/>
                  </a:schemeClr>
                </a:solidFill>
              </a:rPr>
              <a:t>                        </a:t>
            </a:r>
            <a:r>
              <a:rPr lang="en-GB" sz="2400" b="1" dirty="0" err="1">
                <a:solidFill>
                  <a:schemeClr val="accent5">
                    <a:lumMod val="50000"/>
                  </a:schemeClr>
                </a:solidFill>
              </a:rPr>
              <a:t>Qu</a:t>
            </a:r>
            <a:r>
              <a:rPr lang="en-GB" sz="2400" dirty="0" err="1">
                <a:solidFill>
                  <a:schemeClr val="accent5">
                    <a:lumMod val="50000"/>
                  </a:schemeClr>
                </a:solidFill>
              </a:rPr>
              <a:t>arz</a:t>
            </a:r>
            <a:endParaRPr lang="en-GB" sz="2400" dirty="0">
              <a:solidFill>
                <a:schemeClr val="accent5">
                  <a:lumMod val="50000"/>
                </a:schemeClr>
              </a:solidFill>
            </a:endParaRPr>
          </a:p>
        </p:txBody>
      </p:sp>
      <p:pic>
        <p:nvPicPr>
          <p:cNvPr id="9218" name="Picture 2" descr="Atv, 4Wheeler, Quad, Quadbike, Motocross, Off-Road, 4X4">
            <a:extLst>
              <a:ext uri="{FF2B5EF4-FFF2-40B4-BE49-F238E27FC236}">
                <a16:creationId xmlns:a16="http://schemas.microsoft.com/office/drawing/2014/main" id="{C48EEDDA-41D6-4E46-8258-40B0FD1643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814" y="2508951"/>
            <a:ext cx="2429632" cy="24296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ating, Stars, Orange, Five, 5, Votes, Quality, Like">
            <a:extLst>
              <a:ext uri="{FF2B5EF4-FFF2-40B4-BE49-F238E27FC236}">
                <a16:creationId xmlns:a16="http://schemas.microsoft.com/office/drawing/2014/main" id="{2D9D1A5B-56FD-438B-8AE3-8DB5E74A5BC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6858"/>
          <a:stretch/>
        </p:blipFill>
        <p:spPr bwMode="auto">
          <a:xfrm>
            <a:off x="3403600" y="3288552"/>
            <a:ext cx="2906492" cy="77227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ock Crystal, Clear To White, Gemstone Tip">
            <a:extLst>
              <a:ext uri="{FF2B5EF4-FFF2-40B4-BE49-F238E27FC236}">
                <a16:creationId xmlns:a16="http://schemas.microsoft.com/office/drawing/2014/main" id="{5CC37910-2CC9-4769-AD2C-130B981AFC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8896" y="2676656"/>
            <a:ext cx="2661429" cy="1996072"/>
          </a:xfrm>
          <a:prstGeom prst="rect">
            <a:avLst/>
          </a:prstGeom>
          <a:noFill/>
          <a:extLst>
            <a:ext uri="{909E8E84-426E-40DD-AFC4-6F175D3DCCD1}">
              <a14:hiddenFill xmlns:a14="http://schemas.microsoft.com/office/drawing/2010/main">
                <a:solidFill>
                  <a:srgbClr val="FFFFFF"/>
                </a:solidFill>
              </a14:hiddenFill>
            </a:ext>
          </a:extLst>
        </p:spPr>
      </p:pic>
      <p:pic>
        <p:nvPicPr>
          <p:cNvPr id="16" name="9.3.2.2 slide 18 2.wav" descr="9.3.2.2 slide 18 2.wav">
            <a:hlinkClick r:id="" action="ppaction://media"/>
            <a:extLst>
              <a:ext uri="{FF2B5EF4-FFF2-40B4-BE49-F238E27FC236}">
                <a16:creationId xmlns:a16="http://schemas.microsoft.com/office/drawing/2014/main" id="{F7B103DC-8944-D249-BC86-044B253206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90971" y="1015815"/>
            <a:ext cx="812800" cy="812800"/>
          </a:xfrm>
          <a:prstGeom prst="rect">
            <a:avLst/>
          </a:prstGeom>
        </p:spPr>
      </p:pic>
    </p:spTree>
    <p:extLst>
      <p:ext uri="{BB962C8B-B14F-4D97-AF65-F5344CB8AC3E}">
        <p14:creationId xmlns:p14="http://schemas.microsoft.com/office/powerpoint/2010/main" val="33626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noProof="0" dirty="0">
                <a:solidFill>
                  <a:srgbClr val="5B9BD5">
                    <a:lumMod val="50000"/>
                  </a:srgbClr>
                </a:solidFill>
                <a:latin typeface="Century Gothic" panose="020B0502020202020204" pitchFamily="34" charset="0"/>
              </a:rPr>
              <a:t>15</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998158B6-DA98-487D-9A58-179AD9103D56}"/>
              </a:ext>
            </a:extLst>
          </p:cNvPr>
          <p:cNvSpPr txBox="1"/>
          <p:nvPr/>
        </p:nvSpPr>
        <p:spPr>
          <a:xfrm>
            <a:off x="866273" y="4981074"/>
            <a:ext cx="8845287" cy="461665"/>
          </a:xfrm>
          <a:prstGeom prst="rect">
            <a:avLst/>
          </a:prstGeom>
          <a:noFill/>
        </p:spPr>
        <p:txBody>
          <a:bodyPr wrap="square" rtlCol="0">
            <a:spAutoFit/>
          </a:bodyPr>
          <a:lstStyle/>
          <a:p>
            <a:pPr algn="l"/>
            <a:r>
              <a:rPr lang="en-GB" sz="2400" dirty="0" err="1">
                <a:solidFill>
                  <a:schemeClr val="accent5">
                    <a:lumMod val="50000"/>
                  </a:schemeClr>
                </a:solidFill>
              </a:rPr>
              <a:t>A</a:t>
            </a:r>
            <a:r>
              <a:rPr lang="en-GB" sz="2400" b="1" dirty="0" err="1">
                <a:solidFill>
                  <a:schemeClr val="accent5">
                    <a:lumMod val="50000"/>
                  </a:schemeClr>
                </a:solidFill>
              </a:rPr>
              <a:t>qu</a:t>
            </a:r>
            <a:r>
              <a:rPr lang="en-GB" sz="2400" dirty="0" err="1">
                <a:solidFill>
                  <a:schemeClr val="accent5">
                    <a:lumMod val="50000"/>
                  </a:schemeClr>
                </a:solidFill>
              </a:rPr>
              <a:t>afitness</a:t>
            </a:r>
            <a:r>
              <a:rPr lang="en-GB" sz="2400" dirty="0">
                <a:solidFill>
                  <a:schemeClr val="accent5">
                    <a:lumMod val="50000"/>
                  </a:schemeClr>
                </a:solidFill>
              </a:rPr>
              <a:t>                </a:t>
            </a:r>
            <a:r>
              <a:rPr lang="en-GB" sz="2400" dirty="0" err="1">
                <a:solidFill>
                  <a:schemeClr val="accent5">
                    <a:lumMod val="50000"/>
                  </a:schemeClr>
                </a:solidFill>
              </a:rPr>
              <a:t>Konse</a:t>
            </a:r>
            <a:r>
              <a:rPr lang="en-GB" sz="2400" b="1" dirty="0" err="1">
                <a:solidFill>
                  <a:schemeClr val="accent5">
                    <a:lumMod val="50000"/>
                  </a:schemeClr>
                </a:solidFill>
              </a:rPr>
              <a:t>qu</a:t>
            </a:r>
            <a:r>
              <a:rPr lang="en-GB" sz="2400" dirty="0" err="1">
                <a:solidFill>
                  <a:schemeClr val="accent5">
                    <a:lumMod val="50000"/>
                  </a:schemeClr>
                </a:solidFill>
              </a:rPr>
              <a:t>enz</a:t>
            </a:r>
            <a:r>
              <a:rPr lang="en-GB" sz="2400" dirty="0">
                <a:solidFill>
                  <a:schemeClr val="accent5">
                    <a:lumMod val="50000"/>
                  </a:schemeClr>
                </a:solidFill>
              </a:rPr>
              <a:t>                   </a:t>
            </a:r>
            <a:r>
              <a:rPr lang="en-GB" sz="2400" dirty="0" err="1">
                <a:solidFill>
                  <a:schemeClr val="accent5">
                    <a:lumMod val="50000"/>
                  </a:schemeClr>
                </a:solidFill>
              </a:rPr>
              <a:t>Fre</a:t>
            </a:r>
            <a:r>
              <a:rPr lang="en-GB" sz="2400" b="1" dirty="0" err="1">
                <a:solidFill>
                  <a:schemeClr val="accent5">
                    <a:lumMod val="50000"/>
                  </a:schemeClr>
                </a:solidFill>
              </a:rPr>
              <a:t>qu</a:t>
            </a:r>
            <a:r>
              <a:rPr lang="en-GB" sz="2400" dirty="0" err="1">
                <a:solidFill>
                  <a:schemeClr val="accent5">
                    <a:lumMod val="50000"/>
                  </a:schemeClr>
                </a:solidFill>
              </a:rPr>
              <a:t>enz</a:t>
            </a:r>
            <a:endParaRPr lang="en-GB" sz="2400" dirty="0">
              <a:solidFill>
                <a:schemeClr val="accent5">
                  <a:lumMod val="50000"/>
                </a:schemeClr>
              </a:solidFill>
            </a:endParaRPr>
          </a:p>
        </p:txBody>
      </p:sp>
      <p:pic>
        <p:nvPicPr>
          <p:cNvPr id="11266" name="Picture 2" descr="Olympic Swimming Pool, Water Sport, Swimming">
            <a:extLst>
              <a:ext uri="{FF2B5EF4-FFF2-40B4-BE49-F238E27FC236}">
                <a16:creationId xmlns:a16="http://schemas.microsoft.com/office/drawing/2014/main" id="{E5BCABAA-64D1-49D6-949C-2BCA98B520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934" y="2822478"/>
            <a:ext cx="2551697" cy="16984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ustitia, Goddess, Goddess Of Justice, Goddess Of Truth">
            <a:extLst>
              <a:ext uri="{FF2B5EF4-FFF2-40B4-BE49-F238E27FC236}">
                <a16:creationId xmlns:a16="http://schemas.microsoft.com/office/drawing/2014/main" id="{6DC9A320-243B-44F0-99A7-664F28D553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7526" y="2136801"/>
            <a:ext cx="3697705" cy="246513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an, Silhouette, Frequency, Ear, Head, Listen To">
            <a:extLst>
              <a:ext uri="{FF2B5EF4-FFF2-40B4-BE49-F238E27FC236}">
                <a16:creationId xmlns:a16="http://schemas.microsoft.com/office/drawing/2014/main" id="{C3B5702D-4046-4E0E-BC17-8A43F1CBB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9008" y="2682409"/>
            <a:ext cx="2747211" cy="1831474"/>
          </a:xfrm>
          <a:prstGeom prst="rect">
            <a:avLst/>
          </a:prstGeom>
          <a:noFill/>
          <a:extLst>
            <a:ext uri="{909E8E84-426E-40DD-AFC4-6F175D3DCCD1}">
              <a14:hiddenFill xmlns:a14="http://schemas.microsoft.com/office/drawing/2010/main">
                <a:solidFill>
                  <a:srgbClr val="FFFFFF"/>
                </a:solidFill>
              </a14:hiddenFill>
            </a:ext>
          </a:extLst>
        </p:spPr>
      </p:pic>
      <p:pic>
        <p:nvPicPr>
          <p:cNvPr id="16" name="9.3.2.2 slide 18 3.wav" descr="9.3.2.2 slide 18 3.wav">
            <a:hlinkClick r:id="" action="ppaction://media"/>
            <a:extLst>
              <a:ext uri="{FF2B5EF4-FFF2-40B4-BE49-F238E27FC236}">
                <a16:creationId xmlns:a16="http://schemas.microsoft.com/office/drawing/2014/main" id="{2406937D-3C53-6D4D-B8F2-A3BD1DFC18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0" y="1168923"/>
            <a:ext cx="812800" cy="812800"/>
          </a:xfrm>
          <a:prstGeom prst="rect">
            <a:avLst/>
          </a:prstGeom>
        </p:spPr>
      </p:pic>
    </p:spTree>
    <p:extLst>
      <p:ext uri="{BB962C8B-B14F-4D97-AF65-F5344CB8AC3E}">
        <p14:creationId xmlns:p14="http://schemas.microsoft.com/office/powerpoint/2010/main" val="32081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5563891" cy="461665"/>
          </a:xfrm>
          <a:prstGeom prst="rect">
            <a:avLst/>
          </a:prstGeom>
          <a:noFill/>
          <a:ln>
            <a:noFill/>
          </a:ln>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heißt</a:t>
            </a:r>
            <a:r>
              <a:rPr lang="en-US" sz="2400" dirty="0">
                <a:solidFill>
                  <a:schemeClr val="accent5">
                    <a:lumMod val="50000"/>
                  </a:schemeClr>
                </a:solidFill>
              </a:rPr>
              <a:t> das auf Deutsch?</a:t>
            </a:r>
          </a:p>
        </p:txBody>
      </p:sp>
      <p:sp>
        <p:nvSpPr>
          <p:cNvPr id="2" name="Rectangle: Rounded Corners 1">
            <a:extLst>
              <a:ext uri="{FF2B5EF4-FFF2-40B4-BE49-F238E27FC236}">
                <a16:creationId xmlns:a16="http://schemas.microsoft.com/office/drawing/2014/main" id="{57A07B40-615C-412D-83BA-08DAEE1FCC02}"/>
              </a:ext>
            </a:extLst>
          </p:cNvPr>
          <p:cNvSpPr/>
          <p:nvPr/>
        </p:nvSpPr>
        <p:spPr>
          <a:xfrm>
            <a:off x="782769" y="2022366"/>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religion</a:t>
            </a:r>
          </a:p>
        </p:txBody>
      </p:sp>
      <p:sp>
        <p:nvSpPr>
          <p:cNvPr id="12" name="Rectangle: Rounded Corners 11">
            <a:extLst>
              <a:ext uri="{FF2B5EF4-FFF2-40B4-BE49-F238E27FC236}">
                <a16:creationId xmlns:a16="http://schemas.microsoft.com/office/drawing/2014/main" id="{7147CFC0-A543-4CC3-A34F-35A119F9358F}"/>
              </a:ext>
            </a:extLst>
          </p:cNvPr>
          <p:cNvSpPr/>
          <p:nvPr/>
        </p:nvSpPr>
        <p:spPr>
          <a:xfrm>
            <a:off x="2965914" y="2022366"/>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January</a:t>
            </a:r>
          </a:p>
        </p:txBody>
      </p:sp>
      <p:sp>
        <p:nvSpPr>
          <p:cNvPr id="13" name="Rectangle: Rounded Corners 12">
            <a:extLst>
              <a:ext uri="{FF2B5EF4-FFF2-40B4-BE49-F238E27FC236}">
                <a16:creationId xmlns:a16="http://schemas.microsoft.com/office/drawing/2014/main" id="{A229AA53-15EA-4A2C-9C1A-E316A81B6911}"/>
              </a:ext>
            </a:extLst>
          </p:cNvPr>
          <p:cNvSpPr/>
          <p:nvPr/>
        </p:nvSpPr>
        <p:spPr>
          <a:xfrm>
            <a:off x="5149060" y="2034925"/>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long-term</a:t>
            </a:r>
          </a:p>
        </p:txBody>
      </p:sp>
      <p:sp>
        <p:nvSpPr>
          <p:cNvPr id="14" name="Rectangle: Rounded Corners 13">
            <a:extLst>
              <a:ext uri="{FF2B5EF4-FFF2-40B4-BE49-F238E27FC236}">
                <a16:creationId xmlns:a16="http://schemas.microsoft.com/office/drawing/2014/main" id="{77758056-4517-44A0-B263-A29AA3164362}"/>
              </a:ext>
            </a:extLst>
          </p:cNvPr>
          <p:cNvSpPr/>
          <p:nvPr/>
        </p:nvSpPr>
        <p:spPr>
          <a:xfrm>
            <a:off x="7332206" y="2022366"/>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became</a:t>
            </a:r>
          </a:p>
        </p:txBody>
      </p:sp>
      <p:sp>
        <p:nvSpPr>
          <p:cNvPr id="15" name="Rectangle: Rounded Corners 14">
            <a:extLst>
              <a:ext uri="{FF2B5EF4-FFF2-40B4-BE49-F238E27FC236}">
                <a16:creationId xmlns:a16="http://schemas.microsoft.com/office/drawing/2014/main" id="{2B24124C-C507-43B0-B1D5-D9EB9C0BE02B}"/>
              </a:ext>
            </a:extLst>
          </p:cNvPr>
          <p:cNvSpPr/>
          <p:nvPr/>
        </p:nvSpPr>
        <p:spPr>
          <a:xfrm>
            <a:off x="9515351" y="2022366"/>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 love</a:t>
            </a:r>
          </a:p>
        </p:txBody>
      </p:sp>
      <p:sp>
        <p:nvSpPr>
          <p:cNvPr id="16" name="Rectangle: Rounded Corners 15">
            <a:extLst>
              <a:ext uri="{FF2B5EF4-FFF2-40B4-BE49-F238E27FC236}">
                <a16:creationId xmlns:a16="http://schemas.microsoft.com/office/drawing/2014/main" id="{CD27D31E-77F3-402F-A34E-FC3FC8096527}"/>
              </a:ext>
            </a:extLst>
          </p:cNvPr>
          <p:cNvSpPr/>
          <p:nvPr/>
        </p:nvSpPr>
        <p:spPr>
          <a:xfrm>
            <a:off x="782769" y="3072713"/>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(you) were born</a:t>
            </a:r>
          </a:p>
        </p:txBody>
      </p:sp>
      <p:sp>
        <p:nvSpPr>
          <p:cNvPr id="17" name="Rectangle: Rounded Corners 16">
            <a:extLst>
              <a:ext uri="{FF2B5EF4-FFF2-40B4-BE49-F238E27FC236}">
                <a16:creationId xmlns:a16="http://schemas.microsoft.com/office/drawing/2014/main" id="{A40AE770-E9FA-497B-85CC-AD6F45647866}"/>
              </a:ext>
            </a:extLst>
          </p:cNvPr>
          <p:cNvSpPr/>
          <p:nvPr/>
        </p:nvSpPr>
        <p:spPr>
          <a:xfrm>
            <a:off x="2965914" y="3072713"/>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age</a:t>
            </a:r>
          </a:p>
        </p:txBody>
      </p:sp>
      <p:sp>
        <p:nvSpPr>
          <p:cNvPr id="18" name="Rectangle: Rounded Corners 17">
            <a:extLst>
              <a:ext uri="{FF2B5EF4-FFF2-40B4-BE49-F238E27FC236}">
                <a16:creationId xmlns:a16="http://schemas.microsoft.com/office/drawing/2014/main" id="{99D126E4-59A1-4BB5-B1E2-DB3801B7410C}"/>
              </a:ext>
            </a:extLst>
          </p:cNvPr>
          <p:cNvSpPr/>
          <p:nvPr/>
        </p:nvSpPr>
        <p:spPr>
          <a:xfrm>
            <a:off x="5181398" y="3097831"/>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until, till</a:t>
            </a:r>
          </a:p>
        </p:txBody>
      </p:sp>
      <p:sp>
        <p:nvSpPr>
          <p:cNvPr id="19" name="Rectangle: Rounded Corners 18">
            <a:extLst>
              <a:ext uri="{FF2B5EF4-FFF2-40B4-BE49-F238E27FC236}">
                <a16:creationId xmlns:a16="http://schemas.microsoft.com/office/drawing/2014/main" id="{21130F5A-CF52-4C99-BF58-5D52337D486D}"/>
              </a:ext>
            </a:extLst>
          </p:cNvPr>
          <p:cNvSpPr/>
          <p:nvPr/>
        </p:nvSpPr>
        <p:spPr>
          <a:xfrm>
            <a:off x="7332206" y="3072713"/>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unknown</a:t>
            </a:r>
          </a:p>
        </p:txBody>
      </p:sp>
      <p:sp>
        <p:nvSpPr>
          <p:cNvPr id="20" name="Rectangle: Rounded Corners 19">
            <a:extLst>
              <a:ext uri="{FF2B5EF4-FFF2-40B4-BE49-F238E27FC236}">
                <a16:creationId xmlns:a16="http://schemas.microsoft.com/office/drawing/2014/main" id="{BAF96EF1-9BA1-41D3-836B-503D711D218C}"/>
              </a:ext>
            </a:extLst>
          </p:cNvPr>
          <p:cNvSpPr/>
          <p:nvPr/>
        </p:nvSpPr>
        <p:spPr>
          <a:xfrm>
            <a:off x="9515351" y="3072713"/>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whether, if</a:t>
            </a:r>
          </a:p>
        </p:txBody>
      </p:sp>
      <p:sp>
        <p:nvSpPr>
          <p:cNvPr id="21" name="Rectangle: Rounded Corners 20">
            <a:extLst>
              <a:ext uri="{FF2B5EF4-FFF2-40B4-BE49-F238E27FC236}">
                <a16:creationId xmlns:a16="http://schemas.microsoft.com/office/drawing/2014/main" id="{A81EC8EA-F76E-4B87-8280-BD56E305DE88}"/>
              </a:ext>
            </a:extLst>
          </p:cNvPr>
          <p:cNvSpPr/>
          <p:nvPr/>
        </p:nvSpPr>
        <p:spPr>
          <a:xfrm>
            <a:off x="782769" y="4092147"/>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pursue, drive</a:t>
            </a:r>
          </a:p>
        </p:txBody>
      </p:sp>
      <p:sp>
        <p:nvSpPr>
          <p:cNvPr id="22" name="Rectangle: Rounded Corners 21">
            <a:extLst>
              <a:ext uri="{FF2B5EF4-FFF2-40B4-BE49-F238E27FC236}">
                <a16:creationId xmlns:a16="http://schemas.microsoft.com/office/drawing/2014/main" id="{E45A2C63-FF92-438A-8CDE-779736D158DD}"/>
              </a:ext>
            </a:extLst>
          </p:cNvPr>
          <p:cNvSpPr/>
          <p:nvPr/>
        </p:nvSpPr>
        <p:spPr>
          <a:xfrm>
            <a:off x="2965914" y="4092147"/>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general</a:t>
            </a:r>
          </a:p>
        </p:txBody>
      </p:sp>
      <p:sp>
        <p:nvSpPr>
          <p:cNvPr id="23" name="Rectangle: Rounded Corners 22">
            <a:extLst>
              <a:ext uri="{FF2B5EF4-FFF2-40B4-BE49-F238E27FC236}">
                <a16:creationId xmlns:a16="http://schemas.microsoft.com/office/drawing/2014/main" id="{D1570599-9334-4B48-B294-899E281BEEB9}"/>
              </a:ext>
            </a:extLst>
          </p:cNvPr>
          <p:cNvSpPr/>
          <p:nvPr/>
        </p:nvSpPr>
        <p:spPr>
          <a:xfrm>
            <a:off x="5149060" y="4104706"/>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grow up</a:t>
            </a:r>
          </a:p>
        </p:txBody>
      </p:sp>
      <p:sp>
        <p:nvSpPr>
          <p:cNvPr id="24" name="Rectangle: Rounded Corners 23">
            <a:extLst>
              <a:ext uri="{FF2B5EF4-FFF2-40B4-BE49-F238E27FC236}">
                <a16:creationId xmlns:a16="http://schemas.microsoft.com/office/drawing/2014/main" id="{D1B39536-8413-4FB2-9F32-1653A3F5D3D5}"/>
              </a:ext>
            </a:extLst>
          </p:cNvPr>
          <p:cNvSpPr/>
          <p:nvPr/>
        </p:nvSpPr>
        <p:spPr>
          <a:xfrm>
            <a:off x="7332206" y="4092147"/>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satisfied</a:t>
            </a:r>
          </a:p>
        </p:txBody>
      </p:sp>
      <p:sp>
        <p:nvSpPr>
          <p:cNvPr id="25" name="Rectangle: Rounded Corners 24">
            <a:extLst>
              <a:ext uri="{FF2B5EF4-FFF2-40B4-BE49-F238E27FC236}">
                <a16:creationId xmlns:a16="http://schemas.microsoft.com/office/drawing/2014/main" id="{4C45A3A6-D3B8-4ECC-AAB7-C570BD91236F}"/>
              </a:ext>
            </a:extLst>
          </p:cNvPr>
          <p:cNvSpPr/>
          <p:nvPr/>
        </p:nvSpPr>
        <p:spPr>
          <a:xfrm>
            <a:off x="9515351" y="4092147"/>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15076"/>
                </a:solidFill>
              </a:rPr>
              <a:t>comparison</a:t>
            </a:r>
          </a:p>
        </p:txBody>
      </p:sp>
      <p:sp>
        <p:nvSpPr>
          <p:cNvPr id="26" name="Rectangle: Rounded Corners 25">
            <a:extLst>
              <a:ext uri="{FF2B5EF4-FFF2-40B4-BE49-F238E27FC236}">
                <a16:creationId xmlns:a16="http://schemas.microsoft.com/office/drawing/2014/main" id="{4D631E80-6E1E-4DC0-AEDD-BC49385D8E70}"/>
              </a:ext>
            </a:extLst>
          </p:cNvPr>
          <p:cNvSpPr/>
          <p:nvPr/>
        </p:nvSpPr>
        <p:spPr>
          <a:xfrm>
            <a:off x="782769" y="5142494"/>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historical</a:t>
            </a:r>
          </a:p>
        </p:txBody>
      </p:sp>
      <p:sp>
        <p:nvSpPr>
          <p:cNvPr id="27" name="Rectangle: Rounded Corners 26">
            <a:extLst>
              <a:ext uri="{FF2B5EF4-FFF2-40B4-BE49-F238E27FC236}">
                <a16:creationId xmlns:a16="http://schemas.microsoft.com/office/drawing/2014/main" id="{2BFD49EA-25A8-4D43-9BE9-01AD82C9BE3B}"/>
              </a:ext>
            </a:extLst>
          </p:cNvPr>
          <p:cNvSpPr/>
          <p:nvPr/>
        </p:nvSpPr>
        <p:spPr>
          <a:xfrm>
            <a:off x="2965914" y="5142494"/>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been</a:t>
            </a:r>
          </a:p>
        </p:txBody>
      </p:sp>
      <p:sp>
        <p:nvSpPr>
          <p:cNvPr id="28" name="Rectangle: Rounded Corners 27">
            <a:extLst>
              <a:ext uri="{FF2B5EF4-FFF2-40B4-BE49-F238E27FC236}">
                <a16:creationId xmlns:a16="http://schemas.microsoft.com/office/drawing/2014/main" id="{AA12A9D5-ADE9-421D-8C7F-B08CC0562360}"/>
              </a:ext>
            </a:extLst>
          </p:cNvPr>
          <p:cNvSpPr/>
          <p:nvPr/>
        </p:nvSpPr>
        <p:spPr>
          <a:xfrm>
            <a:off x="5149060" y="5155053"/>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create, manage</a:t>
            </a:r>
          </a:p>
        </p:txBody>
      </p:sp>
      <p:sp>
        <p:nvSpPr>
          <p:cNvPr id="29" name="Rectangle: Rounded Corners 28">
            <a:extLst>
              <a:ext uri="{FF2B5EF4-FFF2-40B4-BE49-F238E27FC236}">
                <a16:creationId xmlns:a16="http://schemas.microsoft.com/office/drawing/2014/main" id="{B0543A0A-54E9-47FE-A0F9-391D80C7B613}"/>
              </a:ext>
            </a:extLst>
          </p:cNvPr>
          <p:cNvSpPr/>
          <p:nvPr/>
        </p:nvSpPr>
        <p:spPr>
          <a:xfrm>
            <a:off x="7332206" y="5142494"/>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happiness, luck</a:t>
            </a:r>
          </a:p>
        </p:txBody>
      </p:sp>
      <p:sp>
        <p:nvSpPr>
          <p:cNvPr id="30" name="Rectangle: Rounded Corners 29">
            <a:extLst>
              <a:ext uri="{FF2B5EF4-FFF2-40B4-BE49-F238E27FC236}">
                <a16:creationId xmlns:a16="http://schemas.microsoft.com/office/drawing/2014/main" id="{0B9F25F5-535D-4068-82C6-2CAA43BD51DE}"/>
              </a:ext>
            </a:extLst>
          </p:cNvPr>
          <p:cNvSpPr/>
          <p:nvPr/>
        </p:nvSpPr>
        <p:spPr>
          <a:xfrm>
            <a:off x="9515351" y="5142494"/>
            <a:ext cx="1959515" cy="91334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famous</a:t>
            </a:r>
          </a:p>
        </p:txBody>
      </p:sp>
      <p:sp>
        <p:nvSpPr>
          <p:cNvPr id="31" name="Rectangle: Rounded Corners 30">
            <a:extLst>
              <a:ext uri="{FF2B5EF4-FFF2-40B4-BE49-F238E27FC236}">
                <a16:creationId xmlns:a16="http://schemas.microsoft.com/office/drawing/2014/main" id="{2CF62F50-50DF-4858-A2E8-6632CD7C3541}"/>
              </a:ext>
            </a:extLst>
          </p:cNvPr>
          <p:cNvSpPr/>
          <p:nvPr/>
        </p:nvSpPr>
        <p:spPr>
          <a:xfrm>
            <a:off x="794801" y="2022366"/>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die Religion</a:t>
            </a:r>
          </a:p>
        </p:txBody>
      </p:sp>
      <p:sp>
        <p:nvSpPr>
          <p:cNvPr id="32" name="Rectangle: Rounded Corners 31">
            <a:extLst>
              <a:ext uri="{FF2B5EF4-FFF2-40B4-BE49-F238E27FC236}">
                <a16:creationId xmlns:a16="http://schemas.microsoft.com/office/drawing/2014/main" id="{FD9B8A0C-3BC8-4A08-A6E9-4EC78F29A2FC}"/>
              </a:ext>
            </a:extLst>
          </p:cNvPr>
          <p:cNvSpPr/>
          <p:nvPr/>
        </p:nvSpPr>
        <p:spPr>
          <a:xfrm>
            <a:off x="2977946" y="2022366"/>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Januar</a:t>
            </a:r>
            <a:endParaRPr lang="en-GB" sz="2400" b="1" dirty="0">
              <a:solidFill>
                <a:srgbClr val="115076"/>
              </a:solidFill>
            </a:endParaRPr>
          </a:p>
        </p:txBody>
      </p:sp>
      <p:sp>
        <p:nvSpPr>
          <p:cNvPr id="33" name="Rectangle: Rounded Corners 32">
            <a:extLst>
              <a:ext uri="{FF2B5EF4-FFF2-40B4-BE49-F238E27FC236}">
                <a16:creationId xmlns:a16="http://schemas.microsoft.com/office/drawing/2014/main" id="{94DFE5B2-1D91-475C-9764-890700BBEB1F}"/>
              </a:ext>
            </a:extLst>
          </p:cNvPr>
          <p:cNvSpPr/>
          <p:nvPr/>
        </p:nvSpPr>
        <p:spPr>
          <a:xfrm>
            <a:off x="5161092" y="2034925"/>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langfristig</a:t>
            </a:r>
            <a:endParaRPr lang="en-GB" sz="2400" b="1" dirty="0">
              <a:solidFill>
                <a:srgbClr val="115076"/>
              </a:solidFill>
            </a:endParaRPr>
          </a:p>
        </p:txBody>
      </p:sp>
      <p:sp>
        <p:nvSpPr>
          <p:cNvPr id="34" name="Rectangle: Rounded Corners 33">
            <a:extLst>
              <a:ext uri="{FF2B5EF4-FFF2-40B4-BE49-F238E27FC236}">
                <a16:creationId xmlns:a16="http://schemas.microsoft.com/office/drawing/2014/main" id="{F64D995F-7D3C-4275-A0C5-4AA1A9EC8C92}"/>
              </a:ext>
            </a:extLst>
          </p:cNvPr>
          <p:cNvSpPr/>
          <p:nvPr/>
        </p:nvSpPr>
        <p:spPr>
          <a:xfrm>
            <a:off x="7344238" y="2022366"/>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geworden</a:t>
            </a:r>
            <a:endParaRPr lang="en-GB" sz="2400" b="1" dirty="0">
              <a:solidFill>
                <a:srgbClr val="115076"/>
              </a:solidFill>
            </a:endParaRPr>
          </a:p>
        </p:txBody>
      </p:sp>
      <p:sp>
        <p:nvSpPr>
          <p:cNvPr id="35" name="Rectangle: Rounded Corners 34">
            <a:extLst>
              <a:ext uri="{FF2B5EF4-FFF2-40B4-BE49-F238E27FC236}">
                <a16:creationId xmlns:a16="http://schemas.microsoft.com/office/drawing/2014/main" id="{6363A57E-F3D9-4B8D-B867-8D78E7397DE8}"/>
              </a:ext>
            </a:extLst>
          </p:cNvPr>
          <p:cNvSpPr/>
          <p:nvPr/>
        </p:nvSpPr>
        <p:spPr>
          <a:xfrm>
            <a:off x="9527383" y="2022366"/>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die Liebe</a:t>
            </a:r>
          </a:p>
        </p:txBody>
      </p:sp>
      <p:sp>
        <p:nvSpPr>
          <p:cNvPr id="36" name="Rectangle: Rounded Corners 35">
            <a:extLst>
              <a:ext uri="{FF2B5EF4-FFF2-40B4-BE49-F238E27FC236}">
                <a16:creationId xmlns:a16="http://schemas.microsoft.com/office/drawing/2014/main" id="{A699A0CA-3B9A-419E-B65A-C2DA9DC762D2}"/>
              </a:ext>
            </a:extLst>
          </p:cNvPr>
          <p:cNvSpPr/>
          <p:nvPr/>
        </p:nvSpPr>
        <p:spPr>
          <a:xfrm>
            <a:off x="794801" y="3072713"/>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wurdest</a:t>
            </a:r>
            <a:r>
              <a:rPr lang="en-GB" sz="2400" b="1" dirty="0">
                <a:solidFill>
                  <a:srgbClr val="115076"/>
                </a:solidFill>
              </a:rPr>
              <a:t> </a:t>
            </a:r>
            <a:r>
              <a:rPr lang="en-GB" sz="2400" b="1" dirty="0" err="1">
                <a:solidFill>
                  <a:srgbClr val="115076"/>
                </a:solidFill>
              </a:rPr>
              <a:t>geboren</a:t>
            </a:r>
            <a:endParaRPr lang="en-GB" sz="2400" b="1" dirty="0">
              <a:solidFill>
                <a:srgbClr val="115076"/>
              </a:solidFill>
            </a:endParaRPr>
          </a:p>
        </p:txBody>
      </p:sp>
      <p:sp>
        <p:nvSpPr>
          <p:cNvPr id="37" name="Rectangle: Rounded Corners 36">
            <a:extLst>
              <a:ext uri="{FF2B5EF4-FFF2-40B4-BE49-F238E27FC236}">
                <a16:creationId xmlns:a16="http://schemas.microsoft.com/office/drawing/2014/main" id="{7A4B2FC7-A93B-4EB6-B7E4-DB11933FA36F}"/>
              </a:ext>
            </a:extLst>
          </p:cNvPr>
          <p:cNvSpPr/>
          <p:nvPr/>
        </p:nvSpPr>
        <p:spPr>
          <a:xfrm>
            <a:off x="2977946" y="3072713"/>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das Alter</a:t>
            </a:r>
          </a:p>
        </p:txBody>
      </p:sp>
      <p:sp>
        <p:nvSpPr>
          <p:cNvPr id="38" name="Rectangle: Rounded Corners 37">
            <a:extLst>
              <a:ext uri="{FF2B5EF4-FFF2-40B4-BE49-F238E27FC236}">
                <a16:creationId xmlns:a16="http://schemas.microsoft.com/office/drawing/2014/main" id="{E8603DF7-D97C-4886-AC0A-CA1BD9029DAC}"/>
              </a:ext>
            </a:extLst>
          </p:cNvPr>
          <p:cNvSpPr/>
          <p:nvPr/>
        </p:nvSpPr>
        <p:spPr>
          <a:xfrm>
            <a:off x="5193430" y="3097831"/>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bis</a:t>
            </a:r>
          </a:p>
        </p:txBody>
      </p:sp>
      <p:sp>
        <p:nvSpPr>
          <p:cNvPr id="39" name="Rectangle: Rounded Corners 38">
            <a:extLst>
              <a:ext uri="{FF2B5EF4-FFF2-40B4-BE49-F238E27FC236}">
                <a16:creationId xmlns:a16="http://schemas.microsoft.com/office/drawing/2014/main" id="{D78C6EF0-C647-46EC-A368-5D3D78B882AD}"/>
              </a:ext>
            </a:extLst>
          </p:cNvPr>
          <p:cNvSpPr/>
          <p:nvPr/>
        </p:nvSpPr>
        <p:spPr>
          <a:xfrm>
            <a:off x="7344238" y="3072713"/>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unbekannt</a:t>
            </a:r>
            <a:endParaRPr lang="en-GB" sz="2400" b="1" dirty="0">
              <a:solidFill>
                <a:srgbClr val="115076"/>
              </a:solidFill>
            </a:endParaRPr>
          </a:p>
        </p:txBody>
      </p:sp>
      <p:sp>
        <p:nvSpPr>
          <p:cNvPr id="40" name="Rectangle: Rounded Corners 39">
            <a:extLst>
              <a:ext uri="{FF2B5EF4-FFF2-40B4-BE49-F238E27FC236}">
                <a16:creationId xmlns:a16="http://schemas.microsoft.com/office/drawing/2014/main" id="{D24670F8-F702-44E3-8A9D-44C035BC24E9}"/>
              </a:ext>
            </a:extLst>
          </p:cNvPr>
          <p:cNvSpPr/>
          <p:nvPr/>
        </p:nvSpPr>
        <p:spPr>
          <a:xfrm>
            <a:off x="9527383" y="3072713"/>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ob</a:t>
            </a:r>
            <a:endParaRPr lang="en-GB" sz="2400" b="1" dirty="0">
              <a:solidFill>
                <a:srgbClr val="115076"/>
              </a:solidFill>
            </a:endParaRPr>
          </a:p>
        </p:txBody>
      </p:sp>
      <p:sp>
        <p:nvSpPr>
          <p:cNvPr id="41" name="Rectangle: Rounded Corners 40">
            <a:extLst>
              <a:ext uri="{FF2B5EF4-FFF2-40B4-BE49-F238E27FC236}">
                <a16:creationId xmlns:a16="http://schemas.microsoft.com/office/drawing/2014/main" id="{C00C761E-43B8-4459-B7B6-B12FBD833EF8}"/>
              </a:ext>
            </a:extLst>
          </p:cNvPr>
          <p:cNvSpPr/>
          <p:nvPr/>
        </p:nvSpPr>
        <p:spPr>
          <a:xfrm>
            <a:off x="794801" y="4092147"/>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treiben</a:t>
            </a:r>
            <a:endParaRPr lang="en-GB" sz="2400" b="1" dirty="0">
              <a:solidFill>
                <a:srgbClr val="115076"/>
              </a:solidFill>
            </a:endParaRPr>
          </a:p>
        </p:txBody>
      </p:sp>
      <p:sp>
        <p:nvSpPr>
          <p:cNvPr id="42" name="Rectangle: Rounded Corners 41">
            <a:extLst>
              <a:ext uri="{FF2B5EF4-FFF2-40B4-BE49-F238E27FC236}">
                <a16:creationId xmlns:a16="http://schemas.microsoft.com/office/drawing/2014/main" id="{28CA0BB0-1D74-4197-BDE2-5128AEF0F3CE}"/>
              </a:ext>
            </a:extLst>
          </p:cNvPr>
          <p:cNvSpPr/>
          <p:nvPr/>
        </p:nvSpPr>
        <p:spPr>
          <a:xfrm>
            <a:off x="2977946" y="4092147"/>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allgemein</a:t>
            </a:r>
            <a:endParaRPr lang="en-GB" sz="2400" b="1" dirty="0">
              <a:solidFill>
                <a:srgbClr val="115076"/>
              </a:solidFill>
            </a:endParaRPr>
          </a:p>
        </p:txBody>
      </p:sp>
      <p:sp>
        <p:nvSpPr>
          <p:cNvPr id="43" name="Rectangle: Rounded Corners 42">
            <a:extLst>
              <a:ext uri="{FF2B5EF4-FFF2-40B4-BE49-F238E27FC236}">
                <a16:creationId xmlns:a16="http://schemas.microsoft.com/office/drawing/2014/main" id="{16FA9C86-F8ED-46C4-8629-1DF1A3429F9B}"/>
              </a:ext>
            </a:extLst>
          </p:cNvPr>
          <p:cNvSpPr/>
          <p:nvPr/>
        </p:nvSpPr>
        <p:spPr>
          <a:xfrm>
            <a:off x="5137027" y="4110808"/>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aufwachsen</a:t>
            </a:r>
            <a:endParaRPr lang="en-GB" sz="2000" b="1" dirty="0">
              <a:solidFill>
                <a:srgbClr val="115076"/>
              </a:solidFill>
            </a:endParaRPr>
          </a:p>
        </p:txBody>
      </p:sp>
      <p:sp>
        <p:nvSpPr>
          <p:cNvPr id="44" name="Rectangle: Rounded Corners 43">
            <a:extLst>
              <a:ext uri="{FF2B5EF4-FFF2-40B4-BE49-F238E27FC236}">
                <a16:creationId xmlns:a16="http://schemas.microsoft.com/office/drawing/2014/main" id="{542CC172-30FB-4A1F-A5E3-2AB3D8F75C52}"/>
              </a:ext>
            </a:extLst>
          </p:cNvPr>
          <p:cNvSpPr/>
          <p:nvPr/>
        </p:nvSpPr>
        <p:spPr>
          <a:xfrm>
            <a:off x="7344238" y="4092147"/>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zufrieden</a:t>
            </a:r>
            <a:endParaRPr lang="en-GB" sz="2400" b="1" dirty="0">
              <a:solidFill>
                <a:srgbClr val="115076"/>
              </a:solidFill>
            </a:endParaRPr>
          </a:p>
        </p:txBody>
      </p:sp>
      <p:sp>
        <p:nvSpPr>
          <p:cNvPr id="45" name="Rectangle: Rounded Corners 44">
            <a:extLst>
              <a:ext uri="{FF2B5EF4-FFF2-40B4-BE49-F238E27FC236}">
                <a16:creationId xmlns:a16="http://schemas.microsoft.com/office/drawing/2014/main" id="{D578DBB1-F2D5-41E0-82AA-EC63297BB798}"/>
              </a:ext>
            </a:extLst>
          </p:cNvPr>
          <p:cNvSpPr/>
          <p:nvPr/>
        </p:nvSpPr>
        <p:spPr>
          <a:xfrm>
            <a:off x="9527383" y="4086045"/>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der </a:t>
            </a:r>
            <a:r>
              <a:rPr lang="en-GB" sz="2400" b="1" dirty="0" err="1">
                <a:solidFill>
                  <a:srgbClr val="115076"/>
                </a:solidFill>
              </a:rPr>
              <a:t>Vergleich</a:t>
            </a:r>
            <a:endParaRPr lang="en-GB" sz="2400" b="1" dirty="0">
              <a:solidFill>
                <a:srgbClr val="115076"/>
              </a:solidFill>
            </a:endParaRPr>
          </a:p>
        </p:txBody>
      </p:sp>
      <p:sp>
        <p:nvSpPr>
          <p:cNvPr id="46" name="Rectangle: Rounded Corners 45">
            <a:extLst>
              <a:ext uri="{FF2B5EF4-FFF2-40B4-BE49-F238E27FC236}">
                <a16:creationId xmlns:a16="http://schemas.microsoft.com/office/drawing/2014/main" id="{5F442F09-A07C-4F16-BC80-F23340EF22D2}"/>
              </a:ext>
            </a:extLst>
          </p:cNvPr>
          <p:cNvSpPr/>
          <p:nvPr/>
        </p:nvSpPr>
        <p:spPr>
          <a:xfrm>
            <a:off x="794801" y="5142494"/>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historisch</a:t>
            </a:r>
            <a:endParaRPr lang="en-GB" sz="2400" b="1" dirty="0">
              <a:solidFill>
                <a:srgbClr val="115076"/>
              </a:solidFill>
            </a:endParaRPr>
          </a:p>
        </p:txBody>
      </p:sp>
      <p:sp>
        <p:nvSpPr>
          <p:cNvPr id="47" name="Rectangle: Rounded Corners 46">
            <a:extLst>
              <a:ext uri="{FF2B5EF4-FFF2-40B4-BE49-F238E27FC236}">
                <a16:creationId xmlns:a16="http://schemas.microsoft.com/office/drawing/2014/main" id="{0C9E6838-41AC-4F6F-A7B1-3B2923C1649A}"/>
              </a:ext>
            </a:extLst>
          </p:cNvPr>
          <p:cNvSpPr/>
          <p:nvPr/>
        </p:nvSpPr>
        <p:spPr>
          <a:xfrm>
            <a:off x="2977621" y="5145217"/>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gewesen</a:t>
            </a:r>
            <a:endParaRPr lang="en-GB" sz="2400" b="1" dirty="0">
              <a:solidFill>
                <a:srgbClr val="115076"/>
              </a:solidFill>
            </a:endParaRPr>
          </a:p>
        </p:txBody>
      </p:sp>
      <p:sp>
        <p:nvSpPr>
          <p:cNvPr id="48" name="Rectangle: Rounded Corners 47">
            <a:extLst>
              <a:ext uri="{FF2B5EF4-FFF2-40B4-BE49-F238E27FC236}">
                <a16:creationId xmlns:a16="http://schemas.microsoft.com/office/drawing/2014/main" id="{9D55AAB5-67DB-4BEE-ACCC-7EB3D997E51E}"/>
              </a:ext>
            </a:extLst>
          </p:cNvPr>
          <p:cNvSpPr/>
          <p:nvPr/>
        </p:nvSpPr>
        <p:spPr>
          <a:xfrm>
            <a:off x="5161092" y="5155053"/>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schaffen</a:t>
            </a:r>
            <a:endParaRPr lang="en-GB" sz="2400" b="1" dirty="0">
              <a:solidFill>
                <a:srgbClr val="115076"/>
              </a:solidFill>
            </a:endParaRPr>
          </a:p>
        </p:txBody>
      </p:sp>
      <p:sp>
        <p:nvSpPr>
          <p:cNvPr id="49" name="Rectangle: Rounded Corners 48">
            <a:extLst>
              <a:ext uri="{FF2B5EF4-FFF2-40B4-BE49-F238E27FC236}">
                <a16:creationId xmlns:a16="http://schemas.microsoft.com/office/drawing/2014/main" id="{6B4F918A-161C-44BD-88B0-D39A1CA8CF2E}"/>
              </a:ext>
            </a:extLst>
          </p:cNvPr>
          <p:cNvSpPr/>
          <p:nvPr/>
        </p:nvSpPr>
        <p:spPr>
          <a:xfrm>
            <a:off x="7332205" y="5142494"/>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das </a:t>
            </a:r>
            <a:r>
              <a:rPr lang="en-GB" sz="2400" b="1" dirty="0" err="1">
                <a:solidFill>
                  <a:srgbClr val="115076"/>
                </a:solidFill>
              </a:rPr>
              <a:t>Glück</a:t>
            </a:r>
            <a:endParaRPr lang="en-GB" sz="2400" b="1" dirty="0">
              <a:solidFill>
                <a:srgbClr val="115076"/>
              </a:solidFill>
            </a:endParaRPr>
          </a:p>
        </p:txBody>
      </p:sp>
      <p:sp>
        <p:nvSpPr>
          <p:cNvPr id="50" name="Rectangle: Rounded Corners 49">
            <a:extLst>
              <a:ext uri="{FF2B5EF4-FFF2-40B4-BE49-F238E27FC236}">
                <a16:creationId xmlns:a16="http://schemas.microsoft.com/office/drawing/2014/main" id="{051C95E4-97E2-4DBA-BEC6-2DFC87DCC253}"/>
              </a:ext>
            </a:extLst>
          </p:cNvPr>
          <p:cNvSpPr/>
          <p:nvPr/>
        </p:nvSpPr>
        <p:spPr>
          <a:xfrm>
            <a:off x="9527383" y="5142494"/>
            <a:ext cx="1959515" cy="913346"/>
          </a:xfrm>
          <a:prstGeom prst="roundRect">
            <a:avLst/>
          </a:prstGeom>
          <a:solidFill>
            <a:srgbClr val="EBEFF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berühmt</a:t>
            </a:r>
            <a:endParaRPr lang="en-GB" sz="2400" b="1" dirty="0">
              <a:solidFill>
                <a:srgbClr val="115076"/>
              </a:solidFill>
            </a:endParaRPr>
          </a:p>
        </p:txBody>
      </p:sp>
    </p:spTree>
    <p:extLst>
      <p:ext uri="{BB962C8B-B14F-4D97-AF65-F5344CB8AC3E}">
        <p14:creationId xmlns:p14="http://schemas.microsoft.com/office/powerpoint/2010/main" val="3162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Kreuzworträtsel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904515" y="247046"/>
            <a:ext cx="3054378" cy="50708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1" y="1296000"/>
            <a:ext cx="31532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geheime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a:t>
            </a:r>
          </a:p>
        </p:txBody>
      </p:sp>
      <p:graphicFrame>
        <p:nvGraphicFramePr>
          <p:cNvPr id="8" name="Table 9">
            <a:extLst>
              <a:ext uri="{FF2B5EF4-FFF2-40B4-BE49-F238E27FC236}">
                <a16:creationId xmlns:a16="http://schemas.microsoft.com/office/drawing/2014/main" id="{A96F1B4C-FD60-4AED-8805-2484CCDFC1F3}"/>
              </a:ext>
            </a:extLst>
          </p:cNvPr>
          <p:cNvGraphicFramePr>
            <a:graphicFrameLocks noGrp="1"/>
          </p:cNvGraphicFramePr>
          <p:nvPr>
            <p:extLst>
              <p:ext uri="{D42A27DB-BD31-4B8C-83A1-F6EECF244321}">
                <p14:modId xmlns:p14="http://schemas.microsoft.com/office/powerpoint/2010/main" val="2493076100"/>
              </p:ext>
            </p:extLst>
          </p:nvPr>
        </p:nvGraphicFramePr>
        <p:xfrm>
          <a:off x="4085845" y="1425595"/>
          <a:ext cx="7360689" cy="4754880"/>
        </p:xfrm>
        <a:graphic>
          <a:graphicData uri="http://schemas.openxmlformats.org/drawingml/2006/table">
            <a:tbl>
              <a:tblPr firstRow="1" bandRow="1">
                <a:tableStyleId>{5940675A-B579-460E-94D1-54222C63F5DA}</a:tableStyleId>
              </a:tblPr>
              <a:tblGrid>
                <a:gridCol w="350509">
                  <a:extLst>
                    <a:ext uri="{9D8B030D-6E8A-4147-A177-3AD203B41FA5}">
                      <a16:colId xmlns:a16="http://schemas.microsoft.com/office/drawing/2014/main" val="3523923946"/>
                    </a:ext>
                  </a:extLst>
                </a:gridCol>
                <a:gridCol w="350509">
                  <a:extLst>
                    <a:ext uri="{9D8B030D-6E8A-4147-A177-3AD203B41FA5}">
                      <a16:colId xmlns:a16="http://schemas.microsoft.com/office/drawing/2014/main" val="2077338040"/>
                    </a:ext>
                  </a:extLst>
                </a:gridCol>
                <a:gridCol w="350509">
                  <a:extLst>
                    <a:ext uri="{9D8B030D-6E8A-4147-A177-3AD203B41FA5}">
                      <a16:colId xmlns:a16="http://schemas.microsoft.com/office/drawing/2014/main" val="1358077242"/>
                    </a:ext>
                  </a:extLst>
                </a:gridCol>
                <a:gridCol w="350509">
                  <a:extLst>
                    <a:ext uri="{9D8B030D-6E8A-4147-A177-3AD203B41FA5}">
                      <a16:colId xmlns:a16="http://schemas.microsoft.com/office/drawing/2014/main" val="2359855059"/>
                    </a:ext>
                  </a:extLst>
                </a:gridCol>
                <a:gridCol w="350509">
                  <a:extLst>
                    <a:ext uri="{9D8B030D-6E8A-4147-A177-3AD203B41FA5}">
                      <a16:colId xmlns:a16="http://schemas.microsoft.com/office/drawing/2014/main" val="2815840040"/>
                    </a:ext>
                  </a:extLst>
                </a:gridCol>
                <a:gridCol w="350509">
                  <a:extLst>
                    <a:ext uri="{9D8B030D-6E8A-4147-A177-3AD203B41FA5}">
                      <a16:colId xmlns:a16="http://schemas.microsoft.com/office/drawing/2014/main" val="2147363905"/>
                    </a:ext>
                  </a:extLst>
                </a:gridCol>
                <a:gridCol w="350509">
                  <a:extLst>
                    <a:ext uri="{9D8B030D-6E8A-4147-A177-3AD203B41FA5}">
                      <a16:colId xmlns:a16="http://schemas.microsoft.com/office/drawing/2014/main" val="596477939"/>
                    </a:ext>
                  </a:extLst>
                </a:gridCol>
                <a:gridCol w="350509">
                  <a:extLst>
                    <a:ext uri="{9D8B030D-6E8A-4147-A177-3AD203B41FA5}">
                      <a16:colId xmlns:a16="http://schemas.microsoft.com/office/drawing/2014/main" val="2682339802"/>
                    </a:ext>
                  </a:extLst>
                </a:gridCol>
                <a:gridCol w="350509">
                  <a:extLst>
                    <a:ext uri="{9D8B030D-6E8A-4147-A177-3AD203B41FA5}">
                      <a16:colId xmlns:a16="http://schemas.microsoft.com/office/drawing/2014/main" val="3092950874"/>
                    </a:ext>
                  </a:extLst>
                </a:gridCol>
                <a:gridCol w="350509">
                  <a:extLst>
                    <a:ext uri="{9D8B030D-6E8A-4147-A177-3AD203B41FA5}">
                      <a16:colId xmlns:a16="http://schemas.microsoft.com/office/drawing/2014/main" val="284165770"/>
                    </a:ext>
                  </a:extLst>
                </a:gridCol>
                <a:gridCol w="350509">
                  <a:extLst>
                    <a:ext uri="{9D8B030D-6E8A-4147-A177-3AD203B41FA5}">
                      <a16:colId xmlns:a16="http://schemas.microsoft.com/office/drawing/2014/main" val="3488875474"/>
                    </a:ext>
                  </a:extLst>
                </a:gridCol>
                <a:gridCol w="350509">
                  <a:extLst>
                    <a:ext uri="{9D8B030D-6E8A-4147-A177-3AD203B41FA5}">
                      <a16:colId xmlns:a16="http://schemas.microsoft.com/office/drawing/2014/main" val="1743551589"/>
                    </a:ext>
                  </a:extLst>
                </a:gridCol>
                <a:gridCol w="350509">
                  <a:extLst>
                    <a:ext uri="{9D8B030D-6E8A-4147-A177-3AD203B41FA5}">
                      <a16:colId xmlns:a16="http://schemas.microsoft.com/office/drawing/2014/main" val="1967918713"/>
                    </a:ext>
                  </a:extLst>
                </a:gridCol>
                <a:gridCol w="350509">
                  <a:extLst>
                    <a:ext uri="{9D8B030D-6E8A-4147-A177-3AD203B41FA5}">
                      <a16:colId xmlns:a16="http://schemas.microsoft.com/office/drawing/2014/main" val="2386500404"/>
                    </a:ext>
                  </a:extLst>
                </a:gridCol>
                <a:gridCol w="350509">
                  <a:extLst>
                    <a:ext uri="{9D8B030D-6E8A-4147-A177-3AD203B41FA5}">
                      <a16:colId xmlns:a16="http://schemas.microsoft.com/office/drawing/2014/main" val="1476261426"/>
                    </a:ext>
                  </a:extLst>
                </a:gridCol>
                <a:gridCol w="350509">
                  <a:extLst>
                    <a:ext uri="{9D8B030D-6E8A-4147-A177-3AD203B41FA5}">
                      <a16:colId xmlns:a16="http://schemas.microsoft.com/office/drawing/2014/main" val="2361601853"/>
                    </a:ext>
                  </a:extLst>
                </a:gridCol>
                <a:gridCol w="350509">
                  <a:extLst>
                    <a:ext uri="{9D8B030D-6E8A-4147-A177-3AD203B41FA5}">
                      <a16:colId xmlns:a16="http://schemas.microsoft.com/office/drawing/2014/main" val="2132822481"/>
                    </a:ext>
                  </a:extLst>
                </a:gridCol>
                <a:gridCol w="350509">
                  <a:extLst>
                    <a:ext uri="{9D8B030D-6E8A-4147-A177-3AD203B41FA5}">
                      <a16:colId xmlns:a16="http://schemas.microsoft.com/office/drawing/2014/main" val="2546502899"/>
                    </a:ext>
                  </a:extLst>
                </a:gridCol>
                <a:gridCol w="350509">
                  <a:extLst>
                    <a:ext uri="{9D8B030D-6E8A-4147-A177-3AD203B41FA5}">
                      <a16:colId xmlns:a16="http://schemas.microsoft.com/office/drawing/2014/main" val="2038990375"/>
                    </a:ext>
                  </a:extLst>
                </a:gridCol>
                <a:gridCol w="350509">
                  <a:extLst>
                    <a:ext uri="{9D8B030D-6E8A-4147-A177-3AD203B41FA5}">
                      <a16:colId xmlns:a16="http://schemas.microsoft.com/office/drawing/2014/main" val="1156785312"/>
                    </a:ext>
                  </a:extLst>
                </a:gridCol>
                <a:gridCol w="350509">
                  <a:extLst>
                    <a:ext uri="{9D8B030D-6E8A-4147-A177-3AD203B41FA5}">
                      <a16:colId xmlns:a16="http://schemas.microsoft.com/office/drawing/2014/main" val="1186725427"/>
                    </a:ext>
                  </a:extLst>
                </a:gridCol>
              </a:tblGrid>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9</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814251274"/>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W</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97088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357251028"/>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2</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5</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8</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10</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6567286"/>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D</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D</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F</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4045629420"/>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4</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7</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890760767"/>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Z</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G</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D</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G</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459546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6</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795155474"/>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r>
                        <a:rPr lang="en-US" sz="2400" b="0" dirty="0">
                          <a:solidFill>
                            <a:srgbClr val="115076"/>
                          </a:solidFill>
                        </a:rPr>
                        <a:t>W</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43883080"/>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113783098"/>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469543908"/>
                  </a:ext>
                </a:extLst>
              </a:tr>
              <a:tr h="360000">
                <a:tc>
                  <a:txBody>
                    <a:bodyPr/>
                    <a:lstStyle/>
                    <a:p>
                      <a:pPr algn="ctr"/>
                      <a:r>
                        <a:rPr lang="en-US" sz="2400" b="0" dirty="0">
                          <a:solidFill>
                            <a:srgbClr val="115076"/>
                          </a:solidFill>
                        </a:rPr>
                        <a:t>3</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DAA520"/>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H</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96268356"/>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G</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20684022"/>
                  </a:ext>
                </a:extLst>
              </a:tr>
            </a:tbl>
          </a:graphicData>
        </a:graphic>
      </p:graphicFrame>
      <p:grpSp>
        <p:nvGrpSpPr>
          <p:cNvPr id="2" name="Group 1">
            <a:extLst>
              <a:ext uri="{FF2B5EF4-FFF2-40B4-BE49-F238E27FC236}">
                <a16:creationId xmlns:a16="http://schemas.microsoft.com/office/drawing/2014/main" id="{11D61692-6D3F-4A69-96B1-DF1BFCCA6F1A}"/>
              </a:ext>
            </a:extLst>
          </p:cNvPr>
          <p:cNvGrpSpPr/>
          <p:nvPr/>
        </p:nvGrpSpPr>
        <p:grpSpPr>
          <a:xfrm>
            <a:off x="5499321" y="2907153"/>
            <a:ext cx="2752553" cy="324406"/>
            <a:chOff x="5499321" y="2907153"/>
            <a:chExt cx="2752553" cy="324406"/>
          </a:xfrm>
        </p:grpSpPr>
        <p:sp>
          <p:nvSpPr>
            <p:cNvPr id="10" name="Rectangle 9">
              <a:extLst>
                <a:ext uri="{FF2B5EF4-FFF2-40B4-BE49-F238E27FC236}">
                  <a16:creationId xmlns:a16="http://schemas.microsoft.com/office/drawing/2014/main" id="{4B824E76-1D0C-4411-B2E8-5526FD5C8CE5}"/>
                </a:ext>
              </a:extLst>
            </p:cNvPr>
            <p:cNvSpPr/>
            <p:nvPr/>
          </p:nvSpPr>
          <p:spPr>
            <a:xfrm>
              <a:off x="5499321" y="294388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1960E953-1782-49D9-AFB3-28CF9D0738A2}"/>
                </a:ext>
              </a:extLst>
            </p:cNvPr>
            <p:cNvSpPr/>
            <p:nvPr/>
          </p:nvSpPr>
          <p:spPr>
            <a:xfrm>
              <a:off x="5841626" y="294388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92E1E5B9-3E16-4574-8263-0E15BC5CFC2F}"/>
                </a:ext>
              </a:extLst>
            </p:cNvPr>
            <p:cNvSpPr/>
            <p:nvPr/>
          </p:nvSpPr>
          <p:spPr>
            <a:xfrm>
              <a:off x="6255695" y="293860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AE949F1A-4738-4BFF-982F-A66FA3F1F66E}"/>
                </a:ext>
              </a:extLst>
            </p:cNvPr>
            <p:cNvSpPr/>
            <p:nvPr/>
          </p:nvSpPr>
          <p:spPr>
            <a:xfrm>
              <a:off x="6578216" y="29265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2FFB5DB-1A82-441D-B0F1-AE9A26005846}"/>
                </a:ext>
              </a:extLst>
            </p:cNvPr>
            <p:cNvSpPr/>
            <p:nvPr/>
          </p:nvSpPr>
          <p:spPr>
            <a:xfrm>
              <a:off x="6930627" y="290715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13D17529-A09E-4334-826F-CD26A00FD63C}"/>
                </a:ext>
              </a:extLst>
            </p:cNvPr>
            <p:cNvSpPr/>
            <p:nvPr/>
          </p:nvSpPr>
          <p:spPr>
            <a:xfrm>
              <a:off x="7283038" y="29191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D947B8FB-70E9-4772-ABDE-93E44C31D6E0}"/>
                </a:ext>
              </a:extLst>
            </p:cNvPr>
            <p:cNvSpPr/>
            <p:nvPr/>
          </p:nvSpPr>
          <p:spPr>
            <a:xfrm>
              <a:off x="7623417" y="29265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22A4DA2-EAA5-4A28-8465-95C13E82E5C4}"/>
                </a:ext>
              </a:extLst>
            </p:cNvPr>
            <p:cNvSpPr/>
            <p:nvPr/>
          </p:nvSpPr>
          <p:spPr>
            <a:xfrm>
              <a:off x="7975828" y="291918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5" name="TextBox 24">
            <a:extLst>
              <a:ext uri="{FF2B5EF4-FFF2-40B4-BE49-F238E27FC236}">
                <a16:creationId xmlns:a16="http://schemas.microsoft.com/office/drawing/2014/main" id="{96C339DB-2989-4821-B8C6-D2C817C54F76}"/>
              </a:ext>
            </a:extLst>
          </p:cNvPr>
          <p:cNvSpPr txBox="1"/>
          <p:nvPr/>
        </p:nvSpPr>
        <p:spPr>
          <a:xfrm>
            <a:off x="397301" y="2736502"/>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15076"/>
                </a:solidFill>
                <a:latin typeface="Century Gothic" panose="020F0302020204030204"/>
              </a:rPr>
              <a:t>1</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certain; special</a:t>
            </a:r>
          </a:p>
        </p:txBody>
      </p:sp>
      <p:sp>
        <p:nvSpPr>
          <p:cNvPr id="26" name="TextBox 25">
            <a:extLst>
              <a:ext uri="{FF2B5EF4-FFF2-40B4-BE49-F238E27FC236}">
                <a16:creationId xmlns:a16="http://schemas.microsoft.com/office/drawing/2014/main" id="{19C50069-F02B-46A7-8512-FB958DCC22B5}"/>
              </a:ext>
            </a:extLst>
          </p:cNvPr>
          <p:cNvSpPr txBox="1"/>
          <p:nvPr/>
        </p:nvSpPr>
        <p:spPr>
          <a:xfrm>
            <a:off x="366189" y="2736501"/>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2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relationship</a:t>
            </a:r>
          </a:p>
        </p:txBody>
      </p:sp>
      <p:grpSp>
        <p:nvGrpSpPr>
          <p:cNvPr id="33" name="Group 32">
            <a:extLst>
              <a:ext uri="{FF2B5EF4-FFF2-40B4-BE49-F238E27FC236}">
                <a16:creationId xmlns:a16="http://schemas.microsoft.com/office/drawing/2014/main" id="{224AB2D5-38DE-4295-BABC-DBFEDDCB321D}"/>
              </a:ext>
            </a:extLst>
          </p:cNvPr>
          <p:cNvGrpSpPr/>
          <p:nvPr/>
        </p:nvGrpSpPr>
        <p:grpSpPr>
          <a:xfrm>
            <a:off x="5520047" y="3316094"/>
            <a:ext cx="282356" cy="2819283"/>
            <a:chOff x="5511353" y="3314705"/>
            <a:chExt cx="282356" cy="2819283"/>
          </a:xfrm>
        </p:grpSpPr>
        <p:sp>
          <p:nvSpPr>
            <p:cNvPr id="18" name="Rectangle 17">
              <a:extLst>
                <a:ext uri="{FF2B5EF4-FFF2-40B4-BE49-F238E27FC236}">
                  <a16:creationId xmlns:a16="http://schemas.microsoft.com/office/drawing/2014/main" id="{7B0F8BB8-9F70-4502-950B-8AE7477505FC}"/>
                </a:ext>
              </a:extLst>
            </p:cNvPr>
            <p:cNvSpPr/>
            <p:nvPr/>
          </p:nvSpPr>
          <p:spPr>
            <a:xfrm>
              <a:off x="5511956" y="331470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3B0818B-DEA1-4555-A5B6-8C09BEC60AE7}"/>
                </a:ext>
              </a:extLst>
            </p:cNvPr>
            <p:cNvSpPr/>
            <p:nvPr/>
          </p:nvSpPr>
          <p:spPr>
            <a:xfrm>
              <a:off x="5511956" y="365919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1FE3F5CB-F8FE-4611-A883-01F2A67F7336}"/>
                </a:ext>
              </a:extLst>
            </p:cNvPr>
            <p:cNvSpPr/>
            <p:nvPr/>
          </p:nvSpPr>
          <p:spPr>
            <a:xfrm>
              <a:off x="5512165" y="40586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F4F9612-F8ED-42B6-8AF5-C6EC6B08652D}"/>
                </a:ext>
              </a:extLst>
            </p:cNvPr>
            <p:cNvSpPr/>
            <p:nvPr/>
          </p:nvSpPr>
          <p:spPr>
            <a:xfrm>
              <a:off x="5512165" y="440309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D14F9161-3602-40CB-8F30-8F00E0C954D4}"/>
                </a:ext>
              </a:extLst>
            </p:cNvPr>
            <p:cNvSpPr/>
            <p:nvPr/>
          </p:nvSpPr>
          <p:spPr>
            <a:xfrm>
              <a:off x="5511956" y="474759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424D9517-779A-4B83-8BA6-C5D044865383}"/>
                </a:ext>
              </a:extLst>
            </p:cNvPr>
            <p:cNvSpPr/>
            <p:nvPr/>
          </p:nvSpPr>
          <p:spPr>
            <a:xfrm>
              <a:off x="5511956" y="510235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E3F13F36-260D-44E4-A844-912365256BD7}"/>
                </a:ext>
              </a:extLst>
            </p:cNvPr>
            <p:cNvSpPr/>
            <p:nvPr/>
          </p:nvSpPr>
          <p:spPr>
            <a:xfrm>
              <a:off x="5517663" y="55016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246B36B6-7613-4E4B-A1FE-65AC7D6D117E}"/>
                </a:ext>
              </a:extLst>
            </p:cNvPr>
            <p:cNvSpPr/>
            <p:nvPr/>
          </p:nvSpPr>
          <p:spPr>
            <a:xfrm>
              <a:off x="5511353" y="584631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4" name="TextBox 33">
            <a:extLst>
              <a:ext uri="{FF2B5EF4-FFF2-40B4-BE49-F238E27FC236}">
                <a16:creationId xmlns:a16="http://schemas.microsoft.com/office/drawing/2014/main" id="{DDF24391-16E3-4330-AE3E-3894C5BA0A27}"/>
              </a:ext>
            </a:extLst>
          </p:cNvPr>
          <p:cNvSpPr txBox="1"/>
          <p:nvPr/>
        </p:nvSpPr>
        <p:spPr>
          <a:xfrm>
            <a:off x="312376" y="2682898"/>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3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o separate</a:t>
            </a:r>
          </a:p>
        </p:txBody>
      </p:sp>
      <p:grpSp>
        <p:nvGrpSpPr>
          <p:cNvPr id="37" name="Group 36">
            <a:extLst>
              <a:ext uri="{FF2B5EF4-FFF2-40B4-BE49-F238E27FC236}">
                <a16:creationId xmlns:a16="http://schemas.microsoft.com/office/drawing/2014/main" id="{5252CF83-9190-45E6-9876-C90FADF5D1A1}"/>
              </a:ext>
            </a:extLst>
          </p:cNvPr>
          <p:cNvGrpSpPr/>
          <p:nvPr/>
        </p:nvGrpSpPr>
        <p:grpSpPr>
          <a:xfrm>
            <a:off x="4496698" y="5468400"/>
            <a:ext cx="2384905" cy="320957"/>
            <a:chOff x="4496698" y="5468400"/>
            <a:chExt cx="2384905" cy="320957"/>
          </a:xfrm>
        </p:grpSpPr>
        <p:sp>
          <p:nvSpPr>
            <p:cNvPr id="20" name="Rectangle 19">
              <a:extLst>
                <a:ext uri="{FF2B5EF4-FFF2-40B4-BE49-F238E27FC236}">
                  <a16:creationId xmlns:a16="http://schemas.microsoft.com/office/drawing/2014/main" id="{8952527E-AA97-4DB5-BB63-1186B1C6C5EC}"/>
                </a:ext>
              </a:extLst>
            </p:cNvPr>
            <p:cNvSpPr/>
            <p:nvPr/>
          </p:nvSpPr>
          <p:spPr>
            <a:xfrm>
              <a:off x="4496698" y="546840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1476D24-38FF-4CC9-AC54-8E4B7B0534D5}"/>
                </a:ext>
              </a:extLst>
            </p:cNvPr>
            <p:cNvSpPr/>
            <p:nvPr/>
          </p:nvSpPr>
          <p:spPr>
            <a:xfrm>
              <a:off x="4842265" y="546840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55CC5E9F-D1CF-4A78-8DD7-02B4DF935950}"/>
                </a:ext>
              </a:extLst>
            </p:cNvPr>
            <p:cNvSpPr/>
            <p:nvPr/>
          </p:nvSpPr>
          <p:spPr>
            <a:xfrm>
              <a:off x="5150243" y="550168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30A9D33-FACE-4706-AFB1-C311AE9D38E2}"/>
                </a:ext>
              </a:extLst>
            </p:cNvPr>
            <p:cNvSpPr/>
            <p:nvPr/>
          </p:nvSpPr>
          <p:spPr>
            <a:xfrm>
              <a:off x="6605557" y="55016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DF49CBC4-E0DD-4775-BA27-3A680055FB39}"/>
                </a:ext>
              </a:extLst>
            </p:cNvPr>
            <p:cNvSpPr/>
            <p:nvPr/>
          </p:nvSpPr>
          <p:spPr>
            <a:xfrm>
              <a:off x="6229443" y="55016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E638B98F-9753-4C8B-9EFA-89557B8C256D}"/>
                </a:ext>
              </a:extLst>
            </p:cNvPr>
            <p:cNvSpPr/>
            <p:nvPr/>
          </p:nvSpPr>
          <p:spPr>
            <a:xfrm>
              <a:off x="5881202" y="548043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8" name="TextBox 37">
            <a:extLst>
              <a:ext uri="{FF2B5EF4-FFF2-40B4-BE49-F238E27FC236}">
                <a16:creationId xmlns:a16="http://schemas.microsoft.com/office/drawing/2014/main" id="{D39120B8-B573-49F4-AC9D-D414F035EA2B}"/>
              </a:ext>
            </a:extLst>
          </p:cNvPr>
          <p:cNvSpPr txBox="1"/>
          <p:nvPr/>
        </p:nvSpPr>
        <p:spPr>
          <a:xfrm>
            <a:off x="319714" y="2674998"/>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15076"/>
                </a:solidFill>
                <a:latin typeface="Century Gothic" panose="020F0302020204030204"/>
              </a:rPr>
              <a:t>4</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b</a:t>
            </a:r>
            <a:r>
              <a:rPr lang="en-US" sz="2800" noProof="0" dirty="0" err="1">
                <a:solidFill>
                  <a:srgbClr val="115076"/>
                </a:solidFill>
                <a:latin typeface="Century Gothic" panose="020F0302020204030204"/>
              </a:rPr>
              <a:t>een</a:t>
            </a:r>
            <a:r>
              <a:rPr lang="en-US" sz="2800" noProof="0" dirty="0">
                <a:solidFill>
                  <a:srgbClr val="115076"/>
                </a:solidFill>
                <a:latin typeface="Century Gothic" panose="020F0302020204030204"/>
              </a:rPr>
              <a:t> (pp)</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50" name="Group 49">
            <a:extLst>
              <a:ext uri="{FF2B5EF4-FFF2-40B4-BE49-F238E27FC236}">
                <a16:creationId xmlns:a16="http://schemas.microsoft.com/office/drawing/2014/main" id="{E4C69BA5-1228-4CC5-97E5-974664A5F73F}"/>
              </a:ext>
            </a:extLst>
          </p:cNvPr>
          <p:cNvGrpSpPr/>
          <p:nvPr/>
        </p:nvGrpSpPr>
        <p:grpSpPr>
          <a:xfrm>
            <a:off x="6226891" y="3683830"/>
            <a:ext cx="281753" cy="2474652"/>
            <a:chOff x="6226891" y="3683830"/>
            <a:chExt cx="281753" cy="2474652"/>
          </a:xfrm>
        </p:grpSpPr>
        <p:sp>
          <p:nvSpPr>
            <p:cNvPr id="42" name="Rectangle 41">
              <a:extLst>
                <a:ext uri="{FF2B5EF4-FFF2-40B4-BE49-F238E27FC236}">
                  <a16:creationId xmlns:a16="http://schemas.microsoft.com/office/drawing/2014/main" id="{D0E1306A-AE1F-42BE-94BA-2AA3D430BFDC}"/>
                </a:ext>
              </a:extLst>
            </p:cNvPr>
            <p:cNvSpPr/>
            <p:nvPr/>
          </p:nvSpPr>
          <p:spPr>
            <a:xfrm>
              <a:off x="6227100" y="442772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9" name="Group 48">
              <a:extLst>
                <a:ext uri="{FF2B5EF4-FFF2-40B4-BE49-F238E27FC236}">
                  <a16:creationId xmlns:a16="http://schemas.microsoft.com/office/drawing/2014/main" id="{FF37262C-3792-416F-9FDE-66E12992FFC0}"/>
                </a:ext>
              </a:extLst>
            </p:cNvPr>
            <p:cNvGrpSpPr/>
            <p:nvPr/>
          </p:nvGrpSpPr>
          <p:grpSpPr>
            <a:xfrm>
              <a:off x="6226891" y="3683830"/>
              <a:ext cx="281753" cy="2474652"/>
              <a:chOff x="6226891" y="3683830"/>
              <a:chExt cx="281753" cy="2474652"/>
            </a:xfrm>
          </p:grpSpPr>
          <p:sp>
            <p:nvSpPr>
              <p:cNvPr id="43" name="Rectangle 42">
                <a:extLst>
                  <a:ext uri="{FF2B5EF4-FFF2-40B4-BE49-F238E27FC236}">
                    <a16:creationId xmlns:a16="http://schemas.microsoft.com/office/drawing/2014/main" id="{4F2B8B2A-EC8A-43F7-B196-9DFBAD9E1EB8}"/>
                  </a:ext>
                </a:extLst>
              </p:cNvPr>
              <p:cNvSpPr/>
              <p:nvPr/>
            </p:nvSpPr>
            <p:spPr>
              <a:xfrm>
                <a:off x="6227100" y="477222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E0560E4D-A41C-4DEA-86F5-20D1074F23AF}"/>
                  </a:ext>
                </a:extLst>
              </p:cNvPr>
              <p:cNvSpPr/>
              <p:nvPr/>
            </p:nvSpPr>
            <p:spPr>
              <a:xfrm>
                <a:off x="6226891" y="511671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8" name="Group 47">
                <a:extLst>
                  <a:ext uri="{FF2B5EF4-FFF2-40B4-BE49-F238E27FC236}">
                    <a16:creationId xmlns:a16="http://schemas.microsoft.com/office/drawing/2014/main" id="{7B11CA15-CD15-4C64-98B5-5E46F46818E2}"/>
                  </a:ext>
                </a:extLst>
              </p:cNvPr>
              <p:cNvGrpSpPr/>
              <p:nvPr/>
            </p:nvGrpSpPr>
            <p:grpSpPr>
              <a:xfrm>
                <a:off x="6226891" y="3683830"/>
                <a:ext cx="281753" cy="2474652"/>
                <a:chOff x="6226891" y="3683830"/>
                <a:chExt cx="281753" cy="2474652"/>
              </a:xfrm>
            </p:grpSpPr>
            <p:sp>
              <p:nvSpPr>
                <p:cNvPr id="40" name="Rectangle 39">
                  <a:extLst>
                    <a:ext uri="{FF2B5EF4-FFF2-40B4-BE49-F238E27FC236}">
                      <a16:creationId xmlns:a16="http://schemas.microsoft.com/office/drawing/2014/main" id="{146C2BA4-3CA8-4941-A731-B52268AF3AE9}"/>
                    </a:ext>
                  </a:extLst>
                </p:cNvPr>
                <p:cNvSpPr/>
                <p:nvPr/>
              </p:nvSpPr>
              <p:spPr>
                <a:xfrm>
                  <a:off x="6226891" y="368383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BA038870-DCD4-420C-98A7-2D91C8203995}"/>
                    </a:ext>
                  </a:extLst>
                </p:cNvPr>
                <p:cNvSpPr/>
                <p:nvPr/>
              </p:nvSpPr>
              <p:spPr>
                <a:xfrm>
                  <a:off x="6226891" y="401804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A7645248-3BAE-4651-B0FC-E09CD6460D83}"/>
                    </a:ext>
                  </a:extLst>
                </p:cNvPr>
                <p:cNvSpPr/>
                <p:nvPr/>
              </p:nvSpPr>
              <p:spPr>
                <a:xfrm>
                  <a:off x="6232598" y="587080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grpSp>
        <p:nvGrpSpPr>
          <p:cNvPr id="61" name="Group 60">
            <a:extLst>
              <a:ext uri="{FF2B5EF4-FFF2-40B4-BE49-F238E27FC236}">
                <a16:creationId xmlns:a16="http://schemas.microsoft.com/office/drawing/2014/main" id="{FAD18483-347D-419C-AF91-4BCC0B575FA4}"/>
              </a:ext>
            </a:extLst>
          </p:cNvPr>
          <p:cNvGrpSpPr/>
          <p:nvPr/>
        </p:nvGrpSpPr>
        <p:grpSpPr>
          <a:xfrm>
            <a:off x="6901758" y="3310996"/>
            <a:ext cx="293647" cy="2102055"/>
            <a:chOff x="6901758" y="3310996"/>
            <a:chExt cx="293647" cy="2102055"/>
          </a:xfrm>
        </p:grpSpPr>
        <p:sp>
          <p:nvSpPr>
            <p:cNvPr id="53" name="Rectangle 52">
              <a:extLst>
                <a:ext uri="{FF2B5EF4-FFF2-40B4-BE49-F238E27FC236}">
                  <a16:creationId xmlns:a16="http://schemas.microsoft.com/office/drawing/2014/main" id="{707A1962-56AB-4FD5-939F-256880031BF1}"/>
                </a:ext>
              </a:extLst>
            </p:cNvPr>
            <p:cNvSpPr/>
            <p:nvPr/>
          </p:nvSpPr>
          <p:spPr>
            <a:xfrm>
              <a:off x="6901967" y="405489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30A51399-6B14-42B2-B059-ECAA3BCD6D43}"/>
                </a:ext>
              </a:extLst>
            </p:cNvPr>
            <p:cNvSpPr/>
            <p:nvPr/>
          </p:nvSpPr>
          <p:spPr>
            <a:xfrm>
              <a:off x="6901967" y="439938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7452E82B-D8D8-495A-BDA3-756CCB0D5938}"/>
                </a:ext>
              </a:extLst>
            </p:cNvPr>
            <p:cNvSpPr/>
            <p:nvPr/>
          </p:nvSpPr>
          <p:spPr>
            <a:xfrm>
              <a:off x="6901758" y="474388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149DCD09-8745-4D2D-B537-34BAFB2DBC43}"/>
                </a:ext>
              </a:extLst>
            </p:cNvPr>
            <p:cNvSpPr/>
            <p:nvPr/>
          </p:nvSpPr>
          <p:spPr>
            <a:xfrm>
              <a:off x="6901758" y="331099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6B6E117E-6C99-4D0C-905B-9FAF826919A5}"/>
                </a:ext>
              </a:extLst>
            </p:cNvPr>
            <p:cNvSpPr/>
            <p:nvPr/>
          </p:nvSpPr>
          <p:spPr>
            <a:xfrm>
              <a:off x="6901758" y="365548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10263A9A-FB60-4AAB-9FF2-F1166DA35236}"/>
                </a:ext>
              </a:extLst>
            </p:cNvPr>
            <p:cNvSpPr/>
            <p:nvPr/>
          </p:nvSpPr>
          <p:spPr>
            <a:xfrm>
              <a:off x="6919359" y="512537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a:extLst>
              <a:ext uri="{FF2B5EF4-FFF2-40B4-BE49-F238E27FC236}">
                <a16:creationId xmlns:a16="http://schemas.microsoft.com/office/drawing/2014/main" id="{569BDEF1-CC22-4CA5-9630-03810D8365C4}"/>
              </a:ext>
            </a:extLst>
          </p:cNvPr>
          <p:cNvGrpSpPr/>
          <p:nvPr/>
        </p:nvGrpSpPr>
        <p:grpSpPr>
          <a:xfrm>
            <a:off x="7607672" y="4405340"/>
            <a:ext cx="276255" cy="1376065"/>
            <a:chOff x="7607672" y="4405340"/>
            <a:chExt cx="276255" cy="1376065"/>
          </a:xfrm>
        </p:grpSpPr>
        <p:sp>
          <p:nvSpPr>
            <p:cNvPr id="63" name="Rectangle 62">
              <a:extLst>
                <a:ext uri="{FF2B5EF4-FFF2-40B4-BE49-F238E27FC236}">
                  <a16:creationId xmlns:a16="http://schemas.microsoft.com/office/drawing/2014/main" id="{0BE9733D-910B-4C3F-9826-D0984677DB2D}"/>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D09B5A2E-783C-46CD-9F14-2ABB98E98820}"/>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476DEEDD-B843-4AB5-B96E-9D863A68DDBF}"/>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CECA3921-7246-4EC9-BC68-DAA56757A865}"/>
                </a:ext>
              </a:extLst>
            </p:cNvPr>
            <p:cNvSpPr/>
            <p:nvPr/>
          </p:nvSpPr>
          <p:spPr>
            <a:xfrm>
              <a:off x="7607672" y="47498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71" name="Group 70">
            <a:extLst>
              <a:ext uri="{FF2B5EF4-FFF2-40B4-BE49-F238E27FC236}">
                <a16:creationId xmlns:a16="http://schemas.microsoft.com/office/drawing/2014/main" id="{B580B66E-E0C1-471F-B93E-D6FF5B670306}"/>
              </a:ext>
            </a:extLst>
          </p:cNvPr>
          <p:cNvGrpSpPr/>
          <p:nvPr/>
        </p:nvGrpSpPr>
        <p:grpSpPr>
          <a:xfrm>
            <a:off x="8336354" y="3654535"/>
            <a:ext cx="276255" cy="1376065"/>
            <a:chOff x="7607672" y="4405340"/>
            <a:chExt cx="276255" cy="1376065"/>
          </a:xfrm>
        </p:grpSpPr>
        <p:sp>
          <p:nvSpPr>
            <p:cNvPr id="72" name="Rectangle 71">
              <a:extLst>
                <a:ext uri="{FF2B5EF4-FFF2-40B4-BE49-F238E27FC236}">
                  <a16:creationId xmlns:a16="http://schemas.microsoft.com/office/drawing/2014/main" id="{AEDB8B97-8957-44BE-A64F-7D1D0E700B41}"/>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2DE2BA62-525C-48F6-940A-D98112253564}"/>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F979AD4D-984D-45BD-8E40-C83F2E0CDA77}"/>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B306C00F-B2EF-4DF2-8A6A-0B80654ACBCE}"/>
                </a:ext>
              </a:extLst>
            </p:cNvPr>
            <p:cNvSpPr/>
            <p:nvPr/>
          </p:nvSpPr>
          <p:spPr>
            <a:xfrm>
              <a:off x="7607672" y="476010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7" name="Group 86">
            <a:extLst>
              <a:ext uri="{FF2B5EF4-FFF2-40B4-BE49-F238E27FC236}">
                <a16:creationId xmlns:a16="http://schemas.microsoft.com/office/drawing/2014/main" id="{1DB96E9F-CFDF-462A-825A-3DE44C0236C0}"/>
              </a:ext>
            </a:extLst>
          </p:cNvPr>
          <p:cNvGrpSpPr/>
          <p:nvPr/>
        </p:nvGrpSpPr>
        <p:grpSpPr>
          <a:xfrm>
            <a:off x="9041430" y="2916256"/>
            <a:ext cx="277302" cy="2500928"/>
            <a:chOff x="9010174" y="2926570"/>
            <a:chExt cx="277302" cy="2500928"/>
          </a:xfrm>
        </p:grpSpPr>
        <p:grpSp>
          <p:nvGrpSpPr>
            <p:cNvPr id="77" name="Group 76">
              <a:extLst>
                <a:ext uri="{FF2B5EF4-FFF2-40B4-BE49-F238E27FC236}">
                  <a16:creationId xmlns:a16="http://schemas.microsoft.com/office/drawing/2014/main" id="{BF2A693B-9467-42B7-ABD7-E845D086C681}"/>
                </a:ext>
              </a:extLst>
            </p:cNvPr>
            <p:cNvGrpSpPr/>
            <p:nvPr/>
          </p:nvGrpSpPr>
          <p:grpSpPr>
            <a:xfrm>
              <a:off x="9011221" y="2926570"/>
              <a:ext cx="276255" cy="1376065"/>
              <a:chOff x="7607672" y="4405340"/>
              <a:chExt cx="276255" cy="1376065"/>
            </a:xfrm>
          </p:grpSpPr>
          <p:sp>
            <p:nvSpPr>
              <p:cNvPr id="78" name="Rectangle 77">
                <a:extLst>
                  <a:ext uri="{FF2B5EF4-FFF2-40B4-BE49-F238E27FC236}">
                    <a16:creationId xmlns:a16="http://schemas.microsoft.com/office/drawing/2014/main" id="{E95653B8-EBA2-4FE5-87B1-A076E3CC6BA4}"/>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5AF66AC0-839B-4CEC-92CE-F35D7391FF7C}"/>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60C16A8F-C451-467E-A9D9-7C026FA060E7}"/>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3A768571-1091-4C5B-9A72-E0350C88CBAE}"/>
                  </a:ext>
                </a:extLst>
              </p:cNvPr>
              <p:cNvSpPr/>
              <p:nvPr/>
            </p:nvSpPr>
            <p:spPr>
              <a:xfrm>
                <a:off x="7607672" y="476010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3" name="Rectangle 82">
              <a:extLst>
                <a:ext uri="{FF2B5EF4-FFF2-40B4-BE49-F238E27FC236}">
                  <a16:creationId xmlns:a16="http://schemas.microsoft.com/office/drawing/2014/main" id="{7B387C1E-0C90-4A04-9098-30CBF3AD08AE}"/>
                </a:ext>
              </a:extLst>
            </p:cNvPr>
            <p:cNvSpPr/>
            <p:nvPr/>
          </p:nvSpPr>
          <p:spPr>
            <a:xfrm>
              <a:off x="9010383" y="513982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5E1AFC04-DB34-4D5E-8CAA-F5891FEF2446}"/>
                </a:ext>
              </a:extLst>
            </p:cNvPr>
            <p:cNvSpPr/>
            <p:nvPr/>
          </p:nvSpPr>
          <p:spPr>
            <a:xfrm>
              <a:off x="9010174" y="439592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1D9ED32D-8835-4991-B7AA-0AE24A5C100B}"/>
                </a:ext>
              </a:extLst>
            </p:cNvPr>
            <p:cNvSpPr/>
            <p:nvPr/>
          </p:nvSpPr>
          <p:spPr>
            <a:xfrm>
              <a:off x="9010174" y="47404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07" name="Group 106">
            <a:extLst>
              <a:ext uri="{FF2B5EF4-FFF2-40B4-BE49-F238E27FC236}">
                <a16:creationId xmlns:a16="http://schemas.microsoft.com/office/drawing/2014/main" id="{58555865-B4F0-4C01-B2C7-BCA7EAFB8317}"/>
              </a:ext>
            </a:extLst>
          </p:cNvPr>
          <p:cNvGrpSpPr/>
          <p:nvPr/>
        </p:nvGrpSpPr>
        <p:grpSpPr>
          <a:xfrm>
            <a:off x="9720949" y="1844891"/>
            <a:ext cx="297875" cy="4314777"/>
            <a:chOff x="9720949" y="1844891"/>
            <a:chExt cx="297875" cy="4314777"/>
          </a:xfrm>
        </p:grpSpPr>
        <p:grpSp>
          <p:nvGrpSpPr>
            <p:cNvPr id="89" name="Group 88">
              <a:extLst>
                <a:ext uri="{FF2B5EF4-FFF2-40B4-BE49-F238E27FC236}">
                  <a16:creationId xmlns:a16="http://schemas.microsoft.com/office/drawing/2014/main" id="{F5F064C3-F262-4A74-8AFC-09DF8EBF3000}"/>
                </a:ext>
              </a:extLst>
            </p:cNvPr>
            <p:cNvGrpSpPr/>
            <p:nvPr/>
          </p:nvGrpSpPr>
          <p:grpSpPr>
            <a:xfrm>
              <a:off x="9720949" y="1844891"/>
              <a:ext cx="277302" cy="2500928"/>
              <a:chOff x="9010174" y="2926570"/>
              <a:chExt cx="277302" cy="2500928"/>
            </a:xfrm>
          </p:grpSpPr>
          <p:grpSp>
            <p:nvGrpSpPr>
              <p:cNvPr id="90" name="Group 89">
                <a:extLst>
                  <a:ext uri="{FF2B5EF4-FFF2-40B4-BE49-F238E27FC236}">
                    <a16:creationId xmlns:a16="http://schemas.microsoft.com/office/drawing/2014/main" id="{433AB3B7-7242-4E93-A90D-AF1519FF076E}"/>
                  </a:ext>
                </a:extLst>
              </p:cNvPr>
              <p:cNvGrpSpPr/>
              <p:nvPr/>
            </p:nvGrpSpPr>
            <p:grpSpPr>
              <a:xfrm>
                <a:off x="9011221" y="2926570"/>
                <a:ext cx="276255" cy="1376065"/>
                <a:chOff x="7607672" y="4405340"/>
                <a:chExt cx="276255" cy="1376065"/>
              </a:xfrm>
            </p:grpSpPr>
            <p:sp>
              <p:nvSpPr>
                <p:cNvPr id="94" name="Rectangle 93">
                  <a:extLst>
                    <a:ext uri="{FF2B5EF4-FFF2-40B4-BE49-F238E27FC236}">
                      <a16:creationId xmlns:a16="http://schemas.microsoft.com/office/drawing/2014/main" id="{4D0B5EF4-65A2-4805-B42F-E46C727AACF2}"/>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D0C38305-178C-4A16-9DA1-99E2C5F2D874}"/>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87C64F5C-077E-4FB8-A243-8BB02DB7AC53}"/>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B2B9850E-719E-4953-9221-8ED5FA29BAC3}"/>
                    </a:ext>
                  </a:extLst>
                </p:cNvPr>
                <p:cNvSpPr/>
                <p:nvPr/>
              </p:nvSpPr>
              <p:spPr>
                <a:xfrm>
                  <a:off x="7607672" y="47498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91" name="Rectangle 90">
                <a:extLst>
                  <a:ext uri="{FF2B5EF4-FFF2-40B4-BE49-F238E27FC236}">
                    <a16:creationId xmlns:a16="http://schemas.microsoft.com/office/drawing/2014/main" id="{B1D1AC32-7267-4CBF-A7DA-9D017692DC5F}"/>
                  </a:ext>
                </a:extLst>
              </p:cNvPr>
              <p:cNvSpPr/>
              <p:nvPr/>
            </p:nvSpPr>
            <p:spPr>
              <a:xfrm>
                <a:off x="9010383" y="513982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44E64C50-7196-40C1-A5D2-17AE9F1ADFCB}"/>
                  </a:ext>
                </a:extLst>
              </p:cNvPr>
              <p:cNvSpPr/>
              <p:nvPr/>
            </p:nvSpPr>
            <p:spPr>
              <a:xfrm>
                <a:off x="9010174" y="439592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88CCCFEF-D3D7-4125-B27B-2024132A6981}"/>
                  </a:ext>
                </a:extLst>
              </p:cNvPr>
              <p:cNvSpPr/>
              <p:nvPr/>
            </p:nvSpPr>
            <p:spPr>
              <a:xfrm>
                <a:off x="9010174" y="47404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99" name="Group 98">
              <a:extLst>
                <a:ext uri="{FF2B5EF4-FFF2-40B4-BE49-F238E27FC236}">
                  <a16:creationId xmlns:a16="http://schemas.microsoft.com/office/drawing/2014/main" id="{0DB547FE-4AC2-4108-8FE0-D30B0AFBDF57}"/>
                </a:ext>
              </a:extLst>
            </p:cNvPr>
            <p:cNvGrpSpPr/>
            <p:nvPr/>
          </p:nvGrpSpPr>
          <p:grpSpPr>
            <a:xfrm>
              <a:off x="9742569" y="4402639"/>
              <a:ext cx="276255" cy="1376065"/>
              <a:chOff x="7607672" y="4405340"/>
              <a:chExt cx="276255" cy="1376065"/>
            </a:xfrm>
          </p:grpSpPr>
          <p:sp>
            <p:nvSpPr>
              <p:cNvPr id="103" name="Rectangle 102">
                <a:extLst>
                  <a:ext uri="{FF2B5EF4-FFF2-40B4-BE49-F238E27FC236}">
                    <a16:creationId xmlns:a16="http://schemas.microsoft.com/office/drawing/2014/main" id="{3C7E6C45-6E11-4F11-AE6C-2B06EAB2199F}"/>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1DB82692-3E16-4AA6-AA21-37E7EFD2A9ED}"/>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19EC330F-B786-4E9E-AAB9-298CB0C67C9F}"/>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0546C550-373E-4AB8-A3F4-4E436C94E647}"/>
                  </a:ext>
                </a:extLst>
              </p:cNvPr>
              <p:cNvSpPr/>
              <p:nvPr/>
            </p:nvSpPr>
            <p:spPr>
              <a:xfrm>
                <a:off x="7607672" y="47498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1" name="Rectangle 100">
              <a:extLst>
                <a:ext uri="{FF2B5EF4-FFF2-40B4-BE49-F238E27FC236}">
                  <a16:creationId xmlns:a16="http://schemas.microsoft.com/office/drawing/2014/main" id="{AE0A653E-01A9-4D04-97F8-B77C1DA03B1D}"/>
                </a:ext>
              </a:extLst>
            </p:cNvPr>
            <p:cNvSpPr/>
            <p:nvPr/>
          </p:nvSpPr>
          <p:spPr>
            <a:xfrm>
              <a:off x="9741522" y="587199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09" name="Group 108">
            <a:extLst>
              <a:ext uri="{FF2B5EF4-FFF2-40B4-BE49-F238E27FC236}">
                <a16:creationId xmlns:a16="http://schemas.microsoft.com/office/drawing/2014/main" id="{B1ED72DE-7489-4A29-BDDC-5742097A5878}"/>
              </a:ext>
            </a:extLst>
          </p:cNvPr>
          <p:cNvGrpSpPr/>
          <p:nvPr/>
        </p:nvGrpSpPr>
        <p:grpSpPr>
          <a:xfrm>
            <a:off x="10437586" y="2948267"/>
            <a:ext cx="277302" cy="2500928"/>
            <a:chOff x="9010174" y="2926570"/>
            <a:chExt cx="277302" cy="2500928"/>
          </a:xfrm>
        </p:grpSpPr>
        <p:grpSp>
          <p:nvGrpSpPr>
            <p:cNvPr id="110" name="Group 109">
              <a:extLst>
                <a:ext uri="{FF2B5EF4-FFF2-40B4-BE49-F238E27FC236}">
                  <a16:creationId xmlns:a16="http://schemas.microsoft.com/office/drawing/2014/main" id="{138E857B-066A-4B15-928E-A581C3BB83D6}"/>
                </a:ext>
              </a:extLst>
            </p:cNvPr>
            <p:cNvGrpSpPr/>
            <p:nvPr/>
          </p:nvGrpSpPr>
          <p:grpSpPr>
            <a:xfrm>
              <a:off x="9011221" y="2926570"/>
              <a:ext cx="276255" cy="1376065"/>
              <a:chOff x="7607672" y="4405340"/>
              <a:chExt cx="276255" cy="1376065"/>
            </a:xfrm>
          </p:grpSpPr>
          <p:sp>
            <p:nvSpPr>
              <p:cNvPr id="114" name="Rectangle 113">
                <a:extLst>
                  <a:ext uri="{FF2B5EF4-FFF2-40B4-BE49-F238E27FC236}">
                    <a16:creationId xmlns:a16="http://schemas.microsoft.com/office/drawing/2014/main" id="{01039AD2-611E-44FB-8CCA-6E6A8C6396E4}"/>
                  </a:ext>
                </a:extLst>
              </p:cNvPr>
              <p:cNvSpPr/>
              <p:nvPr/>
            </p:nvSpPr>
            <p:spPr>
              <a:xfrm>
                <a:off x="7607881" y="514923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8CA4F768-0E08-42D6-9722-0B77DAE63657}"/>
                  </a:ext>
                </a:extLst>
              </p:cNvPr>
              <p:cNvSpPr/>
              <p:nvPr/>
            </p:nvSpPr>
            <p:spPr>
              <a:xfrm>
                <a:off x="7607881" y="549373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89416F3A-7942-4B7B-B642-DBCAED93162A}"/>
                  </a:ext>
                </a:extLst>
              </p:cNvPr>
              <p:cNvSpPr/>
              <p:nvPr/>
            </p:nvSpPr>
            <p:spPr>
              <a:xfrm>
                <a:off x="7607672" y="440534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8C881ACA-5AAE-4956-8ECD-160AFA9FD57D}"/>
                  </a:ext>
                </a:extLst>
              </p:cNvPr>
              <p:cNvSpPr/>
              <p:nvPr/>
            </p:nvSpPr>
            <p:spPr>
              <a:xfrm>
                <a:off x="7607672" y="47498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1" name="Rectangle 110">
              <a:extLst>
                <a:ext uri="{FF2B5EF4-FFF2-40B4-BE49-F238E27FC236}">
                  <a16:creationId xmlns:a16="http://schemas.microsoft.com/office/drawing/2014/main" id="{83800E10-C541-443E-8DCA-317EF5B027CF}"/>
                </a:ext>
              </a:extLst>
            </p:cNvPr>
            <p:cNvSpPr/>
            <p:nvPr/>
          </p:nvSpPr>
          <p:spPr>
            <a:xfrm>
              <a:off x="9010383" y="513982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F87357D8-D53C-45F5-820E-81FEE280CCB2}"/>
                </a:ext>
              </a:extLst>
            </p:cNvPr>
            <p:cNvSpPr/>
            <p:nvPr/>
          </p:nvSpPr>
          <p:spPr>
            <a:xfrm>
              <a:off x="9010174" y="439592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A682B064-E1FB-4A34-8F0A-C6AC71123050}"/>
                </a:ext>
              </a:extLst>
            </p:cNvPr>
            <p:cNvSpPr/>
            <p:nvPr/>
          </p:nvSpPr>
          <p:spPr>
            <a:xfrm>
              <a:off x="9010174" y="47404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8" name="TextBox 117">
            <a:extLst>
              <a:ext uri="{FF2B5EF4-FFF2-40B4-BE49-F238E27FC236}">
                <a16:creationId xmlns:a16="http://schemas.microsoft.com/office/drawing/2014/main" id="{17F36609-B5E3-42B3-9665-C3A1B137217D}"/>
              </a:ext>
            </a:extLst>
          </p:cNvPr>
          <p:cNvSpPr txBox="1"/>
          <p:nvPr/>
        </p:nvSpPr>
        <p:spPr>
          <a:xfrm>
            <a:off x="329312" y="2698350"/>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115076"/>
                </a:solidFill>
                <a:latin typeface="Century Gothic" panose="020F0302020204030204"/>
              </a:rPr>
              <a:t>5</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Italy</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8FF33706-AB88-4253-8CE0-95A5184FDB93}"/>
              </a:ext>
            </a:extLst>
          </p:cNvPr>
          <p:cNvSpPr txBox="1"/>
          <p:nvPr/>
        </p:nvSpPr>
        <p:spPr>
          <a:xfrm>
            <a:off x="295468" y="2698350"/>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15076"/>
                </a:solidFill>
                <a:latin typeface="Century Gothic" panose="020F0302020204030204"/>
              </a:rPr>
              <a:t>6</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according to</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8732948E-C2E5-47F0-86DB-BBD47997E24E}"/>
              </a:ext>
            </a:extLst>
          </p:cNvPr>
          <p:cNvSpPr txBox="1"/>
          <p:nvPr/>
        </p:nvSpPr>
        <p:spPr>
          <a:xfrm>
            <a:off x="326401" y="2659546"/>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115076"/>
                </a:solidFill>
                <a:latin typeface="Century Gothic" panose="020F0302020204030204"/>
              </a:rPr>
              <a:t>7</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however; but</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0284AE26-29AC-46AE-BF3A-83D789064D5D}"/>
              </a:ext>
            </a:extLst>
          </p:cNvPr>
          <p:cNvSpPr txBox="1"/>
          <p:nvPr/>
        </p:nvSpPr>
        <p:spPr>
          <a:xfrm>
            <a:off x="341957" y="2692146"/>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8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15076"/>
                </a:solidFill>
                <a:latin typeface="Century Gothic" panose="020F0302020204030204"/>
              </a:rPr>
              <a:t>poet</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B5121329-AD31-4C6E-861C-57FA2CA9368D}"/>
              </a:ext>
            </a:extLst>
          </p:cNvPr>
          <p:cNvSpPr txBox="1"/>
          <p:nvPr/>
        </p:nvSpPr>
        <p:spPr>
          <a:xfrm>
            <a:off x="342703" y="2659545"/>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15076"/>
                </a:solidFill>
                <a:latin typeface="Century Gothic" panose="020F0302020204030204"/>
              </a:rPr>
              <a:t>9</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srgbClr val="115076"/>
                </a:solidFill>
                <a:effectLst/>
                <a:uLnTx/>
                <a:uFillTx/>
                <a:latin typeface="Century Gothic" panose="020F0302020204030204"/>
                <a:ea typeface="+mn-ea"/>
                <a:cs typeface="+mn-cs"/>
              </a:rPr>
              <a:t>(I)</a:t>
            </a:r>
            <a:r>
              <a:rPr kumimoji="0" lang="en-US" sz="2800" b="0" i="0" u="none" strike="noStrike" kern="1200" cap="none" spc="0" normalizeH="0" dirty="0">
                <a:ln>
                  <a:noFill/>
                </a:ln>
                <a:solidFill>
                  <a:srgbClr val="115076"/>
                </a:solidFill>
                <a:effectLst/>
                <a:uLnTx/>
                <a:uFillTx/>
                <a:latin typeface="Century Gothic" panose="020F0302020204030204"/>
                <a:ea typeface="+mn-ea"/>
                <a:cs typeface="+mn-cs"/>
              </a:rPr>
              <a:t> was born</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5B08FEEA-D509-492F-8CF8-CE4DF5054CC2}"/>
              </a:ext>
            </a:extLst>
          </p:cNvPr>
          <p:cNvSpPr txBox="1"/>
          <p:nvPr/>
        </p:nvSpPr>
        <p:spPr>
          <a:xfrm>
            <a:off x="350647" y="2714323"/>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115076"/>
                </a:solidFill>
                <a:latin typeface="Century Gothic" panose="020F0302020204030204"/>
              </a:rPr>
              <a:t>10</a:t>
            </a: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srgbClr val="115076"/>
                </a:solidFill>
                <a:effectLst/>
                <a:uLnTx/>
                <a:uFillTx/>
                <a:latin typeface="Century Gothic" panose="020F0302020204030204"/>
                <a:ea typeface="+mn-ea"/>
                <a:cs typeface="+mn-cs"/>
              </a:rPr>
              <a:t>February</a:t>
            </a: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6F4E3F9C-4AA4-4B1D-B243-16921D6D5100}"/>
              </a:ext>
            </a:extLst>
          </p:cNvPr>
          <p:cNvSpPr txBox="1"/>
          <p:nvPr/>
        </p:nvSpPr>
        <p:spPr>
          <a:xfrm>
            <a:off x="177113" y="4616490"/>
            <a:ext cx="3156097"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2400" dirty="0" err="1">
                <a:solidFill>
                  <a:srgbClr val="4472C4">
                    <a:lumMod val="50000"/>
                  </a:srgbClr>
                </a:solidFill>
                <a:latin typeface="Century Gothic" panose="020F0302020204030204"/>
              </a:rPr>
              <a:t>Weihnachstsbaum</a:t>
            </a:r>
            <a:r>
              <a:rPr lang="fr-FR" sz="2400" dirty="0">
                <a:solidFill>
                  <a:srgbClr val="4472C4">
                    <a:lumMod val="50000"/>
                  </a:srgbClr>
                </a:solidFill>
                <a:latin typeface="Century Gothic" panose="020F0302020204030204"/>
              </a:rPr>
              <a:t>!</a:t>
            </a:r>
            <a:endParaRPr kumimoji="0" lang="fr-FR"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1" name="Picture 2" descr="Christmas Tree, Holidays, Christmas, Christmas Baubles">
            <a:extLst>
              <a:ext uri="{FF2B5EF4-FFF2-40B4-BE49-F238E27FC236}">
                <a16:creationId xmlns:a16="http://schemas.microsoft.com/office/drawing/2014/main" id="{23EB60AC-3AE7-44C0-807C-B7CEEFC16E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710" y="5160840"/>
            <a:ext cx="1074725" cy="119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7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8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8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0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1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34" grpId="0" animBg="1"/>
      <p:bldP spid="34" grpId="1" animBg="1"/>
      <p:bldP spid="38" grpId="0" animBg="1"/>
      <p:bldP spid="38" grpId="1" animBg="1"/>
      <p:bldP spid="118" grpId="0" animBg="1"/>
      <p:bldP spid="118" grpId="1" animBg="1"/>
      <p:bldP spid="51" grpId="0" animBg="1"/>
      <p:bldP spid="51" grpId="1" animBg="1"/>
      <p:bldP spid="70" grpId="0" animBg="1"/>
      <p:bldP spid="70" grpId="1" animBg="1"/>
      <p:bldP spid="76" grpId="0" animBg="1"/>
      <p:bldP spid="76" grpId="1" animBg="1"/>
      <p:bldP spid="88" grpId="0" animBg="1"/>
      <p:bldP spid="88" grpId="1" animBg="1"/>
      <p:bldP spid="119" grpId="0" animBg="1"/>
      <p:bldP spid="119" grpId="1"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26535" cy="869950"/>
          </a:xfrm>
          <a:prstGeom prst="rect">
            <a:avLst/>
          </a:prstGeom>
        </p:spPr>
      </p:pic>
      <p:sp>
        <p:nvSpPr>
          <p:cNvPr id="4" name="Title 3"/>
          <p:cNvSpPr>
            <a:spLocks noGrp="1"/>
          </p:cNvSpPr>
          <p:nvPr>
            <p:ph type="title"/>
          </p:nvPr>
        </p:nvSpPr>
        <p:spPr>
          <a:xfrm>
            <a:off x="1" y="294041"/>
            <a:ext cx="2530050"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8" y="247046"/>
            <a:ext cx="9587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pic>
        <p:nvPicPr>
          <p:cNvPr id="79" name="Graphic 78" descr="Puzzle pieces">
            <a:extLst>
              <a:ext uri="{FF2B5EF4-FFF2-40B4-BE49-F238E27FC236}">
                <a16:creationId xmlns:a16="http://schemas.microsoft.com/office/drawing/2014/main" id="{C1C580BB-B886-4758-B5E7-09164B7359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6006" y="56689"/>
            <a:ext cx="1182552" cy="1182552"/>
          </a:xfrm>
          <a:prstGeom prst="rect">
            <a:avLst/>
          </a:prstGeom>
        </p:spPr>
      </p:pic>
      <p:sp>
        <p:nvSpPr>
          <p:cNvPr id="114" name="TextBox 113">
            <a:extLst>
              <a:ext uri="{FF2B5EF4-FFF2-40B4-BE49-F238E27FC236}">
                <a16:creationId xmlns:a16="http://schemas.microsoft.com/office/drawing/2014/main" id="{DD284649-15F4-4DD0-B43F-5408729D7452}"/>
              </a:ext>
            </a:extLst>
          </p:cNvPr>
          <p:cNvSpPr txBox="1"/>
          <p:nvPr/>
        </p:nvSpPr>
        <p:spPr>
          <a:xfrm>
            <a:off x="208546" y="1244860"/>
            <a:ext cx="7409041" cy="461665"/>
          </a:xfrm>
          <a:prstGeom prst="rect">
            <a:avLst/>
          </a:prstGeom>
          <a:noFill/>
        </p:spPr>
        <p:txBody>
          <a:bodyPr wrap="square" rtlCol="0">
            <a:spAutoFit/>
          </a:bodyPr>
          <a:lstStyle/>
          <a:p>
            <a:r>
              <a:rPr lang="en-US" sz="2300" dirty="0">
                <a:solidFill>
                  <a:schemeClr val="accent5">
                    <a:lumMod val="50000"/>
                  </a:schemeClr>
                </a:solidFill>
              </a:rPr>
              <a:t>Wie </a:t>
            </a:r>
            <a:r>
              <a:rPr lang="en-US" sz="2300" dirty="0" err="1">
                <a:solidFill>
                  <a:schemeClr val="accent5">
                    <a:lumMod val="50000"/>
                  </a:schemeClr>
                </a:solidFill>
              </a:rPr>
              <a:t>heißen</a:t>
            </a:r>
            <a:r>
              <a:rPr lang="en-US" sz="2300" dirty="0">
                <a:solidFill>
                  <a:schemeClr val="accent5">
                    <a:lumMod val="50000"/>
                  </a:schemeClr>
                </a:solidFill>
              </a:rPr>
              <a:t> die </a:t>
            </a:r>
            <a:r>
              <a:rPr lang="en-US" sz="2300" dirty="0" err="1">
                <a:solidFill>
                  <a:schemeClr val="accent5">
                    <a:lumMod val="50000"/>
                  </a:schemeClr>
                </a:solidFill>
              </a:rPr>
              <a:t>Wörter</a:t>
            </a:r>
            <a:r>
              <a:rPr lang="en-US" sz="2300" dirty="0">
                <a:solidFill>
                  <a:schemeClr val="accent5">
                    <a:lumMod val="50000"/>
                  </a:schemeClr>
                </a:solidFill>
              </a:rPr>
              <a:t> auf </a:t>
            </a:r>
            <a:r>
              <a:rPr lang="en-US" sz="2300" dirty="0" err="1">
                <a:solidFill>
                  <a:schemeClr val="accent5">
                    <a:lumMod val="50000"/>
                  </a:schemeClr>
                </a:solidFill>
              </a:rPr>
              <a:t>Englisch</a:t>
            </a:r>
            <a:r>
              <a:rPr lang="en-US" sz="2300" dirty="0">
                <a:solidFill>
                  <a:schemeClr val="accent5">
                    <a:lumMod val="50000"/>
                  </a:schemeClr>
                </a:solidFill>
              </a:rPr>
              <a:t>?</a:t>
            </a:r>
          </a:p>
        </p:txBody>
      </p:sp>
      <p:sp>
        <p:nvSpPr>
          <p:cNvPr id="62" name="Rounded Rectangle 9">
            <a:extLst>
              <a:ext uri="{FF2B5EF4-FFF2-40B4-BE49-F238E27FC236}">
                <a16:creationId xmlns:a16="http://schemas.microsoft.com/office/drawing/2014/main" id="{A8FD1CB9-0CAC-48DE-A9DC-65C3A2FC69C3}"/>
              </a:ext>
            </a:extLst>
          </p:cNvPr>
          <p:cNvSpPr/>
          <p:nvPr/>
        </p:nvSpPr>
        <p:spPr>
          <a:xfrm>
            <a:off x="504701" y="2016667"/>
            <a:ext cx="2333788"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1" dirty="0">
                <a:solidFill>
                  <a:srgbClr val="4472C4">
                    <a:lumMod val="50000"/>
                  </a:srgbClr>
                </a:solidFill>
                <a:latin typeface="Century Gothic" panose="020F0302020204030204"/>
              </a:rPr>
              <a:t>u</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ounded Rectangle 9">
            <a:extLst>
              <a:ext uri="{FF2B5EF4-FFF2-40B4-BE49-F238E27FC236}">
                <a16:creationId xmlns:a16="http://schemas.microsoft.com/office/drawing/2014/main" id="{2A39A4AB-8382-4C6A-A009-B1DCA72C48FF}"/>
              </a:ext>
            </a:extLst>
          </p:cNvPr>
          <p:cNvSpPr/>
          <p:nvPr/>
        </p:nvSpPr>
        <p:spPr>
          <a:xfrm>
            <a:off x="3413609" y="2001167"/>
            <a:ext cx="2333787"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1" dirty="0" err="1">
                <a:solidFill>
                  <a:srgbClr val="4472C4">
                    <a:lumMod val="50000"/>
                  </a:srgbClr>
                </a:solidFill>
                <a:latin typeface="Century Gothic" panose="020F0302020204030204"/>
              </a:rPr>
              <a:t>un</a:t>
            </a:r>
            <a:r>
              <a:rPr lang="en-GB" sz="2800" b="1" dirty="0" err="1">
                <a:solidFill>
                  <a:srgbClr val="4472C4">
                    <a:lumMod val="50000"/>
                  </a:srgbClr>
                </a:solidFill>
                <a:latin typeface="Century Gothic" panose="020F0302020204030204"/>
              </a:rPr>
              <a:t>deutlich</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4" name="Rounded Rectangle 9">
            <a:extLst>
              <a:ext uri="{FF2B5EF4-FFF2-40B4-BE49-F238E27FC236}">
                <a16:creationId xmlns:a16="http://schemas.microsoft.com/office/drawing/2014/main" id="{EDBD7E17-3C15-431C-8FB5-C6BED71087D8}"/>
              </a:ext>
            </a:extLst>
          </p:cNvPr>
          <p:cNvSpPr/>
          <p:nvPr/>
        </p:nvSpPr>
        <p:spPr>
          <a:xfrm>
            <a:off x="312007" y="3299587"/>
            <a:ext cx="2714528"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t>
            </a:r>
            <a:r>
              <a:rPr kumimoji="0" lang="en-GB" sz="28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natürlich</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ounded Rectangle 9">
            <a:extLst>
              <a:ext uri="{FF2B5EF4-FFF2-40B4-BE49-F238E27FC236}">
                <a16:creationId xmlns:a16="http://schemas.microsoft.com/office/drawing/2014/main" id="{2BFF1D72-C165-4B5F-995C-3C0012F0170F}"/>
              </a:ext>
            </a:extLst>
          </p:cNvPr>
          <p:cNvSpPr/>
          <p:nvPr/>
        </p:nvSpPr>
        <p:spPr>
          <a:xfrm>
            <a:off x="312007" y="4686344"/>
            <a:ext cx="3251925"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1" noProof="0" dirty="0" err="1">
                <a:solidFill>
                  <a:srgbClr val="4472C4">
                    <a:lumMod val="50000"/>
                  </a:srgbClr>
                </a:solidFill>
                <a:latin typeface="Century Gothic" panose="020F0302020204030204"/>
              </a:rPr>
              <a:t>un</a:t>
            </a:r>
            <a:r>
              <a:rPr lang="en-GB" sz="2800" b="1" noProof="0" dirty="0" err="1">
                <a:solidFill>
                  <a:srgbClr val="4472C4">
                    <a:lumMod val="50000"/>
                  </a:srgbClr>
                </a:solidFill>
                <a:latin typeface="Century Gothic" panose="020F0302020204030204"/>
              </a:rPr>
              <a:t>verantwortlich</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Rounded Rectangle 10">
            <a:extLst>
              <a:ext uri="{FF2B5EF4-FFF2-40B4-BE49-F238E27FC236}">
                <a16:creationId xmlns:a16="http://schemas.microsoft.com/office/drawing/2014/main" id="{B9309CCA-BCAF-4BF1-ABFE-F1401BA84C8C}"/>
              </a:ext>
            </a:extLst>
          </p:cNvPr>
          <p:cNvSpPr/>
          <p:nvPr/>
        </p:nvSpPr>
        <p:spPr>
          <a:xfrm>
            <a:off x="1075038" y="2608097"/>
            <a:ext cx="1953906" cy="457228"/>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impossible</a:t>
            </a:r>
          </a:p>
        </p:txBody>
      </p:sp>
      <p:sp>
        <p:nvSpPr>
          <p:cNvPr id="67" name="Rounded Rectangle 9">
            <a:extLst>
              <a:ext uri="{FF2B5EF4-FFF2-40B4-BE49-F238E27FC236}">
                <a16:creationId xmlns:a16="http://schemas.microsoft.com/office/drawing/2014/main" id="{CD5C7FA3-5E44-42C0-9B86-228FD614B80B}"/>
              </a:ext>
            </a:extLst>
          </p:cNvPr>
          <p:cNvSpPr/>
          <p:nvPr/>
        </p:nvSpPr>
        <p:spPr>
          <a:xfrm>
            <a:off x="3913066" y="4686344"/>
            <a:ext cx="1993712"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1" dirty="0" err="1">
                <a:solidFill>
                  <a:srgbClr val="4472C4">
                    <a:lumMod val="50000"/>
                  </a:srgbClr>
                </a:solidFill>
                <a:latin typeface="Century Gothic" panose="020F0302020204030204"/>
              </a:rPr>
              <a:t>un</a:t>
            </a:r>
            <a:r>
              <a:rPr lang="en-GB" sz="2800" b="1" dirty="0" err="1">
                <a:solidFill>
                  <a:srgbClr val="4472C4">
                    <a:lumMod val="50000"/>
                  </a:srgbClr>
                </a:solidFill>
                <a:latin typeface="Century Gothic" panose="020F0302020204030204"/>
              </a:rPr>
              <a:t>typisch</a:t>
            </a:r>
            <a:endParaRPr kumimoji="0" lang="en-GB" sz="2800" b="1" i="1"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8" name="Rounded Rectangle 9">
            <a:extLst>
              <a:ext uri="{FF2B5EF4-FFF2-40B4-BE49-F238E27FC236}">
                <a16:creationId xmlns:a16="http://schemas.microsoft.com/office/drawing/2014/main" id="{58DC4434-3FFB-460C-87C2-5A71A4D27C2D}"/>
              </a:ext>
            </a:extLst>
          </p:cNvPr>
          <p:cNvSpPr/>
          <p:nvPr/>
        </p:nvSpPr>
        <p:spPr>
          <a:xfrm>
            <a:off x="3572991" y="3294007"/>
            <a:ext cx="2333787" cy="70788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t>
            </a:r>
            <a:r>
              <a:rPr kumimoji="0" lang="en-GB" sz="28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bestimmt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ounded Rectangle 10">
            <a:extLst>
              <a:ext uri="{FF2B5EF4-FFF2-40B4-BE49-F238E27FC236}">
                <a16:creationId xmlns:a16="http://schemas.microsoft.com/office/drawing/2014/main" id="{DBFAE0D3-51FF-4012-9AA5-166D4A8DA7F1}"/>
              </a:ext>
            </a:extLst>
          </p:cNvPr>
          <p:cNvSpPr/>
          <p:nvPr/>
        </p:nvSpPr>
        <p:spPr>
          <a:xfrm>
            <a:off x="4053016" y="2617289"/>
            <a:ext cx="1825938" cy="486964"/>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unclear</a:t>
            </a:r>
          </a:p>
        </p:txBody>
      </p:sp>
      <p:sp>
        <p:nvSpPr>
          <p:cNvPr id="73" name="Rounded Rectangle 10">
            <a:extLst>
              <a:ext uri="{FF2B5EF4-FFF2-40B4-BE49-F238E27FC236}">
                <a16:creationId xmlns:a16="http://schemas.microsoft.com/office/drawing/2014/main" id="{9BAFCFD2-AD63-40B7-B5D1-20DABC12F92D}"/>
              </a:ext>
            </a:extLst>
          </p:cNvPr>
          <p:cNvSpPr/>
          <p:nvPr/>
        </p:nvSpPr>
        <p:spPr>
          <a:xfrm>
            <a:off x="1409042" y="3910139"/>
            <a:ext cx="1915580" cy="474772"/>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unnatural</a:t>
            </a:r>
          </a:p>
        </p:txBody>
      </p:sp>
      <p:sp>
        <p:nvSpPr>
          <p:cNvPr id="75" name="Rounded Rectangle 10">
            <a:extLst>
              <a:ext uri="{FF2B5EF4-FFF2-40B4-BE49-F238E27FC236}">
                <a16:creationId xmlns:a16="http://schemas.microsoft.com/office/drawing/2014/main" id="{278524A3-9A2D-44AF-BCD5-86271E9C370C}"/>
              </a:ext>
            </a:extLst>
          </p:cNvPr>
          <p:cNvSpPr/>
          <p:nvPr/>
        </p:nvSpPr>
        <p:spPr>
          <a:xfrm>
            <a:off x="4169142" y="3871650"/>
            <a:ext cx="1915580" cy="452948"/>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uncertain</a:t>
            </a:r>
          </a:p>
        </p:txBody>
      </p:sp>
      <p:sp>
        <p:nvSpPr>
          <p:cNvPr id="77" name="Rounded Rectangle 10">
            <a:extLst>
              <a:ext uri="{FF2B5EF4-FFF2-40B4-BE49-F238E27FC236}">
                <a16:creationId xmlns:a16="http://schemas.microsoft.com/office/drawing/2014/main" id="{60CFF5C5-2A4F-4378-88BA-87A0EFC8E447}"/>
              </a:ext>
            </a:extLst>
          </p:cNvPr>
          <p:cNvSpPr/>
          <p:nvPr/>
        </p:nvSpPr>
        <p:spPr>
          <a:xfrm>
            <a:off x="4166814" y="5268802"/>
            <a:ext cx="1902250" cy="402469"/>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unusual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0" name="Rounded Rectangle 10">
            <a:extLst>
              <a:ext uri="{FF2B5EF4-FFF2-40B4-BE49-F238E27FC236}">
                <a16:creationId xmlns:a16="http://schemas.microsoft.com/office/drawing/2014/main" id="{758F500C-536B-46C9-AF2C-E81EEE46DD0A}"/>
              </a:ext>
            </a:extLst>
          </p:cNvPr>
          <p:cNvSpPr/>
          <p:nvPr/>
        </p:nvSpPr>
        <p:spPr>
          <a:xfrm>
            <a:off x="1282888" y="5305893"/>
            <a:ext cx="2333787" cy="422318"/>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irresponsible</a:t>
            </a:r>
          </a:p>
        </p:txBody>
      </p:sp>
      <p:sp>
        <p:nvSpPr>
          <p:cNvPr id="94" name="TextBox 93">
            <a:extLst>
              <a:ext uri="{FF2B5EF4-FFF2-40B4-BE49-F238E27FC236}">
                <a16:creationId xmlns:a16="http://schemas.microsoft.com/office/drawing/2014/main" id="{BE462165-F52E-453B-8EC5-31F1D3BA0D2D}"/>
              </a:ext>
            </a:extLst>
          </p:cNvPr>
          <p:cNvSpPr txBox="1"/>
          <p:nvPr/>
        </p:nvSpPr>
        <p:spPr>
          <a:xfrm>
            <a:off x="2903449" y="424827"/>
            <a:ext cx="7409041" cy="446276"/>
          </a:xfrm>
          <a:prstGeom prst="rect">
            <a:avLst/>
          </a:prstGeom>
          <a:noFill/>
        </p:spPr>
        <p:txBody>
          <a:bodyPr wrap="square" rtlCol="0">
            <a:spAutoFit/>
          </a:bodyPr>
          <a:lstStyle/>
          <a:p>
            <a:r>
              <a:rPr lang="en-US" sz="2300" dirty="0">
                <a:solidFill>
                  <a:schemeClr val="accent5">
                    <a:lumMod val="50000"/>
                  </a:schemeClr>
                </a:solidFill>
              </a:rPr>
              <a:t>Prefix an adjective with  </a:t>
            </a:r>
            <a:r>
              <a:rPr lang="en-US" sz="2300" b="1" dirty="0">
                <a:solidFill>
                  <a:schemeClr val="accent5">
                    <a:lumMod val="50000"/>
                  </a:schemeClr>
                </a:solidFill>
              </a:rPr>
              <a:t>un- </a:t>
            </a:r>
            <a:r>
              <a:rPr lang="en-US" sz="2300" dirty="0">
                <a:solidFill>
                  <a:schemeClr val="accent5">
                    <a:lumMod val="50000"/>
                  </a:schemeClr>
                </a:solidFill>
              </a:rPr>
              <a:t>to make it negative</a:t>
            </a:r>
          </a:p>
        </p:txBody>
      </p:sp>
      <p:sp>
        <p:nvSpPr>
          <p:cNvPr id="98" name="TextBox 97">
            <a:extLst>
              <a:ext uri="{FF2B5EF4-FFF2-40B4-BE49-F238E27FC236}">
                <a16:creationId xmlns:a16="http://schemas.microsoft.com/office/drawing/2014/main" id="{FC82E236-359C-487E-A4C4-2615A4CF5D37}"/>
              </a:ext>
            </a:extLst>
          </p:cNvPr>
          <p:cNvSpPr txBox="1"/>
          <p:nvPr/>
        </p:nvSpPr>
        <p:spPr>
          <a:xfrm>
            <a:off x="6329260" y="1261967"/>
            <a:ext cx="7409041" cy="461665"/>
          </a:xfrm>
          <a:prstGeom prst="rect">
            <a:avLst/>
          </a:prstGeom>
          <a:noFill/>
        </p:spPr>
        <p:txBody>
          <a:bodyPr wrap="square" rtlCol="0">
            <a:spAutoFit/>
          </a:bodyPr>
          <a:lstStyle/>
          <a:p>
            <a:r>
              <a:rPr lang="en-US" sz="2300" dirty="0">
                <a:solidFill>
                  <a:schemeClr val="accent5">
                    <a:lumMod val="50000"/>
                  </a:schemeClr>
                </a:solidFill>
              </a:rPr>
              <a:t>Wie </a:t>
            </a:r>
            <a:r>
              <a:rPr lang="en-US" sz="2300" dirty="0" err="1">
                <a:solidFill>
                  <a:schemeClr val="accent5">
                    <a:lumMod val="50000"/>
                  </a:schemeClr>
                </a:solidFill>
              </a:rPr>
              <a:t>heißen</a:t>
            </a:r>
            <a:r>
              <a:rPr lang="en-US" sz="2300" dirty="0">
                <a:solidFill>
                  <a:schemeClr val="accent5">
                    <a:lumMod val="50000"/>
                  </a:schemeClr>
                </a:solidFill>
              </a:rPr>
              <a:t> die </a:t>
            </a:r>
            <a:r>
              <a:rPr lang="en-US" sz="2300" dirty="0" err="1">
                <a:solidFill>
                  <a:schemeClr val="accent5">
                    <a:lumMod val="50000"/>
                  </a:schemeClr>
                </a:solidFill>
              </a:rPr>
              <a:t>Wörter</a:t>
            </a:r>
            <a:r>
              <a:rPr lang="en-US" sz="2300" dirty="0">
                <a:solidFill>
                  <a:schemeClr val="accent5">
                    <a:lumMod val="50000"/>
                  </a:schemeClr>
                </a:solidFill>
              </a:rPr>
              <a:t> auf Deutsch?</a:t>
            </a:r>
          </a:p>
        </p:txBody>
      </p:sp>
      <p:sp>
        <p:nvSpPr>
          <p:cNvPr id="100" name="Rounded Rectangle 9">
            <a:extLst>
              <a:ext uri="{FF2B5EF4-FFF2-40B4-BE49-F238E27FC236}">
                <a16:creationId xmlns:a16="http://schemas.microsoft.com/office/drawing/2014/main" id="{AD63FDB2-43D5-4E06-BADD-05D9CF70CDD1}"/>
              </a:ext>
            </a:extLst>
          </p:cNvPr>
          <p:cNvSpPr/>
          <p:nvPr/>
        </p:nvSpPr>
        <p:spPr>
          <a:xfrm>
            <a:off x="6477918" y="2016667"/>
            <a:ext cx="2333788"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unpopular</a:t>
            </a:r>
            <a:endParaRPr kumimoji="0" lang="en-GB" sz="28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Rounded Rectangle 9">
            <a:extLst>
              <a:ext uri="{FF2B5EF4-FFF2-40B4-BE49-F238E27FC236}">
                <a16:creationId xmlns:a16="http://schemas.microsoft.com/office/drawing/2014/main" id="{2DC75760-2C9F-4333-A328-C5E3E437EBB7}"/>
              </a:ext>
            </a:extLst>
          </p:cNvPr>
          <p:cNvSpPr/>
          <p:nvPr/>
        </p:nvSpPr>
        <p:spPr>
          <a:xfrm>
            <a:off x="9386826" y="2001167"/>
            <a:ext cx="2333787"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unknown</a:t>
            </a:r>
            <a:endParaRPr kumimoji="0" lang="en-GB" sz="28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8" name="Rounded Rectangle 9">
            <a:extLst>
              <a:ext uri="{FF2B5EF4-FFF2-40B4-BE49-F238E27FC236}">
                <a16:creationId xmlns:a16="http://schemas.microsoft.com/office/drawing/2014/main" id="{9990C69A-25B3-4B6F-B44E-A9DBE1560B07}"/>
              </a:ext>
            </a:extLst>
          </p:cNvPr>
          <p:cNvSpPr/>
          <p:nvPr/>
        </p:nvSpPr>
        <p:spPr>
          <a:xfrm>
            <a:off x="6285224" y="3299587"/>
            <a:ext cx="2714528"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unclean</a:t>
            </a:r>
          </a:p>
        </p:txBody>
      </p:sp>
      <p:sp>
        <p:nvSpPr>
          <p:cNvPr id="119" name="Rounded Rectangle 9">
            <a:extLst>
              <a:ext uri="{FF2B5EF4-FFF2-40B4-BE49-F238E27FC236}">
                <a16:creationId xmlns:a16="http://schemas.microsoft.com/office/drawing/2014/main" id="{0EC246A4-0527-47F6-835D-CA27BE1A2AB8}"/>
              </a:ext>
            </a:extLst>
          </p:cNvPr>
          <p:cNvSpPr/>
          <p:nvPr/>
        </p:nvSpPr>
        <p:spPr>
          <a:xfrm>
            <a:off x="6406245" y="4703545"/>
            <a:ext cx="2577435"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4472C4">
                    <a:lumMod val="50000"/>
                  </a:srgbClr>
                </a:solidFill>
                <a:latin typeface="Century Gothic" panose="020F0302020204030204"/>
              </a:rPr>
              <a:t>involuntary</a:t>
            </a:r>
            <a:endParaRPr kumimoji="0" lang="en-GB" sz="28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0" name="Rounded Rectangle 10">
            <a:extLst>
              <a:ext uri="{FF2B5EF4-FFF2-40B4-BE49-F238E27FC236}">
                <a16:creationId xmlns:a16="http://schemas.microsoft.com/office/drawing/2014/main" id="{3D6DDE4F-144D-44AA-BF94-8EE463DABC3E}"/>
              </a:ext>
            </a:extLst>
          </p:cNvPr>
          <p:cNvSpPr/>
          <p:nvPr/>
        </p:nvSpPr>
        <p:spPr>
          <a:xfrm>
            <a:off x="7048255" y="2608097"/>
            <a:ext cx="1953906" cy="457228"/>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unbeliebt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Rounded Rectangle 9">
            <a:extLst>
              <a:ext uri="{FF2B5EF4-FFF2-40B4-BE49-F238E27FC236}">
                <a16:creationId xmlns:a16="http://schemas.microsoft.com/office/drawing/2014/main" id="{9C157058-CF05-4917-B2E6-4614C777B14F}"/>
              </a:ext>
            </a:extLst>
          </p:cNvPr>
          <p:cNvSpPr/>
          <p:nvPr/>
        </p:nvSpPr>
        <p:spPr>
          <a:xfrm>
            <a:off x="9483147" y="4686344"/>
            <a:ext cx="2396848"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unimportant</a:t>
            </a:r>
            <a:endParaRPr kumimoji="0" lang="en-GB" sz="2800" b="1"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2" name="Rounded Rectangle 9">
            <a:extLst>
              <a:ext uri="{FF2B5EF4-FFF2-40B4-BE49-F238E27FC236}">
                <a16:creationId xmlns:a16="http://schemas.microsoft.com/office/drawing/2014/main" id="{AD8CBF25-1C2E-4115-99DF-504499432691}"/>
              </a:ext>
            </a:extLst>
          </p:cNvPr>
          <p:cNvSpPr/>
          <p:nvPr/>
        </p:nvSpPr>
        <p:spPr>
          <a:xfrm>
            <a:off x="9546208" y="3294007"/>
            <a:ext cx="2333787" cy="707886"/>
          </a:xfrm>
          <a:prstGeom prst="roundRect">
            <a:avLst/>
          </a:prstGeom>
          <a:solidFill>
            <a:srgbClr val="FFE8C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dissatisfied</a:t>
            </a:r>
          </a:p>
        </p:txBody>
      </p:sp>
      <p:sp>
        <p:nvSpPr>
          <p:cNvPr id="123" name="Rounded Rectangle 10">
            <a:extLst>
              <a:ext uri="{FF2B5EF4-FFF2-40B4-BE49-F238E27FC236}">
                <a16:creationId xmlns:a16="http://schemas.microsoft.com/office/drawing/2014/main" id="{F8F4FC3C-79E6-4FF2-BD14-0EA6ABE0CB55}"/>
              </a:ext>
            </a:extLst>
          </p:cNvPr>
          <p:cNvSpPr/>
          <p:nvPr/>
        </p:nvSpPr>
        <p:spPr>
          <a:xfrm>
            <a:off x="9898265" y="2617289"/>
            <a:ext cx="1953906" cy="448036"/>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unbekannt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Rounded Rectangle 10">
            <a:extLst>
              <a:ext uri="{FF2B5EF4-FFF2-40B4-BE49-F238E27FC236}">
                <a16:creationId xmlns:a16="http://schemas.microsoft.com/office/drawing/2014/main" id="{0B956C9B-EB5B-47D0-9A4E-4A6506B60D4B}"/>
              </a:ext>
            </a:extLst>
          </p:cNvPr>
          <p:cNvSpPr/>
          <p:nvPr/>
        </p:nvSpPr>
        <p:spPr>
          <a:xfrm>
            <a:off x="7382259" y="3910139"/>
            <a:ext cx="1915580" cy="474772"/>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unsauber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Rounded Rectangle 10">
            <a:extLst>
              <a:ext uri="{FF2B5EF4-FFF2-40B4-BE49-F238E27FC236}">
                <a16:creationId xmlns:a16="http://schemas.microsoft.com/office/drawing/2014/main" id="{149A6DE2-807B-45CE-950C-A38E321C489B}"/>
              </a:ext>
            </a:extLst>
          </p:cNvPr>
          <p:cNvSpPr/>
          <p:nvPr/>
        </p:nvSpPr>
        <p:spPr>
          <a:xfrm>
            <a:off x="9898265" y="3871650"/>
            <a:ext cx="2159674" cy="452948"/>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unzufrieden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6" name="Rounded Rectangle 10">
            <a:extLst>
              <a:ext uri="{FF2B5EF4-FFF2-40B4-BE49-F238E27FC236}">
                <a16:creationId xmlns:a16="http://schemas.microsoft.com/office/drawing/2014/main" id="{B1DDD58C-59FA-476E-A074-CF5D034369EB}"/>
              </a:ext>
            </a:extLst>
          </p:cNvPr>
          <p:cNvSpPr/>
          <p:nvPr/>
        </p:nvSpPr>
        <p:spPr>
          <a:xfrm>
            <a:off x="10026977" y="5278726"/>
            <a:ext cx="1902250" cy="402469"/>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unwichtig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7" name="Rounded Rectangle 10">
            <a:extLst>
              <a:ext uri="{FF2B5EF4-FFF2-40B4-BE49-F238E27FC236}">
                <a16:creationId xmlns:a16="http://schemas.microsoft.com/office/drawing/2014/main" id="{61F4872C-0940-4923-BEBA-77084627ECBC}"/>
              </a:ext>
            </a:extLst>
          </p:cNvPr>
          <p:cNvSpPr/>
          <p:nvPr/>
        </p:nvSpPr>
        <p:spPr>
          <a:xfrm>
            <a:off x="6858314" y="5268802"/>
            <a:ext cx="2333787" cy="422318"/>
          </a:xfrm>
          <a:prstGeom prst="roundRect">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rPr>
              <a:t>unfreiwillig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56302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62" grpId="0" animBg="1"/>
      <p:bldP spid="63" grpId="0" animBg="1"/>
      <p:bldP spid="64" grpId="0" animBg="1"/>
      <p:bldP spid="65" grpId="0" animBg="1"/>
      <p:bldP spid="66" grpId="0" animBg="1"/>
      <p:bldP spid="67" grpId="0" animBg="1"/>
      <p:bldP spid="68" grpId="0" animBg="1"/>
      <p:bldP spid="70" grpId="0" animBg="1"/>
      <p:bldP spid="73" grpId="0" animBg="1"/>
      <p:bldP spid="75" grpId="0" animBg="1"/>
      <p:bldP spid="77" grpId="0" animBg="1"/>
      <p:bldP spid="90" grpId="0" animBg="1"/>
      <p:bldP spid="98" grpId="0"/>
      <p:bldP spid="100"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7046"/>
            <a:ext cx="4451684" cy="869950"/>
          </a:xfrm>
          <a:prstGeom prst="rect">
            <a:avLst/>
          </a:prstGeom>
        </p:spPr>
      </p:pic>
      <p:sp>
        <p:nvSpPr>
          <p:cNvPr id="4" name="Title 3"/>
          <p:cNvSpPr>
            <a:spLocks noGrp="1"/>
          </p:cNvSpPr>
          <p:nvPr>
            <p:ph type="title"/>
          </p:nvPr>
        </p:nvSpPr>
        <p:spPr>
          <a:xfrm>
            <a:off x="0" y="294041"/>
            <a:ext cx="3904180" cy="707849"/>
          </a:xfrm>
        </p:spPr>
        <p:txBody>
          <a:bodyPr>
            <a:normAutofit/>
          </a:bodyPr>
          <a:lstStyle/>
          <a:p>
            <a:r>
              <a:rPr lang="en-GB" sz="3600" b="1" i="1" dirty="0">
                <a:solidFill>
                  <a:schemeClr val="bg1"/>
                </a:solidFill>
              </a:rPr>
              <a:t>Using </a:t>
            </a:r>
            <a:r>
              <a:rPr lang="en-GB" sz="3600" b="1" dirty="0" err="1">
                <a:solidFill>
                  <a:schemeClr val="bg1"/>
                </a:solidFill>
              </a:rPr>
              <a:t>doch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9032" y="247046"/>
            <a:ext cx="1658295" cy="35453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79999" y="1296000"/>
            <a:ext cx="118715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 funny little word – sometimes it carries strong meaning (</a:t>
            </a:r>
            <a:r>
              <a:rPr lang="en-US" sz="2400" dirty="0">
                <a:solidFill>
                  <a:srgbClr val="4472C4">
                    <a:lumMod val="50000"/>
                  </a:srgbClr>
                </a:solidFill>
                <a:latin typeface="Century Gothic" panose="020F0302020204030204"/>
              </a:rPr>
              <a:t>i.e.,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disagreement with a negative), and sometimes it is just there for emphasis.</a:t>
            </a:r>
          </a:p>
        </p:txBody>
      </p:sp>
      <p:sp>
        <p:nvSpPr>
          <p:cNvPr id="8" name="TextBox 7">
            <a:extLst>
              <a:ext uri="{FF2B5EF4-FFF2-40B4-BE49-F238E27FC236}">
                <a16:creationId xmlns:a16="http://schemas.microsoft.com/office/drawing/2014/main" id="{2F133243-13B3-4C81-8D2F-0FC25A074FF3}"/>
              </a:ext>
            </a:extLst>
          </p:cNvPr>
          <p:cNvSpPr txBox="1"/>
          <p:nvPr/>
        </p:nvSpPr>
        <p:spPr>
          <a:xfrm>
            <a:off x="253496" y="3675243"/>
            <a:ext cx="6282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Disagreement: 			</a:t>
            </a:r>
            <a:r>
              <a:rPr lang="en-US" sz="2400" b="1" dirty="0">
                <a:solidFill>
                  <a:srgbClr val="4472C4">
                    <a:lumMod val="50000"/>
                  </a:srgbClr>
                </a:solidFill>
                <a:latin typeface="Century Gothic" panose="020F0302020204030204"/>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BC75BB57-96B0-4C3B-AC95-5F6A2B75B52C}"/>
              </a:ext>
            </a:extLst>
          </p:cNvPr>
          <p:cNvSpPr txBox="1"/>
          <p:nvPr/>
        </p:nvSpPr>
        <p:spPr>
          <a:xfrm>
            <a:off x="694663" y="5250113"/>
            <a:ext cx="139866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weiß</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Rollerskates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p>
        </p:txBody>
      </p:sp>
      <p:sp>
        <p:nvSpPr>
          <p:cNvPr id="10" name="Speech Bubble: Rectangle with Corners Rounded 9">
            <a:extLst>
              <a:ext uri="{FF2B5EF4-FFF2-40B4-BE49-F238E27FC236}">
                <a16:creationId xmlns:a16="http://schemas.microsoft.com/office/drawing/2014/main" id="{3D087F38-DC53-4122-88E6-14865195E6C9}"/>
              </a:ext>
            </a:extLst>
          </p:cNvPr>
          <p:cNvSpPr/>
          <p:nvPr/>
        </p:nvSpPr>
        <p:spPr>
          <a:xfrm>
            <a:off x="5343915" y="3689075"/>
            <a:ext cx="4133544" cy="1257477"/>
          </a:xfrm>
          <a:prstGeom prst="wedgeRoundRectCallout">
            <a:avLst>
              <a:gd name="adj1" fmla="val -61570"/>
              <a:gd name="adj2" fmla="val 1335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Top tip!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doch</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packs a punch; it can express a whole sentence in one word – impressive!</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B0A77609-16FA-46EE-8838-2EAB0A4F0A77}"/>
              </a:ext>
            </a:extLst>
          </p:cNvPr>
          <p:cNvSpPr/>
          <p:nvPr/>
        </p:nvSpPr>
        <p:spPr>
          <a:xfrm>
            <a:off x="253496" y="2427164"/>
            <a:ext cx="11305553" cy="461665"/>
          </a:xfrm>
          <a:prstGeom prst="rect">
            <a:avLst/>
          </a:prstGeom>
        </p:spPr>
        <p:txBody>
          <a:bodyPr wrap="square">
            <a:spAutoFit/>
          </a:bodyPr>
          <a:lstStyle/>
          <a:p>
            <a:pPr lvl="0">
              <a:defRPr/>
            </a:pPr>
            <a:r>
              <a:rPr lang="en-US" sz="2400" dirty="0">
                <a:solidFill>
                  <a:srgbClr val="4472C4">
                    <a:lumMod val="50000"/>
                  </a:srgbClr>
                </a:solidFill>
              </a:rPr>
              <a:t>Let’s look at two very different ways in which you can use </a:t>
            </a:r>
            <a:r>
              <a:rPr lang="en-US" sz="2400" b="1" dirty="0" err="1">
                <a:solidFill>
                  <a:srgbClr val="4472C4">
                    <a:lumMod val="50000"/>
                  </a:srgbClr>
                </a:solidFill>
              </a:rPr>
              <a:t>doch</a:t>
            </a:r>
            <a:r>
              <a:rPr lang="en-US" sz="2400" b="1" dirty="0">
                <a:solidFill>
                  <a:srgbClr val="4472C4">
                    <a:lumMod val="50000"/>
                  </a:srgbClr>
                </a:solidFill>
              </a:rPr>
              <a:t>:</a:t>
            </a:r>
            <a:endParaRPr lang="en-US" sz="2400" dirty="0">
              <a:solidFill>
                <a:srgbClr val="4472C4">
                  <a:lumMod val="50000"/>
                </a:srgbClr>
              </a:solidFill>
            </a:endParaRPr>
          </a:p>
        </p:txBody>
      </p:sp>
      <p:sp>
        <p:nvSpPr>
          <p:cNvPr id="6" name="Rectangle 5">
            <a:extLst>
              <a:ext uri="{FF2B5EF4-FFF2-40B4-BE49-F238E27FC236}">
                <a16:creationId xmlns:a16="http://schemas.microsoft.com/office/drawing/2014/main" id="{42360DC2-BD7A-4649-8AC5-FDADE87DA1D4}"/>
              </a:ext>
            </a:extLst>
          </p:cNvPr>
          <p:cNvSpPr/>
          <p:nvPr/>
        </p:nvSpPr>
        <p:spPr>
          <a:xfrm>
            <a:off x="6893960" y="3089162"/>
            <a:ext cx="4905510" cy="461665"/>
          </a:xfrm>
          <a:prstGeom prst="rect">
            <a:avLst/>
          </a:prstGeom>
        </p:spPr>
        <p:txBody>
          <a:bodyPr wrap="none">
            <a:spAutoFit/>
          </a:bodyPr>
          <a:lstStyle/>
          <a:p>
            <a:r>
              <a:rPr lang="en-US" sz="2400" i="1" dirty="0">
                <a:solidFill>
                  <a:srgbClr val="ED7D31"/>
                </a:solidFill>
              </a:rPr>
              <a:t>You can’t </a:t>
            </a:r>
            <a:r>
              <a:rPr lang="en-US" sz="2400" i="1" dirty="0" err="1">
                <a:solidFill>
                  <a:srgbClr val="ED7D31"/>
                </a:solidFill>
              </a:rPr>
              <a:t>rollerskate</a:t>
            </a:r>
            <a:r>
              <a:rPr lang="en-US" sz="2400" i="1" dirty="0">
                <a:solidFill>
                  <a:srgbClr val="ED7D31"/>
                </a:solidFill>
              </a:rPr>
              <a:t>, can you? </a:t>
            </a:r>
            <a:endParaRPr lang="en-GB" dirty="0"/>
          </a:p>
        </p:txBody>
      </p:sp>
      <p:sp>
        <p:nvSpPr>
          <p:cNvPr id="11" name="Rectangle 10">
            <a:extLst>
              <a:ext uri="{FF2B5EF4-FFF2-40B4-BE49-F238E27FC236}">
                <a16:creationId xmlns:a16="http://schemas.microsoft.com/office/drawing/2014/main" id="{DBF37E2C-D249-4C45-A1C1-610173AC0171}"/>
              </a:ext>
            </a:extLst>
          </p:cNvPr>
          <p:cNvSpPr/>
          <p:nvPr/>
        </p:nvSpPr>
        <p:spPr>
          <a:xfrm>
            <a:off x="3054428" y="4100556"/>
            <a:ext cx="1699504" cy="461665"/>
          </a:xfrm>
          <a:prstGeom prst="rect">
            <a:avLst/>
          </a:prstGeom>
        </p:spPr>
        <p:txBody>
          <a:bodyPr wrap="none">
            <a:spAutoFit/>
          </a:bodyPr>
          <a:lstStyle/>
          <a:p>
            <a:r>
              <a:rPr lang="en-US" sz="2400" i="1" dirty="0">
                <a:solidFill>
                  <a:srgbClr val="ED7D31"/>
                </a:solidFill>
              </a:rPr>
              <a:t>Yes I can! </a:t>
            </a:r>
            <a:endParaRPr lang="en-GB" dirty="0"/>
          </a:p>
        </p:txBody>
      </p:sp>
      <p:sp>
        <p:nvSpPr>
          <p:cNvPr id="12" name="Rectangle 11">
            <a:extLst>
              <a:ext uri="{FF2B5EF4-FFF2-40B4-BE49-F238E27FC236}">
                <a16:creationId xmlns:a16="http://schemas.microsoft.com/office/drawing/2014/main" id="{2DB09953-7597-4B8A-B825-4164A41BD4AC}"/>
              </a:ext>
            </a:extLst>
          </p:cNvPr>
          <p:cNvSpPr/>
          <p:nvPr/>
        </p:nvSpPr>
        <p:spPr>
          <a:xfrm>
            <a:off x="694663" y="4130161"/>
            <a:ext cx="2044149" cy="461665"/>
          </a:xfrm>
          <a:prstGeom prst="rect">
            <a:avLst/>
          </a:prstGeom>
        </p:spPr>
        <p:txBody>
          <a:bodyPr wrap="none">
            <a:spAutoFit/>
          </a:bodyPr>
          <a:lstStyle/>
          <a:p>
            <a:r>
              <a:rPr lang="en-US" sz="2400" i="1" dirty="0">
                <a:solidFill>
                  <a:srgbClr val="4472C4">
                    <a:lumMod val="50000"/>
                  </a:srgbClr>
                </a:solidFill>
              </a:rPr>
              <a:t>Mia</a:t>
            </a:r>
            <a:r>
              <a:rPr lang="en-US" sz="2400" dirty="0">
                <a:solidFill>
                  <a:srgbClr val="4472C4">
                    <a:lumMod val="50000"/>
                  </a:srgbClr>
                </a:solidFill>
              </a:rPr>
              <a:t>:   </a:t>
            </a:r>
            <a:r>
              <a:rPr lang="en-US" sz="2400" b="1" dirty="0" err="1">
                <a:solidFill>
                  <a:srgbClr val="4472C4">
                    <a:lumMod val="50000"/>
                  </a:srgbClr>
                </a:solidFill>
              </a:rPr>
              <a:t>Doch</a:t>
            </a:r>
            <a:r>
              <a:rPr lang="en-US" sz="2400" b="1" dirty="0">
                <a:solidFill>
                  <a:srgbClr val="4472C4">
                    <a:lumMod val="50000"/>
                  </a:srgbClr>
                </a:solidFill>
              </a:rPr>
              <a:t>! </a:t>
            </a:r>
            <a:endParaRPr lang="en-GB" dirty="0"/>
          </a:p>
        </p:txBody>
      </p:sp>
      <p:sp>
        <p:nvSpPr>
          <p:cNvPr id="13" name="Rectangle 12">
            <a:extLst>
              <a:ext uri="{FF2B5EF4-FFF2-40B4-BE49-F238E27FC236}">
                <a16:creationId xmlns:a16="http://schemas.microsoft.com/office/drawing/2014/main" id="{8260C3EA-1F08-4661-803E-C33AF1222DAD}"/>
              </a:ext>
            </a:extLst>
          </p:cNvPr>
          <p:cNvSpPr/>
          <p:nvPr/>
        </p:nvSpPr>
        <p:spPr>
          <a:xfrm>
            <a:off x="1718432" y="5696614"/>
            <a:ext cx="6685830" cy="461665"/>
          </a:xfrm>
          <a:prstGeom prst="rect">
            <a:avLst/>
          </a:prstGeom>
        </p:spPr>
        <p:txBody>
          <a:bodyPr wrap="square">
            <a:spAutoFit/>
          </a:bodyPr>
          <a:lstStyle/>
          <a:p>
            <a:r>
              <a:rPr lang="en-US" sz="2400" i="1" dirty="0">
                <a:solidFill>
                  <a:srgbClr val="ED7D31"/>
                </a:solidFill>
              </a:rPr>
              <a:t>I don’t </a:t>
            </a:r>
            <a:r>
              <a:rPr lang="en-US" sz="2400" i="1" u="sng" dirty="0">
                <a:solidFill>
                  <a:srgbClr val="ED7D31"/>
                </a:solidFill>
              </a:rPr>
              <a:t>know</a:t>
            </a:r>
            <a:r>
              <a:rPr lang="en-US" sz="2400" i="1" dirty="0">
                <a:solidFill>
                  <a:srgbClr val="ED7D31"/>
                </a:solidFill>
              </a:rPr>
              <a:t>! I don’t </a:t>
            </a:r>
            <a:r>
              <a:rPr lang="en-US" sz="2400" i="1" u="sng" dirty="0">
                <a:solidFill>
                  <a:srgbClr val="ED7D31"/>
                </a:solidFill>
              </a:rPr>
              <a:t>have</a:t>
            </a:r>
            <a:r>
              <a:rPr lang="en-US" sz="2400" i="1" dirty="0">
                <a:solidFill>
                  <a:srgbClr val="ED7D31"/>
                </a:solidFill>
              </a:rPr>
              <a:t> </a:t>
            </a:r>
            <a:r>
              <a:rPr lang="en-US" sz="2400" i="1" dirty="0" err="1">
                <a:solidFill>
                  <a:srgbClr val="ED7D31"/>
                </a:solidFill>
              </a:rPr>
              <a:t>rollerskates</a:t>
            </a:r>
            <a:r>
              <a:rPr lang="en-US" sz="2400" i="1" dirty="0">
                <a:solidFill>
                  <a:srgbClr val="ED7D31"/>
                </a:solidFill>
              </a:rPr>
              <a:t>.</a:t>
            </a:r>
            <a:endParaRPr lang="en-GB" dirty="0"/>
          </a:p>
        </p:txBody>
      </p:sp>
      <p:sp>
        <p:nvSpPr>
          <p:cNvPr id="15" name="Rectangle 14">
            <a:extLst>
              <a:ext uri="{FF2B5EF4-FFF2-40B4-BE49-F238E27FC236}">
                <a16:creationId xmlns:a16="http://schemas.microsoft.com/office/drawing/2014/main" id="{FAF8B592-B523-4E57-B514-DE35815E9732}"/>
              </a:ext>
            </a:extLst>
          </p:cNvPr>
          <p:cNvSpPr/>
          <p:nvPr/>
        </p:nvSpPr>
        <p:spPr>
          <a:xfrm>
            <a:off x="694663" y="3089163"/>
            <a:ext cx="8493020" cy="461665"/>
          </a:xfrm>
          <a:prstGeom prst="rect">
            <a:avLst/>
          </a:prstGeom>
        </p:spPr>
        <p:txBody>
          <a:bodyPr wrap="square">
            <a:spAutoFit/>
          </a:bodyPr>
          <a:lstStyle/>
          <a:p>
            <a:r>
              <a:rPr lang="en-US" sz="2400" i="1" dirty="0" err="1">
                <a:solidFill>
                  <a:srgbClr val="4472C4">
                    <a:lumMod val="50000"/>
                  </a:srgbClr>
                </a:solidFill>
              </a:rPr>
              <a:t>Opa</a:t>
            </a:r>
            <a:r>
              <a:rPr lang="en-US" sz="2400" dirty="0">
                <a:solidFill>
                  <a:srgbClr val="4472C4">
                    <a:lumMod val="50000"/>
                  </a:srgbClr>
                </a:solidFill>
              </a:rPr>
              <a:t>: Du </a:t>
            </a:r>
            <a:r>
              <a:rPr lang="en-US" sz="2400" dirty="0" err="1">
                <a:solidFill>
                  <a:srgbClr val="4472C4">
                    <a:lumMod val="50000"/>
                  </a:srgbClr>
                </a:solidFill>
              </a:rPr>
              <a:t>kannst</a:t>
            </a:r>
            <a:r>
              <a:rPr lang="en-US" sz="2400" dirty="0">
                <a:solidFill>
                  <a:srgbClr val="4472C4">
                    <a:lumMod val="50000"/>
                  </a:srgbClr>
                </a:solidFill>
              </a:rPr>
              <a:t> </a:t>
            </a:r>
            <a:r>
              <a:rPr lang="en-US" sz="2400" b="1" dirty="0" err="1">
                <a:solidFill>
                  <a:srgbClr val="4472C4">
                    <a:lumMod val="50000"/>
                  </a:srgbClr>
                </a:solidFill>
              </a:rPr>
              <a:t>nicht</a:t>
            </a:r>
            <a:r>
              <a:rPr lang="en-US" sz="2400" b="1" dirty="0">
                <a:solidFill>
                  <a:srgbClr val="4472C4">
                    <a:lumMod val="50000"/>
                  </a:srgbClr>
                </a:solidFill>
              </a:rPr>
              <a:t> </a:t>
            </a:r>
            <a:r>
              <a:rPr lang="en-US" sz="2400" dirty="0" err="1">
                <a:solidFill>
                  <a:srgbClr val="4472C4">
                    <a:lumMod val="50000"/>
                  </a:srgbClr>
                </a:solidFill>
              </a:rPr>
              <a:t>Rollerskaten</a:t>
            </a:r>
            <a:r>
              <a:rPr lang="en-US" sz="2400" dirty="0">
                <a:solidFill>
                  <a:srgbClr val="4472C4">
                    <a:lumMod val="50000"/>
                  </a:srgbClr>
                </a:solidFill>
              </a:rPr>
              <a:t>, </a:t>
            </a:r>
            <a:r>
              <a:rPr lang="en-US" sz="2400" dirty="0" err="1">
                <a:solidFill>
                  <a:srgbClr val="4472C4">
                    <a:lumMod val="50000"/>
                  </a:srgbClr>
                </a:solidFill>
              </a:rPr>
              <a:t>oder</a:t>
            </a:r>
            <a:r>
              <a:rPr lang="en-US" sz="2400" dirty="0">
                <a:solidFill>
                  <a:srgbClr val="4472C4">
                    <a:lumMod val="50000"/>
                  </a:srgbClr>
                </a:solidFill>
              </a:rPr>
              <a:t>? </a:t>
            </a:r>
            <a:endParaRPr lang="en-GB" dirty="0"/>
          </a:p>
        </p:txBody>
      </p:sp>
      <p:sp>
        <p:nvSpPr>
          <p:cNvPr id="16" name="Rectangle 15">
            <a:extLst>
              <a:ext uri="{FF2B5EF4-FFF2-40B4-BE49-F238E27FC236}">
                <a16:creationId xmlns:a16="http://schemas.microsoft.com/office/drawing/2014/main" id="{1C154E26-F1F7-489B-A7E3-8C763EC3215D}"/>
              </a:ext>
            </a:extLst>
          </p:cNvPr>
          <p:cNvSpPr/>
          <p:nvPr/>
        </p:nvSpPr>
        <p:spPr>
          <a:xfrm>
            <a:off x="263149" y="4838889"/>
            <a:ext cx="1654620" cy="461665"/>
          </a:xfrm>
          <a:prstGeom prst="rect">
            <a:avLst/>
          </a:prstGeom>
        </p:spPr>
        <p:txBody>
          <a:bodyPr wrap="none">
            <a:spAutoFit/>
          </a:bodyPr>
          <a:lstStyle/>
          <a:p>
            <a:pPr lvl="0">
              <a:defRPr/>
            </a:pPr>
            <a:r>
              <a:rPr lang="en-US" sz="2400" b="1" dirty="0">
                <a:solidFill>
                  <a:srgbClr val="4472C4">
                    <a:lumMod val="50000"/>
                  </a:srgbClr>
                </a:solidFill>
              </a:rPr>
              <a:t>Emphasis:</a:t>
            </a:r>
          </a:p>
        </p:txBody>
      </p:sp>
      <p:sp>
        <p:nvSpPr>
          <p:cNvPr id="17" name="Speech Bubble: Rectangle with Corners Rounded 16">
            <a:extLst>
              <a:ext uri="{FF2B5EF4-FFF2-40B4-BE49-F238E27FC236}">
                <a16:creationId xmlns:a16="http://schemas.microsoft.com/office/drawing/2014/main" id="{E0297088-8853-4C49-B713-7042AEACC7A3}"/>
              </a:ext>
            </a:extLst>
          </p:cNvPr>
          <p:cNvSpPr/>
          <p:nvPr/>
        </p:nvSpPr>
        <p:spPr>
          <a:xfrm>
            <a:off x="8216014" y="5696614"/>
            <a:ext cx="3326789" cy="735677"/>
          </a:xfrm>
          <a:prstGeom prst="wedgeRoundRectCallout">
            <a:avLst>
              <a:gd name="adj1" fmla="val -61570"/>
              <a:gd name="adj2" fmla="val 1335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we use stressed intonation instead.</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 name="Picture 20" descr="Logo&#10;&#10;Description automatically generated">
            <a:extLst>
              <a:ext uri="{FF2B5EF4-FFF2-40B4-BE49-F238E27FC236}">
                <a16:creationId xmlns:a16="http://schemas.microsoft.com/office/drawing/2014/main" id="{475FF06C-F5F8-45FA-BECD-ED54AB3EA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87" y="3996979"/>
            <a:ext cx="721405" cy="690130"/>
          </a:xfrm>
          <a:prstGeom prst="rect">
            <a:avLst/>
          </a:prstGeom>
        </p:spPr>
      </p:pic>
      <p:pic>
        <p:nvPicPr>
          <p:cNvPr id="23" name="Picture 22">
            <a:extLst>
              <a:ext uri="{FF2B5EF4-FFF2-40B4-BE49-F238E27FC236}">
                <a16:creationId xmlns:a16="http://schemas.microsoft.com/office/drawing/2014/main" id="{77C0224A-EEED-413B-AC27-3384DD57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2" y="5199541"/>
            <a:ext cx="516583" cy="527242"/>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F7D2D533-7B72-499A-A987-183FCE3A9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79999" y="2927471"/>
            <a:ext cx="559582" cy="707850"/>
          </a:xfrm>
          <a:prstGeom prst="rect">
            <a:avLst/>
          </a:prstGeom>
        </p:spPr>
      </p:pic>
    </p:spTree>
    <p:extLst>
      <p:ext uri="{BB962C8B-B14F-4D97-AF65-F5344CB8AC3E}">
        <p14:creationId xmlns:p14="http://schemas.microsoft.com/office/powerpoint/2010/main" val="86838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2" grpId="0"/>
      <p:bldP spid="6" grpId="0"/>
      <p:bldP spid="11" grpId="0"/>
      <p:bldP spid="12" grpId="0"/>
      <p:bldP spid="13" grpId="0"/>
      <p:bldP spid="15" grpId="0"/>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451684"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i="1" dirty="0">
                <a:solidFill>
                  <a:schemeClr val="bg1"/>
                </a:solidFill>
              </a:rPr>
              <a:t> </a:t>
            </a:r>
            <a:r>
              <a:rPr lang="en-GB" sz="3600" b="1" i="1" dirty="0" err="1">
                <a:solidFill>
                  <a:schemeClr val="bg1"/>
                </a:solidFill>
              </a:rPr>
              <a:t>doch</a:t>
            </a:r>
            <a:r>
              <a:rPr lang="en-GB" sz="3600" b="1" i="1" dirty="0">
                <a:solidFill>
                  <a:schemeClr val="bg1"/>
                </a:solidFill>
              </a:rPr>
              <a:t> </a:t>
            </a:r>
            <a:r>
              <a:rPr lang="en-GB" sz="3600" b="1" dirty="0" err="1">
                <a:solidFill>
                  <a:schemeClr val="bg1"/>
                </a:solidFill>
              </a:rPr>
              <a:t>oder</a:t>
            </a:r>
            <a:r>
              <a:rPr lang="en-GB" sz="3600" b="1" dirty="0">
                <a:solidFill>
                  <a:schemeClr val="bg1"/>
                </a:solidFill>
              </a:rPr>
              <a:t> </a:t>
            </a:r>
            <a:r>
              <a:rPr lang="en-GB" sz="3600" b="1" i="1" dirty="0" err="1">
                <a:solidFill>
                  <a:schemeClr val="bg1"/>
                </a:solidFill>
              </a:rPr>
              <a:t>ja</a:t>
            </a:r>
            <a:r>
              <a:rPr lang="en-GB" sz="3600" b="1" i="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9032" y="247046"/>
            <a:ext cx="1658295" cy="35453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115573"/>
            <a:ext cx="1186783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2400" dirty="0">
                <a:solidFill>
                  <a:srgbClr val="4472C4">
                    <a:lumMod val="50000"/>
                  </a:srgbClr>
                </a:solidFill>
                <a:latin typeface="Century Gothic" panose="020F0302020204030204"/>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endParaRPr lang="en-GB" sz="2400" i="1" dirty="0">
              <a:solidFill>
                <a:srgbClr val="ED7D31"/>
              </a:solidFill>
              <a:latin typeface="Century Gothic" panose="020F0302020204030204"/>
            </a:endParaRPr>
          </a:p>
          <a:p>
            <a:pPr>
              <a:defRPr/>
            </a:pPr>
            <a:endParaRPr lang="en-GB" sz="2400" dirty="0">
              <a:solidFill>
                <a:srgbClr val="4472C4">
                  <a:lumMod val="50000"/>
                </a:srgbClr>
              </a:solidFill>
              <a:latin typeface="Century Gothic" panose="020F0302020204030204"/>
            </a:endParaRPr>
          </a:p>
          <a:p>
            <a:pPr>
              <a:defRPr/>
            </a:pPr>
            <a:endParaRPr lang="en-GB" sz="2400" i="1" dirty="0">
              <a:solidFill>
                <a:srgbClr val="ED7D31"/>
              </a:solidFill>
              <a:latin typeface="Century Gothic" panose="020F0302020204030204"/>
            </a:endParaRPr>
          </a:p>
          <a:p>
            <a:pPr>
              <a:defRPr/>
            </a:pPr>
            <a:endParaRPr lang="en-GB" sz="2400" i="1" dirty="0">
              <a:solidFill>
                <a:srgbClr val="ED7D3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A person wearing glasses&#10;&#10;Description automatically generated with low confidence">
            <a:extLst>
              <a:ext uri="{FF2B5EF4-FFF2-40B4-BE49-F238E27FC236}">
                <a16:creationId xmlns:a16="http://schemas.microsoft.com/office/drawing/2014/main" id="{902E9CB1-A064-4B2F-B5D7-9D62C9D33E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433"/>
          <a:stretch/>
        </p:blipFill>
        <p:spPr>
          <a:xfrm>
            <a:off x="755774" y="3388189"/>
            <a:ext cx="649007" cy="595001"/>
          </a:xfrm>
          <a:prstGeom prst="rect">
            <a:avLst/>
          </a:prstGeom>
        </p:spPr>
      </p:pic>
      <p:pic>
        <p:nvPicPr>
          <p:cNvPr id="12" name="Picture 11" descr="A person wearing a hat&#10;&#10;Description automatically generated with medium confidence">
            <a:extLst>
              <a:ext uri="{FF2B5EF4-FFF2-40B4-BE49-F238E27FC236}">
                <a16:creationId xmlns:a16="http://schemas.microsoft.com/office/drawing/2014/main" id="{458C3D70-51F1-40DE-A6EF-25A9BF53F357}"/>
              </a:ext>
            </a:extLst>
          </p:cNvPr>
          <p:cNvPicPr>
            <a:picLocks noChangeAspect="1"/>
          </p:cNvPicPr>
          <p:nvPr/>
        </p:nvPicPr>
        <p:blipFill rotWithShape="1">
          <a:blip r:embed="rId5">
            <a:extLst>
              <a:ext uri="{28A0092B-C50C-407E-A947-70E740481C1C}">
                <a14:useLocalDpi xmlns:a14="http://schemas.microsoft.com/office/drawing/2010/main" val="0"/>
              </a:ext>
            </a:extLst>
          </a:blip>
          <a:srcRect b="16051"/>
          <a:stretch/>
        </p:blipFill>
        <p:spPr>
          <a:xfrm>
            <a:off x="755775" y="2683980"/>
            <a:ext cx="649006" cy="707849"/>
          </a:xfrm>
          <a:prstGeom prst="rect">
            <a:avLst/>
          </a:prstGeom>
        </p:spPr>
      </p:pic>
      <p:sp>
        <p:nvSpPr>
          <p:cNvPr id="13" name="TextBox 12">
            <a:extLst>
              <a:ext uri="{FF2B5EF4-FFF2-40B4-BE49-F238E27FC236}">
                <a16:creationId xmlns:a16="http://schemas.microsoft.com/office/drawing/2014/main" id="{40BF0930-B34A-441F-B822-6FFACF398A9D}"/>
              </a:ext>
            </a:extLst>
          </p:cNvPr>
          <p:cNvSpPr txBox="1"/>
          <p:nvPr/>
        </p:nvSpPr>
        <p:spPr>
          <a:xfrm>
            <a:off x="1437502" y="2757416"/>
            <a:ext cx="9316995" cy="1200329"/>
          </a:xfrm>
          <a:prstGeom prst="rect">
            <a:avLst/>
          </a:prstGeom>
          <a:noFill/>
        </p:spPr>
        <p:txBody>
          <a:bodyPr wrap="square" rtlCol="0">
            <a:spAutoFit/>
          </a:bodyPr>
          <a:lstStyle/>
          <a:p>
            <a:pPr>
              <a:defRPr/>
            </a:pPr>
            <a:r>
              <a:rPr lang="en-GB" sz="2400" i="1" dirty="0">
                <a:solidFill>
                  <a:srgbClr val="ED7D31"/>
                </a:solidFill>
                <a:latin typeface="Century Gothic" panose="020F0302020204030204"/>
              </a:rPr>
              <a:t>You don’t like buying a new tree every year?</a:t>
            </a:r>
          </a:p>
          <a:p>
            <a:pPr>
              <a:defRPr/>
            </a:pPr>
            <a:r>
              <a:rPr lang="en-GB" sz="2400" i="1" dirty="0">
                <a:solidFill>
                  <a:srgbClr val="ED7D31"/>
                </a:solidFill>
                <a:latin typeface="Century Gothic" panose="020F0302020204030204"/>
              </a:rPr>
              <a:t>  </a:t>
            </a:r>
          </a:p>
          <a:p>
            <a:pPr>
              <a:defRPr/>
            </a:pPr>
            <a:r>
              <a:rPr lang="en-GB" sz="2400" i="1" dirty="0">
                <a:solidFill>
                  <a:srgbClr val="ED7D31"/>
                </a:solidFill>
                <a:latin typeface="Century Gothic" panose="020F0302020204030204"/>
              </a:rPr>
              <a:t>Yes! </a:t>
            </a:r>
          </a:p>
        </p:txBody>
      </p:sp>
      <p:sp>
        <p:nvSpPr>
          <p:cNvPr id="14" name="TextBox 13">
            <a:extLst>
              <a:ext uri="{FF2B5EF4-FFF2-40B4-BE49-F238E27FC236}">
                <a16:creationId xmlns:a16="http://schemas.microsoft.com/office/drawing/2014/main" id="{05157EAC-1944-40E6-BFFF-F81ECC7C97DE}"/>
              </a:ext>
            </a:extLst>
          </p:cNvPr>
          <p:cNvSpPr txBox="1"/>
          <p:nvPr/>
        </p:nvSpPr>
        <p:spPr>
          <a:xfrm>
            <a:off x="180000" y="4152044"/>
            <a:ext cx="11777327"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F0302020204030204"/>
              </a:rPr>
              <a:t>With </a:t>
            </a:r>
            <a:r>
              <a:rPr lang="en-GB" sz="2400" b="1" i="1" dirty="0" err="1">
                <a:solidFill>
                  <a:srgbClr val="4472C4">
                    <a:lumMod val="50000"/>
                  </a:srgbClr>
                </a:solidFill>
                <a:latin typeface="Century Gothic" panose="020F0302020204030204"/>
              </a:rPr>
              <a:t>doch</a:t>
            </a:r>
            <a:r>
              <a:rPr lang="en-GB" sz="2400" dirty="0">
                <a:solidFill>
                  <a:srgbClr val="4472C4">
                    <a:lumMod val="50000"/>
                  </a:srgbClr>
                </a:solidFill>
                <a:latin typeface="Century Gothic" panose="020F0302020204030204"/>
              </a:rPr>
              <a:t> the answer is clear; </a:t>
            </a:r>
            <a:r>
              <a:rPr lang="en-GB" sz="2400" dirty="0" err="1">
                <a:solidFill>
                  <a:srgbClr val="4472C4">
                    <a:lumMod val="50000"/>
                  </a:srgbClr>
                </a:solidFill>
                <a:latin typeface="Century Gothic" panose="020F0302020204030204"/>
              </a:rPr>
              <a:t>Mutti</a:t>
            </a:r>
            <a:r>
              <a:rPr lang="en-GB" sz="2400" dirty="0">
                <a:solidFill>
                  <a:srgbClr val="4472C4">
                    <a:lumMod val="50000"/>
                  </a:srgbClr>
                </a:solidFill>
                <a:latin typeface="Century Gothic" panose="020F0302020204030204"/>
              </a:rPr>
              <a:t> </a:t>
            </a:r>
            <a:r>
              <a:rPr lang="en-GB" sz="2400" u="sng" dirty="0">
                <a:solidFill>
                  <a:srgbClr val="4472C4">
                    <a:lumMod val="50000"/>
                  </a:srgbClr>
                </a:solidFill>
                <a:latin typeface="Century Gothic" panose="020F0302020204030204"/>
              </a:rPr>
              <a:t>does</a:t>
            </a:r>
            <a:r>
              <a:rPr lang="en-GB" sz="2400" dirty="0">
                <a:solidFill>
                  <a:srgbClr val="4472C4">
                    <a:lumMod val="50000"/>
                  </a:srgbClr>
                </a:solidFill>
                <a:latin typeface="Century Gothic" panose="020F0302020204030204"/>
              </a:rPr>
              <a:t> like buying a new tree every year.</a:t>
            </a:r>
          </a:p>
        </p:txBody>
      </p:sp>
      <p:sp>
        <p:nvSpPr>
          <p:cNvPr id="15" name="TextBox 14">
            <a:extLst>
              <a:ext uri="{FF2B5EF4-FFF2-40B4-BE49-F238E27FC236}">
                <a16:creationId xmlns:a16="http://schemas.microsoft.com/office/drawing/2014/main" id="{EEC10214-EE8B-4B1A-9C39-CBCF933C0A66}"/>
              </a:ext>
            </a:extLst>
          </p:cNvPr>
          <p:cNvSpPr txBox="1"/>
          <p:nvPr/>
        </p:nvSpPr>
        <p:spPr>
          <a:xfrm>
            <a:off x="1455421" y="4869233"/>
            <a:ext cx="9316995" cy="1200329"/>
          </a:xfrm>
          <a:prstGeom prst="rect">
            <a:avLst/>
          </a:prstGeom>
          <a:noFill/>
        </p:spPr>
        <p:txBody>
          <a:bodyPr wrap="square" rtlCol="0">
            <a:spAutoFit/>
          </a:bodyPr>
          <a:lstStyle/>
          <a:p>
            <a:pPr>
              <a:defRPr/>
            </a:pPr>
            <a:r>
              <a:rPr lang="en-GB" sz="2400" i="1" dirty="0">
                <a:solidFill>
                  <a:srgbClr val="ED7D31"/>
                </a:solidFill>
                <a:latin typeface="Century Gothic" panose="020F0302020204030204"/>
              </a:rPr>
              <a:t>Du </a:t>
            </a:r>
            <a:r>
              <a:rPr lang="en-GB" sz="2400" i="1" dirty="0" err="1">
                <a:solidFill>
                  <a:srgbClr val="ED7D31"/>
                </a:solidFill>
                <a:latin typeface="Century Gothic" panose="020F0302020204030204"/>
              </a:rPr>
              <a:t>magst</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nicht</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jedes</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Jahr</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einen</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neuen</a:t>
            </a:r>
            <a:r>
              <a:rPr lang="en-GB" sz="2400" i="1" dirty="0">
                <a:solidFill>
                  <a:srgbClr val="ED7D31"/>
                </a:solidFill>
                <a:latin typeface="Century Gothic" panose="020F0302020204030204"/>
              </a:rPr>
              <a:t> Baum </a:t>
            </a:r>
            <a:r>
              <a:rPr lang="en-GB" sz="2400" i="1" dirty="0" err="1">
                <a:solidFill>
                  <a:srgbClr val="ED7D31"/>
                </a:solidFill>
                <a:latin typeface="Century Gothic" panose="020F0302020204030204"/>
              </a:rPr>
              <a:t>kaufen</a:t>
            </a:r>
            <a:r>
              <a:rPr lang="en-GB" sz="2400" i="1" dirty="0">
                <a:solidFill>
                  <a:srgbClr val="ED7D31"/>
                </a:solidFill>
                <a:latin typeface="Century Gothic" panose="020F0302020204030204"/>
              </a:rPr>
              <a:t>, </a:t>
            </a:r>
            <a:r>
              <a:rPr lang="en-GB" sz="2400" i="1" dirty="0" err="1">
                <a:solidFill>
                  <a:srgbClr val="ED7D31"/>
                </a:solidFill>
                <a:latin typeface="Century Gothic" panose="020F0302020204030204"/>
              </a:rPr>
              <a:t>oder</a:t>
            </a:r>
            <a:r>
              <a:rPr lang="en-GB" sz="2400" i="1" dirty="0">
                <a:solidFill>
                  <a:srgbClr val="ED7D31"/>
                </a:solidFill>
                <a:latin typeface="Century Gothic" panose="020F0302020204030204"/>
              </a:rPr>
              <a:t>?</a:t>
            </a:r>
          </a:p>
          <a:p>
            <a:pPr>
              <a:defRPr/>
            </a:pPr>
            <a:endParaRPr lang="en-GB" sz="2400" i="1" dirty="0">
              <a:solidFill>
                <a:srgbClr val="ED7D31"/>
              </a:solidFill>
              <a:latin typeface="Century Gothic" panose="020F0302020204030204"/>
            </a:endParaRPr>
          </a:p>
          <a:p>
            <a:pPr>
              <a:defRPr/>
            </a:pPr>
            <a:r>
              <a:rPr lang="en-GB" sz="2400" i="1" dirty="0" err="1">
                <a:solidFill>
                  <a:srgbClr val="ED7D31"/>
                </a:solidFill>
                <a:latin typeface="Century Gothic" panose="020F0302020204030204"/>
              </a:rPr>
              <a:t>Doch</a:t>
            </a:r>
            <a:r>
              <a:rPr lang="en-GB" sz="2400" i="1" dirty="0">
                <a:solidFill>
                  <a:srgbClr val="ED7D31"/>
                </a:solidFill>
                <a:latin typeface="Century Gothic" panose="020F0302020204030204"/>
              </a:rPr>
              <a:t>! (Yes, I do!)</a:t>
            </a:r>
          </a:p>
        </p:txBody>
      </p:sp>
      <p:pic>
        <p:nvPicPr>
          <p:cNvPr id="16" name="Picture 15" descr="A person wearing glasses&#10;&#10;Description automatically generated with low confidence">
            <a:extLst>
              <a:ext uri="{FF2B5EF4-FFF2-40B4-BE49-F238E27FC236}">
                <a16:creationId xmlns:a16="http://schemas.microsoft.com/office/drawing/2014/main" id="{D6D1CBF0-5555-439D-B394-C6F4EE0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433"/>
          <a:stretch/>
        </p:blipFill>
        <p:spPr>
          <a:xfrm>
            <a:off x="755774" y="5478572"/>
            <a:ext cx="649007" cy="595001"/>
          </a:xfrm>
          <a:prstGeom prst="rect">
            <a:avLst/>
          </a:prstGeom>
        </p:spPr>
      </p:pic>
      <p:pic>
        <p:nvPicPr>
          <p:cNvPr id="17" name="Picture 16" descr="A person wearing a hat&#10;&#10;Description automatically generated with medium confidence">
            <a:extLst>
              <a:ext uri="{FF2B5EF4-FFF2-40B4-BE49-F238E27FC236}">
                <a16:creationId xmlns:a16="http://schemas.microsoft.com/office/drawing/2014/main" id="{4741C655-FEA0-4C3D-95F2-8158B6DB37E2}"/>
              </a:ext>
            </a:extLst>
          </p:cNvPr>
          <p:cNvPicPr>
            <a:picLocks noChangeAspect="1"/>
          </p:cNvPicPr>
          <p:nvPr/>
        </p:nvPicPr>
        <p:blipFill rotWithShape="1">
          <a:blip r:embed="rId5">
            <a:extLst>
              <a:ext uri="{28A0092B-C50C-407E-A947-70E740481C1C}">
                <a14:useLocalDpi xmlns:a14="http://schemas.microsoft.com/office/drawing/2010/main" val="0"/>
              </a:ext>
            </a:extLst>
          </a:blip>
          <a:srcRect b="16051"/>
          <a:stretch/>
        </p:blipFill>
        <p:spPr>
          <a:xfrm>
            <a:off x="755775" y="4774363"/>
            <a:ext cx="649006" cy="707849"/>
          </a:xfrm>
          <a:prstGeom prst="rect">
            <a:avLst/>
          </a:prstGeom>
        </p:spPr>
      </p:pic>
      <p:sp>
        <p:nvSpPr>
          <p:cNvPr id="18" name="Speech Bubble: Rectangle with Corners Rounded 17">
            <a:extLst>
              <a:ext uri="{FF2B5EF4-FFF2-40B4-BE49-F238E27FC236}">
                <a16:creationId xmlns:a16="http://schemas.microsoft.com/office/drawing/2014/main" id="{F74B3913-25FF-4744-923D-8F9220209BB0}"/>
              </a:ext>
            </a:extLst>
          </p:cNvPr>
          <p:cNvSpPr/>
          <p:nvPr/>
        </p:nvSpPr>
        <p:spPr>
          <a:xfrm>
            <a:off x="4599511" y="5461569"/>
            <a:ext cx="4102700" cy="735677"/>
          </a:xfrm>
          <a:prstGeom prst="wedgeRoundRectCallout">
            <a:avLst>
              <a:gd name="adj1" fmla="val -61570"/>
              <a:gd name="adj2" fmla="val 1335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we often add ‘I do’ to make the answer clear.</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8C95A97-6104-4787-8252-CBB44409EE84}"/>
              </a:ext>
            </a:extLst>
          </p:cNvPr>
          <p:cNvSpPr/>
          <p:nvPr/>
        </p:nvSpPr>
        <p:spPr>
          <a:xfrm>
            <a:off x="180000" y="1114017"/>
            <a:ext cx="9876890" cy="461665"/>
          </a:xfrm>
          <a:prstGeom prst="rect">
            <a:avLst/>
          </a:prstGeom>
        </p:spPr>
        <p:txBody>
          <a:bodyPr wrap="square">
            <a:spAutoFit/>
          </a:bodyPr>
          <a:lstStyle/>
          <a:p>
            <a:r>
              <a:rPr lang="en-US" sz="2400" dirty="0">
                <a:solidFill>
                  <a:srgbClr val="4472C4">
                    <a:lumMod val="50000"/>
                  </a:srgbClr>
                </a:solidFill>
              </a:rPr>
              <a:t>As you have seen, one use of </a:t>
            </a:r>
            <a:r>
              <a:rPr lang="en-US" sz="2400" b="1" i="1" dirty="0" err="1">
                <a:solidFill>
                  <a:srgbClr val="4472C4">
                    <a:lumMod val="50000"/>
                  </a:srgbClr>
                </a:solidFill>
              </a:rPr>
              <a:t>doch</a:t>
            </a:r>
            <a:r>
              <a:rPr lang="en-US" sz="2400" i="1" dirty="0">
                <a:solidFill>
                  <a:srgbClr val="4472C4">
                    <a:lumMod val="50000"/>
                  </a:srgbClr>
                </a:solidFill>
              </a:rPr>
              <a:t> </a:t>
            </a:r>
            <a:r>
              <a:rPr lang="en-US" sz="2400" dirty="0">
                <a:solidFill>
                  <a:srgbClr val="4472C4">
                    <a:lumMod val="50000"/>
                  </a:srgbClr>
                </a:solidFill>
              </a:rPr>
              <a:t>is to disagree with a negative. </a:t>
            </a:r>
            <a:endParaRPr lang="en-GB" dirty="0"/>
          </a:p>
        </p:txBody>
      </p:sp>
      <p:sp>
        <p:nvSpPr>
          <p:cNvPr id="6" name="Rectangle 5">
            <a:extLst>
              <a:ext uri="{FF2B5EF4-FFF2-40B4-BE49-F238E27FC236}">
                <a16:creationId xmlns:a16="http://schemas.microsoft.com/office/drawing/2014/main" id="{1567FB71-7B0D-4969-80A5-1EE7E09D3724}"/>
              </a:ext>
            </a:extLst>
          </p:cNvPr>
          <p:cNvSpPr/>
          <p:nvPr/>
        </p:nvSpPr>
        <p:spPr>
          <a:xfrm>
            <a:off x="180000" y="1575682"/>
            <a:ext cx="9938535" cy="461665"/>
          </a:xfrm>
          <a:prstGeom prst="rect">
            <a:avLst/>
          </a:prstGeom>
        </p:spPr>
        <p:txBody>
          <a:bodyPr wrap="square">
            <a:spAutoFit/>
          </a:bodyPr>
          <a:lstStyle/>
          <a:p>
            <a:pPr lvl="0">
              <a:defRPr/>
            </a:pPr>
            <a:r>
              <a:rPr lang="en-US" sz="2400" dirty="0">
                <a:solidFill>
                  <a:srgbClr val="4472C4">
                    <a:lumMod val="50000"/>
                  </a:srgbClr>
                </a:solidFill>
              </a:rPr>
              <a:t>In English we could answer ‘</a:t>
            </a:r>
            <a:r>
              <a:rPr lang="en-US" sz="2400" i="1" dirty="0">
                <a:solidFill>
                  <a:srgbClr val="4472C4">
                    <a:lumMod val="50000"/>
                  </a:srgbClr>
                </a:solidFill>
              </a:rPr>
              <a:t>yes’ </a:t>
            </a:r>
            <a:r>
              <a:rPr lang="en-US" sz="2400" dirty="0">
                <a:solidFill>
                  <a:srgbClr val="4472C4">
                    <a:lumMod val="50000"/>
                  </a:srgbClr>
                </a:solidFill>
              </a:rPr>
              <a:t>but this can be ambiguous. </a:t>
            </a:r>
          </a:p>
        </p:txBody>
      </p:sp>
      <p:sp>
        <p:nvSpPr>
          <p:cNvPr id="8" name="Rectangle 7">
            <a:extLst>
              <a:ext uri="{FF2B5EF4-FFF2-40B4-BE49-F238E27FC236}">
                <a16:creationId xmlns:a16="http://schemas.microsoft.com/office/drawing/2014/main" id="{A0AA2B71-3F57-4BF5-B169-415D574DF044}"/>
              </a:ext>
            </a:extLst>
          </p:cNvPr>
          <p:cNvSpPr/>
          <p:nvPr/>
        </p:nvSpPr>
        <p:spPr>
          <a:xfrm>
            <a:off x="180000" y="2071865"/>
            <a:ext cx="12011999" cy="461665"/>
          </a:xfrm>
          <a:prstGeom prst="rect">
            <a:avLst/>
          </a:prstGeom>
        </p:spPr>
        <p:txBody>
          <a:bodyPr wrap="square">
            <a:spAutoFit/>
          </a:bodyPr>
          <a:lstStyle/>
          <a:p>
            <a:pPr lvl="0">
              <a:defRPr/>
            </a:pPr>
            <a:r>
              <a:rPr lang="en-US" sz="2400" dirty="0">
                <a:solidFill>
                  <a:srgbClr val="4472C4">
                    <a:lumMod val="50000"/>
                  </a:srgbClr>
                </a:solidFill>
              </a:rPr>
              <a:t>Here it is unclear if </a:t>
            </a:r>
            <a:r>
              <a:rPr lang="en-US" sz="2400" dirty="0" err="1">
                <a:solidFill>
                  <a:srgbClr val="4472C4">
                    <a:lumMod val="50000"/>
                  </a:srgbClr>
                </a:solidFill>
              </a:rPr>
              <a:t>Mutti</a:t>
            </a:r>
            <a:r>
              <a:rPr lang="en-US" sz="2400" dirty="0">
                <a:solidFill>
                  <a:srgbClr val="4472C4">
                    <a:lumMod val="50000"/>
                  </a:srgbClr>
                </a:solidFill>
              </a:rPr>
              <a:t> does or doesn’t like buying a new tree every year! </a:t>
            </a:r>
          </a:p>
        </p:txBody>
      </p:sp>
    </p:spTree>
    <p:extLst>
      <p:ext uri="{BB962C8B-B14F-4D97-AF65-F5344CB8AC3E}">
        <p14:creationId xmlns:p14="http://schemas.microsoft.com/office/powerpoint/2010/main" val="16209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animBg="1"/>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364705" cy="707849"/>
          </a:xfrm>
        </p:spPr>
        <p:txBody>
          <a:bodyPr>
            <a:normAutofit/>
          </a:bodyPr>
          <a:lstStyle/>
          <a:p>
            <a:r>
              <a:rPr lang="en-GB" sz="3600" b="1" dirty="0" err="1">
                <a:solidFill>
                  <a:schemeClr val="bg1"/>
                </a:solidFill>
              </a:rPr>
              <a:t>Welchen</a:t>
            </a:r>
            <a:r>
              <a:rPr lang="en-GB" sz="3600" b="1" dirty="0">
                <a:solidFill>
                  <a:schemeClr val="bg1"/>
                </a:solidFill>
              </a:rPr>
              <a:t> Baum </a:t>
            </a:r>
            <a:r>
              <a:rPr lang="en-GB" sz="3600" b="1" dirty="0" err="1">
                <a:solidFill>
                  <a:schemeClr val="bg1"/>
                </a:solidFill>
              </a:rPr>
              <a:t>wollen</a:t>
            </a:r>
            <a:r>
              <a:rPr lang="en-GB" sz="3600" b="1" dirty="0">
                <a:solidFill>
                  <a:schemeClr val="bg1"/>
                </a:solidFill>
              </a:rPr>
              <a:t> </a:t>
            </a:r>
            <a:r>
              <a:rPr lang="en-GB" sz="3600" b="1" dirty="0" err="1">
                <a:solidFill>
                  <a:schemeClr val="bg1"/>
                </a:solidFill>
              </a:rPr>
              <a:t>wir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1" name="Table 6">
            <a:extLst>
              <a:ext uri="{FF2B5EF4-FFF2-40B4-BE49-F238E27FC236}">
                <a16:creationId xmlns:a16="http://schemas.microsoft.com/office/drawing/2014/main" id="{E3DCA939-83FF-4E4D-A6F3-73E66096C90D}"/>
              </a:ext>
            </a:extLst>
          </p:cNvPr>
          <p:cNvGraphicFramePr>
            <a:graphicFrameLocks noGrp="1"/>
          </p:cNvGraphicFramePr>
          <p:nvPr>
            <p:extLst>
              <p:ext uri="{D42A27DB-BD31-4B8C-83A1-F6EECF244321}">
                <p14:modId xmlns:p14="http://schemas.microsoft.com/office/powerpoint/2010/main" val="3543109316"/>
              </p:ext>
            </p:extLst>
          </p:nvPr>
        </p:nvGraphicFramePr>
        <p:xfrm>
          <a:off x="247029" y="1547428"/>
          <a:ext cx="11697942" cy="4677576"/>
        </p:xfrm>
        <a:graphic>
          <a:graphicData uri="http://schemas.openxmlformats.org/drawingml/2006/table">
            <a:tbl>
              <a:tblPr firstRow="1" bandRow="1">
                <a:tableStyleId>{00A15C55-8517-42AA-B614-E9B94910E393}</a:tableStyleId>
              </a:tblPr>
              <a:tblGrid>
                <a:gridCol w="482141">
                  <a:extLst>
                    <a:ext uri="{9D8B030D-6E8A-4147-A177-3AD203B41FA5}">
                      <a16:colId xmlns:a16="http://schemas.microsoft.com/office/drawing/2014/main" val="2607353726"/>
                    </a:ext>
                  </a:extLst>
                </a:gridCol>
                <a:gridCol w="8380079">
                  <a:extLst>
                    <a:ext uri="{9D8B030D-6E8A-4147-A177-3AD203B41FA5}">
                      <a16:colId xmlns:a16="http://schemas.microsoft.com/office/drawing/2014/main" val="1600817978"/>
                    </a:ext>
                  </a:extLst>
                </a:gridCol>
                <a:gridCol w="1287619">
                  <a:extLst>
                    <a:ext uri="{9D8B030D-6E8A-4147-A177-3AD203B41FA5}">
                      <a16:colId xmlns:a16="http://schemas.microsoft.com/office/drawing/2014/main" val="2609792770"/>
                    </a:ext>
                  </a:extLst>
                </a:gridCol>
                <a:gridCol w="1548103">
                  <a:extLst>
                    <a:ext uri="{9D8B030D-6E8A-4147-A177-3AD203B41FA5}">
                      <a16:colId xmlns:a16="http://schemas.microsoft.com/office/drawing/2014/main" val="306474403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doch</a:t>
                      </a:r>
                      <a:r>
                        <a:rPr lang="en-GB" sz="2000" b="1" dirty="0"/>
                        <a:t> / </a:t>
                      </a:r>
                      <a:r>
                        <a:rPr lang="en-GB" sz="2000" b="1" dirty="0" err="1"/>
                        <a:t>ja</a:t>
                      </a:r>
                      <a:r>
                        <a:rPr lang="en-GB" sz="2000" b="1"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echte</a:t>
                      </a:r>
                      <a:r>
                        <a:rPr lang="en-GB" sz="2000" b="1" dirty="0"/>
                        <a:t>/ </a:t>
                      </a:r>
                      <a:r>
                        <a:rPr lang="en-GB" sz="2000" b="1" dirty="0" err="1"/>
                        <a:t>künstliche</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Glaubt ihr, dass Plastikbäume besser für Haustiere sind?</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Ja</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K</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Findet ihr künstliche Bäume praktischer?</a:t>
                      </a:r>
                    </a:p>
                  </a:txBody>
                  <a:tcPr anchor="ctr"/>
                </a:tc>
                <a:tc>
                  <a:txBody>
                    <a:bodyPr/>
                    <a:lstStyle/>
                    <a:p>
                      <a:pPr algn="ctr"/>
                      <a:r>
                        <a:rPr lang="en-GB" sz="2000" dirty="0" err="1">
                          <a:solidFill>
                            <a:schemeClr val="accent1">
                              <a:lumMod val="50000"/>
                            </a:schemeClr>
                          </a:solidFill>
                        </a:rPr>
                        <a:t>Ja</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K</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Man muss keine Lichter für einen künstlichen Baum kaufen, oder?</a:t>
                      </a:r>
                    </a:p>
                  </a:txBody>
                  <a:tcPr anchor="ctr"/>
                </a:tc>
                <a:tc>
                  <a:txBody>
                    <a:bodyPr/>
                    <a:lstStyle/>
                    <a:p>
                      <a:pPr algn="ctr"/>
                      <a:r>
                        <a:rPr lang="en-GB" sz="2000" dirty="0" err="1">
                          <a:solidFill>
                            <a:schemeClr val="accent1">
                              <a:lumMod val="50000"/>
                            </a:schemeClr>
                          </a:solidFill>
                        </a:rPr>
                        <a:t>Doch</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E/K/?</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Denkt ihr, dass es traurig ist, wenn ein echter Baum stirbt?</a:t>
                      </a:r>
                    </a:p>
                  </a:txBody>
                  <a:tcPr anchor="ctr"/>
                </a:tc>
                <a:tc>
                  <a:txBody>
                    <a:bodyPr/>
                    <a:lstStyle/>
                    <a:p>
                      <a:pPr algn="ctr"/>
                      <a:r>
                        <a:rPr lang="en-GB" sz="2000" dirty="0" err="1">
                          <a:solidFill>
                            <a:schemeClr val="accent1">
                              <a:lumMod val="50000"/>
                            </a:schemeClr>
                          </a:solidFill>
                        </a:rPr>
                        <a:t>Ja</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K</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Wisst ihr nicht, dass echte Bäume besser für die Umwelt sind?</a:t>
                      </a:r>
                    </a:p>
                  </a:txBody>
                  <a:tcPr anchor="ctr"/>
                </a:tc>
                <a:tc>
                  <a:txBody>
                    <a:bodyPr/>
                    <a:lstStyle/>
                    <a:p>
                      <a:pPr algn="ctr"/>
                      <a:r>
                        <a:rPr lang="en-GB" sz="2000" dirty="0" err="1">
                          <a:solidFill>
                            <a:schemeClr val="accent1">
                              <a:lumMod val="50000"/>
                            </a:schemeClr>
                          </a:solidFill>
                        </a:rPr>
                        <a:t>Doch</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E</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Man kann echte Bäume nicht recyceln, oder?</a:t>
                      </a:r>
                    </a:p>
                  </a:txBody>
                  <a:tcPr anchor="ctr"/>
                </a:tc>
                <a:tc>
                  <a:txBody>
                    <a:bodyPr/>
                    <a:lstStyle/>
                    <a:p>
                      <a:pPr algn="ctr"/>
                      <a:r>
                        <a:rPr lang="en-GB" sz="2000" dirty="0" err="1">
                          <a:solidFill>
                            <a:schemeClr val="accent1">
                              <a:lumMod val="50000"/>
                            </a:schemeClr>
                          </a:solidFill>
                        </a:rPr>
                        <a:t>Doch</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E</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Habt ihr Angst vor Allergien, wenn wir einen echten Baum kaufen?</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Ja</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K</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Versteht ihr nicht, dass echte Bäume ein Feuerrisiko sein können?</a:t>
                      </a:r>
                    </a:p>
                  </a:txBody>
                  <a:tcPr anchor="ctr"/>
                </a:tc>
                <a:tc>
                  <a:txBody>
                    <a:bodyPr/>
                    <a:lstStyle/>
                    <a:p>
                      <a:pPr algn="ctr"/>
                      <a:r>
                        <a:rPr lang="en-GB" sz="2000" dirty="0" err="1">
                          <a:solidFill>
                            <a:schemeClr val="accent1">
                              <a:lumMod val="50000"/>
                            </a:schemeClr>
                          </a:solidFill>
                        </a:rPr>
                        <a:t>Doch</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K</a:t>
                      </a:r>
                    </a:p>
                  </a:txBody>
                  <a:tcPr/>
                </a:tc>
                <a:extLst>
                  <a:ext uri="{0D108BD9-81ED-4DB2-BD59-A6C34878D82A}">
                    <a16:rowId xmlns:a16="http://schemas.microsoft.com/office/drawing/2014/main" val="1736239533"/>
                  </a:ext>
                </a:extLst>
              </a:tr>
            </a:tbl>
          </a:graphicData>
        </a:graphic>
      </p:graphicFrame>
      <p:sp>
        <p:nvSpPr>
          <p:cNvPr id="12" name="TextBox 11" descr="text box hiding answer">
            <a:extLst>
              <a:ext uri="{FF2B5EF4-FFF2-40B4-BE49-F238E27FC236}">
                <a16:creationId xmlns:a16="http://schemas.microsoft.com/office/drawing/2014/main" id="{D869BF52-DB88-407C-A4ED-B2742FE938A3}"/>
              </a:ext>
            </a:extLst>
          </p:cNvPr>
          <p:cNvSpPr txBox="1"/>
          <p:nvPr/>
        </p:nvSpPr>
        <p:spPr>
          <a:xfrm>
            <a:off x="775274" y="2328477"/>
            <a:ext cx="7637206" cy="42417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6C8341FC-AC6A-49E8-818C-7836CA99C6D9}"/>
              </a:ext>
            </a:extLst>
          </p:cNvPr>
          <p:cNvSpPr txBox="1"/>
          <p:nvPr/>
        </p:nvSpPr>
        <p:spPr>
          <a:xfrm>
            <a:off x="775274" y="2862275"/>
            <a:ext cx="6986967" cy="3301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B1255539-802B-49F6-BC60-99402AE781D1}"/>
              </a:ext>
            </a:extLst>
          </p:cNvPr>
          <p:cNvSpPr txBox="1"/>
          <p:nvPr/>
        </p:nvSpPr>
        <p:spPr>
          <a:xfrm>
            <a:off x="761194" y="3351777"/>
            <a:ext cx="8211972" cy="2845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82F042A5-BA47-42B4-9CBE-A9025460F5A2}"/>
              </a:ext>
            </a:extLst>
          </p:cNvPr>
          <p:cNvSpPr txBox="1"/>
          <p:nvPr/>
        </p:nvSpPr>
        <p:spPr>
          <a:xfrm>
            <a:off x="806705" y="3788189"/>
            <a:ext cx="6986967" cy="35202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E7CF2547-6249-4FEF-ABE3-59A5A72CF69D}"/>
              </a:ext>
            </a:extLst>
          </p:cNvPr>
          <p:cNvSpPr txBox="1"/>
          <p:nvPr/>
        </p:nvSpPr>
        <p:spPr>
          <a:xfrm>
            <a:off x="806705" y="4384303"/>
            <a:ext cx="7827844" cy="28458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83E7E1D9-F069-4305-8D41-23DD996EAEEE}"/>
              </a:ext>
            </a:extLst>
          </p:cNvPr>
          <p:cNvSpPr txBox="1"/>
          <p:nvPr/>
        </p:nvSpPr>
        <p:spPr>
          <a:xfrm>
            <a:off x="806704" y="4767429"/>
            <a:ext cx="7518835" cy="48324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89A772FB-E3C5-481F-B5C1-13925E7267A9}"/>
              </a:ext>
            </a:extLst>
          </p:cNvPr>
          <p:cNvSpPr txBox="1"/>
          <p:nvPr/>
        </p:nvSpPr>
        <p:spPr>
          <a:xfrm>
            <a:off x="806704" y="5276233"/>
            <a:ext cx="8180541" cy="40582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0D813F96-F57E-4CC2-9D06-7381F98469BE}"/>
              </a:ext>
            </a:extLst>
          </p:cNvPr>
          <p:cNvSpPr txBox="1"/>
          <p:nvPr/>
        </p:nvSpPr>
        <p:spPr>
          <a:xfrm>
            <a:off x="735702" y="5733184"/>
            <a:ext cx="8180541" cy="42417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ction Button: Custom 16">
            <a:hlinkClick r:id="" action="ppaction://noaction" highlightClick="1">
              <a:snd r:embed="rId4" name="9.3.2.2 slide 26 1.wav"/>
            </a:hlinkClick>
            <a:extLst>
              <a:ext uri="{FF2B5EF4-FFF2-40B4-BE49-F238E27FC236}">
                <a16:creationId xmlns:a16="http://schemas.microsoft.com/office/drawing/2014/main" id="{C7295C50-620D-4EB9-9E7A-5AB1F029E58B}"/>
              </a:ext>
            </a:extLst>
          </p:cNvPr>
          <p:cNvSpPr/>
          <p:nvPr/>
        </p:nvSpPr>
        <p:spPr>
          <a:xfrm>
            <a:off x="309358" y="23188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16">
            <a:hlinkClick r:id="" action="ppaction://noaction" highlightClick="1">
              <a:snd r:embed="rId5" name="9.3.2.2 slide 26 2.wav"/>
            </a:hlinkClick>
            <a:extLst>
              <a:ext uri="{FF2B5EF4-FFF2-40B4-BE49-F238E27FC236}">
                <a16:creationId xmlns:a16="http://schemas.microsoft.com/office/drawing/2014/main" id="{D9AF8FB5-C08C-4C3C-A069-6A2D0D927511}"/>
              </a:ext>
            </a:extLst>
          </p:cNvPr>
          <p:cNvSpPr/>
          <p:nvPr/>
        </p:nvSpPr>
        <p:spPr>
          <a:xfrm>
            <a:off x="309358" y="28044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16">
            <a:hlinkClick r:id="" action="ppaction://noaction" highlightClick="1">
              <a:snd r:embed="rId6" name="9.3.2.2 slide 26 3.wav"/>
            </a:hlinkClick>
            <a:extLst>
              <a:ext uri="{FF2B5EF4-FFF2-40B4-BE49-F238E27FC236}">
                <a16:creationId xmlns:a16="http://schemas.microsoft.com/office/drawing/2014/main" id="{C92FDA65-0BD7-4E04-8565-09B669A99EE0}"/>
              </a:ext>
            </a:extLst>
          </p:cNvPr>
          <p:cNvSpPr/>
          <p:nvPr/>
        </p:nvSpPr>
        <p:spPr>
          <a:xfrm>
            <a:off x="309358" y="33031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16">
            <a:hlinkClick r:id="" action="ppaction://noaction" highlightClick="1">
              <a:snd r:embed="rId7" name="9.3.2.2 slide 26 4.wav"/>
            </a:hlinkClick>
            <a:extLst>
              <a:ext uri="{FF2B5EF4-FFF2-40B4-BE49-F238E27FC236}">
                <a16:creationId xmlns:a16="http://schemas.microsoft.com/office/drawing/2014/main" id="{CF028748-D093-4873-BB1D-FFDA2B38B580}"/>
              </a:ext>
            </a:extLst>
          </p:cNvPr>
          <p:cNvSpPr/>
          <p:nvPr/>
        </p:nvSpPr>
        <p:spPr>
          <a:xfrm>
            <a:off x="309358" y="37679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8" name="9.3.2.2 slide 26 5.wav"/>
            </a:hlinkClick>
            <a:extLst>
              <a:ext uri="{FF2B5EF4-FFF2-40B4-BE49-F238E27FC236}">
                <a16:creationId xmlns:a16="http://schemas.microsoft.com/office/drawing/2014/main" id="{0D6EB394-BE92-4501-9EAB-65C0DF4B2A33}"/>
              </a:ext>
            </a:extLst>
          </p:cNvPr>
          <p:cNvSpPr/>
          <p:nvPr/>
        </p:nvSpPr>
        <p:spPr>
          <a:xfrm>
            <a:off x="321232" y="43070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16">
            <a:hlinkClick r:id="" action="ppaction://noaction" highlightClick="1">
              <a:snd r:embed="rId9" name="9.3.2.2 slide 26 6.wav"/>
            </a:hlinkClick>
            <a:extLst>
              <a:ext uri="{FF2B5EF4-FFF2-40B4-BE49-F238E27FC236}">
                <a16:creationId xmlns:a16="http://schemas.microsoft.com/office/drawing/2014/main" id="{6B2A13DA-D628-48AE-9653-4FCF97098AD3}"/>
              </a:ext>
            </a:extLst>
          </p:cNvPr>
          <p:cNvSpPr/>
          <p:nvPr/>
        </p:nvSpPr>
        <p:spPr>
          <a:xfrm>
            <a:off x="309358" y="4795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16">
            <a:hlinkClick r:id="" action="ppaction://noaction" highlightClick="1">
              <a:snd r:embed="rId10" name="9.3.2.2 slide 26 7.wav"/>
            </a:hlinkClick>
            <a:extLst>
              <a:ext uri="{FF2B5EF4-FFF2-40B4-BE49-F238E27FC236}">
                <a16:creationId xmlns:a16="http://schemas.microsoft.com/office/drawing/2014/main" id="{838D84B1-932A-48B6-AED2-EF7870F92BF9}"/>
              </a:ext>
            </a:extLst>
          </p:cNvPr>
          <p:cNvSpPr/>
          <p:nvPr/>
        </p:nvSpPr>
        <p:spPr>
          <a:xfrm>
            <a:off x="309358" y="53001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16">
            <a:hlinkClick r:id="" action="ppaction://noaction" highlightClick="1">
              <a:snd r:embed="rId11" name="9.3.2.2 slide 26 8.wav"/>
            </a:hlinkClick>
            <a:extLst>
              <a:ext uri="{FF2B5EF4-FFF2-40B4-BE49-F238E27FC236}">
                <a16:creationId xmlns:a16="http://schemas.microsoft.com/office/drawing/2014/main" id="{61BC946E-D05C-48DD-AFED-EECC094E9B08}"/>
              </a:ext>
            </a:extLst>
          </p:cNvPr>
          <p:cNvSpPr/>
          <p:nvPr/>
        </p:nvSpPr>
        <p:spPr>
          <a:xfrm>
            <a:off x="309358" y="57842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 name="TextBox 5">
            <a:extLst>
              <a:ext uri="{FF2B5EF4-FFF2-40B4-BE49-F238E27FC236}">
                <a16:creationId xmlns:a16="http://schemas.microsoft.com/office/drawing/2014/main" id="{7B2326E1-A87B-2D46-8B7D-5F8E8817AFDA}"/>
              </a:ext>
            </a:extLst>
          </p:cNvPr>
          <p:cNvSpPr txBox="1"/>
          <p:nvPr/>
        </p:nvSpPr>
        <p:spPr>
          <a:xfrm>
            <a:off x="195583" y="1175941"/>
            <a:ext cx="8538349" cy="1015663"/>
          </a:xfrm>
          <a:prstGeom prst="rect">
            <a:avLst/>
          </a:prstGeom>
          <a:noFill/>
        </p:spPr>
        <p:txBody>
          <a:bodyPr wrap="square" rtlCol="0">
            <a:spAutoFit/>
          </a:bodyPr>
          <a:lstStyle/>
          <a:p>
            <a:r>
              <a:rPr lang="en-US" sz="2000" dirty="0" err="1">
                <a:solidFill>
                  <a:schemeClr val="accent5">
                    <a:lumMod val="50000"/>
                  </a:schemeClr>
                </a:solidFill>
              </a:rPr>
              <a:t>Mutti</a:t>
            </a:r>
            <a:r>
              <a:rPr lang="en-US" sz="2000" dirty="0">
                <a:solidFill>
                  <a:schemeClr val="accent5">
                    <a:lumMod val="50000"/>
                  </a:schemeClr>
                </a:solidFill>
              </a:rPr>
              <a:t> </a:t>
            </a:r>
            <a:r>
              <a:rPr lang="en-US" sz="2000" dirty="0" err="1">
                <a:solidFill>
                  <a:schemeClr val="accent5">
                    <a:lumMod val="50000"/>
                  </a:schemeClr>
                </a:solidFill>
              </a:rPr>
              <a:t>fragt</a:t>
            </a:r>
            <a:r>
              <a:rPr lang="en-US" sz="2000" dirty="0">
                <a:solidFill>
                  <a:schemeClr val="accent5">
                    <a:lumMod val="50000"/>
                  </a:schemeClr>
                </a:solidFill>
              </a:rPr>
              <a:t> Mia und Wolfgang </a:t>
            </a:r>
            <a:r>
              <a:rPr lang="en-US" sz="2000" dirty="0" err="1">
                <a:solidFill>
                  <a:schemeClr val="accent5">
                    <a:lumMod val="50000"/>
                  </a:schemeClr>
                </a:solidFill>
              </a:rPr>
              <a:t>nach</a:t>
            </a:r>
            <a:r>
              <a:rPr lang="en-US" sz="2000" dirty="0">
                <a:solidFill>
                  <a:schemeClr val="accent5">
                    <a:lumMod val="50000"/>
                  </a:schemeClr>
                </a:solidFill>
              </a:rPr>
              <a:t> </a:t>
            </a:r>
            <a:r>
              <a:rPr lang="en-US" sz="2000" dirty="0" err="1">
                <a:solidFill>
                  <a:schemeClr val="accent5">
                    <a:lumMod val="50000"/>
                  </a:schemeClr>
                </a:solidFill>
              </a:rPr>
              <a:t>Weihnachtsbäumen</a:t>
            </a:r>
            <a:r>
              <a:rPr lang="en-US" sz="2000" dirty="0">
                <a:solidFill>
                  <a:schemeClr val="accent5">
                    <a:lumMod val="50000"/>
                  </a:schemeClr>
                </a:solidFill>
              </a:rPr>
              <a:t>. </a:t>
            </a:r>
          </a:p>
          <a:p>
            <a:r>
              <a:rPr lang="en-US" sz="2000" dirty="0" err="1">
                <a:solidFill>
                  <a:schemeClr val="accent5">
                    <a:lumMod val="50000"/>
                  </a:schemeClr>
                </a:solidFill>
              </a:rPr>
              <a:t>Sollen</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a:t>
            </a:r>
            <a:r>
              <a:rPr lang="en-US" sz="2000" i="1" dirty="0" err="1">
                <a:solidFill>
                  <a:schemeClr val="accent5">
                    <a:lumMod val="50000"/>
                  </a:schemeClr>
                </a:solidFill>
              </a:rPr>
              <a:t>doch</a:t>
            </a:r>
            <a:r>
              <a:rPr lang="en-US" sz="2000" i="1"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i="1" dirty="0">
                <a:solidFill>
                  <a:schemeClr val="accent5">
                    <a:lumMod val="50000"/>
                  </a:schemeClr>
                </a:solidFill>
              </a:rPr>
              <a:t>ja </a:t>
            </a:r>
            <a:r>
              <a:rPr lang="en-US" sz="2000" dirty="0" err="1">
                <a:solidFill>
                  <a:schemeClr val="accent5">
                    <a:lumMod val="50000"/>
                  </a:schemeClr>
                </a:solidFill>
              </a:rPr>
              <a:t>beantworten</a:t>
            </a:r>
            <a:r>
              <a:rPr lang="en-US" sz="2000" dirty="0">
                <a:solidFill>
                  <a:schemeClr val="accent5">
                    <a:lumMod val="50000"/>
                  </a:schemeClr>
                </a:solidFill>
              </a:rPr>
              <a:t>? </a:t>
            </a:r>
          </a:p>
          <a:p>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nochmal</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die </a:t>
            </a:r>
            <a:r>
              <a:rPr lang="en-US" sz="2000" dirty="0" err="1">
                <a:solidFill>
                  <a:schemeClr val="accent5">
                    <a:lumMod val="50000"/>
                  </a:schemeClr>
                </a:solidFill>
              </a:rPr>
              <a:t>Antwort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echte</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dirty="0" err="1">
                <a:solidFill>
                  <a:schemeClr val="accent5">
                    <a:lumMod val="50000"/>
                  </a:schemeClr>
                </a:solidFill>
              </a:rPr>
              <a:t>künstliche</a:t>
            </a:r>
            <a:r>
              <a:rPr lang="en-US" sz="2000" dirty="0">
                <a:solidFill>
                  <a:schemeClr val="accent5">
                    <a:lumMod val="50000"/>
                  </a:schemeClr>
                </a:solidFill>
              </a:rPr>
              <a:t> </a:t>
            </a:r>
            <a:r>
              <a:rPr lang="en-US" sz="2000" dirty="0" err="1">
                <a:solidFill>
                  <a:schemeClr val="accent5">
                    <a:lumMod val="50000"/>
                  </a:schemeClr>
                </a:solidFill>
              </a:rPr>
              <a:t>Bäume</a:t>
            </a:r>
            <a:r>
              <a:rPr lang="en-US" sz="2000" dirty="0">
                <a:solidFill>
                  <a:schemeClr val="accent5">
                    <a:lumMod val="50000"/>
                  </a:schemeClr>
                </a:solidFill>
              </a:rPr>
              <a:t>?</a:t>
            </a:r>
          </a:p>
        </p:txBody>
      </p:sp>
      <p:sp>
        <p:nvSpPr>
          <p:cNvPr id="25" name="TextBox 24" descr="text box hiding answer">
            <a:extLst>
              <a:ext uri="{FF2B5EF4-FFF2-40B4-BE49-F238E27FC236}">
                <a16:creationId xmlns:a16="http://schemas.microsoft.com/office/drawing/2014/main" id="{1E59AB7B-389F-45A7-BB01-CD3D35D76C05}"/>
              </a:ext>
            </a:extLst>
          </p:cNvPr>
          <p:cNvSpPr txBox="1"/>
          <p:nvPr/>
        </p:nvSpPr>
        <p:spPr>
          <a:xfrm>
            <a:off x="9262178" y="2301125"/>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D6A0AF5E-8B86-4105-A461-79B156ABE8E2}"/>
              </a:ext>
            </a:extLst>
          </p:cNvPr>
          <p:cNvSpPr txBox="1"/>
          <p:nvPr/>
        </p:nvSpPr>
        <p:spPr>
          <a:xfrm>
            <a:off x="10796712" y="2328477"/>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B6E5FB3C-E954-4699-AF5D-BF838B081EE4}"/>
              </a:ext>
            </a:extLst>
          </p:cNvPr>
          <p:cNvSpPr txBox="1"/>
          <p:nvPr/>
        </p:nvSpPr>
        <p:spPr>
          <a:xfrm>
            <a:off x="9322724" y="2800803"/>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40A1D930-1E7B-40DE-AF84-63087D2215F6}"/>
              </a:ext>
            </a:extLst>
          </p:cNvPr>
          <p:cNvSpPr txBox="1"/>
          <p:nvPr/>
        </p:nvSpPr>
        <p:spPr>
          <a:xfrm>
            <a:off x="10901177" y="2830485"/>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2BB627E0-EB7B-49B4-9C40-D3460FB835B3}"/>
              </a:ext>
            </a:extLst>
          </p:cNvPr>
          <p:cNvSpPr txBox="1"/>
          <p:nvPr/>
        </p:nvSpPr>
        <p:spPr>
          <a:xfrm>
            <a:off x="9343426" y="3289076"/>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C6839639-68A6-4952-A896-25C61CD7B4DF}"/>
              </a:ext>
            </a:extLst>
          </p:cNvPr>
          <p:cNvSpPr txBox="1"/>
          <p:nvPr/>
        </p:nvSpPr>
        <p:spPr>
          <a:xfrm>
            <a:off x="10668310" y="3310139"/>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A2BFAA7E-5484-44A5-B7F2-6B1C411BE83B}"/>
              </a:ext>
            </a:extLst>
          </p:cNvPr>
          <p:cNvSpPr txBox="1"/>
          <p:nvPr/>
        </p:nvSpPr>
        <p:spPr>
          <a:xfrm>
            <a:off x="9403972" y="3788754"/>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C79490B0-F201-44F2-8D2B-91108B831072}"/>
              </a:ext>
            </a:extLst>
          </p:cNvPr>
          <p:cNvSpPr txBox="1"/>
          <p:nvPr/>
        </p:nvSpPr>
        <p:spPr>
          <a:xfrm>
            <a:off x="10982425" y="3818436"/>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8944CD58-37C5-4F6A-958F-7AF36B399CBD}"/>
              </a:ext>
            </a:extLst>
          </p:cNvPr>
          <p:cNvSpPr txBox="1"/>
          <p:nvPr/>
        </p:nvSpPr>
        <p:spPr>
          <a:xfrm>
            <a:off x="9198567" y="4296426"/>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6BBF418C-9485-4114-ACEE-FFC4146FC3F4}"/>
              </a:ext>
            </a:extLst>
          </p:cNvPr>
          <p:cNvSpPr txBox="1"/>
          <p:nvPr/>
        </p:nvSpPr>
        <p:spPr>
          <a:xfrm>
            <a:off x="10733101" y="4323778"/>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60A63FB9-031D-45D9-B879-FF31BFE7573A}"/>
              </a:ext>
            </a:extLst>
          </p:cNvPr>
          <p:cNvSpPr txBox="1"/>
          <p:nvPr/>
        </p:nvSpPr>
        <p:spPr>
          <a:xfrm>
            <a:off x="9259113" y="4796104"/>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86841446-862A-4569-8061-B55970F7471B}"/>
              </a:ext>
            </a:extLst>
          </p:cNvPr>
          <p:cNvSpPr txBox="1"/>
          <p:nvPr/>
        </p:nvSpPr>
        <p:spPr>
          <a:xfrm>
            <a:off x="10837566" y="4825786"/>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E64117A3-1BB9-47FC-B126-DA09EFEF2AFC}"/>
              </a:ext>
            </a:extLst>
          </p:cNvPr>
          <p:cNvSpPr txBox="1"/>
          <p:nvPr/>
        </p:nvSpPr>
        <p:spPr>
          <a:xfrm>
            <a:off x="9252350" y="5247138"/>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B8EB6295-A662-401D-B8F4-665215097417}"/>
              </a:ext>
            </a:extLst>
          </p:cNvPr>
          <p:cNvSpPr txBox="1"/>
          <p:nvPr/>
        </p:nvSpPr>
        <p:spPr>
          <a:xfrm>
            <a:off x="10786884" y="5274490"/>
            <a:ext cx="1006288" cy="32622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67A481F6-E7C0-4595-8962-68376A3799B4}"/>
              </a:ext>
            </a:extLst>
          </p:cNvPr>
          <p:cNvSpPr txBox="1"/>
          <p:nvPr/>
        </p:nvSpPr>
        <p:spPr>
          <a:xfrm>
            <a:off x="9312896" y="5746816"/>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231452D1-E16A-45C9-9966-4F63F620EA99}"/>
              </a:ext>
            </a:extLst>
          </p:cNvPr>
          <p:cNvSpPr txBox="1"/>
          <p:nvPr/>
        </p:nvSpPr>
        <p:spPr>
          <a:xfrm>
            <a:off x="10891349" y="5776498"/>
            <a:ext cx="846887" cy="3262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A person wearing glasses&#10;&#10;Description automatically generated with low confidence">
            <a:extLst>
              <a:ext uri="{FF2B5EF4-FFF2-40B4-BE49-F238E27FC236}">
                <a16:creationId xmlns:a16="http://schemas.microsoft.com/office/drawing/2014/main" id="{CD4FCA00-1408-4385-AA6E-298433A1F43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433"/>
          <a:stretch/>
        </p:blipFill>
        <p:spPr>
          <a:xfrm>
            <a:off x="7215344" y="160784"/>
            <a:ext cx="1100782" cy="1009182"/>
          </a:xfrm>
          <a:prstGeom prst="rect">
            <a:avLst/>
          </a:prstGeom>
        </p:spPr>
      </p:pic>
      <p:pic>
        <p:nvPicPr>
          <p:cNvPr id="52" name="Picture 51" descr="A cartoon of a child&#10;&#10;Description automatically generated with low confidence">
            <a:extLst>
              <a:ext uri="{FF2B5EF4-FFF2-40B4-BE49-F238E27FC236}">
                <a16:creationId xmlns:a16="http://schemas.microsoft.com/office/drawing/2014/main" id="{3E02DAAA-F7F8-464A-88F0-583F13CBF3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12605" y="171840"/>
            <a:ext cx="1031025" cy="992118"/>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5DC43ED7-BF13-4B12-AB36-8C243638DC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47524" y="193946"/>
            <a:ext cx="950400" cy="970012"/>
          </a:xfrm>
          <a:prstGeom prst="rect">
            <a:avLst/>
          </a:prstGeom>
        </p:spPr>
      </p:pic>
    </p:spTree>
    <p:extLst>
      <p:ext uri="{BB962C8B-B14F-4D97-AF65-F5344CB8AC3E}">
        <p14:creationId xmlns:p14="http://schemas.microsoft.com/office/powerpoint/2010/main" val="302886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0" grpId="0" animBg="1"/>
      <p:bldP spid="22" grpId="0" animBg="1"/>
      <p:bldP spid="24" grpId="0" animBg="1"/>
      <p:bldP spid="26" grpId="0" animBg="1"/>
      <p:bldP spid="25" grpId="0" animBg="1"/>
      <p:bldP spid="27"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575589" cy="869950"/>
          </a:xfrm>
          <a:prstGeom prst="rect">
            <a:avLst/>
          </a:prstGeom>
        </p:spPr>
      </p:pic>
      <p:sp>
        <p:nvSpPr>
          <p:cNvPr id="4" name="Title 3"/>
          <p:cNvSpPr>
            <a:spLocks noGrp="1"/>
          </p:cNvSpPr>
          <p:nvPr>
            <p:ph type="title"/>
          </p:nvPr>
        </p:nvSpPr>
        <p:spPr>
          <a:xfrm>
            <a:off x="0" y="294041"/>
            <a:ext cx="9082216" cy="707849"/>
          </a:xfrm>
        </p:spPr>
        <p:txBody>
          <a:bodyPr>
            <a:normAutofit/>
          </a:bodyPr>
          <a:lstStyle/>
          <a:p>
            <a:r>
              <a:rPr lang="en-GB" sz="3600" b="1" dirty="0" err="1">
                <a:solidFill>
                  <a:schemeClr val="bg1"/>
                </a:solidFill>
              </a:rPr>
              <a:t>Echte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künstliche</a:t>
            </a:r>
            <a:r>
              <a:rPr lang="en-GB" sz="3600" b="1" dirty="0">
                <a:solidFill>
                  <a:schemeClr val="bg1"/>
                </a:solidFill>
              </a:rPr>
              <a:t> </a:t>
            </a:r>
            <a:r>
              <a:rPr lang="en-GB" sz="3600" b="1" dirty="0" err="1">
                <a:solidFill>
                  <a:schemeClr val="bg1"/>
                </a:solidFill>
              </a:rPr>
              <a:t>Bäume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777327" cy="830997"/>
          </a:xfrm>
          <a:prstGeom prst="rect">
            <a:avLst/>
          </a:prstGeom>
          <a:noFill/>
        </p:spPr>
        <p:txBody>
          <a:bodyPr wrap="square" rtlCol="0">
            <a:spAutoFit/>
          </a:bodyPr>
          <a:lstStyle/>
          <a:p>
            <a:r>
              <a:rPr lang="en-US" sz="2400" dirty="0">
                <a:solidFill>
                  <a:schemeClr val="accent5">
                    <a:lumMod val="50000"/>
                  </a:schemeClr>
                </a:solidFill>
              </a:rPr>
              <a:t>Sind </a:t>
            </a:r>
            <a:r>
              <a:rPr lang="en-US" sz="2400" dirty="0" err="1">
                <a:solidFill>
                  <a:schemeClr val="accent5">
                    <a:lumMod val="50000"/>
                  </a:schemeClr>
                </a:solidFill>
              </a:rPr>
              <a:t>echte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künstliche</a:t>
            </a:r>
            <a:r>
              <a:rPr lang="en-US" sz="2400" dirty="0">
                <a:solidFill>
                  <a:schemeClr val="accent5">
                    <a:lumMod val="50000"/>
                  </a:schemeClr>
                </a:solidFill>
              </a:rPr>
              <a:t> </a:t>
            </a:r>
            <a:r>
              <a:rPr lang="en-US" sz="2400" dirty="0" err="1">
                <a:solidFill>
                  <a:schemeClr val="accent5">
                    <a:lumMod val="50000"/>
                  </a:schemeClr>
                </a:solidFill>
              </a:rPr>
              <a:t>Weihnachtsbäume</a:t>
            </a:r>
            <a:r>
              <a:rPr lang="en-US" sz="2400" dirty="0">
                <a:solidFill>
                  <a:schemeClr val="accent5">
                    <a:lumMod val="50000"/>
                  </a:schemeClr>
                </a:solidFill>
              </a:rPr>
              <a:t> </a:t>
            </a:r>
            <a:r>
              <a:rPr lang="en-US" sz="2400" dirty="0" err="1">
                <a:solidFill>
                  <a:schemeClr val="accent5">
                    <a:lumMod val="50000"/>
                  </a:schemeClr>
                </a:solidFill>
              </a:rPr>
              <a:t>besser</a:t>
            </a:r>
            <a:r>
              <a:rPr lang="en-US" sz="2400" dirty="0">
                <a:solidFill>
                  <a:schemeClr val="accent5">
                    <a:lumMod val="50000"/>
                  </a:schemeClr>
                </a:solidFill>
              </a:rPr>
              <a:t>? </a:t>
            </a:r>
            <a:r>
              <a:rPr lang="en-US" sz="2400" dirty="0" err="1">
                <a:solidFill>
                  <a:schemeClr val="accent5">
                    <a:lumMod val="50000"/>
                  </a:schemeClr>
                </a:solidFill>
              </a:rPr>
              <a:t>Benutz</a:t>
            </a:r>
            <a:r>
              <a:rPr lang="en-US" sz="2400" dirty="0">
                <a:solidFill>
                  <a:schemeClr val="accent5">
                    <a:lumMod val="50000"/>
                  </a:schemeClr>
                </a:solidFill>
              </a:rPr>
              <a:t>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Satzanfänge</a:t>
            </a:r>
            <a:r>
              <a:rPr lang="en-US" sz="2400" dirty="0">
                <a:solidFill>
                  <a:schemeClr val="accent5">
                    <a:lumMod val="50000"/>
                  </a:schemeClr>
                </a:solidFill>
              </a:rPr>
              <a:t> und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Argumente</a:t>
            </a:r>
            <a:r>
              <a:rPr lang="en-US" sz="2400" dirty="0">
                <a:solidFill>
                  <a:schemeClr val="accent5">
                    <a:lumMod val="50000"/>
                  </a:schemeClr>
                </a:solidFill>
              </a:rPr>
              <a:t> für </a:t>
            </a:r>
            <a:r>
              <a:rPr lang="en-US" sz="2400" dirty="0" err="1">
                <a:solidFill>
                  <a:schemeClr val="accent5">
                    <a:lumMod val="50000"/>
                  </a:schemeClr>
                </a:solidFill>
              </a:rPr>
              <a:t>jede</a:t>
            </a:r>
            <a:r>
              <a:rPr lang="en-US" sz="2400" dirty="0">
                <a:solidFill>
                  <a:schemeClr val="accent5">
                    <a:lumMod val="50000"/>
                  </a:schemeClr>
                </a:solidFill>
              </a:rPr>
              <a:t> </a:t>
            </a:r>
            <a:r>
              <a:rPr lang="en-US" sz="2400" dirty="0" err="1">
                <a:solidFill>
                  <a:schemeClr val="accent5">
                    <a:lumMod val="50000"/>
                  </a:schemeClr>
                </a:solidFill>
              </a:rPr>
              <a:t>Seite</a:t>
            </a:r>
            <a:r>
              <a:rPr lang="en-US" sz="2400" dirty="0">
                <a:solidFill>
                  <a:schemeClr val="accent5">
                    <a:lumMod val="50000"/>
                  </a:schemeClr>
                </a:solidFill>
              </a:rPr>
              <a:t> von der </a:t>
            </a:r>
            <a:r>
              <a:rPr lang="en-US" sz="2400" dirty="0" err="1">
                <a:solidFill>
                  <a:schemeClr val="accent5">
                    <a:lumMod val="50000"/>
                  </a:schemeClr>
                </a:solidFill>
              </a:rPr>
              <a:t>Debatte</a:t>
            </a:r>
            <a:r>
              <a:rPr lang="en-US" sz="2400" dirty="0">
                <a:solidFill>
                  <a:schemeClr val="accent5">
                    <a:lumMod val="50000"/>
                  </a:schemeClr>
                </a:solidFill>
              </a:rPr>
              <a:t>.</a:t>
            </a:r>
          </a:p>
        </p:txBody>
      </p:sp>
      <p:sp>
        <p:nvSpPr>
          <p:cNvPr id="2" name="Rectangle: Rounded Corners 1">
            <a:extLst>
              <a:ext uri="{FF2B5EF4-FFF2-40B4-BE49-F238E27FC236}">
                <a16:creationId xmlns:a16="http://schemas.microsoft.com/office/drawing/2014/main" id="{743ECAA9-770A-4944-B485-AE99C69543DC}"/>
              </a:ext>
            </a:extLst>
          </p:cNvPr>
          <p:cNvSpPr/>
          <p:nvPr/>
        </p:nvSpPr>
        <p:spPr>
          <a:xfrm>
            <a:off x="716692" y="2477530"/>
            <a:ext cx="2137719"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glaube</a:t>
            </a:r>
            <a:r>
              <a:rPr lang="en-GB" sz="2400" dirty="0">
                <a:solidFill>
                  <a:srgbClr val="115076"/>
                </a:solidFill>
              </a:rPr>
              <a:t>, </a:t>
            </a:r>
            <a:r>
              <a:rPr lang="en-GB" sz="2400" dirty="0" err="1">
                <a:solidFill>
                  <a:srgbClr val="115076"/>
                </a:solidFill>
              </a:rPr>
              <a:t>dass</a:t>
            </a:r>
            <a:endParaRPr lang="en-GB" sz="2400" dirty="0">
              <a:solidFill>
                <a:srgbClr val="115076"/>
              </a:solidFill>
            </a:endParaRPr>
          </a:p>
        </p:txBody>
      </p:sp>
      <p:sp>
        <p:nvSpPr>
          <p:cNvPr id="8" name="Rectangle: Rounded Corners 7">
            <a:extLst>
              <a:ext uri="{FF2B5EF4-FFF2-40B4-BE49-F238E27FC236}">
                <a16:creationId xmlns:a16="http://schemas.microsoft.com/office/drawing/2014/main" id="{32945978-5C99-4A63-9986-F2D1EA0AE074}"/>
              </a:ext>
            </a:extLst>
          </p:cNvPr>
          <p:cNvSpPr/>
          <p:nvPr/>
        </p:nvSpPr>
        <p:spPr>
          <a:xfrm>
            <a:off x="3228228" y="2503070"/>
            <a:ext cx="2566087"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Meiner</a:t>
            </a:r>
            <a:r>
              <a:rPr lang="en-GB" sz="2400" dirty="0">
                <a:solidFill>
                  <a:srgbClr val="115076"/>
                </a:solidFill>
              </a:rPr>
              <a:t> </a:t>
            </a:r>
            <a:r>
              <a:rPr lang="en-GB" sz="2400" dirty="0" err="1">
                <a:solidFill>
                  <a:srgbClr val="115076"/>
                </a:solidFill>
              </a:rPr>
              <a:t>Meinung</a:t>
            </a:r>
            <a:r>
              <a:rPr lang="en-GB" sz="2400" dirty="0">
                <a:solidFill>
                  <a:srgbClr val="115076"/>
                </a:solidFill>
              </a:rPr>
              <a:t> </a:t>
            </a:r>
            <a:r>
              <a:rPr lang="en-GB" sz="2400" dirty="0" err="1">
                <a:solidFill>
                  <a:srgbClr val="115076"/>
                </a:solidFill>
              </a:rPr>
              <a:t>nach</a:t>
            </a:r>
            <a:endParaRPr lang="en-GB" sz="2400" dirty="0">
              <a:solidFill>
                <a:srgbClr val="115076"/>
              </a:solidFill>
            </a:endParaRPr>
          </a:p>
        </p:txBody>
      </p:sp>
      <p:sp>
        <p:nvSpPr>
          <p:cNvPr id="9" name="Rectangle: Rounded Corners 8">
            <a:extLst>
              <a:ext uri="{FF2B5EF4-FFF2-40B4-BE49-F238E27FC236}">
                <a16:creationId xmlns:a16="http://schemas.microsoft.com/office/drawing/2014/main" id="{E54C5A2C-8CBD-48C9-B882-05B5C0EE5943}"/>
              </a:ext>
            </a:extLst>
          </p:cNvPr>
          <p:cNvSpPr/>
          <p:nvPr/>
        </p:nvSpPr>
        <p:spPr>
          <a:xfrm>
            <a:off x="1586153" y="3845743"/>
            <a:ext cx="1528119"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weiß</a:t>
            </a:r>
            <a:endParaRPr lang="en-GB" sz="2400" dirty="0">
              <a:solidFill>
                <a:srgbClr val="115076"/>
              </a:solidFill>
            </a:endParaRPr>
          </a:p>
        </p:txBody>
      </p:sp>
      <p:sp>
        <p:nvSpPr>
          <p:cNvPr id="10" name="Rectangle: Rounded Corners 9">
            <a:extLst>
              <a:ext uri="{FF2B5EF4-FFF2-40B4-BE49-F238E27FC236}">
                <a16:creationId xmlns:a16="http://schemas.microsoft.com/office/drawing/2014/main" id="{D8349B8C-55FC-4DC0-AD9F-25F448141EEF}"/>
              </a:ext>
            </a:extLst>
          </p:cNvPr>
          <p:cNvSpPr/>
          <p:nvPr/>
        </p:nvSpPr>
        <p:spPr>
          <a:xfrm>
            <a:off x="8914446" y="2527239"/>
            <a:ext cx="2133600"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denke</a:t>
            </a:r>
            <a:r>
              <a:rPr lang="en-GB" sz="2400" dirty="0">
                <a:solidFill>
                  <a:srgbClr val="115076"/>
                </a:solidFill>
              </a:rPr>
              <a:t>, </a:t>
            </a:r>
            <a:r>
              <a:rPr lang="en-GB" sz="2400" dirty="0" err="1">
                <a:solidFill>
                  <a:srgbClr val="115076"/>
                </a:solidFill>
              </a:rPr>
              <a:t>dass</a:t>
            </a:r>
            <a:endParaRPr lang="en-GB" sz="2400" dirty="0">
              <a:solidFill>
                <a:srgbClr val="115076"/>
              </a:solidFill>
            </a:endParaRPr>
          </a:p>
        </p:txBody>
      </p:sp>
      <p:sp>
        <p:nvSpPr>
          <p:cNvPr id="11" name="Rectangle: Rounded Corners 10">
            <a:extLst>
              <a:ext uri="{FF2B5EF4-FFF2-40B4-BE49-F238E27FC236}">
                <a16:creationId xmlns:a16="http://schemas.microsoft.com/office/drawing/2014/main" id="{841A7B06-94E3-4428-95BD-7A4FFB397D7E}"/>
              </a:ext>
            </a:extLst>
          </p:cNvPr>
          <p:cNvSpPr/>
          <p:nvPr/>
        </p:nvSpPr>
        <p:spPr>
          <a:xfrm>
            <a:off x="6168132" y="2514636"/>
            <a:ext cx="2372497"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verstehe</a:t>
            </a:r>
            <a:r>
              <a:rPr lang="en-GB" sz="2400" dirty="0">
                <a:solidFill>
                  <a:srgbClr val="115076"/>
                </a:solidFill>
              </a:rPr>
              <a:t>, </a:t>
            </a:r>
            <a:r>
              <a:rPr lang="en-GB" sz="2400" dirty="0" err="1">
                <a:solidFill>
                  <a:srgbClr val="115076"/>
                </a:solidFill>
              </a:rPr>
              <a:t>dass</a:t>
            </a:r>
            <a:endParaRPr lang="en-GB" sz="2400" dirty="0">
              <a:solidFill>
                <a:srgbClr val="115076"/>
              </a:solidFill>
            </a:endParaRPr>
          </a:p>
        </p:txBody>
      </p:sp>
      <p:sp>
        <p:nvSpPr>
          <p:cNvPr id="12" name="Rectangle: Rounded Corners 11">
            <a:extLst>
              <a:ext uri="{FF2B5EF4-FFF2-40B4-BE49-F238E27FC236}">
                <a16:creationId xmlns:a16="http://schemas.microsoft.com/office/drawing/2014/main" id="{44095DDE-F3DC-4EF4-99D6-1105221F9E1D}"/>
              </a:ext>
            </a:extLst>
          </p:cNvPr>
          <p:cNvSpPr/>
          <p:nvPr/>
        </p:nvSpPr>
        <p:spPr>
          <a:xfrm>
            <a:off x="3546880" y="3845743"/>
            <a:ext cx="1898822"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finde</a:t>
            </a:r>
            <a:endParaRPr lang="en-GB" sz="2400" dirty="0">
              <a:solidFill>
                <a:srgbClr val="115076"/>
              </a:solidFill>
            </a:endParaRPr>
          </a:p>
        </p:txBody>
      </p:sp>
      <p:sp>
        <p:nvSpPr>
          <p:cNvPr id="13" name="Rectangle: Rounded Corners 12">
            <a:extLst>
              <a:ext uri="{FF2B5EF4-FFF2-40B4-BE49-F238E27FC236}">
                <a16:creationId xmlns:a16="http://schemas.microsoft.com/office/drawing/2014/main" id="{1ED27E8D-987F-4600-8711-859AA8B26EE9}"/>
              </a:ext>
            </a:extLst>
          </p:cNvPr>
          <p:cNvSpPr/>
          <p:nvPr/>
        </p:nvSpPr>
        <p:spPr>
          <a:xfrm>
            <a:off x="5878310" y="3845743"/>
            <a:ext cx="1898822"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will</a:t>
            </a:r>
          </a:p>
        </p:txBody>
      </p:sp>
      <p:sp>
        <p:nvSpPr>
          <p:cNvPr id="14" name="Rectangle: Rounded Corners 13">
            <a:extLst>
              <a:ext uri="{FF2B5EF4-FFF2-40B4-BE49-F238E27FC236}">
                <a16:creationId xmlns:a16="http://schemas.microsoft.com/office/drawing/2014/main" id="{70F9F2F1-B8C4-4FEB-B4DE-A70D22EFC2E3}"/>
              </a:ext>
            </a:extLst>
          </p:cNvPr>
          <p:cNvSpPr/>
          <p:nvPr/>
        </p:nvSpPr>
        <p:spPr>
          <a:xfrm>
            <a:off x="8209740" y="3845743"/>
            <a:ext cx="1898822"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mag</a:t>
            </a:r>
          </a:p>
        </p:txBody>
      </p:sp>
      <p:sp>
        <p:nvSpPr>
          <p:cNvPr id="15" name="Rectangle: Rounded Corners 14">
            <a:extLst>
              <a:ext uri="{FF2B5EF4-FFF2-40B4-BE49-F238E27FC236}">
                <a16:creationId xmlns:a16="http://schemas.microsoft.com/office/drawing/2014/main" id="{11EA1890-F08D-4774-AC61-FEDF69E161F1}"/>
              </a:ext>
            </a:extLst>
          </p:cNvPr>
          <p:cNvSpPr/>
          <p:nvPr/>
        </p:nvSpPr>
        <p:spPr>
          <a:xfrm>
            <a:off x="864976" y="5183698"/>
            <a:ext cx="1898822"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denke</a:t>
            </a:r>
            <a:r>
              <a:rPr lang="en-GB" sz="2400" dirty="0">
                <a:solidFill>
                  <a:srgbClr val="115076"/>
                </a:solidFill>
              </a:rPr>
              <a:t> </a:t>
            </a:r>
            <a:r>
              <a:rPr lang="en-GB" sz="2400" dirty="0" err="1">
                <a:solidFill>
                  <a:srgbClr val="115076"/>
                </a:solidFill>
              </a:rPr>
              <a:t>nicht</a:t>
            </a:r>
            <a:endParaRPr lang="en-GB" sz="2400" dirty="0">
              <a:solidFill>
                <a:srgbClr val="115076"/>
              </a:solidFill>
            </a:endParaRPr>
          </a:p>
        </p:txBody>
      </p:sp>
      <p:sp>
        <p:nvSpPr>
          <p:cNvPr id="16" name="Rectangle: Rounded Corners 15">
            <a:extLst>
              <a:ext uri="{FF2B5EF4-FFF2-40B4-BE49-F238E27FC236}">
                <a16:creationId xmlns:a16="http://schemas.microsoft.com/office/drawing/2014/main" id="{2C639391-408A-4179-8A17-A3B1D1C90387}"/>
              </a:ext>
            </a:extLst>
          </p:cNvPr>
          <p:cNvSpPr/>
          <p:nvPr/>
        </p:nvSpPr>
        <p:spPr>
          <a:xfrm>
            <a:off x="3114272" y="5183698"/>
            <a:ext cx="2372497"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wünsche</a:t>
            </a:r>
            <a:r>
              <a:rPr lang="en-GB" sz="2400" dirty="0">
                <a:solidFill>
                  <a:srgbClr val="115076"/>
                </a:solidFill>
              </a:rPr>
              <a:t> mir</a:t>
            </a:r>
          </a:p>
        </p:txBody>
      </p:sp>
      <p:sp>
        <p:nvSpPr>
          <p:cNvPr id="17" name="Rectangle: Rounded Corners 16">
            <a:extLst>
              <a:ext uri="{FF2B5EF4-FFF2-40B4-BE49-F238E27FC236}">
                <a16:creationId xmlns:a16="http://schemas.microsoft.com/office/drawing/2014/main" id="{509C059E-3012-41D6-B901-2EE341BF3F25}"/>
              </a:ext>
            </a:extLst>
          </p:cNvPr>
          <p:cNvSpPr/>
          <p:nvPr/>
        </p:nvSpPr>
        <p:spPr>
          <a:xfrm>
            <a:off x="5837243" y="5183698"/>
            <a:ext cx="2372497"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meine</a:t>
            </a:r>
            <a:endParaRPr lang="en-GB" sz="2400" dirty="0">
              <a:solidFill>
                <a:srgbClr val="115076"/>
              </a:solidFill>
            </a:endParaRPr>
          </a:p>
        </p:txBody>
      </p:sp>
      <p:sp>
        <p:nvSpPr>
          <p:cNvPr id="18" name="Rectangle: Rounded Corners 17">
            <a:extLst>
              <a:ext uri="{FF2B5EF4-FFF2-40B4-BE49-F238E27FC236}">
                <a16:creationId xmlns:a16="http://schemas.microsoft.com/office/drawing/2014/main" id="{0CB4D87E-5D8B-4247-8BDA-182FF5B26FD2}"/>
              </a:ext>
            </a:extLst>
          </p:cNvPr>
          <p:cNvSpPr/>
          <p:nvPr/>
        </p:nvSpPr>
        <p:spPr>
          <a:xfrm>
            <a:off x="8560215" y="5183698"/>
            <a:ext cx="2372497" cy="95147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genieße</a:t>
            </a:r>
            <a:endParaRPr lang="en-GB" sz="2400" dirty="0">
              <a:solidFill>
                <a:srgbClr val="115076"/>
              </a:solidFill>
            </a:endParaRPr>
          </a:p>
        </p:txBody>
      </p:sp>
    </p:spTree>
    <p:extLst>
      <p:ext uri="{BB962C8B-B14F-4D97-AF65-F5344CB8AC3E}">
        <p14:creationId xmlns:p14="http://schemas.microsoft.com/office/powerpoint/2010/main" val="425476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‘kw’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qu</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EDD71996-CC11-4219-8A1D-24E8301F7CA8}"/>
              </a:ext>
            </a:extLst>
          </p:cNvPr>
          <p:cNvGraphicFramePr>
            <a:graphicFrameLocks noGrp="1"/>
          </p:cNvGraphicFramePr>
          <p:nvPr>
            <p:extLst>
              <p:ext uri="{D42A27DB-BD31-4B8C-83A1-F6EECF244321}">
                <p14:modId xmlns:p14="http://schemas.microsoft.com/office/powerpoint/2010/main" val="1251664066"/>
              </p:ext>
            </p:extLst>
          </p:nvPr>
        </p:nvGraphicFramePr>
        <p:xfrm>
          <a:off x="1214017" y="1889674"/>
          <a:ext cx="9763965" cy="4220181"/>
        </p:xfrm>
        <a:graphic>
          <a:graphicData uri="http://schemas.openxmlformats.org/drawingml/2006/table">
            <a:tbl>
              <a:tblPr firstRow="1" bandRow="1">
                <a:tableStyleId>{2D5ABB26-0587-4C30-8999-92F81FD0307C}</a:tableStyleId>
              </a:tblPr>
              <a:tblGrid>
                <a:gridCol w="3254655">
                  <a:extLst>
                    <a:ext uri="{9D8B030D-6E8A-4147-A177-3AD203B41FA5}">
                      <a16:colId xmlns:a16="http://schemas.microsoft.com/office/drawing/2014/main" val="1912822626"/>
                    </a:ext>
                  </a:extLst>
                </a:gridCol>
                <a:gridCol w="3254655">
                  <a:extLst>
                    <a:ext uri="{9D8B030D-6E8A-4147-A177-3AD203B41FA5}">
                      <a16:colId xmlns:a16="http://schemas.microsoft.com/office/drawing/2014/main" val="559528263"/>
                    </a:ext>
                  </a:extLst>
                </a:gridCol>
                <a:gridCol w="3254655">
                  <a:extLst>
                    <a:ext uri="{9D8B030D-6E8A-4147-A177-3AD203B41FA5}">
                      <a16:colId xmlns:a16="http://schemas.microsoft.com/office/drawing/2014/main" val="1240506362"/>
                    </a:ext>
                  </a:extLst>
                </a:gridCol>
              </a:tblGrid>
              <a:tr h="1406727">
                <a:tc>
                  <a:txBody>
                    <a:bodyPr/>
                    <a:lstStyle/>
                    <a:p>
                      <a:pPr algn="ctr"/>
                      <a:r>
                        <a:rPr lang="en-GB" sz="2400" dirty="0">
                          <a:solidFill>
                            <a:srgbClr val="115076"/>
                          </a:solidFill>
                        </a:rPr>
                        <a:t>quasi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err="1">
                          <a:solidFill>
                            <a:srgbClr val="115076"/>
                          </a:solidFill>
                        </a:rPr>
                        <a:t>Backwaren</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err="1">
                          <a:solidFill>
                            <a:srgbClr val="115076"/>
                          </a:solidFill>
                        </a:rPr>
                        <a:t>Quatsch</a:t>
                      </a:r>
                      <a:r>
                        <a:rPr lang="en-GB" sz="2400" dirty="0">
                          <a:solidFill>
                            <a:srgbClr val="115076"/>
                          </a:solidFill>
                        </a:rPr>
                        <a: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1159434"/>
                  </a:ext>
                </a:extLst>
              </a:tr>
              <a:tr h="1406727">
                <a:tc>
                  <a:txBody>
                    <a:bodyPr/>
                    <a:lstStyle/>
                    <a:p>
                      <a:pPr algn="ctr"/>
                      <a:r>
                        <a:rPr lang="en-GB" sz="2400" dirty="0" err="1">
                          <a:solidFill>
                            <a:srgbClr val="115076"/>
                          </a:solidFill>
                        </a:rPr>
                        <a:t>Quittung</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err="1">
                          <a:solidFill>
                            <a:srgbClr val="115076"/>
                          </a:solidFill>
                        </a:rPr>
                        <a:t>bequem</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err="1">
                          <a:solidFill>
                            <a:srgbClr val="115076"/>
                          </a:solidFill>
                        </a:rPr>
                        <a:t>Musikwerk</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958979"/>
                  </a:ext>
                </a:extLst>
              </a:tr>
              <a:tr h="1406727">
                <a:tc>
                  <a:txBody>
                    <a:bodyPr/>
                    <a:lstStyle/>
                    <a:p>
                      <a:pPr algn="ctr"/>
                      <a:r>
                        <a:rPr lang="en-GB" sz="2400" dirty="0" err="1">
                          <a:solidFill>
                            <a:srgbClr val="115076"/>
                          </a:solidFill>
                        </a:rPr>
                        <a:t>merkwürdig</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solidFill>
                            <a:srgbClr val="115076"/>
                          </a:solidFill>
                        </a:rPr>
                        <a:t>Quark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err="1">
                          <a:solidFill>
                            <a:srgbClr val="115076"/>
                          </a:solidFill>
                        </a:rPr>
                        <a:t>Rückweg</a:t>
                      </a:r>
                      <a:endParaRPr lang="en-GB" sz="240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432599"/>
                  </a:ext>
                </a:extLst>
              </a:tr>
            </a:tbl>
          </a:graphicData>
        </a:graphic>
      </p:graphicFrame>
      <p:pic>
        <p:nvPicPr>
          <p:cNvPr id="1026" name="Picture 2" descr="Puzzle, Joining Together, Insert, Share, Match">
            <a:hlinkClick r:id="" action="ppaction://noaction">
              <a:snd r:embed="rId5" name="9.3.2.2 slide 2 quasi.wav"/>
            </a:hlinkClick>
            <a:extLst>
              <a:ext uri="{FF2B5EF4-FFF2-40B4-BE49-F238E27FC236}">
                <a16:creationId xmlns:a16="http://schemas.microsoft.com/office/drawing/2014/main" id="{6495987B-E1AB-42BB-9E2B-881C2D5517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072" y="1945094"/>
            <a:ext cx="1521820" cy="1014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ads, Pastries, Croissants, Puff Pastries, Danish">
            <a:hlinkClick r:id="" action="ppaction://noaction">
              <a:snd r:embed="rId7" name="9.3.2.2 slide 2 backwaren.wav"/>
            </a:hlinkClick>
            <a:extLst>
              <a:ext uri="{FF2B5EF4-FFF2-40B4-BE49-F238E27FC236}">
                <a16:creationId xmlns:a16="http://schemas.microsoft.com/office/drawing/2014/main" id="{2ABDEFD1-8B4F-4FE5-AF15-0C96F63B97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4293" y="2028877"/>
            <a:ext cx="1363413" cy="9089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ld, Angry, Woman, Person, White, Face, Adult, Elderly">
            <a:hlinkClick r:id="" action="ppaction://noaction">
              <a:snd r:embed="rId9" name="9.3.2.2 slide 2 quatsch.wav"/>
            </a:hlinkClick>
            <a:extLst>
              <a:ext uri="{FF2B5EF4-FFF2-40B4-BE49-F238E27FC236}">
                <a16:creationId xmlns:a16="http://schemas.microsoft.com/office/drawing/2014/main" id="{37AE96F5-B0B1-4DD0-B71E-6A6BCFBA27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52154" y="1923271"/>
            <a:ext cx="1183640" cy="10145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voice, Receipt, To Buy, Shopping, Supermarket">
            <a:hlinkClick r:id="" action="ppaction://noaction">
              <a:snd r:embed="rId11" name="9.3.2.2 slide 2 quittung.wav"/>
            </a:hlinkClick>
            <a:extLst>
              <a:ext uri="{FF2B5EF4-FFF2-40B4-BE49-F238E27FC236}">
                <a16:creationId xmlns:a16="http://schemas.microsoft.com/office/drawing/2014/main" id="{9B2B91D3-1DD7-45C4-A5C4-9143493A12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1984" y="3313157"/>
            <a:ext cx="1108762" cy="11087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uch, Sofa, Blue, Pillows, Cushions, Seating, Seat">
            <a:hlinkClick r:id="" action="ppaction://noaction">
              <a:snd r:embed="rId13" name="9.3.2.2 slide 2 bequem.wav"/>
            </a:hlinkClick>
            <a:extLst>
              <a:ext uri="{FF2B5EF4-FFF2-40B4-BE49-F238E27FC236}">
                <a16:creationId xmlns:a16="http://schemas.microsoft.com/office/drawing/2014/main" id="{A8756E46-DB03-4966-A2A0-948CD3B615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68274" y="3311374"/>
            <a:ext cx="2221089" cy="1110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usic Sheet, Png, Music Notes, Variations, Theme">
            <a:hlinkClick r:id="" action="ppaction://noaction">
              <a:snd r:embed="rId15" name="9.3.2.2 slide 2 musikwerk.wav"/>
            </a:hlinkClick>
            <a:extLst>
              <a:ext uri="{FF2B5EF4-FFF2-40B4-BE49-F238E27FC236}">
                <a16:creationId xmlns:a16="http://schemas.microsoft.com/office/drawing/2014/main" id="{91D7A279-106F-41A8-AB1C-7C4BB9096060}"/>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7713" b="27996"/>
          <a:stretch/>
        </p:blipFill>
        <p:spPr bwMode="auto">
          <a:xfrm>
            <a:off x="8052192" y="3311374"/>
            <a:ext cx="2596113" cy="10145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mchair, Beach, Funny, Strange, Surrealistic, Cyprus">
            <a:hlinkClick r:id="" action="ppaction://noaction">
              <a:snd r:embed="rId17" name="9.3.2.2 slide 2 merkw%C3%BCrdig.wav"/>
            </a:hlinkClick>
            <a:extLst>
              <a:ext uri="{FF2B5EF4-FFF2-40B4-BE49-F238E27FC236}">
                <a16:creationId xmlns:a16="http://schemas.microsoft.com/office/drawing/2014/main" id="{06400BD1-5979-4055-8CE8-BAA7FC1D402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3316" y="4769092"/>
            <a:ext cx="1737124" cy="9771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ssert, Quark, Plums, Plum Curd, Honey, Sweet Dish">
            <a:hlinkClick r:id="" action="ppaction://noaction">
              <a:snd r:embed="rId19" name="9.3.2.2 slide 2 quark.wav"/>
            </a:hlinkClick>
            <a:extLst>
              <a:ext uri="{FF2B5EF4-FFF2-40B4-BE49-F238E27FC236}">
                <a16:creationId xmlns:a16="http://schemas.microsoft.com/office/drawing/2014/main" id="{EEA0CAFA-597E-4DE0-B676-12E050A7CE6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55611" y="4748817"/>
            <a:ext cx="1496110" cy="99740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eft, Arrow, Previous">
            <a:hlinkClick r:id="" action="ppaction://noaction">
              <a:snd r:embed="rId21" name="9.3.2.2 slide 2 r%C3%BCckweg.wav"/>
            </a:hlinkClick>
            <a:extLst>
              <a:ext uri="{FF2B5EF4-FFF2-40B4-BE49-F238E27FC236}">
                <a16:creationId xmlns:a16="http://schemas.microsoft.com/office/drawing/2014/main" id="{801C66F8-778F-4754-9FD6-1341C4A6168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83815" y="4716201"/>
            <a:ext cx="1520317" cy="1062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2A9EDF-9E44-4481-AE8A-9F420BF6440F}"/>
              </a:ext>
            </a:extLst>
          </p:cNvPr>
          <p:cNvSpPr txBox="1"/>
          <p:nvPr/>
        </p:nvSpPr>
        <p:spPr>
          <a:xfrm>
            <a:off x="2363040" y="2949526"/>
            <a:ext cx="483325"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0B106BE7-5B3F-4640-A749-15A2B264AEA6}"/>
              </a:ext>
            </a:extLst>
          </p:cNvPr>
          <p:cNvSpPr txBox="1"/>
          <p:nvPr/>
        </p:nvSpPr>
        <p:spPr>
          <a:xfrm>
            <a:off x="5851454" y="2947379"/>
            <a:ext cx="395234"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19" name="TextBox 18">
            <a:extLst>
              <a:ext uri="{FF2B5EF4-FFF2-40B4-BE49-F238E27FC236}">
                <a16:creationId xmlns:a16="http://schemas.microsoft.com/office/drawing/2014/main" id="{EE640C78-DC3C-4C2C-B390-F06F7F0B7A2A}"/>
              </a:ext>
            </a:extLst>
          </p:cNvPr>
          <p:cNvSpPr txBox="1"/>
          <p:nvPr/>
        </p:nvSpPr>
        <p:spPr>
          <a:xfrm>
            <a:off x="8696829" y="2900551"/>
            <a:ext cx="415453"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20" name="TextBox 19">
            <a:extLst>
              <a:ext uri="{FF2B5EF4-FFF2-40B4-BE49-F238E27FC236}">
                <a16:creationId xmlns:a16="http://schemas.microsoft.com/office/drawing/2014/main" id="{E9BD41A6-4101-4D99-9331-805C96D49029}"/>
              </a:ext>
            </a:extLst>
          </p:cNvPr>
          <p:cNvSpPr txBox="1"/>
          <p:nvPr/>
        </p:nvSpPr>
        <p:spPr>
          <a:xfrm>
            <a:off x="2138894" y="4333731"/>
            <a:ext cx="514229" cy="338554"/>
          </a:xfrm>
          <a:prstGeom prst="rect">
            <a:avLst/>
          </a:prstGeom>
          <a:solidFill>
            <a:schemeClr val="bg1"/>
          </a:solidFill>
        </p:spPr>
        <p:txBody>
          <a:bodyPr wrap="square" rtlCol="0">
            <a:spAutoFit/>
          </a:bodyPr>
          <a:lstStyle/>
          <a:p>
            <a:pPr algn="ctr"/>
            <a:r>
              <a:rPr lang="en-GB" sz="1600" dirty="0">
                <a:solidFill>
                  <a:schemeClr val="accent5">
                    <a:lumMod val="50000"/>
                  </a:schemeClr>
                </a:solidFill>
              </a:rPr>
              <a:t>__</a:t>
            </a:r>
            <a:endParaRPr lang="en-GB" sz="1500" dirty="0">
              <a:solidFill>
                <a:schemeClr val="accent5">
                  <a:lumMod val="50000"/>
                </a:schemeClr>
              </a:solidFill>
            </a:endParaRPr>
          </a:p>
        </p:txBody>
      </p:sp>
      <p:sp>
        <p:nvSpPr>
          <p:cNvPr id="21" name="TextBox 20">
            <a:extLst>
              <a:ext uri="{FF2B5EF4-FFF2-40B4-BE49-F238E27FC236}">
                <a16:creationId xmlns:a16="http://schemas.microsoft.com/office/drawing/2014/main" id="{A2DE6142-8C62-4B80-BF07-F6157BAE8DBF}"/>
              </a:ext>
            </a:extLst>
          </p:cNvPr>
          <p:cNvSpPr txBox="1"/>
          <p:nvPr/>
        </p:nvSpPr>
        <p:spPr>
          <a:xfrm>
            <a:off x="5881201" y="4344259"/>
            <a:ext cx="395234"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22" name="TextBox 21">
            <a:extLst>
              <a:ext uri="{FF2B5EF4-FFF2-40B4-BE49-F238E27FC236}">
                <a16:creationId xmlns:a16="http://schemas.microsoft.com/office/drawing/2014/main" id="{C4B4694E-206F-490F-B6A8-2F227ACAA716}"/>
              </a:ext>
            </a:extLst>
          </p:cNvPr>
          <p:cNvSpPr txBox="1"/>
          <p:nvPr/>
        </p:nvSpPr>
        <p:spPr>
          <a:xfrm>
            <a:off x="9264310" y="4331236"/>
            <a:ext cx="395234"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23" name="TextBox 22">
            <a:extLst>
              <a:ext uri="{FF2B5EF4-FFF2-40B4-BE49-F238E27FC236}">
                <a16:creationId xmlns:a16="http://schemas.microsoft.com/office/drawing/2014/main" id="{99D45475-F46B-4EC6-A5E8-FE523D8D85D5}"/>
              </a:ext>
            </a:extLst>
          </p:cNvPr>
          <p:cNvSpPr txBox="1"/>
          <p:nvPr/>
        </p:nvSpPr>
        <p:spPr>
          <a:xfrm>
            <a:off x="2566711" y="5739778"/>
            <a:ext cx="395234"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24" name="TextBox 23">
            <a:extLst>
              <a:ext uri="{FF2B5EF4-FFF2-40B4-BE49-F238E27FC236}">
                <a16:creationId xmlns:a16="http://schemas.microsoft.com/office/drawing/2014/main" id="{EABE09B5-19FF-4FD8-83C9-89EC01B44B54}"/>
              </a:ext>
            </a:extLst>
          </p:cNvPr>
          <p:cNvSpPr txBox="1"/>
          <p:nvPr/>
        </p:nvSpPr>
        <p:spPr>
          <a:xfrm>
            <a:off x="5661061" y="5758762"/>
            <a:ext cx="407483"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
        <p:nvSpPr>
          <p:cNvPr id="25" name="TextBox 24">
            <a:extLst>
              <a:ext uri="{FF2B5EF4-FFF2-40B4-BE49-F238E27FC236}">
                <a16:creationId xmlns:a16="http://schemas.microsoft.com/office/drawing/2014/main" id="{FEC1068E-59E0-4E92-B178-6B0B639DDDEC}"/>
              </a:ext>
            </a:extLst>
          </p:cNvPr>
          <p:cNvSpPr txBox="1"/>
          <p:nvPr/>
        </p:nvSpPr>
        <p:spPr>
          <a:xfrm>
            <a:off x="9005568" y="5739778"/>
            <a:ext cx="395234" cy="338554"/>
          </a:xfrm>
          <a:prstGeom prst="rect">
            <a:avLst/>
          </a:prstGeom>
          <a:solidFill>
            <a:schemeClr val="bg1"/>
          </a:solidFill>
        </p:spPr>
        <p:txBody>
          <a:bodyPr wrap="square" rtlCol="0">
            <a:spAutoFit/>
          </a:bodyPr>
          <a:lstStyle/>
          <a:p>
            <a:pPr algn="l"/>
            <a:r>
              <a:rPr lang="en-GB" sz="1600" dirty="0">
                <a:solidFill>
                  <a:schemeClr val="accent5">
                    <a:lumMod val="50000"/>
                  </a:schemeClr>
                </a:solidFill>
              </a:rPr>
              <a:t>__</a:t>
            </a:r>
            <a:endParaRPr lang="en-GB" sz="1500" dirty="0">
              <a:solidFill>
                <a:schemeClr val="accent5">
                  <a:lumMod val="50000"/>
                </a:schemeClr>
              </a:solidFill>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575589" cy="869950"/>
          </a:xfrm>
          <a:prstGeom prst="rect">
            <a:avLst/>
          </a:prstGeom>
        </p:spPr>
      </p:pic>
      <p:sp>
        <p:nvSpPr>
          <p:cNvPr id="4" name="Title 3"/>
          <p:cNvSpPr>
            <a:spLocks noGrp="1"/>
          </p:cNvSpPr>
          <p:nvPr>
            <p:ph type="title"/>
          </p:nvPr>
        </p:nvSpPr>
        <p:spPr>
          <a:xfrm>
            <a:off x="0" y="294041"/>
            <a:ext cx="9082216" cy="707849"/>
          </a:xfrm>
        </p:spPr>
        <p:txBody>
          <a:bodyPr>
            <a:normAutofit/>
          </a:bodyPr>
          <a:lstStyle/>
          <a:p>
            <a:r>
              <a:rPr lang="en-GB" sz="3600" b="1" dirty="0" err="1">
                <a:solidFill>
                  <a:schemeClr val="bg1"/>
                </a:solidFill>
              </a:rPr>
              <a:t>Echte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künstliche</a:t>
            </a:r>
            <a:r>
              <a:rPr lang="en-GB" sz="3600" b="1" dirty="0">
                <a:solidFill>
                  <a:schemeClr val="bg1"/>
                </a:solidFill>
              </a:rPr>
              <a:t> </a:t>
            </a:r>
            <a:r>
              <a:rPr lang="en-GB" sz="3600" b="1" dirty="0" err="1">
                <a:solidFill>
                  <a:schemeClr val="bg1"/>
                </a:solidFill>
              </a:rPr>
              <a:t>Bäume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777327" cy="830997"/>
          </a:xfrm>
          <a:prstGeom prst="rect">
            <a:avLst/>
          </a:prstGeom>
          <a:noFill/>
        </p:spPr>
        <p:txBody>
          <a:bodyPr wrap="square" rtlCol="0">
            <a:spAutoFit/>
          </a:bodyPr>
          <a:lstStyle/>
          <a:p>
            <a:r>
              <a:rPr lang="en-US" sz="2400" dirty="0" err="1">
                <a:solidFill>
                  <a:schemeClr val="accent5">
                    <a:lumMod val="50000"/>
                  </a:schemeClr>
                </a:solidFill>
              </a:rPr>
              <a:t>Diskutiere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deinem</a:t>
            </a:r>
            <a:r>
              <a:rPr lang="en-US" sz="2400" dirty="0">
                <a:solidFill>
                  <a:schemeClr val="accent5">
                    <a:lumMod val="50000"/>
                  </a:schemeClr>
                </a:solidFill>
              </a:rPr>
              <a:t>/</a:t>
            </a:r>
            <a:r>
              <a:rPr lang="en-US" sz="2400" dirty="0" err="1">
                <a:solidFill>
                  <a:schemeClr val="accent5">
                    <a:lumMod val="50000"/>
                  </a:schemeClr>
                </a:solidFill>
              </a:rPr>
              <a:t>deiner</a:t>
            </a:r>
            <a:r>
              <a:rPr lang="en-US" sz="2400" dirty="0">
                <a:solidFill>
                  <a:schemeClr val="accent5">
                    <a:lumMod val="50000"/>
                  </a:schemeClr>
                </a:solidFill>
              </a:rPr>
              <a:t> Partner*in, </a:t>
            </a:r>
            <a:r>
              <a:rPr lang="en-US" sz="2400" dirty="0" err="1">
                <a:solidFill>
                  <a:schemeClr val="accent5">
                    <a:lumMod val="50000"/>
                  </a:schemeClr>
                </a:solidFill>
              </a:rPr>
              <a:t>ob</a:t>
            </a:r>
            <a:r>
              <a:rPr lang="en-US" sz="2400" dirty="0">
                <a:solidFill>
                  <a:schemeClr val="accent5">
                    <a:lumMod val="50000"/>
                  </a:schemeClr>
                </a:solidFill>
              </a:rPr>
              <a:t> </a:t>
            </a:r>
            <a:r>
              <a:rPr lang="en-US" sz="2400" dirty="0" err="1">
                <a:solidFill>
                  <a:schemeClr val="accent5">
                    <a:lumMod val="50000"/>
                  </a:schemeClr>
                </a:solidFill>
              </a:rPr>
              <a:t>echte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künstliche</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am </a:t>
            </a:r>
            <a:r>
              <a:rPr lang="en-US" sz="2400" dirty="0" err="1">
                <a:solidFill>
                  <a:schemeClr val="accent5">
                    <a:lumMod val="50000"/>
                  </a:schemeClr>
                </a:solidFill>
              </a:rPr>
              <a:t>besten</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p>
        </p:txBody>
      </p:sp>
      <p:pic>
        <p:nvPicPr>
          <p:cNvPr id="1028" name="Picture 4" descr="Christmas, Christmas Tree, Christmas Tree Decorations">
            <a:extLst>
              <a:ext uri="{FF2B5EF4-FFF2-40B4-BE49-F238E27FC236}">
                <a16:creationId xmlns:a16="http://schemas.microsoft.com/office/drawing/2014/main" id="{0033E5E9-1B06-42B3-A06B-490461339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760" y="1812026"/>
            <a:ext cx="3560240" cy="45989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ristmas Tree, Holidays, Christmas, Christmas Baubles">
            <a:extLst>
              <a:ext uri="{FF2B5EF4-FFF2-40B4-BE49-F238E27FC236}">
                <a16:creationId xmlns:a16="http://schemas.microsoft.com/office/drawing/2014/main" id="{20737929-BCBE-4C3C-9E67-8BF17712A0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076" y="1975173"/>
            <a:ext cx="3857296" cy="427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09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575589" cy="869950"/>
          </a:xfrm>
          <a:prstGeom prst="rect">
            <a:avLst/>
          </a:prstGeom>
        </p:spPr>
      </p:pic>
      <p:sp>
        <p:nvSpPr>
          <p:cNvPr id="4" name="Title 3"/>
          <p:cNvSpPr>
            <a:spLocks noGrp="1"/>
          </p:cNvSpPr>
          <p:nvPr>
            <p:ph type="title"/>
          </p:nvPr>
        </p:nvSpPr>
        <p:spPr>
          <a:xfrm>
            <a:off x="0" y="294041"/>
            <a:ext cx="9082216" cy="707849"/>
          </a:xfrm>
        </p:spPr>
        <p:txBody>
          <a:bodyPr>
            <a:normAutofit/>
          </a:bodyPr>
          <a:lstStyle/>
          <a:p>
            <a:r>
              <a:rPr lang="en-GB" sz="3600" b="1" dirty="0" err="1">
                <a:solidFill>
                  <a:schemeClr val="bg1"/>
                </a:solidFill>
              </a:rPr>
              <a:t>Echte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künstliche</a:t>
            </a:r>
            <a:r>
              <a:rPr lang="en-GB" sz="3600" b="1" dirty="0">
                <a:solidFill>
                  <a:schemeClr val="bg1"/>
                </a:solidFill>
              </a:rPr>
              <a:t> </a:t>
            </a:r>
            <a:r>
              <a:rPr lang="en-GB" sz="3600" b="1" dirty="0" err="1">
                <a:solidFill>
                  <a:schemeClr val="bg1"/>
                </a:solidFill>
              </a:rPr>
              <a:t>Bäume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Weihnachtsbäume</a:t>
            </a:r>
            <a:r>
              <a:rPr lang="en-US" sz="3200" dirty="0">
                <a:solidFill>
                  <a:schemeClr val="accent5">
                    <a:lumMod val="50000"/>
                  </a:schemeClr>
                </a:solidFill>
              </a:rPr>
              <a:t> </a:t>
            </a:r>
            <a:r>
              <a:rPr lang="en-US" sz="3200" dirty="0" err="1">
                <a:solidFill>
                  <a:schemeClr val="accent5">
                    <a:lumMod val="50000"/>
                  </a:schemeClr>
                </a:solidFill>
              </a:rPr>
              <a:t>sind</a:t>
            </a:r>
            <a:r>
              <a:rPr lang="en-US" sz="3200" dirty="0">
                <a:solidFill>
                  <a:schemeClr val="accent5">
                    <a:lumMod val="50000"/>
                  </a:schemeClr>
                </a:solidFill>
              </a:rPr>
              <a:t> </a:t>
            </a:r>
            <a:r>
              <a:rPr lang="en-US" sz="3200" dirty="0" err="1">
                <a:solidFill>
                  <a:schemeClr val="accent5">
                    <a:lumMod val="50000"/>
                  </a:schemeClr>
                </a:solidFill>
              </a:rPr>
              <a:t>schlecht</a:t>
            </a:r>
            <a:r>
              <a:rPr lang="en-US" sz="3200" dirty="0">
                <a:solidFill>
                  <a:schemeClr val="accent5">
                    <a:lumMod val="50000"/>
                  </a:schemeClr>
                </a:solidFill>
              </a:rPr>
              <a:t> </a:t>
            </a:r>
            <a:r>
              <a:rPr lang="en-US" sz="3200" dirty="0" err="1">
                <a:solidFill>
                  <a:schemeClr val="accent5">
                    <a:lumMod val="50000"/>
                  </a:schemeClr>
                </a:solidFill>
              </a:rPr>
              <a:t>für</a:t>
            </a:r>
            <a:r>
              <a:rPr lang="en-US" sz="3200" dirty="0">
                <a:solidFill>
                  <a:schemeClr val="accent5">
                    <a:lumMod val="50000"/>
                  </a:schemeClr>
                </a:solidFill>
              </a:rPr>
              <a:t> </a:t>
            </a:r>
            <a:r>
              <a:rPr lang="en-US" sz="3200" dirty="0" err="1">
                <a:solidFill>
                  <a:schemeClr val="accent5">
                    <a:lumMod val="50000"/>
                  </a:schemeClr>
                </a:solidFill>
              </a:rPr>
              <a:t>Allergien</a:t>
            </a:r>
            <a:r>
              <a:rPr lang="en-US" sz="3200" dirty="0">
                <a:solidFill>
                  <a:schemeClr val="accent5">
                    <a:lumMod val="50000"/>
                  </a:schemeClr>
                </a:solidFill>
              </a:rPr>
              <a:t>.</a:t>
            </a:r>
          </a:p>
        </p:txBody>
      </p:sp>
      <p:pic>
        <p:nvPicPr>
          <p:cNvPr id="1028" name="Picture 4" descr="Christmas, Christmas Tree, Christmas Tree Decorations">
            <a:extLst>
              <a:ext uri="{FF2B5EF4-FFF2-40B4-BE49-F238E27FC236}">
                <a16:creationId xmlns:a16="http://schemas.microsoft.com/office/drawing/2014/main" id="{0033E5E9-1B06-42B3-A06B-490461339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760" y="2104664"/>
            <a:ext cx="3333699" cy="43063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ristmas Tree, Holidays, Christmas, Christmas Baubles">
            <a:extLst>
              <a:ext uri="{FF2B5EF4-FFF2-40B4-BE49-F238E27FC236}">
                <a16:creationId xmlns:a16="http://schemas.microsoft.com/office/drawing/2014/main" id="{20737929-BCBE-4C3C-9E67-8BF17712A0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076" y="2153658"/>
            <a:ext cx="3696164" cy="40942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0769F6-3AAD-494B-96E9-1E910FCDDD56}"/>
              </a:ext>
            </a:extLst>
          </p:cNvPr>
          <p:cNvSpPr txBox="1"/>
          <p:nvPr/>
        </p:nvSpPr>
        <p:spPr>
          <a:xfrm>
            <a:off x="71412" y="1296000"/>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Weihnachtsbäume</a:t>
            </a:r>
            <a:r>
              <a:rPr lang="en-US" sz="3200" dirty="0">
                <a:solidFill>
                  <a:schemeClr val="accent5">
                    <a:lumMod val="50000"/>
                  </a:schemeClr>
                </a:solidFill>
              </a:rPr>
              <a:t> </a:t>
            </a:r>
            <a:r>
              <a:rPr lang="en-US" sz="3200" dirty="0" err="1">
                <a:solidFill>
                  <a:schemeClr val="accent5">
                    <a:lumMod val="50000"/>
                  </a:schemeClr>
                </a:solidFill>
              </a:rPr>
              <a:t>sehen</a:t>
            </a:r>
            <a:r>
              <a:rPr lang="en-US" sz="3200" dirty="0">
                <a:solidFill>
                  <a:schemeClr val="accent5">
                    <a:lumMod val="50000"/>
                  </a:schemeClr>
                </a:solidFill>
              </a:rPr>
              <a:t> </a:t>
            </a:r>
            <a:r>
              <a:rPr lang="en-US" sz="3200" dirty="0" err="1">
                <a:solidFill>
                  <a:schemeClr val="accent5">
                    <a:lumMod val="50000"/>
                  </a:schemeClr>
                </a:solidFill>
              </a:rPr>
              <a:t>schöner</a:t>
            </a:r>
            <a:r>
              <a:rPr lang="en-US" sz="3200" dirty="0">
                <a:solidFill>
                  <a:schemeClr val="accent5">
                    <a:lumMod val="50000"/>
                  </a:schemeClr>
                </a:solidFill>
              </a:rPr>
              <a:t> </a:t>
            </a:r>
            <a:r>
              <a:rPr lang="en-US" sz="3200" dirty="0" err="1">
                <a:solidFill>
                  <a:schemeClr val="accent5">
                    <a:lumMod val="50000"/>
                  </a:schemeClr>
                </a:solidFill>
              </a:rPr>
              <a:t>aus.</a:t>
            </a:r>
            <a:endParaRPr lang="en-US" sz="3200" dirty="0">
              <a:solidFill>
                <a:schemeClr val="accent5">
                  <a:lumMod val="50000"/>
                </a:schemeClr>
              </a:solidFill>
            </a:endParaRPr>
          </a:p>
        </p:txBody>
      </p:sp>
      <p:sp>
        <p:nvSpPr>
          <p:cNvPr id="9" name="TextBox 8">
            <a:extLst>
              <a:ext uri="{FF2B5EF4-FFF2-40B4-BE49-F238E27FC236}">
                <a16:creationId xmlns:a16="http://schemas.microsoft.com/office/drawing/2014/main" id="{F11323EB-5AAD-47D7-9033-8ED3FBEEC308}"/>
              </a:ext>
            </a:extLst>
          </p:cNvPr>
          <p:cNvSpPr txBox="1"/>
          <p:nvPr/>
        </p:nvSpPr>
        <p:spPr>
          <a:xfrm>
            <a:off x="207336" y="1383447"/>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Platstikbäume</a:t>
            </a:r>
            <a:r>
              <a:rPr lang="en-US" sz="3200" dirty="0">
                <a:solidFill>
                  <a:schemeClr val="accent5">
                    <a:lumMod val="50000"/>
                  </a:schemeClr>
                </a:solidFill>
              </a:rPr>
              <a:t> </a:t>
            </a:r>
            <a:r>
              <a:rPr lang="en-US" sz="3200" dirty="0" err="1">
                <a:solidFill>
                  <a:schemeClr val="accent5">
                    <a:lumMod val="50000"/>
                  </a:schemeClr>
                </a:solidFill>
              </a:rPr>
              <a:t>sind</a:t>
            </a:r>
            <a:r>
              <a:rPr lang="en-US" sz="3200" dirty="0">
                <a:solidFill>
                  <a:schemeClr val="accent5">
                    <a:lumMod val="50000"/>
                  </a:schemeClr>
                </a:solidFill>
              </a:rPr>
              <a:t> </a:t>
            </a:r>
            <a:r>
              <a:rPr lang="en-US" sz="3200" dirty="0" err="1">
                <a:solidFill>
                  <a:schemeClr val="accent5">
                    <a:lumMod val="50000"/>
                  </a:schemeClr>
                </a:solidFill>
              </a:rPr>
              <a:t>praktischer</a:t>
            </a:r>
            <a:r>
              <a:rPr lang="en-US" sz="3200" dirty="0">
                <a:solidFill>
                  <a:schemeClr val="accent5">
                    <a:lumMod val="50000"/>
                  </a:schemeClr>
                </a:solidFill>
              </a:rPr>
              <a:t>.</a:t>
            </a:r>
          </a:p>
        </p:txBody>
      </p:sp>
      <p:sp>
        <p:nvSpPr>
          <p:cNvPr id="10" name="TextBox 9">
            <a:extLst>
              <a:ext uri="{FF2B5EF4-FFF2-40B4-BE49-F238E27FC236}">
                <a16:creationId xmlns:a16="http://schemas.microsoft.com/office/drawing/2014/main" id="{951DCEF5-F557-4B9D-B1F7-55F7CF0D8E0F}"/>
              </a:ext>
            </a:extLst>
          </p:cNvPr>
          <p:cNvSpPr txBox="1"/>
          <p:nvPr/>
        </p:nvSpPr>
        <p:spPr>
          <a:xfrm>
            <a:off x="152662" y="1414285"/>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 </a:t>
            </a:r>
            <a:r>
              <a:rPr lang="en-US" sz="3200" dirty="0" err="1">
                <a:solidFill>
                  <a:schemeClr val="accent5">
                    <a:lumMod val="50000"/>
                  </a:schemeClr>
                </a:solidFill>
              </a:rPr>
              <a:t>sind</a:t>
            </a:r>
            <a:r>
              <a:rPr lang="en-US" sz="3200" dirty="0">
                <a:solidFill>
                  <a:schemeClr val="accent5">
                    <a:lumMod val="50000"/>
                  </a:schemeClr>
                </a:solidFill>
              </a:rPr>
              <a:t> </a:t>
            </a:r>
            <a:r>
              <a:rPr lang="en-US" sz="3200" dirty="0" err="1">
                <a:solidFill>
                  <a:schemeClr val="accent5">
                    <a:lumMod val="50000"/>
                  </a:schemeClr>
                </a:solidFill>
              </a:rPr>
              <a:t>umweltfreundlicher</a:t>
            </a:r>
            <a:r>
              <a:rPr lang="en-US" sz="3200" dirty="0">
                <a:solidFill>
                  <a:schemeClr val="accent5">
                    <a:lumMod val="50000"/>
                  </a:schemeClr>
                </a:solidFill>
              </a:rPr>
              <a:t>.</a:t>
            </a:r>
          </a:p>
        </p:txBody>
      </p:sp>
      <p:sp>
        <p:nvSpPr>
          <p:cNvPr id="11" name="TextBox 10">
            <a:extLst>
              <a:ext uri="{FF2B5EF4-FFF2-40B4-BE49-F238E27FC236}">
                <a16:creationId xmlns:a16="http://schemas.microsoft.com/office/drawing/2014/main" id="{E0D5E450-261B-435C-838E-ED8EE6D45D1B}"/>
              </a:ext>
            </a:extLst>
          </p:cNvPr>
          <p:cNvSpPr txBox="1"/>
          <p:nvPr/>
        </p:nvSpPr>
        <p:spPr>
          <a:xfrm>
            <a:off x="207335" y="1444984"/>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 </a:t>
            </a:r>
            <a:r>
              <a:rPr lang="en-US" sz="3200" dirty="0" err="1">
                <a:solidFill>
                  <a:schemeClr val="accent5">
                    <a:lumMod val="50000"/>
                  </a:schemeClr>
                </a:solidFill>
              </a:rPr>
              <a:t>sind</a:t>
            </a:r>
            <a:r>
              <a:rPr lang="en-US" sz="3200" dirty="0">
                <a:solidFill>
                  <a:schemeClr val="accent5">
                    <a:lumMod val="50000"/>
                  </a:schemeClr>
                </a:solidFill>
              </a:rPr>
              <a:t> </a:t>
            </a:r>
            <a:r>
              <a:rPr lang="en-US" sz="3200" dirty="0" err="1">
                <a:solidFill>
                  <a:schemeClr val="accent5">
                    <a:lumMod val="50000"/>
                  </a:schemeClr>
                </a:solidFill>
              </a:rPr>
              <a:t>ein</a:t>
            </a:r>
            <a:r>
              <a:rPr lang="en-US" sz="3200" dirty="0">
                <a:solidFill>
                  <a:schemeClr val="accent5">
                    <a:lumMod val="50000"/>
                  </a:schemeClr>
                </a:solidFill>
              </a:rPr>
              <a:t> </a:t>
            </a:r>
            <a:r>
              <a:rPr lang="en-US" sz="3200" dirty="0" err="1">
                <a:solidFill>
                  <a:schemeClr val="accent5">
                    <a:lumMod val="50000"/>
                  </a:schemeClr>
                </a:solidFill>
              </a:rPr>
              <a:t>Feuerrisiko</a:t>
            </a:r>
            <a:r>
              <a:rPr lang="en-US" sz="3200" dirty="0">
                <a:solidFill>
                  <a:schemeClr val="accent5">
                    <a:lumMod val="50000"/>
                  </a:schemeClr>
                </a:solidFill>
              </a:rPr>
              <a:t>.</a:t>
            </a:r>
          </a:p>
        </p:txBody>
      </p:sp>
      <p:sp>
        <p:nvSpPr>
          <p:cNvPr id="12" name="TextBox 11">
            <a:extLst>
              <a:ext uri="{FF2B5EF4-FFF2-40B4-BE49-F238E27FC236}">
                <a16:creationId xmlns:a16="http://schemas.microsoft.com/office/drawing/2014/main" id="{41C51038-9D7A-442A-9C0D-33D34D075F63}"/>
              </a:ext>
            </a:extLst>
          </p:cNvPr>
          <p:cNvSpPr txBox="1"/>
          <p:nvPr/>
        </p:nvSpPr>
        <p:spPr>
          <a:xfrm>
            <a:off x="234674" y="1489190"/>
            <a:ext cx="11777327" cy="584775"/>
          </a:xfrm>
          <a:prstGeom prst="rect">
            <a:avLst/>
          </a:prstGeom>
          <a:solidFill>
            <a:schemeClr val="bg1"/>
          </a:solidFill>
        </p:spPr>
        <p:txBody>
          <a:bodyPr wrap="square" rtlCol="0">
            <a:spAutoFit/>
          </a:bodyPr>
          <a:lstStyle/>
          <a:p>
            <a:pPr algn="ctr"/>
            <a:r>
              <a:rPr lang="en-US" sz="3200" dirty="0">
                <a:solidFill>
                  <a:schemeClr val="accent5">
                    <a:lumMod val="50000"/>
                  </a:schemeClr>
                </a:solidFill>
              </a:rPr>
              <a:t>Es </a:t>
            </a:r>
            <a:r>
              <a:rPr lang="en-US" sz="3200" dirty="0" err="1">
                <a:solidFill>
                  <a:schemeClr val="accent5">
                    <a:lumMod val="50000"/>
                  </a:schemeClr>
                </a:solidFill>
              </a:rPr>
              <a:t>ist</a:t>
            </a:r>
            <a:r>
              <a:rPr lang="en-US" sz="3200" dirty="0">
                <a:solidFill>
                  <a:schemeClr val="accent5">
                    <a:lumMod val="50000"/>
                  </a:schemeClr>
                </a:solidFill>
              </a:rPr>
              <a:t> </a:t>
            </a:r>
            <a:r>
              <a:rPr lang="en-US" sz="3200" dirty="0" err="1">
                <a:solidFill>
                  <a:schemeClr val="accent5">
                    <a:lumMod val="50000"/>
                  </a:schemeClr>
                </a:solidFill>
              </a:rPr>
              <a:t>traurig</a:t>
            </a:r>
            <a:r>
              <a:rPr lang="en-US" sz="3200" dirty="0">
                <a:solidFill>
                  <a:schemeClr val="accent5">
                    <a:lumMod val="50000"/>
                  </a:schemeClr>
                </a:solidFill>
              </a:rPr>
              <a:t>, </a:t>
            </a:r>
            <a:r>
              <a:rPr lang="en-US" sz="3200" dirty="0" err="1">
                <a:solidFill>
                  <a:schemeClr val="accent5">
                    <a:lumMod val="50000"/>
                  </a:schemeClr>
                </a:solidFill>
              </a:rPr>
              <a:t>wenn</a:t>
            </a:r>
            <a:r>
              <a:rPr lang="en-US" sz="3200" dirty="0">
                <a:solidFill>
                  <a:schemeClr val="accent5">
                    <a:lumMod val="50000"/>
                  </a:schemeClr>
                </a:solidFill>
              </a:rPr>
              <a:t> </a:t>
            </a: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 </a:t>
            </a:r>
            <a:r>
              <a:rPr lang="en-US" sz="3200" dirty="0" err="1">
                <a:solidFill>
                  <a:schemeClr val="accent5">
                    <a:lumMod val="50000"/>
                  </a:schemeClr>
                </a:solidFill>
              </a:rPr>
              <a:t>sterben</a:t>
            </a:r>
            <a:r>
              <a:rPr lang="en-US" sz="3200" dirty="0">
                <a:solidFill>
                  <a:schemeClr val="accent5">
                    <a:lumMod val="50000"/>
                  </a:schemeClr>
                </a:solidFill>
              </a:rPr>
              <a:t>.</a:t>
            </a:r>
          </a:p>
        </p:txBody>
      </p:sp>
      <p:sp>
        <p:nvSpPr>
          <p:cNvPr id="13" name="TextBox 12">
            <a:extLst>
              <a:ext uri="{FF2B5EF4-FFF2-40B4-BE49-F238E27FC236}">
                <a16:creationId xmlns:a16="http://schemas.microsoft.com/office/drawing/2014/main" id="{659A4EFF-AC38-4075-893C-69C478989C23}"/>
              </a:ext>
            </a:extLst>
          </p:cNvPr>
          <p:cNvSpPr txBox="1"/>
          <p:nvPr/>
        </p:nvSpPr>
        <p:spPr>
          <a:xfrm>
            <a:off x="233912" y="1469069"/>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 </a:t>
            </a:r>
            <a:r>
              <a:rPr lang="en-US" sz="3200" dirty="0" err="1">
                <a:solidFill>
                  <a:schemeClr val="accent5">
                    <a:lumMod val="50000"/>
                  </a:schemeClr>
                </a:solidFill>
              </a:rPr>
              <a:t>sind</a:t>
            </a:r>
            <a:r>
              <a:rPr lang="en-US" sz="3200" dirty="0">
                <a:solidFill>
                  <a:schemeClr val="accent5">
                    <a:lumMod val="50000"/>
                  </a:schemeClr>
                </a:solidFill>
              </a:rPr>
              <a:t> </a:t>
            </a:r>
            <a:r>
              <a:rPr lang="en-US" sz="3200" dirty="0" err="1">
                <a:solidFill>
                  <a:schemeClr val="accent5">
                    <a:lumMod val="50000"/>
                  </a:schemeClr>
                </a:solidFill>
              </a:rPr>
              <a:t>traditioneller</a:t>
            </a:r>
            <a:r>
              <a:rPr lang="en-US" sz="3200" dirty="0">
                <a:solidFill>
                  <a:schemeClr val="accent5">
                    <a:lumMod val="50000"/>
                  </a:schemeClr>
                </a:solidFill>
              </a:rPr>
              <a:t>.</a:t>
            </a:r>
          </a:p>
        </p:txBody>
      </p:sp>
      <p:sp>
        <p:nvSpPr>
          <p:cNvPr id="14" name="TextBox 13">
            <a:extLst>
              <a:ext uri="{FF2B5EF4-FFF2-40B4-BE49-F238E27FC236}">
                <a16:creationId xmlns:a16="http://schemas.microsoft.com/office/drawing/2014/main" id="{DD360319-DA9B-4FE9-9341-C3BCD4EBFE9B}"/>
              </a:ext>
            </a:extLst>
          </p:cNvPr>
          <p:cNvSpPr txBox="1"/>
          <p:nvPr/>
        </p:nvSpPr>
        <p:spPr>
          <a:xfrm>
            <a:off x="70650" y="1479129"/>
            <a:ext cx="11777327" cy="1077218"/>
          </a:xfrm>
          <a:prstGeom prst="rect">
            <a:avLst/>
          </a:prstGeom>
          <a:solidFill>
            <a:schemeClr val="bg1"/>
          </a:solidFill>
        </p:spPr>
        <p:txBody>
          <a:bodyPr wrap="square" rtlCol="0">
            <a:spAutoFit/>
          </a:bodyPr>
          <a:lstStyle/>
          <a:p>
            <a:pPr algn="ctr"/>
            <a:r>
              <a:rPr lang="en-US" sz="3200" dirty="0">
                <a:solidFill>
                  <a:schemeClr val="accent5">
                    <a:lumMod val="50000"/>
                  </a:schemeClr>
                </a:solidFill>
              </a:rPr>
              <a:t>Man </a:t>
            </a:r>
            <a:r>
              <a:rPr lang="en-US" sz="3200" dirty="0" err="1">
                <a:solidFill>
                  <a:schemeClr val="accent5">
                    <a:lumMod val="50000"/>
                  </a:schemeClr>
                </a:solidFill>
              </a:rPr>
              <a:t>kann</a:t>
            </a:r>
            <a:r>
              <a:rPr lang="en-US" sz="3200" dirty="0">
                <a:solidFill>
                  <a:schemeClr val="accent5">
                    <a:lumMod val="50000"/>
                  </a:schemeClr>
                </a:solidFill>
              </a:rPr>
              <a:t> </a:t>
            </a:r>
            <a:r>
              <a:rPr lang="en-US" sz="3200" dirty="0" err="1">
                <a:solidFill>
                  <a:schemeClr val="accent5">
                    <a:lumMod val="50000"/>
                  </a:schemeClr>
                </a:solidFill>
              </a:rPr>
              <a:t>künstliche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 </a:t>
            </a:r>
            <a:r>
              <a:rPr lang="en-US" sz="3200" dirty="0" err="1">
                <a:solidFill>
                  <a:schemeClr val="accent5">
                    <a:lumMod val="50000"/>
                  </a:schemeClr>
                </a:solidFill>
              </a:rPr>
              <a:t>nicht</a:t>
            </a:r>
            <a:r>
              <a:rPr lang="en-US" sz="3200" dirty="0">
                <a:solidFill>
                  <a:schemeClr val="accent5">
                    <a:lumMod val="50000"/>
                  </a:schemeClr>
                </a:solidFill>
              </a:rPr>
              <a:t> von </a:t>
            </a:r>
            <a:r>
              <a:rPr lang="en-US" sz="3200" dirty="0" err="1">
                <a:solidFill>
                  <a:schemeClr val="accent5">
                    <a:lumMod val="50000"/>
                  </a:schemeClr>
                </a:solidFill>
              </a:rPr>
              <a:t>echten</a:t>
            </a:r>
            <a:r>
              <a:rPr lang="en-US" sz="3200" dirty="0">
                <a:solidFill>
                  <a:schemeClr val="accent5">
                    <a:lumMod val="50000"/>
                  </a:schemeClr>
                </a:solidFill>
              </a:rPr>
              <a:t> </a:t>
            </a:r>
            <a:r>
              <a:rPr lang="en-US" sz="3200" dirty="0" err="1">
                <a:solidFill>
                  <a:schemeClr val="accent5">
                    <a:lumMod val="50000"/>
                  </a:schemeClr>
                </a:solidFill>
              </a:rPr>
              <a:t>Bäumen</a:t>
            </a:r>
            <a:r>
              <a:rPr lang="en-US" sz="3200" dirty="0">
                <a:solidFill>
                  <a:schemeClr val="accent5">
                    <a:lumMod val="50000"/>
                  </a:schemeClr>
                </a:solidFill>
              </a:rPr>
              <a:t> </a:t>
            </a:r>
            <a:r>
              <a:rPr lang="en-US" sz="3200" dirty="0" err="1">
                <a:solidFill>
                  <a:schemeClr val="accent5">
                    <a:lumMod val="50000"/>
                  </a:schemeClr>
                </a:solidFill>
              </a:rPr>
              <a:t>unterscheiden</a:t>
            </a:r>
            <a:r>
              <a:rPr lang="en-US" sz="3200" dirty="0">
                <a:solidFill>
                  <a:schemeClr val="accent5">
                    <a:lumMod val="50000"/>
                  </a:schemeClr>
                </a:solidFill>
              </a:rPr>
              <a:t>.</a:t>
            </a:r>
          </a:p>
        </p:txBody>
      </p:sp>
    </p:spTree>
    <p:extLst>
      <p:ext uri="{BB962C8B-B14F-4D97-AF65-F5344CB8AC3E}">
        <p14:creationId xmlns:p14="http://schemas.microsoft.com/office/powerpoint/2010/main" val="389773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4736" cy="869950"/>
          </a:xfrm>
          <a:prstGeom prst="rect">
            <a:avLst/>
          </a:prstGeom>
        </p:spPr>
      </p:pic>
      <p:sp>
        <p:nvSpPr>
          <p:cNvPr id="4" name="Title 3"/>
          <p:cNvSpPr>
            <a:spLocks noGrp="1"/>
          </p:cNvSpPr>
          <p:nvPr>
            <p:ph type="title"/>
          </p:nvPr>
        </p:nvSpPr>
        <p:spPr>
          <a:xfrm>
            <a:off x="0" y="294041"/>
            <a:ext cx="4114800" cy="707849"/>
          </a:xfrm>
        </p:spPr>
        <p:txBody>
          <a:bodyPr>
            <a:normAutofit/>
          </a:bodyPr>
          <a:lstStyle/>
          <a:p>
            <a:r>
              <a:rPr lang="en-GB" sz="3600" b="1" dirty="0">
                <a:solidFill>
                  <a:schemeClr val="bg1"/>
                </a:solidFill>
              </a:rPr>
              <a:t>Was </a:t>
            </a:r>
            <a:r>
              <a:rPr lang="en-GB" sz="3600" b="1" dirty="0" err="1">
                <a:solidFill>
                  <a:schemeClr val="bg1"/>
                </a:solidFill>
              </a:rPr>
              <a:t>denkt</a:t>
            </a:r>
            <a:r>
              <a:rPr lang="en-GB" sz="3600" b="1" dirty="0">
                <a:solidFill>
                  <a:schemeClr val="bg1"/>
                </a:solidFill>
              </a:rPr>
              <a:t> </a:t>
            </a:r>
            <a:r>
              <a:rPr lang="en-GB" sz="3600" b="1" dirty="0" err="1">
                <a:solidFill>
                  <a:schemeClr val="bg1"/>
                </a:solidFill>
              </a:rPr>
              <a:t>ihr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Wer</a:t>
            </a:r>
            <a:r>
              <a:rPr lang="en-US" sz="3200" dirty="0">
                <a:solidFill>
                  <a:schemeClr val="accent5">
                    <a:lumMod val="50000"/>
                  </a:schemeClr>
                </a:solidFill>
              </a:rPr>
              <a:t> mag </a:t>
            </a:r>
            <a:r>
              <a:rPr lang="en-US" sz="3200" dirty="0" err="1">
                <a:solidFill>
                  <a:schemeClr val="accent5">
                    <a:lumMod val="50000"/>
                  </a:schemeClr>
                </a:solidFill>
              </a:rPr>
              <a:t>lieber</a:t>
            </a:r>
            <a:r>
              <a:rPr lang="en-US" sz="3200" dirty="0">
                <a:solidFill>
                  <a:schemeClr val="accent5">
                    <a:lumMod val="50000"/>
                  </a:schemeClr>
                </a:solidFill>
              </a:rPr>
              <a:t> </a:t>
            </a:r>
            <a:r>
              <a:rPr lang="en-US" sz="3200" dirty="0" err="1">
                <a:solidFill>
                  <a:schemeClr val="accent5">
                    <a:lumMod val="50000"/>
                  </a:schemeClr>
                </a:solidFill>
              </a:rPr>
              <a:t>echte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a:t>
            </a:r>
          </a:p>
        </p:txBody>
      </p:sp>
      <p:pic>
        <p:nvPicPr>
          <p:cNvPr id="20" name="Picture 2" descr="Christmas Tree, Holidays, Christmas, Christmas Baubles">
            <a:extLst>
              <a:ext uri="{FF2B5EF4-FFF2-40B4-BE49-F238E27FC236}">
                <a16:creationId xmlns:a16="http://schemas.microsoft.com/office/drawing/2014/main" id="{20737929-BCBE-4C3C-9E67-8BF17712A0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260" y="2104664"/>
            <a:ext cx="3696164" cy="4094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mas, Christmas Tree, Christmas Tree Decorations">
            <a:extLst>
              <a:ext uri="{FF2B5EF4-FFF2-40B4-BE49-F238E27FC236}">
                <a16:creationId xmlns:a16="http://schemas.microsoft.com/office/drawing/2014/main" id="{0033E5E9-1B06-42B3-A06B-490461339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260" y="1920439"/>
            <a:ext cx="3514931" cy="4369150"/>
          </a:xfrm>
          <a:prstGeom prst="rect">
            <a:avLst/>
          </a:prstGeom>
          <a:solidFill>
            <a:schemeClr val="bg1"/>
          </a:solidFill>
        </p:spPr>
      </p:pic>
      <p:sp>
        <p:nvSpPr>
          <p:cNvPr id="15" name="TextBox 14">
            <a:extLst>
              <a:ext uri="{FF2B5EF4-FFF2-40B4-BE49-F238E27FC236}">
                <a16:creationId xmlns:a16="http://schemas.microsoft.com/office/drawing/2014/main" id="{D298CE01-4E58-4CBE-8063-8D39488A3866}"/>
              </a:ext>
            </a:extLst>
          </p:cNvPr>
          <p:cNvSpPr txBox="1"/>
          <p:nvPr/>
        </p:nvSpPr>
        <p:spPr>
          <a:xfrm>
            <a:off x="0" y="1402071"/>
            <a:ext cx="11777327" cy="584775"/>
          </a:xfrm>
          <a:prstGeom prst="rect">
            <a:avLst/>
          </a:prstGeom>
          <a:solidFill>
            <a:schemeClr val="bg1"/>
          </a:solidFill>
        </p:spPr>
        <p:txBody>
          <a:bodyPr wrap="square" rtlCol="0">
            <a:spAutoFit/>
          </a:bodyPr>
          <a:lstStyle/>
          <a:p>
            <a:pPr algn="ctr"/>
            <a:r>
              <a:rPr lang="en-US" sz="3200" dirty="0" err="1">
                <a:solidFill>
                  <a:schemeClr val="accent5">
                    <a:lumMod val="50000"/>
                  </a:schemeClr>
                </a:solidFill>
              </a:rPr>
              <a:t>Wer</a:t>
            </a:r>
            <a:r>
              <a:rPr lang="en-US" sz="3200" dirty="0">
                <a:solidFill>
                  <a:schemeClr val="accent5">
                    <a:lumMod val="50000"/>
                  </a:schemeClr>
                </a:solidFill>
              </a:rPr>
              <a:t> mag </a:t>
            </a:r>
            <a:r>
              <a:rPr lang="en-US" sz="3200" dirty="0" err="1">
                <a:solidFill>
                  <a:schemeClr val="accent5">
                    <a:lumMod val="50000"/>
                  </a:schemeClr>
                </a:solidFill>
              </a:rPr>
              <a:t>lieber</a:t>
            </a:r>
            <a:r>
              <a:rPr lang="en-US" sz="3200" dirty="0">
                <a:solidFill>
                  <a:schemeClr val="accent5">
                    <a:lumMod val="50000"/>
                  </a:schemeClr>
                </a:solidFill>
              </a:rPr>
              <a:t> </a:t>
            </a:r>
            <a:r>
              <a:rPr lang="en-US" sz="3200" dirty="0" err="1">
                <a:solidFill>
                  <a:schemeClr val="accent5">
                    <a:lumMod val="50000"/>
                  </a:schemeClr>
                </a:solidFill>
              </a:rPr>
              <a:t>künstliche</a:t>
            </a:r>
            <a:r>
              <a:rPr lang="en-US" sz="3200" dirty="0">
                <a:solidFill>
                  <a:schemeClr val="accent5">
                    <a:lumMod val="50000"/>
                  </a:schemeClr>
                </a:solidFill>
              </a:rPr>
              <a:t> </a:t>
            </a:r>
            <a:r>
              <a:rPr lang="en-US" sz="3200" dirty="0" err="1">
                <a:solidFill>
                  <a:schemeClr val="accent5">
                    <a:lumMod val="50000"/>
                  </a:schemeClr>
                </a:solidFill>
              </a:rPr>
              <a:t>Bäume</a:t>
            </a:r>
            <a:r>
              <a:rPr lang="en-US" sz="3200" dirty="0">
                <a:solidFill>
                  <a:schemeClr val="accent5">
                    <a:lumMod val="50000"/>
                  </a:schemeClr>
                </a:solidFill>
              </a:rPr>
              <a:t>?</a:t>
            </a:r>
          </a:p>
        </p:txBody>
      </p:sp>
    </p:spTree>
    <p:extLst>
      <p:ext uri="{BB962C8B-B14F-4D97-AF65-F5344CB8AC3E}">
        <p14:creationId xmlns:p14="http://schemas.microsoft.com/office/powerpoint/2010/main" val="402268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5148" y="2871484"/>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p:blipFill>
        <p:spPr>
          <a:xfrm>
            <a:off x="2945756" y="2614436"/>
            <a:ext cx="1275434" cy="1275434"/>
          </a:xfrm>
          <a:prstGeom prst="rect">
            <a:avLst/>
          </a:prstGeom>
        </p:spPr>
      </p:pic>
      <p:sp>
        <p:nvSpPr>
          <p:cNvPr id="12" name="TextBox 11"/>
          <p:cNvSpPr txBox="1"/>
          <p:nvPr/>
        </p:nvSpPr>
        <p:spPr>
          <a:xfrm>
            <a:off x="175148" y="2097990"/>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3666025"/>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6072" y="247046"/>
            <a:ext cx="1421254" cy="38075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‘w’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qu</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A281E828-2513-49D7-8579-5CE000E0C985}"/>
              </a:ext>
            </a:extLst>
          </p:cNvPr>
          <p:cNvGraphicFramePr>
            <a:graphicFrameLocks noGrp="1"/>
          </p:cNvGraphicFramePr>
          <p:nvPr>
            <p:extLst>
              <p:ext uri="{D42A27DB-BD31-4B8C-83A1-F6EECF244321}">
                <p14:modId xmlns:p14="http://schemas.microsoft.com/office/powerpoint/2010/main" val="3612176645"/>
              </p:ext>
            </p:extLst>
          </p:nvPr>
        </p:nvGraphicFramePr>
        <p:xfrm>
          <a:off x="489802" y="1889674"/>
          <a:ext cx="11151738" cy="4156284"/>
        </p:xfrm>
        <a:graphic>
          <a:graphicData uri="http://schemas.openxmlformats.org/drawingml/2006/table">
            <a:tbl>
              <a:tblPr firstRow="1" bandRow="1">
                <a:tableStyleId>{2D5ABB26-0587-4C30-8999-92F81FD0307C}</a:tableStyleId>
              </a:tblPr>
              <a:tblGrid>
                <a:gridCol w="5575869">
                  <a:extLst>
                    <a:ext uri="{9D8B030D-6E8A-4147-A177-3AD203B41FA5}">
                      <a16:colId xmlns:a16="http://schemas.microsoft.com/office/drawing/2014/main" val="1990865653"/>
                    </a:ext>
                  </a:extLst>
                </a:gridCol>
                <a:gridCol w="5575869">
                  <a:extLst>
                    <a:ext uri="{9D8B030D-6E8A-4147-A177-3AD203B41FA5}">
                      <a16:colId xmlns:a16="http://schemas.microsoft.com/office/drawing/2014/main" val="1669970654"/>
                    </a:ext>
                  </a:extLst>
                </a:gridCol>
              </a:tblGrid>
              <a:tr h="2078142">
                <a:tc>
                  <a:txBody>
                    <a:bodyPr/>
                    <a:lstStyle/>
                    <a:p>
                      <a:pPr algn="l"/>
                      <a:r>
                        <a:rPr lang="en-GB" sz="2400" kern="1200" dirty="0">
                          <a:solidFill>
                            <a:schemeClr val="accent5">
                              <a:lumMod val="50000"/>
                            </a:schemeClr>
                          </a:solidFill>
                          <a:latin typeface="+mn-lt"/>
                          <a:ea typeface="+mn-ea"/>
                          <a:cs typeface="+mn-cs"/>
                        </a:rPr>
                        <a:t>              Wal                          Qual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kern="1200" dirty="0">
                          <a:solidFill>
                            <a:schemeClr val="accent5">
                              <a:lumMod val="50000"/>
                            </a:schemeClr>
                          </a:solidFill>
                          <a:latin typeface="+mn-lt"/>
                          <a:ea typeface="+mn-ea"/>
                          <a:cs typeface="+mn-cs"/>
                        </a:rPr>
                        <a:t>                     Quelle               </a:t>
                      </a:r>
                      <a:r>
                        <a:rPr lang="en-GB" sz="2400" kern="1200" dirty="0" err="1">
                          <a:solidFill>
                            <a:schemeClr val="accent5">
                              <a:lumMod val="50000"/>
                            </a:schemeClr>
                          </a:solidFill>
                          <a:latin typeface="+mn-lt"/>
                          <a:ea typeface="+mn-ea"/>
                          <a:cs typeface="+mn-cs"/>
                        </a:rPr>
                        <a:t>Welle</a:t>
                      </a:r>
                      <a:endParaRPr lang="en-GB" sz="2400" kern="1200" dirty="0">
                        <a:solidFill>
                          <a:schemeClr val="accent5">
                            <a:lumMod val="50000"/>
                          </a:schemeClr>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861485"/>
                  </a:ext>
                </a:extLst>
              </a:tr>
              <a:tr h="2078142">
                <a:tc>
                  <a:txBody>
                    <a:bodyPr/>
                    <a:lstStyle/>
                    <a:p>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wählen</a:t>
                      </a:r>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quälen</a:t>
                      </a:r>
                      <a:endParaRPr lang="en-GB" sz="2400" kern="1200" dirty="0">
                        <a:solidFill>
                          <a:schemeClr val="accent5">
                            <a:lumMod val="50000"/>
                          </a:schemeClr>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quackeln</a:t>
                      </a:r>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wackeln</a:t>
                      </a:r>
                      <a:r>
                        <a:rPr lang="en-GB" sz="2400" kern="1200" dirty="0">
                          <a:solidFill>
                            <a:schemeClr val="accent5">
                              <a:lumMod val="50000"/>
                            </a:schemeClr>
                          </a:solidFill>
                          <a:latin typeface="+mn-lt"/>
                          <a:ea typeface="+mn-ea"/>
                          <a:cs typeface="+mn-cs"/>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199183"/>
                  </a:ext>
                </a:extLst>
              </a:tr>
            </a:tbl>
          </a:graphicData>
        </a:graphic>
      </p:graphicFrame>
      <p:pic>
        <p:nvPicPr>
          <p:cNvPr id="1026" name="Picture 2" descr="Whale, Ocean, Sea, Animal, Mammal, Aquarium, Nature">
            <a:extLst>
              <a:ext uri="{FF2B5EF4-FFF2-40B4-BE49-F238E27FC236}">
                <a16:creationId xmlns:a16="http://schemas.microsoft.com/office/drawing/2014/main" id="{25084ED7-F470-4095-8645-E9C77D5845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0436" y="2009137"/>
            <a:ext cx="1989881" cy="1419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mach Pain, Stomachache, Abdominal Pain">
            <a:extLst>
              <a:ext uri="{FF2B5EF4-FFF2-40B4-BE49-F238E27FC236}">
                <a16:creationId xmlns:a16="http://schemas.microsoft.com/office/drawing/2014/main" id="{08F59307-FF9F-4F0E-821D-123A5440BFB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24" t="14609" r="7347"/>
          <a:stretch/>
        </p:blipFill>
        <p:spPr bwMode="auto">
          <a:xfrm>
            <a:off x="4086283" y="1921061"/>
            <a:ext cx="1536595" cy="16233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F07E11F-D0FC-4193-81FD-FBBE20ADB907}"/>
              </a:ext>
            </a:extLst>
          </p:cNvPr>
          <p:cNvSpPr/>
          <p:nvPr/>
        </p:nvSpPr>
        <p:spPr>
          <a:xfrm>
            <a:off x="1425451" y="3544371"/>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10" name="Rectangle 9">
            <a:extLst>
              <a:ext uri="{FF2B5EF4-FFF2-40B4-BE49-F238E27FC236}">
                <a16:creationId xmlns:a16="http://schemas.microsoft.com/office/drawing/2014/main" id="{D4FEA2BD-211D-4FAA-947D-ABAA0358F840}"/>
              </a:ext>
            </a:extLst>
          </p:cNvPr>
          <p:cNvSpPr/>
          <p:nvPr/>
        </p:nvSpPr>
        <p:spPr>
          <a:xfrm>
            <a:off x="4334880" y="3558019"/>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15" name="Action Button: Custom 16">
            <a:hlinkClick r:id="" action="ppaction://noaction" highlightClick="1">
              <a:snd r:embed="rId6" name="9.3.2.2 slide 3 1.wav"/>
            </a:hlinkClick>
            <a:extLst>
              <a:ext uri="{FF2B5EF4-FFF2-40B4-BE49-F238E27FC236}">
                <a16:creationId xmlns:a16="http://schemas.microsoft.com/office/drawing/2014/main" id="{91B83E4E-4520-424F-9E91-B5DBCD1786DA}"/>
              </a:ext>
            </a:extLst>
          </p:cNvPr>
          <p:cNvSpPr/>
          <p:nvPr/>
        </p:nvSpPr>
        <p:spPr>
          <a:xfrm>
            <a:off x="645184" y="19989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9.3.2.2 slide 3 2.wav"/>
            </a:hlinkClick>
            <a:extLst>
              <a:ext uri="{FF2B5EF4-FFF2-40B4-BE49-F238E27FC236}">
                <a16:creationId xmlns:a16="http://schemas.microsoft.com/office/drawing/2014/main" id="{C59B3E30-390F-4361-A7CA-D1122DE49E40}"/>
              </a:ext>
            </a:extLst>
          </p:cNvPr>
          <p:cNvSpPr/>
          <p:nvPr/>
        </p:nvSpPr>
        <p:spPr>
          <a:xfrm>
            <a:off x="6192896" y="19989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9.3.2.2 slide 3 3.wav"/>
            </a:hlinkClick>
            <a:extLst>
              <a:ext uri="{FF2B5EF4-FFF2-40B4-BE49-F238E27FC236}">
                <a16:creationId xmlns:a16="http://schemas.microsoft.com/office/drawing/2014/main" id="{5C1CBA0F-4707-4BDD-9DE3-012EC818498A}"/>
              </a:ext>
            </a:extLst>
          </p:cNvPr>
          <p:cNvSpPr/>
          <p:nvPr/>
        </p:nvSpPr>
        <p:spPr>
          <a:xfrm>
            <a:off x="645184" y="40960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9" name="9.3.2.2 slide 3 4.wav"/>
            </a:hlinkClick>
            <a:extLst>
              <a:ext uri="{FF2B5EF4-FFF2-40B4-BE49-F238E27FC236}">
                <a16:creationId xmlns:a16="http://schemas.microsoft.com/office/drawing/2014/main" id="{5CDC3B1F-B8B8-4BEA-8D7B-F2754870C3F5}"/>
              </a:ext>
            </a:extLst>
          </p:cNvPr>
          <p:cNvSpPr/>
          <p:nvPr/>
        </p:nvSpPr>
        <p:spPr>
          <a:xfrm>
            <a:off x="6215691" y="40960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030" name="Picture 6" descr="Print, Water, Waves">
            <a:extLst>
              <a:ext uri="{FF2B5EF4-FFF2-40B4-BE49-F238E27FC236}">
                <a16:creationId xmlns:a16="http://schemas.microsoft.com/office/drawing/2014/main" id="{A14BD1DC-B4A5-4080-8A74-865E1E2F79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3005" y="2009137"/>
            <a:ext cx="13428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ter, Source, Jet, Dancing Fountains, Park">
            <a:extLst>
              <a:ext uri="{FF2B5EF4-FFF2-40B4-BE49-F238E27FC236}">
                <a16:creationId xmlns:a16="http://schemas.microsoft.com/office/drawing/2014/main" id="{A1034A0C-CA28-4333-A9F0-4FB87028A9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6798" y="1994936"/>
            <a:ext cx="2146189" cy="14307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E7AA6C0-9F0A-4657-ABE3-E23F23BBB012}"/>
              </a:ext>
            </a:extLst>
          </p:cNvPr>
          <p:cNvSpPr/>
          <p:nvPr/>
        </p:nvSpPr>
        <p:spPr>
          <a:xfrm>
            <a:off x="7753519" y="3558019"/>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22" name="Rectangle 21">
            <a:extLst>
              <a:ext uri="{FF2B5EF4-FFF2-40B4-BE49-F238E27FC236}">
                <a16:creationId xmlns:a16="http://schemas.microsoft.com/office/drawing/2014/main" id="{C12726C4-3CFB-4140-BDBA-A91251680748}"/>
              </a:ext>
            </a:extLst>
          </p:cNvPr>
          <p:cNvSpPr/>
          <p:nvPr/>
        </p:nvSpPr>
        <p:spPr>
          <a:xfrm>
            <a:off x="9831117" y="3558019"/>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pic>
        <p:nvPicPr>
          <p:cNvPr id="1034" name="Picture 10" descr="Ballot Box, Box, Poll, Election, Vote, Ballot, Voting">
            <a:extLst>
              <a:ext uri="{FF2B5EF4-FFF2-40B4-BE49-F238E27FC236}">
                <a16:creationId xmlns:a16="http://schemas.microsoft.com/office/drawing/2014/main" id="{35C9F53B-E09C-40EF-B077-727E2E69F5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0321" y="4066357"/>
            <a:ext cx="1989881" cy="156752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9F76F30-0AF8-4730-892E-7B45755DA65E}"/>
              </a:ext>
            </a:extLst>
          </p:cNvPr>
          <p:cNvSpPr/>
          <p:nvPr/>
        </p:nvSpPr>
        <p:spPr>
          <a:xfrm>
            <a:off x="1559772" y="5644735"/>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26" name="Rectangle 25">
            <a:extLst>
              <a:ext uri="{FF2B5EF4-FFF2-40B4-BE49-F238E27FC236}">
                <a16:creationId xmlns:a16="http://schemas.microsoft.com/office/drawing/2014/main" id="{9990CAE6-E404-4D0A-8F2B-7F0166AF53F0}"/>
              </a:ext>
            </a:extLst>
          </p:cNvPr>
          <p:cNvSpPr/>
          <p:nvPr/>
        </p:nvSpPr>
        <p:spPr>
          <a:xfrm>
            <a:off x="4113397" y="5623321"/>
            <a:ext cx="621531"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pic>
        <p:nvPicPr>
          <p:cNvPr id="1038" name="Picture 14" descr="Secret, Whispering, Ear, Woman, Lips, Hair">
            <a:extLst>
              <a:ext uri="{FF2B5EF4-FFF2-40B4-BE49-F238E27FC236}">
                <a16:creationId xmlns:a16="http://schemas.microsoft.com/office/drawing/2014/main" id="{D2EC7EF2-9715-49D1-A1C8-113AD31819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87693" y="4052086"/>
            <a:ext cx="1571235" cy="1571235"/>
          </a:xfrm>
          <a:prstGeom prst="rect">
            <a:avLst/>
          </a:prstGeom>
          <a:noFill/>
          <a:extLst>
            <a:ext uri="{909E8E84-426E-40DD-AFC4-6F175D3DCCD1}">
              <a14:hiddenFill xmlns:a14="http://schemas.microsoft.com/office/drawing/2010/main">
                <a:solidFill>
                  <a:srgbClr val="FFFFFF"/>
                </a:solidFill>
              </a14:hiddenFill>
            </a:ext>
          </a:extLst>
        </p:spPr>
      </p:pic>
      <p:sp>
        <p:nvSpPr>
          <p:cNvPr id="8" name="Double Wave 7">
            <a:extLst>
              <a:ext uri="{FF2B5EF4-FFF2-40B4-BE49-F238E27FC236}">
                <a16:creationId xmlns:a16="http://schemas.microsoft.com/office/drawing/2014/main" id="{A85EA444-F5E3-490E-96A2-CC8F07048BDD}"/>
              </a:ext>
            </a:extLst>
          </p:cNvPr>
          <p:cNvSpPr/>
          <p:nvPr/>
        </p:nvSpPr>
        <p:spPr>
          <a:xfrm rot="5659474">
            <a:off x="9817472" y="4604979"/>
            <a:ext cx="1209922" cy="681849"/>
          </a:xfrm>
          <a:prstGeom prst="doubleWave">
            <a:avLst>
              <a:gd name="adj1" fmla="val 12500"/>
              <a:gd name="adj2" fmla="val 2256"/>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6A8F5B4-7383-4484-ACDB-0BB1BB126741}"/>
              </a:ext>
            </a:extLst>
          </p:cNvPr>
          <p:cNvSpPr/>
          <p:nvPr/>
        </p:nvSpPr>
        <p:spPr>
          <a:xfrm>
            <a:off x="7457073" y="5651985"/>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30" name="Rectangle 29">
            <a:extLst>
              <a:ext uri="{FF2B5EF4-FFF2-40B4-BE49-F238E27FC236}">
                <a16:creationId xmlns:a16="http://schemas.microsoft.com/office/drawing/2014/main" id="{F2C396E0-181C-424B-8BA8-3AA7DE09FC38}"/>
              </a:ext>
            </a:extLst>
          </p:cNvPr>
          <p:cNvSpPr/>
          <p:nvPr/>
        </p:nvSpPr>
        <p:spPr>
          <a:xfrm>
            <a:off x="9465759" y="5613595"/>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pic>
        <p:nvPicPr>
          <p:cNvPr id="11" name="Picture 10" descr="A picture containing colorful, close&#10;&#10;Description automatically generated">
            <a:extLst>
              <a:ext uri="{FF2B5EF4-FFF2-40B4-BE49-F238E27FC236}">
                <a16:creationId xmlns:a16="http://schemas.microsoft.com/office/drawing/2014/main" id="{991BEAE8-0D27-4038-B0A1-752FD03B94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3910" y="4096016"/>
            <a:ext cx="1199960" cy="1528814"/>
          </a:xfrm>
          <a:prstGeom prst="rect">
            <a:avLst/>
          </a:prstGeom>
        </p:spPr>
      </p:pic>
    </p:spTree>
    <p:extLst>
      <p:ext uri="{BB962C8B-B14F-4D97-AF65-F5344CB8AC3E}">
        <p14:creationId xmlns:p14="http://schemas.microsoft.com/office/powerpoint/2010/main" val="37131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1" grpId="0" animBg="1"/>
      <p:bldP spid="22" grpId="0" animBg="1"/>
      <p:bldP spid="25" grpId="0" animBg="1"/>
      <p:bldP spid="26"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6072" y="247046"/>
            <a:ext cx="1421254" cy="38075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‘w’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qu</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A281E828-2513-49D7-8579-5CE000E0C985}"/>
              </a:ext>
            </a:extLst>
          </p:cNvPr>
          <p:cNvGraphicFramePr>
            <a:graphicFrameLocks noGrp="1"/>
          </p:cNvGraphicFramePr>
          <p:nvPr>
            <p:extLst>
              <p:ext uri="{D42A27DB-BD31-4B8C-83A1-F6EECF244321}">
                <p14:modId xmlns:p14="http://schemas.microsoft.com/office/powerpoint/2010/main" val="1942653638"/>
              </p:ext>
            </p:extLst>
          </p:nvPr>
        </p:nvGraphicFramePr>
        <p:xfrm>
          <a:off x="489802" y="1889674"/>
          <a:ext cx="11151738" cy="4156284"/>
        </p:xfrm>
        <a:graphic>
          <a:graphicData uri="http://schemas.openxmlformats.org/drawingml/2006/table">
            <a:tbl>
              <a:tblPr firstRow="1" bandRow="1">
                <a:tableStyleId>{2D5ABB26-0587-4C30-8999-92F81FD0307C}</a:tableStyleId>
              </a:tblPr>
              <a:tblGrid>
                <a:gridCol w="5575869">
                  <a:extLst>
                    <a:ext uri="{9D8B030D-6E8A-4147-A177-3AD203B41FA5}">
                      <a16:colId xmlns:a16="http://schemas.microsoft.com/office/drawing/2014/main" val="1990865653"/>
                    </a:ext>
                  </a:extLst>
                </a:gridCol>
                <a:gridCol w="5575869">
                  <a:extLst>
                    <a:ext uri="{9D8B030D-6E8A-4147-A177-3AD203B41FA5}">
                      <a16:colId xmlns:a16="http://schemas.microsoft.com/office/drawing/2014/main" val="1669970654"/>
                    </a:ext>
                  </a:extLst>
                </a:gridCol>
              </a:tblGrid>
              <a:tr h="2078142">
                <a:tc>
                  <a:txBody>
                    <a:bodyPr/>
                    <a:lstStyle/>
                    <a:p>
                      <a:pPr algn="l"/>
                      <a:r>
                        <a:rPr lang="en-GB" sz="2400" kern="1200" dirty="0">
                          <a:solidFill>
                            <a:schemeClr val="accent5">
                              <a:lumMod val="50000"/>
                            </a:schemeClr>
                          </a:solidFill>
                          <a:latin typeface="+mn-lt"/>
                          <a:ea typeface="+mn-ea"/>
                          <a:cs typeface="+mn-cs"/>
                        </a:rPr>
                        <a:t>          Quarte                        </a:t>
                      </a:r>
                      <a:r>
                        <a:rPr lang="en-GB" sz="2400" kern="1200" dirty="0" err="1">
                          <a:solidFill>
                            <a:schemeClr val="accent5">
                              <a:lumMod val="50000"/>
                            </a:schemeClr>
                          </a:solidFill>
                          <a:latin typeface="+mn-lt"/>
                          <a:ea typeface="+mn-ea"/>
                          <a:cs typeface="+mn-cs"/>
                        </a:rPr>
                        <a:t>Warte</a:t>
                      </a:r>
                      <a:endParaRPr lang="en-GB" sz="2400" kern="1200" dirty="0">
                        <a:solidFill>
                          <a:schemeClr val="accent5">
                            <a:lumMod val="50000"/>
                          </a:schemeClr>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wallen</a:t>
                      </a:r>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Quallen</a:t>
                      </a:r>
                      <a:endParaRPr lang="en-GB" sz="2400" kern="1200" dirty="0">
                        <a:solidFill>
                          <a:schemeClr val="accent5">
                            <a:lumMod val="50000"/>
                          </a:schemeClr>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861485"/>
                  </a:ext>
                </a:extLst>
              </a:tr>
              <a:tr h="2078142">
                <a:tc>
                  <a:txBody>
                    <a:bodyPr/>
                    <a:lstStyle/>
                    <a:p>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Warzen</a:t>
                      </a:r>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quarzen</a:t>
                      </a:r>
                      <a:endParaRPr lang="en-GB" sz="2400" kern="1200" dirty="0">
                        <a:solidFill>
                          <a:schemeClr val="accent5">
                            <a:lumMod val="50000"/>
                          </a:schemeClr>
                        </a:solidFill>
                        <a:latin typeface="+mn-lt"/>
                        <a:ea typeface="+mn-ea"/>
                        <a:cs typeface="+mn-cs"/>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quatschen</a:t>
                      </a:r>
                      <a:r>
                        <a:rPr lang="en-GB" sz="2400" kern="1200" dirty="0">
                          <a:solidFill>
                            <a:schemeClr val="accent5">
                              <a:lumMod val="50000"/>
                            </a:schemeClr>
                          </a:solidFill>
                          <a:latin typeface="+mn-lt"/>
                          <a:ea typeface="+mn-ea"/>
                          <a:cs typeface="+mn-cs"/>
                        </a:rPr>
                        <a:t>        </a:t>
                      </a:r>
                      <a:r>
                        <a:rPr lang="en-GB" sz="2400" kern="1200" dirty="0" err="1">
                          <a:solidFill>
                            <a:schemeClr val="accent5">
                              <a:lumMod val="50000"/>
                            </a:schemeClr>
                          </a:solidFill>
                          <a:latin typeface="+mn-lt"/>
                          <a:ea typeface="+mn-ea"/>
                          <a:cs typeface="+mn-cs"/>
                        </a:rPr>
                        <a:t>watschen</a:t>
                      </a:r>
                      <a:r>
                        <a:rPr lang="en-GB" sz="2400" kern="1200" dirty="0">
                          <a:solidFill>
                            <a:schemeClr val="accent5">
                              <a:lumMod val="50000"/>
                            </a:schemeClr>
                          </a:solidFill>
                          <a:latin typeface="+mn-lt"/>
                          <a:ea typeface="+mn-ea"/>
                          <a:cs typeface="+mn-cs"/>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199183"/>
                  </a:ext>
                </a:extLst>
              </a:tr>
            </a:tbl>
          </a:graphicData>
        </a:graphic>
      </p:graphicFrame>
      <p:sp>
        <p:nvSpPr>
          <p:cNvPr id="7" name="Rectangle 6">
            <a:extLst>
              <a:ext uri="{FF2B5EF4-FFF2-40B4-BE49-F238E27FC236}">
                <a16:creationId xmlns:a16="http://schemas.microsoft.com/office/drawing/2014/main" id="{DF07E11F-D0FC-4193-81FD-FBBE20ADB907}"/>
              </a:ext>
            </a:extLst>
          </p:cNvPr>
          <p:cNvSpPr/>
          <p:nvPr/>
        </p:nvSpPr>
        <p:spPr>
          <a:xfrm>
            <a:off x="1259999" y="3529337"/>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10" name="Rectangle 9">
            <a:extLst>
              <a:ext uri="{FF2B5EF4-FFF2-40B4-BE49-F238E27FC236}">
                <a16:creationId xmlns:a16="http://schemas.microsoft.com/office/drawing/2014/main" id="{D4FEA2BD-211D-4FAA-947D-ABAA0358F840}"/>
              </a:ext>
            </a:extLst>
          </p:cNvPr>
          <p:cNvSpPr/>
          <p:nvPr/>
        </p:nvSpPr>
        <p:spPr>
          <a:xfrm>
            <a:off x="4176264" y="3558019"/>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15" name="Action Button: Custom 16">
            <a:hlinkClick r:id="" action="ppaction://noaction" highlightClick="1">
              <a:snd r:embed="rId4" name="9.3.2.2 slide 3 5.wav"/>
            </a:hlinkClick>
            <a:extLst>
              <a:ext uri="{FF2B5EF4-FFF2-40B4-BE49-F238E27FC236}">
                <a16:creationId xmlns:a16="http://schemas.microsoft.com/office/drawing/2014/main" id="{91B83E4E-4520-424F-9E91-B5DBCD1786DA}"/>
              </a:ext>
            </a:extLst>
          </p:cNvPr>
          <p:cNvSpPr/>
          <p:nvPr/>
        </p:nvSpPr>
        <p:spPr>
          <a:xfrm>
            <a:off x="645184" y="19989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5" name="9.3.2.2 slide 3 6.wav"/>
            </a:hlinkClick>
            <a:extLst>
              <a:ext uri="{FF2B5EF4-FFF2-40B4-BE49-F238E27FC236}">
                <a16:creationId xmlns:a16="http://schemas.microsoft.com/office/drawing/2014/main" id="{C59B3E30-390F-4361-A7CA-D1122DE49E40}"/>
              </a:ext>
            </a:extLst>
          </p:cNvPr>
          <p:cNvSpPr/>
          <p:nvPr/>
        </p:nvSpPr>
        <p:spPr>
          <a:xfrm>
            <a:off x="6192896" y="19989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6" name="9.3.2.2 slide 3 7.wav"/>
            </a:hlinkClick>
            <a:extLst>
              <a:ext uri="{FF2B5EF4-FFF2-40B4-BE49-F238E27FC236}">
                <a16:creationId xmlns:a16="http://schemas.microsoft.com/office/drawing/2014/main" id="{5C1CBA0F-4707-4BDD-9DE3-012EC818498A}"/>
              </a:ext>
            </a:extLst>
          </p:cNvPr>
          <p:cNvSpPr/>
          <p:nvPr/>
        </p:nvSpPr>
        <p:spPr>
          <a:xfrm>
            <a:off x="645184" y="40960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7" name="9.3.2.2 slide 3 8.wav"/>
            </a:hlinkClick>
            <a:extLst>
              <a:ext uri="{FF2B5EF4-FFF2-40B4-BE49-F238E27FC236}">
                <a16:creationId xmlns:a16="http://schemas.microsoft.com/office/drawing/2014/main" id="{5CDC3B1F-B8B8-4BEA-8D7B-F2754870C3F5}"/>
              </a:ext>
            </a:extLst>
          </p:cNvPr>
          <p:cNvSpPr/>
          <p:nvPr/>
        </p:nvSpPr>
        <p:spPr>
          <a:xfrm>
            <a:off x="6215691" y="40960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Rectangle 20">
            <a:extLst>
              <a:ext uri="{FF2B5EF4-FFF2-40B4-BE49-F238E27FC236}">
                <a16:creationId xmlns:a16="http://schemas.microsoft.com/office/drawing/2014/main" id="{2E7AA6C0-9F0A-4657-ABE3-E23F23BBB012}"/>
              </a:ext>
            </a:extLst>
          </p:cNvPr>
          <p:cNvSpPr/>
          <p:nvPr/>
        </p:nvSpPr>
        <p:spPr>
          <a:xfrm>
            <a:off x="7563019" y="3558019"/>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22" name="Rectangle 21">
            <a:extLst>
              <a:ext uri="{FF2B5EF4-FFF2-40B4-BE49-F238E27FC236}">
                <a16:creationId xmlns:a16="http://schemas.microsoft.com/office/drawing/2014/main" id="{C12726C4-3CFB-4140-BDBA-A91251680748}"/>
              </a:ext>
            </a:extLst>
          </p:cNvPr>
          <p:cNvSpPr/>
          <p:nvPr/>
        </p:nvSpPr>
        <p:spPr>
          <a:xfrm>
            <a:off x="9999703" y="3551406"/>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25" name="Rectangle 24">
            <a:extLst>
              <a:ext uri="{FF2B5EF4-FFF2-40B4-BE49-F238E27FC236}">
                <a16:creationId xmlns:a16="http://schemas.microsoft.com/office/drawing/2014/main" id="{89F76F30-0AF8-4730-892E-7B45755DA65E}"/>
              </a:ext>
            </a:extLst>
          </p:cNvPr>
          <p:cNvSpPr/>
          <p:nvPr/>
        </p:nvSpPr>
        <p:spPr>
          <a:xfrm>
            <a:off x="1597872" y="5644735"/>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26" name="Rectangle 25">
            <a:extLst>
              <a:ext uri="{FF2B5EF4-FFF2-40B4-BE49-F238E27FC236}">
                <a16:creationId xmlns:a16="http://schemas.microsoft.com/office/drawing/2014/main" id="{9990CAE6-E404-4D0A-8F2B-7F0166AF53F0}"/>
              </a:ext>
            </a:extLst>
          </p:cNvPr>
          <p:cNvSpPr/>
          <p:nvPr/>
        </p:nvSpPr>
        <p:spPr>
          <a:xfrm>
            <a:off x="4132447" y="5623321"/>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pic>
        <p:nvPicPr>
          <p:cNvPr id="1038" name="Picture 14" descr="Secret, Whispering, Ear, Woman, Lips, Hair">
            <a:extLst>
              <a:ext uri="{FF2B5EF4-FFF2-40B4-BE49-F238E27FC236}">
                <a16:creationId xmlns:a16="http://schemas.microsoft.com/office/drawing/2014/main" id="{D2EC7EF2-9715-49D1-A1C8-113AD31819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7693" y="4052086"/>
            <a:ext cx="1571235" cy="15712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6A8F5B4-7383-4484-ACDB-0BB1BB126741}"/>
              </a:ext>
            </a:extLst>
          </p:cNvPr>
          <p:cNvSpPr/>
          <p:nvPr/>
        </p:nvSpPr>
        <p:spPr>
          <a:xfrm>
            <a:off x="7289978" y="5644735"/>
            <a:ext cx="621532"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sp>
        <p:nvSpPr>
          <p:cNvPr id="30" name="Rectangle 29">
            <a:extLst>
              <a:ext uri="{FF2B5EF4-FFF2-40B4-BE49-F238E27FC236}">
                <a16:creationId xmlns:a16="http://schemas.microsoft.com/office/drawing/2014/main" id="{F2C396E0-181C-424B-8BA8-3AA7DE09FC38}"/>
              </a:ext>
            </a:extLst>
          </p:cNvPr>
          <p:cNvSpPr/>
          <p:nvPr/>
        </p:nvSpPr>
        <p:spPr>
          <a:xfrm>
            <a:off x="9427659" y="5613595"/>
            <a:ext cx="598356" cy="37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15076"/>
                </a:solidFill>
              </a:rPr>
              <a:t>__</a:t>
            </a:r>
          </a:p>
        </p:txBody>
      </p:sp>
      <p:pic>
        <p:nvPicPr>
          <p:cNvPr id="2050" name="Picture 2" descr="Watchtower, Lake, Turquoise Blue Water, Watch Tower">
            <a:extLst>
              <a:ext uri="{FF2B5EF4-FFF2-40B4-BE49-F238E27FC236}">
                <a16:creationId xmlns:a16="http://schemas.microsoft.com/office/drawing/2014/main" id="{55C8CA17-FE16-4BD2-B3B9-74E57F46567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38624"/>
          <a:stretch/>
        </p:blipFill>
        <p:spPr bwMode="auto">
          <a:xfrm>
            <a:off x="4010329" y="1979333"/>
            <a:ext cx="1812976" cy="1355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ble, Clef, Staff, Notation, Plain, Stave">
            <a:extLst>
              <a:ext uri="{FF2B5EF4-FFF2-40B4-BE49-F238E27FC236}">
                <a16:creationId xmlns:a16="http://schemas.microsoft.com/office/drawing/2014/main" id="{E5F9586E-90F5-4B58-BC38-668698B040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0321" y="1919734"/>
            <a:ext cx="1723860" cy="147759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150789A7-BDD1-4FEA-A9B9-749EF74B141B}"/>
              </a:ext>
            </a:extLst>
          </p:cNvPr>
          <p:cNvSpPr/>
          <p:nvPr/>
        </p:nvSpPr>
        <p:spPr>
          <a:xfrm>
            <a:off x="2390854" y="3147530"/>
            <a:ext cx="387935" cy="2487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5A4583FA-3AA9-4766-B281-2755AD40E2C0}"/>
              </a:ext>
            </a:extLst>
          </p:cNvPr>
          <p:cNvSpPr/>
          <p:nvPr/>
        </p:nvSpPr>
        <p:spPr>
          <a:xfrm>
            <a:off x="2390853" y="2824009"/>
            <a:ext cx="387935" cy="2487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40C5D438-1D99-4349-9716-C72FB702AE2A}"/>
              </a:ext>
            </a:extLst>
          </p:cNvPr>
          <p:cNvCxnSpPr/>
          <p:nvPr/>
        </p:nvCxnSpPr>
        <p:spPr>
          <a:xfrm>
            <a:off x="2286000" y="3271928"/>
            <a:ext cx="5820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6" descr="Water Heater, Glass, Water, Blow, Gerärt, Hot, Cook">
            <a:extLst>
              <a:ext uri="{FF2B5EF4-FFF2-40B4-BE49-F238E27FC236}">
                <a16:creationId xmlns:a16="http://schemas.microsoft.com/office/drawing/2014/main" id="{DC6C8901-1CA3-49D4-9BF3-A0FC3835ABE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3195" y="1957656"/>
            <a:ext cx="1219282" cy="15789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imals, Jellyfish, Deep Ocean, Deep Sea, Marine Life">
            <a:extLst>
              <a:ext uri="{FF2B5EF4-FFF2-40B4-BE49-F238E27FC236}">
                <a16:creationId xmlns:a16="http://schemas.microsoft.com/office/drawing/2014/main" id="{C2A24CC0-A4A4-41A8-B56A-5DFF6328F3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04065" y="2131548"/>
            <a:ext cx="1897167" cy="12647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se, Caucasian, Skin, White">
            <a:extLst>
              <a:ext uri="{FF2B5EF4-FFF2-40B4-BE49-F238E27FC236}">
                <a16:creationId xmlns:a16="http://schemas.microsoft.com/office/drawing/2014/main" id="{619F0638-A506-4573-B68F-20522E88F25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08979" y="4133120"/>
            <a:ext cx="1067542" cy="135560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2A7BF90A-B2D1-4185-A767-8E7AD0CC3757}"/>
              </a:ext>
            </a:extLst>
          </p:cNvPr>
          <p:cNvSpPr/>
          <p:nvPr/>
        </p:nvSpPr>
        <p:spPr>
          <a:xfrm>
            <a:off x="2425130" y="4727502"/>
            <a:ext cx="184720" cy="149298"/>
          </a:xfrm>
          <a:prstGeom prst="ellipse">
            <a:avLst/>
          </a:prstGeom>
          <a:solidFill>
            <a:srgbClr val="EE6B4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60" name="Picture 12" descr="Ash, Cigarette, Color, Colour, Smoke, Smoking">
            <a:extLst>
              <a:ext uri="{FF2B5EF4-FFF2-40B4-BE49-F238E27FC236}">
                <a16:creationId xmlns:a16="http://schemas.microsoft.com/office/drawing/2014/main" id="{929AA08A-A586-45A7-8F70-F2B4E559E6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09003" y="4125228"/>
            <a:ext cx="913448" cy="12045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lap On The Face, Blow, Separate, Violence, Twins">
            <a:extLst>
              <a:ext uri="{FF2B5EF4-FFF2-40B4-BE49-F238E27FC236}">
                <a16:creationId xmlns:a16="http://schemas.microsoft.com/office/drawing/2014/main" id="{97143318-77AB-4E1C-AD1B-22C21A5C9D3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0717"/>
          <a:stretch/>
        </p:blipFill>
        <p:spPr bwMode="auto">
          <a:xfrm>
            <a:off x="9504925" y="4052086"/>
            <a:ext cx="2143074" cy="13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4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1" grpId="0" animBg="1"/>
      <p:bldP spid="22" grpId="0" animBg="1"/>
      <p:bldP spid="25" grpId="0" animBg="1"/>
      <p:bldP spid="26"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6072" y="247046"/>
            <a:ext cx="1421254" cy="38075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0197714"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das Wort, </a:t>
            </a:r>
            <a:r>
              <a:rPr lang="en-US" sz="2400" dirty="0" err="1">
                <a:solidFill>
                  <a:schemeClr val="accent5">
                    <a:lumMod val="50000"/>
                  </a:schemeClr>
                </a:solidFill>
              </a:rPr>
              <a:t>übersetze</a:t>
            </a:r>
            <a:r>
              <a:rPr lang="en-US" sz="2400" dirty="0">
                <a:solidFill>
                  <a:schemeClr val="accent5">
                    <a:lumMod val="50000"/>
                  </a:schemeClr>
                </a:solidFill>
              </a:rPr>
              <a:t> das Wort, sag das Wort.</a:t>
            </a:r>
          </a:p>
        </p:txBody>
      </p:sp>
      <p:graphicFrame>
        <p:nvGraphicFramePr>
          <p:cNvPr id="33" name="Table 4">
            <a:extLst>
              <a:ext uri="{FF2B5EF4-FFF2-40B4-BE49-F238E27FC236}">
                <a16:creationId xmlns:a16="http://schemas.microsoft.com/office/drawing/2014/main" id="{D9966675-3697-437E-B32B-DFDB2F97B920}"/>
              </a:ext>
            </a:extLst>
          </p:cNvPr>
          <p:cNvGraphicFramePr>
            <a:graphicFrameLocks noGrp="1"/>
          </p:cNvGraphicFramePr>
          <p:nvPr>
            <p:extLst>
              <p:ext uri="{D42A27DB-BD31-4B8C-83A1-F6EECF244321}">
                <p14:modId xmlns:p14="http://schemas.microsoft.com/office/powerpoint/2010/main" val="1825282809"/>
              </p:ext>
            </p:extLst>
          </p:nvPr>
        </p:nvGraphicFramePr>
        <p:xfrm>
          <a:off x="4910933" y="1927780"/>
          <a:ext cx="6965760" cy="435096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2973705">
                  <a:extLst>
                    <a:ext uri="{9D8B030D-6E8A-4147-A177-3AD203B41FA5}">
                      <a16:colId xmlns:a16="http://schemas.microsoft.com/office/drawing/2014/main" val="3336444142"/>
                    </a:ext>
                  </a:extLst>
                </a:gridCol>
                <a:gridCol w="3488055">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weg</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gone, vanished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echt</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genuine, real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unterscheiden</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distinguish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produzieren</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produce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treiben</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pursue, drive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doch</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however, but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87630985"/>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nach</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according to, to, towards, after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74060564"/>
                  </a:ext>
                </a:extLst>
              </a:tr>
            </a:tbl>
          </a:graphicData>
        </a:graphic>
      </p:graphicFrame>
      <p:graphicFrame>
        <p:nvGraphicFramePr>
          <p:cNvPr id="34" name="Table 4">
            <a:extLst>
              <a:ext uri="{FF2B5EF4-FFF2-40B4-BE49-F238E27FC236}">
                <a16:creationId xmlns:a16="http://schemas.microsoft.com/office/drawing/2014/main" id="{3ACA9BF9-1E2E-4E3D-B362-8C3707F4B494}"/>
              </a:ext>
            </a:extLst>
          </p:cNvPr>
          <p:cNvGraphicFramePr>
            <a:graphicFrameLocks noGrp="1"/>
          </p:cNvGraphicFramePr>
          <p:nvPr>
            <p:extLst>
              <p:ext uri="{D42A27DB-BD31-4B8C-83A1-F6EECF244321}">
                <p14:modId xmlns:p14="http://schemas.microsoft.com/office/powerpoint/2010/main" val="2391625163"/>
              </p:ext>
            </p:extLst>
          </p:nvPr>
        </p:nvGraphicFramePr>
        <p:xfrm>
          <a:off x="319003" y="2283234"/>
          <a:ext cx="4455616" cy="3528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1954530">
                  <a:extLst>
                    <a:ext uri="{9D8B030D-6E8A-4147-A177-3AD203B41FA5}">
                      <a16:colId xmlns:a16="http://schemas.microsoft.com/office/drawing/2014/main" val="3336444142"/>
                    </a:ext>
                  </a:extLst>
                </a:gridCol>
                <a:gridCol w="1997086">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a:solidFill>
                            <a:srgbClr val="115076"/>
                          </a:solidFill>
                          <a:latin typeface="Century Gothic" panose="020B0502020202020204" pitchFamily="34" charset="0"/>
                        </a:rPr>
                        <a:t>Deutsch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Englisch</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der </a:t>
                      </a:r>
                      <a:r>
                        <a:rPr lang="en-GB" sz="2400" b="0" i="0" u="none" strike="noStrike" dirty="0" err="1">
                          <a:solidFill>
                            <a:srgbClr val="115076"/>
                          </a:solidFill>
                          <a:effectLst/>
                          <a:latin typeface="Century Gothic" panose="020B0502020202020204" pitchFamily="34" charset="0"/>
                        </a:rPr>
                        <a:t>Vorteil</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advantage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künstlich</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artificial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natürlich</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natural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bis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until, till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ob</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whether, if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trennen</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separate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69399066"/>
                  </a:ext>
                </a:extLst>
              </a:tr>
            </a:tbl>
          </a:graphicData>
        </a:graphic>
      </p:graphicFrame>
      <p:sp>
        <p:nvSpPr>
          <p:cNvPr id="45" name="Rectangle 44">
            <a:extLst>
              <a:ext uri="{FF2B5EF4-FFF2-40B4-BE49-F238E27FC236}">
                <a16:creationId xmlns:a16="http://schemas.microsoft.com/office/drawing/2014/main" id="{EC8730D7-E861-4806-93BF-7D40A6685108}"/>
              </a:ext>
            </a:extLst>
          </p:cNvPr>
          <p:cNvSpPr/>
          <p:nvPr/>
        </p:nvSpPr>
        <p:spPr>
          <a:xfrm>
            <a:off x="878720" y="2828258"/>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54CD9195-B2F5-497E-86BB-06EE200318C2}"/>
              </a:ext>
            </a:extLst>
          </p:cNvPr>
          <p:cNvSpPr/>
          <p:nvPr/>
        </p:nvSpPr>
        <p:spPr>
          <a:xfrm>
            <a:off x="878720" y="3336226"/>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8989231B-5B3D-4FDD-A6AC-22037597301E}"/>
              </a:ext>
            </a:extLst>
          </p:cNvPr>
          <p:cNvSpPr/>
          <p:nvPr/>
        </p:nvSpPr>
        <p:spPr>
          <a:xfrm>
            <a:off x="878720" y="3839200"/>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EDB4AEF4-E59B-4CE8-86F5-02EB29B8BCEC}"/>
              </a:ext>
            </a:extLst>
          </p:cNvPr>
          <p:cNvSpPr/>
          <p:nvPr/>
        </p:nvSpPr>
        <p:spPr>
          <a:xfrm>
            <a:off x="878720" y="434217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DC5AF7A-A9C4-460F-A814-4A3906FFC1CC}"/>
              </a:ext>
            </a:extLst>
          </p:cNvPr>
          <p:cNvSpPr/>
          <p:nvPr/>
        </p:nvSpPr>
        <p:spPr>
          <a:xfrm>
            <a:off x="878720" y="4845148"/>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1E6BD0F-AF6F-49F3-B6B5-442C1155C98F}"/>
              </a:ext>
            </a:extLst>
          </p:cNvPr>
          <p:cNvSpPr/>
          <p:nvPr/>
        </p:nvSpPr>
        <p:spPr>
          <a:xfrm>
            <a:off x="5429314" y="2479578"/>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6208D833-56E2-4DA5-9EE8-C5D708A3B37F}"/>
              </a:ext>
            </a:extLst>
          </p:cNvPr>
          <p:cNvSpPr/>
          <p:nvPr/>
        </p:nvSpPr>
        <p:spPr>
          <a:xfrm>
            <a:off x="5506165" y="2977391"/>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80336D92-6205-46B2-B85B-35CD2CC18AD4}"/>
              </a:ext>
            </a:extLst>
          </p:cNvPr>
          <p:cNvSpPr/>
          <p:nvPr/>
        </p:nvSpPr>
        <p:spPr>
          <a:xfrm>
            <a:off x="5506165" y="3480365"/>
            <a:ext cx="270218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0A530FCD-F61D-488C-BB25-187FDB73B7E5}"/>
              </a:ext>
            </a:extLst>
          </p:cNvPr>
          <p:cNvSpPr/>
          <p:nvPr/>
        </p:nvSpPr>
        <p:spPr>
          <a:xfrm>
            <a:off x="5506165" y="3983339"/>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2D4F14A7-BB59-4A61-A92D-BFCD0EFE56BB}"/>
              </a:ext>
            </a:extLst>
          </p:cNvPr>
          <p:cNvSpPr/>
          <p:nvPr/>
        </p:nvSpPr>
        <p:spPr>
          <a:xfrm>
            <a:off x="5500028" y="4486313"/>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E74DFAE6-1158-4055-82C3-C71D499CFAE6}"/>
              </a:ext>
            </a:extLst>
          </p:cNvPr>
          <p:cNvSpPr/>
          <p:nvPr/>
        </p:nvSpPr>
        <p:spPr>
          <a:xfrm>
            <a:off x="2879706" y="2835680"/>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D997DA32-987D-4AAB-A560-18E51AD0C5C3}"/>
              </a:ext>
            </a:extLst>
          </p:cNvPr>
          <p:cNvSpPr/>
          <p:nvPr/>
        </p:nvSpPr>
        <p:spPr>
          <a:xfrm>
            <a:off x="2879706" y="3343648"/>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A8F37A3D-CBA1-4F32-A449-EB6BC80150C0}"/>
              </a:ext>
            </a:extLst>
          </p:cNvPr>
          <p:cNvSpPr/>
          <p:nvPr/>
        </p:nvSpPr>
        <p:spPr>
          <a:xfrm>
            <a:off x="2879706" y="3846622"/>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1A73C1DD-52C0-4C81-AA6E-13C33D9F9BE1}"/>
              </a:ext>
            </a:extLst>
          </p:cNvPr>
          <p:cNvSpPr/>
          <p:nvPr/>
        </p:nvSpPr>
        <p:spPr>
          <a:xfrm>
            <a:off x="2879706" y="434959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5E925BE1-901F-4891-8E80-B13FBEE01BA0}"/>
              </a:ext>
            </a:extLst>
          </p:cNvPr>
          <p:cNvSpPr/>
          <p:nvPr/>
        </p:nvSpPr>
        <p:spPr>
          <a:xfrm>
            <a:off x="2815711" y="4860343"/>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03C6F487-35FE-4275-95CE-0B9F813A5F59}"/>
              </a:ext>
            </a:extLst>
          </p:cNvPr>
          <p:cNvSpPr/>
          <p:nvPr/>
        </p:nvSpPr>
        <p:spPr>
          <a:xfrm>
            <a:off x="8413041" y="2508614"/>
            <a:ext cx="2660120" cy="366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434A1770-7B52-4C52-A084-74E44DA0A3A9}"/>
              </a:ext>
            </a:extLst>
          </p:cNvPr>
          <p:cNvSpPr/>
          <p:nvPr/>
        </p:nvSpPr>
        <p:spPr>
          <a:xfrm>
            <a:off x="8442670" y="3009077"/>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A5415A8-1B94-4A6E-A51D-8ECA9A7C849B}"/>
              </a:ext>
            </a:extLst>
          </p:cNvPr>
          <p:cNvSpPr/>
          <p:nvPr/>
        </p:nvSpPr>
        <p:spPr>
          <a:xfrm>
            <a:off x="8454978" y="3496075"/>
            <a:ext cx="332677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F55599ED-6485-4A06-8515-51FE4739663C}"/>
              </a:ext>
            </a:extLst>
          </p:cNvPr>
          <p:cNvSpPr/>
          <p:nvPr/>
        </p:nvSpPr>
        <p:spPr>
          <a:xfrm>
            <a:off x="8489892" y="4012375"/>
            <a:ext cx="242222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9D2FB487-D015-47F7-81A5-905C4BF0C86F}"/>
              </a:ext>
            </a:extLst>
          </p:cNvPr>
          <p:cNvSpPr/>
          <p:nvPr/>
        </p:nvSpPr>
        <p:spPr>
          <a:xfrm>
            <a:off x="8413041" y="4465062"/>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71F1FDB4-4320-4EAD-B101-E437A2B0736C}"/>
              </a:ext>
            </a:extLst>
          </p:cNvPr>
          <p:cNvSpPr/>
          <p:nvPr/>
        </p:nvSpPr>
        <p:spPr>
          <a:xfrm>
            <a:off x="878720" y="5330169"/>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599B30E-BDFD-4D82-9BEE-CBFDA8DDDAD1}"/>
              </a:ext>
            </a:extLst>
          </p:cNvPr>
          <p:cNvSpPr/>
          <p:nvPr/>
        </p:nvSpPr>
        <p:spPr>
          <a:xfrm>
            <a:off x="2879706" y="535348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33052F6E-2B59-4729-B5E4-BD6AFE2F24AE}"/>
              </a:ext>
            </a:extLst>
          </p:cNvPr>
          <p:cNvSpPr/>
          <p:nvPr/>
        </p:nvSpPr>
        <p:spPr>
          <a:xfrm>
            <a:off x="5488256" y="5004689"/>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687AB3BA-5D52-4DB3-8241-7D1E376FC06C}"/>
              </a:ext>
            </a:extLst>
          </p:cNvPr>
          <p:cNvSpPr/>
          <p:nvPr/>
        </p:nvSpPr>
        <p:spPr>
          <a:xfrm>
            <a:off x="8454978" y="4994058"/>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54D47B17-2630-400C-966A-F1FD9F1DC353}"/>
              </a:ext>
            </a:extLst>
          </p:cNvPr>
          <p:cNvSpPr/>
          <p:nvPr/>
        </p:nvSpPr>
        <p:spPr>
          <a:xfrm>
            <a:off x="5500028" y="5676918"/>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5673DA0B-D8EF-4913-ADE3-D02459EF8676}"/>
              </a:ext>
            </a:extLst>
          </p:cNvPr>
          <p:cNvSpPr/>
          <p:nvPr/>
        </p:nvSpPr>
        <p:spPr>
          <a:xfrm>
            <a:off x="8454978" y="5583103"/>
            <a:ext cx="3171263" cy="635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Action Button: Custom 16">
            <a:hlinkClick r:id="" action="ppaction://noaction" highlightClick="1">
              <a:snd r:embed="rId4" name="9.3.2.2 slide 5 1.wav"/>
            </a:hlinkClick>
            <a:extLst>
              <a:ext uri="{FF2B5EF4-FFF2-40B4-BE49-F238E27FC236}">
                <a16:creationId xmlns:a16="http://schemas.microsoft.com/office/drawing/2014/main" id="{54C9E610-6218-4F73-83C8-59BDCCA9AC31}"/>
              </a:ext>
            </a:extLst>
          </p:cNvPr>
          <p:cNvSpPr/>
          <p:nvPr/>
        </p:nvSpPr>
        <p:spPr>
          <a:xfrm>
            <a:off x="363431" y="28511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3" name="Action Button: Custom 16">
            <a:hlinkClick r:id="" action="ppaction://noaction" highlightClick="1">
              <a:snd r:embed="rId5" name="9.3.2.2 slide 5 2.wav"/>
            </a:hlinkClick>
            <a:extLst>
              <a:ext uri="{FF2B5EF4-FFF2-40B4-BE49-F238E27FC236}">
                <a16:creationId xmlns:a16="http://schemas.microsoft.com/office/drawing/2014/main" id="{D10A2499-48AA-4B6F-A119-8C656520D9E3}"/>
              </a:ext>
            </a:extLst>
          </p:cNvPr>
          <p:cNvSpPr/>
          <p:nvPr/>
        </p:nvSpPr>
        <p:spPr>
          <a:xfrm>
            <a:off x="363431" y="33343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4" name="Action Button: Custom 16">
            <a:hlinkClick r:id="" action="ppaction://noaction" highlightClick="1">
              <a:snd r:embed="rId6" name="9.3.2.2 slide 5 3.wav"/>
            </a:hlinkClick>
            <a:extLst>
              <a:ext uri="{FF2B5EF4-FFF2-40B4-BE49-F238E27FC236}">
                <a16:creationId xmlns:a16="http://schemas.microsoft.com/office/drawing/2014/main" id="{09601255-A949-44B2-A3BA-6AAE7E12955A}"/>
              </a:ext>
            </a:extLst>
          </p:cNvPr>
          <p:cNvSpPr/>
          <p:nvPr/>
        </p:nvSpPr>
        <p:spPr>
          <a:xfrm>
            <a:off x="363431" y="38448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5" name="Action Button: Custom 16">
            <a:hlinkClick r:id="" action="ppaction://noaction" highlightClick="1">
              <a:snd r:embed="rId7" name="9.3.2.2 slide 5 4.wav"/>
            </a:hlinkClick>
            <a:extLst>
              <a:ext uri="{FF2B5EF4-FFF2-40B4-BE49-F238E27FC236}">
                <a16:creationId xmlns:a16="http://schemas.microsoft.com/office/drawing/2014/main" id="{8943C075-B51C-43D7-95A6-189806F04C55}"/>
              </a:ext>
            </a:extLst>
          </p:cNvPr>
          <p:cNvSpPr/>
          <p:nvPr/>
        </p:nvSpPr>
        <p:spPr>
          <a:xfrm>
            <a:off x="363431" y="43496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Action Button: Custom 16">
            <a:hlinkClick r:id="" action="ppaction://noaction" highlightClick="1">
              <a:snd r:embed="rId8" name="9.3.2.2 slide 5 5.wav"/>
            </a:hlinkClick>
            <a:extLst>
              <a:ext uri="{FF2B5EF4-FFF2-40B4-BE49-F238E27FC236}">
                <a16:creationId xmlns:a16="http://schemas.microsoft.com/office/drawing/2014/main" id="{7D5B1183-D1EC-4115-83DA-DD40DC336D45}"/>
              </a:ext>
            </a:extLst>
          </p:cNvPr>
          <p:cNvSpPr/>
          <p:nvPr/>
        </p:nvSpPr>
        <p:spPr>
          <a:xfrm>
            <a:off x="363431" y="48545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7" name="Action Button: Custom 16">
            <a:hlinkClick r:id="" action="ppaction://noaction" highlightClick="1">
              <a:snd r:embed="rId9" name="9.3.2.2 slide 5 6.wav"/>
            </a:hlinkClick>
            <a:extLst>
              <a:ext uri="{FF2B5EF4-FFF2-40B4-BE49-F238E27FC236}">
                <a16:creationId xmlns:a16="http://schemas.microsoft.com/office/drawing/2014/main" id="{F21C6FC4-6C5E-47E5-AFC6-C49A6782F975}"/>
              </a:ext>
            </a:extLst>
          </p:cNvPr>
          <p:cNvSpPr/>
          <p:nvPr/>
        </p:nvSpPr>
        <p:spPr>
          <a:xfrm>
            <a:off x="363431" y="53657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9" name="Action Button: Custom 16">
            <a:hlinkClick r:id="" action="ppaction://noaction" highlightClick="1">
              <a:snd r:embed="rId10" name="9.3.2.2 slide 5 8.wav"/>
            </a:hlinkClick>
            <a:extLst>
              <a:ext uri="{FF2B5EF4-FFF2-40B4-BE49-F238E27FC236}">
                <a16:creationId xmlns:a16="http://schemas.microsoft.com/office/drawing/2014/main" id="{E583F530-994F-4095-BC27-B20C2B989045}"/>
              </a:ext>
            </a:extLst>
          </p:cNvPr>
          <p:cNvSpPr/>
          <p:nvPr/>
        </p:nvSpPr>
        <p:spPr>
          <a:xfrm>
            <a:off x="4958915" y="30130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0" name="Action Button: Custom 16">
            <a:hlinkClick r:id="" action="ppaction://noaction" highlightClick="1">
              <a:snd r:embed="rId11" name="9.3.2.2 slide 5 9.wav"/>
            </a:hlinkClick>
            <a:extLst>
              <a:ext uri="{FF2B5EF4-FFF2-40B4-BE49-F238E27FC236}">
                <a16:creationId xmlns:a16="http://schemas.microsoft.com/office/drawing/2014/main" id="{56593C44-A563-4DFF-B653-19CD9E147F89}"/>
              </a:ext>
            </a:extLst>
          </p:cNvPr>
          <p:cNvSpPr/>
          <p:nvPr/>
        </p:nvSpPr>
        <p:spPr>
          <a:xfrm>
            <a:off x="4963840" y="35030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Action Button: Custom 16">
            <a:hlinkClick r:id="" action="ppaction://noaction" highlightClick="1">
              <a:snd r:embed="rId12" name="9.3.2.2 slide 5 10.wav"/>
            </a:hlinkClick>
            <a:extLst>
              <a:ext uri="{FF2B5EF4-FFF2-40B4-BE49-F238E27FC236}">
                <a16:creationId xmlns:a16="http://schemas.microsoft.com/office/drawing/2014/main" id="{9F977FFF-E0DC-4C2B-84EF-63324CED835B}"/>
              </a:ext>
            </a:extLst>
          </p:cNvPr>
          <p:cNvSpPr/>
          <p:nvPr/>
        </p:nvSpPr>
        <p:spPr>
          <a:xfrm>
            <a:off x="4963840" y="39862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Action Button: Custom 16">
            <a:hlinkClick r:id="" action="ppaction://noaction" highlightClick="1">
              <a:snd r:embed="rId13" name="9.3.2.2 slide 5 11.wav"/>
            </a:hlinkClick>
            <a:extLst>
              <a:ext uri="{FF2B5EF4-FFF2-40B4-BE49-F238E27FC236}">
                <a16:creationId xmlns:a16="http://schemas.microsoft.com/office/drawing/2014/main" id="{CC528A70-EF1F-4D8C-9454-E349CA74DD2D}"/>
              </a:ext>
            </a:extLst>
          </p:cNvPr>
          <p:cNvSpPr/>
          <p:nvPr/>
        </p:nvSpPr>
        <p:spPr>
          <a:xfrm>
            <a:off x="4963840" y="4496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Action Button: Custom 16">
            <a:hlinkClick r:id="" action="ppaction://noaction" highlightClick="1">
              <a:snd r:embed="rId14" name="9.3.2.2 slide 5 12.wav"/>
            </a:hlinkClick>
            <a:extLst>
              <a:ext uri="{FF2B5EF4-FFF2-40B4-BE49-F238E27FC236}">
                <a16:creationId xmlns:a16="http://schemas.microsoft.com/office/drawing/2014/main" id="{9A42FAFA-2A80-4FDB-B39B-5DE6CD25752D}"/>
              </a:ext>
            </a:extLst>
          </p:cNvPr>
          <p:cNvSpPr/>
          <p:nvPr/>
        </p:nvSpPr>
        <p:spPr>
          <a:xfrm>
            <a:off x="4963840" y="50015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Action Button: Custom 16">
            <a:hlinkClick r:id="" action="ppaction://noaction" highlightClick="1">
              <a:snd r:embed="rId15" name="9.3.2.2 slide 5 13.wav"/>
            </a:hlinkClick>
            <a:extLst>
              <a:ext uri="{FF2B5EF4-FFF2-40B4-BE49-F238E27FC236}">
                <a16:creationId xmlns:a16="http://schemas.microsoft.com/office/drawing/2014/main" id="{A25F9993-EDBB-482C-B463-10CAEDF97523}"/>
              </a:ext>
            </a:extLst>
          </p:cNvPr>
          <p:cNvSpPr/>
          <p:nvPr/>
        </p:nvSpPr>
        <p:spPr>
          <a:xfrm>
            <a:off x="4963840" y="56670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98" name="Picture 2" descr="Christmas Tree, Holidays, Christmas, Christmas Baubles">
            <a:extLst>
              <a:ext uri="{FF2B5EF4-FFF2-40B4-BE49-F238E27FC236}">
                <a16:creationId xmlns:a16="http://schemas.microsoft.com/office/drawing/2014/main" id="{BC190FD7-B42B-4501-868E-309AC69F5C0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44591" y="127138"/>
            <a:ext cx="1074725" cy="11904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ristmas, Christmas Tree, Christmas Tree Decorations">
            <a:extLst>
              <a:ext uri="{FF2B5EF4-FFF2-40B4-BE49-F238E27FC236}">
                <a16:creationId xmlns:a16="http://schemas.microsoft.com/office/drawing/2014/main" id="{40137547-298B-4569-88E6-CB5EAA5160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22971" y="120567"/>
            <a:ext cx="922823" cy="1234226"/>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16">
            <a:hlinkClick r:id="" action="ppaction://noaction" highlightClick="1">
              <a:snd r:embed="rId18" name="9.3.2.2 slide 5 7.wav"/>
            </a:hlinkClick>
            <a:extLst>
              <a:ext uri="{FF2B5EF4-FFF2-40B4-BE49-F238E27FC236}">
                <a16:creationId xmlns:a16="http://schemas.microsoft.com/office/drawing/2014/main" id="{380637B1-B286-4071-9EF7-C88459BA0C99}"/>
              </a:ext>
            </a:extLst>
          </p:cNvPr>
          <p:cNvSpPr/>
          <p:nvPr/>
        </p:nvSpPr>
        <p:spPr>
          <a:xfrm>
            <a:off x="4959313" y="24902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94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66"/>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61"/>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69"/>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6" grpId="0" animBg="1"/>
      <p:bldP spid="66" grpId="1" animBg="1"/>
      <p:bldP spid="67" grpId="0" animBg="1"/>
      <p:bldP spid="69" grpId="0" animBg="1"/>
      <p:bldP spid="69" grpId="1" animBg="1"/>
      <p:bldP spid="70" grpId="0" animBg="1"/>
      <p:bldP spid="71" grpId="0" animBg="1"/>
      <p:bldP spid="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869950"/>
          </a:xfrm>
        </p:spPr>
        <p:txBody>
          <a:bodyPr>
            <a:normAutofit/>
          </a:bodyPr>
          <a:lstStyle/>
          <a:p>
            <a:r>
              <a:rPr lang="en-GB" sz="3600" b="1" dirty="0">
                <a:solidFill>
                  <a:schemeClr val="bg1"/>
                </a:solidFill>
              </a:rPr>
              <a:t>Wo </a:t>
            </a:r>
            <a:r>
              <a:rPr lang="en-GB" sz="3600" b="1" dirty="0" err="1">
                <a:solidFill>
                  <a:schemeClr val="bg1"/>
                </a:solidFill>
              </a:rPr>
              <a:t>sind</a:t>
            </a:r>
            <a:r>
              <a:rPr lang="en-GB" sz="3600" b="1" dirty="0">
                <a:solidFill>
                  <a:schemeClr val="bg1"/>
                </a:solidFill>
              </a:rPr>
              <a:t> die </a:t>
            </a:r>
            <a:r>
              <a:rPr lang="en-GB" sz="3600" b="1" dirty="0" err="1">
                <a:solidFill>
                  <a:schemeClr val="bg1"/>
                </a:solidFill>
              </a:rPr>
              <a:t>Fehler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832000" cy="830997"/>
          </a:xfrm>
          <a:prstGeom prst="rect">
            <a:avLst/>
          </a:prstGeom>
          <a:noFill/>
        </p:spPr>
        <p:txBody>
          <a:bodyPr wrap="square" rtlCol="0">
            <a:spAutoFit/>
          </a:bodyPr>
          <a:lstStyle/>
          <a:p>
            <a:r>
              <a:rPr lang="en-US" sz="2400" dirty="0">
                <a:solidFill>
                  <a:schemeClr val="accent5">
                    <a:lumMod val="50000"/>
                  </a:schemeClr>
                </a:solidFill>
              </a:rPr>
              <a:t>In </a:t>
            </a:r>
            <a:r>
              <a:rPr lang="en-US" sz="2400" dirty="0" err="1">
                <a:solidFill>
                  <a:schemeClr val="accent5">
                    <a:lumMod val="50000"/>
                  </a:schemeClr>
                </a:solidFill>
              </a:rPr>
              <a:t>jedem</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gibt</a:t>
            </a:r>
            <a:r>
              <a:rPr lang="en-US" sz="2400" dirty="0">
                <a:solidFill>
                  <a:schemeClr val="accent5">
                    <a:lumMod val="50000"/>
                  </a:schemeClr>
                </a:solidFill>
              </a:rPr>
              <a:t> es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Fehler</a:t>
            </a:r>
            <a:r>
              <a:rPr lang="en-US" sz="2400" dirty="0">
                <a:solidFill>
                  <a:schemeClr val="accent5">
                    <a:lumMod val="50000"/>
                  </a:schemeClr>
                </a:solidFill>
              </a:rPr>
              <a:t>. </a:t>
            </a:r>
            <a:r>
              <a:rPr lang="en-US" sz="2400" dirty="0" err="1">
                <a:solidFill>
                  <a:schemeClr val="accent5">
                    <a:lumMod val="50000"/>
                  </a:schemeClr>
                </a:solidFill>
              </a:rPr>
              <a:t>Finde</a:t>
            </a:r>
            <a:r>
              <a:rPr lang="en-US" sz="2400" dirty="0">
                <a:solidFill>
                  <a:schemeClr val="accent5">
                    <a:lumMod val="50000"/>
                  </a:schemeClr>
                </a:solidFill>
              </a:rPr>
              <a:t> den </a:t>
            </a:r>
            <a:r>
              <a:rPr lang="en-US" sz="2400" dirty="0" err="1">
                <a:solidFill>
                  <a:schemeClr val="accent5">
                    <a:lumMod val="50000"/>
                  </a:schemeClr>
                </a:solidFill>
              </a:rPr>
              <a:t>Fehler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echte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künstliche</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er neutral?</a:t>
            </a:r>
          </a:p>
        </p:txBody>
      </p:sp>
      <p:sp>
        <p:nvSpPr>
          <p:cNvPr id="7" name="TextBox 6">
            <a:extLst>
              <a:ext uri="{FF2B5EF4-FFF2-40B4-BE49-F238E27FC236}">
                <a16:creationId xmlns:a16="http://schemas.microsoft.com/office/drawing/2014/main" id="{26A1184B-4752-42E7-9B5C-D12878D6CDB9}"/>
              </a:ext>
            </a:extLst>
          </p:cNvPr>
          <p:cNvSpPr txBox="1"/>
          <p:nvPr/>
        </p:nvSpPr>
        <p:spPr>
          <a:xfrm>
            <a:off x="619309" y="3616743"/>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traditional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C7819F6-2BB0-4496-B5BC-25C2496FE9E9}"/>
              </a:ext>
            </a:extLst>
          </p:cNvPr>
          <p:cNvSpPr txBox="1"/>
          <p:nvPr/>
        </p:nvSpPr>
        <p:spPr>
          <a:xfrm>
            <a:off x="615753" y="3640425"/>
            <a:ext cx="10866895" cy="400110"/>
          </a:xfrm>
          <a:prstGeom prst="rect">
            <a:avLst/>
          </a:prstGeom>
          <a:solidFill>
            <a:schemeClr val="bg1"/>
          </a:solidFill>
        </p:spPr>
        <p:txBody>
          <a:bodyPr wrap="square" rtlCol="0">
            <a:spAutoFit/>
          </a:bodyPr>
          <a:lstStyle/>
          <a:p>
            <a:pPr lvl="0">
              <a:defRPr/>
            </a:pPr>
            <a:r>
              <a:rPr lang="fr-FR" sz="2000" dirty="0" err="1">
                <a:solidFill>
                  <a:srgbClr val="4472C4">
                    <a:lumMod val="50000"/>
                  </a:srgbClr>
                </a:solidFill>
              </a:rPr>
              <a:t>They</a:t>
            </a:r>
            <a:r>
              <a:rPr lang="fr-FR" sz="2000" dirty="0">
                <a:solidFill>
                  <a:srgbClr val="4472C4">
                    <a:lumMod val="50000"/>
                  </a:srgbClr>
                </a:solidFill>
              </a:rPr>
              <a:t> look </a:t>
            </a:r>
            <a:r>
              <a:rPr lang="fr-FR" sz="2000" b="1" dirty="0">
                <a:solidFill>
                  <a:srgbClr val="EE6B42"/>
                </a:solidFill>
              </a:rPr>
              <a:t>more </a:t>
            </a:r>
            <a:r>
              <a:rPr lang="fr-FR" sz="2000" b="1" dirty="0" err="1">
                <a:solidFill>
                  <a:srgbClr val="EE6B42"/>
                </a:solidFill>
              </a:rPr>
              <a:t>traditional</a:t>
            </a:r>
            <a:r>
              <a:rPr lang="fr-FR" sz="2000" dirty="0">
                <a:solidFill>
                  <a:srgbClr val="4472C4">
                    <a:lumMod val="50000"/>
                  </a:srgbClr>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122AD1C-A42E-401F-9EE3-20DB83E07001}"/>
              </a:ext>
            </a:extLst>
          </p:cNvPr>
          <p:cNvSpPr txBox="1"/>
          <p:nvPr/>
        </p:nvSpPr>
        <p:spPr>
          <a:xfrm>
            <a:off x="619309" y="2445124"/>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ist Oktober und bei uns taucht immer wieder das Thema Weihnachtsbäumen auf.</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EE85CA9-717F-406C-9E67-6B83C776790E}"/>
              </a:ext>
            </a:extLst>
          </p:cNvPr>
          <p:cNvSpPr txBox="1"/>
          <p:nvPr/>
        </p:nvSpPr>
        <p:spPr>
          <a:xfrm>
            <a:off x="619309" y="280584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October and in our house the topic of Christmas presents always keeps coming up.</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6A21A3D-B590-444E-A5D9-357BCED77AE3}"/>
              </a:ext>
            </a:extLst>
          </p:cNvPr>
          <p:cNvSpPr txBox="1"/>
          <p:nvPr/>
        </p:nvSpPr>
        <p:spPr>
          <a:xfrm>
            <a:off x="619309" y="3256027"/>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wirken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B95A842-4C4B-4F5E-ADE8-D43D98BFF905}"/>
              </a:ext>
            </a:extLst>
          </p:cNvPr>
          <p:cNvSpPr txBox="1"/>
          <p:nvPr/>
        </p:nvSpPr>
        <p:spPr>
          <a:xfrm>
            <a:off x="619309" y="408042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kann sie von echten Bäumen nicht unterscheiden.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E428B4A-F7CE-470F-9F8E-4F6DCCB2F434}"/>
              </a:ext>
            </a:extLst>
          </p:cNvPr>
          <p:cNvSpPr txBox="1"/>
          <p:nvPr/>
        </p:nvSpPr>
        <p:spPr>
          <a:xfrm>
            <a:off x="619309" y="444114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always tell them apart from real trees.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EA46F78-D509-4E20-8A71-A0DD6C1372C2}"/>
              </a:ext>
            </a:extLst>
          </p:cNvPr>
          <p:cNvSpPr txBox="1"/>
          <p:nvPr/>
        </p:nvSpPr>
        <p:spPr>
          <a:xfrm>
            <a:off x="619309" y="490348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Während die Bäume im Wald wachsen produzieren sie Sauerstoff*</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EAC4D31C-5B0D-42A7-8D59-4B3FB1C3CF28}"/>
              </a:ext>
            </a:extLst>
          </p:cNvPr>
          <p:cNvSpPr/>
          <p:nvPr/>
        </p:nvSpPr>
        <p:spPr>
          <a:xfrm>
            <a:off x="7122944" y="2830729"/>
            <a:ext cx="1068556" cy="448011"/>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792986E1-F009-4324-990B-FA41760B6FA6}"/>
              </a:ext>
            </a:extLst>
          </p:cNvPr>
          <p:cNvSpPr/>
          <p:nvPr/>
        </p:nvSpPr>
        <p:spPr>
          <a:xfrm>
            <a:off x="9372953" y="2409877"/>
            <a:ext cx="1081671" cy="400110"/>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3F0DE2E-1C88-47CD-9ED8-6DA67B97C40B}"/>
              </a:ext>
            </a:extLst>
          </p:cNvPr>
          <p:cNvSpPr txBox="1"/>
          <p:nvPr/>
        </p:nvSpPr>
        <p:spPr>
          <a:xfrm>
            <a:off x="619309" y="2847527"/>
            <a:ext cx="11198087" cy="400110"/>
          </a:xfrm>
          <a:prstGeom prst="rect">
            <a:avLst/>
          </a:prstGeom>
          <a:solidFill>
            <a:schemeClr val="bg1"/>
          </a:solidFill>
        </p:spPr>
        <p:txBody>
          <a:bodyPr wrap="square" rtlCol="0">
            <a:spAutoFit/>
          </a:bodyPr>
          <a:lstStyle/>
          <a:p>
            <a:pPr lvl="0">
              <a:defRPr/>
            </a:pPr>
            <a:r>
              <a:rPr lang="en-GB" sz="2000" dirty="0">
                <a:solidFill>
                  <a:srgbClr val="4472C4">
                    <a:lumMod val="50000"/>
                  </a:srgbClr>
                </a:solidFill>
              </a:rPr>
              <a:t>It is October and in our house the topic of Christmas </a:t>
            </a:r>
            <a:r>
              <a:rPr lang="en-GB" sz="2000" b="1" dirty="0">
                <a:solidFill>
                  <a:srgbClr val="EE6B42"/>
                </a:solidFill>
              </a:rPr>
              <a:t>trees</a:t>
            </a:r>
            <a:r>
              <a:rPr lang="en-GB" sz="2000" dirty="0">
                <a:solidFill>
                  <a:srgbClr val="4472C4">
                    <a:lumMod val="50000"/>
                  </a:srgbClr>
                </a:solidFill>
              </a:rPr>
              <a:t> always keeps coming up.</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22812167-E608-41B4-AA8A-05FD1729DE41}"/>
              </a:ext>
            </a:extLst>
          </p:cNvPr>
          <p:cNvSpPr/>
          <p:nvPr/>
        </p:nvSpPr>
        <p:spPr>
          <a:xfrm>
            <a:off x="180000" y="266225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9" name="Rectangle 18">
            <a:extLst>
              <a:ext uri="{FF2B5EF4-FFF2-40B4-BE49-F238E27FC236}">
                <a16:creationId xmlns:a16="http://schemas.microsoft.com/office/drawing/2014/main" id="{2D5F0E97-4872-412E-93EC-2702260F16C1}"/>
              </a:ext>
            </a:extLst>
          </p:cNvPr>
          <p:cNvSpPr/>
          <p:nvPr/>
        </p:nvSpPr>
        <p:spPr>
          <a:xfrm>
            <a:off x="180000" y="3473611"/>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20" name="Rectangle 19">
            <a:extLst>
              <a:ext uri="{FF2B5EF4-FFF2-40B4-BE49-F238E27FC236}">
                <a16:creationId xmlns:a16="http://schemas.microsoft.com/office/drawing/2014/main" id="{71836483-19D9-427F-B415-AF8DFB221916}"/>
              </a:ext>
            </a:extLst>
          </p:cNvPr>
          <p:cNvSpPr/>
          <p:nvPr/>
        </p:nvSpPr>
        <p:spPr>
          <a:xfrm>
            <a:off x="180000" y="428496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1" name="Rectangle 20">
            <a:extLst>
              <a:ext uri="{FF2B5EF4-FFF2-40B4-BE49-F238E27FC236}">
                <a16:creationId xmlns:a16="http://schemas.microsoft.com/office/drawing/2014/main" id="{BD9A5C50-07D2-48CD-9ABB-430CA9714DF5}"/>
              </a:ext>
            </a:extLst>
          </p:cNvPr>
          <p:cNvSpPr/>
          <p:nvPr/>
        </p:nvSpPr>
        <p:spPr>
          <a:xfrm>
            <a:off x="180000" y="5096321"/>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2" name="Oval 21">
            <a:extLst>
              <a:ext uri="{FF2B5EF4-FFF2-40B4-BE49-F238E27FC236}">
                <a16:creationId xmlns:a16="http://schemas.microsoft.com/office/drawing/2014/main" id="{2F7DE160-43F7-4A46-A8EC-9A9166EC951D}"/>
              </a:ext>
            </a:extLst>
          </p:cNvPr>
          <p:cNvSpPr/>
          <p:nvPr/>
        </p:nvSpPr>
        <p:spPr>
          <a:xfrm>
            <a:off x="1825742" y="3616657"/>
            <a:ext cx="1438158" cy="371193"/>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7A07D878-7053-4CF1-B1C5-B2D4A1A1F659}"/>
              </a:ext>
            </a:extLst>
          </p:cNvPr>
          <p:cNvSpPr/>
          <p:nvPr/>
        </p:nvSpPr>
        <p:spPr>
          <a:xfrm>
            <a:off x="1967062" y="3245464"/>
            <a:ext cx="1529986" cy="371193"/>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D3C7DE2E-9EDB-4178-9E99-95666DE24D25}"/>
              </a:ext>
            </a:extLst>
          </p:cNvPr>
          <p:cNvSpPr/>
          <p:nvPr/>
        </p:nvSpPr>
        <p:spPr>
          <a:xfrm>
            <a:off x="1787179" y="4441617"/>
            <a:ext cx="93942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EEF80B03-6748-4D59-96AA-A2C2B7A18D48}"/>
              </a:ext>
            </a:extLst>
          </p:cNvPr>
          <p:cNvSpPr/>
          <p:nvPr/>
        </p:nvSpPr>
        <p:spPr>
          <a:xfrm>
            <a:off x="4833889" y="4064217"/>
            <a:ext cx="955036"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5DEA9A1-AF90-42A2-B1DC-CF70A4F4B370}"/>
              </a:ext>
            </a:extLst>
          </p:cNvPr>
          <p:cNvSpPr txBox="1"/>
          <p:nvPr/>
        </p:nvSpPr>
        <p:spPr>
          <a:xfrm>
            <a:off x="615753" y="4482988"/>
            <a:ext cx="10271909" cy="400110"/>
          </a:xfrm>
          <a:prstGeom prst="rect">
            <a:avLst/>
          </a:prstGeom>
          <a:solidFill>
            <a:schemeClr val="bg1"/>
          </a:solidFill>
        </p:spPr>
        <p:txBody>
          <a:bodyPr wrap="square" rtlCol="0">
            <a:spAutoFit/>
          </a:bodyPr>
          <a:lstStyle/>
          <a:p>
            <a:pPr lvl="0">
              <a:defRPr/>
            </a:pPr>
            <a:r>
              <a:rPr lang="en-GB" sz="2000" dirty="0">
                <a:solidFill>
                  <a:srgbClr val="4472C4">
                    <a:lumMod val="50000"/>
                  </a:srgbClr>
                </a:solidFill>
              </a:rPr>
              <a:t>You </a:t>
            </a:r>
            <a:r>
              <a:rPr lang="en-GB" sz="2000" b="1" dirty="0">
                <a:solidFill>
                  <a:srgbClr val="EE6B42"/>
                </a:solidFill>
              </a:rPr>
              <a:t>can’t</a:t>
            </a:r>
            <a:r>
              <a:rPr lang="en-GB" sz="2000" dirty="0">
                <a:solidFill>
                  <a:srgbClr val="4472C4">
                    <a:lumMod val="50000"/>
                  </a:srgbClr>
                </a:solidFill>
              </a:rPr>
              <a:t> tell them apart from real trees.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B47007-34AE-41B6-9428-33BC1EA6AA8F}"/>
              </a:ext>
            </a:extLst>
          </p:cNvPr>
          <p:cNvSpPr/>
          <p:nvPr/>
        </p:nvSpPr>
        <p:spPr>
          <a:xfrm>
            <a:off x="5573354" y="4896901"/>
            <a:ext cx="1549590" cy="428650"/>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BDF1A3E-6D3F-4F1B-9E67-4CE33328BA51}"/>
              </a:ext>
            </a:extLst>
          </p:cNvPr>
          <p:cNvSpPr txBox="1"/>
          <p:nvPr/>
        </p:nvSpPr>
        <p:spPr>
          <a:xfrm>
            <a:off x="615754" y="527121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Whilst the trees are growing they absorb oxygen.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FEC99934-AB87-4CB5-82B3-6A3086D9F6C1}"/>
              </a:ext>
            </a:extLst>
          </p:cNvPr>
          <p:cNvSpPr/>
          <p:nvPr/>
        </p:nvSpPr>
        <p:spPr>
          <a:xfrm>
            <a:off x="4709507" y="5263558"/>
            <a:ext cx="1034384" cy="471330"/>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64B9F76-8287-4A4F-856A-315D1F76ED34}"/>
              </a:ext>
            </a:extLst>
          </p:cNvPr>
          <p:cNvSpPr txBox="1"/>
          <p:nvPr/>
        </p:nvSpPr>
        <p:spPr>
          <a:xfrm>
            <a:off x="619309" y="5334778"/>
            <a:ext cx="6627958" cy="400110"/>
          </a:xfrm>
          <a:prstGeom prst="rect">
            <a:avLst/>
          </a:prstGeom>
          <a:solidFill>
            <a:schemeClr val="bg1"/>
          </a:solidFill>
        </p:spPr>
        <p:txBody>
          <a:bodyPr wrap="square" rtlCol="0">
            <a:spAutoFit/>
          </a:bodyPr>
          <a:lstStyle/>
          <a:p>
            <a:pPr lvl="0">
              <a:defRPr/>
            </a:pPr>
            <a:r>
              <a:rPr lang="en-GB" sz="2000" dirty="0">
                <a:solidFill>
                  <a:srgbClr val="4472C4">
                    <a:lumMod val="50000"/>
                  </a:srgbClr>
                </a:solidFill>
              </a:rPr>
              <a:t>Whilst the trees are growing they </a:t>
            </a:r>
            <a:r>
              <a:rPr lang="en-GB" sz="2000" b="1" dirty="0">
                <a:solidFill>
                  <a:srgbClr val="EE6B42"/>
                </a:solidFill>
              </a:rPr>
              <a:t>produce</a:t>
            </a:r>
            <a:r>
              <a:rPr lang="en-GB" sz="2000" dirty="0">
                <a:solidFill>
                  <a:srgbClr val="4472C4">
                    <a:lumMod val="50000"/>
                  </a:srgbClr>
                </a:solidFill>
              </a:rPr>
              <a:t> oxygen.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0D3383FD-21A0-476B-BB5D-B2380A9C3159}"/>
              </a:ext>
            </a:extLst>
          </p:cNvPr>
          <p:cNvSpPr/>
          <p:nvPr/>
        </p:nvSpPr>
        <p:spPr>
          <a:xfrm>
            <a:off x="7921256" y="518986"/>
            <a:ext cx="2545876" cy="46166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Sauerstoff</a:t>
            </a:r>
            <a:r>
              <a:rPr lang="en-GB" dirty="0"/>
              <a:t> – oxygen</a:t>
            </a:r>
          </a:p>
        </p:txBody>
      </p:sp>
      <p:sp>
        <p:nvSpPr>
          <p:cNvPr id="34" name="TextBox 33">
            <a:extLst>
              <a:ext uri="{FF2B5EF4-FFF2-40B4-BE49-F238E27FC236}">
                <a16:creationId xmlns:a16="http://schemas.microsoft.com/office/drawing/2014/main" id="{F106A465-1ACA-42A5-969F-37F29D2A2688}"/>
              </a:ext>
            </a:extLst>
          </p:cNvPr>
          <p:cNvSpPr txBox="1"/>
          <p:nvPr/>
        </p:nvSpPr>
        <p:spPr>
          <a:xfrm>
            <a:off x="11152810" y="2830142"/>
            <a:ext cx="743895" cy="461665"/>
          </a:xfrm>
          <a:prstGeom prst="rect">
            <a:avLst/>
          </a:prstGeom>
          <a:noFill/>
        </p:spPr>
        <p:txBody>
          <a:bodyPr wrap="square" rtlCol="0">
            <a:spAutoFit/>
          </a:bodyPr>
          <a:lstStyle/>
          <a:p>
            <a:pPr algn="l"/>
            <a:r>
              <a:rPr lang="en-GB" sz="2400" dirty="0">
                <a:solidFill>
                  <a:schemeClr val="accent5">
                    <a:lumMod val="50000"/>
                  </a:schemeClr>
                </a:solidFill>
              </a:rPr>
              <a:t>N</a:t>
            </a:r>
          </a:p>
        </p:txBody>
      </p:sp>
      <p:sp>
        <p:nvSpPr>
          <p:cNvPr id="35" name="TextBox 34">
            <a:extLst>
              <a:ext uri="{FF2B5EF4-FFF2-40B4-BE49-F238E27FC236}">
                <a16:creationId xmlns:a16="http://schemas.microsoft.com/office/drawing/2014/main" id="{3B2E3CDB-C067-4E15-82B3-F89FB2EFC892}"/>
              </a:ext>
            </a:extLst>
          </p:cNvPr>
          <p:cNvSpPr txBox="1"/>
          <p:nvPr/>
        </p:nvSpPr>
        <p:spPr>
          <a:xfrm>
            <a:off x="11152810" y="3547804"/>
            <a:ext cx="743895" cy="461665"/>
          </a:xfrm>
          <a:prstGeom prst="rect">
            <a:avLst/>
          </a:prstGeom>
          <a:noFill/>
        </p:spPr>
        <p:txBody>
          <a:bodyPr wrap="square" rtlCol="0">
            <a:spAutoFit/>
          </a:bodyPr>
          <a:lstStyle/>
          <a:p>
            <a:pPr algn="l"/>
            <a:r>
              <a:rPr lang="en-GB" sz="2400" dirty="0">
                <a:solidFill>
                  <a:schemeClr val="accent5">
                    <a:lumMod val="50000"/>
                  </a:schemeClr>
                </a:solidFill>
              </a:rPr>
              <a:t>E</a:t>
            </a:r>
          </a:p>
        </p:txBody>
      </p:sp>
      <p:sp>
        <p:nvSpPr>
          <p:cNvPr id="36" name="TextBox 35">
            <a:extLst>
              <a:ext uri="{FF2B5EF4-FFF2-40B4-BE49-F238E27FC236}">
                <a16:creationId xmlns:a16="http://schemas.microsoft.com/office/drawing/2014/main" id="{15535B56-F67F-42B5-862B-03E3ED321E71}"/>
              </a:ext>
            </a:extLst>
          </p:cNvPr>
          <p:cNvSpPr txBox="1"/>
          <p:nvPr/>
        </p:nvSpPr>
        <p:spPr>
          <a:xfrm>
            <a:off x="11146720" y="4422485"/>
            <a:ext cx="743895" cy="461665"/>
          </a:xfrm>
          <a:prstGeom prst="rect">
            <a:avLst/>
          </a:prstGeom>
          <a:noFill/>
        </p:spPr>
        <p:txBody>
          <a:bodyPr wrap="square" rtlCol="0">
            <a:spAutoFit/>
          </a:bodyPr>
          <a:lstStyle/>
          <a:p>
            <a:pPr algn="l"/>
            <a:r>
              <a:rPr lang="en-GB" sz="2400" dirty="0">
                <a:solidFill>
                  <a:schemeClr val="accent5">
                    <a:lumMod val="50000"/>
                  </a:schemeClr>
                </a:solidFill>
              </a:rPr>
              <a:t>K</a:t>
            </a:r>
          </a:p>
        </p:txBody>
      </p:sp>
      <p:sp>
        <p:nvSpPr>
          <p:cNvPr id="37" name="TextBox 36">
            <a:extLst>
              <a:ext uri="{FF2B5EF4-FFF2-40B4-BE49-F238E27FC236}">
                <a16:creationId xmlns:a16="http://schemas.microsoft.com/office/drawing/2014/main" id="{AA109CBD-1D7D-4521-A9C9-D94829B3EE1C}"/>
              </a:ext>
            </a:extLst>
          </p:cNvPr>
          <p:cNvSpPr txBox="1"/>
          <p:nvPr/>
        </p:nvSpPr>
        <p:spPr>
          <a:xfrm>
            <a:off x="11152810" y="5263047"/>
            <a:ext cx="743895" cy="461665"/>
          </a:xfrm>
          <a:prstGeom prst="rect">
            <a:avLst/>
          </a:prstGeom>
          <a:noFill/>
        </p:spPr>
        <p:txBody>
          <a:bodyPr wrap="square" rtlCol="0">
            <a:spAutoFit/>
          </a:bodyPr>
          <a:lstStyle/>
          <a:p>
            <a:pPr algn="l"/>
            <a:r>
              <a:rPr lang="en-GB" sz="2400" dirty="0">
                <a:solidFill>
                  <a:schemeClr val="accent5">
                    <a:lumMod val="50000"/>
                  </a:schemeClr>
                </a:solidFill>
              </a:rPr>
              <a:t>E</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5" grpId="1" animBg="1"/>
      <p:bldP spid="16" grpId="0" animBg="1"/>
      <p:bldP spid="16" grpId="1" animBg="1"/>
      <p:bldP spid="17" grpId="0" animBg="1"/>
      <p:bldP spid="22" grpId="0" animBg="1"/>
      <p:bldP spid="22" grpId="1" animBg="1"/>
      <p:bldP spid="23" grpId="0" animBg="1"/>
      <p:bldP spid="23" grpId="1" animBg="1"/>
      <p:bldP spid="24" grpId="0" animBg="1"/>
      <p:bldP spid="24" grpId="1" animBg="1"/>
      <p:bldP spid="25" grpId="0" animBg="1"/>
      <p:bldP spid="25" grpId="1" animBg="1"/>
      <p:bldP spid="26" grpId="0" animBg="1"/>
      <p:bldP spid="27" grpId="0" animBg="1"/>
      <p:bldP spid="27" grpId="1" animBg="1"/>
      <p:bldP spid="30" grpId="0" animBg="1"/>
      <p:bldP spid="30" grpId="1" animBg="1"/>
      <p:bldP spid="31"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869950"/>
          </a:xfrm>
        </p:spPr>
        <p:txBody>
          <a:bodyPr>
            <a:normAutofit/>
          </a:bodyPr>
          <a:lstStyle/>
          <a:p>
            <a:r>
              <a:rPr lang="en-GB" sz="3600" b="1" dirty="0">
                <a:solidFill>
                  <a:schemeClr val="bg1"/>
                </a:solidFill>
              </a:rPr>
              <a:t>Wo </a:t>
            </a:r>
            <a:r>
              <a:rPr lang="en-GB" sz="3600" b="1" dirty="0" err="1">
                <a:solidFill>
                  <a:schemeClr val="bg1"/>
                </a:solidFill>
              </a:rPr>
              <a:t>sind</a:t>
            </a:r>
            <a:r>
              <a:rPr lang="en-GB" sz="3600" b="1" dirty="0">
                <a:solidFill>
                  <a:schemeClr val="bg1"/>
                </a:solidFill>
              </a:rPr>
              <a:t> die </a:t>
            </a:r>
            <a:r>
              <a:rPr lang="en-GB" sz="3600" b="1" dirty="0" err="1">
                <a:solidFill>
                  <a:schemeClr val="bg1"/>
                </a:solidFill>
              </a:rPr>
              <a:t>Fehler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777327" cy="830997"/>
          </a:xfrm>
          <a:prstGeom prst="rect">
            <a:avLst/>
          </a:prstGeom>
          <a:noFill/>
        </p:spPr>
        <p:txBody>
          <a:bodyPr wrap="square" rtlCol="0">
            <a:spAutoFit/>
          </a:bodyPr>
          <a:lstStyle/>
          <a:p>
            <a:r>
              <a:rPr lang="en-US" sz="2400" dirty="0">
                <a:solidFill>
                  <a:schemeClr val="accent5">
                    <a:lumMod val="50000"/>
                  </a:schemeClr>
                </a:solidFill>
              </a:rPr>
              <a:t>In </a:t>
            </a:r>
            <a:r>
              <a:rPr lang="en-US" sz="2400" dirty="0" err="1">
                <a:solidFill>
                  <a:schemeClr val="accent5">
                    <a:lumMod val="50000"/>
                  </a:schemeClr>
                </a:solidFill>
              </a:rPr>
              <a:t>jedem</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gibt</a:t>
            </a:r>
            <a:r>
              <a:rPr lang="en-US" sz="2400" dirty="0">
                <a:solidFill>
                  <a:schemeClr val="accent5">
                    <a:lumMod val="50000"/>
                  </a:schemeClr>
                </a:solidFill>
              </a:rPr>
              <a:t> es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Fehler</a:t>
            </a:r>
            <a:r>
              <a:rPr lang="en-US" sz="2400" dirty="0">
                <a:solidFill>
                  <a:schemeClr val="accent5">
                    <a:lumMod val="50000"/>
                  </a:schemeClr>
                </a:solidFill>
              </a:rPr>
              <a:t>. </a:t>
            </a:r>
            <a:r>
              <a:rPr lang="en-US" sz="2400" dirty="0" err="1">
                <a:solidFill>
                  <a:schemeClr val="accent5">
                    <a:lumMod val="50000"/>
                  </a:schemeClr>
                </a:solidFill>
              </a:rPr>
              <a:t>Finde</a:t>
            </a:r>
            <a:r>
              <a:rPr lang="en-US" sz="2400" dirty="0">
                <a:solidFill>
                  <a:schemeClr val="accent5">
                    <a:lumMod val="50000"/>
                  </a:schemeClr>
                </a:solidFill>
              </a:rPr>
              <a:t> den </a:t>
            </a:r>
            <a:r>
              <a:rPr lang="en-US" sz="2400" dirty="0" err="1">
                <a:solidFill>
                  <a:schemeClr val="accent5">
                    <a:lumMod val="50000"/>
                  </a:schemeClr>
                </a:solidFill>
              </a:rPr>
              <a:t>Fehler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echten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künstlichen</a:t>
            </a:r>
            <a:r>
              <a:rPr lang="en-US" sz="2400" dirty="0">
                <a:solidFill>
                  <a:schemeClr val="accent5">
                    <a:lumMod val="50000"/>
                  </a:schemeClr>
                </a:solidFill>
              </a:rPr>
              <a:t> </a:t>
            </a:r>
            <a:r>
              <a:rPr lang="en-US" sz="2400" dirty="0" err="1">
                <a:solidFill>
                  <a:schemeClr val="accent5">
                    <a:lumMod val="50000"/>
                  </a:schemeClr>
                </a:solidFill>
              </a:rPr>
              <a:t>Bäume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er neutral?</a:t>
            </a:r>
          </a:p>
        </p:txBody>
      </p:sp>
      <p:sp>
        <p:nvSpPr>
          <p:cNvPr id="7" name="TextBox 6">
            <a:extLst>
              <a:ext uri="{FF2B5EF4-FFF2-40B4-BE49-F238E27FC236}">
                <a16:creationId xmlns:a16="http://schemas.microsoft.com/office/drawing/2014/main" id="{26A1184B-4752-42E7-9B5C-D12878D6CDB9}"/>
              </a:ext>
            </a:extLst>
          </p:cNvPr>
          <p:cNvSpPr txBox="1"/>
          <p:nvPr/>
        </p:nvSpPr>
        <p:spPr>
          <a:xfrm>
            <a:off x="619309" y="3616743"/>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to throw them away after Christmas.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C7819F6-2BB0-4496-B5BC-25C2496FE9E9}"/>
              </a:ext>
            </a:extLst>
          </p:cNvPr>
          <p:cNvSpPr txBox="1"/>
          <p:nvPr/>
        </p:nvSpPr>
        <p:spPr>
          <a:xfrm>
            <a:off x="615753" y="3628069"/>
            <a:ext cx="10866895" cy="400110"/>
          </a:xfrm>
          <a:prstGeom prst="rect">
            <a:avLst/>
          </a:prstGeom>
          <a:solidFill>
            <a:schemeClr val="bg1"/>
          </a:solidFill>
        </p:spPr>
        <p:txBody>
          <a:bodyPr wrap="square" rtlCol="0">
            <a:spAutoFit/>
          </a:bodyPr>
          <a:lstStyle/>
          <a:p>
            <a:pPr lvl="0">
              <a:defRPr/>
            </a:pPr>
            <a:r>
              <a:rPr lang="en-GB" sz="2000" dirty="0">
                <a:solidFill>
                  <a:srgbClr val="4472C4">
                    <a:lumMod val="50000"/>
                  </a:srgbClr>
                </a:solidFill>
              </a:rPr>
              <a:t>You </a:t>
            </a:r>
            <a:r>
              <a:rPr lang="en-GB" sz="2000" b="1" dirty="0">
                <a:solidFill>
                  <a:srgbClr val="EE6B42"/>
                </a:solidFill>
              </a:rPr>
              <a:t>don’t</a:t>
            </a:r>
            <a:r>
              <a:rPr lang="en-GB" sz="2000" dirty="0">
                <a:solidFill>
                  <a:srgbClr val="4472C4">
                    <a:lumMod val="50000"/>
                  </a:srgbClr>
                </a:solidFill>
              </a:rPr>
              <a:t> have to throw them away after Christmas.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122AD1C-A42E-401F-9EE3-20DB83E07001}"/>
              </a:ext>
            </a:extLst>
          </p:cNvPr>
          <p:cNvSpPr txBox="1"/>
          <p:nvPr/>
        </p:nvSpPr>
        <p:spPr>
          <a:xfrm>
            <a:off x="619309" y="2445124"/>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Letztes Jahr ist der Baum zwei Tage vor Weihnachten gestorben.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EE85CA9-717F-406C-9E67-6B83C776790E}"/>
              </a:ext>
            </a:extLst>
          </p:cNvPr>
          <p:cNvSpPr txBox="1"/>
          <p:nvPr/>
        </p:nvSpPr>
        <p:spPr>
          <a:xfrm>
            <a:off x="619309" y="280584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year the tree died two days after Christmas.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6A21A3D-B590-444E-A5D9-357BCED77AE3}"/>
              </a:ext>
            </a:extLst>
          </p:cNvPr>
          <p:cNvSpPr txBox="1"/>
          <p:nvPr/>
        </p:nvSpPr>
        <p:spPr>
          <a:xfrm>
            <a:off x="619309" y="3256027"/>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Nach Weihnachten muss man sie nicht wegwerfen.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B95A842-4C4B-4F5E-ADE8-D43D98BFF905}"/>
              </a:ext>
            </a:extLst>
          </p:cNvPr>
          <p:cNvSpPr txBox="1"/>
          <p:nvPr/>
        </p:nvSpPr>
        <p:spPr>
          <a:xfrm>
            <a:off x="619309" y="408042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Natürliche Bäume haben bestimmte Vorteile.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E428B4A-F7CE-470F-9F8E-4F6DCCB2F434}"/>
              </a:ext>
            </a:extLst>
          </p:cNvPr>
          <p:cNvSpPr txBox="1"/>
          <p:nvPr/>
        </p:nvSpPr>
        <p:spPr>
          <a:xfrm>
            <a:off x="619309" y="444114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course, trees have certain advantages.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EA46F78-D509-4E20-8A71-A0DD6C1372C2}"/>
              </a:ext>
            </a:extLst>
          </p:cNvPr>
          <p:cNvSpPr txBox="1"/>
          <p:nvPr/>
        </p:nvSpPr>
        <p:spPr>
          <a:xfrm>
            <a:off x="619309" y="490348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Viele Leute sind mit einer langfristigen Lösung zufrieden.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EAC4D31C-5B0D-42A7-8D59-4B3FB1C3CF28}"/>
              </a:ext>
            </a:extLst>
          </p:cNvPr>
          <p:cNvSpPr/>
          <p:nvPr/>
        </p:nvSpPr>
        <p:spPr>
          <a:xfrm>
            <a:off x="4683151" y="2829268"/>
            <a:ext cx="719028" cy="359477"/>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792986E1-F009-4324-990B-FA41760B6FA6}"/>
              </a:ext>
            </a:extLst>
          </p:cNvPr>
          <p:cNvSpPr/>
          <p:nvPr/>
        </p:nvSpPr>
        <p:spPr>
          <a:xfrm>
            <a:off x="5014329" y="2421051"/>
            <a:ext cx="467159" cy="405767"/>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3F0DE2E-1C88-47CD-9ED8-6DA67B97C40B}"/>
              </a:ext>
            </a:extLst>
          </p:cNvPr>
          <p:cNvSpPr txBox="1"/>
          <p:nvPr/>
        </p:nvSpPr>
        <p:spPr>
          <a:xfrm>
            <a:off x="615753" y="2848352"/>
            <a:ext cx="11198087" cy="400110"/>
          </a:xfrm>
          <a:prstGeom prst="rect">
            <a:avLst/>
          </a:prstGeom>
          <a:solidFill>
            <a:schemeClr val="bg1"/>
          </a:solidFill>
        </p:spPr>
        <p:txBody>
          <a:bodyPr wrap="square" rtlCol="0">
            <a:spAutoFit/>
          </a:bodyPr>
          <a:lstStyle/>
          <a:p>
            <a:pPr lvl="0">
              <a:defRPr/>
            </a:pPr>
            <a:r>
              <a:rPr lang="en-GB" sz="2000" dirty="0">
                <a:solidFill>
                  <a:srgbClr val="4472C4">
                    <a:lumMod val="50000"/>
                  </a:srgbClr>
                </a:solidFill>
              </a:rPr>
              <a:t>Last year the tree died two days </a:t>
            </a:r>
            <a:r>
              <a:rPr lang="en-GB" sz="2000" b="1" dirty="0">
                <a:solidFill>
                  <a:srgbClr val="EE6B42"/>
                </a:solidFill>
              </a:rPr>
              <a:t>before</a:t>
            </a:r>
            <a:r>
              <a:rPr lang="en-GB" sz="2000" dirty="0">
                <a:solidFill>
                  <a:srgbClr val="4472C4">
                    <a:lumMod val="50000"/>
                  </a:srgbClr>
                </a:solidFill>
              </a:rPr>
              <a:t> Christmas.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22812167-E608-41B4-AA8A-05FD1729DE41}"/>
              </a:ext>
            </a:extLst>
          </p:cNvPr>
          <p:cNvSpPr/>
          <p:nvPr/>
        </p:nvSpPr>
        <p:spPr>
          <a:xfrm>
            <a:off x="180000" y="266225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4472C4">
                    <a:lumMod val="50000"/>
                  </a:srgbClr>
                </a:solidFill>
                <a:latin typeface="Century Gothic" panose="020F0302020204030204"/>
              </a:rPr>
              <a:t>E</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D5F0E97-4872-412E-93EC-2702260F16C1}"/>
              </a:ext>
            </a:extLst>
          </p:cNvPr>
          <p:cNvSpPr/>
          <p:nvPr/>
        </p:nvSpPr>
        <p:spPr>
          <a:xfrm>
            <a:off x="180000" y="3473611"/>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4472C4">
                    <a:lumMod val="50000"/>
                  </a:srgbClr>
                </a:solidFill>
                <a:latin typeface="Century Gothic" panose="020F0302020204030204"/>
              </a:rPr>
              <a:t>F</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1836483-19D9-427F-B415-AF8DFB221916}"/>
              </a:ext>
            </a:extLst>
          </p:cNvPr>
          <p:cNvSpPr/>
          <p:nvPr/>
        </p:nvSpPr>
        <p:spPr>
          <a:xfrm>
            <a:off x="180000" y="4284966"/>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4472C4">
                    <a:lumMod val="50000"/>
                  </a:srgbClr>
                </a:solidFill>
                <a:latin typeface="Century Gothic" panose="020F0302020204030204"/>
              </a:rPr>
              <a:t>G</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BD9A5C50-07D2-48CD-9ABB-430CA9714DF5}"/>
              </a:ext>
            </a:extLst>
          </p:cNvPr>
          <p:cNvSpPr/>
          <p:nvPr/>
        </p:nvSpPr>
        <p:spPr>
          <a:xfrm>
            <a:off x="180000" y="5096321"/>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22" name="Oval 21">
            <a:extLst>
              <a:ext uri="{FF2B5EF4-FFF2-40B4-BE49-F238E27FC236}">
                <a16:creationId xmlns:a16="http://schemas.microsoft.com/office/drawing/2014/main" id="{2F7DE160-43F7-4A46-A8EC-9A9166EC951D}"/>
              </a:ext>
            </a:extLst>
          </p:cNvPr>
          <p:cNvSpPr/>
          <p:nvPr/>
        </p:nvSpPr>
        <p:spPr>
          <a:xfrm>
            <a:off x="1188068" y="3616657"/>
            <a:ext cx="820366" cy="38462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7A07D878-7053-4CF1-B1C5-B2D4A1A1F659}"/>
              </a:ext>
            </a:extLst>
          </p:cNvPr>
          <p:cNvSpPr/>
          <p:nvPr/>
        </p:nvSpPr>
        <p:spPr>
          <a:xfrm>
            <a:off x="4833719" y="3355219"/>
            <a:ext cx="808269" cy="266931"/>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D3C7DE2E-9EDB-4178-9E99-95666DE24D25}"/>
              </a:ext>
            </a:extLst>
          </p:cNvPr>
          <p:cNvSpPr/>
          <p:nvPr/>
        </p:nvSpPr>
        <p:spPr>
          <a:xfrm>
            <a:off x="658831" y="4501774"/>
            <a:ext cx="1349602" cy="368666"/>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EEF80B03-6748-4D59-96AA-A2C2B7A18D48}"/>
              </a:ext>
            </a:extLst>
          </p:cNvPr>
          <p:cNvSpPr/>
          <p:nvPr/>
        </p:nvSpPr>
        <p:spPr>
          <a:xfrm>
            <a:off x="643214" y="4101665"/>
            <a:ext cx="1365219" cy="344464"/>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5DEA9A1-AF90-42A2-B1DC-CF70A4F4B370}"/>
              </a:ext>
            </a:extLst>
          </p:cNvPr>
          <p:cNvSpPr txBox="1"/>
          <p:nvPr/>
        </p:nvSpPr>
        <p:spPr>
          <a:xfrm>
            <a:off x="615753" y="4523695"/>
            <a:ext cx="10271909" cy="400110"/>
          </a:xfrm>
          <a:prstGeom prst="rect">
            <a:avLst/>
          </a:prstGeom>
          <a:solidFill>
            <a:schemeClr val="bg1"/>
          </a:solidFill>
        </p:spPr>
        <p:txBody>
          <a:bodyPr wrap="square" rtlCol="0">
            <a:spAutoFit/>
          </a:bodyPr>
          <a:lstStyle/>
          <a:p>
            <a:pPr lvl="0">
              <a:defRPr/>
            </a:pPr>
            <a:r>
              <a:rPr lang="en-GB" sz="2000" b="1" dirty="0">
                <a:solidFill>
                  <a:srgbClr val="EE6B42"/>
                </a:solidFill>
              </a:rPr>
              <a:t>Natural</a:t>
            </a:r>
            <a:r>
              <a:rPr lang="en-GB" sz="2000" dirty="0">
                <a:solidFill>
                  <a:srgbClr val="4472C4">
                    <a:lumMod val="50000"/>
                  </a:srgbClr>
                </a:solidFill>
              </a:rPr>
              <a:t> trees have certain advantages.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B47007-34AE-41B6-9428-33BC1EA6AA8F}"/>
              </a:ext>
            </a:extLst>
          </p:cNvPr>
          <p:cNvSpPr/>
          <p:nvPr/>
        </p:nvSpPr>
        <p:spPr>
          <a:xfrm>
            <a:off x="636257" y="4920816"/>
            <a:ext cx="728242" cy="309066"/>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BDF1A3E-6D3F-4F1B-9E67-4CE33328BA51}"/>
              </a:ext>
            </a:extLst>
          </p:cNvPr>
          <p:cNvSpPr txBox="1"/>
          <p:nvPr/>
        </p:nvSpPr>
        <p:spPr>
          <a:xfrm>
            <a:off x="615754" y="527121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people are satisfied with a long-term solution.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64B9F76-8287-4A4F-856A-315D1F76ED34}"/>
              </a:ext>
            </a:extLst>
          </p:cNvPr>
          <p:cNvSpPr txBox="1"/>
          <p:nvPr/>
        </p:nvSpPr>
        <p:spPr>
          <a:xfrm>
            <a:off x="643214" y="5291531"/>
            <a:ext cx="6627958" cy="400110"/>
          </a:xfrm>
          <a:prstGeom prst="rect">
            <a:avLst/>
          </a:prstGeom>
          <a:solidFill>
            <a:schemeClr val="bg1"/>
          </a:solidFill>
        </p:spPr>
        <p:txBody>
          <a:bodyPr wrap="square" rtlCol="0">
            <a:spAutoFit/>
          </a:bodyPr>
          <a:lstStyle/>
          <a:p>
            <a:pPr lvl="0">
              <a:defRPr/>
            </a:pPr>
            <a:r>
              <a:rPr lang="en-GB" sz="2000" b="1" dirty="0">
                <a:solidFill>
                  <a:srgbClr val="EE6B42"/>
                </a:solidFill>
              </a:rPr>
              <a:t>Lots of </a:t>
            </a:r>
            <a:r>
              <a:rPr lang="en-GB" sz="2000" dirty="0">
                <a:solidFill>
                  <a:srgbClr val="4472C4">
                    <a:lumMod val="50000"/>
                  </a:srgbClr>
                </a:solidFill>
              </a:rPr>
              <a:t>people are satisfied with a long-term solution.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B8A9E03-5834-4950-AD3C-86E1C684496C}"/>
              </a:ext>
            </a:extLst>
          </p:cNvPr>
          <p:cNvSpPr txBox="1"/>
          <p:nvPr/>
        </p:nvSpPr>
        <p:spPr>
          <a:xfrm>
            <a:off x="10887662" y="2827291"/>
            <a:ext cx="743895" cy="461665"/>
          </a:xfrm>
          <a:prstGeom prst="rect">
            <a:avLst/>
          </a:prstGeom>
          <a:noFill/>
        </p:spPr>
        <p:txBody>
          <a:bodyPr wrap="square" rtlCol="0">
            <a:spAutoFit/>
          </a:bodyPr>
          <a:lstStyle/>
          <a:p>
            <a:pPr algn="l"/>
            <a:r>
              <a:rPr lang="en-GB" sz="2400" dirty="0">
                <a:solidFill>
                  <a:schemeClr val="accent5">
                    <a:lumMod val="50000"/>
                  </a:schemeClr>
                </a:solidFill>
              </a:rPr>
              <a:t>K</a:t>
            </a:r>
          </a:p>
        </p:txBody>
      </p:sp>
      <p:sp>
        <p:nvSpPr>
          <p:cNvPr id="34" name="TextBox 33">
            <a:extLst>
              <a:ext uri="{FF2B5EF4-FFF2-40B4-BE49-F238E27FC236}">
                <a16:creationId xmlns:a16="http://schemas.microsoft.com/office/drawing/2014/main" id="{7102ABE4-189B-4915-AA49-6AF85D626984}"/>
              </a:ext>
            </a:extLst>
          </p:cNvPr>
          <p:cNvSpPr txBox="1"/>
          <p:nvPr/>
        </p:nvSpPr>
        <p:spPr>
          <a:xfrm>
            <a:off x="10887662" y="3651693"/>
            <a:ext cx="743895" cy="461665"/>
          </a:xfrm>
          <a:prstGeom prst="rect">
            <a:avLst/>
          </a:prstGeom>
          <a:noFill/>
        </p:spPr>
        <p:txBody>
          <a:bodyPr wrap="square" rtlCol="0">
            <a:spAutoFit/>
          </a:bodyPr>
          <a:lstStyle/>
          <a:p>
            <a:pPr algn="l"/>
            <a:r>
              <a:rPr lang="en-GB" sz="2400" dirty="0">
                <a:solidFill>
                  <a:schemeClr val="accent5">
                    <a:lumMod val="50000"/>
                  </a:schemeClr>
                </a:solidFill>
              </a:rPr>
              <a:t>K</a:t>
            </a:r>
          </a:p>
        </p:txBody>
      </p:sp>
      <p:sp>
        <p:nvSpPr>
          <p:cNvPr id="35" name="TextBox 34">
            <a:extLst>
              <a:ext uri="{FF2B5EF4-FFF2-40B4-BE49-F238E27FC236}">
                <a16:creationId xmlns:a16="http://schemas.microsoft.com/office/drawing/2014/main" id="{ABC28013-FC5A-4061-AC38-20D025535151}"/>
              </a:ext>
            </a:extLst>
          </p:cNvPr>
          <p:cNvSpPr txBox="1"/>
          <p:nvPr/>
        </p:nvSpPr>
        <p:spPr>
          <a:xfrm>
            <a:off x="10887662" y="4436701"/>
            <a:ext cx="743895" cy="461665"/>
          </a:xfrm>
          <a:prstGeom prst="rect">
            <a:avLst/>
          </a:prstGeom>
          <a:noFill/>
        </p:spPr>
        <p:txBody>
          <a:bodyPr wrap="square" rtlCol="0">
            <a:spAutoFit/>
          </a:bodyPr>
          <a:lstStyle/>
          <a:p>
            <a:pPr algn="l"/>
            <a:r>
              <a:rPr lang="en-GB" sz="2400" dirty="0">
                <a:solidFill>
                  <a:schemeClr val="accent5">
                    <a:lumMod val="50000"/>
                  </a:schemeClr>
                </a:solidFill>
              </a:rPr>
              <a:t>E</a:t>
            </a:r>
          </a:p>
        </p:txBody>
      </p:sp>
      <p:sp>
        <p:nvSpPr>
          <p:cNvPr id="36" name="TextBox 35">
            <a:extLst>
              <a:ext uri="{FF2B5EF4-FFF2-40B4-BE49-F238E27FC236}">
                <a16:creationId xmlns:a16="http://schemas.microsoft.com/office/drawing/2014/main" id="{77A3A76A-E751-465F-A072-04265ED8155A}"/>
              </a:ext>
            </a:extLst>
          </p:cNvPr>
          <p:cNvSpPr txBox="1"/>
          <p:nvPr/>
        </p:nvSpPr>
        <p:spPr>
          <a:xfrm>
            <a:off x="10887662" y="5203549"/>
            <a:ext cx="743895" cy="461665"/>
          </a:xfrm>
          <a:prstGeom prst="rect">
            <a:avLst/>
          </a:prstGeom>
          <a:noFill/>
        </p:spPr>
        <p:txBody>
          <a:bodyPr wrap="square" rtlCol="0">
            <a:spAutoFit/>
          </a:bodyPr>
          <a:lstStyle/>
          <a:p>
            <a:pPr algn="l"/>
            <a:r>
              <a:rPr lang="en-GB" sz="2400" dirty="0">
                <a:solidFill>
                  <a:schemeClr val="accent5">
                    <a:lumMod val="50000"/>
                  </a:schemeClr>
                </a:solidFill>
              </a:rPr>
              <a:t>K</a:t>
            </a:r>
          </a:p>
        </p:txBody>
      </p:sp>
      <p:sp>
        <p:nvSpPr>
          <p:cNvPr id="38" name="Oval 37">
            <a:extLst>
              <a:ext uri="{FF2B5EF4-FFF2-40B4-BE49-F238E27FC236}">
                <a16:creationId xmlns:a16="http://schemas.microsoft.com/office/drawing/2014/main" id="{D5AF8D7A-23B7-7D4A-800A-9F5C373FDEC0}"/>
              </a:ext>
            </a:extLst>
          </p:cNvPr>
          <p:cNvSpPr/>
          <p:nvPr/>
        </p:nvSpPr>
        <p:spPr>
          <a:xfrm>
            <a:off x="658831" y="5305105"/>
            <a:ext cx="728242" cy="309066"/>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32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5" grpId="1" animBg="1"/>
      <p:bldP spid="16" grpId="0" animBg="1"/>
      <p:bldP spid="16" grpId="1" animBg="1"/>
      <p:bldP spid="17" grpId="0" animBg="1"/>
      <p:bldP spid="22" grpId="0" animBg="1"/>
      <p:bldP spid="22" grpId="1" animBg="1"/>
      <p:bldP spid="23" grpId="0" animBg="1"/>
      <p:bldP spid="23" grpId="1" animBg="1"/>
      <p:bldP spid="24" grpId="0" animBg="1"/>
      <p:bldP spid="24" grpId="1" animBg="1"/>
      <p:bldP spid="25" grpId="0" animBg="1"/>
      <p:bldP spid="25" grpId="1" animBg="1"/>
      <p:bldP spid="26" grpId="0" animBg="1"/>
      <p:bldP spid="27" grpId="0" animBg="1"/>
      <p:bldP spid="27" grpId="1" animBg="1"/>
      <p:bldP spid="31" grpId="0" animBg="1"/>
      <p:bldP spid="32" grpId="0"/>
      <p:bldP spid="34" grpId="0"/>
      <p:bldP spid="35" grpId="0"/>
      <p:bldP spid="36" grpId="0"/>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D76F78-96CE-0B43-AB66-B64A1E76CA07}"/>
              </a:ext>
            </a:extLst>
          </p:cNvPr>
          <p:cNvSpPr txBox="1"/>
          <p:nvPr/>
        </p:nvSpPr>
        <p:spPr>
          <a:xfrm>
            <a:off x="52132" y="2515914"/>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wirken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Oval 14"/>
          <p:cNvSpPr/>
          <p:nvPr/>
        </p:nvSpPr>
        <p:spPr>
          <a:xfrm>
            <a:off x="1535187" y="2640160"/>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01255" cy="707849"/>
          </a:xfrm>
        </p:spPr>
        <p:txBody>
          <a:bodyPr>
            <a:normAutofit/>
          </a:bodyPr>
          <a:lstStyle/>
          <a:p>
            <a:r>
              <a:rPr lang="en-GB" sz="3600" dirty="0" err="1">
                <a:solidFill>
                  <a:schemeClr val="bg1"/>
                </a:solidFill>
              </a:rPr>
              <a:t>Meinungen</a:t>
            </a:r>
            <a:r>
              <a:rPr lang="en-GB" sz="3600" dirty="0">
                <a:solidFill>
                  <a:schemeClr val="bg1"/>
                </a:solidFill>
              </a:rPr>
              <a:t> </a:t>
            </a:r>
            <a:r>
              <a:rPr lang="en-GB" sz="3600" dirty="0" err="1">
                <a:solidFill>
                  <a:schemeClr val="bg1"/>
                </a:solidFill>
              </a:rPr>
              <a:t>mit</a:t>
            </a:r>
            <a:r>
              <a:rPr lang="en-GB" sz="3600" dirty="0">
                <a:solidFill>
                  <a:schemeClr val="bg1"/>
                </a:solidFill>
              </a:rPr>
              <a:t> </a:t>
            </a:r>
            <a:r>
              <a:rPr lang="en-GB" sz="3600" b="1" i="1" dirty="0" err="1">
                <a:solidFill>
                  <a:schemeClr val="bg1"/>
                </a:solidFill>
              </a:rPr>
              <a:t>dass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8197" y="1105478"/>
            <a:ext cx="116305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verbs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believe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the opinion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all be used to say what you think:</a:t>
            </a:r>
          </a:p>
        </p:txBody>
      </p:sp>
      <p:sp>
        <p:nvSpPr>
          <p:cNvPr id="6" name="TextBox 5">
            <a:extLst>
              <a:ext uri="{FF2B5EF4-FFF2-40B4-BE49-F238E27FC236}">
                <a16:creationId xmlns:a16="http://schemas.microsoft.com/office/drawing/2014/main" id="{E7D76F78-96CE-0B43-AB66-B64A1E76CA07}"/>
              </a:ext>
            </a:extLst>
          </p:cNvPr>
          <p:cNvSpPr txBox="1"/>
          <p:nvPr/>
        </p:nvSpPr>
        <p:spPr>
          <a:xfrm>
            <a:off x="98196" y="199438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 comma and follow with Word Order 1:</a:t>
            </a:r>
          </a:p>
        </p:txBody>
      </p:sp>
      <p:sp>
        <p:nvSpPr>
          <p:cNvPr id="9" name="TextBox 8">
            <a:extLst>
              <a:ext uri="{FF2B5EF4-FFF2-40B4-BE49-F238E27FC236}">
                <a16:creationId xmlns:a16="http://schemas.microsoft.com/office/drawing/2014/main" id="{E7D76F78-96CE-0B43-AB66-B64A1E76CA07}"/>
              </a:ext>
            </a:extLst>
          </p:cNvPr>
          <p:cNvSpPr txBox="1"/>
          <p:nvPr/>
        </p:nvSpPr>
        <p:spPr>
          <a:xfrm>
            <a:off x="98195" y="3287926"/>
            <a:ext cx="10697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conjunction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follow with Word Order 3:</a:t>
            </a:r>
          </a:p>
        </p:txBody>
      </p:sp>
      <p:sp>
        <p:nvSpPr>
          <p:cNvPr id="10" name="TextBox 9">
            <a:extLst>
              <a:ext uri="{FF2B5EF4-FFF2-40B4-BE49-F238E27FC236}">
                <a16:creationId xmlns:a16="http://schemas.microsoft.com/office/drawing/2014/main" id="{E7D76F78-96CE-0B43-AB66-B64A1E76CA07}"/>
              </a:ext>
            </a:extLst>
          </p:cNvPr>
          <p:cNvSpPr txBox="1"/>
          <p:nvPr/>
        </p:nvSpPr>
        <p:spPr>
          <a:xfrm>
            <a:off x="98195" y="3876951"/>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wirken</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7D76F78-96CE-0B43-AB66-B64A1E76CA07}"/>
              </a:ext>
            </a:extLst>
          </p:cNvPr>
          <p:cNvSpPr txBox="1"/>
          <p:nvPr/>
        </p:nvSpPr>
        <p:spPr>
          <a:xfrm>
            <a:off x="6619737" y="2523541"/>
            <a:ext cx="5636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think real trees look prettier.</a:t>
            </a:r>
          </a:p>
        </p:txBody>
      </p:sp>
      <p:sp>
        <p:nvSpPr>
          <p:cNvPr id="16" name="Oval 15"/>
          <p:cNvSpPr/>
          <p:nvPr/>
        </p:nvSpPr>
        <p:spPr>
          <a:xfrm>
            <a:off x="1543805" y="3991140"/>
            <a:ext cx="331567" cy="3450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C00E3C8-C571-418E-A388-8A1495F12034}"/>
              </a:ext>
            </a:extLst>
          </p:cNvPr>
          <p:cNvSpPr/>
          <p:nvPr/>
        </p:nvSpPr>
        <p:spPr>
          <a:xfrm>
            <a:off x="113331" y="4572856"/>
            <a:ext cx="120786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phrase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my opinion)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also be used to say what you think. Use Word Order 2 after it:</a:t>
            </a:r>
          </a:p>
        </p:txBody>
      </p:sp>
      <p:sp>
        <p:nvSpPr>
          <p:cNvPr id="19" name="Oval 18">
            <a:extLst>
              <a:ext uri="{FF2B5EF4-FFF2-40B4-BE49-F238E27FC236}">
                <a16:creationId xmlns:a16="http://schemas.microsoft.com/office/drawing/2014/main" id="{9C2C874F-EC7C-4991-A583-F9A3FAD446B1}"/>
              </a:ext>
            </a:extLst>
          </p:cNvPr>
          <p:cNvSpPr/>
          <p:nvPr/>
        </p:nvSpPr>
        <p:spPr>
          <a:xfrm>
            <a:off x="5895161" y="3894192"/>
            <a:ext cx="1150153" cy="461665"/>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70CD0AD-12AF-4B5F-8693-48C528D62BFB}"/>
              </a:ext>
            </a:extLst>
          </p:cNvPr>
          <p:cNvSpPr txBox="1"/>
          <p:nvPr/>
        </p:nvSpPr>
        <p:spPr>
          <a:xfrm>
            <a:off x="7098158" y="3911434"/>
            <a:ext cx="53063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think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real trees look prettier.</a:t>
            </a:r>
          </a:p>
        </p:txBody>
      </p:sp>
      <p:sp>
        <p:nvSpPr>
          <p:cNvPr id="21" name="Rounded Rectangular Callout 1">
            <a:extLst>
              <a:ext uri="{FF2B5EF4-FFF2-40B4-BE49-F238E27FC236}">
                <a16:creationId xmlns:a16="http://schemas.microsoft.com/office/drawing/2014/main" id="{4A72C9EA-ED4E-4F02-878A-2322DF6882E5}"/>
              </a:ext>
            </a:extLst>
          </p:cNvPr>
          <p:cNvSpPr/>
          <p:nvPr/>
        </p:nvSpPr>
        <p:spPr>
          <a:xfrm>
            <a:off x="8765991" y="2711596"/>
            <a:ext cx="3094075" cy="1744140"/>
          </a:xfrm>
          <a:prstGeom prst="wedgeRoundRectCallout">
            <a:avLst>
              <a:gd name="adj1" fmla="val -272025"/>
              <a:gd name="adj2" fmla="val -3394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Unlike the English example here, in German there is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always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comma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an opinion verb.</a:t>
            </a:r>
          </a:p>
        </p:txBody>
      </p:sp>
      <p:sp>
        <p:nvSpPr>
          <p:cNvPr id="22" name="Rounded Rectangular Callout 1">
            <a:extLst>
              <a:ext uri="{FF2B5EF4-FFF2-40B4-BE49-F238E27FC236}">
                <a16:creationId xmlns:a16="http://schemas.microsoft.com/office/drawing/2014/main" id="{3D8CFAFE-D974-443C-A98B-0AED93DB1B43}"/>
              </a:ext>
            </a:extLst>
          </p:cNvPr>
          <p:cNvSpPr/>
          <p:nvPr/>
        </p:nvSpPr>
        <p:spPr>
          <a:xfrm>
            <a:off x="6346697" y="34491"/>
            <a:ext cx="3963495" cy="1013626"/>
          </a:xfrm>
          <a:prstGeom prst="wedgeRoundRectCallout">
            <a:avLst>
              <a:gd name="adj1" fmla="val -57372"/>
              <a:gd name="adj2" fmla="val 331292"/>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essential meaning is the same, but after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dass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verb must go to the end (WO3).</a:t>
            </a:r>
          </a:p>
        </p:txBody>
      </p:sp>
      <p:sp>
        <p:nvSpPr>
          <p:cNvPr id="23" name="TextBox 22">
            <a:extLst>
              <a:ext uri="{FF2B5EF4-FFF2-40B4-BE49-F238E27FC236}">
                <a16:creationId xmlns:a16="http://schemas.microsoft.com/office/drawing/2014/main" id="{67B3600D-D03E-4E3D-B10A-91D2D1E5F778}"/>
              </a:ext>
            </a:extLst>
          </p:cNvPr>
          <p:cNvSpPr txBox="1"/>
          <p:nvPr/>
        </p:nvSpPr>
        <p:spPr>
          <a:xfrm>
            <a:off x="98195" y="5438877"/>
            <a:ext cx="11343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wirken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93EEB8BC-FE19-45C2-9160-89C9A58B9534}"/>
              </a:ext>
            </a:extLst>
          </p:cNvPr>
          <p:cNvSpPr txBox="1"/>
          <p:nvPr/>
        </p:nvSpPr>
        <p:spPr>
          <a:xfrm>
            <a:off x="113331" y="5935566"/>
            <a:ext cx="9722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my opinion, real trees look prettier.</a:t>
            </a:r>
          </a:p>
        </p:txBody>
      </p:sp>
    </p:spTree>
    <p:extLst>
      <p:ext uri="{BB962C8B-B14F-4D97-AF65-F5344CB8AC3E}">
        <p14:creationId xmlns:p14="http://schemas.microsoft.com/office/powerpoint/2010/main" val="27676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7" grpId="0"/>
      <p:bldP spid="6" grpId="0"/>
      <p:bldP spid="9" grpId="0"/>
      <p:bldP spid="10" grpId="0"/>
      <p:bldP spid="11" grpId="0"/>
      <p:bldP spid="16" grpId="0" animBg="1"/>
      <p:bldP spid="17" grpId="0"/>
      <p:bldP spid="19" grpId="0" animBg="1"/>
      <p:bldP spid="20" grpId="0"/>
      <p:bldP spid="21" grpId="0" animBg="1"/>
      <p:bldP spid="22" grpId="0" animBg="1"/>
      <p:bldP spid="23" grpId="0"/>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B4CAF7-CE2A-46D5-91EA-AA7289323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432D08-CCFE-4ABF-BAB6-980B010E2440}">
  <ds:schemaRefs>
    <ds:schemaRef ds:uri="http://schemas.microsoft.com/sharepoint/v3/contenttype/forms"/>
  </ds:schemaRefs>
</ds:datastoreItem>
</file>

<file path=customXml/itemProps3.xml><?xml version="1.0" encoding="utf-8"?>
<ds:datastoreItem xmlns:ds="http://schemas.openxmlformats.org/officeDocument/2006/customXml" ds:itemID="{06A776D4-8A9F-423B-9CA9-EA82E5B1371C}">
  <ds:schemaRefs>
    <ds:schemaRef ds:uri="http://schemas.microsoft.com/office/infopath/2007/PartnerControls"/>
    <ds:schemaRef ds:uri="0cecb498-8be2-4858-809e-0b68e7aad605"/>
    <ds:schemaRef ds:uri="http://schemas.microsoft.com/office/2006/metadata/properties"/>
    <ds:schemaRef ds:uri="http://purl.org/dc/terms/"/>
    <ds:schemaRef ds:uri="b0532637-0502-487b-9754-da6d5bfa02b5"/>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320</TotalTime>
  <Words>6736</Words>
  <Application>Microsoft Macintosh PowerPoint</Application>
  <PresentationFormat>Widescreen</PresentationFormat>
  <Paragraphs>1119</Paragraphs>
  <Slides>33</Slides>
  <Notes>33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Century Gothic</vt:lpstr>
      <vt:lpstr>Times New Roman</vt:lpstr>
      <vt:lpstr>1_Office Theme</vt:lpstr>
      <vt:lpstr>Eine Diskussion führen </vt:lpstr>
      <vt:lpstr>SSC [qu]</vt:lpstr>
      <vt:lpstr>Phonetik</vt:lpstr>
      <vt:lpstr>Phonetik [1/2]</vt:lpstr>
      <vt:lpstr>Phonetik [2/2]</vt:lpstr>
      <vt:lpstr>Vokabeln</vt:lpstr>
      <vt:lpstr>Wo sind die Fehler?</vt:lpstr>
      <vt:lpstr>Wo sind die Fehler?</vt:lpstr>
      <vt:lpstr>Meinungen mit dass</vt:lpstr>
      <vt:lpstr>Am Weihnachtsbaumhof</vt:lpstr>
      <vt:lpstr>Katja schreibt eine E-Mail</vt:lpstr>
      <vt:lpstr>Katja schreibt eine E-Mail</vt:lpstr>
      <vt:lpstr>Katja schreibt eine E-Mail</vt:lpstr>
      <vt:lpstr>Was meinst du?</vt:lpstr>
      <vt:lpstr>Andrea schreibt an Wolfgang</vt:lpstr>
      <vt:lpstr>Andrea schreibt an Wolfgang</vt:lpstr>
      <vt:lpstr>Andrea schreibt an Wolfgang</vt:lpstr>
      <vt:lpstr>Eine Diskussion führen </vt:lpstr>
      <vt:lpstr>Phonetik</vt:lpstr>
      <vt:lpstr>Phonetik</vt:lpstr>
      <vt:lpstr>Phonetik</vt:lpstr>
      <vt:lpstr>Phonetik</vt:lpstr>
      <vt:lpstr>Vokabeln</vt:lpstr>
      <vt:lpstr>Kreuzworträtsel</vt:lpstr>
      <vt:lpstr>Vokabeln</vt:lpstr>
      <vt:lpstr>Using doch</vt:lpstr>
      <vt:lpstr> doch oder ja?</vt:lpstr>
      <vt:lpstr>Welchen Baum wollen wir?</vt:lpstr>
      <vt:lpstr>Echte oder künstliche Bäume?</vt:lpstr>
      <vt:lpstr>Echte oder künstliche Bäume?</vt:lpstr>
      <vt:lpstr>Echte oder künstliche Bäume?</vt:lpstr>
      <vt:lpstr>Was denkt ihr?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68</cp:revision>
  <dcterms:created xsi:type="dcterms:W3CDTF">2020-07-18T21:51:12Z</dcterms:created>
  <dcterms:modified xsi:type="dcterms:W3CDTF">2022-03-03T11:31:39Z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