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623" r:id="rId2"/>
    <p:sldId id="503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10 minutes (2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retrieve vocabulary items and practise them in the written modality.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Write down 1-8.</a:t>
            </a:r>
          </a:p>
          <a:p>
            <a:r>
              <a:rPr lang="en-GB" dirty="0"/>
              <a:t>2. For each item write the word that fits the meaning / the picture and the initial letter.</a:t>
            </a:r>
          </a:p>
          <a:p>
            <a:r>
              <a:rPr lang="en-GB" dirty="0"/>
              <a:t>3. Click to reveal and check answers.</a:t>
            </a:r>
          </a:p>
          <a:p>
            <a:endParaRPr lang="en-GB" dirty="0"/>
          </a:p>
          <a:p>
            <a:endParaRPr lang="en-GB" dirty="0"/>
          </a:p>
          <a:p>
            <a:pPr lvl="0">
              <a:defRPr/>
            </a:pP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br>
              <a:rPr lang="en-GB" baseline="0" dirty="0"/>
            </a:br>
            <a:r>
              <a:rPr lang="en-GB" b="1" dirty="0">
                <a:ea typeface="Calibri"/>
                <a:cs typeface="Calibri"/>
                <a:sym typeface="Calibri"/>
              </a:rPr>
              <a:t>8.2.1.5 (introduce)</a:t>
            </a:r>
            <a:r>
              <a:rPr lang="en-GB" dirty="0">
                <a:ea typeface="Calibri"/>
                <a:cs typeface="Calibri"/>
                <a:sym typeface="Calibri"/>
              </a:rPr>
              <a:t> </a:t>
            </a:r>
            <a:r>
              <a:rPr lang="de-DE" b="0" dirty="0">
                <a:ea typeface="Calibri"/>
                <a:cs typeface="Calibri"/>
                <a:sym typeface="Calibri"/>
              </a:rPr>
              <a:t>billig [1738] gefährlich [1211] häufig [407] teuer [950]</a:t>
            </a:r>
            <a:endParaRPr lang="en-GB" b="0" dirty="0">
              <a:ea typeface="Calibri"/>
              <a:cs typeface="Calibri"/>
              <a:sym typeface="Calibri"/>
            </a:endParaRPr>
          </a:p>
          <a:p>
            <a:pPr lvl="0">
              <a:defRPr/>
            </a:pPr>
            <a:r>
              <a:rPr lang="en-GB" b="1" dirty="0">
                <a:ea typeface="Calibri"/>
                <a:cs typeface="Calibri"/>
                <a:sym typeface="Calibri"/>
              </a:rPr>
              <a:t>8.2.1.1 (revisit) </a:t>
            </a:r>
            <a:r>
              <a:rPr lang="de-DE" b="0" dirty="0">
                <a:ea typeface="Calibri"/>
                <a:cs typeface="Calibri"/>
                <a:sym typeface="Calibri"/>
              </a:rPr>
              <a:t>antworten [826] danken [1276] dir [244] eigen [166</a:t>
            </a:r>
          </a:p>
          <a:p>
            <a:pPr lvl="0">
              <a:defRPr/>
            </a:pPr>
            <a:br>
              <a:rPr lang="en-GB" b="0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16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10 minutes (2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retrieve vocabulary items and practise them in the written modality.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Write down 1-8.</a:t>
            </a:r>
          </a:p>
          <a:p>
            <a:r>
              <a:rPr lang="en-GB" dirty="0"/>
              <a:t>2. For each item write the word that fits the meaning / the picture and the initial letter.</a:t>
            </a:r>
          </a:p>
          <a:p>
            <a:r>
              <a:rPr lang="en-GB" dirty="0"/>
              <a:t>3. Click to reveal and check answers.</a:t>
            </a:r>
            <a:br>
              <a:rPr lang="en-GB" dirty="0"/>
            </a:b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br>
              <a:rPr lang="en-GB" baseline="0" dirty="0"/>
            </a:br>
            <a:r>
              <a:rPr lang="en-GB" b="1" dirty="0">
                <a:ea typeface="Calibri"/>
                <a:cs typeface="Calibri"/>
                <a:sym typeface="Calibri"/>
              </a:rPr>
              <a:t>8.2.1.5 (introduce)</a:t>
            </a:r>
            <a:r>
              <a:rPr lang="en-GB" dirty="0">
                <a:ea typeface="Calibri"/>
                <a:cs typeface="Calibri"/>
                <a:sym typeface="Calibri"/>
              </a:rPr>
              <a:t> </a:t>
            </a:r>
            <a:r>
              <a:rPr lang="de-DE" dirty="0">
                <a:ea typeface="Calibri"/>
                <a:cs typeface="Calibri"/>
                <a:sym typeface="Calibri"/>
              </a:rPr>
              <a:t>besser [201]</a:t>
            </a:r>
            <a:r>
              <a:rPr lang="de-DE" b="1" dirty="0">
                <a:ea typeface="Calibri"/>
                <a:cs typeface="Calibri"/>
                <a:sym typeface="Calibri"/>
              </a:rPr>
              <a:t> </a:t>
            </a:r>
            <a:r>
              <a:rPr lang="de-DE" dirty="0">
                <a:ea typeface="Calibri"/>
                <a:cs typeface="Calibri"/>
                <a:sym typeface="Calibri"/>
              </a:rPr>
              <a:t>mehr [52] sicher [265]</a:t>
            </a:r>
            <a:r>
              <a:rPr lang="de-DE" b="1" dirty="0">
                <a:ea typeface="Calibri"/>
                <a:cs typeface="Calibri"/>
                <a:sym typeface="Calibri"/>
              </a:rPr>
              <a:t> </a:t>
            </a:r>
          </a:p>
          <a:p>
            <a:r>
              <a:rPr lang="en-GB" b="1" dirty="0">
                <a:ea typeface="Calibri"/>
                <a:cs typeface="Calibri"/>
                <a:sym typeface="Calibri"/>
              </a:rPr>
              <a:t>8.2.1.1 </a:t>
            </a:r>
            <a:r>
              <a:rPr lang="de-DE" dirty="0">
                <a:ea typeface="Calibri"/>
                <a:cs typeface="Calibri"/>
                <a:sym typeface="Calibri"/>
              </a:rPr>
              <a:t>kriegen [724]  schenken [1614]] ihm [91] ihr [27] für [17] </a:t>
            </a:r>
            <a:endParaRPr lang="en-GB" dirty="0"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22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7.sv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26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D8552-626C-6E44-91CB-C1B20389A00F}"/>
              </a:ext>
            </a:extLst>
          </p:cNvPr>
          <p:cNvSpPr txBox="1"/>
          <p:nvPr/>
        </p:nvSpPr>
        <p:spPr>
          <a:xfrm>
            <a:off x="180000" y="1296000"/>
            <a:ext cx="106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1-8 und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 Deutsch.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6EF0042E-0F10-4AA4-A7BD-A7A9609E5316}"/>
              </a:ext>
            </a:extLst>
          </p:cNvPr>
          <p:cNvGraphicFramePr>
            <a:graphicFrameLocks noGrp="1"/>
          </p:cNvGraphicFramePr>
          <p:nvPr/>
        </p:nvGraphicFramePr>
        <p:xfrm>
          <a:off x="203199" y="1889674"/>
          <a:ext cx="11603788" cy="419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947">
                  <a:extLst>
                    <a:ext uri="{9D8B030D-6E8A-4147-A177-3AD203B41FA5}">
                      <a16:colId xmlns:a16="http://schemas.microsoft.com/office/drawing/2014/main" val="49036259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1534764866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3793445607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1884089554"/>
                    </a:ext>
                  </a:extLst>
                </a:gridCol>
              </a:tblGrid>
              <a:tr h="2095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82465"/>
                  </a:ext>
                </a:extLst>
              </a:tr>
              <a:tr h="2095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856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E82DFAF-5A53-4E7C-8B19-5FB9FF3D95FF}"/>
              </a:ext>
            </a:extLst>
          </p:cNvPr>
          <p:cNvSpPr txBox="1"/>
          <p:nvPr/>
        </p:nvSpPr>
        <p:spPr>
          <a:xfrm>
            <a:off x="203199" y="18896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F70D7B-42B9-402C-8D3B-45B6BA23915C}"/>
              </a:ext>
            </a:extLst>
          </p:cNvPr>
          <p:cNvSpPr txBox="1"/>
          <p:nvPr/>
        </p:nvSpPr>
        <p:spPr>
          <a:xfrm>
            <a:off x="3146183" y="19057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168135-DD01-4509-A5FB-97E5EC37924E}"/>
              </a:ext>
            </a:extLst>
          </p:cNvPr>
          <p:cNvSpPr txBox="1"/>
          <p:nvPr/>
        </p:nvSpPr>
        <p:spPr>
          <a:xfrm>
            <a:off x="6092583" y="18896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82E94C-E0BF-4CF9-8C33-0D8388169EFE}"/>
              </a:ext>
            </a:extLst>
          </p:cNvPr>
          <p:cNvSpPr txBox="1"/>
          <p:nvPr/>
        </p:nvSpPr>
        <p:spPr>
          <a:xfrm>
            <a:off x="9035567" y="19057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B50E0-1D56-4ECC-A5A6-AB7B485BB5B1}"/>
              </a:ext>
            </a:extLst>
          </p:cNvPr>
          <p:cNvSpPr txBox="1"/>
          <p:nvPr/>
        </p:nvSpPr>
        <p:spPr>
          <a:xfrm>
            <a:off x="203199" y="39687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822646-8FF7-46D2-B441-471A258ACB05}"/>
              </a:ext>
            </a:extLst>
          </p:cNvPr>
          <p:cNvSpPr txBox="1"/>
          <p:nvPr/>
        </p:nvSpPr>
        <p:spPr>
          <a:xfrm>
            <a:off x="3146183" y="39848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B7106-EFB4-4955-AC46-E5ACB49CE4F1}"/>
              </a:ext>
            </a:extLst>
          </p:cNvPr>
          <p:cNvSpPr txBox="1"/>
          <p:nvPr/>
        </p:nvSpPr>
        <p:spPr>
          <a:xfrm>
            <a:off x="6092583" y="39687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9A6F3-D1D2-4157-9A3F-933603B320A7}"/>
              </a:ext>
            </a:extLst>
          </p:cNvPr>
          <p:cNvSpPr txBox="1"/>
          <p:nvPr/>
        </p:nvSpPr>
        <p:spPr>
          <a:xfrm>
            <a:off x="9035567" y="39848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38CE1C-B7CF-2948-823A-2763D0C9E5DD}"/>
              </a:ext>
            </a:extLst>
          </p:cNvPr>
          <p:cNvSpPr txBox="1"/>
          <p:nvPr/>
        </p:nvSpPr>
        <p:spPr>
          <a:xfrm>
            <a:off x="385013" y="3282052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E6FF59-DD1D-154E-9CEA-61AE7ACECFE1}"/>
              </a:ext>
            </a:extLst>
          </p:cNvPr>
          <p:cNvSpPr txBox="1"/>
          <p:nvPr/>
        </p:nvSpPr>
        <p:spPr>
          <a:xfrm>
            <a:off x="584778" y="3279037"/>
            <a:ext cx="154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18D06A-0D74-2B48-9FE5-D894C84F44A5}"/>
              </a:ext>
            </a:extLst>
          </p:cNvPr>
          <p:cNvSpPr txBox="1"/>
          <p:nvPr/>
        </p:nvSpPr>
        <p:spPr>
          <a:xfrm>
            <a:off x="3240727" y="3279036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7187F8-969E-C74A-9A2E-79B880F5172E}"/>
              </a:ext>
            </a:extLst>
          </p:cNvPr>
          <p:cNvSpPr txBox="1"/>
          <p:nvPr/>
        </p:nvSpPr>
        <p:spPr>
          <a:xfrm>
            <a:off x="6375994" y="3279036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05F076-AF17-C743-9D4F-8D4125775BD1}"/>
              </a:ext>
            </a:extLst>
          </p:cNvPr>
          <p:cNvSpPr txBox="1"/>
          <p:nvPr/>
        </p:nvSpPr>
        <p:spPr>
          <a:xfrm>
            <a:off x="9318978" y="3279036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07B5EB-AE3C-2745-B54D-8D2C68BF8EF5}"/>
              </a:ext>
            </a:extLst>
          </p:cNvPr>
          <p:cNvSpPr txBox="1"/>
          <p:nvPr/>
        </p:nvSpPr>
        <p:spPr>
          <a:xfrm>
            <a:off x="385013" y="5505356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3F3A4A-95CA-024D-B883-EF8D9EE3BBBE}"/>
              </a:ext>
            </a:extLst>
          </p:cNvPr>
          <p:cNvSpPr txBox="1"/>
          <p:nvPr/>
        </p:nvSpPr>
        <p:spPr>
          <a:xfrm>
            <a:off x="3240727" y="5501469"/>
            <a:ext cx="269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64855F-C518-CF49-83EE-26B0A922A7D2}"/>
              </a:ext>
            </a:extLst>
          </p:cNvPr>
          <p:cNvSpPr txBox="1"/>
          <p:nvPr/>
        </p:nvSpPr>
        <p:spPr>
          <a:xfrm>
            <a:off x="6083378" y="5479513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E3EE5D-DB04-7C48-9818-9FA887D28DD3}"/>
              </a:ext>
            </a:extLst>
          </p:cNvPr>
          <p:cNvSpPr txBox="1"/>
          <p:nvPr/>
        </p:nvSpPr>
        <p:spPr>
          <a:xfrm>
            <a:off x="9318978" y="5457357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D22D21-F790-A145-9CCC-5059AD699930}"/>
              </a:ext>
            </a:extLst>
          </p:cNvPr>
          <p:cNvSpPr txBox="1"/>
          <p:nvPr/>
        </p:nvSpPr>
        <p:spPr>
          <a:xfrm>
            <a:off x="3332020" y="3295078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a n k e 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B16B44-CBF2-D64A-B603-6E3441CE1944}"/>
              </a:ext>
            </a:extLst>
          </p:cNvPr>
          <p:cNvSpPr txBox="1"/>
          <p:nvPr/>
        </p:nvSpPr>
        <p:spPr>
          <a:xfrm>
            <a:off x="6454294" y="3279036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e u e 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001826-6A00-474D-9018-61928AAFDA23}"/>
              </a:ext>
            </a:extLst>
          </p:cNvPr>
          <p:cNvSpPr txBox="1"/>
          <p:nvPr/>
        </p:nvSpPr>
        <p:spPr>
          <a:xfrm>
            <a:off x="9511338" y="3295078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g e 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B92DBA-D1D9-4246-9602-4FAB1C587C81}"/>
              </a:ext>
            </a:extLst>
          </p:cNvPr>
          <p:cNvSpPr txBox="1"/>
          <p:nvPr/>
        </p:nvSpPr>
        <p:spPr>
          <a:xfrm>
            <a:off x="569961" y="5499989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0C61DB-ACA6-974C-B353-653537737848}"/>
              </a:ext>
            </a:extLst>
          </p:cNvPr>
          <p:cNvSpPr txBox="1"/>
          <p:nvPr/>
        </p:nvSpPr>
        <p:spPr>
          <a:xfrm>
            <a:off x="3418661" y="5499988"/>
            <a:ext cx="252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  f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h r  l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 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1214BE-4927-EC48-AE31-83CDE9B925E3}"/>
              </a:ext>
            </a:extLst>
          </p:cNvPr>
          <p:cNvSpPr txBox="1"/>
          <p:nvPr/>
        </p:nvSpPr>
        <p:spPr>
          <a:xfrm>
            <a:off x="6207678" y="5457357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n t w o r  t e 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9E70B5-EDA6-7643-98AA-A60C74FEED04}"/>
              </a:ext>
            </a:extLst>
          </p:cNvPr>
          <p:cNvSpPr txBox="1"/>
          <p:nvPr/>
        </p:nvSpPr>
        <p:spPr>
          <a:xfrm>
            <a:off x="9401303" y="5441315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u f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g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160E0DE-F4AE-974D-AAE7-9CDF888297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727" y="2061389"/>
            <a:ext cx="899153" cy="909750"/>
          </a:xfrm>
          <a:prstGeom prst="rect">
            <a:avLst/>
          </a:prstGeom>
        </p:spPr>
      </p:pic>
      <p:pic>
        <p:nvPicPr>
          <p:cNvPr id="40" name="Picture 39" descr="A close up of a sign&#10;&#10;Description automatically generated">
            <a:extLst>
              <a:ext uri="{FF2B5EF4-FFF2-40B4-BE49-F238E27FC236}">
                <a16:creationId xmlns:a16="http://schemas.microsoft.com/office/drawing/2014/main" id="{5EA37204-B66F-0047-B317-8A044E017B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910" y="4209554"/>
            <a:ext cx="1049867" cy="925195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5375600-68D1-7040-A0A5-33FFC3713E4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2576" y="4798213"/>
            <a:ext cx="1483098" cy="914400"/>
          </a:xfrm>
          <a:prstGeom prst="rect">
            <a:avLst/>
          </a:prstGeom>
        </p:spPr>
      </p:pic>
      <p:pic>
        <p:nvPicPr>
          <p:cNvPr id="44" name="Graphic 43" descr="Speech">
            <a:extLst>
              <a:ext uri="{FF2B5EF4-FFF2-40B4-BE49-F238E27FC236}">
                <a16:creationId xmlns:a16="http://schemas.microsoft.com/office/drawing/2014/main" id="{9A16494B-DF9E-A548-84B0-19231284D6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6039413" y="4243275"/>
            <a:ext cx="1483097" cy="9144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0CA7775C-B3B6-F640-853A-7D2DBE077AC8}"/>
              </a:ext>
            </a:extLst>
          </p:cNvPr>
          <p:cNvSpPr txBox="1"/>
          <p:nvPr/>
        </p:nvSpPr>
        <p:spPr>
          <a:xfrm>
            <a:off x="6603416" y="4399845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EC5EB33-BA6B-0E44-BED8-89C7B8848D78}"/>
              </a:ext>
            </a:extLst>
          </p:cNvPr>
          <p:cNvCxnSpPr/>
          <p:nvPr/>
        </p:nvCxnSpPr>
        <p:spPr>
          <a:xfrm>
            <a:off x="8077200" y="4157935"/>
            <a:ext cx="0" cy="5936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 descr="Coins">
            <a:extLst>
              <a:ext uri="{FF2B5EF4-FFF2-40B4-BE49-F238E27FC236}">
                <a16:creationId xmlns:a16="http://schemas.microsoft.com/office/drawing/2014/main" id="{C00EE266-C9D9-6E47-9704-C8B5D8773C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29977" y="2514600"/>
            <a:ext cx="914400" cy="914400"/>
          </a:xfrm>
          <a:prstGeom prst="rect">
            <a:avLst/>
          </a:prstGeom>
        </p:spPr>
      </p:pic>
      <p:pic>
        <p:nvPicPr>
          <p:cNvPr id="51" name="Graphic 50" descr="Smiling face outline">
            <a:extLst>
              <a:ext uri="{FF2B5EF4-FFF2-40B4-BE49-F238E27FC236}">
                <a16:creationId xmlns:a16="http://schemas.microsoft.com/office/drawing/2014/main" id="{D96DF3AA-B312-D847-9DA3-3519F78B32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0813" y="2361954"/>
            <a:ext cx="914400" cy="914400"/>
          </a:xfrm>
          <a:prstGeom prst="rect">
            <a:avLst/>
          </a:prstGeom>
        </p:spPr>
      </p:pic>
      <p:pic>
        <p:nvPicPr>
          <p:cNvPr id="8" name="Graphic 7" descr="Coins">
            <a:extLst>
              <a:ext uri="{FF2B5EF4-FFF2-40B4-BE49-F238E27FC236}">
                <a16:creationId xmlns:a16="http://schemas.microsoft.com/office/drawing/2014/main" id="{C93D75B8-C5BD-9A42-8937-A18B6709A91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2475" y="2689026"/>
            <a:ext cx="914400" cy="914400"/>
          </a:xfrm>
          <a:prstGeom prst="rect">
            <a:avLst/>
          </a:prstGeom>
        </p:spPr>
      </p:pic>
      <p:pic>
        <p:nvPicPr>
          <p:cNvPr id="41" name="Graphic 40" descr="Coins">
            <a:extLst>
              <a:ext uri="{FF2B5EF4-FFF2-40B4-BE49-F238E27FC236}">
                <a16:creationId xmlns:a16="http://schemas.microsoft.com/office/drawing/2014/main" id="{9172836E-5321-0B46-B327-760AC35FF3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38682" y="2742646"/>
            <a:ext cx="914400" cy="914400"/>
          </a:xfrm>
          <a:prstGeom prst="rect">
            <a:avLst/>
          </a:prstGeom>
        </p:spPr>
      </p:pic>
      <p:pic>
        <p:nvPicPr>
          <p:cNvPr id="43" name="Graphic 42" descr="Coins">
            <a:extLst>
              <a:ext uri="{FF2B5EF4-FFF2-40B4-BE49-F238E27FC236}">
                <a16:creationId xmlns:a16="http://schemas.microsoft.com/office/drawing/2014/main" id="{495C1897-5264-504D-9516-C6C697E0E4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0448" y="2048153"/>
            <a:ext cx="914400" cy="914400"/>
          </a:xfrm>
          <a:prstGeom prst="rect">
            <a:avLst/>
          </a:prstGeom>
        </p:spPr>
      </p:pic>
      <p:pic>
        <p:nvPicPr>
          <p:cNvPr id="46" name="Graphic 45" descr="Coins">
            <a:extLst>
              <a:ext uri="{FF2B5EF4-FFF2-40B4-BE49-F238E27FC236}">
                <a16:creationId xmlns:a16="http://schemas.microsoft.com/office/drawing/2014/main" id="{07E74CB5-EB66-2B4C-A70B-06D589EFEE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91867" y="2014462"/>
            <a:ext cx="914400" cy="914400"/>
          </a:xfrm>
          <a:prstGeom prst="rect">
            <a:avLst/>
          </a:prstGeom>
        </p:spPr>
      </p:pic>
      <p:pic>
        <p:nvPicPr>
          <p:cNvPr id="18" name="Graphic 17" descr="Surprised face outline">
            <a:extLst>
              <a:ext uri="{FF2B5EF4-FFF2-40B4-BE49-F238E27FC236}">
                <a16:creationId xmlns:a16="http://schemas.microsoft.com/office/drawing/2014/main" id="{86D74C93-50A0-0642-BB07-490D95FE38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80203" y="2409897"/>
            <a:ext cx="914400" cy="914400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EE0744-D65D-0641-AC24-44051B89280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89" y="4155667"/>
            <a:ext cx="1550266" cy="108961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A92F782-FE86-A04E-AF8C-7FD3CF1C5F39}"/>
              </a:ext>
            </a:extLst>
          </p:cNvPr>
          <p:cNvSpPr txBox="1"/>
          <p:nvPr/>
        </p:nvSpPr>
        <p:spPr>
          <a:xfrm>
            <a:off x="1579022" y="5331167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(row 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543089-85A3-154F-B693-8AA25BDA4621}"/>
              </a:ext>
            </a:extLst>
          </p:cNvPr>
          <p:cNvSpPr txBox="1"/>
          <p:nvPr/>
        </p:nvSpPr>
        <p:spPr>
          <a:xfrm>
            <a:off x="9370739" y="2641986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[own]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A36421B-5F46-3F49-A61B-BA5CFC741A57}"/>
              </a:ext>
            </a:extLst>
          </p:cNvPr>
          <p:cNvSpPr txBox="1"/>
          <p:nvPr/>
        </p:nvSpPr>
        <p:spPr>
          <a:xfrm>
            <a:off x="9370738" y="4861510"/>
            <a:ext cx="190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[frequently]</a:t>
            </a:r>
          </a:p>
        </p:txBody>
      </p:sp>
    </p:spTree>
    <p:extLst>
      <p:ext uri="{BB962C8B-B14F-4D97-AF65-F5344CB8AC3E}">
        <p14:creationId xmlns:p14="http://schemas.microsoft.com/office/powerpoint/2010/main" val="420391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26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D8552-626C-6E44-91CB-C1B20389A00F}"/>
              </a:ext>
            </a:extLst>
          </p:cNvPr>
          <p:cNvSpPr txBox="1"/>
          <p:nvPr/>
        </p:nvSpPr>
        <p:spPr>
          <a:xfrm>
            <a:off x="180000" y="1296000"/>
            <a:ext cx="106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1-8 und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 Deutsch.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6EF0042E-0F10-4AA4-A7BD-A7A9609E5316}"/>
              </a:ext>
            </a:extLst>
          </p:cNvPr>
          <p:cNvGraphicFramePr>
            <a:graphicFrameLocks noGrp="1"/>
          </p:cNvGraphicFramePr>
          <p:nvPr/>
        </p:nvGraphicFramePr>
        <p:xfrm>
          <a:off x="203199" y="1889674"/>
          <a:ext cx="11603788" cy="419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947">
                  <a:extLst>
                    <a:ext uri="{9D8B030D-6E8A-4147-A177-3AD203B41FA5}">
                      <a16:colId xmlns:a16="http://schemas.microsoft.com/office/drawing/2014/main" val="49036259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1534764866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3793445607"/>
                    </a:ext>
                  </a:extLst>
                </a:gridCol>
                <a:gridCol w="2900947">
                  <a:extLst>
                    <a:ext uri="{9D8B030D-6E8A-4147-A177-3AD203B41FA5}">
                      <a16:colId xmlns:a16="http://schemas.microsoft.com/office/drawing/2014/main" val="1884089554"/>
                    </a:ext>
                  </a:extLst>
                </a:gridCol>
              </a:tblGrid>
              <a:tr h="2095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82465"/>
                  </a:ext>
                </a:extLst>
              </a:tr>
              <a:tr h="2095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856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E82DFAF-5A53-4E7C-8B19-5FB9FF3D95FF}"/>
              </a:ext>
            </a:extLst>
          </p:cNvPr>
          <p:cNvSpPr txBox="1"/>
          <p:nvPr/>
        </p:nvSpPr>
        <p:spPr>
          <a:xfrm>
            <a:off x="203199" y="18896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F70D7B-42B9-402C-8D3B-45B6BA23915C}"/>
              </a:ext>
            </a:extLst>
          </p:cNvPr>
          <p:cNvSpPr txBox="1"/>
          <p:nvPr/>
        </p:nvSpPr>
        <p:spPr>
          <a:xfrm>
            <a:off x="3146183" y="19057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168135-DD01-4509-A5FB-97E5EC37924E}"/>
              </a:ext>
            </a:extLst>
          </p:cNvPr>
          <p:cNvSpPr txBox="1"/>
          <p:nvPr/>
        </p:nvSpPr>
        <p:spPr>
          <a:xfrm>
            <a:off x="6092583" y="18896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82E94C-E0BF-4CF9-8C33-0D8388169EFE}"/>
              </a:ext>
            </a:extLst>
          </p:cNvPr>
          <p:cNvSpPr txBox="1"/>
          <p:nvPr/>
        </p:nvSpPr>
        <p:spPr>
          <a:xfrm>
            <a:off x="9035567" y="19057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B50E0-1D56-4ECC-A5A6-AB7B485BB5B1}"/>
              </a:ext>
            </a:extLst>
          </p:cNvPr>
          <p:cNvSpPr txBox="1"/>
          <p:nvPr/>
        </p:nvSpPr>
        <p:spPr>
          <a:xfrm>
            <a:off x="203199" y="39687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822646-8FF7-46D2-B441-471A258ACB05}"/>
              </a:ext>
            </a:extLst>
          </p:cNvPr>
          <p:cNvSpPr txBox="1"/>
          <p:nvPr/>
        </p:nvSpPr>
        <p:spPr>
          <a:xfrm>
            <a:off x="3146183" y="39848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B7106-EFB4-4955-AC46-E5ACB49CE4F1}"/>
              </a:ext>
            </a:extLst>
          </p:cNvPr>
          <p:cNvSpPr txBox="1"/>
          <p:nvPr/>
        </p:nvSpPr>
        <p:spPr>
          <a:xfrm>
            <a:off x="6092583" y="3968774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9A6F3-D1D2-4157-9A3F-933603B320A7}"/>
              </a:ext>
            </a:extLst>
          </p:cNvPr>
          <p:cNvSpPr txBox="1"/>
          <p:nvPr/>
        </p:nvSpPr>
        <p:spPr>
          <a:xfrm>
            <a:off x="9035567" y="3984816"/>
            <a:ext cx="56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38CE1C-B7CF-2948-823A-2763D0C9E5DD}"/>
              </a:ext>
            </a:extLst>
          </p:cNvPr>
          <p:cNvSpPr txBox="1"/>
          <p:nvPr/>
        </p:nvSpPr>
        <p:spPr>
          <a:xfrm>
            <a:off x="385013" y="3282052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E6FF59-DD1D-154E-9CEA-61AE7ACECFE1}"/>
              </a:ext>
            </a:extLst>
          </p:cNvPr>
          <p:cNvSpPr txBox="1"/>
          <p:nvPr/>
        </p:nvSpPr>
        <p:spPr>
          <a:xfrm>
            <a:off x="518045" y="3256743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e s s e 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18D06A-0D74-2B48-9FE5-D894C84F44A5}"/>
              </a:ext>
            </a:extLst>
          </p:cNvPr>
          <p:cNvSpPr txBox="1"/>
          <p:nvPr/>
        </p:nvSpPr>
        <p:spPr>
          <a:xfrm>
            <a:off x="3240727" y="3279036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7187F8-969E-C74A-9A2E-79B880F5172E}"/>
              </a:ext>
            </a:extLst>
          </p:cNvPr>
          <p:cNvSpPr txBox="1"/>
          <p:nvPr/>
        </p:nvSpPr>
        <p:spPr>
          <a:xfrm>
            <a:off x="6375994" y="3279036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05F076-AF17-C743-9D4F-8D4125775BD1}"/>
              </a:ext>
            </a:extLst>
          </p:cNvPr>
          <p:cNvSpPr txBox="1"/>
          <p:nvPr/>
        </p:nvSpPr>
        <p:spPr>
          <a:xfrm>
            <a:off x="9318978" y="3279036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07B5EB-AE3C-2745-B54D-8D2C68BF8EF5}"/>
              </a:ext>
            </a:extLst>
          </p:cNvPr>
          <p:cNvSpPr txBox="1"/>
          <p:nvPr/>
        </p:nvSpPr>
        <p:spPr>
          <a:xfrm>
            <a:off x="385013" y="5505356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3F3A4A-95CA-024D-B883-EF8D9EE3BBBE}"/>
              </a:ext>
            </a:extLst>
          </p:cNvPr>
          <p:cNvSpPr txBox="1"/>
          <p:nvPr/>
        </p:nvSpPr>
        <p:spPr>
          <a:xfrm>
            <a:off x="3240727" y="5501469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64855F-C518-CF49-83EE-26B0A922A7D2}"/>
              </a:ext>
            </a:extLst>
          </p:cNvPr>
          <p:cNvSpPr txBox="1"/>
          <p:nvPr/>
        </p:nvSpPr>
        <p:spPr>
          <a:xfrm>
            <a:off x="6083378" y="5479513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E3EE5D-DB04-7C48-9818-9FA887D28DD3}"/>
              </a:ext>
            </a:extLst>
          </p:cNvPr>
          <p:cNvSpPr txBox="1"/>
          <p:nvPr/>
        </p:nvSpPr>
        <p:spPr>
          <a:xfrm>
            <a:off x="9318978" y="5457357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D22D21-F790-A145-9CCC-5059AD699930}"/>
              </a:ext>
            </a:extLst>
          </p:cNvPr>
          <p:cNvSpPr txBox="1"/>
          <p:nvPr/>
        </p:nvSpPr>
        <p:spPr>
          <a:xfrm>
            <a:off x="3405435" y="3279036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r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 g e 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B16B44-CBF2-D64A-B603-6E3441CE1944}"/>
              </a:ext>
            </a:extLst>
          </p:cNvPr>
          <p:cNvSpPr txBox="1"/>
          <p:nvPr/>
        </p:nvSpPr>
        <p:spPr>
          <a:xfrm>
            <a:off x="6640314" y="3262288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e h 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001826-6A00-474D-9018-61928AAFDA23}"/>
              </a:ext>
            </a:extLst>
          </p:cNvPr>
          <p:cNvSpPr txBox="1"/>
          <p:nvPr/>
        </p:nvSpPr>
        <p:spPr>
          <a:xfrm>
            <a:off x="9398166" y="3242596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ü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B92DBA-D1D9-4246-9602-4FAB1C587C81}"/>
              </a:ext>
            </a:extLst>
          </p:cNvPr>
          <p:cNvSpPr txBox="1"/>
          <p:nvPr/>
        </p:nvSpPr>
        <p:spPr>
          <a:xfrm>
            <a:off x="433904" y="5479513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h 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0C61DB-ACA6-974C-B353-653537737848}"/>
              </a:ext>
            </a:extLst>
          </p:cNvPr>
          <p:cNvSpPr txBox="1"/>
          <p:nvPr/>
        </p:nvSpPr>
        <p:spPr>
          <a:xfrm>
            <a:off x="3425129" y="5499987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h 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1214BE-4927-EC48-AE31-83CDE9B925E3}"/>
              </a:ext>
            </a:extLst>
          </p:cNvPr>
          <p:cNvSpPr txBox="1"/>
          <p:nvPr/>
        </p:nvSpPr>
        <p:spPr>
          <a:xfrm>
            <a:off x="6274135" y="5499988"/>
            <a:ext cx="202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 h e n k e 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9E70B5-EDA6-7643-98AA-A60C74FEED04}"/>
              </a:ext>
            </a:extLst>
          </p:cNvPr>
          <p:cNvSpPr txBox="1"/>
          <p:nvPr/>
        </p:nvSpPr>
        <p:spPr>
          <a:xfrm>
            <a:off x="9422371" y="544977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 h e 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4A8B4FF6-EBA3-D940-B115-474756975F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969" y="4103042"/>
            <a:ext cx="1386067" cy="1373466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CED0EF-BAE1-2D48-95C2-7339AEA415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0" y="2100663"/>
            <a:ext cx="902241" cy="1223378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4978ACE-8702-FA4A-B36C-CD1D48A42D31}"/>
              </a:ext>
            </a:extLst>
          </p:cNvPr>
          <p:cNvCxnSpPr>
            <a:cxnSpLocks/>
          </p:cNvCxnSpPr>
          <p:nvPr/>
        </p:nvCxnSpPr>
        <p:spPr>
          <a:xfrm flipH="1">
            <a:off x="4909742" y="2337240"/>
            <a:ext cx="653286" cy="4832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Graphic 53" descr="Stacked Rocks">
            <a:extLst>
              <a:ext uri="{FF2B5EF4-FFF2-40B4-BE49-F238E27FC236}">
                <a16:creationId xmlns:a16="http://schemas.microsoft.com/office/drawing/2014/main" id="{619DF8A1-82E8-6243-BDFB-36CC1BE1597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60538" b="164"/>
          <a:stretch/>
        </p:blipFill>
        <p:spPr>
          <a:xfrm>
            <a:off x="6350213" y="2916694"/>
            <a:ext cx="914400" cy="359337"/>
          </a:xfrm>
          <a:prstGeom prst="rect">
            <a:avLst/>
          </a:prstGeom>
        </p:spPr>
      </p:pic>
      <p:pic>
        <p:nvPicPr>
          <p:cNvPr id="55" name="Graphic 54" descr="Stacked Rocks">
            <a:extLst>
              <a:ext uri="{FF2B5EF4-FFF2-40B4-BE49-F238E27FC236}">
                <a16:creationId xmlns:a16="http://schemas.microsoft.com/office/drawing/2014/main" id="{A1C05FE1-EB30-E443-ACC2-812BCE6D85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49251" y="2363134"/>
            <a:ext cx="914400" cy="914400"/>
          </a:xfrm>
          <a:prstGeom prst="rect">
            <a:avLst/>
          </a:prstGeom>
        </p:spPr>
      </p:pic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4E65E39-03A6-C040-B79D-9BA8DFAB5410}"/>
              </a:ext>
            </a:extLst>
          </p:cNvPr>
          <p:cNvCxnSpPr>
            <a:cxnSpLocks/>
          </p:cNvCxnSpPr>
          <p:nvPr/>
        </p:nvCxnSpPr>
        <p:spPr>
          <a:xfrm>
            <a:off x="7915608" y="2004139"/>
            <a:ext cx="0" cy="4484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 descr="A picture containing ball, room&#10;&#10;Description automatically generated">
            <a:extLst>
              <a:ext uri="{FF2B5EF4-FFF2-40B4-BE49-F238E27FC236}">
                <a16:creationId xmlns:a16="http://schemas.microsoft.com/office/drawing/2014/main" id="{1D582EB6-7DEA-374B-B17F-F660FF7FA3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18"/>
          <a:stretch/>
        </p:blipFill>
        <p:spPr>
          <a:xfrm>
            <a:off x="633424" y="2405700"/>
            <a:ext cx="1923199" cy="990150"/>
          </a:xfrm>
          <a:prstGeom prst="rect">
            <a:avLst/>
          </a:prstGeom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B74BE10-72DE-A948-9C6F-6AC5481BC5E5}"/>
              </a:ext>
            </a:extLst>
          </p:cNvPr>
          <p:cNvCxnSpPr>
            <a:cxnSpLocks/>
          </p:cNvCxnSpPr>
          <p:nvPr/>
        </p:nvCxnSpPr>
        <p:spPr>
          <a:xfrm>
            <a:off x="972942" y="1957274"/>
            <a:ext cx="0" cy="4484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A00633B-A6A2-2142-8765-BB589EFE83E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66" y="4154046"/>
            <a:ext cx="1414886" cy="99015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63378677-DAC1-5549-9C16-AF50409635DC}"/>
              </a:ext>
            </a:extLst>
          </p:cNvPr>
          <p:cNvSpPr txBox="1"/>
          <p:nvPr/>
        </p:nvSpPr>
        <p:spPr>
          <a:xfrm>
            <a:off x="1579022" y="5331167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(row 3)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7E1ECA7-2764-2E4E-87AE-12FCE22C9F24}"/>
              </a:ext>
            </a:extLst>
          </p:cNvPr>
          <p:cNvSpPr txBox="1"/>
          <p:nvPr/>
        </p:nvSpPr>
        <p:spPr>
          <a:xfrm>
            <a:off x="4588285" y="5328745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(row 3)</a:t>
            </a:r>
          </a:p>
        </p:txBody>
      </p:sp>
      <p:pic>
        <p:nvPicPr>
          <p:cNvPr id="70" name="Picture 6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8773748-134A-6344-9D17-81D261661EF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691" y="4157731"/>
            <a:ext cx="1441294" cy="1009736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8EC75C39-18D0-C445-A3A4-B19339A3EA1B}"/>
              </a:ext>
            </a:extLst>
          </p:cNvPr>
          <p:cNvSpPr txBox="1"/>
          <p:nvPr/>
        </p:nvSpPr>
        <p:spPr>
          <a:xfrm>
            <a:off x="9212099" y="2574156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[for]</a:t>
            </a:r>
          </a:p>
        </p:txBody>
      </p:sp>
      <p:pic>
        <p:nvPicPr>
          <p:cNvPr id="73" name="Graphic 72" descr="Seat Belt">
            <a:extLst>
              <a:ext uri="{FF2B5EF4-FFF2-40B4-BE49-F238E27FC236}">
                <a16:creationId xmlns:a16="http://schemas.microsoft.com/office/drawing/2014/main" id="{068023D4-4650-F24F-A567-3CA170A0EFC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15086" y="4161449"/>
            <a:ext cx="914400" cy="914400"/>
          </a:xfrm>
          <a:prstGeom prst="rect">
            <a:avLst/>
          </a:prstGeom>
        </p:spPr>
      </p:pic>
      <p:pic>
        <p:nvPicPr>
          <p:cNvPr id="75" name="Graphic 74" descr="Shield Tick">
            <a:extLst>
              <a:ext uri="{FF2B5EF4-FFF2-40B4-BE49-F238E27FC236}">
                <a16:creationId xmlns:a16="http://schemas.microsoft.com/office/drawing/2014/main" id="{4230E4D6-7B66-304B-9136-63BAE0FB042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051774" y="4649121"/>
            <a:ext cx="914400" cy="914400"/>
          </a:xfrm>
          <a:prstGeom prst="rect">
            <a:avLst/>
          </a:prstGeom>
        </p:spPr>
      </p:pic>
      <p:pic>
        <p:nvPicPr>
          <p:cNvPr id="77" name="Graphic 76" descr="Lock">
            <a:extLst>
              <a:ext uri="{FF2B5EF4-FFF2-40B4-BE49-F238E27FC236}">
                <a16:creationId xmlns:a16="http://schemas.microsoft.com/office/drawing/2014/main" id="{C3E7BD5E-602E-B141-B838-B5986402E8F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792186" y="40197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598</Words>
  <Application>Microsoft Office PowerPoint</Application>
  <PresentationFormat>Widescreen</PresentationFormat>
  <Paragraphs>117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1_Office Theme</vt:lpstr>
      <vt:lpstr>Vokabeln [1/2]</vt:lpstr>
      <vt:lpstr>Vokabeln [2/2]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2021-03-02T11:39:34Z</dcterms:modified>
</cp:coreProperties>
</file>