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Sml1f13JHhjIf2btbuO0CN70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10A223-4D2C-43E9-B1F4-559AB95973C6}">
  <a:tblStyle styleId="{3810A223-4D2C-43E9-B1F4-559AB9597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Timing: 10 minutes (for six slides)</a:t>
            </a:r>
            <a:br>
              <a:rPr lang="en-GB"/>
            </a:br>
            <a:br>
              <a:rPr lang="en-GB" b="1"/>
            </a:br>
            <a:r>
              <a:rPr lang="en-GB" b="1"/>
              <a:t>Aim: </a:t>
            </a:r>
            <a:r>
              <a:rPr lang="en-GB" b="0"/>
              <a:t>To bring together previously taught vocabulary and grammar features for written practice.</a:t>
            </a:r>
            <a:br>
              <a:rPr lang="en-GB" b="0"/>
            </a:br>
            <a:br>
              <a:rPr lang="en-GB"/>
            </a:br>
            <a:r>
              <a:rPr lang="en-GB" b="1"/>
              <a:t>Procedure:</a:t>
            </a:r>
            <a:br>
              <a:rPr lang="en-GB"/>
            </a:br>
            <a:r>
              <a:rPr lang="en-GB"/>
              <a:t>1. Explain that the task brings together vocabulary from last week, three weeks ago, nine weeks ago, and from last year.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Click to bring up the English prompt. Remind students that words (verbs, nouns, adjectives) may need adapting to fit the sentence.</a:t>
            </a:r>
            <a:br>
              <a:rPr lang="en-GB"/>
            </a:br>
            <a:r>
              <a:rPr lang="en-GB"/>
              <a:t>3. Students write the sentence.</a:t>
            </a:r>
            <a:br>
              <a:rPr lang="en-GB"/>
            </a:br>
            <a:r>
              <a:rPr lang="en-GB"/>
              <a:t>4. Click to bring up the full German sentence and to highlight all the words used.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[2/6]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[3/6]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[4/6]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[5/6]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[6/6]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lank">
  <p:cSld name="2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293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00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064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1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9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6953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21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Hawkes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8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8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22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4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3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218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5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0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2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29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046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033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92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2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16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Hawkes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79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 descr="background rect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4041"/>
            <a:ext cx="7907867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7002595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Wie heißt das auf Deutsch? [1/6]</a:t>
            </a:r>
            <a:endParaRPr sz="3600" b="1" i="1">
              <a:solidFill>
                <a:schemeClr val="lt1"/>
              </a:solidFill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10310192" y="247046"/>
            <a:ext cx="1647136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9" name="Google Shape;59;p1"/>
          <p:cNvGraphicFramePr/>
          <p:nvPr/>
        </p:nvGraphicFramePr>
        <p:xfrm>
          <a:off x="1878959" y="1284277"/>
          <a:ext cx="8128000" cy="4216400"/>
        </p:xfrm>
        <a:graphic>
          <a:graphicData uri="http://schemas.openxmlformats.org/drawingml/2006/table">
            <a:tbl>
              <a:tblPr firstRow="1" bandRow="1">
                <a:noFill/>
                <a:tableStyleId>{3810A223-4D2C-43E9-B1F4-559AB95973C6}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" name="Google Shape;60;p1"/>
          <p:cNvSpPr txBox="1"/>
          <p:nvPr/>
        </p:nvSpPr>
        <p:spPr>
          <a:xfrm>
            <a:off x="2031999" y="1320800"/>
            <a:ext cx="1896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 Woche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6095999" y="1320800"/>
            <a:ext cx="20489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3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2031998" y="3429000"/>
            <a:ext cx="2116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9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6138332" y="3429000"/>
            <a:ext cx="239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Letztes Jahr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6304898" y="1812891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schnell</a:t>
            </a:r>
            <a:endParaRPr/>
          </a:p>
        </p:txBody>
      </p:sp>
      <p:sp>
        <p:nvSpPr>
          <p:cNvPr id="65" name="Google Shape;65;p1"/>
          <p:cNvSpPr/>
          <p:nvPr/>
        </p:nvSpPr>
        <p:spPr>
          <a:xfrm>
            <a:off x="6312247" y="2852695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8215577" y="158545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Schloss</a:t>
            </a: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8055410" y="2841269"/>
            <a:ext cx="1813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andere(r,s)</a:t>
            </a:r>
            <a:endParaRPr/>
          </a:p>
        </p:txBody>
      </p:sp>
      <p:sp>
        <p:nvSpPr>
          <p:cNvPr id="68" name="Google Shape;68;p1"/>
          <p:cNvSpPr/>
          <p:nvPr/>
        </p:nvSpPr>
        <p:spPr>
          <a:xfrm>
            <a:off x="2306843" y="4033398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Schüler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4056139" y="3785646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Zeit</a:t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4156952" y="4402569"/>
            <a:ext cx="1277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ähnlich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185041" y="1877830"/>
            <a:ext cx="1407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gefallen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4370151" y="1732663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dass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148436" y="2868564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/>
          </a:p>
        </p:txBody>
      </p:sp>
      <p:sp>
        <p:nvSpPr>
          <p:cNvPr id="74" name="Google Shape;74;p1"/>
          <p:cNvSpPr/>
          <p:nvPr/>
        </p:nvSpPr>
        <p:spPr>
          <a:xfrm>
            <a:off x="3592799" y="2406899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6183552" y="3977355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Keks</a:t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6233878" y="4960895"/>
            <a:ext cx="1523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Aufgabe</a:t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7482753" y="3900741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gemeinsam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8202591" y="5011024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zusammen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2203711" y="4915824"/>
            <a:ext cx="1794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verbringen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7590070" y="4524113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arbeiten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7590070" y="212763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8720460" y="3464481"/>
            <a:ext cx="11801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4600442" y="2894158"/>
            <a:ext cx="130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4974303" y="5008216"/>
            <a:ext cx="760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4979471" y="353834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27551" y="5604904"/>
            <a:ext cx="8128000" cy="461665"/>
          </a:xfrm>
          <a:prstGeom prst="rect">
            <a:avLst/>
          </a:prstGeom>
          <a:solidFill>
            <a:srgbClr val="FFF4E7"/>
          </a:solidFill>
          <a:ln w="9525" cap="flat" cmpd="sng">
            <a:solidFill>
              <a:srgbClr val="115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the new pupil. We quickly have a lot in common.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244969" y="5636819"/>
            <a:ext cx="9667022" cy="461665"/>
          </a:xfrm>
          <a:prstGeom prst="rect">
            <a:avLst/>
          </a:prstGeom>
          <a:solidFill>
            <a:srgbClr val="115076"/>
          </a:solidFill>
          <a:ln w="38100" cap="flat" cmpd="sng">
            <a:solidFill>
              <a:srgbClr val="DAA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neue Schüler gefällt mir.  Wir haben schnell viel gemeinsam.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8780378" y="2168096"/>
            <a:ext cx="1181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4741403" y="2217581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078480" y="4490897"/>
            <a:ext cx="676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016626" y="2398794"/>
            <a:ext cx="837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</a:t>
            </a:r>
            <a:endParaRPr sz="2400" b="0" i="0" u="none" strike="noStrike" cap="non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background rect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4041"/>
            <a:ext cx="7907867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7002595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Wie heißt das auf Deutsch? [2/6]</a:t>
            </a:r>
            <a:endParaRPr sz="3600" b="1" i="1">
              <a:solidFill>
                <a:schemeClr val="lt1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0310192" y="247046"/>
            <a:ext cx="1647136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0" name="Google Shape;100;p2"/>
          <p:cNvGraphicFramePr/>
          <p:nvPr/>
        </p:nvGraphicFramePr>
        <p:xfrm>
          <a:off x="1878959" y="12842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{3810A223-4D2C-43E9-B1F4-559AB95973C6}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" name="Google Shape;101;p2"/>
          <p:cNvSpPr txBox="1"/>
          <p:nvPr/>
        </p:nvSpPr>
        <p:spPr>
          <a:xfrm>
            <a:off x="2031999" y="1320800"/>
            <a:ext cx="1896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 Woche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095999" y="1320800"/>
            <a:ext cx="20489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3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031998" y="3429000"/>
            <a:ext cx="2116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9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138332" y="3429000"/>
            <a:ext cx="239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Letztes Jahr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6304898" y="1812891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schnell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312247" y="2852695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8215577" y="158545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Schloss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055410" y="2841269"/>
            <a:ext cx="1813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andere(r,s)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06843" y="4033398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Schüler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4056139" y="3785646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Zeit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156952" y="4402569"/>
            <a:ext cx="1277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ähnlich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2185041" y="1877830"/>
            <a:ext cx="1407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gefallen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4370151" y="1732663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dass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148436" y="2868564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3592799" y="2406899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6183552" y="3977355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Keks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233878" y="4960895"/>
            <a:ext cx="1523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Aufgabe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7482753" y="3900741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gemeinsam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8202591" y="5011024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zusammen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203711" y="4915824"/>
            <a:ext cx="1794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verbringen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590070" y="4524113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arbeiten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590070" y="212763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8720460" y="3464481"/>
            <a:ext cx="11801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4600442" y="2894158"/>
            <a:ext cx="130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4974303" y="5008216"/>
            <a:ext cx="760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979471" y="353834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3851041" y="5619759"/>
            <a:ext cx="4161245" cy="461665"/>
          </a:xfrm>
          <a:prstGeom prst="rect">
            <a:avLst/>
          </a:prstGeom>
          <a:solidFill>
            <a:srgbClr val="FFF4E7"/>
          </a:solidFill>
          <a:ln w="9525" cap="flat" cmpd="sng">
            <a:solidFill>
              <a:srgbClr val="115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similar hobbies.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3276188" y="5619759"/>
            <a:ext cx="5258212" cy="461665"/>
          </a:xfrm>
          <a:prstGeom prst="rect">
            <a:avLst/>
          </a:prstGeom>
          <a:solidFill>
            <a:srgbClr val="115076"/>
          </a:solidFill>
          <a:ln w="38100" cap="flat" cmpd="sng">
            <a:solidFill>
              <a:srgbClr val="DAA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 haben ähnliche Hobbys.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8780378" y="2168096"/>
            <a:ext cx="1181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741403" y="2217581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078480" y="4490897"/>
            <a:ext cx="676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2016626" y="2398794"/>
            <a:ext cx="837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</a:t>
            </a:r>
            <a:endParaRPr sz="2400" b="0" i="0" u="none" strike="noStrike" cap="non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 descr="background rect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4041"/>
            <a:ext cx="7907867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7002595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Wie heißt das auf Deutsch? [3/6]</a:t>
            </a:r>
            <a:endParaRPr sz="3600" b="1" i="1">
              <a:solidFill>
                <a:schemeClr val="lt1"/>
              </a:solidFill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0310192" y="247046"/>
            <a:ext cx="1647136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41" name="Google Shape;141;p3"/>
          <p:cNvGraphicFramePr/>
          <p:nvPr/>
        </p:nvGraphicFramePr>
        <p:xfrm>
          <a:off x="1878959" y="12842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{3810A223-4D2C-43E9-B1F4-559AB95973C6}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" name="Google Shape;142;p3"/>
          <p:cNvSpPr txBox="1"/>
          <p:nvPr/>
        </p:nvSpPr>
        <p:spPr>
          <a:xfrm>
            <a:off x="2031999" y="1320800"/>
            <a:ext cx="1896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 Woche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6095999" y="1320800"/>
            <a:ext cx="20489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3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2031998" y="3429000"/>
            <a:ext cx="2116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9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6138332" y="3429000"/>
            <a:ext cx="239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Letztes Jahr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304898" y="1812891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schnell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6312247" y="2852695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8215577" y="158545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Schloss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8055410" y="2841269"/>
            <a:ext cx="1813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andere(r,s)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2306843" y="4033398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Schüler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4056139" y="3785646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Zeit</a:t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4156952" y="4402569"/>
            <a:ext cx="1277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ähnlich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2185041" y="1877830"/>
            <a:ext cx="1407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gefallen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4370151" y="1732663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dass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2148436" y="2868564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3592799" y="2406899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6183552" y="3977355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Keks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6233878" y="4960895"/>
            <a:ext cx="1523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Aufgabe</a:t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7482753" y="3900741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gemeinsam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8202591" y="5011024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zusammen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2203711" y="4915824"/>
            <a:ext cx="1794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verbringen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590070" y="4524113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arbeiten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7590070" y="212763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720460" y="3464481"/>
            <a:ext cx="11801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4600442" y="2894158"/>
            <a:ext cx="130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4974303" y="5008216"/>
            <a:ext cx="760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</a:t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4979471" y="353834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2529303" y="5636819"/>
            <a:ext cx="6901419" cy="461665"/>
          </a:xfrm>
          <a:prstGeom prst="rect">
            <a:avLst/>
          </a:prstGeom>
          <a:solidFill>
            <a:srgbClr val="FFF4E7"/>
          </a:solidFill>
          <a:ln w="9525" cap="flat" cmpd="sng">
            <a:solidFill>
              <a:srgbClr val="115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like spending time together in the castle.</a:t>
            </a:r>
            <a:endParaRPr/>
          </a:p>
        </p:txBody>
      </p:sp>
      <p:sp>
        <p:nvSpPr>
          <p:cNvPr id="169" name="Google Shape;169;p3"/>
          <p:cNvSpPr txBox="1"/>
          <p:nvPr/>
        </p:nvSpPr>
        <p:spPr>
          <a:xfrm>
            <a:off x="2480418" y="5644659"/>
            <a:ext cx="7002595" cy="461665"/>
          </a:xfrm>
          <a:prstGeom prst="rect">
            <a:avLst/>
          </a:prstGeom>
          <a:solidFill>
            <a:srgbClr val="115076"/>
          </a:solidFill>
          <a:ln w="38100" cap="flat" cmpd="sng">
            <a:solidFill>
              <a:srgbClr val="DAA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Wir verbringen gern zusammen Zeit im Schloss.</a:t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780378" y="2168096"/>
            <a:ext cx="1181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</a:t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4741403" y="2217581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6078480" y="4490897"/>
            <a:ext cx="676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2016626" y="2398794"/>
            <a:ext cx="837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</a:t>
            </a:r>
            <a:endParaRPr sz="2400" b="0" i="0" u="none" strike="noStrike" cap="non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 descr="background rect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4041"/>
            <a:ext cx="7907867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7002595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Wie heißt das auf Deutsch? [4/6]</a:t>
            </a:r>
            <a:endParaRPr sz="3600" b="1" i="1">
              <a:solidFill>
                <a:schemeClr val="lt1"/>
              </a:solidFill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0310192" y="247046"/>
            <a:ext cx="1647136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2" name="Google Shape;182;p4"/>
          <p:cNvGraphicFramePr/>
          <p:nvPr/>
        </p:nvGraphicFramePr>
        <p:xfrm>
          <a:off x="1878959" y="12842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{3810A223-4D2C-43E9-B1F4-559AB95973C6}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3" name="Google Shape;183;p4"/>
          <p:cNvSpPr txBox="1"/>
          <p:nvPr/>
        </p:nvSpPr>
        <p:spPr>
          <a:xfrm>
            <a:off x="2031999" y="1320800"/>
            <a:ext cx="1896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 Woche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6095999" y="1320800"/>
            <a:ext cx="20489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3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2031998" y="3429000"/>
            <a:ext cx="2116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9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6138332" y="3429000"/>
            <a:ext cx="239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Letztes Jahr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6304898" y="1812891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schnell</a:t>
            </a: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6312247" y="2852695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8215577" y="158545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Schloss</a:t>
            </a: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8055410" y="2841269"/>
            <a:ext cx="1813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andere(r,s)</a:t>
            </a: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2306843" y="4033398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Schüler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4056139" y="3785646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Zeit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4156952" y="4402569"/>
            <a:ext cx="1277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ähnlich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2185041" y="1877830"/>
            <a:ext cx="1407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gefallen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4507668" y="1463376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dass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2148436" y="2868564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3592799" y="2406899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6183552" y="3977355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Keks</a:t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6233878" y="4960895"/>
            <a:ext cx="1523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Aufgabe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7482753" y="3900741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gemeinsam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8202591" y="5011024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zusammen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2203711" y="4915824"/>
            <a:ext cx="1794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verbringen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7590070" y="4524113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arbeiten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7590070" y="212763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8720460" y="3464481"/>
            <a:ext cx="11801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4600442" y="2894158"/>
            <a:ext cx="130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4974303" y="5008216"/>
            <a:ext cx="760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</a:t>
            </a:r>
            <a:endParaRPr/>
          </a:p>
        </p:txBody>
      </p:sp>
      <p:sp>
        <p:nvSpPr>
          <p:cNvPr id="208" name="Google Shape;208;p4"/>
          <p:cNvSpPr/>
          <p:nvPr/>
        </p:nvSpPr>
        <p:spPr>
          <a:xfrm>
            <a:off x="4979471" y="353834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3325025" y="5636819"/>
            <a:ext cx="5455353" cy="461665"/>
          </a:xfrm>
          <a:prstGeom prst="rect">
            <a:avLst/>
          </a:prstGeom>
          <a:solidFill>
            <a:srgbClr val="FFF4E7"/>
          </a:solidFill>
          <a:ln w="9525" cap="flat" cmpd="sng">
            <a:solidFill>
              <a:srgbClr val="115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likes the round biscuits.</a:t>
            </a:r>
            <a:endParaRPr/>
          </a:p>
        </p:txBody>
      </p:sp>
      <p:sp>
        <p:nvSpPr>
          <p:cNvPr id="210" name="Google Shape;210;p4"/>
          <p:cNvSpPr txBox="1"/>
          <p:nvPr/>
        </p:nvSpPr>
        <p:spPr>
          <a:xfrm>
            <a:off x="3089367" y="5655033"/>
            <a:ext cx="5926667" cy="461665"/>
          </a:xfrm>
          <a:prstGeom prst="rect">
            <a:avLst/>
          </a:prstGeom>
          <a:solidFill>
            <a:srgbClr val="115076"/>
          </a:solidFill>
          <a:ln w="38100" cap="flat" cmpd="sng">
            <a:solidFill>
              <a:srgbClr val="DAA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runden Kekse gefallen ihm.</a:t>
            </a: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8780378" y="2168096"/>
            <a:ext cx="1181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</a:t>
            </a: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4741403" y="2217581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6078480" y="4490897"/>
            <a:ext cx="676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2016626" y="2398794"/>
            <a:ext cx="837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</a:t>
            </a:r>
            <a:endParaRPr sz="2400" b="0" i="0" u="none" strike="noStrike" cap="non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" descr="background rect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4041"/>
            <a:ext cx="7907867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7002595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Wie heißt das auf Deutsch? [5/6]</a:t>
            </a:r>
            <a:endParaRPr sz="3600" b="1" i="1">
              <a:solidFill>
                <a:schemeClr val="lt1"/>
              </a:solidFill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10310192" y="247046"/>
            <a:ext cx="1647136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3" name="Google Shape;223;p5"/>
          <p:cNvGraphicFramePr/>
          <p:nvPr/>
        </p:nvGraphicFramePr>
        <p:xfrm>
          <a:off x="1878959" y="12842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{3810A223-4D2C-43E9-B1F4-559AB95973C6}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4" name="Google Shape;224;p5"/>
          <p:cNvSpPr txBox="1"/>
          <p:nvPr/>
        </p:nvSpPr>
        <p:spPr>
          <a:xfrm>
            <a:off x="2031999" y="1320800"/>
            <a:ext cx="1896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 Woche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6095999" y="1320800"/>
            <a:ext cx="20489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3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2031998" y="3429000"/>
            <a:ext cx="2116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9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6138332" y="3429000"/>
            <a:ext cx="239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Letztes Jahr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6304898" y="1812891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schnell</a:t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6312247" y="2852695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8215577" y="158545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Schloss</a:t>
            </a: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8055410" y="2841269"/>
            <a:ext cx="1813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andere(r,s)</a:t>
            </a: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306843" y="4033398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Schüler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4056139" y="3785646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Zeit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4156952" y="4402569"/>
            <a:ext cx="1277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ähnlich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2185041" y="1877830"/>
            <a:ext cx="1407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gefallen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370151" y="1732663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dass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2148436" y="2868564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3592799" y="2406899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6183552" y="3977355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Keks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6233878" y="4960895"/>
            <a:ext cx="1523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Aufgabe</a:t>
            </a: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7482753" y="3900741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gemeinsam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8202591" y="5011024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zusammen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2203711" y="4915824"/>
            <a:ext cx="1794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verbringen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7590070" y="4524113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arbeiten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7590070" y="212763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8720460" y="3464481"/>
            <a:ext cx="11801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4600442" y="2894158"/>
            <a:ext cx="130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4974303" y="5008216"/>
            <a:ext cx="760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</a:t>
            </a: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4979471" y="353834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2529303" y="5636819"/>
            <a:ext cx="6901419" cy="461665"/>
          </a:xfrm>
          <a:prstGeom prst="rect">
            <a:avLst/>
          </a:prstGeom>
          <a:solidFill>
            <a:srgbClr val="FFF4E7"/>
          </a:solidFill>
          <a:ln w="9525" cap="flat" cmpd="sng">
            <a:solidFill>
              <a:srgbClr val="115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thinks that the other task is difficult.</a:t>
            </a:r>
            <a:endParaRPr/>
          </a:p>
        </p:txBody>
      </p:sp>
      <p:sp>
        <p:nvSpPr>
          <p:cNvPr id="251" name="Google Shape;251;p5"/>
          <p:cNvSpPr txBox="1"/>
          <p:nvPr/>
        </p:nvSpPr>
        <p:spPr>
          <a:xfrm>
            <a:off x="2529303" y="5655033"/>
            <a:ext cx="7002595" cy="461665"/>
          </a:xfrm>
          <a:prstGeom prst="rect">
            <a:avLst/>
          </a:prstGeom>
          <a:solidFill>
            <a:srgbClr val="115076"/>
          </a:solidFill>
          <a:ln w="38100" cap="flat" cmpd="sng">
            <a:solidFill>
              <a:srgbClr val="DAA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 meint, dass die andere Aufgabe schwer ist.</a:t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8780378" y="2168096"/>
            <a:ext cx="1181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</a:t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4741403" y="2217581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6078480" y="4490897"/>
            <a:ext cx="676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2016626" y="2398794"/>
            <a:ext cx="837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</a:t>
            </a:r>
            <a:endParaRPr sz="2400" b="0" i="0" u="none" strike="noStrike" cap="non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6" descr="background rectan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4041"/>
            <a:ext cx="7907867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7002595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Wie heißt das auf Deutsch? [6/6]</a:t>
            </a:r>
            <a:endParaRPr sz="3600" b="1" i="1">
              <a:solidFill>
                <a:schemeClr val="lt1"/>
              </a:solidFill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10310192" y="247046"/>
            <a:ext cx="1647136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4" name="Google Shape;264;p6"/>
          <p:cNvGraphicFramePr/>
          <p:nvPr/>
        </p:nvGraphicFramePr>
        <p:xfrm>
          <a:off x="1878959" y="1284277"/>
          <a:ext cx="8128000" cy="4216400"/>
        </p:xfrm>
        <a:graphic>
          <a:graphicData uri="http://schemas.openxmlformats.org/drawingml/2006/table">
            <a:tbl>
              <a:tblPr firstRow="1" bandRow="1">
                <a:noFill/>
                <a:tableStyleId>{3810A223-4D2C-43E9-B1F4-559AB95973C6}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1507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5" name="Google Shape;265;p6"/>
          <p:cNvSpPr txBox="1"/>
          <p:nvPr/>
        </p:nvSpPr>
        <p:spPr>
          <a:xfrm>
            <a:off x="2031999" y="1320800"/>
            <a:ext cx="1896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 Woche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6095999" y="1320800"/>
            <a:ext cx="20489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3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2031998" y="3429000"/>
            <a:ext cx="2116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9 Wochen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6138332" y="3429000"/>
            <a:ext cx="2396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A520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DAA5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Letztes Jahr</a:t>
            </a:r>
            <a:endParaRPr sz="2000" b="0" i="0" u="none" strike="noStrike" cap="none">
              <a:solidFill>
                <a:srgbClr val="DAA5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6304898" y="1812891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schnell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6312247" y="2852695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8215577" y="1585458"/>
            <a:ext cx="12282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Schloss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8055410" y="2841269"/>
            <a:ext cx="1813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andere(r,s)</a:t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2306843" y="4033398"/>
            <a:ext cx="1266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Schüler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4056139" y="3785646"/>
            <a:ext cx="6976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Zeit</a:t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4156952" y="4402569"/>
            <a:ext cx="12779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ähnlich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2185041" y="1877830"/>
            <a:ext cx="14077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gefallen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4370151" y="1732663"/>
            <a:ext cx="8467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dass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2148436" y="2868564"/>
            <a:ext cx="6639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</a:t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3592799" y="2406899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6183552" y="3977355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Keks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6233878" y="4960895"/>
            <a:ext cx="15231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Aufgabe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7482753" y="3900741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gemeinsam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8202591" y="5011024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zusammen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2203711" y="4915824"/>
            <a:ext cx="1794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verbringen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7590070" y="4524113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arbeiten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7590070" y="2127637"/>
            <a:ext cx="872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8720460" y="3464481"/>
            <a:ext cx="11801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4600442" y="2894158"/>
            <a:ext cx="130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meinen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4974303" y="5008216"/>
            <a:ext cx="760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</a:t>
            </a:r>
            <a:endParaRPr/>
          </a:p>
        </p:txBody>
      </p:sp>
      <p:sp>
        <p:nvSpPr>
          <p:cNvPr id="290" name="Google Shape;290;p6"/>
          <p:cNvSpPr/>
          <p:nvPr/>
        </p:nvSpPr>
        <p:spPr>
          <a:xfrm>
            <a:off x="4979471" y="3538345"/>
            <a:ext cx="8643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rund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2529303" y="5636819"/>
            <a:ext cx="6901419" cy="461665"/>
          </a:xfrm>
          <a:prstGeom prst="rect">
            <a:avLst/>
          </a:prstGeom>
          <a:solidFill>
            <a:srgbClr val="FFF4E7"/>
          </a:solidFill>
          <a:ln w="9525" cap="flat" cmpd="sng">
            <a:solidFill>
              <a:srgbClr val="1150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worked slowly and he is sorry.</a:t>
            </a:r>
            <a:endParaRPr/>
          </a:p>
        </p:txBody>
      </p:sp>
      <p:sp>
        <p:nvSpPr>
          <p:cNvPr id="292" name="Google Shape;292;p6"/>
          <p:cNvSpPr txBox="1"/>
          <p:nvPr/>
        </p:nvSpPr>
        <p:spPr>
          <a:xfrm>
            <a:off x="2529303" y="5636819"/>
            <a:ext cx="7002595" cy="461665"/>
          </a:xfrm>
          <a:prstGeom prst="rect">
            <a:avLst/>
          </a:prstGeom>
          <a:solidFill>
            <a:srgbClr val="115076"/>
          </a:solidFill>
          <a:ln w="38100" cap="flat" cmpd="sng">
            <a:solidFill>
              <a:srgbClr val="DAA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 hat langsam gearbeitet und es tut ihm Leid.</a:t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8780378" y="2168096"/>
            <a:ext cx="11817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Hobby</a:t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4741403" y="2217581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6078480" y="4490897"/>
            <a:ext cx="676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viel</a:t>
            </a:r>
            <a:endParaRPr sz="2400" b="0" i="0" u="none" strike="noStrike" cap="none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6"/>
          <p:cNvSpPr txBox="1"/>
          <p:nvPr/>
        </p:nvSpPr>
        <p:spPr>
          <a:xfrm>
            <a:off x="2016626" y="2398794"/>
            <a:ext cx="837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</a:t>
            </a:r>
            <a:endParaRPr sz="2400" b="0" i="0" u="none" strike="noStrike" cap="non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Widescreen</PresentationFormat>
  <Paragraphs>258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Century Gothic</vt:lpstr>
      <vt:lpstr>1_Office Theme</vt:lpstr>
      <vt:lpstr>2_Office Theme</vt:lpstr>
      <vt:lpstr>3_Office Theme</vt:lpstr>
      <vt:lpstr>Wie heißt das auf Deutsch? [1/6]</vt:lpstr>
      <vt:lpstr>Wie heißt das auf Deutsch? [2/6]</vt:lpstr>
      <vt:lpstr>Wie heißt das auf Deutsch? [3/6]</vt:lpstr>
      <vt:lpstr>Wie heißt das auf Deutsch? [4/6]</vt:lpstr>
      <vt:lpstr>Wie heißt das auf Deutsch? [5/6]</vt:lpstr>
      <vt:lpstr>Wie heißt das auf Deutsch? [6/6]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heißt das auf Deutsch? [1/6]</dc:title>
  <dc:creator>Rachel Hawkes</dc:creator>
  <cp:lastModifiedBy>Jenny Hopper</cp:lastModifiedBy>
  <cp:revision>1</cp:revision>
  <dcterms:created xsi:type="dcterms:W3CDTF">2021-02-04T07:50:06Z</dcterms:created>
  <dcterms:modified xsi:type="dcterms:W3CDTF">2021-03-02T11:36:18Z</dcterms:modified>
</cp:coreProperties>
</file>