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  <p:sldMasterId id="2147483774" r:id="rId2"/>
    <p:sldMasterId id="2147483786" r:id="rId3"/>
  </p:sldMasterIdLst>
  <p:notesMasterIdLst>
    <p:notesMasterId r:id="rId7"/>
  </p:notesMasterIdLst>
  <p:sldIdLst>
    <p:sldId id="689" r:id="rId4"/>
    <p:sldId id="257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1350" autoAdjust="0"/>
  </p:normalViewPr>
  <p:slideViewPr>
    <p:cSldViewPr snapToGrid="0">
      <p:cViewPr varScale="1">
        <p:scale>
          <a:sx n="51" d="100"/>
          <a:sy n="51" d="100"/>
        </p:scale>
        <p:origin x="1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57FAD3-0CC5-429F-BB04-4E199636F5AE}" type="datetimeFigureOut">
              <a:rPr lang="en-GB" smtClean="0"/>
              <a:t>02/03/2021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8F18CC-0A43-4D3B-9745-7B9203EC921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33448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Timing: 4 minutes</a:t>
            </a:r>
          </a:p>
          <a:p>
            <a:endParaRPr lang="en-GB" b="1" dirty="0"/>
          </a:p>
          <a:p>
            <a:r>
              <a:rPr lang="en-GB" b="1" dirty="0"/>
              <a:t>Aim: </a:t>
            </a:r>
            <a:r>
              <a:rPr lang="en-GB" b="0" dirty="0"/>
              <a:t>to practise the revisited vocabulary from this week in a word substitution task in written modality.  </a:t>
            </a:r>
            <a:br>
              <a:rPr lang="en-GB" baseline="0" dirty="0"/>
            </a:br>
            <a:endParaRPr lang="en-GB" b="1" dirty="0"/>
          </a:p>
          <a:p>
            <a:r>
              <a:rPr lang="en-GB" b="1" dirty="0"/>
              <a:t>Procedure:</a:t>
            </a:r>
            <a:br>
              <a:rPr lang="en-GB" baseline="0" dirty="0"/>
            </a:br>
            <a:r>
              <a:rPr lang="en-GB" baseline="0" dirty="0"/>
              <a:t>1. Tell students that it could be all three words, two of three, or just one of the three that can replace the underlined words and still make a sentence that makes sense.</a:t>
            </a:r>
            <a:br>
              <a:rPr lang="en-GB" baseline="0" dirty="0"/>
            </a:br>
            <a:r>
              <a:rPr lang="en-GB" baseline="0" dirty="0"/>
              <a:t>2. Give students 30 seconds in pairs to discuss the first one. Teacher says the first sentence with ‘SSS’ option inserted:  </a:t>
            </a:r>
            <a:r>
              <a:rPr lang="en-GB" baseline="0" dirty="0" err="1"/>
              <a:t>XXXXXXXXXXXxxxxxxx</a:t>
            </a:r>
            <a:r>
              <a:rPr lang="en-GB" baseline="0" dirty="0"/>
              <a:t>. Teacher elicits the English translation and asks if the sentence works.  Then repeats for the other two options.  Students suggest which answers are / are not possible.</a:t>
            </a:r>
            <a:br>
              <a:rPr lang="en-GB" baseline="0" dirty="0"/>
            </a:br>
            <a:r>
              <a:rPr lang="en-GB" baseline="0" dirty="0"/>
              <a:t>3. The answers appears as highlighted correct options.</a:t>
            </a:r>
            <a:br>
              <a:rPr lang="en-GB" baseline="0" dirty="0"/>
            </a:br>
            <a:r>
              <a:rPr lang="en-GB" baseline="0" dirty="0"/>
              <a:t>4. Then give students time to work through questions 2-8 in pairs, orally, noting only 3,2,1.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43559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Spanish):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ES" dirty="0" err="1"/>
              <a:t>Source</a:t>
            </a:r>
            <a:r>
              <a:rPr lang="es-ES" dirty="0"/>
              <a:t>:</a:t>
            </a:r>
            <a:r>
              <a:rPr lang="es-ES" baseline="0" dirty="0"/>
              <a:t> Davies, M. &amp; Davies, K. (2018</a:t>
            </a:r>
            <a:r>
              <a:rPr lang="es-ES" i="1" baseline="0" dirty="0"/>
              <a:t>). A </a:t>
            </a:r>
            <a:r>
              <a:rPr lang="es-ES" i="1" baseline="0" dirty="0" err="1"/>
              <a:t>frequency</a:t>
            </a:r>
            <a:r>
              <a:rPr lang="es-ES" i="1" baseline="0" dirty="0"/>
              <a:t> </a:t>
            </a:r>
            <a:r>
              <a:rPr lang="es-ES" i="1" baseline="0" dirty="0" err="1"/>
              <a:t>dictionary</a:t>
            </a:r>
            <a:r>
              <a:rPr lang="es-ES" i="1" baseline="0" dirty="0"/>
              <a:t> </a:t>
            </a:r>
            <a:r>
              <a:rPr lang="es-ES" i="1" baseline="0" dirty="0" err="1"/>
              <a:t>of</a:t>
            </a:r>
            <a:r>
              <a:rPr lang="es-ES" i="1" baseline="0" dirty="0"/>
              <a:t> </a:t>
            </a:r>
            <a:r>
              <a:rPr lang="es-ES" i="1" baseline="0" dirty="0" err="1"/>
              <a:t>Spanish</a:t>
            </a:r>
            <a:r>
              <a:rPr lang="es-ES" i="1" baseline="0" dirty="0"/>
              <a:t>: Core </a:t>
            </a:r>
            <a:r>
              <a:rPr lang="es-ES" i="1" baseline="0" dirty="0" err="1"/>
              <a:t>vocabulary</a:t>
            </a:r>
            <a:r>
              <a:rPr lang="es-ES" i="1" baseline="0" dirty="0"/>
              <a:t> </a:t>
            </a:r>
            <a:r>
              <a:rPr lang="es-ES" i="1" baseline="0" dirty="0" err="1"/>
              <a:t>for</a:t>
            </a:r>
            <a:r>
              <a:rPr lang="es-ES" i="1" baseline="0" dirty="0"/>
              <a:t> </a:t>
            </a:r>
            <a:r>
              <a:rPr lang="es-ES" i="1" baseline="0" dirty="0" err="1"/>
              <a:t>learners</a:t>
            </a:r>
            <a:r>
              <a:rPr lang="es-ES" i="1" baseline="0" dirty="0"/>
              <a:t> </a:t>
            </a:r>
            <a:r>
              <a:rPr lang="es-ES" baseline="0" dirty="0"/>
              <a:t>(2nd ed.). Routledge: London</a:t>
            </a:r>
            <a:endParaRPr lang="en-GB" sz="1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672843D9-4757-4631-B0CD-BAA271821DF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11286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Timing:</a:t>
            </a:r>
          </a:p>
          <a:p>
            <a:endParaRPr lang="en-US" b="1" dirty="0"/>
          </a:p>
          <a:p>
            <a:r>
              <a:rPr lang="en-US" b="1" dirty="0"/>
              <a:t>Aim:</a:t>
            </a:r>
          </a:p>
          <a:p>
            <a:endParaRPr lang="en-US" b="1" dirty="0"/>
          </a:p>
          <a:p>
            <a:r>
              <a:rPr lang="en-US" b="1" dirty="0"/>
              <a:t>Procedure:</a:t>
            </a:r>
          </a:p>
          <a:p>
            <a:r>
              <a:rPr lang="en-US" b="0" dirty="0"/>
              <a:t>1.</a:t>
            </a:r>
          </a:p>
          <a:p>
            <a:r>
              <a:rPr lang="en-US" b="0" dirty="0"/>
              <a:t>2.</a:t>
            </a:r>
          </a:p>
          <a:p>
            <a:r>
              <a:rPr lang="en-US" b="0" dirty="0"/>
              <a:t>3.</a:t>
            </a:r>
          </a:p>
          <a:p>
            <a:r>
              <a:rPr lang="en-US" b="0" dirty="0"/>
              <a:t>4.</a:t>
            </a:r>
          </a:p>
          <a:p>
            <a:r>
              <a:rPr lang="en-US" b="0" dirty="0"/>
              <a:t>5.</a:t>
            </a:r>
          </a:p>
          <a:p>
            <a:endParaRPr lang="en-US" b="0" dirty="0"/>
          </a:p>
          <a:p>
            <a:r>
              <a:rPr lang="en-US" b="1" dirty="0"/>
              <a:t>Transcript:</a:t>
            </a:r>
          </a:p>
          <a:p>
            <a:endParaRPr lang="en-US" b="1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b="1" baseline="0" dirty="0"/>
              <a:t>Word frequency (1 is the most frequent word in French): </a:t>
            </a:r>
            <a:br>
              <a:rPr lang="en-GB" baseline="0" dirty="0"/>
            </a:b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0" i="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Source: </a:t>
            </a:r>
            <a:r>
              <a:rPr lang="en-GB" sz="1200" kern="1200" dirty="0" err="1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Londsale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, D., &amp; Le Bras, Y.  (2009). </a:t>
            </a:r>
            <a:r>
              <a:rPr lang="en-GB" sz="1200" i="1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A Frequency Dictionary of French: Core vocabulary for learners </a:t>
            </a:r>
            <a:r>
              <a:rPr lang="en-GB" sz="1200" kern="1200" dirty="0">
                <a:solidFill>
                  <a:schemeClr val="tx1"/>
                </a:solidFill>
                <a:effectLst/>
                <a:latin typeface="Century Gothic" panose="020B0502020202020204" pitchFamily="34" charset="0"/>
                <a:ea typeface="+mn-ea"/>
                <a:cs typeface="+mn-cs"/>
              </a:rPr>
              <a:t>London: Routledge.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51212F4-EB5A-464B-92EC-DACFCB1CC2CD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957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6170428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732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07094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007066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2180122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23293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72966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37156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22842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586DACE-91D4-F84C-BC79-BE1BB5A5CA8D}"/>
              </a:ext>
            </a:extLst>
          </p:cNvPr>
          <p:cNvSpPr txBox="1"/>
          <p:nvPr userDrawn="1"/>
        </p:nvSpPr>
        <p:spPr>
          <a:xfrm>
            <a:off x="838200" y="1923393"/>
            <a:ext cx="60355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73403762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94256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6618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3850438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546087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54815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11477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5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816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955514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5468346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6178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5771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078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67243728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24713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6217807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5519523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432298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11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7335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423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461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99730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876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8240891" y="6494075"/>
            <a:ext cx="1986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prstClr val="white"/>
                </a:solidFill>
              </a:rPr>
              <a:t>Rachel Hawkes</a:t>
            </a:r>
          </a:p>
        </p:txBody>
      </p:sp>
    </p:spTree>
    <p:extLst>
      <p:ext uri="{BB962C8B-B14F-4D97-AF65-F5344CB8AC3E}">
        <p14:creationId xmlns:p14="http://schemas.microsoft.com/office/powerpoint/2010/main" val="3162582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470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4B177A-FB9B-624B-90F1-42CB20E9EC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718199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4307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20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accent5">
              <a:lumMod val="50000"/>
            </a:schemeClr>
          </a:solidFill>
          <a:latin typeface="Century Gothic" panose="020B0502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6461"/>
            <a:ext cx="3412273" cy="869950"/>
          </a:xfrm>
          <a:prstGeom prst="rect">
            <a:avLst/>
          </a:prstGeom>
        </p:spPr>
      </p:pic>
      <p:graphicFrame>
        <p:nvGraphicFramePr>
          <p:cNvPr id="5" name="Content Placeholder 4" descr="table showing whether the sentence has  a plural or singular verb">
            <a:extLst>
              <a:ext uri="{FF2B5EF4-FFF2-40B4-BE49-F238E27FC236}">
                <a16:creationId xmlns:a16="http://schemas.microsoft.com/office/drawing/2014/main" id="{47CA1965-2D03-48EA-9B0F-C0C5FD6245D7}"/>
              </a:ext>
            </a:extLst>
          </p:cNvPr>
          <p:cNvGraphicFramePr>
            <a:graphicFrameLocks/>
          </p:cNvGraphicFramePr>
          <p:nvPr/>
        </p:nvGraphicFramePr>
        <p:xfrm>
          <a:off x="152400" y="1129100"/>
          <a:ext cx="11875477" cy="51973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7032">
                  <a:extLst>
                    <a:ext uri="{9D8B030D-6E8A-4147-A177-3AD203B41FA5}">
                      <a16:colId xmlns:a16="http://schemas.microsoft.com/office/drawing/2014/main" val="2548973513"/>
                    </a:ext>
                  </a:extLst>
                </a:gridCol>
                <a:gridCol w="5855110">
                  <a:extLst>
                    <a:ext uri="{9D8B030D-6E8A-4147-A177-3AD203B41FA5}">
                      <a16:colId xmlns:a16="http://schemas.microsoft.com/office/drawing/2014/main" val="2775102314"/>
                    </a:ext>
                  </a:extLst>
                </a:gridCol>
                <a:gridCol w="5553335">
                  <a:extLst>
                    <a:ext uri="{9D8B030D-6E8A-4147-A177-3AD203B41FA5}">
                      <a16:colId xmlns:a16="http://schemas.microsoft.com/office/drawing/2014/main" val="1859025906"/>
                    </a:ext>
                  </a:extLst>
                </a:gridCol>
              </a:tblGrid>
              <a:tr h="633283">
                <a:tc gridSpan="2">
                  <a:txBody>
                    <a:bodyPr/>
                    <a:lstStyle/>
                    <a:p>
                      <a:endParaRPr lang="en-GB" sz="2200" b="1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GB" sz="20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800" b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Optionen</a:t>
                      </a:r>
                      <a:endParaRPr lang="en-GB" sz="2800" b="1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764126"/>
                  </a:ext>
                </a:extLst>
              </a:tr>
              <a:tr h="5344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Das </a:t>
                      </a:r>
                      <a:r>
                        <a:rPr lang="en-GB" sz="24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Feld</a:t>
                      </a:r>
                      <a:r>
                        <a:rPr lang="en-GB" sz="2400" b="0" u="non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u="none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</a:t>
                      </a:r>
                      <a:r>
                        <a:rPr lang="en-GB" sz="2400" b="0" u="non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in der </a:t>
                      </a:r>
                      <a:r>
                        <a:rPr lang="en-GB" sz="2400" b="0" u="none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Nähe</a:t>
                      </a:r>
                      <a:r>
                        <a:rPr lang="en-GB" sz="2400" b="0" u="non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GB" sz="2400" b="0" u="non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b="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1245337"/>
                  </a:ext>
                </a:extLst>
              </a:tr>
              <a:tr h="5344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 hat</a:t>
                      </a:r>
                      <a:r>
                        <a:rPr lang="en-GB" sz="24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u="sng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ihnen</a:t>
                      </a:r>
                      <a:r>
                        <a:rPr lang="en-GB" sz="24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geholfen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3114728"/>
                  </a:ext>
                </a:extLst>
              </a:tr>
              <a:tr h="5344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Er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erklärt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uns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u="sng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die </a:t>
                      </a:r>
                      <a:r>
                        <a:rPr lang="en-GB" sz="2400" b="1" u="sng" baseline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Geschichte</a:t>
                      </a:r>
                      <a:r>
                        <a:rPr lang="en-GB" sz="2400" b="0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  <a:endParaRPr lang="en-GB" sz="2400" b="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67591263"/>
                  </a:ext>
                </a:extLst>
              </a:tr>
              <a:tr h="5344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Die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Katze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sitzt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auf</a:t>
                      </a:r>
                      <a:r>
                        <a:rPr lang="en-GB" sz="2400" b="0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dem</a:t>
                      </a:r>
                      <a:r>
                        <a:rPr lang="en-GB" sz="24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Baum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4809608"/>
                  </a:ext>
                </a:extLst>
              </a:tr>
              <a:tr h="5344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Ich bin </a:t>
                      </a:r>
                      <a:r>
                        <a:rPr lang="en-GB" sz="2400" b="1" u="sng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vor</a:t>
                      </a:r>
                      <a:r>
                        <a:rPr lang="en-GB" sz="2400" b="0" u="none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der Universität</a:t>
                      </a:r>
                      <a:r>
                        <a:rPr lang="en-GB" sz="24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333039"/>
                  </a:ext>
                </a:extLst>
              </a:tr>
              <a:tr h="5344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Er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erzählt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1" u="sng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uns</a:t>
                      </a:r>
                      <a:r>
                        <a:rPr lang="en-GB" sz="24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jedoch</a:t>
                      </a:r>
                      <a:r>
                        <a:rPr lang="en-GB" sz="24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die </a:t>
                      </a:r>
                      <a:r>
                        <a:rPr lang="en-GB" sz="2400" b="0" u="none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Wahrheit</a:t>
                      </a:r>
                      <a:r>
                        <a:rPr lang="en-GB" sz="24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3042220"/>
                  </a:ext>
                </a:extLst>
              </a:tr>
              <a:tr h="534440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Sie </a:t>
                      </a:r>
                      <a:r>
                        <a:rPr lang="en-GB" sz="2400" b="1" u="sng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erzählt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die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bekannte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Geschichte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9016251"/>
                  </a:ext>
                </a:extLst>
              </a:tr>
              <a:tr h="614114">
                <a:tc>
                  <a:txBody>
                    <a:bodyPr/>
                    <a:lstStyle/>
                    <a:p>
                      <a:pPr algn="ctr"/>
                      <a:r>
                        <a:rPr lang="en-GB" sz="24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Das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Gebäude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ist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</a:t>
                      </a:r>
                      <a:r>
                        <a:rPr lang="en-GB" sz="2400" b="0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ein</a:t>
                      </a:r>
                      <a:r>
                        <a:rPr lang="en-GB" sz="2400" b="0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 Teil von </a:t>
                      </a:r>
                      <a:r>
                        <a:rPr lang="en-GB" sz="2400" b="0" u="none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der </a:t>
                      </a:r>
                      <a:r>
                        <a:rPr lang="en-GB" sz="2400" b="1" u="sng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Geschichte</a:t>
                      </a:r>
                      <a:r>
                        <a:rPr lang="en-GB" sz="2400" b="1" u="sng" dirty="0">
                          <a:solidFill>
                            <a:schemeClr val="accent1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.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GB" sz="2400" dirty="0">
                        <a:solidFill>
                          <a:schemeClr val="accent5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65941149"/>
                  </a:ext>
                </a:extLst>
              </a:tr>
            </a:tbl>
          </a:graphicData>
        </a:graphic>
      </p:graphicFrame>
      <p:sp>
        <p:nvSpPr>
          <p:cNvPr id="2" name="Rectangle 1"/>
          <p:cNvSpPr/>
          <p:nvPr/>
        </p:nvSpPr>
        <p:spPr>
          <a:xfrm>
            <a:off x="3412273" y="289055"/>
            <a:ext cx="792682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Lies die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Sätze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. 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Welche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Optionen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passen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?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Ein Wort? 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Zwei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oder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drei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</a:t>
            </a:r>
            <a:r>
              <a:rPr kumimoji="0" lang="en-GB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Wörter</a:t>
            </a: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?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517744" y="1794858"/>
            <a:ext cx="5380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Universität 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Gebäude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Baum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545874" y="1800470"/>
            <a:ext cx="5191398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Universität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/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Gebäude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/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Baum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562456" y="2315215"/>
            <a:ext cx="5380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ihr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unser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uns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484754" y="2871782"/>
            <a:ext cx="538089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Antwort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Kunst / </a:t>
            </a:r>
            <a:r>
              <a:rPr kumimoji="0" lang="en-GB" sz="22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Hausaufgaben</a:t>
            </a:r>
            <a:endParaRPr kumimoji="0" lang="en-GB" sz="22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484754" y="3427443"/>
            <a:ext cx="5380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gegeben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neben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hinter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90616" y="3944711"/>
            <a:ext cx="5380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hinter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neben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17398" y="4439008"/>
            <a:ext cx="5380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ihnen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unser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ohne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541461" y="5015981"/>
            <a:ext cx="5380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erlaubt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erklärt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geholfen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517398" y="5659198"/>
            <a:ext cx="5380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Baum 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Seite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Universität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40553" y="2315255"/>
            <a:ext cx="53808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ihr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unser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uns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6520327" y="2877824"/>
            <a:ext cx="5380892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Antwort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/ </a:t>
            </a:r>
            <a:r>
              <a:rPr kumimoji="0" lang="en-GB" sz="22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Kunst</a:t>
            </a:r>
            <a:r>
              <a:rPr kumimoji="0" lang="en-GB" sz="22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2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Hausaufgaben</a:t>
            </a:r>
            <a:endParaRPr kumimoji="0" lang="en-GB" sz="22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501702" y="3420137"/>
            <a:ext cx="53808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gegeben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neben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/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hinter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523662" y="4449879"/>
            <a:ext cx="5332074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ihnen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unser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115076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ohne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500796" y="3953292"/>
            <a:ext cx="53808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hinter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aus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neben</a:t>
            </a:r>
            <a:endParaRPr kumimoji="0" lang="en-GB" sz="2400" b="1" i="0" u="none" strike="noStrike" kern="1200" cap="none" spc="0" normalizeH="0" baseline="0" noProof="0" dirty="0">
              <a:ln>
                <a:noFill/>
              </a:ln>
              <a:solidFill>
                <a:srgbClr val="DAA520"/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525419" y="5025981"/>
            <a:ext cx="53808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erlaubt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erklärt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geholfen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  <a:latin typeface="Century Gothic" panose="020F0302020204030204"/>
              <a:ea typeface="+mn-ea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6517398" y="5666504"/>
            <a:ext cx="5380892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Baum / </a:t>
            </a:r>
            <a:r>
              <a:rPr kumimoji="0" lang="en-GB" sz="2400" b="0" i="0" u="none" strike="noStrike" kern="1200" cap="none" spc="0" normalizeH="0" baseline="0" noProof="0" dirty="0" err="1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Seite</a:t>
            </a: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 / </a:t>
            </a: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DAA520"/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Universität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3132DA25-F125-854E-B230-9E0531EA01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82242"/>
            <a:ext cx="2989811" cy="1037549"/>
          </a:xfrm>
        </p:spPr>
        <p:txBody>
          <a:bodyPr>
            <a:normAutofit/>
          </a:bodyPr>
          <a:lstStyle/>
          <a:p>
            <a:r>
              <a:rPr lang="en-GB" sz="3600" b="1" dirty="0">
                <a:solidFill>
                  <a:schemeClr val="bg1"/>
                </a:solidFill>
              </a:rPr>
              <a:t>3, 2 </a:t>
            </a:r>
            <a:r>
              <a:rPr lang="en-GB" sz="3600" b="1" dirty="0" err="1">
                <a:solidFill>
                  <a:schemeClr val="bg1"/>
                </a:solidFill>
              </a:rPr>
              <a:t>oder</a:t>
            </a:r>
            <a:r>
              <a:rPr lang="en-GB" sz="3600" b="1" dirty="0">
                <a:solidFill>
                  <a:schemeClr val="bg1"/>
                </a:solidFill>
              </a:rPr>
              <a:t> 1?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24" name="Rounded Rectangle 11">
            <a:extLst>
              <a:ext uri="{FF2B5EF4-FFF2-40B4-BE49-F238E27FC236}">
                <a16:creationId xmlns:a16="http://schemas.microsoft.com/office/drawing/2014/main" id="{483D7EB9-C2AA-4190-98DE-925F861600E9}"/>
              </a:ext>
            </a:extLst>
          </p:cNvPr>
          <p:cNvSpPr/>
          <p:nvPr/>
        </p:nvSpPr>
        <p:spPr>
          <a:xfrm>
            <a:off x="11008800" y="247046"/>
            <a:ext cx="950400" cy="400919"/>
          </a:xfrm>
          <a:prstGeom prst="roundRect">
            <a:avLst/>
          </a:prstGeom>
          <a:solidFill>
            <a:srgbClr val="DAA52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lesen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83302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6863"/>
            <a:ext cx="6649156" cy="86712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86" y="0"/>
            <a:ext cx="6484584" cy="1325563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Fonética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4" name="Rounded Rectangle 11">
            <a:extLst>
              <a:ext uri="{FF2B5EF4-FFF2-40B4-BE49-F238E27FC236}">
                <a16:creationId xmlns:a16="http://schemas.microsoft.com/office/drawing/2014/main" id="{A316DD52-7894-4A75-969C-CA0645DA2978}"/>
              </a:ext>
            </a:extLst>
          </p:cNvPr>
          <p:cNvSpPr/>
          <p:nvPr/>
        </p:nvSpPr>
        <p:spPr>
          <a:xfrm>
            <a:off x="9359900" y="258166"/>
            <a:ext cx="2568243" cy="400919"/>
          </a:xfrm>
          <a:prstGeom prst="roundRect">
            <a:avLst/>
          </a:prstGeom>
          <a:solidFill>
            <a:srgbClr val="F66400"/>
          </a:solidFill>
          <a:ln>
            <a:solidFill>
              <a:srgbClr val="11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escuchar</a:t>
            </a:r>
            <a:r>
              <a:rPr kumimoji="0" lang="en-GB" sz="2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 / </a:t>
            </a: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escribir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F8CDABB-FE34-9B40-A7AC-9470E22856BF}"/>
              </a:ext>
            </a:extLst>
          </p:cNvPr>
          <p:cNvSpPr txBox="1"/>
          <p:nvPr/>
        </p:nvSpPr>
        <p:spPr>
          <a:xfrm>
            <a:off x="180000" y="1296000"/>
            <a:ext cx="5471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5892969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background rectangle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296864"/>
            <a:ext cx="6457246" cy="867128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296864"/>
            <a:ext cx="5265384" cy="707849"/>
          </a:xfrm>
        </p:spPr>
        <p:txBody>
          <a:bodyPr>
            <a:norm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Vocabulaire</a:t>
            </a:r>
            <a:endParaRPr lang="en-GB" sz="3600" b="1" dirty="0">
              <a:solidFill>
                <a:schemeClr val="bg1"/>
              </a:solidFill>
            </a:endParaRPr>
          </a:p>
        </p:txBody>
      </p:sp>
      <p:sp>
        <p:nvSpPr>
          <p:cNvPr id="7" name="Rounded Rectangle 46">
            <a:extLst>
              <a:ext uri="{FF2B5EF4-FFF2-40B4-BE49-F238E27FC236}">
                <a16:creationId xmlns:a16="http://schemas.microsoft.com/office/drawing/2014/main" id="{FB09667E-50A2-4099-B9F5-10D9728BF65D}"/>
              </a:ext>
            </a:extLst>
          </p:cNvPr>
          <p:cNvSpPr/>
          <p:nvPr/>
        </p:nvSpPr>
        <p:spPr>
          <a:xfrm>
            <a:off x="10277475" y="249869"/>
            <a:ext cx="1632445" cy="400919"/>
          </a:xfrm>
          <a:prstGeom prst="roundRect">
            <a:avLst/>
          </a:prstGeom>
          <a:solidFill>
            <a:srgbClr val="105076"/>
          </a:solidFill>
          <a:ln>
            <a:solidFill>
              <a:srgbClr val="105076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entury Gothic" panose="020B0502020202020204" pitchFamily="34" charset="0"/>
                <a:ea typeface="+mn-ea"/>
                <a:cs typeface="+mn-cs"/>
              </a:rPr>
              <a:t>écouter</a:t>
            </a:r>
            <a:endParaRPr kumimoji="0" lang="en-GB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 pitchFamily="34" charset="0"/>
              <a:ea typeface="+mn-ea"/>
              <a:cs typeface="+mn-cs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3E11188-B433-5A4A-A669-78C0EE9B8445}"/>
              </a:ext>
            </a:extLst>
          </p:cNvPr>
          <p:cNvSpPr txBox="1"/>
          <p:nvPr/>
        </p:nvSpPr>
        <p:spPr>
          <a:xfrm>
            <a:off x="180000" y="1296000"/>
            <a:ext cx="111980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entury Gothic" panose="020F0302020204030204"/>
                <a:ea typeface="+mn-ea"/>
                <a:cs typeface="+mn-cs"/>
              </a:rPr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2987113554"/>
      </p:ext>
    </p:extLst>
  </p:cSld>
  <p:clrMapOvr>
    <a:masterClrMapping/>
  </p:clrMapOvr>
</p:sld>
</file>

<file path=ppt/theme/theme1.xml><?xml version="1.0" encoding="utf-8"?>
<a:theme xmlns:a="http://schemas.openxmlformats.org/drawingml/2006/main" name="8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0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DE201B1D-F283-4761-B109-34C1B42736A8}" vid="{4FD433AE-AD99-42F2-91AA-464A1A1B2D7C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 smtClean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14F064CD-3073-5648-9E13-7A2904DB6E77}" vid="{867742E5-2587-084B-8BD5-7DA6ADC8FE5B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defRPr sz="2400" dirty="0">
            <a:solidFill>
              <a:schemeClr val="accent5">
                <a:lumMod val="50000"/>
              </a:schemeClr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2" id="{47E36F7B-8A25-CA40-9FA5-8DCBF1A6ECFD}" vid="{914B3A9D-F764-B046-97B8-E880776F9464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316</TotalTime>
  <Words>454</Words>
  <Application>Microsoft Office PowerPoint</Application>
  <PresentationFormat>Widescreen</PresentationFormat>
  <Paragraphs>80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Century Gothic</vt:lpstr>
      <vt:lpstr>8_Office Theme</vt:lpstr>
      <vt:lpstr>1_Office Theme</vt:lpstr>
      <vt:lpstr>3_Office Theme</vt:lpstr>
      <vt:lpstr>3, 2 oder 1?</vt:lpstr>
      <vt:lpstr>Fonética</vt:lpstr>
      <vt:lpstr>Vocabulaire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Rachel Hawkes</dc:creator>
  <cp:lastModifiedBy>Jenny Hopper</cp:lastModifiedBy>
  <cp:revision>18</cp:revision>
  <dcterms:created xsi:type="dcterms:W3CDTF">2021-02-04T07:50:06Z</dcterms:created>
  <dcterms:modified xsi:type="dcterms:W3CDTF">2021-03-02T11:45:53Z</dcterms:modified>
</cp:coreProperties>
</file>