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ke Krusemann" initials="HK" lastIdx="1" clrIdx="0">
    <p:extLst>
      <p:ext uri="{19B8F6BF-5375-455C-9EA6-DF929625EA0E}">
        <p15:presenceInfo xmlns:p15="http://schemas.microsoft.com/office/powerpoint/2012/main" userId="3205221db0cafe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076"/>
    <a:srgbClr val="F66400"/>
    <a:srgbClr val="F7F7F9"/>
    <a:srgbClr val="EBEFF7"/>
    <a:srgbClr val="FFF4E7"/>
    <a:srgbClr val="DAA520"/>
    <a:srgbClr val="D1DFEF"/>
    <a:srgbClr val="FFE8CB"/>
    <a:srgbClr val="E3EAFD"/>
    <a:srgbClr val="FBF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 autoAdjust="0"/>
    <p:restoredTop sz="48541" autoAdjust="0"/>
  </p:normalViewPr>
  <p:slideViewPr>
    <p:cSldViewPr snapToGrid="0">
      <p:cViewPr varScale="1">
        <p:scale>
          <a:sx n="33" d="100"/>
          <a:sy n="33" d="100"/>
        </p:scale>
        <p:origin x="20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5 minutes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deepen vocabulary knowledge by making semantic connections between new and previously learnt words.</a:t>
            </a:r>
            <a:br>
              <a:rPr lang="en-GB" b="0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Procedure: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1. Students use the words to prompt written recall of new words from this week’s vocabulary set.</a:t>
            </a:r>
          </a:p>
          <a:p>
            <a:r>
              <a:rPr lang="en-GB" dirty="0"/>
              <a:t>2. Click for answers.</a:t>
            </a:r>
          </a:p>
          <a:p>
            <a:r>
              <a:rPr lang="en-GB" dirty="0"/>
              <a:t>3. Students spend 2 minutes prompting their partner’s spoken recall of German meanings by calling out English meanings.</a:t>
            </a:r>
          </a:p>
          <a:p>
            <a:r>
              <a:rPr lang="en-GB" dirty="0"/>
              <a:t>4. For greater challenge, the student being tested should turn away from the board.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01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348615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Wortfamilien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8981755" y="247046"/>
            <a:ext cx="2977445" cy="49156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326E1-A87B-2D46-8B7D-5F8E8817AFDA}"/>
              </a:ext>
            </a:extLst>
          </p:cNvPr>
          <p:cNvSpPr txBox="1"/>
          <p:nvPr/>
        </p:nvSpPr>
        <p:spPr>
          <a:xfrm>
            <a:off x="0" y="1206287"/>
            <a:ext cx="1128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Lies die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Wörter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Schreib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ein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anderes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Wort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aus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der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gleichen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Wortfamilie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5A0F88BB-CC64-4945-B50F-B1EB60E382B1}"/>
              </a:ext>
            </a:extLst>
          </p:cNvPr>
          <p:cNvSpPr/>
          <p:nvPr/>
        </p:nvSpPr>
        <p:spPr>
          <a:xfrm>
            <a:off x="410470" y="1964841"/>
            <a:ext cx="2463256" cy="6893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Dichter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4BB43B25-FA54-472C-B59A-E0901BEF3032}"/>
              </a:ext>
            </a:extLst>
          </p:cNvPr>
          <p:cNvSpPr/>
          <p:nvPr/>
        </p:nvSpPr>
        <p:spPr>
          <a:xfrm>
            <a:off x="410470" y="2654146"/>
            <a:ext cx="2463257" cy="689305"/>
          </a:xfrm>
          <a:prstGeom prst="roundRect">
            <a:avLst/>
          </a:prstGeom>
          <a:solidFill>
            <a:srgbClr val="FFF4E7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Gedicht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3B1D4B4-0EAC-4657-806C-602047D926F3}"/>
              </a:ext>
            </a:extLst>
          </p:cNvPr>
          <p:cNvSpPr/>
          <p:nvPr/>
        </p:nvSpPr>
        <p:spPr>
          <a:xfrm>
            <a:off x="122379" y="1872349"/>
            <a:ext cx="576180" cy="490194"/>
          </a:xfrm>
          <a:prstGeom prst="ellipse">
            <a:avLst/>
          </a:prstGeom>
          <a:solidFill>
            <a:srgbClr val="002060"/>
          </a:solidFill>
          <a:ln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1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BF6957C-7240-488B-8FF7-19097C73CDA4}"/>
              </a:ext>
            </a:extLst>
          </p:cNvPr>
          <p:cNvSpPr/>
          <p:nvPr/>
        </p:nvSpPr>
        <p:spPr>
          <a:xfrm>
            <a:off x="3479060" y="1964841"/>
            <a:ext cx="2463256" cy="6893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gefährlich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3AD97688-DD63-4E51-A279-62F592D2BC2C}"/>
              </a:ext>
            </a:extLst>
          </p:cNvPr>
          <p:cNvSpPr/>
          <p:nvPr/>
        </p:nvSpPr>
        <p:spPr>
          <a:xfrm>
            <a:off x="3479060" y="2654146"/>
            <a:ext cx="2463257" cy="689305"/>
          </a:xfrm>
          <a:prstGeom prst="roundRect">
            <a:avLst/>
          </a:prstGeom>
          <a:solidFill>
            <a:srgbClr val="FFF4E7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Gefahr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625ADE-919D-482E-807D-44362D31745F}"/>
              </a:ext>
            </a:extLst>
          </p:cNvPr>
          <p:cNvSpPr/>
          <p:nvPr/>
        </p:nvSpPr>
        <p:spPr>
          <a:xfrm>
            <a:off x="3190969" y="1872349"/>
            <a:ext cx="576180" cy="490194"/>
          </a:xfrm>
          <a:prstGeom prst="ellipse">
            <a:avLst/>
          </a:prstGeom>
          <a:solidFill>
            <a:srgbClr val="002060"/>
          </a:solidFill>
          <a:ln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2</a:t>
            </a: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FB3FFCB2-7925-4060-8259-92F39F46C4E1}"/>
              </a:ext>
            </a:extLst>
          </p:cNvPr>
          <p:cNvSpPr/>
          <p:nvPr/>
        </p:nvSpPr>
        <p:spPr>
          <a:xfrm>
            <a:off x="6518499" y="1983891"/>
            <a:ext cx="2463256" cy="6893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sprechen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84754E12-501D-42F5-87B8-D37A46B5AFB9}"/>
              </a:ext>
            </a:extLst>
          </p:cNvPr>
          <p:cNvSpPr/>
          <p:nvPr/>
        </p:nvSpPr>
        <p:spPr>
          <a:xfrm>
            <a:off x="6518499" y="2673196"/>
            <a:ext cx="2463257" cy="689305"/>
          </a:xfrm>
          <a:prstGeom prst="roundRect">
            <a:avLst/>
          </a:prstGeom>
          <a:solidFill>
            <a:srgbClr val="FFF4E7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lang="en-GB" sz="2800" b="1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Sp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rache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3DA97F1-D0DE-4C94-923D-56504493FE83}"/>
              </a:ext>
            </a:extLst>
          </p:cNvPr>
          <p:cNvSpPr/>
          <p:nvPr/>
        </p:nvSpPr>
        <p:spPr>
          <a:xfrm>
            <a:off x="6230408" y="1891399"/>
            <a:ext cx="576180" cy="490194"/>
          </a:xfrm>
          <a:prstGeom prst="ellipse">
            <a:avLst/>
          </a:prstGeom>
          <a:solidFill>
            <a:srgbClr val="002060"/>
          </a:solidFill>
          <a:ln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3</a:t>
            </a:r>
          </a:p>
        </p:txBody>
      </p:sp>
      <p:sp>
        <p:nvSpPr>
          <p:cNvPr id="17" name="Rounded Rectangle 9">
            <a:extLst>
              <a:ext uri="{FF2B5EF4-FFF2-40B4-BE49-F238E27FC236}">
                <a16:creationId xmlns:a16="http://schemas.microsoft.com/office/drawing/2014/main" id="{6FDF4630-1035-41EA-AB13-FB1E5738672F}"/>
              </a:ext>
            </a:extLst>
          </p:cNvPr>
          <p:cNvSpPr/>
          <p:nvPr/>
        </p:nvSpPr>
        <p:spPr>
          <a:xfrm>
            <a:off x="9495943" y="1983891"/>
            <a:ext cx="2463256" cy="6893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Freiheit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ounded Rectangle 9">
            <a:extLst>
              <a:ext uri="{FF2B5EF4-FFF2-40B4-BE49-F238E27FC236}">
                <a16:creationId xmlns:a16="http://schemas.microsoft.com/office/drawing/2014/main" id="{C46378C8-04ED-4864-9FE8-E72FAFC9799D}"/>
              </a:ext>
            </a:extLst>
          </p:cNvPr>
          <p:cNvSpPr/>
          <p:nvPr/>
        </p:nvSpPr>
        <p:spPr>
          <a:xfrm>
            <a:off x="9495943" y="2673196"/>
            <a:ext cx="2463257" cy="689305"/>
          </a:xfrm>
          <a:prstGeom prst="roundRect">
            <a:avLst/>
          </a:prstGeom>
          <a:solidFill>
            <a:srgbClr val="FFF4E7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frei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70EA3D4-5A0E-4261-9DCE-40F576AAD91B}"/>
              </a:ext>
            </a:extLst>
          </p:cNvPr>
          <p:cNvSpPr/>
          <p:nvPr/>
        </p:nvSpPr>
        <p:spPr>
          <a:xfrm>
            <a:off x="9207852" y="1891399"/>
            <a:ext cx="576180" cy="490194"/>
          </a:xfrm>
          <a:prstGeom prst="ellipse">
            <a:avLst/>
          </a:prstGeom>
          <a:solidFill>
            <a:srgbClr val="002060"/>
          </a:solidFill>
          <a:ln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4</a:t>
            </a:r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244A751B-647F-4BAD-BB9F-6A22A7C01DCC}"/>
              </a:ext>
            </a:extLst>
          </p:cNvPr>
          <p:cNvSpPr/>
          <p:nvPr/>
        </p:nvSpPr>
        <p:spPr>
          <a:xfrm>
            <a:off x="410470" y="4107141"/>
            <a:ext cx="2463256" cy="6893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u</a:t>
            </a:r>
            <a:r>
              <a:rPr lang="en-GB" sz="2800" b="1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nbekannt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845FB7E7-30EC-4FB6-AD7A-BBCD5BBFE9BC}"/>
              </a:ext>
            </a:extLst>
          </p:cNvPr>
          <p:cNvSpPr/>
          <p:nvPr/>
        </p:nvSpPr>
        <p:spPr>
          <a:xfrm>
            <a:off x="410470" y="4796446"/>
            <a:ext cx="2463257" cy="689305"/>
          </a:xfrm>
          <a:prstGeom prst="roundRect">
            <a:avLst/>
          </a:prstGeom>
          <a:solidFill>
            <a:srgbClr val="FFF4E7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bekannt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A287867-8EA9-46E1-A947-8D82591E973B}"/>
              </a:ext>
            </a:extLst>
          </p:cNvPr>
          <p:cNvSpPr/>
          <p:nvPr/>
        </p:nvSpPr>
        <p:spPr>
          <a:xfrm>
            <a:off x="122379" y="4014649"/>
            <a:ext cx="576180" cy="490194"/>
          </a:xfrm>
          <a:prstGeom prst="ellipse">
            <a:avLst/>
          </a:prstGeom>
          <a:solidFill>
            <a:srgbClr val="002060"/>
          </a:solidFill>
          <a:ln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5</a:t>
            </a:r>
          </a:p>
        </p:txBody>
      </p:sp>
      <p:sp>
        <p:nvSpPr>
          <p:cNvPr id="23" name="Rounded Rectangle 9">
            <a:extLst>
              <a:ext uri="{FF2B5EF4-FFF2-40B4-BE49-F238E27FC236}">
                <a16:creationId xmlns:a16="http://schemas.microsoft.com/office/drawing/2014/main" id="{075FF9DE-4927-4BE6-AB04-F1BD22D534BA}"/>
              </a:ext>
            </a:extLst>
          </p:cNvPr>
          <p:cNvSpPr/>
          <p:nvPr/>
        </p:nvSpPr>
        <p:spPr>
          <a:xfrm>
            <a:off x="3479060" y="4107141"/>
            <a:ext cx="2463256" cy="6893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s</a:t>
            </a:r>
            <a:r>
              <a:rPr lang="en-GB" sz="2800" b="1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icher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id="{076400AC-1C3D-4B8F-9E1B-C789809A98AE}"/>
              </a:ext>
            </a:extLst>
          </p:cNvPr>
          <p:cNvSpPr/>
          <p:nvPr/>
        </p:nvSpPr>
        <p:spPr>
          <a:xfrm>
            <a:off x="3479060" y="4796446"/>
            <a:ext cx="2525251" cy="689305"/>
          </a:xfrm>
          <a:prstGeom prst="roundRect">
            <a:avLst/>
          </a:prstGeom>
          <a:solidFill>
            <a:srgbClr val="FFF4E7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</a:t>
            </a:r>
            <a:r>
              <a:rPr kumimoji="0" lang="en-GB" sz="2600" b="1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600" b="1" i="0" u="none" strike="noStrike" kern="1200" cap="none" spc="0" normalizeH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Sicherheit</a:t>
            </a:r>
            <a:endParaRPr kumimoji="0" lang="en-GB" sz="26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77470E6-AD2B-4C28-BE4B-7A1549636D48}"/>
              </a:ext>
            </a:extLst>
          </p:cNvPr>
          <p:cNvSpPr/>
          <p:nvPr/>
        </p:nvSpPr>
        <p:spPr>
          <a:xfrm>
            <a:off x="3190969" y="4014649"/>
            <a:ext cx="576180" cy="490194"/>
          </a:xfrm>
          <a:prstGeom prst="ellipse">
            <a:avLst/>
          </a:prstGeom>
          <a:solidFill>
            <a:srgbClr val="002060"/>
          </a:solidFill>
          <a:ln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6</a:t>
            </a:r>
          </a:p>
        </p:txBody>
      </p:sp>
      <p:sp>
        <p:nvSpPr>
          <p:cNvPr id="26" name="Rounded Rectangle 9">
            <a:extLst>
              <a:ext uri="{FF2B5EF4-FFF2-40B4-BE49-F238E27FC236}">
                <a16:creationId xmlns:a16="http://schemas.microsoft.com/office/drawing/2014/main" id="{B19BB033-640C-4AF2-9475-534A6604DEA9}"/>
              </a:ext>
            </a:extLst>
          </p:cNvPr>
          <p:cNvSpPr/>
          <p:nvPr/>
        </p:nvSpPr>
        <p:spPr>
          <a:xfrm>
            <a:off x="6518499" y="4126191"/>
            <a:ext cx="2463256" cy="6893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sich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freuen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:a16="http://schemas.microsoft.com/office/drawing/2014/main" id="{3CC9E055-8A34-4986-A6A1-23D82148D5CC}"/>
              </a:ext>
            </a:extLst>
          </p:cNvPr>
          <p:cNvSpPr/>
          <p:nvPr/>
        </p:nvSpPr>
        <p:spPr>
          <a:xfrm>
            <a:off x="6518499" y="4815496"/>
            <a:ext cx="2463257" cy="689305"/>
          </a:xfrm>
          <a:prstGeom prst="roundRect">
            <a:avLst/>
          </a:prstGeom>
          <a:solidFill>
            <a:srgbClr val="FFF4E7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Freude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258462C-41ED-4EE7-8A5D-A11FA9048067}"/>
              </a:ext>
            </a:extLst>
          </p:cNvPr>
          <p:cNvSpPr/>
          <p:nvPr/>
        </p:nvSpPr>
        <p:spPr>
          <a:xfrm>
            <a:off x="6230408" y="4033699"/>
            <a:ext cx="576180" cy="490194"/>
          </a:xfrm>
          <a:prstGeom prst="ellipse">
            <a:avLst/>
          </a:prstGeom>
          <a:solidFill>
            <a:srgbClr val="002060"/>
          </a:solidFill>
          <a:ln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7</a:t>
            </a:r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6D8A0226-8279-4AE4-968F-5C41A93E2CE4}"/>
              </a:ext>
            </a:extLst>
          </p:cNvPr>
          <p:cNvSpPr/>
          <p:nvPr/>
        </p:nvSpPr>
        <p:spPr>
          <a:xfrm>
            <a:off x="9495943" y="4126191"/>
            <a:ext cx="2463256" cy="6893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fremd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Rounded Rectangle 9">
            <a:extLst>
              <a:ext uri="{FF2B5EF4-FFF2-40B4-BE49-F238E27FC236}">
                <a16:creationId xmlns:a16="http://schemas.microsoft.com/office/drawing/2014/main" id="{3892041A-D0DF-4F3A-B12F-493E94902A1D}"/>
              </a:ext>
            </a:extLst>
          </p:cNvPr>
          <p:cNvSpPr/>
          <p:nvPr/>
        </p:nvSpPr>
        <p:spPr>
          <a:xfrm>
            <a:off x="9495943" y="4815496"/>
            <a:ext cx="2463256" cy="689305"/>
          </a:xfrm>
          <a:prstGeom prst="roundRect">
            <a:avLst/>
          </a:prstGeom>
          <a:solidFill>
            <a:srgbClr val="FFF4E7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Fremdsprache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352E9C7-BEB8-49B4-AAF5-44E066981342}"/>
              </a:ext>
            </a:extLst>
          </p:cNvPr>
          <p:cNvSpPr/>
          <p:nvPr/>
        </p:nvSpPr>
        <p:spPr>
          <a:xfrm>
            <a:off x="9207852" y="4033699"/>
            <a:ext cx="576180" cy="490194"/>
          </a:xfrm>
          <a:prstGeom prst="ellipse">
            <a:avLst/>
          </a:prstGeom>
          <a:solidFill>
            <a:srgbClr val="002060"/>
          </a:solidFill>
          <a:ln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8</a:t>
            </a:r>
          </a:p>
        </p:txBody>
      </p:sp>
      <p:pic>
        <p:nvPicPr>
          <p:cNvPr id="32" name="Graphic 31" descr="Connections">
            <a:extLst>
              <a:ext uri="{FF2B5EF4-FFF2-40B4-BE49-F238E27FC236}">
                <a16:creationId xmlns:a16="http://schemas.microsoft.com/office/drawing/2014/main" id="{38E2CF9E-7D6A-40B9-A7B9-2AFE8AA12F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443299" y="108031"/>
            <a:ext cx="1185612" cy="118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60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40</TotalTime>
  <Words>144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Wortfamilien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Stephen Owen</cp:lastModifiedBy>
  <cp:revision>136</cp:revision>
  <dcterms:created xsi:type="dcterms:W3CDTF">2020-07-18T21:51:12Z</dcterms:created>
  <dcterms:modified xsi:type="dcterms:W3CDTF">2021-10-21T14:23:26Z</dcterms:modified>
</cp:coreProperties>
</file>