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  <p:sldMasterId id="2147483760" r:id="rId3"/>
  </p:sldMasterIdLst>
  <p:notesMasterIdLst>
    <p:notesMasterId r:id="rId7"/>
  </p:notesMasterIdLst>
  <p:sldIdLst>
    <p:sldId id="70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7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recall and production of some of this week’s vocabulary sets in an extended sentence context.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use the English and gapped German sentences to work out which words are missing.</a:t>
            </a:r>
          </a:p>
          <a:p>
            <a:r>
              <a:rPr lang="en-GB" dirty="0"/>
              <a:t>2. They write the missing words.</a:t>
            </a:r>
          </a:p>
          <a:p>
            <a:r>
              <a:rPr lang="en-GB" dirty="0"/>
              <a:t>3. Click to play audio, then click to reveal and check answers.</a:t>
            </a:r>
          </a:p>
          <a:p>
            <a:r>
              <a:rPr lang="en-GB" dirty="0"/>
              <a:t>4. Then click to remove the German sentences and elicit the English, chorally, from students. </a:t>
            </a:r>
            <a:br>
              <a:rPr lang="en-GB" dirty="0"/>
            </a:br>
            <a:r>
              <a:rPr lang="en-GB" dirty="0"/>
              <a:t>5. Click to bring up the German sentence again, for students to check what they said.</a:t>
            </a:r>
            <a:br>
              <a:rPr lang="en-GB" dirty="0"/>
            </a:br>
            <a:r>
              <a:rPr lang="en-GB" dirty="0"/>
              <a:t>Note: for any trickier sentences, stages 4 and 5 can be repeated or additional practice.</a:t>
            </a:r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Transcript: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b="0" dirty="0" err="1"/>
              <a:t>Später</a:t>
            </a:r>
            <a:r>
              <a:rPr lang="en-GB" b="0" dirty="0"/>
              <a:t> will Katja </a:t>
            </a:r>
            <a:r>
              <a:rPr lang="en-GB" b="0" dirty="0" err="1"/>
              <a:t>Sprachlehrerin</a:t>
            </a:r>
            <a:r>
              <a:rPr lang="en-GB" b="0" dirty="0"/>
              <a:t> </a:t>
            </a:r>
            <a:r>
              <a:rPr lang="en-GB" b="0" dirty="0" err="1"/>
              <a:t>werden</a:t>
            </a:r>
            <a:r>
              <a:rPr lang="en-GB" b="0" dirty="0"/>
              <a:t>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b="0" dirty="0" err="1"/>
              <a:t>Deshalb</a:t>
            </a:r>
            <a:r>
              <a:rPr lang="en-GB" b="0" dirty="0"/>
              <a:t> muss </a:t>
            </a:r>
            <a:r>
              <a:rPr lang="en-GB" b="0" dirty="0" err="1"/>
              <a:t>sie</a:t>
            </a:r>
            <a:r>
              <a:rPr lang="en-GB" b="0" dirty="0"/>
              <a:t> </a:t>
            </a:r>
            <a:r>
              <a:rPr lang="en-GB" b="0" dirty="0" err="1"/>
              <a:t>viel</a:t>
            </a:r>
            <a:r>
              <a:rPr lang="en-GB" b="0" dirty="0"/>
              <a:t> </a:t>
            </a:r>
            <a:r>
              <a:rPr lang="en-GB" b="0" dirty="0" err="1"/>
              <a:t>über</a:t>
            </a:r>
            <a:r>
              <a:rPr lang="en-GB" b="0" dirty="0"/>
              <a:t> </a:t>
            </a:r>
            <a:r>
              <a:rPr lang="en-GB" b="0" dirty="0" err="1"/>
              <a:t>Sprachen</a:t>
            </a:r>
            <a:r>
              <a:rPr lang="en-GB" b="0" dirty="0"/>
              <a:t> </a:t>
            </a:r>
            <a:r>
              <a:rPr lang="en-GB" b="0" dirty="0" err="1"/>
              <a:t>wissen</a:t>
            </a:r>
            <a:r>
              <a:rPr lang="en-GB" b="0" dirty="0"/>
              <a:t>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b="0" dirty="0" err="1"/>
              <a:t>Ihre</a:t>
            </a:r>
            <a:r>
              <a:rPr lang="en-GB" b="0" dirty="0"/>
              <a:t> </a:t>
            </a:r>
            <a:r>
              <a:rPr lang="en-GB" b="0" dirty="0" err="1"/>
              <a:t>Tante</a:t>
            </a:r>
            <a:r>
              <a:rPr lang="en-GB" b="0" dirty="0"/>
              <a:t> Lena </a:t>
            </a:r>
            <a:r>
              <a:rPr lang="en-GB" b="0" dirty="0" err="1"/>
              <a:t>soll</a:t>
            </a:r>
            <a:r>
              <a:rPr lang="en-GB" b="0" dirty="0"/>
              <a:t> </a:t>
            </a:r>
            <a:r>
              <a:rPr lang="en-GB" b="0" dirty="0" err="1"/>
              <a:t>ihr</a:t>
            </a:r>
            <a:r>
              <a:rPr lang="en-GB" b="0" dirty="0"/>
              <a:t> </a:t>
            </a:r>
            <a:r>
              <a:rPr lang="en-GB" b="0" dirty="0" err="1"/>
              <a:t>alles</a:t>
            </a:r>
            <a:r>
              <a:rPr lang="en-GB" b="0" dirty="0"/>
              <a:t> </a:t>
            </a:r>
            <a:r>
              <a:rPr lang="en-GB" b="0" dirty="0" err="1"/>
              <a:t>erklären</a:t>
            </a:r>
            <a:r>
              <a:rPr lang="en-GB" b="0" dirty="0"/>
              <a:t>, </a:t>
            </a:r>
            <a:r>
              <a:rPr lang="en-GB" b="0" dirty="0" err="1"/>
              <a:t>weil</a:t>
            </a:r>
            <a:r>
              <a:rPr lang="en-GB" b="0" dirty="0"/>
              <a:t> </a:t>
            </a:r>
            <a:r>
              <a:rPr lang="en-GB" b="0" dirty="0" err="1"/>
              <a:t>sie</a:t>
            </a:r>
            <a:r>
              <a:rPr lang="en-GB" b="0" dirty="0"/>
              <a:t> </a:t>
            </a:r>
            <a:r>
              <a:rPr lang="en-GB" b="0" dirty="0" err="1"/>
              <a:t>auch</a:t>
            </a:r>
            <a:r>
              <a:rPr lang="en-GB" b="0" dirty="0"/>
              <a:t> </a:t>
            </a:r>
            <a:r>
              <a:rPr lang="en-GB" b="0" dirty="0" err="1"/>
              <a:t>Sprachlehrerin</a:t>
            </a:r>
            <a:r>
              <a:rPr lang="en-GB" b="0" dirty="0"/>
              <a:t> </a:t>
            </a:r>
            <a:r>
              <a:rPr lang="en-GB" b="0" dirty="0" err="1"/>
              <a:t>ist</a:t>
            </a:r>
            <a:r>
              <a:rPr lang="en-GB" b="0" dirty="0"/>
              <a:t>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b="0" dirty="0"/>
              <a:t>Bei Lena </a:t>
            </a:r>
            <a:r>
              <a:rPr lang="en-GB" b="0" dirty="0" err="1"/>
              <a:t>darf</a:t>
            </a:r>
            <a:r>
              <a:rPr lang="en-GB" b="0" dirty="0"/>
              <a:t> Katja die </a:t>
            </a:r>
            <a:r>
              <a:rPr lang="en-GB" b="0" dirty="0" err="1"/>
              <a:t>großen</a:t>
            </a:r>
            <a:r>
              <a:rPr lang="en-GB" b="0" dirty="0"/>
              <a:t> </a:t>
            </a:r>
            <a:r>
              <a:rPr lang="en-GB" b="0" dirty="0" err="1"/>
              <a:t>Wörterbücher</a:t>
            </a:r>
            <a:r>
              <a:rPr lang="en-GB" b="0" dirty="0"/>
              <a:t> </a:t>
            </a:r>
            <a:r>
              <a:rPr lang="en-GB" b="0" dirty="0" err="1"/>
              <a:t>benutzen</a:t>
            </a:r>
            <a:r>
              <a:rPr lang="en-GB" b="0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b="0" dirty="0"/>
              <a:t>Sie mag </a:t>
            </a:r>
            <a:r>
              <a:rPr lang="en-GB" b="0" dirty="0" err="1"/>
              <a:t>Englisch</a:t>
            </a:r>
            <a:r>
              <a:rPr lang="en-GB" b="0" dirty="0"/>
              <a:t>, </a:t>
            </a:r>
            <a:r>
              <a:rPr lang="en-GB" b="0" dirty="0" err="1"/>
              <a:t>aber</a:t>
            </a:r>
            <a:r>
              <a:rPr lang="en-GB" b="0" dirty="0"/>
              <a:t> </a:t>
            </a:r>
            <a:r>
              <a:rPr lang="en-GB" b="0" dirty="0" err="1"/>
              <a:t>sie</a:t>
            </a:r>
            <a:r>
              <a:rPr lang="en-GB" b="0" dirty="0"/>
              <a:t> </a:t>
            </a:r>
            <a:r>
              <a:rPr lang="en-GB" b="0" dirty="0" err="1"/>
              <a:t>macht</a:t>
            </a:r>
            <a:r>
              <a:rPr lang="en-GB" b="0" dirty="0"/>
              <a:t> </a:t>
            </a:r>
            <a:r>
              <a:rPr lang="en-GB" b="0" dirty="0" err="1"/>
              <a:t>noch</a:t>
            </a:r>
            <a:r>
              <a:rPr lang="en-GB" b="0" dirty="0"/>
              <a:t> </a:t>
            </a:r>
            <a:r>
              <a:rPr lang="en-GB" b="0" dirty="0" err="1"/>
              <a:t>viele</a:t>
            </a:r>
            <a:r>
              <a:rPr lang="en-GB" b="0" dirty="0"/>
              <a:t> </a:t>
            </a:r>
            <a:r>
              <a:rPr lang="en-GB" b="0" dirty="0" err="1"/>
              <a:t>Fehler</a:t>
            </a:r>
            <a:r>
              <a:rPr lang="en-GB" b="0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b="0" dirty="0"/>
              <a:t>Lena hat </a:t>
            </a:r>
            <a:r>
              <a:rPr lang="en-GB" b="0" dirty="0" err="1"/>
              <a:t>ihr</a:t>
            </a:r>
            <a:r>
              <a:rPr lang="en-GB" b="0" dirty="0"/>
              <a:t> </a:t>
            </a:r>
            <a:r>
              <a:rPr lang="en-GB" b="0" dirty="0" err="1"/>
              <a:t>schon</a:t>
            </a:r>
            <a:r>
              <a:rPr lang="en-GB" b="0" dirty="0"/>
              <a:t> </a:t>
            </a:r>
            <a:r>
              <a:rPr lang="en-GB" b="0" dirty="0" err="1"/>
              <a:t>viel</a:t>
            </a:r>
            <a:r>
              <a:rPr lang="en-GB" b="0" dirty="0"/>
              <a:t> </a:t>
            </a:r>
            <a:r>
              <a:rPr lang="en-GB" b="0" dirty="0" err="1"/>
              <a:t>mit</a:t>
            </a:r>
            <a:r>
              <a:rPr lang="en-GB" b="0" dirty="0"/>
              <a:t> </a:t>
            </a:r>
            <a:r>
              <a:rPr lang="en-GB" b="0" dirty="0" err="1"/>
              <a:t>Polnisch</a:t>
            </a:r>
            <a:r>
              <a:rPr lang="en-GB" b="0" dirty="0"/>
              <a:t> </a:t>
            </a:r>
            <a:r>
              <a:rPr lang="en-GB" b="0" dirty="0" err="1"/>
              <a:t>geholfen</a:t>
            </a:r>
            <a:r>
              <a:rPr lang="en-GB" b="0" dirty="0"/>
              <a:t>.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of unknown words (1 is the most frequent word in German): </a:t>
            </a:r>
            <a:br>
              <a:rPr lang="en-GB" baseline="0" dirty="0"/>
            </a:br>
            <a:r>
              <a:rPr lang="en-GB" baseline="0" dirty="0" err="1"/>
              <a:t>überprüfen</a:t>
            </a:r>
            <a:r>
              <a:rPr lang="en-GB" baseline="0" dirty="0"/>
              <a:t> [1616]</a:t>
            </a: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2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432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72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25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12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30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9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9148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3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78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10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40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02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0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9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84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31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9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42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6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17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22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16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46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51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7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0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58000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1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.jpg"/><Relationship Id="rId7" Type="http://schemas.openxmlformats.org/officeDocument/2006/relationships/audio" Target="../media/audio3.wav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5.gif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4.png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041071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6617368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Katja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708240" y="126712"/>
            <a:ext cx="2369804" cy="399600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26E1-A87B-2D46-8B7D-5F8E8817AFDA}"/>
              </a:ext>
            </a:extLst>
          </p:cNvPr>
          <p:cNvSpPr txBox="1"/>
          <p:nvPr/>
        </p:nvSpPr>
        <p:spPr>
          <a:xfrm>
            <a:off x="2870945" y="288197"/>
            <a:ext cx="7730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fehlenden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Wörter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Deutsch.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überprüfe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Sätze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5D8CC5-E79F-4067-81C0-C271849023E5}"/>
              </a:ext>
            </a:extLst>
          </p:cNvPr>
          <p:cNvGraphicFramePr>
            <a:graphicFrameLocks noGrp="1"/>
          </p:cNvGraphicFramePr>
          <p:nvPr/>
        </p:nvGraphicFramePr>
        <p:xfrm>
          <a:off x="1089464" y="1373881"/>
          <a:ext cx="10912036" cy="4788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5422">
                  <a:extLst>
                    <a:ext uri="{9D8B030D-6E8A-4147-A177-3AD203B41FA5}">
                      <a16:colId xmlns:a16="http://schemas.microsoft.com/office/drawing/2014/main" val="1406692407"/>
                    </a:ext>
                  </a:extLst>
                </a:gridCol>
                <a:gridCol w="10466614">
                  <a:extLst>
                    <a:ext uri="{9D8B030D-6E8A-4147-A177-3AD203B41FA5}">
                      <a16:colId xmlns:a16="http://schemas.microsoft.com/office/drawing/2014/main" val="1316600352"/>
                    </a:ext>
                  </a:extLst>
                </a:gridCol>
              </a:tblGrid>
              <a:tr h="782713"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806353"/>
                  </a:ext>
                </a:extLst>
              </a:tr>
              <a:tr h="782713"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258280"/>
                  </a:ext>
                </a:extLst>
              </a:tr>
              <a:tr h="874995"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028863"/>
                  </a:ext>
                </a:extLst>
              </a:tr>
              <a:tr h="782713"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1284990"/>
                  </a:ext>
                </a:extLst>
              </a:tr>
              <a:tr h="782713"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382925"/>
                  </a:ext>
                </a:extLst>
              </a:tr>
              <a:tr h="782713"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b="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149099"/>
                  </a:ext>
                </a:extLst>
              </a:tr>
            </a:tbl>
          </a:graphicData>
        </a:graphic>
      </p:graphicFrame>
      <p:sp>
        <p:nvSpPr>
          <p:cNvPr id="26" name="Action Button: Custom 16">
            <a:hlinkClick r:id="" action="ppaction://noaction" highlightClick="1">
              <a:snd r:embed="rId5" name="8-3-1-3 Slide 24 1.wav"/>
            </a:hlinkClick>
            <a:extLst>
              <a:ext uri="{FF2B5EF4-FFF2-40B4-BE49-F238E27FC236}">
                <a16:creationId xmlns:a16="http://schemas.microsoft.com/office/drawing/2014/main" id="{6F830439-F74F-4D26-90B0-D9B47A2F0D28}"/>
              </a:ext>
            </a:extLst>
          </p:cNvPr>
          <p:cNvSpPr/>
          <p:nvPr/>
        </p:nvSpPr>
        <p:spPr>
          <a:xfrm>
            <a:off x="1100962" y="1599331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Action Button: Custom 16">
            <a:hlinkClick r:id="" action="ppaction://noaction" highlightClick="1">
              <a:snd r:embed="rId6" name="8-3-1-3 Slide 24 2.wav"/>
            </a:hlinkClick>
            <a:extLst>
              <a:ext uri="{FF2B5EF4-FFF2-40B4-BE49-F238E27FC236}">
                <a16:creationId xmlns:a16="http://schemas.microsoft.com/office/drawing/2014/main" id="{874BB429-E975-4FA0-9199-0A67F5F7C071}"/>
              </a:ext>
            </a:extLst>
          </p:cNvPr>
          <p:cNvSpPr/>
          <p:nvPr/>
        </p:nvSpPr>
        <p:spPr>
          <a:xfrm>
            <a:off x="1110285" y="2365929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Action Button: Custom 16">
            <a:hlinkClick r:id="" action="ppaction://noaction" highlightClick="1">
              <a:snd r:embed="rId7" name="8-3-1-3 Slide 24 3.wav"/>
            </a:hlinkClick>
            <a:extLst>
              <a:ext uri="{FF2B5EF4-FFF2-40B4-BE49-F238E27FC236}">
                <a16:creationId xmlns:a16="http://schemas.microsoft.com/office/drawing/2014/main" id="{AE6D7790-793C-4A1F-8C76-BCE31CC71217}"/>
              </a:ext>
            </a:extLst>
          </p:cNvPr>
          <p:cNvSpPr/>
          <p:nvPr/>
        </p:nvSpPr>
        <p:spPr>
          <a:xfrm>
            <a:off x="1110692" y="318571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Action Button: Custom 16">
            <a:hlinkClick r:id="" action="ppaction://noaction" highlightClick="1">
              <a:snd r:embed="rId8" name="8-3-1-3 Slide 24 4.wav"/>
            </a:hlinkClick>
            <a:extLst>
              <a:ext uri="{FF2B5EF4-FFF2-40B4-BE49-F238E27FC236}">
                <a16:creationId xmlns:a16="http://schemas.microsoft.com/office/drawing/2014/main" id="{5BA505DB-793D-4401-AAE0-B7A62EC13811}"/>
              </a:ext>
            </a:extLst>
          </p:cNvPr>
          <p:cNvSpPr/>
          <p:nvPr/>
        </p:nvSpPr>
        <p:spPr>
          <a:xfrm>
            <a:off x="1094385" y="3973048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Action Button: Custom 16">
            <a:hlinkClick r:id="" action="ppaction://noaction" highlightClick="1">
              <a:snd r:embed="rId9" name="8-3-1-3 Slide 24 5.wav"/>
            </a:hlinkClick>
            <a:extLst>
              <a:ext uri="{FF2B5EF4-FFF2-40B4-BE49-F238E27FC236}">
                <a16:creationId xmlns:a16="http://schemas.microsoft.com/office/drawing/2014/main" id="{679DFFA1-4922-4B23-B3E8-62A3E4FEB789}"/>
              </a:ext>
            </a:extLst>
          </p:cNvPr>
          <p:cNvSpPr/>
          <p:nvPr/>
        </p:nvSpPr>
        <p:spPr>
          <a:xfrm>
            <a:off x="1101019" y="4751249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Action Button: Custom 16">
            <a:hlinkClick r:id="" action="ppaction://noaction" highlightClick="1">
              <a:snd r:embed="rId10" name="8-3-1-3 Slide 24 6.wav"/>
            </a:hlinkClick>
            <a:extLst>
              <a:ext uri="{FF2B5EF4-FFF2-40B4-BE49-F238E27FC236}">
                <a16:creationId xmlns:a16="http://schemas.microsoft.com/office/drawing/2014/main" id="{3405F4B6-7732-474C-BE19-6FE5C6A8C6E5}"/>
              </a:ext>
            </a:extLst>
          </p:cNvPr>
          <p:cNvSpPr/>
          <p:nvPr/>
        </p:nvSpPr>
        <p:spPr>
          <a:xfrm>
            <a:off x="1115495" y="5515652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C4359-94B0-47CE-8FE9-E2496EA671A2}"/>
              </a:ext>
            </a:extLst>
          </p:cNvPr>
          <p:cNvSpPr txBox="1"/>
          <p:nvPr/>
        </p:nvSpPr>
        <p:spPr>
          <a:xfrm>
            <a:off x="1854822" y="1375749"/>
            <a:ext cx="6833070" cy="39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Später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will Katja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Sprachlehrerin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werden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1F2A7-A6C3-4870-862E-0FCFDC4DE4E9}"/>
              </a:ext>
            </a:extLst>
          </p:cNvPr>
          <p:cNvSpPr txBox="1"/>
          <p:nvPr/>
        </p:nvSpPr>
        <p:spPr>
          <a:xfrm>
            <a:off x="1551127" y="2190789"/>
            <a:ext cx="6528391" cy="39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Deshalb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über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Sprachen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01E6F8-B7FE-471F-80AE-14F9FD3935BF}"/>
              </a:ext>
            </a:extLst>
          </p:cNvPr>
          <p:cNvSpPr txBox="1"/>
          <p:nvPr/>
        </p:nvSpPr>
        <p:spPr>
          <a:xfrm>
            <a:off x="1533735" y="2982778"/>
            <a:ext cx="1021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Ihre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Lena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soll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ihr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erklären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Sprachlehrerin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A96E7F-5DF4-4CA2-922F-3C06A9DC44CA}"/>
              </a:ext>
            </a:extLst>
          </p:cNvPr>
          <p:cNvSpPr txBox="1"/>
          <p:nvPr/>
        </p:nvSpPr>
        <p:spPr>
          <a:xfrm>
            <a:off x="1621531" y="3860702"/>
            <a:ext cx="7487178" cy="39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Bei Lena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darf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Katja 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großen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Wörterbücher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benutzen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13FBD-F942-4E26-B2B2-6B6248FA9905}"/>
              </a:ext>
            </a:extLst>
          </p:cNvPr>
          <p:cNvSpPr txBox="1"/>
          <p:nvPr/>
        </p:nvSpPr>
        <p:spPr>
          <a:xfrm>
            <a:off x="1610491" y="4621476"/>
            <a:ext cx="7340811" cy="39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 mag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Englisch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Fehler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 descr="text box hiding answer">
            <a:extLst>
              <a:ext uri="{FF2B5EF4-FFF2-40B4-BE49-F238E27FC236}">
                <a16:creationId xmlns:a16="http://schemas.microsoft.com/office/drawing/2014/main" id="{307086D3-245C-4A2B-9E24-8205F6FD682F}"/>
              </a:ext>
            </a:extLst>
          </p:cNvPr>
          <p:cNvSpPr txBox="1"/>
          <p:nvPr/>
        </p:nvSpPr>
        <p:spPr>
          <a:xfrm>
            <a:off x="1819873" y="1419959"/>
            <a:ext cx="982988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</a:t>
            </a:r>
          </a:p>
        </p:txBody>
      </p:sp>
      <p:sp>
        <p:nvSpPr>
          <p:cNvPr id="25" name="TextBox 24" descr="text box hiding answer">
            <a:extLst>
              <a:ext uri="{FF2B5EF4-FFF2-40B4-BE49-F238E27FC236}">
                <a16:creationId xmlns:a16="http://schemas.microsoft.com/office/drawing/2014/main" id="{2C11727C-0429-4588-8B1A-B8C994735BA2}"/>
              </a:ext>
            </a:extLst>
          </p:cNvPr>
          <p:cNvSpPr txBox="1"/>
          <p:nvPr/>
        </p:nvSpPr>
        <p:spPr>
          <a:xfrm>
            <a:off x="5765182" y="1398888"/>
            <a:ext cx="1570139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___________ .</a:t>
            </a:r>
          </a:p>
        </p:txBody>
      </p:sp>
      <p:sp>
        <p:nvSpPr>
          <p:cNvPr id="27" name="TextBox 26" descr="text box hiding answer">
            <a:extLst>
              <a:ext uri="{FF2B5EF4-FFF2-40B4-BE49-F238E27FC236}">
                <a16:creationId xmlns:a16="http://schemas.microsoft.com/office/drawing/2014/main" id="{43BC44F0-13FE-4115-9B66-26AEF7EC6941}"/>
              </a:ext>
            </a:extLst>
          </p:cNvPr>
          <p:cNvSpPr txBox="1"/>
          <p:nvPr/>
        </p:nvSpPr>
        <p:spPr>
          <a:xfrm>
            <a:off x="3575935" y="3022539"/>
            <a:ext cx="488372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</a:t>
            </a:r>
          </a:p>
        </p:txBody>
      </p:sp>
      <p:sp>
        <p:nvSpPr>
          <p:cNvPr id="29" name="TextBox 28" descr="text box hiding answer">
            <a:extLst>
              <a:ext uri="{FF2B5EF4-FFF2-40B4-BE49-F238E27FC236}">
                <a16:creationId xmlns:a16="http://schemas.microsoft.com/office/drawing/2014/main" id="{853DC631-537C-48D5-99CA-F203A9D45199}"/>
              </a:ext>
            </a:extLst>
          </p:cNvPr>
          <p:cNvSpPr txBox="1"/>
          <p:nvPr/>
        </p:nvSpPr>
        <p:spPr>
          <a:xfrm>
            <a:off x="2708894" y="2217375"/>
            <a:ext cx="1072131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____</a:t>
            </a:r>
          </a:p>
        </p:txBody>
      </p:sp>
      <p:sp>
        <p:nvSpPr>
          <p:cNvPr id="33" name="TextBox 32" descr="text box hiding answer">
            <a:extLst>
              <a:ext uri="{FF2B5EF4-FFF2-40B4-BE49-F238E27FC236}">
                <a16:creationId xmlns:a16="http://schemas.microsoft.com/office/drawing/2014/main" id="{1C001821-FECA-485E-BE21-4B5AF232EBF0}"/>
              </a:ext>
            </a:extLst>
          </p:cNvPr>
          <p:cNvSpPr txBox="1"/>
          <p:nvPr/>
        </p:nvSpPr>
        <p:spPr>
          <a:xfrm>
            <a:off x="4863448" y="2235001"/>
            <a:ext cx="1272484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__________</a:t>
            </a:r>
          </a:p>
        </p:txBody>
      </p:sp>
      <p:sp>
        <p:nvSpPr>
          <p:cNvPr id="35" name="TextBox 34" descr="text box hiding answer">
            <a:extLst>
              <a:ext uri="{FF2B5EF4-FFF2-40B4-BE49-F238E27FC236}">
                <a16:creationId xmlns:a16="http://schemas.microsoft.com/office/drawing/2014/main" id="{E33B9A52-AB1E-457C-8827-3DD4C26F99B7}"/>
              </a:ext>
            </a:extLst>
          </p:cNvPr>
          <p:cNvSpPr txBox="1"/>
          <p:nvPr/>
        </p:nvSpPr>
        <p:spPr>
          <a:xfrm>
            <a:off x="5008197" y="3035758"/>
            <a:ext cx="1070684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_______,</a:t>
            </a:r>
          </a:p>
        </p:txBody>
      </p:sp>
      <p:sp>
        <p:nvSpPr>
          <p:cNvPr id="36" name="TextBox 35" descr="text box hiding answer">
            <a:extLst>
              <a:ext uri="{FF2B5EF4-FFF2-40B4-BE49-F238E27FC236}">
                <a16:creationId xmlns:a16="http://schemas.microsoft.com/office/drawing/2014/main" id="{BAC7816D-0572-4E63-90DB-D03F420A42F5}"/>
              </a:ext>
            </a:extLst>
          </p:cNvPr>
          <p:cNvSpPr txBox="1"/>
          <p:nvPr/>
        </p:nvSpPr>
        <p:spPr>
          <a:xfrm>
            <a:off x="2774525" y="3902580"/>
            <a:ext cx="540837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</a:t>
            </a:r>
          </a:p>
        </p:txBody>
      </p:sp>
      <p:sp>
        <p:nvSpPr>
          <p:cNvPr id="37" name="TextBox 36" descr="text box hiding answer">
            <a:extLst>
              <a:ext uri="{FF2B5EF4-FFF2-40B4-BE49-F238E27FC236}">
                <a16:creationId xmlns:a16="http://schemas.microsoft.com/office/drawing/2014/main" id="{8D3D5DA1-0B4A-4B5E-A60C-7C6A903E26A7}"/>
              </a:ext>
            </a:extLst>
          </p:cNvPr>
          <p:cNvSpPr txBox="1"/>
          <p:nvPr/>
        </p:nvSpPr>
        <p:spPr>
          <a:xfrm>
            <a:off x="1708485" y="3904143"/>
            <a:ext cx="1094376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 ______</a:t>
            </a:r>
          </a:p>
        </p:txBody>
      </p:sp>
      <p:sp>
        <p:nvSpPr>
          <p:cNvPr id="40" name="TextBox 39" descr="text box hiding answer">
            <a:extLst>
              <a:ext uri="{FF2B5EF4-FFF2-40B4-BE49-F238E27FC236}">
                <a16:creationId xmlns:a16="http://schemas.microsoft.com/office/drawing/2014/main" id="{3D3AA7B8-EEEA-4579-8749-E37F7789EDA3}"/>
              </a:ext>
            </a:extLst>
          </p:cNvPr>
          <p:cNvSpPr txBox="1"/>
          <p:nvPr/>
        </p:nvSpPr>
        <p:spPr>
          <a:xfrm>
            <a:off x="1619319" y="4682133"/>
            <a:ext cx="1121782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0A6BD-BA6D-4E5A-B771-0B869AEDBD45}"/>
              </a:ext>
            </a:extLst>
          </p:cNvPr>
          <p:cNvSpPr txBox="1"/>
          <p:nvPr/>
        </p:nvSpPr>
        <p:spPr>
          <a:xfrm>
            <a:off x="1569672" y="5364549"/>
            <a:ext cx="6528391" cy="39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Lena hat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ihr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Polnisch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geholfen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</a:p>
        </p:txBody>
      </p:sp>
      <p:sp>
        <p:nvSpPr>
          <p:cNvPr id="41" name="TextBox 40" descr="text box hiding answer">
            <a:extLst>
              <a:ext uri="{FF2B5EF4-FFF2-40B4-BE49-F238E27FC236}">
                <a16:creationId xmlns:a16="http://schemas.microsoft.com/office/drawing/2014/main" id="{3F3B4A96-CB73-4C02-8D9B-E59B6FAF59E3}"/>
              </a:ext>
            </a:extLst>
          </p:cNvPr>
          <p:cNvSpPr txBox="1"/>
          <p:nvPr/>
        </p:nvSpPr>
        <p:spPr>
          <a:xfrm>
            <a:off x="7118030" y="4639278"/>
            <a:ext cx="1324481" cy="307777"/>
          </a:xfrm>
          <a:prstGeom prst="rect">
            <a:avLst/>
          </a:prstGeom>
          <a:solidFill>
            <a:srgbClr val="FFF4E7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 .</a:t>
            </a:r>
          </a:p>
        </p:txBody>
      </p:sp>
      <p:sp>
        <p:nvSpPr>
          <p:cNvPr id="42" name="TextBox 41" descr="text box hiding answer">
            <a:extLst>
              <a:ext uri="{FF2B5EF4-FFF2-40B4-BE49-F238E27FC236}">
                <a16:creationId xmlns:a16="http://schemas.microsoft.com/office/drawing/2014/main" id="{136CDDCE-979B-45CA-9B5C-90EABA05E597}"/>
              </a:ext>
            </a:extLst>
          </p:cNvPr>
          <p:cNvSpPr txBox="1"/>
          <p:nvPr/>
        </p:nvSpPr>
        <p:spPr>
          <a:xfrm>
            <a:off x="3139381" y="5417492"/>
            <a:ext cx="835377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</a:t>
            </a:r>
          </a:p>
        </p:txBody>
      </p:sp>
      <p:sp>
        <p:nvSpPr>
          <p:cNvPr id="43" name="TextBox 42" descr="text box hiding answer">
            <a:extLst>
              <a:ext uri="{FF2B5EF4-FFF2-40B4-BE49-F238E27FC236}">
                <a16:creationId xmlns:a16="http://schemas.microsoft.com/office/drawing/2014/main" id="{2B28F347-FC6D-4AF3-AAFB-21D3262594A6}"/>
              </a:ext>
            </a:extLst>
          </p:cNvPr>
          <p:cNvSpPr txBox="1"/>
          <p:nvPr/>
        </p:nvSpPr>
        <p:spPr>
          <a:xfrm>
            <a:off x="5959851" y="5432202"/>
            <a:ext cx="1488054" cy="307777"/>
          </a:xfrm>
          <a:prstGeom prst="rect">
            <a:avLst/>
          </a:prstGeom>
          <a:solidFill>
            <a:srgbClr val="FFE8CB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__________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363C0-3F64-4A59-8E26-FE6C2D82A17D}"/>
              </a:ext>
            </a:extLst>
          </p:cNvPr>
          <p:cNvSpPr txBox="1"/>
          <p:nvPr/>
        </p:nvSpPr>
        <p:spPr>
          <a:xfrm>
            <a:off x="1522950" y="1744204"/>
            <a:ext cx="722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Later Katja wants to become a languages teacher.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36424D71-8CB2-4C8B-B7CE-98CC5390390F}"/>
              </a:ext>
            </a:extLst>
          </p:cNvPr>
          <p:cNvSpPr/>
          <p:nvPr/>
        </p:nvSpPr>
        <p:spPr>
          <a:xfrm>
            <a:off x="8973016" y="797748"/>
            <a:ext cx="1737840" cy="653225"/>
          </a:xfrm>
          <a:prstGeom prst="wedgeRoundRectCallout">
            <a:avLst>
              <a:gd name="adj1" fmla="val 62477"/>
              <a:gd name="adj2" fmla="val 29449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überprüfen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–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check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DCD14F6-7BB8-4DCC-BB1D-C14A5E8C953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926" y="565567"/>
            <a:ext cx="891995" cy="1218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59F9A8-1EFE-4937-98D8-1D13E88A5887}"/>
              </a:ext>
            </a:extLst>
          </p:cNvPr>
          <p:cNvSpPr txBox="1"/>
          <p:nvPr/>
        </p:nvSpPr>
        <p:spPr>
          <a:xfrm>
            <a:off x="10523820" y="1693905"/>
            <a:ext cx="1554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Lena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7DC761-40C3-4897-BA56-E195B75CBCA6}"/>
              </a:ext>
            </a:extLst>
          </p:cNvPr>
          <p:cNvSpPr txBox="1"/>
          <p:nvPr/>
        </p:nvSpPr>
        <p:spPr>
          <a:xfrm>
            <a:off x="1527106" y="2572697"/>
            <a:ext cx="722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Therefore she has to know a lot about languages.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9B3981A-8C6A-4702-984E-0CAE012220C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" y="1163991"/>
            <a:ext cx="1034219" cy="16263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842D8C-4497-423A-AE49-287410C18BB2}"/>
              </a:ext>
            </a:extLst>
          </p:cNvPr>
          <p:cNvSpPr/>
          <p:nvPr/>
        </p:nvSpPr>
        <p:spPr>
          <a:xfrm>
            <a:off x="1506285" y="3418028"/>
            <a:ext cx="10965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Her aunt Lena ought to explain everything to her as she is also a languages teacher.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8D9E73-0363-47D0-9431-03F551FF8AAC}"/>
              </a:ext>
            </a:extLst>
          </p:cNvPr>
          <p:cNvSpPr/>
          <p:nvPr/>
        </p:nvSpPr>
        <p:spPr>
          <a:xfrm>
            <a:off x="1527106" y="4248336"/>
            <a:ext cx="971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 Lena’s house Katja is allowed to use the big dictionaries.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62222F-AE52-4002-ABFB-BCA617C8429E}"/>
              </a:ext>
            </a:extLst>
          </p:cNvPr>
          <p:cNvSpPr/>
          <p:nvPr/>
        </p:nvSpPr>
        <p:spPr>
          <a:xfrm>
            <a:off x="1582995" y="5005333"/>
            <a:ext cx="9710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likes English but she still makes lots of mistakes.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A96E7A-28EE-4F5B-9B26-FCA0F2CF3E62}"/>
              </a:ext>
            </a:extLst>
          </p:cNvPr>
          <p:cNvSpPr/>
          <p:nvPr/>
        </p:nvSpPr>
        <p:spPr>
          <a:xfrm>
            <a:off x="1533735" y="5778799"/>
            <a:ext cx="9710676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 has already helped her a lot with Polish.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 animBg="1"/>
      <p:bldP spid="25" grpId="0" animBg="1"/>
      <p:bldP spid="27" grpId="0" animBg="1"/>
      <p:bldP spid="29" grpId="0" animBg="1"/>
      <p:bldP spid="33" grpId="0" animBg="1"/>
      <p:bldP spid="35" grpId="0" animBg="1"/>
      <p:bldP spid="36" grpId="0" animBg="1"/>
      <p:bldP spid="37" grpId="0" animBg="1"/>
      <p:bldP spid="40" grpId="0" animBg="1"/>
      <p:bldP spid="22" grpId="0"/>
      <p:bldP spid="22" grpId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AA952BBC-ACA2-3542-94B6-99D1100DCE48}" vid="{9600BB7D-2A88-524B-9D90-210FB0DF92A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550</Words>
  <Application>Microsoft Office PowerPoint</Application>
  <PresentationFormat>Widescreen</PresentationFormat>
  <Paragraphs>89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2_Office Theme</vt:lpstr>
      <vt:lpstr>1_Office Theme</vt:lpstr>
      <vt:lpstr>3_Office Theme</vt:lpstr>
      <vt:lpstr>Katja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17</cp:revision>
  <dcterms:created xsi:type="dcterms:W3CDTF">2021-02-04T07:50:06Z</dcterms:created>
  <dcterms:modified xsi:type="dcterms:W3CDTF">2021-03-02T11:48:08Z</dcterms:modified>
</cp:coreProperties>
</file>