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
  </p:notesMasterIdLst>
  <p:sldIdLst>
    <p:sldId id="60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DAA520"/>
    <a:srgbClr val="FFFEF3"/>
    <a:srgbClr val="E3EAFD"/>
    <a:srgbClr val="FB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50411" autoAdjust="0"/>
  </p:normalViewPr>
  <p:slideViewPr>
    <p:cSldViewPr snapToGrid="0">
      <p:cViewPr varScale="1">
        <p:scale>
          <a:sx n="58" d="100"/>
          <a:sy n="58" d="100"/>
        </p:scale>
        <p:origin x="2460"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sz="1200" b="1" baseline="0" dirty="0">
                <a:latin typeface="+mn-lt"/>
              </a:rPr>
              <a:t>Timing: 8 minutes</a:t>
            </a:r>
          </a:p>
          <a:p>
            <a:pPr marL="0"/>
            <a:r>
              <a:rPr lang="en-GB" sz="1200" b="1" baseline="0" dirty="0">
                <a:latin typeface="+mn-lt"/>
              </a:rPr>
              <a:t/>
            </a:r>
            <a:br>
              <a:rPr lang="en-GB" sz="1200" b="1" baseline="0" dirty="0">
                <a:latin typeface="+mn-lt"/>
              </a:rPr>
            </a:br>
            <a:r>
              <a:rPr lang="en-GB" sz="1200" b="1" baseline="0" dirty="0">
                <a:latin typeface="+mn-lt"/>
              </a:rPr>
              <a:t>Aim: </a:t>
            </a:r>
            <a:r>
              <a:rPr lang="en-GB" sz="1200" b="0" baseline="0" dirty="0">
                <a:latin typeface="+mn-lt"/>
              </a:rPr>
              <a:t>to recognise this week’s new vocabulary in the oral and written modalities.</a:t>
            </a:r>
          </a:p>
          <a:p>
            <a:pPr marL="0"/>
            <a:endParaRPr lang="en-GB" sz="1200" kern="1200" dirty="0">
              <a:solidFill>
                <a:schemeClr val="tx1"/>
              </a:solidFill>
              <a:effectLst/>
              <a:latin typeface="+mn-lt"/>
              <a:ea typeface="+mn-ea"/>
              <a:cs typeface="+mn-cs"/>
            </a:endParaRPr>
          </a:p>
          <a:p>
            <a:pPr marL="0"/>
            <a:r>
              <a:rPr lang="en-GB" sz="1200" b="1" kern="1200" dirty="0">
                <a:solidFill>
                  <a:schemeClr val="tx1"/>
                </a:solidFill>
                <a:effectLst/>
                <a:latin typeface="+mn-lt"/>
                <a:ea typeface="+mn-ea"/>
                <a:cs typeface="+mn-cs"/>
              </a:rPr>
              <a:t>Procedure:</a:t>
            </a: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1. Click to hear the words in German. Write down the German word, including the gender which they don’t hear.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2. Students write down the English meaning.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3. Click to reveal answers and transcriptions, one by one. NB after item 7, ab, the next click brings up bubble explaining the difference between ab and von (both meaning from). Another click will take you back to the task. </a:t>
            </a:r>
          </a:p>
          <a:p>
            <a:pPr marL="0"/>
            <a:r>
              <a:rPr lang="en-GB" sz="1200" kern="1200" dirty="0">
                <a:solidFill>
                  <a:schemeClr val="tx1"/>
                </a:solidFill>
                <a:effectLst/>
                <a:latin typeface="+mn-lt"/>
                <a:ea typeface="+mn-ea"/>
                <a:cs typeface="+mn-cs"/>
              </a:rPr>
              <a:t>4. Click to cover the English.</a:t>
            </a:r>
          </a:p>
          <a:p>
            <a:pPr marL="0"/>
            <a:r>
              <a:rPr lang="en-GB" sz="1200" b="0" i="0" u="none" strike="noStrike" kern="1200" cap="none" dirty="0">
                <a:solidFill>
                  <a:schemeClr val="tx1"/>
                </a:solidFill>
                <a:effectLst/>
                <a:latin typeface="+mn-lt"/>
                <a:ea typeface="+mn-ea"/>
                <a:cs typeface="+mn-cs"/>
                <a:sym typeface="Century Gothic"/>
              </a:rPr>
              <a:t>5. Teacher now points at the German words in a random order.</a:t>
            </a:r>
          </a:p>
          <a:p>
            <a:pPr marL="0"/>
            <a:r>
              <a:rPr lang="en-GB" sz="1200" b="0" i="0" u="none" strike="noStrike" kern="1200" cap="none" dirty="0">
                <a:solidFill>
                  <a:schemeClr val="tx1"/>
                </a:solidFill>
                <a:effectLst/>
                <a:latin typeface="+mn-lt"/>
                <a:ea typeface="+mn-ea"/>
                <a:cs typeface="+mn-cs"/>
                <a:sym typeface="Century Gothic"/>
              </a:rPr>
              <a:t>6. Students say the English.</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Transcript:</a:t>
            </a: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 Laden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2. verkaufen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3. Gericht</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4. Kunde</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5. öffnen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6. günstig</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7. ab</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8. Betrieb</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9. Kuchen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10. genießen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11. sie möchte</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12. traditionell</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13. Weihnachten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14. auswählen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15. probieren</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1F4E79"/>
                </a:solidFill>
                <a:effectLst/>
                <a:highlight>
                  <a:srgbClr val="FFFF00"/>
                </a:highlight>
                <a:latin typeface="+mn-lt"/>
                <a:ea typeface="Calibri" panose="020F0502020204030204" pitchFamily="34" charset="0"/>
                <a:cs typeface="Times New Roman" panose="02020603050405020304" pitchFamily="18" charset="0"/>
              </a:rPr>
              <a:t>16. du möchtest</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lnSpc>
                <a:spcPct val="107000"/>
              </a:lnSpc>
              <a:spcAft>
                <a:spcPts val="800"/>
              </a:spcAft>
            </a:pPr>
            <a:endPar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r>
            <a:br>
              <a:rPr lang="en-GB" dirty="0"/>
            </a:br>
            <a:r>
              <a:rPr lang="en-GB" dirty="0"/>
              <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4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9760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4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83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8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28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490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81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229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66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41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19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11935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46138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4.wav"/><Relationship Id="rId2" Type="http://schemas.openxmlformats.org/officeDocument/2006/relationships/notesSlide" Target="../notesSlides/notesSlide1.xml"/><Relationship Id="rId16"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audio" Target="../media/audio1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2886635"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040471" y="247047"/>
            <a:ext cx="1916856" cy="434272"/>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8" name="Table 4">
            <a:extLst>
              <a:ext uri="{FF2B5EF4-FFF2-40B4-BE49-F238E27FC236}">
                <a16:creationId xmlns:a16="http://schemas.microsoft.com/office/drawing/2014/main" id="{C4A1EABE-4BBA-4B9D-943A-2B1ADC4C09F0}"/>
              </a:ext>
            </a:extLst>
          </p:cNvPr>
          <p:cNvGraphicFramePr>
            <a:graphicFrameLocks noGrp="1"/>
          </p:cNvGraphicFramePr>
          <p:nvPr>
            <p:extLst>
              <p:ext uri="{D42A27DB-BD31-4B8C-83A1-F6EECF244321}">
                <p14:modId xmlns:p14="http://schemas.microsoft.com/office/powerpoint/2010/main" val="1566278407"/>
              </p:ext>
            </p:extLst>
          </p:nvPr>
        </p:nvGraphicFramePr>
        <p:xfrm>
          <a:off x="6024282" y="1501893"/>
          <a:ext cx="6022190" cy="4032000"/>
        </p:xfrm>
        <a:graphic>
          <a:graphicData uri="http://schemas.openxmlformats.org/drawingml/2006/table">
            <a:tbl>
              <a:tblPr firstRow="1" bandRow="1">
                <a:tableStyleId>{5940675A-B579-460E-94D1-54222C63F5DA}</a:tableStyleId>
              </a:tblPr>
              <a:tblGrid>
                <a:gridCol w="502830">
                  <a:extLst>
                    <a:ext uri="{9D8B030D-6E8A-4147-A177-3AD203B41FA5}">
                      <a16:colId xmlns:a16="http://schemas.microsoft.com/office/drawing/2014/main" val="2420299527"/>
                    </a:ext>
                  </a:extLst>
                </a:gridCol>
                <a:gridCol w="2563906">
                  <a:extLst>
                    <a:ext uri="{9D8B030D-6E8A-4147-A177-3AD203B41FA5}">
                      <a16:colId xmlns:a16="http://schemas.microsoft.com/office/drawing/2014/main" val="3336444142"/>
                    </a:ext>
                  </a:extLst>
                </a:gridCol>
                <a:gridCol w="2955454">
                  <a:extLst>
                    <a:ext uri="{9D8B030D-6E8A-4147-A177-3AD203B41FA5}">
                      <a16:colId xmlns:a16="http://schemas.microsoft.com/office/drawing/2014/main" val="1229394900"/>
                    </a:ext>
                  </a:extLst>
                </a:gridCol>
              </a:tblGrid>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US" sz="2400" b="1" dirty="0">
                          <a:solidFill>
                            <a:srgbClr val="115076"/>
                          </a:solidFill>
                          <a:latin typeface="Century Gothic" panose="020B0502020202020204" pitchFamily="34" charset="0"/>
                        </a:rPr>
                        <a:t>Deutsch</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US" sz="2400" b="1" dirty="0" err="1">
                          <a:solidFill>
                            <a:srgbClr val="115076"/>
                          </a:solidFill>
                          <a:latin typeface="Century Gothic" panose="020B0502020202020204" pitchFamily="34" charset="0"/>
                        </a:rPr>
                        <a:t>Englisch</a:t>
                      </a:r>
                      <a:endParaRPr lang="en-US" sz="2400" b="1" dirty="0">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153417299"/>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a:solidFill>
                            <a:srgbClr val="115076"/>
                          </a:solidFill>
                          <a:effectLst/>
                          <a:latin typeface="Century Gothic" panose="020B0502020202020204" pitchFamily="34" charset="0"/>
                        </a:rPr>
                        <a:t>der Kuchen</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cake</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50863401"/>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genießen</a:t>
                      </a:r>
                      <a:r>
                        <a:rPr lang="en-US" sz="2200" b="0" i="0" u="none" strike="noStrike" dirty="0">
                          <a:solidFill>
                            <a:srgbClr val="115076"/>
                          </a:solidFill>
                          <a:effectLst/>
                          <a:latin typeface="Century Gothic" panose="020B0502020202020204" pitchFamily="34" charset="0"/>
                        </a:rPr>
                        <a:t> </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to enjoy, enjoying</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961091583"/>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sie</a:t>
                      </a:r>
                      <a:r>
                        <a:rPr lang="en-US" sz="2200" b="0" i="0" u="none" strike="noStrike" dirty="0">
                          <a:solidFill>
                            <a:srgbClr val="115076"/>
                          </a:solidFill>
                          <a:effectLst/>
                          <a:latin typeface="Century Gothic" panose="020B0502020202020204" pitchFamily="34" charset="0"/>
                        </a:rPr>
                        <a:t> </a:t>
                      </a:r>
                      <a:r>
                        <a:rPr lang="en-US" sz="2200" b="0" i="0" u="none" strike="noStrike" dirty="0" err="1">
                          <a:solidFill>
                            <a:srgbClr val="115076"/>
                          </a:solidFill>
                          <a:effectLst/>
                          <a:latin typeface="Century Gothic" panose="020B0502020202020204" pitchFamily="34" charset="0"/>
                        </a:rPr>
                        <a:t>möchte</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she would like</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02772888"/>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traditionell</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traditional</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53355770"/>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Weihnachten</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Christmas</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271861111"/>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auswählen</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to choose, select</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241485729"/>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GB" sz="2200" b="0" i="0" u="none" strike="noStrike" dirty="0">
                          <a:solidFill>
                            <a:srgbClr val="115076"/>
                          </a:solidFill>
                          <a:effectLst/>
                          <a:latin typeface="Century Gothic" panose="020B0502020202020204" pitchFamily="34" charset="0"/>
                        </a:rPr>
                        <a:t>du </a:t>
                      </a:r>
                      <a:r>
                        <a:rPr lang="en-GB" sz="2200" b="0" i="0" u="none" strike="noStrike" dirty="0" err="1">
                          <a:solidFill>
                            <a:srgbClr val="115076"/>
                          </a:solidFill>
                          <a:effectLst/>
                          <a:latin typeface="Century Gothic" panose="020B0502020202020204" pitchFamily="34" charset="0"/>
                        </a:rPr>
                        <a:t>möchtest</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GB" sz="2000" b="0" i="1" u="none" strike="noStrike" dirty="0">
                          <a:solidFill>
                            <a:srgbClr val="115076"/>
                          </a:solidFill>
                          <a:effectLst/>
                          <a:latin typeface="Century Gothic" panose="020B0502020202020204" pitchFamily="34" charset="0"/>
                        </a:rPr>
                        <a:t>you would like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904717403"/>
                  </a:ext>
                </a:extLst>
              </a:tr>
            </a:tbl>
          </a:graphicData>
        </a:graphic>
      </p:graphicFrame>
      <p:graphicFrame>
        <p:nvGraphicFramePr>
          <p:cNvPr id="9" name="Table 4">
            <a:extLst>
              <a:ext uri="{FF2B5EF4-FFF2-40B4-BE49-F238E27FC236}">
                <a16:creationId xmlns:a16="http://schemas.microsoft.com/office/drawing/2014/main" id="{E96B11C3-B52F-45CE-98FD-E765E28B708B}"/>
              </a:ext>
            </a:extLst>
          </p:cNvPr>
          <p:cNvGraphicFramePr>
            <a:graphicFrameLocks noGrp="1"/>
          </p:cNvGraphicFramePr>
          <p:nvPr>
            <p:extLst>
              <p:ext uri="{D42A27DB-BD31-4B8C-83A1-F6EECF244321}">
                <p14:modId xmlns:p14="http://schemas.microsoft.com/office/powerpoint/2010/main" val="3807739139"/>
              </p:ext>
            </p:extLst>
          </p:nvPr>
        </p:nvGraphicFramePr>
        <p:xfrm>
          <a:off x="410316" y="1499576"/>
          <a:ext cx="4768358" cy="403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420299527"/>
                    </a:ext>
                  </a:extLst>
                </a:gridCol>
                <a:gridCol w="1870074">
                  <a:extLst>
                    <a:ext uri="{9D8B030D-6E8A-4147-A177-3AD203B41FA5}">
                      <a16:colId xmlns:a16="http://schemas.microsoft.com/office/drawing/2014/main" val="3336444142"/>
                    </a:ext>
                  </a:extLst>
                </a:gridCol>
                <a:gridCol w="2394284">
                  <a:extLst>
                    <a:ext uri="{9D8B030D-6E8A-4147-A177-3AD203B41FA5}">
                      <a16:colId xmlns:a16="http://schemas.microsoft.com/office/drawing/2014/main" val="725238063"/>
                    </a:ext>
                  </a:extLst>
                </a:gridCol>
              </a:tblGrid>
              <a:tr h="504000">
                <a:tc>
                  <a:txBody>
                    <a:bodyPr/>
                    <a:lstStyle/>
                    <a:p>
                      <a:endParaRPr lang="en-US" b="1"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US" sz="2400" b="1" dirty="0">
                          <a:solidFill>
                            <a:srgbClr val="115076"/>
                          </a:solidFill>
                          <a:latin typeface="Century Gothic" panose="020B0502020202020204" pitchFamily="34" charset="0"/>
                        </a:rPr>
                        <a:t>Deutsch</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US" sz="2400" b="1" dirty="0" err="1">
                          <a:solidFill>
                            <a:srgbClr val="115076"/>
                          </a:solidFill>
                          <a:latin typeface="Century Gothic" panose="020B0502020202020204" pitchFamily="34" charset="0"/>
                        </a:rPr>
                        <a:t>Englisch</a:t>
                      </a:r>
                      <a:endParaRPr lang="en-US" sz="2400" b="1" dirty="0">
                        <a:solidFill>
                          <a:srgbClr val="115076"/>
                        </a:solidFill>
                        <a:latin typeface="Century Gothic" panose="020B0502020202020204" pitchFamily="34" charset="0"/>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153417299"/>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GB" sz="2200" b="0" i="0" u="none" strike="noStrike" dirty="0">
                          <a:solidFill>
                            <a:srgbClr val="115076"/>
                          </a:solidFill>
                          <a:effectLst/>
                          <a:latin typeface="Century Gothic" panose="020B0502020202020204" pitchFamily="34" charset="0"/>
                        </a:rPr>
                        <a:t>der Laden</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GB" sz="2000" b="0" i="1" u="none" strike="noStrike" dirty="0">
                          <a:solidFill>
                            <a:srgbClr val="115076"/>
                          </a:solidFill>
                          <a:effectLst/>
                          <a:latin typeface="Century Gothic" panose="020B0502020202020204" pitchFamily="34" charset="0"/>
                        </a:rPr>
                        <a:t>shop</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50863401"/>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verkaufen</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to sell, selling</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961091583"/>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a:solidFill>
                            <a:srgbClr val="115076"/>
                          </a:solidFill>
                          <a:effectLst/>
                          <a:latin typeface="Century Gothic" panose="020B0502020202020204" pitchFamily="34" charset="0"/>
                        </a:rPr>
                        <a:t>das </a:t>
                      </a:r>
                      <a:r>
                        <a:rPr lang="en-US" sz="2200" b="0" i="0" u="none" strike="noStrike" dirty="0" err="1">
                          <a:solidFill>
                            <a:srgbClr val="115076"/>
                          </a:solidFill>
                          <a:effectLst/>
                          <a:latin typeface="Century Gothic" panose="020B0502020202020204" pitchFamily="34" charset="0"/>
                        </a:rPr>
                        <a:t>Gericht</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court, dish</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02772888"/>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a:solidFill>
                            <a:srgbClr val="115076"/>
                          </a:solidFill>
                          <a:effectLst/>
                          <a:latin typeface="Century Gothic" panose="020B0502020202020204" pitchFamily="34" charset="0"/>
                        </a:rPr>
                        <a:t>der </a:t>
                      </a:r>
                      <a:r>
                        <a:rPr lang="en-US" sz="2200" b="0" i="0" u="none" strike="noStrike" dirty="0" err="1">
                          <a:solidFill>
                            <a:srgbClr val="115076"/>
                          </a:solidFill>
                          <a:effectLst/>
                          <a:latin typeface="Century Gothic" panose="020B0502020202020204" pitchFamily="34" charset="0"/>
                        </a:rPr>
                        <a:t>Betrieb</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business</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53355770"/>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probieren</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to try, trying</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271861111"/>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err="1">
                          <a:solidFill>
                            <a:srgbClr val="115076"/>
                          </a:solidFill>
                          <a:effectLst/>
                          <a:latin typeface="Century Gothic" panose="020B0502020202020204" pitchFamily="34" charset="0"/>
                        </a:rPr>
                        <a:t>günstig</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cheap</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660456714"/>
                  </a:ext>
                </a:extLst>
              </a:tr>
              <a:tr h="504000">
                <a:tc>
                  <a:txBody>
                    <a:bodyPr/>
                    <a:lstStyle/>
                    <a:p>
                      <a:endParaRPr lang="en-US"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200" b="0" i="0" u="none" strike="noStrike" dirty="0">
                          <a:solidFill>
                            <a:srgbClr val="115076"/>
                          </a:solidFill>
                          <a:effectLst/>
                          <a:latin typeface="Century Gothic" panose="020B0502020202020204" pitchFamily="34" charset="0"/>
                        </a:rPr>
                        <a:t>ab</a:t>
                      </a:r>
                      <a:endParaRPr lang="en-GB" sz="2200" b="0" i="0"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l" fontAlgn="ctr"/>
                      <a:r>
                        <a:rPr lang="en-US" sz="2000" b="0" i="1" u="none" strike="noStrike" dirty="0">
                          <a:solidFill>
                            <a:srgbClr val="115076"/>
                          </a:solidFill>
                          <a:effectLst/>
                          <a:latin typeface="Century Gothic" panose="020B0502020202020204" pitchFamily="34" charset="0"/>
                        </a:rPr>
                        <a:t>from, as of</a:t>
                      </a:r>
                      <a:endParaRPr lang="en-GB" sz="2000" b="0" i="1" u="none" strike="noStrike" dirty="0">
                        <a:solidFill>
                          <a:srgbClr val="115076"/>
                        </a:solidFill>
                        <a:effectLst/>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131773407"/>
                  </a:ext>
                </a:extLst>
              </a:tr>
            </a:tbl>
          </a:graphicData>
        </a:graphic>
      </p:graphicFrame>
      <p:sp>
        <p:nvSpPr>
          <p:cNvPr id="10" name="TextBox 9">
            <a:extLst>
              <a:ext uri="{FF2B5EF4-FFF2-40B4-BE49-F238E27FC236}">
                <a16:creationId xmlns:a16="http://schemas.microsoft.com/office/drawing/2014/main" id="{AA8A8830-325D-4643-9DEE-1069708DA91D}"/>
              </a:ext>
            </a:extLst>
          </p:cNvPr>
          <p:cNvSpPr txBox="1"/>
          <p:nvPr/>
        </p:nvSpPr>
        <p:spPr>
          <a:xfrm>
            <a:off x="2566373" y="793597"/>
            <a:ext cx="119634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Hör</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zu</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Schreib</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das</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Wort</a:t>
            </a:r>
            <a:r>
              <a:rPr lang="fr-FR" sz="2800" dirty="0">
                <a:solidFill>
                  <a:srgbClr val="4472C4">
                    <a:lumMod val="50000"/>
                  </a:srgbClr>
                </a:solidFill>
                <a:latin typeface="Century Gothic" panose="020F0302020204030204"/>
              </a:rPr>
              <a:t> </a:t>
            </a:r>
            <a:r>
              <a:rPr lang="fr-FR" sz="2800" dirty="0" err="1">
                <a:solidFill>
                  <a:srgbClr val="4472C4">
                    <a:lumMod val="50000"/>
                  </a:srgbClr>
                </a:solidFill>
                <a:latin typeface="Century Gothic" panose="020F0302020204030204"/>
              </a:rPr>
              <a:t>auf</a:t>
            </a:r>
            <a:r>
              <a:rPr lang="fr-FR" sz="2800" dirty="0">
                <a:solidFill>
                  <a:srgbClr val="4472C4">
                    <a:lumMod val="50000"/>
                  </a:srgbClr>
                </a:solidFill>
                <a:latin typeface="Century Gothic" panose="020F0302020204030204"/>
              </a:rPr>
              <a:t> Deutsch </a:t>
            </a:r>
            <a:r>
              <a:rPr lang="fr-FR" sz="2800" dirty="0" err="1">
                <a:solidFill>
                  <a:srgbClr val="4472C4">
                    <a:lumMod val="50000"/>
                  </a:srgbClr>
                </a:solidFill>
                <a:latin typeface="Century Gothic" panose="020F0302020204030204"/>
              </a:rPr>
              <a:t>und</a:t>
            </a:r>
            <a:r>
              <a:rPr lang="fr-FR" sz="2800" dirty="0">
                <a:solidFill>
                  <a:srgbClr val="4472C4">
                    <a:lumMod val="50000"/>
                  </a:srgbClr>
                </a:solidFill>
                <a:latin typeface="Century Gothic" panose="020F0302020204030204"/>
              </a:rPr>
              <a:t> </a:t>
            </a:r>
            <a:r>
              <a:rPr lang="fr-FR" sz="2800" dirty="0" err="1">
                <a:solidFill>
                  <a:srgbClr val="4472C4">
                    <a:lumMod val="50000"/>
                  </a:srgbClr>
                </a:solidFill>
                <a:latin typeface="Century Gothic" panose="020F0302020204030204"/>
              </a:rPr>
              <a:t>auf</a:t>
            </a:r>
            <a:r>
              <a:rPr lang="fr-FR" sz="2800" dirty="0">
                <a:solidFill>
                  <a:srgbClr val="4472C4">
                    <a:lumMod val="50000"/>
                  </a:srgbClr>
                </a:solidFill>
                <a:latin typeface="Century Gothic" panose="020F0302020204030204"/>
              </a:rPr>
              <a:t> </a:t>
            </a:r>
            <a:r>
              <a:rPr lang="fr-FR" sz="2800" dirty="0" err="1">
                <a:solidFill>
                  <a:srgbClr val="4472C4">
                    <a:lumMod val="50000"/>
                  </a:srgbClr>
                </a:solidFill>
                <a:latin typeface="Century Gothic" panose="020F0302020204030204"/>
              </a:rPr>
              <a:t>Englisch</a:t>
            </a:r>
            <a:r>
              <a:rPr lang="fr-FR" sz="2800" dirty="0">
                <a:solidFill>
                  <a:srgbClr val="4472C4">
                    <a:lumMod val="50000"/>
                  </a:srgbClr>
                </a:solidFill>
                <a:latin typeface="Century Gothic" panose="020F0302020204030204"/>
              </a:rPr>
              <a:t>.</a:t>
            </a:r>
            <a:endPar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Action Button: Custom 16">
            <a:hlinkClick r:id="" action="ppaction://noaction" highlightClick="1">
              <a:snd r:embed="rId4" name="9.1.2.1 Slide 6 laden.wav"/>
            </a:hlinkClick>
            <a:extLst>
              <a:ext uri="{FF2B5EF4-FFF2-40B4-BE49-F238E27FC236}">
                <a16:creationId xmlns:a16="http://schemas.microsoft.com/office/drawing/2014/main" id="{76C60287-E5C3-4C2B-BF1B-1D0629AB77F9}"/>
              </a:ext>
            </a:extLst>
          </p:cNvPr>
          <p:cNvSpPr/>
          <p:nvPr/>
        </p:nvSpPr>
        <p:spPr>
          <a:xfrm>
            <a:off x="452029" y="2049236"/>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2" name="Action Button: Custom 16">
            <a:hlinkClick r:id="" action="ppaction://noaction" highlightClick="1">
              <a:snd r:embed="rId5" name="9.1.2.1 Slide 6 verkaufen.wav"/>
            </a:hlinkClick>
            <a:extLst>
              <a:ext uri="{FF2B5EF4-FFF2-40B4-BE49-F238E27FC236}">
                <a16:creationId xmlns:a16="http://schemas.microsoft.com/office/drawing/2014/main" id="{2380FD45-80D3-4F10-ADEA-833E710ADEB9}"/>
              </a:ext>
            </a:extLst>
          </p:cNvPr>
          <p:cNvSpPr/>
          <p:nvPr/>
        </p:nvSpPr>
        <p:spPr>
          <a:xfrm>
            <a:off x="449951" y="253941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3" name="Action Button: Custom 16">
            <a:hlinkClick r:id="" action="ppaction://noaction" highlightClick="1">
              <a:snd r:embed="rId6" name="9.1.2.1 Slide 6 Gericht.wav"/>
            </a:hlinkClick>
            <a:extLst>
              <a:ext uri="{FF2B5EF4-FFF2-40B4-BE49-F238E27FC236}">
                <a16:creationId xmlns:a16="http://schemas.microsoft.com/office/drawing/2014/main" id="{BE4493DD-3A01-4275-9D0A-12E2452DAEF2}"/>
              </a:ext>
            </a:extLst>
          </p:cNvPr>
          <p:cNvSpPr/>
          <p:nvPr/>
        </p:nvSpPr>
        <p:spPr>
          <a:xfrm>
            <a:off x="449951" y="305036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4" name="Action Button: Custom 16">
            <a:hlinkClick r:id="" action="ppaction://noaction" highlightClick="1">
              <a:snd r:embed="rId7" name="9.1.2.1 Slide 6 Betrieb.wav"/>
            </a:hlinkClick>
            <a:extLst>
              <a:ext uri="{FF2B5EF4-FFF2-40B4-BE49-F238E27FC236}">
                <a16:creationId xmlns:a16="http://schemas.microsoft.com/office/drawing/2014/main" id="{26F8E88B-6C37-4ED7-93F0-F7EE86D3239B}"/>
              </a:ext>
            </a:extLst>
          </p:cNvPr>
          <p:cNvSpPr/>
          <p:nvPr/>
        </p:nvSpPr>
        <p:spPr>
          <a:xfrm>
            <a:off x="449951" y="355369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5" name="Action Button: Custom 16">
            <a:hlinkClick r:id="" action="ppaction://noaction" highlightClick="1">
              <a:snd r:embed="rId8" name="9.1.2.1 Slide 6 probieren.wav"/>
            </a:hlinkClick>
            <a:extLst>
              <a:ext uri="{FF2B5EF4-FFF2-40B4-BE49-F238E27FC236}">
                <a16:creationId xmlns:a16="http://schemas.microsoft.com/office/drawing/2014/main" id="{91C13635-4A8B-4954-901F-E81B631836F9}"/>
              </a:ext>
            </a:extLst>
          </p:cNvPr>
          <p:cNvSpPr/>
          <p:nvPr/>
        </p:nvSpPr>
        <p:spPr>
          <a:xfrm>
            <a:off x="449951" y="405702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6" name="Action Button: Custom 16">
            <a:hlinkClick r:id="" action="ppaction://noaction" highlightClick="1">
              <a:snd r:embed="rId9" name="9.1.2.1 Slide 6 günstig.wav"/>
            </a:hlinkClick>
            <a:extLst>
              <a:ext uri="{FF2B5EF4-FFF2-40B4-BE49-F238E27FC236}">
                <a16:creationId xmlns:a16="http://schemas.microsoft.com/office/drawing/2014/main" id="{0F48B364-A5B0-4B18-B3DA-F4B7524B4121}"/>
              </a:ext>
            </a:extLst>
          </p:cNvPr>
          <p:cNvSpPr/>
          <p:nvPr/>
        </p:nvSpPr>
        <p:spPr>
          <a:xfrm>
            <a:off x="456409" y="456035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7" name="Action Button: Custom 16">
            <a:hlinkClick r:id="" action="ppaction://noaction" highlightClick="1">
              <a:snd r:embed="rId10" name="9.1.2.1 Slide 6 ab .wav"/>
            </a:hlinkClick>
            <a:extLst>
              <a:ext uri="{FF2B5EF4-FFF2-40B4-BE49-F238E27FC236}">
                <a16:creationId xmlns:a16="http://schemas.microsoft.com/office/drawing/2014/main" id="{5533B830-D8FB-4B09-B323-4E2A634243B7}"/>
              </a:ext>
            </a:extLst>
          </p:cNvPr>
          <p:cNvSpPr/>
          <p:nvPr/>
        </p:nvSpPr>
        <p:spPr>
          <a:xfrm>
            <a:off x="456409" y="507999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8" name="Action Button: Custom 16">
            <a:hlinkClick r:id="" action="ppaction://noaction" highlightClick="1">
              <a:snd r:embed="rId11" name="9.1.2.1 Slide 6 Kuchen.wav"/>
            </a:hlinkClick>
            <a:extLst>
              <a:ext uri="{FF2B5EF4-FFF2-40B4-BE49-F238E27FC236}">
                <a16:creationId xmlns:a16="http://schemas.microsoft.com/office/drawing/2014/main" id="{B159C4F3-E624-4D9C-8FE1-E30EF5B676F9}"/>
              </a:ext>
            </a:extLst>
          </p:cNvPr>
          <p:cNvSpPr/>
          <p:nvPr/>
        </p:nvSpPr>
        <p:spPr>
          <a:xfrm>
            <a:off x="6031995" y="2049236"/>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 name="TextBox 1">
            <a:extLst>
              <a:ext uri="{FF2B5EF4-FFF2-40B4-BE49-F238E27FC236}">
                <a16:creationId xmlns:a16="http://schemas.microsoft.com/office/drawing/2014/main" id="{765075AB-8614-4C14-A2F2-A6360E1CD799}"/>
              </a:ext>
            </a:extLst>
          </p:cNvPr>
          <p:cNvSpPr txBox="1"/>
          <p:nvPr/>
        </p:nvSpPr>
        <p:spPr>
          <a:xfrm>
            <a:off x="964013" y="2049236"/>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1" name="TextBox 20">
            <a:extLst>
              <a:ext uri="{FF2B5EF4-FFF2-40B4-BE49-F238E27FC236}">
                <a16:creationId xmlns:a16="http://schemas.microsoft.com/office/drawing/2014/main" id="{D0C6A83A-E49F-4974-84C4-7E970B082509}"/>
              </a:ext>
            </a:extLst>
          </p:cNvPr>
          <p:cNvSpPr txBox="1"/>
          <p:nvPr/>
        </p:nvSpPr>
        <p:spPr>
          <a:xfrm>
            <a:off x="2867471" y="2077371"/>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2" name="TextBox 21">
            <a:extLst>
              <a:ext uri="{FF2B5EF4-FFF2-40B4-BE49-F238E27FC236}">
                <a16:creationId xmlns:a16="http://schemas.microsoft.com/office/drawing/2014/main" id="{CEE6ECD2-79FC-482A-8DED-EB808FF75C71}"/>
              </a:ext>
            </a:extLst>
          </p:cNvPr>
          <p:cNvSpPr txBox="1"/>
          <p:nvPr/>
        </p:nvSpPr>
        <p:spPr>
          <a:xfrm>
            <a:off x="964013" y="2576011"/>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3" name="TextBox 22">
            <a:extLst>
              <a:ext uri="{FF2B5EF4-FFF2-40B4-BE49-F238E27FC236}">
                <a16:creationId xmlns:a16="http://schemas.microsoft.com/office/drawing/2014/main" id="{6438AE3D-3C3B-4841-8C98-2D1B28F9DE68}"/>
              </a:ext>
            </a:extLst>
          </p:cNvPr>
          <p:cNvSpPr txBox="1"/>
          <p:nvPr/>
        </p:nvSpPr>
        <p:spPr>
          <a:xfrm>
            <a:off x="2846365" y="2576011"/>
            <a:ext cx="1724264"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4" name="TextBox 23">
            <a:extLst>
              <a:ext uri="{FF2B5EF4-FFF2-40B4-BE49-F238E27FC236}">
                <a16:creationId xmlns:a16="http://schemas.microsoft.com/office/drawing/2014/main" id="{8B3B7541-23F6-4863-AF9A-065D14B16989}"/>
              </a:ext>
            </a:extLst>
          </p:cNvPr>
          <p:cNvSpPr txBox="1"/>
          <p:nvPr/>
        </p:nvSpPr>
        <p:spPr>
          <a:xfrm>
            <a:off x="991320" y="3056535"/>
            <a:ext cx="1629902"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5" name="TextBox 24">
            <a:extLst>
              <a:ext uri="{FF2B5EF4-FFF2-40B4-BE49-F238E27FC236}">
                <a16:creationId xmlns:a16="http://schemas.microsoft.com/office/drawing/2014/main" id="{F149CD17-460F-4AAB-8F39-50CC7F0DE42D}"/>
              </a:ext>
            </a:extLst>
          </p:cNvPr>
          <p:cNvSpPr txBox="1"/>
          <p:nvPr/>
        </p:nvSpPr>
        <p:spPr>
          <a:xfrm>
            <a:off x="2851152" y="3101709"/>
            <a:ext cx="1961215"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6" name="TextBox 25">
            <a:extLst>
              <a:ext uri="{FF2B5EF4-FFF2-40B4-BE49-F238E27FC236}">
                <a16:creationId xmlns:a16="http://schemas.microsoft.com/office/drawing/2014/main" id="{58B052A8-B7DF-43FD-B94C-5FF560B423CF}"/>
              </a:ext>
            </a:extLst>
          </p:cNvPr>
          <p:cNvSpPr txBox="1"/>
          <p:nvPr/>
        </p:nvSpPr>
        <p:spPr>
          <a:xfrm>
            <a:off x="986922" y="3620669"/>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7" name="TextBox 26">
            <a:extLst>
              <a:ext uri="{FF2B5EF4-FFF2-40B4-BE49-F238E27FC236}">
                <a16:creationId xmlns:a16="http://schemas.microsoft.com/office/drawing/2014/main" id="{C68DB2EB-FA7F-4C3A-B162-BD26EF35393B}"/>
              </a:ext>
            </a:extLst>
          </p:cNvPr>
          <p:cNvSpPr txBox="1"/>
          <p:nvPr/>
        </p:nvSpPr>
        <p:spPr>
          <a:xfrm>
            <a:off x="2889478" y="3530358"/>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8" name="TextBox 27">
            <a:extLst>
              <a:ext uri="{FF2B5EF4-FFF2-40B4-BE49-F238E27FC236}">
                <a16:creationId xmlns:a16="http://schemas.microsoft.com/office/drawing/2014/main" id="{AD026C8D-EDEE-4C39-BF9F-EBCE52E86730}"/>
              </a:ext>
            </a:extLst>
          </p:cNvPr>
          <p:cNvSpPr txBox="1"/>
          <p:nvPr/>
        </p:nvSpPr>
        <p:spPr>
          <a:xfrm>
            <a:off x="1005809" y="4111290"/>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29" name="TextBox 28">
            <a:extLst>
              <a:ext uri="{FF2B5EF4-FFF2-40B4-BE49-F238E27FC236}">
                <a16:creationId xmlns:a16="http://schemas.microsoft.com/office/drawing/2014/main" id="{C85CF393-6F4F-4674-8AD4-ACFEC7B32DDB}"/>
              </a:ext>
            </a:extLst>
          </p:cNvPr>
          <p:cNvSpPr txBox="1"/>
          <p:nvPr/>
        </p:nvSpPr>
        <p:spPr>
          <a:xfrm>
            <a:off x="2818955" y="4084817"/>
            <a:ext cx="2287115"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0" name="TextBox 29">
            <a:extLst>
              <a:ext uri="{FF2B5EF4-FFF2-40B4-BE49-F238E27FC236}">
                <a16:creationId xmlns:a16="http://schemas.microsoft.com/office/drawing/2014/main" id="{0796D960-7529-4FEA-B883-75DD616797FC}"/>
              </a:ext>
            </a:extLst>
          </p:cNvPr>
          <p:cNvSpPr txBox="1"/>
          <p:nvPr/>
        </p:nvSpPr>
        <p:spPr>
          <a:xfrm>
            <a:off x="986923" y="4585263"/>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1" name="TextBox 30">
            <a:extLst>
              <a:ext uri="{FF2B5EF4-FFF2-40B4-BE49-F238E27FC236}">
                <a16:creationId xmlns:a16="http://schemas.microsoft.com/office/drawing/2014/main" id="{91089DFF-1702-4BC2-A525-8BACFD569643}"/>
              </a:ext>
            </a:extLst>
          </p:cNvPr>
          <p:cNvSpPr txBox="1"/>
          <p:nvPr/>
        </p:nvSpPr>
        <p:spPr>
          <a:xfrm>
            <a:off x="2867471" y="4581720"/>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2" name="TextBox 31">
            <a:extLst>
              <a:ext uri="{FF2B5EF4-FFF2-40B4-BE49-F238E27FC236}">
                <a16:creationId xmlns:a16="http://schemas.microsoft.com/office/drawing/2014/main" id="{36B89D6B-449F-4EBD-84F1-3D942F28688D}"/>
              </a:ext>
            </a:extLst>
          </p:cNvPr>
          <p:cNvSpPr txBox="1"/>
          <p:nvPr/>
        </p:nvSpPr>
        <p:spPr>
          <a:xfrm>
            <a:off x="937379" y="5118589"/>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3" name="TextBox 32">
            <a:extLst>
              <a:ext uri="{FF2B5EF4-FFF2-40B4-BE49-F238E27FC236}">
                <a16:creationId xmlns:a16="http://schemas.microsoft.com/office/drawing/2014/main" id="{64BD74DE-F5AD-4E18-950E-B7FF5C7BF3CE}"/>
              </a:ext>
            </a:extLst>
          </p:cNvPr>
          <p:cNvSpPr txBox="1"/>
          <p:nvPr/>
        </p:nvSpPr>
        <p:spPr>
          <a:xfrm>
            <a:off x="2818955" y="5072217"/>
            <a:ext cx="1661614"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6" name="TextBox 35">
            <a:extLst>
              <a:ext uri="{FF2B5EF4-FFF2-40B4-BE49-F238E27FC236}">
                <a16:creationId xmlns:a16="http://schemas.microsoft.com/office/drawing/2014/main" id="{86091103-8FB2-44D4-8724-C3165376DC85}"/>
              </a:ext>
            </a:extLst>
          </p:cNvPr>
          <p:cNvSpPr txBox="1"/>
          <p:nvPr/>
        </p:nvSpPr>
        <p:spPr>
          <a:xfrm>
            <a:off x="6558064" y="2035288"/>
            <a:ext cx="1797042" cy="371887"/>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7" name="TextBox 36">
            <a:extLst>
              <a:ext uri="{FF2B5EF4-FFF2-40B4-BE49-F238E27FC236}">
                <a16:creationId xmlns:a16="http://schemas.microsoft.com/office/drawing/2014/main" id="{A9684EFC-08FA-47A1-A882-B4AE78B79573}"/>
              </a:ext>
            </a:extLst>
          </p:cNvPr>
          <p:cNvSpPr txBox="1"/>
          <p:nvPr/>
        </p:nvSpPr>
        <p:spPr>
          <a:xfrm>
            <a:off x="9162929" y="2077371"/>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8" name="TextBox 37">
            <a:extLst>
              <a:ext uri="{FF2B5EF4-FFF2-40B4-BE49-F238E27FC236}">
                <a16:creationId xmlns:a16="http://schemas.microsoft.com/office/drawing/2014/main" id="{889D0A1E-F5E4-4705-BDFF-59573404699C}"/>
              </a:ext>
            </a:extLst>
          </p:cNvPr>
          <p:cNvSpPr txBox="1"/>
          <p:nvPr/>
        </p:nvSpPr>
        <p:spPr>
          <a:xfrm>
            <a:off x="6605930" y="2542631"/>
            <a:ext cx="1530563"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39" name="TextBox 38">
            <a:extLst>
              <a:ext uri="{FF2B5EF4-FFF2-40B4-BE49-F238E27FC236}">
                <a16:creationId xmlns:a16="http://schemas.microsoft.com/office/drawing/2014/main" id="{B124A9FA-D4CD-45A7-B991-6DCF5EC01501}"/>
              </a:ext>
            </a:extLst>
          </p:cNvPr>
          <p:cNvSpPr txBox="1"/>
          <p:nvPr/>
        </p:nvSpPr>
        <p:spPr>
          <a:xfrm>
            <a:off x="9160131" y="2597134"/>
            <a:ext cx="2296786" cy="324334"/>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0" name="TextBox 39">
            <a:extLst>
              <a:ext uri="{FF2B5EF4-FFF2-40B4-BE49-F238E27FC236}">
                <a16:creationId xmlns:a16="http://schemas.microsoft.com/office/drawing/2014/main" id="{23B3BBB0-347A-4B33-9C8B-DEFD8170AE85}"/>
              </a:ext>
            </a:extLst>
          </p:cNvPr>
          <p:cNvSpPr txBox="1"/>
          <p:nvPr/>
        </p:nvSpPr>
        <p:spPr>
          <a:xfrm>
            <a:off x="6585181" y="3080330"/>
            <a:ext cx="1726651"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1" name="TextBox 40">
            <a:extLst>
              <a:ext uri="{FF2B5EF4-FFF2-40B4-BE49-F238E27FC236}">
                <a16:creationId xmlns:a16="http://schemas.microsoft.com/office/drawing/2014/main" id="{A60C2538-8EC5-4FDD-8C26-50DCA586798E}"/>
              </a:ext>
            </a:extLst>
          </p:cNvPr>
          <p:cNvSpPr txBox="1"/>
          <p:nvPr/>
        </p:nvSpPr>
        <p:spPr>
          <a:xfrm>
            <a:off x="9160131" y="3101708"/>
            <a:ext cx="2797196" cy="324335"/>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2" name="TextBox 41">
            <a:extLst>
              <a:ext uri="{FF2B5EF4-FFF2-40B4-BE49-F238E27FC236}">
                <a16:creationId xmlns:a16="http://schemas.microsoft.com/office/drawing/2014/main" id="{55C008A3-1B2A-4857-9FD5-B83519919D98}"/>
              </a:ext>
            </a:extLst>
          </p:cNvPr>
          <p:cNvSpPr txBox="1"/>
          <p:nvPr/>
        </p:nvSpPr>
        <p:spPr>
          <a:xfrm>
            <a:off x="6609106" y="3598079"/>
            <a:ext cx="1726649"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3" name="TextBox 42">
            <a:extLst>
              <a:ext uri="{FF2B5EF4-FFF2-40B4-BE49-F238E27FC236}">
                <a16:creationId xmlns:a16="http://schemas.microsoft.com/office/drawing/2014/main" id="{2E42C67C-1FC9-4E50-AEE3-44914E6C36B6}"/>
              </a:ext>
            </a:extLst>
          </p:cNvPr>
          <p:cNvSpPr txBox="1"/>
          <p:nvPr/>
        </p:nvSpPr>
        <p:spPr>
          <a:xfrm>
            <a:off x="9160131" y="3620670"/>
            <a:ext cx="1726649"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4" name="TextBox 43">
            <a:extLst>
              <a:ext uri="{FF2B5EF4-FFF2-40B4-BE49-F238E27FC236}">
                <a16:creationId xmlns:a16="http://schemas.microsoft.com/office/drawing/2014/main" id="{5C98EA48-4A2C-467E-9B77-70957DEA35A8}"/>
              </a:ext>
            </a:extLst>
          </p:cNvPr>
          <p:cNvSpPr txBox="1"/>
          <p:nvPr/>
        </p:nvSpPr>
        <p:spPr>
          <a:xfrm>
            <a:off x="6605930" y="4067167"/>
            <a:ext cx="2159670"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5" name="TextBox 44">
            <a:extLst>
              <a:ext uri="{FF2B5EF4-FFF2-40B4-BE49-F238E27FC236}">
                <a16:creationId xmlns:a16="http://schemas.microsoft.com/office/drawing/2014/main" id="{4F44D3E6-647E-4E83-8569-5B18BDE060B7}"/>
              </a:ext>
            </a:extLst>
          </p:cNvPr>
          <p:cNvSpPr txBox="1"/>
          <p:nvPr/>
        </p:nvSpPr>
        <p:spPr>
          <a:xfrm>
            <a:off x="9177146" y="4084817"/>
            <a:ext cx="1726649"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6" name="TextBox 45">
            <a:extLst>
              <a:ext uri="{FF2B5EF4-FFF2-40B4-BE49-F238E27FC236}">
                <a16:creationId xmlns:a16="http://schemas.microsoft.com/office/drawing/2014/main" id="{DC147234-0CA2-472A-89E4-33F5A68FC025}"/>
              </a:ext>
            </a:extLst>
          </p:cNvPr>
          <p:cNvSpPr txBox="1"/>
          <p:nvPr/>
        </p:nvSpPr>
        <p:spPr>
          <a:xfrm>
            <a:off x="6585181" y="4611340"/>
            <a:ext cx="1726649"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47" name="TextBox 46">
            <a:extLst>
              <a:ext uri="{FF2B5EF4-FFF2-40B4-BE49-F238E27FC236}">
                <a16:creationId xmlns:a16="http://schemas.microsoft.com/office/drawing/2014/main" id="{C0436769-0B81-4AB2-9B09-BF885E89D647}"/>
              </a:ext>
            </a:extLst>
          </p:cNvPr>
          <p:cNvSpPr txBox="1"/>
          <p:nvPr/>
        </p:nvSpPr>
        <p:spPr>
          <a:xfrm>
            <a:off x="9098308" y="4566525"/>
            <a:ext cx="2686695"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52" name="Action Button: Custom 16">
            <a:hlinkClick r:id="" action="ppaction://noaction" highlightClick="1">
              <a:snd r:embed="rId12" name="9.1.2.1 Slide 6 genießen.wav"/>
            </a:hlinkClick>
            <a:extLst>
              <a:ext uri="{FF2B5EF4-FFF2-40B4-BE49-F238E27FC236}">
                <a16:creationId xmlns:a16="http://schemas.microsoft.com/office/drawing/2014/main" id="{C68267EA-2799-4EAC-B07C-4833A357FFAB}"/>
              </a:ext>
            </a:extLst>
          </p:cNvPr>
          <p:cNvSpPr/>
          <p:nvPr/>
        </p:nvSpPr>
        <p:spPr>
          <a:xfrm>
            <a:off x="6052150" y="2552566"/>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53" name="Action Button: Custom 16">
            <a:hlinkClick r:id="" action="ppaction://noaction" highlightClick="1">
              <a:snd r:embed="rId13" name="9.1.2.1 Slide 6 sie möchte.wav"/>
            </a:hlinkClick>
            <a:extLst>
              <a:ext uri="{FF2B5EF4-FFF2-40B4-BE49-F238E27FC236}">
                <a16:creationId xmlns:a16="http://schemas.microsoft.com/office/drawing/2014/main" id="{013063D6-9985-4255-80C4-F59A40814B2B}"/>
              </a:ext>
            </a:extLst>
          </p:cNvPr>
          <p:cNvSpPr/>
          <p:nvPr/>
        </p:nvSpPr>
        <p:spPr>
          <a:xfrm>
            <a:off x="6050072" y="304274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54" name="Action Button: Custom 16">
            <a:hlinkClick r:id="" action="ppaction://noaction" highlightClick="1">
              <a:snd r:embed="rId14" name="9.1.2.1 Slide 6 traditionell.wav"/>
            </a:hlinkClick>
            <a:extLst>
              <a:ext uri="{FF2B5EF4-FFF2-40B4-BE49-F238E27FC236}">
                <a16:creationId xmlns:a16="http://schemas.microsoft.com/office/drawing/2014/main" id="{42F323A8-6CA6-4C2B-84E0-6F0D1C1F19CA}"/>
              </a:ext>
            </a:extLst>
          </p:cNvPr>
          <p:cNvSpPr/>
          <p:nvPr/>
        </p:nvSpPr>
        <p:spPr>
          <a:xfrm>
            <a:off x="6050072" y="355369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a:t>
            </a:r>
          </a:p>
        </p:txBody>
      </p:sp>
      <p:sp>
        <p:nvSpPr>
          <p:cNvPr id="55" name="Action Button: Custom 16">
            <a:hlinkClick r:id="" action="ppaction://noaction" highlightClick="1">
              <a:snd r:embed="rId15" name="9.1.2.1 Slide 6 Weihnachten.wav"/>
            </a:hlinkClick>
            <a:extLst>
              <a:ext uri="{FF2B5EF4-FFF2-40B4-BE49-F238E27FC236}">
                <a16:creationId xmlns:a16="http://schemas.microsoft.com/office/drawing/2014/main" id="{4DB08969-705A-44E7-9163-6D0915C2BBEF}"/>
              </a:ext>
            </a:extLst>
          </p:cNvPr>
          <p:cNvSpPr/>
          <p:nvPr/>
        </p:nvSpPr>
        <p:spPr>
          <a:xfrm>
            <a:off x="6050072" y="405702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a:t>
            </a:r>
          </a:p>
        </p:txBody>
      </p:sp>
      <p:sp>
        <p:nvSpPr>
          <p:cNvPr id="56" name="Action Button: Custom 16">
            <a:hlinkClick r:id="" action="ppaction://noaction" highlightClick="1">
              <a:snd r:embed="rId16" name="9.1.2.1 Slide 6 auswählen.wav"/>
            </a:hlinkClick>
            <a:extLst>
              <a:ext uri="{FF2B5EF4-FFF2-40B4-BE49-F238E27FC236}">
                <a16:creationId xmlns:a16="http://schemas.microsoft.com/office/drawing/2014/main" id="{836C1171-36EC-4949-9714-B4F6E5DA2BB6}"/>
              </a:ext>
            </a:extLst>
          </p:cNvPr>
          <p:cNvSpPr/>
          <p:nvPr/>
        </p:nvSpPr>
        <p:spPr>
          <a:xfrm>
            <a:off x="6050072" y="456035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13</a:t>
            </a:r>
          </a:p>
        </p:txBody>
      </p:sp>
      <p:sp>
        <p:nvSpPr>
          <p:cNvPr id="57" name="Action Button: Custom 16">
            <a:hlinkClick r:id="" action="ppaction://noaction" highlightClick="1">
              <a:snd r:embed="rId17" name="9.1.2.1 Slide 6 du möchtest.wav"/>
            </a:hlinkClick>
            <a:extLst>
              <a:ext uri="{FF2B5EF4-FFF2-40B4-BE49-F238E27FC236}">
                <a16:creationId xmlns:a16="http://schemas.microsoft.com/office/drawing/2014/main" id="{818236D2-09D4-4534-926A-E490A6926FB2}"/>
              </a:ext>
            </a:extLst>
          </p:cNvPr>
          <p:cNvSpPr/>
          <p:nvPr/>
        </p:nvSpPr>
        <p:spPr>
          <a:xfrm>
            <a:off x="6070368" y="5059875"/>
            <a:ext cx="396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14</a:t>
            </a:r>
          </a:p>
        </p:txBody>
      </p:sp>
      <p:sp>
        <p:nvSpPr>
          <p:cNvPr id="61" name="TextBox 60">
            <a:extLst>
              <a:ext uri="{FF2B5EF4-FFF2-40B4-BE49-F238E27FC236}">
                <a16:creationId xmlns:a16="http://schemas.microsoft.com/office/drawing/2014/main" id="{DD16229F-68DA-4FAB-89F1-C4EA9D5C5A27}"/>
              </a:ext>
            </a:extLst>
          </p:cNvPr>
          <p:cNvSpPr txBox="1"/>
          <p:nvPr/>
        </p:nvSpPr>
        <p:spPr>
          <a:xfrm>
            <a:off x="6628457" y="5092336"/>
            <a:ext cx="1726649"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62" name="TextBox 61">
            <a:extLst>
              <a:ext uri="{FF2B5EF4-FFF2-40B4-BE49-F238E27FC236}">
                <a16:creationId xmlns:a16="http://schemas.microsoft.com/office/drawing/2014/main" id="{25E3BDE3-FAB4-400A-9664-A5CFAEF10745}"/>
              </a:ext>
            </a:extLst>
          </p:cNvPr>
          <p:cNvSpPr txBox="1"/>
          <p:nvPr/>
        </p:nvSpPr>
        <p:spPr>
          <a:xfrm>
            <a:off x="9160131" y="5071100"/>
            <a:ext cx="2686695" cy="383659"/>
          </a:xfrm>
          <a:prstGeom prst="rect">
            <a:avLst/>
          </a:prstGeom>
          <a:solidFill>
            <a:schemeClr val="bg1"/>
          </a:solidFill>
        </p:spPr>
        <p:txBody>
          <a:bodyPr wrap="square" rtlCol="0">
            <a:spAutoFit/>
          </a:bodyPr>
          <a:lstStyle/>
          <a:p>
            <a:pPr algn="l"/>
            <a:endParaRPr lang="en-GB" sz="2400" dirty="0">
              <a:solidFill>
                <a:schemeClr val="accent5">
                  <a:lumMod val="50000"/>
                </a:schemeClr>
              </a:solidFill>
            </a:endParaRPr>
          </a:p>
        </p:txBody>
      </p:sp>
      <p:sp>
        <p:nvSpPr>
          <p:cNvPr id="60" name="Speech Bubble: Rectangle with Corners Rounded 59">
            <a:extLst>
              <a:ext uri="{FF2B5EF4-FFF2-40B4-BE49-F238E27FC236}">
                <a16:creationId xmlns:a16="http://schemas.microsoft.com/office/drawing/2014/main" id="{DD8192B9-9FE5-4B2B-8E5B-2C6B477AA683}"/>
              </a:ext>
            </a:extLst>
          </p:cNvPr>
          <p:cNvSpPr/>
          <p:nvPr/>
        </p:nvSpPr>
        <p:spPr>
          <a:xfrm>
            <a:off x="5336000" y="1640427"/>
            <a:ext cx="6786598" cy="4423976"/>
          </a:xfrm>
          <a:prstGeom prst="wedgeRoundRectCallout">
            <a:avLst>
              <a:gd name="adj1" fmla="val -55789"/>
              <a:gd name="adj2" fmla="val 3189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As you know the word </a:t>
            </a:r>
            <a:r>
              <a:rPr lang="en-GB" sz="2000" b="1" i="1" dirty="0"/>
              <a:t>von</a:t>
            </a:r>
            <a:r>
              <a:rPr lang="en-GB" sz="2000" b="1" dirty="0"/>
              <a:t> </a:t>
            </a:r>
            <a:r>
              <a:rPr lang="en-GB" sz="2000" dirty="0"/>
              <a:t>also means </a:t>
            </a:r>
            <a:r>
              <a:rPr lang="en-GB" sz="2000" b="1" i="1" dirty="0"/>
              <a:t>from</a:t>
            </a:r>
            <a:r>
              <a:rPr lang="en-GB" sz="2000" dirty="0"/>
              <a:t>! </a:t>
            </a:r>
          </a:p>
          <a:p>
            <a:endParaRPr lang="en-GB" sz="2000" dirty="0"/>
          </a:p>
          <a:p>
            <a:r>
              <a:rPr lang="en-GB" sz="2000" b="1" dirty="0"/>
              <a:t>Ab </a:t>
            </a:r>
            <a:r>
              <a:rPr lang="en-GB" sz="2000" dirty="0"/>
              <a:t>refers to a point of time in the future from which something starts:</a:t>
            </a:r>
          </a:p>
          <a:p>
            <a:r>
              <a:rPr lang="en-GB" sz="2000" b="1" dirty="0"/>
              <a:t>Ab</a:t>
            </a:r>
            <a:r>
              <a:rPr lang="en-GB" sz="2000" dirty="0"/>
              <a:t> Montag </a:t>
            </a:r>
            <a:r>
              <a:rPr lang="en-GB" sz="2000" dirty="0" err="1"/>
              <a:t>habe</a:t>
            </a:r>
            <a:r>
              <a:rPr lang="en-GB" sz="2000" dirty="0"/>
              <a:t> ich </a:t>
            </a:r>
            <a:r>
              <a:rPr lang="en-GB" sz="2000" dirty="0" err="1"/>
              <a:t>frei</a:t>
            </a:r>
            <a:r>
              <a:rPr lang="en-GB" sz="2000" dirty="0"/>
              <a:t> = </a:t>
            </a:r>
          </a:p>
          <a:p>
            <a:r>
              <a:rPr lang="en-GB" sz="2000" dirty="0"/>
              <a:t>I’m free </a:t>
            </a:r>
            <a:r>
              <a:rPr lang="en-GB" sz="2000" b="1" dirty="0"/>
              <a:t>from</a:t>
            </a:r>
            <a:r>
              <a:rPr lang="en-GB" sz="2000" dirty="0"/>
              <a:t> Monday (onwards).</a:t>
            </a:r>
          </a:p>
          <a:p>
            <a:endParaRPr lang="en-GB" sz="2000" b="1" dirty="0"/>
          </a:p>
          <a:p>
            <a:r>
              <a:rPr lang="en-GB" sz="2000" b="1" dirty="0"/>
              <a:t>Von </a:t>
            </a:r>
            <a:r>
              <a:rPr lang="en-GB" sz="2000" dirty="0"/>
              <a:t>is often used together with </a:t>
            </a:r>
            <a:r>
              <a:rPr lang="en-GB" sz="2000" b="1" dirty="0"/>
              <a:t>bis</a:t>
            </a:r>
            <a:r>
              <a:rPr lang="en-GB" sz="2000" dirty="0"/>
              <a:t> to mean from…to/until:</a:t>
            </a:r>
          </a:p>
          <a:p>
            <a:r>
              <a:rPr lang="en-GB" sz="2000" b="1" dirty="0"/>
              <a:t>Von</a:t>
            </a:r>
            <a:r>
              <a:rPr lang="en-GB" sz="2000" dirty="0"/>
              <a:t> Montag </a:t>
            </a:r>
            <a:r>
              <a:rPr lang="en-GB" sz="2000" b="1" dirty="0"/>
              <a:t>bis</a:t>
            </a:r>
            <a:r>
              <a:rPr lang="en-GB" sz="2000" dirty="0"/>
              <a:t> </a:t>
            </a:r>
            <a:r>
              <a:rPr lang="en-GB" sz="2000" dirty="0" err="1"/>
              <a:t>Mitwoch</a:t>
            </a:r>
            <a:r>
              <a:rPr lang="en-GB" sz="2000" dirty="0"/>
              <a:t> </a:t>
            </a:r>
            <a:r>
              <a:rPr lang="en-GB" sz="2000" dirty="0" err="1"/>
              <a:t>habe</a:t>
            </a:r>
            <a:r>
              <a:rPr lang="en-GB" sz="2000" dirty="0"/>
              <a:t> ich </a:t>
            </a:r>
            <a:r>
              <a:rPr lang="en-GB" sz="2000" dirty="0" err="1"/>
              <a:t>frei</a:t>
            </a:r>
            <a:r>
              <a:rPr lang="en-GB" sz="2000" dirty="0"/>
              <a:t> =</a:t>
            </a:r>
          </a:p>
          <a:p>
            <a:r>
              <a:rPr lang="en-GB" sz="2000" b="1" dirty="0"/>
              <a:t>From</a:t>
            </a:r>
            <a:r>
              <a:rPr lang="en-GB" sz="2000" dirty="0"/>
              <a:t> Monday </a:t>
            </a:r>
            <a:r>
              <a:rPr lang="en-GB" sz="2000" b="1" dirty="0"/>
              <a:t>to/until </a:t>
            </a:r>
            <a:r>
              <a:rPr lang="en-GB" sz="2000" dirty="0"/>
              <a:t>Wednesday I’m free.</a:t>
            </a:r>
          </a:p>
          <a:p>
            <a:pPr algn="ctr"/>
            <a:endParaRPr lang="en-GB" sz="2000" i="1" dirty="0"/>
          </a:p>
        </p:txBody>
      </p:sp>
    </p:spTree>
    <p:extLst>
      <p:ext uri="{BB962C8B-B14F-4D97-AF65-F5344CB8AC3E}">
        <p14:creationId xmlns:p14="http://schemas.microsoft.com/office/powerpoint/2010/main" val="20988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6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6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1" nodeType="clickEffect">
                                  <p:stCondLst>
                                    <p:cond delay="0"/>
                                  </p:stCondLst>
                                  <p:childTnLst>
                                    <p:set>
                                      <p:cBhvr>
                                        <p:cTn id="126" dur="1" fill="hold">
                                          <p:stCondLst>
                                            <p:cond delay="0"/>
                                          </p:stCondLst>
                                        </p:cTn>
                                        <p:tgtEl>
                                          <p:spTgt spid="21"/>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23"/>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29"/>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31"/>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33"/>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37"/>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39"/>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45"/>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47"/>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1" grpId="1" animBg="1"/>
      <p:bldP spid="22" grpId="0" animBg="1"/>
      <p:bldP spid="23" grpId="0" animBg="1"/>
      <p:bldP spid="23" grpId="1" animBg="1"/>
      <p:bldP spid="24" grpId="0" animBg="1"/>
      <p:bldP spid="25" grpId="0" animBg="1"/>
      <p:bldP spid="25" grpId="1" animBg="1"/>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3" grpId="1" animBg="1"/>
      <p:bldP spid="36" grpId="0" animBg="1"/>
      <p:bldP spid="37" grpId="0" animBg="1"/>
      <p:bldP spid="37" grpId="1" animBg="1"/>
      <p:bldP spid="38" grpId="0" animBg="1"/>
      <p:bldP spid="39" grpId="0" animBg="1"/>
      <p:bldP spid="39" grpId="1" animBg="1"/>
      <p:bldP spid="40" grpId="0" animBg="1"/>
      <p:bldP spid="41" grpId="0" animBg="1"/>
      <p:bldP spid="41" grpId="1" animBg="1"/>
      <p:bldP spid="42" grpId="0" animBg="1"/>
      <p:bldP spid="43" grpId="0" animBg="1"/>
      <p:bldP spid="43" grpId="1" animBg="1"/>
      <p:bldP spid="44" grpId="0" animBg="1"/>
      <p:bldP spid="45" grpId="0" animBg="1"/>
      <p:bldP spid="45" grpId="1" animBg="1"/>
      <p:bldP spid="46" grpId="0" animBg="1"/>
      <p:bldP spid="47" grpId="0" animBg="1"/>
      <p:bldP spid="47" grpId="1" animBg="1"/>
      <p:bldP spid="61" grpId="0" animBg="1"/>
      <p:bldP spid="62" grpId="0" animBg="1"/>
      <p:bldP spid="62" grpId="1" animBg="1"/>
      <p:bldP spid="60" grpId="0" animBg="1"/>
      <p:bldP spid="60" grpId="1"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German_skeleton_template" id="{30C56D54-E4FF-5F4C-8EF5-67F0472108E4}" vid="{58D9219D-8935-764C-8920-A4625BC50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27</TotalTime>
  <Words>343</Words>
  <Application>Microsoft Office PowerPoint</Application>
  <PresentationFormat>Widescreen</PresentationFormat>
  <Paragraphs>87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2_Office Theme</vt:lpstr>
      <vt:lpstr>Vokabeln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Stephen Owen</cp:lastModifiedBy>
  <cp:revision>142</cp:revision>
  <dcterms:created xsi:type="dcterms:W3CDTF">2020-06-03T16:44:05Z</dcterms:created>
  <dcterms:modified xsi:type="dcterms:W3CDTF">2021-10-21T10:22:19Z</dcterms:modified>
</cp:coreProperties>
</file>