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8"/>
  </p:notesMasterIdLst>
  <p:sldIdLst>
    <p:sldId id="639" r:id="rId4"/>
    <p:sldId id="60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3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Written recognition of new vocabulary at word level.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0" indent="0">
              <a:buNone/>
            </a:pPr>
            <a:r>
              <a:rPr lang="en-US" b="0" dirty="0"/>
              <a:t>1. Students volunteer a letter/number combination relating to a square on the grid.</a:t>
            </a:r>
          </a:p>
          <a:p>
            <a:pPr marL="0" indent="0">
              <a:buNone/>
            </a:pPr>
            <a:r>
              <a:rPr lang="en-US" b="0" dirty="0"/>
              <a:t>2. The whole class say the English translation in chorus.</a:t>
            </a:r>
          </a:p>
          <a:p>
            <a:pPr marL="0" indent="0">
              <a:buNone/>
            </a:pPr>
            <a:r>
              <a:rPr lang="en-US" b="0" dirty="0"/>
              <a:t>3. Click the blue box to reveal answer.</a:t>
            </a:r>
          </a:p>
          <a:p>
            <a:pPr marL="0" indent="0">
              <a:buNone/>
            </a:pPr>
            <a:r>
              <a:rPr lang="en-US" b="0" dirty="0"/>
              <a:t>4. If the majority of the class says the correct answer, click the yellow box to reveal part of the underlying image.</a:t>
            </a:r>
          </a:p>
          <a:p>
            <a:pPr marL="0" indent="0">
              <a:buNone/>
            </a:pPr>
            <a:r>
              <a:rPr lang="en-US" b="0" dirty="0"/>
              <a:t>5. Students guess what the image represents as more is revealed.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Answer</a:t>
            </a:r>
            <a:r>
              <a:rPr lang="en-GB" b="0" baseline="0" dirty="0"/>
              <a:t>: </a:t>
            </a:r>
            <a:r>
              <a:rPr lang="en-GB" b="0" baseline="0" dirty="0" err="1"/>
              <a:t>Brandenburger</a:t>
            </a:r>
            <a:r>
              <a:rPr lang="en-GB" b="0" baseline="0" dirty="0"/>
              <a:t> Tor</a:t>
            </a:r>
            <a:endParaRPr lang="en-GB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kennen [216] Anwalt [1887] Deutschland [140] Firma [686] Weile [1631] gleich [141] einmal [124] bei [29] seit [130] vor</a:t>
            </a:r>
            <a:r>
              <a:rPr lang="de-DE" sz="1200" b="0" i="0" u="none" strike="noStrike" kern="1200" cap="none" baseline="300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1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[50] 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Other revisited words: Jahr [53] Monat [316] Woche [219]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7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Oral production of new vocabulary at word level.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0" indent="0">
              <a:buNone/>
            </a:pPr>
            <a:r>
              <a:rPr lang="en-US" b="0" dirty="0"/>
              <a:t>1. Students volunteer a letter/number combination relating to a square on the grid.</a:t>
            </a:r>
          </a:p>
          <a:p>
            <a:pPr marL="0" indent="0">
              <a:buNone/>
            </a:pPr>
            <a:r>
              <a:rPr lang="en-US" b="0" dirty="0"/>
              <a:t>2. The whole class say the German translation in chorus.</a:t>
            </a:r>
          </a:p>
          <a:p>
            <a:pPr marL="0" indent="0">
              <a:buNone/>
            </a:pPr>
            <a:r>
              <a:rPr lang="en-US" b="0" dirty="0"/>
              <a:t>3. Click the yellow box to reveal answer.</a:t>
            </a:r>
          </a:p>
          <a:p>
            <a:pPr marL="0" indent="0">
              <a:buNone/>
            </a:pPr>
            <a:r>
              <a:rPr lang="en-US" b="0" dirty="0"/>
              <a:t>4. If the majority of the class says the correct answer, click the blue box to reveal part of the underlying image.</a:t>
            </a:r>
          </a:p>
          <a:p>
            <a:pPr marL="0" indent="0">
              <a:buNone/>
            </a:pPr>
            <a:r>
              <a:rPr lang="en-US" b="0" dirty="0"/>
              <a:t>5. Students guess what the image represents as more is revealed.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Answer</a:t>
            </a:r>
            <a:r>
              <a:rPr lang="en-GB" b="0" baseline="0" dirty="0"/>
              <a:t>: </a:t>
            </a:r>
            <a:r>
              <a:rPr lang="en-GB" b="0" baseline="0" dirty="0" err="1"/>
              <a:t>Schönbrunn</a:t>
            </a:r>
            <a:r>
              <a:rPr lang="en-GB" b="0" baseline="0" dirty="0"/>
              <a:t> Palace, Vienna</a:t>
            </a:r>
            <a:endParaRPr lang="en-GB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Word frequency (1 is the most frequent word in German): 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8.2.2.5</a:t>
            </a: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(introduce)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kennen [216] Anwalt [1887] Deutschland [140] Firma [686] Weile [1631] gleich [141] einmal [124] bei [29] seit [130] vor</a:t>
            </a:r>
            <a:r>
              <a:rPr lang="de-DE" sz="1200" b="0" i="0" u="none" strike="noStrike" kern="1200" cap="none" baseline="300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1</a:t>
            </a: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[50]</a:t>
            </a:r>
            <a:b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</a:br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Other revisited words: Jahr [53] Monat [316] Woche [219]</a:t>
            </a:r>
            <a:b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963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82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2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93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1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3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82976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0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43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95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40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15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17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5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418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46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2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7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3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463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01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1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5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7833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2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stone building&#10;&#10;Description automatically generated">
            <a:extLst>
              <a:ext uri="{FF2B5EF4-FFF2-40B4-BE49-F238E27FC236}">
                <a16:creationId xmlns:a16="http://schemas.microsoft.com/office/drawing/2014/main" id="{37E12288-A3B4-4A06-A7A8-2C59E998E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12" y="1824212"/>
            <a:ext cx="6189882" cy="4126588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3155512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6800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77C08-5026-0447-B022-A3A477524218}"/>
              </a:ext>
            </a:extLst>
          </p:cNvPr>
          <p:cNvSpPr txBox="1"/>
          <p:nvPr/>
        </p:nvSpPr>
        <p:spPr>
          <a:xfrm>
            <a:off x="3015812" y="561050"/>
            <a:ext cx="789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heißt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auf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  Was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dem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8" name="Group 239">
            <a:extLst>
              <a:ext uri="{FF2B5EF4-FFF2-40B4-BE49-F238E27FC236}">
                <a16:creationId xmlns:a16="http://schemas.microsoft.com/office/drawing/2014/main" id="{EA62CE5D-CDAE-4671-8A11-125147071E20}"/>
              </a:ext>
            </a:extLst>
          </p:cNvPr>
          <p:cNvGraphicFramePr>
            <a:graphicFrameLocks noGrp="1"/>
          </p:cNvGraphicFramePr>
          <p:nvPr/>
        </p:nvGraphicFramePr>
        <p:xfrm>
          <a:off x="2865960" y="1290832"/>
          <a:ext cx="6480000" cy="4659968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je viens de France">
            <a:extLst>
              <a:ext uri="{FF2B5EF4-FFF2-40B4-BE49-F238E27FC236}">
                <a16:creationId xmlns:a16="http://schemas.microsoft.com/office/drawing/2014/main" id="{8605F11D-58DA-44F9-B820-8F5DDC0C9FA7}"/>
              </a:ext>
            </a:extLst>
          </p:cNvPr>
          <p:cNvSpPr/>
          <p:nvPr/>
        </p:nvSpPr>
        <p:spPr>
          <a:xfrm>
            <a:off x="3938468" y="2014130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since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for</a:t>
            </a:r>
          </a:p>
        </p:txBody>
      </p:sp>
      <p:sp>
        <p:nvSpPr>
          <p:cNvPr id="12" name="je viens de France">
            <a:extLst>
              <a:ext uri="{FF2B5EF4-FFF2-40B4-BE49-F238E27FC236}">
                <a16:creationId xmlns:a16="http://schemas.microsoft.com/office/drawing/2014/main" id="{36C1B11B-826C-E542-B3E5-F462FFF8977B}"/>
              </a:ext>
            </a:extLst>
          </p:cNvPr>
          <p:cNvSpPr/>
          <p:nvPr/>
        </p:nvSpPr>
        <p:spPr>
          <a:xfrm>
            <a:off x="5743891" y="2014359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while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noun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)</a:t>
            </a:r>
          </a:p>
        </p:txBody>
      </p:sp>
      <p:sp>
        <p:nvSpPr>
          <p:cNvPr id="13" name="I come from Paris">
            <a:extLst>
              <a:ext uri="{FF2B5EF4-FFF2-40B4-BE49-F238E27FC236}">
                <a16:creationId xmlns:a16="http://schemas.microsoft.com/office/drawing/2014/main" id="{C446A2D2-0D91-A445-88CB-58C99557C254}"/>
              </a:ext>
            </a:extLst>
          </p:cNvPr>
          <p:cNvSpPr/>
          <p:nvPr/>
        </p:nvSpPr>
        <p:spPr>
          <a:xfrm>
            <a:off x="3935291" y="2024455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seit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4" name="je viens de France">
            <a:extLst>
              <a:ext uri="{FF2B5EF4-FFF2-40B4-BE49-F238E27FC236}">
                <a16:creationId xmlns:a16="http://schemas.microsoft.com/office/drawing/2014/main" id="{D7B9239D-91A2-E846-B218-CFB88AB03C45}"/>
              </a:ext>
            </a:extLst>
          </p:cNvPr>
          <p:cNvSpPr/>
          <p:nvPr/>
        </p:nvSpPr>
        <p:spPr>
          <a:xfrm>
            <a:off x="5733915" y="3010711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to know,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knowing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5" name="je viens de France">
            <a:extLst>
              <a:ext uri="{FF2B5EF4-FFF2-40B4-BE49-F238E27FC236}">
                <a16:creationId xmlns:a16="http://schemas.microsoft.com/office/drawing/2014/main" id="{72EC273A-DB0A-FD4A-AC74-B3B037482216}"/>
              </a:ext>
            </a:extLst>
          </p:cNvPr>
          <p:cNvSpPr/>
          <p:nvPr/>
        </p:nvSpPr>
        <p:spPr>
          <a:xfrm>
            <a:off x="3932113" y="300003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once</a:t>
            </a:r>
          </a:p>
        </p:txBody>
      </p:sp>
      <p:sp>
        <p:nvSpPr>
          <p:cNvPr id="16" name="je viens de France">
            <a:extLst>
              <a:ext uri="{FF2B5EF4-FFF2-40B4-BE49-F238E27FC236}">
                <a16:creationId xmlns:a16="http://schemas.microsoft.com/office/drawing/2014/main" id="{7C92D3B7-7201-D24C-B420-B982F8EC98A4}"/>
              </a:ext>
            </a:extLst>
          </p:cNvPr>
          <p:cNvSpPr/>
          <p:nvPr/>
        </p:nvSpPr>
        <p:spPr>
          <a:xfrm>
            <a:off x="7545394" y="2022918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week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7" name="je viens de France">
            <a:extLst>
              <a:ext uri="{FF2B5EF4-FFF2-40B4-BE49-F238E27FC236}">
                <a16:creationId xmlns:a16="http://schemas.microsoft.com/office/drawing/2014/main" id="{1F2EF484-ECFB-D34B-BC91-70A9381F7C5D}"/>
              </a:ext>
            </a:extLst>
          </p:cNvPr>
          <p:cNvSpPr/>
          <p:nvPr/>
        </p:nvSpPr>
        <p:spPr>
          <a:xfrm>
            <a:off x="7535717" y="299918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in front of,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before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8" name="je viens de France">
            <a:extLst>
              <a:ext uri="{FF2B5EF4-FFF2-40B4-BE49-F238E27FC236}">
                <a16:creationId xmlns:a16="http://schemas.microsoft.com/office/drawing/2014/main" id="{8040E0F1-4095-284B-8144-8155A6E4799A}"/>
              </a:ext>
            </a:extLst>
          </p:cNvPr>
          <p:cNvSpPr/>
          <p:nvPr/>
        </p:nvSpPr>
        <p:spPr>
          <a:xfrm>
            <a:off x="7543891" y="3973656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year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9" name="je viens de France">
            <a:extLst>
              <a:ext uri="{FF2B5EF4-FFF2-40B4-BE49-F238E27FC236}">
                <a16:creationId xmlns:a16="http://schemas.microsoft.com/office/drawing/2014/main" id="{D8A7B56E-4F44-2C4F-A910-9D830ECDF32C}"/>
              </a:ext>
            </a:extLst>
          </p:cNvPr>
          <p:cNvSpPr/>
          <p:nvPr/>
        </p:nvSpPr>
        <p:spPr>
          <a:xfrm>
            <a:off x="5738002" y="3984257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same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0" name="je viens de France">
            <a:extLst>
              <a:ext uri="{FF2B5EF4-FFF2-40B4-BE49-F238E27FC236}">
                <a16:creationId xmlns:a16="http://schemas.microsoft.com/office/drawing/2014/main" id="{625A41B5-8F1F-A24A-B657-A7097A3F7FEF}"/>
              </a:ext>
            </a:extLst>
          </p:cNvPr>
          <p:cNvSpPr/>
          <p:nvPr/>
        </p:nvSpPr>
        <p:spPr>
          <a:xfrm>
            <a:off x="3938468" y="3991486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month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1" name="je viens de France">
            <a:extLst>
              <a:ext uri="{FF2B5EF4-FFF2-40B4-BE49-F238E27FC236}">
                <a16:creationId xmlns:a16="http://schemas.microsoft.com/office/drawing/2014/main" id="{7FAE6608-787B-DB4E-A1F5-764198C574ED}"/>
              </a:ext>
            </a:extLst>
          </p:cNvPr>
          <p:cNvSpPr/>
          <p:nvPr/>
        </p:nvSpPr>
        <p:spPr>
          <a:xfrm>
            <a:off x="3938185" y="4973168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company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2" name="je viens de France">
            <a:extLst>
              <a:ext uri="{FF2B5EF4-FFF2-40B4-BE49-F238E27FC236}">
                <a16:creationId xmlns:a16="http://schemas.microsoft.com/office/drawing/2014/main" id="{503F1907-C350-204A-B361-9A8D927AB3D2}"/>
              </a:ext>
            </a:extLst>
          </p:cNvPr>
          <p:cNvSpPr/>
          <p:nvPr/>
        </p:nvSpPr>
        <p:spPr>
          <a:xfrm>
            <a:off x="5757539" y="4965710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lawyer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3" name="je viens de France">
            <a:extLst>
              <a:ext uri="{FF2B5EF4-FFF2-40B4-BE49-F238E27FC236}">
                <a16:creationId xmlns:a16="http://schemas.microsoft.com/office/drawing/2014/main" id="{541D38C6-EBA7-7C41-A753-6203D7E697E8}"/>
              </a:ext>
            </a:extLst>
          </p:cNvPr>
          <p:cNvSpPr/>
          <p:nvPr/>
        </p:nvSpPr>
        <p:spPr>
          <a:xfrm>
            <a:off x="7543891" y="4968000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at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(the house of)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0" name="I come from Paris">
            <a:extLst>
              <a:ext uri="{FF2B5EF4-FFF2-40B4-BE49-F238E27FC236}">
                <a16:creationId xmlns:a16="http://schemas.microsoft.com/office/drawing/2014/main" id="{8EA693BA-654A-4561-800B-D8786A4FDCDE}"/>
              </a:ext>
            </a:extLst>
          </p:cNvPr>
          <p:cNvSpPr/>
          <p:nvPr/>
        </p:nvSpPr>
        <p:spPr>
          <a:xfrm>
            <a:off x="5740270" y="2020476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Weile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4" name="I come from Paris">
            <a:extLst>
              <a:ext uri="{FF2B5EF4-FFF2-40B4-BE49-F238E27FC236}">
                <a16:creationId xmlns:a16="http://schemas.microsoft.com/office/drawing/2014/main" id="{D904C1ED-B01B-CD45-990B-AD1538CDDE09}"/>
              </a:ext>
            </a:extLst>
          </p:cNvPr>
          <p:cNvSpPr/>
          <p:nvPr/>
        </p:nvSpPr>
        <p:spPr>
          <a:xfrm>
            <a:off x="3937952" y="496217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Firma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5" name="I come from Paris">
            <a:extLst>
              <a:ext uri="{FF2B5EF4-FFF2-40B4-BE49-F238E27FC236}">
                <a16:creationId xmlns:a16="http://schemas.microsoft.com/office/drawing/2014/main" id="{BADA9653-DE18-8645-A149-ED05C5EB16E3}"/>
              </a:ext>
            </a:extLst>
          </p:cNvPr>
          <p:cNvSpPr/>
          <p:nvPr/>
        </p:nvSpPr>
        <p:spPr>
          <a:xfrm>
            <a:off x="5747771" y="4973269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der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Anwalt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6" name="I come from Paris">
            <a:extLst>
              <a:ext uri="{FF2B5EF4-FFF2-40B4-BE49-F238E27FC236}">
                <a16:creationId xmlns:a16="http://schemas.microsoft.com/office/drawing/2014/main" id="{39679CF8-1376-974A-BEA4-B3692D67D9D0}"/>
              </a:ext>
            </a:extLst>
          </p:cNvPr>
          <p:cNvSpPr/>
          <p:nvPr/>
        </p:nvSpPr>
        <p:spPr>
          <a:xfrm>
            <a:off x="3938831" y="3991486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der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Monat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7" name="I come from Paris">
            <a:extLst>
              <a:ext uri="{FF2B5EF4-FFF2-40B4-BE49-F238E27FC236}">
                <a16:creationId xmlns:a16="http://schemas.microsoft.com/office/drawing/2014/main" id="{84AE9F48-DCDF-C941-896D-D12E7B519C41}"/>
              </a:ext>
            </a:extLst>
          </p:cNvPr>
          <p:cNvSpPr/>
          <p:nvPr/>
        </p:nvSpPr>
        <p:spPr>
          <a:xfrm>
            <a:off x="3927570" y="3002410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einmal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8" name="I come from Paris">
            <a:extLst>
              <a:ext uri="{FF2B5EF4-FFF2-40B4-BE49-F238E27FC236}">
                <a16:creationId xmlns:a16="http://schemas.microsoft.com/office/drawing/2014/main" id="{6AED7910-412B-3A42-9D1C-C439342EE2E9}"/>
              </a:ext>
            </a:extLst>
          </p:cNvPr>
          <p:cNvSpPr/>
          <p:nvPr/>
        </p:nvSpPr>
        <p:spPr>
          <a:xfrm>
            <a:off x="5739804" y="3988214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gleich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29" name="I come from Paris">
            <a:extLst>
              <a:ext uri="{FF2B5EF4-FFF2-40B4-BE49-F238E27FC236}">
                <a16:creationId xmlns:a16="http://schemas.microsoft.com/office/drawing/2014/main" id="{86E5C6C1-9C15-094B-9591-90AC643BF2DC}"/>
              </a:ext>
            </a:extLst>
          </p:cNvPr>
          <p:cNvSpPr/>
          <p:nvPr/>
        </p:nvSpPr>
        <p:spPr>
          <a:xfrm>
            <a:off x="7544839" y="2021067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Woche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0" name="I come from Paris">
            <a:extLst>
              <a:ext uri="{FF2B5EF4-FFF2-40B4-BE49-F238E27FC236}">
                <a16:creationId xmlns:a16="http://schemas.microsoft.com/office/drawing/2014/main" id="{91FEFE86-9D2A-0749-ADE5-E2C05BE252CC}"/>
              </a:ext>
            </a:extLst>
          </p:cNvPr>
          <p:cNvSpPr/>
          <p:nvPr/>
        </p:nvSpPr>
        <p:spPr>
          <a:xfrm>
            <a:off x="5737093" y="2997315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kennen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1" name="I come from Paris">
            <a:extLst>
              <a:ext uri="{FF2B5EF4-FFF2-40B4-BE49-F238E27FC236}">
                <a16:creationId xmlns:a16="http://schemas.microsoft.com/office/drawing/2014/main" id="{3D4DFA5F-A610-FF48-A043-1DE2B14A25CC}"/>
              </a:ext>
            </a:extLst>
          </p:cNvPr>
          <p:cNvSpPr/>
          <p:nvPr/>
        </p:nvSpPr>
        <p:spPr>
          <a:xfrm>
            <a:off x="7550056" y="4977281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bei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2" name="I come from Paris">
            <a:extLst>
              <a:ext uri="{FF2B5EF4-FFF2-40B4-BE49-F238E27FC236}">
                <a16:creationId xmlns:a16="http://schemas.microsoft.com/office/drawing/2014/main" id="{47BFFE1E-7A68-054A-B5AF-F4B348E58D58}"/>
              </a:ext>
            </a:extLst>
          </p:cNvPr>
          <p:cNvSpPr/>
          <p:nvPr/>
        </p:nvSpPr>
        <p:spPr>
          <a:xfrm>
            <a:off x="7542089" y="4002128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das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Jahr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3" name="I come from Paris">
            <a:extLst>
              <a:ext uri="{FF2B5EF4-FFF2-40B4-BE49-F238E27FC236}">
                <a16:creationId xmlns:a16="http://schemas.microsoft.com/office/drawing/2014/main" id="{D47031C3-114E-CD49-9DBC-07094833346A}"/>
              </a:ext>
            </a:extLst>
          </p:cNvPr>
          <p:cNvSpPr/>
          <p:nvPr/>
        </p:nvSpPr>
        <p:spPr>
          <a:xfrm>
            <a:off x="7532096" y="3004338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vor</a:t>
            </a:r>
          </a:p>
        </p:txBody>
      </p:sp>
    </p:spTree>
    <p:extLst>
      <p:ext uri="{BB962C8B-B14F-4D97-AF65-F5344CB8AC3E}">
        <p14:creationId xmlns:p14="http://schemas.microsoft.com/office/powerpoint/2010/main" val="26697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983832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250904" y="247046"/>
            <a:ext cx="1707987" cy="426722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635D14-45D5-4B66-A3FE-3147FBD849DA}"/>
              </a:ext>
            </a:extLst>
          </p:cNvPr>
          <p:cNvSpPr txBox="1"/>
          <p:nvPr/>
        </p:nvSpPr>
        <p:spPr>
          <a:xfrm>
            <a:off x="2907424" y="718850"/>
            <a:ext cx="789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heißt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auf Deutsch?  Was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dem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pic>
        <p:nvPicPr>
          <p:cNvPr id="38" name="Picture 37" descr="A large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9E1F1BC8-3083-4ACE-93D4-F2F46F88D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01" y="2080235"/>
            <a:ext cx="5417385" cy="3832360"/>
          </a:xfrm>
          <a:prstGeom prst="rect">
            <a:avLst/>
          </a:prstGeom>
        </p:spPr>
      </p:pic>
      <p:graphicFrame>
        <p:nvGraphicFramePr>
          <p:cNvPr id="39" name="Group 239">
            <a:extLst>
              <a:ext uri="{FF2B5EF4-FFF2-40B4-BE49-F238E27FC236}">
                <a16:creationId xmlns:a16="http://schemas.microsoft.com/office/drawing/2014/main" id="{E4BC2CF1-6848-4714-B5D9-7E8B1362F9DE}"/>
              </a:ext>
            </a:extLst>
          </p:cNvPr>
          <p:cNvGraphicFramePr>
            <a:graphicFrameLocks noGrp="1"/>
          </p:cNvGraphicFramePr>
          <p:nvPr/>
        </p:nvGraphicFramePr>
        <p:xfrm>
          <a:off x="2983832" y="1353364"/>
          <a:ext cx="6480000" cy="4659968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" name="I come from Paris">
            <a:extLst>
              <a:ext uri="{FF2B5EF4-FFF2-40B4-BE49-F238E27FC236}">
                <a16:creationId xmlns:a16="http://schemas.microsoft.com/office/drawing/2014/main" id="{6C3B3E6B-4860-452E-8D00-028B16FA7C7D}"/>
              </a:ext>
            </a:extLst>
          </p:cNvPr>
          <p:cNvSpPr/>
          <p:nvPr/>
        </p:nvSpPr>
        <p:spPr>
          <a:xfrm>
            <a:off x="4056600" y="4028776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der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Monat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1" name="I come from Paris">
            <a:extLst>
              <a:ext uri="{FF2B5EF4-FFF2-40B4-BE49-F238E27FC236}">
                <a16:creationId xmlns:a16="http://schemas.microsoft.com/office/drawing/2014/main" id="{678C1BEC-8579-4A83-8713-503185F92142}"/>
              </a:ext>
            </a:extLst>
          </p:cNvPr>
          <p:cNvSpPr/>
          <p:nvPr/>
        </p:nvSpPr>
        <p:spPr>
          <a:xfrm>
            <a:off x="4061847" y="502850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Firma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2" name="I come from Paris">
            <a:extLst>
              <a:ext uri="{FF2B5EF4-FFF2-40B4-BE49-F238E27FC236}">
                <a16:creationId xmlns:a16="http://schemas.microsoft.com/office/drawing/2014/main" id="{EC2CF598-4DF0-4E1D-9994-EECD94D52967}"/>
              </a:ext>
            </a:extLst>
          </p:cNvPr>
          <p:cNvSpPr/>
          <p:nvPr/>
        </p:nvSpPr>
        <p:spPr>
          <a:xfrm>
            <a:off x="5864206" y="502583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der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Anwalt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3" name="I come from Paris">
            <a:extLst>
              <a:ext uri="{FF2B5EF4-FFF2-40B4-BE49-F238E27FC236}">
                <a16:creationId xmlns:a16="http://schemas.microsoft.com/office/drawing/2014/main" id="{0F63660A-EAE7-452E-96CD-513CD7DB1BC3}"/>
              </a:ext>
            </a:extLst>
          </p:cNvPr>
          <p:cNvSpPr/>
          <p:nvPr/>
        </p:nvSpPr>
        <p:spPr>
          <a:xfrm>
            <a:off x="5864158" y="405387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gleich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4" name="I come from Paris">
            <a:extLst>
              <a:ext uri="{FF2B5EF4-FFF2-40B4-BE49-F238E27FC236}">
                <a16:creationId xmlns:a16="http://schemas.microsoft.com/office/drawing/2014/main" id="{8CFD9843-CEA4-4A55-8462-225AD9148CA8}"/>
              </a:ext>
            </a:extLst>
          </p:cNvPr>
          <p:cNvSpPr/>
          <p:nvPr/>
        </p:nvSpPr>
        <p:spPr>
          <a:xfrm>
            <a:off x="7672578" y="503053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bei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5" name="I come from Paris">
            <a:extLst>
              <a:ext uri="{FF2B5EF4-FFF2-40B4-BE49-F238E27FC236}">
                <a16:creationId xmlns:a16="http://schemas.microsoft.com/office/drawing/2014/main" id="{5732BF76-B179-4F9E-A8D5-86718CAFB78D}"/>
              </a:ext>
            </a:extLst>
          </p:cNvPr>
          <p:cNvSpPr/>
          <p:nvPr/>
        </p:nvSpPr>
        <p:spPr>
          <a:xfrm>
            <a:off x="7661897" y="4046882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das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Jahr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6" name="I come from Paris">
            <a:extLst>
              <a:ext uri="{FF2B5EF4-FFF2-40B4-BE49-F238E27FC236}">
                <a16:creationId xmlns:a16="http://schemas.microsoft.com/office/drawing/2014/main" id="{5848FCBF-CFF8-4986-B583-94AC7C709188}"/>
              </a:ext>
            </a:extLst>
          </p:cNvPr>
          <p:cNvSpPr/>
          <p:nvPr/>
        </p:nvSpPr>
        <p:spPr>
          <a:xfrm>
            <a:off x="7667291" y="3059294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vor</a:t>
            </a:r>
          </a:p>
        </p:txBody>
      </p:sp>
      <p:sp>
        <p:nvSpPr>
          <p:cNvPr id="47" name="je viens de France">
            <a:extLst>
              <a:ext uri="{FF2B5EF4-FFF2-40B4-BE49-F238E27FC236}">
                <a16:creationId xmlns:a16="http://schemas.microsoft.com/office/drawing/2014/main" id="{7EB3B554-CCB9-4CFB-924A-DC706F6F35B6}"/>
              </a:ext>
            </a:extLst>
          </p:cNvPr>
          <p:cNvSpPr/>
          <p:nvPr/>
        </p:nvSpPr>
        <p:spPr>
          <a:xfrm>
            <a:off x="4058781" y="5027637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company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8" name="je viens de France">
            <a:extLst>
              <a:ext uri="{FF2B5EF4-FFF2-40B4-BE49-F238E27FC236}">
                <a16:creationId xmlns:a16="http://schemas.microsoft.com/office/drawing/2014/main" id="{A251C73F-C02D-42F4-AFBF-99271B39A188}"/>
              </a:ext>
            </a:extLst>
          </p:cNvPr>
          <p:cNvSpPr/>
          <p:nvPr/>
        </p:nvSpPr>
        <p:spPr>
          <a:xfrm>
            <a:off x="5864486" y="5036672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lawyer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49" name="je viens de France">
            <a:extLst>
              <a:ext uri="{FF2B5EF4-FFF2-40B4-BE49-F238E27FC236}">
                <a16:creationId xmlns:a16="http://schemas.microsoft.com/office/drawing/2014/main" id="{D7FED960-C7E7-4FD1-88B8-76CC0B856E89}"/>
              </a:ext>
            </a:extLst>
          </p:cNvPr>
          <p:cNvSpPr/>
          <p:nvPr/>
        </p:nvSpPr>
        <p:spPr>
          <a:xfrm>
            <a:off x="7675147" y="5031390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at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</a:b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(the house of)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0" name="je viens de France">
            <a:extLst>
              <a:ext uri="{FF2B5EF4-FFF2-40B4-BE49-F238E27FC236}">
                <a16:creationId xmlns:a16="http://schemas.microsoft.com/office/drawing/2014/main" id="{FD302422-6627-4794-9172-BB692C70D616}"/>
              </a:ext>
            </a:extLst>
          </p:cNvPr>
          <p:cNvSpPr/>
          <p:nvPr/>
        </p:nvSpPr>
        <p:spPr>
          <a:xfrm>
            <a:off x="7672192" y="305705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ago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in front of,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before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1" name="je viens de France">
            <a:extLst>
              <a:ext uri="{FF2B5EF4-FFF2-40B4-BE49-F238E27FC236}">
                <a16:creationId xmlns:a16="http://schemas.microsoft.com/office/drawing/2014/main" id="{2A3F3198-FFD3-4235-97D1-337CD5DEBF7D}"/>
              </a:ext>
            </a:extLst>
          </p:cNvPr>
          <p:cNvSpPr/>
          <p:nvPr/>
        </p:nvSpPr>
        <p:spPr>
          <a:xfrm>
            <a:off x="7674554" y="404665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year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2" name="je viens de France">
            <a:extLst>
              <a:ext uri="{FF2B5EF4-FFF2-40B4-BE49-F238E27FC236}">
                <a16:creationId xmlns:a16="http://schemas.microsoft.com/office/drawing/2014/main" id="{47F3EDD7-A88A-46E4-B494-8C55F4DDCB5D}"/>
              </a:ext>
            </a:extLst>
          </p:cNvPr>
          <p:cNvSpPr/>
          <p:nvPr/>
        </p:nvSpPr>
        <p:spPr>
          <a:xfrm>
            <a:off x="5868148" y="404665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same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3" name="je viens de France">
            <a:extLst>
              <a:ext uri="{FF2B5EF4-FFF2-40B4-BE49-F238E27FC236}">
                <a16:creationId xmlns:a16="http://schemas.microsoft.com/office/drawing/2014/main" id="{BBFBD96C-6E43-4671-848B-1ECA79A71E31}"/>
              </a:ext>
            </a:extLst>
          </p:cNvPr>
          <p:cNvSpPr/>
          <p:nvPr/>
        </p:nvSpPr>
        <p:spPr>
          <a:xfrm>
            <a:off x="4062180" y="4036757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month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4" name="I come from Paris">
            <a:extLst>
              <a:ext uri="{FF2B5EF4-FFF2-40B4-BE49-F238E27FC236}">
                <a16:creationId xmlns:a16="http://schemas.microsoft.com/office/drawing/2014/main" id="{3EE7F702-EBD5-45B0-AA6D-25A13E2ABB34}"/>
              </a:ext>
            </a:extLst>
          </p:cNvPr>
          <p:cNvSpPr/>
          <p:nvPr/>
        </p:nvSpPr>
        <p:spPr>
          <a:xfrm>
            <a:off x="4054871" y="2079889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seit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5" name="I come from Paris">
            <a:extLst>
              <a:ext uri="{FF2B5EF4-FFF2-40B4-BE49-F238E27FC236}">
                <a16:creationId xmlns:a16="http://schemas.microsoft.com/office/drawing/2014/main" id="{A6798566-443A-478F-99A5-A54417C2392C}"/>
              </a:ext>
            </a:extLst>
          </p:cNvPr>
          <p:cNvSpPr/>
          <p:nvPr/>
        </p:nvSpPr>
        <p:spPr>
          <a:xfrm>
            <a:off x="5858306" y="2078881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Weile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6" name="I come from Paris">
            <a:extLst>
              <a:ext uri="{FF2B5EF4-FFF2-40B4-BE49-F238E27FC236}">
                <a16:creationId xmlns:a16="http://schemas.microsoft.com/office/drawing/2014/main" id="{46EE8F35-F8F3-42CB-A5C6-40799F26C66A}"/>
              </a:ext>
            </a:extLst>
          </p:cNvPr>
          <p:cNvSpPr/>
          <p:nvPr/>
        </p:nvSpPr>
        <p:spPr>
          <a:xfrm>
            <a:off x="4067359" y="3065176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einmal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7" name="I come from Paris">
            <a:extLst>
              <a:ext uri="{FF2B5EF4-FFF2-40B4-BE49-F238E27FC236}">
                <a16:creationId xmlns:a16="http://schemas.microsoft.com/office/drawing/2014/main" id="{985C1486-E07A-4065-B1D0-4239D9F58B33}"/>
              </a:ext>
            </a:extLst>
          </p:cNvPr>
          <p:cNvSpPr/>
          <p:nvPr/>
        </p:nvSpPr>
        <p:spPr>
          <a:xfrm>
            <a:off x="7666206" y="2080565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die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Woche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8" name="I come from Paris">
            <a:extLst>
              <a:ext uri="{FF2B5EF4-FFF2-40B4-BE49-F238E27FC236}">
                <a16:creationId xmlns:a16="http://schemas.microsoft.com/office/drawing/2014/main" id="{63AFFE84-90D6-4256-985E-A93F16DE163D}"/>
              </a:ext>
            </a:extLst>
          </p:cNvPr>
          <p:cNvSpPr/>
          <p:nvPr/>
        </p:nvSpPr>
        <p:spPr>
          <a:xfrm>
            <a:off x="5867238" y="3072957"/>
            <a:ext cx="1800000" cy="98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kennen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59" name="je viens de France">
            <a:extLst>
              <a:ext uri="{FF2B5EF4-FFF2-40B4-BE49-F238E27FC236}">
                <a16:creationId xmlns:a16="http://schemas.microsoft.com/office/drawing/2014/main" id="{498B7B4D-8962-4860-B5FA-23AE0D0CD34D}"/>
              </a:ext>
            </a:extLst>
          </p:cNvPr>
          <p:cNvSpPr/>
          <p:nvPr/>
        </p:nvSpPr>
        <p:spPr>
          <a:xfrm>
            <a:off x="4065400" y="2077115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since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for</a:t>
            </a:r>
          </a:p>
        </p:txBody>
      </p:sp>
      <p:sp>
        <p:nvSpPr>
          <p:cNvPr id="60" name="je viens de France">
            <a:extLst>
              <a:ext uri="{FF2B5EF4-FFF2-40B4-BE49-F238E27FC236}">
                <a16:creationId xmlns:a16="http://schemas.microsoft.com/office/drawing/2014/main" id="{53E2830E-AD14-4462-9F74-B58DD1AA5611}"/>
              </a:ext>
            </a:extLst>
          </p:cNvPr>
          <p:cNvSpPr/>
          <p:nvPr/>
        </p:nvSpPr>
        <p:spPr>
          <a:xfrm>
            <a:off x="5872578" y="2074252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while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noun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)</a:t>
            </a:r>
          </a:p>
        </p:txBody>
      </p:sp>
      <p:sp>
        <p:nvSpPr>
          <p:cNvPr id="61" name="je viens de France">
            <a:extLst>
              <a:ext uri="{FF2B5EF4-FFF2-40B4-BE49-F238E27FC236}">
                <a16:creationId xmlns:a16="http://schemas.microsoft.com/office/drawing/2014/main" id="{68A387A5-673C-4AC1-BE29-BE4C108D17E6}"/>
              </a:ext>
            </a:extLst>
          </p:cNvPr>
          <p:cNvSpPr/>
          <p:nvPr/>
        </p:nvSpPr>
        <p:spPr>
          <a:xfrm>
            <a:off x="7673155" y="2083639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week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62" name="je viens de France">
            <a:extLst>
              <a:ext uri="{FF2B5EF4-FFF2-40B4-BE49-F238E27FC236}">
                <a16:creationId xmlns:a16="http://schemas.microsoft.com/office/drawing/2014/main" id="{DF43F21A-0E7D-4B51-B5F7-722AA519B715}"/>
              </a:ext>
            </a:extLst>
          </p:cNvPr>
          <p:cNvSpPr/>
          <p:nvPr/>
        </p:nvSpPr>
        <p:spPr>
          <a:xfrm>
            <a:off x="4064956" y="3067644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once</a:t>
            </a:r>
          </a:p>
        </p:txBody>
      </p:sp>
      <p:sp>
        <p:nvSpPr>
          <p:cNvPr id="63" name="je viens de France">
            <a:extLst>
              <a:ext uri="{FF2B5EF4-FFF2-40B4-BE49-F238E27FC236}">
                <a16:creationId xmlns:a16="http://schemas.microsoft.com/office/drawing/2014/main" id="{5501993E-6803-451C-88FB-5771E9F0B4E8}"/>
              </a:ext>
            </a:extLst>
          </p:cNvPr>
          <p:cNvSpPr/>
          <p:nvPr/>
        </p:nvSpPr>
        <p:spPr>
          <a:xfrm>
            <a:off x="5872969" y="3067907"/>
            <a:ext cx="1800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to know,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knowing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651</Words>
  <Application>Microsoft Office PowerPoint</Application>
  <PresentationFormat>Widescreen</PresentationFormat>
  <Paragraphs>136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1_Office Theme</vt:lpstr>
      <vt:lpstr>2_Office Theme</vt:lpstr>
      <vt:lpstr>3_Office Theme</vt:lpstr>
      <vt:lpstr>Vokabeln</vt:lpstr>
      <vt:lpstr>Vokabeln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18</cp:revision>
  <dcterms:created xsi:type="dcterms:W3CDTF">2021-02-04T07:50:06Z</dcterms:created>
  <dcterms:modified xsi:type="dcterms:W3CDTF">2021-03-02T11:50:28Z</dcterms:modified>
</cp:coreProperties>
</file>