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8"/>
  </p:notesMasterIdLst>
  <p:sldIdLst>
    <p:sldId id="506" r:id="rId4"/>
    <p:sldId id="507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8 minutes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consolidate revisited vocabulary and see it used in the context of a longer text.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 Read the German text and translate it into English.</a:t>
            </a:r>
          </a:p>
          <a:p>
            <a:r>
              <a:rPr lang="en-GB" dirty="0"/>
              <a:t>2. Check the translation on the next slide.</a:t>
            </a:r>
          </a:p>
          <a:p>
            <a:br>
              <a:rPr lang="en-GB" dirty="0"/>
            </a:br>
            <a:br>
              <a:rPr lang="en-GB" dirty="0"/>
            </a:br>
            <a:r>
              <a:rPr lang="en-GB" b="1" baseline="0" dirty="0"/>
              <a:t>Word frequency (1 is the most frequent word in German): </a:t>
            </a:r>
            <a:br>
              <a:rPr lang="en-GB" baseline="0" dirty="0"/>
            </a:br>
            <a:r>
              <a:rPr lang="de-DE" dirty="0"/>
              <a:t>enthalten [562] sterben [475] Bevölkerung [1018] Prozent [172] Unterstüzung [1141] </a:t>
            </a:r>
            <a:r>
              <a:rPr lang="de-DE" sz="1200" b="0" i="0" u="none" strike="noStrike" kern="1200" cap="none" dirty="0">
                <a:solidFill>
                  <a:schemeClr val="tx1"/>
                </a:solidFill>
                <a:effectLst/>
                <a:latin typeface="+mn-lt"/>
                <a:ea typeface="Calibri"/>
                <a:cs typeface="Calibri"/>
                <a:sym typeface="Calibri"/>
              </a:rPr>
              <a:t>fünfzig [2390] 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GB" baseline="0" dirty="0"/>
            </a:b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009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661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0963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2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9802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316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3117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108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95737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719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5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059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17944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069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977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66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919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86595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244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633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3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734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93795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11673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86586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527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7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7833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287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28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5860473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Insekten</a:t>
            </a:r>
            <a:r>
              <a:rPr lang="en-GB" sz="3600" b="1" dirty="0">
                <a:solidFill>
                  <a:schemeClr val="bg1"/>
                </a:solidFill>
              </a:rPr>
              <a:t> in </a:t>
            </a:r>
            <a:r>
              <a:rPr lang="en-GB" sz="3600" b="1" dirty="0" err="1">
                <a:solidFill>
                  <a:schemeClr val="bg1"/>
                </a:solidFill>
              </a:rPr>
              <a:t>Gefahr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CCCDB9-9C38-724F-862F-20A57FCA937A}"/>
              </a:ext>
            </a:extLst>
          </p:cNvPr>
          <p:cNvSpPr/>
          <p:nvPr/>
        </p:nvSpPr>
        <p:spPr>
          <a:xfrm>
            <a:off x="139631" y="1345924"/>
            <a:ext cx="11321937" cy="84666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6B348-52A5-0C4E-9862-A590F93BE543}"/>
              </a:ext>
            </a:extLst>
          </p:cNvPr>
          <p:cNvSpPr/>
          <p:nvPr/>
        </p:nvSpPr>
        <p:spPr>
          <a:xfrm>
            <a:off x="139631" y="2192590"/>
            <a:ext cx="11321936" cy="4072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50F449-6D7C-1747-A1E8-36B4E7D707BF}"/>
              </a:ext>
            </a:extLst>
          </p:cNvPr>
          <p:cNvSpPr/>
          <p:nvPr/>
        </p:nvSpPr>
        <p:spPr>
          <a:xfrm>
            <a:off x="1394773" y="1373285"/>
            <a:ext cx="94024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Die Natur braucht Unterstützung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B85B90-DC8C-0F4E-BA36-9587761597A4}"/>
              </a:ext>
            </a:extLst>
          </p:cNvPr>
          <p:cNvSpPr/>
          <p:nvPr/>
        </p:nvSpPr>
        <p:spPr>
          <a:xfrm>
            <a:off x="7546242" y="2428884"/>
            <a:ext cx="3685492" cy="34778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Wildbienen in Deutschland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Es gibt über 550 Wildbienenarten in Deutschland.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Wildbienen leben solitär.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75% nisten im Boden oder in Pflanzen.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Sie produzieren keinen Honig aber sie sind ganz wichtig für die Biodiversität.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0C4CD-9261-A549-B5C2-7C4566952E01}"/>
              </a:ext>
            </a:extLst>
          </p:cNvPr>
          <p:cNvSpPr/>
          <p:nvPr/>
        </p:nvSpPr>
        <p:spPr>
          <a:xfrm>
            <a:off x="355598" y="2210783"/>
            <a:ext cx="69608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Abadi" panose="020F0502020204030204" pitchFamily="34" charset="0"/>
              </a:rPr>
              <a:t>Das Insektensterben ist heute ein großes Thema für die Weltbevölkerung. Bienen und viele andere Insekten sind in Gefahr.  Es ist möglich, dass fünfzig Prozent aller Insekten bis 2050 aussterben.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B0F466-7EDE-8A48-B100-DD50A1D61B85}"/>
              </a:ext>
            </a:extLst>
          </p:cNvPr>
          <p:cNvSpPr txBox="1"/>
          <p:nvPr/>
        </p:nvSpPr>
        <p:spPr>
          <a:xfrm>
            <a:off x="355597" y="4078962"/>
            <a:ext cx="41885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Abadi" panose="020F0502020204030204" pitchFamily="34" charset="0"/>
              </a:rPr>
              <a:t>Jedes Jahr am 20. Mai ist Weltbienentag. Viele Leute planen konkrete Aktionen. Die Petition “Rettet die Bienen”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B82539-E832-4045-BD4A-50B599FD240A}"/>
              </a:ext>
            </a:extLst>
          </p:cNvPr>
          <p:cNvSpPr txBox="1"/>
          <p:nvPr/>
        </p:nvSpPr>
        <p:spPr>
          <a:xfrm>
            <a:off x="1490978" y="5542487"/>
            <a:ext cx="729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Abadi" panose="020F0502020204030204" pitchFamily="34" charset="0"/>
              </a:rPr>
              <a:t>enthält  eine wichtige Botschaft und hat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F41EACEE-4BFB-EC42-8528-5999034E3C4E}"/>
              </a:ext>
            </a:extLst>
          </p:cNvPr>
          <p:cNvSpPr/>
          <p:nvPr/>
        </p:nvSpPr>
        <p:spPr>
          <a:xfrm>
            <a:off x="6941885" y="122172"/>
            <a:ext cx="3855341" cy="98745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retten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= to save, saving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Botschaft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- message</a:t>
            </a:r>
            <a:b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Unterschrift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= signature</a:t>
            </a:r>
          </a:p>
        </p:txBody>
      </p:sp>
      <p:pic>
        <p:nvPicPr>
          <p:cNvPr id="20" name="Picture 19" descr="A picture containing bird, small, sitting, flower&#10;&#10;Description automatically generated">
            <a:extLst>
              <a:ext uri="{FF2B5EF4-FFF2-40B4-BE49-F238E27FC236}">
                <a16:creationId xmlns:a16="http://schemas.microsoft.com/office/drawing/2014/main" id="{634C35BB-1A3E-AF46-9038-01F677B718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560" y="3897533"/>
            <a:ext cx="2595325" cy="162843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6B20322-3355-41E9-9D8D-4423E61800D1}"/>
              </a:ext>
            </a:extLst>
          </p:cNvPr>
          <p:cNvSpPr/>
          <p:nvPr/>
        </p:nvSpPr>
        <p:spPr>
          <a:xfrm>
            <a:off x="355596" y="5903910"/>
            <a:ext cx="4927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Abadi" panose="020F0502020204030204" pitchFamily="34" charset="0"/>
              </a:rPr>
              <a:t>bisher 1,7 Millionen Unterschriften.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451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Antworten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CCCDB9-9C38-724F-862F-20A57FCA937A}"/>
              </a:ext>
            </a:extLst>
          </p:cNvPr>
          <p:cNvSpPr/>
          <p:nvPr/>
        </p:nvSpPr>
        <p:spPr>
          <a:xfrm>
            <a:off x="139631" y="1345924"/>
            <a:ext cx="11321937" cy="84666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46B348-52A5-0C4E-9862-A590F93BE543}"/>
              </a:ext>
            </a:extLst>
          </p:cNvPr>
          <p:cNvSpPr/>
          <p:nvPr/>
        </p:nvSpPr>
        <p:spPr>
          <a:xfrm>
            <a:off x="139631" y="2192590"/>
            <a:ext cx="11321936" cy="40727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850F449-6D7C-1747-A1E8-36B4E7D707BF}"/>
              </a:ext>
            </a:extLst>
          </p:cNvPr>
          <p:cNvSpPr/>
          <p:nvPr/>
        </p:nvSpPr>
        <p:spPr>
          <a:xfrm>
            <a:off x="2649916" y="1362745"/>
            <a:ext cx="94024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Nature needs support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B85B90-DC8C-0F4E-BA36-9587761597A4}"/>
              </a:ext>
            </a:extLst>
          </p:cNvPr>
          <p:cNvSpPr/>
          <p:nvPr/>
        </p:nvSpPr>
        <p:spPr>
          <a:xfrm>
            <a:off x="7546242" y="2428884"/>
            <a:ext cx="3685492" cy="34778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Wild bees in Germany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There are over 500 types of wild bees in Germany.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Wild bees live by themselves.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75% nest in the ground or in plants.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They don’t produce honey but are very important for biodiversity.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0C4CD-9261-A549-B5C2-7C4566952E01}"/>
              </a:ext>
            </a:extLst>
          </p:cNvPr>
          <p:cNvSpPr/>
          <p:nvPr/>
        </p:nvSpPr>
        <p:spPr>
          <a:xfrm>
            <a:off x="355598" y="2183018"/>
            <a:ext cx="69608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Abadi" panose="020F0502020204030204" pitchFamily="34" charset="0"/>
              </a:rPr>
              <a:t>The extinction of insects is currently a big issue for the world population. Bees and many other insects are in danger. It is possible that fifty percent of all insects will go extinct between now and 2050.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B0F466-7EDE-8A48-B100-DD50A1D61B85}"/>
              </a:ext>
            </a:extLst>
          </p:cNvPr>
          <p:cNvSpPr txBox="1"/>
          <p:nvPr/>
        </p:nvSpPr>
        <p:spPr>
          <a:xfrm>
            <a:off x="355597" y="4048230"/>
            <a:ext cx="41885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Abadi" panose="020F0502020204030204" pitchFamily="34" charset="0"/>
              </a:rPr>
              <a:t>Every year on the 20th of May it is World Bee Day.  Many people plan concrete actions. The petition “Save the bees”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B82539-E832-4045-BD4A-50B599FD240A}"/>
              </a:ext>
            </a:extLst>
          </p:cNvPr>
          <p:cNvSpPr txBox="1"/>
          <p:nvPr/>
        </p:nvSpPr>
        <p:spPr>
          <a:xfrm>
            <a:off x="1728735" y="5525557"/>
            <a:ext cx="729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Abadi" panose="020F0502020204030204" pitchFamily="34" charset="0"/>
              </a:rPr>
              <a:t>contains an important message and has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12" name="Picture 11" descr="A picture containing bird, small, sitting, flower&#10;&#10;Description automatically generated">
            <a:extLst>
              <a:ext uri="{FF2B5EF4-FFF2-40B4-BE49-F238E27FC236}">
                <a16:creationId xmlns:a16="http://schemas.microsoft.com/office/drawing/2014/main" id="{5B760F93-FA7D-9240-94DF-AEBDA34587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250" y="3826970"/>
            <a:ext cx="2595325" cy="162843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C08443-8092-4D30-8940-E71A4C690CBE}"/>
              </a:ext>
            </a:extLst>
          </p:cNvPr>
          <p:cNvSpPr/>
          <p:nvPr/>
        </p:nvSpPr>
        <p:spPr>
          <a:xfrm>
            <a:off x="353587" y="5854735"/>
            <a:ext cx="4190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Abadi" panose="020F0502020204030204" pitchFamily="34" charset="0"/>
              </a:rPr>
              <a:t>to date 1.7 million signatures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2" charset="0"/>
                <a:ea typeface="+mn-ea"/>
                <a:cs typeface="Abadi" panose="020F0502020204030204" pitchFamily="34" charset="0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88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506</Words>
  <Application>Microsoft Office PowerPoint</Application>
  <PresentationFormat>Widescreen</PresentationFormat>
  <Paragraphs>73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Helvetica</vt:lpstr>
      <vt:lpstr>1_Office Theme</vt:lpstr>
      <vt:lpstr>2_Office Theme</vt:lpstr>
      <vt:lpstr>3_Office Theme</vt:lpstr>
      <vt:lpstr>Insekten in Gefahr</vt:lpstr>
      <vt:lpstr>Antworten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17</cp:revision>
  <dcterms:created xsi:type="dcterms:W3CDTF">2021-02-04T07:50:06Z</dcterms:created>
  <dcterms:modified xsi:type="dcterms:W3CDTF">2021-03-02T11:53:12Z</dcterms:modified>
</cp:coreProperties>
</file>