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8"/>
  </p:notesMasterIdLst>
  <p:sldIdLst>
    <p:sldId id="622" r:id="rId4"/>
    <p:sldId id="27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 (2 slides)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practise productive recall of all of this week’s new and revisited vocabulary in the written modality.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Click for the first word to appear and then disappear.  Repeat for 2</a:t>
            </a:r>
            <a:r>
              <a:rPr lang="en-GB" baseline="30000" dirty="0"/>
              <a:t>nd</a:t>
            </a:r>
            <a:r>
              <a:rPr lang="en-GB" dirty="0"/>
              <a:t> and 3</a:t>
            </a:r>
            <a:r>
              <a:rPr lang="en-GB" baseline="30000" dirty="0"/>
              <a:t>rd</a:t>
            </a:r>
            <a:r>
              <a:rPr lang="en-GB" dirty="0"/>
              <a:t> words for number 1.</a:t>
            </a:r>
          </a:p>
          <a:p>
            <a:r>
              <a:rPr lang="en-GB" dirty="0"/>
              <a:t>2. Students write down their answer for number 1.</a:t>
            </a:r>
          </a:p>
          <a:p>
            <a:r>
              <a:rPr lang="en-GB" dirty="0"/>
              <a:t>3. Click again for the answer to number 1.</a:t>
            </a:r>
          </a:p>
          <a:p>
            <a:r>
              <a:rPr lang="en-GB" dirty="0"/>
              <a:t>4. Continue with the remainder of the questions on this slide, providing item-by-item feedback.</a:t>
            </a:r>
          </a:p>
          <a:p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8.2.1.1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(introduce)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kriegen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[724]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eigen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[166]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für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[17] 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8.1.2.4 (revisit)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erfahren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[690]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geblieben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[113]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geschwommen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[1863]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gestiegen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[325]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steigen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[325]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Berg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[934]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die Erfahrung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[619]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Fahrt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[1569]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Luft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[487]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Wald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[1028]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8.1.1.5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begreifen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[1346]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Dezember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[1527]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Jahreszeit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[4818]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Mal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[82]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März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[987]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Pflanze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[1667]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Schuh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[1678]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Wechsel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[2525] </a:t>
            </a:r>
            <a:r>
              <a:rPr lang="de-DE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wieder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[74]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5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Continuation of the previous activity.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8.2.1.1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(introduce)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antworten [826] danken [1276] kriegen [724]  schenken [1614] dir [244] ihm [91] ihr [27] für [17] 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8.1.2.4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klettern [2601] küssen [2644] steigen [325] wandern [1803] frisch [1260] durch [55] ach [587]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8.1.1.5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duschen [&gt;5009] Blick [306] Jahreszeit [4818] Wechsel [2525]  bequem [3369] freundlich [1566]</a:t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16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173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8984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2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4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61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5726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28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981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636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26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22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08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86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47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65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75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9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17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45713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6939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1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5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854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2 [1/2]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456821" y="247046"/>
            <a:ext cx="250050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05BF09-F1E6-4659-BD71-5A27AD8D1F2A}"/>
              </a:ext>
            </a:extLst>
          </p:cNvPr>
          <p:cNvSpPr txBox="1"/>
          <p:nvPr/>
        </p:nvSpPr>
        <p:spPr>
          <a:xfrm>
            <a:off x="5320213" y="130204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erfahren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3802DE-D546-408B-8C1D-08F6055A44BD}"/>
              </a:ext>
            </a:extLst>
          </p:cNvPr>
          <p:cNvSpPr txBox="1"/>
          <p:nvPr/>
        </p:nvSpPr>
        <p:spPr>
          <a:xfrm>
            <a:off x="7629577" y="130204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kriegen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E522BF-BDE9-438D-9D55-C92BE0AEC2E6}"/>
              </a:ext>
            </a:extLst>
          </p:cNvPr>
          <p:cNvSpPr txBox="1"/>
          <p:nvPr/>
        </p:nvSpPr>
        <p:spPr>
          <a:xfrm>
            <a:off x="9916271" y="130204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werden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DB946129-81CB-487A-B937-6FEB844AF1A2}"/>
              </a:ext>
            </a:extLst>
          </p:cNvPr>
          <p:cNvGraphicFramePr>
            <a:graphicFrameLocks noGrp="1"/>
          </p:cNvGraphicFramePr>
          <p:nvPr/>
        </p:nvGraphicFramePr>
        <p:xfrm>
          <a:off x="234673" y="1295999"/>
          <a:ext cx="4925156" cy="4448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5156">
                  <a:extLst>
                    <a:ext uri="{9D8B030D-6E8A-4147-A177-3AD203B41FA5}">
                      <a16:colId xmlns:a16="http://schemas.microsoft.com/office/drawing/2014/main" val="194634991"/>
                    </a:ext>
                  </a:extLst>
                </a:gridCol>
              </a:tblGrid>
              <a:tr h="60067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1. Ein Synonym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für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i="1" dirty="0" err="1">
                          <a:solidFill>
                            <a:srgbClr val="115076"/>
                          </a:solidFill>
                        </a:rPr>
                        <a:t>bekommen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209462"/>
                  </a:ext>
                </a:extLst>
              </a:tr>
              <a:tr h="60067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2. 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letzte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Monat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im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Jahr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394709"/>
                  </a:ext>
                </a:extLst>
              </a:tr>
              <a:tr h="60067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3. Ich bin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zu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Hause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115076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65470"/>
                  </a:ext>
                </a:extLst>
              </a:tr>
              <a:tr h="844407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4. Ein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anderes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Wort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für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i="1" dirty="0">
                          <a:solidFill>
                            <a:srgbClr val="115076"/>
                          </a:solidFill>
                        </a:rPr>
                        <a:t>verstehen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042273"/>
                  </a:ext>
                </a:extLst>
              </a:tr>
              <a:tr h="60067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5. Ein Synonym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für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i="1" dirty="0" err="1">
                          <a:solidFill>
                            <a:srgbClr val="115076"/>
                          </a:solidFill>
                        </a:rPr>
                        <a:t>nochmal</a:t>
                      </a:r>
                      <a:endParaRPr lang="en-GB" sz="2400" b="1" i="1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52231"/>
                  </a:ext>
                </a:extLst>
              </a:tr>
              <a:tr h="60067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6. Das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ist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nicht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grün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804195"/>
                  </a:ext>
                </a:extLst>
              </a:tr>
              <a:tr h="60067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7. Das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ist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eine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Erfahrung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7861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ABDCD01-01D7-42FD-A7F7-D366BE92345F}"/>
              </a:ext>
            </a:extLst>
          </p:cNvPr>
          <p:cNvSpPr txBox="1"/>
          <p:nvPr/>
        </p:nvSpPr>
        <p:spPr>
          <a:xfrm>
            <a:off x="5320213" y="196331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Dezember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A3A11-F8C0-4E2F-9AD6-11FC879B699B}"/>
              </a:ext>
            </a:extLst>
          </p:cNvPr>
          <p:cNvSpPr txBox="1"/>
          <p:nvPr/>
        </p:nvSpPr>
        <p:spPr>
          <a:xfrm>
            <a:off x="7629577" y="196331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März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3E051C-1BF8-4025-BF5A-A24DCDF7F549}"/>
              </a:ext>
            </a:extLst>
          </p:cNvPr>
          <p:cNvSpPr txBox="1"/>
          <p:nvPr/>
        </p:nvSpPr>
        <p:spPr>
          <a:xfrm>
            <a:off x="9916271" y="196331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Januar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7F8086-DF1F-434C-98E8-37A1D431F659}"/>
              </a:ext>
            </a:extLst>
          </p:cNvPr>
          <p:cNvSpPr txBox="1"/>
          <p:nvPr/>
        </p:nvSpPr>
        <p:spPr>
          <a:xfrm>
            <a:off x="5320213" y="2581544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gestiegen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641EF4-0D0F-4000-BC88-97BF0C183AB4}"/>
              </a:ext>
            </a:extLst>
          </p:cNvPr>
          <p:cNvSpPr txBox="1"/>
          <p:nvPr/>
        </p:nvSpPr>
        <p:spPr>
          <a:xfrm>
            <a:off x="9916271" y="2581544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geblieben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0FCC182-9BAB-4FAC-99D1-3FB400998140}"/>
              </a:ext>
            </a:extLst>
          </p:cNvPr>
          <p:cNvGrpSpPr/>
          <p:nvPr/>
        </p:nvGrpSpPr>
        <p:grpSpPr>
          <a:xfrm>
            <a:off x="7629577" y="2603665"/>
            <a:ext cx="2217040" cy="523220"/>
            <a:chOff x="7629577" y="2603665"/>
            <a:chExt cx="2217040" cy="5232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E2C0935-5441-4CD0-8981-1CB4F06B5394}"/>
                </a:ext>
              </a:extLst>
            </p:cNvPr>
            <p:cNvSpPr/>
            <p:nvPr/>
          </p:nvSpPr>
          <p:spPr>
            <a:xfrm>
              <a:off x="7629577" y="2603665"/>
              <a:ext cx="2217040" cy="5232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B91FD0-3F0F-4B74-ADDA-1FF1526CBF63}"/>
                </a:ext>
              </a:extLst>
            </p:cNvPr>
            <p:cNvSpPr txBox="1"/>
            <p:nvPr/>
          </p:nvSpPr>
          <p:spPr>
            <a:xfrm>
              <a:off x="7629577" y="2657526"/>
              <a:ext cx="2217040" cy="4154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geschwommen</a:t>
              </a:r>
              <a:endPara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6ED1E8-CB5A-477D-8E96-86F0EE147087}"/>
              </a:ext>
            </a:extLst>
          </p:cNvPr>
          <p:cNvSpPr txBox="1"/>
          <p:nvPr/>
        </p:nvSpPr>
        <p:spPr>
          <a:xfrm>
            <a:off x="5320213" y="3261757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begreifen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533B3C-72A8-465D-8094-EBC28160D1B4}"/>
              </a:ext>
            </a:extLst>
          </p:cNvPr>
          <p:cNvSpPr txBox="1"/>
          <p:nvPr/>
        </p:nvSpPr>
        <p:spPr>
          <a:xfrm>
            <a:off x="7629577" y="3261757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steigen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6DFCB1-3146-4C23-9A33-7A0752518D36}"/>
              </a:ext>
            </a:extLst>
          </p:cNvPr>
          <p:cNvSpPr txBox="1"/>
          <p:nvPr/>
        </p:nvSpPr>
        <p:spPr>
          <a:xfrm>
            <a:off x="9916271" y="3261757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eigen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D8C5A2-A159-4FDB-8A0C-3E63247BC4C1}"/>
              </a:ext>
            </a:extLst>
          </p:cNvPr>
          <p:cNvSpPr txBox="1"/>
          <p:nvPr/>
        </p:nvSpPr>
        <p:spPr>
          <a:xfrm>
            <a:off x="5320213" y="4007286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B621A9-B921-431F-A0AC-0E1CACA53B32}"/>
              </a:ext>
            </a:extLst>
          </p:cNvPr>
          <p:cNvSpPr txBox="1"/>
          <p:nvPr/>
        </p:nvSpPr>
        <p:spPr>
          <a:xfrm>
            <a:off x="7629577" y="4007286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wieder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4AB5AC-D82C-4761-A3EA-AAB0DAB0E2D1}"/>
              </a:ext>
            </a:extLst>
          </p:cNvPr>
          <p:cNvSpPr txBox="1"/>
          <p:nvPr/>
        </p:nvSpPr>
        <p:spPr>
          <a:xfrm>
            <a:off x="9916271" y="4007286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für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EECCE8-332F-4DAC-B366-FC84BF40AC19}"/>
              </a:ext>
            </a:extLst>
          </p:cNvPr>
          <p:cNvSpPr txBox="1"/>
          <p:nvPr/>
        </p:nvSpPr>
        <p:spPr>
          <a:xfrm>
            <a:off x="5320213" y="461215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Pflanze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7EA1AB-CE7C-4E5D-8695-42468BF90BDA}"/>
              </a:ext>
            </a:extLst>
          </p:cNvPr>
          <p:cNvSpPr txBox="1"/>
          <p:nvPr/>
        </p:nvSpPr>
        <p:spPr>
          <a:xfrm>
            <a:off x="7629577" y="461215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Wald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0065A6-B656-4B09-B90B-41C7283F1873}"/>
              </a:ext>
            </a:extLst>
          </p:cNvPr>
          <p:cNvSpPr txBox="1"/>
          <p:nvPr/>
        </p:nvSpPr>
        <p:spPr>
          <a:xfrm>
            <a:off x="9916271" y="4612151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Luft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711783-EC3E-4AD7-9186-CA3900E6A465}"/>
              </a:ext>
            </a:extLst>
          </p:cNvPr>
          <p:cNvSpPr txBox="1"/>
          <p:nvPr/>
        </p:nvSpPr>
        <p:spPr>
          <a:xfrm>
            <a:off x="5320213" y="5217016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Berg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4F452D-CF1D-4267-A220-B2CC06FF26CB}"/>
              </a:ext>
            </a:extLst>
          </p:cNvPr>
          <p:cNvSpPr txBox="1"/>
          <p:nvPr/>
        </p:nvSpPr>
        <p:spPr>
          <a:xfrm>
            <a:off x="7629577" y="5217016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Fahrt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C2636F-ED3A-44D8-8347-361096E1E626}"/>
              </a:ext>
            </a:extLst>
          </p:cNvPr>
          <p:cNvSpPr txBox="1"/>
          <p:nvPr/>
        </p:nvSpPr>
        <p:spPr>
          <a:xfrm>
            <a:off x="9916271" y="5217016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Schuh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8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8" grpId="2" animBg="1"/>
      <p:bldP spid="9" grpId="0" animBg="1"/>
      <p:bldP spid="9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6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2  [2/2]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456821" y="247046"/>
            <a:ext cx="250050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DB946129-81CB-487A-B937-6FEB844AF1A2}"/>
              </a:ext>
            </a:extLst>
          </p:cNvPr>
          <p:cNvGraphicFramePr>
            <a:graphicFrameLocks noGrp="1"/>
          </p:cNvGraphicFramePr>
          <p:nvPr/>
        </p:nvGraphicFramePr>
        <p:xfrm>
          <a:off x="234673" y="1295999"/>
          <a:ext cx="4925156" cy="5046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5156">
                  <a:extLst>
                    <a:ext uri="{9D8B030D-6E8A-4147-A177-3AD203B41FA5}">
                      <a16:colId xmlns:a16="http://schemas.microsoft.com/office/drawing/2014/main" val="194634991"/>
                    </a:ext>
                  </a:extLst>
                </a:gridCol>
              </a:tblGrid>
              <a:tr h="703843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8. Sommer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ist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eine</a:t>
                      </a:r>
                      <a:r>
                        <a:rPr lang="en-GB" sz="2400" b="1" dirty="0">
                          <a:solidFill>
                            <a:srgbClr val="115076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331743"/>
                  </a:ext>
                </a:extLst>
              </a:tr>
              <a:tr h="70384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9. Ein Synonym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für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i="1" dirty="0" err="1">
                          <a:solidFill>
                            <a:srgbClr val="115076"/>
                          </a:solidFill>
                        </a:rPr>
                        <a:t>geben</a:t>
                      </a:r>
                      <a:endParaRPr lang="en-GB" sz="2400" b="1" i="1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892621"/>
                  </a:ext>
                </a:extLst>
              </a:tr>
              <a:tr h="70384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10. Ach! Dieses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Obst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ist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so…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756907"/>
                  </a:ext>
                </a:extLst>
              </a:tr>
              <a:tr h="70384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11. Ich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werfe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einen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Blick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…das Fenster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14368"/>
                  </a:ext>
                </a:extLst>
              </a:tr>
              <a:tr h="70384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12. Ein Synonym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für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i="1" dirty="0" err="1">
                          <a:solidFill>
                            <a:srgbClr val="115076"/>
                          </a:solidFill>
                        </a:rPr>
                        <a:t>steigen</a:t>
                      </a:r>
                      <a:endParaRPr lang="en-GB" sz="2400" b="1" i="1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792429"/>
                  </a:ext>
                </a:extLst>
              </a:tr>
              <a:tr h="70384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13.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Nicht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fragen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144624"/>
                  </a:ext>
                </a:extLst>
              </a:tr>
              <a:tr h="70384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14. Ich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schenke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1" u="sng" dirty="0">
                          <a:solidFill>
                            <a:srgbClr val="115076"/>
                          </a:solidFill>
                        </a:rPr>
                        <a:t>Mia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</a:rPr>
                        <a:t>ein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 Buch.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82717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290AA05B-F57E-4C60-81F5-FAEEC8FA8F4B}"/>
              </a:ext>
            </a:extLst>
          </p:cNvPr>
          <p:cNvSpPr txBox="1"/>
          <p:nvPr/>
        </p:nvSpPr>
        <p:spPr>
          <a:xfrm>
            <a:off x="5346244" y="1295999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Jahreszeit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365FB8-EE4F-4F95-86B5-15AE2B7300AF}"/>
              </a:ext>
            </a:extLst>
          </p:cNvPr>
          <p:cNvSpPr txBox="1"/>
          <p:nvPr/>
        </p:nvSpPr>
        <p:spPr>
          <a:xfrm>
            <a:off x="7655608" y="1295999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August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2522D9-18C3-4E37-8CEA-163B1FC6AE19}"/>
              </a:ext>
            </a:extLst>
          </p:cNvPr>
          <p:cNvSpPr txBox="1"/>
          <p:nvPr/>
        </p:nvSpPr>
        <p:spPr>
          <a:xfrm>
            <a:off x="9942302" y="1295999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Wechsel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13FC56-D727-44E7-990E-0424E35ABF73}"/>
              </a:ext>
            </a:extLst>
          </p:cNvPr>
          <p:cNvSpPr txBox="1"/>
          <p:nvPr/>
        </p:nvSpPr>
        <p:spPr>
          <a:xfrm>
            <a:off x="5346244" y="2058685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danken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6129CD-0769-4552-BD1F-5F1F3FC0F483}"/>
              </a:ext>
            </a:extLst>
          </p:cNvPr>
          <p:cNvSpPr txBox="1"/>
          <p:nvPr/>
        </p:nvSpPr>
        <p:spPr>
          <a:xfrm>
            <a:off x="7655608" y="2058685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schenken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D80959-FF1A-484D-8909-96955B1C10F2}"/>
              </a:ext>
            </a:extLst>
          </p:cNvPr>
          <p:cNvSpPr txBox="1"/>
          <p:nvPr/>
        </p:nvSpPr>
        <p:spPr>
          <a:xfrm>
            <a:off x="9942302" y="2058685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antworten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8480AB-8290-407A-B928-8BCCEACF4257}"/>
              </a:ext>
            </a:extLst>
          </p:cNvPr>
          <p:cNvSpPr txBox="1"/>
          <p:nvPr/>
        </p:nvSpPr>
        <p:spPr>
          <a:xfrm>
            <a:off x="5346244" y="2766258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freundlich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C6E55E-6147-4E1B-B90E-DBDA255F956D}"/>
              </a:ext>
            </a:extLst>
          </p:cNvPr>
          <p:cNvSpPr txBox="1"/>
          <p:nvPr/>
        </p:nvSpPr>
        <p:spPr>
          <a:xfrm>
            <a:off x="7655608" y="2766258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frisch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EE1ABC-08C1-4A4D-BD54-D581341FB36B}"/>
              </a:ext>
            </a:extLst>
          </p:cNvPr>
          <p:cNvSpPr txBox="1"/>
          <p:nvPr/>
        </p:nvSpPr>
        <p:spPr>
          <a:xfrm>
            <a:off x="9942302" y="2766258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bequem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2AA425-F0F8-4565-A94F-4F166BFF15F8}"/>
              </a:ext>
            </a:extLst>
          </p:cNvPr>
          <p:cNvSpPr txBox="1"/>
          <p:nvPr/>
        </p:nvSpPr>
        <p:spPr>
          <a:xfrm>
            <a:off x="5346244" y="344117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durch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8B78D9-F898-4116-9CA0-8F002F4830A1}"/>
              </a:ext>
            </a:extLst>
          </p:cNvPr>
          <p:cNvSpPr txBox="1"/>
          <p:nvPr/>
        </p:nvSpPr>
        <p:spPr>
          <a:xfrm>
            <a:off x="7655608" y="344117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für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846298-BECA-46AC-8B83-1F09474D38C1}"/>
              </a:ext>
            </a:extLst>
          </p:cNvPr>
          <p:cNvSpPr txBox="1"/>
          <p:nvPr/>
        </p:nvSpPr>
        <p:spPr>
          <a:xfrm>
            <a:off x="9942302" y="344117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5615B39-22CE-416B-80F0-C3F217F6C2BF}"/>
              </a:ext>
            </a:extLst>
          </p:cNvPr>
          <p:cNvSpPr txBox="1"/>
          <p:nvPr/>
        </p:nvSpPr>
        <p:spPr>
          <a:xfrm>
            <a:off x="5346244" y="426866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kriegen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5E5EC1F-9F8D-4B1F-B558-0D2340F599E4}"/>
              </a:ext>
            </a:extLst>
          </p:cNvPr>
          <p:cNvSpPr txBox="1"/>
          <p:nvPr/>
        </p:nvSpPr>
        <p:spPr>
          <a:xfrm>
            <a:off x="7655608" y="426866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küssen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CEDDB2-46F9-47E4-AE87-508DD783B1D1}"/>
              </a:ext>
            </a:extLst>
          </p:cNvPr>
          <p:cNvSpPr txBox="1"/>
          <p:nvPr/>
        </p:nvSpPr>
        <p:spPr>
          <a:xfrm>
            <a:off x="9942302" y="426866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klettern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9EE561-B7EA-4F00-B231-2208EE983A52}"/>
              </a:ext>
            </a:extLst>
          </p:cNvPr>
          <p:cNvSpPr txBox="1"/>
          <p:nvPr/>
        </p:nvSpPr>
        <p:spPr>
          <a:xfrm>
            <a:off x="5346244" y="499783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antworten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A00B58-5D40-4082-B109-DAB4B17CF970}"/>
              </a:ext>
            </a:extLst>
          </p:cNvPr>
          <p:cNvSpPr txBox="1"/>
          <p:nvPr/>
        </p:nvSpPr>
        <p:spPr>
          <a:xfrm>
            <a:off x="7655608" y="499783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duschen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DA16A47-A14A-43FB-88C1-B7F57CB70AAF}"/>
              </a:ext>
            </a:extLst>
          </p:cNvPr>
          <p:cNvSpPr txBox="1"/>
          <p:nvPr/>
        </p:nvSpPr>
        <p:spPr>
          <a:xfrm>
            <a:off x="9942302" y="499783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wandern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B9323CA-FD15-4021-83F2-D2A6ADB171C0}"/>
              </a:ext>
            </a:extLst>
          </p:cNvPr>
          <p:cNvSpPr txBox="1"/>
          <p:nvPr/>
        </p:nvSpPr>
        <p:spPr>
          <a:xfrm>
            <a:off x="5346244" y="572700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ihm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673622-0FCC-428B-B6DD-86B88EBFFF4E}"/>
              </a:ext>
            </a:extLst>
          </p:cNvPr>
          <p:cNvSpPr txBox="1"/>
          <p:nvPr/>
        </p:nvSpPr>
        <p:spPr>
          <a:xfrm>
            <a:off x="7655608" y="572700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ihr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D821F5-BF46-4C77-AE37-864B19225A6D}"/>
              </a:ext>
            </a:extLst>
          </p:cNvPr>
          <p:cNvSpPr txBox="1"/>
          <p:nvPr/>
        </p:nvSpPr>
        <p:spPr>
          <a:xfrm>
            <a:off x="9942302" y="5727003"/>
            <a:ext cx="22170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dir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9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1" grpId="0" animBg="1"/>
      <p:bldP spid="41" grpId="1" animBg="1"/>
      <p:bldP spid="41" grpId="2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1" grpId="2" animBg="1"/>
      <p:bldP spid="52" grpId="0" animBg="1"/>
      <p:bldP spid="5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670</Words>
  <Application>Microsoft Office PowerPoint</Application>
  <PresentationFormat>Widescreen</PresentationFormat>
  <Paragraphs>120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1_Office Theme</vt:lpstr>
      <vt:lpstr>2_Office Theme</vt:lpstr>
      <vt:lpstr>3_Office Theme</vt:lpstr>
      <vt:lpstr>Vokabeln 2 [1/2]</vt:lpstr>
      <vt:lpstr>Vokabeln 2  [2/2]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16</cp:revision>
  <dcterms:created xsi:type="dcterms:W3CDTF">2021-02-04T07:50:06Z</dcterms:created>
  <dcterms:modified xsi:type="dcterms:W3CDTF">2021-03-02T11:58:34Z</dcterms:modified>
</cp:coreProperties>
</file>